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7" r:id="rId2"/>
    <p:sldId id="258" r:id="rId3"/>
    <p:sldId id="280" r:id="rId4"/>
    <p:sldId id="284" r:id="rId5"/>
    <p:sldId id="268" r:id="rId6"/>
    <p:sldId id="261" r:id="rId7"/>
    <p:sldId id="263" r:id="rId8"/>
    <p:sldId id="285" r:id="rId9"/>
    <p:sldId id="275" r:id="rId10"/>
    <p:sldId id="266" r:id="rId11"/>
    <p:sldId id="271" r:id="rId12"/>
    <p:sldId id="283" r:id="rId13"/>
    <p:sldId id="265" r:id="rId14"/>
    <p:sldId id="272" r:id="rId15"/>
    <p:sldId id="270" r:id="rId16"/>
    <p:sldId id="273" r:id="rId17"/>
    <p:sldId id="274" r:id="rId18"/>
    <p:sldId id="269"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guide id="3" orient="horz" pos="2880">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0008"/>
    <a:srgbClr val="A4010C"/>
    <a:srgbClr val="800000"/>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0" autoAdjust="0"/>
    <p:restoredTop sz="88376" autoAdjust="0"/>
  </p:normalViewPr>
  <p:slideViewPr>
    <p:cSldViewPr snapToGrid="0" snapToObjects="1">
      <p:cViewPr varScale="1">
        <p:scale>
          <a:sx n="51" d="100"/>
          <a:sy n="51" d="100"/>
        </p:scale>
        <p:origin x="474" y="78"/>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p:scale>
          <a:sx n="73" d="100"/>
          <a:sy n="73" d="100"/>
        </p:scale>
        <p:origin x="-2700" y="-72"/>
      </p:cViewPr>
      <p:guideLst>
        <p:guide orient="horz" pos="2949"/>
        <p:guide pos="2229"/>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8788"/>
          </a:xfrm>
          <a:prstGeom prst="rect">
            <a:avLst/>
          </a:prstGeom>
        </p:spPr>
        <p:txBody>
          <a:bodyPr vert="horz" lIns="91428" tIns="45714" rIns="91428" bIns="45714" rtlCol="0"/>
          <a:lstStyle>
            <a:lvl1pPr algn="r">
              <a:defRPr sz="1200"/>
            </a:lvl1pPr>
          </a:lstStyle>
          <a:p>
            <a:fld id="{4BED5CBE-7C52-4341-8E66-4AD9E10800AB}" type="datetimeFigureOut">
              <a:rPr lang="en-US" smtClean="0"/>
              <a:pPr/>
              <a:t>2/3/2017</a:t>
            </a:fld>
            <a:endParaRPr lang="en-US"/>
          </a:p>
        </p:txBody>
      </p:sp>
      <p:sp>
        <p:nvSpPr>
          <p:cNvPr id="4" name="Footer Placeholder 3"/>
          <p:cNvSpPr>
            <a:spLocks noGrp="1"/>
          </p:cNvSpPr>
          <p:nvPr>
            <p:ph type="ftr" sz="quarter" idx="2"/>
          </p:nvPr>
        </p:nvSpPr>
        <p:spPr>
          <a:xfrm>
            <a:off x="1" y="8685214"/>
            <a:ext cx="2971800" cy="458787"/>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28" tIns="45714" rIns="91428" bIns="45714" rtlCol="0" anchor="b"/>
          <a:lstStyle>
            <a:lvl1pPr algn="r">
              <a:defRPr sz="1200"/>
            </a:lvl1pPr>
          </a:lstStyle>
          <a:p>
            <a:fld id="{A0A23AC3-55C3-4A5C-BBA7-9712F4FDA3B7}" type="slidenum">
              <a:rPr lang="en-US" smtClean="0"/>
              <a:pPr/>
              <a:t>‹#›</a:t>
            </a:fld>
            <a:endParaRPr lang="en-US"/>
          </a:p>
        </p:txBody>
      </p:sp>
    </p:spTree>
    <p:extLst>
      <p:ext uri="{BB962C8B-B14F-4D97-AF65-F5344CB8AC3E}">
        <p14:creationId xmlns:p14="http://schemas.microsoft.com/office/powerpoint/2010/main" val="869191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28" tIns="45714" rIns="91428" bIns="4571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28" tIns="45714" rIns="91428" bIns="45714" rtlCol="0"/>
          <a:lstStyle>
            <a:lvl1pPr algn="r" fontAlgn="auto">
              <a:spcBef>
                <a:spcPts val="0"/>
              </a:spcBef>
              <a:spcAft>
                <a:spcPts val="0"/>
              </a:spcAft>
              <a:defRPr sz="1200" smtClean="0">
                <a:latin typeface="+mn-lt"/>
                <a:cs typeface="+mn-cs"/>
              </a:defRPr>
            </a:lvl1pPr>
          </a:lstStyle>
          <a:p>
            <a:pPr>
              <a:defRPr/>
            </a:pPr>
            <a:fld id="{07065C34-171B-4F44-A7E8-1FD222AF0A99}" type="datetimeFigureOut">
              <a:rPr lang="en-US"/>
              <a:pPr>
                <a:defRPr/>
              </a:pPr>
              <a:t>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8" tIns="45714" rIns="91428" bIns="45714"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8" tIns="45714" rIns="91428" bIns="4571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685213"/>
            <a:ext cx="2971800" cy="457200"/>
          </a:xfrm>
          <a:prstGeom prst="rect">
            <a:avLst/>
          </a:prstGeom>
        </p:spPr>
        <p:txBody>
          <a:bodyPr vert="horz" lIns="91428" tIns="45714" rIns="91428" bIns="4571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wrap="square" lIns="91428" tIns="45714" rIns="91428" bIns="45714" numCol="1" anchor="b" anchorCtr="0" compatLnSpc="1">
            <a:prstTxWarp prst="textNoShape">
              <a:avLst/>
            </a:prstTxWarp>
          </a:bodyPr>
          <a:lstStyle>
            <a:lvl1pPr algn="r">
              <a:defRPr sz="1200"/>
            </a:lvl1pPr>
          </a:lstStyle>
          <a:p>
            <a:fld id="{11E1A132-2C4A-4010-8EF3-C16399322EE0}" type="slidenum">
              <a:rPr lang="en-US" altLang="en-US"/>
              <a:pPr/>
              <a:t>‹#›</a:t>
            </a:fld>
            <a:endParaRPr lang="en-US" altLang="en-US" dirty="0"/>
          </a:p>
        </p:txBody>
      </p:sp>
    </p:spTree>
    <p:extLst>
      <p:ext uri="{BB962C8B-B14F-4D97-AF65-F5344CB8AC3E}">
        <p14:creationId xmlns:p14="http://schemas.microsoft.com/office/powerpoint/2010/main" val="108311812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0000FF"/>
              </a:solidFill>
            </a:endParaRPr>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1</a:t>
            </a:fld>
            <a:endParaRPr lang="en-US" altLang="en-US" dirty="0"/>
          </a:p>
        </p:txBody>
      </p:sp>
    </p:spTree>
    <p:extLst>
      <p:ext uri="{BB962C8B-B14F-4D97-AF65-F5344CB8AC3E}">
        <p14:creationId xmlns:p14="http://schemas.microsoft.com/office/powerpoint/2010/main" val="341338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Dr. Tom Jackson of the Bread of Healing free clinic is a member of the Partnership’s Clinical Council and was instrumental in the design of SAUP.</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r>
              <a:rPr lang="en-US" sz="1200" b="1" kern="1200" dirty="0" smtClean="0">
                <a:solidFill>
                  <a:schemeClr val="tx1"/>
                </a:solidFill>
                <a:effectLst/>
                <a:latin typeface="+mn-lt"/>
                <a:ea typeface="+mn-ea"/>
                <a:cs typeface="+mn-cs"/>
              </a:rPr>
              <a:t>Patient Story: </a:t>
            </a:r>
          </a:p>
          <a:p>
            <a:r>
              <a:rPr lang="en-US" sz="1200" b="1" kern="1200" dirty="0" smtClean="0">
                <a:solidFill>
                  <a:schemeClr val="tx1"/>
                </a:solidFill>
                <a:effectLst/>
                <a:latin typeface="+mn-lt"/>
                <a:ea typeface="+mn-ea"/>
                <a:cs typeface="+mn-cs"/>
              </a:rPr>
              <a:t>Being There – St. Ben's Clinic Helped Anthony Hannon Fight Cancer and Homelessness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Anthony first discovered the lump in his neck, he faced the same decision that many people do when confronted with a strange, new ailment. Is it something that can be ignored until it just goes away on its own? Or is it something serious, requiring an immediate trip to the doctor?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decision is that much harder, however, when you’re living in a homeless shelter.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time, Anthony was living at the Rescue Mission Shelter in downtown Milwaukee. Fortunately, he was there when Ellen Krueger, the Outreach Nurse for Columbia St. Mary’s St. Ben’s Clinic, was doing one of her bi-monthly screening and health counseling sessions.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examining the lump on his neck, Ellen was concerned and asked Anthony to come to St. Ben’s Clinic for further evaluation. There, Anthony met with Sara </a:t>
            </a:r>
            <a:r>
              <a:rPr lang="en-US" sz="1200" kern="1200" dirty="0" err="1" smtClean="0">
                <a:solidFill>
                  <a:schemeClr val="tx1"/>
                </a:solidFill>
                <a:effectLst/>
                <a:latin typeface="+mn-lt"/>
                <a:ea typeface="+mn-ea"/>
                <a:cs typeface="+mn-cs"/>
              </a:rPr>
              <a:t>Zirbel</a:t>
            </a:r>
            <a:r>
              <a:rPr lang="en-US" sz="1200" kern="1200" dirty="0" smtClean="0">
                <a:solidFill>
                  <a:schemeClr val="tx1"/>
                </a:solidFill>
                <a:effectLst/>
                <a:latin typeface="+mn-lt"/>
                <a:ea typeface="+mn-ea"/>
                <a:cs typeface="+mn-cs"/>
              </a:rPr>
              <a:t>, a Nurse Practitioner, who was similarly worried and referred him to Dr. Gretchen Durkin, an Ear, Nose and Throat specialist.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Dr. Durkin returned with the diagnosis: cancer.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Although he was without financial support – diagnostic testing was funded through the Specialty Access for Uninsured Program (SAUP), a form of financial assistance charity care at Columbia St. Mary’s – Anthony had the courage to forge ahead through treatment planning and implementation.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step of his treatment was to visit a dentist to ensure his teeth and gums were healthy enough for the radiation treatment of his neck. It was at this time Anthony decided to call his father, from whom he had been estranged, and ask if he could stop by to tell him about his health problems. After hearing about Anthony’s cancer, his father did not want him going through treatment while living in a shelter and asked him to move in with him.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the renewed support of his father, Anthony made his way through the 35 radiation treatments and two rounds of chemotherapy. His stress over treatment costs was relieved when the St. Ben’s Clinic social worker referred him to a Columbia St. Mary’s financial counselor for help in applying for Medical Assistance. They were successful in the application and Anthony did receive Medical Assistance for his ongoing care.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Anthony feels blessed, not only for the life-saving care he received, but also for the reconciliation with his father.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was all through the grace of God. It was like a miracle,” Anthony says. “I haven’t earned any of this. It was all through God’s mercy.”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their part, the St. Ben’s Clinic staff is thankful they could be there and be part of God’s plan for Anthony. </a:t>
            </a:r>
          </a:p>
          <a:p>
            <a:r>
              <a:rPr lang="en-US" sz="1200" kern="1200" dirty="0" smtClean="0">
                <a:solidFill>
                  <a:schemeClr val="tx1"/>
                </a:solidFill>
                <a:effectLst/>
                <a:latin typeface="+mn-lt"/>
                <a:ea typeface="+mn-ea"/>
                <a:cs typeface="+mn-cs"/>
              </a:rPr>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13</a:t>
            </a:fld>
            <a:endParaRPr lang="en-US" altLang="en-US" dirty="0"/>
          </a:p>
        </p:txBody>
      </p:sp>
    </p:spTree>
    <p:extLst>
      <p:ext uri="{BB962C8B-B14F-4D97-AF65-F5344CB8AC3E}">
        <p14:creationId xmlns:p14="http://schemas.microsoft.com/office/powerpoint/2010/main" val="384150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solidFill>
                  <a:srgbClr val="0070C0"/>
                </a:solidFill>
              </a:rPr>
              <a:t>Connect to objectives submitted to CJA here or other slides?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solidFill>
                <a:srgbClr val="0070C0"/>
              </a:solidFill>
            </a:endParaRPr>
          </a:p>
          <a:p>
            <a:r>
              <a:rPr lang="en-US" sz="1200" b="1" kern="1200" dirty="0" smtClean="0">
                <a:solidFill>
                  <a:schemeClr val="tx1"/>
                </a:solidFill>
                <a:effectLst/>
                <a:latin typeface="+mn-lt"/>
                <a:ea typeface="+mn-ea"/>
                <a:cs typeface="+mn-cs"/>
              </a:rPr>
              <a:t>Presentation Objectives (2 minimum)</a:t>
            </a:r>
            <a:r>
              <a:rPr lang="en-US" sz="1200" i="1" kern="1200" dirty="0" smtClean="0">
                <a:solidFill>
                  <a:schemeClr val="tx1"/>
                </a:solidFill>
                <a:effectLst/>
                <a:latin typeface="+mn-lt"/>
                <a:ea typeface="+mn-ea"/>
                <a:cs typeface="+mn-cs"/>
              </a:rPr>
              <a:t> (100 </a:t>
            </a:r>
            <a:r>
              <a:rPr lang="en-US" sz="1200" b="1" i="1" kern="1200" dirty="0" smtClean="0">
                <a:solidFill>
                  <a:schemeClr val="tx1"/>
                </a:solidFill>
                <a:effectLst/>
                <a:latin typeface="+mn-lt"/>
                <a:ea typeface="+mn-ea"/>
                <a:cs typeface="+mn-cs"/>
              </a:rPr>
              <a:t>CHARACTERS</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to collaborate across health systems and community clinics</a:t>
            </a:r>
          </a:p>
          <a:p>
            <a:pPr lvl="0"/>
            <a:r>
              <a:rPr lang="en-US" sz="1200" kern="1200" dirty="0" smtClean="0">
                <a:solidFill>
                  <a:schemeClr val="tx1"/>
                </a:solidFill>
                <a:effectLst/>
                <a:latin typeface="+mn-lt"/>
                <a:ea typeface="+mn-ea"/>
                <a:cs typeface="+mn-cs"/>
              </a:rPr>
              <a:t>Key factors for patient-centered results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14</a:t>
            </a:fld>
            <a:endParaRPr lang="en-US" altLang="en-US" dirty="0"/>
          </a:p>
        </p:txBody>
      </p:sp>
    </p:spTree>
    <p:extLst>
      <p:ext uri="{BB962C8B-B14F-4D97-AF65-F5344CB8AC3E}">
        <p14:creationId xmlns:p14="http://schemas.microsoft.com/office/powerpoint/2010/main" val="117558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t>
            </a:r>
            <a:r>
              <a:rPr lang="en-US" dirty="0" err="1" smtClean="0"/>
              <a:t>Fangman</a:t>
            </a:r>
            <a:r>
              <a:rPr lang="en-US" dirty="0" smtClean="0"/>
              <a:t> Quote</a:t>
            </a:r>
            <a:r>
              <a:rPr lang="en-US" baseline="0" dirty="0" smtClean="0"/>
              <a:t> Source: SAUP HWPP Spotlight D5. From Clare 1-30-17</a:t>
            </a:r>
            <a:endParaRPr lang="en-US" dirty="0" smtClean="0"/>
          </a:p>
          <a:p>
            <a:endParaRPr lang="en-US" dirty="0" smtClean="0"/>
          </a:p>
          <a:p>
            <a:r>
              <a:rPr lang="en-US" dirty="0" smtClean="0"/>
              <a:t>Recognition early on the</a:t>
            </a:r>
            <a:r>
              <a:rPr lang="en-US" baseline="0" dirty="0" smtClean="0"/>
              <a:t> need to streamline the access issue – they eventually arrived at a common threshold for charity care eligibility.</a:t>
            </a:r>
          </a:p>
          <a:p>
            <a:r>
              <a:rPr lang="en-US" baseline="0" dirty="0" smtClean="0"/>
              <a:t>Language from the original CJA Proposal submission: </a:t>
            </a:r>
          </a:p>
          <a:p>
            <a:r>
              <a:rPr lang="en-US" baseline="0" dirty="0" smtClean="0"/>
              <a:t>“</a:t>
            </a:r>
            <a:r>
              <a:rPr lang="en-US" sz="1200" kern="1200" dirty="0" smtClean="0">
                <a:solidFill>
                  <a:schemeClr val="tx1"/>
                </a:solidFill>
                <a:latin typeface="+mn-lt"/>
                <a:ea typeface="+mn-ea"/>
                <a:cs typeface="+mn-cs"/>
              </a:rPr>
              <a:t>Key success factors contributing to the SAUP have been the willingness of competing adult health systems to align and adopt the financial assistance screening processes implemented by safety net clinics, and the commitment to offering a network of specialists, for inpatient, outpatient and ancillary services. Also integral to SAUP’s success has been the medical-home capacity of the participating clinics in providing primary care, medication access, benefit counseling, enrollment assistance and navigation support. With strong commitment and collaboration across SAUP providers, care coordinators in all settings have built reliable relationships that have created a barrier-free experience and improved health outcomes for the uninsured patient.”</a:t>
            </a:r>
            <a:endParaRPr lang="en-US" dirty="0"/>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15</a:t>
            </a:fld>
            <a:endParaRPr lang="en-US" altLang="en-US" dirty="0"/>
          </a:p>
        </p:txBody>
      </p:sp>
    </p:spTree>
    <p:extLst>
      <p:ext uri="{BB962C8B-B14F-4D97-AF65-F5344CB8AC3E}">
        <p14:creationId xmlns:p14="http://schemas.microsoft.com/office/powerpoint/2010/main" val="2191161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Accountable care system = population health – this is a point the audience will be interested in</a:t>
            </a:r>
            <a:endParaRPr lang="en-US" dirty="0"/>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16</a:t>
            </a:fld>
            <a:endParaRPr lang="en-US" altLang="en-US" dirty="0"/>
          </a:p>
        </p:txBody>
      </p:sp>
    </p:spTree>
    <p:extLst>
      <p:ext uri="{BB962C8B-B14F-4D97-AF65-F5344CB8AC3E}">
        <p14:creationId xmlns:p14="http://schemas.microsoft.com/office/powerpoint/2010/main" val="288283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Clr>
                <a:schemeClr val="accent1"/>
              </a:buClr>
              <a:buNone/>
            </a:pPr>
            <a:r>
              <a:rPr lang="en-US" sz="800" u="sng" kern="1200" dirty="0" smtClean="0">
                <a:solidFill>
                  <a:schemeClr val="accent4">
                    <a:lumMod val="10000"/>
                  </a:schemeClr>
                </a:solidFill>
                <a:latin typeface="+mn-lt"/>
                <a:ea typeface="ＭＳ Ｐゴシック" charset="0"/>
                <a:cs typeface="Arial" charset="0"/>
              </a:rPr>
              <a:t>Driving Forces:</a:t>
            </a:r>
          </a:p>
          <a:p>
            <a:pPr marL="457200" indent="-457200" eaLnBrk="1" hangingPunct="1">
              <a:buClr>
                <a:schemeClr val="accent1"/>
              </a:buClr>
              <a:buFont typeface="+mj-lt"/>
              <a:buAutoNum type="arabicPeriod"/>
            </a:pPr>
            <a:r>
              <a:rPr lang="en-US" dirty="0" smtClean="0">
                <a:solidFill>
                  <a:schemeClr val="bg2">
                    <a:lumMod val="10000"/>
                  </a:schemeClr>
                </a:solidFill>
                <a:latin typeface="+mn-lt"/>
                <a:ea typeface="ＭＳ Ｐゴシック" charset="0"/>
                <a:cs typeface="Arial" charset="0"/>
              </a:rPr>
              <a:t>Intractable and growing health needs; significant disparities</a:t>
            </a:r>
          </a:p>
          <a:p>
            <a:pPr marL="457200" indent="-457200">
              <a:buClr>
                <a:schemeClr val="accent1"/>
              </a:buClr>
              <a:buFont typeface="+mj-lt"/>
              <a:buAutoNum type="arabicPeriod"/>
            </a:pPr>
            <a:r>
              <a:rPr lang="en-US" dirty="0" smtClean="0">
                <a:solidFill>
                  <a:schemeClr val="bg2">
                    <a:lumMod val="10000"/>
                  </a:schemeClr>
                </a:solidFill>
                <a:latin typeface="+mn-lt"/>
                <a:ea typeface="ＭＳ Ｐゴシック" charset="0"/>
                <a:cs typeface="Arial" charset="0"/>
              </a:rPr>
              <a:t>Limited resources, escalating costs </a:t>
            </a:r>
            <a:r>
              <a:rPr lang="mr-IN" dirty="0" smtClean="0">
                <a:solidFill>
                  <a:schemeClr val="bg2">
                    <a:lumMod val="10000"/>
                  </a:schemeClr>
                </a:solidFill>
                <a:latin typeface="+mn-lt"/>
                <a:ea typeface="ＭＳ Ｐゴシック" charset="0"/>
                <a:cs typeface="Arial" charset="0"/>
              </a:rPr>
              <a:t>–</a:t>
            </a:r>
            <a:r>
              <a:rPr lang="en-US" dirty="0" smtClean="0">
                <a:solidFill>
                  <a:schemeClr val="bg2">
                    <a:lumMod val="10000"/>
                  </a:schemeClr>
                </a:solidFill>
                <a:latin typeface="+mn-lt"/>
                <a:ea typeface="ＭＳ Ｐゴシック" charset="0"/>
                <a:cs typeface="Arial" charset="0"/>
              </a:rPr>
              <a:t> concerns among providers about ‘fair share’ of uncompensated care</a:t>
            </a:r>
          </a:p>
          <a:p>
            <a:pPr marL="457200" indent="-457200" eaLnBrk="1" hangingPunct="1">
              <a:buClr>
                <a:schemeClr val="accent1"/>
              </a:buClr>
              <a:buFont typeface="+mj-lt"/>
              <a:buAutoNum type="arabicPeriod"/>
            </a:pPr>
            <a:r>
              <a:rPr lang="en-US" dirty="0" smtClean="0">
                <a:solidFill>
                  <a:schemeClr val="bg2">
                    <a:lumMod val="10000"/>
                  </a:schemeClr>
                </a:solidFill>
                <a:latin typeface="+mn-lt"/>
                <a:ea typeface="ＭＳ Ｐゴシック" charset="0"/>
                <a:cs typeface="Arial" charset="0"/>
              </a:rPr>
              <a:t>Multiple, well-meaning but fragmented efforts </a:t>
            </a:r>
            <a:r>
              <a:rPr lang="mr-IN" dirty="0" smtClean="0">
                <a:solidFill>
                  <a:schemeClr val="bg2">
                    <a:lumMod val="10000"/>
                  </a:schemeClr>
                </a:solidFill>
                <a:latin typeface="+mn-lt"/>
                <a:ea typeface="ＭＳ Ｐゴシック" charset="0"/>
                <a:cs typeface="Arial" charset="0"/>
              </a:rPr>
              <a:t>–</a:t>
            </a:r>
            <a:r>
              <a:rPr lang="en-US" dirty="0" smtClean="0">
                <a:solidFill>
                  <a:schemeClr val="bg2">
                    <a:lumMod val="10000"/>
                  </a:schemeClr>
                </a:solidFill>
                <a:latin typeface="+mn-lt"/>
                <a:ea typeface="ＭＳ Ｐゴシック" charset="0"/>
                <a:cs typeface="Arial" charset="0"/>
              </a:rPr>
              <a:t> often duplicative.</a:t>
            </a:r>
            <a:r>
              <a:rPr lang="en-US" baseline="0" dirty="0" smtClean="0">
                <a:solidFill>
                  <a:schemeClr val="bg2">
                    <a:lumMod val="10000"/>
                  </a:schemeClr>
                </a:solidFill>
                <a:latin typeface="+mn-lt"/>
                <a:ea typeface="ＭＳ Ｐゴシック" charset="0"/>
                <a:cs typeface="Arial" charset="0"/>
              </a:rPr>
              <a:t>  Providers working in silos.  Gov’t agencies not at the table.  Reactive vs. strategic</a:t>
            </a:r>
          </a:p>
          <a:p>
            <a:pPr marL="457200" indent="-457200" eaLnBrk="1" hangingPunct="1">
              <a:buClr>
                <a:schemeClr val="accent1"/>
              </a:buClr>
              <a:buFont typeface="+mj-lt"/>
              <a:buAutoNum type="arabicPeriod"/>
            </a:pPr>
            <a:endParaRPr lang="en-US" dirty="0" smtClean="0">
              <a:solidFill>
                <a:schemeClr val="bg2">
                  <a:lumMod val="10000"/>
                </a:schemeClr>
              </a:solidFill>
              <a:latin typeface="+mn-lt"/>
              <a:ea typeface="ＭＳ Ｐゴシック" charset="0"/>
              <a:cs typeface="Arial" charset="0"/>
            </a:endParaRPr>
          </a:p>
          <a:p>
            <a:pPr marL="228571" indent="-228571" defTabSz="457141">
              <a:buFont typeface="+mj-lt"/>
              <a:buAutoNum type="arabicPeriod"/>
              <a:defRPr/>
            </a:pPr>
            <a:endParaRPr lang="en-US" dirty="0" smtClean="0">
              <a:ea typeface="ＭＳ Ｐゴシック" charset="0"/>
              <a:cs typeface="Arial" charset="0"/>
            </a:endParaRPr>
          </a:p>
          <a:p>
            <a:pPr marL="228571" indent="-228571" defTabSz="457141">
              <a:buFont typeface="+mj-lt"/>
              <a:buAutoNum type="arabicPeriod"/>
              <a:defRPr/>
            </a:pPr>
            <a:endParaRPr lang="en-US" dirty="0" smtClean="0">
              <a:ea typeface="ＭＳ Ｐゴシック" charset="0"/>
              <a:cs typeface="Arial" charset="0"/>
            </a:endParaRPr>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3</a:t>
            </a:fld>
            <a:endParaRPr lang="en-US" altLang="en-US" dirty="0"/>
          </a:p>
        </p:txBody>
      </p:sp>
    </p:spTree>
    <p:extLst>
      <p:ext uri="{BB962C8B-B14F-4D97-AF65-F5344CB8AC3E}">
        <p14:creationId xmlns:p14="http://schemas.microsoft.com/office/powerpoint/2010/main" val="21742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179203" name="Notes Placeholder 2"/>
          <p:cNvSpPr>
            <a:spLocks noGrp="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r>
              <a:rPr lang="en-US" dirty="0">
                <a:latin typeface="Calibri" charset="0"/>
                <a:ea typeface="ＭＳ Ｐゴシック" charset="0"/>
                <a:cs typeface="ＭＳ Ｐゴシック" charset="0"/>
              </a:rPr>
              <a:t>Today our goals are</a:t>
            </a:r>
            <a:r>
              <a:rPr lang="en-US" baseline="0" dirty="0">
                <a:latin typeface="Calibri" charset="0"/>
                <a:ea typeface="ＭＳ Ｐゴシック" charset="0"/>
                <a:cs typeface="ＭＳ Ｐゴシック" charset="0"/>
              </a:rPr>
              <a:t> not only focused on securing coverage, ensuring access and improving care coordination but being engaged in select cross sector </a:t>
            </a:r>
            <a:r>
              <a:rPr lang="en-US" baseline="0" dirty="0" err="1" smtClean="0">
                <a:latin typeface="Calibri" charset="0"/>
                <a:ea typeface="ＭＳ Ｐゴシック" charset="0"/>
                <a:cs typeface="ＭＳ Ｐゴシック" charset="0"/>
              </a:rPr>
              <a:t>communit</a:t>
            </a:r>
            <a:r>
              <a:rPr lang="en-US" baseline="0" dirty="0" smtClean="0">
                <a:latin typeface="Calibri" charset="0"/>
                <a:ea typeface="ＭＳ Ｐゴシック" charset="0"/>
                <a:cs typeface="ＭＳ Ｐゴシック" charset="0"/>
              </a:rPr>
              <a:t> </a:t>
            </a:r>
            <a:r>
              <a:rPr lang="en-US" baseline="0" dirty="0">
                <a:latin typeface="Calibri" charset="0"/>
                <a:ea typeface="ＭＳ Ｐゴシック" charset="0"/>
                <a:cs typeface="ＭＳ Ｐゴシック" charset="0"/>
              </a:rPr>
              <a:t>/ population health initiatives </a:t>
            </a:r>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 </a:t>
            </a:r>
          </a:p>
          <a:p>
            <a:r>
              <a:rPr lang="en-US" baseline="0" dirty="0" smtClean="0">
                <a:latin typeface="Calibri" charset="0"/>
                <a:ea typeface="ＭＳ Ｐゴシック" charset="0"/>
                <a:cs typeface="ＭＳ Ｐゴシック" charset="0"/>
              </a:rPr>
              <a:t>The </a:t>
            </a:r>
            <a:r>
              <a:rPr lang="en-US" baseline="0" dirty="0" err="1" smtClean="0">
                <a:latin typeface="Calibri" charset="0"/>
                <a:ea typeface="ＭＳ Ｐゴシック" charset="0"/>
                <a:cs typeface="ＭＳ Ｐゴシック" charset="0"/>
              </a:rPr>
              <a:t>Parntership’s</a:t>
            </a:r>
            <a:r>
              <a:rPr lang="en-US" baseline="0" dirty="0" smtClean="0">
                <a:latin typeface="Calibri" charset="0"/>
                <a:ea typeface="ＭＳ Ｐゴシック" charset="0"/>
                <a:cs typeface="ＭＳ Ｐゴシック" charset="0"/>
              </a:rPr>
              <a:t> core functions are to:</a:t>
            </a:r>
          </a:p>
          <a:p>
            <a:pPr marL="457200" indent="-457200" algn="l">
              <a:buFontTx/>
              <a:buAutoNum type="arabicPeriod"/>
            </a:pPr>
            <a:r>
              <a:rPr lang="en-US" sz="1200" dirty="0" smtClean="0">
                <a:solidFill>
                  <a:schemeClr val="accent4">
                    <a:lumMod val="25000"/>
                  </a:schemeClr>
                </a:solidFill>
                <a:latin typeface="+mn-lt"/>
                <a:cs typeface="Arial"/>
              </a:rPr>
              <a:t>Assess &amp; build awareness of community needs</a:t>
            </a:r>
          </a:p>
          <a:p>
            <a:pPr marL="457200" indent="-457200" algn="l">
              <a:buFontTx/>
              <a:buAutoNum type="arabicPeriod"/>
            </a:pPr>
            <a:r>
              <a:rPr lang="en-US" sz="1200" dirty="0" smtClean="0">
                <a:solidFill>
                  <a:schemeClr val="accent4">
                    <a:lumMod val="25000"/>
                  </a:schemeClr>
                </a:solidFill>
                <a:latin typeface="+mn-lt"/>
                <a:cs typeface="Arial"/>
              </a:rPr>
              <a:t>Develop &amp; implement a community-wide plan</a:t>
            </a:r>
          </a:p>
          <a:p>
            <a:pPr marL="457200" indent="-457200" algn="l">
              <a:buFontTx/>
              <a:buAutoNum type="arabicPeriod"/>
            </a:pPr>
            <a:r>
              <a:rPr lang="en-US" sz="1200" dirty="0" smtClean="0">
                <a:solidFill>
                  <a:schemeClr val="accent4">
                    <a:lumMod val="25000"/>
                  </a:schemeClr>
                </a:solidFill>
                <a:latin typeface="+mn-lt"/>
                <a:cs typeface="Arial"/>
              </a:rPr>
              <a:t>Secure public &amp; private funding for priority initiatives</a:t>
            </a:r>
          </a:p>
          <a:p>
            <a:pPr marL="457200" indent="-457200" algn="l">
              <a:buFontTx/>
              <a:buAutoNum type="arabicPeriod"/>
            </a:pPr>
            <a:r>
              <a:rPr lang="en-US" sz="1200" dirty="0" smtClean="0">
                <a:solidFill>
                  <a:schemeClr val="accent4">
                    <a:lumMod val="25000"/>
                  </a:schemeClr>
                </a:solidFill>
                <a:latin typeface="+mn-lt"/>
                <a:cs typeface="Arial"/>
              </a:rPr>
              <a:t>Measure &amp; report outcomes, promote transparency</a:t>
            </a:r>
          </a:p>
          <a:p>
            <a:pPr marL="457200" indent="-457200" algn="l"/>
            <a:r>
              <a:rPr lang="en-US" sz="1000" b="1" i="1" dirty="0" smtClean="0">
                <a:solidFill>
                  <a:schemeClr val="accent4">
                    <a:lumMod val="25000"/>
                  </a:schemeClr>
                </a:solidFill>
                <a:latin typeface="Arial"/>
                <a:cs typeface="Arial"/>
              </a:rPr>
              <a:t>And to serve as “A forum for communication and collaboration among key stakeholders”</a:t>
            </a:r>
          </a:p>
          <a:p>
            <a:endParaRPr lang="en-US" dirty="0">
              <a:latin typeface="Calibri" charset="0"/>
              <a:ea typeface="ＭＳ Ｐゴシック" charset="0"/>
              <a:cs typeface="ＭＳ Ｐゴシック" charset="0"/>
            </a:endParaRPr>
          </a:p>
        </p:txBody>
      </p:sp>
      <p:sp>
        <p:nvSpPr>
          <p:cNvPr id="179204" name="Slide Number Placeholder 3"/>
          <p:cNvSpPr txBox="1">
            <a:spLocks noGrp="1"/>
          </p:cNvSpPr>
          <p:nvPr/>
        </p:nvSpPr>
        <p:spPr bwMode="auto">
          <a:xfrm>
            <a:off x="4008101" y="8893003"/>
            <a:ext cx="3067373" cy="46847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3931" tIns="46966" rIns="93931" bIns="46966" anchor="b"/>
          <a:lstStyle>
            <a:lvl1pPr algn="l" defTabSz="931863">
              <a:defRPr sz="2400">
                <a:solidFill>
                  <a:schemeClr val="tx1"/>
                </a:solidFill>
                <a:latin typeface="Arial" charset="0"/>
                <a:ea typeface="ＭＳ Ｐゴシック" charset="0"/>
                <a:cs typeface="ＭＳ Ｐゴシック" charset="0"/>
              </a:defRPr>
            </a:lvl1pPr>
            <a:lvl2pPr marL="37931725" indent="-37474525" algn="l" defTabSz="931863">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8778886F-77F4-494D-85C4-93906F8E5CD6}" type="slidenum">
              <a:rPr lang="en-US" sz="1200"/>
              <a:pPr algn="r"/>
              <a:t>4</a:t>
            </a:fld>
            <a:endParaRPr lang="en-US" sz="1200" dirty="0"/>
          </a:p>
        </p:txBody>
      </p:sp>
    </p:spTree>
    <p:extLst>
      <p:ext uri="{BB962C8B-B14F-4D97-AF65-F5344CB8AC3E}">
        <p14:creationId xmlns:p14="http://schemas.microsoft.com/office/powerpoint/2010/main" val="77875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actually more than 25 safety net clinics, but 9 that are function as ‘primary care medical homes’ </a:t>
            </a:r>
            <a:r>
              <a:rPr lang="mr-IN" baseline="0" dirty="0" smtClean="0"/>
              <a:t>–</a:t>
            </a:r>
            <a:r>
              <a:rPr lang="en-US" baseline="0" dirty="0" smtClean="0"/>
              <a:t> including 4 Federally Qualified Health Centers</a:t>
            </a:r>
            <a:endParaRPr lang="en-US" dirty="0" smtClean="0"/>
          </a:p>
          <a:p>
            <a:endParaRPr lang="en-US" dirty="0" smtClean="0"/>
          </a:p>
          <a:p>
            <a:endParaRPr lang="en-US" dirty="0" smtClean="0"/>
          </a:p>
          <a:p>
            <a:r>
              <a:rPr lang="en-US" dirty="0" smtClean="0"/>
              <a:t>Map image source: https://</a:t>
            </a:r>
            <a:r>
              <a:rPr lang="en-US" dirty="0" err="1" smtClean="0"/>
              <a:t>upload.wikimedia.org</a:t>
            </a:r>
            <a:r>
              <a:rPr lang="en-US" dirty="0" smtClean="0"/>
              <a:t>/</a:t>
            </a:r>
            <a:r>
              <a:rPr lang="en-US" dirty="0" err="1" smtClean="0"/>
              <a:t>wikipedia</a:t>
            </a:r>
            <a:r>
              <a:rPr lang="en-US" dirty="0" smtClean="0"/>
              <a:t>/commons/thumb/3/34/</a:t>
            </a:r>
            <a:r>
              <a:rPr lang="en-US" dirty="0" err="1" smtClean="0"/>
              <a:t>Map_of_Wisconsin_highlighting_Milwaukee_County.svg</a:t>
            </a:r>
            <a:r>
              <a:rPr lang="en-US" dirty="0" smtClean="0"/>
              <a:t>/559px-Map_of_Wisconsin_highlighting_Milwaukee_County.svg.png</a:t>
            </a:r>
            <a:endParaRPr lang="en-US" dirty="0"/>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5</a:t>
            </a:fld>
            <a:endParaRPr lang="en-US" altLang="en-US" dirty="0"/>
          </a:p>
        </p:txBody>
      </p:sp>
    </p:spTree>
    <p:extLst>
      <p:ext uri="{BB962C8B-B14F-4D97-AF65-F5344CB8AC3E}">
        <p14:creationId xmlns:p14="http://schemas.microsoft.com/office/powerpoint/2010/main" val="40005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Securing access to specialty care for low-income, uninsured individuals is a complex and intractable issue.  There are many barriers to receiving specialty care in a timely and coordinated manner, even for those with an established medical home. Primary care providers serving the uninsured often refer patients to an emergency department to access needed services, or rely on personal relationships with individual specialists who will provide free care.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 2008 survey</a:t>
            </a:r>
            <a:r>
              <a:rPr lang="en-US" sz="1200" b="1" kern="1200" baseline="0" dirty="0" smtClean="0">
                <a:solidFill>
                  <a:schemeClr val="tx1"/>
                </a:solidFill>
                <a:effectLst/>
                <a:latin typeface="+mn-lt"/>
                <a:ea typeface="+mn-ea"/>
                <a:cs typeface="+mn-cs"/>
              </a:rPr>
              <a:t> of primary care providers revealed that access to specialty care for the uninsured was their top concern.</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2012, the Partnership launched the Specialty Access for Uninsured Program (SAUP) to replace this fragmented and costly care delivery “system” with a managed and more cost-effective model of care. The program is implemented across the three adult health systems in Milwaukee County and the largest safety net clinics that serve as medical homes for uninsured individuals. </a:t>
            </a:r>
          </a:p>
          <a:p>
            <a:endParaRPr lang="en-US" dirty="0" smtClean="0"/>
          </a:p>
          <a:p>
            <a:endParaRPr lang="en-US" dirty="0" smtClean="0"/>
          </a:p>
          <a:p>
            <a:r>
              <a:rPr lang="en-US" dirty="0" smtClean="0"/>
              <a:t>Image</a:t>
            </a:r>
            <a:r>
              <a:rPr lang="en-US" baseline="0" dirty="0" smtClean="0"/>
              <a:t> Source: http://</a:t>
            </a:r>
            <a:r>
              <a:rPr lang="en-US" baseline="0" dirty="0" err="1" smtClean="0"/>
              <a:t>img.medscape.com</a:t>
            </a:r>
            <a:r>
              <a:rPr lang="en-US" baseline="0" dirty="0" smtClean="0"/>
              <a:t>/</a:t>
            </a:r>
            <a:r>
              <a:rPr lang="en-US" baseline="0" dirty="0" err="1" smtClean="0"/>
              <a:t>thumbnail_library</a:t>
            </a:r>
            <a:r>
              <a:rPr lang="en-US" baseline="0" dirty="0" smtClean="0"/>
              <a:t>/is_151027_sign_door_specialist_800x600.jpg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6</a:t>
            </a:fld>
            <a:endParaRPr lang="en-US" altLang="en-US" dirty="0"/>
          </a:p>
        </p:txBody>
      </p:sp>
    </p:spTree>
    <p:extLst>
      <p:ext uri="{BB962C8B-B14F-4D97-AF65-F5344CB8AC3E}">
        <p14:creationId xmlns:p14="http://schemas.microsoft.com/office/powerpoint/2010/main" val="416689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http://clipart-</a:t>
            </a:r>
            <a:r>
              <a:rPr lang="en-US" dirty="0" err="1" smtClean="0"/>
              <a:t>library.com</a:t>
            </a:r>
            <a:r>
              <a:rPr lang="en-US" dirty="0" smtClean="0"/>
              <a:t>/clipart/416560.htm</a:t>
            </a:r>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7</a:t>
            </a:fld>
            <a:endParaRPr lang="en-US" altLang="en-US" dirty="0"/>
          </a:p>
        </p:txBody>
      </p:sp>
    </p:spTree>
    <p:extLst>
      <p:ext uri="{BB962C8B-B14F-4D97-AF65-F5344CB8AC3E}">
        <p14:creationId xmlns:p14="http://schemas.microsoft.com/office/powerpoint/2010/main" val="131913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kern="1200" dirty="0">
                <a:solidFill>
                  <a:schemeClr val="tx1"/>
                </a:solidFill>
                <a:latin typeface="+mn-lt"/>
                <a:ea typeface="+mn-ea"/>
                <a:cs typeface="+mn-cs"/>
              </a:rPr>
              <a:t>Functions as a “medical home”*</a:t>
            </a:r>
          </a:p>
          <a:p>
            <a:pPr lvl="0"/>
            <a:r>
              <a:rPr lang="en-US" sz="1200" kern="1200" dirty="0">
                <a:solidFill>
                  <a:schemeClr val="tx1"/>
                </a:solidFill>
                <a:latin typeface="+mn-lt"/>
                <a:ea typeface="+mn-ea"/>
                <a:cs typeface="+mn-cs"/>
              </a:rPr>
              <a:t>Accepts uninsured or both Medicaid and uninsured, providing free care or sliding scale</a:t>
            </a:r>
          </a:p>
          <a:p>
            <a:pPr lvl="0"/>
            <a:r>
              <a:rPr lang="en-US" sz="1200" kern="1200" dirty="0">
                <a:solidFill>
                  <a:schemeClr val="tx1"/>
                </a:solidFill>
                <a:latin typeface="+mn-lt"/>
                <a:ea typeface="+mn-ea"/>
                <a:cs typeface="+mn-cs"/>
              </a:rPr>
              <a:t>Has Medicaid certification, if receiving Medicaid patients</a:t>
            </a:r>
          </a:p>
          <a:p>
            <a:pPr lvl="0"/>
            <a:r>
              <a:rPr lang="en-US" sz="1200" kern="1200" dirty="0">
                <a:solidFill>
                  <a:schemeClr val="tx1"/>
                </a:solidFill>
                <a:latin typeface="+mn-lt"/>
                <a:ea typeface="+mn-ea"/>
                <a:cs typeface="+mn-cs"/>
              </a:rPr>
              <a:t>Provides primary care, medication access, benefit counseling and enrollment assistance and other wrap around services for uninsured patients </a:t>
            </a:r>
          </a:p>
          <a:p>
            <a:pPr lvl="0"/>
            <a:r>
              <a:rPr lang="en-US" sz="1200" kern="1200" dirty="0">
                <a:solidFill>
                  <a:schemeClr val="tx1"/>
                </a:solidFill>
                <a:latin typeface="+mn-lt"/>
                <a:ea typeface="+mn-ea"/>
                <a:cs typeface="+mn-cs"/>
              </a:rPr>
              <a:t>Provides specialty care referral management, including pre-referral screening and post specialty care follow up</a:t>
            </a:r>
          </a:p>
          <a:p>
            <a:pPr lvl="0"/>
            <a:r>
              <a:rPr lang="en-US" sz="1200" kern="1200" dirty="0">
                <a:solidFill>
                  <a:schemeClr val="tx1"/>
                </a:solidFill>
                <a:latin typeface="+mn-lt"/>
                <a:ea typeface="+mn-ea"/>
                <a:cs typeface="+mn-cs"/>
              </a:rPr>
              <a:t>Has physician or nurse practitioner staffing model, with adequate physician coverage</a:t>
            </a:r>
          </a:p>
          <a:p>
            <a:pPr lvl="0"/>
            <a:r>
              <a:rPr lang="en-US" sz="1200" kern="1200" dirty="0">
                <a:solidFill>
                  <a:schemeClr val="tx1"/>
                </a:solidFill>
                <a:latin typeface="+mn-lt"/>
                <a:ea typeface="+mn-ea"/>
                <a:cs typeface="+mn-cs"/>
              </a:rPr>
              <a:t>Provides care 30 or more hours per week with back-up coverage</a:t>
            </a:r>
          </a:p>
          <a:p>
            <a:pPr lvl="0"/>
            <a:r>
              <a:rPr lang="en-US" sz="1200" kern="1200" dirty="0">
                <a:solidFill>
                  <a:schemeClr val="tx1"/>
                </a:solidFill>
                <a:latin typeface="+mn-lt"/>
                <a:ea typeface="+mn-ea"/>
                <a:cs typeface="+mn-cs"/>
              </a:rPr>
              <a:t>Maintains a medical record</a:t>
            </a:r>
          </a:p>
          <a:p>
            <a:pPr lvl="0"/>
            <a:r>
              <a:rPr lang="en-US" sz="1200" kern="1200" dirty="0">
                <a:solidFill>
                  <a:schemeClr val="tx1"/>
                </a:solidFill>
                <a:latin typeface="+mn-lt"/>
                <a:ea typeface="+mn-ea"/>
                <a:cs typeface="+mn-cs"/>
              </a:rPr>
              <a:t>Located in Milwaukee County and meets geographic or population access need</a:t>
            </a:r>
          </a:p>
          <a:p>
            <a:pPr lvl="0"/>
            <a:r>
              <a:rPr lang="en-US" sz="1200" kern="1200" dirty="0">
                <a:solidFill>
                  <a:schemeClr val="tx1"/>
                </a:solidFill>
                <a:latin typeface="+mn-lt"/>
                <a:ea typeface="+mn-ea"/>
                <a:cs typeface="+mn-cs"/>
              </a:rPr>
              <a:t>Complies with SAUP protocol, including outreach, data collection, and participation in quality improvement efforts</a:t>
            </a:r>
          </a:p>
          <a:p>
            <a:r>
              <a:rPr lang="en-US" sz="1200" kern="1200" dirty="0">
                <a:solidFill>
                  <a:schemeClr val="tx1"/>
                </a:solidFill>
                <a:latin typeface="+mn-lt"/>
                <a:ea typeface="+mn-ea"/>
                <a:cs typeface="+mn-cs"/>
              </a:rPr>
              <a:t>Independent physician practices are </a:t>
            </a:r>
            <a:r>
              <a:rPr lang="en-US" sz="1200" kern="1200" dirty="0" smtClean="0">
                <a:solidFill>
                  <a:schemeClr val="tx1"/>
                </a:solidFill>
                <a:latin typeface="+mn-lt"/>
                <a:ea typeface="+mn-ea"/>
                <a:cs typeface="+mn-cs"/>
              </a:rPr>
              <a:t>excluded</a:t>
            </a:r>
          </a:p>
          <a:p>
            <a:endParaRPr lang="en-US" sz="1200" kern="1200" dirty="0" smtClean="0">
              <a:solidFill>
                <a:schemeClr val="tx1"/>
              </a:solidFill>
              <a:latin typeface="+mn-lt"/>
              <a:ea typeface="+mn-ea"/>
              <a:cs typeface="+mn-cs"/>
            </a:endParaRPr>
          </a:p>
          <a:p>
            <a:r>
              <a:rPr lang="en-US" sz="1800" dirty="0" smtClean="0"/>
              <a:t>2 preventive services: </a:t>
            </a:r>
          </a:p>
          <a:p>
            <a:pPr lvl="1">
              <a:buFont typeface="Wingdings" charset="2"/>
              <a:buChar char="ü"/>
            </a:pPr>
            <a:r>
              <a:rPr lang="en-US" sz="1800" dirty="0" smtClean="0">
                <a:solidFill>
                  <a:schemeClr val="accent4">
                    <a:lumMod val="10000"/>
                  </a:schemeClr>
                </a:solidFill>
                <a:latin typeface="Arial"/>
                <a:cs typeface="Arial"/>
              </a:rPr>
              <a:t>Diabetic retinopathy screening. </a:t>
            </a:r>
          </a:p>
          <a:p>
            <a:pPr lvl="1">
              <a:buFont typeface="Wingdings" charset="2"/>
              <a:buChar char="ü"/>
            </a:pPr>
            <a:r>
              <a:rPr lang="en-US" sz="1800" dirty="0" smtClean="0">
                <a:solidFill>
                  <a:schemeClr val="accent4">
                    <a:lumMod val="10000"/>
                  </a:schemeClr>
                </a:solidFill>
                <a:latin typeface="Arial"/>
                <a:cs typeface="Arial"/>
              </a:rPr>
              <a:t>Colonoscopy for high risk.</a:t>
            </a:r>
          </a:p>
          <a:p>
            <a:endParaRPr lang="en-US" sz="1200" kern="120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10</a:t>
            </a:fld>
            <a:endParaRPr lang="en-US" altLang="en-US" dirty="0"/>
          </a:p>
        </p:txBody>
      </p:sp>
    </p:spTree>
    <p:extLst>
      <p:ext uri="{BB962C8B-B14F-4D97-AF65-F5344CB8AC3E}">
        <p14:creationId xmlns:p14="http://schemas.microsoft.com/office/powerpoint/2010/main" val="285438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11</a:t>
            </a:fld>
            <a:endParaRPr lang="en-US" altLang="en-US" dirty="0"/>
          </a:p>
        </p:txBody>
      </p:sp>
    </p:spTree>
    <p:extLst>
      <p:ext uri="{BB962C8B-B14F-4D97-AF65-F5344CB8AC3E}">
        <p14:creationId xmlns:p14="http://schemas.microsoft.com/office/powerpoint/2010/main" val="3960021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safety net clinic based</a:t>
            </a:r>
          </a:p>
          <a:p>
            <a:r>
              <a:rPr lang="en-US" dirty="0" smtClean="0"/>
              <a:t>42% health system referrals</a:t>
            </a:r>
          </a:p>
          <a:p>
            <a:r>
              <a:rPr lang="en-US" dirty="0" smtClean="0"/>
              <a:t>6&amp; had a referral to health</a:t>
            </a:r>
            <a:r>
              <a:rPr lang="en-US" baseline="0" dirty="0" smtClean="0"/>
              <a:t> system </a:t>
            </a:r>
            <a:endParaRPr lang="en-US" dirty="0"/>
          </a:p>
        </p:txBody>
      </p:sp>
      <p:sp>
        <p:nvSpPr>
          <p:cNvPr id="4" name="Slide Number Placeholder 3"/>
          <p:cNvSpPr>
            <a:spLocks noGrp="1"/>
          </p:cNvSpPr>
          <p:nvPr>
            <p:ph type="sldNum" sz="quarter" idx="10"/>
          </p:nvPr>
        </p:nvSpPr>
        <p:spPr/>
        <p:txBody>
          <a:bodyPr/>
          <a:lstStyle/>
          <a:p>
            <a:fld id="{11E1A132-2C4A-4010-8EF3-C16399322EE0}" type="slidenum">
              <a:rPr lang="en-US" altLang="en-US" smtClean="0"/>
              <a:pPr/>
              <a:t>12</a:t>
            </a:fld>
            <a:endParaRPr lang="en-US" altLang="en-US" dirty="0"/>
          </a:p>
        </p:txBody>
      </p:sp>
    </p:spTree>
    <p:extLst>
      <p:ext uri="{BB962C8B-B14F-4D97-AF65-F5344CB8AC3E}">
        <p14:creationId xmlns:p14="http://schemas.microsoft.com/office/powerpoint/2010/main" val="163440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76A282-890B-431F-B9B2-1749CF85C3A5}" type="datetimeFigureOut">
              <a:rPr lang="en-US"/>
              <a:pPr>
                <a:defRPr/>
              </a:pPr>
              <a:t>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9503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A4D657-3620-45F4-8F2C-1B0BE92D7E1E}" type="datetimeFigureOut">
              <a:rPr lang="en-US"/>
              <a:pPr>
                <a:defRPr/>
              </a:pPr>
              <a:t>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FFD1CCD-57D5-4C6D-B704-5683C6F0A846}" type="slidenum">
              <a:rPr lang="en-US" altLang="en-US"/>
              <a:pPr/>
              <a:t>‹#›</a:t>
            </a:fld>
            <a:endParaRPr lang="en-US" altLang="en-US" dirty="0"/>
          </a:p>
        </p:txBody>
      </p:sp>
    </p:spTree>
    <p:extLst>
      <p:ext uri="{BB962C8B-B14F-4D97-AF65-F5344CB8AC3E}">
        <p14:creationId xmlns:p14="http://schemas.microsoft.com/office/powerpoint/2010/main" val="306103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CE505C-675E-4342-A225-CD97CF870D22}" type="datetimeFigureOut">
              <a:rPr lang="en-US"/>
              <a:pPr>
                <a:defRPr/>
              </a:pPr>
              <a:t>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F14A8F3-8D30-453D-9519-B4CAA5D91F98}" type="slidenum">
              <a:rPr lang="en-US" altLang="en-US"/>
              <a:pPr/>
              <a:t>‹#›</a:t>
            </a:fld>
            <a:endParaRPr lang="en-US" altLang="en-US" dirty="0"/>
          </a:p>
        </p:txBody>
      </p:sp>
    </p:spTree>
    <p:extLst>
      <p:ext uri="{BB962C8B-B14F-4D97-AF65-F5344CB8AC3E}">
        <p14:creationId xmlns:p14="http://schemas.microsoft.com/office/powerpoint/2010/main" val="70884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0384E4-C41E-4728-9093-049A78965ABF}" type="datetimeFigureOut">
              <a:rPr lang="en-US"/>
              <a:pPr>
                <a:defRPr/>
              </a:pPr>
              <a:t>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4C4EC21-7F55-4066-9C7F-2148702AC2CE}" type="slidenum">
              <a:rPr lang="en-US" altLang="en-US"/>
              <a:pPr/>
              <a:t>‹#›</a:t>
            </a:fld>
            <a:endParaRPr lang="en-US" altLang="en-US" dirty="0"/>
          </a:p>
        </p:txBody>
      </p:sp>
    </p:spTree>
    <p:extLst>
      <p:ext uri="{BB962C8B-B14F-4D97-AF65-F5344CB8AC3E}">
        <p14:creationId xmlns:p14="http://schemas.microsoft.com/office/powerpoint/2010/main" val="400193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217D9F-2524-4EBA-B3D9-435DB03EF7A3}" type="datetimeFigureOut">
              <a:rPr lang="en-US"/>
              <a:pPr>
                <a:defRPr/>
              </a:pPr>
              <a:t>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D99D5A8-4583-4BC4-AD99-E7425C6CBB71}" type="slidenum">
              <a:rPr lang="en-US" altLang="en-US"/>
              <a:pPr/>
              <a:t>‹#›</a:t>
            </a:fld>
            <a:endParaRPr lang="en-US" altLang="en-US" dirty="0"/>
          </a:p>
        </p:txBody>
      </p:sp>
    </p:spTree>
    <p:extLst>
      <p:ext uri="{BB962C8B-B14F-4D97-AF65-F5344CB8AC3E}">
        <p14:creationId xmlns:p14="http://schemas.microsoft.com/office/powerpoint/2010/main" val="37076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75B1E8-8AEA-4184-BE6C-6A44557713A1}" type="datetimeFigureOut">
              <a:rPr lang="en-US"/>
              <a:pPr>
                <a:defRPr/>
              </a:pPr>
              <a:t>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3C2D7C3-206F-4BE2-B095-BBA6874B15B9}" type="slidenum">
              <a:rPr lang="en-US" altLang="en-US"/>
              <a:pPr/>
              <a:t>‹#›</a:t>
            </a:fld>
            <a:endParaRPr lang="en-US" altLang="en-US" dirty="0"/>
          </a:p>
        </p:txBody>
      </p:sp>
    </p:spTree>
    <p:extLst>
      <p:ext uri="{BB962C8B-B14F-4D97-AF65-F5344CB8AC3E}">
        <p14:creationId xmlns:p14="http://schemas.microsoft.com/office/powerpoint/2010/main" val="31064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A8C10F-8C1F-45E1-9314-7D956D14D96F}" type="datetimeFigureOut">
              <a:rPr lang="en-US"/>
              <a:pPr>
                <a:defRPr/>
              </a:pPr>
              <a:t>2/3/2017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417C40B1-F752-48EF-8BD2-B4E4539DB7C8}" type="slidenum">
              <a:rPr lang="en-US" altLang="en-US"/>
              <a:pPr/>
              <a:t>‹#›</a:t>
            </a:fld>
            <a:endParaRPr lang="en-US" altLang="en-US" dirty="0"/>
          </a:p>
        </p:txBody>
      </p:sp>
    </p:spTree>
    <p:extLst>
      <p:ext uri="{BB962C8B-B14F-4D97-AF65-F5344CB8AC3E}">
        <p14:creationId xmlns:p14="http://schemas.microsoft.com/office/powerpoint/2010/main" val="233244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CA7891-FAB9-435B-AF45-BF1DE7F72209}" type="datetimeFigureOut">
              <a:rPr lang="en-US"/>
              <a:pPr>
                <a:defRPr/>
              </a:pPr>
              <a:t>2/3/2017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8B313E11-FC4A-4853-ACFB-B5E4350631A1}" type="slidenum">
              <a:rPr lang="en-US" altLang="en-US"/>
              <a:pPr/>
              <a:t>‹#›</a:t>
            </a:fld>
            <a:endParaRPr lang="en-US" altLang="en-US" dirty="0"/>
          </a:p>
        </p:txBody>
      </p:sp>
    </p:spTree>
    <p:extLst>
      <p:ext uri="{BB962C8B-B14F-4D97-AF65-F5344CB8AC3E}">
        <p14:creationId xmlns:p14="http://schemas.microsoft.com/office/powerpoint/2010/main" val="315724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F76654-183F-4260-906A-4F29BDB2E116}" type="datetimeFigureOut">
              <a:rPr lang="en-US"/>
              <a:pPr>
                <a:defRPr/>
              </a:pPr>
              <a:t>2/3/2017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14BBCFB1-759C-4CEE-AD40-62EBAA2DAB74}" type="slidenum">
              <a:rPr lang="en-US" altLang="en-US"/>
              <a:pPr/>
              <a:t>‹#›</a:t>
            </a:fld>
            <a:endParaRPr lang="en-US" altLang="en-US" dirty="0"/>
          </a:p>
        </p:txBody>
      </p:sp>
    </p:spTree>
    <p:extLst>
      <p:ext uri="{BB962C8B-B14F-4D97-AF65-F5344CB8AC3E}">
        <p14:creationId xmlns:p14="http://schemas.microsoft.com/office/powerpoint/2010/main" val="11869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B21575-43DF-478F-B370-56AC172BFE20}" type="datetimeFigureOut">
              <a:rPr lang="en-US"/>
              <a:pPr>
                <a:defRPr/>
              </a:pPr>
              <a:t>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58C55CA-FFD3-464C-BCE7-C3AC54F345AA}" type="slidenum">
              <a:rPr lang="en-US" altLang="en-US"/>
              <a:pPr/>
              <a:t>‹#›</a:t>
            </a:fld>
            <a:endParaRPr lang="en-US" altLang="en-US" dirty="0"/>
          </a:p>
        </p:txBody>
      </p:sp>
    </p:spTree>
    <p:extLst>
      <p:ext uri="{BB962C8B-B14F-4D97-AF65-F5344CB8AC3E}">
        <p14:creationId xmlns:p14="http://schemas.microsoft.com/office/powerpoint/2010/main" val="413389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ADAC55-342C-44A2-B439-AD2409EA533E}" type="datetimeFigureOut">
              <a:rPr lang="en-US"/>
              <a:pPr>
                <a:defRPr/>
              </a:pPr>
              <a:t>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1B83B51-4C87-4145-94B4-D74DEA0348A5}" type="slidenum">
              <a:rPr lang="en-US" altLang="en-US"/>
              <a:pPr/>
              <a:t>‹#›</a:t>
            </a:fld>
            <a:endParaRPr lang="en-US" altLang="en-US" dirty="0"/>
          </a:p>
        </p:txBody>
      </p:sp>
    </p:spTree>
    <p:extLst>
      <p:ext uri="{BB962C8B-B14F-4D97-AF65-F5344CB8AC3E}">
        <p14:creationId xmlns:p14="http://schemas.microsoft.com/office/powerpoint/2010/main" val="23629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70560"/>
            <a:ext cx="8229600" cy="73215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61F85C-D0B1-4545-9CCF-AC6A5F0AED1B}" type="datetimeFigureOut">
              <a:rPr lang="en-US"/>
              <a:pPr>
                <a:defRPr/>
              </a:pPr>
              <a:t>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686C62A-CADE-43B0-9AC5-ECCBCFFF7638}" type="slidenum">
              <a:rPr lang="en-US" altLang="en-US"/>
              <a:pPr/>
              <a:t>‹#›</a:t>
            </a:fld>
            <a:endParaRPr lang="en-US" altLang="en-US" dirty="0"/>
          </a:p>
        </p:txBody>
      </p:sp>
      <p:sp>
        <p:nvSpPr>
          <p:cNvPr id="7" name="Rectangle 6"/>
          <p:cNvSpPr/>
          <p:nvPr userDrawn="1"/>
        </p:nvSpPr>
        <p:spPr>
          <a:xfrm>
            <a:off x="0" y="0"/>
            <a:ext cx="9144000" cy="347663"/>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347134"/>
            <a:ext cx="9144000" cy="101600"/>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91418" tIns="45709" rIns="91418" bIns="45709" rtlCol="0" anchor="ctr"/>
          <a:lstStyle/>
          <a:p>
            <a:pPr algn="ctr"/>
            <a:endParaRPr lang="en-US" dirty="0"/>
          </a:p>
        </p:txBody>
      </p:sp>
      <p:pic>
        <p:nvPicPr>
          <p:cNvPr id="10" name="Picture 3" descr="mhcp_logo.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36043" y="6210300"/>
            <a:ext cx="2406650" cy="5111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457200" rtl="0" eaLnBrk="1" fontAlgn="base" hangingPunct="1">
        <a:spcBef>
          <a:spcPct val="0"/>
        </a:spcBef>
        <a:spcAft>
          <a:spcPct val="0"/>
        </a:spcAft>
        <a:defRPr sz="3200" b="1" kern="1200">
          <a:solidFill>
            <a:schemeClr val="accent1"/>
          </a:solidFill>
          <a:latin typeface="Century Schoolbook"/>
          <a:ea typeface="+mj-ea"/>
          <a:cs typeface="Century Schoolbook"/>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accent2"/>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kehcp.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pic>
        <p:nvPicPr>
          <p:cNvPr id="3074" name="Picture 3" descr="mhcp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3975" y="581343"/>
            <a:ext cx="3784600" cy="8032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 name="TextBox 5"/>
          <p:cNvSpPr txBox="1"/>
          <p:nvPr/>
        </p:nvSpPr>
        <p:spPr>
          <a:xfrm>
            <a:off x="6378575" y="6167120"/>
            <a:ext cx="2539683" cy="592852"/>
          </a:xfrm>
          <a:prstGeom prst="rect">
            <a:avLst/>
          </a:prstGeom>
          <a:solidFill>
            <a:schemeClr val="bg1"/>
          </a:solidFill>
        </p:spPr>
        <p:txBody>
          <a:bodyPr wrap="square" rtlCol="0">
            <a:spAutoFit/>
          </a:bodyPr>
          <a:lstStyle/>
          <a:p>
            <a:endParaRPr lang="en-US" dirty="0"/>
          </a:p>
        </p:txBody>
      </p:sp>
      <p:pic>
        <p:nvPicPr>
          <p:cNvPr id="5" name="Picture 4" descr="18_mhcp.jpg"/>
          <p:cNvPicPr>
            <a:picLocks noChangeAspect="1"/>
          </p:cNvPicPr>
          <p:nvPr/>
        </p:nvPicPr>
        <p:blipFill>
          <a:blip r:embed="rId4"/>
          <a:stretch>
            <a:fillRect/>
          </a:stretch>
        </p:blipFill>
        <p:spPr>
          <a:xfrm>
            <a:off x="546100" y="1581151"/>
            <a:ext cx="7950200" cy="3038240"/>
          </a:xfrm>
          <a:prstGeom prst="rect">
            <a:avLst/>
          </a:prstGeom>
          <a:ln>
            <a:noFill/>
          </a:ln>
          <a:effectLst>
            <a:outerShdw blurRad="292100" dist="139700" dir="2700000" algn="tl" rotWithShape="0">
              <a:srgbClr val="333333">
                <a:alpha val="65000"/>
              </a:srgbClr>
            </a:outerShdw>
          </a:effectLst>
        </p:spPr>
      </p:pic>
      <p:sp useBgFill="1">
        <p:nvSpPr>
          <p:cNvPr id="3076" name="TextBox 6"/>
          <p:cNvSpPr txBox="1">
            <a:spLocks noChangeArrowheads="1"/>
          </p:cNvSpPr>
          <p:nvPr/>
        </p:nvSpPr>
        <p:spPr bwMode="auto">
          <a:xfrm>
            <a:off x="71120" y="4809034"/>
            <a:ext cx="8847138" cy="1631216"/>
          </a:xfrm>
          <a:prstGeom prst="rect">
            <a:avLst/>
          </a:prstGeom>
          <a:ln w="9525">
            <a:noFill/>
            <a:miter lim="800000"/>
            <a:headEnd/>
            <a:tailEn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altLang="en-US" sz="2000" b="1" dirty="0" smtClean="0">
                <a:solidFill>
                  <a:schemeClr val="accent4">
                    <a:lumMod val="10000"/>
                  </a:schemeClr>
                </a:solidFill>
                <a:latin typeface="+mn-lt"/>
                <a:ea typeface="Lucida Sans" pitchFamily="34" charset="0"/>
                <a:cs typeface="Century Schoolbook"/>
              </a:rPr>
              <a:t>Communities Joined in Action</a:t>
            </a:r>
          </a:p>
          <a:p>
            <a:pPr algn="ctr"/>
            <a:r>
              <a:rPr lang="en-US" altLang="en-US" sz="2000" b="1" dirty="0" smtClean="0">
                <a:solidFill>
                  <a:schemeClr val="accent4">
                    <a:lumMod val="10000"/>
                  </a:schemeClr>
                </a:solidFill>
                <a:latin typeface="+mn-lt"/>
                <a:ea typeface="Lucida Sans" pitchFamily="34" charset="0"/>
                <a:cs typeface="Century Schoolbook"/>
              </a:rPr>
              <a:t>2017 National Conference </a:t>
            </a:r>
          </a:p>
          <a:p>
            <a:pPr algn="ctr"/>
            <a:endParaRPr lang="en-US" altLang="en-US" b="1" dirty="0" smtClean="0">
              <a:solidFill>
                <a:srgbClr val="800000"/>
              </a:solidFill>
              <a:latin typeface="+mn-lt"/>
              <a:ea typeface="Lucida Sans" pitchFamily="34" charset="0"/>
              <a:cs typeface="Century Schoolbook"/>
            </a:endParaRPr>
          </a:p>
          <a:p>
            <a:pPr algn="ctr"/>
            <a:r>
              <a:rPr lang="en-US" altLang="en-US" sz="2000" b="1" dirty="0" smtClean="0">
                <a:solidFill>
                  <a:srgbClr val="800000"/>
                </a:solidFill>
                <a:latin typeface="Century Schoolbook" charset="0"/>
                <a:ea typeface="Century Schoolbook" charset="0"/>
                <a:cs typeface="Century Schoolbook" charset="0"/>
              </a:rPr>
              <a:t>Specialty Access for the Uninsured Program (SAUP)</a:t>
            </a:r>
          </a:p>
          <a:p>
            <a:pPr algn="ctr"/>
            <a:endParaRPr lang="en-US" altLang="en-US" b="1" i="1" dirty="0" smtClean="0">
              <a:solidFill>
                <a:schemeClr val="accent4">
                  <a:lumMod val="10000"/>
                </a:schemeClr>
              </a:solidFill>
              <a:latin typeface="+mn-lt"/>
              <a:ea typeface="Lucida Sans" pitchFamily="34" charset="0"/>
              <a:cs typeface="Century Schoolbook"/>
            </a:endParaRPr>
          </a:p>
        </p:txBody>
      </p:sp>
      <p:sp>
        <p:nvSpPr>
          <p:cNvPr id="2" name="TextBox 1"/>
          <p:cNvSpPr txBox="1"/>
          <p:nvPr/>
        </p:nvSpPr>
        <p:spPr>
          <a:xfrm>
            <a:off x="7528560" y="6563360"/>
            <a:ext cx="184666"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5116"/>
            <a:ext cx="8229600" cy="4337684"/>
          </a:xfrm>
        </p:spPr>
        <p:txBody>
          <a:bodyPr/>
          <a:lstStyle/>
          <a:p>
            <a:r>
              <a:rPr lang="en-US" sz="1800" dirty="0" smtClean="0"/>
              <a:t>The </a:t>
            </a:r>
            <a:r>
              <a:rPr lang="en-US" sz="1800" dirty="0"/>
              <a:t>safety net clinics identify eligible patients. The clinics provide primary care, medication access, benefit counseling, enrollment assistance, and navigation and social supports. </a:t>
            </a:r>
            <a:endParaRPr lang="en-US" sz="1800" dirty="0" smtClean="0"/>
          </a:p>
          <a:p>
            <a:endParaRPr lang="en-US" sz="900" dirty="0"/>
          </a:p>
          <a:p>
            <a:r>
              <a:rPr lang="en-US" sz="1800" dirty="0" smtClean="0"/>
              <a:t>The </a:t>
            </a:r>
            <a:r>
              <a:rPr lang="en-US" sz="1800" dirty="0"/>
              <a:t>health systems each secure a network of specialists and provide inpatient and outpatient specialty services. </a:t>
            </a:r>
          </a:p>
          <a:p>
            <a:pPr marL="0" indent="0">
              <a:buNone/>
            </a:pPr>
            <a:r>
              <a:rPr lang="en-US" sz="1800" dirty="0"/>
              <a:t> </a:t>
            </a:r>
          </a:p>
          <a:p>
            <a:r>
              <a:rPr lang="en-US" sz="1800" dirty="0"/>
              <a:t>All usual and customary specialty consultation, testing and treatments are “covered” under SAUP, with no out-of-pocket cost to patients</a:t>
            </a:r>
            <a:r>
              <a:rPr lang="en-US" sz="1800" dirty="0" smtClean="0"/>
              <a:t>.</a:t>
            </a:r>
          </a:p>
          <a:p>
            <a:endParaRPr lang="en-US" sz="900" dirty="0" smtClean="0"/>
          </a:p>
          <a:p>
            <a:r>
              <a:rPr lang="en-US" sz="1800" dirty="0" smtClean="0"/>
              <a:t>Patients </a:t>
            </a:r>
            <a:r>
              <a:rPr lang="en-US" sz="1800" dirty="0"/>
              <a:t>are referred for a single episode of care, and returned to the primary care provider for ongoing care management. </a:t>
            </a:r>
            <a:endParaRPr lang="en-US" sz="1800" dirty="0" smtClean="0"/>
          </a:p>
          <a:p>
            <a:endParaRPr lang="en-US" sz="900" dirty="0"/>
          </a:p>
          <a:p>
            <a:r>
              <a:rPr lang="en-US" sz="1800" dirty="0" smtClean="0"/>
              <a:t>Ongoing </a:t>
            </a:r>
            <a:r>
              <a:rPr lang="en-US" sz="1800" dirty="0"/>
              <a:t>specialty access is also provided for individuals with chronic conditions.</a:t>
            </a:r>
          </a:p>
          <a:p>
            <a:endParaRPr lang="en-US" sz="1800" dirty="0"/>
          </a:p>
          <a:p>
            <a:endParaRPr lang="en-US" sz="1800" dirty="0"/>
          </a:p>
        </p:txBody>
      </p:sp>
      <p:sp>
        <p:nvSpPr>
          <p:cNvPr id="4" name="Title 1"/>
          <p:cNvSpPr>
            <a:spLocks noGrp="1"/>
          </p:cNvSpPr>
          <p:nvPr>
            <p:ph type="title"/>
          </p:nvPr>
        </p:nvSpPr>
        <p:spPr>
          <a:xfrm>
            <a:off x="457200" y="822960"/>
            <a:ext cx="8229600" cy="732156"/>
          </a:xfrm>
        </p:spPr>
        <p:txBody>
          <a:bodyPr/>
          <a:lstStyle/>
          <a:p>
            <a:r>
              <a:rPr lang="en-US" dirty="0" smtClean="0"/>
              <a:t>SAUP Model</a:t>
            </a:r>
            <a:r>
              <a:rPr lang="en-US" dirty="0">
                <a:solidFill>
                  <a:srgbClr val="4C4C4C"/>
                </a:solidFill>
              </a:rPr>
              <a:t/>
            </a:r>
            <a:br>
              <a:rPr lang="en-US" dirty="0">
                <a:solidFill>
                  <a:srgbClr val="4C4C4C"/>
                </a:solidFill>
              </a:rPr>
            </a:br>
            <a:endParaRPr lang="en-US" sz="2800" dirty="0"/>
          </a:p>
        </p:txBody>
      </p:sp>
    </p:spTree>
    <p:extLst>
      <p:ext uri="{BB962C8B-B14F-4D97-AF65-F5344CB8AC3E}">
        <p14:creationId xmlns:p14="http://schemas.microsoft.com/office/powerpoint/2010/main" val="12218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457200" y="1713867"/>
            <a:ext cx="8343900" cy="965834"/>
          </a:xfrm>
        </p:spPr>
        <p:txBody>
          <a:bodyPr/>
          <a:lstStyle/>
          <a:p>
            <a:pPr marL="0" indent="0">
              <a:buNone/>
            </a:pPr>
            <a:r>
              <a:rPr lang="en-US" b="1" dirty="0" smtClean="0">
                <a:solidFill>
                  <a:srgbClr val="A4010C"/>
                </a:solidFill>
              </a:rPr>
              <a:t>10,851 </a:t>
            </a:r>
            <a:r>
              <a:rPr lang="en-US" dirty="0" smtClean="0"/>
              <a:t>referrals to specialty care have been made between 2012 - 2016,  with a 93% show rate.</a:t>
            </a:r>
          </a:p>
        </p:txBody>
      </p:sp>
      <p:pic>
        <p:nvPicPr>
          <p:cNvPr id="6" name="Picture 5" descr="man woman_standing_fe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1" y="3155952"/>
            <a:ext cx="4724400" cy="2714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261100" y="2806700"/>
            <a:ext cx="2540000" cy="2554545"/>
          </a:xfrm>
          <a:prstGeom prst="rect">
            <a:avLst/>
          </a:prstGeom>
          <a:noFill/>
        </p:spPr>
        <p:txBody>
          <a:bodyPr wrap="square" rtlCol="0">
            <a:spAutoFit/>
          </a:bodyPr>
          <a:lstStyle/>
          <a:p>
            <a:pPr marL="0" indent="0">
              <a:buNone/>
            </a:pPr>
            <a:r>
              <a:rPr lang="en-US" sz="2400" dirty="0">
                <a:solidFill>
                  <a:srgbClr val="141414"/>
                </a:solidFill>
              </a:rPr>
              <a:t>Top 3 specialty diagnostic categories for SAUP in 2015</a:t>
            </a:r>
          </a:p>
          <a:p>
            <a:pPr marL="514350" indent="-514350">
              <a:buFont typeface="+mj-lt"/>
              <a:buAutoNum type="arabicPeriod"/>
            </a:pPr>
            <a:r>
              <a:rPr lang="en-US" sz="2000" dirty="0">
                <a:solidFill>
                  <a:srgbClr val="800000"/>
                </a:solidFill>
              </a:rPr>
              <a:t>Urology</a:t>
            </a:r>
          </a:p>
          <a:p>
            <a:pPr marL="514350" indent="-514350">
              <a:buFont typeface="+mj-lt"/>
              <a:buAutoNum type="arabicPeriod"/>
            </a:pPr>
            <a:r>
              <a:rPr lang="en-US" sz="2000" dirty="0">
                <a:solidFill>
                  <a:srgbClr val="800000"/>
                </a:solidFill>
              </a:rPr>
              <a:t>Gastroenterology</a:t>
            </a:r>
          </a:p>
          <a:p>
            <a:pPr marL="514350" indent="-514350">
              <a:buFont typeface="+mj-lt"/>
              <a:buAutoNum type="arabicPeriod"/>
            </a:pPr>
            <a:r>
              <a:rPr lang="en-US" sz="2000" dirty="0">
                <a:solidFill>
                  <a:srgbClr val="800000"/>
                </a:solidFill>
              </a:rPr>
              <a:t>Orthopedics</a:t>
            </a:r>
            <a:r>
              <a:rPr lang="en-US" sz="2400" dirty="0">
                <a:solidFill>
                  <a:srgbClr val="800000"/>
                </a:solidFill>
              </a:rPr>
              <a:t> </a:t>
            </a:r>
          </a:p>
        </p:txBody>
      </p:sp>
    </p:spTree>
    <p:extLst>
      <p:ext uri="{BB962C8B-B14F-4D97-AF65-F5344CB8AC3E}">
        <p14:creationId xmlns:p14="http://schemas.microsoft.com/office/powerpoint/2010/main" val="11209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a:t>
            </a:r>
            <a:endParaRPr lang="en-US" dirty="0"/>
          </a:p>
        </p:txBody>
      </p:sp>
      <p:pic>
        <p:nvPicPr>
          <p:cNvPr id="3" name="Picture 2" descr="Screen Shot 2017-02-02 at 12.24.09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266" y="1402716"/>
            <a:ext cx="6357933" cy="4630456"/>
          </a:xfrm>
          <a:prstGeom prst="rect">
            <a:avLst/>
          </a:prstGeom>
        </p:spPr>
      </p:pic>
    </p:spTree>
    <p:extLst>
      <p:ext uri="{BB962C8B-B14F-4D97-AF65-F5344CB8AC3E}">
        <p14:creationId xmlns:p14="http://schemas.microsoft.com/office/powerpoint/2010/main" val="279175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Anthony’s Story</a:t>
            </a:r>
            <a:endParaRPr lang="en-US" dirty="0"/>
          </a:p>
        </p:txBody>
      </p:sp>
      <p:pic>
        <p:nvPicPr>
          <p:cNvPr id="4" name="Picture 3" descr="Anthon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100" y="1943100"/>
            <a:ext cx="3746500" cy="374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953500" y="3225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5190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Efficiencies: Financial eligibility screening</a:t>
            </a:r>
          </a:p>
          <a:p>
            <a:r>
              <a:rPr lang="en-US" dirty="0" smtClean="0"/>
              <a:t>Conservative – review by medical director</a:t>
            </a:r>
          </a:p>
          <a:p>
            <a:r>
              <a:rPr lang="en-US" dirty="0" smtClean="0"/>
              <a:t>Care coordination </a:t>
            </a:r>
          </a:p>
          <a:p>
            <a:r>
              <a:rPr lang="en-US" dirty="0" smtClean="0"/>
              <a:t>Care in the safety net clinic setting</a:t>
            </a:r>
          </a:p>
          <a:p>
            <a:r>
              <a:rPr lang="en-US" dirty="0" smtClean="0"/>
              <a:t>Supports screening – telemedicine </a:t>
            </a:r>
          </a:p>
          <a:p>
            <a:r>
              <a:rPr lang="en-US" dirty="0" smtClean="0"/>
              <a:t>Accountable care system for the uninsured</a:t>
            </a:r>
          </a:p>
          <a:p>
            <a:endParaRPr lang="en-US" dirty="0"/>
          </a:p>
          <a:p>
            <a:pPr marL="0" indent="0">
              <a:buNone/>
            </a:pPr>
            <a:endParaRPr lang="en-US" dirty="0"/>
          </a:p>
        </p:txBody>
      </p:sp>
    </p:spTree>
    <p:extLst>
      <p:ext uri="{BB962C8B-B14F-4D97-AF65-F5344CB8AC3E}">
        <p14:creationId xmlns:p14="http://schemas.microsoft.com/office/powerpoint/2010/main" val="37552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a:t>
            </a:r>
            <a:endParaRPr lang="en-US" dirty="0"/>
          </a:p>
        </p:txBody>
      </p:sp>
      <p:sp>
        <p:nvSpPr>
          <p:cNvPr id="3" name="Content Placeholder 2"/>
          <p:cNvSpPr>
            <a:spLocks noGrp="1"/>
          </p:cNvSpPr>
          <p:nvPr>
            <p:ph idx="1"/>
          </p:nvPr>
        </p:nvSpPr>
        <p:spPr/>
        <p:txBody>
          <a:bodyPr/>
          <a:lstStyle/>
          <a:p>
            <a:r>
              <a:rPr lang="en-US" dirty="0" smtClean="0"/>
              <a:t>Sponsorship – The Partnership</a:t>
            </a:r>
          </a:p>
          <a:p>
            <a:r>
              <a:rPr lang="en-US" dirty="0" smtClean="0"/>
              <a:t>Clinical leadership – clinical </a:t>
            </a:r>
            <a:r>
              <a:rPr lang="en-US" dirty="0"/>
              <a:t>c</a:t>
            </a:r>
            <a:r>
              <a:rPr lang="en-US" dirty="0" smtClean="0"/>
              <a:t>ouncil</a:t>
            </a:r>
          </a:p>
          <a:p>
            <a:r>
              <a:rPr lang="en-US" dirty="0" smtClean="0"/>
              <a:t>Project management and evaluation: grant funding, sustainability, board support</a:t>
            </a:r>
          </a:p>
          <a:p>
            <a:r>
              <a:rPr lang="en-US" dirty="0" smtClean="0"/>
              <a:t>SAUP “coordinators” for each clinic and health system – single point of contact</a:t>
            </a:r>
          </a:p>
          <a:p>
            <a:pPr marL="0" indent="0">
              <a:buNone/>
            </a:pPr>
            <a:endParaRPr lang="en-US" dirty="0"/>
          </a:p>
        </p:txBody>
      </p:sp>
      <p:sp>
        <p:nvSpPr>
          <p:cNvPr id="7" name="TextBox 6"/>
          <p:cNvSpPr txBox="1"/>
          <p:nvPr/>
        </p:nvSpPr>
        <p:spPr>
          <a:xfrm>
            <a:off x="609600" y="4787900"/>
            <a:ext cx="8077200" cy="1200329"/>
          </a:xfrm>
          <a:prstGeom prst="rect">
            <a:avLst/>
          </a:prstGeom>
          <a:noFill/>
        </p:spPr>
        <p:txBody>
          <a:bodyPr wrap="square" rtlCol="0">
            <a:spAutoFit/>
          </a:bodyPr>
          <a:lstStyle/>
          <a:p>
            <a:pPr>
              <a:lnSpc>
                <a:spcPct val="150000"/>
              </a:lnSpc>
            </a:pPr>
            <a:r>
              <a:rPr lang="en-US" sz="1600" i="1" dirty="0">
                <a:solidFill>
                  <a:srgbClr val="002060"/>
                </a:solidFill>
              </a:rPr>
              <a:t>“Improving transition care management is a critical success factor in patients being able to make their specialty appointments and receive high quality, timely health care </a:t>
            </a:r>
            <a:r>
              <a:rPr lang="en-US" sz="1600" i="1" dirty="0" smtClean="0">
                <a:solidFill>
                  <a:srgbClr val="002060"/>
                </a:solidFill>
              </a:rPr>
              <a:t>services.” </a:t>
            </a:r>
          </a:p>
          <a:p>
            <a:pPr>
              <a:lnSpc>
                <a:spcPct val="150000"/>
              </a:lnSpc>
            </a:pPr>
            <a:r>
              <a:rPr lang="en-US" sz="1600" b="1" i="1" dirty="0" smtClean="0">
                <a:solidFill>
                  <a:srgbClr val="800000"/>
                </a:solidFill>
              </a:rPr>
              <a:t>John </a:t>
            </a:r>
            <a:r>
              <a:rPr lang="en-US" sz="1600" b="1" i="1" dirty="0" err="1" smtClean="0">
                <a:solidFill>
                  <a:srgbClr val="800000"/>
                </a:solidFill>
              </a:rPr>
              <a:t>Fangman</a:t>
            </a:r>
            <a:r>
              <a:rPr lang="en-US" sz="1600" b="1" i="1" dirty="0" smtClean="0">
                <a:solidFill>
                  <a:srgbClr val="800000"/>
                </a:solidFill>
              </a:rPr>
              <a:t> MD , </a:t>
            </a:r>
            <a:r>
              <a:rPr lang="en-US" sz="1600" b="1" i="1" dirty="0" err="1" smtClean="0">
                <a:solidFill>
                  <a:srgbClr val="800000"/>
                </a:solidFill>
              </a:rPr>
              <a:t>Froedtert</a:t>
            </a:r>
            <a:r>
              <a:rPr lang="en-US" sz="1600" b="1" i="1" dirty="0" smtClean="0">
                <a:solidFill>
                  <a:srgbClr val="800000"/>
                </a:solidFill>
              </a:rPr>
              <a:t> and the Medical College of Wisconsin</a:t>
            </a:r>
            <a:endParaRPr lang="en-US" sz="1600" b="1" i="1" dirty="0">
              <a:solidFill>
                <a:srgbClr val="800000"/>
              </a:solidFill>
            </a:endParaRPr>
          </a:p>
        </p:txBody>
      </p:sp>
    </p:spTree>
    <p:extLst>
      <p:ext uri="{BB962C8B-B14F-4D97-AF65-F5344CB8AC3E}">
        <p14:creationId xmlns:p14="http://schemas.microsoft.com/office/powerpoint/2010/main" val="30244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	</a:t>
            </a:r>
            <a:endParaRPr lang="en-US" dirty="0"/>
          </a:p>
        </p:txBody>
      </p:sp>
      <p:sp>
        <p:nvSpPr>
          <p:cNvPr id="3" name="Content Placeholder 2"/>
          <p:cNvSpPr>
            <a:spLocks noGrp="1"/>
          </p:cNvSpPr>
          <p:nvPr>
            <p:ph idx="1"/>
          </p:nvPr>
        </p:nvSpPr>
        <p:spPr/>
        <p:txBody>
          <a:bodyPr/>
          <a:lstStyle/>
          <a:p>
            <a:r>
              <a:rPr lang="en-US" dirty="0" smtClean="0"/>
              <a:t>Adjusting to environmental changes with a nimble distributive methodology</a:t>
            </a:r>
          </a:p>
          <a:p>
            <a:r>
              <a:rPr lang="en-US" dirty="0" smtClean="0"/>
              <a:t>Role of health information exchange in provider communication</a:t>
            </a:r>
          </a:p>
        </p:txBody>
      </p:sp>
      <p:sp>
        <p:nvSpPr>
          <p:cNvPr id="4" name="Content Placeholder 2"/>
          <p:cNvSpPr txBox="1">
            <a:spLocks/>
          </p:cNvSpPr>
          <p:nvPr/>
        </p:nvSpPr>
        <p:spPr bwMode="auto">
          <a:xfrm>
            <a:off x="304800" y="3454400"/>
            <a:ext cx="8229600" cy="10969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chemeClr val="accent2"/>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600" i="1" dirty="0" smtClean="0"/>
              <a:t>“The Partnership, and especially the SAUP program, is a unique collaborative effort among traditional competitors who have worked together to improve care and reduce  fragmentation. We have learned a great deal about process improvement and removing barriers to care, across the community.”</a:t>
            </a:r>
          </a:p>
          <a:p>
            <a:pPr marL="0" indent="0">
              <a:buFont typeface="Arial" panose="020B0604020202020204" pitchFamily="34" charset="0"/>
              <a:buNone/>
            </a:pPr>
            <a:r>
              <a:rPr lang="en-US" sz="1600" b="1" i="1" dirty="0" smtClean="0">
                <a:solidFill>
                  <a:srgbClr val="800000"/>
                </a:solidFill>
              </a:rPr>
              <a:t>Tom Jackson MD, Bread of Healing free clinic</a:t>
            </a:r>
          </a:p>
        </p:txBody>
      </p:sp>
    </p:spTree>
    <p:extLst>
      <p:ext uri="{BB962C8B-B14F-4D97-AF65-F5344CB8AC3E}">
        <p14:creationId xmlns:p14="http://schemas.microsoft.com/office/powerpoint/2010/main" val="296689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2600960"/>
            <a:ext cx="4940300" cy="732156"/>
          </a:xfrm>
        </p:spPr>
        <p:txBody>
          <a:bodyPr/>
          <a:lstStyle/>
          <a:p>
            <a:pPr algn="ctr"/>
            <a:r>
              <a:rPr lang="en-US" sz="5400" dirty="0" smtClean="0"/>
              <a:t>Questions?</a:t>
            </a:r>
            <a:endParaRPr lang="en-US" sz="5400" dirty="0"/>
          </a:p>
        </p:txBody>
      </p:sp>
    </p:spTree>
    <p:extLst>
      <p:ext uri="{BB962C8B-B14F-4D97-AF65-F5344CB8AC3E}">
        <p14:creationId xmlns:p14="http://schemas.microsoft.com/office/powerpoint/2010/main" val="406400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0560"/>
            <a:ext cx="8229600" cy="1348740"/>
          </a:xfrm>
        </p:spPr>
        <p:txBody>
          <a:bodyPr/>
          <a:lstStyle/>
          <a:p>
            <a:pPr algn="ctr"/>
            <a:r>
              <a:rPr lang="en-US" sz="4800" dirty="0" smtClean="0"/>
              <a:t>Thank You</a:t>
            </a:r>
            <a:endParaRPr lang="en-US" sz="4800"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b="1" dirty="0" smtClean="0"/>
              <a:t>Milwaukee Health Care Partnership</a:t>
            </a:r>
          </a:p>
          <a:p>
            <a:pPr marL="0" indent="0" algn="ctr">
              <a:buNone/>
            </a:pPr>
            <a:r>
              <a:rPr lang="is-IS" dirty="0" smtClean="0"/>
              <a:t>(</a:t>
            </a:r>
            <a:r>
              <a:rPr lang="is-IS" dirty="0"/>
              <a:t>414) 585-</a:t>
            </a:r>
            <a:r>
              <a:rPr lang="is-IS" dirty="0" smtClean="0"/>
              <a:t>4923</a:t>
            </a:r>
          </a:p>
          <a:p>
            <a:pPr marL="0" indent="0" algn="ctr">
              <a:buNone/>
            </a:pPr>
            <a:r>
              <a:rPr lang="en-US" dirty="0" smtClean="0">
                <a:hlinkClick r:id="rId2"/>
              </a:rPr>
              <a:t>www.mkehcp.org</a:t>
            </a:r>
            <a:endParaRPr lang="en-US" dirty="0" smtClean="0"/>
          </a:p>
          <a:p>
            <a:pPr marL="0" indent="0" algn="ctr">
              <a:buNone/>
            </a:pPr>
            <a:endParaRPr lang="en-US" dirty="0" smtClean="0"/>
          </a:p>
          <a:p>
            <a:pPr marL="0" indent="0" algn="ctr">
              <a:buNone/>
            </a:pPr>
            <a:r>
              <a:rPr lang="en-US" b="1" dirty="0" smtClean="0"/>
              <a:t>Betty </a:t>
            </a:r>
            <a:r>
              <a:rPr lang="en-US" b="1" dirty="0" err="1" smtClean="0"/>
              <a:t>Ragalie</a:t>
            </a:r>
            <a:endParaRPr lang="en-US" b="1" dirty="0" smtClean="0"/>
          </a:p>
          <a:p>
            <a:pPr marL="0" indent="0" algn="ctr">
              <a:buNone/>
            </a:pPr>
            <a:r>
              <a:rPr lang="en-US" dirty="0" err="1" smtClean="0"/>
              <a:t>bragalie@mkehcp.org</a:t>
            </a:r>
            <a:endParaRPr lang="en-US" dirty="0"/>
          </a:p>
        </p:txBody>
      </p:sp>
    </p:spTree>
    <p:extLst>
      <p:ext uri="{BB962C8B-B14F-4D97-AF65-F5344CB8AC3E}">
        <p14:creationId xmlns:p14="http://schemas.microsoft.com/office/powerpoint/2010/main" val="366446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2844801"/>
            <a:ext cx="8229600" cy="2946400"/>
          </a:xfrm>
        </p:spPr>
        <p:txBody>
          <a:bodyPr/>
          <a:lstStyle/>
          <a:p>
            <a:pPr marL="0" indent="0" algn="ctr">
              <a:buNone/>
            </a:pPr>
            <a:endParaRPr lang="en-US" altLang="en-US" b="1" i="1" dirty="0" smtClean="0">
              <a:solidFill>
                <a:schemeClr val="accent4">
                  <a:lumMod val="10000"/>
                </a:schemeClr>
              </a:solidFill>
              <a:latin typeface="Century Schoolbook"/>
              <a:ea typeface="Lucida Sans" pitchFamily="34" charset="0"/>
              <a:cs typeface="Century Schoolbook"/>
            </a:endParaRPr>
          </a:p>
          <a:p>
            <a:pPr marL="0" indent="0" algn="ctr">
              <a:buNone/>
            </a:pPr>
            <a:r>
              <a:rPr lang="en-US" altLang="en-US" sz="4000" b="1" dirty="0" smtClean="0">
                <a:solidFill>
                  <a:schemeClr val="accent4">
                    <a:lumMod val="10000"/>
                  </a:schemeClr>
                </a:solidFill>
                <a:latin typeface="+mn-lt"/>
                <a:ea typeface="Lucida Sans" pitchFamily="34" charset="0"/>
                <a:cs typeface="Century Schoolbook"/>
              </a:rPr>
              <a:t>Betty </a:t>
            </a:r>
            <a:r>
              <a:rPr lang="en-US" altLang="en-US" sz="4000" b="1" dirty="0">
                <a:solidFill>
                  <a:schemeClr val="accent4">
                    <a:lumMod val="10000"/>
                  </a:schemeClr>
                </a:solidFill>
                <a:latin typeface="+mn-lt"/>
                <a:ea typeface="Lucida Sans" pitchFamily="34" charset="0"/>
                <a:cs typeface="Century Schoolbook"/>
              </a:rPr>
              <a:t>Ragalie </a:t>
            </a:r>
          </a:p>
          <a:p>
            <a:pPr marL="0" indent="0" algn="ctr">
              <a:buNone/>
            </a:pPr>
            <a:endParaRPr lang="en-US" altLang="en-US" b="1" dirty="0">
              <a:solidFill>
                <a:schemeClr val="accent4">
                  <a:lumMod val="10000"/>
                </a:schemeClr>
              </a:solidFill>
              <a:latin typeface="+mn-lt"/>
              <a:ea typeface="Lucida Sans" pitchFamily="34" charset="0"/>
              <a:cs typeface="Century Schoolbook"/>
            </a:endParaRPr>
          </a:p>
          <a:p>
            <a:pPr marL="0" indent="0" algn="ctr">
              <a:buNone/>
            </a:pPr>
            <a:r>
              <a:rPr lang="en-US" altLang="en-US" sz="2000" b="1" dirty="0">
                <a:solidFill>
                  <a:schemeClr val="accent4">
                    <a:lumMod val="10000"/>
                  </a:schemeClr>
                </a:solidFill>
                <a:latin typeface="+mn-lt"/>
                <a:ea typeface="Lucida Sans" pitchFamily="34" charset="0"/>
                <a:cs typeface="Century Schoolbook"/>
              </a:rPr>
              <a:t>Project Director</a:t>
            </a:r>
          </a:p>
          <a:p>
            <a:pPr marL="0" indent="0" algn="ctr">
              <a:buNone/>
            </a:pPr>
            <a:r>
              <a:rPr lang="en-US" altLang="en-US" sz="2000" b="1" dirty="0">
                <a:solidFill>
                  <a:schemeClr val="accent4">
                    <a:lumMod val="10000"/>
                  </a:schemeClr>
                </a:solidFill>
                <a:latin typeface="+mn-lt"/>
                <a:ea typeface="Lucida Sans" pitchFamily="34" charset="0"/>
                <a:cs typeface="Century Schoolbook"/>
              </a:rPr>
              <a:t>Milwaukee Health Care Partnership</a:t>
            </a:r>
          </a:p>
          <a:p>
            <a:pPr marL="0" indent="0" algn="ctr">
              <a:buNone/>
            </a:pPr>
            <a:r>
              <a:rPr lang="en-US" altLang="en-US" sz="2000" b="1" dirty="0">
                <a:solidFill>
                  <a:schemeClr val="accent4">
                    <a:lumMod val="10000"/>
                  </a:schemeClr>
                </a:solidFill>
                <a:latin typeface="+mn-lt"/>
                <a:ea typeface="Lucida Sans" pitchFamily="34" charset="0"/>
                <a:cs typeface="Century Schoolbook"/>
              </a:rPr>
              <a:t>Specialty Access for the Uninsured (SAUP) Initiative  </a:t>
            </a:r>
            <a:endParaRPr lang="en-US" dirty="0">
              <a:latin typeface="+mn-lt"/>
            </a:endParaRPr>
          </a:p>
        </p:txBody>
      </p:sp>
      <p:sp>
        <p:nvSpPr>
          <p:cNvPr id="5" name="TextBox 4"/>
          <p:cNvSpPr txBox="1"/>
          <p:nvPr/>
        </p:nvSpPr>
        <p:spPr>
          <a:xfrm>
            <a:off x="628650" y="965200"/>
            <a:ext cx="7988300" cy="1569660"/>
          </a:xfrm>
          <a:prstGeom prst="rect">
            <a:avLst/>
          </a:prstGeom>
          <a:noFill/>
        </p:spPr>
        <p:txBody>
          <a:bodyPr wrap="square" rtlCol="0">
            <a:spAutoFit/>
          </a:bodyPr>
          <a:lstStyle/>
          <a:p>
            <a:r>
              <a:rPr lang="en-US" sz="3200" b="1" dirty="0">
                <a:solidFill>
                  <a:srgbClr val="7C0008"/>
                </a:solidFill>
                <a:latin typeface="Century Schoolbook" charset="0"/>
                <a:ea typeface="Century Schoolbook" charset="0"/>
                <a:cs typeface="Century Schoolbook" charset="0"/>
              </a:rPr>
              <a:t>Removing Barriers to Specialty Care </a:t>
            </a:r>
            <a:endParaRPr lang="en-US" sz="3200" b="1" dirty="0" smtClean="0">
              <a:solidFill>
                <a:srgbClr val="7C0008"/>
              </a:solidFill>
              <a:latin typeface="Century Schoolbook" charset="0"/>
              <a:ea typeface="Century Schoolbook" charset="0"/>
              <a:cs typeface="Century Schoolbook" charset="0"/>
            </a:endParaRPr>
          </a:p>
          <a:p>
            <a:r>
              <a:rPr lang="en-US" sz="3200" b="1" dirty="0" smtClean="0">
                <a:solidFill>
                  <a:srgbClr val="7C0008"/>
                </a:solidFill>
                <a:latin typeface="Century Schoolbook" charset="0"/>
                <a:ea typeface="Century Schoolbook" charset="0"/>
                <a:cs typeface="Century Schoolbook" charset="0"/>
              </a:rPr>
              <a:t>for </a:t>
            </a:r>
            <a:r>
              <a:rPr lang="en-US" sz="3200" b="1" dirty="0">
                <a:solidFill>
                  <a:srgbClr val="7C0008"/>
                </a:solidFill>
                <a:latin typeface="Century Schoolbook" charset="0"/>
                <a:ea typeface="Century Schoolbook" charset="0"/>
                <a:cs typeface="Century Schoolbook" charset="0"/>
              </a:rPr>
              <a:t>the </a:t>
            </a:r>
            <a:r>
              <a:rPr lang="en-US" sz="3200" b="1" dirty="0" smtClean="0">
                <a:solidFill>
                  <a:srgbClr val="7C0008"/>
                </a:solidFill>
                <a:latin typeface="Century Schoolbook" charset="0"/>
                <a:ea typeface="Century Schoolbook" charset="0"/>
                <a:cs typeface="Century Schoolbook" charset="0"/>
              </a:rPr>
              <a:t>Uninsured:</a:t>
            </a:r>
          </a:p>
          <a:p>
            <a:r>
              <a:rPr lang="en-US" sz="3200" i="1" dirty="0" smtClean="0">
                <a:solidFill>
                  <a:srgbClr val="7C0008"/>
                </a:solidFill>
                <a:latin typeface="Century Schoolbook" charset="0"/>
                <a:ea typeface="Century Schoolbook" charset="0"/>
                <a:cs typeface="Century Schoolbook" charset="0"/>
              </a:rPr>
              <a:t>a </a:t>
            </a:r>
            <a:r>
              <a:rPr lang="en-US" sz="3200" i="1" dirty="0">
                <a:solidFill>
                  <a:srgbClr val="7C0008"/>
                </a:solidFill>
                <a:latin typeface="Century Schoolbook" charset="0"/>
                <a:ea typeface="Century Schoolbook" charset="0"/>
                <a:cs typeface="Century Schoolbook" charset="0"/>
              </a:rPr>
              <a:t>patient-centered approach</a:t>
            </a:r>
            <a:endParaRPr lang="en-US" sz="3200" i="1" dirty="0">
              <a:solidFill>
                <a:srgbClr val="7C0008"/>
              </a:solidFill>
            </a:endParaRPr>
          </a:p>
        </p:txBody>
      </p:sp>
    </p:spTree>
    <p:extLst>
      <p:ext uri="{BB962C8B-B14F-4D97-AF65-F5344CB8AC3E}">
        <p14:creationId xmlns:p14="http://schemas.microsoft.com/office/powerpoint/2010/main" val="180484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charset="0"/>
                <a:ea typeface="Century Schoolbook" charset="0"/>
                <a:cs typeface="Century Schoolbook" charset="0"/>
              </a:rPr>
              <a:t>Milwaukee Health Care Partnership</a:t>
            </a:r>
            <a:endParaRPr lang="en-US" dirty="0">
              <a:latin typeface="Century Schoolbook" charset="0"/>
              <a:ea typeface="Century Schoolbook" charset="0"/>
              <a:cs typeface="Century Schoolbook" charset="0"/>
            </a:endParaRPr>
          </a:p>
        </p:txBody>
      </p:sp>
      <p:sp>
        <p:nvSpPr>
          <p:cNvPr id="3" name="Content Placeholder 2"/>
          <p:cNvSpPr>
            <a:spLocks noGrp="1"/>
          </p:cNvSpPr>
          <p:nvPr>
            <p:ph idx="1"/>
          </p:nvPr>
        </p:nvSpPr>
        <p:spPr>
          <a:xfrm>
            <a:off x="528320" y="1349830"/>
            <a:ext cx="7884160" cy="4776334"/>
          </a:xfrm>
        </p:spPr>
        <p:txBody>
          <a:bodyPr/>
          <a:lstStyle/>
          <a:p>
            <a:pPr marL="0" indent="0">
              <a:lnSpc>
                <a:spcPct val="150000"/>
              </a:lnSpc>
              <a:buNone/>
            </a:pPr>
            <a:endParaRPr lang="en-US" sz="1100" dirty="0" smtClean="0">
              <a:latin typeface="+mn-lt"/>
            </a:endParaRPr>
          </a:p>
          <a:p>
            <a:pPr marL="0" indent="0">
              <a:lnSpc>
                <a:spcPct val="150000"/>
              </a:lnSpc>
              <a:buNone/>
            </a:pPr>
            <a:r>
              <a:rPr lang="en-US" dirty="0" smtClean="0">
                <a:latin typeface="+mn-lt"/>
              </a:rPr>
              <a:t>Launched in 2007, the </a:t>
            </a:r>
            <a:r>
              <a:rPr lang="en-US" dirty="0">
                <a:latin typeface="+mn-lt"/>
              </a:rPr>
              <a:t>Milwaukee Health Care Partnership is a public/private consortium dedicated to </a:t>
            </a:r>
            <a:r>
              <a:rPr lang="en-US" dirty="0">
                <a:solidFill>
                  <a:schemeClr val="accent1"/>
                </a:solidFill>
                <a:latin typeface="+mn-lt"/>
              </a:rPr>
              <a:t>improving health care </a:t>
            </a:r>
            <a:r>
              <a:rPr lang="en-US" dirty="0">
                <a:latin typeface="+mn-lt"/>
              </a:rPr>
              <a:t>for low-income, underserved populations in Milwaukee County, with the aim of </a:t>
            </a:r>
            <a:r>
              <a:rPr lang="en-US" dirty="0" smtClean="0">
                <a:latin typeface="+mn-lt"/>
              </a:rPr>
              <a:t>improving:</a:t>
            </a:r>
            <a:endParaRPr lang="en-US" dirty="0">
              <a:latin typeface="+mn-lt"/>
            </a:endParaRPr>
          </a:p>
          <a:p>
            <a:pPr>
              <a:lnSpc>
                <a:spcPct val="150000"/>
              </a:lnSpc>
            </a:pPr>
            <a:r>
              <a:rPr lang="en-US" dirty="0">
                <a:latin typeface="+mn-lt"/>
              </a:rPr>
              <a:t>health outcomes, </a:t>
            </a:r>
          </a:p>
          <a:p>
            <a:pPr>
              <a:lnSpc>
                <a:spcPct val="150000"/>
              </a:lnSpc>
            </a:pPr>
            <a:r>
              <a:rPr lang="en-US" dirty="0">
                <a:latin typeface="+mn-lt"/>
              </a:rPr>
              <a:t>reducing disparities, </a:t>
            </a:r>
          </a:p>
          <a:p>
            <a:pPr>
              <a:lnSpc>
                <a:spcPct val="150000"/>
              </a:lnSpc>
            </a:pPr>
            <a:r>
              <a:rPr lang="en-US" dirty="0">
                <a:latin typeface="+mn-lt"/>
              </a:rPr>
              <a:t>and lowering the total cost of care.</a:t>
            </a:r>
          </a:p>
        </p:txBody>
      </p:sp>
    </p:spTree>
    <p:extLst>
      <p:ext uri="{BB962C8B-B14F-4D97-AF65-F5344CB8AC3E}">
        <p14:creationId xmlns:p14="http://schemas.microsoft.com/office/powerpoint/2010/main" val="37298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bwMode="auto">
          <a:xfrm>
            <a:off x="685800" y="523240"/>
            <a:ext cx="7772400" cy="762000"/>
          </a:xfrm>
          <a:prstGeom prst="rect">
            <a:avLst/>
          </a:prstGeom>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sz="3200" b="1" dirty="0">
                <a:solidFill>
                  <a:srgbClr val="800000"/>
                </a:solidFill>
                <a:latin typeface="Century Schoolbook" charset="0"/>
                <a:ea typeface="Century Schoolbook" charset="0"/>
                <a:cs typeface="Century Schoolbook" charset="0"/>
              </a:rPr>
              <a:t>Goals</a:t>
            </a:r>
          </a:p>
        </p:txBody>
      </p:sp>
      <p:sp>
        <p:nvSpPr>
          <p:cNvPr id="178179" name="Rectangle 3"/>
          <p:cNvSpPr>
            <a:spLocks noGrp="1" noChangeArrowheads="1"/>
          </p:cNvSpPr>
          <p:nvPr>
            <p:ph idx="4294967295"/>
          </p:nvPr>
        </p:nvSpPr>
        <p:spPr bwMode="auto">
          <a:xfrm>
            <a:off x="685800" y="1434230"/>
            <a:ext cx="7772400" cy="4727810"/>
          </a:xfrm>
          <a:prstGeom prst="rect">
            <a:avLst/>
          </a:prstGeom>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marL="457200" indent="-457200" eaLnBrk="1" hangingPunct="1">
              <a:buClr>
                <a:schemeClr val="accent1"/>
              </a:buClr>
              <a:buFont typeface="+mj-lt"/>
              <a:buAutoNum type="arabicPeriod"/>
            </a:pPr>
            <a:r>
              <a:rPr lang="en-US" sz="2800" dirty="0">
                <a:latin typeface="+mj-lt"/>
                <a:ea typeface="ＭＳ Ｐゴシック" charset="0"/>
                <a:cs typeface="Arial" charset="0"/>
              </a:rPr>
              <a:t>Secure adequate and affordable health insurance </a:t>
            </a:r>
            <a:r>
              <a:rPr lang="en-US" sz="2800" b="1" dirty="0">
                <a:solidFill>
                  <a:schemeClr val="accent1"/>
                </a:solidFill>
                <a:latin typeface="+mj-lt"/>
                <a:ea typeface="ＭＳ Ｐゴシック" charset="0"/>
                <a:cs typeface="Arial" charset="0"/>
              </a:rPr>
              <a:t>coverage</a:t>
            </a:r>
            <a:r>
              <a:rPr lang="en-US" sz="2800" dirty="0">
                <a:solidFill>
                  <a:schemeClr val="accent1"/>
                </a:solidFill>
                <a:latin typeface="+mj-lt"/>
                <a:ea typeface="ＭＳ Ｐゴシック" charset="0"/>
                <a:cs typeface="Arial" charset="0"/>
              </a:rPr>
              <a:t> </a:t>
            </a:r>
            <a:r>
              <a:rPr lang="en-US" sz="2800" dirty="0">
                <a:latin typeface="+mj-lt"/>
                <a:ea typeface="ＭＳ Ｐゴシック" charset="0"/>
                <a:cs typeface="Arial" charset="0"/>
              </a:rPr>
              <a:t>for </a:t>
            </a:r>
            <a:r>
              <a:rPr lang="en-US" sz="2800" dirty="0" smtClean="0">
                <a:latin typeface="+mj-lt"/>
                <a:ea typeface="ＭＳ Ｐゴシック" charset="0"/>
                <a:cs typeface="Arial" charset="0"/>
              </a:rPr>
              <a:t>all</a:t>
            </a:r>
          </a:p>
          <a:p>
            <a:pPr marL="457200" indent="-457200" eaLnBrk="1" hangingPunct="1">
              <a:buClr>
                <a:schemeClr val="accent1"/>
              </a:buClr>
              <a:buFont typeface="+mj-lt"/>
              <a:buAutoNum type="arabicPeriod"/>
            </a:pPr>
            <a:endParaRPr lang="en-US" sz="800" dirty="0">
              <a:latin typeface="+mj-lt"/>
              <a:ea typeface="ＭＳ Ｐゴシック" charset="0"/>
              <a:cs typeface="Arial" charset="0"/>
            </a:endParaRPr>
          </a:p>
          <a:p>
            <a:pPr marL="457200" indent="-457200" eaLnBrk="1" hangingPunct="1">
              <a:buClr>
                <a:schemeClr val="accent1"/>
              </a:buClr>
              <a:buFont typeface="+mj-lt"/>
              <a:buAutoNum type="arabicPeriod"/>
            </a:pPr>
            <a:r>
              <a:rPr lang="en-US" sz="2800" dirty="0">
                <a:latin typeface="+mj-lt"/>
                <a:ea typeface="ＭＳ Ｐゴシック" charset="0"/>
                <a:cs typeface="Arial" charset="0"/>
              </a:rPr>
              <a:t>Ensure timely and appropriate </a:t>
            </a:r>
            <a:r>
              <a:rPr lang="en-US" sz="2800" b="1" dirty="0">
                <a:solidFill>
                  <a:srgbClr val="800000"/>
                </a:solidFill>
                <a:latin typeface="+mj-lt"/>
                <a:ea typeface="ＭＳ Ｐゴシック" charset="0"/>
                <a:cs typeface="Arial" charset="0"/>
              </a:rPr>
              <a:t>access</a:t>
            </a:r>
            <a:r>
              <a:rPr lang="en-US" sz="2800" dirty="0">
                <a:solidFill>
                  <a:srgbClr val="800000"/>
                </a:solidFill>
                <a:latin typeface="+mj-lt"/>
                <a:ea typeface="ＭＳ Ｐゴシック" charset="0"/>
                <a:cs typeface="Arial" charset="0"/>
              </a:rPr>
              <a:t> </a:t>
            </a:r>
            <a:r>
              <a:rPr lang="en-US" sz="2800" dirty="0">
                <a:latin typeface="+mj-lt"/>
                <a:ea typeface="ＭＳ Ｐゴシック" charset="0"/>
                <a:cs typeface="Arial" charset="0"/>
              </a:rPr>
              <a:t>to quality health care providers and </a:t>
            </a:r>
            <a:r>
              <a:rPr lang="en-US" sz="2800" dirty="0" smtClean="0">
                <a:latin typeface="+mj-lt"/>
                <a:ea typeface="ＭＳ Ｐゴシック" charset="0"/>
                <a:cs typeface="Arial" charset="0"/>
              </a:rPr>
              <a:t>services</a:t>
            </a:r>
          </a:p>
          <a:p>
            <a:pPr marL="457200" indent="-457200" eaLnBrk="1" hangingPunct="1">
              <a:buClr>
                <a:schemeClr val="accent1"/>
              </a:buClr>
              <a:buFont typeface="+mj-lt"/>
              <a:buAutoNum type="arabicPeriod"/>
            </a:pPr>
            <a:endParaRPr lang="en-US" sz="800" dirty="0">
              <a:latin typeface="+mj-lt"/>
              <a:ea typeface="ＭＳ Ｐゴシック" charset="0"/>
              <a:cs typeface="Arial" charset="0"/>
            </a:endParaRPr>
          </a:p>
          <a:p>
            <a:pPr marL="457200" indent="-457200">
              <a:buClr>
                <a:schemeClr val="accent1"/>
              </a:buClr>
              <a:buFont typeface="+mj-lt"/>
              <a:buAutoNum type="arabicPeriod" startAt="3"/>
            </a:pPr>
            <a:r>
              <a:rPr lang="en-US" sz="2800" dirty="0">
                <a:latin typeface="+mn-lt"/>
                <a:ea typeface="ＭＳ Ｐゴシック" charset="0"/>
                <a:cs typeface="Arial" charset="0"/>
              </a:rPr>
              <a:t>Enhance </a:t>
            </a:r>
            <a:r>
              <a:rPr lang="en-US" sz="2800" b="1" dirty="0">
                <a:solidFill>
                  <a:srgbClr val="800000"/>
                </a:solidFill>
                <a:latin typeface="+mn-lt"/>
                <a:ea typeface="ＭＳ Ｐゴシック" charset="0"/>
                <a:cs typeface="Arial" charset="0"/>
              </a:rPr>
              <a:t>care coordination</a:t>
            </a:r>
            <a:r>
              <a:rPr lang="en-US" sz="2800" dirty="0">
                <a:solidFill>
                  <a:srgbClr val="800000"/>
                </a:solidFill>
                <a:latin typeface="+mn-lt"/>
                <a:ea typeface="ＭＳ Ｐゴシック" charset="0"/>
                <a:cs typeface="Arial" charset="0"/>
              </a:rPr>
              <a:t> </a:t>
            </a:r>
            <a:r>
              <a:rPr lang="en-US" sz="2800" dirty="0">
                <a:latin typeface="+mn-lt"/>
                <a:ea typeface="ＭＳ Ｐゴシック" charset="0"/>
                <a:cs typeface="Arial" charset="0"/>
              </a:rPr>
              <a:t>and navigation across the health care delivery </a:t>
            </a:r>
            <a:r>
              <a:rPr lang="en-US" sz="2800" dirty="0" smtClean="0">
                <a:latin typeface="+mn-lt"/>
                <a:ea typeface="ＭＳ Ｐゴシック" charset="0"/>
                <a:cs typeface="Arial" charset="0"/>
              </a:rPr>
              <a:t>system</a:t>
            </a:r>
          </a:p>
          <a:p>
            <a:pPr marL="457200" indent="-457200">
              <a:buClr>
                <a:schemeClr val="accent1"/>
              </a:buClr>
              <a:buFont typeface="+mj-lt"/>
              <a:buAutoNum type="arabicPeriod" startAt="3"/>
            </a:pPr>
            <a:endParaRPr lang="en-US" sz="800" dirty="0">
              <a:latin typeface="+mn-lt"/>
              <a:ea typeface="ＭＳ Ｐゴシック" charset="0"/>
              <a:cs typeface="Arial" charset="0"/>
            </a:endParaRPr>
          </a:p>
          <a:p>
            <a:pPr marL="457200" indent="-457200">
              <a:buClr>
                <a:schemeClr val="accent1"/>
              </a:buClr>
              <a:buFont typeface="+mj-lt"/>
              <a:buAutoNum type="arabicPeriod" startAt="3"/>
            </a:pPr>
            <a:r>
              <a:rPr lang="en-US" sz="2800" dirty="0">
                <a:latin typeface="+mn-lt"/>
                <a:ea typeface="ＭＳ Ｐゴシック" charset="0"/>
                <a:cs typeface="Arial" charset="0"/>
              </a:rPr>
              <a:t>Improve </a:t>
            </a:r>
            <a:r>
              <a:rPr lang="en-US" sz="2800" b="1" dirty="0">
                <a:solidFill>
                  <a:srgbClr val="800000"/>
                </a:solidFill>
                <a:latin typeface="+mn-lt"/>
                <a:ea typeface="ＭＳ Ｐゴシック" charset="0"/>
                <a:cs typeface="Arial" charset="0"/>
              </a:rPr>
              <a:t>community and population health </a:t>
            </a:r>
            <a:r>
              <a:rPr lang="en-US" sz="2800" dirty="0">
                <a:latin typeface="+mn-lt"/>
                <a:ea typeface="ＭＳ Ｐゴシック" charset="0"/>
                <a:cs typeface="Arial" charset="0"/>
              </a:rPr>
              <a:t>through cross-sector collaboration</a:t>
            </a:r>
          </a:p>
          <a:p>
            <a:pPr marL="0" indent="0" eaLnBrk="1" hangingPunct="1">
              <a:buClr>
                <a:schemeClr val="accent1"/>
              </a:buClr>
              <a:buNone/>
            </a:pPr>
            <a:endParaRPr lang="en-US" sz="1400" dirty="0">
              <a:latin typeface="+mn-lt"/>
              <a:ea typeface="ＭＳ Ｐゴシック" charset="0"/>
              <a:cs typeface="Arial" charset="0"/>
            </a:endParaRPr>
          </a:p>
          <a:p>
            <a:pPr eaLnBrk="1" hangingPunct="1"/>
            <a:endParaRPr lang="en-US" sz="2400" dirty="0">
              <a:latin typeface="Arial" charset="0"/>
              <a:ea typeface="ＭＳ Ｐゴシック" charset="0"/>
              <a:cs typeface="Arial" charset="0"/>
            </a:endParaRPr>
          </a:p>
        </p:txBody>
      </p:sp>
    </p:spTree>
    <p:extLst>
      <p:ext uri="{BB962C8B-B14F-4D97-AF65-F5344CB8AC3E}">
        <p14:creationId xmlns:p14="http://schemas.microsoft.com/office/powerpoint/2010/main" val="113364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Milwaukee County</a:t>
            </a:r>
            <a:endParaRPr lang="en-US" dirty="0"/>
          </a:p>
        </p:txBody>
      </p:sp>
      <p:sp>
        <p:nvSpPr>
          <p:cNvPr id="3" name="Content Placeholder 2"/>
          <p:cNvSpPr>
            <a:spLocks noGrp="1"/>
          </p:cNvSpPr>
          <p:nvPr>
            <p:ph idx="1"/>
          </p:nvPr>
        </p:nvSpPr>
        <p:spPr>
          <a:xfrm>
            <a:off x="457200" y="1600200"/>
            <a:ext cx="4267200" cy="4610100"/>
          </a:xfrm>
        </p:spPr>
        <p:txBody>
          <a:bodyPr/>
          <a:lstStyle/>
          <a:p>
            <a:pPr marL="0" indent="0">
              <a:buNone/>
            </a:pPr>
            <a:r>
              <a:rPr lang="en-US" dirty="0" smtClean="0">
                <a:solidFill>
                  <a:schemeClr val="accent4">
                    <a:lumMod val="10000"/>
                  </a:schemeClr>
                </a:solidFill>
              </a:rPr>
              <a:t>956,406 total population</a:t>
            </a:r>
          </a:p>
          <a:p>
            <a:pPr>
              <a:buFont typeface="Arial" charset="0"/>
              <a:buChar char="•"/>
            </a:pPr>
            <a:r>
              <a:rPr lang="en-US" sz="2000" dirty="0" smtClean="0">
                <a:solidFill>
                  <a:srgbClr val="141414"/>
                </a:solidFill>
              </a:rPr>
              <a:t>22% live below the federal poverty level</a:t>
            </a:r>
          </a:p>
          <a:p>
            <a:pPr>
              <a:buFont typeface="Arial" charset="0"/>
              <a:buChar char="•"/>
            </a:pPr>
            <a:r>
              <a:rPr lang="en-US" sz="2000" dirty="0" smtClean="0">
                <a:solidFill>
                  <a:srgbClr val="141414"/>
                </a:solidFill>
              </a:rPr>
              <a:t>34% enrolled in Medicaid</a:t>
            </a:r>
          </a:p>
          <a:p>
            <a:pPr>
              <a:buFont typeface="Arial" charset="0"/>
              <a:buChar char="•"/>
            </a:pPr>
            <a:r>
              <a:rPr lang="en-US" sz="2000" dirty="0" smtClean="0">
                <a:solidFill>
                  <a:srgbClr val="141414"/>
                </a:solidFill>
              </a:rPr>
              <a:t>53% of children are covered by Medicaid</a:t>
            </a:r>
          </a:p>
          <a:p>
            <a:pPr>
              <a:buFont typeface="Arial" charset="0"/>
              <a:buChar char="•"/>
            </a:pPr>
            <a:r>
              <a:rPr lang="en-US" sz="2000" dirty="0" smtClean="0">
                <a:solidFill>
                  <a:srgbClr val="141414"/>
                </a:solidFill>
              </a:rPr>
              <a:t>10% uninsured</a:t>
            </a:r>
          </a:p>
          <a:p>
            <a:pPr marL="0" indent="0">
              <a:buNone/>
            </a:pPr>
            <a:endParaRPr lang="en-US" dirty="0" smtClean="0">
              <a:solidFill>
                <a:srgbClr val="141414"/>
              </a:solidFill>
            </a:endParaRPr>
          </a:p>
          <a:p>
            <a:pPr marL="0" indent="0">
              <a:buNone/>
            </a:pPr>
            <a:r>
              <a:rPr lang="en-US" dirty="0" smtClean="0">
                <a:solidFill>
                  <a:srgbClr val="141414"/>
                </a:solidFill>
              </a:rPr>
              <a:t>4 </a:t>
            </a:r>
            <a:r>
              <a:rPr lang="en-US" dirty="0">
                <a:solidFill>
                  <a:srgbClr val="141414"/>
                </a:solidFill>
              </a:rPr>
              <a:t>Health Systems</a:t>
            </a:r>
          </a:p>
          <a:p>
            <a:pPr marL="0" indent="0">
              <a:buNone/>
            </a:pPr>
            <a:r>
              <a:rPr lang="en-US" dirty="0">
                <a:solidFill>
                  <a:srgbClr val="141414"/>
                </a:solidFill>
              </a:rPr>
              <a:t>~ 25 Safety Net Clinics</a:t>
            </a:r>
          </a:p>
          <a:p>
            <a:pPr lvl="1">
              <a:buFont typeface="Arial" charset="0"/>
              <a:buChar char="•"/>
            </a:pPr>
            <a:r>
              <a:rPr lang="en-US" sz="2000" dirty="0">
                <a:solidFill>
                  <a:srgbClr val="141414"/>
                </a:solidFill>
              </a:rPr>
              <a:t>9 serve as </a:t>
            </a:r>
            <a:r>
              <a:rPr lang="en-US" sz="2000" dirty="0" smtClean="0">
                <a:solidFill>
                  <a:srgbClr val="141414"/>
                </a:solidFill>
              </a:rPr>
              <a:t>primary care medical homes </a:t>
            </a:r>
            <a:r>
              <a:rPr lang="en-US" sz="1800" i="1" dirty="0" smtClean="0">
                <a:solidFill>
                  <a:srgbClr val="141414"/>
                </a:solidFill>
              </a:rPr>
              <a:t>(FQHCs and free clinics)</a:t>
            </a:r>
            <a:endParaRPr lang="en-US" sz="1800" i="1" dirty="0">
              <a:solidFill>
                <a:srgbClr val="141414"/>
              </a:solidFill>
            </a:endParaRPr>
          </a:p>
          <a:p>
            <a:pPr marL="0" indent="0">
              <a:buNone/>
            </a:pPr>
            <a:endParaRPr lang="en-US" dirty="0" smtClean="0">
              <a:solidFill>
                <a:srgbClr val="141414"/>
              </a:solidFill>
            </a:endParaRPr>
          </a:p>
        </p:txBody>
      </p:sp>
      <p:pic>
        <p:nvPicPr>
          <p:cNvPr id="6" name="Picture 5" descr="559px-Map_of_Wisconsin_highlighting_Milwaukee_County.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011" y="831216"/>
            <a:ext cx="4017801" cy="4305300"/>
          </a:xfrm>
          <a:prstGeom prst="rect">
            <a:avLst/>
          </a:prstGeom>
        </p:spPr>
      </p:pic>
      <p:sp>
        <p:nvSpPr>
          <p:cNvPr id="7" name="Donut 6"/>
          <p:cNvSpPr/>
          <p:nvPr/>
        </p:nvSpPr>
        <p:spPr>
          <a:xfrm>
            <a:off x="7505700" y="3911600"/>
            <a:ext cx="1320800" cy="1269999"/>
          </a:xfrm>
          <a:prstGeom prst="donut">
            <a:avLst>
              <a:gd name="adj" fmla="val 8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9590329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a:t>
            </a:r>
            <a:endParaRPr lang="en-US" dirty="0"/>
          </a:p>
        </p:txBody>
      </p:sp>
      <p:sp>
        <p:nvSpPr>
          <p:cNvPr id="3" name="Content Placeholder 2"/>
          <p:cNvSpPr>
            <a:spLocks noGrp="1"/>
          </p:cNvSpPr>
          <p:nvPr>
            <p:ph idx="1"/>
          </p:nvPr>
        </p:nvSpPr>
        <p:spPr/>
        <p:txBody>
          <a:bodyPr/>
          <a:lstStyle/>
          <a:p>
            <a:pPr marL="0" indent="0">
              <a:buNone/>
            </a:pPr>
            <a:r>
              <a:rPr lang="en-US" dirty="0" smtClean="0"/>
              <a:t>Lack of access to specialty diagnostics and treatment for uninsured individuals served at safety net clinics.</a:t>
            </a:r>
            <a:endParaRPr lang="en-US" dirty="0"/>
          </a:p>
        </p:txBody>
      </p:sp>
      <p:pic>
        <p:nvPicPr>
          <p:cNvPr id="4" name="Picture 3"/>
          <p:cNvPicPr>
            <a:picLocks noChangeAspect="1"/>
          </p:cNvPicPr>
          <p:nvPr/>
        </p:nvPicPr>
        <p:blipFill>
          <a:blip r:embed="rId3"/>
          <a:stretch>
            <a:fillRect/>
          </a:stretch>
        </p:blipFill>
        <p:spPr>
          <a:xfrm>
            <a:off x="2146300" y="2911474"/>
            <a:ext cx="3975101" cy="2981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996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SAUP</a:t>
            </a:r>
            <a:endParaRPr lang="en-US" dirty="0"/>
          </a:p>
        </p:txBody>
      </p:sp>
      <p:sp>
        <p:nvSpPr>
          <p:cNvPr id="5" name="Content Placeholder 4"/>
          <p:cNvSpPr>
            <a:spLocks noGrp="1"/>
          </p:cNvSpPr>
          <p:nvPr>
            <p:ph idx="1"/>
          </p:nvPr>
        </p:nvSpPr>
        <p:spPr>
          <a:xfrm>
            <a:off x="457200" y="1707516"/>
            <a:ext cx="3352800" cy="4723447"/>
          </a:xfrm>
        </p:spPr>
        <p:txBody>
          <a:bodyPr/>
          <a:lstStyle/>
          <a:p>
            <a:pPr marL="0" indent="0">
              <a:buNone/>
            </a:pPr>
            <a:r>
              <a:rPr lang="en-US" sz="2800" b="1" dirty="0" smtClean="0">
                <a:solidFill>
                  <a:srgbClr val="141414"/>
                </a:solidFill>
              </a:rPr>
              <a:t>Disparities in care for low-income </a:t>
            </a:r>
          </a:p>
          <a:p>
            <a:pPr>
              <a:buFont typeface="Wingdings" charset="2"/>
              <a:buChar char="§"/>
            </a:pPr>
            <a:r>
              <a:rPr lang="en-US" sz="2000" dirty="0" smtClean="0">
                <a:solidFill>
                  <a:srgbClr val="141414"/>
                </a:solidFill>
              </a:rPr>
              <a:t>Delay in specialty care until the condition was acute – send to ED</a:t>
            </a:r>
          </a:p>
          <a:p>
            <a:pPr marL="0" indent="0">
              <a:buNone/>
            </a:pPr>
            <a:endParaRPr lang="en-US" sz="1000" dirty="0">
              <a:solidFill>
                <a:srgbClr val="141414"/>
              </a:solidFill>
            </a:endParaRPr>
          </a:p>
          <a:p>
            <a:pPr marL="0" indent="0">
              <a:buNone/>
            </a:pPr>
            <a:r>
              <a:rPr lang="en-US" sz="2800" b="1" dirty="0" smtClean="0">
                <a:solidFill>
                  <a:srgbClr val="141414"/>
                </a:solidFill>
              </a:rPr>
              <a:t>Inefficient</a:t>
            </a:r>
          </a:p>
          <a:p>
            <a:pPr>
              <a:buFont typeface="Wingdings" charset="2"/>
              <a:buChar char="§"/>
            </a:pPr>
            <a:r>
              <a:rPr lang="en-US" sz="2000" dirty="0" smtClean="0">
                <a:solidFill>
                  <a:srgbClr val="141414"/>
                </a:solidFill>
              </a:rPr>
              <a:t>MD ‘phone a friend’</a:t>
            </a:r>
          </a:p>
          <a:p>
            <a:pPr marL="342900" lvl="1" indent="-342900">
              <a:buFont typeface="Wingdings" charset="2"/>
              <a:buChar char="§"/>
            </a:pPr>
            <a:r>
              <a:rPr lang="en-US" sz="2000" dirty="0" smtClean="0">
                <a:solidFill>
                  <a:srgbClr val="141414"/>
                </a:solidFill>
              </a:rPr>
              <a:t>Fragmented and </a:t>
            </a:r>
            <a:r>
              <a:rPr lang="en-US" sz="2000" dirty="0">
                <a:solidFill>
                  <a:srgbClr val="141414"/>
                </a:solidFill>
              </a:rPr>
              <a:t>costly care delivery “system”</a:t>
            </a:r>
          </a:p>
          <a:p>
            <a:pPr>
              <a:buFont typeface="Wingdings" charset="2"/>
              <a:buChar char="§"/>
            </a:pPr>
            <a:endParaRPr lang="en-US" sz="2000" dirty="0" smtClean="0">
              <a:solidFill>
                <a:srgbClr val="141414"/>
              </a:solidFill>
            </a:endParaRPr>
          </a:p>
        </p:txBody>
      </p:sp>
      <p:pic>
        <p:nvPicPr>
          <p:cNvPr id="7" name="Picture 6"/>
          <p:cNvPicPr>
            <a:picLocks noChangeAspect="1"/>
          </p:cNvPicPr>
          <p:nvPr/>
        </p:nvPicPr>
        <p:blipFill>
          <a:blip r:embed="rId3"/>
          <a:stretch>
            <a:fillRect/>
          </a:stretch>
        </p:blipFill>
        <p:spPr>
          <a:xfrm>
            <a:off x="4133786" y="2097307"/>
            <a:ext cx="4451414" cy="3334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264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a:t>
            </a:r>
            <a:endParaRPr lang="en-US" dirty="0"/>
          </a:p>
        </p:txBody>
      </p:sp>
      <p:sp>
        <p:nvSpPr>
          <p:cNvPr id="3" name="Content Placeholder 2"/>
          <p:cNvSpPr>
            <a:spLocks noGrp="1"/>
          </p:cNvSpPr>
          <p:nvPr>
            <p:ph idx="1"/>
          </p:nvPr>
        </p:nvSpPr>
        <p:spPr>
          <a:xfrm>
            <a:off x="457200" y="1600200"/>
            <a:ext cx="4457700" cy="4525963"/>
          </a:xfrm>
        </p:spPr>
        <p:txBody>
          <a:bodyPr/>
          <a:lstStyle/>
          <a:p>
            <a:r>
              <a:rPr lang="en-US" dirty="0" smtClean="0"/>
              <a:t>Specialty Access for the Uninsured Program (SAUP)</a:t>
            </a:r>
          </a:p>
          <a:p>
            <a:r>
              <a:rPr lang="en-US" dirty="0" smtClean="0"/>
              <a:t>Launched </a:t>
            </a:r>
            <a:r>
              <a:rPr lang="en-US" dirty="0"/>
              <a:t>in </a:t>
            </a:r>
            <a:r>
              <a:rPr lang="en-US" dirty="0" smtClean="0"/>
              <a:t>2012</a:t>
            </a:r>
          </a:p>
          <a:p>
            <a:r>
              <a:rPr lang="en-US" dirty="0" smtClean="0"/>
              <a:t>Model: Pair safety net clinics with health system partners for managed access to specialty care</a:t>
            </a:r>
          </a:p>
          <a:p>
            <a:pPr marL="0" indent="0">
              <a:buNone/>
            </a:pPr>
            <a:endParaRPr lang="en-US" dirty="0" smtClean="0"/>
          </a:p>
          <a:p>
            <a:pPr marL="0" indent="0">
              <a:buNone/>
            </a:pPr>
            <a:endParaRPr lang="en-US" dirty="0"/>
          </a:p>
        </p:txBody>
      </p:sp>
      <p:pic>
        <p:nvPicPr>
          <p:cNvPr id="4" name="Picture 3" descr="hospital7-XZl82L-clip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453" y="2715486"/>
            <a:ext cx="2607138" cy="2515888"/>
          </a:xfrm>
          <a:prstGeom prst="rect">
            <a:avLst/>
          </a:prstGeom>
        </p:spPr>
      </p:pic>
      <p:pic>
        <p:nvPicPr>
          <p:cNvPr id="5" name="Picture 4" descr="clinic-clipart-medical-clinic-2-building-clipart-0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401" y="1945506"/>
            <a:ext cx="938007" cy="743584"/>
          </a:xfrm>
          <a:prstGeom prst="rect">
            <a:avLst/>
          </a:prstGeom>
        </p:spPr>
      </p:pic>
      <p:pic>
        <p:nvPicPr>
          <p:cNvPr id="6" name="Picture 5" descr="clinic-clipart-medical-clinic-2-building-clipart-0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064" y="1227322"/>
            <a:ext cx="986069" cy="781684"/>
          </a:xfrm>
          <a:prstGeom prst="rect">
            <a:avLst/>
          </a:prstGeom>
        </p:spPr>
      </p:pic>
      <p:sp>
        <p:nvSpPr>
          <p:cNvPr id="7" name="Down Arrow 6"/>
          <p:cNvSpPr/>
          <p:nvPr/>
        </p:nvSpPr>
        <p:spPr>
          <a:xfrm rot="1879180">
            <a:off x="7843876" y="2775909"/>
            <a:ext cx="452598" cy="7851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19647775">
            <a:off x="5840460" y="2944037"/>
            <a:ext cx="452598" cy="7940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846537" y="2113464"/>
            <a:ext cx="429694" cy="5502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linic-clipart-medical-clinic-2-building-clipart-0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451" y="1996528"/>
            <a:ext cx="945218" cy="749300"/>
          </a:xfrm>
          <a:prstGeom prst="rect">
            <a:avLst/>
          </a:prstGeom>
        </p:spPr>
      </p:pic>
      <p:sp>
        <p:nvSpPr>
          <p:cNvPr id="11" name="TextBox 10"/>
          <p:cNvSpPr txBox="1"/>
          <p:nvPr/>
        </p:nvSpPr>
        <p:spPr>
          <a:xfrm>
            <a:off x="6173570" y="823200"/>
            <a:ext cx="1853316" cy="369332"/>
          </a:xfrm>
          <a:prstGeom prst="rect">
            <a:avLst/>
          </a:prstGeom>
          <a:noFill/>
        </p:spPr>
        <p:txBody>
          <a:bodyPr wrap="square" rtlCol="0">
            <a:spAutoFit/>
          </a:bodyPr>
          <a:lstStyle/>
          <a:p>
            <a:r>
              <a:rPr lang="en-US" b="1" dirty="0" smtClean="0">
                <a:solidFill>
                  <a:srgbClr val="141414"/>
                </a:solidFill>
              </a:rPr>
              <a:t>Safety Net Clinics </a:t>
            </a:r>
            <a:endParaRPr lang="en-US" b="1" dirty="0">
              <a:solidFill>
                <a:srgbClr val="141414"/>
              </a:solidFill>
            </a:endParaRPr>
          </a:p>
        </p:txBody>
      </p:sp>
      <p:sp>
        <p:nvSpPr>
          <p:cNvPr id="12" name="TextBox 11"/>
          <p:cNvSpPr txBox="1"/>
          <p:nvPr/>
        </p:nvSpPr>
        <p:spPr>
          <a:xfrm>
            <a:off x="6353302" y="5260512"/>
            <a:ext cx="1721663" cy="369332"/>
          </a:xfrm>
          <a:prstGeom prst="rect">
            <a:avLst/>
          </a:prstGeom>
          <a:noFill/>
        </p:spPr>
        <p:txBody>
          <a:bodyPr wrap="square" rtlCol="0">
            <a:spAutoFit/>
          </a:bodyPr>
          <a:lstStyle/>
          <a:p>
            <a:r>
              <a:rPr lang="en-US" b="1" dirty="0" smtClean="0">
                <a:solidFill>
                  <a:srgbClr val="141414"/>
                </a:solidFill>
              </a:rPr>
              <a:t>Hospital System</a:t>
            </a:r>
            <a:endParaRPr lang="en-US" b="1" dirty="0">
              <a:solidFill>
                <a:srgbClr val="141414"/>
              </a:solidFill>
            </a:endParaRPr>
          </a:p>
        </p:txBody>
      </p:sp>
    </p:spTree>
    <p:extLst>
      <p:ext uri="{BB962C8B-B14F-4D97-AF65-F5344CB8AC3E}">
        <p14:creationId xmlns:p14="http://schemas.microsoft.com/office/powerpoint/2010/main" val="765830643"/>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par>
                                <p:cTn id="37" presetID="9"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p:tgtEl>
                                          <p:spTgt spid="8"/>
                                        </p:tgtEl>
                                        <p:attrNameLst>
                                          <p:attrName>ppt_y</p:attrName>
                                        </p:attrNameLst>
                                      </p:cBhvr>
                                      <p:tavLst>
                                        <p:tav tm="0">
                                          <p:val>
                                            <p:strVal val="#ppt_y+#ppt_h*1.125000"/>
                                          </p:val>
                                        </p:tav>
                                        <p:tav tm="100000">
                                          <p:val>
                                            <p:strVal val="#ppt_y"/>
                                          </p:val>
                                        </p:tav>
                                      </p:tavLst>
                                    </p:anim>
                                    <p:animEffect transition="in" filter="wipe(up)">
                                      <p:cBhvr>
                                        <p:cTn id="45" dur="500"/>
                                        <p:tgtEl>
                                          <p:spTgt spid="8"/>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ppt_y</p:attrName>
                                        </p:attrNameLst>
                                      </p:cBhvr>
                                      <p:tavLst>
                                        <p:tav tm="0">
                                          <p:val>
                                            <p:strVal val="#ppt_y+#ppt_h*1.125000"/>
                                          </p:val>
                                        </p:tav>
                                        <p:tav tm="100000">
                                          <p:val>
                                            <p:strVal val="#ppt_y"/>
                                          </p:val>
                                        </p:tav>
                                      </p:tavLst>
                                    </p:anim>
                                    <p:animEffect transition="in" filter="wipe(up)">
                                      <p:cBhvr>
                                        <p:cTn id="49" dur="500"/>
                                        <p:tgtEl>
                                          <p:spTgt spid="9"/>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ppt_y</p:attrName>
                                        </p:attrNameLst>
                                      </p:cBhvr>
                                      <p:tavLst>
                                        <p:tav tm="0">
                                          <p:val>
                                            <p:strVal val="#ppt_y+#ppt_h*1.125000"/>
                                          </p:val>
                                        </p:tav>
                                        <p:tav tm="100000">
                                          <p:val>
                                            <p:strVal val="#ppt_y"/>
                                          </p:val>
                                        </p:tav>
                                      </p:tavLst>
                                    </p:anim>
                                    <p:animEffect transition="in" filter="wipe(up)">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Specialty Access for Uninsured Program - SAUP</a:t>
            </a:r>
          </a:p>
        </p:txBody>
      </p:sp>
      <p:sp>
        <p:nvSpPr>
          <p:cNvPr id="3" name="Content Placeholder 2"/>
          <p:cNvSpPr>
            <a:spLocks noGrp="1"/>
          </p:cNvSpPr>
          <p:nvPr>
            <p:ph idx="1"/>
          </p:nvPr>
        </p:nvSpPr>
        <p:spPr>
          <a:xfrm>
            <a:off x="457200" y="1892300"/>
            <a:ext cx="8229600" cy="4525963"/>
          </a:xfrm>
        </p:spPr>
        <p:txBody>
          <a:bodyPr/>
          <a:lstStyle/>
          <a:p>
            <a:r>
              <a:rPr lang="en-US" dirty="0" smtClean="0"/>
              <a:t>Goals:</a:t>
            </a:r>
          </a:p>
          <a:p>
            <a:pPr lvl="1">
              <a:buFont typeface="Arial"/>
              <a:buChar char="•"/>
            </a:pPr>
            <a:r>
              <a:rPr lang="en-US" sz="1800" dirty="0" smtClean="0">
                <a:solidFill>
                  <a:srgbClr val="141414"/>
                </a:solidFill>
              </a:rPr>
              <a:t>Improve specialty care delivery and care management processes</a:t>
            </a:r>
          </a:p>
          <a:p>
            <a:pPr lvl="1">
              <a:buFont typeface="Arial"/>
              <a:buChar char="•"/>
            </a:pPr>
            <a:r>
              <a:rPr lang="en-US" sz="1800" dirty="0" smtClean="0">
                <a:solidFill>
                  <a:srgbClr val="141414"/>
                </a:solidFill>
              </a:rPr>
              <a:t>Improve efficiency and effectiveness of care</a:t>
            </a:r>
          </a:p>
          <a:p>
            <a:pPr lvl="1">
              <a:buFont typeface="Arial"/>
              <a:buChar char="•"/>
            </a:pPr>
            <a:r>
              <a:rPr lang="en-US" sz="1800" dirty="0" smtClean="0">
                <a:solidFill>
                  <a:srgbClr val="141414"/>
                </a:solidFill>
              </a:rPr>
              <a:t>Improve health outcomes</a:t>
            </a:r>
          </a:p>
          <a:p>
            <a:pPr lvl="1">
              <a:buFont typeface="Arial"/>
              <a:buChar char="•"/>
            </a:pPr>
            <a:r>
              <a:rPr lang="en-US" sz="1800" dirty="0" smtClean="0">
                <a:solidFill>
                  <a:srgbClr val="141414"/>
                </a:solidFill>
              </a:rPr>
              <a:t>Decrease total cost of care</a:t>
            </a:r>
          </a:p>
          <a:p>
            <a:pPr marL="457200" lvl="1" indent="0">
              <a:buNone/>
            </a:pPr>
            <a:endParaRPr lang="en-US" sz="1800" dirty="0" smtClean="0">
              <a:solidFill>
                <a:srgbClr val="141414"/>
              </a:solidFill>
            </a:endParaRPr>
          </a:p>
          <a:p>
            <a:r>
              <a:rPr lang="en-US" dirty="0" smtClean="0"/>
              <a:t>Target Population:</a:t>
            </a:r>
            <a:endParaRPr lang="en-US" dirty="0"/>
          </a:p>
          <a:p>
            <a:pPr marL="0" indent="0">
              <a:buNone/>
            </a:pPr>
            <a:r>
              <a:rPr lang="en-US" sz="2000" dirty="0" smtClean="0"/>
              <a:t>	Approximately 16,000 Milwaukee County residents who: </a:t>
            </a:r>
          </a:p>
          <a:p>
            <a:pPr lvl="1">
              <a:buFont typeface="Arial"/>
              <a:buChar char="•"/>
            </a:pPr>
            <a:r>
              <a:rPr lang="en-US" sz="1800" dirty="0" smtClean="0">
                <a:solidFill>
                  <a:srgbClr val="141414"/>
                </a:solidFill>
              </a:rPr>
              <a:t>Are established patients with a SAUP safety net clinic</a:t>
            </a:r>
          </a:p>
          <a:p>
            <a:pPr lvl="1">
              <a:buFont typeface="Arial"/>
              <a:buChar char="•"/>
            </a:pPr>
            <a:r>
              <a:rPr lang="en-US" sz="1800" dirty="0" smtClean="0">
                <a:solidFill>
                  <a:srgbClr val="141414"/>
                </a:solidFill>
              </a:rPr>
              <a:t>Have income  up to 250% of the Federal Poverty Level</a:t>
            </a:r>
          </a:p>
          <a:p>
            <a:pPr lvl="1">
              <a:buFont typeface="Arial"/>
              <a:buChar char="•"/>
            </a:pPr>
            <a:r>
              <a:rPr lang="en-US" sz="1800" dirty="0" smtClean="0">
                <a:solidFill>
                  <a:srgbClr val="141414"/>
                </a:solidFill>
              </a:rPr>
              <a:t>Are unable to secure public insurance</a:t>
            </a:r>
          </a:p>
        </p:txBody>
      </p:sp>
    </p:spTree>
    <p:extLst>
      <p:ext uri="{BB962C8B-B14F-4D97-AF65-F5344CB8AC3E}">
        <p14:creationId xmlns:p14="http://schemas.microsoft.com/office/powerpoint/2010/main" val="26466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 Point Master MHCP 2014">
  <a:themeElements>
    <a:clrScheme name="MHCP colors">
      <a:dk1>
        <a:srgbClr val="FFFFFF"/>
      </a:dk1>
      <a:lt1>
        <a:sysClr val="window" lastClr="FFFFFF"/>
      </a:lt1>
      <a:dk2>
        <a:srgbClr val="FFFFFF"/>
      </a:dk2>
      <a:lt2>
        <a:srgbClr val="EEECE1"/>
      </a:lt2>
      <a:accent1>
        <a:srgbClr val="800000"/>
      </a:accent1>
      <a:accent2>
        <a:srgbClr val="4C4C4C"/>
      </a:accent2>
      <a:accent3>
        <a:srgbClr val="CCCC99"/>
      </a:accent3>
      <a:accent4>
        <a:srgbClr val="CCCCCC"/>
      </a:accent4>
      <a:accent5>
        <a:srgbClr val="FFFFFF"/>
      </a:accent5>
      <a:accent6>
        <a:srgbClr val="FFFFFF"/>
      </a:accent6>
      <a:hlink>
        <a:srgbClr val="333366"/>
      </a:hlink>
      <a:folHlink>
        <a:srgbClr val="66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 UW Population Health 4-8-14</Template>
  <TotalTime>14177</TotalTime>
  <Words>1339</Words>
  <Application>Microsoft Office PowerPoint</Application>
  <PresentationFormat>On-screen Show (4:3)</PresentationFormat>
  <Paragraphs>208</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Century Schoolbook</vt:lpstr>
      <vt:lpstr>Lucida Sans</vt:lpstr>
      <vt:lpstr>Mangal</vt:lpstr>
      <vt:lpstr>Wingdings</vt:lpstr>
      <vt:lpstr>Power Point Master MHCP 2014</vt:lpstr>
      <vt:lpstr>PowerPoint Presentation</vt:lpstr>
      <vt:lpstr>PowerPoint Presentation</vt:lpstr>
      <vt:lpstr>Milwaukee Health Care Partnership</vt:lpstr>
      <vt:lpstr>Goals</vt:lpstr>
      <vt:lpstr>Milwaukee County</vt:lpstr>
      <vt:lpstr>Issue: </vt:lpstr>
      <vt:lpstr>Before SAUP</vt:lpstr>
      <vt:lpstr>What did we do?</vt:lpstr>
      <vt:lpstr>Specialty Access for Uninsured Program - SAUP</vt:lpstr>
      <vt:lpstr>SAUP Model </vt:lpstr>
      <vt:lpstr>Outcomes</vt:lpstr>
      <vt:lpstr>Outcomes </vt:lpstr>
      <vt:lpstr>Anthony’s Story</vt:lpstr>
      <vt:lpstr>Lessons Learned</vt:lpstr>
      <vt:lpstr>Critical Success Factors</vt:lpstr>
      <vt:lpstr>Looking Ahead </vt:lpstr>
      <vt:lpstr>Questions?</vt:lpstr>
      <vt:lpstr>Thank You</vt:lpstr>
    </vt:vector>
  </TitlesOfParts>
  <Company>Third Sector Creative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dc:creator>
  <cp:lastModifiedBy>Stephanie Ondrias</cp:lastModifiedBy>
  <cp:revision>242</cp:revision>
  <cp:lastPrinted>2017-02-03T21:08:47Z</cp:lastPrinted>
  <dcterms:created xsi:type="dcterms:W3CDTF">2017-02-03T21:08:30Z</dcterms:created>
  <dcterms:modified xsi:type="dcterms:W3CDTF">2017-02-04T02:54:21Z</dcterms:modified>
</cp:coreProperties>
</file>