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4"/>
  </p:notesMasterIdLst>
  <p:handoutMasterIdLst>
    <p:handoutMasterId r:id="rId55"/>
  </p:handoutMasterIdLst>
  <p:sldIdLst>
    <p:sldId id="563" r:id="rId6"/>
    <p:sldId id="511" r:id="rId7"/>
    <p:sldId id="583" r:id="rId8"/>
    <p:sldId id="584" r:id="rId9"/>
    <p:sldId id="513" r:id="rId10"/>
    <p:sldId id="368" r:id="rId11"/>
    <p:sldId id="403" r:id="rId12"/>
    <p:sldId id="512" r:id="rId13"/>
    <p:sldId id="570" r:id="rId14"/>
    <p:sldId id="536" r:id="rId15"/>
    <p:sldId id="537" r:id="rId16"/>
    <p:sldId id="572" r:id="rId17"/>
    <p:sldId id="587" r:id="rId18"/>
    <p:sldId id="585" r:id="rId19"/>
    <p:sldId id="315" r:id="rId20"/>
    <p:sldId id="432" r:id="rId21"/>
    <p:sldId id="588" r:id="rId22"/>
    <p:sldId id="589" r:id="rId23"/>
    <p:sldId id="591" r:id="rId24"/>
    <p:sldId id="586" r:id="rId25"/>
    <p:sldId id="562" r:id="rId26"/>
    <p:sldId id="590" r:id="rId27"/>
    <p:sldId id="600" r:id="rId28"/>
    <p:sldId id="592" r:id="rId29"/>
    <p:sldId id="593" r:id="rId30"/>
    <p:sldId id="521" r:id="rId31"/>
    <p:sldId id="544" r:id="rId32"/>
    <p:sldId id="522" r:id="rId33"/>
    <p:sldId id="454" r:id="rId34"/>
    <p:sldId id="430" r:id="rId35"/>
    <p:sldId id="573" r:id="rId36"/>
    <p:sldId id="574" r:id="rId37"/>
    <p:sldId id="459" r:id="rId38"/>
    <p:sldId id="526" r:id="rId39"/>
    <p:sldId id="528" r:id="rId40"/>
    <p:sldId id="529" r:id="rId41"/>
    <p:sldId id="543" r:id="rId42"/>
    <p:sldId id="397" r:id="rId43"/>
    <p:sldId id="545" r:id="rId44"/>
    <p:sldId id="594" r:id="rId45"/>
    <p:sldId id="595" r:id="rId46"/>
    <p:sldId id="596" r:id="rId47"/>
    <p:sldId id="598" r:id="rId48"/>
    <p:sldId id="599" r:id="rId49"/>
    <p:sldId id="547" r:id="rId50"/>
    <p:sldId id="462" r:id="rId51"/>
    <p:sldId id="404" r:id="rId52"/>
    <p:sldId id="550"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57"/>
    <a:srgbClr val="780032"/>
    <a:srgbClr val="52BDEC"/>
    <a:srgbClr val="7AC142"/>
    <a:srgbClr val="F28D1E"/>
    <a:srgbClr val="AD2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341" autoAdjust="0"/>
  </p:normalViewPr>
  <p:slideViewPr>
    <p:cSldViewPr>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Sheet1!$A$2:$A$15</c:f>
              <c:strCache>
                <c:ptCount val="14"/>
                <c:pt idx="0">
                  <c:v>Asthma</c:v>
                </c:pt>
                <c:pt idx="1">
                  <c:v>Dev Delay</c:v>
                </c:pt>
                <c:pt idx="2">
                  <c:v>Autism</c:v>
                </c:pt>
                <c:pt idx="3">
                  <c:v>ADHD</c:v>
                </c:pt>
                <c:pt idx="4">
                  <c:v>Seizures</c:v>
                </c:pt>
                <c:pt idx="5">
                  <c:v>Lung</c:v>
                </c:pt>
                <c:pt idx="6">
                  <c:v>GI</c:v>
                </c:pt>
                <c:pt idx="7">
                  <c:v>Sickle Cell</c:v>
                </c:pt>
                <c:pt idx="8">
                  <c:v>Premature</c:v>
                </c:pt>
                <c:pt idx="9">
                  <c:v>Cardiac</c:v>
                </c:pt>
                <c:pt idx="10">
                  <c:v>CP</c:v>
                </c:pt>
                <c:pt idx="11">
                  <c:v> Blindness</c:v>
                </c:pt>
                <c:pt idx="12">
                  <c:v>Trauma</c:v>
                </c:pt>
                <c:pt idx="13">
                  <c:v>Liver</c:v>
                </c:pt>
              </c:strCache>
            </c:strRef>
          </c:cat>
          <c:val>
            <c:numRef>
              <c:f>Sheet1!$B$2:$B$15</c:f>
              <c:numCache>
                <c:formatCode>General</c:formatCode>
                <c:ptCount val="14"/>
                <c:pt idx="0">
                  <c:v>116</c:v>
                </c:pt>
                <c:pt idx="1">
                  <c:v>107</c:v>
                </c:pt>
                <c:pt idx="2">
                  <c:v>70</c:v>
                </c:pt>
                <c:pt idx="3">
                  <c:v>61</c:v>
                </c:pt>
                <c:pt idx="4">
                  <c:v>59</c:v>
                </c:pt>
                <c:pt idx="5">
                  <c:v>55</c:v>
                </c:pt>
                <c:pt idx="6">
                  <c:v>46</c:v>
                </c:pt>
                <c:pt idx="7">
                  <c:v>43</c:v>
                </c:pt>
                <c:pt idx="8">
                  <c:v>41</c:v>
                </c:pt>
                <c:pt idx="9">
                  <c:v>38</c:v>
                </c:pt>
                <c:pt idx="10">
                  <c:v>31</c:v>
                </c:pt>
                <c:pt idx="11">
                  <c:v>23</c:v>
                </c:pt>
                <c:pt idx="12">
                  <c:v>21</c:v>
                </c:pt>
                <c:pt idx="13">
                  <c:v>21</c:v>
                </c:pt>
              </c:numCache>
            </c:numRef>
          </c:val>
        </c:ser>
        <c:dLbls>
          <c:showLegendKey val="0"/>
          <c:showVal val="0"/>
          <c:showCatName val="0"/>
          <c:showSerName val="0"/>
          <c:showPercent val="0"/>
          <c:showBubbleSize val="0"/>
        </c:dLbls>
        <c:gapWidth val="150"/>
        <c:axId val="272104880"/>
        <c:axId val="239536888"/>
      </c:barChart>
      <c:catAx>
        <c:axId val="272104880"/>
        <c:scaling>
          <c:orientation val="minMax"/>
        </c:scaling>
        <c:delete val="0"/>
        <c:axPos val="b"/>
        <c:numFmt formatCode="General" sourceLinked="0"/>
        <c:majorTickMark val="out"/>
        <c:minorTickMark val="none"/>
        <c:tickLblPos val="nextTo"/>
        <c:crossAx val="239536888"/>
        <c:crosses val="autoZero"/>
        <c:auto val="1"/>
        <c:lblAlgn val="ctr"/>
        <c:lblOffset val="100"/>
        <c:noMultiLvlLbl val="0"/>
      </c:catAx>
      <c:valAx>
        <c:axId val="239536888"/>
        <c:scaling>
          <c:orientation val="minMax"/>
        </c:scaling>
        <c:delete val="0"/>
        <c:axPos val="l"/>
        <c:majorGridlines/>
        <c:numFmt formatCode="General" sourceLinked="1"/>
        <c:majorTickMark val="out"/>
        <c:minorTickMark val="none"/>
        <c:tickLblPos val="nextTo"/>
        <c:crossAx val="272104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Draft Nashville</a:t>
            </a: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0AB5EFD-9A5D-412D-95E9-B7F02B974B2A}" type="datetimeFigureOut">
              <a:rPr lang="en-US" smtClean="0"/>
              <a:pPr/>
              <a:t>1/29/2018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0C48B24-55D6-4AE5-AB13-29AD5C9CAF93}" type="slidenum">
              <a:rPr lang="en-US" smtClean="0"/>
              <a:pPr/>
              <a:t>‹#›</a:t>
            </a:fld>
            <a:endParaRPr lang="en-US"/>
          </a:p>
        </p:txBody>
      </p:sp>
    </p:spTree>
    <p:extLst>
      <p:ext uri="{BB962C8B-B14F-4D97-AF65-F5344CB8AC3E}">
        <p14:creationId xmlns:p14="http://schemas.microsoft.com/office/powerpoint/2010/main" val="38979960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r>
              <a:rPr lang="en-US" smtClean="0"/>
              <a:t>Draft Nashville</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796981D-1B90-48F0-8ACD-F504B659A3C4}" type="datetimeFigureOut">
              <a:rPr lang="en-US"/>
              <a:pPr>
                <a:defRPr/>
              </a:pPr>
              <a:t>1/29/2018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CB1E04C4-209E-42C0-BB16-60A19275D140}" type="slidenum">
              <a:rPr lang="en-US"/>
              <a:pPr>
                <a:defRPr/>
              </a:pPr>
              <a:t>‹#›</a:t>
            </a:fld>
            <a:endParaRPr lang="en-US" dirty="0"/>
          </a:p>
        </p:txBody>
      </p:sp>
    </p:spTree>
    <p:extLst>
      <p:ext uri="{BB962C8B-B14F-4D97-AF65-F5344CB8AC3E}">
        <p14:creationId xmlns:p14="http://schemas.microsoft.com/office/powerpoint/2010/main" val="196588876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1</a:t>
            </a:fld>
            <a:endParaRPr lang="en-US" dirty="0"/>
          </a:p>
        </p:txBody>
      </p:sp>
      <p:sp>
        <p:nvSpPr>
          <p:cNvPr id="5" name="Header Placeholder 4"/>
          <p:cNvSpPr>
            <a:spLocks noGrp="1"/>
          </p:cNvSpPr>
          <p:nvPr>
            <p:ph type="hdr" sz="quarter" idx="11"/>
          </p:nvPr>
        </p:nvSpPr>
        <p:spPr/>
        <p:txBody>
          <a:bodyPr/>
          <a:lstStyle/>
          <a:p>
            <a:pPr>
              <a:defRPr/>
            </a:pPr>
            <a:r>
              <a:rPr lang="en-US" smtClean="0"/>
              <a:t>Draft Nashville</a:t>
            </a:r>
            <a:endParaRPr lang="en-US" dirty="0"/>
          </a:p>
        </p:txBody>
      </p:sp>
    </p:spTree>
    <p:extLst>
      <p:ext uri="{BB962C8B-B14F-4D97-AF65-F5344CB8AC3E}">
        <p14:creationId xmlns:p14="http://schemas.microsoft.com/office/powerpoint/2010/main" val="73894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HeLP Overview</a:t>
            </a:r>
            <a:endParaRPr lang="en-US" dirty="0"/>
          </a:p>
        </p:txBody>
      </p:sp>
      <p:sp>
        <p:nvSpPr>
          <p:cNvPr id="5" name="Slide Number Placeholder 4"/>
          <p:cNvSpPr>
            <a:spLocks noGrp="1"/>
          </p:cNvSpPr>
          <p:nvPr>
            <p:ph type="sldNum" sz="quarter" idx="11"/>
          </p:nvPr>
        </p:nvSpPr>
        <p:spPr/>
        <p:txBody>
          <a:bodyPr/>
          <a:lstStyle/>
          <a:p>
            <a:pPr>
              <a:defRPr/>
            </a:pPr>
            <a:fld id="{CB1E04C4-209E-42C0-BB16-60A19275D140}" type="slidenum">
              <a:rPr lang="en-US" smtClean="0"/>
              <a:pPr>
                <a:defRPr/>
              </a:pPr>
              <a:t>12</a:t>
            </a:fld>
            <a:endParaRPr lang="en-US" dirty="0"/>
          </a:p>
        </p:txBody>
      </p:sp>
    </p:spTree>
    <p:extLst>
      <p:ext uri="{BB962C8B-B14F-4D97-AF65-F5344CB8AC3E}">
        <p14:creationId xmlns:p14="http://schemas.microsoft.com/office/powerpoint/2010/main" val="224508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 </a:t>
            </a:r>
            <a:r>
              <a:rPr lang="en-US" dirty="0" err="1" smtClean="0"/>
              <a:t>Childkind</a:t>
            </a:r>
            <a:endParaRPr lang="en-US" dirty="0"/>
          </a:p>
        </p:txBody>
      </p:sp>
      <p:sp>
        <p:nvSpPr>
          <p:cNvPr id="4" name="Header Placeholder 3"/>
          <p:cNvSpPr>
            <a:spLocks noGrp="1"/>
          </p:cNvSpPr>
          <p:nvPr>
            <p:ph type="hdr" sz="quarter" idx="10"/>
          </p:nvPr>
        </p:nvSpPr>
        <p:spPr/>
        <p:txBody>
          <a:bodyPr/>
          <a:lstStyle/>
          <a:p>
            <a:pPr>
              <a:defRPr/>
            </a:pPr>
            <a:r>
              <a:rPr lang="en-US" smtClean="0"/>
              <a:t>Egleston GR 2018</a:t>
            </a:r>
            <a:endParaRPr lang="en-US" dirty="0"/>
          </a:p>
        </p:txBody>
      </p:sp>
      <p:sp>
        <p:nvSpPr>
          <p:cNvPr id="5" name="Slide Number Placeholder 4"/>
          <p:cNvSpPr>
            <a:spLocks noGrp="1"/>
          </p:cNvSpPr>
          <p:nvPr>
            <p:ph type="sldNum" sz="quarter" idx="11"/>
          </p:nvPr>
        </p:nvSpPr>
        <p:spPr/>
        <p:txBody>
          <a:bodyPr/>
          <a:lstStyle/>
          <a:p>
            <a:pPr>
              <a:defRPr/>
            </a:pPr>
            <a:fld id="{CB1E04C4-209E-42C0-BB16-60A19275D140}" type="slidenum">
              <a:rPr lang="en-US" smtClean="0"/>
              <a:pPr>
                <a:defRPr/>
              </a:pPr>
              <a:t>14</a:t>
            </a:fld>
            <a:endParaRPr lang="en-US" dirty="0"/>
          </a:p>
        </p:txBody>
      </p:sp>
    </p:spTree>
    <p:extLst>
      <p:ext uri="{BB962C8B-B14F-4D97-AF65-F5344CB8AC3E}">
        <p14:creationId xmlns:p14="http://schemas.microsoft.com/office/powerpoint/2010/main" val="428370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US" dirty="0" smtClean="0"/>
              <a:t>Medical-legal partnership is a healthcare delivery model that integrates legal assistance into patient care</a:t>
            </a:r>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8C467391-AA08-4950-AA16-C7DD84EA2030}" type="slidenum">
              <a:rPr lang="en-US" sz="1200"/>
              <a:pPr algn="r"/>
              <a:t>15</a:t>
            </a:fld>
            <a:endParaRPr lang="en-US" sz="1200" dirty="0"/>
          </a:p>
        </p:txBody>
      </p:sp>
      <p:sp>
        <p:nvSpPr>
          <p:cNvPr id="2" name="Header Placeholder 1"/>
          <p:cNvSpPr>
            <a:spLocks noGrp="1"/>
          </p:cNvSpPr>
          <p:nvPr>
            <p:ph type="hdr" sz="quarter" idx="10"/>
          </p:nvPr>
        </p:nvSpPr>
        <p:spPr/>
        <p:txBody>
          <a:bodyPr/>
          <a:lstStyle/>
          <a:p>
            <a:pPr>
              <a:defRPr/>
            </a:pPr>
            <a:r>
              <a:rPr lang="en-US" smtClean="0"/>
              <a:t>Draft Nashville</a:t>
            </a:r>
            <a:endParaRPr lang="en-US" dirty="0"/>
          </a:p>
        </p:txBody>
      </p:sp>
    </p:spTree>
    <p:extLst>
      <p:ext uri="{BB962C8B-B14F-4D97-AF65-F5344CB8AC3E}">
        <p14:creationId xmlns:p14="http://schemas.microsoft.com/office/powerpoint/2010/main" val="162669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US" dirty="0" smtClean="0"/>
              <a:t>Medical-legal partnership is a healthcare delivery model that integrates legal assistance into patient care</a:t>
            </a:r>
          </a:p>
        </p:txBody>
      </p:sp>
      <p:sp>
        <p:nvSpPr>
          <p:cNvPr id="2150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8C467391-AA08-4950-AA16-C7DD84EA2030}" type="slidenum">
              <a:rPr lang="en-US" sz="1200"/>
              <a:pPr algn="r"/>
              <a:t>16</a:t>
            </a:fld>
            <a:endParaRPr lang="en-US" sz="1200" dirty="0"/>
          </a:p>
        </p:txBody>
      </p:sp>
      <p:sp>
        <p:nvSpPr>
          <p:cNvPr id="2" name="Header Placeholder 1"/>
          <p:cNvSpPr>
            <a:spLocks noGrp="1"/>
          </p:cNvSpPr>
          <p:nvPr>
            <p:ph type="hdr" sz="quarter" idx="10"/>
          </p:nvPr>
        </p:nvSpPr>
        <p:spPr/>
        <p:txBody>
          <a:bodyPr/>
          <a:lstStyle/>
          <a:p>
            <a:pPr>
              <a:defRPr/>
            </a:pPr>
            <a:r>
              <a:rPr lang="en-US" smtClean="0"/>
              <a:t>Draft Nashville</a:t>
            </a:r>
            <a:endParaRPr lang="en-US" dirty="0"/>
          </a:p>
        </p:txBody>
      </p:sp>
    </p:spTree>
    <p:extLst>
      <p:ext uri="{BB962C8B-B14F-4D97-AF65-F5344CB8AC3E}">
        <p14:creationId xmlns:p14="http://schemas.microsoft.com/office/powerpoint/2010/main" val="3390616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19</a:t>
            </a:fld>
            <a:endParaRPr lang="en-US" dirty="0"/>
          </a:p>
        </p:txBody>
      </p:sp>
    </p:spTree>
    <p:extLst>
      <p:ext uri="{BB962C8B-B14F-4D97-AF65-F5344CB8AC3E}">
        <p14:creationId xmlns:p14="http://schemas.microsoft.com/office/powerpoint/2010/main" val="1533562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In a population based approach to care,</a:t>
            </a:r>
            <a:r>
              <a:rPr lang="en-US" baseline="0" dirty="0" smtClean="0"/>
              <a:t> as you all know we take a broader view of health and the factors that influence the health of a community called “the socioeconomic determinants of health” like education, transportation, environment, food. Telling an asthmatic to take his medication is of little use if the house is infested with rodents, insects or mold!</a:t>
            </a:r>
            <a:endParaRPr lang="en-US" dirty="0"/>
          </a:p>
        </p:txBody>
      </p:sp>
      <p:sp>
        <p:nvSpPr>
          <p:cNvPr id="4" name="Slide Number Placeholder 3"/>
          <p:cNvSpPr>
            <a:spLocks noGrp="1"/>
          </p:cNvSpPr>
          <p:nvPr>
            <p:ph type="sldNum" sz="quarter" idx="10"/>
          </p:nvPr>
        </p:nvSpPr>
        <p:spPr/>
        <p:txBody>
          <a:bodyPr/>
          <a:lstStyle/>
          <a:p>
            <a:fld id="{7ED52D87-CCCB-4897-8754-39643E4DFE54}" type="slidenum">
              <a:rPr lang="en-US" smtClean="0"/>
              <a:pPr/>
              <a:t>20</a:t>
            </a:fld>
            <a:endParaRPr lang="en-US" dirty="0"/>
          </a:p>
        </p:txBody>
      </p:sp>
    </p:spTree>
    <p:extLst>
      <p:ext uri="{BB962C8B-B14F-4D97-AF65-F5344CB8AC3E}">
        <p14:creationId xmlns:p14="http://schemas.microsoft.com/office/powerpoint/2010/main" val="78523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0484" name="Slide Number Placeholder 3"/>
          <p:cNvSpPr>
            <a:spLocks noGrp="1"/>
          </p:cNvSpPr>
          <p:nvPr>
            <p:ph type="sldNum" sz="quarter" idx="5"/>
          </p:nvPr>
        </p:nvSpPr>
        <p:spPr/>
        <p:txBody>
          <a:bodyPr/>
          <a:lstStyle/>
          <a:p>
            <a:pPr>
              <a:defRPr/>
            </a:pPr>
            <a:fld id="{D79B6FA3-200D-493E-911B-0519FB18EAE5}" type="slidenum">
              <a:rPr lang="en-US" smtClean="0"/>
              <a:pPr>
                <a:defRPr/>
              </a:pPr>
              <a:t>22</a:t>
            </a:fld>
            <a:endParaRPr lang="en-US" smtClean="0"/>
          </a:p>
        </p:txBody>
      </p:sp>
    </p:spTree>
    <p:extLst>
      <p:ext uri="{BB962C8B-B14F-4D97-AF65-F5344CB8AC3E}">
        <p14:creationId xmlns:p14="http://schemas.microsoft.com/office/powerpoint/2010/main" val="58877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BFDF58B-B8EE-4B75-9CFB-C562FC0E57FE}" type="slidenum">
              <a:rPr lang="en-US" smtClean="0"/>
              <a:pPr/>
              <a:t>23</a:t>
            </a:fld>
            <a:endParaRPr 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smtClean="0"/>
          </a:p>
        </p:txBody>
      </p:sp>
      <p:sp>
        <p:nvSpPr>
          <p:cNvPr id="2" name="Header Placeholder 1"/>
          <p:cNvSpPr>
            <a:spLocks noGrp="1"/>
          </p:cNvSpPr>
          <p:nvPr>
            <p:ph type="hdr" sz="quarter" idx="10"/>
          </p:nvPr>
        </p:nvSpPr>
        <p:spPr/>
        <p:txBody>
          <a:bodyPr/>
          <a:lstStyle/>
          <a:p>
            <a:pPr>
              <a:defRPr/>
            </a:pPr>
            <a:r>
              <a:rPr lang="en-US" smtClean="0"/>
              <a:t>HeLP Overview</a:t>
            </a:r>
            <a:endParaRPr lang="en-US" dirty="0"/>
          </a:p>
        </p:txBody>
      </p:sp>
    </p:spTree>
    <p:extLst>
      <p:ext uri="{BB962C8B-B14F-4D97-AF65-F5344CB8AC3E}">
        <p14:creationId xmlns:p14="http://schemas.microsoft.com/office/powerpoint/2010/main" val="1066657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01A2ED5-F672-4046-A73F-27D3BA4448D7}" type="slidenum">
              <a:rPr lang="en-US" smtClean="0"/>
              <a:pPr/>
              <a:t>26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extLst>
      <p:ext uri="{BB962C8B-B14F-4D97-AF65-F5344CB8AC3E}">
        <p14:creationId xmlns:p14="http://schemas.microsoft.com/office/powerpoint/2010/main" val="357177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NNPHI Part 1 v3_SAMBP</a:t>
            </a:r>
            <a:endParaRPr lang="en-US" dirty="0"/>
          </a:p>
        </p:txBody>
      </p:sp>
      <p:sp>
        <p:nvSpPr>
          <p:cNvPr id="5" name="Slide Number Placeholder 4"/>
          <p:cNvSpPr>
            <a:spLocks noGrp="1"/>
          </p:cNvSpPr>
          <p:nvPr>
            <p:ph type="sldNum" sz="quarter" idx="11"/>
          </p:nvPr>
        </p:nvSpPr>
        <p:spPr/>
        <p:txBody>
          <a:bodyPr/>
          <a:lstStyle/>
          <a:p>
            <a:pPr>
              <a:defRPr/>
            </a:pPr>
            <a:fld id="{CB1E04C4-209E-42C0-BB16-60A19275D140}" type="slidenum">
              <a:rPr lang="en-US" smtClean="0"/>
              <a:pPr>
                <a:defRPr/>
              </a:pPr>
              <a:t>27</a:t>
            </a:fld>
            <a:endParaRPr lang="en-US" dirty="0"/>
          </a:p>
        </p:txBody>
      </p:sp>
    </p:spTree>
    <p:extLst>
      <p:ext uri="{BB962C8B-B14F-4D97-AF65-F5344CB8AC3E}">
        <p14:creationId xmlns:p14="http://schemas.microsoft.com/office/powerpoint/2010/main" val="93872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p:spPr>
        <p:txBody>
          <a:bodyPr/>
          <a:lstStyle/>
          <a:p>
            <a:endParaRPr lang="en-US" smtClean="0">
              <a:ea typeface="ＭＳ Ｐゴシック" pitchFamily="-1" charset="-128"/>
            </a:endParaRPr>
          </a:p>
        </p:txBody>
      </p:sp>
      <p:sp>
        <p:nvSpPr>
          <p:cNvPr id="2" name="Header Placeholder 1"/>
          <p:cNvSpPr>
            <a:spLocks noGrp="1"/>
          </p:cNvSpPr>
          <p:nvPr>
            <p:ph type="hdr" sz="quarter" idx="10"/>
          </p:nvPr>
        </p:nvSpPr>
        <p:spPr/>
        <p:txBody>
          <a:bodyPr/>
          <a:lstStyle/>
          <a:p>
            <a:pPr>
              <a:defRPr/>
            </a:pPr>
            <a:r>
              <a:rPr lang="en-US" smtClean="0"/>
              <a:t>Draft Nashville</a:t>
            </a:r>
            <a:endParaRPr lang="en-US" dirty="0"/>
          </a:p>
        </p:txBody>
      </p:sp>
    </p:spTree>
    <p:extLst>
      <p:ext uri="{BB962C8B-B14F-4D97-AF65-F5344CB8AC3E}">
        <p14:creationId xmlns:p14="http://schemas.microsoft.com/office/powerpoint/2010/main" val="295455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E9EC8A0-E14A-433C-AF87-3DBB334540FF}" type="slidenum">
              <a:rPr lang="en-US" smtClean="0"/>
              <a:pPr/>
              <a:t>28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49103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A36259-922F-4269-A641-D2CDD8893DDF}" type="slidenum">
              <a:rPr lang="en-US" smtClean="0"/>
              <a:pPr/>
              <a:t>29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
        <p:nvSpPr>
          <p:cNvPr id="2" name="Header Placeholder 1"/>
          <p:cNvSpPr>
            <a:spLocks noGrp="1"/>
          </p:cNvSpPr>
          <p:nvPr>
            <p:ph type="hdr" sz="quarter" idx="10"/>
          </p:nvPr>
        </p:nvSpPr>
        <p:spPr/>
        <p:txBody>
          <a:bodyPr/>
          <a:lstStyle/>
          <a:p>
            <a:pPr>
              <a:defRPr/>
            </a:pPr>
            <a:r>
              <a:rPr lang="en-US" smtClean="0"/>
              <a:t>Draft Nashville</a:t>
            </a:r>
            <a:endParaRPr lang="en-US" dirty="0"/>
          </a:p>
        </p:txBody>
      </p:sp>
    </p:spTree>
    <p:extLst>
      <p:ext uri="{BB962C8B-B14F-4D97-AF65-F5344CB8AC3E}">
        <p14:creationId xmlns:p14="http://schemas.microsoft.com/office/powerpoint/2010/main" val="2570826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7A0F1F49-C10A-40FF-A577-B2A18A21125F}" type="slidenum">
              <a:rPr lang="en-US" sz="1200">
                <a:solidFill>
                  <a:prstClr val="black"/>
                </a:solidFill>
              </a:rPr>
              <a:pPr algn="r"/>
              <a:t>31</a:t>
            </a:fld>
            <a:endParaRPr lang="en-US" sz="1200" dirty="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
        <p:nvSpPr>
          <p:cNvPr id="2" name="Header Placeholder 1"/>
          <p:cNvSpPr>
            <a:spLocks noGrp="1"/>
          </p:cNvSpPr>
          <p:nvPr>
            <p:ph type="hdr" sz="quarter" idx="10"/>
          </p:nvPr>
        </p:nvSpPr>
        <p:spPr/>
        <p:txBody>
          <a:bodyPr/>
          <a:lstStyle/>
          <a:p>
            <a:pPr>
              <a:defRPr/>
            </a:pPr>
            <a:r>
              <a:rPr lang="en-US" smtClean="0"/>
              <a:t>HeLP Overview</a:t>
            </a:r>
            <a:endParaRPr lang="en-US" dirty="0"/>
          </a:p>
        </p:txBody>
      </p:sp>
    </p:spTree>
    <p:extLst>
      <p:ext uri="{BB962C8B-B14F-4D97-AF65-F5344CB8AC3E}">
        <p14:creationId xmlns:p14="http://schemas.microsoft.com/office/powerpoint/2010/main" val="2016262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17813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605721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698675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97224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814945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development of the learner tool;</a:t>
            </a:r>
            <a:r>
              <a:rPr lang="en-US" baseline="0" dirty="0" smtClean="0"/>
              <a:t> how we used the EPA’s and core competencies</a:t>
            </a:r>
          </a:p>
          <a:p>
            <a:endParaRPr lang="en-US" baseline="0" dirty="0" smtClean="0"/>
          </a:p>
          <a:p>
            <a:r>
              <a:rPr lang="en-US" baseline="0" dirty="0" smtClean="0"/>
              <a:t>Discuss the projected contribution to the body of evidence supporting what we do.</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Egleston GR 2018</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CB1E04C4-209E-42C0-BB16-60A19275D140}"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4058652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92962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903DF73-6CF3-4485-A61E-B68F840A19B0}" type="slidenum">
              <a:rPr lang="en-US" smtClean="0"/>
              <a:pPr/>
              <a:t>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ea typeface="ＭＳ Ｐゴシック" pitchFamily="-107" charset="-128"/>
            </a:endParaRPr>
          </a:p>
        </p:txBody>
      </p:sp>
      <p:sp>
        <p:nvSpPr>
          <p:cNvPr id="2" name="Header Placeholder 1"/>
          <p:cNvSpPr>
            <a:spLocks noGrp="1"/>
          </p:cNvSpPr>
          <p:nvPr>
            <p:ph type="hdr" sz="quarter" idx="10"/>
          </p:nvPr>
        </p:nvSpPr>
        <p:spPr/>
        <p:txBody>
          <a:bodyPr/>
          <a:lstStyle/>
          <a:p>
            <a:pPr>
              <a:defRPr/>
            </a:pPr>
            <a:r>
              <a:rPr lang="en-US" smtClean="0"/>
              <a:t>Draft Nashville</a:t>
            </a:r>
            <a:endParaRPr lang="en-US" dirty="0"/>
          </a:p>
        </p:txBody>
      </p:sp>
    </p:spTree>
    <p:extLst>
      <p:ext uri="{BB962C8B-B14F-4D97-AF65-F5344CB8AC3E}">
        <p14:creationId xmlns:p14="http://schemas.microsoft.com/office/powerpoint/2010/main" val="2251546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3584CFA-45C0-4BF3-AA77-12884D699EE7}" type="slidenum">
              <a:rPr lang="en-US" smtClean="0">
                <a:solidFill>
                  <a:prstClr val="black"/>
                </a:solidFill>
              </a:rPr>
              <a:pPr/>
              <a:t>48</a:t>
            </a:fld>
            <a:endParaRPr lang="en-US" dirty="0" smtClean="0">
              <a:solidFill>
                <a:prstClr val="black"/>
              </a:solidFill>
            </a:endParaRPr>
          </a:p>
        </p:txBody>
      </p:sp>
      <p:sp>
        <p:nvSpPr>
          <p:cNvPr id="101379" name="Rectangle 2"/>
          <p:cNvSpPr>
            <a:spLocks noGrp="1" noChangeArrowheads="1"/>
          </p:cNvSpPr>
          <p:nvPr>
            <p:ph type="body" idx="1"/>
          </p:nvPr>
        </p:nvSpPr>
        <p:spPr>
          <a:xfrm>
            <a:off x="934720" y="4415790"/>
            <a:ext cx="5140960" cy="4183380"/>
          </a:xfrm>
          <a:noFill/>
          <a:ln/>
        </p:spPr>
        <p:txBody>
          <a:bodyPr lIns="92207" tIns="45295" rIns="92207" bIns="45295"/>
          <a:lstStyle/>
          <a:p>
            <a:pPr eaLnBrk="1" hangingPunct="1"/>
            <a:endParaRPr lang="en-US" sz="3700" dirty="0" smtClean="0"/>
          </a:p>
        </p:txBody>
      </p:sp>
      <p:sp>
        <p:nvSpPr>
          <p:cNvPr id="101380" name="Rectangle 3"/>
          <p:cNvSpPr>
            <a:spLocks noGrp="1" noRot="1" noChangeAspect="1" noChangeArrowheads="1" noTextEdit="1"/>
          </p:cNvSpPr>
          <p:nvPr>
            <p:ph type="sldImg"/>
          </p:nvPr>
        </p:nvSpPr>
        <p:spPr>
          <a:xfrm>
            <a:off x="1182688" y="698500"/>
            <a:ext cx="4645025" cy="3482975"/>
          </a:xfrm>
          <a:ln w="12700" cap="flat">
            <a:solidFill>
              <a:schemeClr val="tx1"/>
            </a:solidFill>
          </a:ln>
        </p:spPr>
      </p:sp>
      <p:sp>
        <p:nvSpPr>
          <p:cNvPr id="2" name="Header Placeholder 1"/>
          <p:cNvSpPr>
            <a:spLocks noGrp="1"/>
          </p:cNvSpPr>
          <p:nvPr>
            <p:ph type="hdr" sz="quarter" idx="10"/>
          </p:nvPr>
        </p:nvSpPr>
        <p:spPr/>
        <p:txBody>
          <a:bodyPr/>
          <a:lstStyle/>
          <a:p>
            <a:pPr>
              <a:defRPr/>
            </a:pPr>
            <a:r>
              <a:rPr lang="en-US" dirty="0" smtClean="0"/>
              <a:t>Draft NNPHI</a:t>
            </a:r>
            <a:endParaRPr lang="en-US" dirty="0"/>
          </a:p>
        </p:txBody>
      </p:sp>
    </p:spTree>
    <p:extLst>
      <p:ext uri="{BB962C8B-B14F-4D97-AF65-F5344CB8AC3E}">
        <p14:creationId xmlns:p14="http://schemas.microsoft.com/office/powerpoint/2010/main" val="100426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lawyer walks into a hospital.</a:t>
            </a:r>
          </a:p>
          <a:p>
            <a:r>
              <a:rPr lang="en-US" sz="1200" kern="1200" baseline="0" dirty="0" smtClean="0">
                <a:solidFill>
                  <a:schemeClr val="tx1"/>
                </a:solidFill>
                <a:latin typeface="+mn-lt"/>
                <a:ea typeface="+mn-ea"/>
                <a:cs typeface="+mn-cs"/>
              </a:rPr>
              <a:t>That may sound like the opening joke at a comedy club but if you really think it is a joke, the joke would be on you.</a:t>
            </a:r>
          </a:p>
          <a:p>
            <a:r>
              <a:rPr lang="en-US" sz="1200" kern="1200" baseline="0" dirty="0" smtClean="0">
                <a:solidFill>
                  <a:schemeClr val="tx1"/>
                </a:solidFill>
                <a:latin typeface="+mn-lt"/>
                <a:ea typeface="+mn-ea"/>
                <a:cs typeface="+mn-cs"/>
              </a:rPr>
              <a:t>Not all illness is caused or exacerbated by medical reasons or patient/family non-compliance, although as physicians that is what we may assume. Often, patients present with health problems that have a legal dimension, and the presence of lawyers in the hospital who can assist with such problems can make a difference in outcomes.</a:t>
            </a:r>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6</a:t>
            </a:fld>
            <a:endParaRPr lang="en-US" dirty="0"/>
          </a:p>
        </p:txBody>
      </p:sp>
      <p:sp>
        <p:nvSpPr>
          <p:cNvPr id="5" name="Header Placeholder 4"/>
          <p:cNvSpPr>
            <a:spLocks noGrp="1"/>
          </p:cNvSpPr>
          <p:nvPr>
            <p:ph type="hdr" sz="quarter" idx="11"/>
          </p:nvPr>
        </p:nvSpPr>
        <p:spPr/>
        <p:txBody>
          <a:bodyPr/>
          <a:lstStyle/>
          <a:p>
            <a:pPr>
              <a:defRPr/>
            </a:pPr>
            <a:r>
              <a:rPr lang="en-US" smtClean="0"/>
              <a:t>Draft Nashville</a:t>
            </a:r>
            <a:endParaRPr lang="en-US" dirty="0"/>
          </a:p>
        </p:txBody>
      </p:sp>
    </p:spTree>
    <p:extLst>
      <p:ext uri="{BB962C8B-B14F-4D97-AF65-F5344CB8AC3E}">
        <p14:creationId xmlns:p14="http://schemas.microsoft.com/office/powerpoint/2010/main" val="502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before I got involved in the Health Law Partnership</a:t>
            </a:r>
            <a:r>
              <a:rPr lang="en-US" baseline="0" dirty="0" smtClean="0"/>
              <a:t>, I had </a:t>
            </a:r>
            <a:r>
              <a:rPr lang="en-US" baseline="0" smtClean="0"/>
              <a:t>a preconceived </a:t>
            </a:r>
            <a:r>
              <a:rPr lang="en-US" baseline="0" dirty="0" smtClean="0"/>
              <a:t>idea of what lawyers looked like and it was something like this:</a:t>
            </a:r>
            <a:endParaRPr lang="en-US" dirty="0"/>
          </a:p>
        </p:txBody>
      </p:sp>
      <p:sp>
        <p:nvSpPr>
          <p:cNvPr id="4" name="Header Placeholder 3"/>
          <p:cNvSpPr>
            <a:spLocks noGrp="1"/>
          </p:cNvSpPr>
          <p:nvPr>
            <p:ph type="hdr" sz="quarter" idx="10"/>
          </p:nvPr>
        </p:nvSpPr>
        <p:spPr/>
        <p:txBody>
          <a:bodyPr/>
          <a:lstStyle/>
          <a:p>
            <a:pPr>
              <a:defRPr/>
            </a:pPr>
            <a:r>
              <a:rPr lang="en-US" smtClean="0"/>
              <a:t>Draft Nashville</a:t>
            </a:r>
            <a:endParaRPr lang="en-US" dirty="0"/>
          </a:p>
        </p:txBody>
      </p:sp>
      <p:sp>
        <p:nvSpPr>
          <p:cNvPr id="5" name="Slide Number Placeholder 4"/>
          <p:cNvSpPr>
            <a:spLocks noGrp="1"/>
          </p:cNvSpPr>
          <p:nvPr>
            <p:ph type="sldNum" sz="quarter" idx="11"/>
          </p:nvPr>
        </p:nvSpPr>
        <p:spPr/>
        <p:txBody>
          <a:bodyPr/>
          <a:lstStyle/>
          <a:p>
            <a:pPr>
              <a:defRPr/>
            </a:pPr>
            <a:fld id="{CB1E04C4-209E-42C0-BB16-60A19275D140}" type="slidenum">
              <a:rPr lang="en-US" smtClean="0"/>
              <a:pPr>
                <a:defRPr/>
              </a:pPr>
              <a:t>7</a:t>
            </a:fld>
            <a:endParaRPr lang="en-US" dirty="0"/>
          </a:p>
        </p:txBody>
      </p:sp>
    </p:spTree>
    <p:extLst>
      <p:ext uri="{BB962C8B-B14F-4D97-AF65-F5344CB8AC3E}">
        <p14:creationId xmlns:p14="http://schemas.microsoft.com/office/powerpoint/2010/main" val="129780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01A2ED5-F672-4046-A73F-27D3BA4448D7}" type="slidenum">
              <a:rPr lang="en-US" smtClean="0"/>
              <a:pPr/>
              <a:t>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
        <p:nvSpPr>
          <p:cNvPr id="2" name="Header Placeholder 1"/>
          <p:cNvSpPr>
            <a:spLocks noGrp="1"/>
          </p:cNvSpPr>
          <p:nvPr>
            <p:ph type="hdr" sz="quarter" idx="10"/>
          </p:nvPr>
        </p:nvSpPr>
        <p:spPr/>
        <p:txBody>
          <a:bodyPr/>
          <a:lstStyle/>
          <a:p>
            <a:pPr>
              <a:defRPr/>
            </a:pPr>
            <a:r>
              <a:rPr lang="en-US" smtClean="0"/>
              <a:t>Draft Nashville</a:t>
            </a:r>
            <a:endParaRPr lang="en-US" dirty="0"/>
          </a:p>
        </p:txBody>
      </p:sp>
    </p:spTree>
    <p:extLst>
      <p:ext uri="{BB962C8B-B14F-4D97-AF65-F5344CB8AC3E}">
        <p14:creationId xmlns:p14="http://schemas.microsoft.com/office/powerpoint/2010/main" val="11828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NNPHI Part 1 v3_SAMBP</a:t>
            </a:r>
            <a:endParaRPr lang="en-US" dirty="0"/>
          </a:p>
        </p:txBody>
      </p:sp>
      <p:sp>
        <p:nvSpPr>
          <p:cNvPr id="5" name="Slide Number Placeholder 4"/>
          <p:cNvSpPr>
            <a:spLocks noGrp="1"/>
          </p:cNvSpPr>
          <p:nvPr>
            <p:ph type="sldNum" sz="quarter" idx="11"/>
          </p:nvPr>
        </p:nvSpPr>
        <p:spPr/>
        <p:txBody>
          <a:bodyPr/>
          <a:lstStyle/>
          <a:p>
            <a:pPr>
              <a:defRPr/>
            </a:pPr>
            <a:fld id="{CB1E04C4-209E-42C0-BB16-60A19275D140}" type="slidenum">
              <a:rPr lang="en-US" smtClean="0"/>
              <a:pPr>
                <a:defRPr/>
              </a:pPr>
              <a:t>9</a:t>
            </a:fld>
            <a:endParaRPr lang="en-US" dirty="0"/>
          </a:p>
        </p:txBody>
      </p:sp>
    </p:spTree>
    <p:extLst>
      <p:ext uri="{BB962C8B-B14F-4D97-AF65-F5344CB8AC3E}">
        <p14:creationId xmlns:p14="http://schemas.microsoft.com/office/powerpoint/2010/main" val="135538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NNPHI Part 1 v3_SAMBP</a:t>
            </a:r>
            <a:endParaRPr lang="en-US" dirty="0"/>
          </a:p>
        </p:txBody>
      </p:sp>
      <p:sp>
        <p:nvSpPr>
          <p:cNvPr id="5" name="Slide Number Placeholder 4"/>
          <p:cNvSpPr>
            <a:spLocks noGrp="1"/>
          </p:cNvSpPr>
          <p:nvPr>
            <p:ph type="sldNum" sz="quarter" idx="11"/>
          </p:nvPr>
        </p:nvSpPr>
        <p:spPr/>
        <p:txBody>
          <a:bodyPr/>
          <a:lstStyle/>
          <a:p>
            <a:pPr>
              <a:defRPr/>
            </a:pPr>
            <a:fld id="{CB1E04C4-209E-42C0-BB16-60A19275D140}" type="slidenum">
              <a:rPr lang="en-US" smtClean="0"/>
              <a:pPr>
                <a:defRPr/>
              </a:pPr>
              <a:t>10</a:t>
            </a:fld>
            <a:endParaRPr lang="en-US" dirty="0"/>
          </a:p>
        </p:txBody>
      </p:sp>
    </p:spTree>
    <p:extLst>
      <p:ext uri="{BB962C8B-B14F-4D97-AF65-F5344CB8AC3E}">
        <p14:creationId xmlns:p14="http://schemas.microsoft.com/office/powerpoint/2010/main" val="156441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NNPHI Part 1 v3_SAMBP</a:t>
            </a:r>
            <a:endParaRPr lang="en-US" dirty="0"/>
          </a:p>
        </p:txBody>
      </p:sp>
      <p:sp>
        <p:nvSpPr>
          <p:cNvPr id="5" name="Slide Number Placeholder 4"/>
          <p:cNvSpPr>
            <a:spLocks noGrp="1"/>
          </p:cNvSpPr>
          <p:nvPr>
            <p:ph type="sldNum" sz="quarter" idx="11"/>
          </p:nvPr>
        </p:nvSpPr>
        <p:spPr/>
        <p:txBody>
          <a:bodyPr/>
          <a:lstStyle/>
          <a:p>
            <a:pPr>
              <a:defRPr/>
            </a:pPr>
            <a:fld id="{CB1E04C4-209E-42C0-BB16-60A19275D140}" type="slidenum">
              <a:rPr lang="en-US" smtClean="0"/>
              <a:pPr>
                <a:defRPr/>
              </a:pPr>
              <a:t>11</a:t>
            </a:fld>
            <a:endParaRPr lang="en-US" dirty="0"/>
          </a:p>
        </p:txBody>
      </p:sp>
    </p:spTree>
    <p:extLst>
      <p:ext uri="{BB962C8B-B14F-4D97-AF65-F5344CB8AC3E}">
        <p14:creationId xmlns:p14="http://schemas.microsoft.com/office/powerpoint/2010/main" val="1433126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685800" y="3733800"/>
            <a:ext cx="77724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nchor="b" anchorCtr="0">
            <a:normAutofit/>
          </a:bodyPr>
          <a:lstStyle>
            <a:lvl1pPr algn="l">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4572000" cy="914400"/>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logo with tag rgb horz.jpg"/>
          <p:cNvPicPr>
            <a:picLocks noChangeAspect="1"/>
          </p:cNvPicPr>
          <p:nvPr userDrawn="1"/>
        </p:nvPicPr>
        <p:blipFill>
          <a:blip r:embed="rId2" cstate="screen"/>
          <a:stretch>
            <a:fillRect/>
          </a:stretch>
        </p:blipFill>
        <p:spPr>
          <a:xfrm>
            <a:off x="5486400" y="5621020"/>
            <a:ext cx="3048000" cy="1054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2897BE-4DF2-4B09-A37E-160FD1D550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9D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dirty="0" smtClean="0"/>
          </a:p>
        </p:txBody>
      </p:sp>
      <p:sp>
        <p:nvSpPr>
          <p:cNvPr id="5" name="Rectangle 2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52DE32AA-5A1C-4035-B55C-50D02498D3EA}" type="slidenum">
              <a:rPr lang="en-US"/>
              <a:pPr>
                <a:defRPr/>
              </a:pPr>
              <a:t>‹#›</a:t>
            </a:fld>
            <a:endParaRPr lang="en-US"/>
          </a:p>
        </p:txBody>
      </p:sp>
      <p:sp>
        <p:nvSpPr>
          <p:cNvPr id="7" name="Rectangle 28"/>
          <p:cNvSpPr>
            <a:spLocks noGrp="1" noChangeArrowheads="1"/>
          </p:cNvSpPr>
          <p:nvPr>
            <p:ph type="dt" sz="half" idx="12"/>
          </p:nvPr>
        </p:nvSpPr>
        <p:spPr>
          <a:xfrm>
            <a:off x="457200" y="6248400"/>
            <a:ext cx="2133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28857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a:latin typeface="+mj-lt"/>
              </a:defRPr>
            </a:lvl1pPr>
          </a:lstStyle>
          <a:p>
            <a:r>
              <a:rPr lang="en-US" smtClean="0"/>
              <a:t>Click to edit Master title style</a:t>
            </a:r>
            <a:endParaRPr lang="en-US"/>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768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descr="Hope-and-Will.jpg"/>
          <p:cNvPicPr>
            <a:picLocks noChangeAspect="1"/>
          </p:cNvPicPr>
          <p:nvPr userDrawn="1"/>
        </p:nvPicPr>
        <p:blipFill>
          <a:blip r:embed="rId2" cstate="screen"/>
          <a:srcRect/>
          <a:stretch>
            <a:fillRect/>
          </a:stretch>
        </p:blipFill>
        <p:spPr bwMode="auto">
          <a:xfrm>
            <a:off x="7269163" y="6299835"/>
            <a:ext cx="1112837" cy="558165"/>
          </a:xfrm>
          <a:prstGeom prst="rect">
            <a:avLst/>
          </a:prstGeom>
          <a:noFill/>
          <a:ln w="9525">
            <a:noFill/>
            <a:miter lim="800000"/>
            <a:headEnd/>
            <a:tailEnd/>
          </a:ln>
        </p:spPr>
      </p:pic>
      <p:sp>
        <p:nvSpPr>
          <p:cNvPr id="9" name="TextBox 8"/>
          <p:cNvSpPr txBox="1"/>
          <p:nvPr userDrawn="1"/>
        </p:nvSpPr>
        <p:spPr>
          <a:xfrm>
            <a:off x="990600" y="6550025"/>
            <a:ext cx="6477000" cy="307975"/>
          </a:xfrm>
          <a:prstGeom prst="rect">
            <a:avLst/>
          </a:prstGeom>
          <a:noFill/>
        </p:spPr>
        <p:txBody>
          <a:bodyPr>
            <a:spAutoFit/>
          </a:bodyPr>
          <a:lstStyle/>
          <a:p>
            <a:pPr algn="r">
              <a:defRPr/>
            </a:pPr>
            <a:r>
              <a:rPr lang="en-US" sz="1400" dirty="0">
                <a:solidFill>
                  <a:schemeClr val="bg1">
                    <a:lumMod val="75000"/>
                  </a:schemeClr>
                </a:solidFill>
                <a:latin typeface="+mj-lt"/>
              </a:rPr>
              <a:t>Children’s Healthcare of Atlanta</a:t>
            </a:r>
          </a:p>
        </p:txBody>
      </p:sp>
      <p:sp>
        <p:nvSpPr>
          <p:cNvPr id="10" name="Slide Number Placeholder 5"/>
          <p:cNvSpPr>
            <a:spLocks noGrp="1"/>
          </p:cNvSpPr>
          <p:nvPr>
            <p:ph type="sldNum" sz="quarter" idx="10"/>
          </p:nvPr>
        </p:nvSpPr>
        <p:spPr>
          <a:xfrm>
            <a:off x="8382000" y="6544310"/>
            <a:ext cx="381000" cy="365125"/>
          </a:xfrm>
        </p:spPr>
        <p:txBody>
          <a:bodyPr/>
          <a:lstStyle>
            <a:lvl1pPr>
              <a:defRPr sz="1100">
                <a:solidFill>
                  <a:schemeClr val="bg1">
                    <a:lumMod val="50000"/>
                  </a:schemeClr>
                </a:solidFill>
                <a:latin typeface="+mj-lt"/>
              </a:defRPr>
            </a:lvl1pPr>
          </a:lstStyle>
          <a:p>
            <a:pPr>
              <a:defRPr/>
            </a:pPr>
            <a:fld id="{01D945C9-0277-4107-B589-EC55ECD240BC}"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6" descr="Hope-and-Will.jpg"/>
          <p:cNvPicPr>
            <a:picLocks noChangeAspect="1"/>
          </p:cNvPicPr>
          <p:nvPr userDrawn="1"/>
        </p:nvPicPr>
        <p:blipFill>
          <a:blip r:embed="rId2" cstate="screen"/>
          <a:srcRect/>
          <a:stretch>
            <a:fillRect/>
          </a:stretch>
        </p:blipFill>
        <p:spPr bwMode="auto">
          <a:xfrm>
            <a:off x="7269163" y="6299835"/>
            <a:ext cx="1112837" cy="558165"/>
          </a:xfrm>
          <a:prstGeom prst="rect">
            <a:avLst/>
          </a:prstGeom>
          <a:noFill/>
          <a:ln w="9525">
            <a:noFill/>
            <a:miter lim="800000"/>
            <a:headEnd/>
            <a:tailEnd/>
          </a:ln>
        </p:spPr>
      </p:pic>
      <p:sp>
        <p:nvSpPr>
          <p:cNvPr id="9" name="TextBox 8"/>
          <p:cNvSpPr txBox="1"/>
          <p:nvPr userDrawn="1"/>
        </p:nvSpPr>
        <p:spPr>
          <a:xfrm>
            <a:off x="990600" y="6550025"/>
            <a:ext cx="6477000" cy="307975"/>
          </a:xfrm>
          <a:prstGeom prst="rect">
            <a:avLst/>
          </a:prstGeom>
          <a:noFill/>
        </p:spPr>
        <p:txBody>
          <a:bodyPr>
            <a:spAutoFit/>
          </a:bodyPr>
          <a:lstStyle/>
          <a:p>
            <a:pPr algn="r">
              <a:defRPr/>
            </a:pPr>
            <a:r>
              <a:rPr lang="en-US" sz="1400" dirty="0">
                <a:solidFill>
                  <a:schemeClr val="bg1">
                    <a:lumMod val="75000"/>
                  </a:schemeClr>
                </a:solidFill>
                <a:latin typeface="+mj-lt"/>
              </a:rPr>
              <a:t>Children’s Healthcare of Atlanta</a:t>
            </a:r>
          </a:p>
        </p:txBody>
      </p:sp>
      <p:sp>
        <p:nvSpPr>
          <p:cNvPr id="10" name="Slide Number Placeholder 5"/>
          <p:cNvSpPr>
            <a:spLocks noGrp="1"/>
          </p:cNvSpPr>
          <p:nvPr>
            <p:ph type="sldNum" sz="quarter" idx="10"/>
          </p:nvPr>
        </p:nvSpPr>
        <p:spPr>
          <a:xfrm>
            <a:off x="8382000" y="6544310"/>
            <a:ext cx="381000" cy="365125"/>
          </a:xfrm>
        </p:spPr>
        <p:txBody>
          <a:bodyPr/>
          <a:lstStyle>
            <a:lvl1pPr>
              <a:defRPr sz="1100">
                <a:solidFill>
                  <a:schemeClr val="bg1">
                    <a:lumMod val="50000"/>
                  </a:schemeClr>
                </a:solidFill>
                <a:latin typeface="+mj-lt"/>
              </a:defRPr>
            </a:lvl1pPr>
          </a:lstStyle>
          <a:p>
            <a:pPr>
              <a:defRPr/>
            </a:pPr>
            <a:fld id="{01D945C9-0277-4107-B589-EC55ECD240BC}" type="slidenum">
              <a:rPr lang="en-US" smtClean="0"/>
              <a:pPr>
                <a:defRPr/>
              </a:pPr>
              <a:t>‹#›</a:t>
            </a:fld>
            <a:endParaRPr lang="en-US" dirty="0"/>
          </a:p>
        </p:txBody>
      </p:sp>
      <p:cxnSp>
        <p:nvCxnSpPr>
          <p:cNvPr id="11" name="Straight Connector 10"/>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a:latin typeface="+mj-lt"/>
              </a:defRPr>
            </a:lvl1pPr>
          </a:lstStyle>
          <a:p>
            <a:r>
              <a:rPr lang="en-US" smtClean="0"/>
              <a:t>Click to edit Master title style</a:t>
            </a:r>
            <a:endParaRPr lang="en-US"/>
          </a:p>
        </p:txBody>
      </p:sp>
      <p:cxnSp>
        <p:nvCxnSpPr>
          <p:cNvPr id="7" name="Straight Connector 6"/>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76608"/>
            <a:ext cx="4040188" cy="715962"/>
          </a:xfrm>
        </p:spPr>
        <p:txBody>
          <a:bodyPr anchor="b">
            <a:noAutofit/>
          </a:bodyPr>
          <a:lstStyle>
            <a:lvl1pPr marL="0" indent="0">
              <a:buNone/>
              <a:defRPr sz="2400" b="1">
                <a:solidFill>
                  <a:srgbClr val="009D57"/>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09800"/>
            <a:ext cx="4040188" cy="403860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6608"/>
            <a:ext cx="4041775" cy="715962"/>
          </a:xfrm>
        </p:spPr>
        <p:txBody>
          <a:bodyPr anchor="b"/>
          <a:lstStyle>
            <a:lvl1pPr marL="0" indent="0">
              <a:buNone/>
              <a:defRPr sz="2400" b="1">
                <a:solidFill>
                  <a:srgbClr val="009D57"/>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9800"/>
            <a:ext cx="4041775" cy="403860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6" descr="Hope-and-Will.jpg"/>
          <p:cNvPicPr>
            <a:picLocks noChangeAspect="1"/>
          </p:cNvPicPr>
          <p:nvPr userDrawn="1"/>
        </p:nvPicPr>
        <p:blipFill>
          <a:blip r:embed="rId2" cstate="screen"/>
          <a:srcRect/>
          <a:stretch>
            <a:fillRect/>
          </a:stretch>
        </p:blipFill>
        <p:spPr bwMode="auto">
          <a:xfrm>
            <a:off x="7269163" y="6299835"/>
            <a:ext cx="1112837" cy="558165"/>
          </a:xfrm>
          <a:prstGeom prst="rect">
            <a:avLst/>
          </a:prstGeom>
          <a:noFill/>
          <a:ln w="9525">
            <a:noFill/>
            <a:miter lim="800000"/>
            <a:headEnd/>
            <a:tailEnd/>
          </a:ln>
        </p:spPr>
      </p:pic>
      <p:sp>
        <p:nvSpPr>
          <p:cNvPr id="11" name="TextBox 10"/>
          <p:cNvSpPr txBox="1"/>
          <p:nvPr userDrawn="1"/>
        </p:nvSpPr>
        <p:spPr>
          <a:xfrm>
            <a:off x="990600" y="6550025"/>
            <a:ext cx="6477000" cy="307975"/>
          </a:xfrm>
          <a:prstGeom prst="rect">
            <a:avLst/>
          </a:prstGeom>
          <a:noFill/>
        </p:spPr>
        <p:txBody>
          <a:bodyPr>
            <a:spAutoFit/>
          </a:bodyPr>
          <a:lstStyle/>
          <a:p>
            <a:pPr algn="r">
              <a:defRPr/>
            </a:pPr>
            <a:r>
              <a:rPr lang="en-US" sz="1400" dirty="0">
                <a:solidFill>
                  <a:schemeClr val="bg1">
                    <a:lumMod val="75000"/>
                  </a:schemeClr>
                </a:solidFill>
                <a:latin typeface="+mj-lt"/>
              </a:rPr>
              <a:t>Children’s Healthcare of Atlanta</a:t>
            </a:r>
          </a:p>
        </p:txBody>
      </p:sp>
      <p:sp>
        <p:nvSpPr>
          <p:cNvPr id="12" name="Slide Number Placeholder 5"/>
          <p:cNvSpPr>
            <a:spLocks noGrp="1"/>
          </p:cNvSpPr>
          <p:nvPr>
            <p:ph type="sldNum" sz="quarter" idx="10"/>
          </p:nvPr>
        </p:nvSpPr>
        <p:spPr>
          <a:xfrm>
            <a:off x="8382000" y="6544310"/>
            <a:ext cx="381000" cy="365125"/>
          </a:xfrm>
        </p:spPr>
        <p:txBody>
          <a:bodyPr/>
          <a:lstStyle>
            <a:lvl1pPr>
              <a:defRPr sz="1100">
                <a:solidFill>
                  <a:schemeClr val="bg1">
                    <a:lumMod val="50000"/>
                  </a:schemeClr>
                </a:solidFill>
                <a:latin typeface="+mj-lt"/>
              </a:defRPr>
            </a:lvl1pPr>
          </a:lstStyle>
          <a:p>
            <a:pPr>
              <a:defRPr/>
            </a:pPr>
            <a:fld id="{01D945C9-0277-4107-B589-EC55ECD240B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latin typeface="+mj-lt"/>
              </a:defRPr>
            </a:lvl1pPr>
          </a:lstStyle>
          <a:p>
            <a:r>
              <a:rPr lang="en-US" smtClean="0"/>
              <a:t>Click to edit Master title style</a:t>
            </a:r>
            <a:endParaRPr lang="en-US"/>
          </a:p>
        </p:txBody>
      </p:sp>
      <p:pic>
        <p:nvPicPr>
          <p:cNvPr id="6" name="Picture 6" descr="Hope-and-Will.jpg"/>
          <p:cNvPicPr>
            <a:picLocks noChangeAspect="1"/>
          </p:cNvPicPr>
          <p:nvPr userDrawn="1"/>
        </p:nvPicPr>
        <p:blipFill>
          <a:blip r:embed="rId2" cstate="screen"/>
          <a:srcRect/>
          <a:stretch>
            <a:fillRect/>
          </a:stretch>
        </p:blipFill>
        <p:spPr bwMode="auto">
          <a:xfrm>
            <a:off x="7269163" y="6299835"/>
            <a:ext cx="1112837" cy="558165"/>
          </a:xfrm>
          <a:prstGeom prst="rect">
            <a:avLst/>
          </a:prstGeom>
          <a:noFill/>
          <a:ln w="9525">
            <a:noFill/>
            <a:miter lim="800000"/>
            <a:headEnd/>
            <a:tailEnd/>
          </a:ln>
        </p:spPr>
      </p:pic>
      <p:sp>
        <p:nvSpPr>
          <p:cNvPr id="7" name="TextBox 6"/>
          <p:cNvSpPr txBox="1"/>
          <p:nvPr userDrawn="1"/>
        </p:nvSpPr>
        <p:spPr>
          <a:xfrm>
            <a:off x="990600" y="6550025"/>
            <a:ext cx="6477000" cy="307975"/>
          </a:xfrm>
          <a:prstGeom prst="rect">
            <a:avLst/>
          </a:prstGeom>
          <a:noFill/>
        </p:spPr>
        <p:txBody>
          <a:bodyPr>
            <a:spAutoFit/>
          </a:bodyPr>
          <a:lstStyle/>
          <a:p>
            <a:pPr algn="r">
              <a:defRPr/>
            </a:pPr>
            <a:r>
              <a:rPr lang="en-US" sz="1400" dirty="0">
                <a:solidFill>
                  <a:schemeClr val="bg1">
                    <a:lumMod val="75000"/>
                  </a:schemeClr>
                </a:solidFill>
                <a:latin typeface="+mj-lt"/>
              </a:rPr>
              <a:t>Children’s Healthcare of Atlanta</a:t>
            </a:r>
          </a:p>
        </p:txBody>
      </p:sp>
      <p:sp>
        <p:nvSpPr>
          <p:cNvPr id="8" name="Slide Number Placeholder 5"/>
          <p:cNvSpPr>
            <a:spLocks noGrp="1"/>
          </p:cNvSpPr>
          <p:nvPr>
            <p:ph type="sldNum" sz="quarter" idx="10"/>
          </p:nvPr>
        </p:nvSpPr>
        <p:spPr>
          <a:xfrm>
            <a:off x="8382000" y="6544310"/>
            <a:ext cx="381000" cy="365125"/>
          </a:xfrm>
        </p:spPr>
        <p:txBody>
          <a:bodyPr/>
          <a:lstStyle>
            <a:lvl1pPr>
              <a:defRPr sz="1100">
                <a:solidFill>
                  <a:schemeClr val="bg1">
                    <a:lumMod val="50000"/>
                  </a:schemeClr>
                </a:solidFill>
                <a:latin typeface="+mj-lt"/>
              </a:defRPr>
            </a:lvl1pPr>
          </a:lstStyle>
          <a:p>
            <a:pPr>
              <a:defRPr/>
            </a:pPr>
            <a:fld id="{01D945C9-0277-4107-B589-EC55ECD240BC}"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cxnSp>
        <p:nvCxnSpPr>
          <p:cNvPr id="3" name="Straight Connector 2"/>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latin typeface="+mj-lt"/>
              </a:defRPr>
            </a:lvl1pPr>
          </a:lstStyle>
          <a:p>
            <a:r>
              <a:rPr lang="en-US" dirty="0" smtClean="0"/>
              <a:t>Click to edit Master title style</a:t>
            </a:r>
            <a:endParaRPr lang="en-US" dirty="0"/>
          </a:p>
        </p:txBody>
      </p:sp>
      <p:sp>
        <p:nvSpPr>
          <p:cNvPr id="7" name="TextBox 6"/>
          <p:cNvSpPr txBox="1"/>
          <p:nvPr userDrawn="1"/>
        </p:nvSpPr>
        <p:spPr>
          <a:xfrm>
            <a:off x="1752600" y="6550025"/>
            <a:ext cx="6477000" cy="307975"/>
          </a:xfrm>
          <a:prstGeom prst="rect">
            <a:avLst/>
          </a:prstGeom>
          <a:noFill/>
        </p:spPr>
        <p:txBody>
          <a:bodyPr>
            <a:spAutoFit/>
          </a:bodyPr>
          <a:lstStyle/>
          <a:p>
            <a:pPr algn="r">
              <a:defRPr/>
            </a:pPr>
            <a:r>
              <a:rPr lang="en-US" sz="1400" dirty="0">
                <a:solidFill>
                  <a:schemeClr val="bg1">
                    <a:lumMod val="75000"/>
                  </a:schemeClr>
                </a:solidFill>
                <a:latin typeface="+mj-lt"/>
              </a:rPr>
              <a:t>Children’s Healthcare of Atlanta</a:t>
            </a:r>
          </a:p>
        </p:txBody>
      </p:sp>
      <p:sp>
        <p:nvSpPr>
          <p:cNvPr id="8" name="Slide Number Placeholder 5"/>
          <p:cNvSpPr>
            <a:spLocks noGrp="1"/>
          </p:cNvSpPr>
          <p:nvPr>
            <p:ph type="sldNum" sz="quarter" idx="10"/>
          </p:nvPr>
        </p:nvSpPr>
        <p:spPr>
          <a:xfrm>
            <a:off x="8382000" y="6544310"/>
            <a:ext cx="381000" cy="365125"/>
          </a:xfrm>
        </p:spPr>
        <p:txBody>
          <a:bodyPr/>
          <a:lstStyle>
            <a:lvl1pPr>
              <a:defRPr sz="1100">
                <a:solidFill>
                  <a:schemeClr val="bg1">
                    <a:lumMod val="50000"/>
                  </a:schemeClr>
                </a:solidFill>
                <a:latin typeface="+mj-lt"/>
              </a:defRPr>
            </a:lvl1pPr>
          </a:lstStyle>
          <a:p>
            <a:pPr>
              <a:defRPr/>
            </a:pPr>
            <a:fld id="{01D945C9-0277-4107-B589-EC55ECD240B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cxnSp>
        <p:nvCxnSpPr>
          <p:cNvPr id="3" name="Straight Connector 2"/>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latin typeface="+mj-lt"/>
              </a:defRPr>
            </a:lvl1pPr>
          </a:lstStyle>
          <a:p>
            <a:r>
              <a:rPr lang="en-US" smtClean="0"/>
              <a:t>Click to edit Master title style</a:t>
            </a:r>
            <a:endParaRPr lang="en-US"/>
          </a:p>
        </p:txBody>
      </p:sp>
      <p:sp>
        <p:nvSpPr>
          <p:cNvPr id="8" name="Slide Number Placeholder 5"/>
          <p:cNvSpPr>
            <a:spLocks noGrp="1"/>
          </p:cNvSpPr>
          <p:nvPr>
            <p:ph type="sldNum" sz="quarter" idx="10"/>
          </p:nvPr>
        </p:nvSpPr>
        <p:spPr>
          <a:xfrm>
            <a:off x="8382000" y="6544310"/>
            <a:ext cx="381000" cy="365125"/>
          </a:xfrm>
        </p:spPr>
        <p:txBody>
          <a:bodyPr/>
          <a:lstStyle>
            <a:lvl1pPr>
              <a:defRPr sz="1100">
                <a:solidFill>
                  <a:schemeClr val="bg1">
                    <a:lumMod val="50000"/>
                  </a:schemeClr>
                </a:solidFill>
                <a:latin typeface="+mj-lt"/>
              </a:defRPr>
            </a:lvl1pPr>
          </a:lstStyle>
          <a:p>
            <a:pPr>
              <a:defRPr/>
            </a:pPr>
            <a:fld id="{01D945C9-0277-4107-B589-EC55ECD240B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6" descr="Hope-and-Will.jpg"/>
          <p:cNvPicPr>
            <a:picLocks noChangeAspect="1"/>
          </p:cNvPicPr>
          <p:nvPr userDrawn="1"/>
        </p:nvPicPr>
        <p:blipFill>
          <a:blip r:embed="rId2" cstate="screen"/>
          <a:srcRect/>
          <a:stretch>
            <a:fillRect/>
          </a:stretch>
        </p:blipFill>
        <p:spPr bwMode="auto">
          <a:xfrm>
            <a:off x="7269163" y="6299835"/>
            <a:ext cx="1112837" cy="558165"/>
          </a:xfrm>
          <a:prstGeom prst="rect">
            <a:avLst/>
          </a:prstGeom>
          <a:noFill/>
          <a:ln w="9525">
            <a:noFill/>
            <a:miter lim="800000"/>
            <a:headEnd/>
            <a:tailEnd/>
          </a:ln>
        </p:spPr>
      </p:pic>
      <p:sp>
        <p:nvSpPr>
          <p:cNvPr id="5" name="TextBox 4"/>
          <p:cNvSpPr txBox="1"/>
          <p:nvPr userDrawn="1"/>
        </p:nvSpPr>
        <p:spPr>
          <a:xfrm>
            <a:off x="990600" y="6550025"/>
            <a:ext cx="6477000" cy="307975"/>
          </a:xfrm>
          <a:prstGeom prst="rect">
            <a:avLst/>
          </a:prstGeom>
          <a:noFill/>
        </p:spPr>
        <p:txBody>
          <a:bodyPr>
            <a:spAutoFit/>
          </a:bodyPr>
          <a:lstStyle/>
          <a:p>
            <a:pPr algn="r">
              <a:defRPr/>
            </a:pPr>
            <a:r>
              <a:rPr lang="en-US" sz="1400" dirty="0">
                <a:solidFill>
                  <a:schemeClr val="bg1">
                    <a:lumMod val="75000"/>
                  </a:schemeClr>
                </a:solidFill>
                <a:latin typeface="+mj-lt"/>
              </a:rPr>
              <a:t>Children’s Healthcare of Atlanta</a:t>
            </a:r>
          </a:p>
        </p:txBody>
      </p:sp>
      <p:sp>
        <p:nvSpPr>
          <p:cNvPr id="6" name="Slide Number Placeholder 5"/>
          <p:cNvSpPr>
            <a:spLocks noGrp="1"/>
          </p:cNvSpPr>
          <p:nvPr>
            <p:ph type="sldNum" sz="quarter" idx="10"/>
          </p:nvPr>
        </p:nvSpPr>
        <p:spPr>
          <a:xfrm>
            <a:off x="8382000" y="6544310"/>
            <a:ext cx="381000" cy="365125"/>
          </a:xfrm>
        </p:spPr>
        <p:txBody>
          <a:bodyPr/>
          <a:lstStyle>
            <a:lvl1pPr>
              <a:defRPr sz="1100">
                <a:solidFill>
                  <a:schemeClr val="bg1">
                    <a:lumMod val="50000"/>
                  </a:schemeClr>
                </a:solidFill>
                <a:latin typeface="+mj-lt"/>
              </a:defRPr>
            </a:lvl1pPr>
          </a:lstStyle>
          <a:p>
            <a:pPr>
              <a:defRPr/>
            </a:pPr>
            <a:fld id="{01D945C9-0277-4107-B589-EC55ECD240B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extBox 6"/>
          <p:cNvSpPr txBox="1"/>
          <p:nvPr userDrawn="1"/>
        </p:nvSpPr>
        <p:spPr>
          <a:xfrm>
            <a:off x="1752600" y="6550025"/>
            <a:ext cx="6477000" cy="307975"/>
          </a:xfrm>
          <a:prstGeom prst="rect">
            <a:avLst/>
          </a:prstGeom>
          <a:noFill/>
        </p:spPr>
        <p:txBody>
          <a:bodyPr>
            <a:spAutoFit/>
          </a:bodyPr>
          <a:lstStyle/>
          <a:p>
            <a:pPr algn="r">
              <a:defRPr/>
            </a:pPr>
            <a:r>
              <a:rPr lang="en-US" sz="1400" dirty="0">
                <a:solidFill>
                  <a:schemeClr val="bg1">
                    <a:lumMod val="75000"/>
                  </a:schemeClr>
                </a:solidFill>
                <a:latin typeface="+mj-lt"/>
              </a:rPr>
              <a:t>Children’s Healthcare of Atlanta</a:t>
            </a:r>
          </a:p>
        </p:txBody>
      </p:sp>
      <p:sp>
        <p:nvSpPr>
          <p:cNvPr id="8" name="Slide Number Placeholder 5"/>
          <p:cNvSpPr>
            <a:spLocks noGrp="1"/>
          </p:cNvSpPr>
          <p:nvPr>
            <p:ph type="sldNum" sz="quarter" idx="10"/>
          </p:nvPr>
        </p:nvSpPr>
        <p:spPr>
          <a:xfrm>
            <a:off x="8382000" y="6544310"/>
            <a:ext cx="381000" cy="365125"/>
          </a:xfrm>
        </p:spPr>
        <p:txBody>
          <a:bodyPr/>
          <a:lstStyle>
            <a:lvl1pPr>
              <a:defRPr sz="1100">
                <a:solidFill>
                  <a:schemeClr val="bg1">
                    <a:lumMod val="50000"/>
                  </a:schemeClr>
                </a:solidFill>
                <a:latin typeface="+mj-lt"/>
              </a:defRPr>
            </a:lvl1pPr>
          </a:lstStyle>
          <a:p>
            <a:pPr>
              <a:defRPr/>
            </a:pPr>
            <a:fld id="{01D945C9-0277-4107-B589-EC55ECD240BC}"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91440" tIns="45720" rIns="91440" bIns="45720" rtlCol="0" anchor="ctr"/>
          <a:lstStyle>
            <a:lvl1pPr algn="r" fontAlgn="auto">
              <a:spcBef>
                <a:spcPts val="0"/>
              </a:spcBef>
              <a:spcAft>
                <a:spcPts val="0"/>
              </a:spcAft>
              <a:defRPr sz="1000" b="0">
                <a:solidFill>
                  <a:schemeClr val="bg1">
                    <a:lumMod val="50000"/>
                  </a:schemeClr>
                </a:solidFill>
                <a:latin typeface="Archer Semibold" pitchFamily="50" charset="0"/>
              </a:defRPr>
            </a:lvl1pPr>
          </a:lstStyle>
          <a:p>
            <a:pPr>
              <a:defRPr/>
            </a:pPr>
            <a:fld id="{D423F924-74D2-45C3-9581-52674854CC0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05" r:id="rId2"/>
    <p:sldLayoutId id="2147483707" r:id="rId3"/>
    <p:sldLayoutId id="2147483708" r:id="rId4"/>
    <p:sldLayoutId id="2147483709" r:id="rId5"/>
    <p:sldLayoutId id="2147483716" r:id="rId6"/>
    <p:sldLayoutId id="2147483719" r:id="rId7"/>
    <p:sldLayoutId id="2147483710" r:id="rId8"/>
    <p:sldLayoutId id="2147483717" r:id="rId9"/>
    <p:sldLayoutId id="2147483714" r:id="rId10"/>
    <p:sldLayoutId id="2147483720" r:id="rId11"/>
    <p:sldLayoutId id="2147483722" r:id="rId12"/>
    <p:sldLayoutId id="2147483723" r:id="rId13"/>
  </p:sldLayoutIdLst>
  <p:hf hdr="0" ftr="0" dt="0"/>
  <p:txStyles>
    <p:titleStyle>
      <a:lvl1pPr algn="l" rtl="0" eaLnBrk="0" fontAlgn="base" hangingPunct="0">
        <a:spcBef>
          <a:spcPct val="0"/>
        </a:spcBef>
        <a:spcAft>
          <a:spcPct val="0"/>
        </a:spcAft>
        <a:defRPr sz="3600" kern="1200">
          <a:solidFill>
            <a:srgbClr val="009D57"/>
          </a:solidFill>
          <a:latin typeface="+mj-lt"/>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262626"/>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262626"/>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262626"/>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rgbClr val="262626"/>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www.mlpforchildren.org/Nuts--Bolts.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www.mlpforchildren.org/Nuts--Bolts.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2.wp.com/www.sfbayview.com/wp-content/uploads/2010/05/public-housing-abandoned.jp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12.wmf"/><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0ahUKEwjQ54aF-PHRAhWJ3SYKHUrLC1EQjRwIBw&amp;url=https://clipartfest.com/categories/view/dc15866d819856fa9571cd983811d65728b7f044/clipart-question-mark-3d.html&amp;bvm=bv.146073913,d.eWE&amp;psig=AFQjCNEnW1u5vLlw7i9ty4YsOvGj-mH1aQ&amp;ust=1486142330679296" TargetMode="Externa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i2.wp.com/www.sfbayview.com/wp-content/uploads/2010/05/public-housing-abandoned.jp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1D945C9-0277-4107-B589-EC55ECD240BC}" type="slidenum">
              <a:rPr lang="en-US" smtClean="0"/>
              <a:pPr>
                <a:defRPr/>
              </a:pPr>
              <a:t>1</a:t>
            </a:fld>
            <a:endParaRPr lang="en-US" dirty="0"/>
          </a:p>
        </p:txBody>
      </p:sp>
      <p:pic>
        <p:nvPicPr>
          <p:cNvPr id="5" name="Picture 5"/>
          <p:cNvPicPr>
            <a:picLocks noChangeAspect="1" noChangeArrowheads="1"/>
          </p:cNvPicPr>
          <p:nvPr/>
        </p:nvPicPr>
        <p:blipFill>
          <a:blip r:embed="rId3" cstate="print"/>
          <a:srcRect/>
          <a:stretch>
            <a:fillRect/>
          </a:stretch>
        </p:blipFill>
        <p:spPr bwMode="auto">
          <a:xfrm>
            <a:off x="199228" y="111131"/>
            <a:ext cx="1705772" cy="645068"/>
          </a:xfrm>
          <a:prstGeom prst="rect">
            <a:avLst/>
          </a:prstGeom>
          <a:noFill/>
          <a:ln w="9525">
            <a:noFill/>
            <a:miter lim="800000"/>
            <a:headEnd/>
            <a:tailEnd/>
          </a:ln>
        </p:spPr>
      </p:pic>
      <p:pic>
        <p:nvPicPr>
          <p:cNvPr id="7" name="Picture 5" descr="alaswhite"/>
          <p:cNvPicPr>
            <a:picLocks noChangeAspect="1" noChangeArrowheads="1"/>
          </p:cNvPicPr>
          <p:nvPr/>
        </p:nvPicPr>
        <p:blipFill>
          <a:blip r:embed="rId4" cstate="print"/>
          <a:srcRect/>
          <a:stretch>
            <a:fillRect/>
          </a:stretch>
        </p:blipFill>
        <p:spPr bwMode="auto">
          <a:xfrm>
            <a:off x="228600" y="5943601"/>
            <a:ext cx="1440180" cy="620078"/>
          </a:xfrm>
          <a:prstGeom prst="rect">
            <a:avLst/>
          </a:prstGeom>
          <a:noFill/>
          <a:ln w="9525">
            <a:noFill/>
            <a:miter lim="800000"/>
            <a:headEnd/>
            <a:tailEnd/>
          </a:ln>
        </p:spPr>
      </p:pic>
      <p:sp>
        <p:nvSpPr>
          <p:cNvPr id="8" name="Rectangle 3"/>
          <p:cNvSpPr txBox="1">
            <a:spLocks noChangeArrowheads="1"/>
          </p:cNvSpPr>
          <p:nvPr/>
        </p:nvSpPr>
        <p:spPr>
          <a:xfrm>
            <a:off x="88271" y="2743200"/>
            <a:ext cx="8934450" cy="2743200"/>
          </a:xfrm>
          <a:prstGeom prst="rect">
            <a:avLst/>
          </a:prstGeom>
        </p:spPr>
        <p:txBody>
          <a:bodyPr/>
          <a:lstStyle/>
          <a:p>
            <a:pPr lvl="0" algn="ctr">
              <a:spcBef>
                <a:spcPct val="20000"/>
              </a:spcBef>
              <a:defRPr/>
            </a:pPr>
            <a:endParaRPr lang="en-US" sz="3200" b="1" i="1" kern="0" dirty="0" smtClean="0">
              <a:effectLst>
                <a:outerShdw blurRad="38100" dist="38100" dir="2700000" algn="tl">
                  <a:srgbClr val="000000"/>
                </a:outerShdw>
              </a:effectLst>
              <a:latin typeface="+mn-lt"/>
            </a:endParaRPr>
          </a:p>
        </p:txBody>
      </p:sp>
      <p:pic>
        <p:nvPicPr>
          <p:cNvPr id="9" name="Picture 6" descr="lawlogoforprint"/>
          <p:cNvPicPr>
            <a:picLocks noChangeAspect="1" noChangeArrowheads="1"/>
          </p:cNvPicPr>
          <p:nvPr/>
        </p:nvPicPr>
        <p:blipFill>
          <a:blip r:embed="rId5" cstate="print"/>
          <a:srcRect/>
          <a:stretch>
            <a:fillRect/>
          </a:stretch>
        </p:blipFill>
        <p:spPr bwMode="auto">
          <a:xfrm>
            <a:off x="6629400" y="146118"/>
            <a:ext cx="2362200" cy="598932"/>
          </a:xfrm>
          <a:prstGeom prst="rect">
            <a:avLst/>
          </a:prstGeom>
          <a:noFill/>
          <a:ln w="9525">
            <a:noFill/>
            <a:miter lim="800000"/>
            <a:headEnd/>
            <a:tailEnd/>
          </a:ln>
        </p:spPr>
      </p:pic>
      <p:sp>
        <p:nvSpPr>
          <p:cNvPr id="3" name="TextBox 2"/>
          <p:cNvSpPr txBox="1"/>
          <p:nvPr/>
        </p:nvSpPr>
        <p:spPr>
          <a:xfrm>
            <a:off x="88271" y="1066800"/>
            <a:ext cx="8934449" cy="1323439"/>
          </a:xfrm>
          <a:prstGeom prst="rect">
            <a:avLst/>
          </a:prstGeom>
          <a:noFill/>
        </p:spPr>
        <p:txBody>
          <a:bodyPr wrap="square" rtlCol="0">
            <a:spAutoFit/>
          </a:bodyPr>
          <a:lstStyle/>
          <a:p>
            <a:pPr lvl="0" algn="ctr"/>
            <a:r>
              <a:rPr lang="en-US" sz="4000" b="1" i="1" dirty="0" smtClean="0">
                <a:solidFill>
                  <a:srgbClr val="00B050"/>
                </a:solidFill>
                <a:effectLst>
                  <a:outerShdw blurRad="38100" dist="38100" dir="2700000" algn="tl">
                    <a:srgbClr val="000000">
                      <a:alpha val="43137"/>
                    </a:srgbClr>
                  </a:outerShdw>
                </a:effectLst>
                <a:latin typeface="Tw Cen MT"/>
              </a:rPr>
              <a:t>Pathway to Health Equity:</a:t>
            </a:r>
          </a:p>
          <a:p>
            <a:pPr lvl="0" algn="ctr"/>
            <a:r>
              <a:rPr lang="en-US" sz="4000" b="1" i="1" dirty="0" smtClean="0">
                <a:solidFill>
                  <a:srgbClr val="00B050"/>
                </a:solidFill>
                <a:effectLst>
                  <a:outerShdw blurRad="38100" dist="38100" dir="2700000" algn="tl">
                    <a:srgbClr val="000000">
                      <a:alpha val="43137"/>
                    </a:srgbClr>
                  </a:outerShdw>
                </a:effectLst>
                <a:latin typeface="Tw Cen MT"/>
              </a:rPr>
              <a:t>Inter-professional Community Collaboration</a:t>
            </a:r>
            <a:endParaRPr lang="en-US" sz="4000" b="1" i="1" dirty="0">
              <a:solidFill>
                <a:srgbClr val="00B050"/>
              </a:solidFill>
              <a:effectLst>
                <a:outerShdw blurRad="38100" dist="38100" dir="2700000" algn="tl">
                  <a:srgbClr val="000000">
                    <a:alpha val="43137"/>
                  </a:srgbClr>
                </a:outerShdw>
              </a:effectLst>
              <a:latin typeface="Tw Cen MT"/>
            </a:endParaRPr>
          </a:p>
        </p:txBody>
      </p:sp>
      <p:sp>
        <p:nvSpPr>
          <p:cNvPr id="11" name="Rectangle 3"/>
          <p:cNvSpPr txBox="1">
            <a:spLocks noChangeArrowheads="1"/>
          </p:cNvSpPr>
          <p:nvPr/>
        </p:nvSpPr>
        <p:spPr>
          <a:xfrm>
            <a:off x="88271" y="2590800"/>
            <a:ext cx="8934450" cy="3810000"/>
          </a:xfrm>
          <a:prstGeom prst="rect">
            <a:avLst/>
          </a:prstGeom>
        </p:spPr>
        <p:txBody>
          <a:bodyPr/>
          <a:lstStyle/>
          <a:p>
            <a:pPr lvl="0" algn="ctr">
              <a:spcBef>
                <a:spcPct val="20000"/>
              </a:spcBef>
              <a:defRPr/>
            </a:pPr>
            <a:r>
              <a:rPr lang="en-US" sz="2600" b="1" i="1" kern="0" dirty="0" smtClean="0">
                <a:effectLst>
                  <a:outerShdw blurRad="38100" dist="38100" dir="2700000" algn="tl">
                    <a:srgbClr val="000000"/>
                  </a:outerShdw>
                </a:effectLst>
                <a:latin typeface="+mn-lt"/>
              </a:rPr>
              <a:t>Sylvia Caley, JD, MBA, RN</a:t>
            </a:r>
          </a:p>
          <a:p>
            <a:pPr lvl="0" algn="ctr">
              <a:spcBef>
                <a:spcPct val="20000"/>
              </a:spcBef>
              <a:defRPr/>
            </a:pPr>
            <a:r>
              <a:rPr lang="en-US" sz="2600" b="1" i="1" kern="0" dirty="0" smtClean="0">
                <a:effectLst>
                  <a:outerShdw blurRad="38100" dist="38100" dir="2700000" algn="tl">
                    <a:srgbClr val="000000"/>
                  </a:outerShdw>
                </a:effectLst>
                <a:latin typeface="+mn-lt"/>
              </a:rPr>
              <a:t>Legal Director – Health Law Partnership</a:t>
            </a:r>
          </a:p>
          <a:p>
            <a:pPr lvl="0" algn="ctr">
              <a:spcBef>
                <a:spcPct val="20000"/>
              </a:spcBef>
              <a:defRPr/>
            </a:pPr>
            <a:r>
              <a:rPr lang="en-US" sz="2600" b="1" i="1" kern="0" dirty="0" smtClean="0">
                <a:effectLst>
                  <a:outerShdw blurRad="38100" dist="38100" dir="2700000" algn="tl">
                    <a:srgbClr val="000000"/>
                  </a:outerShdw>
                </a:effectLst>
                <a:latin typeface="+mn-lt"/>
              </a:rPr>
              <a:t>Clinical Professor,  GA State University College of Law</a:t>
            </a:r>
          </a:p>
          <a:p>
            <a:pPr lvl="0" algn="ctr">
              <a:spcBef>
                <a:spcPct val="20000"/>
              </a:spcBef>
              <a:defRPr/>
            </a:pPr>
            <a:endParaRPr lang="en-US" sz="2600" b="1" i="1" kern="0" dirty="0" smtClean="0">
              <a:effectLst>
                <a:outerShdw blurRad="38100" dist="38100" dir="2700000" algn="tl">
                  <a:srgbClr val="000000"/>
                </a:outerShdw>
              </a:effectLst>
              <a:latin typeface="+mn-lt"/>
            </a:endParaRPr>
          </a:p>
          <a:p>
            <a:pPr lvl="0" algn="ctr">
              <a:spcBef>
                <a:spcPct val="20000"/>
              </a:spcBef>
              <a:defRPr/>
            </a:pPr>
            <a:r>
              <a:rPr lang="en-US" sz="2600" b="1" i="1" kern="0" dirty="0" smtClean="0">
                <a:effectLst>
                  <a:outerShdw blurRad="38100" dist="38100" dir="2700000" algn="tl">
                    <a:srgbClr val="000000"/>
                  </a:outerShdw>
                </a:effectLst>
                <a:latin typeface="+mn-lt"/>
              </a:rPr>
              <a:t>Robert Pettignano, MD, FAAP, FCCM, MBA</a:t>
            </a:r>
          </a:p>
          <a:p>
            <a:pPr lvl="0" algn="ctr">
              <a:spcBef>
                <a:spcPct val="20000"/>
              </a:spcBef>
              <a:defRPr/>
            </a:pPr>
            <a:r>
              <a:rPr lang="en-US" sz="2600" b="1" i="1" kern="0" dirty="0" smtClean="0">
                <a:effectLst>
                  <a:outerShdw blurRad="38100" dist="38100" dir="2700000" algn="tl">
                    <a:srgbClr val="000000"/>
                  </a:outerShdw>
                </a:effectLst>
                <a:latin typeface="+mn-lt"/>
              </a:rPr>
              <a:t>Medical Director – Health Law Partnership</a:t>
            </a:r>
          </a:p>
          <a:p>
            <a:pPr lvl="0" algn="ctr">
              <a:spcBef>
                <a:spcPct val="20000"/>
              </a:spcBef>
              <a:defRPr/>
            </a:pPr>
            <a:r>
              <a:rPr lang="en-US" sz="2600" b="1" i="1" kern="0" dirty="0" smtClean="0">
                <a:effectLst>
                  <a:outerShdw blurRad="38100" dist="38100" dir="2700000" algn="tl">
                    <a:srgbClr val="000000"/>
                  </a:outerShdw>
                </a:effectLst>
                <a:latin typeface="+mn-lt"/>
              </a:rPr>
              <a:t>Professor of Pediatrics, Emory University </a:t>
            </a:r>
          </a:p>
          <a:p>
            <a:pPr lvl="0" algn="ctr">
              <a:spcBef>
                <a:spcPct val="20000"/>
              </a:spcBef>
              <a:defRPr/>
            </a:pPr>
            <a:r>
              <a:rPr lang="en-US" sz="2600" b="1" i="1" kern="0" dirty="0" smtClean="0">
                <a:effectLst>
                  <a:outerShdw blurRad="38100" dist="38100" dir="2700000" algn="tl">
                    <a:srgbClr val="000000"/>
                  </a:outerShdw>
                </a:effectLst>
                <a:latin typeface="+mn-lt"/>
              </a:rPr>
              <a:t>Atlanta, GA</a:t>
            </a:r>
          </a:p>
        </p:txBody>
      </p:sp>
    </p:spTree>
    <p:extLst>
      <p:ext uri="{BB962C8B-B14F-4D97-AF65-F5344CB8AC3E}">
        <p14:creationId xmlns:p14="http://schemas.microsoft.com/office/powerpoint/2010/main" val="3410051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49" t="15520" r="21728" b="13264"/>
          <a:stretch/>
        </p:blipFill>
        <p:spPr bwMode="auto">
          <a:xfrm>
            <a:off x="0" y="228600"/>
            <a:ext cx="9134155" cy="578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24200" y="2209800"/>
            <a:ext cx="57150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00200" y="6324600"/>
            <a:ext cx="6248400" cy="369332"/>
          </a:xfrm>
          <a:prstGeom prst="rect">
            <a:avLst/>
          </a:prstGeom>
          <a:noFill/>
        </p:spPr>
        <p:txBody>
          <a:bodyPr wrap="square" rtlCol="0">
            <a:spAutoFit/>
          </a:bodyPr>
          <a:lstStyle/>
          <a:p>
            <a:r>
              <a:rPr lang="en-US" b="1" i="1" dirty="0">
                <a:solidFill>
                  <a:schemeClr val="bg1"/>
                </a:solidFill>
              </a:rPr>
              <a:t>The American Health Care </a:t>
            </a:r>
            <a:r>
              <a:rPr lang="en-US" b="1" i="1" dirty="0" smtClean="0">
                <a:solidFill>
                  <a:schemeClr val="bg1"/>
                </a:solidFill>
              </a:rPr>
              <a:t>Paradox, Lauren A</a:t>
            </a:r>
            <a:r>
              <a:rPr lang="en-US" b="1" i="1" dirty="0">
                <a:solidFill>
                  <a:schemeClr val="bg1"/>
                </a:solidFill>
              </a:rPr>
              <a:t>. </a:t>
            </a:r>
            <a:r>
              <a:rPr lang="en-US" b="1" i="1" dirty="0" smtClean="0">
                <a:solidFill>
                  <a:schemeClr val="bg1"/>
                </a:solidFill>
              </a:rPr>
              <a:t>Taylor </a:t>
            </a:r>
            <a:endParaRPr lang="en-US" b="1" i="1" dirty="0">
              <a:solidFill>
                <a:schemeClr val="bg1"/>
              </a:solidFill>
            </a:endParaRPr>
          </a:p>
        </p:txBody>
      </p:sp>
    </p:spTree>
    <p:extLst>
      <p:ext uri="{BB962C8B-B14F-4D97-AF65-F5344CB8AC3E}">
        <p14:creationId xmlns:p14="http://schemas.microsoft.com/office/powerpoint/2010/main" val="2251183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49" t="15520" r="21728" b="13264"/>
          <a:stretch/>
        </p:blipFill>
        <p:spPr bwMode="auto">
          <a:xfrm>
            <a:off x="0" y="381000"/>
            <a:ext cx="9134155" cy="578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95800" y="2362200"/>
            <a:ext cx="43434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28600" y="6324600"/>
            <a:ext cx="8839200" cy="369332"/>
          </a:xfrm>
          <a:prstGeom prst="rect">
            <a:avLst/>
          </a:prstGeom>
          <a:noFill/>
        </p:spPr>
        <p:txBody>
          <a:bodyPr wrap="square" rtlCol="0">
            <a:spAutoFit/>
          </a:bodyPr>
          <a:lstStyle/>
          <a:p>
            <a:pPr algn="ctr"/>
            <a:r>
              <a:rPr lang="en-US" b="1" i="1" dirty="0">
                <a:solidFill>
                  <a:schemeClr val="bg1"/>
                </a:solidFill>
              </a:rPr>
              <a:t>The American Health Care </a:t>
            </a:r>
            <a:r>
              <a:rPr lang="en-US" b="1" i="1" dirty="0" smtClean="0">
                <a:solidFill>
                  <a:schemeClr val="bg1"/>
                </a:solidFill>
              </a:rPr>
              <a:t>Paradox,  Elizabeth Bradley and Lauren A</a:t>
            </a:r>
            <a:r>
              <a:rPr lang="en-US" b="1" i="1" dirty="0">
                <a:solidFill>
                  <a:schemeClr val="bg1"/>
                </a:solidFill>
              </a:rPr>
              <a:t>. </a:t>
            </a:r>
            <a:r>
              <a:rPr lang="en-US" b="1" i="1" dirty="0" smtClean="0">
                <a:solidFill>
                  <a:schemeClr val="bg1"/>
                </a:solidFill>
              </a:rPr>
              <a:t>Taylor </a:t>
            </a:r>
            <a:endParaRPr lang="en-US" b="1" i="1" dirty="0">
              <a:solidFill>
                <a:schemeClr val="bg1"/>
              </a:solidFill>
            </a:endParaRPr>
          </a:p>
        </p:txBody>
      </p:sp>
    </p:spTree>
    <p:extLst>
      <p:ext uri="{BB962C8B-B14F-4D97-AF65-F5344CB8AC3E}">
        <p14:creationId xmlns:p14="http://schemas.microsoft.com/office/powerpoint/2010/main" val="2905348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18" t="15520" r="19486" b="13264"/>
          <a:stretch/>
        </p:blipFill>
        <p:spPr bwMode="auto">
          <a:xfrm>
            <a:off x="19051" y="323850"/>
            <a:ext cx="9086850" cy="578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6324600"/>
            <a:ext cx="8839200" cy="369332"/>
          </a:xfrm>
          <a:prstGeom prst="rect">
            <a:avLst/>
          </a:prstGeom>
          <a:noFill/>
        </p:spPr>
        <p:txBody>
          <a:bodyPr wrap="square" rtlCol="0">
            <a:spAutoFit/>
          </a:bodyPr>
          <a:lstStyle/>
          <a:p>
            <a:pPr algn="ctr"/>
            <a:r>
              <a:rPr lang="en-US" b="1" i="1" dirty="0">
                <a:solidFill>
                  <a:schemeClr val="bg1"/>
                </a:solidFill>
              </a:rPr>
              <a:t>The American Health Care </a:t>
            </a:r>
            <a:r>
              <a:rPr lang="en-US" b="1" i="1" dirty="0" smtClean="0">
                <a:solidFill>
                  <a:schemeClr val="bg1"/>
                </a:solidFill>
              </a:rPr>
              <a:t>Paradox,  Elizabeth Bradley and Lauren A</a:t>
            </a:r>
            <a:r>
              <a:rPr lang="en-US" b="1" i="1" dirty="0">
                <a:solidFill>
                  <a:schemeClr val="bg1"/>
                </a:solidFill>
              </a:rPr>
              <a:t>. </a:t>
            </a:r>
            <a:r>
              <a:rPr lang="en-US" b="1" i="1" dirty="0" smtClean="0">
                <a:solidFill>
                  <a:schemeClr val="bg1"/>
                </a:solidFill>
              </a:rPr>
              <a:t>Taylor </a:t>
            </a:r>
            <a:endParaRPr lang="en-US" b="1" i="1" dirty="0">
              <a:solidFill>
                <a:schemeClr val="bg1"/>
              </a:solidFill>
            </a:endParaRPr>
          </a:p>
        </p:txBody>
      </p:sp>
      <p:sp>
        <p:nvSpPr>
          <p:cNvPr id="2" name="TextBox 1"/>
          <p:cNvSpPr txBox="1"/>
          <p:nvPr/>
        </p:nvSpPr>
        <p:spPr>
          <a:xfrm>
            <a:off x="4442915" y="2280745"/>
            <a:ext cx="4338478" cy="369332"/>
          </a:xfrm>
          <a:prstGeom prst="rect">
            <a:avLst/>
          </a:prstGeom>
          <a:solidFill>
            <a:schemeClr val="bg1"/>
          </a:solidFill>
        </p:spPr>
        <p:txBody>
          <a:bodyPr wrap="square" rtlCol="0">
            <a:spAutoFit/>
          </a:bodyPr>
          <a:lstStyle/>
          <a:p>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362200"/>
            <a:ext cx="4986882"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408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smtClean="0">
                <a:effectLst>
                  <a:outerShdw blurRad="38100" dist="38100" dir="2700000" algn="tl">
                    <a:srgbClr val="000000">
                      <a:alpha val="43137"/>
                    </a:srgbClr>
                  </a:outerShdw>
                </a:effectLst>
              </a:rPr>
              <a:t>The Need</a:t>
            </a:r>
            <a:endParaRPr lang="en-US" sz="4400" b="1" i="1" dirty="0">
              <a:effectLst>
                <a:outerShdw blurRad="38100" dist="38100" dir="2700000" algn="tl">
                  <a:srgbClr val="000000">
                    <a:alpha val="43137"/>
                  </a:srgbClr>
                </a:outerShdw>
              </a:effectLst>
            </a:endParaRPr>
          </a:p>
        </p:txBody>
      </p:sp>
      <p:sp>
        <p:nvSpPr>
          <p:cNvPr id="3" name="Content Placeholder 2"/>
          <p:cNvSpPr>
            <a:spLocks noGrp="1"/>
          </p:cNvSpPr>
          <p:nvPr>
            <p:ph type="body" sz="half" idx="1"/>
          </p:nvPr>
        </p:nvSpPr>
        <p:spPr>
          <a:xfrm>
            <a:off x="381000" y="2017713"/>
            <a:ext cx="4611688" cy="4114800"/>
          </a:xfrm>
        </p:spPr>
        <p:txBody>
          <a:bodyPr/>
          <a:lstStyle/>
          <a:p>
            <a:pPr>
              <a:buClr>
                <a:srgbClr val="00B050"/>
              </a:buClr>
              <a:buSzPct val="91000"/>
              <a:buFont typeface="Wingdings" panose="05000000000000000000" pitchFamily="2" charset="2"/>
              <a:buChar char="v"/>
            </a:pPr>
            <a:r>
              <a:rPr lang="en-US" b="1" dirty="0" smtClean="0">
                <a:effectLst>
                  <a:outerShdw blurRad="38100" dist="38100" dir="2700000" algn="tl">
                    <a:srgbClr val="000000">
                      <a:alpha val="43137"/>
                    </a:srgbClr>
                  </a:outerShdw>
                </a:effectLst>
              </a:rPr>
              <a:t>At risk families have complex medical, social, and emotional needs</a:t>
            </a:r>
          </a:p>
          <a:p>
            <a:pPr>
              <a:buClr>
                <a:srgbClr val="00B050"/>
              </a:buClr>
              <a:buSzPct val="91000"/>
              <a:buFont typeface="Wingdings" panose="05000000000000000000" pitchFamily="2" charset="2"/>
              <a:buChar char="v"/>
            </a:pPr>
            <a:r>
              <a:rPr lang="en-US" b="1" dirty="0" smtClean="0">
                <a:effectLst>
                  <a:outerShdw blurRad="38100" dist="38100" dir="2700000" algn="tl">
                    <a:srgbClr val="000000">
                      <a:alpha val="43137"/>
                    </a:srgbClr>
                  </a:outerShdw>
                </a:effectLst>
              </a:rPr>
              <a:t>Many services administered in silos instead of in an integrated and coordinated manner</a:t>
            </a:r>
          </a:p>
          <a:p>
            <a:pPr marL="0" indent="0">
              <a:buNone/>
            </a:pPr>
            <a:endParaRPr lang="en-US" b="1" dirty="0" smtClean="0">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bwMode="auto">
          <a:xfrm>
            <a:off x="5145088" y="2646363"/>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01D945C9-0277-4107-B589-EC55ECD240BC}" type="slidenum">
              <a:rPr lang="en-US" smtClean="0">
                <a:solidFill>
                  <a:prstClr val="black"/>
                </a:solidFill>
              </a:rPr>
              <a:pPr>
                <a:defRPr/>
              </a:pPr>
              <a:t>13</a:t>
            </a:fld>
            <a:endParaRPr lang="en-US" dirty="0">
              <a:solidFill>
                <a:prstClr val="black"/>
              </a:solidFill>
            </a:endParaRPr>
          </a:p>
        </p:txBody>
      </p:sp>
      <p:pic>
        <p:nvPicPr>
          <p:cNvPr id="2050" name="Picture 2" descr="Image result for photos of working in sil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09800"/>
            <a:ext cx="40386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42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i="1" dirty="0">
                <a:solidFill>
                  <a:srgbClr val="00B050"/>
                </a:solidFill>
                <a:effectLst>
                  <a:outerShdw blurRad="38100" dist="38100" dir="2700000" algn="tl">
                    <a:srgbClr val="000000">
                      <a:alpha val="43137"/>
                    </a:srgbClr>
                  </a:outerShdw>
                </a:effectLst>
              </a:rPr>
              <a:t>Why Collaborate</a:t>
            </a:r>
            <a:endParaRPr lang="en-US" sz="4800" dirty="0"/>
          </a:p>
        </p:txBody>
      </p:sp>
      <p:graphicFrame>
        <p:nvGraphicFramePr>
          <p:cNvPr id="4" name="Content Placeholder 3"/>
          <p:cNvGraphicFramePr>
            <a:graphicFrameLocks noGrp="1" noChangeAspect="1"/>
          </p:cNvGraphicFramePr>
          <p:nvPr>
            <p:ph idx="4294967295"/>
            <p:extLst>
              <p:ext uri="{D42A27DB-BD31-4B8C-83A1-F6EECF244321}">
                <p14:modId xmlns:p14="http://schemas.microsoft.com/office/powerpoint/2010/main" val="4167085852"/>
              </p:ext>
            </p:extLst>
          </p:nvPr>
        </p:nvGraphicFramePr>
        <p:xfrm>
          <a:off x="1230312" y="1295400"/>
          <a:ext cx="6161088" cy="5445125"/>
        </p:xfrm>
        <a:graphic>
          <a:graphicData uri="http://schemas.openxmlformats.org/presentationml/2006/ole">
            <mc:AlternateContent xmlns:mc="http://schemas.openxmlformats.org/markup-compatibility/2006">
              <mc:Choice xmlns:v="urn:schemas-microsoft-com:vml" Requires="v">
                <p:oleObj spid="_x0000_s1036" name="Acrobat Document" r:id="rId4" imgW="7543621" imgH="5829181" progId="Acrobat.Document.11">
                  <p:embed/>
                </p:oleObj>
              </mc:Choice>
              <mc:Fallback>
                <p:oleObj name="Acrobat Document" r:id="rId4" imgW="7543621" imgH="5829181" progId="Acrobat.Document.11">
                  <p:embed/>
                  <p:pic>
                    <p:nvPicPr>
                      <p:cNvPr id="0" name=""/>
                      <p:cNvPicPr/>
                      <p:nvPr/>
                    </p:nvPicPr>
                    <p:blipFill>
                      <a:blip r:embed="rId5"/>
                      <a:stretch>
                        <a:fillRect/>
                      </a:stretch>
                    </p:blipFill>
                    <p:spPr>
                      <a:xfrm>
                        <a:off x="1230312" y="1295400"/>
                        <a:ext cx="6161088" cy="5445125"/>
                      </a:xfrm>
                      <a:prstGeom prst="rect">
                        <a:avLst/>
                      </a:prstGeom>
                    </p:spPr>
                  </p:pic>
                </p:oleObj>
              </mc:Fallback>
            </mc:AlternateContent>
          </a:graphicData>
        </a:graphic>
      </p:graphicFrame>
    </p:spTree>
    <p:extLst>
      <p:ext uri="{BB962C8B-B14F-4D97-AF65-F5344CB8AC3E}">
        <p14:creationId xmlns:p14="http://schemas.microsoft.com/office/powerpoint/2010/main" val="3918081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EarInfection"/>
          <p:cNvPicPr>
            <a:picLocks noChangeAspect="1" noChangeArrowheads="1"/>
          </p:cNvPicPr>
          <p:nvPr/>
        </p:nvPicPr>
        <p:blipFill>
          <a:blip r:embed="rId3" cstate="print"/>
          <a:srcRect/>
          <a:stretch>
            <a:fillRect/>
          </a:stretch>
        </p:blipFill>
        <p:spPr bwMode="auto">
          <a:xfrm>
            <a:off x="1219200" y="969962"/>
            <a:ext cx="6443663" cy="5354638"/>
          </a:xfrm>
          <a:prstGeom prst="rect">
            <a:avLst/>
          </a:prstGeom>
          <a:noFill/>
          <a:ln w="9525">
            <a:noFill/>
            <a:miter lim="800000"/>
            <a:headEnd/>
            <a:tailEnd/>
          </a:ln>
        </p:spPr>
      </p:pic>
      <p:sp>
        <p:nvSpPr>
          <p:cNvPr id="23556" name="Rectangle 3"/>
          <p:cNvSpPr>
            <a:spLocks noGrp="1" noChangeArrowheads="1"/>
          </p:cNvSpPr>
          <p:nvPr>
            <p:ph sz="quarter" idx="4294967295"/>
          </p:nvPr>
        </p:nvSpPr>
        <p:spPr>
          <a:xfrm>
            <a:off x="0" y="6324600"/>
            <a:ext cx="9144000" cy="457200"/>
          </a:xfrm>
          <a:noFill/>
        </p:spPr>
        <p:txBody>
          <a:bodyPr/>
          <a:lstStyle/>
          <a:p>
            <a:pPr eaLnBrk="1" hangingPunct="1">
              <a:buFont typeface="Wingdings" pitchFamily="-107" charset="2"/>
              <a:buNone/>
            </a:pPr>
            <a:r>
              <a:rPr lang="en-US" sz="1200" smtClean="0">
                <a:effectLst/>
              </a:rPr>
              <a:t>       </a:t>
            </a:r>
            <a:r>
              <a:rPr lang="en-US" sz="1200" smtClean="0">
                <a:effectLst/>
                <a:hlinkClick r:id="rId4"/>
              </a:rPr>
              <a:t>http://www.mlpforchildren.org/Nuts--Bolts.aspx</a:t>
            </a:r>
            <a:r>
              <a:rPr lang="en-US" sz="1200" smtClean="0">
                <a:effectLst/>
              </a:rPr>
              <a:t> Cartoon courtesy of Jack Maypole, MD (jackmaypole@yahoo.com)</a:t>
            </a:r>
          </a:p>
        </p:txBody>
      </p:sp>
      <p:sp>
        <p:nvSpPr>
          <p:cNvPr id="5" name="Rectangle 4"/>
          <p:cNvSpPr/>
          <p:nvPr/>
        </p:nvSpPr>
        <p:spPr>
          <a:xfrm>
            <a:off x="5334000" y="2362200"/>
            <a:ext cx="2514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8638" y="47625"/>
            <a:ext cx="9036996" cy="714375"/>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dirty="0" smtClean="0">
                <a:ln>
                  <a:noFill/>
                </a:ln>
                <a:solidFill>
                  <a:srgbClr val="009D57"/>
                </a:solidFill>
                <a:effectLst>
                  <a:outerShdw blurRad="38100" dist="38100" dir="2700000" algn="tl">
                    <a:srgbClr val="000000">
                      <a:alpha val="43137"/>
                    </a:srgbClr>
                  </a:outerShdw>
                </a:effectLst>
                <a:uLnTx/>
                <a:uFillTx/>
                <a:latin typeface="+mj-lt"/>
                <a:ea typeface="+mj-ea"/>
                <a:cs typeface="+mj-cs"/>
              </a:rPr>
              <a:t>Why Collaborate</a:t>
            </a:r>
            <a:r>
              <a:rPr kumimoji="0" lang="en-US" sz="4000" b="1" i="1" u="none" strike="noStrike" kern="1200" cap="none" spc="0" normalizeH="0" noProof="0" dirty="0" smtClean="0">
                <a:ln>
                  <a:noFill/>
                </a:ln>
                <a:solidFill>
                  <a:srgbClr val="009D57"/>
                </a:solidFill>
                <a:effectLst>
                  <a:outerShdw blurRad="38100" dist="38100" dir="2700000" algn="tl">
                    <a:srgbClr val="000000">
                      <a:alpha val="43137"/>
                    </a:srgbClr>
                  </a:outerShdw>
                </a:effectLst>
                <a:uLnTx/>
                <a:uFillTx/>
                <a:latin typeface="+mj-lt"/>
                <a:ea typeface="+mj-ea"/>
                <a:cs typeface="+mj-cs"/>
              </a:rPr>
              <a:t> #1</a:t>
            </a:r>
            <a:endParaRPr kumimoji="0" lang="en-US" sz="4000" b="0" i="0" u="none" strike="noStrike" kern="1200" cap="none" spc="0" normalizeH="0" baseline="0" noProof="0" dirty="0">
              <a:ln>
                <a:noFill/>
              </a:ln>
              <a:solidFill>
                <a:srgbClr val="009D57"/>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dissolve">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EarInfection"/>
          <p:cNvPicPr>
            <a:picLocks noChangeAspect="1" noChangeArrowheads="1"/>
          </p:cNvPicPr>
          <p:nvPr/>
        </p:nvPicPr>
        <p:blipFill>
          <a:blip r:embed="rId3" cstate="print"/>
          <a:srcRect/>
          <a:stretch>
            <a:fillRect/>
          </a:stretch>
        </p:blipFill>
        <p:spPr bwMode="auto">
          <a:xfrm>
            <a:off x="1219200" y="969962"/>
            <a:ext cx="6443663" cy="5354638"/>
          </a:xfrm>
          <a:prstGeom prst="rect">
            <a:avLst/>
          </a:prstGeom>
          <a:noFill/>
          <a:ln w="9525">
            <a:noFill/>
            <a:miter lim="800000"/>
            <a:headEnd/>
            <a:tailEnd/>
          </a:ln>
        </p:spPr>
      </p:pic>
      <p:sp>
        <p:nvSpPr>
          <p:cNvPr id="23556" name="Rectangle 3"/>
          <p:cNvSpPr>
            <a:spLocks noGrp="1" noChangeArrowheads="1"/>
          </p:cNvSpPr>
          <p:nvPr>
            <p:ph sz="quarter" idx="4294967295"/>
          </p:nvPr>
        </p:nvSpPr>
        <p:spPr>
          <a:xfrm>
            <a:off x="0" y="6324600"/>
            <a:ext cx="9144000" cy="457200"/>
          </a:xfrm>
          <a:noFill/>
        </p:spPr>
        <p:txBody>
          <a:bodyPr/>
          <a:lstStyle/>
          <a:p>
            <a:pPr eaLnBrk="1" hangingPunct="1">
              <a:buFont typeface="Wingdings" pitchFamily="-107" charset="2"/>
              <a:buNone/>
            </a:pPr>
            <a:r>
              <a:rPr lang="en-US" sz="1200" smtClean="0">
                <a:effectLst/>
              </a:rPr>
              <a:t>       </a:t>
            </a:r>
            <a:r>
              <a:rPr lang="en-US" sz="1200" smtClean="0">
                <a:effectLst/>
                <a:hlinkClick r:id="rId4"/>
              </a:rPr>
              <a:t>http://www.mlpforchildren.org/Nuts--Bolts.aspx</a:t>
            </a:r>
            <a:r>
              <a:rPr lang="en-US" sz="1200" smtClean="0">
                <a:effectLst/>
              </a:rPr>
              <a:t> Cartoon courtesy of Jack Maypole, MD (jackmaypole@yahoo.com)</a:t>
            </a:r>
          </a:p>
        </p:txBody>
      </p:sp>
      <p:sp>
        <p:nvSpPr>
          <p:cNvPr id="5" name="Title 3"/>
          <p:cNvSpPr txBox="1">
            <a:spLocks/>
          </p:cNvSpPr>
          <p:nvPr/>
        </p:nvSpPr>
        <p:spPr>
          <a:xfrm>
            <a:off x="48638" y="47625"/>
            <a:ext cx="9036996" cy="714375"/>
          </a:xfrm>
          <a:prstGeom prst="rect">
            <a:avLst/>
          </a:prstGeom>
        </p:spPr>
        <p:txBody>
          <a:bodyPr>
            <a:noAutofit/>
          </a:bodyPr>
          <a:lstStyle/>
          <a:p>
            <a:pPr algn="ctr">
              <a:defRPr/>
            </a:pPr>
            <a:r>
              <a:rPr kumimoji="0" lang="en-US" sz="3400" b="1" i="1" u="none" strike="noStrike" kern="1200" cap="none" spc="0" normalizeH="0" baseline="0" noProof="0" dirty="0" smtClean="0">
                <a:ln>
                  <a:noFill/>
                </a:ln>
                <a:solidFill>
                  <a:srgbClr val="009D57"/>
                </a:solidFill>
                <a:effectLst>
                  <a:outerShdw blurRad="38100" dist="38100" dir="2700000" algn="tl">
                    <a:srgbClr val="000000">
                      <a:alpha val="43137"/>
                    </a:srgbClr>
                  </a:outerShdw>
                </a:effectLst>
                <a:uLnTx/>
                <a:uFillTx/>
                <a:latin typeface="+mj-lt"/>
                <a:ea typeface="+mj-ea"/>
                <a:cs typeface="+mj-cs"/>
              </a:rPr>
              <a:t> </a:t>
            </a:r>
            <a:r>
              <a:rPr lang="en-US" sz="4000" b="1" i="1" dirty="0">
                <a:solidFill>
                  <a:srgbClr val="009D57"/>
                </a:solidFill>
                <a:effectLst>
                  <a:outerShdw blurRad="38100" dist="38100" dir="2700000" algn="tl">
                    <a:srgbClr val="000000">
                      <a:alpha val="43137"/>
                    </a:srgbClr>
                  </a:outerShdw>
                </a:effectLst>
                <a:latin typeface="+mj-lt"/>
              </a:rPr>
              <a:t>Why Collaborate </a:t>
            </a:r>
            <a:r>
              <a:rPr lang="en-US" sz="4000" b="1" i="1" dirty="0" smtClean="0">
                <a:solidFill>
                  <a:srgbClr val="009D57"/>
                </a:solidFill>
                <a:effectLst>
                  <a:outerShdw blurRad="38100" dist="38100" dir="2700000" algn="tl">
                    <a:srgbClr val="000000">
                      <a:alpha val="43137"/>
                    </a:srgbClr>
                  </a:outerShdw>
                </a:effectLst>
                <a:latin typeface="+mj-lt"/>
              </a:rPr>
              <a:t>#1</a:t>
            </a:r>
            <a:endParaRPr lang="en-US" sz="4000" dirty="0">
              <a:solidFill>
                <a:srgbClr val="009D57"/>
              </a:solidFill>
              <a:latin typeface="+mj-lt"/>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0" i="0" u="none" strike="noStrike" kern="1200" cap="none" spc="0" normalizeH="0" baseline="0" noProof="0" dirty="0">
              <a:ln>
                <a:noFill/>
              </a:ln>
              <a:solidFill>
                <a:srgbClr val="009D57"/>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dissolve">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214313"/>
            <a:ext cx="6934200" cy="1462087"/>
          </a:xfrm>
        </p:spPr>
        <p:txBody>
          <a:bodyPr/>
          <a:lstStyle/>
          <a:p>
            <a:r>
              <a:rPr lang="en-US" altLang="en-US" b="1" i="1" dirty="0" smtClean="0">
                <a:effectLst>
                  <a:outerShdw blurRad="38100" dist="38100" dir="2700000" algn="tl">
                    <a:srgbClr val="000000">
                      <a:alpha val="43137"/>
                    </a:srgbClr>
                  </a:outerShdw>
                </a:effectLst>
                <a:latin typeface="+mn-lt"/>
              </a:rPr>
              <a:t>PARTNERS for Equity in </a:t>
            </a:r>
            <a:br>
              <a:rPr lang="en-US" altLang="en-US" b="1" i="1" dirty="0" smtClean="0">
                <a:effectLst>
                  <a:outerShdw blurRad="38100" dist="38100" dir="2700000" algn="tl">
                    <a:srgbClr val="000000">
                      <a:alpha val="43137"/>
                    </a:srgbClr>
                  </a:outerShdw>
                </a:effectLst>
                <a:latin typeface="+mn-lt"/>
              </a:rPr>
            </a:br>
            <a:r>
              <a:rPr lang="en-US" altLang="en-US" b="1" i="1" dirty="0" smtClean="0">
                <a:effectLst>
                  <a:outerShdw blurRad="38100" dist="38100" dir="2700000" algn="tl">
                    <a:srgbClr val="000000">
                      <a:alpha val="43137"/>
                    </a:srgbClr>
                  </a:outerShdw>
                </a:effectLst>
                <a:latin typeface="+mn-lt"/>
              </a:rPr>
              <a:t>Child and Adolescent Health at Emory</a:t>
            </a:r>
          </a:p>
        </p:txBody>
      </p:sp>
      <p:sp>
        <p:nvSpPr>
          <p:cNvPr id="6147" name="Content Placeholder 2"/>
          <p:cNvSpPr>
            <a:spLocks noGrp="1"/>
          </p:cNvSpPr>
          <p:nvPr>
            <p:ph type="body" sz="half" idx="1"/>
          </p:nvPr>
        </p:nvSpPr>
        <p:spPr>
          <a:xfrm>
            <a:off x="76200" y="1600200"/>
            <a:ext cx="5105400" cy="4724400"/>
          </a:xfrm>
        </p:spPr>
        <p:txBody>
          <a:bodyPr>
            <a:normAutofit fontScale="92500"/>
          </a:bodyPr>
          <a:lstStyle/>
          <a:p>
            <a:pPr>
              <a:buClr>
                <a:srgbClr val="00B050"/>
              </a:buClr>
              <a:buSzPct val="90000"/>
              <a:buFont typeface="Wingdings" panose="05000000000000000000" pitchFamily="2" charset="2"/>
              <a:buChar char="v"/>
            </a:pPr>
            <a:r>
              <a:rPr lang="en-US" altLang="en-US" sz="3200" b="1" dirty="0" smtClean="0">
                <a:effectLst>
                  <a:outerShdw blurRad="38100" dist="38100" dir="2700000" algn="tl">
                    <a:srgbClr val="000000">
                      <a:alpha val="43137"/>
                    </a:srgbClr>
                  </a:outerShdw>
                </a:effectLst>
              </a:rPr>
              <a:t>Vision: </a:t>
            </a:r>
          </a:p>
          <a:p>
            <a:pPr lvl="1">
              <a:buClr>
                <a:srgbClr val="FF0000"/>
              </a:buClr>
              <a:buFont typeface="Arial" panose="020B0604020202020204" pitchFamily="34" charset="0"/>
              <a:buChar char="◘"/>
            </a:pPr>
            <a:r>
              <a:rPr lang="en-US" altLang="en-US" sz="2800" b="1" dirty="0" smtClean="0">
                <a:effectLst>
                  <a:outerShdw blurRad="38100" dist="38100" dir="2700000" algn="tl">
                    <a:srgbClr val="000000">
                      <a:alpha val="43137"/>
                    </a:srgbClr>
                  </a:outerShdw>
                </a:effectLst>
              </a:rPr>
              <a:t>To reduce health disparities ensuring that all Georgia children are more likely to be happy, healthy and productive members of society</a:t>
            </a:r>
          </a:p>
          <a:p>
            <a:pPr lvl="1">
              <a:buClr>
                <a:srgbClr val="FF0000"/>
              </a:buClr>
              <a:buFont typeface="Arial" panose="020B0604020202020204" pitchFamily="34" charset="0"/>
              <a:buChar char="◘"/>
            </a:pPr>
            <a:r>
              <a:rPr lang="en-US" altLang="en-US" sz="2800" b="1" dirty="0" smtClean="0">
                <a:effectLst>
                  <a:outerShdw blurRad="38100" dist="38100" dir="2700000" algn="tl">
                    <a:srgbClr val="000000">
                      <a:alpha val="43137"/>
                    </a:srgbClr>
                  </a:outerShdw>
                </a:effectLst>
              </a:rPr>
              <a:t>Created a family centered model for comprehensive primary care</a:t>
            </a:r>
          </a:p>
          <a:p>
            <a:pPr lvl="2">
              <a:buFont typeface="Courier New" panose="02070309020205020404" pitchFamily="49" charset="0"/>
              <a:buChar char="o"/>
            </a:pPr>
            <a:r>
              <a:rPr lang="en-US" altLang="en-US" sz="2600" b="1" dirty="0" smtClean="0">
                <a:effectLst>
                  <a:outerShdw blurRad="38100" dist="38100" dir="2700000" algn="tl">
                    <a:srgbClr val="000000">
                      <a:alpha val="43137"/>
                    </a:srgbClr>
                  </a:outerShdw>
                </a:effectLst>
              </a:rPr>
              <a:t>PACE</a:t>
            </a:r>
          </a:p>
          <a:p>
            <a:pPr lvl="1">
              <a:buFont typeface="Wingdings" pitchFamily="2" charset="2"/>
              <a:buNone/>
            </a:pPr>
            <a:r>
              <a:rPr lang="en-US" altLang="en-US" sz="2000" b="1" dirty="0" smtClean="0"/>
              <a:t>  </a:t>
            </a:r>
          </a:p>
        </p:txBody>
      </p:sp>
      <p:pic>
        <p:nvPicPr>
          <p:cNvPr id="6148" name="Content Placeholder 10" descr="preschool2.jpg"/>
          <p:cNvPicPr>
            <a:picLocks noGrp="1" noChangeAspect="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34000" y="2057400"/>
            <a:ext cx="3214688" cy="321468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76200"/>
            <a:ext cx="1066800" cy="1295400"/>
          </a:xfrm>
          <a:prstGeom prst="rect">
            <a:avLst/>
          </a:prstGeom>
        </p:spPr>
      </p:pic>
    </p:spTree>
    <p:extLst>
      <p:ext uri="{BB962C8B-B14F-4D97-AF65-F5344CB8AC3E}">
        <p14:creationId xmlns:p14="http://schemas.microsoft.com/office/powerpoint/2010/main" val="3910718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762251"/>
          </a:xfrm>
        </p:spPr>
        <p:txBody>
          <a:bodyPr>
            <a:normAutofit fontScale="90000"/>
          </a:bodyPr>
          <a:lstStyle/>
          <a:p>
            <a:pPr algn="ctr"/>
            <a:r>
              <a:rPr lang="en-US" sz="6000" b="1" i="1" dirty="0" smtClean="0">
                <a:solidFill>
                  <a:schemeClr val="tx1"/>
                </a:solidFill>
                <a:effectLst>
                  <a:outerShdw blurRad="38100" dist="38100" dir="2700000" algn="tl">
                    <a:srgbClr val="000000">
                      <a:alpha val="43137"/>
                    </a:srgbClr>
                  </a:outerShdw>
                </a:effectLst>
              </a:rPr>
              <a:t>P</a:t>
            </a:r>
            <a:r>
              <a:rPr lang="en-US" b="1" dirty="0" smtClean="0">
                <a:effectLst>
                  <a:outerShdw blurRad="38100" dist="38100" dir="2700000" algn="tl">
                    <a:srgbClr val="000000">
                      <a:alpha val="43137"/>
                    </a:srgbClr>
                  </a:outerShdw>
                </a:effectLst>
              </a:rPr>
              <a:t>ediatric primary care, </a:t>
            </a:r>
            <a:r>
              <a:rPr lang="en-US" sz="6000" b="1" i="1" dirty="0" smtClean="0">
                <a:solidFill>
                  <a:schemeClr val="tx1"/>
                </a:solidFill>
                <a:effectLst>
                  <a:outerShdw blurRad="38100" dist="38100" dir="2700000" algn="tl">
                    <a:srgbClr val="000000">
                      <a:alpha val="43137"/>
                    </a:srgbClr>
                  </a:outerShdw>
                </a:effectLst>
              </a:rPr>
              <a:t>A</a:t>
            </a:r>
            <a:r>
              <a:rPr lang="en-US" b="1" dirty="0" smtClean="0">
                <a:effectLst>
                  <a:outerShdw blurRad="38100" dist="38100" dir="2700000" algn="tl">
                    <a:srgbClr val="000000">
                      <a:alpha val="43137"/>
                    </a:srgbClr>
                  </a:outerShdw>
                </a:effectLst>
              </a:rPr>
              <a:t>ccess to healthcare, </a:t>
            </a:r>
            <a:r>
              <a:rPr lang="en-US" sz="6000" b="1" i="1" dirty="0" smtClean="0">
                <a:solidFill>
                  <a:schemeClr val="tx1"/>
                </a:solidFill>
                <a:effectLst>
                  <a:outerShdw blurRad="38100" dist="38100" dir="2700000" algn="tl">
                    <a:srgbClr val="000000">
                      <a:alpha val="43137"/>
                    </a:srgbClr>
                  </a:outerShdw>
                </a:effectLst>
              </a:rPr>
              <a:t>C</a:t>
            </a:r>
            <a:r>
              <a:rPr lang="en-US" b="1" dirty="0" smtClean="0">
                <a:effectLst>
                  <a:outerShdw blurRad="38100" dist="38100" dir="2700000" algn="tl">
                    <a:srgbClr val="000000">
                      <a:alpha val="43137"/>
                    </a:srgbClr>
                  </a:outerShdw>
                </a:effectLst>
              </a:rPr>
              <a:t>omprehensive family support and </a:t>
            </a:r>
            <a:r>
              <a:rPr lang="en-US" sz="6000" b="1" i="1" dirty="0" smtClean="0">
                <a:solidFill>
                  <a:schemeClr val="tx1"/>
                </a:solidFill>
                <a:effectLst>
                  <a:outerShdw blurRad="38100" dist="38100" dir="2700000" algn="tl">
                    <a:srgbClr val="000000">
                      <a:alpha val="43137"/>
                    </a:srgbClr>
                  </a:outerShdw>
                </a:effectLst>
              </a:rPr>
              <a:t>E</a:t>
            </a:r>
            <a:r>
              <a:rPr lang="en-US" b="1" dirty="0" smtClean="0">
                <a:effectLst>
                  <a:outerShdw blurRad="38100" dist="38100" dir="2700000" algn="tl">
                    <a:srgbClr val="000000">
                      <a:alpha val="43137"/>
                    </a:srgbClr>
                  </a:outerShdw>
                </a:effectLst>
              </a:rPr>
              <a:t>ducation</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 y="3886200"/>
            <a:ext cx="8610600" cy="1600200"/>
          </a:xfrm>
        </p:spPr>
        <p:txBody>
          <a:bodyPr/>
          <a:lstStyle/>
          <a:p>
            <a:pPr algn="ctr"/>
            <a:r>
              <a:rPr lang="en-US" sz="3200" b="1" i="1" dirty="0">
                <a:solidFill>
                  <a:schemeClr val="tx1"/>
                </a:solidFill>
                <a:effectLst>
                  <a:outerShdw blurRad="38100" dist="38100" dir="2700000" algn="tl">
                    <a:srgbClr val="000000">
                      <a:alpha val="43137"/>
                    </a:srgbClr>
                  </a:outerShdw>
                </a:effectLst>
              </a:rPr>
              <a:t>An approach to addressing </a:t>
            </a:r>
            <a:r>
              <a:rPr lang="en-US" sz="3200" b="1" i="1" dirty="0" smtClean="0">
                <a:solidFill>
                  <a:schemeClr val="tx1"/>
                </a:solidFill>
                <a:effectLst>
                  <a:outerShdw blurRad="38100" dist="38100" dir="2700000" algn="tl">
                    <a:srgbClr val="000000">
                      <a:alpha val="43137"/>
                    </a:srgbClr>
                  </a:outerShdw>
                </a:effectLst>
              </a:rPr>
              <a:t>the </a:t>
            </a:r>
            <a:r>
              <a:rPr lang="en-US" sz="3200" b="1" i="1" dirty="0">
                <a:solidFill>
                  <a:schemeClr val="tx1"/>
                </a:solidFill>
                <a:effectLst>
                  <a:outerShdw blurRad="38100" dist="38100" dir="2700000" algn="tl">
                    <a:srgbClr val="000000">
                      <a:alpha val="43137"/>
                    </a:srgbClr>
                  </a:outerShdw>
                </a:effectLst>
              </a:rPr>
              <a:t>complex medical, social, behavioral health, educational and legal needs of at-risk families</a:t>
            </a:r>
          </a:p>
          <a:p>
            <a:pPr algn="ctr"/>
            <a:endParaRPr lang="en-US" sz="3200" b="1" i="1"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514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i="1" dirty="0" smtClean="0">
                <a:effectLst>
                  <a:outerShdw blurRad="38100" dist="38100" dir="2700000" algn="tl">
                    <a:srgbClr val="000000">
                      <a:alpha val="43137"/>
                    </a:srgbClr>
                  </a:outerShdw>
                </a:effectLst>
              </a:rPr>
              <a:t>Team Composition</a:t>
            </a:r>
            <a:endParaRPr lang="en-US" sz="4400" dirty="0"/>
          </a:p>
        </p:txBody>
      </p:sp>
      <p:sp>
        <p:nvSpPr>
          <p:cNvPr id="2" name="Content Placeholder 1"/>
          <p:cNvSpPr>
            <a:spLocks noGrp="1"/>
          </p:cNvSpPr>
          <p:nvPr>
            <p:ph idx="1"/>
          </p:nvPr>
        </p:nvSpPr>
        <p:spPr>
          <a:xfrm>
            <a:off x="304800" y="1219200"/>
            <a:ext cx="8229600" cy="5029200"/>
          </a:xfrm>
        </p:spPr>
        <p:txBody>
          <a:bodyPr/>
          <a:lstStyle/>
          <a:p>
            <a:pPr>
              <a:buClr>
                <a:srgbClr val="00B050"/>
              </a:buClr>
              <a:buSzPct val="90000"/>
              <a:buFont typeface="Wingdings" panose="05000000000000000000" pitchFamily="2" charset="2"/>
              <a:buChar char="v"/>
            </a:pPr>
            <a:r>
              <a:rPr lang="en-US" b="1" dirty="0" smtClean="0">
                <a:effectLst>
                  <a:outerShdw blurRad="38100" dist="38100" dir="2700000" algn="tl">
                    <a:srgbClr val="000000">
                      <a:alpha val="43137"/>
                    </a:srgbClr>
                  </a:outerShdw>
                </a:effectLst>
              </a:rPr>
              <a:t>Primary Care Pediatricians from Emory</a:t>
            </a:r>
          </a:p>
          <a:p>
            <a:pPr>
              <a:buClr>
                <a:srgbClr val="00B050"/>
              </a:buClr>
              <a:buSzPct val="90000"/>
              <a:buFont typeface="Wingdings" panose="05000000000000000000" pitchFamily="2" charset="2"/>
              <a:buChar char="v"/>
            </a:pPr>
            <a:r>
              <a:rPr lang="en-US" b="1" dirty="0" smtClean="0">
                <a:effectLst>
                  <a:outerShdw blurRad="38100" dist="38100" dir="2700000" algn="tl">
                    <a:srgbClr val="000000">
                      <a:alpha val="43137"/>
                    </a:srgbClr>
                  </a:outerShdw>
                </a:effectLst>
              </a:rPr>
              <a:t>Specialty Pediatricians (asthma, SCD)</a:t>
            </a:r>
          </a:p>
          <a:p>
            <a:pPr>
              <a:buClr>
                <a:srgbClr val="00B050"/>
              </a:buClr>
              <a:buSzPct val="90000"/>
              <a:buFont typeface="Wingdings" panose="05000000000000000000" pitchFamily="2" charset="2"/>
              <a:buChar char="v"/>
            </a:pPr>
            <a:r>
              <a:rPr lang="en-US" b="1" dirty="0" smtClean="0">
                <a:effectLst>
                  <a:outerShdw blurRad="38100" dist="38100" dir="2700000" algn="tl">
                    <a:srgbClr val="000000">
                      <a:alpha val="43137"/>
                    </a:srgbClr>
                  </a:outerShdw>
                </a:effectLst>
              </a:rPr>
              <a:t>Behavioral Health Coordinator</a:t>
            </a:r>
          </a:p>
          <a:p>
            <a:pPr>
              <a:buClr>
                <a:srgbClr val="00B050"/>
              </a:buClr>
              <a:buSzPct val="90000"/>
              <a:buFont typeface="Wingdings" panose="05000000000000000000" pitchFamily="2" charset="2"/>
              <a:buChar char="v"/>
            </a:pPr>
            <a:r>
              <a:rPr lang="en-US" b="1" dirty="0" smtClean="0">
                <a:effectLst>
                  <a:outerShdw blurRad="38100" dist="38100" dir="2700000" algn="tl">
                    <a:srgbClr val="000000">
                      <a:alpha val="43137"/>
                    </a:srgbClr>
                  </a:outerShdw>
                </a:effectLst>
              </a:rPr>
              <a:t>Academic Success Coordinator</a:t>
            </a:r>
          </a:p>
          <a:p>
            <a:pPr>
              <a:buClr>
                <a:srgbClr val="00B050"/>
              </a:buClr>
              <a:buSzPct val="90000"/>
              <a:buFont typeface="Wingdings" panose="05000000000000000000" pitchFamily="2" charset="2"/>
              <a:buChar char="v"/>
            </a:pPr>
            <a:r>
              <a:rPr lang="en-US" b="1" dirty="0" smtClean="0">
                <a:effectLst>
                  <a:outerShdw blurRad="38100" dist="38100" dir="2700000" algn="tl">
                    <a:srgbClr val="000000">
                      <a:alpha val="43137"/>
                    </a:srgbClr>
                  </a:outerShdw>
                </a:effectLst>
              </a:rPr>
              <a:t>Hospital Teacher</a:t>
            </a:r>
          </a:p>
          <a:p>
            <a:pPr>
              <a:buClr>
                <a:srgbClr val="00B050"/>
              </a:buClr>
              <a:buSzPct val="90000"/>
              <a:buFont typeface="Wingdings" panose="05000000000000000000" pitchFamily="2" charset="2"/>
              <a:buChar char="v"/>
            </a:pPr>
            <a:r>
              <a:rPr lang="en-US" b="1" dirty="0" smtClean="0">
                <a:effectLst>
                  <a:outerShdw blurRad="38100" dist="38100" dir="2700000" algn="tl">
                    <a:srgbClr val="000000">
                      <a:alpha val="43137"/>
                    </a:srgbClr>
                  </a:outerShdw>
                </a:effectLst>
              </a:rPr>
              <a:t>Nurse Navigator</a:t>
            </a:r>
          </a:p>
          <a:p>
            <a:pPr>
              <a:buClr>
                <a:srgbClr val="00B050"/>
              </a:buClr>
              <a:buSzPct val="90000"/>
              <a:buFont typeface="Wingdings" panose="05000000000000000000" pitchFamily="2" charset="2"/>
              <a:buChar char="v"/>
            </a:pPr>
            <a:r>
              <a:rPr lang="en-US" b="1" dirty="0" smtClean="0">
                <a:effectLst>
                  <a:outerShdw blurRad="38100" dist="38100" dir="2700000" algn="tl">
                    <a:srgbClr val="000000">
                      <a:alpha val="43137"/>
                    </a:srgbClr>
                  </a:outerShdw>
                </a:effectLst>
              </a:rPr>
              <a:t>Lawyers (</a:t>
            </a:r>
            <a:r>
              <a:rPr lang="en-US" b="1" dirty="0" err="1" smtClean="0">
                <a:effectLst>
                  <a:outerShdw blurRad="38100" dist="38100" dir="2700000" algn="tl">
                    <a:srgbClr val="000000">
                      <a:alpha val="43137"/>
                    </a:srgbClr>
                  </a:outerShdw>
                </a:effectLst>
              </a:rPr>
              <a:t>HeLP</a:t>
            </a:r>
            <a:r>
              <a:rPr lang="en-US" b="1" dirty="0" smtClean="0">
                <a:effectLst>
                  <a:outerShdw blurRad="38100" dist="38100" dir="2700000" algn="tl">
                    <a:srgbClr val="000000">
                      <a:alpha val="43137"/>
                    </a:srgbClr>
                  </a:outerShdw>
                </a:effectLst>
              </a:rPr>
              <a:t>)</a:t>
            </a:r>
          </a:p>
          <a:p>
            <a:pPr>
              <a:buClr>
                <a:srgbClr val="00B050"/>
              </a:buClr>
              <a:buSzPct val="90000"/>
              <a:buFont typeface="Wingdings" panose="05000000000000000000" pitchFamily="2" charset="2"/>
              <a:buChar char="v"/>
            </a:pPr>
            <a:r>
              <a:rPr lang="en-US" b="1" dirty="0" smtClean="0">
                <a:effectLst>
                  <a:outerShdw blurRad="38100" dist="38100" dir="2700000" algn="tl">
                    <a:srgbClr val="000000">
                      <a:alpha val="43137"/>
                    </a:srgbClr>
                  </a:outerShdw>
                </a:effectLst>
              </a:rPr>
              <a:t>Students</a:t>
            </a:r>
          </a:p>
          <a:p>
            <a:pPr>
              <a:buClr>
                <a:srgbClr val="00B050"/>
              </a:buClr>
              <a:buSzPct val="90000"/>
              <a:buFont typeface="Wingdings" panose="05000000000000000000" pitchFamily="2" charset="2"/>
              <a:buChar char="v"/>
            </a:pPr>
            <a:endParaRPr lang="en-US" b="1" dirty="0" smtClean="0">
              <a:effectLst>
                <a:outerShdw blurRad="38100" dist="38100" dir="2700000" algn="tl">
                  <a:srgbClr val="000000">
                    <a:alpha val="43137"/>
                  </a:srgbClr>
                </a:outerShdw>
              </a:effectLst>
            </a:endParaRPr>
          </a:p>
          <a:p>
            <a:pPr marL="914400" lvl="2" indent="0" algn="ctr">
              <a:buClr>
                <a:srgbClr val="00B050"/>
              </a:buClr>
              <a:buSzPct val="90000"/>
              <a:buNone/>
            </a:pPr>
            <a:r>
              <a:rPr lang="en-US" sz="2800" b="1" i="1" dirty="0" smtClean="0">
                <a:solidFill>
                  <a:srgbClr val="FF0000"/>
                </a:solidFill>
                <a:effectLst>
                  <a:outerShdw blurRad="38100" dist="38100" dir="2700000" algn="tl">
                    <a:srgbClr val="000000">
                      <a:alpha val="43137"/>
                    </a:srgbClr>
                  </a:outerShdw>
                </a:effectLst>
              </a:rPr>
              <a:t>‘There is wisdom in the counsel of many’ </a:t>
            </a:r>
          </a:p>
          <a:p>
            <a:pPr lvl="8">
              <a:buClr>
                <a:srgbClr val="00B050"/>
              </a:buClr>
              <a:buSzPct val="90000"/>
              <a:buFont typeface="Wingdings" panose="05000000000000000000" pitchFamily="2" charset="2"/>
              <a:buChar char="v"/>
            </a:pPr>
            <a:r>
              <a:rPr lang="en-US" sz="1600" b="1" dirty="0" smtClean="0">
                <a:effectLst>
                  <a:outerShdw blurRad="38100" dist="38100" dir="2700000" algn="tl">
                    <a:srgbClr val="000000">
                      <a:alpha val="43137"/>
                    </a:srgbClr>
                  </a:outerShdw>
                </a:effectLst>
              </a:rPr>
              <a:t>Proverbs 15:22</a:t>
            </a:r>
            <a:endParaRPr lang="en-US"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pPr>
              <a:defRPr/>
            </a:pPr>
            <a:fld id="{01D945C9-0277-4107-B589-EC55ECD240BC}" type="slidenum">
              <a:rPr lang="en-US" smtClean="0"/>
              <a:pPr>
                <a:defRPr/>
              </a:pPr>
              <a:t>19</a:t>
            </a:fld>
            <a:endParaRPr lang="en-US" dirty="0"/>
          </a:p>
        </p:txBody>
      </p:sp>
      <p:pic>
        <p:nvPicPr>
          <p:cNvPr id="136194" name="Picture 2" descr="http://www.solutionsiq.com/Portals/93486/images/collaboration-not-compromise-control-agile-blog-solutionsiq.jpg"/>
          <p:cNvPicPr>
            <a:picLocks noChangeAspect="1" noChangeArrowheads="1"/>
          </p:cNvPicPr>
          <p:nvPr/>
        </p:nvPicPr>
        <p:blipFill>
          <a:blip r:embed="rId3" cstate="print"/>
          <a:srcRect/>
          <a:stretch>
            <a:fillRect/>
          </a:stretch>
        </p:blipFill>
        <p:spPr bwMode="auto">
          <a:xfrm>
            <a:off x="5943600" y="2438400"/>
            <a:ext cx="2895600" cy="3124200"/>
          </a:xfrm>
          <a:prstGeom prst="rect">
            <a:avLst/>
          </a:prstGeom>
          <a:no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6195"/>
            <a:ext cx="74676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20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6194"/>
                                        </p:tgtEl>
                                        <p:attrNameLst>
                                          <p:attrName>style.visibility</p:attrName>
                                        </p:attrNameLst>
                                      </p:cBhvr>
                                      <p:to>
                                        <p:strVal val="visible"/>
                                      </p:to>
                                    </p:set>
                                    <p:anim calcmode="lin" valueType="num">
                                      <p:cBhvr>
                                        <p:cTn id="7" dur="500" fill="hold"/>
                                        <p:tgtEl>
                                          <p:spTgt spid="136194"/>
                                        </p:tgtEl>
                                        <p:attrNameLst>
                                          <p:attrName>ppt_w</p:attrName>
                                        </p:attrNameLst>
                                      </p:cBhvr>
                                      <p:tavLst>
                                        <p:tav tm="0">
                                          <p:val>
                                            <p:fltVal val="0"/>
                                          </p:val>
                                        </p:tav>
                                        <p:tav tm="100000">
                                          <p:val>
                                            <p:strVal val="#ppt_w"/>
                                          </p:val>
                                        </p:tav>
                                      </p:tavLst>
                                    </p:anim>
                                    <p:anim calcmode="lin" valueType="num">
                                      <p:cBhvr>
                                        <p:cTn id="8" dur="500" fill="hold"/>
                                        <p:tgtEl>
                                          <p:spTgt spid="136194"/>
                                        </p:tgtEl>
                                        <p:attrNameLst>
                                          <p:attrName>ppt_h</p:attrName>
                                        </p:attrNameLst>
                                      </p:cBhvr>
                                      <p:tavLst>
                                        <p:tav tm="0">
                                          <p:val>
                                            <p:fltVal val="0"/>
                                          </p:val>
                                        </p:tav>
                                        <p:tav tm="100000">
                                          <p:val>
                                            <p:strVal val="#ppt_h"/>
                                          </p:val>
                                        </p:tav>
                                      </p:tavLst>
                                    </p:anim>
                                    <p:anim calcmode="lin" valueType="num">
                                      <p:cBhvr>
                                        <p:cTn id="9" dur="500" fill="hold"/>
                                        <p:tgtEl>
                                          <p:spTgt spid="136194"/>
                                        </p:tgtEl>
                                        <p:attrNameLst>
                                          <p:attrName>style.rotation</p:attrName>
                                        </p:attrNameLst>
                                      </p:cBhvr>
                                      <p:tavLst>
                                        <p:tav tm="0">
                                          <p:val>
                                            <p:fltVal val="90"/>
                                          </p:val>
                                        </p:tav>
                                        <p:tav tm="100000">
                                          <p:val>
                                            <p:fltVal val="0"/>
                                          </p:val>
                                        </p:tav>
                                      </p:tavLst>
                                    </p:anim>
                                    <p:animEffect transition="in" filter="fade">
                                      <p:cBhvr>
                                        <p:cTn id="10"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pPr>
              <a:defRPr/>
            </a:pPr>
            <a:r>
              <a:rPr lang="en-US" sz="4800" b="1" i="1" dirty="0">
                <a:effectLst>
                  <a:outerShdw blurRad="38100" dist="38100" dir="2700000" algn="tl">
                    <a:srgbClr val="000000">
                      <a:alpha val="43137"/>
                    </a:srgbClr>
                  </a:outerShdw>
                </a:effectLst>
                <a:ea typeface="ＭＳ Ｐゴシック" pitchFamily="-1" charset="-128"/>
                <a:cs typeface="ＭＳ Ｐゴシック" pitchFamily="-1" charset="-128"/>
              </a:rPr>
              <a:t>Disclosures</a:t>
            </a:r>
          </a:p>
        </p:txBody>
      </p:sp>
      <p:sp>
        <p:nvSpPr>
          <p:cNvPr id="19459" name="Rectangle 7"/>
          <p:cNvSpPr>
            <a:spLocks noGrp="1" noChangeArrowheads="1"/>
          </p:cNvSpPr>
          <p:nvPr>
            <p:ph idx="4294967295"/>
          </p:nvPr>
        </p:nvSpPr>
        <p:spPr>
          <a:xfrm>
            <a:off x="66675" y="1828800"/>
            <a:ext cx="8972549" cy="4343400"/>
          </a:xfrm>
        </p:spPr>
        <p:txBody>
          <a:bodyPr/>
          <a:lstStyle/>
          <a:p>
            <a:pPr>
              <a:buClr>
                <a:srgbClr val="00B050"/>
              </a:buClr>
              <a:buSzPct val="90000"/>
              <a:buFont typeface="Wingdings" pitchFamily="2" charset="2"/>
              <a:buChar char="v"/>
            </a:pPr>
            <a:r>
              <a:rPr lang="en-US" b="1" dirty="0" smtClean="0">
                <a:effectLst>
                  <a:outerShdw blurRad="38100" dist="38100" dir="2700000" algn="tl">
                    <a:srgbClr val="000000">
                      <a:alpha val="43137"/>
                    </a:srgbClr>
                  </a:outerShdw>
                </a:effectLst>
                <a:ea typeface="ＭＳ Ｐゴシック" pitchFamily="-1" charset="-128"/>
              </a:rPr>
              <a:t>The speakers report </a:t>
            </a:r>
            <a:r>
              <a:rPr lang="en-US" b="1" u="sng" dirty="0" smtClean="0">
                <a:effectLst>
                  <a:outerShdw blurRad="38100" dist="38100" dir="2700000" algn="tl">
                    <a:srgbClr val="000000">
                      <a:alpha val="43137"/>
                    </a:srgbClr>
                  </a:outerShdw>
                </a:effectLst>
                <a:ea typeface="ＭＳ Ｐゴシック" pitchFamily="-1" charset="-128"/>
              </a:rPr>
              <a:t>no</a:t>
            </a:r>
            <a:r>
              <a:rPr lang="en-US" b="1" dirty="0" smtClean="0">
                <a:effectLst>
                  <a:outerShdw blurRad="38100" dist="38100" dir="2700000" algn="tl">
                    <a:srgbClr val="000000">
                      <a:alpha val="43137"/>
                    </a:srgbClr>
                  </a:outerShdw>
                </a:effectLst>
                <a:ea typeface="ＭＳ Ｐゴシック" pitchFamily="-1" charset="-128"/>
              </a:rPr>
              <a:t> actual or potential conflicts of interest in relation to this program or presentation</a:t>
            </a:r>
          </a:p>
          <a:p>
            <a:pPr>
              <a:buClr>
                <a:srgbClr val="00B050"/>
              </a:buClr>
              <a:buSzPct val="90000"/>
              <a:buFont typeface="Wingdings" pitchFamily="2" charset="2"/>
              <a:buChar char="v"/>
            </a:pPr>
            <a:r>
              <a:rPr lang="en-US" b="1" dirty="0" smtClean="0">
                <a:effectLst>
                  <a:outerShdw blurRad="38100" dist="38100" dir="2700000" algn="tl">
                    <a:srgbClr val="000000">
                      <a:alpha val="43137"/>
                    </a:srgbClr>
                  </a:outerShdw>
                </a:effectLst>
              </a:rPr>
              <a:t>The speakers have </a:t>
            </a:r>
            <a:r>
              <a:rPr lang="en-US" b="1" u="sng" dirty="0" smtClean="0">
                <a:effectLst>
                  <a:outerShdw blurRad="38100" dist="38100" dir="2700000" algn="tl">
                    <a:srgbClr val="000000">
                      <a:alpha val="43137"/>
                    </a:srgbClr>
                  </a:outerShdw>
                </a:effectLst>
              </a:rPr>
              <a:t>no</a:t>
            </a:r>
            <a:r>
              <a:rPr lang="en-US" b="1" dirty="0" smtClean="0">
                <a:effectLst>
                  <a:outerShdw blurRad="38100" dist="38100" dir="2700000" algn="tl">
                    <a:srgbClr val="000000">
                      <a:alpha val="43137"/>
                    </a:srgbClr>
                  </a:outerShdw>
                </a:effectLst>
              </a:rPr>
              <a:t> relevant financial relationship with the manufacturer(s) of any commercial product(s) and/or provider(s) of commercial services discussed in this CME activity</a:t>
            </a:r>
          </a:p>
          <a:p>
            <a:pPr>
              <a:buClr>
                <a:srgbClr val="00B050"/>
              </a:buClr>
              <a:buSzPct val="90000"/>
              <a:buFont typeface="Wingdings" pitchFamily="2" charset="2"/>
              <a:buChar char="v"/>
            </a:pPr>
            <a:r>
              <a:rPr lang="en-US" b="1" dirty="0" smtClean="0">
                <a:effectLst>
                  <a:outerShdw blurRad="38100" dist="38100" dir="2700000" algn="tl">
                    <a:srgbClr val="000000">
                      <a:alpha val="43137"/>
                    </a:srgbClr>
                  </a:outerShdw>
                </a:effectLst>
              </a:rPr>
              <a:t>The speakers </a:t>
            </a:r>
            <a:r>
              <a:rPr lang="en-US" b="1" u="sng" dirty="0" smtClean="0">
                <a:effectLst>
                  <a:outerShdw blurRad="38100" dist="38100" dir="2700000" algn="tl">
                    <a:srgbClr val="000000">
                      <a:alpha val="43137"/>
                    </a:srgbClr>
                  </a:outerShdw>
                </a:effectLst>
              </a:rPr>
              <a:t>do no</a:t>
            </a:r>
            <a:r>
              <a:rPr lang="en-US" b="1" dirty="0" smtClean="0">
                <a:effectLst>
                  <a:outerShdw blurRad="38100" dist="38100" dir="2700000" algn="tl">
                    <a:srgbClr val="000000">
                      <a:alpha val="43137"/>
                    </a:srgbClr>
                  </a:outerShdw>
                </a:effectLst>
              </a:rPr>
              <a:t>t intend to discuss an unapproved/investigative use of a commercial product/device in their presentation</a:t>
            </a:r>
            <a:endParaRPr lang="en-US" b="1" dirty="0" smtClean="0">
              <a:effectLst>
                <a:outerShdw blurRad="38100" dist="38100" dir="2700000" algn="tl">
                  <a:srgbClr val="000000">
                    <a:alpha val="43137"/>
                  </a:srgbClr>
                </a:outerShdw>
              </a:effectLst>
              <a:ea typeface="ＭＳ Ｐゴシック" pitchFamily="-1" charset="-128"/>
            </a:endParaRPr>
          </a:p>
        </p:txBody>
      </p:sp>
    </p:spTree>
    <p:extLst>
      <p:ext uri="{BB962C8B-B14F-4D97-AF65-F5344CB8AC3E}">
        <p14:creationId xmlns:p14="http://schemas.microsoft.com/office/powerpoint/2010/main" val="661425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p:cNvSpPr txBox="1">
            <a:spLocks/>
          </p:cNvSpPr>
          <p:nvPr/>
        </p:nvSpPr>
        <p:spPr bwMode="auto">
          <a:xfrm>
            <a:off x="76200" y="1600199"/>
            <a:ext cx="8907293" cy="4724401"/>
          </a:xfrm>
          <a:prstGeom prst="rect">
            <a:avLst/>
          </a:prstGeom>
          <a:solidFill>
            <a:schemeClr val="bg1"/>
          </a:solidFill>
          <a:ln>
            <a:noFill/>
          </a:ln>
          <a:effectLst/>
          <a:extLst>
            <a:ext uri="{91240B29-F687-4F45-9708-019B960494DF}">
              <a14:hiddenLine xmlns:a14="http://schemas.microsoft.com/office/drawing/2010/main">
                <a:solidFill>
                  <a:srgbClr val="FFFFFF"/>
                </a:solidFill>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73143" tIns="73143" rIns="73143" bIns="73143" numCol="1" anchor="t"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ＭＳ Ｐゴシック" pitchFamily="34" charset="-128"/>
                <a:cs typeface="ＭＳ Ｐゴシック" charset="0"/>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ＭＳ Ｐゴシック" pitchFamily="34" charset="-128"/>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ＭＳ Ｐゴシック" pitchFamily="34" charset="-128"/>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ＭＳ Ｐゴシック" pitchFamily="34" charset="-128"/>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ＭＳ Ｐゴシック" pitchFamily="34" charset="-128"/>
              </a:defRPr>
            </a:lvl5pPr>
            <a:lvl6pPr marL="2974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defRPr>
            </a:lvl6pPr>
            <a:lvl7pPr marL="34321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defRPr>
            </a:lvl7pPr>
            <a:lvl8pPr marL="38893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defRPr>
            </a:lvl8pPr>
            <a:lvl9pPr marL="43465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defRPr>
            </a:lvl9pPr>
          </a:lstStyle>
          <a:p>
            <a:pPr eaLnBrk="1" hangingPunct="1">
              <a:buClr>
                <a:srgbClr val="00B050"/>
              </a:buClr>
              <a:buSzPct val="90000"/>
              <a:buFont typeface="Wingdings" pitchFamily="2" charset="2"/>
              <a:buChar char="v"/>
              <a:defRPr/>
            </a:pPr>
            <a:r>
              <a:rPr lang="en-US" sz="2600" b="1" dirty="0" smtClean="0"/>
              <a:t>Through Medial-Legal Partnership which </a:t>
            </a:r>
            <a:r>
              <a:rPr lang="en-US" sz="2400" b="1" dirty="0" smtClean="0"/>
              <a:t>:</a:t>
            </a:r>
          </a:p>
          <a:p>
            <a:pPr lvl="1" eaLnBrk="1" hangingPunct="1">
              <a:buClr>
                <a:srgbClr val="FF0000"/>
              </a:buClr>
              <a:buSzPct val="100000"/>
              <a:buFont typeface="Arial" pitchFamily="34" charset="0"/>
              <a:buChar char="◘"/>
              <a:defRPr/>
            </a:pPr>
            <a:r>
              <a:rPr lang="en-US" sz="2400" dirty="0" smtClean="0"/>
              <a:t>is a </a:t>
            </a:r>
            <a:r>
              <a:rPr lang="en-US" sz="2400" b="1" dirty="0" smtClean="0"/>
              <a:t>healthcare delivery model </a:t>
            </a:r>
            <a:r>
              <a:rPr lang="en-US" sz="2400" dirty="0" smtClean="0"/>
              <a:t>that </a:t>
            </a:r>
            <a:r>
              <a:rPr lang="en-US" sz="2400" b="1" dirty="0" smtClean="0"/>
              <a:t>integrates legal assistance</a:t>
            </a:r>
            <a:r>
              <a:rPr lang="en-US" sz="2400" dirty="0" smtClean="0"/>
              <a:t> as a vital component of medical care</a:t>
            </a:r>
          </a:p>
          <a:p>
            <a:pPr marL="401610" lvl="1" indent="-228573">
              <a:spcBef>
                <a:spcPts val="1800"/>
              </a:spcBef>
              <a:spcAft>
                <a:spcPts val="0"/>
              </a:spcAft>
              <a:buClr>
                <a:srgbClr val="FF0000"/>
              </a:buClr>
              <a:buSzPct val="100000"/>
              <a:buFont typeface="Arial" pitchFamily="34" charset="0"/>
              <a:buChar char="◘"/>
            </a:pPr>
            <a:r>
              <a:rPr lang="en-US" sz="2400" dirty="0"/>
              <a:t>s</a:t>
            </a:r>
            <a:r>
              <a:rPr lang="en-US" sz="2400" dirty="0" smtClean="0"/>
              <a:t>erves </a:t>
            </a:r>
            <a:r>
              <a:rPr lang="en-US" sz="2400" b="1" dirty="0"/>
              <a:t>healthy</a:t>
            </a:r>
            <a:r>
              <a:rPr lang="en-US" sz="2400" b="1" dirty="0" smtClean="0"/>
              <a:t>, </a:t>
            </a:r>
            <a:r>
              <a:rPr lang="en-US" sz="2400" b="1" dirty="0"/>
              <a:t>acutely </a:t>
            </a:r>
            <a:r>
              <a:rPr lang="en-US" sz="2400" b="1" dirty="0" smtClean="0"/>
              <a:t>ill and chronic/complex </a:t>
            </a:r>
            <a:r>
              <a:rPr lang="en-US" sz="2400" b="1" dirty="0"/>
              <a:t>kids</a:t>
            </a:r>
          </a:p>
          <a:p>
            <a:pPr marL="401610" lvl="1" indent="-228573">
              <a:spcBef>
                <a:spcPts val="1800"/>
              </a:spcBef>
              <a:spcAft>
                <a:spcPts val="0"/>
              </a:spcAft>
              <a:buClr>
                <a:srgbClr val="FF0000"/>
              </a:buClr>
              <a:buSzPct val="100000"/>
              <a:buFont typeface="Arial" pitchFamily="34" charset="0"/>
              <a:buChar char="◘"/>
            </a:pPr>
            <a:r>
              <a:rPr lang="en-US" sz="2400" b="1" dirty="0"/>
              <a:t>i</a:t>
            </a:r>
            <a:r>
              <a:rPr lang="en-US" sz="2400" b="1" dirty="0" smtClean="0"/>
              <a:t>mproves </a:t>
            </a:r>
            <a:r>
              <a:rPr lang="en-US" sz="2400" b="1" dirty="0"/>
              <a:t>population health</a:t>
            </a:r>
            <a:r>
              <a:rPr lang="en-US" sz="2400" dirty="0"/>
              <a:t> and </a:t>
            </a:r>
            <a:r>
              <a:rPr lang="en-US" sz="2400" b="1" dirty="0" smtClean="0"/>
              <a:t>helps manage utilization </a:t>
            </a:r>
            <a:r>
              <a:rPr lang="en-US" sz="2400" dirty="0" smtClean="0"/>
              <a:t>(cost effective)</a:t>
            </a:r>
            <a:endParaRPr lang="en-US" sz="2400" dirty="0"/>
          </a:p>
          <a:p>
            <a:pPr marL="401610" lvl="1" indent="-228573">
              <a:spcBef>
                <a:spcPts val="1800"/>
              </a:spcBef>
              <a:spcAft>
                <a:spcPts val="0"/>
              </a:spcAft>
              <a:buClr>
                <a:srgbClr val="FF0000"/>
              </a:buClr>
              <a:buSzPct val="100000"/>
              <a:buFont typeface="Arial" pitchFamily="34" charset="0"/>
              <a:buChar char="◘"/>
            </a:pPr>
            <a:r>
              <a:rPr lang="en-US" sz="2400" dirty="0" smtClean="0"/>
              <a:t>addresses specific needs and builds a </a:t>
            </a:r>
            <a:r>
              <a:rPr lang="en-US" sz="2400" b="1" dirty="0" smtClean="0"/>
              <a:t>differentiated</a:t>
            </a:r>
            <a:r>
              <a:rPr lang="en-US" sz="2400" dirty="0" smtClean="0"/>
              <a:t> patient and family experience</a:t>
            </a:r>
          </a:p>
          <a:p>
            <a:pPr marL="401610" lvl="1" indent="-228573">
              <a:spcBef>
                <a:spcPts val="1800"/>
              </a:spcBef>
              <a:spcAft>
                <a:spcPts val="0"/>
              </a:spcAft>
              <a:buClr>
                <a:srgbClr val="FF0000"/>
              </a:buClr>
              <a:buSzPct val="100000"/>
              <a:buFont typeface="Arial" pitchFamily="34" charset="0"/>
              <a:buChar char="◘"/>
            </a:pPr>
            <a:r>
              <a:rPr lang="en-US" sz="2400" dirty="0" smtClean="0"/>
              <a:t>engage </a:t>
            </a:r>
            <a:r>
              <a:rPr lang="en-US" sz="2400" dirty="0"/>
              <a:t>doctors, lawyers and other health professionals to improve to improve the health and well being of their </a:t>
            </a:r>
            <a:r>
              <a:rPr lang="en-US" sz="2400" dirty="0" smtClean="0"/>
              <a:t>patients/clients </a:t>
            </a:r>
            <a:endParaRPr lang="en-US" sz="2400" dirty="0"/>
          </a:p>
        </p:txBody>
      </p:sp>
      <p:sp>
        <p:nvSpPr>
          <p:cNvPr id="6" name="Slide Number Placeholder 5"/>
          <p:cNvSpPr>
            <a:spLocks noGrp="1"/>
          </p:cNvSpPr>
          <p:nvPr>
            <p:ph type="sldNum" sz="quarter" idx="10"/>
          </p:nvPr>
        </p:nvSpPr>
        <p:spPr/>
        <p:txBody>
          <a:bodyPr/>
          <a:lstStyle/>
          <a:p>
            <a:fld id="{9983F194-D0DE-4FCB-9ECD-B6D43452FE40}" type="slidenum">
              <a:rPr lang="en-US" smtClean="0"/>
              <a:pPr/>
              <a:t>20</a:t>
            </a:fld>
            <a:endParaRPr lang="en-US" dirty="0"/>
          </a:p>
        </p:txBody>
      </p:sp>
      <p:sp>
        <p:nvSpPr>
          <p:cNvPr id="7" name="Title 3"/>
          <p:cNvSpPr txBox="1">
            <a:spLocks/>
          </p:cNvSpPr>
          <p:nvPr/>
        </p:nvSpPr>
        <p:spPr bwMode="auto">
          <a:xfrm>
            <a:off x="48638" y="47625"/>
            <a:ext cx="9036996" cy="942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1" u="none" strike="noStrike" kern="1200" cap="none" spc="0" normalizeH="0" baseline="0" noProof="0" dirty="0" smtClean="0">
                <a:ln>
                  <a:noFill/>
                </a:ln>
                <a:solidFill>
                  <a:srgbClr val="009D57"/>
                </a:solidFill>
                <a:effectLst>
                  <a:outerShdw blurRad="38100" dist="38100" dir="2700000" algn="tl">
                    <a:srgbClr val="000000">
                      <a:alpha val="43137"/>
                    </a:srgbClr>
                  </a:outerShdw>
                </a:effectLst>
                <a:uLnTx/>
                <a:uFillTx/>
                <a:latin typeface="+mj-lt"/>
                <a:ea typeface="+mj-ea"/>
                <a:cs typeface="+mj-cs"/>
              </a:rPr>
              <a:t>How do we address the identified needs</a:t>
            </a:r>
            <a:endParaRPr kumimoji="0" lang="en-US" sz="3400" b="1" i="1" u="none" strike="noStrike" kern="1200" cap="none" spc="0" normalizeH="0" noProof="0" dirty="0" smtClean="0">
              <a:ln>
                <a:noFill/>
              </a:ln>
              <a:solidFill>
                <a:srgbClr val="009D57"/>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719211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543675"/>
            <a:ext cx="381000" cy="365125"/>
          </a:xfrm>
        </p:spPr>
        <p:txBody>
          <a:bodyPr/>
          <a:lstStyle/>
          <a:p>
            <a:pPr>
              <a:defRPr/>
            </a:pPr>
            <a:fld id="{01D945C9-0277-4107-B589-EC55ECD240BC}" type="slidenum">
              <a:rPr lang="en-US" smtClean="0"/>
              <a:pPr>
                <a:defRPr/>
              </a:pPr>
              <a:t>21</a:t>
            </a:fld>
            <a:endParaRPr lang="en-US" dirty="0"/>
          </a:p>
        </p:txBody>
      </p:sp>
      <p:pic>
        <p:nvPicPr>
          <p:cNvPr id="1026" name="Picture 2" descr="C:\Users\rp1176\Desktop\Health Law Partnership Kids-01.jpg"/>
          <p:cNvPicPr>
            <a:picLocks noChangeAspect="1" noChangeArrowheads="1"/>
          </p:cNvPicPr>
          <p:nvPr/>
        </p:nvPicPr>
        <p:blipFill rotWithShape="1">
          <a:blip r:embed="rId2">
            <a:extLst>
              <a:ext uri="{28A0092B-C50C-407E-A947-70E740481C1C}">
                <a14:useLocalDpi xmlns:a14="http://schemas.microsoft.com/office/drawing/2010/main" val="0"/>
              </a:ext>
            </a:extLst>
          </a:blip>
          <a:srcRect t="2120" b="4062"/>
          <a:stretch/>
        </p:blipFill>
        <p:spPr bwMode="auto">
          <a:xfrm>
            <a:off x="1125582" y="0"/>
            <a:ext cx="7022592" cy="680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462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40788" cy="4800600"/>
          </a:xfrm>
        </p:spPr>
        <p:txBody>
          <a:bodyPr/>
          <a:lstStyle/>
          <a:p>
            <a:pPr>
              <a:buClr>
                <a:srgbClr val="00B050"/>
              </a:buClr>
              <a:buSzPct val="90000"/>
              <a:buFont typeface="Wingdings" panose="05000000000000000000" pitchFamily="2" charset="2"/>
              <a:buChar char="v"/>
              <a:defRPr/>
            </a:pPr>
            <a:r>
              <a:rPr lang="en-US" sz="3200" b="1" dirty="0" smtClean="0">
                <a:effectLst>
                  <a:outerShdw blurRad="38100" dist="38100" dir="2700000" algn="tl">
                    <a:srgbClr val="000000">
                      <a:alpha val="43137"/>
                    </a:srgbClr>
                  </a:outerShdw>
                </a:effectLst>
              </a:rPr>
              <a:t>Serves </a:t>
            </a:r>
          </a:p>
          <a:p>
            <a:pPr lvl="1">
              <a:buClr>
                <a:srgbClr val="FF0000"/>
              </a:buClr>
              <a:buFont typeface="Arial" panose="020B0604020202020204" pitchFamily="34" charset="0"/>
              <a:buChar char="◘"/>
              <a:defRPr/>
            </a:pPr>
            <a:r>
              <a:rPr lang="en-US" b="1" dirty="0" smtClean="0">
                <a:effectLst>
                  <a:outerShdw blurRad="38100" dist="38100" dir="2700000" algn="tl">
                    <a:srgbClr val="000000">
                      <a:alpha val="43137"/>
                    </a:srgbClr>
                  </a:outerShdw>
                </a:effectLst>
              </a:rPr>
              <a:t>low-income families, at or below 200% of poverty level</a:t>
            </a:r>
          </a:p>
          <a:p>
            <a:pPr>
              <a:buClr>
                <a:srgbClr val="00B050"/>
              </a:buClr>
              <a:buSzPct val="90000"/>
              <a:buFont typeface="Wingdings" panose="05000000000000000000" pitchFamily="2" charset="2"/>
              <a:buChar char="v"/>
              <a:defRPr/>
            </a:pPr>
            <a:r>
              <a:rPr lang="en-US" sz="3200" b="1" dirty="0" smtClean="0">
                <a:effectLst>
                  <a:outerShdw blurRad="38100" dist="38100" dir="2700000" algn="tl">
                    <a:srgbClr val="000000">
                      <a:alpha val="43137"/>
                    </a:srgbClr>
                  </a:outerShdw>
                </a:effectLst>
              </a:rPr>
              <a:t>Addresses </a:t>
            </a:r>
          </a:p>
          <a:p>
            <a:pPr lvl="1">
              <a:buClr>
                <a:srgbClr val="FF0000"/>
              </a:buClr>
              <a:buFont typeface="Arial" panose="020B0604020202020204" pitchFamily="34" charset="0"/>
              <a:buChar char="◘"/>
              <a:defRPr/>
            </a:pPr>
            <a:r>
              <a:rPr lang="en-US" b="1" dirty="0" smtClean="0">
                <a:effectLst>
                  <a:outerShdw blurRad="38100" dist="38100" dir="2700000" algn="tl">
                    <a:srgbClr val="000000">
                      <a:alpha val="43137"/>
                    </a:srgbClr>
                  </a:outerShdw>
                </a:effectLst>
              </a:rPr>
              <a:t>social, environmental &amp; economic factors that effect health &amp; well-being</a:t>
            </a:r>
          </a:p>
          <a:p>
            <a:pPr lvl="1">
              <a:buClr>
                <a:srgbClr val="FF0000"/>
              </a:buClr>
              <a:buFont typeface="Arial" panose="020B0604020202020204" pitchFamily="34" charset="0"/>
              <a:buChar char="◘"/>
              <a:defRPr/>
            </a:pPr>
            <a:r>
              <a:rPr lang="en-US" b="1" dirty="0" smtClean="0">
                <a:effectLst>
                  <a:outerShdw blurRad="38100" dist="38100" dir="2700000" algn="tl">
                    <a:srgbClr val="000000">
                      <a:alpha val="43137"/>
                    </a:srgbClr>
                  </a:outerShdw>
                </a:effectLst>
              </a:rPr>
              <a:t>legal </a:t>
            </a:r>
            <a:r>
              <a:rPr lang="en-US" b="1" dirty="0">
                <a:effectLst>
                  <a:outerShdw blurRad="38100" dist="38100" dir="2700000" algn="tl">
                    <a:srgbClr val="000000">
                      <a:alpha val="43137"/>
                    </a:srgbClr>
                  </a:outerShdw>
                </a:effectLst>
              </a:rPr>
              <a:t>issues across multiple disease </a:t>
            </a:r>
            <a:r>
              <a:rPr lang="en-US" b="1" dirty="0" smtClean="0">
                <a:effectLst>
                  <a:outerShdw blurRad="38100" dist="38100" dir="2700000" algn="tl">
                    <a:srgbClr val="000000">
                      <a:alpha val="43137"/>
                    </a:srgbClr>
                  </a:outerShdw>
                </a:effectLst>
              </a:rPr>
              <a:t>categories</a:t>
            </a:r>
            <a:endParaRPr lang="en-US" sz="3200" b="1" dirty="0">
              <a:effectLst>
                <a:outerShdw blurRad="38100" dist="38100" dir="2700000" algn="tl">
                  <a:srgbClr val="000000">
                    <a:alpha val="43137"/>
                  </a:srgbClr>
                </a:outerShdw>
              </a:effectLst>
            </a:endParaRPr>
          </a:p>
          <a:p>
            <a:pPr>
              <a:buClr>
                <a:srgbClr val="00B050"/>
              </a:buClr>
              <a:buSzPct val="90000"/>
              <a:buFont typeface="Wingdings" panose="05000000000000000000" pitchFamily="2" charset="2"/>
              <a:buChar char="v"/>
              <a:defRPr/>
            </a:pPr>
            <a:r>
              <a:rPr lang="en-US" sz="3200" b="1" dirty="0" smtClean="0">
                <a:effectLst>
                  <a:outerShdw blurRad="38100" dist="38100" dir="2700000" algn="tl">
                    <a:srgbClr val="000000">
                      <a:alpha val="43137"/>
                    </a:srgbClr>
                  </a:outerShdw>
                </a:effectLst>
              </a:rPr>
              <a:t>Educates</a:t>
            </a:r>
          </a:p>
          <a:p>
            <a:pPr lvl="1">
              <a:buClr>
                <a:srgbClr val="00B050"/>
              </a:buClr>
              <a:buSzPct val="90000"/>
              <a:buFont typeface="Wingdings" panose="05000000000000000000" pitchFamily="2" charset="2"/>
              <a:buChar char="v"/>
              <a:defRPr/>
            </a:pPr>
            <a:r>
              <a:rPr lang="en-US" b="1" dirty="0">
                <a:effectLst>
                  <a:outerShdw blurRad="38100" dist="38100" dir="2700000" algn="tl">
                    <a:srgbClr val="000000">
                      <a:alpha val="43137"/>
                    </a:srgbClr>
                  </a:outerShdw>
                </a:effectLst>
              </a:rPr>
              <a:t>h</a:t>
            </a:r>
            <a:r>
              <a:rPr lang="en-US" b="1" dirty="0" smtClean="0">
                <a:effectLst>
                  <a:outerShdw blurRad="38100" dist="38100" dir="2700000" algn="tl">
                    <a:srgbClr val="000000">
                      <a:alpha val="43137"/>
                    </a:srgbClr>
                  </a:outerShdw>
                </a:effectLst>
              </a:rPr>
              <a:t>ealthcare and other professionals in a way that will improve their ability to</a:t>
            </a:r>
            <a:r>
              <a:rPr lang="en-US" b="1" i="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address the social determinants of health </a:t>
            </a:r>
            <a:endParaRPr lang="en-US" b="1" dirty="0" smtClean="0">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3" cstate="print"/>
          <a:srcRect/>
          <a:stretch>
            <a:fillRect/>
          </a:stretch>
        </p:blipFill>
        <p:spPr bwMode="auto">
          <a:xfrm>
            <a:off x="2895598" y="54448"/>
            <a:ext cx="2878490" cy="1088552"/>
          </a:xfrm>
          <a:prstGeom prst="rect">
            <a:avLst/>
          </a:prstGeom>
          <a:noFill/>
          <a:ln w="9525">
            <a:noFill/>
            <a:miter lim="800000"/>
            <a:headEnd/>
            <a:tailEnd/>
          </a:ln>
        </p:spPr>
      </p:pic>
    </p:spTree>
    <p:extLst>
      <p:ext uri="{BB962C8B-B14F-4D97-AF65-F5344CB8AC3E}">
        <p14:creationId xmlns:p14="http://schemas.microsoft.com/office/powerpoint/2010/main" val="3263052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7086600" cy="990600"/>
          </a:xfrm>
        </p:spPr>
        <p:txBody>
          <a:bodyPr/>
          <a:lstStyle/>
          <a:p>
            <a:pPr eaLnBrk="1" hangingPunct="1">
              <a:defRPr/>
            </a:pPr>
            <a:r>
              <a:rPr lang="en-US" sz="4000" b="1" dirty="0" smtClean="0">
                <a:effectLst>
                  <a:outerShdw blurRad="38100" dist="38100" dir="2700000" algn="tl">
                    <a:srgbClr val="000000">
                      <a:alpha val="43137"/>
                    </a:srgbClr>
                  </a:outerShdw>
                </a:effectLst>
              </a:rPr>
              <a:t>Referral Threshold</a:t>
            </a:r>
            <a:endParaRPr lang="en-US" sz="4000" b="1" dirty="0" smtClean="0">
              <a:effectLst>
                <a:outerShdw blurRad="38100" dist="38100" dir="2700000" algn="tl">
                  <a:srgbClr val="000000">
                    <a:alpha val="43137"/>
                  </a:srgbClr>
                </a:outerShdw>
              </a:effectLst>
              <a:cs typeface="Arial" charset="0"/>
            </a:endParaRPr>
          </a:p>
        </p:txBody>
      </p:sp>
      <p:sp>
        <p:nvSpPr>
          <p:cNvPr id="23555" name="Rectangle 3"/>
          <p:cNvSpPr>
            <a:spLocks noGrp="1" noChangeArrowheads="1"/>
          </p:cNvSpPr>
          <p:nvPr>
            <p:ph idx="1"/>
          </p:nvPr>
        </p:nvSpPr>
        <p:spPr>
          <a:xfrm>
            <a:off x="66675" y="1295400"/>
            <a:ext cx="5305425" cy="3276600"/>
          </a:xfrm>
        </p:spPr>
        <p:txBody>
          <a:bodyPr/>
          <a:lstStyle/>
          <a:p>
            <a:pPr algn="l">
              <a:buClr>
                <a:srgbClr val="00B050"/>
              </a:buClr>
              <a:buFont typeface="Wingdings" pitchFamily="2" charset="2"/>
              <a:buChar char="v"/>
              <a:defRPr/>
            </a:pPr>
            <a:r>
              <a:rPr lang="en-US" b="1" dirty="0" smtClean="0">
                <a:solidFill>
                  <a:schemeClr val="tx1"/>
                </a:solidFill>
                <a:effectLst>
                  <a:outerShdw blurRad="38100" dist="38100" dir="2700000" algn="tl">
                    <a:srgbClr val="000000">
                      <a:alpha val="43137"/>
                    </a:srgbClr>
                  </a:outerShdw>
                </a:effectLst>
              </a:rPr>
              <a:t>Child must be seen at Children’s Healthcare of Atlanta or any affiliated institution</a:t>
            </a:r>
          </a:p>
          <a:p>
            <a:pPr lvl="1">
              <a:buClr>
                <a:srgbClr val="FF0000"/>
              </a:buClr>
              <a:buSzPct val="100000"/>
              <a:buFont typeface="Arial" panose="020B0604020202020204" pitchFamily="34" charset="0"/>
              <a:buChar char="◘"/>
              <a:defRPr/>
            </a:pPr>
            <a:r>
              <a:rPr lang="en-US" b="1" dirty="0" smtClean="0">
                <a:solidFill>
                  <a:schemeClr val="tx1"/>
                </a:solidFill>
                <a:effectLst>
                  <a:outerShdw blurRad="38100" dist="38100" dir="2700000" algn="tl">
                    <a:srgbClr val="000000">
                      <a:alpha val="43137"/>
                    </a:srgbClr>
                  </a:outerShdw>
                </a:effectLst>
              </a:rPr>
              <a:t>Marcus Autism Center, Rehab, urgent care, ED, </a:t>
            </a:r>
            <a:r>
              <a:rPr lang="en-US" b="1" smtClean="0">
                <a:solidFill>
                  <a:schemeClr val="tx1"/>
                </a:solidFill>
                <a:effectLst>
                  <a:outerShdw blurRad="38100" dist="38100" dir="2700000" algn="tl">
                    <a:srgbClr val="000000">
                      <a:alpha val="43137"/>
                    </a:srgbClr>
                  </a:outerShdw>
                </a:effectLst>
              </a:rPr>
              <a:t>CIN practices</a:t>
            </a:r>
            <a:endParaRPr lang="en-US" sz="2400" b="1" dirty="0" smtClean="0">
              <a:solidFill>
                <a:schemeClr val="tx1"/>
              </a:solidFill>
              <a:effectLst>
                <a:outerShdw blurRad="38100" dist="38100" dir="2700000" algn="tl">
                  <a:srgbClr val="000000">
                    <a:alpha val="43137"/>
                  </a:srgbClr>
                </a:outerShdw>
              </a:effectLst>
            </a:endParaRPr>
          </a:p>
          <a:p>
            <a:pPr>
              <a:buClr>
                <a:srgbClr val="00B050"/>
              </a:buClr>
              <a:buFont typeface="Wingdings" pitchFamily="2" charset="2"/>
              <a:buChar char="v"/>
              <a:defRPr/>
            </a:pPr>
            <a:r>
              <a:rPr lang="en-US" b="1" dirty="0" smtClean="0">
                <a:solidFill>
                  <a:schemeClr val="tx1"/>
                </a:solidFill>
                <a:effectLst>
                  <a:outerShdw blurRad="38100" dist="38100" dir="2700000" algn="tl">
                    <a:srgbClr val="000000">
                      <a:alpha val="43137"/>
                    </a:srgbClr>
                  </a:outerShdw>
                </a:effectLst>
              </a:rPr>
              <a:t>Family must be </a:t>
            </a:r>
            <a:r>
              <a:rPr lang="en-US" b="1" dirty="0" smtClean="0">
                <a:solidFill>
                  <a:schemeClr val="tx1"/>
                </a:solidFill>
                <a:effectLst>
                  <a:outerShdw blurRad="38100" dist="38100" dir="2700000" algn="tl">
                    <a:srgbClr val="000000">
                      <a:alpha val="43137"/>
                    </a:srgbClr>
                  </a:outerShdw>
                </a:effectLst>
                <a:cs typeface="Arial" charset="0"/>
              </a:rPr>
              <a:t>≤ </a:t>
            </a:r>
            <a:r>
              <a:rPr lang="en-US" b="1" dirty="0" smtClean="0">
                <a:solidFill>
                  <a:schemeClr val="tx1"/>
                </a:solidFill>
                <a:effectLst>
                  <a:outerShdw blurRad="38100" dist="38100" dir="2700000" algn="tl">
                    <a:srgbClr val="000000">
                      <a:alpha val="43137"/>
                    </a:srgbClr>
                  </a:outerShdw>
                </a:effectLst>
              </a:rPr>
              <a:t>200% FPL  </a:t>
            </a:r>
          </a:p>
          <a:p>
            <a:pPr>
              <a:buClr>
                <a:srgbClr val="00B050"/>
              </a:buClr>
              <a:buSzPct val="95000"/>
              <a:buFont typeface="Wingdings" panose="05000000000000000000" pitchFamily="2" charset="2"/>
              <a:buChar char="v"/>
              <a:defRPr/>
            </a:pPr>
            <a:r>
              <a:rPr lang="en-US" b="1" dirty="0" smtClean="0">
                <a:solidFill>
                  <a:schemeClr val="tx1"/>
                </a:solidFill>
                <a:effectLst>
                  <a:outerShdw blurRad="38100" dist="38100" dir="2700000" algn="tl">
                    <a:srgbClr val="000000">
                      <a:alpha val="43137"/>
                    </a:srgbClr>
                  </a:outerShdw>
                </a:effectLst>
              </a:rPr>
              <a:t>Cleared at Case Acceptance</a:t>
            </a:r>
          </a:p>
          <a:p>
            <a:pPr>
              <a:buNone/>
              <a:defRPr/>
            </a:pPr>
            <a:endParaRPr lang="en-US" dirty="0" smtClean="0">
              <a:effectLst/>
            </a:endParaRPr>
          </a:p>
          <a:p>
            <a:pPr algn="l" eaLnBrk="1" hangingPunct="1">
              <a:buClr>
                <a:schemeClr val="tx2"/>
              </a:buClr>
              <a:buSzPct val="85000"/>
              <a:buFont typeface="Wingdings" pitchFamily="2" charset="2"/>
              <a:buChar char="v"/>
              <a:defRPr/>
            </a:pPr>
            <a:endParaRPr lang="en-US" sz="2800" dirty="0" smtClean="0">
              <a:solidFill>
                <a:schemeClr val="tx2">
                  <a:lumMod val="60000"/>
                  <a:lumOff val="40000"/>
                </a:schemeClr>
              </a:solidFill>
            </a:endParaRPr>
          </a:p>
        </p:txBody>
      </p:sp>
      <p:pic>
        <p:nvPicPr>
          <p:cNvPr id="30724" name="Picture 6"/>
          <p:cNvPicPr>
            <a:picLocks noChangeAspect="1" noChangeArrowheads="1"/>
          </p:cNvPicPr>
          <p:nvPr/>
        </p:nvPicPr>
        <p:blipFill>
          <a:blip r:embed="rId3" cstate="print"/>
          <a:srcRect/>
          <a:stretch>
            <a:fillRect/>
          </a:stretch>
        </p:blipFill>
        <p:spPr bwMode="auto">
          <a:xfrm>
            <a:off x="7162800" y="381000"/>
            <a:ext cx="1698828" cy="64008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33749" t="14999" r="18750" b="23750"/>
          <a:stretch>
            <a:fillRect/>
          </a:stretch>
        </p:blipFill>
        <p:spPr bwMode="auto">
          <a:xfrm>
            <a:off x="5486400" y="2049725"/>
            <a:ext cx="3474794" cy="3360475"/>
          </a:xfrm>
          <a:prstGeom prst="rect">
            <a:avLst/>
          </a:prstGeom>
          <a:noFill/>
          <a:ln w="9525">
            <a:noFill/>
            <a:miter lim="800000"/>
            <a:headEnd/>
            <a:tailEnd/>
          </a:ln>
        </p:spPr>
      </p:pic>
      <p:sp>
        <p:nvSpPr>
          <p:cNvPr id="6" name="TextBox 5"/>
          <p:cNvSpPr txBox="1"/>
          <p:nvPr/>
        </p:nvSpPr>
        <p:spPr>
          <a:xfrm>
            <a:off x="838200" y="4675763"/>
            <a:ext cx="7086600" cy="1877437"/>
          </a:xfrm>
          <a:prstGeom prst="rect">
            <a:avLst/>
          </a:prstGeom>
          <a:noFill/>
        </p:spPr>
        <p:txBody>
          <a:bodyPr wrap="square" rtlCol="0">
            <a:spAutoFit/>
          </a:bodyPr>
          <a:lstStyle/>
          <a:p>
            <a:pPr marL="457200" indent="-457200">
              <a:buClr>
                <a:srgbClr val="00B050"/>
              </a:buClr>
              <a:buSzPct val="90000"/>
              <a:buFont typeface="Wingdings" panose="05000000000000000000" pitchFamily="2" charset="2"/>
              <a:buChar char="v"/>
            </a:pPr>
            <a:r>
              <a:rPr lang="en-US" sz="3200" b="1" i="1" dirty="0" smtClean="0">
                <a:effectLst>
                  <a:outerShdw blurRad="38100" dist="38100" dir="2700000" algn="tl">
                    <a:srgbClr val="000000">
                      <a:alpha val="43137"/>
                    </a:srgbClr>
                  </a:outerShdw>
                </a:effectLst>
                <a:latin typeface="+mj-lt"/>
              </a:rPr>
              <a:t>What if:</a:t>
            </a:r>
          </a:p>
          <a:p>
            <a:pPr marL="914400" lvl="1" indent="-457200">
              <a:buClr>
                <a:srgbClr val="FF0000"/>
              </a:buClr>
              <a:buSzPct val="90000"/>
              <a:buFont typeface="Arial" panose="020B0604020202020204" pitchFamily="34" charset="0"/>
              <a:buChar char="◘"/>
            </a:pPr>
            <a:r>
              <a:rPr lang="en-US" sz="2800" b="1" dirty="0" smtClean="0">
                <a:effectLst>
                  <a:outerShdw blurRad="38100" dist="38100" dir="2700000" algn="tl">
                    <a:srgbClr val="000000">
                      <a:alpha val="43137"/>
                    </a:srgbClr>
                  </a:outerShdw>
                </a:effectLst>
                <a:latin typeface="+mj-lt"/>
              </a:rPr>
              <a:t>The family is over income</a:t>
            </a:r>
          </a:p>
          <a:p>
            <a:pPr marL="914400" lvl="1" indent="-457200">
              <a:buClr>
                <a:srgbClr val="FF0000"/>
              </a:buClr>
              <a:buSzPct val="90000"/>
              <a:buFont typeface="Arial" panose="020B0604020202020204" pitchFamily="34" charset="0"/>
              <a:buChar char="◘"/>
            </a:pPr>
            <a:r>
              <a:rPr lang="en-US" sz="2800" b="1" dirty="0" smtClean="0">
                <a:effectLst>
                  <a:outerShdw blurRad="38100" dist="38100" dir="2700000" algn="tl">
                    <a:srgbClr val="000000">
                      <a:alpha val="43137"/>
                    </a:srgbClr>
                  </a:outerShdw>
                </a:effectLst>
                <a:latin typeface="+mj-lt"/>
              </a:rPr>
              <a:t>Not a priority case</a:t>
            </a:r>
          </a:p>
          <a:p>
            <a:pPr marL="914400" lvl="1" indent="-457200">
              <a:buClr>
                <a:srgbClr val="FF0000"/>
              </a:buClr>
              <a:buSzPct val="90000"/>
              <a:buFont typeface="Arial" panose="020B0604020202020204" pitchFamily="34" charset="0"/>
              <a:buChar char="◘"/>
            </a:pPr>
            <a:r>
              <a:rPr lang="en-US" sz="2800" b="1" dirty="0" smtClean="0">
                <a:effectLst>
                  <a:outerShdw blurRad="38100" dist="38100" dir="2700000" algn="tl">
                    <a:srgbClr val="000000">
                      <a:alpha val="43137"/>
                    </a:srgbClr>
                  </a:outerShdw>
                </a:effectLst>
                <a:latin typeface="+mj-lt"/>
              </a:rPr>
              <a:t>Does not meet criteria</a:t>
            </a:r>
            <a:endParaRPr lang="en-US" sz="28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333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smtClean="0">
                <a:effectLst>
                  <a:outerShdw blurRad="38100" dist="38100" dir="2700000" algn="tl">
                    <a:srgbClr val="000000">
                      <a:alpha val="43137"/>
                    </a:srgbClr>
                  </a:outerShdw>
                </a:effectLst>
              </a:rPr>
              <a:t>OUTCOMES</a:t>
            </a:r>
            <a:endParaRPr lang="en-US" sz="4400" b="1" i="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295400"/>
            <a:ext cx="8610600" cy="5105400"/>
          </a:xfrm>
        </p:spPr>
        <p:txBody>
          <a:bodyPr/>
          <a:lstStyle/>
          <a:p>
            <a:pPr>
              <a:buClr>
                <a:srgbClr val="00B050"/>
              </a:buClr>
              <a:buSzPct val="91000"/>
              <a:buFont typeface="Wingdings" panose="05000000000000000000" pitchFamily="2" charset="2"/>
              <a:buChar char="v"/>
            </a:pPr>
            <a:r>
              <a:rPr lang="en-US" sz="3000" b="1" dirty="0" smtClean="0">
                <a:effectLst>
                  <a:outerShdw blurRad="38100" dist="38100" dir="2700000" algn="tl">
                    <a:srgbClr val="000000">
                      <a:alpha val="43137"/>
                    </a:srgbClr>
                  </a:outerShdw>
                </a:effectLst>
              </a:rPr>
              <a:t>Managed a total of 121 cases since 2011</a:t>
            </a:r>
          </a:p>
          <a:p>
            <a:pPr>
              <a:buClr>
                <a:srgbClr val="00B050"/>
              </a:buClr>
              <a:buSzPct val="91000"/>
              <a:buFont typeface="Wingdings" panose="05000000000000000000" pitchFamily="2" charset="2"/>
              <a:buChar char="v"/>
            </a:pPr>
            <a:endParaRPr lang="en-US" sz="3200" b="1" dirty="0" smtClean="0">
              <a:effectLst>
                <a:outerShdw blurRad="38100" dist="38100" dir="2700000" algn="tl">
                  <a:srgbClr val="000000">
                    <a:alpha val="43137"/>
                  </a:srgbClr>
                </a:outerShdw>
              </a:effectLst>
            </a:endParaRPr>
          </a:p>
          <a:p>
            <a:pPr>
              <a:buClr>
                <a:srgbClr val="00B050"/>
              </a:buClr>
              <a:buSzPct val="91000"/>
              <a:buFont typeface="Wingdings" panose="05000000000000000000" pitchFamily="2" charset="2"/>
              <a:buChar char="v"/>
            </a:pPr>
            <a:endParaRPr lang="en-US" sz="3200" b="1" dirty="0">
              <a:effectLst>
                <a:outerShdw blurRad="38100" dist="38100" dir="2700000" algn="tl">
                  <a:srgbClr val="000000">
                    <a:alpha val="43137"/>
                  </a:srgbClr>
                </a:outerShdw>
              </a:effectLst>
            </a:endParaRPr>
          </a:p>
          <a:p>
            <a:pPr>
              <a:buClr>
                <a:srgbClr val="00B050"/>
              </a:buClr>
              <a:buSzPct val="91000"/>
              <a:buFont typeface="Wingdings" panose="05000000000000000000" pitchFamily="2" charset="2"/>
              <a:buChar char="v"/>
            </a:pPr>
            <a:endParaRPr lang="en-US" sz="3200" b="1" dirty="0" smtClean="0">
              <a:effectLst>
                <a:outerShdw blurRad="38100" dist="38100" dir="2700000" algn="tl">
                  <a:srgbClr val="000000">
                    <a:alpha val="43137"/>
                  </a:srgbClr>
                </a:outerShdw>
              </a:effectLst>
            </a:endParaRPr>
          </a:p>
          <a:p>
            <a:pPr>
              <a:buClr>
                <a:srgbClr val="00B050"/>
              </a:buClr>
              <a:buSzPct val="91000"/>
              <a:buFont typeface="Wingdings" panose="05000000000000000000" pitchFamily="2" charset="2"/>
              <a:buChar char="v"/>
            </a:pPr>
            <a:endParaRPr lang="en-US" sz="3200" b="1" dirty="0">
              <a:effectLst>
                <a:outerShdw blurRad="38100" dist="38100" dir="2700000" algn="tl">
                  <a:srgbClr val="000000">
                    <a:alpha val="43137"/>
                  </a:srgbClr>
                </a:outerShdw>
              </a:effectLst>
            </a:endParaRPr>
          </a:p>
          <a:p>
            <a:pPr>
              <a:buClr>
                <a:srgbClr val="00B050"/>
              </a:buClr>
              <a:buSzPct val="91000"/>
              <a:buFont typeface="Wingdings" panose="05000000000000000000" pitchFamily="2" charset="2"/>
              <a:buChar char="v"/>
            </a:pPr>
            <a:endParaRPr lang="en-US" sz="3200" b="1" dirty="0" smtClean="0">
              <a:effectLst>
                <a:outerShdw blurRad="38100" dist="38100" dir="2700000" algn="tl">
                  <a:srgbClr val="000000">
                    <a:alpha val="43137"/>
                  </a:srgbClr>
                </a:outerShdw>
              </a:effectLst>
            </a:endParaRPr>
          </a:p>
          <a:p>
            <a:pPr marL="0" indent="0">
              <a:buClr>
                <a:srgbClr val="00B050"/>
              </a:buClr>
              <a:buSzPct val="91000"/>
              <a:buNone/>
            </a:pPr>
            <a:endParaRPr lang="en-US" sz="3200" b="1" dirty="0" smtClean="0">
              <a:effectLst>
                <a:outerShdw blurRad="38100" dist="38100" dir="2700000" algn="tl">
                  <a:srgbClr val="000000">
                    <a:alpha val="43137"/>
                  </a:srgbClr>
                </a:outerShdw>
              </a:effectLst>
            </a:endParaRPr>
          </a:p>
          <a:p>
            <a:pPr>
              <a:buClr>
                <a:srgbClr val="00B050"/>
              </a:buClr>
              <a:buSzPct val="91000"/>
              <a:buFont typeface="Wingdings" panose="05000000000000000000" pitchFamily="2" charset="2"/>
              <a:buChar char="v"/>
            </a:pPr>
            <a:endParaRPr lang="en-US" sz="3000" b="1" dirty="0" smtClean="0">
              <a:effectLst>
                <a:outerShdw blurRad="38100" dist="38100" dir="2700000" algn="tl">
                  <a:srgbClr val="000000">
                    <a:alpha val="43137"/>
                  </a:srgbClr>
                </a:outerShdw>
              </a:effectLst>
            </a:endParaRPr>
          </a:p>
          <a:p>
            <a:pPr>
              <a:buClr>
                <a:srgbClr val="00B050"/>
              </a:buClr>
              <a:buSzPct val="91000"/>
              <a:buFont typeface="Wingdings" panose="05000000000000000000" pitchFamily="2" charset="2"/>
              <a:buChar char="v"/>
            </a:pPr>
            <a:r>
              <a:rPr lang="en-US" sz="3000" b="1" dirty="0" smtClean="0">
                <a:effectLst>
                  <a:outerShdw blurRad="38100" dist="38100" dir="2700000" algn="tl">
                    <a:srgbClr val="000000">
                      <a:alpha val="43137"/>
                    </a:srgbClr>
                  </a:outerShdw>
                </a:effectLst>
              </a:rPr>
              <a:t>37 cases required </a:t>
            </a:r>
            <a:r>
              <a:rPr lang="en-US" sz="3000" b="1" dirty="0" err="1" smtClean="0">
                <a:effectLst>
                  <a:outerShdw blurRad="38100" dist="38100" dir="2700000" algn="tl">
                    <a:srgbClr val="000000">
                      <a:alpha val="43137"/>
                    </a:srgbClr>
                  </a:outerShdw>
                </a:effectLst>
              </a:rPr>
              <a:t>HeLP</a:t>
            </a:r>
            <a:r>
              <a:rPr lang="en-US" sz="3000" b="1" dirty="0" smtClean="0">
                <a:effectLst>
                  <a:outerShdw blurRad="38100" dist="38100" dir="2700000" algn="tl">
                    <a:srgbClr val="000000">
                      <a:alpha val="43137"/>
                    </a:srgbClr>
                  </a:outerShdw>
                </a:effectLst>
              </a:rPr>
              <a:t> intervention</a:t>
            </a:r>
            <a:endParaRPr lang="en-US" b="1" dirty="0" smtClean="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pPr>
              <a:defRPr/>
            </a:pPr>
            <a:fld id="{01D945C9-0277-4107-B589-EC55ECD240BC}" type="slidenum">
              <a:rPr lang="en-US" smtClean="0"/>
              <a:pPr>
                <a:defRPr/>
              </a:pPr>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5780" y="0"/>
            <a:ext cx="9220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6651190" cy="398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76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lstStyle/>
          <a:p>
            <a:pPr algn="ctr"/>
            <a:r>
              <a:rPr lang="en-US" sz="4000" b="1" i="1" dirty="0" err="1" smtClean="0">
                <a:effectLst>
                  <a:outerShdw blurRad="38100" dist="38100" dir="2700000" algn="tl">
                    <a:srgbClr val="000000">
                      <a:alpha val="43137"/>
                    </a:srgbClr>
                  </a:outerShdw>
                </a:effectLst>
              </a:rPr>
              <a:t>HeLP</a:t>
            </a:r>
            <a:r>
              <a:rPr lang="en-US" sz="4000" b="1" i="1" dirty="0" smtClean="0">
                <a:effectLst>
                  <a:outerShdw blurRad="38100" dist="38100" dir="2700000" algn="tl">
                    <a:srgbClr val="000000">
                      <a:alpha val="43137"/>
                    </a:srgbClr>
                  </a:outerShdw>
                </a:effectLst>
              </a:rPr>
              <a:t> - Outcomes by Cost Benefit</a:t>
            </a:r>
            <a:endParaRPr lang="en-US" sz="4000" b="1" i="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5923731"/>
              </p:ext>
            </p:extLst>
          </p:nvPr>
        </p:nvGraphicFramePr>
        <p:xfrm>
          <a:off x="457200" y="1295400"/>
          <a:ext cx="8229600" cy="4179570"/>
        </p:xfrm>
        <a:graphic>
          <a:graphicData uri="http://schemas.openxmlformats.org/drawingml/2006/table">
            <a:tbl>
              <a:tblPr firstRow="1" bandRow="1">
                <a:tableStyleId>{5C22544A-7EE6-4342-B048-85BDC9FD1C3A}</a:tableStyleId>
              </a:tblPr>
              <a:tblGrid>
                <a:gridCol w="2057400"/>
                <a:gridCol w="2057400"/>
                <a:gridCol w="1905000"/>
                <a:gridCol w="2209800"/>
              </a:tblGrid>
              <a:tr h="370840">
                <a:tc>
                  <a:txBody>
                    <a:bodyPr/>
                    <a:lstStyle/>
                    <a:p>
                      <a:pPr algn="ctr" fontAlgn="b"/>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Individuals</a:t>
                      </a: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Annual Amount</a:t>
                      </a:r>
                    </a:p>
                  </a:txBody>
                  <a:tcPr marL="9525" marR="9525" marT="9525" marB="0" anchor="b"/>
                </a:tc>
              </a:tr>
              <a:tr h="370840">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Education</a:t>
                      </a:r>
                    </a:p>
                  </a:txBody>
                  <a:tcPr marL="9525" marR="9525" marT="9525" marB="0" anchor="b"/>
                </a:tc>
                <a:tc>
                  <a:txBody>
                    <a:bodyPr/>
                    <a:lstStyle/>
                    <a:p>
                      <a:pPr algn="ctr" fontAlgn="b"/>
                      <a:endParaRPr lang="en-US" sz="2400" b="1"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48</a:t>
                      </a:r>
                    </a:p>
                  </a:txBody>
                  <a:tcPr marL="9525" marR="9525" marT="9525" marB="0" anchor="b"/>
                </a:tc>
                <a:tc>
                  <a:txBody>
                    <a:bodyPr/>
                    <a:lstStyle/>
                    <a:p>
                      <a:pPr algn="ctr" fontAlgn="b"/>
                      <a:r>
                        <a:rPr lang="en-US" sz="2400" b="1" i="0" u="none" strike="noStrike">
                          <a:solidFill>
                            <a:srgbClr val="000000"/>
                          </a:solidFill>
                          <a:effectLst>
                            <a:outerShdw blurRad="38100" dist="38100" dir="2700000" algn="tl">
                              <a:srgbClr val="000000">
                                <a:alpha val="43137"/>
                              </a:srgbClr>
                            </a:outerShdw>
                          </a:effectLst>
                          <a:latin typeface="Calibri"/>
                        </a:rPr>
                        <a:t>$345,163.00</a:t>
                      </a:r>
                    </a:p>
                  </a:txBody>
                  <a:tcPr marL="9525" marR="9525" marT="9525" marB="0" anchor="b"/>
                </a:tc>
              </a:tr>
              <a:tr h="370840">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Social Security</a:t>
                      </a:r>
                    </a:p>
                  </a:txBody>
                  <a:tcPr marL="9525" marR="9525" marT="9525" marB="0" anchor="b"/>
                </a:tc>
                <a:tc>
                  <a:txBody>
                    <a:bodyPr/>
                    <a:lstStyle/>
                    <a:p>
                      <a:pPr algn="ctr" fontAlgn="b"/>
                      <a:endParaRPr lang="en-US" sz="2400" b="1"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en-US" sz="2400" b="1" i="0" u="none" strike="noStrike" smtClean="0">
                          <a:solidFill>
                            <a:srgbClr val="000000"/>
                          </a:solidFill>
                          <a:effectLst>
                            <a:outerShdw blurRad="38100" dist="38100" dir="2700000" algn="tl">
                              <a:srgbClr val="000000">
                                <a:alpha val="43137"/>
                              </a:srgbClr>
                            </a:outerShdw>
                          </a:effectLst>
                          <a:latin typeface="Calibri"/>
                        </a:rPr>
                        <a:t>25</a:t>
                      </a:r>
                      <a:endParaRPr lang="en-US" sz="2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en-US" sz="2400" b="1" i="0" u="none" strike="noStrike">
                          <a:solidFill>
                            <a:srgbClr val="000000"/>
                          </a:solidFill>
                          <a:effectLst>
                            <a:outerShdw blurRad="38100" dist="38100" dir="2700000" algn="tl">
                              <a:srgbClr val="000000">
                                <a:alpha val="43137"/>
                              </a:srgbClr>
                            </a:outerShdw>
                          </a:effectLst>
                          <a:latin typeface="Calibri"/>
                        </a:rPr>
                        <a:t>$324,882.25</a:t>
                      </a:r>
                    </a:p>
                  </a:txBody>
                  <a:tcPr marL="9525" marR="9525" marT="9525" marB="0" anchor="b"/>
                </a:tc>
              </a:tr>
              <a:tr h="370840">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Housing</a:t>
                      </a:r>
                    </a:p>
                  </a:txBody>
                  <a:tcPr marL="9525" marR="9525" marT="9525" marB="0" anchor="b"/>
                </a:tc>
                <a:tc>
                  <a:txBody>
                    <a:bodyPr/>
                    <a:lstStyle/>
                    <a:p>
                      <a:pPr algn="ctr" fontAlgn="b"/>
                      <a:endParaRPr lang="en-US" sz="2400" b="1"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328</a:t>
                      </a:r>
                    </a:p>
                  </a:txBody>
                  <a:tcPr marL="9525" marR="9525" marT="9525" marB="0" anchor="b"/>
                </a:tc>
                <a:tc>
                  <a:txBody>
                    <a:bodyPr/>
                    <a:lstStyle/>
                    <a:p>
                      <a:pPr algn="ctr" fontAlgn="b"/>
                      <a:r>
                        <a:rPr lang="en-US" sz="2400" b="1" i="0" u="none" strike="noStrike">
                          <a:solidFill>
                            <a:srgbClr val="000000"/>
                          </a:solidFill>
                          <a:effectLst>
                            <a:outerShdw blurRad="38100" dist="38100" dir="2700000" algn="tl">
                              <a:srgbClr val="000000">
                                <a:alpha val="43137"/>
                              </a:srgbClr>
                            </a:outerShdw>
                          </a:effectLst>
                          <a:latin typeface="Calibri"/>
                        </a:rPr>
                        <a:t>$296,133.71</a:t>
                      </a:r>
                    </a:p>
                  </a:txBody>
                  <a:tcPr marL="9525" marR="9525" marT="9525" marB="0" anchor="b"/>
                </a:tc>
              </a:tr>
              <a:tr h="370840">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Medicaid</a:t>
                      </a:r>
                    </a:p>
                  </a:txBody>
                  <a:tcPr marL="9525" marR="9525" marT="9525" marB="0" anchor="b"/>
                </a:tc>
                <a:tc>
                  <a:txBody>
                    <a:bodyPr/>
                    <a:lstStyle/>
                    <a:p>
                      <a:pPr algn="ctr" fontAlgn="b"/>
                      <a:endParaRPr lang="en-US" sz="2400" b="1"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26</a:t>
                      </a:r>
                    </a:p>
                  </a:txBody>
                  <a:tcPr marL="9525" marR="9525" marT="9525" marB="0" anchor="b"/>
                </a:tc>
                <a:tc>
                  <a:txBody>
                    <a:bodyPr/>
                    <a:lstStyle/>
                    <a:p>
                      <a:pPr algn="ctr" fontAlgn="b"/>
                      <a:r>
                        <a:rPr lang="en-US" sz="2400" b="1" i="0" u="none" strike="noStrike">
                          <a:solidFill>
                            <a:srgbClr val="000000"/>
                          </a:solidFill>
                          <a:effectLst>
                            <a:outerShdw blurRad="38100" dist="38100" dir="2700000" algn="tl">
                              <a:srgbClr val="000000">
                                <a:alpha val="43137"/>
                              </a:srgbClr>
                            </a:outerShdw>
                          </a:effectLst>
                          <a:latin typeface="Calibri"/>
                        </a:rPr>
                        <a:t>$164,214.00</a:t>
                      </a:r>
                    </a:p>
                  </a:txBody>
                  <a:tcPr marL="9525" marR="9525" marT="9525" marB="0" anchor="b"/>
                </a:tc>
              </a:tr>
              <a:tr h="370840">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Public Benefits</a:t>
                      </a:r>
                    </a:p>
                  </a:txBody>
                  <a:tcPr marL="9525" marR="9525" marT="9525" marB="0" anchor="b"/>
                </a:tc>
                <a:tc>
                  <a:txBody>
                    <a:bodyPr/>
                    <a:lstStyle/>
                    <a:p>
                      <a:pPr algn="ctr" fontAlgn="b"/>
                      <a:endParaRPr lang="en-US" sz="2400" b="1"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12</a:t>
                      </a:r>
                    </a:p>
                  </a:txBody>
                  <a:tcPr marL="9525" marR="9525" marT="9525" marB="0" anchor="b"/>
                </a:tc>
                <a:tc>
                  <a:txBody>
                    <a:bodyPr/>
                    <a:lstStyle/>
                    <a:p>
                      <a:pPr algn="ctr" fontAlgn="b"/>
                      <a:r>
                        <a:rPr lang="en-US" sz="2400" b="1" i="0" u="none" strike="noStrike">
                          <a:solidFill>
                            <a:srgbClr val="000000"/>
                          </a:solidFill>
                          <a:effectLst>
                            <a:outerShdw blurRad="38100" dist="38100" dir="2700000" algn="tl">
                              <a:srgbClr val="000000">
                                <a:alpha val="43137"/>
                              </a:srgbClr>
                            </a:outerShdw>
                          </a:effectLst>
                          <a:latin typeface="Calibri"/>
                        </a:rPr>
                        <a:t>$22,192.00</a:t>
                      </a:r>
                    </a:p>
                  </a:txBody>
                  <a:tcPr marL="9525" marR="9525" marT="9525" marB="0" anchor="b"/>
                </a:tc>
              </a:tr>
              <a:tr h="370840">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Consumer</a:t>
                      </a:r>
                    </a:p>
                  </a:txBody>
                  <a:tcPr marL="9525" marR="9525" marT="9525" marB="0" anchor="b"/>
                </a:tc>
                <a:tc>
                  <a:txBody>
                    <a:bodyPr/>
                    <a:lstStyle/>
                    <a:p>
                      <a:pPr algn="ctr" fontAlgn="b"/>
                      <a:endParaRPr lang="en-US" sz="2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16</a:t>
                      </a:r>
                    </a:p>
                  </a:txBody>
                  <a:tcPr marL="9525" marR="9525" marT="9525" marB="0" anchor="b"/>
                </a:tc>
                <a:tc>
                  <a:txBody>
                    <a:bodyPr/>
                    <a:lstStyle/>
                    <a:p>
                      <a:pPr algn="ctr" fontAlgn="b"/>
                      <a:r>
                        <a:rPr lang="en-US" sz="2400" b="1" i="0" u="none" strike="noStrike">
                          <a:solidFill>
                            <a:srgbClr val="000000"/>
                          </a:solidFill>
                          <a:effectLst>
                            <a:outerShdw blurRad="38100" dist="38100" dir="2700000" algn="tl">
                              <a:srgbClr val="000000">
                                <a:alpha val="43137"/>
                              </a:srgbClr>
                            </a:outerShdw>
                          </a:effectLst>
                          <a:latin typeface="Calibri"/>
                        </a:rPr>
                        <a:t>$14,876.18</a:t>
                      </a:r>
                    </a:p>
                  </a:txBody>
                  <a:tcPr marL="9525" marR="9525" marT="9525" marB="0" anchor="b"/>
                </a:tc>
              </a:tr>
              <a:tr h="370840">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Family Law</a:t>
                      </a:r>
                    </a:p>
                  </a:txBody>
                  <a:tcPr marL="9525" marR="9525" marT="9525" marB="0" anchor="b"/>
                </a:tc>
                <a:tc>
                  <a:txBody>
                    <a:bodyPr/>
                    <a:lstStyle/>
                    <a:p>
                      <a:pPr algn="ctr" fontAlgn="b"/>
                      <a:endParaRPr lang="en-US" sz="2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29</a:t>
                      </a: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$11,148.00</a:t>
                      </a:r>
                    </a:p>
                  </a:txBody>
                  <a:tcPr marL="9525" marR="9525" marT="9525" marB="0" anchor="b"/>
                </a:tc>
              </a:tr>
              <a:tr h="370840">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Wills, Ad Dir, POAs</a:t>
                      </a:r>
                    </a:p>
                  </a:txBody>
                  <a:tcPr marL="9525" marR="9525" marT="9525" marB="0" anchor="b"/>
                </a:tc>
                <a:tc>
                  <a:txBody>
                    <a:bodyPr/>
                    <a:lstStyle/>
                    <a:p>
                      <a:pPr algn="ctr" fontAlgn="b"/>
                      <a:endParaRPr lang="en-US" sz="2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ctr" fontAlgn="b"/>
                      <a:r>
                        <a:rPr lang="en-US" sz="2400" b="1" i="0" u="none" strike="noStrike" dirty="0">
                          <a:solidFill>
                            <a:srgbClr val="000000"/>
                          </a:solidFill>
                          <a:effectLst>
                            <a:outerShdw blurRad="38100" dist="38100" dir="2700000" algn="tl">
                              <a:srgbClr val="000000">
                                <a:alpha val="43137"/>
                              </a:srgbClr>
                            </a:outerShdw>
                          </a:effectLst>
                          <a:latin typeface="Calibri"/>
                        </a:rPr>
                        <a:t>57</a:t>
                      </a:r>
                    </a:p>
                  </a:txBody>
                  <a:tcPr marL="9525" marR="9525" marT="9525" marB="0" anchor="b"/>
                </a:tc>
                <a:tc>
                  <a:txBody>
                    <a:bodyPr/>
                    <a:lstStyle/>
                    <a:p>
                      <a:pPr algn="ctr" fontAlgn="b"/>
                      <a:endParaRPr lang="en-US" sz="2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r>
              <a:tr h="370840">
                <a:tc>
                  <a:txBody>
                    <a:bodyPr/>
                    <a:lstStyle/>
                    <a:p>
                      <a:pPr algn="ctr" fontAlgn="b"/>
                      <a:r>
                        <a:rPr lang="en-US" sz="2800" b="1" i="0" u="sng" strike="noStrike" dirty="0">
                          <a:solidFill>
                            <a:srgbClr val="000000"/>
                          </a:solidFill>
                          <a:effectLst/>
                          <a:latin typeface="Calibri"/>
                        </a:rPr>
                        <a:t>TOTAL</a:t>
                      </a: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b="1" i="0" u="sng" strike="noStrike" dirty="0">
                          <a:solidFill>
                            <a:srgbClr val="000000"/>
                          </a:solidFill>
                          <a:effectLst/>
                          <a:latin typeface="Calibri"/>
                        </a:rPr>
                        <a:t>$1,178,609.14</a:t>
                      </a:r>
                    </a:p>
                  </a:txBody>
                  <a:tcPr marL="9525" marR="9525" marT="9525" marB="0" anchor="b"/>
                </a:tc>
              </a:tr>
            </a:tbl>
          </a:graphicData>
        </a:graphic>
      </p:graphicFrame>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25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99" y="5553075"/>
            <a:ext cx="864108" cy="1280732"/>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9" y="28432"/>
            <a:ext cx="4689511" cy="675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2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idx="4294967295"/>
          </p:nvPr>
        </p:nvSpPr>
        <p:spPr>
          <a:xfrm>
            <a:off x="3714750" y="381000"/>
            <a:ext cx="5429250" cy="914400"/>
          </a:xfrm>
        </p:spPr>
        <p:txBody>
          <a:bodyPr/>
          <a:lstStyle/>
          <a:p>
            <a:pPr algn="ctr" eaLnBrk="1" hangingPunct="1">
              <a:defRPr/>
            </a:pPr>
            <a:r>
              <a:rPr lang="en-US" sz="3500" b="1" i="1" dirty="0" smtClean="0">
                <a:solidFill>
                  <a:schemeClr val="bg1"/>
                </a:solidFill>
                <a:effectLst>
                  <a:outerShdw blurRad="38100" dist="38100" dir="2700000" algn="tl">
                    <a:srgbClr val="000000">
                      <a:alpha val="43137"/>
                    </a:srgbClr>
                  </a:outerShdw>
                </a:effectLst>
              </a:rPr>
              <a:t>10 y/o - multiple hospital visits for wheezing then......</a:t>
            </a:r>
          </a:p>
        </p:txBody>
      </p:sp>
      <p:pic>
        <p:nvPicPr>
          <p:cNvPr id="218118" name="Picture 6" descr="http://i2.wp.com/www.sfbayview.com/wp-content/uploads/2010/05/public-housing-abandoned.jpg?resize=338%2C226">
            <a:hlinkClick r:id="rId3"/>
          </p:cNvPr>
          <p:cNvPicPr>
            <a:picLocks noChangeAspect="1" noChangeArrowheads="1"/>
          </p:cNvPicPr>
          <p:nvPr/>
        </p:nvPicPr>
        <p:blipFill>
          <a:blip r:embed="rId4" cstate="print"/>
          <a:srcRect/>
          <a:stretch>
            <a:fillRect/>
          </a:stretch>
        </p:blipFill>
        <p:spPr bwMode="auto">
          <a:xfrm>
            <a:off x="3862614" y="1426028"/>
            <a:ext cx="4721860" cy="3157220"/>
          </a:xfrm>
          <a:prstGeom prst="rect">
            <a:avLst/>
          </a:prstGeom>
          <a:noFill/>
        </p:spPr>
      </p:pic>
      <p:pic>
        <p:nvPicPr>
          <p:cNvPr id="218122" name="Picture 10" descr="MODEL RELEASED. Asthma spacer. Father with his 7- year-old son, who is using a spacer (plastic chamber) with an inhaler (lower left) to treat his asthma. Asthma is a condition in which the small airways (bronchioles) in the lungs constrict, making it"/>
          <p:cNvPicPr>
            <a:picLocks noChangeAspect="1" noChangeArrowheads="1"/>
          </p:cNvPicPr>
          <p:nvPr/>
        </p:nvPicPr>
        <p:blipFill>
          <a:blip r:embed="rId5" cstate="print"/>
          <a:srcRect b="6061"/>
          <a:stretch>
            <a:fillRect/>
          </a:stretch>
        </p:blipFill>
        <p:spPr bwMode="auto">
          <a:xfrm>
            <a:off x="200297" y="838200"/>
            <a:ext cx="3234055" cy="4724400"/>
          </a:xfrm>
          <a:prstGeom prst="rect">
            <a:avLst/>
          </a:prstGeom>
          <a:noFill/>
        </p:spPr>
      </p:pic>
      <p:sp>
        <p:nvSpPr>
          <p:cNvPr id="10" name="Rectangle 4"/>
          <p:cNvSpPr txBox="1">
            <a:spLocks noChangeArrowheads="1"/>
          </p:cNvSpPr>
          <p:nvPr/>
        </p:nvSpPr>
        <p:spPr bwMode="auto">
          <a:xfrm>
            <a:off x="3962400" y="4528820"/>
            <a:ext cx="4648200" cy="9575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4 days in the PICU</a:t>
            </a:r>
          </a:p>
        </p:txBody>
      </p:sp>
      <p:sp>
        <p:nvSpPr>
          <p:cNvPr id="8" name="Rectangle 4"/>
          <p:cNvSpPr txBox="1">
            <a:spLocks noChangeArrowheads="1"/>
          </p:cNvSpPr>
          <p:nvPr/>
        </p:nvSpPr>
        <p:spPr bwMode="auto">
          <a:xfrm>
            <a:off x="4191000" y="5334000"/>
            <a:ext cx="4648200" cy="9641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and a social work consult</a:t>
            </a:r>
          </a:p>
        </p:txBody>
      </p:sp>
    </p:spTree>
    <p:extLst>
      <p:ext uri="{BB962C8B-B14F-4D97-AF65-F5344CB8AC3E}">
        <p14:creationId xmlns:p14="http://schemas.microsoft.com/office/powerpoint/2010/main" val="1942120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27</a:t>
            </a:fld>
            <a:endParaRPr lang="en-US" dirty="0"/>
          </a:p>
        </p:txBody>
      </p:sp>
      <p:sp>
        <p:nvSpPr>
          <p:cNvPr id="5" name="TextBox 4"/>
          <p:cNvSpPr txBox="1"/>
          <p:nvPr/>
        </p:nvSpPr>
        <p:spPr>
          <a:xfrm>
            <a:off x="152400" y="76200"/>
            <a:ext cx="8763000" cy="1200329"/>
          </a:xfrm>
          <a:prstGeom prst="rect">
            <a:avLst/>
          </a:prstGeom>
          <a:noFill/>
        </p:spPr>
        <p:txBody>
          <a:bodyPr wrap="square" rtlCol="0">
            <a:spAutoFit/>
          </a:bodyPr>
          <a:lstStyle/>
          <a:p>
            <a:pPr algn="ctr"/>
            <a:r>
              <a:rPr lang="en-US" sz="3600" b="1" dirty="0" smtClean="0">
                <a:solidFill>
                  <a:srgbClr val="00B050"/>
                </a:solidFill>
                <a:effectLst>
                  <a:outerShdw blurRad="38100" dist="38100" dir="2700000" algn="tl">
                    <a:srgbClr val="000000">
                      <a:alpha val="43137"/>
                    </a:srgbClr>
                  </a:outerShdw>
                </a:effectLst>
              </a:rPr>
              <a:t>So, why do you think a referral to SW was made?</a:t>
            </a:r>
            <a:endParaRPr lang="en-US" sz="3600" b="1" dirty="0">
              <a:solidFill>
                <a:srgbClr val="00B050"/>
              </a:solidFill>
              <a:effectLst>
                <a:outerShdw blurRad="38100" dist="38100" dir="2700000" algn="tl">
                  <a:srgbClr val="000000">
                    <a:alpha val="43137"/>
                  </a:srgbClr>
                </a:outerShdw>
              </a:effectLst>
            </a:endParaRPr>
          </a:p>
        </p:txBody>
      </p:sp>
      <p:pic>
        <p:nvPicPr>
          <p:cNvPr id="100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2971800" cy="347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037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7" descr="005_5"/>
          <p:cNvPicPr>
            <a:picLocks noChangeAspect="1" noChangeArrowheads="1"/>
          </p:cNvPicPr>
          <p:nvPr/>
        </p:nvPicPr>
        <p:blipFill>
          <a:blip r:embed="rId3" cstate="print"/>
          <a:srcRect/>
          <a:stretch>
            <a:fillRect/>
          </a:stretch>
        </p:blipFill>
        <p:spPr bwMode="auto">
          <a:xfrm>
            <a:off x="923925" y="809625"/>
            <a:ext cx="6827520" cy="5120640"/>
          </a:xfrm>
          <a:prstGeom prst="rect">
            <a:avLst/>
          </a:prstGeom>
          <a:noFill/>
          <a:ln w="9525">
            <a:noFill/>
            <a:miter lim="800000"/>
            <a:headEnd/>
            <a:tailEnd/>
          </a:ln>
        </p:spPr>
      </p:pic>
      <p:pic>
        <p:nvPicPr>
          <p:cNvPr id="4" name="Picture 13"/>
          <p:cNvPicPr>
            <a:picLocks noChangeAspect="1" noChangeArrowheads="1"/>
          </p:cNvPicPr>
          <p:nvPr/>
        </p:nvPicPr>
        <p:blipFill>
          <a:blip r:embed="rId4" cstate="print"/>
          <a:srcRect/>
          <a:stretch>
            <a:fillRect/>
          </a:stretch>
        </p:blipFill>
        <p:spPr bwMode="auto">
          <a:xfrm>
            <a:off x="76200" y="57912"/>
            <a:ext cx="1788224" cy="704088"/>
          </a:xfrm>
          <a:prstGeom prst="rect">
            <a:avLst/>
          </a:prstGeom>
          <a:noFill/>
          <a:ln w="9525">
            <a:noFill/>
            <a:miter lim="800000"/>
            <a:headEnd/>
            <a:tailEnd/>
          </a:ln>
        </p:spPr>
      </p:pic>
      <p:pic>
        <p:nvPicPr>
          <p:cNvPr id="7" name="Picture 5" descr="alaswhite"/>
          <p:cNvPicPr>
            <a:picLocks noChangeAspect="1" noChangeArrowheads="1"/>
          </p:cNvPicPr>
          <p:nvPr/>
        </p:nvPicPr>
        <p:blipFill>
          <a:blip r:embed="rId5" cstate="print"/>
          <a:srcRect/>
          <a:stretch>
            <a:fillRect/>
          </a:stretch>
        </p:blipFill>
        <p:spPr bwMode="auto">
          <a:xfrm>
            <a:off x="7174992" y="6019800"/>
            <a:ext cx="1851660" cy="797243"/>
          </a:xfrm>
          <a:prstGeom prst="rect">
            <a:avLst/>
          </a:prstGeom>
          <a:noFill/>
          <a:ln w="9525">
            <a:noFill/>
            <a:miter lim="800000"/>
            <a:headEnd/>
            <a:tailEnd/>
          </a:ln>
        </p:spPr>
      </p:pic>
    </p:spTree>
    <p:extLst>
      <p:ext uri="{BB962C8B-B14F-4D97-AF65-F5344CB8AC3E}">
        <p14:creationId xmlns:p14="http://schemas.microsoft.com/office/powerpoint/2010/main" val="3769597075"/>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xfrm>
            <a:off x="228600" y="1371600"/>
            <a:ext cx="8686800" cy="4572000"/>
          </a:xfrm>
        </p:spPr>
        <p:txBody>
          <a:bodyPr/>
          <a:lstStyle/>
          <a:p>
            <a:pPr marL="381000" indent="-381000">
              <a:lnSpc>
                <a:spcPct val="90000"/>
              </a:lnSpc>
              <a:buClr>
                <a:srgbClr val="00B050"/>
              </a:buClr>
              <a:buSzPct val="90000"/>
              <a:buFont typeface="Wingdings" pitchFamily="2" charset="2"/>
              <a:buChar char="v"/>
              <a:defRPr/>
            </a:pPr>
            <a:r>
              <a:rPr lang="en-US" sz="2800" b="1" dirty="0" smtClean="0">
                <a:solidFill>
                  <a:schemeClr val="tx1"/>
                </a:solidFill>
                <a:effectLst>
                  <a:outerShdw blurRad="38100" dist="38100" dir="2700000" algn="tl">
                    <a:srgbClr val="000000">
                      <a:alpha val="43137"/>
                    </a:srgbClr>
                  </a:outerShdw>
                </a:effectLst>
              </a:rPr>
              <a:t>Terminate </a:t>
            </a:r>
            <a:r>
              <a:rPr lang="en-US" b="1" dirty="0" smtClean="0">
                <a:solidFill>
                  <a:schemeClr val="tx1"/>
                </a:solidFill>
                <a:effectLst>
                  <a:outerShdw blurRad="38100" dist="38100" dir="2700000" algn="tl">
                    <a:srgbClr val="000000">
                      <a:alpha val="43137"/>
                    </a:srgbClr>
                  </a:outerShdw>
                </a:effectLst>
              </a:rPr>
              <a:t>existing lease without </a:t>
            </a:r>
            <a:r>
              <a:rPr lang="en-US" sz="2800" b="1" dirty="0" smtClean="0">
                <a:solidFill>
                  <a:schemeClr val="tx1"/>
                </a:solidFill>
                <a:effectLst>
                  <a:outerShdw blurRad="38100" dist="38100" dir="2700000" algn="tl">
                    <a:srgbClr val="000000">
                      <a:alpha val="43137"/>
                    </a:srgbClr>
                  </a:outerShdw>
                </a:effectLst>
              </a:rPr>
              <a:t>penalty</a:t>
            </a:r>
          </a:p>
          <a:p>
            <a:pPr marL="381000" indent="-381000" eaLnBrk="1" hangingPunct="1">
              <a:lnSpc>
                <a:spcPct val="90000"/>
              </a:lnSpc>
              <a:buClr>
                <a:srgbClr val="00B050"/>
              </a:buClr>
              <a:buSzPct val="90000"/>
              <a:buFont typeface="Wingdings" pitchFamily="2" charset="2"/>
              <a:buChar char="v"/>
              <a:defRPr/>
            </a:pPr>
            <a:r>
              <a:rPr lang="en-US" sz="2800" b="1" dirty="0" smtClean="0">
                <a:solidFill>
                  <a:schemeClr val="tx1"/>
                </a:solidFill>
                <a:effectLst>
                  <a:outerShdw blurRad="38100" dist="38100" dir="2700000" algn="tl">
                    <a:srgbClr val="000000">
                      <a:alpha val="43137"/>
                    </a:srgbClr>
                  </a:outerShdw>
                </a:effectLst>
              </a:rPr>
              <a:t>Obtain a new housing voucher</a:t>
            </a:r>
          </a:p>
          <a:p>
            <a:pPr marL="381000" indent="-381000" eaLnBrk="1" hangingPunct="1">
              <a:lnSpc>
                <a:spcPct val="90000"/>
              </a:lnSpc>
              <a:buClr>
                <a:srgbClr val="00B050"/>
              </a:buClr>
              <a:buSzPct val="90000"/>
              <a:buFont typeface="Wingdings" pitchFamily="2" charset="2"/>
              <a:buChar char="v"/>
              <a:defRPr/>
            </a:pPr>
            <a:r>
              <a:rPr lang="en-US" sz="2800" b="1" dirty="0" smtClean="0">
                <a:solidFill>
                  <a:schemeClr val="tx1"/>
                </a:solidFill>
                <a:effectLst>
                  <a:outerShdw blurRad="38100" dist="38100" dir="2700000" algn="tl">
                    <a:srgbClr val="000000">
                      <a:alpha val="43137"/>
                    </a:srgbClr>
                  </a:outerShdw>
                </a:effectLst>
              </a:rPr>
              <a:t>Expedite inspection of new apartment to facilitate moving</a:t>
            </a:r>
          </a:p>
          <a:p>
            <a:pPr marL="381000" indent="-381000" eaLnBrk="1" hangingPunct="1">
              <a:lnSpc>
                <a:spcPct val="90000"/>
              </a:lnSpc>
              <a:buClr>
                <a:srgbClr val="00B050"/>
              </a:buClr>
              <a:buSzPct val="90000"/>
              <a:buFont typeface="Wingdings" pitchFamily="2" charset="2"/>
              <a:buChar char="v"/>
              <a:defRPr/>
            </a:pPr>
            <a:r>
              <a:rPr lang="en-US" sz="2800" b="1" dirty="0" smtClean="0">
                <a:solidFill>
                  <a:schemeClr val="tx1"/>
                </a:solidFill>
                <a:effectLst>
                  <a:outerShdw blurRad="38100" dist="38100" dir="2700000" algn="tl">
                    <a:srgbClr val="000000">
                      <a:alpha val="43137"/>
                    </a:srgbClr>
                  </a:outerShdw>
                </a:effectLst>
              </a:rPr>
              <a:t>Abate payment to landlord under the Housing Assistance Payment contract</a:t>
            </a:r>
          </a:p>
          <a:p>
            <a:pPr marL="381000" indent="-381000" eaLnBrk="1" hangingPunct="1">
              <a:lnSpc>
                <a:spcPct val="90000"/>
              </a:lnSpc>
              <a:buClr>
                <a:srgbClr val="00B050"/>
              </a:buClr>
              <a:buSzPct val="90000"/>
              <a:buFont typeface="Wingdings" pitchFamily="2" charset="2"/>
              <a:buChar char="v"/>
              <a:defRPr/>
            </a:pPr>
            <a:r>
              <a:rPr lang="en-US" sz="2800" b="1" dirty="0" smtClean="0">
                <a:solidFill>
                  <a:schemeClr val="tx1"/>
                </a:solidFill>
                <a:effectLst>
                  <a:outerShdw blurRad="38100" dist="38100" dir="2700000" algn="tl">
                    <a:srgbClr val="000000">
                      <a:alpha val="43137"/>
                    </a:srgbClr>
                  </a:outerShdw>
                </a:effectLst>
              </a:rPr>
              <a:t>Identify private volunteer lawyer to assist client in obtaining damages from landlord for lost property</a:t>
            </a:r>
          </a:p>
          <a:p>
            <a:pPr marL="381000" indent="-381000" eaLnBrk="1" hangingPunct="1">
              <a:lnSpc>
                <a:spcPct val="90000"/>
              </a:lnSpc>
              <a:buClr>
                <a:srgbClr val="00B050"/>
              </a:buClr>
              <a:buSzPct val="90000"/>
              <a:buFont typeface="Wingdings" pitchFamily="2" charset="2"/>
              <a:buChar char="v"/>
              <a:defRPr/>
            </a:pPr>
            <a:r>
              <a:rPr lang="en-US" b="1" dirty="0" smtClean="0">
                <a:solidFill>
                  <a:schemeClr val="tx1"/>
                </a:solidFill>
                <a:effectLst>
                  <a:outerShdw blurRad="38100" dist="38100" dir="2700000" algn="tl">
                    <a:srgbClr val="000000">
                      <a:alpha val="43137"/>
                    </a:srgbClr>
                  </a:outerShdw>
                </a:effectLst>
              </a:rPr>
              <a:t>Medical Outcome:</a:t>
            </a:r>
          </a:p>
          <a:p>
            <a:pPr marL="781050" lvl="1" indent="-381000" eaLnBrk="1" hangingPunct="1">
              <a:lnSpc>
                <a:spcPct val="90000"/>
              </a:lnSpc>
              <a:buClr>
                <a:srgbClr val="FF0000"/>
              </a:buClr>
              <a:buFont typeface="Arial" pitchFamily="34" charset="0"/>
              <a:buChar char="◘"/>
              <a:defRPr/>
            </a:pPr>
            <a:r>
              <a:rPr lang="en-US" sz="2400" b="1" dirty="0" smtClean="0">
                <a:solidFill>
                  <a:schemeClr val="tx1"/>
                </a:solidFill>
                <a:effectLst>
                  <a:outerShdw blurRad="38100" dist="38100" dir="2700000" algn="tl">
                    <a:srgbClr val="000000">
                      <a:alpha val="43137"/>
                    </a:srgbClr>
                  </a:outerShdw>
                </a:effectLst>
              </a:rPr>
              <a:t>Reduced ED visits</a:t>
            </a:r>
          </a:p>
        </p:txBody>
      </p:sp>
      <p:sp>
        <p:nvSpPr>
          <p:cNvPr id="206851" name="Rectangle 3"/>
          <p:cNvSpPr>
            <a:spLocks noChangeArrowheads="1"/>
          </p:cNvSpPr>
          <p:nvPr/>
        </p:nvSpPr>
        <p:spPr bwMode="auto">
          <a:xfrm>
            <a:off x="93663" y="228600"/>
            <a:ext cx="8821737" cy="646113"/>
          </a:xfrm>
          <a:prstGeom prst="rect">
            <a:avLst/>
          </a:prstGeom>
          <a:noFill/>
          <a:ln w="9525">
            <a:noFill/>
            <a:miter lim="800000"/>
            <a:headEnd/>
            <a:tailEnd/>
          </a:ln>
          <a:effectLst/>
        </p:spPr>
        <p:txBody>
          <a:bodyPr>
            <a:spAutoFit/>
          </a:bodyPr>
          <a:lstStyle/>
          <a:p>
            <a:pPr algn="ctr">
              <a:spcBef>
                <a:spcPct val="20000"/>
              </a:spcBef>
              <a:buClr>
                <a:schemeClr val="bg2"/>
              </a:buClr>
              <a:buSzPct val="75000"/>
              <a:buFont typeface="Wingdings" pitchFamily="2" charset="2"/>
              <a:buNone/>
              <a:defRPr/>
            </a:pPr>
            <a:r>
              <a:rPr lang="en-US" sz="3600" b="1" i="1" dirty="0" smtClean="0">
                <a:solidFill>
                  <a:srgbClr val="00B050"/>
                </a:solidFill>
                <a:effectLst>
                  <a:outerShdw blurRad="38100" dist="38100" dir="2700000" algn="tl">
                    <a:srgbClr val="000000"/>
                  </a:outerShdw>
                </a:effectLst>
              </a:rPr>
              <a:t>Case Study  #1  - </a:t>
            </a:r>
            <a:r>
              <a:rPr lang="en-US" sz="3600" b="1" i="1" dirty="0" smtClean="0">
                <a:solidFill>
                  <a:srgbClr val="009D57"/>
                </a:solidFill>
                <a:effectLst>
                  <a:outerShdw blurRad="38100" dist="38100" dir="2700000" algn="tl">
                    <a:srgbClr val="000000"/>
                  </a:outerShdw>
                </a:effectLst>
              </a:rPr>
              <a:t>Legal </a:t>
            </a:r>
            <a:r>
              <a:rPr lang="en-US" sz="3600" b="1" i="1" dirty="0">
                <a:solidFill>
                  <a:srgbClr val="009D57"/>
                </a:solidFill>
                <a:effectLst>
                  <a:outerShdw blurRad="38100" dist="38100" dir="2700000" algn="tl">
                    <a:srgbClr val="000000"/>
                  </a:outerShdw>
                </a:effectLst>
              </a:rPr>
              <a:t>Solution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i="1" dirty="0" smtClean="0">
                <a:effectLst>
                  <a:outerShdw blurRad="38100" dist="38100" dir="2700000" algn="tl">
                    <a:srgbClr val="000000">
                      <a:alpha val="43137"/>
                    </a:srgbClr>
                  </a:outerShdw>
                </a:effectLst>
              </a:rPr>
              <a:t>We want to know</a:t>
            </a:r>
            <a:endParaRPr lang="en-US" sz="5400" b="1"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3</a:t>
            </a:fld>
            <a:endParaRPr lang="en-US" dirty="0">
              <a:solidFill>
                <a:prstClr val="white">
                  <a:lumMod val="50000"/>
                </a:prstClr>
              </a:solidFill>
            </a:endParaRPr>
          </a:p>
        </p:txBody>
      </p:sp>
      <p:sp>
        <p:nvSpPr>
          <p:cNvPr id="5" name="TextBox 4"/>
          <p:cNvSpPr txBox="1"/>
          <p:nvPr/>
        </p:nvSpPr>
        <p:spPr>
          <a:xfrm>
            <a:off x="380999" y="1524000"/>
            <a:ext cx="8201025" cy="830997"/>
          </a:xfrm>
          <a:prstGeom prst="rect">
            <a:avLst/>
          </a:prstGeom>
          <a:noFill/>
        </p:spPr>
        <p:txBody>
          <a:bodyPr wrap="square" rtlCol="0">
            <a:spAutoFit/>
          </a:bodyPr>
          <a:lstStyle/>
          <a:p>
            <a:pPr algn="ctr"/>
            <a:r>
              <a:rPr lang="en-US" sz="4800" b="1" i="1" dirty="0">
                <a:solidFill>
                  <a:prstClr val="black"/>
                </a:solidFill>
                <a:effectLst>
                  <a:outerShdw blurRad="38100" dist="38100" dir="2700000" algn="tl">
                    <a:srgbClr val="000000">
                      <a:alpha val="43137"/>
                    </a:srgbClr>
                  </a:outerShdw>
                </a:effectLst>
                <a:latin typeface="Tw Cen MT"/>
              </a:rPr>
              <a:t>Who is in the Audience?</a:t>
            </a:r>
            <a:endParaRPr lang="en-US" sz="4800" dirty="0">
              <a:solidFill>
                <a:prstClr val="black"/>
              </a:solidFill>
              <a:latin typeface="Tw Cen MT"/>
            </a:endParaRPr>
          </a:p>
        </p:txBody>
      </p:sp>
      <p:pic>
        <p:nvPicPr>
          <p:cNvPr id="2050" name="Picture 2" descr="C:\Users\rp1176\Desktop\14018937918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3" y="2323310"/>
            <a:ext cx="4720590" cy="408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33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90600"/>
          </a:xfrm>
        </p:spPr>
        <p:txBody>
          <a:bodyPr/>
          <a:lstStyle/>
          <a:p>
            <a:pPr algn="ctr"/>
            <a:r>
              <a:rPr lang="en-US" b="1" i="1" dirty="0" smtClean="0">
                <a:effectLst>
                  <a:outerShdw blurRad="38100" dist="38100" dir="2700000" algn="tl">
                    <a:srgbClr val="000000">
                      <a:alpha val="43137"/>
                    </a:srgbClr>
                  </a:outerShdw>
                </a:effectLst>
              </a:rPr>
              <a:t>Medical-Legal Partnership: Impact on Asthma</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267" y="1295400"/>
            <a:ext cx="9053466" cy="4114800"/>
          </a:xfrm>
        </p:spPr>
        <p:txBody>
          <a:bodyPr/>
          <a:lstStyle/>
          <a:p>
            <a:pPr>
              <a:buClr>
                <a:srgbClr val="00B050"/>
              </a:buClr>
              <a:buSzPct val="90000"/>
              <a:buFont typeface="Wingdings" pitchFamily="2" charset="2"/>
              <a:buChar char="v"/>
            </a:pPr>
            <a:r>
              <a:rPr lang="en-US" b="1" dirty="0" smtClean="0">
                <a:effectLst>
                  <a:outerShdw blurRad="38100" dist="38100" dir="2700000" algn="tl">
                    <a:srgbClr val="000000">
                      <a:alpha val="43137"/>
                    </a:srgbClr>
                  </a:outerShdw>
                </a:effectLst>
              </a:rPr>
              <a:t>Results</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295 parents/guardians with 313 children with asthma were referred to the </a:t>
            </a:r>
            <a:r>
              <a:rPr lang="en-US" b="1" dirty="0" err="1" smtClean="0">
                <a:effectLst>
                  <a:outerShdw blurRad="38100" dist="38100" dir="2700000" algn="tl">
                    <a:srgbClr val="000000">
                      <a:alpha val="43137"/>
                    </a:srgbClr>
                  </a:outerShdw>
                </a:effectLst>
              </a:rPr>
              <a:t>HeLP</a:t>
            </a:r>
            <a:r>
              <a:rPr lang="en-US" b="1" dirty="0" smtClean="0">
                <a:effectLst>
                  <a:outerShdw blurRad="38100" dist="38100" dir="2700000" algn="tl">
                    <a:srgbClr val="000000">
                      <a:alpha val="43137"/>
                    </a:srgbClr>
                  </a:outerShdw>
                </a:effectLst>
              </a:rPr>
              <a:t> for legal intervention.</a:t>
            </a:r>
          </a:p>
          <a:p>
            <a:pPr lvl="2">
              <a:buClr>
                <a:schemeClr val="tx1"/>
              </a:buClr>
              <a:buFont typeface="Courier New" pitchFamily="49" charset="0"/>
              <a:buChar char="o"/>
            </a:pPr>
            <a:r>
              <a:rPr lang="en-US" b="1" dirty="0" smtClean="0">
                <a:effectLst>
                  <a:outerShdw blurRad="38100" dist="38100" dir="2700000" algn="tl">
                    <a:srgbClr val="000000">
                      <a:alpha val="43137"/>
                    </a:srgbClr>
                  </a:outerShdw>
                </a:effectLst>
              </a:rPr>
              <a:t>89.5% were &lt; 200% FPL</a:t>
            </a:r>
          </a:p>
          <a:p>
            <a:pPr lvl="1">
              <a:buClr>
                <a:srgbClr val="FF0000"/>
              </a:buClr>
              <a:buFont typeface="Arial" pitchFamily="34" charset="0"/>
              <a:buChar char="◘"/>
            </a:pPr>
            <a:r>
              <a:rPr lang="en-US" b="1" dirty="0">
                <a:effectLst>
                  <a:outerShdw blurRad="38100" dist="38100" dir="2700000" algn="tl">
                    <a:srgbClr val="000000">
                      <a:alpha val="43137"/>
                    </a:srgbClr>
                  </a:outerShdw>
                </a:effectLst>
              </a:rPr>
              <a:t>59</a:t>
            </a:r>
            <a:r>
              <a:rPr lang="en-US" b="1" dirty="0" smtClean="0">
                <a:effectLst>
                  <a:outerShdw blurRad="38100" dist="38100" dir="2700000" algn="tl">
                    <a:srgbClr val="000000">
                      <a:alpha val="43137"/>
                    </a:srgbClr>
                  </a:outerShdw>
                </a:effectLst>
              </a:rPr>
              <a:t>% (77/130</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patients were in the appropriate grade in school</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62/130 reported missing a total of 1208 days of school due to their illness </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65/130 resulted in a measurable gain of benefits ($501,209)</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Non-financial benefits included access to education, family law (custody/visitation), estate planning (wills/advanced directives)</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30</a:t>
            </a:fld>
            <a:endParaRPr lang="en-US" dirty="0"/>
          </a:p>
        </p:txBody>
      </p:sp>
      <p:sp>
        <p:nvSpPr>
          <p:cNvPr id="5" name="TextBox 4"/>
          <p:cNvSpPr txBox="1"/>
          <p:nvPr/>
        </p:nvSpPr>
        <p:spPr>
          <a:xfrm>
            <a:off x="83127" y="5562600"/>
            <a:ext cx="8870868" cy="923330"/>
          </a:xfrm>
          <a:prstGeom prst="rect">
            <a:avLst/>
          </a:prstGeom>
          <a:noFill/>
        </p:spPr>
        <p:txBody>
          <a:bodyPr wrap="square" rtlCol="0">
            <a:spAutoFit/>
          </a:bodyPr>
          <a:lstStyle/>
          <a:p>
            <a:pPr algn="ctr"/>
            <a:r>
              <a:rPr lang="en-US" b="1" dirty="0" smtClean="0">
                <a:solidFill>
                  <a:schemeClr val="tx2"/>
                </a:solidFill>
                <a:latin typeface="+mj-lt"/>
              </a:rPr>
              <a:t>Pettignano R, Caley S, Bliss L. Can Access to a Medical-legal Partnership Benefit Patients with Asthma Who Live in an Urban Community. </a:t>
            </a:r>
            <a:r>
              <a:rPr lang="en-US" b="1" i="1" dirty="0" smtClean="0">
                <a:solidFill>
                  <a:schemeClr val="tx2"/>
                </a:solidFill>
                <a:latin typeface="+mj-lt"/>
              </a:rPr>
              <a:t>J of Healthcare for the Poor and Underserved May 2013; 24(2):706-717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idx="4294967295"/>
          </p:nvPr>
        </p:nvSpPr>
        <p:spPr>
          <a:xfrm>
            <a:off x="0" y="965200"/>
            <a:ext cx="8686800" cy="1016000"/>
          </a:xfrm>
        </p:spPr>
        <p:txBody>
          <a:bodyPr>
            <a:normAutofit fontScale="90000"/>
          </a:bodyPr>
          <a:lstStyle/>
          <a:p>
            <a:pPr eaLnBrk="1" hangingPunct="1">
              <a:defRPr/>
            </a:pPr>
            <a:r>
              <a:rPr lang="en-US" sz="5100" i="0" dirty="0" smtClean="0">
                <a:effectLst/>
              </a:rPr>
              <a:t/>
            </a:r>
            <a:br>
              <a:rPr lang="en-US" sz="5100" i="0" dirty="0" smtClean="0">
                <a:effectLst/>
              </a:rPr>
            </a:br>
            <a:endParaRPr lang="en-US" sz="5100" i="0" dirty="0" smtClean="0">
              <a:effectLst/>
            </a:endParaRPr>
          </a:p>
        </p:txBody>
      </p:sp>
      <p:pic>
        <p:nvPicPr>
          <p:cNvPr id="20483" name="Picture 13"/>
          <p:cNvPicPr>
            <a:picLocks noChangeAspect="1" noChangeArrowheads="1"/>
          </p:cNvPicPr>
          <p:nvPr/>
        </p:nvPicPr>
        <p:blipFill>
          <a:blip r:embed="rId3" cstate="print"/>
          <a:srcRect/>
          <a:stretch>
            <a:fillRect/>
          </a:stretch>
        </p:blipFill>
        <p:spPr bwMode="auto">
          <a:xfrm>
            <a:off x="76200" y="44450"/>
            <a:ext cx="1498600" cy="641350"/>
          </a:xfrm>
          <a:prstGeom prst="rect">
            <a:avLst/>
          </a:prstGeom>
          <a:noFill/>
          <a:ln w="9525">
            <a:noFill/>
            <a:miter lim="800000"/>
            <a:headEnd/>
            <a:tailEnd/>
          </a:ln>
        </p:spPr>
      </p:pic>
      <p:sp>
        <p:nvSpPr>
          <p:cNvPr id="7" name="Rectangle 6"/>
          <p:cNvSpPr>
            <a:spLocks noChangeArrowheads="1"/>
          </p:cNvSpPr>
          <p:nvPr/>
        </p:nvSpPr>
        <p:spPr bwMode="auto">
          <a:xfrm>
            <a:off x="1676400" y="76200"/>
            <a:ext cx="7010400" cy="1219200"/>
          </a:xfrm>
          <a:prstGeom prst="rect">
            <a:avLst/>
          </a:prstGeom>
          <a:noFill/>
          <a:ln w="9525">
            <a:noFill/>
            <a:miter lim="800000"/>
            <a:headEnd/>
            <a:tailEnd/>
          </a:ln>
        </p:spPr>
        <p:txBody>
          <a:bodyPr lIns="91427" tIns="45713" rIns="91427" bIns="45713" anchor="ctr"/>
          <a:lstStyle/>
          <a:p>
            <a:pPr algn="ctr">
              <a:defRPr/>
            </a:pPr>
            <a:r>
              <a:rPr lang="en-US" sz="4000" b="1" i="1" dirty="0">
                <a:solidFill>
                  <a:srgbClr val="00B050"/>
                </a:solidFill>
                <a:effectLst>
                  <a:outerShdw blurRad="38100" dist="38100" dir="2700000" algn="tl">
                    <a:srgbClr val="000000">
                      <a:alpha val="43137"/>
                    </a:srgbClr>
                  </a:outerShdw>
                </a:effectLst>
                <a:latin typeface="Tahoma" pitchFamily="34" charset="0"/>
              </a:rPr>
              <a:t>Legal Problems/Issues</a:t>
            </a:r>
          </a:p>
          <a:p>
            <a:pPr algn="ctr">
              <a:defRPr/>
            </a:pPr>
            <a:r>
              <a:rPr lang="en-US" sz="3200" b="1" dirty="0" smtClean="0">
                <a:solidFill>
                  <a:prstClr val="black"/>
                </a:solidFill>
                <a:effectLst>
                  <a:outerShdw blurRad="38100" dist="38100" dir="2700000" algn="tl">
                    <a:srgbClr val="000000">
                      <a:alpha val="43137"/>
                    </a:srgbClr>
                  </a:outerShdw>
                </a:effectLst>
                <a:latin typeface="Tahoma" pitchFamily="34" charset="0"/>
              </a:rPr>
              <a:t>Number of </a:t>
            </a:r>
            <a:r>
              <a:rPr lang="en-US" sz="3200" b="1" dirty="0">
                <a:solidFill>
                  <a:prstClr val="black"/>
                </a:solidFill>
                <a:effectLst>
                  <a:outerShdw blurRad="38100" dist="38100" dir="2700000" algn="tl">
                    <a:srgbClr val="000000">
                      <a:alpha val="43137"/>
                    </a:srgbClr>
                  </a:outerShdw>
                </a:effectLst>
                <a:latin typeface="Tahoma" pitchFamily="34" charset="0"/>
              </a:rPr>
              <a:t>Cases </a:t>
            </a:r>
          </a:p>
        </p:txBody>
      </p:sp>
      <p:pic>
        <p:nvPicPr>
          <p:cNvPr id="8" name="Picture 2" descr="P:\HSOC\Finance Administration.####\Presentation Adjuncts\logo with tag rgb vert 72.jpg"/>
          <p:cNvPicPr>
            <a:picLocks noChangeAspect="1" noChangeArrowheads="1"/>
          </p:cNvPicPr>
          <p:nvPr/>
        </p:nvPicPr>
        <p:blipFill>
          <a:blip r:embed="rId4" cstate="print"/>
          <a:srcRect/>
          <a:stretch>
            <a:fillRect/>
          </a:stretch>
        </p:blipFill>
        <p:spPr bwMode="auto">
          <a:xfrm>
            <a:off x="7931150" y="5932488"/>
            <a:ext cx="1098550" cy="849312"/>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447799"/>
            <a:ext cx="6765318" cy="416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858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Dependent Health Problems</a:t>
            </a:r>
            <a:endParaRPr lang="en-US" b="1" i="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6503717"/>
              </p:ext>
            </p:extLst>
          </p:nvPr>
        </p:nvGraphicFramePr>
        <p:xfrm>
          <a:off x="457200" y="13716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32</a:t>
            </a:fld>
            <a:endParaRPr lang="en-US" dirty="0">
              <a:solidFill>
                <a:prstClr val="white">
                  <a:lumMod val="50000"/>
                </a:prstClr>
              </a:solidFill>
            </a:endParaRPr>
          </a:p>
        </p:txBody>
      </p:sp>
    </p:spTree>
    <p:extLst>
      <p:ext uri="{BB962C8B-B14F-4D97-AF65-F5344CB8AC3E}">
        <p14:creationId xmlns:p14="http://schemas.microsoft.com/office/powerpoint/2010/main" val="2715796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324600" cy="990600"/>
          </a:xfrm>
        </p:spPr>
        <p:txBody>
          <a:bodyPr/>
          <a:lstStyle/>
          <a:p>
            <a:r>
              <a:rPr lang="en-US" sz="4000" b="1" i="1" dirty="0" smtClean="0">
                <a:effectLst>
                  <a:outerShdw blurRad="38100" dist="38100" dir="2700000" algn="tl">
                    <a:srgbClr val="000000">
                      <a:alpha val="43137"/>
                    </a:srgbClr>
                  </a:outerShdw>
                </a:effectLst>
                <a:cs typeface="Arial" charset="0"/>
              </a:rPr>
              <a:t>Legal Cases </a:t>
            </a:r>
            <a:r>
              <a:rPr lang="en-US" sz="4800" b="1" i="1" dirty="0" smtClean="0">
                <a:solidFill>
                  <a:srgbClr val="FF0000"/>
                </a:solidFill>
                <a:effectLst>
                  <a:outerShdw blurRad="38100" dist="38100" dir="2700000" algn="tl">
                    <a:srgbClr val="000000">
                      <a:alpha val="43137"/>
                    </a:srgbClr>
                  </a:outerShdw>
                </a:effectLst>
                <a:cs typeface="Arial" charset="0"/>
              </a:rPr>
              <a:t>Not</a:t>
            </a:r>
            <a:r>
              <a:rPr lang="en-US" sz="4000" b="1" i="1" dirty="0" smtClean="0">
                <a:effectLst>
                  <a:outerShdw blurRad="38100" dist="38100" dir="2700000" algn="tl">
                    <a:srgbClr val="000000">
                      <a:alpha val="43137"/>
                    </a:srgbClr>
                  </a:outerShdw>
                </a:effectLst>
                <a:cs typeface="Arial" charset="0"/>
              </a:rPr>
              <a:t> Handled</a:t>
            </a:r>
            <a:endParaRPr lang="en-US" sz="4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447800"/>
            <a:ext cx="8229600" cy="1981200"/>
          </a:xfrm>
        </p:spPr>
        <p:txBody>
          <a:bodyPr/>
          <a:lstStyle/>
          <a:p>
            <a:pPr eaLnBrk="1" hangingPunct="1">
              <a:buClr>
                <a:srgbClr val="00B050"/>
              </a:buClr>
              <a:buSzPct val="90000"/>
              <a:buFont typeface="Wingdings" pitchFamily="2" charset="2"/>
              <a:buChar char="v"/>
              <a:defRPr/>
            </a:pPr>
            <a:r>
              <a:rPr lang="en-US" sz="3600" b="1" dirty="0" smtClean="0">
                <a:solidFill>
                  <a:schemeClr val="tx1"/>
                </a:solidFill>
                <a:effectLst>
                  <a:outerShdw blurRad="38100" dist="38100" dir="2700000" algn="tl">
                    <a:srgbClr val="000000">
                      <a:alpha val="43137"/>
                    </a:srgbClr>
                  </a:outerShdw>
                </a:effectLst>
                <a:cs typeface="Arial" charset="0"/>
              </a:rPr>
              <a:t>Medical malpractice</a:t>
            </a:r>
            <a:endParaRPr lang="en-US" sz="3600" b="1" dirty="0" smtClean="0">
              <a:solidFill>
                <a:schemeClr val="tx1"/>
              </a:solidFill>
              <a:effectLst>
                <a:outerShdw blurRad="38100" dist="38100" dir="2700000" algn="tl">
                  <a:srgbClr val="000000">
                    <a:alpha val="43137"/>
                  </a:srgbClr>
                </a:outerShdw>
              </a:effectLst>
              <a:cs typeface="Times New Roman" pitchFamily="18" charset="0"/>
            </a:endParaRPr>
          </a:p>
          <a:p>
            <a:pPr eaLnBrk="1" hangingPunct="1">
              <a:buClr>
                <a:srgbClr val="00B050"/>
              </a:buClr>
              <a:buSzPct val="90000"/>
              <a:buFont typeface="Wingdings" pitchFamily="2" charset="2"/>
              <a:buChar char="v"/>
              <a:defRPr/>
            </a:pPr>
            <a:r>
              <a:rPr lang="en-US" sz="3600" b="1" dirty="0" smtClean="0">
                <a:solidFill>
                  <a:schemeClr val="tx1"/>
                </a:solidFill>
                <a:effectLst>
                  <a:outerShdw blurRad="38100" dist="38100" dir="2700000" algn="tl">
                    <a:srgbClr val="000000">
                      <a:alpha val="43137"/>
                    </a:srgbClr>
                  </a:outerShdw>
                </a:effectLst>
                <a:cs typeface="Arial" charset="0"/>
              </a:rPr>
              <a:t>Patient/family - adverse to the hospital </a:t>
            </a:r>
          </a:p>
          <a:p>
            <a:pPr eaLnBrk="1" hangingPunct="1">
              <a:buClr>
                <a:srgbClr val="00B050"/>
              </a:buClr>
              <a:buSzPct val="90000"/>
              <a:buFont typeface="Wingdings" pitchFamily="2" charset="2"/>
              <a:buChar char="v"/>
              <a:defRPr/>
            </a:pPr>
            <a:r>
              <a:rPr lang="en-US" sz="3600" b="1" dirty="0" smtClean="0">
                <a:solidFill>
                  <a:schemeClr val="tx1"/>
                </a:solidFill>
                <a:effectLst>
                  <a:outerShdw blurRad="38100" dist="38100" dir="2700000" algn="tl">
                    <a:srgbClr val="000000">
                      <a:alpha val="43137"/>
                    </a:srgbClr>
                  </a:outerShdw>
                </a:effectLst>
                <a:cs typeface="Times New Roman" pitchFamily="18" charset="0"/>
              </a:rPr>
              <a:t>Parent - adverse to the child</a:t>
            </a:r>
          </a:p>
          <a:p>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33</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69850" y="68263"/>
            <a:ext cx="1752600" cy="660400"/>
          </a:xfrm>
          <a:prstGeom prst="rect">
            <a:avLst/>
          </a:prstGeom>
          <a:noFill/>
          <a:ln w="9525">
            <a:noFill/>
            <a:miter lim="800000"/>
            <a:headEnd/>
            <a:tailEnd/>
          </a:ln>
        </p:spPr>
      </p:pic>
      <p:pic>
        <p:nvPicPr>
          <p:cNvPr id="6" name="Picture 7" descr="C:\Documents and Settings\rp1176\Local Settings\Temporary Internet Files\Content.IE5\OHINWJUF\MP900289753[1].jpg"/>
          <p:cNvPicPr>
            <a:picLocks noChangeAspect="1" noChangeArrowheads="1"/>
          </p:cNvPicPr>
          <p:nvPr/>
        </p:nvPicPr>
        <p:blipFill>
          <a:blip r:embed="rId3" cstate="print"/>
          <a:srcRect/>
          <a:stretch>
            <a:fillRect/>
          </a:stretch>
        </p:blipFill>
        <p:spPr bwMode="auto">
          <a:xfrm>
            <a:off x="2828925" y="3429000"/>
            <a:ext cx="2200275"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lstStyle/>
          <a:p>
            <a:r>
              <a:rPr lang="en-US" b="1" i="1" dirty="0" smtClean="0">
                <a:effectLst>
                  <a:outerShdw blurRad="38100" dist="38100" dir="2700000" algn="tl">
                    <a:srgbClr val="000000">
                      <a:alpha val="43137"/>
                    </a:srgbClr>
                  </a:outerShdw>
                </a:effectLst>
              </a:rPr>
              <a:t>Advocacy Case Study: Collaboration Identifies a Need</a:t>
            </a:r>
          </a:p>
        </p:txBody>
      </p:sp>
      <p:sp>
        <p:nvSpPr>
          <p:cNvPr id="3" name="Subtitle 2"/>
          <p:cNvSpPr>
            <a:spLocks noGrp="1"/>
          </p:cNvSpPr>
          <p:nvPr>
            <p:ph type="subTitle" idx="1"/>
          </p:nvPr>
        </p:nvSpPr>
        <p:spPr>
          <a:xfrm>
            <a:off x="685800" y="3886200"/>
            <a:ext cx="7239000" cy="914400"/>
          </a:xfrm>
        </p:spPr>
        <p:txBody>
          <a:bodyPr/>
          <a:lstStyle/>
          <a:p>
            <a:pPr algn="ctr">
              <a:defRPr/>
            </a:pPr>
            <a:r>
              <a:rPr lang="en-US" sz="3600" b="1" dirty="0" smtClean="0">
                <a:solidFill>
                  <a:schemeClr val="tx1"/>
                </a:solidFill>
                <a:effectLst>
                  <a:outerShdw blurRad="38100" dist="38100" dir="2700000" algn="tl">
                    <a:srgbClr val="000000">
                      <a:alpha val="43137"/>
                    </a:srgbClr>
                  </a:outerShdw>
                </a:effectLst>
              </a:rPr>
              <a:t>Children with Head &amp; Neck Injuries</a:t>
            </a:r>
            <a:endParaRPr lang="en-US" sz="3600" b="1" dirty="0">
              <a:solidFill>
                <a:schemeClr val="tx1"/>
              </a:solidFill>
              <a:effectLst>
                <a:outerShdw blurRad="38100" dist="38100" dir="2700000" algn="tl">
                  <a:srgbClr val="000000">
                    <a:alpha val="43137"/>
                  </a:srgbClr>
                </a:outerShdw>
              </a:effectLst>
            </a:endParaRPr>
          </a:p>
        </p:txBody>
      </p:sp>
      <p:pic>
        <p:nvPicPr>
          <p:cNvPr id="4" name="Picture 6" descr="lawlogoforprint"/>
          <p:cNvPicPr>
            <a:picLocks noChangeAspect="1" noChangeArrowheads="1"/>
          </p:cNvPicPr>
          <p:nvPr/>
        </p:nvPicPr>
        <p:blipFill>
          <a:blip r:embed="rId3" cstate="print"/>
          <a:srcRect/>
          <a:stretch>
            <a:fillRect/>
          </a:stretch>
        </p:blipFill>
        <p:spPr bwMode="auto">
          <a:xfrm>
            <a:off x="228600" y="6019800"/>
            <a:ext cx="2304288" cy="768096"/>
          </a:xfrm>
          <a:prstGeom prst="rect">
            <a:avLst/>
          </a:prstGeom>
          <a:noFill/>
          <a:ln w="9525">
            <a:noFill/>
            <a:miter lim="800000"/>
            <a:headEnd/>
            <a:tailEnd/>
          </a:ln>
        </p:spPr>
      </p:pic>
      <p:pic>
        <p:nvPicPr>
          <p:cNvPr id="5" name="Picture 13"/>
          <p:cNvPicPr>
            <a:picLocks noChangeAspect="1" noChangeArrowheads="1"/>
          </p:cNvPicPr>
          <p:nvPr/>
        </p:nvPicPr>
        <p:blipFill>
          <a:blip r:embed="rId4" cstate="print"/>
          <a:srcRect/>
          <a:stretch>
            <a:fillRect/>
          </a:stretch>
        </p:blipFill>
        <p:spPr bwMode="auto">
          <a:xfrm>
            <a:off x="304800" y="228600"/>
            <a:ext cx="1498600" cy="641350"/>
          </a:xfrm>
          <a:prstGeom prst="rect">
            <a:avLst/>
          </a:prstGeom>
          <a:noFill/>
          <a:ln w="9525">
            <a:noFill/>
            <a:miter lim="800000"/>
            <a:headEnd/>
            <a:tailEnd/>
          </a:ln>
        </p:spPr>
      </p:pic>
    </p:spTree>
    <p:extLst>
      <p:ext uri="{BB962C8B-B14F-4D97-AF65-F5344CB8AC3E}">
        <p14:creationId xmlns:p14="http://schemas.microsoft.com/office/powerpoint/2010/main" val="4268812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z="4800" b="1" i="1" dirty="0" smtClean="0">
                <a:effectLst>
                  <a:outerShdw blurRad="38100" dist="38100" dir="2700000" algn="tl">
                    <a:srgbClr val="000000">
                      <a:alpha val="43137"/>
                    </a:srgbClr>
                  </a:outerShdw>
                </a:effectLst>
              </a:rPr>
              <a:t>The Problem and Cause</a:t>
            </a:r>
          </a:p>
        </p:txBody>
      </p:sp>
      <p:sp>
        <p:nvSpPr>
          <p:cNvPr id="3" name="Content Placeholder 2"/>
          <p:cNvSpPr>
            <a:spLocks noGrp="1"/>
          </p:cNvSpPr>
          <p:nvPr>
            <p:ph idx="1"/>
          </p:nvPr>
        </p:nvSpPr>
        <p:spPr>
          <a:xfrm>
            <a:off x="105747" y="1847461"/>
            <a:ext cx="8898294" cy="3200400"/>
          </a:xfrm>
        </p:spPr>
        <p:txBody>
          <a:bodyPr/>
          <a:lstStyle/>
          <a:p>
            <a:pPr>
              <a:buClr>
                <a:srgbClr val="00B050"/>
              </a:buClr>
              <a:buSzPct val="90000"/>
              <a:buFont typeface="Wingdings" pitchFamily="2" charset="2"/>
              <a:buChar char="v"/>
              <a:defRPr/>
            </a:pPr>
            <a:r>
              <a:rPr lang="en-US" sz="2700" b="1" dirty="0" smtClean="0">
                <a:effectLst>
                  <a:outerShdw blurRad="38100" dist="38100" dir="2700000" algn="tl">
                    <a:srgbClr val="000000">
                      <a:alpha val="43137"/>
                    </a:srgbClr>
                  </a:outerShdw>
                </a:effectLst>
              </a:rPr>
              <a:t>Children </a:t>
            </a:r>
            <a:r>
              <a:rPr lang="en-US" sz="2700" b="1" dirty="0">
                <a:effectLst>
                  <a:outerShdw blurRad="38100" dist="38100" dir="2700000" algn="tl">
                    <a:srgbClr val="000000">
                      <a:alpha val="43137"/>
                    </a:srgbClr>
                  </a:outerShdw>
                </a:effectLst>
              </a:rPr>
              <a:t>6 – 9 </a:t>
            </a:r>
            <a:r>
              <a:rPr lang="en-US" sz="2700" b="1" dirty="0" err="1">
                <a:effectLst>
                  <a:outerShdw blurRad="38100" dist="38100" dir="2700000" algn="tl">
                    <a:srgbClr val="000000">
                      <a:alpha val="43137"/>
                    </a:srgbClr>
                  </a:outerShdw>
                </a:effectLst>
              </a:rPr>
              <a:t>yrs</a:t>
            </a:r>
            <a:endParaRPr lang="en-US" sz="2700" b="1" dirty="0">
              <a:effectLst>
                <a:outerShdw blurRad="38100" dist="38100" dir="2700000" algn="tl">
                  <a:srgbClr val="000000">
                    <a:alpha val="43137"/>
                  </a:srgbClr>
                </a:outerShdw>
              </a:effectLst>
            </a:endParaRPr>
          </a:p>
          <a:p>
            <a:pPr lvl="1">
              <a:buClr>
                <a:srgbClr val="FF0000"/>
              </a:buClr>
              <a:buSzPct val="100000"/>
              <a:buFont typeface="Arial" pitchFamily="34" charset="0"/>
              <a:buChar char="◘"/>
              <a:defRPr/>
            </a:pPr>
            <a:r>
              <a:rPr lang="en-US" sz="2300" b="1" dirty="0">
                <a:effectLst>
                  <a:outerShdw blurRad="38100" dist="38100" dir="2700000" algn="tl">
                    <a:srgbClr val="000000">
                      <a:alpha val="43137"/>
                    </a:srgbClr>
                  </a:outerShdw>
                </a:effectLst>
              </a:rPr>
              <a:t>MVA </a:t>
            </a:r>
            <a:r>
              <a:rPr lang="en-US" sz="2300" b="1" dirty="0" smtClean="0">
                <a:effectLst>
                  <a:outerShdw blurRad="38100" dist="38100" dir="2700000" algn="tl">
                    <a:srgbClr val="000000">
                      <a:alpha val="43137"/>
                    </a:srgbClr>
                  </a:outerShdw>
                </a:effectLst>
              </a:rPr>
              <a:t>resulting in severe </a:t>
            </a:r>
            <a:r>
              <a:rPr lang="en-US" sz="2300" b="1" dirty="0">
                <a:effectLst>
                  <a:outerShdw blurRad="38100" dist="38100" dir="2700000" algn="tl">
                    <a:srgbClr val="000000">
                      <a:alpha val="43137"/>
                    </a:srgbClr>
                  </a:outerShdw>
                </a:effectLst>
              </a:rPr>
              <a:t>head &amp; neck injuries</a:t>
            </a:r>
          </a:p>
          <a:p>
            <a:pPr>
              <a:buClr>
                <a:srgbClr val="00B050"/>
              </a:buClr>
              <a:buSzPct val="90000"/>
              <a:buFont typeface="Wingdings" pitchFamily="2" charset="2"/>
              <a:buChar char="v"/>
              <a:defRPr/>
            </a:pPr>
            <a:r>
              <a:rPr lang="en-US" sz="2700" b="1" dirty="0" smtClean="0">
                <a:solidFill>
                  <a:schemeClr val="tx1"/>
                </a:solidFill>
                <a:effectLst>
                  <a:outerShdw blurRad="38100" dist="38100" dir="2700000" algn="tl">
                    <a:srgbClr val="000000">
                      <a:alpha val="43137"/>
                    </a:srgbClr>
                  </a:outerShdw>
                </a:effectLst>
              </a:rPr>
              <a:t>Booster seat or other protective device no longer required for child passengers ≥ 6 </a:t>
            </a:r>
            <a:r>
              <a:rPr lang="en-US" sz="2700" b="1" dirty="0" err="1" smtClean="0">
                <a:solidFill>
                  <a:schemeClr val="tx1"/>
                </a:solidFill>
                <a:effectLst>
                  <a:outerShdw blurRad="38100" dist="38100" dir="2700000" algn="tl">
                    <a:srgbClr val="000000">
                      <a:alpha val="43137"/>
                    </a:srgbClr>
                  </a:outerShdw>
                </a:effectLst>
              </a:rPr>
              <a:t>yrs</a:t>
            </a:r>
            <a:r>
              <a:rPr lang="en-US" sz="2700" b="1" dirty="0" smtClean="0">
                <a:solidFill>
                  <a:schemeClr val="tx1"/>
                </a:solidFill>
                <a:effectLst>
                  <a:outerShdw blurRad="38100" dist="38100" dir="2700000" algn="tl">
                    <a:srgbClr val="000000">
                      <a:alpha val="43137"/>
                    </a:srgbClr>
                  </a:outerShdw>
                </a:effectLst>
              </a:rPr>
              <a:t> use a seat belt</a:t>
            </a:r>
          </a:p>
          <a:p>
            <a:pPr>
              <a:buClr>
                <a:srgbClr val="00B050"/>
              </a:buClr>
              <a:buSzPct val="90000"/>
              <a:buFont typeface="Wingdings" pitchFamily="2" charset="2"/>
              <a:buChar char="v"/>
              <a:defRPr/>
            </a:pPr>
            <a:r>
              <a:rPr lang="en-US" sz="2700" b="1" dirty="0" smtClean="0">
                <a:effectLst>
                  <a:outerShdw blurRad="38100" dist="38100" dir="2700000" algn="tl">
                    <a:srgbClr val="000000">
                      <a:alpha val="43137"/>
                    </a:srgbClr>
                  </a:outerShdw>
                </a:effectLst>
              </a:rPr>
              <a:t>Rehabilitation team referred many to </a:t>
            </a:r>
            <a:r>
              <a:rPr lang="en-US" sz="2700" b="1" dirty="0" err="1" smtClean="0">
                <a:effectLst>
                  <a:outerShdw blurRad="38100" dist="38100" dir="2700000" algn="tl">
                    <a:srgbClr val="000000">
                      <a:alpha val="43137"/>
                    </a:srgbClr>
                  </a:outerShdw>
                </a:effectLst>
              </a:rPr>
              <a:t>HeLP</a:t>
            </a:r>
            <a:r>
              <a:rPr lang="en-US" sz="2700" b="1" dirty="0" smtClean="0">
                <a:effectLst>
                  <a:outerShdw blurRad="38100" dist="38100" dir="2700000" algn="tl">
                    <a:srgbClr val="000000">
                      <a:alpha val="43137"/>
                    </a:srgbClr>
                  </a:outerShdw>
                </a:effectLst>
              </a:rPr>
              <a:t> for legal problems stemming from their injuries</a:t>
            </a:r>
            <a:endParaRPr lang="en-US" sz="2700" b="1" dirty="0" smtClean="0">
              <a:solidFill>
                <a:schemeClr val="tx1"/>
              </a:solidFill>
              <a:effectLst>
                <a:outerShdw blurRad="38100" dist="38100" dir="2700000" algn="tl">
                  <a:srgbClr val="000000">
                    <a:alpha val="43137"/>
                  </a:srgbClr>
                </a:outerShdw>
              </a:effectLst>
            </a:endParaRPr>
          </a:p>
          <a:p>
            <a:pPr>
              <a:buClr>
                <a:srgbClr val="00B050"/>
              </a:buClr>
              <a:buSzPct val="90000"/>
              <a:buFont typeface="Wingdings" pitchFamily="2" charset="2"/>
              <a:buChar char="v"/>
              <a:defRPr/>
            </a:pPr>
            <a:r>
              <a:rPr lang="en-US" sz="2700" b="1" dirty="0" smtClean="0">
                <a:solidFill>
                  <a:schemeClr val="tx1"/>
                </a:solidFill>
                <a:effectLst>
                  <a:outerShdw blurRad="38100" dist="38100" dir="2700000" algn="tl">
                    <a:srgbClr val="000000">
                      <a:alpha val="43137"/>
                    </a:srgbClr>
                  </a:outerShdw>
                </a:effectLst>
              </a:rPr>
              <a:t>Staff from rehabilitation unit asks HeLP to fix the problem</a:t>
            </a:r>
          </a:p>
        </p:txBody>
      </p:sp>
      <p:sp>
        <p:nvSpPr>
          <p:cNvPr id="4" name="Slide Number Placeholder 3"/>
          <p:cNvSpPr>
            <a:spLocks noGrp="1"/>
          </p:cNvSpPr>
          <p:nvPr>
            <p:ph type="sldNum" sz="quarter" idx="10"/>
          </p:nvPr>
        </p:nvSpPr>
        <p:spPr/>
        <p:txBody>
          <a:bodyPr/>
          <a:lstStyle/>
          <a:p>
            <a:pPr>
              <a:defRPr/>
            </a:pPr>
            <a:fld id="{CB21E9F3-C8B8-4EE5-B851-1969E3C8D62D}" type="slidenum">
              <a:rPr lang="en-US"/>
              <a:pPr>
                <a:defRPr/>
              </a:pPr>
              <a:t>35</a:t>
            </a:fld>
            <a:endParaRPr lang="en-US" dirty="0"/>
          </a:p>
        </p:txBody>
      </p:sp>
      <p:pic>
        <p:nvPicPr>
          <p:cNvPr id="5" name="Picture 6" descr="lawlogoforprint"/>
          <p:cNvPicPr>
            <a:picLocks noChangeAspect="1" noChangeArrowheads="1"/>
          </p:cNvPicPr>
          <p:nvPr/>
        </p:nvPicPr>
        <p:blipFill>
          <a:blip r:embed="rId3" cstate="print"/>
          <a:srcRect/>
          <a:stretch>
            <a:fillRect/>
          </a:stretch>
        </p:blipFill>
        <p:spPr bwMode="auto">
          <a:xfrm>
            <a:off x="304800" y="5943600"/>
            <a:ext cx="2286000" cy="685800"/>
          </a:xfrm>
          <a:prstGeom prst="rect">
            <a:avLst/>
          </a:prstGeom>
          <a:noFill/>
          <a:ln w="9525">
            <a:noFill/>
            <a:miter lim="800000"/>
            <a:headEnd/>
            <a:tailEnd/>
          </a:ln>
        </p:spPr>
      </p:pic>
      <p:pic>
        <p:nvPicPr>
          <p:cNvPr id="65541" name="Picture 4" descr="C:\Users\law\AppData\Local\Microsoft\Windows\Temporary Internet Files\Content.IE5\921VCY0L\MC900056644[1].wmf"/>
          <p:cNvPicPr>
            <a:picLocks noChangeAspect="1" noChangeArrowheads="1"/>
          </p:cNvPicPr>
          <p:nvPr/>
        </p:nvPicPr>
        <p:blipFill>
          <a:blip r:embed="rId4" cstate="print"/>
          <a:srcRect/>
          <a:stretch>
            <a:fillRect/>
          </a:stretch>
        </p:blipFill>
        <p:spPr bwMode="auto">
          <a:xfrm>
            <a:off x="7543797" y="1295403"/>
            <a:ext cx="1425248" cy="1415857"/>
          </a:xfrm>
          <a:prstGeom prst="rect">
            <a:avLst/>
          </a:prstGeom>
          <a:noFill/>
          <a:ln w="9525">
            <a:noFill/>
            <a:miter lim="800000"/>
            <a:headEnd/>
            <a:tailEnd/>
          </a:ln>
        </p:spPr>
      </p:pic>
      <p:pic>
        <p:nvPicPr>
          <p:cNvPr id="8" name="Picture 13"/>
          <p:cNvPicPr>
            <a:picLocks noChangeAspect="1" noChangeArrowheads="1"/>
          </p:cNvPicPr>
          <p:nvPr/>
        </p:nvPicPr>
        <p:blipFill>
          <a:blip r:embed="rId5" cstate="print"/>
          <a:srcRect/>
          <a:stretch>
            <a:fillRect/>
          </a:stretch>
        </p:blipFill>
        <p:spPr bwMode="auto">
          <a:xfrm>
            <a:off x="7162800" y="381000"/>
            <a:ext cx="1498600" cy="641350"/>
          </a:xfrm>
          <a:prstGeom prst="rect">
            <a:avLst/>
          </a:prstGeom>
          <a:noFill/>
          <a:ln w="9525">
            <a:noFill/>
            <a:miter lim="800000"/>
            <a:headEnd/>
            <a:tailEnd/>
          </a:ln>
        </p:spPr>
      </p:pic>
      <p:pic>
        <p:nvPicPr>
          <p:cNvPr id="9" name="Picture 7" descr="C:\Users\law\AppData\Local\Microsoft\Windows\Temporary Internet Files\Content.IE5\WPABC492\MC900056622[1].wmf"/>
          <p:cNvPicPr>
            <a:picLocks noChangeAspect="1" noChangeArrowheads="1"/>
          </p:cNvPicPr>
          <p:nvPr/>
        </p:nvPicPr>
        <p:blipFill>
          <a:blip r:embed="rId6" cstate="print"/>
          <a:srcRect/>
          <a:stretch>
            <a:fillRect/>
          </a:stretch>
        </p:blipFill>
        <p:spPr bwMode="auto">
          <a:xfrm>
            <a:off x="3200400" y="5105400"/>
            <a:ext cx="1803400" cy="1431925"/>
          </a:xfrm>
          <a:prstGeom prst="rect">
            <a:avLst/>
          </a:prstGeom>
          <a:noFill/>
          <a:ln w="9525">
            <a:noFill/>
            <a:miter lim="800000"/>
            <a:headEnd/>
            <a:tailEnd/>
          </a:ln>
        </p:spPr>
      </p:pic>
    </p:spTree>
    <p:extLst>
      <p:ext uri="{BB962C8B-B14F-4D97-AF65-F5344CB8AC3E}">
        <p14:creationId xmlns:p14="http://schemas.microsoft.com/office/powerpoint/2010/main" val="3453226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2133599" y="47625"/>
            <a:ext cx="4800601" cy="866775"/>
          </a:xfrm>
        </p:spPr>
        <p:txBody>
          <a:bodyPr/>
          <a:lstStyle/>
          <a:p>
            <a:pPr algn="ctr"/>
            <a:r>
              <a:rPr lang="en-US" sz="4400" b="1" i="1" dirty="0" smtClean="0">
                <a:effectLst>
                  <a:outerShdw blurRad="38100" dist="38100" dir="2700000" algn="tl">
                    <a:srgbClr val="000000">
                      <a:alpha val="43137"/>
                    </a:srgbClr>
                  </a:outerShdw>
                </a:effectLst>
              </a:rPr>
              <a:t>What did we do?</a:t>
            </a:r>
          </a:p>
        </p:txBody>
      </p:sp>
      <p:sp>
        <p:nvSpPr>
          <p:cNvPr id="48131" name="Rectangle 3"/>
          <p:cNvSpPr>
            <a:spLocks noGrp="1" noChangeArrowheads="1"/>
          </p:cNvSpPr>
          <p:nvPr>
            <p:ph type="body" idx="4294967295"/>
          </p:nvPr>
        </p:nvSpPr>
        <p:spPr>
          <a:xfrm>
            <a:off x="257175" y="942974"/>
            <a:ext cx="8229600" cy="5610226"/>
          </a:xfrm>
        </p:spPr>
        <p:txBody>
          <a:bodyPr/>
          <a:lstStyle/>
          <a:p>
            <a:pPr>
              <a:lnSpc>
                <a:spcPct val="80000"/>
              </a:lnSpc>
              <a:buClr>
                <a:srgbClr val="00B050"/>
              </a:buClr>
              <a:buSzPct val="90000"/>
              <a:buFont typeface="Wingdings" pitchFamily="2" charset="2"/>
              <a:buChar char="v"/>
            </a:pPr>
            <a:r>
              <a:rPr lang="en-US" b="1" dirty="0" smtClean="0">
                <a:solidFill>
                  <a:schemeClr val="tx1"/>
                </a:solidFill>
                <a:effectLst>
                  <a:outerShdw blurRad="38100" dist="38100" dir="2700000" algn="tl">
                    <a:srgbClr val="000000">
                      <a:alpha val="43137"/>
                    </a:srgbClr>
                  </a:outerShdw>
                </a:effectLst>
              </a:rPr>
              <a:t>Identified the public policy issue</a:t>
            </a:r>
          </a:p>
          <a:p>
            <a:pPr lvl="1">
              <a:lnSpc>
                <a:spcPct val="80000"/>
              </a:lnSpc>
              <a:buClr>
                <a:srgbClr val="FF0000"/>
              </a:buClr>
              <a:buFont typeface="Arial" pitchFamily="34" charset="0"/>
              <a:buChar char="◘"/>
            </a:pPr>
            <a:r>
              <a:rPr lang="en-US" sz="2600" b="1" dirty="0" smtClean="0">
                <a:solidFill>
                  <a:schemeClr val="tx1"/>
                </a:solidFill>
                <a:effectLst>
                  <a:outerShdw blurRad="38100" dist="38100" dir="2700000" algn="tl">
                    <a:srgbClr val="000000">
                      <a:alpha val="43137"/>
                    </a:srgbClr>
                  </a:outerShdw>
                </a:effectLst>
              </a:rPr>
              <a:t>Kids should be in booster seats to age 8</a:t>
            </a:r>
          </a:p>
          <a:p>
            <a:pPr lvl="2">
              <a:lnSpc>
                <a:spcPct val="80000"/>
              </a:lnSpc>
              <a:buSzPct val="100000"/>
              <a:buFont typeface="Courier New" pitchFamily="49" charset="0"/>
              <a:buChar char="o"/>
            </a:pPr>
            <a:r>
              <a:rPr lang="en-US" sz="2200" b="1" dirty="0" smtClean="0">
                <a:solidFill>
                  <a:schemeClr val="tx1"/>
                </a:solidFill>
                <a:effectLst>
                  <a:outerShdw blurRad="38100" dist="38100" dir="2700000" algn="tl">
                    <a:srgbClr val="000000">
                      <a:alpha val="43137"/>
                    </a:srgbClr>
                  </a:outerShdw>
                </a:effectLst>
              </a:rPr>
              <a:t>National Highway Traffic Safety Admin</a:t>
            </a:r>
          </a:p>
          <a:p>
            <a:pPr lvl="2">
              <a:lnSpc>
                <a:spcPct val="80000"/>
              </a:lnSpc>
              <a:buSzPct val="100000"/>
              <a:buFont typeface="Courier New" pitchFamily="49" charset="0"/>
              <a:buChar char="o"/>
            </a:pPr>
            <a:r>
              <a:rPr lang="en-US" sz="2200" b="1" dirty="0" smtClean="0">
                <a:solidFill>
                  <a:schemeClr val="tx1"/>
                </a:solidFill>
                <a:effectLst>
                  <a:outerShdw blurRad="38100" dist="38100" dir="2700000" algn="tl">
                    <a:srgbClr val="000000">
                      <a:alpha val="43137"/>
                    </a:srgbClr>
                  </a:outerShdw>
                </a:effectLst>
              </a:rPr>
              <a:t>American Academy of Pediatrics</a:t>
            </a:r>
          </a:p>
          <a:p>
            <a:pPr>
              <a:lnSpc>
                <a:spcPct val="80000"/>
              </a:lnSpc>
              <a:buClr>
                <a:srgbClr val="00B050"/>
              </a:buClr>
              <a:buSzPct val="90000"/>
              <a:buFont typeface="Wingdings" pitchFamily="2" charset="2"/>
              <a:buChar char="v"/>
            </a:pPr>
            <a:r>
              <a:rPr lang="en-US" b="1" dirty="0" smtClean="0">
                <a:solidFill>
                  <a:schemeClr val="tx1"/>
                </a:solidFill>
                <a:effectLst>
                  <a:outerShdw blurRad="38100" dist="38100" dir="2700000" algn="tl">
                    <a:srgbClr val="000000">
                      <a:alpha val="43137"/>
                    </a:srgbClr>
                  </a:outerShdw>
                </a:effectLst>
              </a:rPr>
              <a:t>Identified the community partner</a:t>
            </a:r>
          </a:p>
          <a:p>
            <a:pPr>
              <a:lnSpc>
                <a:spcPct val="80000"/>
              </a:lnSpc>
              <a:buClr>
                <a:srgbClr val="00B050"/>
              </a:buClr>
              <a:buSzPct val="90000"/>
              <a:buFont typeface="Wingdings" pitchFamily="2" charset="2"/>
              <a:buChar char="v"/>
            </a:pPr>
            <a:r>
              <a:rPr lang="en-US" b="1" dirty="0" smtClean="0">
                <a:solidFill>
                  <a:schemeClr val="tx1"/>
                </a:solidFill>
                <a:effectLst>
                  <a:outerShdw blurRad="38100" dist="38100" dir="2700000" algn="tl">
                    <a:srgbClr val="000000">
                      <a:alpha val="43137"/>
                    </a:srgbClr>
                  </a:outerShdw>
                </a:effectLst>
              </a:rPr>
              <a:t>Set expectations and responsibilities</a:t>
            </a:r>
          </a:p>
          <a:p>
            <a:pPr>
              <a:lnSpc>
                <a:spcPct val="80000"/>
              </a:lnSpc>
              <a:buClr>
                <a:srgbClr val="00B050"/>
              </a:buClr>
              <a:buSzPct val="90000"/>
              <a:buFont typeface="Wingdings" pitchFamily="2" charset="2"/>
              <a:buChar char="v"/>
            </a:pPr>
            <a:r>
              <a:rPr lang="en-US" b="1" dirty="0" smtClean="0">
                <a:solidFill>
                  <a:schemeClr val="tx1"/>
                </a:solidFill>
                <a:effectLst>
                  <a:outerShdw blurRad="38100" dist="38100" dir="2700000" algn="tl">
                    <a:srgbClr val="000000">
                      <a:alpha val="43137"/>
                    </a:srgbClr>
                  </a:outerShdw>
                </a:effectLst>
              </a:rPr>
              <a:t>Did the work</a:t>
            </a:r>
          </a:p>
          <a:p>
            <a:pPr lvl="1">
              <a:lnSpc>
                <a:spcPct val="80000"/>
              </a:lnSpc>
              <a:buClr>
                <a:srgbClr val="FF0000"/>
              </a:buClr>
              <a:buFont typeface="Arial" pitchFamily="34" charset="0"/>
              <a:buChar char="◘"/>
            </a:pPr>
            <a:r>
              <a:rPr lang="en-US" sz="2600" b="1" dirty="0" smtClean="0">
                <a:solidFill>
                  <a:schemeClr val="tx1"/>
                </a:solidFill>
                <a:effectLst>
                  <a:outerShdw blurRad="38100" dist="38100" dir="2700000" algn="tl">
                    <a:srgbClr val="000000">
                      <a:alpha val="43137"/>
                    </a:srgbClr>
                  </a:outerShdw>
                </a:effectLst>
              </a:rPr>
              <a:t>50 state survey</a:t>
            </a:r>
          </a:p>
          <a:p>
            <a:pPr lvl="1">
              <a:lnSpc>
                <a:spcPct val="80000"/>
              </a:lnSpc>
              <a:buClr>
                <a:srgbClr val="FF0000"/>
              </a:buClr>
              <a:buFont typeface="Arial" pitchFamily="34" charset="0"/>
              <a:buChar char="◘"/>
            </a:pPr>
            <a:r>
              <a:rPr lang="en-US" sz="2600" b="1" dirty="0" smtClean="0">
                <a:solidFill>
                  <a:schemeClr val="tx1"/>
                </a:solidFill>
                <a:effectLst>
                  <a:outerShdw blurRad="38100" dist="38100" dir="2700000" algn="tl">
                    <a:srgbClr val="000000">
                      <a:alpha val="43137"/>
                    </a:srgbClr>
                  </a:outerShdw>
                </a:effectLst>
              </a:rPr>
              <a:t>Researched the science/engineering</a:t>
            </a:r>
          </a:p>
          <a:p>
            <a:pPr lvl="1">
              <a:lnSpc>
                <a:spcPct val="80000"/>
              </a:lnSpc>
              <a:buClr>
                <a:srgbClr val="FF0000"/>
              </a:buClr>
              <a:buFont typeface="Arial" pitchFamily="34" charset="0"/>
              <a:buChar char="◘"/>
            </a:pPr>
            <a:r>
              <a:rPr lang="en-US" sz="2600" b="1" dirty="0" smtClean="0">
                <a:solidFill>
                  <a:schemeClr val="tx1"/>
                </a:solidFill>
                <a:effectLst>
                  <a:outerShdw blurRad="38100" dist="38100" dir="2700000" algn="tl">
                    <a:srgbClr val="000000">
                      <a:alpha val="43137"/>
                    </a:srgbClr>
                  </a:outerShdw>
                </a:effectLst>
              </a:rPr>
              <a:t>Developed the work product</a:t>
            </a:r>
          </a:p>
          <a:p>
            <a:pPr>
              <a:lnSpc>
                <a:spcPct val="80000"/>
              </a:lnSpc>
              <a:buClr>
                <a:srgbClr val="00B050"/>
              </a:buClr>
              <a:buSzPct val="90000"/>
              <a:buFont typeface="Wingdings" pitchFamily="2" charset="2"/>
              <a:buChar char="v"/>
            </a:pPr>
            <a:r>
              <a:rPr lang="en-US" b="1" dirty="0" smtClean="0">
                <a:solidFill>
                  <a:schemeClr val="tx1"/>
                </a:solidFill>
                <a:effectLst>
                  <a:outerShdw blurRad="38100" dist="38100" dir="2700000" algn="tl">
                    <a:srgbClr val="000000">
                      <a:alpha val="43137"/>
                    </a:srgbClr>
                  </a:outerShdw>
                </a:effectLst>
              </a:rPr>
              <a:t>Got buy-in</a:t>
            </a:r>
          </a:p>
          <a:p>
            <a:pPr lvl="1">
              <a:lnSpc>
                <a:spcPct val="80000"/>
              </a:lnSpc>
              <a:buClr>
                <a:srgbClr val="FF0000"/>
              </a:buClr>
              <a:buFont typeface="Arial" pitchFamily="34" charset="0"/>
              <a:buChar char="◘"/>
            </a:pPr>
            <a:r>
              <a:rPr lang="en-US" sz="2600" b="1" dirty="0" smtClean="0">
                <a:solidFill>
                  <a:schemeClr val="tx1"/>
                </a:solidFill>
                <a:effectLst>
                  <a:outerShdw blurRad="38100" dist="38100" dir="2700000" algn="tl">
                    <a:srgbClr val="000000">
                      <a:alpha val="43137"/>
                    </a:srgbClr>
                  </a:outerShdw>
                </a:effectLst>
              </a:rPr>
              <a:t>Governor’s office of Highway Safety</a:t>
            </a:r>
          </a:p>
          <a:p>
            <a:pPr lvl="1">
              <a:buClr>
                <a:srgbClr val="FF0000"/>
              </a:buClr>
              <a:buSzPct val="90000"/>
              <a:buFont typeface="Arial" pitchFamily="34" charset="0"/>
              <a:buChar char="◘"/>
            </a:pPr>
            <a:r>
              <a:rPr lang="en-US" sz="2600" b="1" dirty="0" smtClean="0">
                <a:solidFill>
                  <a:schemeClr val="tx1"/>
                </a:solidFill>
                <a:effectLst>
                  <a:outerShdw blurRad="38100" dist="38100" dir="2700000" algn="tl">
                    <a:srgbClr val="000000">
                      <a:alpha val="43137"/>
                    </a:srgbClr>
                  </a:outerShdw>
                </a:effectLst>
              </a:rPr>
              <a:t>Get the Governor onboard</a:t>
            </a:r>
          </a:p>
          <a:p>
            <a:pPr lvl="1">
              <a:buClr>
                <a:srgbClr val="FF0000"/>
              </a:buClr>
              <a:buSzPct val="90000"/>
              <a:buFont typeface="Arial" pitchFamily="34" charset="0"/>
              <a:buChar char="◘"/>
            </a:pPr>
            <a:r>
              <a:rPr lang="en-US" sz="2600" b="1" dirty="0" smtClean="0">
                <a:solidFill>
                  <a:schemeClr val="tx1"/>
                </a:solidFill>
                <a:effectLst>
                  <a:outerShdw blurRad="38100" dist="38100" dir="2700000" algn="tl">
                    <a:srgbClr val="000000">
                      <a:alpha val="43137"/>
                    </a:srgbClr>
                  </a:outerShdw>
                </a:effectLst>
              </a:rPr>
              <a:t>Success!!!!</a:t>
            </a:r>
          </a:p>
        </p:txBody>
      </p:sp>
      <p:pic>
        <p:nvPicPr>
          <p:cNvPr id="5" name="Picture 13"/>
          <p:cNvPicPr>
            <a:picLocks noChangeAspect="1" noChangeArrowheads="1"/>
          </p:cNvPicPr>
          <p:nvPr/>
        </p:nvPicPr>
        <p:blipFill>
          <a:blip r:embed="rId3" cstate="print"/>
          <a:srcRect/>
          <a:stretch>
            <a:fillRect/>
          </a:stretch>
        </p:blipFill>
        <p:spPr bwMode="auto">
          <a:xfrm>
            <a:off x="7162800" y="152400"/>
            <a:ext cx="1498600" cy="641350"/>
          </a:xfrm>
          <a:prstGeom prst="rect">
            <a:avLst/>
          </a:prstGeom>
          <a:noFill/>
          <a:ln w="9525">
            <a:noFill/>
            <a:miter lim="800000"/>
            <a:headEnd/>
            <a:tailEnd/>
          </a:ln>
        </p:spPr>
      </p:pic>
      <p:pic>
        <p:nvPicPr>
          <p:cNvPr id="376834" name="Picture 2" descr="// Project 365"/>
          <p:cNvPicPr>
            <a:picLocks noChangeAspect="1" noChangeArrowheads="1"/>
          </p:cNvPicPr>
          <p:nvPr/>
        </p:nvPicPr>
        <p:blipFill>
          <a:blip r:embed="rId4" cstate="print"/>
          <a:srcRect l="59844" r="20078" b="60118"/>
          <a:stretch>
            <a:fillRect/>
          </a:stretch>
        </p:blipFill>
        <p:spPr bwMode="auto">
          <a:xfrm>
            <a:off x="6591654" y="2666998"/>
            <a:ext cx="2304057" cy="2281611"/>
          </a:xfrm>
          <a:prstGeom prst="rect">
            <a:avLst/>
          </a:prstGeom>
          <a:noFill/>
        </p:spPr>
      </p:pic>
      <p:pic>
        <p:nvPicPr>
          <p:cNvPr id="7" name="Picture 6" descr="lawlogoforprint"/>
          <p:cNvPicPr>
            <a:picLocks noChangeAspect="1" noChangeArrowheads="1"/>
          </p:cNvPicPr>
          <p:nvPr/>
        </p:nvPicPr>
        <p:blipFill>
          <a:blip r:embed="rId5" cstate="print"/>
          <a:srcRect/>
          <a:stretch>
            <a:fillRect/>
          </a:stretch>
        </p:blipFill>
        <p:spPr bwMode="auto">
          <a:xfrm>
            <a:off x="152400" y="76200"/>
            <a:ext cx="1828800" cy="685800"/>
          </a:xfrm>
          <a:prstGeom prst="rect">
            <a:avLst/>
          </a:prstGeom>
          <a:noFill/>
          <a:ln w="9525">
            <a:noFill/>
            <a:miter lim="800000"/>
            <a:headEnd/>
            <a:tailEnd/>
          </a:ln>
        </p:spPr>
      </p:pic>
      <p:cxnSp>
        <p:nvCxnSpPr>
          <p:cNvPr id="9" name="Straight Connector 8"/>
          <p:cNvCxnSpPr/>
          <p:nvPr/>
        </p:nvCxnSpPr>
        <p:spPr>
          <a:xfrm>
            <a:off x="0" y="838200"/>
            <a:ext cx="9144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54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normAutofit/>
          </a:bodyPr>
          <a:lstStyle/>
          <a:p>
            <a:pPr algn="ctr"/>
            <a:r>
              <a:rPr lang="en-US" b="1" i="1" dirty="0" smtClean="0">
                <a:effectLst>
                  <a:outerShdw blurRad="38100" dist="38100" dir="2700000" algn="tl">
                    <a:srgbClr val="000000">
                      <a:alpha val="43137"/>
                    </a:srgbClr>
                  </a:outerShdw>
                </a:effectLst>
              </a:rPr>
              <a:t>What’s in it for the Healthcare Partner I ??</a:t>
            </a:r>
          </a:p>
        </p:txBody>
      </p:sp>
      <p:pic>
        <p:nvPicPr>
          <p:cNvPr id="4" name="Picture 6" descr="lawlogoforprint"/>
          <p:cNvPicPr>
            <a:picLocks noChangeAspect="1" noChangeArrowheads="1"/>
          </p:cNvPicPr>
          <p:nvPr/>
        </p:nvPicPr>
        <p:blipFill>
          <a:blip r:embed="rId3" cstate="print"/>
          <a:srcRect/>
          <a:stretch>
            <a:fillRect/>
          </a:stretch>
        </p:blipFill>
        <p:spPr bwMode="auto">
          <a:xfrm>
            <a:off x="228600" y="6019800"/>
            <a:ext cx="2304288" cy="768096"/>
          </a:xfrm>
          <a:prstGeom prst="rect">
            <a:avLst/>
          </a:prstGeom>
          <a:noFill/>
          <a:ln w="9525">
            <a:noFill/>
            <a:miter lim="800000"/>
            <a:headEnd/>
            <a:tailEnd/>
          </a:ln>
        </p:spPr>
      </p:pic>
      <p:pic>
        <p:nvPicPr>
          <p:cNvPr id="5" name="Picture 13"/>
          <p:cNvPicPr>
            <a:picLocks noChangeAspect="1" noChangeArrowheads="1"/>
          </p:cNvPicPr>
          <p:nvPr/>
        </p:nvPicPr>
        <p:blipFill>
          <a:blip r:embed="rId4" cstate="print"/>
          <a:srcRect/>
          <a:stretch>
            <a:fillRect/>
          </a:stretch>
        </p:blipFill>
        <p:spPr bwMode="auto">
          <a:xfrm>
            <a:off x="304800" y="228600"/>
            <a:ext cx="1498600" cy="641350"/>
          </a:xfrm>
          <a:prstGeom prst="rect">
            <a:avLst/>
          </a:prstGeom>
          <a:noFill/>
          <a:ln w="9525">
            <a:noFill/>
            <a:miter lim="800000"/>
            <a:headEnd/>
            <a:tailEnd/>
          </a:ln>
        </p:spPr>
      </p:pic>
    </p:spTree>
    <p:extLst>
      <p:ext uri="{BB962C8B-B14F-4D97-AF65-F5344CB8AC3E}">
        <p14:creationId xmlns:p14="http://schemas.microsoft.com/office/powerpoint/2010/main" val="2151352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458200" cy="4343400"/>
          </a:xfrm>
        </p:spPr>
        <p:txBody>
          <a:bodyPr/>
          <a:lstStyle/>
          <a:p>
            <a:pPr>
              <a:buClr>
                <a:srgbClr val="00B050"/>
              </a:buClr>
              <a:buSzPct val="90000"/>
              <a:buFont typeface="Wingdings" pitchFamily="2" charset="2"/>
              <a:buChar char="v"/>
            </a:pPr>
            <a:r>
              <a:rPr lang="en-US" b="1" dirty="0" smtClean="0">
                <a:effectLst>
                  <a:outerShdw blurRad="38100" dist="38100" dir="2700000" algn="tl">
                    <a:srgbClr val="000000">
                      <a:alpha val="43137"/>
                    </a:srgbClr>
                  </a:outerShdw>
                </a:effectLst>
              </a:rPr>
              <a:t>Results</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In 50 cases involving 62 children, </a:t>
            </a:r>
            <a:r>
              <a:rPr lang="en-US" b="1" dirty="0" err="1" smtClean="0">
                <a:effectLst>
                  <a:outerShdw blurRad="38100" dist="38100" dir="2700000" algn="tl">
                    <a:srgbClr val="000000">
                      <a:alpha val="43137"/>
                    </a:srgbClr>
                  </a:outerShdw>
                </a:effectLst>
              </a:rPr>
              <a:t>HeLP</a:t>
            </a:r>
            <a:r>
              <a:rPr lang="en-US" b="1" dirty="0" smtClean="0">
                <a:effectLst>
                  <a:outerShdw blurRad="38100" dist="38100" dir="2700000" algn="tl">
                    <a:srgbClr val="000000">
                      <a:alpha val="43137"/>
                    </a:srgbClr>
                  </a:outerShdw>
                </a:effectLst>
              </a:rPr>
              <a:t> was able to obtain or retain Medicaid coverage or benefits for 55 children</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At a minimum, </a:t>
            </a:r>
            <a:r>
              <a:rPr lang="en-US" b="1" dirty="0" err="1" smtClean="0">
                <a:effectLst>
                  <a:outerShdw blurRad="38100" dist="38100" dir="2700000" algn="tl">
                    <a:srgbClr val="000000">
                      <a:alpha val="43137"/>
                    </a:srgbClr>
                  </a:outerShdw>
                </a:effectLst>
              </a:rPr>
              <a:t>HeLP</a:t>
            </a:r>
            <a:r>
              <a:rPr lang="en-US" b="1" dirty="0" smtClean="0">
                <a:effectLst>
                  <a:outerShdw blurRad="38100" dist="38100" dir="2700000" algn="tl">
                    <a:srgbClr val="000000">
                      <a:alpha val="43137"/>
                    </a:srgbClr>
                  </a:outerShdw>
                </a:effectLst>
              </a:rPr>
              <a:t> secured potentially unreimbursed Medicaid payments for services provided by Children’s in the amount of </a:t>
            </a:r>
            <a:r>
              <a:rPr lang="en-US" b="1" dirty="0" smtClean="0">
                <a:solidFill>
                  <a:srgbClr val="FF0000"/>
                </a:solidFill>
                <a:effectLst>
                  <a:outerShdw blurRad="38100" dist="38100" dir="2700000" algn="tl">
                    <a:srgbClr val="000000">
                      <a:alpha val="43137"/>
                    </a:srgbClr>
                  </a:outerShdw>
                </a:effectLst>
              </a:rPr>
              <a:t>$640 290.58 </a:t>
            </a:r>
            <a:r>
              <a:rPr lang="en-US" b="1" dirty="0" smtClean="0">
                <a:effectLst>
                  <a:outerShdw blurRad="38100" dist="38100" dir="2700000" algn="tl">
                    <a:srgbClr val="000000">
                      <a:alpha val="43137"/>
                    </a:srgbClr>
                  </a:outerShdw>
                </a:effectLst>
              </a:rPr>
              <a:t>over 4-years</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For an average payment of </a:t>
            </a:r>
            <a:r>
              <a:rPr lang="en-US" b="1" dirty="0" smtClean="0">
                <a:solidFill>
                  <a:srgbClr val="FF0000"/>
                </a:solidFill>
                <a:effectLst>
                  <a:outerShdw blurRad="38100" dist="38100" dir="2700000" algn="tl">
                    <a:srgbClr val="000000">
                      <a:alpha val="43137"/>
                    </a:srgbClr>
                  </a:outerShdw>
                </a:effectLst>
              </a:rPr>
              <a:t>$10 327.27 </a:t>
            </a:r>
            <a:r>
              <a:rPr lang="en-US" b="1" dirty="0" smtClean="0">
                <a:effectLst>
                  <a:outerShdw blurRad="38100" dist="38100" dir="2700000" algn="tl">
                    <a:srgbClr val="000000">
                      <a:alpha val="43137"/>
                    </a:srgbClr>
                  </a:outerShdw>
                </a:effectLst>
              </a:rPr>
              <a:t>per recipient assisted</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Without this intervention the system would have to al-locate the charges to charity or indigent care.</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38</a:t>
            </a:fld>
            <a:endParaRPr lang="en-US" dirty="0"/>
          </a:p>
        </p:txBody>
      </p:sp>
      <p:sp>
        <p:nvSpPr>
          <p:cNvPr id="6" name="Title 1"/>
          <p:cNvSpPr txBox="1">
            <a:spLocks/>
          </p:cNvSpPr>
          <p:nvPr/>
        </p:nvSpPr>
        <p:spPr bwMode="auto">
          <a:xfrm>
            <a:off x="66675" y="28575"/>
            <a:ext cx="9001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1" u="none" strike="noStrike" kern="1200" cap="none" spc="0" normalizeH="0" baseline="0" noProof="0" dirty="0" smtClean="0">
                <a:ln>
                  <a:noFill/>
                </a:ln>
                <a:solidFill>
                  <a:srgbClr val="009D57"/>
                </a:solidFill>
                <a:effectLst>
                  <a:outerShdw blurRad="38100" dist="38100" dir="2700000" algn="tl">
                    <a:srgbClr val="000000">
                      <a:alpha val="43137"/>
                    </a:srgbClr>
                  </a:outerShdw>
                </a:effectLst>
                <a:uLnTx/>
                <a:uFillTx/>
                <a:latin typeface="+mj-lt"/>
                <a:ea typeface="+mj-ea"/>
                <a:cs typeface="+mj-cs"/>
              </a:rPr>
              <a:t>The Health Law Partnership: Adding a Lawyer to the Health Care Team Reduces System Costs and Improves Provider Satisfaction</a:t>
            </a:r>
            <a:endParaRPr kumimoji="0" lang="en-US" sz="2700" b="1" i="1" u="none" strike="noStrike" kern="1200" cap="none" spc="0" normalizeH="0" baseline="0" noProof="0" dirty="0">
              <a:ln>
                <a:noFill/>
              </a:ln>
              <a:solidFill>
                <a:srgbClr val="009D57"/>
              </a:solidFill>
              <a:effectLst>
                <a:outerShdw blurRad="38100" dist="38100" dir="2700000" algn="tl">
                  <a:srgbClr val="000000">
                    <a:alpha val="43137"/>
                  </a:srgbClr>
                </a:outerShdw>
              </a:effectLst>
              <a:uLnTx/>
              <a:uFillTx/>
              <a:latin typeface="+mj-lt"/>
              <a:ea typeface="+mj-ea"/>
              <a:cs typeface="+mj-cs"/>
            </a:endParaRPr>
          </a:p>
        </p:txBody>
      </p:sp>
      <p:sp>
        <p:nvSpPr>
          <p:cNvPr id="8" name="TextBox 7"/>
          <p:cNvSpPr txBox="1"/>
          <p:nvPr/>
        </p:nvSpPr>
        <p:spPr>
          <a:xfrm>
            <a:off x="76200" y="5715000"/>
            <a:ext cx="8915400" cy="738664"/>
          </a:xfrm>
          <a:prstGeom prst="rect">
            <a:avLst/>
          </a:prstGeom>
          <a:noFill/>
        </p:spPr>
        <p:txBody>
          <a:bodyPr wrap="square" rtlCol="0">
            <a:spAutoFit/>
          </a:bodyPr>
          <a:lstStyle/>
          <a:p>
            <a:r>
              <a:rPr lang="en-US" sz="1400" b="1" dirty="0" smtClean="0">
                <a:solidFill>
                  <a:schemeClr val="tx2"/>
                </a:solidFill>
                <a:effectLst>
                  <a:outerShdw blurRad="38100" dist="38100" dir="2700000" algn="tl">
                    <a:srgbClr val="000000">
                      <a:alpha val="43137"/>
                    </a:srgbClr>
                  </a:outerShdw>
                </a:effectLst>
                <a:latin typeface="+mj-lt"/>
              </a:rPr>
              <a:t>Pettignano, Caley, McLaren. The Health Law Partnership: Adding a Lawyer to the Health Care Team Reduces System Costs and Improves Provider Satisfaction. </a:t>
            </a:r>
            <a:r>
              <a:rPr lang="en-US" sz="1400" b="1" i="1" dirty="0" smtClean="0">
                <a:solidFill>
                  <a:schemeClr val="tx2"/>
                </a:solidFill>
                <a:effectLst>
                  <a:outerShdw blurRad="38100" dist="38100" dir="2700000" algn="tl">
                    <a:srgbClr val="000000">
                      <a:alpha val="43137"/>
                    </a:srgbClr>
                  </a:outerShdw>
                </a:effectLst>
                <a:latin typeface="+mj-lt"/>
              </a:rPr>
              <a:t>J of Public Health Management &amp; Practice. 18(4):E1-E3, July/August 2012</a:t>
            </a:r>
            <a:endParaRPr lang="en-US" sz="1400" b="1" dirty="0" smtClean="0">
              <a:solidFill>
                <a:schemeClr val="tx2"/>
              </a:solidFill>
              <a:effectLst>
                <a:outerShdw blurRad="38100" dist="38100" dir="2700000" algn="tl">
                  <a:srgbClr val="000000">
                    <a:alpha val="43137"/>
                  </a:srgbClr>
                </a:outerShdw>
              </a:effectLst>
              <a:latin typeface="+mj-lt"/>
            </a:endParaRPr>
          </a:p>
          <a:p>
            <a:endParaRPr lang="en-US" sz="1400" b="1" dirty="0">
              <a:solidFill>
                <a:schemeClr val="tx2"/>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a:xfrm>
            <a:off x="685800" y="1524001"/>
            <a:ext cx="7772400" cy="2076450"/>
          </a:xfrm>
        </p:spPr>
        <p:txBody>
          <a:bodyPr>
            <a:normAutofit fontScale="90000"/>
          </a:bodyPr>
          <a:lstStyle/>
          <a:p>
            <a:pPr algn="ctr"/>
            <a:r>
              <a:rPr lang="en-US" b="1" i="1" dirty="0" smtClean="0">
                <a:effectLst>
                  <a:outerShdw blurRad="38100" dist="38100" dir="2700000" algn="tl">
                    <a:srgbClr val="000000">
                      <a:alpha val="43137"/>
                    </a:srgbClr>
                  </a:outerShdw>
                </a:effectLst>
              </a:rPr>
              <a:t>How do we make sure health-harming legal needs are identified now and in the future??</a:t>
            </a:r>
          </a:p>
        </p:txBody>
      </p:sp>
      <p:pic>
        <p:nvPicPr>
          <p:cNvPr id="4" name="Picture 6" descr="lawlogoforprint"/>
          <p:cNvPicPr>
            <a:picLocks noChangeAspect="1" noChangeArrowheads="1"/>
          </p:cNvPicPr>
          <p:nvPr/>
        </p:nvPicPr>
        <p:blipFill>
          <a:blip r:embed="rId3" cstate="print"/>
          <a:srcRect/>
          <a:stretch>
            <a:fillRect/>
          </a:stretch>
        </p:blipFill>
        <p:spPr bwMode="auto">
          <a:xfrm>
            <a:off x="228600" y="6019800"/>
            <a:ext cx="2304288" cy="768096"/>
          </a:xfrm>
          <a:prstGeom prst="rect">
            <a:avLst/>
          </a:prstGeom>
          <a:noFill/>
          <a:ln w="9525">
            <a:noFill/>
            <a:miter lim="800000"/>
            <a:headEnd/>
            <a:tailEnd/>
          </a:ln>
        </p:spPr>
      </p:pic>
      <p:pic>
        <p:nvPicPr>
          <p:cNvPr id="5" name="Picture 13"/>
          <p:cNvPicPr>
            <a:picLocks noChangeAspect="1" noChangeArrowheads="1"/>
          </p:cNvPicPr>
          <p:nvPr/>
        </p:nvPicPr>
        <p:blipFill>
          <a:blip r:embed="rId4" cstate="print"/>
          <a:srcRect/>
          <a:stretch>
            <a:fillRect/>
          </a:stretch>
        </p:blipFill>
        <p:spPr bwMode="auto">
          <a:xfrm>
            <a:off x="304800" y="228600"/>
            <a:ext cx="1498600" cy="641350"/>
          </a:xfrm>
          <a:prstGeom prst="rect">
            <a:avLst/>
          </a:prstGeom>
          <a:noFill/>
          <a:ln w="9525">
            <a:noFill/>
            <a:miter lim="800000"/>
            <a:headEnd/>
            <a:tailEnd/>
          </a:ln>
        </p:spPr>
      </p:pic>
    </p:spTree>
    <p:extLst>
      <p:ext uri="{BB962C8B-B14F-4D97-AF65-F5344CB8AC3E}">
        <p14:creationId xmlns:p14="http://schemas.microsoft.com/office/powerpoint/2010/main" val="401666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4</a:t>
            </a:fld>
            <a:endParaRPr lang="en-US" dirty="0">
              <a:solidFill>
                <a:prstClr val="white">
                  <a:lumMod val="50000"/>
                </a:prstClr>
              </a:solidFill>
            </a:endParaRPr>
          </a:p>
        </p:txBody>
      </p:sp>
      <p:pic>
        <p:nvPicPr>
          <p:cNvPr id="1028" name="Picture 4" descr="Image result for question ma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99939"/>
            <a:ext cx="2816860" cy="2814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762000"/>
            <a:ext cx="8229600" cy="5632311"/>
          </a:xfrm>
          <a:prstGeom prst="rect">
            <a:avLst/>
          </a:prstGeom>
          <a:noFill/>
        </p:spPr>
        <p:txBody>
          <a:bodyPr wrap="square" rtlCol="0">
            <a:spAutoFit/>
          </a:bodyPr>
          <a:lstStyle/>
          <a:p>
            <a:pPr marL="342900" indent="-342900">
              <a:buClr>
                <a:srgbClr val="00B050"/>
              </a:buClr>
              <a:buFont typeface="Wingdings" panose="05000000000000000000" pitchFamily="2" charset="2"/>
              <a:buChar char="v"/>
            </a:pPr>
            <a:endParaRPr lang="en-US" sz="2400" b="1" dirty="0" smtClean="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endParaRPr lang="en-US" sz="2400" b="1" dirty="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endParaRPr lang="en-US" sz="2400" b="1" dirty="0" smtClean="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endParaRPr lang="en-US" sz="2400" b="1" dirty="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endParaRPr lang="en-US" sz="2400" b="1" dirty="0" smtClean="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endParaRPr lang="en-US" sz="2400" b="1" dirty="0" smtClean="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r>
              <a:rPr lang="en-US" sz="2400" b="1" dirty="0" smtClean="0">
                <a:solidFill>
                  <a:prstClr val="black"/>
                </a:solidFill>
                <a:effectLst>
                  <a:outerShdw blurRad="38100" dist="38100" dir="2700000" algn="tl">
                    <a:srgbClr val="000000">
                      <a:alpha val="43137"/>
                    </a:srgbClr>
                  </a:outerShdw>
                </a:effectLst>
              </a:rPr>
              <a:t>Who has heard of Medical-legal Partnership?</a:t>
            </a:r>
          </a:p>
          <a:p>
            <a:pPr marL="342900" indent="-342900">
              <a:buClr>
                <a:srgbClr val="00B050"/>
              </a:buClr>
              <a:buFont typeface="Wingdings" panose="05000000000000000000" pitchFamily="2" charset="2"/>
              <a:buChar char="v"/>
            </a:pPr>
            <a:endParaRPr lang="en-US" sz="2400" b="1" dirty="0" smtClean="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endParaRPr lang="en-US" sz="2400" b="1" dirty="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endParaRPr lang="en-US" sz="2400" b="1" dirty="0" smtClean="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endParaRPr lang="en-US" sz="2400" b="1" dirty="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endParaRPr lang="en-US" sz="2400" b="1" dirty="0" smtClean="0">
              <a:solidFill>
                <a:prstClr val="black"/>
              </a:solidFill>
              <a:effectLst>
                <a:outerShdw blurRad="38100" dist="38100" dir="2700000" algn="tl">
                  <a:srgbClr val="000000">
                    <a:alpha val="43137"/>
                  </a:srgbClr>
                </a:outerShdw>
              </a:effectLst>
            </a:endParaRPr>
          </a:p>
          <a:p>
            <a:pPr>
              <a:buClr>
                <a:srgbClr val="00B050"/>
              </a:buClr>
            </a:pPr>
            <a:endParaRPr lang="en-US" sz="2400" b="1" dirty="0" smtClean="0">
              <a:solidFill>
                <a:prstClr val="black"/>
              </a:solidFill>
              <a:effectLst>
                <a:outerShdw blurRad="38100" dist="38100" dir="2700000" algn="tl">
                  <a:srgbClr val="000000">
                    <a:alpha val="43137"/>
                  </a:srgbClr>
                </a:outerShdw>
              </a:effectLst>
            </a:endParaRPr>
          </a:p>
          <a:p>
            <a:pPr marL="342900" indent="-342900">
              <a:buClr>
                <a:srgbClr val="00B050"/>
              </a:buClr>
              <a:buFont typeface="Wingdings" panose="05000000000000000000" pitchFamily="2" charset="2"/>
              <a:buChar char="v"/>
            </a:pPr>
            <a:r>
              <a:rPr lang="en-US" sz="2400" b="1" dirty="0" smtClean="0">
                <a:solidFill>
                  <a:prstClr val="black"/>
                </a:solidFill>
                <a:effectLst>
                  <a:outerShdw blurRad="38100" dist="38100" dir="2700000" algn="tl">
                    <a:srgbClr val="000000">
                      <a:alpha val="43137"/>
                    </a:srgbClr>
                  </a:outerShdw>
                </a:effectLst>
              </a:rPr>
              <a:t>Can anyone describe what the term medical-legal partnership means?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896" y="3657600"/>
            <a:ext cx="1372268" cy="137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020" t="6451" r="69012" b="81067"/>
          <a:stretch/>
        </p:blipFill>
        <p:spPr bwMode="auto">
          <a:xfrm>
            <a:off x="183275" y="199939"/>
            <a:ext cx="1371600" cy="72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40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31"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 calcmode="lin" valueType="num">
                                      <p:cBhvr>
                                        <p:cTn id="10" dur="1000" fill="hold"/>
                                        <p:tgtEl>
                                          <p:spTgt spid="1028"/>
                                        </p:tgtEl>
                                        <p:attrNameLst>
                                          <p:attrName>ppt_w</p:attrName>
                                        </p:attrNameLst>
                                      </p:cBhvr>
                                      <p:tavLst>
                                        <p:tav tm="0">
                                          <p:val>
                                            <p:fltVal val="0"/>
                                          </p:val>
                                        </p:tav>
                                        <p:tav tm="100000">
                                          <p:val>
                                            <p:strVal val="#ppt_w"/>
                                          </p:val>
                                        </p:tav>
                                      </p:tavLst>
                                    </p:anim>
                                    <p:anim calcmode="lin" valueType="num">
                                      <p:cBhvr>
                                        <p:cTn id="11" dur="1000" fill="hold"/>
                                        <p:tgtEl>
                                          <p:spTgt spid="1028"/>
                                        </p:tgtEl>
                                        <p:attrNameLst>
                                          <p:attrName>ppt_h</p:attrName>
                                        </p:attrNameLst>
                                      </p:cBhvr>
                                      <p:tavLst>
                                        <p:tav tm="0">
                                          <p:val>
                                            <p:fltVal val="0"/>
                                          </p:val>
                                        </p:tav>
                                        <p:tav tm="100000">
                                          <p:val>
                                            <p:strVal val="#ppt_h"/>
                                          </p:val>
                                        </p:tav>
                                      </p:tavLst>
                                    </p:anim>
                                    <p:anim calcmode="lin" valueType="num">
                                      <p:cBhvr>
                                        <p:cTn id="12" dur="1000" fill="hold"/>
                                        <p:tgtEl>
                                          <p:spTgt spid="1028"/>
                                        </p:tgtEl>
                                        <p:attrNameLst>
                                          <p:attrName>style.rotation</p:attrName>
                                        </p:attrNameLst>
                                      </p:cBhvr>
                                      <p:tavLst>
                                        <p:tav tm="0">
                                          <p:val>
                                            <p:fltVal val="90"/>
                                          </p:val>
                                        </p:tav>
                                        <p:tav tm="100000">
                                          <p:val>
                                            <p:fltVal val="0"/>
                                          </p:val>
                                        </p:tav>
                                      </p:tavLst>
                                    </p:anim>
                                    <p:animEffect transition="in" filter="fade">
                                      <p:cBhvr>
                                        <p:cTn id="13" dur="1000"/>
                                        <p:tgtEl>
                                          <p:spTgt spid="1028"/>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 calcmode="lin" valueType="num">
                                      <p:cBhvr additive="base">
                                        <p:cTn id="16"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xEl>
                                              <p:pRg st="13" end="13"/>
                                            </p:txEl>
                                          </p:spTgt>
                                        </p:tgtEl>
                                        <p:attrNameLst>
                                          <p:attrName>style.visibility</p:attrName>
                                        </p:attrNameLst>
                                      </p:cBhvr>
                                      <p:to>
                                        <p:strVal val="visible"/>
                                      </p:to>
                                    </p:set>
                                    <p:anim calcmode="lin" valueType="num">
                                      <p:cBhvr additive="base">
                                        <p:cTn id="22" dur="500" fill="hold"/>
                                        <p:tgtEl>
                                          <p:spTgt spid="5">
                                            <p:txEl>
                                              <p:pRg st="13" end="1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52400"/>
            <a:ext cx="9105900" cy="990600"/>
          </a:xfrm>
        </p:spPr>
        <p:txBody>
          <a:bodyPr/>
          <a:lstStyle/>
          <a:p>
            <a:pPr algn="ctr"/>
            <a:r>
              <a:rPr lang="en-US" sz="4000" b="1" i="1" dirty="0">
                <a:effectLst>
                  <a:outerShdw blurRad="38100" dist="38100" dir="2700000" algn="tl">
                    <a:srgbClr val="000000">
                      <a:alpha val="43137"/>
                    </a:srgbClr>
                  </a:outerShdw>
                </a:effectLst>
              </a:rPr>
              <a:t>S</a:t>
            </a:r>
            <a:r>
              <a:rPr lang="en-US" sz="4000" b="1" i="1" dirty="0" smtClean="0">
                <a:effectLst>
                  <a:outerShdw blurRad="38100" dist="38100" dir="2700000" algn="tl">
                    <a:srgbClr val="000000">
                      <a:alpha val="43137"/>
                    </a:srgbClr>
                  </a:outerShdw>
                </a:effectLst>
              </a:rPr>
              <a:t>ocioeconomic Determinants of Health</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Awareness </a:t>
            </a:r>
            <a:endParaRPr lang="en-US" sz="4000" b="1"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40</a:t>
            </a:fld>
            <a:endParaRPr lang="en-US" dirty="0">
              <a:solidFill>
                <a:prstClr val="white">
                  <a:lumMod val="50000"/>
                </a:prstClr>
              </a:solidFill>
            </a:endParaRPr>
          </a:p>
        </p:txBody>
      </p:sp>
      <p:sp>
        <p:nvSpPr>
          <p:cNvPr id="3" name="Content Placeholder 2"/>
          <p:cNvSpPr>
            <a:spLocks noGrp="1"/>
          </p:cNvSpPr>
          <p:nvPr>
            <p:ph idx="4294967295"/>
          </p:nvPr>
        </p:nvSpPr>
        <p:spPr>
          <a:xfrm>
            <a:off x="152400" y="1371600"/>
            <a:ext cx="8850312" cy="4724400"/>
          </a:xfrm>
        </p:spPr>
        <p:txBody>
          <a:bodyPr/>
          <a:lstStyle/>
          <a:p>
            <a:pPr>
              <a:buClr>
                <a:srgbClr val="00B050"/>
              </a:buClr>
              <a:buSzPct val="90000"/>
              <a:buFont typeface="Wingdings" pitchFamily="2" charset="2"/>
              <a:buChar char="v"/>
            </a:pPr>
            <a:r>
              <a:rPr lang="en-US" sz="3200" b="1" dirty="0" smtClean="0">
                <a:effectLst>
                  <a:outerShdw blurRad="38100" dist="38100" dir="2700000" algn="tl">
                    <a:srgbClr val="000000">
                      <a:alpha val="43137"/>
                    </a:srgbClr>
                  </a:outerShdw>
                </a:effectLst>
              </a:rPr>
              <a:t>Upstream interventions for learners</a:t>
            </a:r>
          </a:p>
          <a:p>
            <a:pPr lvl="1">
              <a:buClr>
                <a:srgbClr val="FF0000"/>
              </a:buClr>
              <a:buFont typeface="Arial" pitchFamily="34" charset="0"/>
              <a:buChar char="◘"/>
            </a:pPr>
            <a:r>
              <a:rPr lang="en-US" sz="2800" b="1" dirty="0" smtClean="0">
                <a:effectLst>
                  <a:outerShdw blurRad="38100" dist="38100" dir="2700000" algn="tl">
                    <a:srgbClr val="000000">
                      <a:alpha val="43137"/>
                    </a:srgbClr>
                  </a:outerShdw>
                </a:effectLst>
              </a:rPr>
              <a:t>Student presentations:</a:t>
            </a:r>
          </a:p>
          <a:p>
            <a:pPr lvl="2">
              <a:buFont typeface="Courier New" panose="02070309020205020404" pitchFamily="49" charset="0"/>
              <a:buChar char="o"/>
            </a:pPr>
            <a:r>
              <a:rPr lang="en-US" sz="2400" b="1" dirty="0" smtClean="0">
                <a:effectLst>
                  <a:outerShdw blurRad="38100" dist="38100" dir="2700000" algn="tl">
                    <a:srgbClr val="000000">
                      <a:alpha val="43137"/>
                    </a:srgbClr>
                  </a:outerShdw>
                </a:effectLst>
              </a:rPr>
              <a:t>medicine, law, other professionals</a:t>
            </a:r>
          </a:p>
          <a:p>
            <a:pPr lvl="1">
              <a:buClr>
                <a:srgbClr val="FF0000"/>
              </a:buClr>
              <a:buFont typeface="Arial" pitchFamily="34" charset="0"/>
              <a:buChar char="◘"/>
            </a:pPr>
            <a:r>
              <a:rPr lang="en-US" sz="2800" b="1" dirty="0" smtClean="0">
                <a:effectLst>
                  <a:outerShdw blurRad="38100" dist="38100" dir="2700000" algn="tl">
                    <a:srgbClr val="000000">
                      <a:alpha val="43137"/>
                    </a:srgbClr>
                  </a:outerShdw>
                </a:effectLst>
              </a:rPr>
              <a:t>Trainee presentations</a:t>
            </a:r>
          </a:p>
          <a:p>
            <a:pPr lvl="2">
              <a:buFont typeface="Courier New" panose="02070309020205020404" pitchFamily="49" charset="0"/>
              <a:buChar char="o"/>
            </a:pPr>
            <a:r>
              <a:rPr lang="en-US" sz="2400" b="1" dirty="0" smtClean="0">
                <a:effectLst>
                  <a:outerShdw blurRad="38100" dist="38100" dir="2700000" algn="tl">
                    <a:srgbClr val="000000">
                      <a:alpha val="43137"/>
                    </a:srgbClr>
                  </a:outerShdw>
                </a:effectLst>
              </a:rPr>
              <a:t>residents, fellows, other</a:t>
            </a:r>
          </a:p>
          <a:p>
            <a:pPr>
              <a:buClr>
                <a:srgbClr val="00B050"/>
              </a:buClr>
              <a:buSzPct val="85000"/>
              <a:buFont typeface="Wingdings" panose="05000000000000000000" pitchFamily="2" charset="2"/>
              <a:buChar char="v"/>
            </a:pPr>
            <a:r>
              <a:rPr lang="en-US" sz="3200" b="1" dirty="0" smtClean="0">
                <a:effectLst>
                  <a:outerShdw blurRad="38100" dist="38100" dir="2700000" algn="tl">
                    <a:srgbClr val="000000">
                      <a:alpha val="43137"/>
                    </a:srgbClr>
                  </a:outerShdw>
                </a:effectLst>
              </a:rPr>
              <a:t>Screening</a:t>
            </a:r>
          </a:p>
          <a:p>
            <a:pPr lvl="2">
              <a:buClr>
                <a:schemeClr val="tx1"/>
              </a:buClr>
              <a:buSzPct val="100000"/>
              <a:buFont typeface="Courier New" panose="02070309020205020404" pitchFamily="49" charset="0"/>
              <a:buChar char="o"/>
            </a:pPr>
            <a:r>
              <a:rPr lang="en-US" sz="2400" b="1" dirty="0" smtClean="0">
                <a:effectLst>
                  <a:outerShdw blurRad="38100" dist="38100" dir="2700000" algn="tl">
                    <a:srgbClr val="000000">
                      <a:alpha val="43137"/>
                    </a:srgbClr>
                  </a:outerShdw>
                </a:effectLst>
              </a:rPr>
              <a:t>population based vs. universal</a:t>
            </a:r>
          </a:p>
          <a:p>
            <a:pPr>
              <a:buClr>
                <a:srgbClr val="00B050"/>
              </a:buClr>
              <a:buSzPct val="85000"/>
              <a:buFont typeface="Wingdings" panose="05000000000000000000" pitchFamily="2" charset="2"/>
              <a:buChar char="v"/>
            </a:pPr>
            <a:r>
              <a:rPr lang="en-US" sz="3200" b="1" dirty="0" smtClean="0">
                <a:effectLst>
                  <a:outerShdw blurRad="38100" dist="38100" dir="2700000" algn="tl">
                    <a:srgbClr val="000000">
                      <a:alpha val="43137"/>
                    </a:srgbClr>
                  </a:outerShdw>
                </a:effectLst>
              </a:rPr>
              <a:t>Community engagement</a:t>
            </a:r>
          </a:p>
          <a:p>
            <a:pPr>
              <a:buClr>
                <a:srgbClr val="00B050"/>
              </a:buClr>
              <a:buSzPct val="85000"/>
              <a:buFont typeface="Wingdings" panose="05000000000000000000" pitchFamily="2" charset="2"/>
              <a:buChar char="v"/>
            </a:pPr>
            <a:r>
              <a:rPr lang="en-US" sz="3200" b="1" dirty="0" smtClean="0">
                <a:effectLst>
                  <a:outerShdw blurRad="38100" dist="38100" dir="2700000" algn="tl">
                    <a:srgbClr val="000000">
                      <a:alpha val="43137"/>
                    </a:srgbClr>
                  </a:outerShdw>
                </a:effectLst>
              </a:rPr>
              <a:t>Publications</a:t>
            </a:r>
          </a:p>
        </p:txBody>
      </p:sp>
    </p:spTree>
    <p:extLst>
      <p:ext uri="{BB962C8B-B14F-4D97-AF65-F5344CB8AC3E}">
        <p14:creationId xmlns:p14="http://schemas.microsoft.com/office/powerpoint/2010/main" val="122748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52400"/>
            <a:ext cx="9105900" cy="990600"/>
          </a:xfrm>
        </p:spPr>
        <p:txBody>
          <a:bodyPr/>
          <a:lstStyle/>
          <a:p>
            <a:pPr algn="ctr"/>
            <a:r>
              <a:rPr lang="en-US" sz="3400" b="1" i="1" dirty="0" smtClean="0">
                <a:effectLst>
                  <a:outerShdw blurRad="38100" dist="38100" dir="2700000" algn="tl">
                    <a:srgbClr val="000000">
                      <a:alpha val="43137"/>
                    </a:srgbClr>
                  </a:outerShdw>
                </a:effectLst>
              </a:rPr>
              <a:t>MLP/Socioeconomic Determinants of Health</a:t>
            </a:r>
            <a:br>
              <a:rPr lang="en-US" sz="3400" b="1" i="1" dirty="0" smtClean="0">
                <a:effectLst>
                  <a:outerShdw blurRad="38100" dist="38100" dir="2700000" algn="tl">
                    <a:srgbClr val="000000">
                      <a:alpha val="43137"/>
                    </a:srgbClr>
                  </a:outerShdw>
                </a:effectLst>
              </a:rPr>
            </a:br>
            <a:r>
              <a:rPr lang="en-US" sz="3400" b="1" i="1" dirty="0" smtClean="0">
                <a:effectLst>
                  <a:outerShdw blurRad="38100" dist="38100" dir="2700000" algn="tl">
                    <a:srgbClr val="000000">
                      <a:alpha val="43137"/>
                    </a:srgbClr>
                  </a:outerShdw>
                </a:effectLst>
              </a:rPr>
              <a:t>Awareness and Screening </a:t>
            </a:r>
            <a:endParaRPr lang="en-US" sz="3400" b="1"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41</a:t>
            </a:fld>
            <a:endParaRPr lang="en-US" dirty="0">
              <a:solidFill>
                <a:prstClr val="white">
                  <a:lumMod val="50000"/>
                </a:prstClr>
              </a:solidFill>
            </a:endParaRPr>
          </a:p>
        </p:txBody>
      </p:sp>
      <p:sp>
        <p:nvSpPr>
          <p:cNvPr id="3" name="Content Placeholder 2"/>
          <p:cNvSpPr>
            <a:spLocks noGrp="1"/>
          </p:cNvSpPr>
          <p:nvPr>
            <p:ph idx="4294967295"/>
          </p:nvPr>
        </p:nvSpPr>
        <p:spPr>
          <a:xfrm>
            <a:off x="293688" y="1295400"/>
            <a:ext cx="8850312" cy="5489575"/>
          </a:xfrm>
        </p:spPr>
        <p:txBody>
          <a:bodyPr/>
          <a:lstStyle/>
          <a:p>
            <a:pPr>
              <a:buClr>
                <a:srgbClr val="00B050"/>
              </a:buClr>
              <a:buSzPct val="90000"/>
              <a:buFont typeface="Wingdings" pitchFamily="2" charset="2"/>
              <a:buChar char="v"/>
            </a:pPr>
            <a:r>
              <a:rPr lang="en-US" b="1" dirty="0" smtClean="0">
                <a:effectLst>
                  <a:outerShdw blurRad="38100" dist="38100" dir="2700000" algn="tl">
                    <a:srgbClr val="000000">
                      <a:alpha val="43137"/>
                    </a:srgbClr>
                  </a:outerShdw>
                </a:effectLst>
              </a:rPr>
              <a:t>Mandatory class for medical students at MSM</a:t>
            </a:r>
          </a:p>
          <a:p>
            <a:pPr lvl="1">
              <a:buClr>
                <a:srgbClr val="FF0000"/>
              </a:buClr>
              <a:buFont typeface="Arial" pitchFamily="34" charset="0"/>
              <a:buChar char="◘"/>
            </a:pPr>
            <a:r>
              <a:rPr lang="en-US" b="1" dirty="0">
                <a:effectLst>
                  <a:outerShdw blurRad="38100" dist="38100" dir="2700000" algn="tl">
                    <a:srgbClr val="000000">
                      <a:alpha val="43137"/>
                    </a:srgbClr>
                  </a:outerShdw>
                </a:effectLst>
              </a:rPr>
              <a:t>F</a:t>
            </a:r>
            <a:r>
              <a:rPr lang="en-US" b="1" dirty="0" smtClean="0">
                <a:effectLst>
                  <a:outerShdw blurRad="38100" dist="38100" dir="2700000" algn="tl">
                    <a:srgbClr val="000000">
                      <a:alpha val="43137"/>
                    </a:srgbClr>
                  </a:outerShdw>
                </a:effectLst>
              </a:rPr>
              <a:t>undamentals of Medicine</a:t>
            </a:r>
          </a:p>
          <a:p>
            <a:pPr>
              <a:buClr>
                <a:srgbClr val="00B050"/>
              </a:buClr>
              <a:buSzPct val="90000"/>
              <a:buFont typeface="Wingdings" pitchFamily="2" charset="2"/>
              <a:buChar char="v"/>
            </a:pPr>
            <a:r>
              <a:rPr lang="en-US" b="1" dirty="0" smtClean="0">
                <a:effectLst>
                  <a:outerShdw blurRad="38100" dist="38100" dir="2700000" algn="tl">
                    <a:srgbClr val="000000">
                      <a:alpha val="43137"/>
                    </a:srgbClr>
                  </a:outerShdw>
                </a:effectLst>
              </a:rPr>
              <a:t>Also attended by </a:t>
            </a:r>
            <a:r>
              <a:rPr lang="en-US" b="1" dirty="0" err="1" smtClean="0">
                <a:effectLst>
                  <a:outerShdw blurRad="38100" dist="38100" dir="2700000" algn="tl">
                    <a:srgbClr val="000000">
                      <a:alpha val="43137"/>
                    </a:srgbClr>
                  </a:outerShdw>
                </a:effectLst>
              </a:rPr>
              <a:t>HeLP</a:t>
            </a:r>
            <a:r>
              <a:rPr lang="en-US" b="1" dirty="0" smtClean="0">
                <a:effectLst>
                  <a:outerShdw blurRad="38100" dist="38100" dir="2700000" algn="tl">
                    <a:srgbClr val="000000">
                      <a:alpha val="43137"/>
                    </a:srgbClr>
                  </a:outerShdw>
                </a:effectLst>
              </a:rPr>
              <a:t> Clinic law students</a:t>
            </a:r>
          </a:p>
          <a:p>
            <a:pPr>
              <a:buClr>
                <a:srgbClr val="00B050"/>
              </a:buClr>
              <a:buSzPct val="90000"/>
              <a:buFont typeface="Wingdings" pitchFamily="2" charset="2"/>
              <a:buChar char="v"/>
            </a:pPr>
            <a:r>
              <a:rPr lang="en-US" b="1" dirty="0" smtClean="0">
                <a:effectLst>
                  <a:outerShdw blurRad="38100" dist="38100" dir="2700000" algn="tl">
                    <a:srgbClr val="000000">
                      <a:alpha val="43137"/>
                    </a:srgbClr>
                  </a:outerShdw>
                </a:effectLst>
              </a:rPr>
              <a:t>Topics:</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Introduction to Medical Legal Partnership</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Collaboration and Case Studies – pediatric and elder patient</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Collaboration – pediatric role play and identification of legal and medical issues</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End of Life Issues – legal and medical</a:t>
            </a:r>
          </a:p>
          <a:p>
            <a:pPr>
              <a:buClr>
                <a:srgbClr val="00B050"/>
              </a:buClr>
              <a:buSzPct val="90000"/>
              <a:buFont typeface="Wingdings" pitchFamily="2" charset="2"/>
              <a:buChar char="v"/>
            </a:pPr>
            <a:r>
              <a:rPr lang="en-US" b="1" dirty="0" smtClean="0">
                <a:effectLst>
                  <a:outerShdw blurRad="38100" dist="38100" dir="2700000" algn="tl">
                    <a:srgbClr val="000000">
                      <a:alpha val="43137"/>
                    </a:srgbClr>
                  </a:outerShdw>
                </a:effectLst>
              </a:rPr>
              <a:t>Survey approved by IRB</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Before first lecture</a:t>
            </a:r>
          </a:p>
          <a:p>
            <a:pPr lvl="1">
              <a:buClr>
                <a:srgbClr val="FF0000"/>
              </a:buClr>
              <a:buFont typeface="Arial" pitchFamily="34" charset="0"/>
              <a:buChar char="◘"/>
            </a:pPr>
            <a:r>
              <a:rPr lang="en-US" b="1" dirty="0" smtClean="0">
                <a:effectLst>
                  <a:outerShdw blurRad="38100" dist="38100" dir="2700000" algn="tl">
                    <a:srgbClr val="000000">
                      <a:alpha val="43137"/>
                    </a:srgbClr>
                  </a:outerShdw>
                </a:effectLst>
              </a:rPr>
              <a:t>After last lecture</a:t>
            </a:r>
          </a:p>
          <a:p>
            <a:endParaRPr lang="en-US" b="1" dirty="0" smtClean="0">
              <a:effectLst>
                <a:outerShdw blurRad="38100" dist="38100" dir="2700000" algn="tl">
                  <a:srgbClr val="000000">
                    <a:alpha val="43137"/>
                  </a:srgbClr>
                </a:outerShdw>
              </a:effectLst>
            </a:endParaRPr>
          </a:p>
        </p:txBody>
      </p:sp>
      <p:pic>
        <p:nvPicPr>
          <p:cNvPr id="5" name="Picture 2" descr="C:\Documents and Settings\rp1176\Desktop\Morehouse Logo.JPG"/>
          <p:cNvPicPr>
            <a:picLocks noChangeAspect="1" noChangeArrowheads="1"/>
          </p:cNvPicPr>
          <p:nvPr/>
        </p:nvPicPr>
        <p:blipFill>
          <a:blip r:embed="rId2" cstate="print"/>
          <a:srcRect/>
          <a:stretch>
            <a:fillRect/>
          </a:stretch>
        </p:blipFill>
        <p:spPr bwMode="auto">
          <a:xfrm>
            <a:off x="6141720" y="6141720"/>
            <a:ext cx="2926080" cy="640080"/>
          </a:xfrm>
          <a:prstGeom prst="rect">
            <a:avLst/>
          </a:prstGeom>
          <a:noFill/>
        </p:spPr>
      </p:pic>
    </p:spTree>
    <p:extLst>
      <p:ext uri="{BB962C8B-B14F-4D97-AF65-F5344CB8AC3E}">
        <p14:creationId xmlns:p14="http://schemas.microsoft.com/office/powerpoint/2010/main" val="90519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rPr>
              <a:t>Likeliness to Screen Patients for Socioeconomic or Legal Issues</a:t>
            </a:r>
            <a:endParaRPr lang="en-US" i="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42</a:t>
            </a:fld>
            <a:endParaRPr lang="en-US" dirty="0">
              <a:solidFill>
                <a:prstClr val="white">
                  <a:lumMod val="50000"/>
                </a:prstClr>
              </a:solidFill>
            </a:endParaRPr>
          </a:p>
        </p:txBody>
      </p:sp>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6389"/>
            <a:ext cx="7892871" cy="342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25606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lawlogoforprint"/>
          <p:cNvPicPr>
            <a:picLocks noChangeAspect="1" noChangeArrowheads="1"/>
          </p:cNvPicPr>
          <p:nvPr/>
        </p:nvPicPr>
        <p:blipFill>
          <a:blip r:embed="rId4" cstate="print"/>
          <a:srcRect/>
          <a:stretch>
            <a:fillRect/>
          </a:stretch>
        </p:blipFill>
        <p:spPr bwMode="auto">
          <a:xfrm>
            <a:off x="5989811" y="5884025"/>
            <a:ext cx="2436460" cy="897775"/>
          </a:xfrm>
          <a:prstGeom prst="rect">
            <a:avLst/>
          </a:prstGeom>
          <a:noFill/>
          <a:ln w="9525">
            <a:noFill/>
            <a:miter lim="800000"/>
            <a:headEnd/>
            <a:tailEnd/>
          </a:ln>
        </p:spPr>
      </p:pic>
    </p:spTree>
    <p:extLst>
      <p:ext uri="{BB962C8B-B14F-4D97-AF65-F5344CB8AC3E}">
        <p14:creationId xmlns:p14="http://schemas.microsoft.com/office/powerpoint/2010/main" val="29196844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smtClean="0">
                <a:effectLst>
                  <a:outerShdw blurRad="38100" dist="38100" dir="2700000" algn="tl">
                    <a:srgbClr val="000000">
                      <a:alpha val="43137"/>
                    </a:srgbClr>
                  </a:outerShdw>
                </a:effectLst>
              </a:rPr>
              <a:t>Study Conclusions</a:t>
            </a:r>
            <a:endParaRPr lang="en-US" sz="4400" b="1"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43</a:t>
            </a:fld>
            <a:endParaRPr lang="en-US" dirty="0">
              <a:solidFill>
                <a:prstClr val="white">
                  <a:lumMod val="50000"/>
                </a:prstClr>
              </a:solidFill>
            </a:endParaRPr>
          </a:p>
        </p:txBody>
      </p:sp>
      <p:sp>
        <p:nvSpPr>
          <p:cNvPr id="3" name="Content Placeholder 2"/>
          <p:cNvSpPr>
            <a:spLocks noGrp="1"/>
          </p:cNvSpPr>
          <p:nvPr>
            <p:ph idx="4294967295"/>
          </p:nvPr>
        </p:nvSpPr>
        <p:spPr>
          <a:xfrm>
            <a:off x="104189" y="1296908"/>
            <a:ext cx="8868361" cy="3960892"/>
          </a:xfrm>
        </p:spPr>
        <p:txBody>
          <a:bodyPr/>
          <a:lstStyle/>
          <a:p>
            <a:pPr>
              <a:buClr>
                <a:srgbClr val="00B050"/>
              </a:buClr>
              <a:buSzPct val="90000"/>
              <a:buFont typeface="Wingdings" pitchFamily="2" charset="2"/>
              <a:buChar char="v"/>
            </a:pPr>
            <a:r>
              <a:rPr lang="en-US" sz="3600" b="1" dirty="0" smtClean="0">
                <a:effectLst>
                  <a:outerShdw blurRad="38100" dist="38100" dir="2700000" algn="tl">
                    <a:srgbClr val="000000">
                      <a:alpha val="43137"/>
                    </a:srgbClr>
                  </a:outerShdw>
                </a:effectLst>
              </a:rPr>
              <a:t>Inter-professional </a:t>
            </a:r>
            <a:r>
              <a:rPr lang="en-US" sz="3600" b="1" dirty="0">
                <a:effectLst>
                  <a:outerShdw blurRad="38100" dist="38100" dir="2700000" algn="tl">
                    <a:srgbClr val="000000">
                      <a:alpha val="43137"/>
                    </a:srgbClr>
                  </a:outerShdw>
                </a:effectLst>
              </a:rPr>
              <a:t>education </a:t>
            </a:r>
            <a:r>
              <a:rPr lang="en-US" sz="3600" b="1" dirty="0" smtClean="0">
                <a:effectLst>
                  <a:outerShdw blurRad="38100" dist="38100" dir="2700000" algn="tl">
                    <a:srgbClr val="000000">
                      <a:alpha val="43137"/>
                    </a:srgbClr>
                  </a:outerShdw>
                </a:effectLst>
              </a:rPr>
              <a:t>increased</a:t>
            </a:r>
          </a:p>
          <a:p>
            <a:pPr lvl="1">
              <a:buClr>
                <a:srgbClr val="FF0000"/>
              </a:buClr>
              <a:buSzPct val="100000"/>
              <a:buFont typeface="Arial" panose="020B0604020202020204" pitchFamily="34" charset="0"/>
              <a:buChar char="◘"/>
            </a:pPr>
            <a:r>
              <a:rPr lang="en-US" sz="3200" b="1" dirty="0" smtClean="0">
                <a:effectLst>
                  <a:outerShdw blurRad="38100" dist="38100" dir="2700000" algn="tl">
                    <a:srgbClr val="000000">
                      <a:alpha val="43137"/>
                    </a:srgbClr>
                  </a:outerShdw>
                </a:effectLst>
              </a:rPr>
              <a:t>awareness of </a:t>
            </a:r>
            <a:r>
              <a:rPr lang="en-US" sz="3200" b="1" dirty="0">
                <a:effectLst>
                  <a:outerShdw blurRad="38100" dist="38100" dir="2700000" algn="tl">
                    <a:srgbClr val="000000">
                      <a:alpha val="43137"/>
                    </a:srgbClr>
                  </a:outerShdw>
                </a:effectLst>
              </a:rPr>
              <a:t>how legal </a:t>
            </a:r>
            <a:r>
              <a:rPr lang="en-US" sz="3200" b="1" dirty="0" smtClean="0">
                <a:effectLst>
                  <a:outerShdw blurRad="38100" dist="38100" dir="2700000" algn="tl">
                    <a:srgbClr val="000000">
                      <a:alpha val="43137"/>
                    </a:srgbClr>
                  </a:outerShdw>
                </a:effectLst>
              </a:rPr>
              <a:t>problems </a:t>
            </a:r>
            <a:r>
              <a:rPr lang="en-US" sz="3200" b="1" dirty="0">
                <a:effectLst>
                  <a:outerShdw blurRad="38100" dist="38100" dir="2700000" algn="tl">
                    <a:srgbClr val="000000">
                      <a:alpha val="43137"/>
                    </a:srgbClr>
                  </a:outerShdw>
                </a:effectLst>
              </a:rPr>
              <a:t>affect the health </a:t>
            </a:r>
            <a:r>
              <a:rPr lang="en-US" sz="3200" b="1" dirty="0" smtClean="0">
                <a:effectLst>
                  <a:outerShdw blurRad="38100" dist="38100" dir="2700000" algn="tl">
                    <a:srgbClr val="000000">
                      <a:alpha val="43137"/>
                    </a:srgbClr>
                  </a:outerShdw>
                </a:effectLst>
              </a:rPr>
              <a:t>of patients </a:t>
            </a:r>
          </a:p>
          <a:p>
            <a:pPr lvl="1">
              <a:buClr>
                <a:srgbClr val="FF0000"/>
              </a:buClr>
              <a:buSzPct val="100000"/>
              <a:buFont typeface="Arial" panose="020B0604020202020204" pitchFamily="34" charset="0"/>
              <a:buChar char="◘"/>
            </a:pPr>
            <a:r>
              <a:rPr lang="en-US" sz="3200" b="1" dirty="0" smtClean="0">
                <a:effectLst>
                  <a:outerShdw blurRad="38100" dist="38100" dir="2700000" algn="tl">
                    <a:srgbClr val="000000">
                      <a:alpha val="43137"/>
                    </a:srgbClr>
                  </a:outerShdw>
                </a:effectLst>
              </a:rPr>
              <a:t>the </a:t>
            </a:r>
            <a:r>
              <a:rPr lang="en-US" sz="3200" b="1" dirty="0">
                <a:effectLst>
                  <a:outerShdw blurRad="38100" dist="38100" dir="2700000" algn="tl">
                    <a:srgbClr val="000000">
                      <a:alpha val="43137"/>
                    </a:srgbClr>
                  </a:outerShdw>
                </a:effectLst>
              </a:rPr>
              <a:t>likelihood </a:t>
            </a:r>
            <a:r>
              <a:rPr lang="en-US" sz="3200" b="1" dirty="0" smtClean="0">
                <a:effectLst>
                  <a:outerShdw blurRad="38100" dist="38100" dir="2700000" algn="tl">
                    <a:srgbClr val="000000">
                      <a:alpha val="43137"/>
                    </a:srgbClr>
                  </a:outerShdw>
                </a:effectLst>
              </a:rPr>
              <a:t>of screening </a:t>
            </a:r>
            <a:r>
              <a:rPr lang="en-US" sz="3200" b="1" dirty="0">
                <a:effectLst>
                  <a:outerShdw blurRad="38100" dist="38100" dir="2700000" algn="tl">
                    <a:srgbClr val="000000">
                      <a:alpha val="43137"/>
                    </a:srgbClr>
                  </a:outerShdw>
                </a:effectLst>
              </a:rPr>
              <a:t>for legal problems associated with the care of their </a:t>
            </a:r>
            <a:r>
              <a:rPr lang="en-US" sz="3200" b="1" dirty="0" smtClean="0">
                <a:effectLst>
                  <a:outerShdw blurRad="38100" dist="38100" dir="2700000" algn="tl">
                    <a:srgbClr val="000000">
                      <a:alpha val="43137"/>
                    </a:srgbClr>
                  </a:outerShdw>
                </a:effectLst>
              </a:rPr>
              <a:t>patients</a:t>
            </a:r>
          </a:p>
          <a:p>
            <a:pPr lvl="1">
              <a:buClr>
                <a:srgbClr val="FF0000"/>
              </a:buClr>
              <a:buSzPct val="100000"/>
              <a:buFont typeface="Arial" panose="020B0604020202020204" pitchFamily="34" charset="0"/>
              <a:buChar char="◘"/>
            </a:pPr>
            <a:r>
              <a:rPr lang="en-US" sz="3200" b="1" dirty="0" smtClean="0">
                <a:effectLst>
                  <a:outerShdw blurRad="38100" dist="38100" dir="2700000" algn="tl">
                    <a:srgbClr val="000000">
                      <a:alpha val="43137"/>
                    </a:srgbClr>
                  </a:outerShdw>
                </a:effectLst>
              </a:rPr>
              <a:t>likelihood </a:t>
            </a:r>
            <a:r>
              <a:rPr lang="en-US" sz="3200" b="1" dirty="0">
                <a:effectLst>
                  <a:outerShdw blurRad="38100" dist="38100" dir="2700000" algn="tl">
                    <a:srgbClr val="000000">
                      <a:alpha val="43137"/>
                    </a:srgbClr>
                  </a:outerShdw>
                </a:effectLst>
              </a:rPr>
              <a:t>that they would refer the patients to a legal resource for assistance</a:t>
            </a:r>
            <a:endParaRPr lang="en-US" sz="3200" b="1" dirty="0" smtClean="0">
              <a:effectLst>
                <a:outerShdw blurRad="38100" dist="38100" dir="2700000" algn="tl">
                  <a:srgbClr val="000000">
                    <a:alpha val="43137"/>
                  </a:srgbClr>
                </a:outerShdw>
              </a:effectLst>
            </a:endParaRPr>
          </a:p>
        </p:txBody>
      </p:sp>
      <p:pic>
        <p:nvPicPr>
          <p:cNvPr id="5" name="Picture 6" descr="lawlogoforprint"/>
          <p:cNvPicPr>
            <a:picLocks noChangeAspect="1" noChangeArrowheads="1"/>
          </p:cNvPicPr>
          <p:nvPr/>
        </p:nvPicPr>
        <p:blipFill>
          <a:blip r:embed="rId2" cstate="print"/>
          <a:srcRect/>
          <a:stretch>
            <a:fillRect/>
          </a:stretch>
        </p:blipFill>
        <p:spPr bwMode="auto">
          <a:xfrm>
            <a:off x="104189" y="5943600"/>
            <a:ext cx="2436460" cy="897775"/>
          </a:xfrm>
          <a:prstGeom prst="rect">
            <a:avLst/>
          </a:prstGeom>
          <a:noFill/>
          <a:ln w="9525">
            <a:noFill/>
            <a:miter lim="800000"/>
            <a:headEnd/>
            <a:tailEnd/>
          </a:ln>
        </p:spPr>
      </p:pic>
      <p:pic>
        <p:nvPicPr>
          <p:cNvPr id="6" name="Picture 2" descr="C:\Documents and Settings\rp1176\Desktop\Morehouse Logo.JPG"/>
          <p:cNvPicPr>
            <a:picLocks noChangeAspect="1" noChangeArrowheads="1"/>
          </p:cNvPicPr>
          <p:nvPr/>
        </p:nvPicPr>
        <p:blipFill>
          <a:blip r:embed="rId3" cstate="print"/>
          <a:srcRect/>
          <a:stretch>
            <a:fillRect/>
          </a:stretch>
        </p:blipFill>
        <p:spPr bwMode="auto">
          <a:xfrm>
            <a:off x="6507480" y="6248400"/>
            <a:ext cx="2560320" cy="560070"/>
          </a:xfrm>
          <a:prstGeom prst="rect">
            <a:avLst/>
          </a:prstGeom>
          <a:noFill/>
        </p:spPr>
      </p:pic>
      <p:sp>
        <p:nvSpPr>
          <p:cNvPr id="7" name="TextBox 6"/>
          <p:cNvSpPr txBox="1"/>
          <p:nvPr/>
        </p:nvSpPr>
        <p:spPr>
          <a:xfrm>
            <a:off x="0" y="5181600"/>
            <a:ext cx="9067800" cy="923330"/>
          </a:xfrm>
          <a:prstGeom prst="rect">
            <a:avLst/>
          </a:prstGeom>
          <a:noFill/>
        </p:spPr>
        <p:txBody>
          <a:bodyPr wrap="square" rtlCol="0">
            <a:spAutoFit/>
          </a:bodyPr>
          <a:lstStyle/>
          <a:p>
            <a:pPr algn="ctr"/>
            <a:r>
              <a:rPr lang="en-US" b="1" i="1" dirty="0" smtClean="0">
                <a:solidFill>
                  <a:srgbClr val="1F497D"/>
                </a:solidFill>
                <a:effectLst>
                  <a:outerShdw blurRad="38100" dist="38100" dir="2700000" algn="tl">
                    <a:srgbClr val="000000">
                      <a:alpha val="43137"/>
                    </a:srgbClr>
                  </a:outerShdw>
                </a:effectLst>
              </a:rPr>
              <a:t>Inter-professional </a:t>
            </a:r>
            <a:r>
              <a:rPr lang="en-US" b="1" i="1" dirty="0">
                <a:solidFill>
                  <a:srgbClr val="1F497D"/>
                </a:solidFill>
                <a:effectLst>
                  <a:outerShdw blurRad="38100" dist="38100" dir="2700000" algn="tl">
                    <a:srgbClr val="000000">
                      <a:alpha val="43137"/>
                    </a:srgbClr>
                  </a:outerShdw>
                </a:effectLst>
              </a:rPr>
              <a:t>Medical-Legal Education of Medical Students: Assessing the Benefits for Addressing Social Determinants of </a:t>
            </a:r>
            <a:r>
              <a:rPr lang="en-US" b="1" i="1" dirty="0" smtClean="0">
                <a:solidFill>
                  <a:srgbClr val="1F497D"/>
                </a:solidFill>
                <a:effectLst>
                  <a:outerShdw blurRad="38100" dist="38100" dir="2700000" algn="tl">
                    <a:srgbClr val="000000">
                      <a:alpha val="43137"/>
                    </a:srgbClr>
                  </a:outerShdw>
                </a:effectLst>
              </a:rPr>
              <a:t>Health</a:t>
            </a:r>
          </a:p>
          <a:p>
            <a:pPr algn="ctr"/>
            <a:r>
              <a:rPr lang="en-US" b="1" i="1" dirty="0" smtClean="0">
                <a:solidFill>
                  <a:srgbClr val="1F497D"/>
                </a:solidFill>
                <a:effectLst>
                  <a:outerShdw blurRad="38100" dist="38100" dir="2700000" algn="tl">
                    <a:srgbClr val="000000">
                      <a:alpha val="43137"/>
                    </a:srgbClr>
                  </a:outerShdw>
                </a:effectLst>
              </a:rPr>
              <a:t>Academic Medicine, Innovation Report, 2017</a:t>
            </a:r>
            <a:endParaRPr lang="en-US" b="1" i="1" dirty="0">
              <a:solidFill>
                <a:srgbClr val="1F497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4284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990600"/>
          </a:xfrm>
        </p:spPr>
        <p:txBody>
          <a:bodyPr/>
          <a:lstStyle/>
          <a:p>
            <a:pPr algn="ctr"/>
            <a:r>
              <a:rPr lang="en-US" sz="4000" b="1" i="1" dirty="0" smtClean="0">
                <a:effectLst>
                  <a:outerShdw blurRad="38100" dist="38100" dir="2700000" algn="tl">
                    <a:srgbClr val="000000">
                      <a:alpha val="43137"/>
                    </a:srgbClr>
                  </a:outerShdw>
                </a:effectLst>
              </a:rPr>
              <a:t>American Association of Medical Colleges</a:t>
            </a:r>
            <a:endParaRPr lang="en-US" sz="4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8915400" cy="4876800"/>
          </a:xfrm>
        </p:spPr>
        <p:txBody>
          <a:bodyPr/>
          <a:lstStyle/>
          <a:p>
            <a:pPr>
              <a:buClr>
                <a:srgbClr val="00B050"/>
              </a:buClr>
              <a:buSzPct val="90000"/>
              <a:buFont typeface="Wingdings" panose="05000000000000000000" pitchFamily="2" charset="2"/>
              <a:buChar char="v"/>
            </a:pPr>
            <a:r>
              <a:rPr lang="en-US" sz="3200" b="1" dirty="0">
                <a:effectLst>
                  <a:outerShdw blurRad="38100" dist="38100" dir="2700000" algn="tl">
                    <a:srgbClr val="000000">
                      <a:alpha val="43137"/>
                    </a:srgbClr>
                  </a:outerShdw>
                </a:effectLst>
              </a:rPr>
              <a:t>Accelerating Health Equity, Advancing through Discovery (AHEAD)</a:t>
            </a:r>
            <a:endParaRPr lang="en-US" sz="3200" b="1" dirty="0" smtClean="0">
              <a:effectLst>
                <a:outerShdw blurRad="38100" dist="38100" dir="2700000" algn="tl">
                  <a:srgbClr val="000000">
                    <a:alpha val="43137"/>
                  </a:srgbClr>
                </a:outerShdw>
              </a:effectLst>
            </a:endParaRPr>
          </a:p>
          <a:p>
            <a:pPr lvl="1">
              <a:buClr>
                <a:srgbClr val="FF0000"/>
              </a:buClr>
              <a:buSzPct val="100000"/>
              <a:buFont typeface="Arial" panose="020B0604020202020204" pitchFamily="34" charset="0"/>
              <a:buChar char="◘"/>
            </a:pPr>
            <a:r>
              <a:rPr lang="en-US" sz="2800" b="1" dirty="0" smtClean="0">
                <a:effectLst>
                  <a:outerShdw blurRad="38100" dist="38100" dir="2700000" algn="tl">
                    <a:srgbClr val="000000">
                      <a:alpha val="43137"/>
                    </a:srgbClr>
                  </a:outerShdw>
                </a:effectLst>
              </a:rPr>
              <a:t>Goals</a:t>
            </a:r>
            <a:r>
              <a:rPr lang="en-US" b="1" dirty="0" smtClean="0">
                <a:effectLst>
                  <a:outerShdw blurRad="38100" dist="38100" dir="2700000" algn="tl">
                    <a:srgbClr val="000000">
                      <a:alpha val="43137"/>
                    </a:srgbClr>
                  </a:outerShdw>
                </a:effectLst>
              </a:rPr>
              <a:t> </a:t>
            </a:r>
          </a:p>
          <a:p>
            <a:pPr lvl="2">
              <a:buSzPct val="100000"/>
              <a:buFont typeface="Courier New" panose="02070309020205020404" pitchFamily="49" charset="0"/>
              <a:buChar char="o"/>
            </a:pPr>
            <a:r>
              <a:rPr lang="en-US" sz="2400" b="1" dirty="0" smtClean="0">
                <a:effectLst>
                  <a:outerShdw blurRad="38100" dist="38100" dir="2700000" algn="tl">
                    <a:srgbClr val="000000">
                      <a:alpha val="43137"/>
                    </a:srgbClr>
                  </a:outerShdw>
                </a:effectLst>
              </a:rPr>
              <a:t>develop </a:t>
            </a:r>
            <a:r>
              <a:rPr lang="en-US" sz="2400" b="1" dirty="0">
                <a:effectLst>
                  <a:outerShdw blurRad="38100" dist="38100" dir="2700000" algn="tl">
                    <a:srgbClr val="000000">
                      <a:alpha val="43137"/>
                    </a:srgbClr>
                  </a:outerShdw>
                </a:effectLst>
              </a:rPr>
              <a:t>and </a:t>
            </a:r>
            <a:r>
              <a:rPr lang="en-US" sz="2400" b="1" dirty="0" smtClean="0">
                <a:effectLst>
                  <a:outerShdw blurRad="38100" dist="38100" dir="2700000" algn="tl">
                    <a:srgbClr val="000000">
                      <a:alpha val="43137"/>
                    </a:srgbClr>
                  </a:outerShdw>
                </a:effectLst>
              </a:rPr>
              <a:t>disseminate evidence </a:t>
            </a:r>
            <a:r>
              <a:rPr lang="en-US" sz="2400" b="1" dirty="0">
                <a:effectLst>
                  <a:outerShdw blurRad="38100" dist="38100" dir="2700000" algn="tl">
                    <a:srgbClr val="000000">
                      <a:alpha val="43137"/>
                    </a:srgbClr>
                  </a:outerShdw>
                </a:effectLst>
              </a:rPr>
              <a:t>that measures the impact </a:t>
            </a:r>
            <a:r>
              <a:rPr lang="en-US" sz="2400" b="1" dirty="0" smtClean="0">
                <a:effectLst>
                  <a:outerShdw blurRad="38100" dist="38100" dir="2700000" algn="tl">
                    <a:srgbClr val="000000">
                      <a:alpha val="43137"/>
                    </a:srgbClr>
                  </a:outerShdw>
                </a:effectLst>
              </a:rPr>
              <a:t>of </a:t>
            </a:r>
            <a:r>
              <a:rPr lang="en-US" sz="2400" b="1" dirty="0">
                <a:effectLst>
                  <a:outerShdw blurRad="38100" dist="38100" dir="2700000" algn="tl">
                    <a:srgbClr val="000000">
                      <a:alpha val="43137"/>
                    </a:srgbClr>
                  </a:outerShdw>
                </a:effectLst>
              </a:rPr>
              <a:t>Medical-Legal Partnerships (MLP) on health inequities at the local </a:t>
            </a:r>
            <a:r>
              <a:rPr lang="en-US" sz="2400" b="1" dirty="0" smtClean="0">
                <a:effectLst>
                  <a:outerShdw blurRad="38100" dist="38100" dir="2700000" algn="tl">
                    <a:srgbClr val="000000">
                      <a:alpha val="43137"/>
                    </a:srgbClr>
                  </a:outerShdw>
                </a:effectLst>
              </a:rPr>
              <a:t>level</a:t>
            </a:r>
            <a:endParaRPr lang="en-US" sz="2400" b="1" dirty="0">
              <a:effectLst>
                <a:outerShdw blurRad="38100" dist="38100" dir="2700000" algn="tl">
                  <a:srgbClr val="000000">
                    <a:alpha val="43137"/>
                  </a:srgbClr>
                </a:outerShdw>
              </a:effectLst>
            </a:endParaRPr>
          </a:p>
          <a:p>
            <a:pPr lvl="2">
              <a:buSzPct val="100000"/>
              <a:buFont typeface="Courier New" panose="02070309020205020404" pitchFamily="49" charset="0"/>
              <a:buChar char="o"/>
            </a:pPr>
            <a:r>
              <a:rPr lang="en-US" sz="2400" b="1" dirty="0" smtClean="0">
                <a:effectLst>
                  <a:outerShdw blurRad="38100" dist="38100" dir="2700000" algn="tl">
                    <a:srgbClr val="000000">
                      <a:alpha val="43137"/>
                    </a:srgbClr>
                  </a:outerShdw>
                </a:effectLst>
              </a:rPr>
              <a:t>develop/implement </a:t>
            </a:r>
            <a:r>
              <a:rPr lang="en-US" sz="2400" b="1" dirty="0">
                <a:effectLst>
                  <a:outerShdw blurRad="38100" dist="38100" dir="2700000" algn="tl">
                    <a:srgbClr val="000000">
                      <a:alpha val="43137"/>
                    </a:srgbClr>
                  </a:outerShdw>
                </a:effectLst>
              </a:rPr>
              <a:t>metrics to evaluate the impact </a:t>
            </a:r>
            <a:r>
              <a:rPr lang="en-US" sz="2400" b="1" dirty="0" smtClean="0">
                <a:effectLst>
                  <a:outerShdw blurRad="38100" dist="38100" dir="2700000" algn="tl">
                    <a:srgbClr val="000000">
                      <a:alpha val="43137"/>
                    </a:srgbClr>
                  </a:outerShdw>
                </a:effectLst>
              </a:rPr>
              <a:t>of MLP’s </a:t>
            </a:r>
            <a:r>
              <a:rPr lang="en-US" sz="2400" b="1" dirty="0">
                <a:effectLst>
                  <a:outerShdw blurRad="38100" dist="38100" dir="2700000" algn="tl">
                    <a:srgbClr val="000000">
                      <a:alpha val="43137"/>
                    </a:srgbClr>
                  </a:outerShdw>
                </a:effectLst>
              </a:rPr>
              <a:t>on: </a:t>
            </a:r>
            <a:endParaRPr lang="en-US" sz="2400" b="1" dirty="0" smtClean="0">
              <a:effectLst>
                <a:outerShdw blurRad="38100" dist="38100" dir="2700000" algn="tl">
                  <a:srgbClr val="000000">
                    <a:alpha val="43137"/>
                  </a:srgbClr>
                </a:outerShdw>
              </a:effectLst>
            </a:endParaRPr>
          </a:p>
          <a:p>
            <a:pPr lvl="3">
              <a:buClr>
                <a:srgbClr val="FF0000"/>
              </a:buClr>
              <a:buFont typeface="Wingdings" panose="05000000000000000000" pitchFamily="2" charset="2"/>
              <a:buChar char="ü"/>
            </a:pPr>
            <a:r>
              <a:rPr lang="en-US" sz="2000" b="1" dirty="0" smtClean="0">
                <a:effectLst>
                  <a:outerShdw blurRad="38100" dist="38100" dir="2700000" algn="tl">
                    <a:srgbClr val="000000">
                      <a:alpha val="43137"/>
                    </a:srgbClr>
                  </a:outerShdw>
                </a:effectLst>
              </a:rPr>
              <a:t>learner educational outcomes</a:t>
            </a:r>
          </a:p>
          <a:p>
            <a:pPr lvl="3">
              <a:buClr>
                <a:srgbClr val="FF0000"/>
              </a:buClr>
              <a:buFont typeface="Wingdings" panose="05000000000000000000" pitchFamily="2" charset="2"/>
              <a:buChar char="ü"/>
            </a:pPr>
            <a:r>
              <a:rPr lang="en-US" sz="2000" b="1" dirty="0" smtClean="0">
                <a:effectLst>
                  <a:outerShdw blurRad="38100" dist="38100" dir="2700000" algn="tl">
                    <a:srgbClr val="000000">
                      <a:alpha val="43137"/>
                    </a:srgbClr>
                  </a:outerShdw>
                </a:effectLst>
              </a:rPr>
              <a:t>patient </a:t>
            </a:r>
            <a:r>
              <a:rPr lang="en-US" sz="2000" b="1" dirty="0">
                <a:effectLst>
                  <a:outerShdw blurRad="38100" dist="38100" dir="2700000" algn="tl">
                    <a:srgbClr val="000000">
                      <a:alpha val="43137"/>
                    </a:srgbClr>
                  </a:outerShdw>
                </a:effectLst>
              </a:rPr>
              <a:t>and community health; health inequities</a:t>
            </a:r>
          </a:p>
          <a:p>
            <a:pPr lvl="3">
              <a:buClr>
                <a:srgbClr val="FF0000"/>
              </a:buClr>
              <a:buFont typeface="Wingdings" panose="05000000000000000000" pitchFamily="2" charset="2"/>
              <a:buChar char="ü"/>
            </a:pPr>
            <a:r>
              <a:rPr lang="en-US" sz="2000" b="1" dirty="0" smtClean="0">
                <a:effectLst>
                  <a:outerShdw blurRad="38100" dist="38100" dir="2700000" algn="tl">
                    <a:srgbClr val="000000">
                      <a:alpha val="43137"/>
                    </a:srgbClr>
                  </a:outerShdw>
                </a:effectLst>
              </a:rPr>
              <a:t>cost </a:t>
            </a:r>
            <a:r>
              <a:rPr lang="en-US" sz="2000" b="1" dirty="0">
                <a:effectLst>
                  <a:outerShdw blurRad="38100" dist="38100" dir="2700000" algn="tl">
                    <a:srgbClr val="000000">
                      <a:alpha val="43137"/>
                    </a:srgbClr>
                  </a:outerShdw>
                </a:effectLst>
              </a:rPr>
              <a:t>savings, institutional benefits, and </a:t>
            </a:r>
            <a:r>
              <a:rPr lang="en-US" sz="2000" b="1" dirty="0" smtClean="0">
                <a:effectLst>
                  <a:outerShdw blurRad="38100" dist="38100" dir="2700000" algn="tl">
                    <a:srgbClr val="000000">
                      <a:alpha val="43137"/>
                    </a:srgbClr>
                  </a:outerShdw>
                </a:effectLst>
              </a:rPr>
              <a:t>efficiencies</a:t>
            </a:r>
            <a:endParaRPr lang="en-US" sz="2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44</a:t>
            </a:fld>
            <a:endParaRPr lang="en-US" dirty="0">
              <a:solidFill>
                <a:prstClr val="white">
                  <a:lumMod val="50000"/>
                </a:prstClr>
              </a:solidFill>
            </a:endParaRPr>
          </a:p>
        </p:txBody>
      </p:sp>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3" y="5935980"/>
            <a:ext cx="1588770" cy="84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436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normAutofit/>
          </a:bodyPr>
          <a:lstStyle/>
          <a:p>
            <a:pPr algn="ctr"/>
            <a:r>
              <a:rPr lang="en-US" b="1" i="1" dirty="0" smtClean="0">
                <a:effectLst>
                  <a:outerShdw blurRad="38100" dist="38100" dir="2700000" algn="tl">
                    <a:srgbClr val="000000">
                      <a:alpha val="43137"/>
                    </a:srgbClr>
                  </a:outerShdw>
                </a:effectLst>
              </a:rPr>
              <a:t>What’s in it for the Healthcare Partner II ??</a:t>
            </a:r>
          </a:p>
        </p:txBody>
      </p:sp>
      <p:pic>
        <p:nvPicPr>
          <p:cNvPr id="4" name="Picture 6" descr="lawlogoforprint"/>
          <p:cNvPicPr>
            <a:picLocks noChangeAspect="1" noChangeArrowheads="1"/>
          </p:cNvPicPr>
          <p:nvPr/>
        </p:nvPicPr>
        <p:blipFill>
          <a:blip r:embed="rId3" cstate="print"/>
          <a:srcRect/>
          <a:stretch>
            <a:fillRect/>
          </a:stretch>
        </p:blipFill>
        <p:spPr bwMode="auto">
          <a:xfrm>
            <a:off x="228600" y="6019800"/>
            <a:ext cx="2304288" cy="768096"/>
          </a:xfrm>
          <a:prstGeom prst="rect">
            <a:avLst/>
          </a:prstGeom>
          <a:noFill/>
          <a:ln w="9525">
            <a:noFill/>
            <a:miter lim="800000"/>
            <a:headEnd/>
            <a:tailEnd/>
          </a:ln>
        </p:spPr>
      </p:pic>
      <p:pic>
        <p:nvPicPr>
          <p:cNvPr id="5" name="Picture 13"/>
          <p:cNvPicPr>
            <a:picLocks noChangeAspect="1" noChangeArrowheads="1"/>
          </p:cNvPicPr>
          <p:nvPr/>
        </p:nvPicPr>
        <p:blipFill>
          <a:blip r:embed="rId4" cstate="print"/>
          <a:srcRect/>
          <a:stretch>
            <a:fillRect/>
          </a:stretch>
        </p:blipFill>
        <p:spPr bwMode="auto">
          <a:xfrm>
            <a:off x="304800" y="228600"/>
            <a:ext cx="1498600" cy="641350"/>
          </a:xfrm>
          <a:prstGeom prst="rect">
            <a:avLst/>
          </a:prstGeom>
          <a:noFill/>
          <a:ln w="9525">
            <a:noFill/>
            <a:miter lim="800000"/>
            <a:headEnd/>
            <a:tailEnd/>
          </a:ln>
        </p:spPr>
      </p:pic>
    </p:spTree>
    <p:extLst>
      <p:ext uri="{BB962C8B-B14F-4D97-AF65-F5344CB8AC3E}">
        <p14:creationId xmlns:p14="http://schemas.microsoft.com/office/powerpoint/2010/main" val="1141629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1D945C9-0277-4107-B589-EC55ECD240BC}" type="slidenum">
              <a:rPr lang="en-US" smtClean="0"/>
              <a:pPr>
                <a:defRPr/>
              </a:pPr>
              <a:t>46</a:t>
            </a:fld>
            <a:endParaRPr lang="en-US" dirty="0"/>
          </a:p>
        </p:txBody>
      </p:sp>
      <p:pic>
        <p:nvPicPr>
          <p:cNvPr id="161794" name="Picture 2" descr="C:\Documents and Settings\rp1176\Desktop\480-b164f5394dc82956851b48a488ef18734097db62[1].jpg"/>
          <p:cNvPicPr>
            <a:picLocks noChangeAspect="1" noChangeArrowheads="1"/>
          </p:cNvPicPr>
          <p:nvPr/>
        </p:nvPicPr>
        <p:blipFill>
          <a:blip r:embed="rId2" cstate="print"/>
          <a:srcRect/>
          <a:stretch>
            <a:fillRect/>
          </a:stretch>
        </p:blipFill>
        <p:spPr bwMode="auto">
          <a:xfrm>
            <a:off x="5410200" y="0"/>
            <a:ext cx="3657600" cy="2743200"/>
          </a:xfrm>
          <a:prstGeom prst="rect">
            <a:avLst/>
          </a:prstGeom>
          <a:noFill/>
        </p:spPr>
      </p:pic>
      <p:sp>
        <p:nvSpPr>
          <p:cNvPr id="5" name="Rectangle 2"/>
          <p:cNvSpPr txBox="1">
            <a:spLocks noChangeArrowheads="1"/>
          </p:cNvSpPr>
          <p:nvPr/>
        </p:nvSpPr>
        <p:spPr>
          <a:xfrm>
            <a:off x="76200" y="685800"/>
            <a:ext cx="8686800" cy="5638800"/>
          </a:xfrm>
          <a:prstGeom prst="rect">
            <a:avLst/>
          </a:prstGeom>
        </p:spPr>
        <p:txBody>
          <a:bodyPr/>
          <a:lstStyle/>
          <a:p>
            <a:pPr marL="381000" marR="0" lvl="0" indent="-381000" algn="l" defTabSz="914400" rtl="0" eaLnBrk="0" fontAlgn="base" latinLnBrk="0" hangingPunct="0">
              <a:lnSpc>
                <a:spcPct val="90000"/>
              </a:lnSpc>
              <a:spcBef>
                <a:spcPct val="20000"/>
              </a:spcBef>
              <a:spcAft>
                <a:spcPct val="0"/>
              </a:spcAft>
              <a:buClr>
                <a:srgbClr val="00B050"/>
              </a:buClr>
              <a:buSzPct val="90000"/>
              <a:buFont typeface="Wingdings" pitchFamily="2" charset="2"/>
              <a:buChar char="v"/>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Potential to:</a:t>
            </a:r>
          </a:p>
          <a:p>
            <a:pPr marL="781050" marR="0" lvl="1" indent="-381000" algn="l" defTabSz="914400" rtl="0" eaLnBrk="0" fontAlgn="base" latinLnBrk="0" hangingPunct="0">
              <a:lnSpc>
                <a:spcPct val="90000"/>
              </a:lnSpc>
              <a:spcBef>
                <a:spcPct val="20000"/>
              </a:spcBef>
              <a:spcAft>
                <a:spcPct val="0"/>
              </a:spcAft>
              <a:buClr>
                <a:srgbClr val="FF0000"/>
              </a:buClr>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Reduce barriers to discharge</a:t>
            </a:r>
          </a:p>
          <a:p>
            <a:pPr marL="781050" marR="0" lvl="1" indent="-381000" algn="l" defTabSz="914400" rtl="0" eaLnBrk="0" fontAlgn="base" latinLnBrk="0" hangingPunct="0">
              <a:lnSpc>
                <a:spcPct val="90000"/>
              </a:lnSpc>
              <a:spcBef>
                <a:spcPct val="20000"/>
              </a:spcBef>
              <a:spcAft>
                <a:spcPct val="0"/>
              </a:spcAft>
              <a:buClr>
                <a:srgbClr val="FF0000"/>
              </a:buClr>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Reduce length of stay</a:t>
            </a:r>
          </a:p>
          <a:p>
            <a:pPr marL="781050" marR="0" lvl="1" indent="-381000" algn="l" defTabSz="914400" rtl="0" eaLnBrk="0" fontAlgn="base" latinLnBrk="0" hangingPunct="0">
              <a:lnSpc>
                <a:spcPct val="90000"/>
              </a:lnSpc>
              <a:spcBef>
                <a:spcPct val="20000"/>
              </a:spcBef>
              <a:spcAft>
                <a:spcPct val="0"/>
              </a:spcAft>
              <a:buClr>
                <a:srgbClr val="FF0000"/>
              </a:buClr>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Decrease readmission</a:t>
            </a:r>
          </a:p>
          <a:p>
            <a:pPr marL="781050" marR="0" lvl="1" indent="-381000" algn="l" defTabSz="914400" rtl="0" eaLnBrk="0" fontAlgn="base" latinLnBrk="0" hangingPunct="0">
              <a:lnSpc>
                <a:spcPct val="90000"/>
              </a:lnSpc>
              <a:spcBef>
                <a:spcPct val="20000"/>
              </a:spcBef>
              <a:spcAft>
                <a:spcPct val="0"/>
              </a:spcAft>
              <a:buClr>
                <a:srgbClr val="FF0000"/>
              </a:buClr>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Decrease ED utilization</a:t>
            </a:r>
          </a:p>
          <a:p>
            <a:pPr marL="381000" marR="0" lvl="0" indent="-381000" algn="l" defTabSz="914400" rtl="0" eaLnBrk="1" fontAlgn="base" latinLnBrk="0" hangingPunct="1">
              <a:lnSpc>
                <a:spcPct val="90000"/>
              </a:lnSpc>
              <a:spcBef>
                <a:spcPct val="20000"/>
              </a:spcBef>
              <a:spcAft>
                <a:spcPct val="0"/>
              </a:spcAft>
              <a:buClr>
                <a:srgbClr val="00B050"/>
              </a:buClr>
              <a:buSzPct val="90000"/>
              <a:buFont typeface="Wingdings" pitchFamily="2" charset="2"/>
              <a:buChar char="v"/>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Provides a differentiator other healthcare systems don’t have</a:t>
            </a:r>
          </a:p>
          <a:p>
            <a:pPr marL="381000" marR="0" lvl="0" indent="-381000" algn="l" defTabSz="914400" rtl="0" eaLnBrk="0" fontAlgn="base" latinLnBrk="0" hangingPunct="0">
              <a:lnSpc>
                <a:spcPct val="90000"/>
              </a:lnSpc>
              <a:spcBef>
                <a:spcPct val="20000"/>
              </a:spcBef>
              <a:spcAft>
                <a:spcPct val="0"/>
              </a:spcAft>
              <a:buClr>
                <a:srgbClr val="00B050"/>
              </a:buClr>
              <a:buSzPct val="90000"/>
              <a:buFont typeface="Wingdings" pitchFamily="2" charset="2"/>
              <a:buChar char="v"/>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Contributes to more enduring and satisfying patient/family relationships</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81000" marR="0" lvl="0" indent="-381000" algn="l" defTabSz="914400" rtl="0" eaLnBrk="1" fontAlgn="base" latinLnBrk="0" hangingPunct="1">
              <a:lnSpc>
                <a:spcPct val="90000"/>
              </a:lnSpc>
              <a:spcBef>
                <a:spcPct val="20000"/>
              </a:spcBef>
              <a:spcAft>
                <a:spcPct val="0"/>
              </a:spcAft>
              <a:buClr>
                <a:srgbClr val="00B050"/>
              </a:buClr>
              <a:buSzPct val="90000"/>
              <a:buFont typeface="Wingdings" pitchFamily="2" charset="2"/>
              <a:buChar char="v"/>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Heightens the hospital, universities and training programs national profile</a:t>
            </a:r>
          </a:p>
          <a:p>
            <a:pPr marL="381000" marR="0" lvl="0" indent="-381000" algn="l" defTabSz="914400" rtl="0" eaLnBrk="1" fontAlgn="base" latinLnBrk="0" hangingPunct="1">
              <a:lnSpc>
                <a:spcPct val="90000"/>
              </a:lnSpc>
              <a:spcBef>
                <a:spcPct val="20000"/>
              </a:spcBef>
              <a:spcAft>
                <a:spcPct val="0"/>
              </a:spcAft>
              <a:buClr>
                <a:srgbClr val="00B050"/>
              </a:buClr>
              <a:buSzPct val="90000"/>
              <a:buFont typeface="Wingdings" pitchFamily="2" charset="2"/>
              <a:buChar char="v"/>
              <a:tabLst/>
              <a:defRPr/>
            </a:pPr>
            <a:r>
              <a:rPr lang="en-US" sz="2800" b="1" dirty="0" smtClean="0">
                <a:latin typeface="+mn-lt"/>
              </a:rPr>
              <a:t>Training opportunities that address resident, medical student and other professions </a:t>
            </a:r>
            <a:r>
              <a:rPr lang="en-US" sz="2800" b="1" dirty="0">
                <a:latin typeface="+mn-lt"/>
              </a:rPr>
              <a:t>c</a:t>
            </a:r>
            <a:r>
              <a:rPr lang="en-US" sz="2800" b="1" dirty="0" smtClean="0">
                <a:latin typeface="+mn-lt"/>
              </a:rPr>
              <a:t>ore competencies</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4"/>
          <p:cNvSpPr>
            <a:spLocks noGrp="1" noChangeArrowheads="1"/>
          </p:cNvSpPr>
          <p:nvPr>
            <p:ph type="title"/>
          </p:nvPr>
        </p:nvSpPr>
        <p:spPr/>
        <p:txBody>
          <a:bodyPr/>
          <a:lstStyle/>
          <a:p>
            <a:pPr algn="ctr">
              <a:defRPr/>
            </a:pPr>
            <a:r>
              <a:rPr lang="en-US" sz="4800" b="1" i="1" dirty="0">
                <a:effectLst>
                  <a:outerShdw blurRad="38100" dist="38100" dir="2700000" algn="tl">
                    <a:srgbClr val="000000">
                      <a:alpha val="43137"/>
                    </a:srgbClr>
                  </a:outerShdw>
                </a:effectLst>
              </a:rPr>
              <a:t>POST Health-Law Impression</a:t>
            </a:r>
          </a:p>
        </p:txBody>
      </p:sp>
      <p:sp>
        <p:nvSpPr>
          <p:cNvPr id="237575" name="Text Box 7"/>
          <p:cNvSpPr txBox="1">
            <a:spLocks noChangeArrowheads="1"/>
          </p:cNvSpPr>
          <p:nvPr/>
        </p:nvSpPr>
        <p:spPr bwMode="auto">
          <a:xfrm>
            <a:off x="5181600" y="2819400"/>
            <a:ext cx="3124200" cy="1446550"/>
          </a:xfrm>
          <a:prstGeom prst="rect">
            <a:avLst/>
          </a:prstGeom>
          <a:noFill/>
          <a:ln w="9525">
            <a:noFill/>
            <a:miter lim="800000"/>
            <a:headEnd/>
            <a:tailEnd/>
          </a:ln>
          <a:effectLst/>
        </p:spPr>
        <p:txBody>
          <a:bodyPr>
            <a:spAutoFit/>
          </a:bodyPr>
          <a:lstStyle/>
          <a:p>
            <a:pPr algn="ctr">
              <a:spcBef>
                <a:spcPct val="50000"/>
              </a:spcBef>
              <a:defRPr/>
            </a:pPr>
            <a:r>
              <a:rPr lang="en-US" sz="4400" b="1" dirty="0" smtClean="0">
                <a:solidFill>
                  <a:schemeClr val="tx2"/>
                </a:solidFill>
                <a:effectLst>
                  <a:outerShdw blurRad="38100" dist="38100" dir="2700000" algn="tl">
                    <a:srgbClr val="000000"/>
                  </a:outerShdw>
                </a:effectLst>
                <a:latin typeface="Arial" charset="0"/>
              </a:rPr>
              <a:t>Our Lawyers</a:t>
            </a:r>
            <a:endParaRPr lang="en-US" sz="4400" b="1" dirty="0">
              <a:solidFill>
                <a:schemeClr val="tx2"/>
              </a:solidFill>
              <a:effectLst>
                <a:outerShdw blurRad="38100" dist="38100" dir="2700000" algn="tl">
                  <a:srgbClr val="000000"/>
                </a:outerShdw>
              </a:effectLst>
              <a:latin typeface="Arial" charset="0"/>
            </a:endParaRPr>
          </a:p>
        </p:txBody>
      </p:sp>
      <p:sp>
        <p:nvSpPr>
          <p:cNvPr id="18436" name="AutoShape 10" descr="guardian-angels-L"/>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8437" name="Picture 12" descr="guardian-angels-L"/>
          <p:cNvPicPr>
            <a:picLocks noChangeAspect="1" noChangeArrowheads="1"/>
          </p:cNvPicPr>
          <p:nvPr/>
        </p:nvPicPr>
        <p:blipFill>
          <a:blip r:embed="rId2" cstate="print"/>
          <a:srcRect/>
          <a:stretch>
            <a:fillRect/>
          </a:stretch>
        </p:blipFill>
        <p:spPr bwMode="auto">
          <a:xfrm>
            <a:off x="304800" y="1295400"/>
            <a:ext cx="4000500" cy="5000625"/>
          </a:xfrm>
          <a:prstGeom prst="rect">
            <a:avLst/>
          </a:prstGeom>
          <a:noFill/>
          <a:ln w="9525">
            <a:noFill/>
            <a:miter lim="800000"/>
            <a:headEnd/>
            <a:tailEnd/>
          </a:ln>
        </p:spPr>
      </p:pic>
      <p:sp>
        <p:nvSpPr>
          <p:cNvPr id="18438" name="Line 8"/>
          <p:cNvSpPr>
            <a:spLocks noChangeShapeType="1"/>
          </p:cNvSpPr>
          <p:nvPr/>
        </p:nvSpPr>
        <p:spPr bwMode="auto">
          <a:xfrm flipH="1">
            <a:off x="3505200" y="3200400"/>
            <a:ext cx="2667000" cy="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a:stretch>
            <a:fillRect/>
          </a:stretch>
        </p:blipFill>
        <p:spPr bwMode="auto">
          <a:xfrm>
            <a:off x="69851" y="111128"/>
            <a:ext cx="1918994" cy="725702"/>
          </a:xfrm>
          <a:prstGeom prst="rect">
            <a:avLst/>
          </a:prstGeom>
          <a:noFill/>
          <a:ln w="9525">
            <a:noFill/>
            <a:miter lim="800000"/>
            <a:headEnd/>
            <a:tailEnd/>
          </a:ln>
        </p:spPr>
      </p:pic>
      <p:pic>
        <p:nvPicPr>
          <p:cNvPr id="96263" name="Picture 7" descr="http://www.avoiceformen.com/wp-content/uploads/sites/2/2013/01/Questions.jpg"/>
          <p:cNvPicPr>
            <a:picLocks noChangeAspect="1" noChangeArrowheads="1"/>
          </p:cNvPicPr>
          <p:nvPr/>
        </p:nvPicPr>
        <p:blipFill>
          <a:blip r:embed="rId4" cstate="print"/>
          <a:srcRect/>
          <a:stretch>
            <a:fillRect/>
          </a:stretch>
        </p:blipFill>
        <p:spPr bwMode="auto">
          <a:xfrm>
            <a:off x="1447800" y="1600200"/>
            <a:ext cx="6354318" cy="4181094"/>
          </a:xfrm>
          <a:prstGeom prst="rect">
            <a:avLst/>
          </a:prstGeom>
          <a:noFill/>
        </p:spPr>
      </p:pic>
    </p:spTree>
    <p:extLst>
      <p:ext uri="{BB962C8B-B14F-4D97-AF65-F5344CB8AC3E}">
        <p14:creationId xmlns:p14="http://schemas.microsoft.com/office/powerpoint/2010/main" val="11275790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sz="4400" b="1" i="1" dirty="0" smtClean="0">
                <a:solidFill>
                  <a:srgbClr val="00B050"/>
                </a:solidFill>
                <a:effectLst>
                  <a:outerShdw blurRad="38100" dist="38100" dir="2700000" algn="tl">
                    <a:srgbClr val="000000">
                      <a:alpha val="43137"/>
                    </a:srgbClr>
                  </a:outerShdw>
                </a:effectLst>
                <a:ea typeface="ＭＳ Ｐゴシック" pitchFamily="-107" charset="-128"/>
              </a:rPr>
              <a:t>Objectives</a:t>
            </a:r>
          </a:p>
        </p:txBody>
      </p:sp>
      <p:sp>
        <p:nvSpPr>
          <p:cNvPr id="192515" name="Rectangle 3"/>
          <p:cNvSpPr>
            <a:spLocks noGrp="1" noChangeArrowheads="1"/>
          </p:cNvSpPr>
          <p:nvPr>
            <p:ph type="body" idx="4294967295"/>
          </p:nvPr>
        </p:nvSpPr>
        <p:spPr>
          <a:xfrm>
            <a:off x="85725" y="1295400"/>
            <a:ext cx="8953499" cy="5410200"/>
          </a:xfrm>
        </p:spPr>
        <p:txBody>
          <a:bodyPr/>
          <a:lstStyle/>
          <a:p>
            <a:pPr eaLnBrk="1" hangingPunct="1">
              <a:buClr>
                <a:srgbClr val="00B050"/>
              </a:buClr>
              <a:buSzPct val="90000"/>
              <a:buFont typeface="Wingdings" pitchFamily="2" charset="2"/>
              <a:buChar char="v"/>
              <a:defRPr/>
            </a:pPr>
            <a:r>
              <a:rPr lang="en-US" sz="3000" b="1" i="1" dirty="0" smtClean="0">
                <a:effectLst>
                  <a:outerShdw blurRad="38100" dist="38100" dir="2700000" algn="tl">
                    <a:srgbClr val="000000">
                      <a:alpha val="43137"/>
                    </a:srgbClr>
                  </a:outerShdw>
                </a:effectLst>
                <a:ea typeface="ＭＳ Ｐゴシック" pitchFamily="-1" charset="-128"/>
              </a:rPr>
              <a:t>On completion of this presentation, you should be able to</a:t>
            </a:r>
            <a:endParaRPr lang="en-US" sz="3000" b="1" dirty="0" smtClean="0">
              <a:solidFill>
                <a:schemeClr val="tx1"/>
              </a:solidFill>
              <a:effectLst>
                <a:outerShdw blurRad="38100" dist="38100" dir="2700000" algn="tl">
                  <a:srgbClr val="000000">
                    <a:alpha val="43137"/>
                  </a:srgbClr>
                </a:outerShdw>
              </a:effectLst>
              <a:ea typeface="ＭＳ Ｐゴシック" pitchFamily="-107" charset="-128"/>
            </a:endParaRPr>
          </a:p>
          <a:p>
            <a:pPr lvl="1" eaLnBrk="1" hangingPunct="1">
              <a:buClr>
                <a:srgbClr val="FF0000"/>
              </a:buClr>
              <a:buFont typeface="Arial" pitchFamily="34" charset="0"/>
              <a:buChar char="◘"/>
              <a:defRPr/>
            </a:pPr>
            <a:r>
              <a:rPr lang="en-US" sz="2600" b="1" dirty="0" smtClean="0">
                <a:solidFill>
                  <a:schemeClr val="tx1"/>
                </a:solidFill>
                <a:effectLst>
                  <a:outerShdw blurRad="38100" dist="38100" dir="2700000" algn="tl">
                    <a:srgbClr val="000000">
                      <a:alpha val="43137"/>
                    </a:srgbClr>
                  </a:outerShdw>
                </a:effectLst>
                <a:ea typeface="ＭＳ Ｐゴシック" pitchFamily="-107" charset="-128"/>
              </a:rPr>
              <a:t>Describe:</a:t>
            </a:r>
            <a:r>
              <a:rPr lang="en-US" b="1" dirty="0" smtClean="0">
                <a:solidFill>
                  <a:schemeClr val="tx1"/>
                </a:solidFill>
                <a:effectLst>
                  <a:outerShdw blurRad="38100" dist="38100" dir="2700000" algn="tl">
                    <a:srgbClr val="000000">
                      <a:alpha val="43137"/>
                    </a:srgbClr>
                  </a:outerShdw>
                </a:effectLst>
                <a:ea typeface="ＭＳ Ｐゴシック" pitchFamily="-107" charset="-128"/>
              </a:rPr>
              <a:t> </a:t>
            </a:r>
          </a:p>
          <a:p>
            <a:pPr lvl="2" eaLnBrk="1" hangingPunct="1">
              <a:buClr>
                <a:schemeClr val="tx1"/>
              </a:buClr>
              <a:buSzPct val="100000"/>
              <a:buFont typeface="Courier New" pitchFamily="49" charset="0"/>
              <a:buChar char="o"/>
              <a:defRPr/>
            </a:pPr>
            <a:r>
              <a:rPr lang="en-US" sz="2200" b="1" dirty="0" smtClean="0">
                <a:solidFill>
                  <a:schemeClr val="tx1"/>
                </a:solidFill>
                <a:effectLst>
                  <a:outerShdw blurRad="38100" dist="38100" dir="2700000" algn="tl">
                    <a:srgbClr val="000000">
                      <a:alpha val="43137"/>
                    </a:srgbClr>
                  </a:outerShdw>
                </a:effectLst>
                <a:ea typeface="ＭＳ Ｐゴシック" pitchFamily="-107" charset="-128"/>
              </a:rPr>
              <a:t>Socio-economic factors that impact health</a:t>
            </a:r>
          </a:p>
          <a:p>
            <a:pPr lvl="2" eaLnBrk="1" hangingPunct="1">
              <a:buClr>
                <a:schemeClr val="tx1"/>
              </a:buClr>
              <a:buSzPct val="100000"/>
              <a:buFont typeface="Courier New" pitchFamily="49" charset="0"/>
              <a:buChar char="o"/>
              <a:defRPr/>
            </a:pPr>
            <a:r>
              <a:rPr lang="en-US" sz="2200" b="1" dirty="0" smtClean="0">
                <a:effectLst>
                  <a:outerShdw blurRad="38100" dist="38100" dir="2700000" algn="tl">
                    <a:srgbClr val="000000">
                      <a:alpha val="43137"/>
                    </a:srgbClr>
                  </a:outerShdw>
                </a:effectLst>
              </a:rPr>
              <a:t>Medical Legal Partnership </a:t>
            </a:r>
            <a:r>
              <a:rPr lang="en-US" sz="2200" b="1" dirty="0" smtClean="0">
                <a:solidFill>
                  <a:srgbClr val="0070C0"/>
                </a:solidFill>
                <a:effectLst>
                  <a:outerShdw blurRad="38100" dist="38100" dir="2700000" algn="tl">
                    <a:srgbClr val="000000">
                      <a:alpha val="43137"/>
                    </a:srgbClr>
                  </a:outerShdw>
                </a:effectLst>
                <a:ea typeface="ＭＳ Ｐゴシック" pitchFamily="-107" charset="-128"/>
              </a:rPr>
              <a:t>(MLP)</a:t>
            </a:r>
            <a:endParaRPr lang="en-US" sz="2200" b="1" dirty="0" smtClean="0">
              <a:effectLst>
                <a:outerShdw blurRad="38100" dist="38100" dir="2700000" algn="tl">
                  <a:srgbClr val="000000">
                    <a:alpha val="43137"/>
                  </a:srgbClr>
                </a:outerShdw>
              </a:effectLst>
            </a:endParaRPr>
          </a:p>
          <a:p>
            <a:pPr lvl="2" eaLnBrk="1" hangingPunct="1">
              <a:buClr>
                <a:schemeClr val="tx1"/>
              </a:buClr>
              <a:buSzPct val="100000"/>
              <a:buFont typeface="Courier New" pitchFamily="49" charset="0"/>
              <a:buChar char="o"/>
              <a:defRPr/>
            </a:pPr>
            <a:r>
              <a:rPr lang="en-US" sz="2200" b="1" dirty="0" smtClean="0">
                <a:effectLst>
                  <a:outerShdw blurRad="38100" dist="38100" dir="2700000" algn="tl">
                    <a:srgbClr val="000000">
                      <a:alpha val="43137"/>
                    </a:srgbClr>
                  </a:outerShdw>
                </a:effectLst>
              </a:rPr>
              <a:t>The Health Law Partnership </a:t>
            </a:r>
            <a:r>
              <a:rPr lang="en-US" sz="2200" b="1" dirty="0" smtClean="0">
                <a:solidFill>
                  <a:srgbClr val="0070C0"/>
                </a:solidFill>
                <a:effectLst>
                  <a:outerShdw blurRad="38100" dist="38100" dir="2700000" algn="tl">
                    <a:srgbClr val="000000">
                      <a:alpha val="43137"/>
                    </a:srgbClr>
                  </a:outerShdw>
                </a:effectLst>
              </a:rPr>
              <a:t>(</a:t>
            </a:r>
            <a:r>
              <a:rPr lang="en-US" sz="2200" b="1" dirty="0" err="1" smtClean="0">
                <a:solidFill>
                  <a:srgbClr val="0070C0"/>
                </a:solidFill>
                <a:effectLst>
                  <a:outerShdw blurRad="38100" dist="38100" dir="2700000" algn="tl">
                    <a:srgbClr val="000000">
                      <a:alpha val="43137"/>
                    </a:srgbClr>
                  </a:outerShdw>
                </a:effectLst>
              </a:rPr>
              <a:t>HeLP</a:t>
            </a:r>
            <a:r>
              <a:rPr lang="en-US" sz="2200" b="1" dirty="0" smtClean="0">
                <a:solidFill>
                  <a:srgbClr val="0070C0"/>
                </a:solidFill>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 Atlanta</a:t>
            </a:r>
          </a:p>
          <a:p>
            <a:pPr lvl="3" eaLnBrk="1" hangingPunct="1">
              <a:buClr>
                <a:srgbClr val="0070C0"/>
              </a:buClr>
              <a:buSzPct val="90000"/>
              <a:buFont typeface="Arial" pitchFamily="34" charset="0"/>
              <a:buChar char="•"/>
              <a:defRPr/>
            </a:pPr>
            <a:r>
              <a:rPr lang="en-US" sz="2000" b="1" dirty="0" smtClean="0">
                <a:effectLst>
                  <a:outerShdw blurRad="38100" dist="38100" dir="2700000" algn="tl">
                    <a:srgbClr val="000000">
                      <a:alpha val="43137"/>
                    </a:srgbClr>
                  </a:outerShdw>
                </a:effectLst>
              </a:rPr>
              <a:t>Components</a:t>
            </a:r>
          </a:p>
          <a:p>
            <a:pPr lvl="2" eaLnBrk="1" hangingPunct="1">
              <a:buClr>
                <a:schemeClr val="tx1"/>
              </a:buClr>
              <a:buFont typeface="Courier New" pitchFamily="49" charset="0"/>
              <a:buChar char="o"/>
              <a:defRPr/>
            </a:pPr>
            <a:r>
              <a:rPr lang="en-US" sz="2200" b="1" dirty="0" smtClean="0">
                <a:effectLst>
                  <a:outerShdw blurRad="38100" dist="38100" dir="2700000" algn="tl">
                    <a:srgbClr val="000000">
                      <a:alpha val="43137"/>
                    </a:srgbClr>
                  </a:outerShdw>
                </a:effectLst>
              </a:rPr>
              <a:t>Legal issues that impact the delivery of care</a:t>
            </a:r>
          </a:p>
          <a:p>
            <a:pPr lvl="1" eaLnBrk="1" hangingPunct="1">
              <a:buClr>
                <a:srgbClr val="FF0000"/>
              </a:buClr>
              <a:buFont typeface="Arial" pitchFamily="34" charset="0"/>
              <a:buChar char="◘"/>
              <a:defRPr/>
            </a:pPr>
            <a:r>
              <a:rPr lang="en-US" sz="2600" b="1" dirty="0" smtClean="0">
                <a:effectLst>
                  <a:outerShdw blurRad="38100" dist="38100" dir="2700000" algn="tl">
                    <a:srgbClr val="000000">
                      <a:alpha val="43137"/>
                    </a:srgbClr>
                  </a:outerShdw>
                </a:effectLst>
              </a:rPr>
              <a:t>Identify potential cases where legal intervention is beneficial</a:t>
            </a:r>
          </a:p>
          <a:p>
            <a:pPr lvl="1" eaLnBrk="1" hangingPunct="1">
              <a:buClr>
                <a:srgbClr val="FF0000"/>
              </a:buClr>
              <a:buFont typeface="Arial" pitchFamily="34" charset="0"/>
              <a:buChar char="◘"/>
              <a:defRPr/>
            </a:pPr>
            <a:r>
              <a:rPr lang="en-US" sz="2600" b="1" dirty="0" smtClean="0">
                <a:effectLst>
                  <a:outerShdw blurRad="38100" dist="38100" dir="2700000" algn="tl">
                    <a:srgbClr val="000000">
                      <a:alpha val="43137"/>
                    </a:srgbClr>
                  </a:outerShdw>
                </a:effectLst>
              </a:rPr>
              <a:t>Review some applicable literature on the impact of legal interventions on health and well-being</a:t>
            </a:r>
          </a:p>
        </p:txBody>
      </p:sp>
      <p:pic>
        <p:nvPicPr>
          <p:cNvPr id="116738" name="Picture 2" descr="C:\Documents and Settings\rp1176\Local Settings\Temporary Internet Files\Content.IE5\09QTAVE5\MP910220933[1].jpg"/>
          <p:cNvPicPr>
            <a:picLocks noChangeAspect="1" noChangeArrowheads="1"/>
          </p:cNvPicPr>
          <p:nvPr/>
        </p:nvPicPr>
        <p:blipFill>
          <a:blip r:embed="rId3" cstate="print"/>
          <a:srcRect/>
          <a:stretch>
            <a:fillRect/>
          </a:stretch>
        </p:blipFill>
        <p:spPr bwMode="auto">
          <a:xfrm>
            <a:off x="6934200" y="2314055"/>
            <a:ext cx="1782997" cy="1572145"/>
          </a:xfrm>
          <a:prstGeom prst="rect">
            <a:avLst/>
          </a:prstGeom>
          <a:noFill/>
          <a:ln w="9525">
            <a:noFill/>
            <a:miter lim="800000"/>
            <a:headEnd/>
            <a:tailEnd/>
          </a:ln>
        </p:spPr>
      </p:pic>
    </p:spTree>
    <p:extLst>
      <p:ext uri="{BB962C8B-B14F-4D97-AF65-F5344CB8AC3E}">
        <p14:creationId xmlns:p14="http://schemas.microsoft.com/office/powerpoint/2010/main" val="127396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 lawyer revised"/>
          <p:cNvPicPr>
            <a:picLocks noChangeAspect="1" noChangeArrowheads="1"/>
          </p:cNvPicPr>
          <p:nvPr/>
        </p:nvPicPr>
        <p:blipFill>
          <a:blip r:embed="rId3" cstate="print"/>
          <a:srcRect/>
          <a:stretch>
            <a:fillRect/>
          </a:stretch>
        </p:blipFill>
        <p:spPr bwMode="auto">
          <a:xfrm>
            <a:off x="1600200" y="304800"/>
            <a:ext cx="6096000" cy="6096000"/>
          </a:xfrm>
          <a:prstGeom prst="rect">
            <a:avLst/>
          </a:prstGeom>
          <a:noFill/>
        </p:spPr>
      </p:pic>
      <p:pic>
        <p:nvPicPr>
          <p:cNvPr id="2068" name="Picture 20"/>
          <p:cNvPicPr>
            <a:picLocks noChangeAspect="1" noChangeArrowheads="1"/>
          </p:cNvPicPr>
          <p:nvPr/>
        </p:nvPicPr>
        <p:blipFill>
          <a:blip r:embed="rId4" cstate="print"/>
          <a:srcRect/>
          <a:stretch>
            <a:fillRect/>
          </a:stretch>
        </p:blipFill>
        <p:spPr bwMode="auto">
          <a:xfrm>
            <a:off x="76200" y="155576"/>
            <a:ext cx="1371600" cy="586999"/>
          </a:xfrm>
          <a:prstGeom prst="rect">
            <a:avLst/>
          </a:prstGeom>
          <a:noFill/>
          <a:ln w="9525">
            <a:noFill/>
            <a:miter lim="800000"/>
            <a:headEnd/>
            <a:tailEnd/>
          </a:ln>
          <a:effectLst/>
        </p:spPr>
      </p:pic>
      <p:pic>
        <p:nvPicPr>
          <p:cNvPr id="8" name="Picture 2" descr="P:\HSOC\Finance Administration.####\Presentation Adjuncts\logo with tag rgb vert 72.jpg"/>
          <p:cNvPicPr>
            <a:picLocks noChangeAspect="1" noChangeArrowheads="1"/>
          </p:cNvPicPr>
          <p:nvPr/>
        </p:nvPicPr>
        <p:blipFill>
          <a:blip r:embed="rId5" cstate="print"/>
          <a:srcRect/>
          <a:stretch>
            <a:fillRect/>
          </a:stretch>
        </p:blipFill>
        <p:spPr bwMode="auto">
          <a:xfrm>
            <a:off x="7985760" y="5926772"/>
            <a:ext cx="1005840" cy="778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Grp="1" noChangeArrowheads="1"/>
          </p:cNvSpPr>
          <p:nvPr>
            <p:ph type="title" idx="4294967295"/>
          </p:nvPr>
        </p:nvSpPr>
        <p:spPr>
          <a:xfrm>
            <a:off x="381000" y="274638"/>
            <a:ext cx="8229600" cy="1477962"/>
          </a:xfrm>
        </p:spPr>
        <p:txBody>
          <a:bodyPr/>
          <a:lstStyle/>
          <a:p>
            <a:pPr algn="ctr" eaLnBrk="1" hangingPunct="1">
              <a:defRPr/>
            </a:pPr>
            <a:r>
              <a:rPr lang="en-US" sz="4800" b="1" i="1" dirty="0" smtClean="0">
                <a:effectLst>
                  <a:outerShdw blurRad="38100" dist="38100" dir="2700000" algn="tl">
                    <a:srgbClr val="000000">
                      <a:alpha val="43137"/>
                    </a:srgbClr>
                  </a:outerShdw>
                </a:effectLst>
              </a:rPr>
              <a:t>Lawyer</a:t>
            </a:r>
            <a:br>
              <a:rPr lang="en-US" sz="4800" b="1" i="1" dirty="0" smtClean="0">
                <a:effectLst>
                  <a:outerShdw blurRad="38100" dist="38100" dir="2700000" algn="tl">
                    <a:srgbClr val="000000">
                      <a:alpha val="43137"/>
                    </a:srgbClr>
                  </a:outerShdw>
                </a:effectLst>
              </a:rPr>
            </a:br>
            <a:r>
              <a:rPr lang="en-US" sz="4800" b="1" i="1" dirty="0" smtClean="0">
                <a:effectLst>
                  <a:outerShdw blurRad="38100" dist="38100" dir="2700000" algn="tl">
                    <a:srgbClr val="000000">
                      <a:alpha val="43137"/>
                    </a:srgbClr>
                  </a:outerShdw>
                </a:effectLst>
              </a:rPr>
              <a:t>PRE Health-Law Impression</a:t>
            </a:r>
          </a:p>
        </p:txBody>
      </p:sp>
      <p:sp>
        <p:nvSpPr>
          <p:cNvPr id="235527" name="Text Box 7"/>
          <p:cNvSpPr txBox="1">
            <a:spLocks noChangeArrowheads="1"/>
          </p:cNvSpPr>
          <p:nvPr/>
        </p:nvSpPr>
        <p:spPr bwMode="auto">
          <a:xfrm>
            <a:off x="5638800" y="3448050"/>
            <a:ext cx="3124200" cy="762000"/>
          </a:xfrm>
          <a:prstGeom prst="rect">
            <a:avLst/>
          </a:prstGeom>
          <a:noFill/>
          <a:ln w="9525">
            <a:noFill/>
            <a:miter lim="800000"/>
            <a:headEnd/>
            <a:tailEnd/>
          </a:ln>
          <a:effectLst/>
        </p:spPr>
        <p:txBody>
          <a:bodyPr>
            <a:spAutoFit/>
          </a:bodyPr>
          <a:lstStyle/>
          <a:p>
            <a:pPr algn="ctr">
              <a:spcBef>
                <a:spcPct val="50000"/>
              </a:spcBef>
              <a:defRPr/>
            </a:pPr>
            <a:r>
              <a:rPr lang="en-US" sz="4400" b="1" dirty="0">
                <a:solidFill>
                  <a:schemeClr val="tx2"/>
                </a:solidFill>
                <a:effectLst>
                  <a:outerShdw blurRad="38100" dist="38100" dir="2700000" algn="tl">
                    <a:srgbClr val="000000"/>
                  </a:outerShdw>
                </a:effectLst>
                <a:latin typeface="Arial" charset="0"/>
              </a:rPr>
              <a:t>Lawyer</a:t>
            </a:r>
          </a:p>
        </p:txBody>
      </p:sp>
      <p:pic>
        <p:nvPicPr>
          <p:cNvPr id="4103" name="Picture 7" descr="http://alphanet.co.za/wp-content/plugins/wp-o-matic/cache/2d6d1_devil.gif"/>
          <p:cNvPicPr>
            <a:picLocks noChangeAspect="1" noChangeArrowheads="1"/>
          </p:cNvPicPr>
          <p:nvPr/>
        </p:nvPicPr>
        <p:blipFill>
          <a:blip r:embed="rId3" cstate="print"/>
          <a:srcRect/>
          <a:stretch>
            <a:fillRect/>
          </a:stretch>
        </p:blipFill>
        <p:spPr bwMode="auto">
          <a:xfrm>
            <a:off x="990600" y="2609850"/>
            <a:ext cx="3048000" cy="2876550"/>
          </a:xfrm>
          <a:prstGeom prst="rect">
            <a:avLst/>
          </a:prstGeom>
          <a:noFill/>
          <a:ln w="9525">
            <a:noFill/>
            <a:miter lim="800000"/>
            <a:headEnd/>
            <a:tailEnd/>
          </a:ln>
        </p:spPr>
      </p:pic>
      <p:sp>
        <p:nvSpPr>
          <p:cNvPr id="4101" name="Line 8"/>
          <p:cNvSpPr>
            <a:spLocks noChangeShapeType="1"/>
          </p:cNvSpPr>
          <p:nvPr/>
        </p:nvSpPr>
        <p:spPr bwMode="auto">
          <a:xfrm flipH="1">
            <a:off x="3505200" y="3829050"/>
            <a:ext cx="2667000" cy="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dissolve">
                                      <p:cBhvr>
                                        <p:cTn id="7" dur="500"/>
                                        <p:tgtEl>
                                          <p:spTgt spid="41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dissolve">
                                      <p:cBhvr>
                                        <p:cTn id="10" dur="500"/>
                                        <p:tgtEl>
                                          <p:spTgt spid="410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5527"/>
                                        </p:tgtEl>
                                        <p:attrNameLst>
                                          <p:attrName>style.visibility</p:attrName>
                                        </p:attrNameLst>
                                      </p:cBhvr>
                                      <p:to>
                                        <p:strVal val="visible"/>
                                      </p:to>
                                    </p:set>
                                    <p:animEffect transition="in" filter="dissolve">
                                      <p:cBhvr>
                                        <p:cTn id="13" dur="500"/>
                                        <p:tgtEl>
                                          <p:spTgt spid="235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7" grpId="0"/>
      <p:bldP spid="4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idx="4294967295"/>
          </p:nvPr>
        </p:nvSpPr>
        <p:spPr>
          <a:xfrm>
            <a:off x="3714750" y="381000"/>
            <a:ext cx="5429250" cy="914400"/>
          </a:xfrm>
        </p:spPr>
        <p:txBody>
          <a:bodyPr/>
          <a:lstStyle/>
          <a:p>
            <a:pPr algn="ctr" eaLnBrk="1" hangingPunct="1">
              <a:defRPr/>
            </a:pPr>
            <a:r>
              <a:rPr lang="en-US" sz="3500" b="1" i="1" dirty="0" smtClean="0">
                <a:solidFill>
                  <a:schemeClr val="bg1"/>
                </a:solidFill>
                <a:effectLst>
                  <a:outerShdw blurRad="38100" dist="38100" dir="2700000" algn="tl">
                    <a:srgbClr val="000000">
                      <a:alpha val="43137"/>
                    </a:srgbClr>
                  </a:outerShdw>
                </a:effectLst>
              </a:rPr>
              <a:t>10 y/o - multiple hospital visits for wheezing then......</a:t>
            </a:r>
          </a:p>
        </p:txBody>
      </p:sp>
      <p:pic>
        <p:nvPicPr>
          <p:cNvPr id="218118" name="Picture 6" descr="http://i2.wp.com/www.sfbayview.com/wp-content/uploads/2010/05/public-housing-abandoned.jpg?resize=338%2C226">
            <a:hlinkClick r:id="rId3"/>
          </p:cNvPr>
          <p:cNvPicPr>
            <a:picLocks noChangeAspect="1" noChangeArrowheads="1"/>
          </p:cNvPicPr>
          <p:nvPr/>
        </p:nvPicPr>
        <p:blipFill>
          <a:blip r:embed="rId4" cstate="print"/>
          <a:srcRect/>
          <a:stretch>
            <a:fillRect/>
          </a:stretch>
        </p:blipFill>
        <p:spPr bwMode="auto">
          <a:xfrm>
            <a:off x="3581400" y="1643380"/>
            <a:ext cx="4721860" cy="3157220"/>
          </a:xfrm>
          <a:prstGeom prst="rect">
            <a:avLst/>
          </a:prstGeom>
          <a:noFill/>
        </p:spPr>
      </p:pic>
      <p:pic>
        <p:nvPicPr>
          <p:cNvPr id="218122" name="Picture 10" descr="MODEL RELEASED. Asthma spacer. Father with his 7- year-old son, who is using a spacer (plastic chamber) with an inhaler (lower left) to treat his asthma. Asthma is a condition in which the small airways (bronchioles) in the lungs constrict, making it"/>
          <p:cNvPicPr>
            <a:picLocks noChangeAspect="1" noChangeArrowheads="1"/>
          </p:cNvPicPr>
          <p:nvPr/>
        </p:nvPicPr>
        <p:blipFill>
          <a:blip r:embed="rId5" cstate="print"/>
          <a:srcRect b="6061"/>
          <a:stretch>
            <a:fillRect/>
          </a:stretch>
        </p:blipFill>
        <p:spPr bwMode="auto">
          <a:xfrm>
            <a:off x="228600" y="990600"/>
            <a:ext cx="3234055" cy="4724400"/>
          </a:xfrm>
          <a:prstGeom prst="rect">
            <a:avLst/>
          </a:prstGeom>
          <a:noFill/>
        </p:spPr>
      </p:pic>
      <p:sp>
        <p:nvSpPr>
          <p:cNvPr id="10" name="Rectangle 4"/>
          <p:cNvSpPr txBox="1">
            <a:spLocks noChangeArrowheads="1"/>
          </p:cNvSpPr>
          <p:nvPr/>
        </p:nvSpPr>
        <p:spPr bwMode="auto">
          <a:xfrm>
            <a:off x="3886200" y="4953000"/>
            <a:ext cx="4648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4 days in the PICU</a:t>
            </a:r>
          </a:p>
        </p:txBody>
      </p:sp>
    </p:spTree>
    <p:extLst>
      <p:ext uri="{BB962C8B-B14F-4D97-AF65-F5344CB8AC3E}">
        <p14:creationId xmlns:p14="http://schemas.microsoft.com/office/powerpoint/2010/main" val="3607210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1600200"/>
            <a:ext cx="7772400" cy="1470025"/>
          </a:xfrm>
        </p:spPr>
        <p:txBody>
          <a:bodyPr>
            <a:normAutofit/>
          </a:bodyPr>
          <a:lstStyle/>
          <a:p>
            <a:pPr algn="ctr"/>
            <a:r>
              <a:rPr lang="en-US" sz="5800" b="1" i="1" dirty="0" smtClean="0">
                <a:effectLst>
                  <a:outerShdw blurRad="38100" dist="38100" dir="2700000" algn="tl">
                    <a:srgbClr val="000000">
                      <a:alpha val="43137"/>
                    </a:srgbClr>
                  </a:outerShdw>
                </a:effectLst>
              </a:rPr>
              <a:t>What Determines</a:t>
            </a:r>
            <a:endParaRPr lang="en-US" sz="5800" b="1"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192855"/>
            <a:ext cx="2724150" cy="203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srcRect/>
          <a:stretch>
            <a:fillRect/>
          </a:stretch>
        </p:blipFill>
        <p:spPr bwMode="auto">
          <a:xfrm>
            <a:off x="69851" y="111126"/>
            <a:ext cx="2046926" cy="774082"/>
          </a:xfrm>
          <a:prstGeom prst="rect">
            <a:avLst/>
          </a:prstGeom>
          <a:noFill/>
          <a:ln w="9525">
            <a:noFill/>
            <a:miter lim="800000"/>
            <a:headEnd/>
            <a:tailEnd/>
          </a:ln>
        </p:spPr>
      </p:pic>
    </p:spTree>
    <p:extLst>
      <p:ext uri="{BB962C8B-B14F-4D97-AF65-F5344CB8AC3E}">
        <p14:creationId xmlns:p14="http://schemas.microsoft.com/office/powerpoint/2010/main" val="1497545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0FB2C6ABEC65479E8AA3347DD68E86" ma:contentTypeVersion="0" ma:contentTypeDescription="Create a new document." ma:contentTypeScope="" ma:versionID="a2d51b441e9a126f29512c348ec8f8ed">
  <xsd:schema xmlns:xsd="http://www.w3.org/2001/XMLSchema" xmlns:xs="http://www.w3.org/2001/XMLSchema" xmlns:p="http://schemas.microsoft.com/office/2006/metadata/properties" xmlns:ns2="ba5c537b-76b1-4cd5-9d4c-86b4b8c0019a" targetNamespace="http://schemas.microsoft.com/office/2006/metadata/properties" ma:root="true" ma:fieldsID="039c945749aff10dd2fa070e50eba845" ns2:_="">
    <xsd:import namespace="ba5c537b-76b1-4cd5-9d4c-86b4b8c0019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5c537b-76b1-4cd5-9d4c-86b4b8c0019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697E0D-079C-4125-91D3-30D6DE3BD637}">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ba5c537b-76b1-4cd5-9d4c-86b4b8c0019a"/>
    <ds:schemaRef ds:uri="http://www.w3.org/XML/1998/namespace"/>
    <ds:schemaRef ds:uri="http://purl.org/dc/dcmitype/"/>
  </ds:schemaRefs>
</ds:datastoreItem>
</file>

<file path=customXml/itemProps2.xml><?xml version="1.0" encoding="utf-8"?>
<ds:datastoreItem xmlns:ds="http://schemas.openxmlformats.org/officeDocument/2006/customXml" ds:itemID="{55B5A9B0-3CB0-46E7-A6D9-9BDDF5DB3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5c537b-76b1-4cd5-9d4c-86b4b8c001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7D8327-6421-41EC-976E-96A2A644AC48}">
  <ds:schemaRefs>
    <ds:schemaRef ds:uri="http://schemas.microsoft.com/sharepoint/events"/>
  </ds:schemaRefs>
</ds:datastoreItem>
</file>

<file path=customXml/itemProps4.xml><?xml version="1.0" encoding="utf-8"?>
<ds:datastoreItem xmlns:ds="http://schemas.openxmlformats.org/officeDocument/2006/customXml" ds:itemID="{4640BAA0-6718-4B1D-B784-7E41BEEFAA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4756</TotalTime>
  <Words>1876</Words>
  <Application>Microsoft Office PowerPoint</Application>
  <PresentationFormat>On-screen Show (4:3)</PresentationFormat>
  <Paragraphs>322</Paragraphs>
  <Slides>48</Slides>
  <Notes>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ＭＳ Ｐゴシック</vt:lpstr>
      <vt:lpstr>Archer Semibold</vt:lpstr>
      <vt:lpstr>Arial</vt:lpstr>
      <vt:lpstr>Calibri</vt:lpstr>
      <vt:lpstr>Courier New</vt:lpstr>
      <vt:lpstr>Tahoma</vt:lpstr>
      <vt:lpstr>Times New Roman</vt:lpstr>
      <vt:lpstr>Tw Cen MT</vt:lpstr>
      <vt:lpstr>Wingdings</vt:lpstr>
      <vt:lpstr>2012 Template</vt:lpstr>
      <vt:lpstr>Acrobat Document</vt:lpstr>
      <vt:lpstr>PowerPoint Presentation</vt:lpstr>
      <vt:lpstr>Disclosures</vt:lpstr>
      <vt:lpstr>We want to know</vt:lpstr>
      <vt:lpstr>PowerPoint Presentation</vt:lpstr>
      <vt:lpstr>Objectives</vt:lpstr>
      <vt:lpstr>PowerPoint Presentation</vt:lpstr>
      <vt:lpstr>Lawyer PRE Health-Law Impression</vt:lpstr>
      <vt:lpstr>10 y/o - multiple hospital visits for wheezing then......</vt:lpstr>
      <vt:lpstr>What Determines</vt:lpstr>
      <vt:lpstr>PowerPoint Presentation</vt:lpstr>
      <vt:lpstr>PowerPoint Presentation</vt:lpstr>
      <vt:lpstr>PowerPoint Presentation</vt:lpstr>
      <vt:lpstr>The Need</vt:lpstr>
      <vt:lpstr>Why Collaborate</vt:lpstr>
      <vt:lpstr>PowerPoint Presentation</vt:lpstr>
      <vt:lpstr>PowerPoint Presentation</vt:lpstr>
      <vt:lpstr>PARTNERS for Equity in  Child and Adolescent Health at Emory</vt:lpstr>
      <vt:lpstr>Pediatric primary care, Access to healthcare, Comprehensive family support and Education</vt:lpstr>
      <vt:lpstr>Team Composition</vt:lpstr>
      <vt:lpstr>PowerPoint Presentation</vt:lpstr>
      <vt:lpstr>PowerPoint Presentation</vt:lpstr>
      <vt:lpstr>PowerPoint Presentation</vt:lpstr>
      <vt:lpstr>Referral Threshold</vt:lpstr>
      <vt:lpstr>OUTCOMES</vt:lpstr>
      <vt:lpstr>HeLP - Outcomes by Cost Benefit</vt:lpstr>
      <vt:lpstr>10 y/o - multiple hospital visits for wheezing then......</vt:lpstr>
      <vt:lpstr>PowerPoint Presentation</vt:lpstr>
      <vt:lpstr>PowerPoint Presentation</vt:lpstr>
      <vt:lpstr>PowerPoint Presentation</vt:lpstr>
      <vt:lpstr>Medical-Legal Partnership: Impact on Asthma</vt:lpstr>
      <vt:lpstr> </vt:lpstr>
      <vt:lpstr>Dependent Health Problems</vt:lpstr>
      <vt:lpstr>Legal Cases Not Handled</vt:lpstr>
      <vt:lpstr>Advocacy Case Study: Collaboration Identifies a Need</vt:lpstr>
      <vt:lpstr>The Problem and Cause</vt:lpstr>
      <vt:lpstr>What did we do?</vt:lpstr>
      <vt:lpstr>What’s in it for the Healthcare Partner I ??</vt:lpstr>
      <vt:lpstr>PowerPoint Presentation</vt:lpstr>
      <vt:lpstr>How do we make sure health-harming legal needs are identified now and in the future??</vt:lpstr>
      <vt:lpstr>Socioeconomic Determinants of Health Awareness </vt:lpstr>
      <vt:lpstr>MLP/Socioeconomic Determinants of Health Awareness and Screening </vt:lpstr>
      <vt:lpstr>Likeliness to Screen Patients for Socioeconomic or Legal Issues</vt:lpstr>
      <vt:lpstr>Study Conclusions</vt:lpstr>
      <vt:lpstr>American Association of Medical Colleges</vt:lpstr>
      <vt:lpstr>What’s in it for the Healthcare Partner II ??</vt:lpstr>
      <vt:lpstr>PowerPoint Presentation</vt:lpstr>
      <vt:lpstr>POST Health-Law Impression</vt:lpstr>
      <vt:lpstr>PowerPoint Presentation</vt:lpstr>
    </vt:vector>
  </TitlesOfParts>
  <Company>Children's Healthcare of Atlanta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Healthcare of Atlanta</dc:title>
  <dc:creator>Chris Thornton</dc:creator>
  <cp:lastModifiedBy>Stephanie Ondrias2</cp:lastModifiedBy>
  <cp:revision>566</cp:revision>
  <cp:lastPrinted>2016-07-19T12:46:12Z</cp:lastPrinted>
  <dcterms:created xsi:type="dcterms:W3CDTF">2012-10-18T17:42:01Z</dcterms:created>
  <dcterms:modified xsi:type="dcterms:W3CDTF">2018-01-29T21:23:00Z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0x0101001B0FB2C6ABEC65479E8AA3347DD68E86</vt:lpwstr>
  </property>
</Properties>
</file>