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sldIdLst>
    <p:sldId id="411" r:id="rId2"/>
    <p:sldId id="409" r:id="rId3"/>
    <p:sldId id="412" r:id="rId4"/>
    <p:sldId id="369" r:id="rId5"/>
    <p:sldId id="337" r:id="rId6"/>
    <p:sldId id="387" r:id="rId7"/>
    <p:sldId id="388" r:id="rId8"/>
    <p:sldId id="389" r:id="rId9"/>
    <p:sldId id="390" r:id="rId10"/>
    <p:sldId id="391" r:id="rId11"/>
    <p:sldId id="392" r:id="rId12"/>
    <p:sldId id="393" r:id="rId13"/>
    <p:sldId id="394" r:id="rId14"/>
    <p:sldId id="395" r:id="rId15"/>
    <p:sldId id="396" r:id="rId16"/>
    <p:sldId id="405" r:id="rId17"/>
    <p:sldId id="406" r:id="rId18"/>
    <p:sldId id="407" r:id="rId19"/>
    <p:sldId id="397" r:id="rId20"/>
    <p:sldId id="398" r:id="rId21"/>
    <p:sldId id="413" r:id="rId22"/>
    <p:sldId id="400" r:id="rId23"/>
    <p:sldId id="401" r:id="rId24"/>
    <p:sldId id="402" r:id="rId25"/>
    <p:sldId id="403" r:id="rId26"/>
    <p:sldId id="414" r:id="rId27"/>
    <p:sldId id="415" r:id="rId28"/>
    <p:sldId id="331" r:id="rId29"/>
    <p:sldId id="380" r:id="rId30"/>
    <p:sldId id="381" r:id="rId31"/>
    <p:sldId id="382" r:id="rId32"/>
    <p:sldId id="404" r:id="rId33"/>
    <p:sldId id="366" r:id="rId34"/>
    <p:sldId id="410" r:id="rId35"/>
    <p:sldId id="297" r:id="rId36"/>
    <p:sldId id="416" r:id="rId37"/>
    <p:sldId id="417" r:id="rId3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YSPS" initials="A" lastIdx="3" clrIdx="0">
    <p:extLst/>
  </p:cmAuthor>
  <p:cmAuthor id="2" name="Melissa Clarice Haberlen" initials="MCH" lastIdx="9"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A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5" autoAdjust="0"/>
    <p:restoredTop sz="93668" autoAdjust="0"/>
  </p:normalViewPr>
  <p:slideViewPr>
    <p:cSldViewPr snapToGrid="0">
      <p:cViewPr>
        <p:scale>
          <a:sx n="49" d="100"/>
          <a:sy n="49" d="100"/>
        </p:scale>
        <p:origin x="113" y="386"/>
      </p:cViewPr>
      <p:guideLst/>
    </p:cSldViewPr>
  </p:slideViewPr>
  <p:outlineViewPr>
    <p:cViewPr>
      <p:scale>
        <a:sx n="33" d="100"/>
        <a:sy n="33" d="100"/>
      </p:scale>
      <p:origin x="0" y="-102641"/>
    </p:cViewPr>
  </p:outlineViewPr>
  <p:notesTextViewPr>
    <p:cViewPr>
      <p:scale>
        <a:sx n="1" d="1"/>
        <a:sy n="1" d="1"/>
      </p:scale>
      <p:origin x="0" y="0"/>
    </p:cViewPr>
  </p:notesTextViewPr>
  <p:notesViewPr>
    <p:cSldViewPr snapToGrid="0">
      <p:cViewPr>
        <p:scale>
          <a:sx n="110" d="100"/>
          <a:sy n="110" d="100"/>
        </p:scale>
        <p:origin x="3348" y="-52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vstore10.dmd.gsuad.gsu.edu\aysps\hpc\SHARED\Health%20Reform%202017\Briefs\BCRA\CBO%20Uninsured%20Graph%20-%205.24.17.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61549967544401"/>
          <c:y val="3.84532480314961E-2"/>
          <c:w val="0.78455098354641095"/>
          <c:h val="0.79297859251968505"/>
        </c:manualLayout>
      </c:layout>
      <c:lineChart>
        <c:grouping val="standard"/>
        <c:varyColors val="0"/>
        <c:ser>
          <c:idx val="0"/>
          <c:order val="0"/>
          <c:tx>
            <c:strRef>
              <c:f>Sheet1!$B$1</c:f>
              <c:strCache>
                <c:ptCount val="1"/>
                <c:pt idx="0">
                  <c:v>Series 1</c:v>
                </c:pt>
              </c:strCache>
            </c:strRef>
          </c:tx>
          <c:spPr>
            <a:ln w="28575" cap="rnd">
              <a:noFill/>
              <a:round/>
              <a:tailEnd type="triangle"/>
            </a:ln>
            <a:effectLst/>
          </c:spPr>
          <c:marker>
            <c:symbol val="circle"/>
            <c:size val="5"/>
            <c:spPr>
              <a:noFill/>
              <a:ln w="9525">
                <a:noFill/>
              </a:ln>
              <a:effectLst/>
            </c:spPr>
          </c:marker>
          <c:cat>
            <c:numRef>
              <c:f>Sheet1!$A$2:$A$3</c:f>
              <c:numCache>
                <c:formatCode>General</c:formatCode>
                <c:ptCount val="2"/>
                <c:pt idx="0">
                  <c:v>2017</c:v>
                </c:pt>
                <c:pt idx="1">
                  <c:v>2026</c:v>
                </c:pt>
              </c:numCache>
            </c:numRef>
          </c:cat>
          <c:val>
            <c:numRef>
              <c:f>Sheet1!$B$2:$B$3</c:f>
              <c:numCache>
                <c:formatCode>General</c:formatCode>
                <c:ptCount val="2"/>
                <c:pt idx="0">
                  <c:v>350</c:v>
                </c:pt>
                <c:pt idx="1">
                  <c:v>640</c:v>
                </c:pt>
              </c:numCache>
            </c:numRef>
          </c:val>
          <c:smooth val="0"/>
          <c:extLst xmlns:c16r2="http://schemas.microsoft.com/office/drawing/2015/06/chart">
            <c:ext xmlns:c16="http://schemas.microsoft.com/office/drawing/2014/chart" uri="{C3380CC4-5D6E-409C-BE32-E72D297353CC}">
              <c16:uniqueId val="{00000000-A756-4BBB-9F28-CABC367CF97E}"/>
            </c:ext>
          </c:extLst>
        </c:ser>
        <c:ser>
          <c:idx val="1"/>
          <c:order val="1"/>
          <c:tx>
            <c:strRef>
              <c:f>Sheet1!$C$1</c:f>
              <c:strCache>
                <c:ptCount val="1"/>
                <c:pt idx="0">
                  <c:v>Series 2</c:v>
                </c:pt>
              </c:strCache>
            </c:strRef>
          </c:tx>
          <c:spPr>
            <a:ln w="28575" cap="rnd">
              <a:noFill/>
              <a:round/>
              <a:tailEnd type="triangle"/>
            </a:ln>
            <a:effectLst/>
          </c:spPr>
          <c:marker>
            <c:symbol val="circle"/>
            <c:size val="5"/>
            <c:spPr>
              <a:noFill/>
              <a:ln w="9525">
                <a:noFill/>
              </a:ln>
              <a:effectLst/>
            </c:spPr>
          </c:marker>
          <c:cat>
            <c:numRef>
              <c:f>Sheet1!$A$2:$A$3</c:f>
              <c:numCache>
                <c:formatCode>General</c:formatCode>
                <c:ptCount val="2"/>
                <c:pt idx="0">
                  <c:v>2017</c:v>
                </c:pt>
                <c:pt idx="1">
                  <c:v>2026</c:v>
                </c:pt>
              </c:numCache>
            </c:numRef>
          </c:cat>
          <c:val>
            <c:numRef>
              <c:f>Sheet1!$C$2:$C$3</c:f>
              <c:numCache>
                <c:formatCode>General</c:formatCode>
                <c:ptCount val="2"/>
                <c:pt idx="0">
                  <c:v>350</c:v>
                </c:pt>
                <c:pt idx="1">
                  <c:v>427</c:v>
                </c:pt>
              </c:numCache>
            </c:numRef>
          </c:val>
          <c:smooth val="0"/>
          <c:extLst xmlns:c16r2="http://schemas.microsoft.com/office/drawing/2015/06/chart">
            <c:ext xmlns:c16="http://schemas.microsoft.com/office/drawing/2014/chart" uri="{C3380CC4-5D6E-409C-BE32-E72D297353CC}">
              <c16:uniqueId val="{00000001-A756-4BBB-9F28-CABC367CF97E}"/>
            </c:ext>
          </c:extLst>
        </c:ser>
        <c:dLbls>
          <c:showLegendKey val="0"/>
          <c:showVal val="0"/>
          <c:showCatName val="0"/>
          <c:showSerName val="0"/>
          <c:showPercent val="0"/>
          <c:showBubbleSize val="0"/>
        </c:dLbls>
        <c:marker val="1"/>
        <c:smooth val="0"/>
        <c:axId val="1137159360"/>
        <c:axId val="1137166432"/>
      </c:lineChart>
      <c:dateAx>
        <c:axId val="1137159360"/>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r>
                  <a:rPr lang="en-US" sz="1600" b="1" dirty="0" smtClean="0">
                    <a:solidFill>
                      <a:schemeClr val="tx1"/>
                    </a:solidFill>
                  </a:rPr>
                  <a:t>Year</a:t>
                </a:r>
                <a:endParaRPr lang="en-US" sz="1600" b="1" dirty="0">
                  <a:solidFill>
                    <a:schemeClr val="tx1"/>
                  </a:solidFill>
                </a:endParaRPr>
              </a:p>
            </c:rich>
          </c:tx>
          <c:layout>
            <c:manualLayout>
              <c:xMode val="edge"/>
              <c:yMode val="edge"/>
              <c:x val="0.526632691746865"/>
              <c:y val="0.85864050196850406"/>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137166432"/>
        <c:crosses val="autoZero"/>
        <c:auto val="0"/>
        <c:lblOffset val="100"/>
        <c:baseTimeUnit val="days"/>
      </c:dateAx>
      <c:valAx>
        <c:axId val="1137166432"/>
        <c:scaling>
          <c:orientation val="minMax"/>
        </c:scaling>
        <c:delete val="0"/>
        <c:axPos val="l"/>
        <c:title>
          <c:tx>
            <c:rich>
              <a:bodyPr rot="0" spcFirstLastPara="1" vertOverflow="ellipsis" wrap="square" anchor="ctr" anchorCtr="1"/>
              <a:lstStyle/>
              <a:p>
                <a:pPr>
                  <a:defRPr sz="1800" b="1" i="0" u="none" strike="noStrike" kern="1200" baseline="0">
                    <a:solidFill>
                      <a:schemeClr val="tx1"/>
                    </a:solidFill>
                    <a:latin typeface="+mn-lt"/>
                    <a:ea typeface="+mn-ea"/>
                    <a:cs typeface="+mn-cs"/>
                  </a:defRPr>
                </a:pPr>
                <a:r>
                  <a:rPr lang="en-US" sz="1800" b="1" dirty="0" smtClean="0">
                    <a:solidFill>
                      <a:schemeClr val="tx1"/>
                    </a:solidFill>
                  </a:rPr>
                  <a:t>Federal </a:t>
                </a:r>
              </a:p>
              <a:p>
                <a:pPr>
                  <a:defRPr sz="1800" b="1">
                    <a:solidFill>
                      <a:schemeClr val="tx1"/>
                    </a:solidFill>
                  </a:defRPr>
                </a:pPr>
                <a:r>
                  <a:rPr lang="en-US" sz="1800" b="1" dirty="0" smtClean="0">
                    <a:solidFill>
                      <a:schemeClr val="tx1"/>
                    </a:solidFill>
                  </a:rPr>
                  <a:t>Spending</a:t>
                </a:r>
                <a:endParaRPr lang="en-US" sz="1800" b="1" dirty="0">
                  <a:solidFill>
                    <a:schemeClr val="tx1"/>
                  </a:solidFill>
                </a:endParaRPr>
              </a:p>
            </c:rich>
          </c:tx>
          <c:layout>
            <c:manualLayout>
              <c:xMode val="edge"/>
              <c:yMode val="edge"/>
              <c:x val="2.2222222222222199E-2"/>
              <c:y val="0.38264566929133897"/>
            </c:manualLayout>
          </c:layout>
          <c:overlay val="0"/>
          <c:spPr>
            <a:noFill/>
            <a:ln>
              <a:noFill/>
            </a:ln>
            <a:effectLst/>
          </c:spPr>
          <c:txPr>
            <a:bodyPr rot="0" spcFirstLastPara="1" vertOverflow="ellipsis"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197" b="0" i="0" u="none" strike="noStrike" kern="1200" baseline="0">
                <a:noFill/>
                <a:latin typeface="+mn-lt"/>
                <a:ea typeface="+mn-ea"/>
                <a:cs typeface="+mn-cs"/>
              </a:defRPr>
            </a:pPr>
            <a:endParaRPr lang="en-US"/>
          </a:p>
        </c:txPr>
        <c:crossAx val="113715936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281167979002601E-2"/>
          <c:y val="3.5811040647856498E-3"/>
          <c:w val="0.90725524934383195"/>
          <c:h val="0.91808867585649701"/>
        </c:manualLayout>
      </c:layout>
      <c:barChart>
        <c:barDir val="bar"/>
        <c:grouping val="clustered"/>
        <c:varyColors val="0"/>
        <c:ser>
          <c:idx val="0"/>
          <c:order val="0"/>
          <c:tx>
            <c:strRef>
              <c:f>Sheet1!$B$1</c:f>
              <c:strCache>
                <c:ptCount val="1"/>
                <c:pt idx="0">
                  <c:v>Column1</c:v>
                </c:pt>
              </c:strCache>
            </c:strRef>
          </c:tx>
          <c:spPr>
            <a:solidFill>
              <a:schemeClr val="accent1"/>
            </a:solidFill>
            <a:ln>
              <a:noFill/>
            </a:ln>
            <a:effectLst/>
          </c:spPr>
          <c:invertIfNegative val="0"/>
          <c:dPt>
            <c:idx val="4"/>
            <c:invertIfNegative val="0"/>
            <c:bubble3D val="0"/>
            <c:spPr>
              <a:solidFill>
                <a:srgbClr val="FF0000"/>
              </a:solidFill>
              <a:ln>
                <a:noFill/>
              </a:ln>
              <a:effectLst/>
            </c:spPr>
          </c:dPt>
          <c:dPt>
            <c:idx val="11"/>
            <c:invertIfNegative val="0"/>
            <c:bubble3D val="0"/>
            <c:spPr>
              <a:solidFill>
                <a:schemeClr val="accent2"/>
              </a:solidFill>
              <a:ln>
                <a:noFill/>
              </a:ln>
              <a:effectLst/>
            </c:spPr>
          </c:dPt>
          <c:dLbls>
            <c:dLbl>
              <c:idx val="13"/>
              <c:layout>
                <c:manualLayout>
                  <c:x val="2.5000492125984299E-2"/>
                  <c:y val="5.9587276005212703E-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NM</c:v>
                </c:pt>
                <c:pt idx="1">
                  <c:v>LA</c:v>
                </c:pt>
                <c:pt idx="2">
                  <c:v>FL</c:v>
                </c:pt>
                <c:pt idx="3">
                  <c:v>VA</c:v>
                </c:pt>
                <c:pt idx="4">
                  <c:v>GA</c:v>
                </c:pt>
                <c:pt idx="5">
                  <c:v>CA</c:v>
                </c:pt>
                <c:pt idx="6">
                  <c:v>TX</c:v>
                </c:pt>
                <c:pt idx="7">
                  <c:v>SC</c:v>
                </c:pt>
                <c:pt idx="8">
                  <c:v>KY</c:v>
                </c:pt>
                <c:pt idx="9">
                  <c:v>TN</c:v>
                </c:pt>
                <c:pt idx="10">
                  <c:v>OH</c:v>
                </c:pt>
                <c:pt idx="11">
                  <c:v>US Total</c:v>
                </c:pt>
                <c:pt idx="12">
                  <c:v>PA</c:v>
                </c:pt>
                <c:pt idx="13">
                  <c:v>WA</c:v>
                </c:pt>
                <c:pt idx="14">
                  <c:v>NY</c:v>
                </c:pt>
                <c:pt idx="15">
                  <c:v>CO</c:v>
                </c:pt>
                <c:pt idx="16">
                  <c:v>ME</c:v>
                </c:pt>
                <c:pt idx="17">
                  <c:v>MI</c:v>
                </c:pt>
                <c:pt idx="18">
                  <c:v>NH</c:v>
                </c:pt>
              </c:strCache>
            </c:strRef>
          </c:cat>
          <c:val>
            <c:numRef>
              <c:f>Sheet1!$B$2:$B$20</c:f>
              <c:numCache>
                <c:formatCode>0%</c:formatCode>
                <c:ptCount val="19"/>
                <c:pt idx="0">
                  <c:v>-0.26</c:v>
                </c:pt>
                <c:pt idx="1">
                  <c:v>-0.21</c:v>
                </c:pt>
                <c:pt idx="2">
                  <c:v>-0.17</c:v>
                </c:pt>
                <c:pt idx="3">
                  <c:v>-0.15</c:v>
                </c:pt>
                <c:pt idx="4">
                  <c:v>-0.14000000000000001</c:v>
                </c:pt>
                <c:pt idx="5">
                  <c:v>-0.11</c:v>
                </c:pt>
                <c:pt idx="6">
                  <c:v>-0.11</c:v>
                </c:pt>
                <c:pt idx="7">
                  <c:v>-0.1</c:v>
                </c:pt>
                <c:pt idx="8">
                  <c:v>-0.1</c:v>
                </c:pt>
                <c:pt idx="9">
                  <c:v>-0.09</c:v>
                </c:pt>
                <c:pt idx="10">
                  <c:v>-0.08</c:v>
                </c:pt>
                <c:pt idx="11">
                  <c:v>-7.0000000000000007E-2</c:v>
                </c:pt>
                <c:pt idx="12">
                  <c:v>-0.04</c:v>
                </c:pt>
                <c:pt idx="13">
                  <c:v>-0.01</c:v>
                </c:pt>
                <c:pt idx="14">
                  <c:v>0</c:v>
                </c:pt>
                <c:pt idx="15">
                  <c:v>7.0000000000000007E-2</c:v>
                </c:pt>
                <c:pt idx="16">
                  <c:v>0.08</c:v>
                </c:pt>
                <c:pt idx="17">
                  <c:v>0.11</c:v>
                </c:pt>
                <c:pt idx="18">
                  <c:v>0.13</c:v>
                </c:pt>
              </c:numCache>
            </c:numRef>
          </c:val>
        </c:ser>
        <c:dLbls>
          <c:showLegendKey val="0"/>
          <c:showVal val="0"/>
          <c:showCatName val="0"/>
          <c:showSerName val="0"/>
          <c:showPercent val="0"/>
          <c:showBubbleSize val="0"/>
        </c:dLbls>
        <c:gapWidth val="182"/>
        <c:axId val="1137168064"/>
        <c:axId val="1137160448"/>
      </c:barChart>
      <c:catAx>
        <c:axId val="1137168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37160448"/>
        <c:crosses val="autoZero"/>
        <c:auto val="1"/>
        <c:lblAlgn val="ctr"/>
        <c:lblOffset val="100"/>
        <c:noMultiLvlLbl val="0"/>
      </c:catAx>
      <c:valAx>
        <c:axId val="1137160448"/>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13716806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Uninsured: ACA v. AHCA v. BCRA</a:t>
            </a:r>
          </a:p>
          <a:p>
            <a:pPr>
              <a:defRPr sz="1800"/>
            </a:pPr>
            <a:r>
              <a:rPr lang="en-US" sz="1800"/>
              <a:t>Population Under 65 (millions), by Year</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Sheet1!$B$22</c:f>
              <c:strCache>
                <c:ptCount val="1"/>
                <c:pt idx="0">
                  <c:v>ACA</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2.5000000000000001E-2"/>
                  <c:y val="3.05197855924983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1.94444444444444E-2"/>
                  <c:y val="2.28898391943737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0"/>
                  <c:y val="2.28898391943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11111111111112E-2"/>
                  <c:y val="2.28898391943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1.38888888888889E-2"/>
                  <c:y val="3.051978559249830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Sheet1!$A$23:$A$28</c:f>
              <c:numCache>
                <c:formatCode>General</c:formatCode>
                <c:ptCount val="6"/>
                <c:pt idx="0">
                  <c:v>2017</c:v>
                </c:pt>
                <c:pt idx="1">
                  <c:v>2018</c:v>
                </c:pt>
                <c:pt idx="2">
                  <c:v>2020</c:v>
                </c:pt>
                <c:pt idx="3">
                  <c:v>2022</c:v>
                </c:pt>
                <c:pt idx="4">
                  <c:v>2024</c:v>
                </c:pt>
                <c:pt idx="5">
                  <c:v>2026</c:v>
                </c:pt>
              </c:numCache>
            </c:numRef>
          </c:xVal>
          <c:yVal>
            <c:numRef>
              <c:f>Sheet1!$B$23:$B$28</c:f>
              <c:numCache>
                <c:formatCode>General</c:formatCode>
                <c:ptCount val="6"/>
                <c:pt idx="0">
                  <c:v>26</c:v>
                </c:pt>
                <c:pt idx="1">
                  <c:v>26</c:v>
                </c:pt>
                <c:pt idx="2">
                  <c:v>27</c:v>
                </c:pt>
                <c:pt idx="3">
                  <c:v>27</c:v>
                </c:pt>
                <c:pt idx="4">
                  <c:v>28</c:v>
                </c:pt>
                <c:pt idx="5">
                  <c:v>28</c:v>
                </c:pt>
              </c:numCache>
            </c:numRef>
          </c:yVal>
          <c:smooth val="0"/>
        </c:ser>
        <c:ser>
          <c:idx val="1"/>
          <c:order val="1"/>
          <c:tx>
            <c:strRef>
              <c:f>Sheet1!$C$22</c:f>
              <c:strCache>
                <c:ptCount val="1"/>
                <c:pt idx="0">
                  <c:v>AHCA</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3333333333333298E-2"/>
                  <c:y val="-3.814973199062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7777777777778E-3"/>
                  <c:y val="2.67048123934361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2.7777777777777801E-3"/>
                  <c:y val="3.43347587915606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8.3333333333333297E-3"/>
                  <c:y val="-2.67048123934361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5.5555555555555497E-3"/>
                  <c:y val="-2.6704812393436101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8.3333333333332291E-3"/>
                  <c:y val="-1.144491959718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Sheet1!$A$23:$A$28</c:f>
              <c:numCache>
                <c:formatCode>General</c:formatCode>
                <c:ptCount val="6"/>
                <c:pt idx="0">
                  <c:v>2017</c:v>
                </c:pt>
                <c:pt idx="1">
                  <c:v>2018</c:v>
                </c:pt>
                <c:pt idx="2">
                  <c:v>2020</c:v>
                </c:pt>
                <c:pt idx="3">
                  <c:v>2022</c:v>
                </c:pt>
                <c:pt idx="4">
                  <c:v>2024</c:v>
                </c:pt>
                <c:pt idx="5">
                  <c:v>2026</c:v>
                </c:pt>
              </c:numCache>
            </c:numRef>
          </c:xVal>
          <c:yVal>
            <c:numRef>
              <c:f>Sheet1!$C$23:$C$28</c:f>
              <c:numCache>
                <c:formatCode>General</c:formatCode>
                <c:ptCount val="6"/>
                <c:pt idx="0">
                  <c:v>28</c:v>
                </c:pt>
                <c:pt idx="1">
                  <c:v>41</c:v>
                </c:pt>
                <c:pt idx="2">
                  <c:v>46</c:v>
                </c:pt>
                <c:pt idx="3">
                  <c:v>48</c:v>
                </c:pt>
                <c:pt idx="4">
                  <c:v>50</c:v>
                </c:pt>
                <c:pt idx="5">
                  <c:v>51</c:v>
                </c:pt>
              </c:numCache>
            </c:numRef>
          </c:yVal>
          <c:smooth val="0"/>
        </c:ser>
        <c:ser>
          <c:idx val="2"/>
          <c:order val="2"/>
          <c:tx>
            <c:strRef>
              <c:f>Sheet1!$D$22</c:f>
              <c:strCache>
                <c:ptCount val="1"/>
                <c:pt idx="0">
                  <c:v>BCRA</c:v>
                </c:pt>
              </c:strCache>
            </c:strRef>
          </c:tx>
          <c:spPr>
            <a:ln w="19050"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0"/>
                  <c:y val="-1.90748659953116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3333333333333801E-3"/>
                  <c:y val="-3.43347587915606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11111111111099E-2"/>
                  <c:y val="-3.433475879156069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2.7777777777777801E-3"/>
                  <c:y val="2.28898391943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0"/>
                  <c:y val="2.2889839194373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1.0185067526416E-16"/>
                  <c:y val="1.1444919597186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Sheet1!$A$23:$A$28</c:f>
              <c:numCache>
                <c:formatCode>General</c:formatCode>
                <c:ptCount val="6"/>
                <c:pt idx="0">
                  <c:v>2017</c:v>
                </c:pt>
                <c:pt idx="1">
                  <c:v>2018</c:v>
                </c:pt>
                <c:pt idx="2">
                  <c:v>2020</c:v>
                </c:pt>
                <c:pt idx="3">
                  <c:v>2022</c:v>
                </c:pt>
                <c:pt idx="4">
                  <c:v>2024</c:v>
                </c:pt>
                <c:pt idx="5">
                  <c:v>2026</c:v>
                </c:pt>
              </c:numCache>
            </c:numRef>
          </c:xVal>
          <c:yVal>
            <c:numRef>
              <c:f>Sheet1!$D$23:$D$28</c:f>
              <c:numCache>
                <c:formatCode>General</c:formatCode>
                <c:ptCount val="6"/>
                <c:pt idx="0">
                  <c:v>28</c:v>
                </c:pt>
                <c:pt idx="1">
                  <c:v>41</c:v>
                </c:pt>
                <c:pt idx="2">
                  <c:v>46</c:v>
                </c:pt>
                <c:pt idx="3">
                  <c:v>47</c:v>
                </c:pt>
                <c:pt idx="4">
                  <c:v>49</c:v>
                </c:pt>
                <c:pt idx="5">
                  <c:v>49</c:v>
                </c:pt>
              </c:numCache>
            </c:numRef>
          </c:yVal>
          <c:smooth val="0"/>
        </c:ser>
        <c:dLbls>
          <c:showLegendKey val="0"/>
          <c:showVal val="0"/>
          <c:showCatName val="0"/>
          <c:showSerName val="0"/>
          <c:showPercent val="0"/>
          <c:showBubbleSize val="0"/>
        </c:dLbls>
        <c:axId val="1137162080"/>
        <c:axId val="1137171328"/>
      </c:scatterChart>
      <c:valAx>
        <c:axId val="11371620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7171328"/>
        <c:crosses val="autoZero"/>
        <c:crossBetween val="midCat"/>
      </c:valAx>
      <c:valAx>
        <c:axId val="11371713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37162080"/>
        <c:crosses val="autoZero"/>
        <c:crossBetween val="midCat"/>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4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DBCE004-2843-4B7C-8F74-E2D5AF9AA1A5}" type="datetimeFigureOut">
              <a:rPr lang="en-US" smtClean="0"/>
              <a:t>6/27/2017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A92362-9F9F-442B-B683-063F251301F0}" type="slidenum">
              <a:rPr lang="en-US" smtClean="0"/>
              <a:t>‹#›</a:t>
            </a:fld>
            <a:endParaRPr lang="en-US"/>
          </a:p>
        </p:txBody>
      </p:sp>
    </p:spTree>
    <p:extLst>
      <p:ext uri="{BB962C8B-B14F-4D97-AF65-F5344CB8AC3E}">
        <p14:creationId xmlns:p14="http://schemas.microsoft.com/office/powerpoint/2010/main" val="3748307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cdc.gov/funding/documents/CDC-PPHF-Funding-Impact.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cms.gov/Research-Statistics-Data-and-Systems/Research/ActuarialStudies/Downloads/AHCA20170613.pdf"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healthaffairs.org/blog/2017/06/14/on-ahca-cms-actuary-finds-smaller-coverage-losses-smaller-spending-reductions-than-cbo/"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scribd.com/document/351485286/Bipartisan-Governors-Letter-to-Senate-Leadership"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www.cleveland.com/politics/index.ssf/2017/06/john_kasich_says_he_could_acce.html"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ruralhealthweb.org/NRHA/media/Emerge_NRHA/GA/2017-Vote-No-American-Health-Care-Act.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Karen</a:t>
            </a:r>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a:t>
            </a:fld>
            <a:endParaRPr lang="en-US" dirty="0"/>
          </a:p>
        </p:txBody>
      </p:sp>
    </p:spTree>
    <p:extLst>
      <p:ext uri="{BB962C8B-B14F-4D97-AF65-F5344CB8AC3E}">
        <p14:creationId xmlns:p14="http://schemas.microsoft.com/office/powerpoint/2010/main" val="2001584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Carla</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11</a:t>
            </a:fld>
            <a:endParaRPr lang="en-US"/>
          </a:p>
        </p:txBody>
      </p:sp>
    </p:spTree>
    <p:extLst>
      <p:ext uri="{BB962C8B-B14F-4D97-AF65-F5344CB8AC3E}">
        <p14:creationId xmlns:p14="http://schemas.microsoft.com/office/powerpoint/2010/main" val="3033482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Carla</a:t>
            </a:r>
          </a:p>
          <a:p>
            <a:endParaRPr lang="en-US" sz="2000" dirty="0" smtClean="0"/>
          </a:p>
          <a:p>
            <a:r>
              <a:rPr lang="en-US" dirty="0" smtClean="0"/>
              <a:t>Explain block grants in more detail</a:t>
            </a:r>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12</a:t>
            </a:fld>
            <a:endParaRPr lang="en-US"/>
          </a:p>
        </p:txBody>
      </p:sp>
    </p:spTree>
    <p:extLst>
      <p:ext uri="{BB962C8B-B14F-4D97-AF65-F5344CB8AC3E}">
        <p14:creationId xmlns:p14="http://schemas.microsoft.com/office/powerpoint/2010/main" val="3980690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baseline="0" dirty="0" smtClean="0">
                <a:solidFill>
                  <a:schemeClr val="tx1"/>
                </a:solidFill>
              </a:rPr>
              <a:t>Carla</a:t>
            </a:r>
            <a:r>
              <a:rPr lang="en-US" baseline="0" dirty="0" smtClean="0">
                <a:solidFill>
                  <a:schemeClr val="tx1"/>
                </a:solidFill>
              </a:rPr>
              <a:t/>
            </a:r>
            <a:br>
              <a:rPr lang="en-US" baseline="0" dirty="0" smtClean="0">
                <a:solidFill>
                  <a:schemeClr val="tx1"/>
                </a:solidFill>
              </a:rPr>
            </a:br>
            <a:r>
              <a:rPr lang="en-US" baseline="0" dirty="0" smtClean="0">
                <a:solidFill>
                  <a:schemeClr val="tx1"/>
                </a:solidFill>
              </a:rPr>
              <a:t/>
            </a:r>
            <a:br>
              <a:rPr lang="en-US" baseline="0" dirty="0" smtClean="0">
                <a:solidFill>
                  <a:schemeClr val="tx1"/>
                </a:solidFill>
              </a:rPr>
            </a:br>
            <a:r>
              <a:rPr lang="en-US" baseline="0" dirty="0" smtClean="0">
                <a:solidFill>
                  <a:schemeClr val="tx1"/>
                </a:solidFill>
              </a:rPr>
              <a:t>Source: Garfield, R, et.al. 2017. “Data Note: What is Per Enrollee Medicaid Spending Growth Had Been Limited to CPI-M from 2001-2011. Kaiser Family Foundation.</a:t>
            </a:r>
          </a:p>
          <a:p>
            <a:pPr eaLnBrk="1" hangingPunct="1">
              <a:spcBef>
                <a:spcPct val="0"/>
              </a:spcBef>
            </a:pPr>
            <a:endParaRPr lang="en-US" baseline="0" dirty="0" smtClean="0">
              <a:solidFill>
                <a:schemeClr val="tx1"/>
              </a:solidFill>
            </a:endParaRPr>
          </a:p>
          <a:p>
            <a:pPr eaLnBrk="1" hangingPunct="1">
              <a:spcBef>
                <a:spcPct val="0"/>
              </a:spcBef>
            </a:pPr>
            <a:r>
              <a:rPr lang="en-US" baseline="0" dirty="0" smtClean="0">
                <a:solidFill>
                  <a:schemeClr val="tx1"/>
                </a:solidFill>
              </a:rPr>
              <a:t>Per Capita Caps would have functioning been limiting spending growth per enrollee to the consumer price index – medical for each enrollment group. Assumes that the baseline year is 2001.</a:t>
            </a:r>
          </a:p>
          <a:p>
            <a:pPr eaLnBrk="1" hangingPunct="1">
              <a:spcBef>
                <a:spcPct val="0"/>
              </a:spcBef>
            </a:pPr>
            <a:endParaRPr lang="en-US" baseline="0" dirty="0" smtClean="0">
              <a:solidFill>
                <a:schemeClr val="tx1"/>
              </a:solidFill>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Total Medicaid spending would have been $195 billion lower over the entire period across all eligibility groups (~ 6.5% lower than actual in 2011). Federal</a:t>
            </a:r>
            <a:r>
              <a:rPr lang="en-US" baseline="0" dirty="0" smtClean="0">
                <a:solidFill>
                  <a:schemeClr val="tx1"/>
                </a:solidFill>
              </a:rPr>
              <a:t> spending would have been $128 billion lower (~ 7.0% lower compared with the actual in 2011)</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aseline="0" dirty="0" smtClean="0">
                <a:solidFill>
                  <a:schemeClr val="tx1"/>
                </a:solidFill>
              </a:rPr>
              <a:t>Declines would have impacts eligibility groups differently (KFF </a:t>
            </a:r>
            <a:r>
              <a:rPr lang="en-US" dirty="0" smtClean="0">
                <a:solidFill>
                  <a:schemeClr val="tx1"/>
                </a:solidFill>
              </a:rPr>
              <a:t>nearly three quarters would have been for spending for children and people with disabilities (each account for 37% of the change), with declines in spending for adults accounting for 22% of the change and declines for the aged accounting for 4% of the change.)</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Most states (38) would have experienced a reduction in federal funds in total, and more than half the states (26) would have seen a drop in federal Medicaid funds of 10% or more. About half of states (25) would have experienced at decline for each enrollee group. </a:t>
            </a:r>
          </a:p>
          <a:p>
            <a:pPr marL="628650" marR="0" lvl="1"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For children, Arizona would have faced a 38% drop in federal funds but Colorado a 24% gain; for adults, Pennsylvania would have seen a 45% loss versus a gain of 10% in Iowa; for people with disabilities, New Mexico would have lost 22% of federal funds versus +20% in Rhode Island; and among the aged, Alaska would have seen a 31% loss compared to a similar size gain in Michigan.</a:t>
            </a:r>
          </a:p>
          <a:p>
            <a:pPr eaLnBrk="1" hangingPunct="1">
              <a:spcBef>
                <a:spcPct val="0"/>
              </a:spcBef>
            </a:pPr>
            <a:endParaRPr lang="en-US" baseline="0" dirty="0" smtClean="0">
              <a:solidFill>
                <a:srgbClr val="FF0000"/>
              </a:solidFill>
            </a:endParaRPr>
          </a:p>
          <a:p>
            <a:pPr marL="171450" indent="-171450" eaLnBrk="1" hangingPunct="1">
              <a:spcBef>
                <a:spcPct val="0"/>
              </a:spcBef>
              <a:buFont typeface="Arial" panose="020B0604020202020204" pitchFamily="34" charset="0"/>
              <a:buChar char="•"/>
            </a:pP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13</a:t>
            </a:fld>
            <a:endParaRPr lang="en-US"/>
          </a:p>
        </p:txBody>
      </p:sp>
    </p:spTree>
    <p:extLst>
      <p:ext uri="{BB962C8B-B14F-4D97-AF65-F5344CB8AC3E}">
        <p14:creationId xmlns:p14="http://schemas.microsoft.com/office/powerpoint/2010/main" val="2107541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baseline="0" dirty="0" smtClean="0">
                <a:solidFill>
                  <a:srgbClr val="FF0000"/>
                </a:solidFill>
              </a:rPr>
              <a:t>Carla</a:t>
            </a:r>
            <a:r>
              <a:rPr lang="en-US" baseline="0" dirty="0" smtClean="0">
                <a:solidFill>
                  <a:srgbClr val="FF0000"/>
                </a:solidFill>
              </a:rPr>
              <a:t/>
            </a:r>
            <a:br>
              <a:rPr lang="en-US" baseline="0" dirty="0" smtClean="0">
                <a:solidFill>
                  <a:srgbClr val="FF0000"/>
                </a:solidFill>
              </a:rPr>
            </a:br>
            <a:r>
              <a:rPr lang="en-US" baseline="0" dirty="0" smtClean="0">
                <a:solidFill>
                  <a:srgbClr val="FF0000"/>
                </a:solidFill>
              </a:rPr>
              <a:t/>
            </a:r>
            <a:br>
              <a:rPr lang="en-US" baseline="0" dirty="0" smtClean="0">
                <a:solidFill>
                  <a:srgbClr val="FF0000"/>
                </a:solidFill>
              </a:rPr>
            </a:br>
            <a:r>
              <a:rPr lang="en-US" baseline="0" dirty="0" smtClean="0">
                <a:solidFill>
                  <a:srgbClr val="FF0000"/>
                </a:solidFill>
              </a:rPr>
              <a:t>18 state sample adapted from KFF and Urban Institute Analysis of 2001-2011 MSIS data.</a:t>
            </a:r>
          </a:p>
          <a:p>
            <a:pPr eaLnBrk="1" hangingPunct="1">
              <a:spcBef>
                <a:spcPct val="0"/>
              </a:spcBef>
            </a:pPr>
            <a:endParaRPr lang="en-US" baseline="0" dirty="0" smtClean="0">
              <a:solidFill>
                <a:srgbClr val="FF0000"/>
              </a:solidFill>
            </a:endParaRPr>
          </a:p>
          <a:p>
            <a:pPr eaLnBrk="1" hangingPunct="1">
              <a:spcBef>
                <a:spcPct val="0"/>
              </a:spcBef>
            </a:pPr>
            <a:r>
              <a:rPr lang="en-US" baseline="0" dirty="0" smtClean="0">
                <a:solidFill>
                  <a:srgbClr val="FF0000"/>
                </a:solidFill>
              </a:rPr>
              <a:t>In AHCA, CPI-M used to estimate growth for per capita caps and block grants: </a:t>
            </a:r>
          </a:p>
          <a:p>
            <a:pPr marL="171450" indent="-171450" eaLnBrk="1" hangingPunct="1">
              <a:spcBef>
                <a:spcPct val="0"/>
              </a:spcBef>
              <a:buFontTx/>
              <a:buChar char="-"/>
            </a:pPr>
            <a:r>
              <a:rPr lang="en-US" baseline="0" dirty="0" smtClean="0">
                <a:solidFill>
                  <a:srgbClr val="FF0000"/>
                </a:solidFill>
              </a:rPr>
              <a:t>CPI-M for growth in per capita cap per enrollee amounts, and </a:t>
            </a:r>
          </a:p>
          <a:p>
            <a:pPr marL="171450" indent="-171450" eaLnBrk="1" hangingPunct="1">
              <a:spcBef>
                <a:spcPct val="0"/>
              </a:spcBef>
              <a:buFontTx/>
              <a:buChar char="-"/>
            </a:pPr>
            <a:r>
              <a:rPr lang="en-US" baseline="0" dirty="0" smtClean="0">
                <a:solidFill>
                  <a:srgbClr val="FF0000"/>
                </a:solidFill>
              </a:rPr>
              <a:t>CPI-M + 1 for growth in block grants per enrollee, for elderly / disabled populations.</a:t>
            </a:r>
          </a:p>
          <a:p>
            <a:pPr marL="171450" indent="-171450" eaLnBrk="1" hangingPunct="1">
              <a:spcBef>
                <a:spcPct val="0"/>
              </a:spcBef>
              <a:buFontTx/>
              <a:buChar char="-"/>
            </a:pPr>
            <a:endParaRPr lang="en-US" baseline="0" dirty="0" smtClean="0">
              <a:solidFill>
                <a:srgbClr val="FF0000"/>
              </a:solidFill>
            </a:endParaRPr>
          </a:p>
          <a:p>
            <a:r>
              <a:rPr lang="en-US" baseline="0" dirty="0" smtClean="0">
                <a:solidFill>
                  <a:schemeClr val="tx1"/>
                </a:solidFill>
              </a:rPr>
              <a:t>Kaiser </a:t>
            </a:r>
            <a:r>
              <a:rPr lang="en-US" sz="1200" kern="1200" dirty="0" smtClean="0">
                <a:solidFill>
                  <a:schemeClr val="tx1"/>
                </a:solidFill>
                <a:effectLst/>
                <a:latin typeface="+mn-lt"/>
                <a:ea typeface="+mn-ea"/>
                <a:cs typeface="+mn-cs"/>
              </a:rPr>
              <a:t>estimates per enrollee spending for FFY 2001-2011 if spending growth starting in FFY 2001 had been limited to the medical care component of the CPI (CPI-M)</a:t>
            </a:r>
          </a:p>
          <a:p>
            <a:pPr eaLnBrk="1" hangingPunct="1">
              <a:spcBef>
                <a:spcPct val="0"/>
              </a:spcBef>
            </a:pPr>
            <a:r>
              <a:rPr lang="en-US" baseline="0" dirty="0" smtClean="0">
                <a:solidFill>
                  <a:schemeClr val="tx1"/>
                </a:solidFill>
              </a:rPr>
              <a:t>National average:  -7% change in federal Medicaid spending from 2001 to 2011</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solidFill>
                  <a:schemeClr val="tx1"/>
                </a:solidFill>
              </a:rPr>
              <a:t>GA : -14% change in federal Medicaid spending from 2001 to 2011</a:t>
            </a:r>
          </a:p>
          <a:p>
            <a:pPr eaLnBrk="1" hangingPunct="1">
              <a:spcBef>
                <a:spcPct val="0"/>
              </a:spcBef>
            </a:pP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14</a:t>
            </a:fld>
            <a:endParaRPr lang="en-US"/>
          </a:p>
        </p:txBody>
      </p:sp>
    </p:spTree>
    <p:extLst>
      <p:ext uri="{BB962C8B-B14F-4D97-AF65-F5344CB8AC3E}">
        <p14:creationId xmlns:p14="http://schemas.microsoft.com/office/powerpoint/2010/main" val="2035209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b="1" baseline="0" dirty="0" smtClean="0">
                <a:solidFill>
                  <a:schemeClr val="tx1"/>
                </a:solidFill>
              </a:rPr>
              <a:t>Carla</a:t>
            </a:r>
            <a:r>
              <a:rPr lang="en-US" baseline="0" dirty="0" smtClean="0">
                <a:solidFill>
                  <a:schemeClr val="tx1"/>
                </a:solidFill>
              </a:rPr>
              <a:t/>
            </a:r>
            <a:br>
              <a:rPr lang="en-US" baseline="0" dirty="0" smtClean="0">
                <a:solidFill>
                  <a:schemeClr val="tx1"/>
                </a:solidFill>
              </a:rPr>
            </a:br>
            <a:r>
              <a:rPr lang="en-US" baseline="0" dirty="0" smtClean="0">
                <a:solidFill>
                  <a:schemeClr val="tx1"/>
                </a:solidFill>
              </a:rPr>
              <a:t/>
            </a:r>
            <a:br>
              <a:rPr lang="en-US" baseline="0" dirty="0" smtClean="0">
                <a:solidFill>
                  <a:schemeClr val="tx1"/>
                </a:solidFill>
              </a:rPr>
            </a:br>
            <a:r>
              <a:rPr lang="en-US" baseline="0" dirty="0" smtClean="0">
                <a:solidFill>
                  <a:schemeClr val="tx1"/>
                </a:solidFill>
              </a:rPr>
              <a:t>Source: Garfield, R, et.al. 2017. “Data Note: What is Per Enrollee Medicaid Spending Growth Had Been Limited to CPI-M from 2001-2011. Kaiser Family Foundation.</a:t>
            </a:r>
          </a:p>
          <a:p>
            <a:pPr eaLnBrk="1" hangingPunct="1">
              <a:spcBef>
                <a:spcPct val="0"/>
              </a:spcBef>
            </a:pPr>
            <a:endParaRPr lang="en-US" baseline="0" dirty="0" smtClean="0">
              <a:solidFill>
                <a:schemeClr val="tx1"/>
              </a:solidFill>
            </a:endParaRPr>
          </a:p>
          <a:p>
            <a:r>
              <a:rPr lang="en-US" baseline="0" dirty="0" smtClean="0">
                <a:solidFill>
                  <a:schemeClr val="tx1"/>
                </a:solidFill>
              </a:rPr>
              <a:t>Kaiser </a:t>
            </a:r>
            <a:r>
              <a:rPr lang="en-US" sz="1200" kern="1200" dirty="0" smtClean="0">
                <a:solidFill>
                  <a:schemeClr val="tx1"/>
                </a:solidFill>
                <a:effectLst/>
                <a:latin typeface="+mn-lt"/>
                <a:ea typeface="+mn-ea"/>
                <a:cs typeface="+mn-cs"/>
              </a:rPr>
              <a:t>estimates per enrollee spending for FFY 2001-2011 if spending growth starting in FFY 2001 had been limited to the medical care component of the CPI (CPI-M)</a:t>
            </a:r>
          </a:p>
          <a:p>
            <a:pPr marL="0" marR="0" lvl="0" indent="0" algn="l" defTabSz="914400" rtl="0" eaLnBrk="1" fontAlgn="auto" latinLnBrk="0" hangingPunct="1">
              <a:lnSpc>
                <a:spcPct val="100000"/>
              </a:lnSpc>
              <a:spcBef>
                <a:spcPct val="0"/>
              </a:spcBef>
              <a:spcAft>
                <a:spcPts val="0"/>
              </a:spcAft>
              <a:buClrTx/>
              <a:buSzTx/>
              <a:buFontTx/>
              <a:buNone/>
              <a:tabLst/>
              <a:defRPr/>
            </a:pPr>
            <a:r>
              <a:rPr lang="en-US" baseline="0" dirty="0" smtClean="0">
                <a:solidFill>
                  <a:schemeClr val="tx1"/>
                </a:solidFill>
              </a:rPr>
              <a:t>GA : -14% change in federal Medicaid spending from 2001 to 2011</a:t>
            </a:r>
          </a:p>
          <a:p>
            <a:pPr eaLnBrk="1" hangingPunct="1">
              <a:spcBef>
                <a:spcPct val="0"/>
              </a:spcBef>
            </a:pPr>
            <a:r>
              <a:rPr lang="en-US" baseline="0" dirty="0" smtClean="0">
                <a:solidFill>
                  <a:schemeClr val="tx1"/>
                </a:solidFill>
              </a:rPr>
              <a:t>GA also experiences </a:t>
            </a:r>
            <a:r>
              <a:rPr lang="en-US" dirty="0" smtClean="0">
                <a:solidFill>
                  <a:schemeClr val="tx1"/>
                </a:solidFill>
              </a:rPr>
              <a:t>declines in federal</a:t>
            </a:r>
            <a:r>
              <a:rPr lang="en-US" baseline="0" dirty="0" smtClean="0">
                <a:solidFill>
                  <a:schemeClr val="tx1"/>
                </a:solidFill>
              </a:rPr>
              <a:t> funding</a:t>
            </a:r>
            <a:r>
              <a:rPr lang="en-US" dirty="0" smtClean="0">
                <a:solidFill>
                  <a:schemeClr val="tx1"/>
                </a:solidFill>
              </a:rPr>
              <a:t> for each enrollee group.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2.3 billion less (-24%) for aged,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1.7 billion less (-10%) for persons with disabilities,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1.8 billion less (-28%) for adults, and </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761 million less (-6%) for kids</a:t>
            </a:r>
          </a:p>
          <a:p>
            <a:pPr eaLnBrk="1" hangingPunct="1">
              <a:spcBef>
                <a:spcPct val="0"/>
              </a:spcBef>
            </a:pPr>
            <a:endParaRPr lang="en-US" dirty="0" smtClean="0"/>
          </a:p>
          <a:p>
            <a:pPr eaLnBrk="1" hangingPunct="1">
              <a:spcBef>
                <a:spcPct val="0"/>
              </a:spcBef>
            </a:pPr>
            <a:endParaRPr lang="en-US" baseline="0" dirty="0" smtClean="0">
              <a:solidFill>
                <a:srgbClr val="FF0000"/>
              </a:solidFill>
            </a:endParaRPr>
          </a:p>
          <a:p>
            <a:pPr marL="171450" indent="-171450" eaLnBrk="1" hangingPunct="1">
              <a:spcBef>
                <a:spcPct val="0"/>
              </a:spcBef>
              <a:buFont typeface="Arial" panose="020B0604020202020204" pitchFamily="34" charset="0"/>
              <a:buChar char="•"/>
            </a:pPr>
            <a:endParaRPr lang="en-US" baseline="0"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15</a:t>
            </a:fld>
            <a:endParaRPr lang="en-US"/>
          </a:p>
        </p:txBody>
      </p:sp>
    </p:spTree>
    <p:extLst>
      <p:ext uri="{BB962C8B-B14F-4D97-AF65-F5344CB8AC3E}">
        <p14:creationId xmlns:p14="http://schemas.microsoft.com/office/powerpoint/2010/main" val="2644129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endParaRPr lang="en-US" dirty="0" smtClean="0"/>
          </a:p>
          <a:p>
            <a:pPr marL="171450" indent="-171450">
              <a:buFontTx/>
              <a:buChar char="-"/>
            </a:pPr>
            <a:r>
              <a:rPr lang="en-US" sz="1200" dirty="0" smtClean="0"/>
              <a:t>Both AHCA and the BCRA</a:t>
            </a:r>
            <a:r>
              <a:rPr lang="en-US" sz="1200" baseline="0" dirty="0" smtClean="0"/>
              <a:t> would r</a:t>
            </a:r>
            <a:r>
              <a:rPr lang="en-US" sz="1200" dirty="0" smtClean="0"/>
              <a:t>epeal the individual mandate, </a:t>
            </a:r>
          </a:p>
          <a:p>
            <a:pPr marL="628650" lvl="1" indent="-171450">
              <a:buFontTx/>
              <a:buChar char="-"/>
            </a:pPr>
            <a:r>
              <a:rPr lang="en-US" sz="1200" dirty="0" smtClean="0"/>
              <a:t>The</a:t>
            </a:r>
            <a:r>
              <a:rPr lang="en-US" sz="1200" baseline="0" dirty="0" smtClean="0"/>
              <a:t> </a:t>
            </a:r>
            <a:r>
              <a:rPr lang="en-US" sz="1200" dirty="0" smtClean="0"/>
              <a:t>AHCA requires continuous coverage to avoid a 30% surcharge</a:t>
            </a:r>
          </a:p>
          <a:p>
            <a:pPr marL="628650" lvl="1" indent="-171450">
              <a:buFontTx/>
              <a:buChar char="-"/>
            </a:pPr>
            <a:r>
              <a:rPr lang="en-US" sz="1200" dirty="0" smtClean="0"/>
              <a:t>The BHCA has a 6 month “lock-out” for</a:t>
            </a:r>
            <a:r>
              <a:rPr lang="en-US" sz="1200" baseline="0" dirty="0" smtClean="0"/>
              <a:t> coverage lapses, before you can join.</a:t>
            </a:r>
            <a:r>
              <a:rPr lang="en-US" sz="1200" dirty="0" smtClean="0"/>
              <a:t/>
            </a:r>
            <a:br>
              <a:rPr lang="en-US" sz="1200" dirty="0" smtClean="0"/>
            </a:br>
            <a:endParaRPr lang="en-US" sz="1200" dirty="0" smtClean="0"/>
          </a:p>
          <a:p>
            <a:pPr marL="171450" indent="-171450">
              <a:buFontTx/>
              <a:buChar char="-"/>
            </a:pPr>
            <a:r>
              <a:rPr lang="en-US" sz="1200" dirty="0" smtClean="0"/>
              <a:t>Instead</a:t>
            </a:r>
            <a:r>
              <a:rPr lang="en-US" sz="1200" baseline="0" dirty="0" smtClean="0"/>
              <a:t> of premium tax credits and cost-sharing reduction subsidies that are based on age, income, and location:</a:t>
            </a:r>
            <a:br>
              <a:rPr lang="en-US" sz="1200" baseline="0" dirty="0" smtClean="0"/>
            </a:br>
            <a:endParaRPr lang="en-US" sz="1200" baseline="0" dirty="0" smtClean="0"/>
          </a:p>
          <a:p>
            <a:pPr marL="628650" lvl="1" indent="-171450">
              <a:buFontTx/>
              <a:buChar char="-"/>
            </a:pPr>
            <a:r>
              <a:rPr lang="en-US" sz="1200" baseline="0" dirty="0" smtClean="0"/>
              <a:t>The AHCA would provide </a:t>
            </a:r>
            <a:r>
              <a:rPr lang="en-US" sz="1200" dirty="0" smtClean="0"/>
              <a:t>universal health care tax credits based on age:</a:t>
            </a:r>
          </a:p>
          <a:p>
            <a:pPr lvl="2"/>
            <a:r>
              <a:rPr lang="en-US" sz="1200" b="0" i="0" u="none" strike="noStrike" kern="1200" baseline="0" dirty="0" smtClean="0">
                <a:solidFill>
                  <a:schemeClr val="tx1"/>
                </a:solidFill>
                <a:latin typeface="+mn-lt"/>
                <a:ea typeface="+mn-ea"/>
                <a:cs typeface="+mn-cs"/>
              </a:rPr>
              <a:t>The following tax credit amounts will be available to individuals earning up to $75,000 (or $150,000 for a couple filing jointly) beginning in 2020: </a:t>
            </a:r>
          </a:p>
          <a:p>
            <a:pPr lvl="2"/>
            <a:r>
              <a:rPr lang="en-US" sz="1200" b="0" i="0" u="none" strike="noStrike" kern="1200" baseline="0" dirty="0" smtClean="0">
                <a:solidFill>
                  <a:schemeClr val="tx1"/>
                </a:solidFill>
                <a:latin typeface="+mn-lt"/>
                <a:ea typeface="+mn-ea"/>
                <a:cs typeface="+mn-cs"/>
              </a:rPr>
              <a:t>Age 29 and under: $2,000 </a:t>
            </a:r>
          </a:p>
          <a:p>
            <a:pPr lvl="2"/>
            <a:r>
              <a:rPr lang="en-US" sz="1200" b="0" i="0" u="none" strike="noStrike" kern="1200" baseline="0" dirty="0" smtClean="0">
                <a:solidFill>
                  <a:schemeClr val="tx1"/>
                </a:solidFill>
                <a:latin typeface="+mn-lt"/>
                <a:ea typeface="+mn-ea"/>
                <a:cs typeface="+mn-cs"/>
              </a:rPr>
              <a:t>Age 30 to 39: $2,500 </a:t>
            </a:r>
          </a:p>
          <a:p>
            <a:pPr lvl="2"/>
            <a:r>
              <a:rPr lang="en-US" sz="1200" b="0" i="0" u="none" strike="noStrike" kern="1200" baseline="0" dirty="0" smtClean="0">
                <a:solidFill>
                  <a:schemeClr val="tx1"/>
                </a:solidFill>
                <a:latin typeface="+mn-lt"/>
                <a:ea typeface="+mn-ea"/>
                <a:cs typeface="+mn-cs"/>
              </a:rPr>
              <a:t>Age 40 to 49: $3,000 </a:t>
            </a:r>
          </a:p>
          <a:p>
            <a:pPr lvl="2"/>
            <a:r>
              <a:rPr lang="en-US" sz="1200" b="0" i="0" u="none" strike="noStrike" kern="1200" baseline="0" dirty="0" smtClean="0">
                <a:solidFill>
                  <a:schemeClr val="tx1"/>
                </a:solidFill>
                <a:latin typeface="+mn-lt"/>
                <a:ea typeface="+mn-ea"/>
                <a:cs typeface="+mn-cs"/>
              </a:rPr>
              <a:t>Age 50 to 59: $3,500 </a:t>
            </a:r>
          </a:p>
          <a:p>
            <a:pPr lvl="2"/>
            <a:r>
              <a:rPr lang="en-US" sz="1200" b="0" i="0" u="none" strike="noStrike" kern="1200" baseline="0" dirty="0" smtClean="0">
                <a:solidFill>
                  <a:schemeClr val="tx1"/>
                </a:solidFill>
                <a:latin typeface="+mn-lt"/>
                <a:ea typeface="+mn-ea"/>
                <a:cs typeface="+mn-cs"/>
              </a:rPr>
              <a:t>Age 60 and over: $4,000 </a:t>
            </a:r>
            <a:br>
              <a:rPr lang="en-US" sz="1200" b="0" i="0" u="none" strike="noStrike" kern="1200" baseline="0" dirty="0" smtClean="0">
                <a:solidFill>
                  <a:schemeClr val="tx1"/>
                </a:solidFill>
                <a:latin typeface="+mn-lt"/>
                <a:ea typeface="+mn-ea"/>
                <a:cs typeface="+mn-cs"/>
              </a:rPr>
            </a:br>
            <a:endParaRPr lang="en-US" sz="1200" dirty="0" smtClean="0"/>
          </a:p>
          <a:p>
            <a:pPr marL="628650" lvl="1" indent="-171450">
              <a:buFontTx/>
              <a:buChar char="-"/>
            </a:pPr>
            <a:r>
              <a:rPr lang="en-US" sz="1200" dirty="0" smtClean="0"/>
              <a:t>The</a:t>
            </a:r>
            <a:r>
              <a:rPr lang="en-US" sz="1200" baseline="0" dirty="0" smtClean="0"/>
              <a:t> BCRA gives tax credits that are varied by age, income, and location, but are less generous than ACA credits</a:t>
            </a:r>
          </a:p>
          <a:p>
            <a:pPr marL="1085850" lvl="2" indent="-171450">
              <a:buFontTx/>
              <a:buChar char="-"/>
            </a:pPr>
            <a:r>
              <a:rPr lang="en-US" sz="1200" baseline="0" dirty="0" smtClean="0"/>
              <a:t>The BCRA credits would be available for folks 0-350% FPL, while the ACA’s were available for 100-400% FPL (0-100% to be covered by Medicaid expansion)</a:t>
            </a:r>
          </a:p>
          <a:p>
            <a:pPr marL="1085850" lvl="2" indent="-171450">
              <a:buFontTx/>
              <a:buChar char="-"/>
            </a:pPr>
            <a:r>
              <a:rPr lang="en-US" sz="1200" dirty="0" smtClean="0"/>
              <a:t>The BCRA credits are based on a</a:t>
            </a:r>
            <a:r>
              <a:rPr lang="en-US" sz="1200" baseline="0" dirty="0" smtClean="0"/>
              <a:t> benchmark plan with 58% AV, while the ACA’s were based on a benchmark plan with a 70% AV.</a:t>
            </a:r>
            <a:br>
              <a:rPr lang="en-US" sz="1200" baseline="0" dirty="0" smtClean="0"/>
            </a:br>
            <a:endParaRPr lang="en-US" sz="1200" dirty="0" smtClean="0"/>
          </a:p>
          <a:p>
            <a:pPr marL="171450" indent="-171450">
              <a:buFontTx/>
              <a:buChar char="-"/>
            </a:pPr>
            <a:r>
              <a:rPr lang="en-US" sz="1200" dirty="0" smtClean="0"/>
              <a:t>Both the AHCA and BCRA</a:t>
            </a:r>
            <a:r>
              <a:rPr lang="en-US" sz="1200" baseline="0" dirty="0" smtClean="0"/>
              <a:t> would eliminate cost-sharing reduction subsidies in the Marketplace; these are the subsidies that the federal government pays insurers in order to reduce out-of-pocket costs (by bumping up the AV of their plan from 70% to 90%) for folks under 250% FPL</a:t>
            </a:r>
            <a:br>
              <a:rPr lang="en-US" sz="1200" baseline="0" dirty="0" smtClean="0"/>
            </a:br>
            <a:endParaRPr lang="en-US" sz="1200" baseline="0" dirty="0" smtClean="0"/>
          </a:p>
          <a:p>
            <a:pPr marL="171450" indent="-171450">
              <a:buFontTx/>
              <a:buChar char="-"/>
            </a:pPr>
            <a:r>
              <a:rPr lang="en-US" sz="1200" dirty="0" smtClean="0"/>
              <a:t>Additionally,</a:t>
            </a:r>
            <a:r>
              <a:rPr lang="en-US" sz="1200" baseline="0" dirty="0" smtClean="0"/>
              <a:t> both the AHCA and BCRA expand the age rating band that was set by the ACA from 3:1 to 5:1 (meaning, in the individual market, an older person can be charge 5 x as much as a younger person).</a:t>
            </a: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16</a:t>
            </a:fld>
            <a:endParaRPr lang="en-US"/>
          </a:p>
        </p:txBody>
      </p:sp>
    </p:spTree>
    <p:extLst>
      <p:ext uri="{BB962C8B-B14F-4D97-AF65-F5344CB8AC3E}">
        <p14:creationId xmlns:p14="http://schemas.microsoft.com/office/powerpoint/2010/main" val="114700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endParaRPr lang="en-US" dirty="0" smtClean="0"/>
          </a:p>
          <a:p>
            <a:pPr marL="171450" indent="-171450">
              <a:buFontTx/>
              <a:buChar char="-"/>
            </a:pPr>
            <a:r>
              <a:rPr lang="en-US" sz="1200" dirty="0" smtClean="0"/>
              <a:t>The AHCA and BCRA</a:t>
            </a:r>
            <a:r>
              <a:rPr lang="en-US" sz="1200" baseline="0" dirty="0" smtClean="0"/>
              <a:t> do allow the ACA’s increase in age for dependent coverage to remain (until age 26)</a:t>
            </a:r>
            <a:endParaRPr lang="en-US" sz="1200" dirty="0" smtClean="0"/>
          </a:p>
          <a:p>
            <a:pPr marL="171450" indent="-171450">
              <a:buFontTx/>
              <a:buChar char="-"/>
            </a:pPr>
            <a:r>
              <a:rPr lang="en-US" sz="1200" dirty="0" smtClean="0"/>
              <a:t>The AHCA and BCRA both</a:t>
            </a:r>
            <a:r>
              <a:rPr lang="en-US" sz="1200" baseline="0" dirty="0" smtClean="0"/>
              <a:t> allow states to define the list of EHBs that need to be covered by insurers in the individual market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The ACA required community rating in the individual market, and protected consumers from rating and exclusions based on preexisting conditions;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aseline="0" dirty="0" smtClean="0"/>
              <a:t>the AHCA would allow states </a:t>
            </a:r>
            <a:r>
              <a:rPr lang="en-US" sz="1200" dirty="0" smtClean="0"/>
              <a:t>apply for community</a:t>
            </a:r>
            <a:r>
              <a:rPr lang="en-US" sz="1200" baseline="0" dirty="0" smtClean="0"/>
              <a:t> rating waivers (i.e. ones that would</a:t>
            </a:r>
            <a:r>
              <a:rPr lang="en-US" sz="1200" dirty="0" smtClean="0"/>
              <a:t> allow pre-existing condition underwriting) if they have a high-risk pool program</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t>The BCRA would keep the preexisting conditions protections from the ACA</a:t>
            </a:r>
          </a:p>
          <a:p>
            <a:endParaRPr lang="en-US"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 And instead of creating the community rating waivers that the AHCA does, the BCRA uses the ACA’s 1332 waivers (which allows states to waive certain ACA provisions in the individual market, so long as coverage is as comprehensive, affordable, accessible, and budget neutral) and loosens some of the restrictions around cost-sharing and how comprehensive the coverage is (richness of benefits).</a:t>
            </a: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17</a:t>
            </a:fld>
            <a:endParaRPr lang="en-US"/>
          </a:p>
        </p:txBody>
      </p:sp>
    </p:spTree>
    <p:extLst>
      <p:ext uri="{BB962C8B-B14F-4D97-AF65-F5344CB8AC3E}">
        <p14:creationId xmlns:p14="http://schemas.microsoft.com/office/powerpoint/2010/main" val="3941435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endParaRPr lang="en-US" dirty="0" smtClean="0"/>
          </a:p>
          <a:p>
            <a:pPr marL="171450" indent="-171450">
              <a:buFontTx/>
              <a:buChar char="-"/>
            </a:pPr>
            <a:r>
              <a:rPr lang="en-US" sz="1200" dirty="0" smtClean="0"/>
              <a:t>In order to stabilize the market, the ACA had temporary</a:t>
            </a:r>
            <a:r>
              <a:rPr lang="en-US" sz="1200" baseline="0" dirty="0" smtClean="0"/>
              <a:t> reinsurance program, risk corridors, and a few other mechanisms.</a:t>
            </a:r>
          </a:p>
          <a:p>
            <a:pPr marL="628650" lvl="1" indent="-171450">
              <a:buFontTx/>
              <a:buChar char="-"/>
            </a:pPr>
            <a:r>
              <a:rPr lang="en-US" sz="1200" baseline="0" dirty="0" smtClean="0"/>
              <a:t>The AHCA creates a Patient and State Stability fund, of $130 billion over a decade, that would allow states to innovate ways to stabilize their individual markets (high-risk pools, reinsurance, etc.)</a:t>
            </a:r>
          </a:p>
          <a:p>
            <a:pPr marL="1085850" lvl="2" indent="-171450">
              <a:buFontTx/>
              <a:buChar char="-"/>
            </a:pPr>
            <a:r>
              <a:rPr lang="en-US" sz="1200" baseline="0" dirty="0" smtClean="0"/>
              <a:t>The fund also establishes a temporary federal invisible high-risk pool, to be taken over by states in 2020, and </a:t>
            </a:r>
          </a:p>
          <a:p>
            <a:pPr marL="1085850" lvl="2" indent="-171450">
              <a:buFontTx/>
              <a:buChar char="-"/>
            </a:pPr>
            <a:r>
              <a:rPr lang="en-US" sz="1200" baseline="0" dirty="0" smtClean="0"/>
              <a:t>Provides $8 billion for states that opt for the community rating waivers to fund high-risk pools, and provides some additional funding for maternity benefits, mental health services, and some other benefits that would have otherwise been covered as EHBs.</a:t>
            </a:r>
          </a:p>
          <a:p>
            <a:pPr marL="628650" lvl="1" indent="-171450">
              <a:buFontTx/>
              <a:buChar char="-"/>
            </a:pPr>
            <a:r>
              <a:rPr lang="en-US" sz="1200" baseline="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The BCRA 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ablishes a Stability and Innovation fund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eimbu</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se insu</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 bearing financial</a:t>
            </a:r>
            <a:r>
              <a:rPr lang="en-US" sz="1400" spc="-3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losses in the Mar</a:t>
            </a:r>
            <a:r>
              <a:rPr lang="en-US" sz="1400" spc="-2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k</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tplace </a:t>
            </a:r>
          </a:p>
          <a:p>
            <a:pPr marL="1085850" lvl="2" indent="-171450">
              <a:buFontTx/>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$112 billion 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 a de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ade. </a:t>
            </a:r>
          </a:p>
          <a:p>
            <a:pPr marL="1085850" lvl="2" indent="-171450">
              <a:buFontTx/>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Ope</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 in shor</a:t>
            </a:r>
            <a:r>
              <a:rPr lang="en-US" sz="1400" spc="-2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erm (u</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til</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2021)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Ce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Medi</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and Medi</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aid Se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vices, then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b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b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r>
              <a:rPr lang="en-US" baseline="0" dirty="0" smtClean="0"/>
              <a:t>The </a:t>
            </a:r>
            <a:r>
              <a:rPr lang="en-US" dirty="0" smtClean="0"/>
              <a:t>BCRA sunsets</a:t>
            </a:r>
            <a:r>
              <a:rPr lang="en-US" baseline="0" dirty="0" smtClean="0"/>
              <a:t> the ACA’s Medical Loss Ratio standards starting in 2019 (which said that insurance companies had to spend 80% of their premium income on health care claims and quality improvement (and only 20% for administration, marketing, and profit); </a:t>
            </a:r>
          </a:p>
          <a:p>
            <a:pPr marL="628650" lvl="1" indent="-171450">
              <a:buFontTx/>
              <a:buChar char="-"/>
            </a:pPr>
            <a:r>
              <a:rPr lang="en-US" sz="1200" baseline="0" dirty="0" smtClean="0"/>
              <a:t>And instead allows states to set the standards going forward</a:t>
            </a:r>
          </a:p>
          <a:p>
            <a:pPr marL="171450" indent="-171450">
              <a:buFontTx/>
              <a:buChar char="-"/>
            </a:pPr>
            <a:endParaRPr lang="en-US" sz="1200" dirty="0" smtClean="0"/>
          </a:p>
        </p:txBody>
      </p:sp>
      <p:sp>
        <p:nvSpPr>
          <p:cNvPr id="4" name="Slide Number Placeholder 3"/>
          <p:cNvSpPr>
            <a:spLocks noGrp="1"/>
          </p:cNvSpPr>
          <p:nvPr>
            <p:ph type="sldNum" sz="quarter" idx="10"/>
          </p:nvPr>
        </p:nvSpPr>
        <p:spPr/>
        <p:txBody>
          <a:bodyPr/>
          <a:lstStyle/>
          <a:p>
            <a:fld id="{02A92362-9F9F-442B-B683-063F251301F0}" type="slidenum">
              <a:rPr lang="en-US" smtClean="0"/>
              <a:t>18</a:t>
            </a:fld>
            <a:endParaRPr lang="en-US"/>
          </a:p>
        </p:txBody>
      </p:sp>
    </p:spTree>
    <p:extLst>
      <p:ext uri="{BB962C8B-B14F-4D97-AF65-F5344CB8AC3E}">
        <p14:creationId xmlns:p14="http://schemas.microsoft.com/office/powerpoint/2010/main" val="252487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endParaRPr lang="en-US" dirty="0" smtClean="0"/>
          </a:p>
          <a:p>
            <a:pPr marL="171450" indent="-171450">
              <a:buFontTx/>
              <a:buChar char="-"/>
            </a:pPr>
            <a:r>
              <a:rPr lang="en-US" dirty="0" smtClean="0"/>
              <a:t>Both</a:t>
            </a:r>
            <a:r>
              <a:rPr lang="en-US" baseline="0" dirty="0" smtClean="0"/>
              <a:t> the AHCA and BCRA repeal the employer mandate</a:t>
            </a:r>
          </a:p>
          <a:p>
            <a:pPr marL="171450" indent="-171450">
              <a:buFontTx/>
              <a:buChar char="-"/>
            </a:pPr>
            <a:r>
              <a:rPr lang="en-US" baseline="0" dirty="0" smtClean="0"/>
              <a:t>And Both also repeal the majority of the ACA’s taxes on insurers, medical devices, etc. and restore the medical deduction threshold to 7.5% from 10%.</a:t>
            </a:r>
          </a:p>
          <a:p>
            <a:pPr marL="171450" indent="-171450">
              <a:buFontTx/>
              <a:buChar char="-"/>
            </a:pPr>
            <a:r>
              <a:rPr lang="en-US" baseline="0" dirty="0" smtClean="0"/>
              <a:t>Both the AHCA and BCRA also make changes to rules around HSAs, in order to make that option more appealing; including allowing individuals and families to contribute almost twice as much, tax free, into HSA accounts, as well as a number of other changes around what would be considered reimbursable expenses under HSAs.</a:t>
            </a:r>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19</a:t>
            </a:fld>
            <a:endParaRPr lang="en-US"/>
          </a:p>
        </p:txBody>
      </p:sp>
    </p:spTree>
    <p:extLst>
      <p:ext uri="{BB962C8B-B14F-4D97-AF65-F5344CB8AC3E}">
        <p14:creationId xmlns:p14="http://schemas.microsoft.com/office/powerpoint/2010/main" val="3686149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endParaRPr lang="en-US" dirty="0" smtClean="0"/>
          </a:p>
          <a:p>
            <a:endParaRPr lang="en-US" dirty="0" smtClean="0"/>
          </a:p>
          <a:p>
            <a:pPr marL="171450" indent="-171450">
              <a:buFontTx/>
              <a:buChar char="-"/>
            </a:pPr>
            <a:r>
              <a:rPr lang="en-US" dirty="0" smtClean="0"/>
              <a:t>Unlike</a:t>
            </a:r>
            <a:r>
              <a:rPr lang="en-US" baseline="0" dirty="0" smtClean="0"/>
              <a:t> the ACA or AHCA, the BCRA creates the option for small businesses to pool together in Association Health Plans, in order to purchase large group coverage together.  This way they can self-insure, and are subject to ERISA, rather than state insurance law.</a:t>
            </a:r>
          </a:p>
          <a:p>
            <a:pPr marL="171450" indent="-171450">
              <a:buFontTx/>
              <a:buChar char="-"/>
            </a:pPr>
            <a:r>
              <a:rPr lang="en-US" baseline="0" dirty="0" smtClean="0"/>
              <a:t>Both the AHCA and BCRA repeal funding for the Prevention and Public Health Fund (budget was $931 million in FY2017)</a:t>
            </a:r>
          </a:p>
          <a:p>
            <a:pPr lvl="2"/>
            <a:r>
              <a:rPr lang="en-US" sz="1200" kern="1200" dirty="0" smtClean="0">
                <a:solidFill>
                  <a:schemeClr val="tx1"/>
                </a:solidFill>
                <a:effectLst/>
                <a:latin typeface="+mn-lt"/>
                <a:ea typeface="+mn-ea"/>
                <a:cs typeface="+mn-cs"/>
              </a:rPr>
              <a:t>Repeal funding for Prevention and Public Health Fund (including its block grants) at the end of Fiscal Year 2018 and rescind any unobligated funds remaining at the end of FY 2018. </a:t>
            </a:r>
          </a:p>
          <a:p>
            <a:pPr lvl="3"/>
            <a:r>
              <a:rPr lang="en-US" sz="1200" kern="1200" dirty="0" smtClean="0">
                <a:solidFill>
                  <a:schemeClr val="tx1"/>
                </a:solidFill>
                <a:effectLst/>
                <a:latin typeface="+mn-lt"/>
                <a:ea typeface="+mn-ea"/>
                <a:cs typeface="+mn-cs"/>
              </a:rPr>
              <a:t>Takes away funding for a number of population health initiatives, including vaccinations, lead poisoning,  </a:t>
            </a:r>
            <a:r>
              <a:rPr lang="en-US" sz="1200" u="sng" kern="1200" dirty="0" smtClean="0">
                <a:solidFill>
                  <a:schemeClr val="tx1"/>
                </a:solidFill>
                <a:effectLst/>
                <a:latin typeface="+mn-lt"/>
                <a:ea typeface="+mn-ea"/>
                <a:cs typeface="+mn-cs"/>
                <a:hlinkClick r:id="rId3"/>
              </a:rPr>
              <a:t>https://www.cdc.gov/funding/documents/CDC-PPHF-Funding-Impact.pdf</a:t>
            </a:r>
            <a:r>
              <a:rPr lang="en-US" sz="1200" kern="1200" dirty="0" smtClean="0">
                <a:solidFill>
                  <a:schemeClr val="tx1"/>
                </a:solidFill>
                <a:effectLst/>
                <a:latin typeface="+mn-lt"/>
                <a:ea typeface="+mn-ea"/>
                <a:cs typeface="+mn-cs"/>
              </a:rPr>
              <a:t> </a:t>
            </a:r>
          </a:p>
          <a:p>
            <a:pPr lvl="3"/>
            <a:r>
              <a:rPr lang="en-US" sz="1200" kern="1200" dirty="0" smtClean="0">
                <a:solidFill>
                  <a:schemeClr val="tx1"/>
                </a:solidFill>
                <a:effectLst/>
                <a:latin typeface="+mn-lt"/>
                <a:ea typeface="+mn-ea"/>
                <a:cs typeface="+mn-cs"/>
              </a:rPr>
              <a:t>local block grant funding may be more relevant for them.</a:t>
            </a:r>
            <a:endParaRPr lang="en-US" baseline="0" dirty="0" smtClean="0"/>
          </a:p>
          <a:p>
            <a:pPr marL="171450" indent="-171450">
              <a:buFontTx/>
              <a:buChar char="-"/>
            </a:pPr>
            <a:r>
              <a:rPr lang="en-US" baseline="0" dirty="0" smtClean="0"/>
              <a:t>But they do keep the funding for Community Health Centers (which includes 330 grant funding) for FY2017.</a:t>
            </a:r>
            <a:endParaRPr lang="en-US" dirty="0" smtClean="0"/>
          </a:p>
          <a:p>
            <a:pPr lvl="0"/>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20</a:t>
            </a:fld>
            <a:endParaRPr lang="en-US"/>
          </a:p>
        </p:txBody>
      </p:sp>
    </p:spTree>
    <p:extLst>
      <p:ext uri="{BB962C8B-B14F-4D97-AF65-F5344CB8AC3E}">
        <p14:creationId xmlns:p14="http://schemas.microsoft.com/office/powerpoint/2010/main" val="323188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3</a:t>
            </a:fld>
            <a:endParaRPr lang="en-US" dirty="0"/>
          </a:p>
        </p:txBody>
      </p:sp>
    </p:spTree>
    <p:extLst>
      <p:ext uri="{BB962C8B-B14F-4D97-AF65-F5344CB8AC3E}">
        <p14:creationId xmlns:p14="http://schemas.microsoft.com/office/powerpoint/2010/main" val="331145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pPr marL="171450" indent="-171450">
              <a:buFontTx/>
              <a:buChar char="-"/>
            </a:pPr>
            <a:r>
              <a:rPr lang="en-US" dirty="0" smtClean="0"/>
              <a:t>Over the next 10 years (2017-2026), the AHCA will reduce federal deficits by $119 billion by reducing spending by $1.11 trillion and revenues by $992 billion.</a:t>
            </a:r>
          </a:p>
          <a:p>
            <a:pPr marL="171450" indent="-171450">
              <a:buFontTx/>
              <a:buChar char="-"/>
            </a:pPr>
            <a:r>
              <a:rPr lang="en-US" dirty="0" smtClean="0"/>
              <a:t>The</a:t>
            </a:r>
            <a:r>
              <a:rPr lang="en-US" baseline="0" dirty="0" smtClean="0"/>
              <a:t> BCRA would reduce deficits by $321 billion, by </a:t>
            </a:r>
            <a:r>
              <a:rPr lang="en-US" dirty="0" smtClean="0"/>
              <a:t>reducing spending by $1.022 trillion and revenues by $701 billion.</a:t>
            </a:r>
            <a:r>
              <a:rPr lang="en-US" baseline="0" dirty="0" smtClean="0"/>
              <a:t>  </a:t>
            </a:r>
            <a:r>
              <a:rPr lang="en-US" dirty="0" smtClean="0"/>
              <a:t>That amount is $202 billion more than the estimated net savings for the AHCA.</a:t>
            </a:r>
          </a:p>
          <a:p>
            <a:pPr marL="171450" indent="-171450">
              <a:buFontTx/>
              <a:buChar char="-"/>
            </a:pPr>
            <a:endParaRPr lang="en-US" dirty="0" smtClean="0"/>
          </a:p>
          <a:p>
            <a:pPr marL="628650" lvl="1" indent="-171450">
              <a:buFontTx/>
              <a:buChar char="-"/>
            </a:pPr>
            <a:r>
              <a:rPr lang="en-US" dirty="0" smtClean="0"/>
              <a:t>The majority of the savings will come from the $834 billion reduction in Medicaid funding. </a:t>
            </a:r>
          </a:p>
          <a:p>
            <a:pPr marL="1085850" lvl="2" indent="-171450">
              <a:buFontTx/>
              <a:buChar char="-"/>
            </a:pPr>
            <a:r>
              <a:rPr lang="en-US" dirty="0" smtClean="0"/>
              <a:t>This reduction is achieved primarily through per capita caps and block grants, ending the Medicaid expansion enhanced federal match, </a:t>
            </a:r>
          </a:p>
          <a:p>
            <a:pPr marL="1085850" lvl="2" indent="-171450">
              <a:buFontTx/>
              <a:buChar char="-"/>
            </a:pPr>
            <a:r>
              <a:rPr lang="en-US" dirty="0" smtClean="0"/>
              <a:t>and through the $665 billion reduction in Marketplace insurance subsidies. </a:t>
            </a:r>
            <a:br>
              <a:rPr lang="en-US" dirty="0" smtClean="0"/>
            </a:br>
            <a:endParaRPr lang="en-US" dirty="0" smtClean="0"/>
          </a:p>
          <a:p>
            <a:pPr marL="171450" indent="-171450">
              <a:buFontTx/>
              <a:buChar char="-"/>
            </a:pPr>
            <a:r>
              <a:rPr lang="en-US" dirty="0" smtClean="0"/>
              <a:t>The majority of spending is due to:</a:t>
            </a:r>
          </a:p>
          <a:p>
            <a:pPr marL="628650" lvl="1" indent="-171450">
              <a:buFontTx/>
              <a:buChar char="-"/>
            </a:pPr>
            <a:r>
              <a:rPr lang="en-US" dirty="0" smtClean="0"/>
              <a:t>the $375 billion in individual tax credits, </a:t>
            </a:r>
          </a:p>
          <a:p>
            <a:pPr marL="628650" lvl="1" indent="-171450">
              <a:buFontTx/>
              <a:buChar char="-"/>
            </a:pPr>
            <a:r>
              <a:rPr lang="en-US" dirty="0" smtClean="0"/>
              <a:t>$117 billion for the Patient and State Stability Fund, and </a:t>
            </a:r>
          </a:p>
          <a:p>
            <a:pPr marL="628650" lvl="1" indent="-171450">
              <a:buFontTx/>
              <a:buChar char="-"/>
            </a:pPr>
            <a:r>
              <a:rPr lang="en-US" dirty="0" smtClean="0"/>
              <a:t>$661 billion from the elimination of taxes and </a:t>
            </a:r>
          </a:p>
          <a:p>
            <a:pPr marL="628650" lvl="1" indent="-171450">
              <a:buFontTx/>
              <a:buChar char="-"/>
            </a:pPr>
            <a:r>
              <a:rPr lang="en-US" dirty="0" smtClean="0"/>
              <a:t>$210 billion</a:t>
            </a:r>
            <a:r>
              <a:rPr lang="en-US" baseline="0" dirty="0" smtClean="0"/>
              <a:t> </a:t>
            </a:r>
            <a:r>
              <a:rPr lang="en-US" dirty="0" smtClean="0"/>
              <a:t>from the elimination of the individual mandate. </a:t>
            </a:r>
          </a:p>
        </p:txBody>
      </p:sp>
      <p:sp>
        <p:nvSpPr>
          <p:cNvPr id="4" name="Slide Number Placeholder 3"/>
          <p:cNvSpPr>
            <a:spLocks noGrp="1"/>
          </p:cNvSpPr>
          <p:nvPr>
            <p:ph type="sldNum" sz="quarter" idx="10"/>
          </p:nvPr>
        </p:nvSpPr>
        <p:spPr/>
        <p:txBody>
          <a:bodyPr/>
          <a:lstStyle/>
          <a:p>
            <a:fld id="{02A92362-9F9F-442B-B683-063F251301F0}" type="slidenum">
              <a:rPr lang="en-US" smtClean="0"/>
              <a:t>21</a:t>
            </a:fld>
            <a:endParaRPr lang="en-US" dirty="0"/>
          </a:p>
        </p:txBody>
      </p:sp>
    </p:spTree>
    <p:extLst>
      <p:ext uri="{BB962C8B-B14F-4D97-AF65-F5344CB8AC3E}">
        <p14:creationId xmlns:p14="http://schemas.microsoft.com/office/powerpoint/2010/main" val="321896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Melissa</a:t>
            </a:r>
          </a:p>
          <a:p>
            <a:pPr marL="0" indent="0">
              <a:buFontTx/>
              <a:buNone/>
            </a:pPr>
            <a:endParaRPr lang="en-US"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Senate bill would increase the number of people who are uninsured by 22 million in 2026 relative to the number under current law, slightly fewer than the increase in the number of uninsured estimated for the House-passed legislation. By 2026, an estimated 49 million people would be uninsured, compared with 28 million who would lack insurance that year under current law.</a:t>
            </a:r>
          </a:p>
          <a:p>
            <a:pPr marL="0" indent="0">
              <a:buFontTx/>
              <a:buNone/>
            </a:pPr>
            <a:endParaRPr lang="en-US" b="1" dirty="0" smtClean="0"/>
          </a:p>
          <a:p>
            <a:pPr marL="0" indent="0">
              <a:buFontTx/>
              <a:buNone/>
            </a:pPr>
            <a:endParaRPr lang="en-US" dirty="0" smtClean="0"/>
          </a:p>
          <a:p>
            <a:pPr marL="171450" indent="-171450">
              <a:buFontTx/>
              <a:buChar char="-"/>
            </a:pPr>
            <a:r>
              <a:rPr lang="en-US" dirty="0" smtClean="0"/>
              <a:t>The CBO also estimates that by 2018, 41 million people will be uninsured under the AHCA, versus 26 million under current law — a net of </a:t>
            </a:r>
            <a:r>
              <a:rPr lang="en-US" b="1" dirty="0" smtClean="0"/>
              <a:t>14 million </a:t>
            </a:r>
            <a:r>
              <a:rPr lang="en-US" dirty="0" smtClean="0"/>
              <a:t>more uninsured under the AHCA. </a:t>
            </a:r>
            <a:br>
              <a:rPr lang="en-US" dirty="0" smtClean="0"/>
            </a:br>
            <a:endParaRPr lang="en-US" dirty="0" smtClean="0"/>
          </a:p>
          <a:p>
            <a:pPr marL="171450" indent="-171450">
              <a:buFontTx/>
              <a:buChar char="-"/>
            </a:pPr>
            <a:r>
              <a:rPr lang="en-US" dirty="0" smtClean="0"/>
              <a:t>By 2026, an estimated 51 million people will be uninsured under the AHCA, versus 28 million under current law — a net</a:t>
            </a:r>
            <a:r>
              <a:rPr lang="en-US" b="0" u="none" dirty="0" smtClean="0"/>
              <a:t> of </a:t>
            </a:r>
            <a:r>
              <a:rPr lang="en-US" b="1" dirty="0" smtClean="0"/>
              <a:t>23 million </a:t>
            </a:r>
            <a:r>
              <a:rPr lang="en-US" dirty="0" smtClean="0"/>
              <a:t>more uninsured under the AHCA). </a:t>
            </a:r>
            <a:br>
              <a:rPr lang="en-US" dirty="0" smtClean="0"/>
            </a:br>
            <a:endParaRPr lang="en-US" dirty="0" smtClean="0"/>
          </a:p>
          <a:p>
            <a:pPr marL="628650" lvl="1" indent="-171450">
              <a:buFontTx/>
              <a:buChar char="-"/>
            </a:pPr>
            <a:r>
              <a:rPr lang="en-US" dirty="0" smtClean="0"/>
              <a:t>The 2026 estimate of uninsured includes 14 million fewer covered by Medicaid, 6 million fewer covered in the individual marketplace, and 3 million fewer covered by employers under the AHCA.</a:t>
            </a:r>
          </a:p>
          <a:p>
            <a:pPr marL="628650" lvl="1" indent="-171450">
              <a:buFontTx/>
              <a:buChar char="-"/>
            </a:pPr>
            <a:endParaRPr lang="en-US" sz="1200" b="0" i="0" kern="1200" dirty="0" smtClean="0">
              <a:solidFill>
                <a:schemeClr val="tx1"/>
              </a:solidFill>
              <a:effectLst/>
              <a:latin typeface="+mn-lt"/>
              <a:ea typeface="+mn-ea"/>
              <a:cs typeface="+mn-cs"/>
            </a:endParaRPr>
          </a:p>
          <a:p>
            <a:pPr marL="628650" lvl="1" indent="-171450">
              <a:buFontTx/>
              <a:buChar char="-"/>
            </a:pPr>
            <a:endParaRPr lang="en-US" sz="1200" b="0" i="0" kern="1200" dirty="0" smtClean="0">
              <a:solidFill>
                <a:schemeClr val="tx1"/>
              </a:solidFill>
              <a:effectLst/>
              <a:latin typeface="+mn-lt"/>
              <a:ea typeface="+mn-ea"/>
              <a:cs typeface="+mn-cs"/>
            </a:endParaRPr>
          </a:p>
          <a:p>
            <a:pPr marL="457200" lvl="1" indent="0">
              <a:buFontTx/>
              <a:buNone/>
            </a:pPr>
            <a:r>
              <a:rPr lang="en-US" sz="1200" b="1" i="0" kern="1200" dirty="0" smtClean="0">
                <a:solidFill>
                  <a:schemeClr val="tx1"/>
                </a:solidFill>
                <a:effectLst/>
                <a:latin typeface="+mn-lt"/>
                <a:ea typeface="+mn-ea"/>
                <a:cs typeface="+mn-cs"/>
              </a:rPr>
              <a:t>****I</a:t>
            </a:r>
            <a:r>
              <a:rPr lang="en-US" sz="1200" b="1" i="0" kern="1200" baseline="0" dirty="0" smtClean="0">
                <a:solidFill>
                  <a:schemeClr val="tx1"/>
                </a:solidFill>
                <a:effectLst/>
                <a:latin typeface="+mn-lt"/>
                <a:ea typeface="+mn-ea"/>
                <a:cs typeface="+mn-cs"/>
              </a:rPr>
              <a:t>t should be noted that:  </a:t>
            </a:r>
            <a:r>
              <a:rPr lang="en-US" sz="1200" b="1" i="0" kern="1200" dirty="0" smtClean="0">
                <a:solidFill>
                  <a:schemeClr val="tx1"/>
                </a:solidFill>
                <a:effectLst/>
                <a:latin typeface="+mn-lt"/>
                <a:ea typeface="+mn-ea"/>
                <a:cs typeface="+mn-cs"/>
              </a:rPr>
              <a:t>CMS’s Office of the Actuary </a:t>
            </a:r>
            <a:r>
              <a:rPr lang="en-US" sz="1200" b="1" i="0" u="none" strike="noStrike" kern="1200" dirty="0" smtClean="0">
                <a:solidFill>
                  <a:schemeClr val="tx1"/>
                </a:solidFill>
                <a:effectLst/>
                <a:latin typeface="+mn-lt"/>
                <a:ea typeface="+mn-ea"/>
                <a:cs typeface="+mn-cs"/>
                <a:hlinkClick r:id="rId3"/>
              </a:rPr>
              <a:t>estimates</a:t>
            </a:r>
            <a:r>
              <a:rPr lang="en-US" sz="1200" b="1" i="0" kern="1200" dirty="0" smtClean="0">
                <a:solidFill>
                  <a:schemeClr val="tx1"/>
                </a:solidFill>
                <a:effectLst/>
                <a:latin typeface="+mn-lt"/>
                <a:ea typeface="+mn-ea"/>
                <a:cs typeface="+mn-cs"/>
              </a:rPr>
              <a:t> that the AHCA would increase the number of uninsured relative to the ACA by </a:t>
            </a:r>
            <a:r>
              <a:rPr lang="en-US" sz="1200" b="1" i="0" u="sng" kern="1200" dirty="0" smtClean="0">
                <a:solidFill>
                  <a:schemeClr val="tx1"/>
                </a:solidFill>
                <a:effectLst/>
                <a:latin typeface="+mn-lt"/>
                <a:ea typeface="+mn-ea"/>
                <a:cs typeface="+mn-cs"/>
              </a:rPr>
              <a:t>12.6 million </a:t>
            </a:r>
            <a:r>
              <a:rPr lang="en-US" sz="1200" b="1" i="0" kern="1200" dirty="0" smtClean="0">
                <a:solidFill>
                  <a:schemeClr val="tx1"/>
                </a:solidFill>
                <a:effectLst/>
                <a:latin typeface="+mn-lt"/>
                <a:ea typeface="+mn-ea"/>
                <a:cs typeface="+mn-cs"/>
              </a:rPr>
              <a:t>and reduce the federal deficit by $328 billion by 2026. </a:t>
            </a:r>
          </a:p>
          <a:p>
            <a:pPr marL="457200" lvl="1" indent="0">
              <a:buFontTx/>
              <a:buNone/>
            </a:pPr>
            <a:endParaRPr lang="en-US" sz="1200" b="1" i="0" kern="1200" dirty="0" smtClean="0">
              <a:solidFill>
                <a:schemeClr val="tx1"/>
              </a:solidFill>
              <a:effectLst/>
              <a:latin typeface="+mn-lt"/>
              <a:ea typeface="+mn-ea"/>
              <a:cs typeface="+mn-cs"/>
            </a:endParaRPr>
          </a:p>
          <a:p>
            <a:pPr marL="457200" lvl="1" indent="0">
              <a:buFontTx/>
              <a:buNone/>
            </a:pPr>
            <a:r>
              <a:rPr lang="en-US" sz="1200" b="1" i="0" kern="1200" dirty="0" smtClean="0">
                <a:solidFill>
                  <a:schemeClr val="tx1"/>
                </a:solidFill>
                <a:effectLst/>
                <a:latin typeface="+mn-lt"/>
                <a:ea typeface="+mn-ea"/>
                <a:cs typeface="+mn-cs"/>
              </a:rPr>
              <a:t>The differences in estimates are driven by differences in assumptions about key features of the bill, such as the percentage of states that would choose to implement waivers of insurance regulations under the MacArthur Amendment, </a:t>
            </a:r>
            <a:r>
              <a:rPr lang="en-US" sz="1200" b="0" i="0" kern="1200" dirty="0" smtClean="0">
                <a:solidFill>
                  <a:schemeClr val="tx1"/>
                </a:solidFill>
                <a:effectLst/>
                <a:latin typeface="+mn-lt"/>
                <a:ea typeface="+mn-ea"/>
                <a:cs typeface="+mn-cs"/>
              </a:rPr>
              <a:t>according to an </a:t>
            </a:r>
            <a:r>
              <a:rPr lang="en-US" sz="1200" b="0" i="0" u="none" strike="noStrike" kern="1200" dirty="0" smtClean="0">
                <a:solidFill>
                  <a:schemeClr val="tx1"/>
                </a:solidFill>
                <a:effectLst/>
                <a:latin typeface="+mn-lt"/>
                <a:ea typeface="+mn-ea"/>
                <a:cs typeface="+mn-cs"/>
                <a:hlinkClick r:id="rId4"/>
              </a:rPr>
              <a:t>analysis</a:t>
            </a:r>
            <a:r>
              <a:rPr lang="en-US" sz="1200" b="0" i="0" kern="1200" dirty="0" smtClean="0">
                <a:solidFill>
                  <a:schemeClr val="tx1"/>
                </a:solidFill>
                <a:effectLst/>
                <a:latin typeface="+mn-lt"/>
                <a:ea typeface="+mn-ea"/>
                <a:cs typeface="+mn-cs"/>
              </a:rPr>
              <a:t> of the two reports published in </a:t>
            </a:r>
            <a:r>
              <a:rPr lang="en-US" sz="1200" b="0" i="1" kern="1200" dirty="0" smtClean="0">
                <a:solidFill>
                  <a:schemeClr val="tx1"/>
                </a:solidFill>
                <a:effectLst/>
                <a:latin typeface="+mn-lt"/>
                <a:ea typeface="+mn-ea"/>
                <a:cs typeface="+mn-cs"/>
              </a:rPr>
              <a:t>Health Affairs</a:t>
            </a:r>
            <a:r>
              <a:rPr lang="en-US" sz="1200" b="0" i="0" kern="1200" dirty="0" smtClean="0">
                <a:solidFill>
                  <a:schemeClr val="tx1"/>
                </a:solidFill>
                <a:effectLst/>
                <a:latin typeface="+mn-lt"/>
                <a:ea typeface="+mn-ea"/>
                <a:cs typeface="+mn-cs"/>
              </a:rPr>
              <a:t>. For example, the Office of the Actuary predicts 25% of states would waive community rating or essential health benefits, while the CBO expects 50% of states would implement such waivers.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02A92362-9F9F-442B-B683-063F251301F0}" type="slidenum">
              <a:rPr lang="en-US" smtClean="0"/>
              <a:t>22</a:t>
            </a:fld>
            <a:endParaRPr lang="en-US"/>
          </a:p>
        </p:txBody>
      </p:sp>
    </p:spTree>
    <p:extLst>
      <p:ext uri="{BB962C8B-B14F-4D97-AF65-F5344CB8AC3E}">
        <p14:creationId xmlns:p14="http://schemas.microsoft.com/office/powerpoint/2010/main" val="1915463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dirty="0" smtClean="0"/>
              <a:t>Melissa</a:t>
            </a:r>
          </a:p>
          <a:p>
            <a:pPr marL="171450" indent="-171450">
              <a:buFontTx/>
              <a:buChar char="-"/>
            </a:pPr>
            <a:r>
              <a:rPr lang="en-US" dirty="0" smtClean="0"/>
              <a:t>the CBO predicts that while the health insurance market will continue to be just as stable in many places under the AHCA as it currently is under the ACA, </a:t>
            </a:r>
            <a:br>
              <a:rPr lang="en-US" dirty="0" smtClean="0"/>
            </a:br>
            <a:endParaRPr lang="en-US" dirty="0" smtClean="0"/>
          </a:p>
          <a:p>
            <a:pPr marL="171450" indent="-171450">
              <a:buFontTx/>
              <a:buChar char="-"/>
            </a:pPr>
            <a:r>
              <a:rPr lang="en-US" dirty="0" smtClean="0"/>
              <a:t>state participation in EHB and community rating waivers may destabilize markets for people with higher health care costs. </a:t>
            </a:r>
            <a:br>
              <a:rPr lang="en-US" dirty="0" smtClean="0"/>
            </a:br>
            <a:endParaRPr lang="en-US" dirty="0" smtClean="0"/>
          </a:p>
          <a:p>
            <a:pPr marL="171450" indent="-171450">
              <a:buFontTx/>
              <a:buChar char="-"/>
            </a:pPr>
            <a:r>
              <a:rPr lang="en-US" dirty="0" smtClean="0"/>
              <a:t>Individual market single-policy premiums will temporarily rise prior to 2020 (by 20% in 2018 and another 5% in 2019). </a:t>
            </a:r>
            <a:br>
              <a:rPr lang="en-US" dirty="0" smtClean="0"/>
            </a:br>
            <a:endParaRPr lang="en-US" dirty="0" smtClean="0"/>
          </a:p>
          <a:p>
            <a:pPr marL="171450" indent="-171450">
              <a:buFontTx/>
              <a:buChar char="-"/>
            </a:pPr>
            <a:r>
              <a:rPr lang="en-US" dirty="0" smtClean="0"/>
              <a:t>Starting in 2020, the premiums will depend on the extent to which a state participates in AHCA EHB and community rating waivers. </a:t>
            </a:r>
          </a:p>
          <a:p>
            <a:pPr marL="628650" lvl="1" indent="-171450">
              <a:buFontTx/>
              <a:buChar char="-"/>
            </a:pPr>
            <a:r>
              <a:rPr lang="en-US" dirty="0" smtClean="0"/>
              <a:t>In states with no waivers, premiums should decrease by 4% in 2026, versus the ACA, mainly due to a younger mix of enrollees in the market. </a:t>
            </a:r>
          </a:p>
          <a:p>
            <a:pPr marL="628650" lvl="1" indent="-171450">
              <a:buFontTx/>
              <a:buChar char="-"/>
            </a:pPr>
            <a:r>
              <a:rPr lang="en-US" dirty="0" smtClean="0"/>
              <a:t>States making moderate market changes through waivers should see premium decreases of 20% in 2026, versus the ACA, primarily due to fewer benefits being paid for by insurers. </a:t>
            </a:r>
          </a:p>
          <a:p>
            <a:pPr marL="628650" lvl="1" indent="-171450">
              <a:buFontTx/>
              <a:buChar char="-"/>
            </a:pPr>
            <a:r>
              <a:rPr lang="en-US" dirty="0" smtClean="0"/>
              <a:t>States making full market changes through AHCA waivers should also see decreases in premiums by 2026 due to a younger, healthier mix of enrollees (enrollees with costly health conditions are moved out of the market) and fewer benefits paid for by insurers. </a:t>
            </a: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23</a:t>
            </a:fld>
            <a:endParaRPr lang="en-US"/>
          </a:p>
        </p:txBody>
      </p:sp>
    </p:spTree>
    <p:extLst>
      <p:ext uri="{BB962C8B-B14F-4D97-AF65-F5344CB8AC3E}">
        <p14:creationId xmlns:p14="http://schemas.microsoft.com/office/powerpoint/2010/main" val="1534357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solidFill>
                  <a:srgbClr val="FF0000"/>
                </a:solidFill>
              </a:rPr>
              <a:t>Melissa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This is a screen shot from a Kaiser tool that allows you to estimate changes in tax credits between the ACA and AHCA by age, income area, location (down to the county level)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This screen shot shows a 40 year old at $30,000 (250% FPL)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In the blue you see where the credit would be lower (50-75% lower in dark blue), and then higher in the orange (&gt;75% higher in the dark orange)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rgbClr val="FF0000"/>
              </a:solidFill>
            </a:endParaRPr>
          </a:p>
          <a:p>
            <a:pPr marL="171450" indent="-171450">
              <a:buFontTx/>
              <a:buChar char="-"/>
            </a:pPr>
            <a:r>
              <a:rPr lang="en-US" dirty="0" smtClean="0"/>
              <a:t>This</a:t>
            </a:r>
            <a:r>
              <a:rPr lang="en-US" baseline="0" dirty="0" smtClean="0"/>
              <a:t> map really highlights the disparities between rural and urban, with 40 year olds making $30K in urban areas getting a whole lot more money under the AHCA than they did under the ACA, and rural 40 year olds getting a lot less.  </a:t>
            </a:r>
          </a:p>
          <a:p>
            <a:pPr marL="628650" lvl="1" indent="-171450">
              <a:buFontTx/>
              <a:buChar char="-"/>
            </a:pPr>
            <a:r>
              <a:rPr lang="en-US" baseline="0" dirty="0" smtClean="0"/>
              <a:t>There are higher costs in rural areas, and under the ACA subsidies were adjusted (increased) to account for the higher costs.</a:t>
            </a:r>
          </a:p>
          <a:p>
            <a:pPr marL="628650" lvl="1" indent="-171450">
              <a:buFontTx/>
              <a:buChar char="-"/>
            </a:pPr>
            <a:r>
              <a:rPr lang="en-US" baseline="0" dirty="0" smtClean="0"/>
              <a:t>Under the AHCA the subsidy is a flat credit, adjusted only for age.</a:t>
            </a:r>
          </a:p>
        </p:txBody>
      </p:sp>
      <p:sp>
        <p:nvSpPr>
          <p:cNvPr id="4" name="Slide Number Placeholder 3"/>
          <p:cNvSpPr>
            <a:spLocks noGrp="1"/>
          </p:cNvSpPr>
          <p:nvPr>
            <p:ph type="sldNum" sz="quarter" idx="10"/>
          </p:nvPr>
        </p:nvSpPr>
        <p:spPr/>
        <p:txBody>
          <a:bodyPr/>
          <a:lstStyle/>
          <a:p>
            <a:fld id="{02A92362-9F9F-442B-B683-063F251301F0}" type="slidenum">
              <a:rPr lang="en-US" smtClean="0"/>
              <a:t>24</a:t>
            </a:fld>
            <a:endParaRPr lang="en-US"/>
          </a:p>
        </p:txBody>
      </p:sp>
    </p:spTree>
    <p:extLst>
      <p:ext uri="{BB962C8B-B14F-4D97-AF65-F5344CB8AC3E}">
        <p14:creationId xmlns:p14="http://schemas.microsoft.com/office/powerpoint/2010/main" val="2081992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Melissa</a:t>
            </a:r>
          </a:p>
          <a:p>
            <a:endParaRPr lang="en-US"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Kaiser also has a similar tool that allows you to estimate net changes in net premiums (after tax credits) between the ACA and BCRA by age, income area, location (down to the county level)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Again, we’re looking at a 40 year old at $30,000 (250% FPL)</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smtClean="0">
                <a:solidFill>
                  <a:srgbClr val="FF0000"/>
                </a:solidFill>
              </a:rPr>
              <a:t>Again, here in blue you see where the net premium would start costing more, and in the orange, you see where folks would have a drop in premium costs.  </a:t>
            </a:r>
          </a:p>
          <a:p>
            <a:endParaRPr lang="en-US" dirty="0" smtClean="0"/>
          </a:p>
          <a:p>
            <a:r>
              <a:rPr lang="en-US" dirty="0" smtClean="0"/>
              <a:t>- Picture is a little different from the AHCA – for instance, in California there are no counties that have </a:t>
            </a:r>
          </a:p>
        </p:txBody>
      </p:sp>
      <p:sp>
        <p:nvSpPr>
          <p:cNvPr id="4" name="Slide Number Placeholder 3"/>
          <p:cNvSpPr>
            <a:spLocks noGrp="1"/>
          </p:cNvSpPr>
          <p:nvPr>
            <p:ph type="sldNum" sz="quarter" idx="10"/>
          </p:nvPr>
        </p:nvSpPr>
        <p:spPr/>
        <p:txBody>
          <a:bodyPr/>
          <a:lstStyle/>
          <a:p>
            <a:fld id="{02A92362-9F9F-442B-B683-063F251301F0}" type="slidenum">
              <a:rPr lang="en-US" smtClean="0"/>
              <a:t>25</a:t>
            </a:fld>
            <a:endParaRPr lang="en-US"/>
          </a:p>
        </p:txBody>
      </p:sp>
    </p:spTree>
    <p:extLst>
      <p:ext uri="{BB962C8B-B14F-4D97-AF65-F5344CB8AC3E}">
        <p14:creationId xmlns:p14="http://schemas.microsoft.com/office/powerpoint/2010/main" val="659856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Karen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baseline="0" dirty="0" smtClean="0">
                <a:solidFill>
                  <a:schemeClr val="tx1"/>
                </a:solidFill>
                <a:effectLst/>
                <a:latin typeface="+mn-lt"/>
                <a:ea typeface="+mn-ea"/>
                <a:cs typeface="+mn-cs"/>
              </a:rPr>
              <a:t>- As of last week, the plan was to push for a vote before the July 4</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recess</a:t>
            </a:r>
          </a:p>
          <a:p>
            <a:pPr marL="171450" indent="-171450">
              <a:buFontTx/>
              <a:buChar char="-"/>
            </a:pPr>
            <a:r>
              <a:rPr lang="en-US" sz="1200" kern="1200" baseline="0" dirty="0" smtClean="0">
                <a:solidFill>
                  <a:schemeClr val="tx1"/>
                </a:solidFill>
                <a:effectLst/>
                <a:latin typeface="+mn-lt"/>
                <a:ea typeface="+mn-ea"/>
                <a:cs typeface="+mn-cs"/>
              </a:rPr>
              <a:t>Democrats, all opposed, are trying to delay the vote</a:t>
            </a:r>
          </a:p>
          <a:p>
            <a:pPr marL="171450" indent="-171450">
              <a:buFontTx/>
              <a:buChar char="-"/>
            </a:pPr>
            <a:r>
              <a:rPr lang="en-US" sz="1200" b="0" i="0" kern="1200" dirty="0" smtClean="0">
                <a:solidFill>
                  <a:schemeClr val="tx1"/>
                </a:solidFill>
                <a:effectLst/>
                <a:latin typeface="+mn-lt"/>
                <a:ea typeface="+mn-ea"/>
                <a:cs typeface="+mn-cs"/>
              </a:rPr>
              <a:t>Some more conservative Republicans</a:t>
            </a:r>
            <a:r>
              <a:rPr lang="en-US" sz="1200" b="0" i="0" kern="1200" baseline="0" dirty="0" smtClean="0">
                <a:solidFill>
                  <a:schemeClr val="tx1"/>
                </a:solidFill>
                <a:effectLst/>
                <a:latin typeface="+mn-lt"/>
                <a:ea typeface="+mn-ea"/>
                <a:cs typeface="+mn-cs"/>
              </a:rPr>
              <a:t> have come out against it because it doesn’t do enough to repeal Obamacare (i.e. Ted Cruz, R-TX, Rand Paul, R-KY), while other more moderate Republicans from expansion states (i.e. Dean Heller, R-NV) believe it needs changes</a:t>
            </a:r>
            <a:endParaRPr lang="en-US" sz="1200" b="0" i="0" kern="1200" dirty="0" smtClean="0">
              <a:solidFill>
                <a:schemeClr val="tx1"/>
              </a:solidFill>
              <a:effectLst/>
              <a:latin typeface="+mn-lt"/>
              <a:ea typeface="+mn-ea"/>
              <a:cs typeface="+mn-cs"/>
            </a:endParaRPr>
          </a:p>
          <a:p>
            <a:pPr marL="171450" indent="-171450">
              <a:buFontTx/>
              <a:buChar char="-"/>
            </a:pPr>
            <a:r>
              <a:rPr lang="en-US" sz="1200" b="0" i="0" kern="1200" dirty="0" smtClean="0">
                <a:solidFill>
                  <a:schemeClr val="tx1"/>
                </a:solidFill>
                <a:effectLst/>
                <a:latin typeface="+mn-lt"/>
                <a:ea typeface="+mn-ea"/>
                <a:cs typeface="+mn-cs"/>
              </a:rPr>
              <a:t>Bipartisan Group of Governors Pens Letter Opposing AHCA</a:t>
            </a:r>
          </a:p>
          <a:p>
            <a:pPr marL="628650" lvl="1" indent="-171450">
              <a:buFontTx/>
              <a:buChar char="-"/>
            </a:pPr>
            <a:r>
              <a:rPr lang="en-US" sz="1200" b="0" i="0" kern="1200" dirty="0" smtClean="0">
                <a:solidFill>
                  <a:schemeClr val="tx1"/>
                </a:solidFill>
                <a:effectLst/>
                <a:latin typeface="+mn-lt"/>
                <a:ea typeface="+mn-ea"/>
                <a:cs typeface="+mn-cs"/>
              </a:rPr>
              <a:t>A group of seven Republican and Democratic governors—John Kasich (R-OH), Steve Bullock (D-MT), Brian Sandoval (R-NV), John Bel Edwards (D-LA), John Hickenlooper (D-CO), Charles Baker (R-MA), and Tom Wolf (D-PA)—sent a </a:t>
            </a:r>
            <a:r>
              <a:rPr lang="en-US" sz="1200" b="0" i="0" u="none" strike="noStrike" kern="1200" dirty="0" smtClean="0">
                <a:solidFill>
                  <a:schemeClr val="tx1"/>
                </a:solidFill>
                <a:effectLst/>
                <a:latin typeface="+mn-lt"/>
                <a:ea typeface="+mn-ea"/>
                <a:cs typeface="+mn-cs"/>
                <a:hlinkClick r:id="rId3"/>
              </a:rPr>
              <a:t>letter</a:t>
            </a:r>
            <a:r>
              <a:rPr lang="en-US" sz="1200" b="0" i="0" kern="1200" dirty="0" smtClean="0">
                <a:solidFill>
                  <a:schemeClr val="tx1"/>
                </a:solidFill>
                <a:effectLst/>
                <a:latin typeface="+mn-lt"/>
                <a:ea typeface="+mn-ea"/>
                <a:cs typeface="+mn-cs"/>
              </a:rPr>
              <a:t> to the Senate in opposition to the AHCA, saying that it “calls into question coverage for the vulnerable” and shifts “significant costs” to the states. The letter also calls the AHCA’s Medicaid provisions “particularly problematic” and suggests Congress should instead focus on improving the private health insurance system. Governor Kasich has separately </a:t>
            </a:r>
            <a:r>
              <a:rPr lang="en-US" sz="1200" b="0" i="0" u="none" strike="noStrike" kern="1200" dirty="0" smtClean="0">
                <a:solidFill>
                  <a:schemeClr val="tx1"/>
                </a:solidFill>
                <a:effectLst/>
                <a:latin typeface="+mn-lt"/>
                <a:ea typeface="+mn-ea"/>
                <a:cs typeface="+mn-cs"/>
                <a:hlinkClick r:id="rId4"/>
              </a:rPr>
              <a:t>stated</a:t>
            </a:r>
            <a:r>
              <a:rPr lang="en-US" sz="1200" b="0" i="0" kern="1200" dirty="0" smtClean="0">
                <a:solidFill>
                  <a:schemeClr val="tx1"/>
                </a:solidFill>
                <a:effectLst/>
                <a:latin typeface="+mn-lt"/>
                <a:ea typeface="+mn-ea"/>
                <a:cs typeface="+mn-cs"/>
              </a:rPr>
              <a:t> that  a gradual phase-out of the Medicaid expansion would be “acceptable” to him if Congress granted states additional funds and flexibility to manage their Medicaid programs.</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A92362-9F9F-442B-B683-063F251301F0}" type="slidenum">
              <a:rPr lang="en-US" smtClean="0"/>
              <a:t>26</a:t>
            </a:fld>
            <a:endParaRPr lang="en-US" dirty="0"/>
          </a:p>
        </p:txBody>
      </p:sp>
    </p:spTree>
    <p:extLst>
      <p:ext uri="{BB962C8B-B14F-4D97-AF65-F5344CB8AC3E}">
        <p14:creationId xmlns:p14="http://schemas.microsoft.com/office/powerpoint/2010/main" val="41533753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r>
              <a:rPr lang="en-US" dirty="0" smtClean="0"/>
              <a:t/>
            </a:r>
            <a:br>
              <a:rPr lang="en-US" dirty="0" smtClean="0"/>
            </a:br>
            <a:r>
              <a:rPr lang="en-US" dirty="0" smtClean="0"/>
              <a:t/>
            </a:r>
            <a:br>
              <a:rPr lang="en-US" dirty="0" smtClean="0"/>
            </a:br>
            <a:r>
              <a:rPr lang="en-US" dirty="0" smtClean="0"/>
              <a:t>Administration has been very active in this area:</a:t>
            </a:r>
          </a:p>
          <a:p>
            <a:endParaRPr lang="en-US" dirty="0" smtClean="0"/>
          </a:p>
          <a:p>
            <a:pPr marL="171450" indent="-171450">
              <a:buFontTx/>
              <a:buChar char="-"/>
            </a:pPr>
            <a:r>
              <a:rPr lang="en-US" dirty="0" smtClean="0"/>
              <a:t>CMS</a:t>
            </a:r>
            <a:r>
              <a:rPr lang="en-US" baseline="0" dirty="0" smtClean="0"/>
              <a:t> passed final marketplace stabilization rule in April that tightens enrollment periods, income verification process, and some other things in the Marketplace to stabilize it.</a:t>
            </a:r>
          </a:p>
          <a:p>
            <a:pPr marL="171450" indent="-171450">
              <a:buFontTx/>
              <a:buChar char="-"/>
            </a:pPr>
            <a:r>
              <a:rPr lang="en-US" baseline="0" dirty="0" smtClean="0"/>
              <a:t>Sec. Price made a statement that he is revisiting the contraceptive mandate (which requires employers to cover contraceptives at 100%) in order to</a:t>
            </a:r>
            <a:r>
              <a:rPr lang="en-US" sz="1200" b="0" i="0" kern="1200" dirty="0" smtClean="0">
                <a:solidFill>
                  <a:schemeClr val="tx1"/>
                </a:solidFill>
                <a:effectLst/>
                <a:latin typeface="+mn-lt"/>
                <a:ea typeface="+mn-ea"/>
                <a:cs typeface="+mn-cs"/>
              </a:rPr>
              <a:t> ”safeguard the deeply held religious beliefs of Americans who provide health insurance to their employees”</a:t>
            </a:r>
          </a:p>
          <a:p>
            <a:pPr marL="171450" indent="-171450">
              <a:buFontTx/>
              <a:buChar char="-"/>
            </a:pPr>
            <a:r>
              <a:rPr lang="en-US" sz="1200" b="0" i="0" kern="1200" dirty="0" smtClean="0">
                <a:solidFill>
                  <a:schemeClr val="tx1"/>
                </a:solidFill>
                <a:effectLst/>
                <a:latin typeface="+mn-lt"/>
                <a:ea typeface="+mn-ea"/>
                <a:cs typeface="+mn-cs"/>
              </a:rPr>
              <a:t>When</a:t>
            </a:r>
            <a:r>
              <a:rPr lang="en-US" sz="1200" b="0" i="0" kern="1200" baseline="0" dirty="0" smtClean="0">
                <a:solidFill>
                  <a:schemeClr val="tx1"/>
                </a:solidFill>
                <a:effectLst/>
                <a:latin typeface="+mn-lt"/>
                <a:ea typeface="+mn-ea"/>
                <a:cs typeface="+mn-cs"/>
              </a:rPr>
              <a:t> Pres. Trump first went into office, HHS reduced Marketplace advertisement funding for that open enrollment period</a:t>
            </a:r>
          </a:p>
          <a:p>
            <a:pPr marL="171450" indent="-171450">
              <a:buFontTx/>
              <a:buChar char="-"/>
            </a:pPr>
            <a:r>
              <a:rPr lang="en-US" sz="1200" b="0" i="0" kern="1200" baseline="0" dirty="0" smtClean="0">
                <a:solidFill>
                  <a:schemeClr val="tx1"/>
                </a:solidFill>
                <a:effectLst/>
                <a:latin typeface="+mn-lt"/>
                <a:ea typeface="+mn-ea"/>
                <a:cs typeface="+mn-cs"/>
              </a:rPr>
              <a:t>IRS made the statement that they would not be enforcing the individual mandate penalty</a:t>
            </a:r>
          </a:p>
          <a:p>
            <a:pPr marL="171450" indent="-171450">
              <a:buFontTx/>
              <a:buChar char="-"/>
            </a:pPr>
            <a:r>
              <a:rPr lang="en-US" sz="1200" b="0" i="0" kern="1200" baseline="0" dirty="0" smtClean="0">
                <a:solidFill>
                  <a:schemeClr val="tx1"/>
                </a:solidFill>
                <a:effectLst/>
                <a:latin typeface="+mn-lt"/>
                <a:ea typeface="+mn-ea"/>
                <a:cs typeface="+mn-cs"/>
              </a:rPr>
              <a:t>The FDA has pushed the compliance date for the ACA restaurant Calorie / nutrition menu labeling requirement </a:t>
            </a:r>
          </a:p>
          <a:p>
            <a:pPr marL="171450" indent="-171450">
              <a:buFontTx/>
              <a:buChar char="-"/>
            </a:pPr>
            <a:r>
              <a:rPr lang="en-US" sz="1200" b="0" i="0" kern="1200" baseline="0" dirty="0" smtClean="0">
                <a:solidFill>
                  <a:schemeClr val="tx1"/>
                </a:solidFill>
                <a:effectLst/>
                <a:latin typeface="+mn-lt"/>
                <a:ea typeface="+mn-ea"/>
                <a:cs typeface="+mn-cs"/>
              </a:rPr>
              <a:t>Secretaries of HHS/ Treasury sent a letter to Governors in March encouraging applications for ACA 1332 waivers, and has provided additional application guidance since then for expedited “emergency” applications (such as Iowa’s application, due to the withdrawal of their last remaining carrier in the Marketplace)</a:t>
            </a:r>
          </a:p>
          <a:p>
            <a:pPr marL="171450" indent="-171450">
              <a:buFontTx/>
              <a:buChar char="-"/>
            </a:pPr>
            <a:r>
              <a:rPr lang="en-US" sz="1200" b="0" i="0" kern="1200" baseline="0" dirty="0" smtClean="0">
                <a:solidFill>
                  <a:schemeClr val="tx1"/>
                </a:solidFill>
                <a:effectLst/>
                <a:latin typeface="+mn-lt"/>
                <a:ea typeface="+mn-ea"/>
                <a:cs typeface="+mn-cs"/>
              </a:rPr>
              <a:t>Secretary Price and Administrator Verma sent a letter to Governors in March highlighting their understanding of the Medicaid program as one for the extremely vulnerable (not able-bodied adults), and encouraging flexibility and innovation in state administration of the programs</a:t>
            </a:r>
          </a:p>
          <a:p>
            <a:pPr marL="171450" indent="-171450">
              <a:buFontTx/>
              <a:buChar char="-"/>
            </a:pPr>
            <a:r>
              <a:rPr lang="en-US" sz="1200" b="0" i="0" kern="1200" baseline="0" dirty="0" smtClean="0">
                <a:solidFill>
                  <a:schemeClr val="tx1"/>
                </a:solidFill>
                <a:effectLst/>
                <a:latin typeface="+mn-lt"/>
                <a:ea typeface="+mn-ea"/>
                <a:cs typeface="+mn-cs"/>
              </a:rPr>
              <a:t>HHS solicited a RFI for organizations to comment on ACA-related regulatory reductions that could help to stabilize the Marketplace, reduce premiums, promote access, etc.</a:t>
            </a:r>
          </a:p>
          <a:p>
            <a:pPr marL="171450" indent="-171450">
              <a:buFontTx/>
              <a:buChar char="-"/>
            </a:pPr>
            <a:r>
              <a:rPr lang="en-US" sz="1200" b="0" i="0" kern="1200" baseline="0" dirty="0" smtClean="0">
                <a:solidFill>
                  <a:schemeClr val="tx1"/>
                </a:solidFill>
                <a:effectLst/>
                <a:latin typeface="+mn-lt"/>
                <a:ea typeface="+mn-ea"/>
                <a:cs typeface="+mn-cs"/>
              </a:rPr>
              <a:t>After months of back and forth and increased insecurity among carriers in the Marketplace, Sec. Price confirmed that President Trump’s budget request includes 2 years of cost-sharing reduction subsidies; also included in the BCRA</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27</a:t>
            </a:fld>
            <a:endParaRPr lang="en-US" dirty="0"/>
          </a:p>
        </p:txBody>
      </p:sp>
    </p:spTree>
    <p:extLst>
      <p:ext uri="{BB962C8B-B14F-4D97-AF65-F5344CB8AC3E}">
        <p14:creationId xmlns:p14="http://schemas.microsoft.com/office/powerpoint/2010/main" val="6270271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Karen</a:t>
            </a: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following lists some health reform topics </a:t>
            </a:r>
            <a:r>
              <a:rPr lang="en-US" sz="1200" kern="1200" baseline="0" dirty="0" smtClean="0">
                <a:solidFill>
                  <a:schemeClr val="tx1"/>
                </a:solidFill>
                <a:effectLst/>
                <a:latin typeface="+mn-lt"/>
                <a:ea typeface="+mn-ea"/>
                <a:cs typeface="+mn-cs"/>
              </a:rPr>
              <a:t>that are being pursued outside the reconciliation process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Most recent:</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smtClean="0">
                <a:solidFill>
                  <a:schemeClr val="tx1"/>
                </a:solidFill>
                <a:effectLst/>
                <a:latin typeface="+mn-lt"/>
                <a:ea typeface="+mn-ea"/>
                <a:cs typeface="+mn-cs"/>
              </a:rPr>
              <a:t>Medical malpractice bill recently</a:t>
            </a:r>
            <a:r>
              <a:rPr lang="en-US" sz="1200" b="0" kern="1200" baseline="0" dirty="0" smtClean="0">
                <a:solidFill>
                  <a:schemeClr val="tx1"/>
                </a:solidFill>
                <a:effectLst/>
                <a:latin typeface="+mn-lt"/>
                <a:ea typeface="+mn-ea"/>
                <a:cs typeface="+mn-cs"/>
              </a:rPr>
              <a:t> introduced in the House:</a:t>
            </a:r>
            <a:endParaRPr lang="en-US" sz="1200" b="0" kern="1200" dirty="0" smtClean="0">
              <a:solidFill>
                <a:schemeClr val="tx1"/>
              </a:solidFill>
              <a:effectLst/>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Protecting Access to Care Act of 2017 (H.R. 1215)</a:t>
            </a:r>
            <a:r>
              <a:rPr lang="en-US" sz="1200" kern="1200" dirty="0" smtClean="0">
                <a:solidFill>
                  <a:schemeClr val="tx1"/>
                </a:solidFill>
                <a:effectLst/>
                <a:latin typeface="+mn-lt"/>
                <a:ea typeface="+mn-ea"/>
                <a:cs typeface="+mn-cs"/>
              </a:rPr>
              <a:t>, legislation sponsored </a:t>
            </a:r>
            <a:r>
              <a:rPr lang="en-US" sz="1200" b="0" kern="1200" dirty="0" smtClean="0">
                <a:solidFill>
                  <a:schemeClr val="tx1"/>
                </a:solidFill>
                <a:effectLst/>
                <a:latin typeface="+mn-lt"/>
                <a:ea typeface="+mn-ea"/>
                <a:cs typeface="+mn-cs"/>
              </a:rPr>
              <a:t>by Rep. Steve King (R-IA) that </a:t>
            </a:r>
            <a:r>
              <a:rPr lang="en-US" sz="1200" kern="1200" dirty="0" smtClean="0">
                <a:solidFill>
                  <a:schemeClr val="tx1"/>
                </a:solidFill>
                <a:effectLst/>
                <a:latin typeface="+mn-lt"/>
                <a:ea typeface="+mn-ea"/>
                <a:cs typeface="+mn-cs"/>
              </a:rPr>
              <a:t>would institute a three-year statute of </a:t>
            </a:r>
            <a:r>
              <a:rPr lang="en-US" sz="1200" b="0" kern="1200" dirty="0" smtClean="0">
                <a:solidFill>
                  <a:schemeClr val="tx1"/>
                </a:solidFill>
                <a:effectLst/>
                <a:latin typeface="+mn-lt"/>
                <a:ea typeface="+mn-ea"/>
                <a:cs typeface="+mn-cs"/>
              </a:rPr>
              <a:t>limitations on medical malpractice </a:t>
            </a:r>
            <a:r>
              <a:rPr lang="en-US" sz="1200" kern="1200" dirty="0" smtClean="0">
                <a:solidFill>
                  <a:schemeClr val="tx1"/>
                </a:solidFill>
                <a:effectLst/>
                <a:latin typeface="+mn-lt"/>
                <a:ea typeface="+mn-ea"/>
                <a:cs typeface="+mn-cs"/>
              </a:rPr>
              <a:t>claims from the date of an injury and cap noneconomic damages at $250,000. Conservatives raised concerns that the legislation would impose federal standards on states. </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Last week, the House passed a couple</a:t>
            </a:r>
            <a:r>
              <a:rPr lang="en-US" sz="1200" kern="1200" baseline="0" dirty="0" smtClean="0">
                <a:solidFill>
                  <a:schemeClr val="tx1"/>
                </a:solidFill>
                <a:effectLst/>
                <a:latin typeface="+mn-lt"/>
                <a:ea typeface="+mn-ea"/>
                <a:cs typeface="+mn-cs"/>
              </a:rPr>
              <a:t> of bills that alter the administration of subsidies in the individual market:</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the </a:t>
            </a:r>
            <a:r>
              <a:rPr lang="en-US" sz="1200" b="1" kern="1200" dirty="0" smtClean="0">
                <a:solidFill>
                  <a:schemeClr val="tx1"/>
                </a:solidFill>
                <a:effectLst/>
                <a:latin typeface="+mn-lt"/>
                <a:ea typeface="+mn-ea"/>
                <a:cs typeface="+mn-cs"/>
              </a:rPr>
              <a:t>Verify First Act (H.R. 2581)</a:t>
            </a:r>
            <a:r>
              <a:rPr lang="en-US" sz="1200" kern="1200" dirty="0" smtClean="0">
                <a:solidFill>
                  <a:schemeClr val="tx1"/>
                </a:solidFill>
                <a:effectLst/>
                <a:latin typeface="+mn-lt"/>
                <a:ea typeface="+mn-ea"/>
                <a:cs typeface="+mn-cs"/>
              </a:rPr>
              <a:t>, the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Broader Options for Americans Act (H.R. 2579)</a:t>
            </a:r>
            <a:r>
              <a:rPr lang="en-US" sz="1200" kern="1200" dirty="0" smtClean="0">
                <a:solidFill>
                  <a:schemeClr val="tx1"/>
                </a:solidFill>
                <a:effectLst/>
                <a:latin typeface="+mn-lt"/>
                <a:ea typeface="+mn-ea"/>
                <a:cs typeface="+mn-cs"/>
              </a:rPr>
              <a:t>, and the </a:t>
            </a:r>
          </a:p>
          <a:p>
            <a:pPr marL="628650" marR="0" lvl="1" indent="-171450" algn="l" defTabSz="914400" rtl="0" eaLnBrk="1" fontAlgn="auto" latinLnBrk="0" hangingPunct="1">
              <a:lnSpc>
                <a:spcPct val="100000"/>
              </a:lnSpc>
              <a:spcBef>
                <a:spcPts val="0"/>
              </a:spcBef>
              <a:spcAft>
                <a:spcPts val="0"/>
              </a:spcAft>
              <a:buClrTx/>
              <a:buSzTx/>
              <a:buFontTx/>
              <a:buChar char="-"/>
              <a:tabLst/>
              <a:defRPr/>
            </a:pPr>
            <a:r>
              <a:rPr lang="en-US" sz="1200" b="1" kern="1200" dirty="0" smtClean="0">
                <a:solidFill>
                  <a:schemeClr val="tx1"/>
                </a:solidFill>
                <a:effectLst/>
                <a:latin typeface="+mn-lt"/>
                <a:ea typeface="+mn-ea"/>
                <a:cs typeface="+mn-cs"/>
              </a:rPr>
              <a:t>Veterans Equal Treatment Ensures Relief and Access Now (VETERAN) Act (H.R. 2372)</a:t>
            </a:r>
            <a:r>
              <a:rPr lang="en-US" sz="1200" kern="1200" dirty="0" smtClean="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28</a:t>
            </a:fld>
            <a:endParaRPr lang="en-US"/>
          </a:p>
        </p:txBody>
      </p:sp>
    </p:spTree>
    <p:extLst>
      <p:ext uri="{BB962C8B-B14F-4D97-AF65-F5344CB8AC3E}">
        <p14:creationId xmlns:p14="http://schemas.microsoft.com/office/powerpoint/2010/main" val="8447940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p>
          <a:p>
            <a:endParaRPr lang="en-US" dirty="0" smtClean="0"/>
          </a:p>
          <a:p>
            <a:r>
              <a:rPr lang="en-US" dirty="0" smtClean="0"/>
              <a:t>Give background of 8 critical</a:t>
            </a:r>
            <a:r>
              <a:rPr lang="en-US" baseline="0" dirty="0" smtClean="0"/>
              <a:t> activities, and why we’re looking at health reform through this </a:t>
            </a:r>
            <a:r>
              <a:rPr lang="en-US" baseline="0" dirty="0" err="1" smtClean="0"/>
              <a:t>lense</a:t>
            </a:r>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29</a:t>
            </a:fld>
            <a:endParaRPr lang="en-US"/>
          </a:p>
        </p:txBody>
      </p:sp>
    </p:spTree>
    <p:extLst>
      <p:ext uri="{BB962C8B-B14F-4D97-AF65-F5344CB8AC3E}">
        <p14:creationId xmlns:p14="http://schemas.microsoft.com/office/powerpoint/2010/main" val="29856659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p>
          <a:p>
            <a:endParaRPr lang="en-US" dirty="0" smtClean="0"/>
          </a:p>
          <a:p>
            <a:pPr marL="0" indent="0">
              <a:buFontTx/>
              <a:buNone/>
            </a:pPr>
            <a:r>
              <a:rPr lang="en-US" dirty="0" smtClean="0"/>
              <a:t>1. Outreach</a:t>
            </a:r>
            <a:r>
              <a:rPr lang="en-US" baseline="0" dirty="0" smtClean="0"/>
              <a:t> &amp; enrollment:</a:t>
            </a:r>
          </a:p>
          <a:p>
            <a:pPr marL="628650" lvl="1" indent="-171450">
              <a:buFont typeface="Arial" panose="020B0604020202020204" pitchFamily="34" charset="0"/>
              <a:buChar char="•"/>
            </a:pPr>
            <a:r>
              <a:rPr lang="en-US" baseline="0" dirty="0" smtClean="0"/>
              <a:t>What will Medicaid cover and for whom?</a:t>
            </a:r>
          </a:p>
          <a:p>
            <a:pPr marL="914400" lvl="2" indent="0">
              <a:buFont typeface="Arial" panose="020B0604020202020204" pitchFamily="34" charset="0"/>
              <a:buNone/>
            </a:pPr>
            <a:r>
              <a:rPr lang="en-US" baseline="0" dirty="0" smtClean="0"/>
              <a:t>-   Depending on what happens in Congress, expansion populations may be dropped from Medicaid.  </a:t>
            </a:r>
          </a:p>
          <a:p>
            <a:pPr marL="1085850" lvl="2" indent="-171450">
              <a:buFontTx/>
              <a:buChar char="-"/>
            </a:pPr>
            <a:r>
              <a:rPr lang="en-US" baseline="0" dirty="0" smtClean="0"/>
              <a:t>Will this group be able to afford buying in the Marketplace under the proposed tax credits / subsidies?  Or will they become uninsured?</a:t>
            </a:r>
          </a:p>
          <a:p>
            <a:pPr marL="628650" lvl="1" indent="-171450">
              <a:buFont typeface="Arial" panose="020B0604020202020204" pitchFamily="34" charset="0"/>
              <a:buChar char="•"/>
            </a:pPr>
            <a:r>
              <a:rPr lang="en-US" baseline="0" dirty="0" smtClean="0"/>
              <a:t>What types of plans will the Marketplace include?</a:t>
            </a:r>
          </a:p>
          <a:p>
            <a:pPr marL="1085850" lvl="2" indent="-171450">
              <a:buFontTx/>
              <a:buChar char="-"/>
            </a:pPr>
            <a:r>
              <a:rPr lang="en-US" baseline="0" dirty="0" smtClean="0"/>
              <a:t>Even for those remaining in the Marketplace, under the AHCA or BCRA, the type of insurance plan options will change (benefits covered may change, out-of-pocket costs, networks, etc.)</a:t>
            </a:r>
          </a:p>
          <a:p>
            <a:pPr marL="628650" lvl="1" indent="-171450">
              <a:buFont typeface="Arial" panose="020B0604020202020204" pitchFamily="34" charset="0"/>
              <a:buChar char="•"/>
            </a:pPr>
            <a:r>
              <a:rPr lang="en-US" baseline="0" dirty="0" smtClean="0"/>
              <a:t>People will need help figuring out what they are eligible for and what to expect from coverage-wise and financially from those plans</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dirty="0" smtClean="0">
                <a:solidFill>
                  <a:schemeClr val="accent1">
                    <a:lumMod val="75000"/>
                  </a:schemeClr>
                </a:solidFill>
              </a:rPr>
              <a:t>Determining program eligibility, assistance with enrollment, attaining subsidies, understanding the impact of new Marketplace rules around EHBs &amp; preexisting conditions, cost-sharing options, etc.</a:t>
            </a:r>
          </a:p>
          <a:p>
            <a:pPr marL="914400" marR="0" lvl="2"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accent1">
                    <a:lumMod val="75000"/>
                  </a:schemeClr>
                </a:solidFill>
              </a:rPr>
              <a:t>2. Provide culturally and linguistically competent medical homes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accent1">
                    <a:lumMod val="75000"/>
                  </a:schemeClr>
                </a:solidFill>
              </a:rPr>
              <a:t>Patient medical homes and other quality-improving cost-saving efforts are not going away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accent1">
                    <a:lumMod val="75000"/>
                  </a:schemeClr>
                </a:solidFill>
              </a:rPr>
              <a:t>However, understanding</a:t>
            </a:r>
            <a:r>
              <a:rPr lang="en-US" sz="1200" baseline="0" dirty="0" smtClean="0">
                <a:solidFill>
                  <a:schemeClr val="accent1">
                    <a:lumMod val="75000"/>
                  </a:schemeClr>
                </a:solidFill>
              </a:rPr>
              <a:t> current </a:t>
            </a:r>
            <a:r>
              <a:rPr lang="en-US" sz="1200" dirty="0" smtClean="0">
                <a:solidFill>
                  <a:schemeClr val="accent1">
                    <a:lumMod val="75000"/>
                  </a:schemeClr>
                </a:solidFill>
              </a:rPr>
              <a:t>cultural and linguistic standards both for the existing and incoming populations will be important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a:r>
            <a:br>
              <a:rPr lang="en-US" baseline="0" dirty="0" smtClean="0"/>
            </a:b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30</a:t>
            </a:fld>
            <a:endParaRPr lang="en-US"/>
          </a:p>
        </p:txBody>
      </p:sp>
    </p:spTree>
    <p:extLst>
      <p:ext uri="{BB962C8B-B14F-4D97-AF65-F5344CB8AC3E}">
        <p14:creationId xmlns:p14="http://schemas.microsoft.com/office/powerpoint/2010/main" val="1249459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4</a:t>
            </a:fld>
            <a:endParaRPr lang="en-US"/>
          </a:p>
        </p:txBody>
      </p:sp>
    </p:spTree>
    <p:extLst>
      <p:ext uri="{BB962C8B-B14F-4D97-AF65-F5344CB8AC3E}">
        <p14:creationId xmlns:p14="http://schemas.microsoft.com/office/powerpoint/2010/main" val="11437210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p>
          <a:p>
            <a:endParaRPr lang="en-US" dirty="0" smtClean="0"/>
          </a:p>
          <a:p>
            <a:r>
              <a:rPr lang="en-US" b="1" dirty="0" smtClean="0"/>
              <a:t>As far as</a:t>
            </a:r>
            <a:r>
              <a:rPr lang="en-US" b="1" baseline="0" dirty="0" smtClean="0"/>
              <a:t> assuring access to prevention and wellness services, affordable Rx drugs, and specialty and hospital care:</a:t>
            </a:r>
          </a:p>
          <a:p>
            <a:endParaRPr lang="en-US" baseline="0" dirty="0" smtClean="0"/>
          </a:p>
          <a:p>
            <a:pPr marL="171450" indent="-171450">
              <a:buFontTx/>
              <a:buChar char="-"/>
            </a:pPr>
            <a:r>
              <a:rPr lang="en-US" baseline="0" dirty="0" smtClean="0"/>
              <a:t>If ACA repeal / replace is successful, work in these three areas will be tied to two main scenarios:</a:t>
            </a:r>
            <a:br>
              <a:rPr lang="en-US" baseline="0" dirty="0" smtClean="0"/>
            </a:br>
            <a:endParaRPr lang="en-US" baseline="0" dirty="0" smtClean="0"/>
          </a:p>
          <a:p>
            <a:pPr marL="628650" lvl="1" indent="-171450">
              <a:buFontTx/>
              <a:buChar char="-"/>
            </a:pPr>
            <a:r>
              <a:rPr lang="en-US" baseline="0" dirty="0" smtClean="0"/>
              <a:t>Insurance status (insured v. uninsured)</a:t>
            </a:r>
          </a:p>
          <a:p>
            <a:pPr marL="1085850" lvl="2" indent="-171450">
              <a:buFontTx/>
              <a:buChar char="-"/>
            </a:pPr>
            <a:r>
              <a:rPr lang="en-US" dirty="0" smtClean="0"/>
              <a:t>Both</a:t>
            </a:r>
            <a:r>
              <a:rPr lang="en-US" baseline="0" dirty="0" smtClean="0"/>
              <a:t> bills are predicted to increase the number of uninsured.  </a:t>
            </a:r>
          </a:p>
          <a:p>
            <a:pPr marL="1543050" lvl="3" indent="-171450">
              <a:buFontTx/>
              <a:buChar char="-"/>
            </a:pPr>
            <a:r>
              <a:rPr lang="en-US" dirty="0" smtClean="0"/>
              <a:t>Repeal of Medicaid expansion </a:t>
            </a:r>
          </a:p>
          <a:p>
            <a:pPr marL="1543050" lvl="3" indent="-171450">
              <a:buFontTx/>
              <a:buChar char="-"/>
            </a:pPr>
            <a:r>
              <a:rPr lang="en-US" dirty="0" smtClean="0"/>
              <a:t>Lower subsidies and lack of a mandate in the</a:t>
            </a:r>
            <a:r>
              <a:rPr lang="en-US" baseline="0" dirty="0" smtClean="0"/>
              <a:t> Marketplace</a:t>
            </a:r>
            <a:endParaRPr lang="en-US" dirty="0" smtClean="0"/>
          </a:p>
          <a:p>
            <a:pPr marL="457200" lvl="1" indent="0">
              <a:buFontTx/>
              <a:buNone/>
            </a:pPr>
            <a:endParaRPr lang="en-US" baseline="0" dirty="0" smtClean="0"/>
          </a:p>
          <a:p>
            <a:pPr marL="628650" lvl="1" indent="-171450">
              <a:buFontTx/>
              <a:buChar char="-"/>
            </a:pPr>
            <a:r>
              <a:rPr lang="en-US" baseline="0" dirty="0" smtClean="0"/>
              <a:t>And for those who are insured, what type of benefits are covered, and what are their out-of-pocket costs</a:t>
            </a:r>
          </a:p>
          <a:p>
            <a:pPr marL="1085850" lvl="2" indent="-171450">
              <a:buFontTx/>
              <a:buChar char="-"/>
            </a:pPr>
            <a:r>
              <a:rPr lang="en-US" baseline="0" dirty="0" smtClean="0"/>
              <a:t>States will be allowed to define EHBs – insurers could sell plans with less-rich benefits</a:t>
            </a:r>
          </a:p>
          <a:p>
            <a:pPr marL="1085850" lvl="2" indent="-171450">
              <a:buFontTx/>
              <a:buChar char="-"/>
            </a:pPr>
            <a:r>
              <a:rPr lang="en-US" baseline="0" dirty="0" smtClean="0"/>
              <a:t>Under the AHCA, states may choose a community rating waiver, which could allow plans to rate based on preexisting conditions, widen age rating bands, or do other fixes that could make insurance less affordable</a:t>
            </a:r>
          </a:p>
          <a:p>
            <a:pPr marL="1085850" lvl="2" indent="-171450">
              <a:buFontTx/>
              <a:buChar char="-"/>
            </a:pPr>
            <a:r>
              <a:rPr lang="en-US" baseline="0" dirty="0" smtClean="0"/>
              <a:t>If passed, providers may want to get involved in state discussions around which EHBs to include</a:t>
            </a:r>
          </a:p>
          <a:p>
            <a:pPr marL="1543050" lvl="3" indent="-171450">
              <a:buFontTx/>
              <a:buChar char="-"/>
            </a:pPr>
            <a:r>
              <a:rPr lang="en-US" baseline="0" dirty="0" smtClean="0"/>
              <a:t>After defined, providers should be ready to help fill in benefit / care gaps</a:t>
            </a:r>
            <a:endParaRPr lang="en-US" dirty="0" smtClean="0"/>
          </a:p>
        </p:txBody>
      </p:sp>
      <p:sp>
        <p:nvSpPr>
          <p:cNvPr id="4" name="Slide Number Placeholder 3"/>
          <p:cNvSpPr>
            <a:spLocks noGrp="1"/>
          </p:cNvSpPr>
          <p:nvPr>
            <p:ph type="sldNum" sz="quarter" idx="10"/>
          </p:nvPr>
        </p:nvSpPr>
        <p:spPr/>
        <p:txBody>
          <a:bodyPr/>
          <a:lstStyle/>
          <a:p>
            <a:fld id="{02A92362-9F9F-442B-B683-063F251301F0}" type="slidenum">
              <a:rPr lang="en-US" smtClean="0"/>
              <a:t>31</a:t>
            </a:fld>
            <a:endParaRPr lang="en-US"/>
          </a:p>
        </p:txBody>
      </p:sp>
    </p:spTree>
    <p:extLst>
      <p:ext uri="{BB962C8B-B14F-4D97-AF65-F5344CB8AC3E}">
        <p14:creationId xmlns:p14="http://schemas.microsoft.com/office/powerpoint/2010/main" val="11881648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p>
          <a:p>
            <a:endParaRPr lang="en-US" dirty="0" smtClean="0"/>
          </a:p>
          <a:p>
            <a:pPr marL="0" indent="0">
              <a:buFontTx/>
              <a:buNone/>
            </a:pPr>
            <a:r>
              <a:rPr lang="en-US" b="1" dirty="0" smtClean="0"/>
              <a:t>For manage</a:t>
            </a:r>
            <a:r>
              <a:rPr lang="en-US" b="1" baseline="0" dirty="0" smtClean="0"/>
              <a:t> chronic disease and coordinate comprehensive care:</a:t>
            </a:r>
          </a:p>
          <a:p>
            <a:pPr marL="0" indent="0">
              <a:buFontTx/>
              <a:buNone/>
            </a:pPr>
            <a:endParaRPr lang="en-US" dirty="0" smtClean="0"/>
          </a:p>
          <a:p>
            <a:pPr marL="171450" indent="-171450">
              <a:buFontTx/>
              <a:buChar char="-"/>
            </a:pPr>
            <a:r>
              <a:rPr lang="en-US" dirty="0" smtClean="0"/>
              <a:t>If BCRA</a:t>
            </a:r>
            <a:r>
              <a:rPr lang="en-US" baseline="0" dirty="0" smtClean="0"/>
              <a:t> / AHCA are passed, p</a:t>
            </a:r>
            <a:r>
              <a:rPr lang="en-US" dirty="0" smtClean="0"/>
              <a:t>er capita</a:t>
            </a:r>
            <a:r>
              <a:rPr lang="en-US" baseline="0" dirty="0" smtClean="0"/>
              <a:t> caps and block grant funding changes are going to force state Medicaid departments to look for even more innovative ways to save money, reduce waste, all while improving quality (at this time, quality measures aren’t being rolled back)</a:t>
            </a:r>
          </a:p>
          <a:p>
            <a:pPr marL="628650" lvl="1" indent="-171450">
              <a:buFontTx/>
              <a:buChar char="-"/>
            </a:pPr>
            <a:r>
              <a:rPr lang="en-US" baseline="0" dirty="0" smtClean="0"/>
              <a:t>Main ways to do this are by better managing chronic conditions, and coordinating care</a:t>
            </a:r>
          </a:p>
          <a:p>
            <a:pPr marL="628650" lvl="1" indent="-171450">
              <a:buFontTx/>
              <a:buChar char="-"/>
            </a:pPr>
            <a:r>
              <a:rPr lang="en-US" baseline="0" dirty="0" smtClean="0"/>
              <a:t>They will likely be looking for partners, so prepare to play this role, and look for opportunities to partner; many states Medicaid departments are already doing innovative work in these areas</a:t>
            </a:r>
          </a:p>
          <a:p>
            <a:pPr marL="628650" lvl="1" indent="-171450">
              <a:buFontTx/>
              <a:buChar char="-"/>
            </a:pPr>
            <a:r>
              <a:rPr lang="en-US" baseline="0" dirty="0" smtClean="0"/>
              <a:t>Partner with MCOs – they will also be pursuing similar strategies</a:t>
            </a:r>
          </a:p>
          <a:p>
            <a:pPr marL="457200" lvl="1" indent="0">
              <a:buFontTx/>
              <a:buNone/>
            </a:pPr>
            <a:endParaRPr lang="en-US" baseline="0" dirty="0" smtClean="0"/>
          </a:p>
          <a:p>
            <a:pPr marL="171450" indent="-171450">
              <a:buFontTx/>
              <a:buChar char="-"/>
            </a:pPr>
            <a:r>
              <a:rPr lang="en-US" dirty="0" smtClean="0"/>
              <a:t>States that exclude certain services</a:t>
            </a:r>
            <a:r>
              <a:rPr lang="en-US" baseline="0" dirty="0" smtClean="0"/>
              <a:t> from EHBs, or allow insurers to rate based on preexisting conditions may need care coordination and DM partners in operating whatever innovative programs they put in place for their high-risk pool populations, in order to manage costs.</a:t>
            </a:r>
            <a:r>
              <a:rPr lang="en-US" dirty="0" smtClean="0"/>
              <a:t/>
            </a:r>
            <a:br>
              <a:rPr lang="en-US" dirty="0" smtClean="0"/>
            </a:br>
            <a:endParaRPr lang="en-US" dirty="0" smtClean="0"/>
          </a:p>
          <a:p>
            <a:pPr marL="171450" indent="-171450">
              <a:buFontTx/>
              <a:buChar char="-"/>
            </a:pPr>
            <a:r>
              <a:rPr lang="en-US" dirty="0" smtClean="0"/>
              <a:t>Hospitals still need partners on</a:t>
            </a:r>
            <a:r>
              <a:rPr lang="en-US" baseline="0" dirty="0" smtClean="0"/>
              <a:t> chronic care and care coordination</a:t>
            </a:r>
            <a:endParaRPr lang="en-US" dirty="0" smtClean="0"/>
          </a:p>
          <a:p>
            <a:pPr marL="628650" lvl="1" indent="-171450">
              <a:buFontTx/>
              <a:buChar char="-"/>
            </a:pPr>
            <a:r>
              <a:rPr lang="en-US" dirty="0" smtClean="0"/>
              <a:t>At this point, it seems that hospitals</a:t>
            </a:r>
            <a:r>
              <a:rPr lang="en-US" baseline="0" dirty="0" smtClean="0"/>
              <a:t> will still be held to readmissions standards; so they will continue to need help with care coordination and DM.  Even if the penalties end, hospitals and </a:t>
            </a:r>
            <a:r>
              <a:rPr lang="en-US" baseline="0" dirty="0" err="1" smtClean="0"/>
              <a:t>payors</a:t>
            </a:r>
            <a:r>
              <a:rPr lang="en-US" baseline="0" dirty="0" smtClean="0"/>
              <a:t> who saw value in such programs (savings and increased quality of care) will continue to partner, as it’s in their own best interest.</a:t>
            </a:r>
          </a:p>
          <a:p>
            <a:pPr marL="628650" lvl="1" indent="-171450">
              <a:buFontTx/>
              <a:buChar char="-"/>
            </a:pPr>
            <a:r>
              <a:rPr lang="en-US" baseline="0" dirty="0" smtClean="0"/>
              <a:t>Also, with folks losing insurance, hospitals will have work even harder to keep high-cost folks out of their Emergency Departments</a:t>
            </a:r>
            <a:br>
              <a:rPr lang="en-US" baseline="0" dirty="0" smtClean="0"/>
            </a:br>
            <a:endParaRPr lang="en-US" baseline="0" dirty="0" smtClean="0"/>
          </a:p>
          <a:p>
            <a:pPr marL="0" indent="0">
              <a:buFontTx/>
              <a:buNone/>
            </a:pPr>
            <a:r>
              <a:rPr lang="en-US" b="1" dirty="0" smtClean="0"/>
              <a:t>For</a:t>
            </a:r>
            <a:r>
              <a:rPr lang="en-US" b="1" baseline="0" dirty="0" smtClean="0"/>
              <a:t> develop strategies to cover low-wage workers:</a:t>
            </a:r>
            <a:br>
              <a:rPr lang="en-US" b="1" baseline="0" dirty="0" smtClean="0"/>
            </a:br>
            <a:endParaRPr lang="en-US" b="1" dirty="0" smtClean="0"/>
          </a:p>
          <a:p>
            <a:pPr marL="171450" indent="-171450">
              <a:buFontTx/>
              <a:buChar char="-"/>
            </a:pPr>
            <a:r>
              <a:rPr lang="en-US" dirty="0" smtClean="0"/>
              <a:t>If the BCRA</a:t>
            </a:r>
            <a:r>
              <a:rPr lang="en-US" baseline="0" dirty="0" smtClean="0"/>
              <a:t> / AHCA passes, in </a:t>
            </a:r>
            <a:r>
              <a:rPr lang="en-US" dirty="0" smtClean="0"/>
              <a:t>Medicaid expansion states, the expansion populations</a:t>
            </a:r>
            <a:r>
              <a:rPr lang="en-US" baseline="0" dirty="0" smtClean="0"/>
              <a:t> will need coverage or care under a different program</a:t>
            </a:r>
          </a:p>
          <a:p>
            <a:pPr marL="628650" lvl="1" indent="-171450">
              <a:buFontTx/>
              <a:buChar char="-"/>
            </a:pPr>
            <a:r>
              <a:rPr lang="en-US" baseline="0" dirty="0" smtClean="0"/>
              <a:t>The idea is likely to send them to the private marketplace, but may not be able to afford insurance there.</a:t>
            </a:r>
          </a:p>
          <a:p>
            <a:pPr marL="628650" lvl="1" indent="-171450">
              <a:buFontTx/>
              <a:buChar char="-"/>
            </a:pPr>
            <a:r>
              <a:rPr lang="en-US" baseline="0" dirty="0" smtClean="0"/>
              <a:t>Innovative ways to cover / care for this population will need to be developed.</a:t>
            </a:r>
          </a:p>
          <a:p>
            <a:pPr marL="628650" lvl="1" indent="-171450">
              <a:buFontTx/>
              <a:buChar char="-"/>
            </a:pPr>
            <a:r>
              <a:rPr lang="en-US" baseline="0" dirty="0" smtClean="0"/>
              <a:t>Rural areas will need particular attention</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Rural areas (patients</a:t>
            </a:r>
            <a:r>
              <a:rPr lang="en-US" sz="1200" kern="1200" baseline="0" dirty="0" smtClean="0">
                <a:solidFill>
                  <a:schemeClr val="tx1"/>
                </a:solidFill>
                <a:effectLst/>
                <a:latin typeface="+mn-lt"/>
                <a:ea typeface="+mn-ea"/>
                <a:cs typeface="+mn-cs"/>
              </a:rPr>
              <a:t>, hospitals, FQHCs, etc.) </a:t>
            </a:r>
            <a:r>
              <a:rPr lang="en-US" sz="1200" kern="1200" dirty="0" smtClean="0">
                <a:solidFill>
                  <a:schemeClr val="tx1"/>
                </a:solidFill>
                <a:effectLst/>
                <a:latin typeface="+mn-lt"/>
                <a:ea typeface="+mn-ea"/>
                <a:cs typeface="+mn-cs"/>
              </a:rPr>
              <a:t>are particularly reliant on Medicaid as</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payor</a:t>
            </a:r>
            <a:r>
              <a:rPr lang="en-US" sz="1200" kern="1200" baseline="0" dirty="0" smtClean="0">
                <a:solidFill>
                  <a:schemeClr val="tx1"/>
                </a:solidFill>
                <a:effectLst/>
                <a:latin typeface="+mn-lt"/>
                <a:ea typeface="+mn-ea"/>
                <a:cs typeface="+mn-cs"/>
              </a:rPr>
              <a:t> </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solidFill>
                  <a:schemeClr val="tx1"/>
                </a:solidFill>
                <a:effectLst/>
                <a:latin typeface="+mn-lt"/>
                <a:ea typeface="+mn-ea"/>
                <a:cs typeface="+mn-cs"/>
              </a:rPr>
              <a:t>Many rural hospitals have already closed</a:t>
            </a:r>
          </a:p>
          <a:p>
            <a:pPr marL="1085850" marR="0" lvl="2" indent="-171450" algn="l" defTabSz="914400" rtl="0" eaLnBrk="1" fontAlgn="auto" latinLnBrk="0" hangingPunct="1">
              <a:lnSpc>
                <a:spcPct val="100000"/>
              </a:lnSpc>
              <a:spcBef>
                <a:spcPts val="0"/>
              </a:spcBef>
              <a:spcAft>
                <a:spcPts val="0"/>
              </a:spcAft>
              <a:buClrTx/>
              <a:buSzTx/>
              <a:buFontTx/>
              <a:buChar char="-"/>
              <a:tabLst/>
              <a:defRPr/>
            </a:pPr>
            <a:r>
              <a:rPr lang="en-US" sz="1200" u="sng" kern="1200" dirty="0" smtClean="0">
                <a:solidFill>
                  <a:schemeClr val="tx1"/>
                </a:solidFill>
                <a:effectLst/>
                <a:latin typeface="+mn-lt"/>
                <a:ea typeface="+mn-ea"/>
                <a:cs typeface="+mn-cs"/>
                <a:hlinkClick r:id="rId3"/>
              </a:rPr>
              <a:t>https://www.ruralhealthweb.org/NRHA/media/Emerge_NRHA/GA/2017-Vote-No-American-Health-Care-Act.pdf</a:t>
            </a:r>
            <a:r>
              <a:rPr lang="en-US" sz="1200" u="none" kern="1200" dirty="0" smtClean="0">
                <a:solidFill>
                  <a:schemeClr val="tx1"/>
                </a:solidFill>
                <a:effectLst/>
                <a:latin typeface="+mn-lt"/>
                <a:ea typeface="+mn-ea"/>
                <a:cs typeface="+mn-cs"/>
              </a:rPr>
              <a:t>;</a:t>
            </a:r>
            <a:r>
              <a:rPr lang="en-US" sz="1200" u="none" kern="1200" baseline="0" dirty="0" smtClean="0">
                <a:solidFill>
                  <a:schemeClr val="tx1"/>
                </a:solidFill>
                <a:effectLst/>
                <a:latin typeface="+mn-lt"/>
                <a:ea typeface="+mn-ea"/>
                <a:cs typeface="+mn-cs"/>
              </a:rPr>
              <a:t> </a:t>
            </a:r>
          </a:p>
          <a:p>
            <a:endParaRPr lang="en-US" dirty="0" smtClean="0"/>
          </a:p>
        </p:txBody>
      </p:sp>
      <p:sp>
        <p:nvSpPr>
          <p:cNvPr id="4" name="Slide Number Placeholder 3"/>
          <p:cNvSpPr>
            <a:spLocks noGrp="1"/>
          </p:cNvSpPr>
          <p:nvPr>
            <p:ph type="sldNum" sz="quarter" idx="10"/>
          </p:nvPr>
        </p:nvSpPr>
        <p:spPr/>
        <p:txBody>
          <a:bodyPr/>
          <a:lstStyle/>
          <a:p>
            <a:fld id="{02A92362-9F9F-442B-B683-063F251301F0}" type="slidenum">
              <a:rPr lang="en-US" smtClean="0"/>
              <a:t>32</a:t>
            </a:fld>
            <a:endParaRPr lang="en-US"/>
          </a:p>
        </p:txBody>
      </p:sp>
    </p:spTree>
    <p:extLst>
      <p:ext uri="{BB962C8B-B14F-4D97-AF65-F5344CB8AC3E}">
        <p14:creationId xmlns:p14="http://schemas.microsoft.com/office/powerpoint/2010/main" val="771937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33</a:t>
            </a:fld>
            <a:endParaRPr lang="en-US"/>
          </a:p>
        </p:txBody>
      </p:sp>
    </p:spTree>
    <p:extLst>
      <p:ext uri="{BB962C8B-B14F-4D97-AF65-F5344CB8AC3E}">
        <p14:creationId xmlns:p14="http://schemas.microsoft.com/office/powerpoint/2010/main" val="34280465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35</a:t>
            </a:fld>
            <a:endParaRPr lang="en-US"/>
          </a:p>
        </p:txBody>
      </p:sp>
    </p:spTree>
    <p:extLst>
      <p:ext uri="{BB962C8B-B14F-4D97-AF65-F5344CB8AC3E}">
        <p14:creationId xmlns:p14="http://schemas.microsoft.com/office/powerpoint/2010/main" val="3298449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Karen</a:t>
            </a:r>
          </a:p>
          <a:p>
            <a:endParaRPr lang="en-US" dirty="0" smtClean="0"/>
          </a:p>
          <a:p>
            <a:r>
              <a:rPr lang="en-US" dirty="0" smtClean="0"/>
              <a:t>https://www.whitehouse.gov/sites/whitehouse.gov/files/images/20170308_HEA_obamacare_pdf_three-phases-3.pdf </a:t>
            </a:r>
          </a:p>
          <a:p>
            <a:endParaRPr lang="en-US" dirty="0" smtClean="0"/>
          </a:p>
          <a:p>
            <a:r>
              <a:rPr lang="en-US" dirty="0" smtClean="0"/>
              <a:t>AHCA is first part of a three part approach / 3 R’s</a:t>
            </a:r>
          </a:p>
          <a:p>
            <a:pPr lvl="1"/>
            <a:r>
              <a:rPr lang="en-US" dirty="0" smtClean="0"/>
              <a:t>Use reconciliation to repeal key parts of ACA</a:t>
            </a:r>
          </a:p>
          <a:p>
            <a:pPr lvl="1"/>
            <a:r>
              <a:rPr lang="en-US" dirty="0" smtClean="0"/>
              <a:t>Regulatory changes</a:t>
            </a:r>
          </a:p>
          <a:p>
            <a:pPr lvl="1"/>
            <a:r>
              <a:rPr lang="en-US" dirty="0" smtClean="0"/>
              <a:t>Additional legislation</a:t>
            </a:r>
          </a:p>
          <a:p>
            <a:pPr lvl="1"/>
            <a:endParaRPr lang="en-US" dirty="0" smtClean="0"/>
          </a:p>
          <a:p>
            <a:pPr lvl="1"/>
            <a:endParaRPr lang="en-US" dirty="0" smtClean="0"/>
          </a:p>
          <a:p>
            <a:r>
              <a:rPr lang="en-US" b="1" dirty="0" smtClean="0"/>
              <a:t>Reconciliation:</a:t>
            </a:r>
          </a:p>
          <a:p>
            <a:r>
              <a:rPr lang="en-US" dirty="0" smtClean="0"/>
              <a:t>Republicans only have a simple majority in the Senate; thus, they have to use reconciliation to avoid a filibuster:</a:t>
            </a:r>
          </a:p>
          <a:p>
            <a:pPr lvl="1"/>
            <a:r>
              <a:rPr lang="en-US" dirty="0" smtClean="0"/>
              <a:t>Can only make changes to money portions of a current bill or law</a:t>
            </a:r>
          </a:p>
          <a:p>
            <a:pPr lvl="1"/>
            <a:r>
              <a:rPr lang="en-US" dirty="0" smtClean="0"/>
              <a:t>Requires a simple majority for passage</a:t>
            </a:r>
          </a:p>
          <a:p>
            <a:pPr lvl="1"/>
            <a:r>
              <a:rPr lang="en-US" dirty="0" smtClean="0"/>
              <a:t>Cannot be used to fully repeal the ACA</a:t>
            </a:r>
          </a:p>
          <a:p>
            <a:r>
              <a:rPr lang="en-US" b="1" dirty="0" smtClean="0"/>
              <a:t>Full repeal is not possible at this time</a:t>
            </a:r>
          </a:p>
          <a:p>
            <a:r>
              <a:rPr lang="en-US" dirty="0" smtClean="0"/>
              <a:t>American Health Care Act (AHCA), as a reconciliation bill, passed the House on May 4, 2017</a:t>
            </a:r>
          </a:p>
          <a:p>
            <a:pPr lvl="1"/>
            <a:endParaRPr lang="en-US" dirty="0" smtClean="0"/>
          </a:p>
        </p:txBody>
      </p:sp>
      <p:sp>
        <p:nvSpPr>
          <p:cNvPr id="4" name="Slide Number Placeholder 3"/>
          <p:cNvSpPr>
            <a:spLocks noGrp="1"/>
          </p:cNvSpPr>
          <p:nvPr>
            <p:ph type="sldNum" sz="quarter" idx="10"/>
          </p:nvPr>
        </p:nvSpPr>
        <p:spPr/>
        <p:txBody>
          <a:bodyPr/>
          <a:lstStyle/>
          <a:p>
            <a:fld id="{02A92362-9F9F-442B-B683-063F251301F0}" type="slidenum">
              <a:rPr lang="en-US" smtClean="0"/>
              <a:t>5</a:t>
            </a:fld>
            <a:endParaRPr lang="en-US"/>
          </a:p>
        </p:txBody>
      </p:sp>
    </p:spTree>
    <p:extLst>
      <p:ext uri="{BB962C8B-B14F-4D97-AF65-F5344CB8AC3E}">
        <p14:creationId xmlns:p14="http://schemas.microsoft.com/office/powerpoint/2010/main" val="3010636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Carla</a:t>
            </a:r>
          </a:p>
          <a:p>
            <a:endParaRPr lang="en-US" sz="2000" dirty="0" smtClean="0"/>
          </a:p>
          <a:p>
            <a:r>
              <a:rPr lang="en-US" sz="2000" dirty="0" smtClean="0"/>
              <a:t>Medicaid expansion</a:t>
            </a:r>
          </a:p>
          <a:p>
            <a:pPr lvl="1"/>
            <a:r>
              <a:rPr lang="en-US" sz="2000" dirty="0" smtClean="0"/>
              <a:t>Grandfathers enhanced 90% match for those enrolled as of March 1, 2017 who maintain continuous coverage after 2019</a:t>
            </a:r>
          </a:p>
          <a:p>
            <a:pPr lvl="1"/>
            <a:r>
              <a:rPr lang="en-US" sz="2000" dirty="0" smtClean="0"/>
              <a:t>States can expand thru end of 2017 but only at regular match</a:t>
            </a:r>
          </a:p>
          <a:p>
            <a:pPr lvl="1"/>
            <a:r>
              <a:rPr lang="en-US" sz="2000" dirty="0" smtClean="0"/>
              <a:t>Supplemental safety net funding for non-expansion states FY 2018 through 2022 </a:t>
            </a:r>
          </a:p>
          <a:p>
            <a:r>
              <a:rPr lang="en-US" sz="2000" dirty="0" smtClean="0"/>
              <a:t>Other Medicaid changes</a:t>
            </a:r>
          </a:p>
          <a:p>
            <a:pPr lvl="1"/>
            <a:r>
              <a:rPr lang="en-US" sz="2000" dirty="0" smtClean="0"/>
              <a:t>Per-capita caps on federal spending</a:t>
            </a:r>
          </a:p>
          <a:p>
            <a:pPr lvl="1"/>
            <a:r>
              <a:rPr lang="en-US" sz="2000" dirty="0" smtClean="0"/>
              <a:t>Block grant option for non-elderly, non-disabled groups</a:t>
            </a:r>
          </a:p>
          <a:p>
            <a:pPr lvl="1"/>
            <a:r>
              <a:rPr lang="en-US" sz="2000" dirty="0" smtClean="0"/>
              <a:t>Allow states to impose work requirements for non-elderly, non-disabled, non-pregnant adults starting in FY 2018</a:t>
            </a:r>
          </a:p>
          <a:p>
            <a:pPr lvl="1"/>
            <a:r>
              <a:rPr lang="en-US" sz="2000" dirty="0" smtClean="0"/>
              <a:t>Restores pre-ACA DSH payments</a:t>
            </a:r>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6</a:t>
            </a:fld>
            <a:endParaRPr lang="en-US"/>
          </a:p>
        </p:txBody>
      </p:sp>
    </p:spTree>
    <p:extLst>
      <p:ext uri="{BB962C8B-B14F-4D97-AF65-F5344CB8AC3E}">
        <p14:creationId xmlns:p14="http://schemas.microsoft.com/office/powerpoint/2010/main" val="3313845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Carla</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7</a:t>
            </a:fld>
            <a:endParaRPr lang="en-US"/>
          </a:p>
        </p:txBody>
      </p:sp>
    </p:spTree>
    <p:extLst>
      <p:ext uri="{BB962C8B-B14F-4D97-AF65-F5344CB8AC3E}">
        <p14:creationId xmlns:p14="http://schemas.microsoft.com/office/powerpoint/2010/main" val="3173523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Carla</a:t>
            </a:r>
            <a:endParaRPr lang="en-US" b="1" dirty="0"/>
          </a:p>
        </p:txBody>
      </p:sp>
      <p:sp>
        <p:nvSpPr>
          <p:cNvPr id="4" name="Slide Number Placeholder 3"/>
          <p:cNvSpPr>
            <a:spLocks noGrp="1"/>
          </p:cNvSpPr>
          <p:nvPr>
            <p:ph type="sldNum" sz="quarter" idx="10"/>
          </p:nvPr>
        </p:nvSpPr>
        <p:spPr/>
        <p:txBody>
          <a:bodyPr/>
          <a:lstStyle/>
          <a:p>
            <a:fld id="{02A92362-9F9F-442B-B683-063F251301F0}" type="slidenum">
              <a:rPr lang="en-US" smtClean="0"/>
              <a:t>8</a:t>
            </a:fld>
            <a:endParaRPr lang="en-US"/>
          </a:p>
        </p:txBody>
      </p:sp>
    </p:spTree>
    <p:extLst>
      <p:ext uri="{BB962C8B-B14F-4D97-AF65-F5344CB8AC3E}">
        <p14:creationId xmlns:p14="http://schemas.microsoft.com/office/powerpoint/2010/main" val="2781695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sz="2000" b="1" dirty="0" smtClean="0"/>
              <a:t>Carla</a:t>
            </a:r>
            <a:r>
              <a:rPr lang="en-US" sz="2000" dirty="0" smtClean="0"/>
              <a:t/>
            </a:r>
            <a:br>
              <a:rPr lang="en-US" sz="2000" dirty="0" smtClean="0"/>
            </a:br>
            <a:r>
              <a:rPr lang="en-US" baseline="0" dirty="0" smtClean="0">
                <a:solidFill>
                  <a:schemeClr val="tx1"/>
                </a:solidFill>
              </a:rPr>
              <a:t>Additional characteristics of Block Grants</a:t>
            </a: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dirty="0" smtClean="0">
                <a:solidFill>
                  <a:schemeClr val="tx1"/>
                </a:solidFill>
              </a:rPr>
              <a:t>Block grants rarely require states to spend “own” funds to receive federal funds.</a:t>
            </a:r>
          </a:p>
          <a:p>
            <a:pPr marL="628650" marR="0" lvl="1" indent="-171450" algn="l" defTabSz="914400" rtl="0" eaLnBrk="1" fontAlgn="auto" latinLnBrk="0" hangingPunct="1">
              <a:lnSpc>
                <a:spcPct val="100000"/>
              </a:lnSpc>
              <a:spcBef>
                <a:spcPct val="0"/>
              </a:spcBef>
              <a:spcAft>
                <a:spcPts val="0"/>
              </a:spcAft>
              <a:buClrTx/>
              <a:buSzTx/>
              <a:buFont typeface="Courier New" panose="02070309020205020404" pitchFamily="49" charset="0"/>
              <a:buChar char="o"/>
              <a:tabLst/>
              <a:defRPr/>
            </a:pPr>
            <a:r>
              <a:rPr lang="en-US" dirty="0" smtClean="0">
                <a:solidFill>
                  <a:schemeClr val="tx1"/>
                </a:solidFill>
              </a:rPr>
              <a:t>Maintenance</a:t>
            </a:r>
            <a:r>
              <a:rPr lang="en-US" baseline="0" dirty="0" smtClean="0">
                <a:solidFill>
                  <a:schemeClr val="tx1"/>
                </a:solidFill>
              </a:rPr>
              <a:t> of effort (MOE) clauses are generally included</a:t>
            </a:r>
          </a:p>
          <a:p>
            <a:pPr marL="171450" indent="-171450" eaLnBrk="1" hangingPunct="1">
              <a:spcBef>
                <a:spcPct val="0"/>
              </a:spcBef>
              <a:buFont typeface="Arial" panose="020B0604020202020204" pitchFamily="34" charset="0"/>
              <a:buChar char="•"/>
            </a:pPr>
            <a:r>
              <a:rPr lang="en-US" dirty="0" smtClean="0">
                <a:solidFill>
                  <a:schemeClr val="tx1"/>
                </a:solidFill>
              </a:rPr>
              <a:t>Offer greater discretion than current funding arrangement</a:t>
            </a:r>
          </a:p>
          <a:p>
            <a:pPr marL="171450" indent="-171450" eaLnBrk="1" hangingPunct="1">
              <a:spcBef>
                <a:spcPct val="0"/>
              </a:spcBef>
              <a:buFont typeface="Arial" panose="020B0604020202020204" pitchFamily="34" charset="0"/>
              <a:buChar char="•"/>
            </a:pPr>
            <a:r>
              <a:rPr lang="en-US" dirty="0" smtClean="0">
                <a:solidFill>
                  <a:schemeClr val="tx1"/>
                </a:solidFill>
              </a:rPr>
              <a:t>States are offered a “lump sum” with predetermined growth rate</a:t>
            </a:r>
          </a:p>
          <a:p>
            <a:pPr marL="171450" indent="-171450" eaLnBrk="1" hangingPunct="1">
              <a:spcBef>
                <a:spcPct val="0"/>
              </a:spcBef>
              <a:buFont typeface="Arial" panose="020B0604020202020204" pitchFamily="34" charset="0"/>
              <a:buChar char="•"/>
            </a:pPr>
            <a:r>
              <a:rPr lang="en-US" dirty="0" smtClean="0">
                <a:solidFill>
                  <a:schemeClr val="tx1"/>
                </a:solidFill>
              </a:rPr>
              <a:t>State allocation of federal funds could be based on a state’s relative need, historical spending, or a national celling</a:t>
            </a:r>
          </a:p>
          <a:p>
            <a:pPr eaLnBrk="1" hangingPunct="1">
              <a:spcBef>
                <a:spcPct val="0"/>
              </a:spcBef>
            </a:pPr>
            <a:endParaRPr lang="en-US" baseline="0" dirty="0" smtClean="0">
              <a:solidFill>
                <a:srgbClr val="FF0000"/>
              </a:solidFill>
            </a:endParaRPr>
          </a:p>
          <a:p>
            <a:pPr eaLnBrk="1" hangingPunct="1">
              <a:spcBef>
                <a:spcPct val="0"/>
              </a:spcBef>
            </a:pPr>
            <a:endParaRPr lang="en-US" baseline="0" dirty="0" smtClean="0">
              <a:solidFill>
                <a:srgbClr val="FF0000"/>
              </a:solidFill>
            </a:endParaRPr>
          </a:p>
          <a:p>
            <a:endParaRPr lang="en-US" sz="2000" dirty="0" smtClean="0"/>
          </a:p>
          <a:p>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9</a:t>
            </a:fld>
            <a:endParaRPr lang="en-US"/>
          </a:p>
        </p:txBody>
      </p:sp>
    </p:spTree>
    <p:extLst>
      <p:ext uri="{BB962C8B-B14F-4D97-AF65-F5344CB8AC3E}">
        <p14:creationId xmlns:p14="http://schemas.microsoft.com/office/powerpoint/2010/main" val="4081948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1" dirty="0" smtClean="0"/>
              <a:t>Carla</a:t>
            </a:r>
          </a:p>
          <a:p>
            <a:endParaRPr lang="en-US" sz="2000" dirty="0" smtClean="0"/>
          </a:p>
          <a:p>
            <a:r>
              <a:rPr lang="en-US" dirty="0" smtClean="0"/>
              <a:t>Explain block grants in more detail</a:t>
            </a:r>
            <a:endParaRPr lang="en-US" dirty="0"/>
          </a:p>
        </p:txBody>
      </p:sp>
      <p:sp>
        <p:nvSpPr>
          <p:cNvPr id="4" name="Slide Number Placeholder 3"/>
          <p:cNvSpPr>
            <a:spLocks noGrp="1"/>
          </p:cNvSpPr>
          <p:nvPr>
            <p:ph type="sldNum" sz="quarter" idx="10"/>
          </p:nvPr>
        </p:nvSpPr>
        <p:spPr/>
        <p:txBody>
          <a:bodyPr/>
          <a:lstStyle/>
          <a:p>
            <a:fld id="{02A92362-9F9F-442B-B683-063F251301F0}" type="slidenum">
              <a:rPr lang="en-US" smtClean="0"/>
              <a:t>10</a:t>
            </a:fld>
            <a:endParaRPr lang="en-US"/>
          </a:p>
        </p:txBody>
      </p:sp>
    </p:spTree>
    <p:extLst>
      <p:ext uri="{BB962C8B-B14F-4D97-AF65-F5344CB8AC3E}">
        <p14:creationId xmlns:p14="http://schemas.microsoft.com/office/powerpoint/2010/main" val="1971116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0278" y="3426316"/>
            <a:ext cx="6858000" cy="1231485"/>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14" name="Rectangle 13"/>
          <p:cNvSpPr/>
          <p:nvPr userDrawn="1"/>
        </p:nvSpPr>
        <p:spPr>
          <a:xfrm>
            <a:off x="0" y="15392"/>
            <a:ext cx="9144000" cy="1891467"/>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GHPC_ReformWorkgroup.gif"/>
          <p:cNvPicPr>
            <a:picLocks noChangeAspect="1"/>
          </p:cNvPicPr>
          <p:nvPr userDrawn="1"/>
        </p:nvPicPr>
        <p:blipFill>
          <a:blip r:embed="rId2"/>
          <a:stretch>
            <a:fillRect/>
          </a:stretch>
        </p:blipFill>
        <p:spPr>
          <a:xfrm>
            <a:off x="302180" y="464304"/>
            <a:ext cx="3650927" cy="2094117"/>
          </a:xfrm>
          <a:prstGeom prst="rect">
            <a:avLst/>
          </a:prstGeom>
          <a:ln>
            <a:noFill/>
          </a:ln>
          <a:effectLst>
            <a:outerShdw blurRad="292100" dist="139700" dir="2700000" algn="tl" rotWithShape="0">
              <a:srgbClr val="333333">
                <a:alpha val="65000"/>
              </a:srgbClr>
            </a:outerShdw>
          </a:effectLst>
        </p:spPr>
      </p:pic>
      <p:sp>
        <p:nvSpPr>
          <p:cNvPr id="16" name="TextBox 15"/>
          <p:cNvSpPr txBox="1"/>
          <p:nvPr userDrawn="1"/>
        </p:nvSpPr>
        <p:spPr>
          <a:xfrm>
            <a:off x="4098073" y="541496"/>
            <a:ext cx="4583152" cy="1046440"/>
          </a:xfrm>
          <a:prstGeom prst="rect">
            <a:avLst/>
          </a:prstGeom>
          <a:noFill/>
        </p:spPr>
        <p:txBody>
          <a:bodyPr wrap="square" rtlCol="0">
            <a:spAutoFit/>
          </a:bodyPr>
          <a:lstStyle/>
          <a:p>
            <a:r>
              <a:rPr lang="en-US" sz="3800" dirty="0" smtClean="0">
                <a:solidFill>
                  <a:schemeClr val="bg1"/>
                </a:solidFill>
                <a:latin typeface="Trajan Pro" charset="0"/>
                <a:ea typeface="Trajan Pro" charset="0"/>
                <a:cs typeface="Trajan Pro" charset="0"/>
              </a:rPr>
              <a:t>Health Reform </a:t>
            </a:r>
          </a:p>
          <a:p>
            <a:fld id="{608742F9-06D5-E84D-9416-451A55BD22F3}" type="datetime4">
              <a:rPr lang="en-US" sz="2400" smtClean="0">
                <a:solidFill>
                  <a:schemeClr val="bg1"/>
                </a:solidFill>
                <a:latin typeface="Trajan Pro" charset="0"/>
                <a:ea typeface="Trajan Pro" charset="0"/>
                <a:cs typeface="Trajan Pro" charset="0"/>
              </a:rPr>
              <a:t>June 27, 2017</a:t>
            </a:fld>
            <a:endParaRPr lang="en-US" sz="2400" dirty="0">
              <a:solidFill>
                <a:schemeClr val="bg1"/>
              </a:solidFill>
              <a:latin typeface="Trajan Pro" charset="0"/>
              <a:ea typeface="Trajan Pro" charset="0"/>
              <a:cs typeface="Trajan Pro" charset="0"/>
            </a:endParaRPr>
          </a:p>
        </p:txBody>
      </p:sp>
      <p:cxnSp>
        <p:nvCxnSpPr>
          <p:cNvPr id="17" name="Straight Connector 16"/>
          <p:cNvCxnSpPr/>
          <p:nvPr userDrawn="1"/>
        </p:nvCxnSpPr>
        <p:spPr>
          <a:xfrm>
            <a:off x="4103646" y="1131861"/>
            <a:ext cx="4895388" cy="1"/>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rotWithShape="1">
          <a:blip r:embed="rId3" cstate="print">
            <a:extLst>
              <a:ext uri="{28A0092B-C50C-407E-A947-70E740481C1C}">
                <a14:useLocalDpi xmlns:a14="http://schemas.microsoft.com/office/drawing/2010/main" val="0"/>
              </a:ext>
            </a:extLst>
          </a:blip>
          <a:srcRect t="30770" b="10931"/>
          <a:stretch/>
        </p:blipFill>
        <p:spPr>
          <a:xfrm>
            <a:off x="0" y="5780210"/>
            <a:ext cx="9158556" cy="1077790"/>
          </a:xfrm>
          <a:prstGeom prst="rect">
            <a:avLst/>
          </a:prstGeom>
        </p:spPr>
      </p:pic>
      <p:pic>
        <p:nvPicPr>
          <p:cNvPr id="19" name="Picture 1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4937" y="5525696"/>
            <a:ext cx="1890681" cy="550818"/>
          </a:xfrm>
          <a:prstGeom prst="rect">
            <a:avLst/>
          </a:prstGeom>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457950" y="6076514"/>
            <a:ext cx="2541084" cy="622815"/>
          </a:xfrm>
          <a:prstGeom prst="rect">
            <a:avLst/>
          </a:prstGeom>
        </p:spPr>
      </p:pic>
    </p:spTree>
    <p:extLst>
      <p:ext uri="{BB962C8B-B14F-4D97-AF65-F5344CB8AC3E}">
        <p14:creationId xmlns:p14="http://schemas.microsoft.com/office/powerpoint/2010/main" val="603270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8" name="Rectangle 7"/>
          <p:cNvSpPr/>
          <p:nvPr userDrawn="1"/>
        </p:nvSpPr>
        <p:spPr>
          <a:xfrm>
            <a:off x="0" y="0"/>
            <a:ext cx="9144000" cy="1437789"/>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28650" y="142104"/>
            <a:ext cx="7886700" cy="10726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757344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8" name="Rectangle 7"/>
          <p:cNvSpPr/>
          <p:nvPr userDrawn="1"/>
        </p:nvSpPr>
        <p:spPr>
          <a:xfrm rot="5400000">
            <a:off x="4996108" y="2710106"/>
            <a:ext cx="6857998" cy="1437789"/>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rot="5400000">
            <a:off x="5513225" y="2740677"/>
            <a:ext cx="5823764" cy="10726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07379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3573"/>
            <a:ext cx="9144000" cy="1437789"/>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97499"/>
            <a:ext cx="7886700" cy="1325563"/>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7939668" y="6356351"/>
            <a:ext cx="575682" cy="365125"/>
          </a:xfrm>
          <a:prstGeom prst="rect">
            <a:avLst/>
          </a:prstGeom>
        </p:spPr>
        <p:txBody>
          <a:bodyPr/>
          <a:lstStyle>
            <a:lvl1pPr>
              <a:defRPr b="0" i="0">
                <a:latin typeface="Avenir LT Std 35 Light" charset="0"/>
                <a:ea typeface="Avenir LT Std 35 Light" charset="0"/>
                <a:cs typeface="Avenir LT Std 35 Light" charset="0"/>
              </a:defRPr>
            </a:lvl1pPr>
          </a:lstStyle>
          <a:p>
            <a:fld id="{C03879B3-D392-4DEC-964E-A608385163C3}" type="slidenum">
              <a:rPr lang="en-US" smtClean="0"/>
              <a:pPr/>
              <a:t>‹#›</a:t>
            </a:fld>
            <a:endParaRPr lang="en-US" dirty="0"/>
          </a:p>
        </p:txBody>
      </p:sp>
    </p:spTree>
    <p:extLst>
      <p:ext uri="{BB962C8B-B14F-4D97-AF65-F5344CB8AC3E}">
        <p14:creationId xmlns:p14="http://schemas.microsoft.com/office/powerpoint/2010/main" val="371148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0226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8" name="Rectangle 7"/>
          <p:cNvSpPr/>
          <p:nvPr userDrawn="1"/>
        </p:nvSpPr>
        <p:spPr>
          <a:xfrm>
            <a:off x="0" y="0"/>
            <a:ext cx="9144000" cy="1437789"/>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8650" y="142104"/>
            <a:ext cx="7886700" cy="10726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401477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11" name="Rectangle 10"/>
          <p:cNvSpPr/>
          <p:nvPr userDrawn="1"/>
        </p:nvSpPr>
        <p:spPr>
          <a:xfrm>
            <a:off x="0" y="0"/>
            <a:ext cx="9144000" cy="1437789"/>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a:spLocks noGrp="1"/>
          </p:cNvSpPr>
          <p:nvPr>
            <p:ph type="title"/>
          </p:nvPr>
        </p:nvSpPr>
        <p:spPr>
          <a:xfrm>
            <a:off x="628650" y="142104"/>
            <a:ext cx="7886700" cy="10726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631630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8" name="Rectangle 7"/>
          <p:cNvSpPr/>
          <p:nvPr userDrawn="1"/>
        </p:nvSpPr>
        <p:spPr>
          <a:xfrm>
            <a:off x="0" y="0"/>
            <a:ext cx="9144000" cy="1437789"/>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a:spLocks noGrp="1"/>
          </p:cNvSpPr>
          <p:nvPr>
            <p:ph type="title"/>
          </p:nvPr>
        </p:nvSpPr>
        <p:spPr>
          <a:xfrm>
            <a:off x="628650" y="142104"/>
            <a:ext cx="7886700" cy="1072663"/>
          </a:xfrm>
          <a:prstGeom prst="rect">
            <a:avLst/>
          </a:prstGeom>
        </p:spPr>
        <p:txBody>
          <a:bodyPr/>
          <a:lstStyle/>
          <a:p>
            <a:r>
              <a:rPr lang="en-US" smtClean="0"/>
              <a:t>Click to edit Master title style</a:t>
            </a:r>
            <a:endParaRPr lang="en-US" dirty="0"/>
          </a:p>
        </p:txBody>
      </p:sp>
    </p:spTree>
    <p:extLst>
      <p:ext uri="{BB962C8B-B14F-4D97-AF65-F5344CB8AC3E}">
        <p14:creationId xmlns:p14="http://schemas.microsoft.com/office/powerpoint/2010/main" val="117701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
        <p:nvSpPr>
          <p:cNvPr id="13" name="TextBox 12"/>
          <p:cNvSpPr txBox="1"/>
          <p:nvPr userDrawn="1"/>
        </p:nvSpPr>
        <p:spPr>
          <a:xfrm>
            <a:off x="4098073" y="1400135"/>
            <a:ext cx="4583152" cy="1046440"/>
          </a:xfrm>
          <a:prstGeom prst="rect">
            <a:avLst/>
          </a:prstGeom>
          <a:noFill/>
        </p:spPr>
        <p:txBody>
          <a:bodyPr wrap="square" rtlCol="0">
            <a:spAutoFit/>
          </a:bodyPr>
          <a:lstStyle/>
          <a:p>
            <a:r>
              <a:rPr lang="en-US" sz="3800" dirty="0" smtClean="0">
                <a:solidFill>
                  <a:schemeClr val="bg1"/>
                </a:solidFill>
                <a:latin typeface="Trajan Pro" charset="0"/>
                <a:ea typeface="Trajan Pro" charset="0"/>
                <a:cs typeface="Trajan Pro" charset="0"/>
              </a:rPr>
              <a:t>Health </a:t>
            </a:r>
            <a:r>
              <a:rPr lang="en-US" sz="3800" smtClean="0">
                <a:solidFill>
                  <a:schemeClr val="bg1"/>
                </a:solidFill>
                <a:latin typeface="Trajan Pro" charset="0"/>
                <a:ea typeface="Trajan Pro" charset="0"/>
                <a:cs typeface="Trajan Pro" charset="0"/>
              </a:rPr>
              <a:t>Reform </a:t>
            </a:r>
            <a:endParaRPr lang="en-US" sz="3800" dirty="0" smtClean="0">
              <a:solidFill>
                <a:schemeClr val="bg1"/>
              </a:solidFill>
              <a:latin typeface="Trajan Pro" charset="0"/>
              <a:ea typeface="Trajan Pro" charset="0"/>
              <a:cs typeface="Trajan Pro" charset="0"/>
            </a:endParaRPr>
          </a:p>
          <a:p>
            <a:fld id="{608742F9-06D5-E84D-9416-451A55BD22F3}" type="datetime4">
              <a:rPr lang="en-US" sz="2400" smtClean="0">
                <a:solidFill>
                  <a:schemeClr val="bg1"/>
                </a:solidFill>
                <a:latin typeface="Trajan Pro" charset="0"/>
                <a:ea typeface="Trajan Pro" charset="0"/>
                <a:cs typeface="Trajan Pro" charset="0"/>
              </a:rPr>
              <a:t>June 27, 2017</a:t>
            </a:fld>
            <a:endParaRPr lang="en-US" sz="2400" dirty="0">
              <a:solidFill>
                <a:schemeClr val="bg1"/>
              </a:solidFill>
              <a:latin typeface="Trajan Pro" charset="0"/>
              <a:ea typeface="Trajan Pro" charset="0"/>
              <a:cs typeface="Trajan Pro" charset="0"/>
            </a:endParaRPr>
          </a:p>
        </p:txBody>
      </p: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7648" y="5601792"/>
            <a:ext cx="3371386" cy="826320"/>
          </a:xfrm>
          <a:prstGeom prst="rect">
            <a:avLst/>
          </a:prstGeom>
        </p:spPr>
      </p:pic>
    </p:spTree>
    <p:extLst>
      <p:ext uri="{BB962C8B-B14F-4D97-AF65-F5344CB8AC3E}">
        <p14:creationId xmlns:p14="http://schemas.microsoft.com/office/powerpoint/2010/main" val="909817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Tree>
    <p:extLst>
      <p:ext uri="{BB962C8B-B14F-4D97-AF65-F5344CB8AC3E}">
        <p14:creationId xmlns:p14="http://schemas.microsoft.com/office/powerpoint/2010/main" val="4233776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00885B43-94A3-4C6F-A400-C65392BC3FB8}" type="datetimeFigureOut">
              <a:rPr lang="en-US" smtClean="0"/>
              <a:t>6/27/2017</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C03879B3-D392-4DEC-964E-A608385163C3}" type="slidenum">
              <a:rPr lang="en-US" smtClean="0"/>
              <a:t>‹#›</a:t>
            </a:fld>
            <a:endParaRPr lang="en-US"/>
          </a:p>
        </p:txBody>
      </p:sp>
    </p:spTree>
    <p:extLst>
      <p:ext uri="{BB962C8B-B14F-4D97-AF65-F5344CB8AC3E}">
        <p14:creationId xmlns:p14="http://schemas.microsoft.com/office/powerpoint/2010/main" val="244745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6920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bg1"/>
          </a:solidFill>
          <a:latin typeface="Trajan Pro" charset="0"/>
          <a:ea typeface="Trajan Pro" charset="0"/>
          <a:cs typeface="Trajan Pr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LT Std 35 Light" charset="0"/>
          <a:ea typeface="Avenir LT Std 35 Light" charset="0"/>
          <a:cs typeface="Avenir LT Std 35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LT Std 35 Light" charset="0"/>
          <a:ea typeface="Avenir LT Std 35 Light" charset="0"/>
          <a:cs typeface="Avenir LT Std 35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T Std 35 Light" charset="0"/>
          <a:ea typeface="Avenir LT Std 35 Light" charset="0"/>
          <a:cs typeface="Avenir LT Std 35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T Std 35 Light" charset="0"/>
          <a:ea typeface="Avenir LT Std 35 Light" charset="0"/>
          <a:cs typeface="Avenir LT Std 35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T Std 35 Light" charset="0"/>
          <a:ea typeface="Avenir LT Std 35 Light" charset="0"/>
          <a:cs typeface="Avenir LT Std 35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cbo.gov/system/files/115th-congress-2017-2018/costestimate/hr1628aspassed.pdf"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cbo.gov/system/files/115th-congress-2017-2018/costestimate/52849-hr1628senate.pdf" TargetMode="External"/></Relationships>
</file>

<file path=ppt/slides/_rels/slide2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cbo.gov/system/files/115th-congress-2017-2018/costestimate/52849-hr1628senate.pdf" TargetMode="External"/><Relationship Id="rId4" Type="http://schemas.openxmlformats.org/officeDocument/2006/relationships/hyperlink" Target="https://www.cbo.gov/system/files/115th-congress-2017-2018/costestimate/hr1628aspassed.pdf"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ghpc.gsu.edu/download/summary-hhs-market-stabilization-final-rule/" TargetMode="External"/><Relationship Id="rId7" Type="http://schemas.openxmlformats.org/officeDocument/2006/relationships/hyperlink" Target="https://www.federalregister.gov/documents/2017/06/12/2017-12130/reducing-regulatory-burdens-imposed-by-the-patient-protection-and-affordable-care-act-and-improving"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hhs.gov/sites/default/files/sec-price-admin-verma-ltr.pdf" TargetMode="External"/><Relationship Id="rId5" Type="http://schemas.openxmlformats.org/officeDocument/2006/relationships/hyperlink" Target="https://www.cms.gov/CCIIO/Programs-and-Initiatives/State-Innovation-Waivers/Downloads/March-13-2017-letter_508.pdf" TargetMode="External"/><Relationship Id="rId4" Type="http://schemas.openxmlformats.org/officeDocument/2006/relationships/hyperlink" Target="https://www.hhs.gov/about/news/2017/05/04/secretary-price-welcomes-opportunity-to-reexamine-contraception-mandate.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ghpc.gsu.edu/project/health-reform/" TargetMode="External"/><Relationship Id="rId7"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ghpc.gsu.edu/download/comparison-chart-aca-ahca-bcra/" TargetMode="External"/><Relationship Id="rId4" Type="http://schemas.openxmlformats.org/officeDocument/2006/relationships/hyperlink" Target="http://ghpc.gsu.edu/download/american-health-care-act-update/"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cjaonline.net/membership"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3030" y="2824843"/>
            <a:ext cx="8886423" cy="3494314"/>
          </a:xfrm>
        </p:spPr>
        <p:txBody>
          <a:bodyPr/>
          <a:lstStyle/>
          <a:p>
            <a:r>
              <a:rPr lang="en-US" sz="3600" dirty="0" smtClean="0">
                <a:solidFill>
                  <a:schemeClr val="accent1">
                    <a:lumMod val="75000"/>
                  </a:schemeClr>
                </a:solidFill>
                <a:latin typeface="Palatino Linotype" panose="02040502050505030304" pitchFamily="18" charset="0"/>
              </a:rPr>
              <a:t>What Communities Need to Know About the Evolving Health Reform Landscape</a:t>
            </a:r>
          </a:p>
          <a:p>
            <a:r>
              <a:rPr lang="en-US" sz="2800" dirty="0" smtClean="0">
                <a:solidFill>
                  <a:schemeClr val="accent1">
                    <a:lumMod val="75000"/>
                  </a:schemeClr>
                </a:solidFill>
                <a:latin typeface="Palatino Linotype" panose="02040502050505030304" pitchFamily="18" charset="0"/>
              </a:rPr>
              <a:t>June 28, 2017</a:t>
            </a:r>
            <a:br>
              <a:rPr lang="en-US" sz="2800" dirty="0" smtClean="0">
                <a:solidFill>
                  <a:schemeClr val="accent1">
                    <a:lumMod val="75000"/>
                  </a:schemeClr>
                </a:solidFill>
                <a:latin typeface="Palatino Linotype" panose="02040502050505030304" pitchFamily="18" charset="0"/>
              </a:rPr>
            </a:br>
            <a:r>
              <a:rPr lang="en-US" sz="2800" dirty="0" smtClean="0">
                <a:solidFill>
                  <a:schemeClr val="accent1">
                    <a:lumMod val="75000"/>
                  </a:schemeClr>
                </a:solidFill>
                <a:latin typeface="Palatino Linotype" panose="02040502050505030304" pitchFamily="18" charset="0"/>
              </a:rPr>
              <a:t/>
            </a:r>
            <a:br>
              <a:rPr lang="en-US" sz="2800" dirty="0" smtClean="0">
                <a:solidFill>
                  <a:schemeClr val="accent1">
                    <a:lumMod val="75000"/>
                  </a:schemeClr>
                </a:solidFill>
                <a:latin typeface="Palatino Linotype" panose="02040502050505030304" pitchFamily="18" charset="0"/>
              </a:rPr>
            </a:br>
            <a:r>
              <a:rPr lang="en-US" sz="2800" dirty="0" smtClean="0">
                <a:solidFill>
                  <a:schemeClr val="accent1">
                    <a:lumMod val="75000"/>
                  </a:schemeClr>
                </a:solidFill>
                <a:latin typeface="Palatino Linotype" panose="02040502050505030304" pitchFamily="18" charset="0"/>
              </a:rPr>
              <a:t>Karen Minyard, PhD</a:t>
            </a:r>
            <a:br>
              <a:rPr lang="en-US" sz="2800" dirty="0" smtClean="0">
                <a:solidFill>
                  <a:schemeClr val="accent1">
                    <a:lumMod val="75000"/>
                  </a:schemeClr>
                </a:solidFill>
                <a:latin typeface="Palatino Linotype" panose="02040502050505030304" pitchFamily="18" charset="0"/>
              </a:rPr>
            </a:br>
            <a:r>
              <a:rPr lang="en-US" sz="2800" dirty="0" smtClean="0">
                <a:solidFill>
                  <a:schemeClr val="accent1">
                    <a:lumMod val="75000"/>
                  </a:schemeClr>
                </a:solidFill>
                <a:latin typeface="Palatino Linotype" panose="02040502050505030304" pitchFamily="18" charset="0"/>
              </a:rPr>
              <a:t>Carla Willis, PhD</a:t>
            </a:r>
            <a:br>
              <a:rPr lang="en-US" sz="2800" dirty="0" smtClean="0">
                <a:solidFill>
                  <a:schemeClr val="accent1">
                    <a:lumMod val="75000"/>
                  </a:schemeClr>
                </a:solidFill>
                <a:latin typeface="Palatino Linotype" panose="02040502050505030304" pitchFamily="18" charset="0"/>
              </a:rPr>
            </a:br>
            <a:r>
              <a:rPr lang="en-US" sz="2800" dirty="0" smtClean="0">
                <a:solidFill>
                  <a:schemeClr val="accent1">
                    <a:lumMod val="75000"/>
                  </a:schemeClr>
                </a:solidFill>
                <a:latin typeface="Palatino Linotype" panose="02040502050505030304" pitchFamily="18" charset="0"/>
              </a:rPr>
              <a:t>Melissa Haberlen, JD MPH</a:t>
            </a:r>
            <a:endParaRPr lang="en-US" sz="2800" dirty="0">
              <a:solidFill>
                <a:schemeClr val="accent1">
                  <a:lumMod val="75000"/>
                </a:schemeClr>
              </a:solidFill>
              <a:latin typeface="Palatino Linotype" panose="02040502050505030304" pitchFamily="18" charset="0"/>
            </a:endParaRPr>
          </a:p>
        </p:txBody>
      </p:sp>
      <p:sp>
        <p:nvSpPr>
          <p:cNvPr id="3" name="Rectangle 2"/>
          <p:cNvSpPr/>
          <p:nvPr/>
        </p:nvSpPr>
        <p:spPr>
          <a:xfrm>
            <a:off x="4187952" y="1207008"/>
            <a:ext cx="2221992" cy="329184"/>
          </a:xfrm>
          <a:prstGeom prst="rect">
            <a:avLst/>
          </a:prstGeom>
          <a:solidFill>
            <a:srgbClr val="4E8A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7397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a:t/>
            </a:r>
            <a:br>
              <a:rPr lang="en-US" dirty="0"/>
            </a:br>
            <a:r>
              <a:rPr lang="en-US" dirty="0" smtClean="0"/>
              <a:t>Per </a:t>
            </a:r>
            <a:r>
              <a:rPr lang="en-US" dirty="0"/>
              <a:t>Capita </a:t>
            </a:r>
            <a:r>
              <a:rPr lang="en-US" dirty="0" smtClean="0"/>
              <a:t>Caps &amp; Block Grants</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a:p>
        </p:txBody>
      </p:sp>
      <p:pic>
        <p:nvPicPr>
          <p:cNvPr id="4" name="Content Placeholder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36" y="1443845"/>
            <a:ext cx="8496728" cy="5328212"/>
          </a:xfrm>
          <a:prstGeom prst="rect">
            <a:avLst/>
          </a:prstGeom>
        </p:spPr>
      </p:pic>
      <p:sp>
        <p:nvSpPr>
          <p:cNvPr id="5" name="TextBox 4"/>
          <p:cNvSpPr txBox="1"/>
          <p:nvPr/>
        </p:nvSpPr>
        <p:spPr>
          <a:xfrm>
            <a:off x="484311" y="6518141"/>
            <a:ext cx="6462445" cy="253916"/>
          </a:xfrm>
          <a:prstGeom prst="rect">
            <a:avLst/>
          </a:prstGeom>
          <a:noFill/>
        </p:spPr>
        <p:txBody>
          <a:bodyPr wrap="square" rtlCol="0">
            <a:spAutoFit/>
          </a:bodyPr>
          <a:lstStyle/>
          <a:p>
            <a:r>
              <a:rPr lang="en-US" sz="1050" dirty="0" smtClean="0"/>
              <a:t>Source: http</a:t>
            </a:r>
            <a:r>
              <a:rPr lang="en-US" sz="1050" dirty="0"/>
              <a:t>://kff.org/medicaid/issue-brief/5-key-questions-medicaid-block-grants-per-capita-caps/</a:t>
            </a:r>
          </a:p>
        </p:txBody>
      </p:sp>
    </p:spTree>
    <p:extLst>
      <p:ext uri="{BB962C8B-B14F-4D97-AF65-F5344CB8AC3E}">
        <p14:creationId xmlns:p14="http://schemas.microsoft.com/office/powerpoint/2010/main" val="275965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a:t/>
            </a:r>
            <a:br>
              <a:rPr lang="en-US" dirty="0"/>
            </a:br>
            <a:r>
              <a:rPr lang="en-US" dirty="0"/>
              <a:t>Per Capita Caps &amp; Block Grants</a:t>
            </a:r>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a:p>
        </p:txBody>
      </p:sp>
      <p:sp>
        <p:nvSpPr>
          <p:cNvPr id="20" name="Isosceles Triangle 19"/>
          <p:cNvSpPr/>
          <p:nvPr/>
        </p:nvSpPr>
        <p:spPr>
          <a:xfrm rot="15681268">
            <a:off x="3724012" y="837008"/>
            <a:ext cx="902670" cy="5325836"/>
          </a:xfrm>
          <a:prstGeom prst="triangl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aphicFrame>
        <p:nvGraphicFramePr>
          <p:cNvPr id="21" name="Chart 20"/>
          <p:cNvGraphicFramePr/>
          <p:nvPr>
            <p:extLst/>
          </p:nvPr>
        </p:nvGraphicFramePr>
        <p:xfrm>
          <a:off x="304800" y="2133600"/>
          <a:ext cx="7086600" cy="4064000"/>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p:cNvCxnSpPr/>
          <p:nvPr/>
        </p:nvCxnSpPr>
        <p:spPr>
          <a:xfrm flipV="1">
            <a:off x="1527447" y="2572760"/>
            <a:ext cx="5520070" cy="1327459"/>
          </a:xfrm>
          <a:prstGeom prst="line">
            <a:avLst/>
          </a:prstGeom>
          <a:ln w="19050" cmpd="sng">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1527447" y="3525805"/>
            <a:ext cx="5564305" cy="374414"/>
          </a:xfrm>
          <a:prstGeom prst="line">
            <a:avLst/>
          </a:prstGeom>
          <a:ln w="1905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5402018" y="2261045"/>
            <a:ext cx="1676400" cy="400110"/>
          </a:xfrm>
          <a:prstGeom prst="rect">
            <a:avLst/>
          </a:prstGeom>
          <a:noFill/>
        </p:spPr>
        <p:txBody>
          <a:bodyPr wrap="square" rtlCol="0">
            <a:spAutoFit/>
          </a:bodyPr>
          <a:lstStyle/>
          <a:p>
            <a:pPr algn="ctr"/>
            <a:r>
              <a:rPr lang="en-US" sz="2000" b="1" dirty="0" smtClean="0">
                <a:solidFill>
                  <a:srgbClr val="000000"/>
                </a:solidFill>
                <a:cs typeface="Meta Offc Pro"/>
              </a:rPr>
              <a:t>Current law</a:t>
            </a:r>
          </a:p>
        </p:txBody>
      </p:sp>
      <p:sp>
        <p:nvSpPr>
          <p:cNvPr id="25" name="TextBox 24"/>
          <p:cNvSpPr txBox="1"/>
          <p:nvPr/>
        </p:nvSpPr>
        <p:spPr>
          <a:xfrm>
            <a:off x="5117861" y="3657600"/>
            <a:ext cx="2209800" cy="400110"/>
          </a:xfrm>
          <a:prstGeom prst="rect">
            <a:avLst/>
          </a:prstGeom>
          <a:noFill/>
        </p:spPr>
        <p:txBody>
          <a:bodyPr wrap="square" rtlCol="0">
            <a:spAutoFit/>
          </a:bodyPr>
          <a:lstStyle/>
          <a:p>
            <a:pPr algn="ctr"/>
            <a:r>
              <a:rPr lang="en-US" sz="2000" b="1" dirty="0" smtClean="0">
                <a:solidFill>
                  <a:srgbClr val="000000"/>
                </a:solidFill>
                <a:cs typeface="Meta Offc Pro"/>
              </a:rPr>
              <a:t>Federal Cap</a:t>
            </a:r>
          </a:p>
        </p:txBody>
      </p:sp>
      <p:sp>
        <p:nvSpPr>
          <p:cNvPr id="26" name="Text Placeholder 2"/>
          <p:cNvSpPr txBox="1">
            <a:spLocks/>
          </p:cNvSpPr>
          <p:nvPr/>
        </p:nvSpPr>
        <p:spPr>
          <a:xfrm>
            <a:off x="509154" y="6217920"/>
            <a:ext cx="7903325" cy="54864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venir LT Std 35 Light" charset="0"/>
                <a:ea typeface="Avenir LT Std 35 Light" charset="0"/>
                <a:cs typeface="Avenir LT Std 35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venir LT Std 35 Light" charset="0"/>
                <a:ea typeface="Avenir LT Std 35 Light" charset="0"/>
                <a:cs typeface="Avenir LT Std 35 Light"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venir LT Std 35 Light" charset="0"/>
                <a:ea typeface="Avenir LT Std 35 Light" charset="0"/>
                <a:cs typeface="Avenir LT Std 35 Light"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T Std 35 Light" charset="0"/>
                <a:ea typeface="Avenir LT Std 35 Light" charset="0"/>
                <a:cs typeface="Avenir LT Std 35 Light"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venir LT Std 35 Light" charset="0"/>
                <a:ea typeface="Avenir LT Std 35 Light" charset="0"/>
                <a:cs typeface="Avenir LT Std 35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000" dirty="0" smtClean="0"/>
              <a:t>Source: http://kff.org/medicaid/issue-brief/5-key-questions-medicaid-block-grants-per-capita-caps/</a:t>
            </a:r>
            <a:endParaRPr lang="en-US" sz="1000" dirty="0"/>
          </a:p>
        </p:txBody>
      </p:sp>
      <p:sp>
        <p:nvSpPr>
          <p:cNvPr id="27" name="Down Arrow 26"/>
          <p:cNvSpPr/>
          <p:nvPr/>
        </p:nvSpPr>
        <p:spPr>
          <a:xfrm>
            <a:off x="8321885" y="2551430"/>
            <a:ext cx="408367" cy="744735"/>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09318" y="2572760"/>
            <a:ext cx="1044082" cy="752770"/>
          </a:xfrm>
          <a:prstGeom prst="rect">
            <a:avLst/>
          </a:prstGeom>
        </p:spPr>
      </p:pic>
      <p:pic>
        <p:nvPicPr>
          <p:cNvPr id="29" name="Picture 2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41473" y="3038958"/>
            <a:ext cx="607061" cy="265232"/>
          </a:xfrm>
          <a:prstGeom prst="rect">
            <a:avLst/>
          </a:prstGeom>
        </p:spPr>
      </p:pic>
      <p:pic>
        <p:nvPicPr>
          <p:cNvPr id="30" name="Picture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78304" y="3091213"/>
            <a:ext cx="607061" cy="265232"/>
          </a:xfrm>
          <a:prstGeom prst="rect">
            <a:avLst/>
          </a:prstGeom>
        </p:spPr>
      </p:pic>
      <p:pic>
        <p:nvPicPr>
          <p:cNvPr id="31"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2539" y="3145728"/>
            <a:ext cx="607061" cy="265232"/>
          </a:xfrm>
          <a:prstGeom prst="rect">
            <a:avLst/>
          </a:prstGeom>
        </p:spPr>
      </p:pic>
      <p:sp>
        <p:nvSpPr>
          <p:cNvPr id="32" name="TextBox 31"/>
          <p:cNvSpPr txBox="1"/>
          <p:nvPr/>
        </p:nvSpPr>
        <p:spPr>
          <a:xfrm>
            <a:off x="2664538" y="2312689"/>
            <a:ext cx="2595724" cy="954107"/>
          </a:xfrm>
          <a:prstGeom prst="rect">
            <a:avLst/>
          </a:prstGeom>
          <a:noFill/>
        </p:spPr>
        <p:txBody>
          <a:bodyPr wrap="square" rtlCol="0">
            <a:spAutoFit/>
          </a:bodyPr>
          <a:lstStyle/>
          <a:p>
            <a:r>
              <a:rPr lang="en-US" sz="1400" b="1" u="sng" dirty="0" smtClean="0">
                <a:solidFill>
                  <a:srgbClr val="000000"/>
                </a:solidFill>
                <a:cs typeface="Meta Offc Pro"/>
              </a:rPr>
              <a:t>Current law</a:t>
            </a:r>
            <a:r>
              <a:rPr lang="en-US" sz="1400" b="1" dirty="0" smtClean="0">
                <a:solidFill>
                  <a:srgbClr val="000000"/>
                </a:solidFill>
                <a:cs typeface="Meta Offc Pro"/>
              </a:rPr>
              <a:t>: Reflects </a:t>
            </a:r>
            <a:r>
              <a:rPr lang="en-US" sz="1400" b="1" dirty="0">
                <a:solidFill>
                  <a:srgbClr val="000000"/>
                </a:solidFill>
                <a:cs typeface="Meta Offc Pro"/>
              </a:rPr>
              <a:t>increases in health care cost, changes in </a:t>
            </a:r>
            <a:r>
              <a:rPr lang="en-US" sz="1400" b="1" dirty="0" smtClean="0">
                <a:solidFill>
                  <a:srgbClr val="000000"/>
                </a:solidFill>
                <a:cs typeface="Meta Offc Pro"/>
              </a:rPr>
              <a:t>enrollment, </a:t>
            </a:r>
            <a:r>
              <a:rPr lang="en-US" sz="1400" b="1" dirty="0">
                <a:solidFill>
                  <a:srgbClr val="000000"/>
                </a:solidFill>
                <a:cs typeface="Meta Offc Pro"/>
              </a:rPr>
              <a:t>and state policy </a:t>
            </a:r>
            <a:r>
              <a:rPr lang="en-US" sz="1400" b="1" dirty="0" smtClean="0">
                <a:solidFill>
                  <a:srgbClr val="000000"/>
                </a:solidFill>
                <a:cs typeface="Meta Offc Pro"/>
              </a:rPr>
              <a:t>choices</a:t>
            </a:r>
            <a:endParaRPr lang="en-US" sz="1400" b="1" dirty="0">
              <a:solidFill>
                <a:srgbClr val="000000"/>
              </a:solidFill>
              <a:cs typeface="Meta Offc Pro"/>
            </a:endParaRPr>
          </a:p>
        </p:txBody>
      </p:sp>
      <p:sp>
        <p:nvSpPr>
          <p:cNvPr id="33" name="TextBox 32"/>
          <p:cNvSpPr txBox="1"/>
          <p:nvPr/>
        </p:nvSpPr>
        <p:spPr>
          <a:xfrm>
            <a:off x="2664538" y="3822633"/>
            <a:ext cx="2595724" cy="738664"/>
          </a:xfrm>
          <a:prstGeom prst="rect">
            <a:avLst/>
          </a:prstGeom>
          <a:noFill/>
        </p:spPr>
        <p:txBody>
          <a:bodyPr wrap="square" rtlCol="0">
            <a:spAutoFit/>
          </a:bodyPr>
          <a:lstStyle/>
          <a:p>
            <a:r>
              <a:rPr lang="en-US" sz="1400" b="1" u="sng" dirty="0" smtClean="0">
                <a:solidFill>
                  <a:srgbClr val="000000"/>
                </a:solidFill>
                <a:cs typeface="Meta Offc Pro"/>
              </a:rPr>
              <a:t>Block grant</a:t>
            </a:r>
            <a:r>
              <a:rPr lang="en-US" sz="1400" b="1" dirty="0" smtClean="0">
                <a:solidFill>
                  <a:srgbClr val="000000"/>
                </a:solidFill>
                <a:cs typeface="Meta Offc Pro"/>
              </a:rPr>
              <a:t>: Does not account for changes in enrollment or changes in health care costs</a:t>
            </a:r>
            <a:endParaRPr lang="en-US" sz="1400" b="1" dirty="0">
              <a:solidFill>
                <a:srgbClr val="000000"/>
              </a:solidFill>
              <a:cs typeface="Meta Offc Pro"/>
            </a:endParaRPr>
          </a:p>
        </p:txBody>
      </p:sp>
      <p:sp>
        <p:nvSpPr>
          <p:cNvPr id="34" name="TextBox 33"/>
          <p:cNvSpPr txBox="1"/>
          <p:nvPr/>
        </p:nvSpPr>
        <p:spPr>
          <a:xfrm>
            <a:off x="2664538" y="4648200"/>
            <a:ext cx="2595724" cy="523220"/>
          </a:xfrm>
          <a:prstGeom prst="rect">
            <a:avLst/>
          </a:prstGeom>
          <a:noFill/>
        </p:spPr>
        <p:txBody>
          <a:bodyPr wrap="square" rtlCol="0">
            <a:spAutoFit/>
          </a:bodyPr>
          <a:lstStyle/>
          <a:p>
            <a:r>
              <a:rPr lang="en-US" sz="1400" b="1" u="sng" dirty="0" smtClean="0">
                <a:solidFill>
                  <a:srgbClr val="000000"/>
                </a:solidFill>
                <a:cs typeface="Meta Offc Pro"/>
              </a:rPr>
              <a:t>Per capita </a:t>
            </a:r>
            <a:r>
              <a:rPr lang="en-US" sz="1400" b="1" u="sng" dirty="0">
                <a:solidFill>
                  <a:srgbClr val="000000"/>
                </a:solidFill>
                <a:cs typeface="Meta Offc Pro"/>
              </a:rPr>
              <a:t>c</a:t>
            </a:r>
            <a:r>
              <a:rPr lang="en-US" sz="1400" b="1" u="sng" dirty="0" smtClean="0">
                <a:solidFill>
                  <a:srgbClr val="000000"/>
                </a:solidFill>
                <a:cs typeface="Meta Offc Pro"/>
              </a:rPr>
              <a:t>ap</a:t>
            </a:r>
            <a:r>
              <a:rPr lang="en-US" sz="1400" b="1" dirty="0" smtClean="0">
                <a:solidFill>
                  <a:srgbClr val="000000"/>
                </a:solidFill>
                <a:cs typeface="Meta Offc Pro"/>
              </a:rPr>
              <a:t>: Does not account for changes in health care costs</a:t>
            </a:r>
            <a:endParaRPr lang="en-US" sz="1400" b="1" dirty="0">
              <a:solidFill>
                <a:srgbClr val="000000"/>
              </a:solidFill>
              <a:cs typeface="Meta Offc Pro"/>
            </a:endParaRPr>
          </a:p>
        </p:txBody>
      </p:sp>
    </p:spTree>
    <p:extLst>
      <p:ext uri="{BB962C8B-B14F-4D97-AF65-F5344CB8AC3E}">
        <p14:creationId xmlns:p14="http://schemas.microsoft.com/office/powerpoint/2010/main" val="18497747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a:t/>
            </a:r>
            <a:br>
              <a:rPr lang="en-US" dirty="0"/>
            </a:br>
            <a:r>
              <a:rPr lang="en-US" dirty="0"/>
              <a:t>Per Capita Caps &amp; Block Grants</a:t>
            </a:r>
          </a:p>
        </p:txBody>
      </p:sp>
      <p:sp>
        <p:nvSpPr>
          <p:cNvPr id="6" name="Rectangle 5"/>
          <p:cNvSpPr/>
          <p:nvPr/>
        </p:nvSpPr>
        <p:spPr>
          <a:xfrm>
            <a:off x="178699" y="1606963"/>
            <a:ext cx="4103259" cy="4524315"/>
          </a:xfrm>
          <a:prstGeom prst="rect">
            <a:avLst/>
          </a:prstGeom>
        </p:spPr>
        <p:txBody>
          <a:bodyPr wrap="square">
            <a:spAutoFit/>
          </a:bodyPr>
          <a:lstStyle/>
          <a:p>
            <a:pPr marL="128016" lvl="1">
              <a:lnSpc>
                <a:spcPct val="80000"/>
              </a:lnSpc>
              <a:buClr>
                <a:schemeClr val="bg1"/>
              </a:buClr>
              <a:defRPr/>
            </a:pPr>
            <a:r>
              <a:rPr lang="en-US" sz="2400" dirty="0" smtClean="0">
                <a:latin typeface="Avenir LT Std 35 Light"/>
              </a:rPr>
              <a:t>Pros:</a:t>
            </a:r>
          </a:p>
          <a:p>
            <a:pPr marL="128016" lvl="1">
              <a:lnSpc>
                <a:spcPct val="80000"/>
              </a:lnSpc>
              <a:buClr>
                <a:schemeClr val="bg1"/>
              </a:buClr>
              <a:defRPr/>
            </a:pPr>
            <a:endParaRPr lang="en-US" sz="2400" u="sng" dirty="0">
              <a:latin typeface="Avenir LT Std 35 Light"/>
            </a:endParaRPr>
          </a:p>
          <a:p>
            <a:pPr marL="128016" lvl="1">
              <a:lnSpc>
                <a:spcPct val="80000"/>
              </a:lnSpc>
              <a:buClr>
                <a:schemeClr val="bg1"/>
              </a:buClr>
              <a:defRPr/>
            </a:pPr>
            <a:r>
              <a:rPr lang="en-US" sz="2400" u="sng" dirty="0" smtClean="0">
                <a:latin typeface="Avenir LT Std 35 Light"/>
              </a:rPr>
              <a:t>Both</a:t>
            </a:r>
            <a:r>
              <a:rPr lang="en-US" sz="2400" dirty="0" smtClean="0">
                <a:latin typeface="Avenir LT Std 35 Light"/>
              </a:rPr>
              <a:t> </a:t>
            </a:r>
            <a:r>
              <a:rPr lang="en-US" sz="2400" dirty="0">
                <a:latin typeface="Avenir LT Std 35 Light"/>
              </a:rPr>
              <a:t>allow </a:t>
            </a:r>
            <a:r>
              <a:rPr lang="en-US" sz="2400" dirty="0" smtClean="0">
                <a:latin typeface="Avenir LT Std 35 Light"/>
              </a:rPr>
              <a:t>states </a:t>
            </a:r>
            <a:r>
              <a:rPr lang="en-US" sz="2400" dirty="0">
                <a:latin typeface="Avenir LT Std 35 Light"/>
              </a:rPr>
              <a:t>flexibility in program design, provide incentives for </a:t>
            </a:r>
            <a:r>
              <a:rPr lang="en-US" sz="2400" dirty="0" smtClean="0">
                <a:latin typeface="Avenir LT Std 35 Light"/>
              </a:rPr>
              <a:t>efficiencies, innovation</a:t>
            </a:r>
            <a:r>
              <a:rPr lang="en-US" sz="2400" dirty="0">
                <a:latin typeface="Avenir LT Std 35 Light"/>
              </a:rPr>
              <a:t>, and promote federal budget </a:t>
            </a:r>
            <a:r>
              <a:rPr lang="en-US" sz="2400" dirty="0" smtClean="0">
                <a:latin typeface="Avenir LT Std 35 Light"/>
              </a:rPr>
              <a:t>stability</a:t>
            </a:r>
          </a:p>
          <a:p>
            <a:pPr marL="128016" lvl="1">
              <a:lnSpc>
                <a:spcPct val="80000"/>
              </a:lnSpc>
              <a:buClr>
                <a:schemeClr val="bg1"/>
              </a:buClr>
              <a:defRPr/>
            </a:pPr>
            <a:endParaRPr lang="en-US" sz="2400" u="sng" dirty="0">
              <a:latin typeface="Avenir LT Std 35 Light"/>
            </a:endParaRPr>
          </a:p>
          <a:p>
            <a:pPr marL="128016" lvl="1">
              <a:lnSpc>
                <a:spcPct val="80000"/>
              </a:lnSpc>
              <a:buClr>
                <a:schemeClr val="bg1"/>
              </a:buClr>
              <a:defRPr/>
            </a:pPr>
            <a:r>
              <a:rPr lang="en-US" sz="2400" u="sng" dirty="0" smtClean="0">
                <a:latin typeface="Avenir LT Std 35 Light"/>
              </a:rPr>
              <a:t>Per </a:t>
            </a:r>
            <a:r>
              <a:rPr lang="en-US" sz="2400" u="sng" dirty="0">
                <a:latin typeface="Avenir LT Std 35 Light"/>
              </a:rPr>
              <a:t>capita caps </a:t>
            </a:r>
            <a:r>
              <a:rPr lang="en-US" sz="2400" dirty="0">
                <a:latin typeface="Avenir LT Std 35 Light"/>
              </a:rPr>
              <a:t>protect states against unexpected enrollment </a:t>
            </a:r>
            <a:r>
              <a:rPr lang="en-US" sz="2400" dirty="0" smtClean="0">
                <a:latin typeface="Avenir LT Std 35 Light"/>
              </a:rPr>
              <a:t>increases </a:t>
            </a:r>
            <a:r>
              <a:rPr lang="en-US" sz="2400" dirty="0">
                <a:latin typeface="Avenir LT Std 35 Light"/>
              </a:rPr>
              <a:t>and </a:t>
            </a:r>
            <a:r>
              <a:rPr lang="en-US" sz="2400" dirty="0" smtClean="0">
                <a:latin typeface="Avenir LT Std 35 Light"/>
              </a:rPr>
              <a:t>start </a:t>
            </a:r>
            <a:r>
              <a:rPr lang="en-US" sz="2400" dirty="0">
                <a:latin typeface="Avenir LT Std 35 Light"/>
              </a:rPr>
              <a:t>with </a:t>
            </a:r>
            <a:r>
              <a:rPr lang="en-US" sz="2400" dirty="0" smtClean="0">
                <a:latin typeface="Avenir LT Std 35 Light"/>
              </a:rPr>
              <a:t>the current </a:t>
            </a:r>
            <a:r>
              <a:rPr lang="en-US" sz="2400" dirty="0">
                <a:latin typeface="Avenir LT Std 35 Light"/>
              </a:rPr>
              <a:t>federal/state share of funding per </a:t>
            </a:r>
            <a:r>
              <a:rPr lang="en-US" sz="2400" dirty="0" smtClean="0">
                <a:latin typeface="Avenir LT Std 35 Light"/>
              </a:rPr>
              <a:t>capita</a:t>
            </a:r>
          </a:p>
          <a:p>
            <a:pPr marL="470916" lvl="1" indent="-342900">
              <a:lnSpc>
                <a:spcPct val="80000"/>
              </a:lnSpc>
              <a:buClr>
                <a:schemeClr val="bg1"/>
              </a:buClr>
              <a:buFontTx/>
              <a:buChar char="-"/>
              <a:defRPr/>
            </a:pPr>
            <a:endParaRPr lang="en-US" sz="2400" dirty="0"/>
          </a:p>
        </p:txBody>
      </p:sp>
      <p:sp>
        <p:nvSpPr>
          <p:cNvPr id="8" name="Content Placeholder 4"/>
          <p:cNvSpPr>
            <a:spLocks noGrp="1"/>
          </p:cNvSpPr>
          <p:nvPr>
            <p:ph idx="1"/>
          </p:nvPr>
        </p:nvSpPr>
        <p:spPr>
          <a:xfrm>
            <a:off x="4103077" y="1516185"/>
            <a:ext cx="4479814" cy="5103276"/>
          </a:xfrm>
        </p:spPr>
        <p:txBody>
          <a:bodyPr>
            <a:noAutofit/>
          </a:bodyPr>
          <a:lstStyle/>
          <a:p>
            <a:pPr marL="128016" lvl="1" indent="0">
              <a:lnSpc>
                <a:spcPct val="80000"/>
              </a:lnSpc>
              <a:buClr>
                <a:schemeClr val="bg1"/>
              </a:buClr>
              <a:buNone/>
              <a:defRPr/>
            </a:pPr>
            <a:r>
              <a:rPr lang="en-US" dirty="0" smtClean="0">
                <a:latin typeface="Avenir LT Std 35 Light"/>
              </a:rPr>
              <a:t>Cons:</a:t>
            </a:r>
          </a:p>
          <a:p>
            <a:pPr marL="128016" lvl="1" indent="0">
              <a:lnSpc>
                <a:spcPct val="80000"/>
              </a:lnSpc>
              <a:buClr>
                <a:schemeClr val="bg1"/>
              </a:buClr>
              <a:buNone/>
              <a:defRPr/>
            </a:pPr>
            <a:endParaRPr lang="en-US" u="sng" dirty="0">
              <a:latin typeface="Avenir LT Std 35 Light"/>
            </a:endParaRPr>
          </a:p>
          <a:p>
            <a:pPr marL="128016" lvl="1" indent="0">
              <a:lnSpc>
                <a:spcPct val="80000"/>
              </a:lnSpc>
              <a:buClr>
                <a:schemeClr val="bg1"/>
              </a:buClr>
              <a:buNone/>
              <a:defRPr/>
            </a:pPr>
            <a:r>
              <a:rPr lang="en-US" u="sng" dirty="0" smtClean="0">
                <a:latin typeface="Avenir LT Std 35 Light"/>
              </a:rPr>
              <a:t>Both</a:t>
            </a:r>
            <a:r>
              <a:rPr lang="en-US" dirty="0" smtClean="0">
                <a:latin typeface="Avenir LT Std 35 Light"/>
              </a:rPr>
              <a:t> </a:t>
            </a:r>
            <a:r>
              <a:rPr lang="en-US" dirty="0" smtClean="0">
                <a:latin typeface="Avenir LT Std 35 Light"/>
              </a:rPr>
              <a:t>likely set spending </a:t>
            </a:r>
            <a:r>
              <a:rPr lang="en-US" dirty="0">
                <a:latin typeface="Avenir LT Std 35 Light"/>
              </a:rPr>
              <a:t>growth </a:t>
            </a:r>
            <a:r>
              <a:rPr lang="en-US" dirty="0" smtClean="0">
                <a:latin typeface="Avenir LT Std 35 Light"/>
              </a:rPr>
              <a:t>lower </a:t>
            </a:r>
            <a:r>
              <a:rPr lang="en-US" dirty="0">
                <a:latin typeface="Avenir LT Std 35 Light"/>
              </a:rPr>
              <a:t>than historical </a:t>
            </a:r>
            <a:r>
              <a:rPr lang="en-US" dirty="0" smtClean="0">
                <a:latin typeface="Avenir LT Std 35 Light"/>
              </a:rPr>
              <a:t>rates and may prevent programs from keeping </a:t>
            </a:r>
            <a:r>
              <a:rPr lang="en-US" dirty="0">
                <a:latin typeface="Avenir LT Std 35 Light"/>
              </a:rPr>
              <a:t>up with need </a:t>
            </a:r>
            <a:endParaRPr lang="en-US" dirty="0" smtClean="0">
              <a:latin typeface="Avenir LT Std 35 Light"/>
            </a:endParaRPr>
          </a:p>
          <a:p>
            <a:pPr marL="128016" lvl="1" indent="0">
              <a:lnSpc>
                <a:spcPct val="80000"/>
              </a:lnSpc>
              <a:buClr>
                <a:schemeClr val="bg1"/>
              </a:buClr>
              <a:buNone/>
              <a:defRPr/>
            </a:pPr>
            <a:endParaRPr lang="en-US" u="sng" dirty="0">
              <a:latin typeface="Avenir LT Std 35 Light"/>
            </a:endParaRPr>
          </a:p>
          <a:p>
            <a:pPr marL="128016" lvl="1" indent="0">
              <a:lnSpc>
                <a:spcPct val="80000"/>
              </a:lnSpc>
              <a:buClr>
                <a:schemeClr val="bg1"/>
              </a:buClr>
              <a:buNone/>
              <a:defRPr/>
            </a:pPr>
            <a:r>
              <a:rPr lang="en-US" u="sng" dirty="0" smtClean="0">
                <a:latin typeface="Avenir LT Std 35 Light"/>
              </a:rPr>
              <a:t>Per </a:t>
            </a:r>
            <a:r>
              <a:rPr lang="en-US" u="sng" dirty="0">
                <a:latin typeface="Avenir LT Std 35 Light"/>
              </a:rPr>
              <a:t>Capita Caps  </a:t>
            </a:r>
            <a:r>
              <a:rPr lang="en-US" dirty="0">
                <a:latin typeface="Avenir LT Std 35 Light"/>
              </a:rPr>
              <a:t>likely ‘lock in’ historical spending when setting initial per-capita caps </a:t>
            </a:r>
          </a:p>
          <a:p>
            <a:pPr marL="128016" lvl="1" indent="0">
              <a:lnSpc>
                <a:spcPct val="80000"/>
              </a:lnSpc>
              <a:buClr>
                <a:schemeClr val="bg1"/>
              </a:buClr>
              <a:buNone/>
              <a:defRPr/>
            </a:pPr>
            <a:endParaRPr lang="en-US" u="sng" dirty="0" smtClean="0">
              <a:latin typeface="Avenir LT Std 35 Light"/>
            </a:endParaRPr>
          </a:p>
          <a:p>
            <a:pPr marL="128016" lvl="1" indent="0">
              <a:lnSpc>
                <a:spcPct val="80000"/>
              </a:lnSpc>
              <a:buClr>
                <a:schemeClr val="bg1"/>
              </a:buClr>
              <a:buNone/>
              <a:defRPr/>
            </a:pPr>
            <a:r>
              <a:rPr lang="en-US" u="sng" dirty="0" smtClean="0">
                <a:latin typeface="Avenir LT Std 35 Light"/>
              </a:rPr>
              <a:t>Block Grants </a:t>
            </a:r>
            <a:r>
              <a:rPr lang="en-US" dirty="0" smtClean="0">
                <a:latin typeface="Avenir LT Std 35 Light"/>
              </a:rPr>
              <a:t>may favor high-income states when setting initial amount</a:t>
            </a:r>
            <a:r>
              <a:rPr lang="en-US" dirty="0" smtClean="0">
                <a:latin typeface="+mn-lt"/>
              </a:rPr>
              <a:t/>
            </a:r>
            <a:br>
              <a:rPr lang="en-US" dirty="0" smtClean="0">
                <a:latin typeface="+mn-lt"/>
              </a:rPr>
            </a:br>
            <a:endParaRPr lang="en-US" dirty="0">
              <a:latin typeface="+mn-lt"/>
            </a:endParaRPr>
          </a:p>
        </p:txBody>
      </p:sp>
    </p:spTree>
    <p:extLst>
      <p:ext uri="{BB962C8B-B14F-4D97-AF65-F5344CB8AC3E}">
        <p14:creationId xmlns:p14="http://schemas.microsoft.com/office/powerpoint/2010/main" val="117213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fade">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fade">
                                      <p:cBhvr>
                                        <p:cTn id="17" dur="5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fade">
                                      <p:cBhvr>
                                        <p:cTn id="2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4" y="97499"/>
            <a:ext cx="8269704" cy="1325563"/>
          </a:xfrm>
        </p:spPr>
        <p:txBody>
          <a:bodyPr/>
          <a:lstStyle/>
          <a:p>
            <a:r>
              <a:rPr lang="en-US" dirty="0" smtClean="0"/>
              <a:t/>
            </a:r>
            <a:br>
              <a:rPr lang="en-US" dirty="0" smtClean="0"/>
            </a:br>
            <a:r>
              <a:rPr lang="en-US" dirty="0"/>
              <a:t>Per Capita Caps &amp; Block Grants</a:t>
            </a:r>
          </a:p>
        </p:txBody>
      </p:sp>
      <p:sp>
        <p:nvSpPr>
          <p:cNvPr id="3" name="Content Placeholder 2"/>
          <p:cNvSpPr>
            <a:spLocks noGrp="1"/>
          </p:cNvSpPr>
          <p:nvPr>
            <p:ph idx="1"/>
          </p:nvPr>
        </p:nvSpPr>
        <p:spPr>
          <a:xfrm>
            <a:off x="628650" y="1672936"/>
            <a:ext cx="7886700" cy="4727864"/>
          </a:xfrm>
        </p:spPr>
        <p:txBody>
          <a:bodyPr/>
          <a:lstStyle/>
          <a:p>
            <a:r>
              <a:rPr lang="en-US" sz="2400" dirty="0" smtClean="0"/>
              <a:t>Had per </a:t>
            </a:r>
            <a:r>
              <a:rPr lang="en-US" sz="2400" dirty="0"/>
              <a:t>capita caps been in place from 2001-2011,with a growth rate of </a:t>
            </a:r>
            <a:r>
              <a:rPr lang="en-US" sz="2400" dirty="0" smtClean="0"/>
              <a:t>medical CPI-U</a:t>
            </a:r>
            <a:r>
              <a:rPr lang="mr-IN" sz="2400" dirty="0" smtClean="0"/>
              <a:t>…</a:t>
            </a:r>
            <a:endParaRPr lang="en-US" sz="2400" dirty="0" smtClean="0"/>
          </a:p>
          <a:p>
            <a:pPr lvl="1"/>
            <a:r>
              <a:rPr lang="en-US" sz="2000" dirty="0" smtClean="0"/>
              <a:t>Total </a:t>
            </a:r>
            <a:r>
              <a:rPr lang="en-US" sz="2000" dirty="0"/>
              <a:t>Medicaid spending would </a:t>
            </a:r>
            <a:r>
              <a:rPr lang="en-US" sz="2000" dirty="0" smtClean="0"/>
              <a:t>have </a:t>
            </a:r>
            <a:r>
              <a:rPr lang="en-US" sz="2000" dirty="0"/>
              <a:t>been $195 billion lower over the entire period across all eligibility groups (~6.5% </a:t>
            </a:r>
            <a:r>
              <a:rPr lang="en-US" sz="2000" dirty="0" smtClean="0"/>
              <a:t>lower).</a:t>
            </a:r>
          </a:p>
          <a:p>
            <a:pPr lvl="1"/>
            <a:r>
              <a:rPr lang="en-US" sz="2000" dirty="0" smtClean="0"/>
              <a:t>Thirty-eight states, including Georgia, would have experienced a reduction in federal funds in total. Twenty-five states, including Georgia,  would have experienced at decline for each enrollee group.</a:t>
            </a:r>
          </a:p>
          <a:p>
            <a:r>
              <a:rPr lang="en-US" sz="2400" dirty="0" smtClean="0"/>
              <a:t>The </a:t>
            </a:r>
            <a:r>
              <a:rPr lang="en-US" sz="2400" dirty="0"/>
              <a:t>Georgia experience would have </a:t>
            </a:r>
            <a:r>
              <a:rPr lang="en-US" sz="2400" dirty="0" smtClean="0"/>
              <a:t>included</a:t>
            </a:r>
            <a:r>
              <a:rPr lang="mr-IN" sz="2400" dirty="0" smtClean="0"/>
              <a:t>…</a:t>
            </a:r>
            <a:endParaRPr lang="en-US" sz="2400" dirty="0" smtClean="0"/>
          </a:p>
          <a:p>
            <a:pPr lvl="1"/>
            <a:r>
              <a:rPr lang="en-US" sz="2000" dirty="0" smtClean="0"/>
              <a:t>$6.5 </a:t>
            </a:r>
            <a:r>
              <a:rPr lang="en-US" sz="2000" dirty="0"/>
              <a:t>billion less (~14% ) in federal funding across all eligibility </a:t>
            </a:r>
            <a:r>
              <a:rPr lang="en-US" sz="2000" dirty="0" smtClean="0"/>
              <a:t>groups.</a:t>
            </a:r>
          </a:p>
          <a:p>
            <a:pPr lvl="1"/>
            <a:r>
              <a:rPr lang="en-US" sz="2000" dirty="0" smtClean="0"/>
              <a:t>$2.3 </a:t>
            </a:r>
            <a:r>
              <a:rPr lang="en-US" sz="2000" dirty="0"/>
              <a:t>billion less  (-24%) for aged, </a:t>
            </a:r>
            <a:r>
              <a:rPr lang="en-US" sz="2000" dirty="0" smtClean="0"/>
              <a:t>$1.7 </a:t>
            </a:r>
            <a:r>
              <a:rPr lang="en-US" sz="2000" dirty="0"/>
              <a:t>billion less (-10%) for persons with disabilities, </a:t>
            </a:r>
            <a:r>
              <a:rPr lang="en-US" sz="2000" dirty="0" smtClean="0"/>
              <a:t>$1.8 </a:t>
            </a:r>
            <a:r>
              <a:rPr lang="en-US" sz="2000" dirty="0"/>
              <a:t>billion less (-28%) for adults, and </a:t>
            </a:r>
            <a:r>
              <a:rPr lang="en-US" sz="2000" dirty="0" smtClean="0"/>
              <a:t>$761 </a:t>
            </a:r>
            <a:r>
              <a:rPr lang="en-US" sz="2000" dirty="0"/>
              <a:t>million less (-6%) for </a:t>
            </a:r>
            <a:r>
              <a:rPr lang="en-US" sz="2000" dirty="0" smtClean="0"/>
              <a:t>kids.</a:t>
            </a:r>
            <a:endParaRPr lang="en-US" sz="2000" dirty="0"/>
          </a:p>
          <a:p>
            <a:endParaRPr lang="en-US" sz="2400" dirty="0"/>
          </a:p>
        </p:txBody>
      </p:sp>
      <p:sp>
        <p:nvSpPr>
          <p:cNvPr id="7" name="TextBox 6"/>
          <p:cNvSpPr txBox="1"/>
          <p:nvPr/>
        </p:nvSpPr>
        <p:spPr>
          <a:xfrm>
            <a:off x="581891" y="6592542"/>
            <a:ext cx="8186577" cy="530915"/>
          </a:xfrm>
          <a:prstGeom prst="rect">
            <a:avLst/>
          </a:prstGeom>
          <a:noFill/>
        </p:spPr>
        <p:txBody>
          <a:bodyPr wrap="square" rtlCol="0">
            <a:spAutoFit/>
          </a:bodyPr>
          <a:lstStyle/>
          <a:p>
            <a:r>
              <a:rPr lang="en-US" sz="1050" dirty="0"/>
              <a:t>SOURCE:  http://kff.org/report-section/what-if-per-enrollee-medicaid-spending-growth-had-been-limited-to-cpi-m-from-2001-2011-data-note/</a:t>
            </a:r>
          </a:p>
          <a:p>
            <a:endParaRPr lang="en-US" dirty="0"/>
          </a:p>
        </p:txBody>
      </p:sp>
    </p:spTree>
    <p:extLst>
      <p:ext uri="{BB962C8B-B14F-4D97-AF65-F5344CB8AC3E}">
        <p14:creationId xmlns:p14="http://schemas.microsoft.com/office/powerpoint/2010/main" val="472617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97499"/>
            <a:ext cx="8297142" cy="1325563"/>
          </a:xfrm>
        </p:spPr>
        <p:txBody>
          <a:bodyPr/>
          <a:lstStyle/>
          <a:p>
            <a:r>
              <a:rPr lang="en-US" dirty="0" smtClean="0"/>
              <a:t/>
            </a:r>
            <a:br>
              <a:rPr lang="en-US" dirty="0" smtClean="0"/>
            </a:br>
            <a:r>
              <a:rPr lang="en-US" dirty="0" smtClean="0"/>
              <a:t>Per </a:t>
            </a:r>
            <a:r>
              <a:rPr lang="en-US" dirty="0"/>
              <a:t>Capita </a:t>
            </a:r>
            <a:r>
              <a:rPr lang="en-US" dirty="0" smtClean="0"/>
              <a:t>Caps &amp; Block Grants</a:t>
            </a:r>
            <a:endParaRPr lang="en-US" dirty="0"/>
          </a:p>
        </p:txBody>
      </p:sp>
      <p:sp>
        <p:nvSpPr>
          <p:cNvPr id="4" name="Content Placeholder 4"/>
          <p:cNvSpPr>
            <a:spLocks noGrp="1"/>
          </p:cNvSpPr>
          <p:nvPr>
            <p:ph idx="1"/>
          </p:nvPr>
        </p:nvSpPr>
        <p:spPr>
          <a:xfrm>
            <a:off x="628650" y="1441158"/>
            <a:ext cx="7886700" cy="678584"/>
          </a:xfrm>
        </p:spPr>
        <p:txBody>
          <a:bodyPr>
            <a:normAutofit/>
          </a:bodyPr>
          <a:lstStyle/>
          <a:p>
            <a:pPr marL="0" indent="0" algn="ctr">
              <a:buNone/>
            </a:pPr>
            <a:r>
              <a:rPr lang="en-US" sz="2000" dirty="0"/>
              <a:t>Estimated Change in Federal Medicaid Spending </a:t>
            </a:r>
            <a:r>
              <a:rPr lang="en-US" sz="2000" dirty="0" smtClean="0"/>
              <a:t>if Per Enrollee Spending Growth by Group </a:t>
            </a:r>
            <a:r>
              <a:rPr lang="en-US" sz="2000" dirty="0"/>
              <a:t>W</a:t>
            </a:r>
            <a:r>
              <a:rPr lang="en-US" sz="2000" dirty="0" smtClean="0"/>
              <a:t>as Limited to CPI-M, 2001-2011</a:t>
            </a:r>
          </a:p>
        </p:txBody>
      </p:sp>
      <p:graphicFrame>
        <p:nvGraphicFramePr>
          <p:cNvPr id="5" name="Chart 4"/>
          <p:cNvGraphicFramePr/>
          <p:nvPr>
            <p:extLst/>
          </p:nvPr>
        </p:nvGraphicFramePr>
        <p:xfrm>
          <a:off x="1519186" y="2055816"/>
          <a:ext cx="6096000" cy="445086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628650" y="6516301"/>
            <a:ext cx="8043712" cy="253916"/>
          </a:xfrm>
          <a:prstGeom prst="rect">
            <a:avLst/>
          </a:prstGeom>
          <a:noFill/>
        </p:spPr>
        <p:txBody>
          <a:bodyPr wrap="square" rtlCol="0">
            <a:spAutoFit/>
          </a:bodyPr>
          <a:lstStyle/>
          <a:p>
            <a:r>
              <a:rPr lang="en-US" sz="1050" dirty="0" smtClean="0"/>
              <a:t>SOURCE:  http</a:t>
            </a:r>
            <a:r>
              <a:rPr lang="en-US" sz="1050" dirty="0"/>
              <a:t>://kff.org/report-section/what-if-per-enrollee-medicaid-spending-growth-had-been-limited-to-cpi-m-from-2001-2011-data-note/</a:t>
            </a:r>
          </a:p>
        </p:txBody>
      </p:sp>
    </p:spTree>
    <p:extLst>
      <p:ext uri="{BB962C8B-B14F-4D97-AF65-F5344CB8AC3E}">
        <p14:creationId xmlns:p14="http://schemas.microsoft.com/office/powerpoint/2010/main" val="239754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515350" cy="1325563"/>
          </a:xfrm>
        </p:spPr>
        <p:txBody>
          <a:bodyPr/>
          <a:lstStyle/>
          <a:p>
            <a:r>
              <a:rPr lang="en-US" dirty="0" smtClean="0"/>
              <a:t/>
            </a:r>
            <a:br>
              <a:rPr lang="en-US" dirty="0" smtClean="0"/>
            </a:br>
            <a:r>
              <a:rPr lang="en-US" dirty="0" smtClean="0"/>
              <a:t>Per </a:t>
            </a:r>
            <a:r>
              <a:rPr lang="en-US" dirty="0"/>
              <a:t>Capita </a:t>
            </a:r>
            <a:r>
              <a:rPr lang="en-US" dirty="0" smtClean="0"/>
              <a:t>Caps &amp; Block Grants</a:t>
            </a:r>
            <a:endParaRPr lang="en-US" dirty="0"/>
          </a:p>
        </p:txBody>
      </p:sp>
      <p:sp>
        <p:nvSpPr>
          <p:cNvPr id="3" name="Content Placeholder 2"/>
          <p:cNvSpPr>
            <a:spLocks noGrp="1"/>
          </p:cNvSpPr>
          <p:nvPr>
            <p:ph idx="1"/>
          </p:nvPr>
        </p:nvSpPr>
        <p:spPr/>
        <p:txBody>
          <a:bodyPr/>
          <a:lstStyle/>
          <a:p>
            <a:endParaRPr lang="en-US" dirty="0"/>
          </a:p>
        </p:txBody>
      </p:sp>
      <p:pic>
        <p:nvPicPr>
          <p:cNvPr id="5" name="Content Placeholder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744" y="1433453"/>
            <a:ext cx="8520047" cy="5439707"/>
          </a:xfrm>
          <a:prstGeom prst="rect">
            <a:avLst/>
          </a:prstGeom>
        </p:spPr>
      </p:pic>
      <p:sp>
        <p:nvSpPr>
          <p:cNvPr id="6" name="TextBox 5"/>
          <p:cNvSpPr txBox="1"/>
          <p:nvPr/>
        </p:nvSpPr>
        <p:spPr>
          <a:xfrm>
            <a:off x="7951734" y="4641356"/>
            <a:ext cx="822661" cy="276999"/>
          </a:xfrm>
          <a:prstGeom prst="rect">
            <a:avLst/>
          </a:prstGeom>
          <a:noFill/>
        </p:spPr>
        <p:txBody>
          <a:bodyPr wrap="none" rtlCol="0">
            <a:spAutoFit/>
          </a:bodyPr>
          <a:lstStyle/>
          <a:p>
            <a:r>
              <a:rPr lang="en-US" sz="1200" b="1" dirty="0" smtClean="0">
                <a:solidFill>
                  <a:srgbClr val="FF0000"/>
                </a:solidFill>
              </a:rPr>
              <a:t>GA (-14%)</a:t>
            </a:r>
            <a:endParaRPr lang="en-US" sz="1200" b="1" dirty="0">
              <a:solidFill>
                <a:srgbClr val="FF0000"/>
              </a:solidFill>
            </a:endParaRPr>
          </a:p>
        </p:txBody>
      </p:sp>
      <p:sp>
        <p:nvSpPr>
          <p:cNvPr id="7" name="TextBox 6"/>
          <p:cNvSpPr txBox="1"/>
          <p:nvPr/>
        </p:nvSpPr>
        <p:spPr>
          <a:xfrm>
            <a:off x="6832601" y="4114806"/>
            <a:ext cx="813088" cy="276999"/>
          </a:xfrm>
          <a:prstGeom prst="rect">
            <a:avLst/>
          </a:prstGeom>
          <a:noFill/>
        </p:spPr>
        <p:txBody>
          <a:bodyPr wrap="square" rtlCol="0">
            <a:spAutoFit/>
          </a:bodyPr>
          <a:lstStyle/>
          <a:p>
            <a:r>
              <a:rPr lang="en-US" sz="1200" b="1" dirty="0" smtClean="0">
                <a:solidFill>
                  <a:srgbClr val="FF0000"/>
                </a:solidFill>
              </a:rPr>
              <a:t>GA (-6%)</a:t>
            </a:r>
            <a:endParaRPr lang="en-US" sz="1200" b="1" dirty="0">
              <a:solidFill>
                <a:srgbClr val="FF0000"/>
              </a:solidFill>
            </a:endParaRPr>
          </a:p>
        </p:txBody>
      </p:sp>
      <p:sp>
        <p:nvSpPr>
          <p:cNvPr id="8" name="TextBox 7"/>
          <p:cNvSpPr txBox="1"/>
          <p:nvPr/>
        </p:nvSpPr>
        <p:spPr>
          <a:xfrm>
            <a:off x="5346700" y="5054606"/>
            <a:ext cx="822661" cy="276999"/>
          </a:xfrm>
          <a:prstGeom prst="rect">
            <a:avLst/>
          </a:prstGeom>
          <a:noFill/>
        </p:spPr>
        <p:txBody>
          <a:bodyPr wrap="none" rtlCol="0">
            <a:spAutoFit/>
          </a:bodyPr>
          <a:lstStyle/>
          <a:p>
            <a:r>
              <a:rPr lang="en-US" sz="1200" b="1" dirty="0" smtClean="0">
                <a:solidFill>
                  <a:srgbClr val="FF0000"/>
                </a:solidFill>
              </a:rPr>
              <a:t>GA (-28%)</a:t>
            </a:r>
            <a:endParaRPr lang="en-US" sz="1200" b="1" dirty="0">
              <a:solidFill>
                <a:srgbClr val="FF0000"/>
              </a:solidFill>
            </a:endParaRPr>
          </a:p>
        </p:txBody>
      </p:sp>
      <p:sp>
        <p:nvSpPr>
          <p:cNvPr id="9" name="TextBox 8"/>
          <p:cNvSpPr txBox="1"/>
          <p:nvPr/>
        </p:nvSpPr>
        <p:spPr>
          <a:xfrm>
            <a:off x="3695700" y="4391805"/>
            <a:ext cx="952500" cy="276999"/>
          </a:xfrm>
          <a:prstGeom prst="rect">
            <a:avLst/>
          </a:prstGeom>
          <a:noFill/>
        </p:spPr>
        <p:txBody>
          <a:bodyPr wrap="square" rtlCol="0">
            <a:spAutoFit/>
          </a:bodyPr>
          <a:lstStyle/>
          <a:p>
            <a:r>
              <a:rPr lang="en-US" sz="1200" b="1" dirty="0" smtClean="0">
                <a:solidFill>
                  <a:srgbClr val="FF0000"/>
                </a:solidFill>
              </a:rPr>
              <a:t>GA (-10%)</a:t>
            </a:r>
            <a:endParaRPr lang="en-US" sz="1200" b="1" dirty="0">
              <a:solidFill>
                <a:srgbClr val="FF0000"/>
              </a:solidFill>
            </a:endParaRPr>
          </a:p>
        </p:txBody>
      </p:sp>
      <p:sp>
        <p:nvSpPr>
          <p:cNvPr id="10" name="TextBox 9"/>
          <p:cNvSpPr txBox="1"/>
          <p:nvPr/>
        </p:nvSpPr>
        <p:spPr>
          <a:xfrm>
            <a:off x="1854200" y="4800607"/>
            <a:ext cx="825500" cy="276999"/>
          </a:xfrm>
          <a:prstGeom prst="rect">
            <a:avLst/>
          </a:prstGeom>
          <a:noFill/>
        </p:spPr>
        <p:txBody>
          <a:bodyPr wrap="square" rtlCol="0">
            <a:spAutoFit/>
          </a:bodyPr>
          <a:lstStyle/>
          <a:p>
            <a:r>
              <a:rPr lang="en-US" sz="1200" b="1" dirty="0" smtClean="0">
                <a:solidFill>
                  <a:srgbClr val="FF0000"/>
                </a:solidFill>
              </a:rPr>
              <a:t>GA (-24%)</a:t>
            </a:r>
            <a:endParaRPr lang="en-US" sz="1200" b="1" dirty="0">
              <a:solidFill>
                <a:srgbClr val="FF0000"/>
              </a:solidFill>
            </a:endParaRPr>
          </a:p>
        </p:txBody>
      </p:sp>
    </p:spTree>
    <p:extLst>
      <p:ext uri="{BB962C8B-B14F-4D97-AF65-F5344CB8AC3E}">
        <p14:creationId xmlns:p14="http://schemas.microsoft.com/office/powerpoint/2010/main" val="26937859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Individual Insurance Market Reforms</a:t>
            </a:r>
            <a:endParaRPr lang="en-US" dirty="0"/>
          </a:p>
        </p:txBody>
      </p:sp>
      <p:graphicFrame>
        <p:nvGraphicFramePr>
          <p:cNvPr id="5" name="Content Placeholder 4"/>
          <p:cNvGraphicFramePr>
            <a:graphicFrameLocks noGrp="1"/>
          </p:cNvGraphicFramePr>
          <p:nvPr>
            <p:ph idx="1"/>
            <p:extLst/>
          </p:nvPr>
        </p:nvGraphicFramePr>
        <p:xfrm>
          <a:off x="628650" y="1566057"/>
          <a:ext cx="7886700" cy="5051042"/>
        </p:xfrm>
        <a:graphic>
          <a:graphicData uri="http://schemas.openxmlformats.org/drawingml/2006/table">
            <a:tbl>
              <a:tblPr firstRow="1" firstCol="1" bandRow="1">
                <a:tableStyleId>{5C22544A-7EE6-4342-B048-85BDC9FD1C3A}</a:tableStyleId>
              </a:tblPr>
              <a:tblGrid>
                <a:gridCol w="1484235"/>
                <a:gridCol w="2064260"/>
                <a:gridCol w="2119746"/>
                <a:gridCol w="2218459"/>
              </a:tblGrid>
              <a:tr h="252352">
                <a:tc>
                  <a:txBody>
                    <a:bodyPr/>
                    <a:lstStyle/>
                    <a:p>
                      <a:pPr marL="0" marR="0" algn="ctr">
                        <a:lnSpc>
                          <a:spcPct val="100000"/>
                        </a:lnSpc>
                        <a:spcBef>
                          <a:spcPts val="0"/>
                        </a:spcBef>
                        <a:spcAft>
                          <a:spcPts val="80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400" dirty="0" smtClean="0"/>
                        <a:t>ACA</a:t>
                      </a:r>
                      <a:endParaRPr lang="en-US" sz="1400" dirty="0"/>
                    </a:p>
                  </a:txBody>
                  <a:tcPr marL="67174" marR="67174" marT="0" marB="0"/>
                </a:tc>
                <a:tc>
                  <a:txBody>
                    <a:bodyPr/>
                    <a:lstStyle/>
                    <a:p>
                      <a:pPr algn="ctr">
                        <a:lnSpc>
                          <a:spcPct val="100000"/>
                        </a:lnSpc>
                      </a:pPr>
                      <a:r>
                        <a:rPr lang="en-US" sz="1400" dirty="0" smtClean="0"/>
                        <a:t>AHCA</a:t>
                      </a:r>
                      <a:endParaRPr lang="en-US" sz="14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400" dirty="0">
                          <a:effectLst/>
                        </a:rPr>
                        <a:t> </a:t>
                      </a:r>
                      <a:r>
                        <a:rPr lang="en-US" sz="1400" dirty="0" smtClean="0">
                          <a:effectLst/>
                        </a:rPr>
                        <a:t>BCRA</a:t>
                      </a:r>
                      <a:endParaRPr lang="en-US" sz="1400" dirty="0" smtClean="0"/>
                    </a:p>
                  </a:txBody>
                  <a:tcPr marL="67174" marR="67174" marT="0" marB="0"/>
                </a:tc>
              </a:tr>
              <a:tr h="884556">
                <a:tc>
                  <a:txBody>
                    <a:bodyPr/>
                    <a:lstStyle/>
                    <a:p>
                      <a:pPr marL="0" marR="0" algn="l">
                        <a:lnSpc>
                          <a:spcPct val="100000"/>
                        </a:lnSpc>
                        <a:spcBef>
                          <a:spcPts val="0"/>
                        </a:spcBef>
                        <a:spcAft>
                          <a:spcPts val="800"/>
                        </a:spcAft>
                      </a:pPr>
                      <a:r>
                        <a:rPr lang="en-US" sz="1400" dirty="0" smtClean="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Individual mandate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marL="330200" marR="48260"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Individual</a:t>
                      </a:r>
                      <a:r>
                        <a:rPr lang="en-US" sz="1400" baseline="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mandate</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 h</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health insu</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ance or p</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a fine.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6510" indent="-285750" algn="l">
                        <a:lnSpc>
                          <a:spcPct val="100000"/>
                        </a:lnSpc>
                        <a:spcBef>
                          <a:spcPts val="170"/>
                        </a:spcBef>
                        <a:spcAft>
                          <a:spcPts val="0"/>
                        </a:spcAft>
                        <a:buFont typeface="Arial" panose="020B0604020202020204" pitchFamily="34" charset="0"/>
                        <a:buChar char="•"/>
                      </a:pP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epeals individual mand</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p>
                    <a:p>
                      <a:pPr marL="330200" marR="16510"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Penali</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z</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 individuals </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l</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tting</a:t>
                      </a:r>
                      <a:r>
                        <a:rPr lang="en-US" sz="1400" spc="-5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la</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se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30% su</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cha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when pu</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chasing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54330" marR="0" indent="-285750" algn="l">
                        <a:lnSpc>
                          <a:spcPct val="100000"/>
                        </a:lnSpc>
                        <a:spcBef>
                          <a:spcPts val="175"/>
                        </a:spcBef>
                        <a:spcAft>
                          <a:spcPts val="0"/>
                        </a:spcAft>
                        <a:buFont typeface="Arial" panose="020B0604020202020204" pitchFamily="34" charset="0"/>
                        <a:buChar char="•"/>
                      </a:pP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epeals individual mand</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p>
                    <a:p>
                      <a:pPr marL="354330" marR="0" lvl="0" indent="-285750" algn="l" defTabSz="914400" rtl="0" eaLnBrk="1" fontAlgn="auto" latinLnBrk="0" hangingPunct="1">
                        <a:lnSpc>
                          <a:spcPct val="100000"/>
                        </a:lnSpc>
                        <a:spcBef>
                          <a:spcPts val="175"/>
                        </a:spcBef>
                        <a:spcAft>
                          <a:spcPts val="0"/>
                        </a:spcAft>
                        <a:buClrTx/>
                        <a:buSzTx/>
                        <a:buFont typeface="Arial" panose="020B0604020202020204" pitchFamily="34" charset="0"/>
                        <a:buChar char="•"/>
                        <a:tabLst/>
                        <a:defRP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Penali</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z</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 individuals </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l</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tting</a:t>
                      </a:r>
                      <a:r>
                        <a:rPr lang="en-US" sz="1400" spc="-5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la</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se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with 6 month waiting</a:t>
                      </a:r>
                      <a:r>
                        <a:rPr lang="en-US" sz="1400" spc="-5" baseline="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period</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445784">
                <a:tc>
                  <a:txBody>
                    <a:bodyPr/>
                    <a:lstStyle/>
                    <a:p>
                      <a:pPr marL="44450" marR="228600" algn="l">
                        <a:lnSpc>
                          <a:spcPct val="100000"/>
                        </a:lnSpc>
                        <a:spcBef>
                          <a:spcPts val="170"/>
                        </a:spcBef>
                        <a:spcAft>
                          <a:spcPts val="0"/>
                        </a:spcAft>
                      </a:pPr>
                      <a:r>
                        <a:rPr lang="en-US" sz="1400" b="1" spc="-65"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x</a:t>
                      </a:r>
                      <a:r>
                        <a:rPr lang="en-US" sz="1400" b="1" spc="-5"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edits</a:t>
                      </a:r>
                      <a:r>
                        <a:rPr lang="en-US" sz="1400" b="1" spc="-15"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f</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or pu</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chasing insu</a:t>
                      </a:r>
                      <a:r>
                        <a:rPr lang="en-US" sz="1400" b="1" spc="-2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ance</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50800"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ailable </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100-400% FPL.</a:t>
                      </a:r>
                    </a:p>
                    <a:p>
                      <a:pPr marL="330200" marR="50800" indent="-285750" algn="l">
                        <a:lnSpc>
                          <a:spcPct val="100000"/>
                        </a:lnSpc>
                        <a:spcBef>
                          <a:spcPts val="170"/>
                        </a:spcBef>
                        <a:spcAft>
                          <a:spcPts val="0"/>
                        </a:spcAft>
                        <a:buFont typeface="Arial" panose="020B0604020202020204" pitchFamily="34" charset="0"/>
                        <a:buChar char="•"/>
                      </a:pPr>
                      <a:r>
                        <a:rPr lang="en-US" sz="1400" spc="-6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 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a</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ome, and lo</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p>
                    <a:p>
                      <a:pPr marL="330200" marR="50800"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Based on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 of benchmark plan with</a:t>
                      </a:r>
                      <a:r>
                        <a:rPr lang="en-US" sz="1400" baseline="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70% actuarial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alue (</a:t>
                      </a:r>
                      <a:r>
                        <a:rPr lang="en-US" sz="1400" spc="-3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69850"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Fl</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 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based on a</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p>
                    <a:p>
                      <a:pPr marL="330200" marR="69850" indent="-285750" algn="l">
                        <a:lnSpc>
                          <a:spcPct val="100000"/>
                        </a:lnSpc>
                        <a:spcBef>
                          <a:spcPts val="170"/>
                        </a:spcBef>
                        <a:spcAft>
                          <a:spcPts val="0"/>
                        </a:spcAft>
                        <a:buFont typeface="Arial" panose="020B0604020202020204" pitchFamily="34" charset="0"/>
                        <a:buChar char="•"/>
                      </a:pP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single 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omes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 $75,000 or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ouple 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omes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 $150,000, c</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 is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educed.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78435" indent="-285750" algn="l">
                        <a:lnSpc>
                          <a:spcPct val="100000"/>
                        </a:lnSpc>
                        <a:spcBef>
                          <a:spcPts val="170"/>
                        </a:spcBef>
                        <a:spcAft>
                          <a:spcPts val="0"/>
                        </a:spcAft>
                        <a:buFont typeface="Arial" panose="020B0604020202020204" pitchFamily="34" charset="0"/>
                        <a:buChar char="•"/>
                      </a:pP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0-350% FPL. </a:t>
                      </a:r>
                    </a:p>
                    <a:p>
                      <a:pPr marL="330200" marR="178435" indent="-285750" algn="l">
                        <a:lnSpc>
                          <a:spcPct val="100000"/>
                        </a:lnSpc>
                        <a:spcBef>
                          <a:spcPts val="170"/>
                        </a:spcBef>
                        <a:spcAft>
                          <a:spcPts val="0"/>
                        </a:spcAft>
                        <a:buFont typeface="Arial" panose="020B0604020202020204" pitchFamily="34" charset="0"/>
                        <a:buChar char="•"/>
                      </a:pPr>
                      <a:r>
                        <a:rPr lang="en-US" sz="1400" spc="-6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 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a</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ome, and whe</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individuals li</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but</a:t>
                      </a:r>
                      <a:r>
                        <a:rPr lang="en-US" sz="1400" baseline="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less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ene</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ous than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 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a:t>
                      </a:r>
                    </a:p>
                    <a:p>
                      <a:pPr marL="330200" marR="40005" indent="-285750" algn="l">
                        <a:lnSpc>
                          <a:spcPct val="100000"/>
                        </a:lnSpc>
                        <a:spcBef>
                          <a:spcPts val="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based on benchmark plan with</a:t>
                      </a:r>
                      <a:r>
                        <a:rPr lang="en-US" sz="1400" baseline="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58% </a:t>
                      </a:r>
                      <a:r>
                        <a:rPr lang="en-US" sz="1400" spc="-4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8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180438">
                <a:tc>
                  <a:txBody>
                    <a:bodyPr/>
                    <a:lstStyle/>
                    <a:p>
                      <a:pPr marL="44450" marR="162560" algn="l">
                        <a:lnSpc>
                          <a:spcPct val="100000"/>
                        </a:lnSpc>
                        <a:spcBef>
                          <a:spcPts val="170"/>
                        </a:spcBef>
                        <a:spcAft>
                          <a:spcPts val="0"/>
                        </a:spcAft>
                      </a:pP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Co</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en-US" sz="1400" b="1" spc="-2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-sharing </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eduction</a:t>
                      </a:r>
                      <a:r>
                        <a:rPr lang="en-US" sz="1400" b="1" spc="-3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(CSR) su</a:t>
                      </a:r>
                      <a:r>
                        <a:rPr lang="en-US" sz="1400" b="1" spc="-5"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b</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sidies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7780"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vided su</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sidies </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 insu</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2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educed ou</a:t>
                      </a:r>
                      <a:r>
                        <a:rPr lang="en-US" sz="1400" spc="-2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2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-poc</a:t>
                      </a:r>
                      <a:r>
                        <a:rPr lang="en-US" sz="1400" spc="-2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k</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xpenses</a:t>
                      </a:r>
                      <a:r>
                        <a:rPr lang="en-US" sz="1400" baseline="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pc="-2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l</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2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ome individuals in the</a:t>
                      </a:r>
                      <a:r>
                        <a:rPr lang="en-US" sz="1400" baseline="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Mar</a:t>
                      </a:r>
                      <a:r>
                        <a:rPr lang="en-US" sz="1400" spc="-3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k</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tplace.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Elimin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 CSRs in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Elimin</a:t>
                      </a:r>
                      <a:r>
                        <a:rPr lang="en-US" sz="1400" spc="-5"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 CSRs in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7330">
                <a:tc>
                  <a:txBody>
                    <a:bodyPr/>
                    <a:lstStyle/>
                    <a:p>
                      <a:pPr marL="44450" marR="0" algn="l">
                        <a:lnSpc>
                          <a:spcPct val="100000"/>
                        </a:lnSpc>
                        <a:spcBef>
                          <a:spcPts val="175"/>
                        </a:spcBef>
                        <a:spcAft>
                          <a:spcPts val="0"/>
                        </a:spcAft>
                      </a:pP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g</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e </a:t>
                      </a:r>
                      <a:r>
                        <a:rPr lang="en-US" sz="1400" b="1" spc="-2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spc="-1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ting</a:t>
                      </a:r>
                      <a:r>
                        <a:rPr lang="en-US" sz="1400" b="1" spc="-15"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bands</a:t>
                      </a:r>
                      <a:endParaRPr lang="en-US" sz="1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85090"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3:1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63195" indent="-285750" algn="l">
                        <a:lnSpc>
                          <a:spcPct val="100000"/>
                        </a:lnSpc>
                        <a:spcBef>
                          <a:spcPts val="170"/>
                        </a:spcBef>
                        <a:spcAft>
                          <a:spcPts val="0"/>
                        </a:spcAft>
                        <a:buFont typeface="Arial" panose="020B0604020202020204" pitchFamily="34" charset="0"/>
                        <a:buChar char="•"/>
                      </a:pPr>
                      <a:r>
                        <a:rPr lang="en-US" sz="140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52070"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5:1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50882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Individual Insurance Market Reforms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50775431"/>
              </p:ext>
            </p:extLst>
          </p:nvPr>
        </p:nvGraphicFramePr>
        <p:xfrm>
          <a:off x="602673" y="1628403"/>
          <a:ext cx="8219208" cy="5120640"/>
        </p:xfrm>
        <a:graphic>
          <a:graphicData uri="http://schemas.openxmlformats.org/drawingml/2006/table">
            <a:tbl>
              <a:tblPr firstRow="1" firstCol="1" bandRow="1">
                <a:tableStyleId>{5C22544A-7EE6-4342-B048-85BDC9FD1C3A}</a:tableStyleId>
              </a:tblPr>
              <a:tblGrid>
                <a:gridCol w="1591776"/>
                <a:gridCol w="2347832"/>
                <a:gridCol w="2180275"/>
                <a:gridCol w="2099325"/>
              </a:tblGrid>
              <a:tr h="146957">
                <a:tc>
                  <a:txBody>
                    <a:bodyPr/>
                    <a:lstStyle/>
                    <a:p>
                      <a:pPr marL="0" marR="0" algn="ctr">
                        <a:lnSpc>
                          <a:spcPct val="100000"/>
                        </a:lnSpc>
                        <a:spcBef>
                          <a:spcPts val="0"/>
                        </a:spcBef>
                        <a:spcAft>
                          <a:spcPts val="80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600" dirty="0" smtClean="0"/>
                        <a:t>ACA</a:t>
                      </a:r>
                      <a:endParaRPr lang="en-US" sz="1600" dirty="0"/>
                    </a:p>
                  </a:txBody>
                  <a:tcPr marL="67174" marR="67174" marT="0" marB="0"/>
                </a:tc>
                <a:tc>
                  <a:txBody>
                    <a:bodyPr/>
                    <a:lstStyle/>
                    <a:p>
                      <a:pPr algn="ctr">
                        <a:lnSpc>
                          <a:spcPct val="100000"/>
                        </a:lnSpc>
                      </a:pPr>
                      <a:r>
                        <a:rPr lang="en-US" sz="1600" dirty="0" smtClean="0"/>
                        <a:t>AHCA</a:t>
                      </a:r>
                      <a:endParaRPr lang="en-US" sz="16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dirty="0">
                          <a:effectLst/>
                        </a:rPr>
                        <a:t> </a:t>
                      </a:r>
                      <a:r>
                        <a:rPr lang="en-US" sz="1600" dirty="0" smtClean="0">
                          <a:effectLst/>
                        </a:rPr>
                        <a:t>BCRA</a:t>
                      </a:r>
                      <a:endParaRPr lang="en-US" sz="1600" dirty="0" smtClean="0"/>
                    </a:p>
                  </a:txBody>
                  <a:tcPr marL="67174" marR="67174" marT="0" marB="0"/>
                </a:tc>
              </a:tr>
              <a:tr h="475409">
                <a:tc>
                  <a:txBody>
                    <a:bodyPr/>
                    <a:lstStyle/>
                    <a:p>
                      <a:pPr marL="44450" marR="0" algn="l">
                        <a:lnSpc>
                          <a:spcPct val="100000"/>
                        </a:lnSpc>
                        <a:spcBef>
                          <a:spcPts val="175"/>
                        </a:spcBef>
                        <a:spcAft>
                          <a:spcPts val="0"/>
                        </a:spcAft>
                      </a:pPr>
                      <a:r>
                        <a:rPr lang="en-US" sz="16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Dependent</a:t>
                      </a:r>
                      <a:r>
                        <a:rPr lang="en-US" sz="1600" b="1" baseline="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coverage</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33020" indent="-285750" algn="l">
                        <a:lnSpc>
                          <a:spcPct val="100000"/>
                        </a:lnSpc>
                        <a:spcBef>
                          <a:spcPts val="170"/>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&lt;26 </a:t>
                      </a:r>
                      <a:r>
                        <a:rPr lang="en-US" sz="16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a:t>
                      </a:r>
                      <a:r>
                        <a:rPr lang="en-US" sz="16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stay on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health plan.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54330" marR="0" indent="-285750" algn="l">
                        <a:lnSpc>
                          <a:spcPct val="100000"/>
                        </a:lnSpc>
                        <a:spcBef>
                          <a:spcPts val="175"/>
                        </a:spcBef>
                        <a:spcAft>
                          <a:spcPts val="0"/>
                        </a:spcAft>
                        <a:buFont typeface="Arial" panose="020B0604020202020204" pitchFamily="34" charset="0"/>
                        <a:buChar char="•"/>
                      </a:pPr>
                      <a:r>
                        <a:rPr lang="en-US" sz="1600" spc="-1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ains </a:t>
                      </a:r>
                      <a:r>
                        <a:rPr lang="en-US" sz="16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CA p</a:t>
                      </a:r>
                      <a:r>
                        <a:rPr lang="en-US" sz="1600" spc="-1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vision.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ains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 p</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65020">
                <a:tc>
                  <a:txBody>
                    <a:bodyPr/>
                    <a:lstStyle/>
                    <a:p>
                      <a:pPr marL="44450" marR="0" algn="l">
                        <a:lnSpc>
                          <a:spcPct val="100000"/>
                        </a:lnSpc>
                        <a:spcBef>
                          <a:spcPts val="175"/>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Esse</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tial</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Health</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450" marR="0" algn="l">
                        <a:lnSpc>
                          <a:spcPct val="100000"/>
                        </a:lnSpc>
                        <a:spcBef>
                          <a:spcPts val="0"/>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Ben</a:t>
                      </a:r>
                      <a:r>
                        <a:rPr lang="en-US" sz="16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fits</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(EHBs)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insu</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a li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of</a:t>
                      </a:r>
                      <a:r>
                        <a:rPr lang="en-US" sz="16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EHBs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including Rx drugs,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MH</a:t>
                      </a:r>
                      <a:r>
                        <a:rPr lang="en-US" sz="160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&amp;</a:t>
                      </a:r>
                      <a:r>
                        <a:rPr lang="en-US" sz="16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maternity</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36855" indent="-285750" algn="l">
                        <a:lnSpc>
                          <a:spcPct val="100000"/>
                        </a:lnSpc>
                        <a:spcBef>
                          <a:spcPts val="170"/>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States can define EHBs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85115" indent="-285750" algn="l">
                        <a:lnSpc>
                          <a:spcPct val="100000"/>
                        </a:lnSpc>
                        <a:spcBef>
                          <a:spcPts val="170"/>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States can define EHBs.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674702">
                <a:tc>
                  <a:txBody>
                    <a:bodyPr/>
                    <a:lstStyle/>
                    <a:p>
                      <a:pPr marL="44450" marR="0" algn="l">
                        <a:lnSpc>
                          <a:spcPct val="100000"/>
                        </a:lnSpc>
                        <a:spcBef>
                          <a:spcPts val="175"/>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Community </a:t>
                      </a:r>
                      <a:r>
                        <a:rPr lang="en-US" sz="1600" b="1"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ting</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29540" indent="-285750" algn="l">
                        <a:lnSpc>
                          <a:spcPct val="100000"/>
                        </a:lnSpc>
                        <a:spcBef>
                          <a:spcPts val="170"/>
                        </a:spcBef>
                        <a:spcAft>
                          <a:spcPts val="0"/>
                        </a:spcAft>
                        <a:buFont typeface="Arial" panose="020B0604020202020204" pitchFamily="34" charset="0"/>
                        <a:buChar char="•"/>
                      </a:pP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Insu</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annot cha</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cu</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ome</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mo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or de</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based on p</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ting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85090" indent="-285750" algn="l">
                        <a:lnSpc>
                          <a:spcPct val="100000"/>
                        </a:lnSpc>
                        <a:spcBef>
                          <a:spcPts val="170"/>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Community rating state waiver; can include preexisting conditions.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77800" lvl="0" indent="-285750" algn="l" defTabSz="914400" rtl="0" eaLnBrk="1" fontAlgn="auto" latinLnBrk="0" hangingPunct="1">
                        <a:lnSpc>
                          <a:spcPct val="100000"/>
                        </a:lnSpc>
                        <a:spcBef>
                          <a:spcPts val="170"/>
                        </a:spcBef>
                        <a:spcAft>
                          <a:spcPts val="0"/>
                        </a:spcAft>
                        <a:buClrTx/>
                        <a:buSzTx/>
                        <a:buFont typeface="Arial" panose="020B0604020202020204" pitchFamily="34" charset="0"/>
                        <a:buChar char="•"/>
                        <a:tabLst/>
                        <a:defRP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Cannot waive preexisting conditions protections.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985422">
                <a:tc>
                  <a:txBody>
                    <a:bodyPr/>
                    <a:lstStyle/>
                    <a:p>
                      <a:pPr marL="44450" marR="346710" algn="l">
                        <a:lnSpc>
                          <a:spcPct val="100000"/>
                        </a:lnSpc>
                        <a:spcBef>
                          <a:spcPts val="170"/>
                        </a:spcBef>
                        <a:spcAft>
                          <a:spcPts val="0"/>
                        </a:spcAft>
                      </a:pP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a:t>
                      </a:r>
                      <a:r>
                        <a:rPr lang="en-US" sz="16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1332 </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ai</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v</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2065" indent="-285750" algn="l">
                        <a:lnSpc>
                          <a:spcPct val="100000"/>
                        </a:lnSpc>
                        <a:spcBef>
                          <a:spcPts val="170"/>
                        </a:spcBef>
                        <a:spcAft>
                          <a:spcPts val="0"/>
                        </a:spcAft>
                        <a:buFont typeface="Arial" panose="020B0604020202020204" pitchFamily="34" charset="0"/>
                        <a:buChar char="•"/>
                      </a:pP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1332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p</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og</a:t>
                      </a:r>
                      <a:r>
                        <a:rPr lang="en-US" sz="16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am,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arting</a:t>
                      </a:r>
                      <a:r>
                        <a:rPr lang="en-US" sz="16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 2017, which allo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cer</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visions</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so</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long</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as</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co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is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lea</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as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omp</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ehensi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dable, accessible, and bud</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ge</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neut</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Not add</a:t>
                      </a:r>
                      <a:r>
                        <a:rPr lang="en-US" sz="16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essed.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38430" indent="-285750" algn="l">
                        <a:lnSpc>
                          <a:spcPct val="100000"/>
                        </a:lnSpc>
                        <a:spcBef>
                          <a:spcPts val="170"/>
                        </a:spcBef>
                        <a:spcAft>
                          <a:spcPts val="0"/>
                        </a:spcAft>
                        <a:buFont typeface="Arial" panose="020B0604020202020204" pitchFamily="34" charset="0"/>
                        <a:buChar char="•"/>
                      </a:pP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Loosens 1332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app</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anda</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ds a</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ound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600"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-sharing and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omp</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ehensi</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2942670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Individual Insurance Market Reforms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23726899"/>
              </p:ext>
            </p:extLst>
          </p:nvPr>
        </p:nvGraphicFramePr>
        <p:xfrm>
          <a:off x="628650" y="1763486"/>
          <a:ext cx="7886700" cy="4292600"/>
        </p:xfrm>
        <a:graphic>
          <a:graphicData uri="http://schemas.openxmlformats.org/drawingml/2006/table">
            <a:tbl>
              <a:tblPr firstRow="1" firstCol="1" bandRow="1">
                <a:tableStyleId>{5C22544A-7EE6-4342-B048-85BDC9FD1C3A}</a:tableStyleId>
              </a:tblPr>
              <a:tblGrid>
                <a:gridCol w="1506434"/>
                <a:gridCol w="2063429"/>
                <a:gridCol w="2176529"/>
                <a:gridCol w="2140308"/>
              </a:tblGrid>
              <a:tr h="146957">
                <a:tc>
                  <a:txBody>
                    <a:bodyPr/>
                    <a:lstStyle/>
                    <a:p>
                      <a:pPr marL="0" marR="0" algn="ctr">
                        <a:lnSpc>
                          <a:spcPct val="100000"/>
                        </a:lnSpc>
                        <a:spcBef>
                          <a:spcPts val="0"/>
                        </a:spcBef>
                        <a:spcAft>
                          <a:spcPts val="80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400" dirty="0" smtClean="0"/>
                        <a:t>ACA</a:t>
                      </a:r>
                      <a:endParaRPr lang="en-US" sz="1400" dirty="0"/>
                    </a:p>
                  </a:txBody>
                  <a:tcPr marL="67174" marR="67174" marT="0" marB="0"/>
                </a:tc>
                <a:tc>
                  <a:txBody>
                    <a:bodyPr/>
                    <a:lstStyle/>
                    <a:p>
                      <a:pPr algn="ctr">
                        <a:lnSpc>
                          <a:spcPct val="100000"/>
                        </a:lnSpc>
                      </a:pPr>
                      <a:r>
                        <a:rPr lang="en-US" sz="1400" dirty="0" smtClean="0"/>
                        <a:t>AHCA</a:t>
                      </a:r>
                      <a:endParaRPr lang="en-US" sz="14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400" dirty="0">
                          <a:effectLst/>
                        </a:rPr>
                        <a:t> </a:t>
                      </a:r>
                      <a:r>
                        <a:rPr lang="en-US" sz="1400" dirty="0" smtClean="0">
                          <a:effectLst/>
                        </a:rPr>
                        <a:t>BCRA</a:t>
                      </a:r>
                      <a:endParaRPr lang="en-US" sz="1400" dirty="0" smtClean="0"/>
                    </a:p>
                  </a:txBody>
                  <a:tcPr marL="67174" marR="67174" marT="0" marB="0"/>
                </a:tc>
              </a:tr>
              <a:tr h="555348">
                <a:tc>
                  <a:txBody>
                    <a:bodyPr/>
                    <a:lstStyle/>
                    <a:p>
                      <a:pPr marL="44450" marR="0" algn="l">
                        <a:lnSpc>
                          <a:spcPct val="100000"/>
                        </a:lnSpc>
                        <a:spcBef>
                          <a:spcPts val="175"/>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ability</a:t>
                      </a:r>
                      <a:r>
                        <a:rPr lang="en-US" sz="1400" b="1" spc="-3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funding</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51765" indent="-285750" algn="l">
                        <a:lnSpc>
                          <a:spcPct val="100000"/>
                        </a:lnSpc>
                        <a:spcBef>
                          <a:spcPts val="170"/>
                        </a:spcBef>
                        <a:spcAft>
                          <a:spcPts val="0"/>
                        </a:spcAft>
                        <a:buFont typeface="Arial" panose="020B0604020202020204" pitchFamily="34" charset="0"/>
                        <a:buChar char="•"/>
                      </a:pP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ed risk adju</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tme</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empo</a:t>
                      </a:r>
                      <a:r>
                        <a:rPr lang="en-US" sz="1400" spc="-2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einsu</a:t>
                      </a:r>
                      <a:r>
                        <a:rPr lang="en-US" sz="1400" spc="-1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ance p</a:t>
                      </a:r>
                      <a:r>
                        <a:rPr lang="en-US" sz="1400" spc="-1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og</a:t>
                      </a:r>
                      <a:r>
                        <a:rPr lang="en-US" sz="1400" spc="-2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am (2014–2016), and </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empo</a:t>
                      </a:r>
                      <a:r>
                        <a:rPr lang="en-US" sz="1400" spc="-2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y Mar</a:t>
                      </a:r>
                      <a:r>
                        <a:rPr lang="en-US" sz="1400" spc="-30">
                          <a:solidFill>
                            <a:srgbClr val="231F20"/>
                          </a:solidFill>
                          <a:effectLst/>
                          <a:latin typeface="Calibri" panose="020F0502020204030204" pitchFamily="34" charset="0"/>
                          <a:ea typeface="Calibri" panose="020F0502020204030204" pitchFamily="34" charset="0"/>
                          <a:cs typeface="Calibri" panose="020F0502020204030204" pitchFamily="34" charset="0"/>
                        </a:rPr>
                        <a:t>k</a:t>
                      </a:r>
                      <a:r>
                        <a:rPr lang="en-US" sz="14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tplace risk </a:t>
                      </a:r>
                      <a:r>
                        <a:rPr lang="en-US" sz="1400" spc="-5">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orrido</a:t>
                      </a:r>
                      <a:r>
                        <a:rPr lang="en-US" sz="1400" spc="-15">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s (2014–2016).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9080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fund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help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inn</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abili</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z</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their individual mar</a:t>
                      </a:r>
                      <a:r>
                        <a:rPr lang="en-US" sz="1400"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k</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including high-risk pools or p</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emium su</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sidies. </a:t>
                      </a:r>
                      <a:endPar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9080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130 billion 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a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de</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182245"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ablishes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empo</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i</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visible high-risk pool; funding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ommunity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ting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9080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ablishes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ability and inno</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 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og</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am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eimbu</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se insu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bearing financial</a:t>
                      </a:r>
                      <a:r>
                        <a:rPr lang="en-US" sz="1400"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losses in the Mar</a:t>
                      </a:r>
                      <a:r>
                        <a:rPr lang="en-US" sz="1400"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k</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tplace </a:t>
                      </a:r>
                      <a:endPar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9080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112 billion 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a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ade. </a:t>
                      </a:r>
                    </a:p>
                    <a:p>
                      <a:pPr marL="330200" marR="9080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Ope</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 shor</a:t>
                      </a:r>
                      <a:r>
                        <a:rPr lang="en-US" sz="1400"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erm (u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2021)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Ce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and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Se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vices, then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555348">
                <a:tc>
                  <a:txBody>
                    <a:bodyPr/>
                    <a:lstStyle/>
                    <a:p>
                      <a:pPr marL="44450" marR="0" algn="l">
                        <a:lnSpc>
                          <a:spcPct val="100000"/>
                        </a:lnSpc>
                        <a:spcBef>
                          <a:spcPts val="175"/>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Medi</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al loss </a:t>
                      </a:r>
                      <a:r>
                        <a:rPr lang="en-US" sz="1400" b="1"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tio</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450" marR="0" algn="l">
                        <a:lnSpc>
                          <a:spcPct val="100000"/>
                        </a:lnSpc>
                        <a:spcBef>
                          <a:spcPts val="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(MLR)</a:t>
                      </a:r>
                      <a:r>
                        <a:rPr lang="en-US" sz="1400" b="1"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anda</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ds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insu</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ance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ompanies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spend</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80</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of p</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emium in</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ome on health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claims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and quality imp</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Not add</a:t>
                      </a:r>
                      <a:r>
                        <a:rPr lang="en-US" sz="14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a:solidFill>
                            <a:srgbClr val="231F20"/>
                          </a:solidFill>
                          <a:effectLst/>
                          <a:latin typeface="Calibri" panose="020F0502020204030204" pitchFamily="34" charset="0"/>
                          <a:ea typeface="Calibri" panose="020F0502020204030204" pitchFamily="34" charset="0"/>
                          <a:cs typeface="Calibri" panose="020F0502020204030204" pitchFamily="34" charset="0"/>
                        </a:rPr>
                        <a:t>essed.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Suns</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3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MLR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anda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arting</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in</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2019</a:t>
                      </a:r>
                    </a:p>
                    <a:p>
                      <a:pPr marL="330200" marR="0" indent="-285750" algn="l">
                        <a:lnSpc>
                          <a:spcPct val="100000"/>
                        </a:lnSpc>
                        <a:spcBef>
                          <a:spcPts val="175"/>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Allo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s</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them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oing</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395975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
            </a:r>
            <a:br>
              <a:rPr lang="en-US" dirty="0" smtClean="0"/>
            </a:br>
            <a:r>
              <a:rPr lang="en-US" dirty="0" smtClean="0"/>
              <a:t>Other Reforms</a:t>
            </a:r>
            <a:endParaRPr lang="en-US" dirty="0"/>
          </a:p>
        </p:txBody>
      </p:sp>
      <p:sp>
        <p:nvSpPr>
          <p:cNvPr id="5" name="Content Placeholder 4"/>
          <p:cNvSpPr>
            <a:spLocks noGrp="1"/>
          </p:cNvSpPr>
          <p:nvPr>
            <p:ph idx="1"/>
          </p:nvPr>
        </p:nvSpPr>
        <p:spPr/>
        <p:txBody>
          <a:bodyPr/>
          <a:lstStyle/>
          <a:p>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880009903"/>
              </p:ext>
            </p:extLst>
          </p:nvPr>
        </p:nvGraphicFramePr>
        <p:xfrm>
          <a:off x="628650" y="1621817"/>
          <a:ext cx="7886700" cy="5054600"/>
        </p:xfrm>
        <a:graphic>
          <a:graphicData uri="http://schemas.openxmlformats.org/drawingml/2006/table">
            <a:tbl>
              <a:tblPr firstRow="1" firstCol="1" bandRow="1">
                <a:tableStyleId>{5C22544A-7EE6-4342-B048-85BDC9FD1C3A}</a:tableStyleId>
              </a:tblPr>
              <a:tblGrid>
                <a:gridCol w="1506434"/>
                <a:gridCol w="2114798"/>
                <a:gridCol w="1943100"/>
                <a:gridCol w="2322368"/>
              </a:tblGrid>
              <a:tr h="146957">
                <a:tc>
                  <a:txBody>
                    <a:bodyPr/>
                    <a:lstStyle/>
                    <a:p>
                      <a:pPr marL="0" marR="0" algn="ctr">
                        <a:lnSpc>
                          <a:spcPct val="100000"/>
                        </a:lnSpc>
                        <a:spcBef>
                          <a:spcPts val="0"/>
                        </a:spcBef>
                        <a:spcAft>
                          <a:spcPts val="800"/>
                        </a:spcAft>
                      </a:pP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500" dirty="0" smtClean="0">
                          <a:latin typeface="+mn-lt"/>
                        </a:rPr>
                        <a:t>ACA</a:t>
                      </a:r>
                      <a:endParaRPr lang="en-US" sz="1500" dirty="0">
                        <a:latin typeface="+mn-lt"/>
                      </a:endParaRPr>
                    </a:p>
                  </a:txBody>
                  <a:tcPr marL="67174" marR="67174" marT="0" marB="0"/>
                </a:tc>
                <a:tc>
                  <a:txBody>
                    <a:bodyPr/>
                    <a:lstStyle/>
                    <a:p>
                      <a:pPr algn="ctr">
                        <a:lnSpc>
                          <a:spcPct val="100000"/>
                        </a:lnSpc>
                      </a:pPr>
                      <a:r>
                        <a:rPr lang="en-US" sz="1500" dirty="0" smtClean="0">
                          <a:latin typeface="+mn-lt"/>
                        </a:rPr>
                        <a:t>AHCA</a:t>
                      </a:r>
                      <a:endParaRPr lang="en-US" sz="1500" dirty="0">
                        <a:latin typeface="+mn-lt"/>
                      </a:endParaRPr>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500" dirty="0">
                          <a:effectLst/>
                          <a:latin typeface="+mn-lt"/>
                        </a:rPr>
                        <a:t> </a:t>
                      </a:r>
                      <a:r>
                        <a:rPr lang="en-US" sz="1500" dirty="0" smtClean="0">
                          <a:effectLst/>
                          <a:latin typeface="+mn-lt"/>
                        </a:rPr>
                        <a:t>BCRA</a:t>
                      </a:r>
                      <a:endParaRPr lang="en-US" sz="1500" dirty="0" smtClean="0">
                        <a:latin typeface="+mn-lt"/>
                      </a:endParaRPr>
                    </a:p>
                  </a:txBody>
                  <a:tcPr marL="67174" marR="67174" marT="0" marB="0"/>
                </a:tc>
              </a:tr>
              <a:tr h="555348">
                <a:tc>
                  <a:txBody>
                    <a:bodyPr/>
                    <a:lstStyle/>
                    <a:p>
                      <a:pPr marL="44450" marR="429895" algn="l">
                        <a:lnSpc>
                          <a:spcPct val="100000"/>
                        </a:lnSpc>
                        <a:spcBef>
                          <a:spcPts val="170"/>
                        </a:spcBef>
                        <a:spcAft>
                          <a:spcPts val="0"/>
                        </a:spcAft>
                      </a:pPr>
                      <a:r>
                        <a:rPr lang="en-US" sz="1500" b="1" dirty="0">
                          <a:solidFill>
                            <a:schemeClr val="bg1"/>
                          </a:solidFill>
                          <a:effectLst/>
                          <a:latin typeface="+mn-lt"/>
                          <a:ea typeface="Calibri" panose="020F0502020204030204" pitchFamily="34" charset="0"/>
                          <a:cs typeface="Calibri" panose="020F0502020204030204" pitchFamily="34" charset="0"/>
                        </a:rPr>
                        <a:t>Empl</a:t>
                      </a:r>
                      <a:r>
                        <a:rPr lang="en-US" sz="1500" b="1" spc="-5" dirty="0">
                          <a:solidFill>
                            <a:schemeClr val="bg1"/>
                          </a:solidFill>
                          <a:effectLst/>
                          <a:latin typeface="+mn-lt"/>
                          <a:ea typeface="Calibri" panose="020F0502020204030204" pitchFamily="34" charset="0"/>
                          <a:cs typeface="Calibri" panose="020F0502020204030204" pitchFamily="34" charset="0"/>
                        </a:rPr>
                        <a:t>o</a:t>
                      </a:r>
                      <a:r>
                        <a:rPr lang="en-US" sz="1500" b="1" spc="-10" dirty="0">
                          <a:solidFill>
                            <a:schemeClr val="bg1"/>
                          </a:solidFill>
                          <a:effectLst/>
                          <a:latin typeface="+mn-lt"/>
                          <a:ea typeface="Calibri" panose="020F0502020204030204" pitchFamily="34" charset="0"/>
                          <a:cs typeface="Calibri" panose="020F0502020204030204" pitchFamily="34" charset="0"/>
                        </a:rPr>
                        <a:t>y</a:t>
                      </a:r>
                      <a:r>
                        <a:rPr lang="en-US" sz="1500" b="1" dirty="0">
                          <a:solidFill>
                            <a:schemeClr val="bg1"/>
                          </a:solidFill>
                          <a:effectLst/>
                          <a:latin typeface="+mn-lt"/>
                          <a:ea typeface="Calibri" panose="020F0502020204030204" pitchFamily="34" charset="0"/>
                          <a:cs typeface="Calibri" panose="020F0502020204030204" pitchFamily="34" charset="0"/>
                        </a:rPr>
                        <a:t>er mand</a:t>
                      </a:r>
                      <a:r>
                        <a:rPr lang="en-US" sz="1500" b="1" spc="-10" dirty="0">
                          <a:solidFill>
                            <a:schemeClr val="bg1"/>
                          </a:solidFill>
                          <a:effectLst/>
                          <a:latin typeface="+mn-lt"/>
                          <a:ea typeface="Calibri" panose="020F0502020204030204" pitchFamily="34" charset="0"/>
                          <a:cs typeface="Calibri" panose="020F0502020204030204" pitchFamily="34" charset="0"/>
                        </a:rPr>
                        <a:t>at</a:t>
                      </a:r>
                      <a:r>
                        <a:rPr lang="en-US" sz="1500" b="1" dirty="0">
                          <a:solidFill>
                            <a:schemeClr val="bg1"/>
                          </a:solidFill>
                          <a:effectLst/>
                          <a:latin typeface="+mn-lt"/>
                          <a:ea typeface="Calibri" panose="020F0502020204030204" pitchFamily="34" charset="0"/>
                          <a:cs typeface="Calibri" panose="020F0502020204030204" pitchFamily="34" charset="0"/>
                        </a:rPr>
                        <a:t>e</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147955" indent="-285750" algn="l">
                        <a:lnSpc>
                          <a:spcPct val="100000"/>
                        </a:lnSpc>
                        <a:spcBef>
                          <a:spcPts val="170"/>
                        </a:spcBef>
                        <a:spcAft>
                          <a:spcPts val="0"/>
                        </a:spcAft>
                        <a:buFont typeface="Arial" panose="020B0604020202020204" pitchFamily="34" charset="0"/>
                        <a:buChar char="•"/>
                      </a:pPr>
                      <a:r>
                        <a:rPr lang="en-US" sz="1500" spc="-15"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equi</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ed empl</a:t>
                      </a:r>
                      <a:r>
                        <a:rPr lang="en-US" sz="1500" spc="-5" dirty="0">
                          <a:solidFill>
                            <a:srgbClr val="231F20"/>
                          </a:solidFill>
                          <a:effectLst/>
                          <a:latin typeface="+mn-lt"/>
                          <a:ea typeface="Calibri" panose="020F0502020204030204" pitchFamily="34" charset="0"/>
                          <a:cs typeface="Calibri" panose="020F0502020204030204" pitchFamily="34" charset="0"/>
                        </a:rPr>
                        <a:t>o</a:t>
                      </a:r>
                      <a:r>
                        <a:rPr lang="en-US" sz="1500" spc="-10" dirty="0">
                          <a:solidFill>
                            <a:srgbClr val="231F20"/>
                          </a:solidFill>
                          <a:effectLst/>
                          <a:latin typeface="+mn-lt"/>
                          <a:ea typeface="Calibri" panose="020F0502020204030204" pitchFamily="34" charset="0"/>
                          <a:cs typeface="Calibri" panose="020F0502020204030204" pitchFamily="34" charset="0"/>
                        </a:rPr>
                        <a:t>y</a:t>
                      </a:r>
                      <a:r>
                        <a:rPr lang="en-US" sz="1500" dirty="0">
                          <a:solidFill>
                            <a:srgbClr val="231F20"/>
                          </a:solidFill>
                          <a:effectLst/>
                          <a:latin typeface="+mn-lt"/>
                          <a:ea typeface="Calibri" panose="020F0502020204030204" pitchFamily="34" charset="0"/>
                          <a:cs typeface="Calibri" panose="020F0502020204030204" pitchFamily="34" charset="0"/>
                        </a:rPr>
                        <a:t>e</a:t>
                      </a:r>
                      <a:r>
                        <a:rPr lang="en-US" sz="1500" spc="-15"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s with mo</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 than 50 empl</a:t>
                      </a:r>
                      <a:r>
                        <a:rPr lang="en-US" sz="1500" spc="-5" dirty="0">
                          <a:solidFill>
                            <a:srgbClr val="231F20"/>
                          </a:solidFill>
                          <a:effectLst/>
                          <a:latin typeface="+mn-lt"/>
                          <a:ea typeface="Calibri" panose="020F0502020204030204" pitchFamily="34" charset="0"/>
                          <a:cs typeface="Calibri" panose="020F0502020204030204" pitchFamily="34" charset="0"/>
                        </a:rPr>
                        <a:t>o</a:t>
                      </a:r>
                      <a:r>
                        <a:rPr lang="en-US" sz="1500" spc="-10" dirty="0">
                          <a:solidFill>
                            <a:srgbClr val="231F20"/>
                          </a:solidFill>
                          <a:effectLst/>
                          <a:latin typeface="+mn-lt"/>
                          <a:ea typeface="Calibri" panose="020F0502020204030204" pitchFamily="34" charset="0"/>
                          <a:cs typeface="Calibri" panose="020F0502020204030204" pitchFamily="34" charset="0"/>
                        </a:rPr>
                        <a:t>y</a:t>
                      </a:r>
                      <a:r>
                        <a:rPr lang="en-US" sz="1500" dirty="0">
                          <a:solidFill>
                            <a:srgbClr val="231F20"/>
                          </a:solidFill>
                          <a:effectLst/>
                          <a:latin typeface="+mn-lt"/>
                          <a:ea typeface="Calibri" panose="020F0502020204030204" pitchFamily="34" charset="0"/>
                          <a:cs typeface="Calibri" panose="020F0502020204030204" pitchFamily="34" charset="0"/>
                        </a:rPr>
                        <a:t>ees </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o p</a:t>
                      </a:r>
                      <a:r>
                        <a:rPr lang="en-US" sz="1500" spc="-15" dirty="0">
                          <a:solidFill>
                            <a:srgbClr val="231F20"/>
                          </a:solidFill>
                          <a:effectLst/>
                          <a:latin typeface="+mn-lt"/>
                          <a:ea typeface="Calibri" panose="020F0502020204030204" pitchFamily="34" charset="0"/>
                          <a:cs typeface="Calibri" panose="020F0502020204030204" pitchFamily="34" charset="0"/>
                        </a:rPr>
                        <a:t>r</a:t>
                      </a:r>
                      <a:r>
                        <a:rPr lang="en-US" sz="1500" spc="-5" dirty="0">
                          <a:solidFill>
                            <a:srgbClr val="231F20"/>
                          </a:solidFill>
                          <a:effectLst/>
                          <a:latin typeface="+mn-lt"/>
                          <a:ea typeface="Calibri" panose="020F0502020204030204" pitchFamily="34" charset="0"/>
                          <a:cs typeface="Calibri" panose="020F0502020204030204" pitchFamily="34" charset="0"/>
                        </a:rPr>
                        <a:t>o</a:t>
                      </a:r>
                      <a:r>
                        <a:rPr lang="en-US" sz="1500" dirty="0">
                          <a:solidFill>
                            <a:srgbClr val="231F20"/>
                          </a:solidFill>
                          <a:effectLst/>
                          <a:latin typeface="+mn-lt"/>
                          <a:ea typeface="Calibri" panose="020F0502020204030204" pitchFamily="34" charset="0"/>
                          <a:cs typeface="Calibri" panose="020F0502020204030204" pitchFamily="34" charset="0"/>
                        </a:rPr>
                        <a:t>vide </a:t>
                      </a:r>
                      <a:r>
                        <a:rPr lang="en-US" sz="1500" spc="-5" dirty="0">
                          <a:solidFill>
                            <a:srgbClr val="231F20"/>
                          </a:solidFill>
                          <a:effectLst/>
                          <a:latin typeface="+mn-lt"/>
                          <a:ea typeface="Calibri" panose="020F0502020204030204" pitchFamily="34" charset="0"/>
                          <a:cs typeface="Calibri" panose="020F0502020204030204" pitchFamily="34" charset="0"/>
                        </a:rPr>
                        <a:t>co</a:t>
                      </a:r>
                      <a:r>
                        <a:rPr lang="en-US" sz="1500" spc="-10" dirty="0">
                          <a:solidFill>
                            <a:srgbClr val="231F20"/>
                          </a:solidFill>
                          <a:effectLst/>
                          <a:latin typeface="+mn-lt"/>
                          <a:ea typeface="Calibri" panose="020F0502020204030204" pitchFamily="34" charset="0"/>
                          <a:cs typeface="Calibri" panose="020F0502020204030204" pitchFamily="34" charset="0"/>
                        </a:rPr>
                        <a:t>v</a:t>
                      </a:r>
                      <a:r>
                        <a:rPr lang="en-US" sz="1500" dirty="0">
                          <a:solidFill>
                            <a:srgbClr val="231F20"/>
                          </a:solidFill>
                          <a:effectLst/>
                          <a:latin typeface="+mn-lt"/>
                          <a:ea typeface="Calibri" panose="020F0502020204030204" pitchFamily="34" charset="0"/>
                          <a:cs typeface="Calibri" panose="020F0502020204030204" pitchFamily="34" charset="0"/>
                        </a:rPr>
                        <a:t>e</a:t>
                      </a:r>
                      <a:r>
                        <a:rPr lang="en-US" sz="1500" spc="-2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a</a:t>
                      </a:r>
                      <a:r>
                        <a:rPr lang="en-US" sz="1500" spc="-5" dirty="0">
                          <a:solidFill>
                            <a:srgbClr val="231F20"/>
                          </a:solidFill>
                          <a:effectLst/>
                          <a:latin typeface="+mn-lt"/>
                          <a:ea typeface="Calibri" panose="020F0502020204030204" pitchFamily="34" charset="0"/>
                          <a:cs typeface="Calibri" panose="020F0502020204030204" pitchFamily="34" charset="0"/>
                        </a:rPr>
                        <a:t>g</a:t>
                      </a:r>
                      <a:r>
                        <a:rPr lang="en-US" sz="1500" dirty="0">
                          <a:solidFill>
                            <a:srgbClr val="231F20"/>
                          </a:solidFill>
                          <a:effectLst/>
                          <a:latin typeface="+mn-lt"/>
                          <a:ea typeface="Calibri" panose="020F0502020204030204" pitchFamily="34" charset="0"/>
                          <a:cs typeface="Calibri" panose="020F0502020204030204" pitchFamily="34" charset="0"/>
                        </a:rPr>
                        <a:t>e th</a:t>
                      </a:r>
                      <a:r>
                        <a:rPr lang="en-US" sz="1500" spc="-10" dirty="0">
                          <a:solidFill>
                            <a:srgbClr val="231F20"/>
                          </a:solidFill>
                          <a:effectLst/>
                          <a:latin typeface="+mn-lt"/>
                          <a:ea typeface="Calibri" panose="020F0502020204030204" pitchFamily="34" charset="0"/>
                          <a:cs typeface="Calibri" panose="020F0502020204030204" pitchFamily="34" charset="0"/>
                        </a:rPr>
                        <a:t>a</a:t>
                      </a:r>
                      <a:r>
                        <a:rPr lang="en-US" sz="1500" dirty="0">
                          <a:solidFill>
                            <a:srgbClr val="231F20"/>
                          </a:solidFill>
                          <a:effectLst/>
                          <a:latin typeface="+mn-lt"/>
                          <a:ea typeface="Calibri" panose="020F0502020204030204" pitchFamily="34" charset="0"/>
                          <a:cs typeface="Calibri" panose="020F0502020204030204" pitchFamily="34" charset="0"/>
                        </a:rPr>
                        <a:t>t is </a:t>
                      </a:r>
                      <a:r>
                        <a:rPr lang="en-US" sz="1500" spc="-5" dirty="0">
                          <a:solidFill>
                            <a:srgbClr val="231F20"/>
                          </a:solidFill>
                          <a:effectLst/>
                          <a:latin typeface="+mn-lt"/>
                          <a:ea typeface="Calibri" panose="020F0502020204030204" pitchFamily="34" charset="0"/>
                          <a:cs typeface="Calibri" panose="020F0502020204030204" pitchFamily="34" charset="0"/>
                        </a:rPr>
                        <a:t>a</a:t>
                      </a:r>
                      <a:r>
                        <a:rPr lang="en-US" sz="1500" dirty="0">
                          <a:solidFill>
                            <a:srgbClr val="231F20"/>
                          </a:solidFill>
                          <a:effectLst/>
                          <a:latin typeface="+mn-lt"/>
                          <a:ea typeface="Calibri" panose="020F0502020204030204" pitchFamily="34" charset="0"/>
                          <a:cs typeface="Calibri" panose="020F0502020204030204" pitchFamily="34" charset="0"/>
                        </a:rPr>
                        <a:t>f</a:t>
                      </a:r>
                      <a:r>
                        <a:rPr lang="en-US" sz="1500" spc="-15" dirty="0">
                          <a:solidFill>
                            <a:srgbClr val="231F20"/>
                          </a:solidFill>
                          <a:effectLst/>
                          <a:latin typeface="+mn-lt"/>
                          <a:ea typeface="Calibri" panose="020F0502020204030204" pitchFamily="34" charset="0"/>
                          <a:cs typeface="Calibri" panose="020F0502020204030204" pitchFamily="34" charset="0"/>
                        </a:rPr>
                        <a:t>f</a:t>
                      </a:r>
                      <a:r>
                        <a:rPr lang="en-US" sz="1500" dirty="0">
                          <a:solidFill>
                            <a:srgbClr val="231F20"/>
                          </a:solidFill>
                          <a:effectLst/>
                          <a:latin typeface="+mn-lt"/>
                          <a:ea typeface="Calibri" panose="020F0502020204030204" pitchFamily="34" charset="0"/>
                          <a:cs typeface="Calibri" panose="020F0502020204030204" pitchFamily="34" charset="0"/>
                        </a:rPr>
                        <a:t>o</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dable</a:t>
                      </a:r>
                      <a:r>
                        <a:rPr lang="en-US" sz="1500" spc="-25" dirty="0">
                          <a:solidFill>
                            <a:srgbClr val="231F20"/>
                          </a:solidFill>
                          <a:effectLst/>
                          <a:latin typeface="+mn-lt"/>
                          <a:ea typeface="Calibri" panose="020F0502020204030204" pitchFamily="34" charset="0"/>
                          <a:cs typeface="Calibri" panose="020F0502020204030204" pitchFamily="34" charset="0"/>
                        </a:rPr>
                        <a:t> </a:t>
                      </a:r>
                      <a:r>
                        <a:rPr lang="en-US" sz="1500" dirty="0">
                          <a:solidFill>
                            <a:srgbClr val="231F20"/>
                          </a:solidFill>
                          <a:effectLst/>
                          <a:latin typeface="+mn-lt"/>
                          <a:ea typeface="Calibri" panose="020F0502020204030204" pitchFamily="34" charset="0"/>
                          <a:cs typeface="Calibri" panose="020F0502020204030204" pitchFamily="34" charset="0"/>
                        </a:rPr>
                        <a:t>and </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omp</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ehensi</a:t>
                      </a:r>
                      <a:r>
                        <a:rPr lang="en-US" sz="1500" spc="-10" dirty="0">
                          <a:solidFill>
                            <a:srgbClr val="231F20"/>
                          </a:solidFill>
                          <a:effectLst/>
                          <a:latin typeface="+mn-lt"/>
                          <a:ea typeface="Calibri" panose="020F0502020204030204" pitchFamily="34" charset="0"/>
                          <a:cs typeface="Calibri" panose="020F0502020204030204" pitchFamily="34" charset="0"/>
                        </a:rPr>
                        <a:t>v</a:t>
                      </a:r>
                      <a:r>
                        <a:rPr lang="en-US" sz="1500" dirty="0">
                          <a:solidFill>
                            <a:srgbClr val="231F20"/>
                          </a:solidFill>
                          <a:effectLst/>
                          <a:latin typeface="+mn-lt"/>
                          <a:ea typeface="Calibri" panose="020F0502020204030204" pitchFamily="34" charset="0"/>
                          <a:cs typeface="Calibri" panose="020F0502020204030204" pitchFamily="34" charset="0"/>
                        </a:rPr>
                        <a:t>e.</a:t>
                      </a:r>
                      <a:endParaRPr lang="en-US" sz="15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500" spc="-15">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epealed.</a:t>
                      </a:r>
                      <a:endParaRPr lang="en-US" sz="15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500" spc="-15">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epealed.</a:t>
                      </a:r>
                      <a:endParaRPr lang="en-US" sz="1500">
                        <a:effectLst/>
                        <a:latin typeface="+mn-lt"/>
                        <a:ea typeface="Calibri" panose="020F0502020204030204" pitchFamily="34" charset="0"/>
                        <a:cs typeface="Times New Roman" panose="02020603050405020304" pitchFamily="18" charset="0"/>
                      </a:endParaRPr>
                    </a:p>
                  </a:txBody>
                  <a:tcPr marL="0" marR="0" marT="0" marB="0"/>
                </a:tc>
              </a:tr>
              <a:tr h="887767">
                <a:tc>
                  <a:txBody>
                    <a:bodyPr/>
                    <a:lstStyle/>
                    <a:p>
                      <a:pPr marL="44450" marR="0" algn="l">
                        <a:lnSpc>
                          <a:spcPct val="100000"/>
                        </a:lnSpc>
                        <a:spcBef>
                          <a:spcPts val="175"/>
                        </a:spcBef>
                        <a:spcAft>
                          <a:spcPts val="0"/>
                        </a:spcAft>
                      </a:pPr>
                      <a:r>
                        <a:rPr lang="en-US" sz="1500" b="1" spc="-65" dirty="0">
                          <a:solidFill>
                            <a:schemeClr val="bg1"/>
                          </a:solidFill>
                          <a:effectLst/>
                          <a:latin typeface="+mn-lt"/>
                          <a:ea typeface="Calibri" panose="020F0502020204030204" pitchFamily="34" charset="0"/>
                          <a:cs typeface="Calibri" panose="020F0502020204030204" pitchFamily="34" charset="0"/>
                        </a:rPr>
                        <a:t>T</a:t>
                      </a:r>
                      <a:r>
                        <a:rPr lang="en-US" sz="1500" b="1" spc="-10" dirty="0">
                          <a:solidFill>
                            <a:schemeClr val="bg1"/>
                          </a:solidFill>
                          <a:effectLst/>
                          <a:latin typeface="+mn-lt"/>
                          <a:ea typeface="Calibri" panose="020F0502020204030204" pitchFamily="34" charset="0"/>
                          <a:cs typeface="Calibri" panose="020F0502020204030204" pitchFamily="34" charset="0"/>
                        </a:rPr>
                        <a:t>a</a:t>
                      </a:r>
                      <a:r>
                        <a:rPr lang="en-US" sz="1500" b="1" spc="-20" dirty="0">
                          <a:solidFill>
                            <a:schemeClr val="bg1"/>
                          </a:solidFill>
                          <a:effectLst/>
                          <a:latin typeface="+mn-lt"/>
                          <a:ea typeface="Calibri" panose="020F0502020204030204" pitchFamily="34" charset="0"/>
                          <a:cs typeface="Calibri" panose="020F0502020204030204" pitchFamily="34" charset="0"/>
                        </a:rPr>
                        <a:t>x</a:t>
                      </a:r>
                      <a:r>
                        <a:rPr lang="en-US" sz="1500" b="1" dirty="0">
                          <a:solidFill>
                            <a:schemeClr val="bg1"/>
                          </a:solidFill>
                          <a:effectLst/>
                          <a:latin typeface="+mn-lt"/>
                          <a:ea typeface="Calibri" panose="020F0502020204030204" pitchFamily="34" charset="0"/>
                          <a:cs typeface="Calibri" panose="020F0502020204030204" pitchFamily="34" charset="0"/>
                        </a:rPr>
                        <a:t>es</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121285" indent="-285750" algn="l">
                        <a:lnSpc>
                          <a:spcPct val="100000"/>
                        </a:lnSpc>
                        <a:spcBef>
                          <a:spcPts val="170"/>
                        </a:spcBef>
                        <a:spcAft>
                          <a:spcPts val="0"/>
                        </a:spcAft>
                        <a:buFont typeface="Arial" panose="020B0604020202020204" pitchFamily="34" charset="0"/>
                        <a:buChar char="•"/>
                      </a:pPr>
                      <a:r>
                        <a:rPr lang="en-US" sz="1500" spc="-65" dirty="0">
                          <a:solidFill>
                            <a:srgbClr val="231F20"/>
                          </a:solidFill>
                          <a:effectLst/>
                          <a:latin typeface="+mn-lt"/>
                          <a:ea typeface="Calibri" panose="020F0502020204030204" pitchFamily="34" charset="0"/>
                          <a:cs typeface="Calibri" panose="020F0502020204030204" pitchFamily="34" charset="0"/>
                        </a:rPr>
                        <a:t>T</a:t>
                      </a:r>
                      <a:r>
                        <a:rPr lang="en-US" sz="1500" spc="-10" dirty="0">
                          <a:solidFill>
                            <a:srgbClr val="231F20"/>
                          </a:solidFill>
                          <a:effectLst/>
                          <a:latin typeface="+mn-lt"/>
                          <a:ea typeface="Calibri" panose="020F0502020204030204" pitchFamily="34" charset="0"/>
                          <a:cs typeface="Calibri" panose="020F0502020204030204" pitchFamily="34" charset="0"/>
                        </a:rPr>
                        <a:t>a</a:t>
                      </a:r>
                      <a:r>
                        <a:rPr lang="en-US" sz="1500" spc="-20" dirty="0">
                          <a:solidFill>
                            <a:srgbClr val="231F20"/>
                          </a:solidFill>
                          <a:effectLst/>
                          <a:latin typeface="+mn-lt"/>
                          <a:ea typeface="Calibri" panose="020F0502020204030204" pitchFamily="34" charset="0"/>
                          <a:cs typeface="Calibri" panose="020F0502020204030204" pitchFamily="34" charset="0"/>
                        </a:rPr>
                        <a:t>x</a:t>
                      </a:r>
                      <a:r>
                        <a:rPr lang="en-US" sz="1500" dirty="0">
                          <a:solidFill>
                            <a:srgbClr val="231F20"/>
                          </a:solidFill>
                          <a:effectLst/>
                          <a:latin typeface="+mn-lt"/>
                          <a:ea typeface="Calibri" panose="020F0502020204030204" pitchFamily="34" charset="0"/>
                          <a:cs typeface="Calibri" panose="020F0502020204030204" pitchFamily="34" charset="0"/>
                        </a:rPr>
                        <a:t>es on cer</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ain Medi</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a</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 plans, health insu</a:t>
                      </a:r>
                      <a:r>
                        <a:rPr lang="en-US" sz="1500" spc="-15"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ance, medi</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al d</a:t>
                      </a:r>
                      <a:r>
                        <a:rPr lang="en-US" sz="1500" spc="-5" dirty="0">
                          <a:solidFill>
                            <a:srgbClr val="231F20"/>
                          </a:solidFill>
                          <a:effectLst/>
                          <a:latin typeface="+mn-lt"/>
                          <a:ea typeface="Calibri" panose="020F0502020204030204" pitchFamily="34" charset="0"/>
                          <a:cs typeface="Calibri" panose="020F0502020204030204" pitchFamily="34" charset="0"/>
                        </a:rPr>
                        <a:t>e</a:t>
                      </a:r>
                      <a:r>
                        <a:rPr lang="en-US" sz="1500" dirty="0">
                          <a:solidFill>
                            <a:srgbClr val="231F20"/>
                          </a:solidFill>
                          <a:effectLst/>
                          <a:latin typeface="+mn-lt"/>
                          <a:ea typeface="Calibri" panose="020F0502020204030204" pitchFamily="34" charset="0"/>
                          <a:cs typeface="Calibri" panose="020F0502020204030204" pitchFamily="34" charset="0"/>
                        </a:rPr>
                        <a:t>vices, and </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anning beds. </a:t>
                      </a:r>
                      <a:endParaRPr lang="en-US" sz="1500" dirty="0" smtClean="0">
                        <a:solidFill>
                          <a:srgbClr val="231F20"/>
                        </a:solidFill>
                        <a:effectLst/>
                        <a:latin typeface="+mn-lt"/>
                        <a:ea typeface="Calibri" panose="020F0502020204030204" pitchFamily="34" charset="0"/>
                        <a:cs typeface="Calibri" panose="020F0502020204030204" pitchFamily="34" charset="0"/>
                      </a:endParaRPr>
                    </a:p>
                    <a:p>
                      <a:pPr marL="330200" marR="121285" indent="-285750" algn="l">
                        <a:lnSpc>
                          <a:spcPct val="100000"/>
                        </a:lnSpc>
                        <a:spcBef>
                          <a:spcPts val="170"/>
                        </a:spcBef>
                        <a:spcAft>
                          <a:spcPts val="0"/>
                        </a:spcAft>
                        <a:buFont typeface="Arial" panose="020B0604020202020204" pitchFamily="34" charset="0"/>
                        <a:buChar char="•"/>
                      </a:pPr>
                      <a:r>
                        <a:rPr lang="en-US" sz="1500" dirty="0" smtClean="0">
                          <a:solidFill>
                            <a:srgbClr val="231F20"/>
                          </a:solidFill>
                          <a:effectLst/>
                          <a:latin typeface="+mn-lt"/>
                          <a:ea typeface="Calibri" panose="020F0502020204030204" pitchFamily="34" charset="0"/>
                          <a:cs typeface="Calibri" panose="020F0502020204030204" pitchFamily="34" charset="0"/>
                        </a:rPr>
                        <a:t>Inc</a:t>
                      </a:r>
                      <a:r>
                        <a:rPr lang="en-US" sz="1500" spc="-10" dirty="0" smtClean="0">
                          <a:solidFill>
                            <a:srgbClr val="231F20"/>
                          </a:solidFill>
                          <a:effectLst/>
                          <a:latin typeface="+mn-lt"/>
                          <a:ea typeface="Calibri" panose="020F0502020204030204" pitchFamily="34" charset="0"/>
                          <a:cs typeface="Calibri" panose="020F0502020204030204" pitchFamily="34" charset="0"/>
                        </a:rPr>
                        <a:t>r</a:t>
                      </a:r>
                      <a:r>
                        <a:rPr lang="en-US" sz="1500" dirty="0" smtClean="0">
                          <a:solidFill>
                            <a:srgbClr val="231F20"/>
                          </a:solidFill>
                          <a:effectLst/>
                          <a:latin typeface="+mn-lt"/>
                          <a:ea typeface="Calibri" panose="020F0502020204030204" pitchFamily="34" charset="0"/>
                          <a:cs typeface="Calibri" panose="020F0502020204030204" pitchFamily="34" charset="0"/>
                        </a:rPr>
                        <a:t>eased </a:t>
                      </a:r>
                      <a:r>
                        <a:rPr lang="en-US" sz="1500" dirty="0">
                          <a:solidFill>
                            <a:srgbClr val="231F20"/>
                          </a:solidFill>
                          <a:effectLst/>
                          <a:latin typeface="+mn-lt"/>
                          <a:ea typeface="Calibri" panose="020F0502020204030204" pitchFamily="34" charset="0"/>
                          <a:cs typeface="Calibri" panose="020F0502020204030204" pitchFamily="34" charset="0"/>
                        </a:rPr>
                        <a:t>medi</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al deduction th</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eshold </a:t>
                      </a:r>
                      <a:r>
                        <a:rPr lang="en-US" sz="1500" spc="-5"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o 10%.</a:t>
                      </a:r>
                      <a:endParaRPr lang="en-US" sz="1500" dirty="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224155" indent="-285750" algn="l">
                        <a:lnSpc>
                          <a:spcPct val="100000"/>
                        </a:lnSpc>
                        <a:spcBef>
                          <a:spcPts val="170"/>
                        </a:spcBef>
                        <a:spcAft>
                          <a:spcPts val="0"/>
                        </a:spcAft>
                        <a:buFont typeface="Arial" panose="020B0604020202020204" pitchFamily="34" charset="0"/>
                        <a:buChar char="•"/>
                      </a:pPr>
                      <a:r>
                        <a:rPr lang="en-US" sz="1500" spc="-35">
                          <a:solidFill>
                            <a:srgbClr val="231F20"/>
                          </a:solidFill>
                          <a:effectLst/>
                          <a:latin typeface="+mn-lt"/>
                          <a:ea typeface="Calibri" panose="020F0502020204030204" pitchFamily="34" charset="0"/>
                          <a:cs typeface="Calibri" panose="020F0502020204030204" pitchFamily="34" charset="0"/>
                        </a:rPr>
                        <a:t>W</a:t>
                      </a:r>
                      <a:r>
                        <a:rPr lang="en-US" sz="1500">
                          <a:solidFill>
                            <a:srgbClr val="231F20"/>
                          </a:solidFill>
                          <a:effectLst/>
                          <a:latin typeface="+mn-lt"/>
                          <a:ea typeface="Calibri" panose="020F0502020204030204" pitchFamily="34" charset="0"/>
                          <a:cs typeface="Calibri" panose="020F0502020204030204" pitchFamily="34" charset="0"/>
                        </a:rPr>
                        <a:t>ould </a:t>
                      </a:r>
                      <a:r>
                        <a:rPr lang="en-US" sz="1500" spc="-10">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epeal </a:t>
                      </a:r>
                      <a:r>
                        <a:rPr lang="en-US" sz="1500" spc="-5">
                          <a:solidFill>
                            <a:srgbClr val="231F20"/>
                          </a:solidFill>
                          <a:effectLst/>
                          <a:latin typeface="+mn-lt"/>
                          <a:ea typeface="Calibri" panose="020F0502020204030204" pitchFamily="34" charset="0"/>
                          <a:cs typeface="Calibri" panose="020F0502020204030204" pitchFamily="34" charset="0"/>
                        </a:rPr>
                        <a:t>A</a:t>
                      </a:r>
                      <a:r>
                        <a:rPr lang="en-US" sz="1500">
                          <a:solidFill>
                            <a:srgbClr val="231F20"/>
                          </a:solidFill>
                          <a:effectLst/>
                          <a:latin typeface="+mn-lt"/>
                          <a:ea typeface="Calibri" panose="020F0502020204030204" pitchFamily="34" charset="0"/>
                          <a:cs typeface="Calibri" panose="020F0502020204030204" pitchFamily="34" charset="0"/>
                        </a:rPr>
                        <a:t>CA </a:t>
                      </a:r>
                      <a:r>
                        <a:rPr lang="en-US" sz="1500" spc="-10">
                          <a:solidFill>
                            <a:srgbClr val="231F20"/>
                          </a:solidFill>
                          <a:effectLst/>
                          <a:latin typeface="+mn-lt"/>
                          <a:ea typeface="Calibri" panose="020F0502020204030204" pitchFamily="34" charset="0"/>
                          <a:cs typeface="Calibri" panose="020F0502020204030204" pitchFamily="34" charset="0"/>
                        </a:rPr>
                        <a:t>ta</a:t>
                      </a:r>
                      <a:r>
                        <a:rPr lang="en-US" sz="1500" spc="-20">
                          <a:solidFill>
                            <a:srgbClr val="231F20"/>
                          </a:solidFill>
                          <a:effectLst/>
                          <a:latin typeface="+mn-lt"/>
                          <a:ea typeface="Calibri" panose="020F0502020204030204" pitchFamily="34" charset="0"/>
                          <a:cs typeface="Calibri" panose="020F0502020204030204" pitchFamily="34" charset="0"/>
                        </a:rPr>
                        <a:t>x</a:t>
                      </a:r>
                      <a:r>
                        <a:rPr lang="en-US" sz="1500">
                          <a:solidFill>
                            <a:srgbClr val="231F20"/>
                          </a:solidFill>
                          <a:effectLst/>
                          <a:latin typeface="+mn-lt"/>
                          <a:ea typeface="Calibri" panose="020F0502020204030204" pitchFamily="34" charset="0"/>
                          <a:cs typeface="Calibri" panose="020F0502020204030204" pitchFamily="34" charset="0"/>
                        </a:rPr>
                        <a:t>es and </a:t>
                      </a:r>
                      <a:r>
                        <a:rPr lang="en-US" sz="1500" spc="-10">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e</a:t>
                      </a:r>
                      <a:r>
                        <a:rPr lang="en-US" sz="1500" spc="-10">
                          <a:solidFill>
                            <a:srgbClr val="231F20"/>
                          </a:solidFill>
                          <a:effectLst/>
                          <a:latin typeface="+mn-lt"/>
                          <a:ea typeface="Calibri" panose="020F0502020204030204" pitchFamily="34" charset="0"/>
                          <a:cs typeface="Calibri" panose="020F0502020204030204" pitchFamily="34" charset="0"/>
                        </a:rPr>
                        <a:t>st</a:t>
                      </a:r>
                      <a:r>
                        <a:rPr lang="en-US" sz="1500">
                          <a:solidFill>
                            <a:srgbClr val="231F20"/>
                          </a:solidFill>
                          <a:effectLst/>
                          <a:latin typeface="+mn-lt"/>
                          <a:ea typeface="Calibri" panose="020F0502020204030204" pitchFamily="34" charset="0"/>
                          <a:cs typeface="Calibri" panose="020F0502020204030204" pitchFamily="34" charset="0"/>
                        </a:rPr>
                        <a:t>o</a:t>
                      </a:r>
                      <a:r>
                        <a:rPr lang="en-US" sz="1500" spc="-10">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e medi</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al deduction</a:t>
                      </a:r>
                      <a:r>
                        <a:rPr lang="en-US" sz="1500" spc="-35">
                          <a:solidFill>
                            <a:srgbClr val="231F20"/>
                          </a:solidFill>
                          <a:effectLst/>
                          <a:latin typeface="+mn-lt"/>
                          <a:ea typeface="Calibri" panose="020F0502020204030204" pitchFamily="34" charset="0"/>
                          <a:cs typeface="Calibri" panose="020F0502020204030204" pitchFamily="34" charset="0"/>
                        </a:rPr>
                        <a:t> </a:t>
                      </a:r>
                      <a:r>
                        <a:rPr lang="en-US" sz="1500">
                          <a:solidFill>
                            <a:srgbClr val="231F20"/>
                          </a:solidFill>
                          <a:effectLst/>
                          <a:latin typeface="+mn-lt"/>
                          <a:ea typeface="Calibri" panose="020F0502020204030204" pitchFamily="34" charset="0"/>
                          <a:cs typeface="Calibri" panose="020F0502020204030204" pitchFamily="34" charset="0"/>
                        </a:rPr>
                        <a:t>th</a:t>
                      </a:r>
                      <a:r>
                        <a:rPr lang="en-US" sz="1500" spc="-10">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eshold </a:t>
                      </a:r>
                      <a:r>
                        <a:rPr lang="en-US" sz="1500" spc="-5">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o 7.5%.</a:t>
                      </a:r>
                      <a:endParaRPr lang="en-US" sz="15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273050" indent="-285750" algn="l">
                        <a:lnSpc>
                          <a:spcPct val="100000"/>
                        </a:lnSpc>
                        <a:spcBef>
                          <a:spcPts val="170"/>
                        </a:spcBef>
                        <a:spcAft>
                          <a:spcPts val="0"/>
                        </a:spcAft>
                        <a:buFont typeface="Arial" panose="020B0604020202020204" pitchFamily="34" charset="0"/>
                        <a:buChar char="•"/>
                      </a:pPr>
                      <a:r>
                        <a:rPr lang="en-US" sz="1500" spc="-35" dirty="0">
                          <a:solidFill>
                            <a:srgbClr val="231F20"/>
                          </a:solidFill>
                          <a:effectLst/>
                          <a:latin typeface="+mn-lt"/>
                          <a:ea typeface="Calibri" panose="020F0502020204030204" pitchFamily="34" charset="0"/>
                          <a:cs typeface="Calibri" panose="020F0502020204030204" pitchFamily="34" charset="0"/>
                        </a:rPr>
                        <a:t>W</a:t>
                      </a:r>
                      <a:r>
                        <a:rPr lang="en-US" sz="1500" dirty="0">
                          <a:solidFill>
                            <a:srgbClr val="231F20"/>
                          </a:solidFill>
                          <a:effectLst/>
                          <a:latin typeface="+mn-lt"/>
                          <a:ea typeface="Calibri" panose="020F0502020204030204" pitchFamily="34" charset="0"/>
                          <a:cs typeface="Calibri" panose="020F0502020204030204" pitchFamily="34" charset="0"/>
                        </a:rPr>
                        <a:t>ould </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epeal </a:t>
                      </a:r>
                      <a:r>
                        <a:rPr lang="en-US" sz="1500" spc="-5" dirty="0">
                          <a:solidFill>
                            <a:srgbClr val="231F20"/>
                          </a:solidFill>
                          <a:effectLst/>
                          <a:latin typeface="+mn-lt"/>
                          <a:ea typeface="Calibri" panose="020F0502020204030204" pitchFamily="34" charset="0"/>
                          <a:cs typeface="Calibri" panose="020F0502020204030204" pitchFamily="34" charset="0"/>
                        </a:rPr>
                        <a:t>A</a:t>
                      </a:r>
                      <a:r>
                        <a:rPr lang="en-US" sz="1500" dirty="0">
                          <a:solidFill>
                            <a:srgbClr val="231F20"/>
                          </a:solidFill>
                          <a:effectLst/>
                          <a:latin typeface="+mn-lt"/>
                          <a:ea typeface="Calibri" panose="020F0502020204030204" pitchFamily="34" charset="0"/>
                          <a:cs typeface="Calibri" panose="020F0502020204030204" pitchFamily="34" charset="0"/>
                        </a:rPr>
                        <a:t>CA </a:t>
                      </a:r>
                      <a:r>
                        <a:rPr lang="en-US" sz="1500" spc="-10" dirty="0">
                          <a:solidFill>
                            <a:srgbClr val="231F20"/>
                          </a:solidFill>
                          <a:effectLst/>
                          <a:latin typeface="+mn-lt"/>
                          <a:ea typeface="Calibri" panose="020F0502020204030204" pitchFamily="34" charset="0"/>
                          <a:cs typeface="Calibri" panose="020F0502020204030204" pitchFamily="34" charset="0"/>
                        </a:rPr>
                        <a:t>ta</a:t>
                      </a:r>
                      <a:r>
                        <a:rPr lang="en-US" sz="1500" spc="-20" dirty="0">
                          <a:solidFill>
                            <a:srgbClr val="231F20"/>
                          </a:solidFill>
                          <a:effectLst/>
                          <a:latin typeface="+mn-lt"/>
                          <a:ea typeface="Calibri" panose="020F0502020204030204" pitchFamily="34" charset="0"/>
                          <a:cs typeface="Calibri" panose="020F0502020204030204" pitchFamily="34" charset="0"/>
                        </a:rPr>
                        <a:t>x</a:t>
                      </a:r>
                      <a:r>
                        <a:rPr lang="en-US" sz="1500" dirty="0">
                          <a:solidFill>
                            <a:srgbClr val="231F20"/>
                          </a:solidFill>
                          <a:effectLst/>
                          <a:latin typeface="+mn-lt"/>
                          <a:ea typeface="Calibri" panose="020F0502020204030204" pitchFamily="34" charset="0"/>
                          <a:cs typeface="Calibri" panose="020F0502020204030204" pitchFamily="34" charset="0"/>
                        </a:rPr>
                        <a:t>es and </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a:t>
                      </a:r>
                      <a:r>
                        <a:rPr lang="en-US" sz="1500" spc="-10" dirty="0">
                          <a:solidFill>
                            <a:srgbClr val="231F20"/>
                          </a:solidFill>
                          <a:effectLst/>
                          <a:latin typeface="+mn-lt"/>
                          <a:ea typeface="Calibri" panose="020F0502020204030204" pitchFamily="34" charset="0"/>
                          <a:cs typeface="Calibri" panose="020F0502020204030204" pitchFamily="34" charset="0"/>
                        </a:rPr>
                        <a:t>st</a:t>
                      </a:r>
                      <a:r>
                        <a:rPr lang="en-US" sz="1500" dirty="0">
                          <a:solidFill>
                            <a:srgbClr val="231F20"/>
                          </a:solidFill>
                          <a:effectLst/>
                          <a:latin typeface="+mn-lt"/>
                          <a:ea typeface="Calibri" panose="020F0502020204030204" pitchFamily="34" charset="0"/>
                          <a:cs typeface="Calibri" panose="020F0502020204030204" pitchFamily="34" charset="0"/>
                        </a:rPr>
                        <a:t>o</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 medi</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al deduction</a:t>
                      </a:r>
                      <a:r>
                        <a:rPr lang="en-US" sz="1500" spc="-35" dirty="0">
                          <a:solidFill>
                            <a:srgbClr val="231F20"/>
                          </a:solidFill>
                          <a:effectLst/>
                          <a:latin typeface="+mn-lt"/>
                          <a:ea typeface="Calibri" panose="020F0502020204030204" pitchFamily="34" charset="0"/>
                          <a:cs typeface="Calibri" panose="020F0502020204030204" pitchFamily="34" charset="0"/>
                        </a:rPr>
                        <a:t> </a:t>
                      </a:r>
                      <a:r>
                        <a:rPr lang="en-US" sz="1500" dirty="0">
                          <a:solidFill>
                            <a:srgbClr val="231F20"/>
                          </a:solidFill>
                          <a:effectLst/>
                          <a:latin typeface="+mn-lt"/>
                          <a:ea typeface="Calibri" panose="020F0502020204030204" pitchFamily="34" charset="0"/>
                          <a:cs typeface="Calibri" panose="020F0502020204030204" pitchFamily="34" charset="0"/>
                        </a:rPr>
                        <a:t>th</a:t>
                      </a:r>
                      <a:r>
                        <a:rPr lang="en-US" sz="1500" spc="-10"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eshold </a:t>
                      </a:r>
                      <a:r>
                        <a:rPr lang="en-US" sz="1500" spc="-5"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o 7.5%.</a:t>
                      </a:r>
                      <a:endParaRPr lang="en-US" sz="1500" dirty="0">
                        <a:effectLst/>
                        <a:latin typeface="+mn-lt"/>
                        <a:ea typeface="Calibri" panose="020F0502020204030204" pitchFamily="34" charset="0"/>
                        <a:cs typeface="Times New Roman" panose="02020603050405020304" pitchFamily="18" charset="0"/>
                      </a:endParaRPr>
                    </a:p>
                  </a:txBody>
                  <a:tcPr marL="0" marR="0" marT="0" marB="0"/>
                </a:tc>
              </a:tr>
              <a:tr h="887767">
                <a:tc>
                  <a:txBody>
                    <a:bodyPr/>
                    <a:lstStyle/>
                    <a:p>
                      <a:pPr marL="44450" marR="140335" algn="l">
                        <a:lnSpc>
                          <a:spcPct val="100000"/>
                        </a:lnSpc>
                        <a:spcBef>
                          <a:spcPts val="170"/>
                        </a:spcBef>
                        <a:spcAft>
                          <a:spcPts val="0"/>
                        </a:spcAft>
                      </a:pPr>
                      <a:r>
                        <a:rPr lang="en-US" sz="1500" b="1" dirty="0">
                          <a:solidFill>
                            <a:schemeClr val="bg1"/>
                          </a:solidFill>
                          <a:effectLst/>
                          <a:latin typeface="+mn-lt"/>
                          <a:ea typeface="Calibri" panose="020F0502020204030204" pitchFamily="34" charset="0"/>
                          <a:cs typeface="Calibri" panose="020F0502020204030204" pitchFamily="34" charset="0"/>
                        </a:rPr>
                        <a:t>Health</a:t>
                      </a:r>
                      <a:r>
                        <a:rPr lang="en-US" sz="1500" b="1" spc="-25" dirty="0">
                          <a:solidFill>
                            <a:schemeClr val="bg1"/>
                          </a:solidFill>
                          <a:effectLst/>
                          <a:latin typeface="+mn-lt"/>
                          <a:ea typeface="Calibri" panose="020F0502020204030204" pitchFamily="34" charset="0"/>
                          <a:cs typeface="Calibri" panose="020F0502020204030204" pitchFamily="34" charset="0"/>
                        </a:rPr>
                        <a:t> </a:t>
                      </a:r>
                      <a:r>
                        <a:rPr lang="en-US" sz="1500" b="1" dirty="0">
                          <a:solidFill>
                            <a:schemeClr val="bg1"/>
                          </a:solidFill>
                          <a:effectLst/>
                          <a:latin typeface="+mn-lt"/>
                          <a:ea typeface="Calibri" panose="020F0502020204030204" pitchFamily="34" charset="0"/>
                          <a:cs typeface="Calibri" panose="020F0502020204030204" pitchFamily="34" charset="0"/>
                        </a:rPr>
                        <a:t>s</a:t>
                      </a:r>
                      <a:r>
                        <a:rPr lang="en-US" sz="1500" b="1" spc="-15" dirty="0">
                          <a:solidFill>
                            <a:schemeClr val="bg1"/>
                          </a:solidFill>
                          <a:effectLst/>
                          <a:latin typeface="+mn-lt"/>
                          <a:ea typeface="Calibri" panose="020F0502020204030204" pitchFamily="34" charset="0"/>
                          <a:cs typeface="Calibri" panose="020F0502020204030204" pitchFamily="34" charset="0"/>
                        </a:rPr>
                        <a:t>a</a:t>
                      </a:r>
                      <a:r>
                        <a:rPr lang="en-US" sz="1500" b="1" dirty="0">
                          <a:solidFill>
                            <a:schemeClr val="bg1"/>
                          </a:solidFill>
                          <a:effectLst/>
                          <a:latin typeface="+mn-lt"/>
                          <a:ea typeface="Calibri" panose="020F0502020204030204" pitchFamily="34" charset="0"/>
                          <a:cs typeface="Calibri" panose="020F0502020204030204" pitchFamily="34" charset="0"/>
                        </a:rPr>
                        <a:t>vings ac</a:t>
                      </a:r>
                      <a:r>
                        <a:rPr lang="en-US" sz="1500" b="1" spc="-5" dirty="0">
                          <a:solidFill>
                            <a:schemeClr val="bg1"/>
                          </a:solidFill>
                          <a:effectLst/>
                          <a:latin typeface="+mn-lt"/>
                          <a:ea typeface="Calibri" panose="020F0502020204030204" pitchFamily="34" charset="0"/>
                          <a:cs typeface="Calibri" panose="020F0502020204030204" pitchFamily="34" charset="0"/>
                        </a:rPr>
                        <a:t>c</a:t>
                      </a:r>
                      <a:r>
                        <a:rPr lang="en-US" sz="1500" b="1" dirty="0">
                          <a:solidFill>
                            <a:schemeClr val="bg1"/>
                          </a:solidFill>
                          <a:effectLst/>
                          <a:latin typeface="+mn-lt"/>
                          <a:ea typeface="Calibri" panose="020F0502020204030204" pitchFamily="34" charset="0"/>
                          <a:cs typeface="Calibri" panose="020F0502020204030204" pitchFamily="34" charset="0"/>
                        </a:rPr>
                        <a:t>ou</a:t>
                      </a:r>
                      <a:r>
                        <a:rPr lang="en-US" sz="1500" b="1" spc="-10" dirty="0">
                          <a:solidFill>
                            <a:schemeClr val="bg1"/>
                          </a:solidFill>
                          <a:effectLst/>
                          <a:latin typeface="+mn-lt"/>
                          <a:ea typeface="Calibri" panose="020F0502020204030204" pitchFamily="34" charset="0"/>
                          <a:cs typeface="Calibri" panose="020F0502020204030204" pitchFamily="34" charset="0"/>
                        </a:rPr>
                        <a:t>n</a:t>
                      </a:r>
                      <a:r>
                        <a:rPr lang="en-US" sz="1500" b="1" dirty="0">
                          <a:solidFill>
                            <a:schemeClr val="bg1"/>
                          </a:solidFill>
                          <a:effectLst/>
                          <a:latin typeface="+mn-lt"/>
                          <a:ea typeface="Calibri" panose="020F0502020204030204" pitchFamily="34" charset="0"/>
                          <a:cs typeface="Calibri" panose="020F0502020204030204" pitchFamily="34" charset="0"/>
                        </a:rPr>
                        <a:t>ts</a:t>
                      </a:r>
                      <a:r>
                        <a:rPr lang="en-US" sz="1500" b="1" spc="-20" dirty="0">
                          <a:solidFill>
                            <a:schemeClr val="bg1"/>
                          </a:solidFill>
                          <a:effectLst/>
                          <a:latin typeface="+mn-lt"/>
                          <a:ea typeface="Calibri" panose="020F0502020204030204" pitchFamily="34" charset="0"/>
                          <a:cs typeface="Calibri" panose="020F0502020204030204" pitchFamily="34" charset="0"/>
                        </a:rPr>
                        <a:t> </a:t>
                      </a:r>
                      <a:r>
                        <a:rPr lang="en-US" sz="1500" b="1" dirty="0">
                          <a:solidFill>
                            <a:schemeClr val="bg1"/>
                          </a:solidFill>
                          <a:effectLst/>
                          <a:latin typeface="+mn-lt"/>
                          <a:ea typeface="Calibri" panose="020F0502020204030204" pitchFamily="34" charset="0"/>
                          <a:cs typeface="Calibri" panose="020F0502020204030204" pitchFamily="34" charset="0"/>
                        </a:rPr>
                        <a:t>(H</a:t>
                      </a:r>
                      <a:r>
                        <a:rPr lang="en-US" sz="1500" b="1" spc="-10" dirty="0">
                          <a:solidFill>
                            <a:schemeClr val="bg1"/>
                          </a:solidFill>
                          <a:effectLst/>
                          <a:latin typeface="+mn-lt"/>
                          <a:ea typeface="Calibri" panose="020F0502020204030204" pitchFamily="34" charset="0"/>
                          <a:cs typeface="Calibri" panose="020F0502020204030204" pitchFamily="34" charset="0"/>
                        </a:rPr>
                        <a:t>S</a:t>
                      </a:r>
                      <a:r>
                        <a:rPr lang="en-US" sz="1500" b="1" dirty="0">
                          <a:solidFill>
                            <a:schemeClr val="bg1"/>
                          </a:solidFill>
                          <a:effectLst/>
                          <a:latin typeface="+mn-lt"/>
                          <a:ea typeface="Calibri" panose="020F0502020204030204" pitchFamily="34" charset="0"/>
                          <a:cs typeface="Calibri" panose="020F0502020204030204" pitchFamily="34" charset="0"/>
                        </a:rPr>
                        <a:t>As)</a:t>
                      </a:r>
                      <a:endParaRPr lang="en-US" sz="1500" dirty="0">
                        <a:solidFill>
                          <a:schemeClr val="bg1"/>
                        </a:solidFill>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150495" indent="-285750" algn="l">
                        <a:lnSpc>
                          <a:spcPct val="100000"/>
                        </a:lnSpc>
                        <a:spcBef>
                          <a:spcPts val="170"/>
                        </a:spcBef>
                        <a:spcAft>
                          <a:spcPts val="0"/>
                        </a:spcAft>
                        <a:buFont typeface="Arial" panose="020B0604020202020204" pitchFamily="34" charset="0"/>
                        <a:buChar char="•"/>
                      </a:pPr>
                      <a:r>
                        <a:rPr lang="en-US" sz="1500">
                          <a:solidFill>
                            <a:srgbClr val="231F20"/>
                          </a:solidFill>
                          <a:effectLst/>
                          <a:latin typeface="+mn-lt"/>
                          <a:ea typeface="Calibri" panose="020F0502020204030204" pitchFamily="34" charset="0"/>
                          <a:cs typeface="Calibri" panose="020F0502020204030204" pitchFamily="34" charset="0"/>
                        </a:rPr>
                        <a:t>Individuals </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an </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o</a:t>
                      </a:r>
                      <a:r>
                        <a:rPr lang="en-US" sz="1500" spc="-5">
                          <a:solidFill>
                            <a:srgbClr val="231F20"/>
                          </a:solidFill>
                          <a:effectLst/>
                          <a:latin typeface="+mn-lt"/>
                          <a:ea typeface="Calibri" panose="020F0502020204030204" pitchFamily="34" charset="0"/>
                          <a:cs typeface="Calibri" panose="020F0502020204030204" pitchFamily="34" charset="0"/>
                        </a:rPr>
                        <a:t>n</a:t>
                      </a:r>
                      <a:r>
                        <a:rPr lang="en-US" sz="1500">
                          <a:solidFill>
                            <a:srgbClr val="231F20"/>
                          </a:solidFill>
                          <a:effectLst/>
                          <a:latin typeface="+mn-lt"/>
                          <a:ea typeface="Calibri" panose="020F0502020204030204" pitchFamily="34" charset="0"/>
                          <a:cs typeface="Calibri" panose="020F0502020204030204" pitchFamily="34" charset="0"/>
                        </a:rPr>
                        <a:t>tribu</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e up </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o $3,400 and </a:t>
                      </a:r>
                      <a:r>
                        <a:rPr lang="en-US" sz="1500" spc="-15">
                          <a:solidFill>
                            <a:srgbClr val="231F20"/>
                          </a:solidFill>
                          <a:effectLst/>
                          <a:latin typeface="+mn-lt"/>
                          <a:ea typeface="Calibri" panose="020F0502020204030204" pitchFamily="34" charset="0"/>
                          <a:cs typeface="Calibri" panose="020F0502020204030204" pitchFamily="34" charset="0"/>
                        </a:rPr>
                        <a:t>f</a:t>
                      </a:r>
                      <a:r>
                        <a:rPr lang="en-US" sz="1500">
                          <a:solidFill>
                            <a:srgbClr val="231F20"/>
                          </a:solidFill>
                          <a:effectLst/>
                          <a:latin typeface="+mn-lt"/>
                          <a:ea typeface="Calibri" panose="020F0502020204030204" pitchFamily="34" charset="0"/>
                          <a:cs typeface="Calibri" panose="020F0502020204030204" pitchFamily="34" charset="0"/>
                        </a:rPr>
                        <a:t>amilies up </a:t>
                      </a:r>
                      <a:r>
                        <a:rPr lang="en-US" sz="1500" spc="-5">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o $6,750 per </a:t>
                      </a:r>
                      <a:r>
                        <a:rPr lang="en-US" sz="1500" spc="-10">
                          <a:solidFill>
                            <a:srgbClr val="231F20"/>
                          </a:solidFill>
                          <a:effectLst/>
                          <a:latin typeface="+mn-lt"/>
                          <a:ea typeface="Calibri" panose="020F0502020204030204" pitchFamily="34" charset="0"/>
                          <a:cs typeface="Calibri" panose="020F0502020204030204" pitchFamily="34" charset="0"/>
                        </a:rPr>
                        <a:t>y</a:t>
                      </a:r>
                      <a:r>
                        <a:rPr lang="en-US" sz="1500">
                          <a:solidFill>
                            <a:srgbClr val="231F20"/>
                          </a:solidFill>
                          <a:effectLst/>
                          <a:latin typeface="+mn-lt"/>
                          <a:ea typeface="Calibri" panose="020F0502020204030204" pitchFamily="34" charset="0"/>
                          <a:cs typeface="Calibri" panose="020F0502020204030204" pitchFamily="34" charset="0"/>
                        </a:rPr>
                        <a:t>ea</a:t>
                      </a:r>
                      <a:r>
                        <a:rPr lang="en-US" sz="1500" spc="-85">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a:t>
                      </a:r>
                      <a:endParaRPr lang="en-US" sz="15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100965" indent="-285750" algn="l">
                        <a:lnSpc>
                          <a:spcPct val="100000"/>
                        </a:lnSpc>
                        <a:spcBef>
                          <a:spcPts val="170"/>
                        </a:spcBef>
                        <a:spcAft>
                          <a:spcPts val="0"/>
                        </a:spcAft>
                        <a:buFont typeface="Arial" panose="020B0604020202020204" pitchFamily="34" charset="0"/>
                        <a:buChar char="•"/>
                      </a:pPr>
                      <a:r>
                        <a:rPr lang="en-US" sz="1500">
                          <a:solidFill>
                            <a:srgbClr val="231F20"/>
                          </a:solidFill>
                          <a:effectLst/>
                          <a:latin typeface="+mn-lt"/>
                          <a:ea typeface="Calibri" panose="020F0502020204030204" pitchFamily="34" charset="0"/>
                          <a:cs typeface="Calibri" panose="020F0502020204030204" pitchFamily="34" charset="0"/>
                        </a:rPr>
                        <a:t>S</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arting</a:t>
                      </a:r>
                      <a:r>
                        <a:rPr lang="en-US" sz="1500" spc="-20">
                          <a:solidFill>
                            <a:srgbClr val="231F20"/>
                          </a:solidFill>
                          <a:effectLst/>
                          <a:latin typeface="+mn-lt"/>
                          <a:ea typeface="Calibri" panose="020F0502020204030204" pitchFamily="34" charset="0"/>
                          <a:cs typeface="Calibri" panose="020F0502020204030204" pitchFamily="34" charset="0"/>
                        </a:rPr>
                        <a:t> </a:t>
                      </a:r>
                      <a:r>
                        <a:rPr lang="en-US" sz="1500">
                          <a:solidFill>
                            <a:srgbClr val="231F20"/>
                          </a:solidFill>
                          <a:effectLst/>
                          <a:latin typeface="+mn-lt"/>
                          <a:ea typeface="Calibri" panose="020F0502020204030204" pitchFamily="34" charset="0"/>
                          <a:cs typeface="Calibri" panose="020F0502020204030204" pitchFamily="34" charset="0"/>
                        </a:rPr>
                        <a:t>in 2018, individuals </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ould </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o</a:t>
                      </a:r>
                      <a:r>
                        <a:rPr lang="en-US" sz="1500" spc="-5">
                          <a:solidFill>
                            <a:srgbClr val="231F20"/>
                          </a:solidFill>
                          <a:effectLst/>
                          <a:latin typeface="+mn-lt"/>
                          <a:ea typeface="Calibri" panose="020F0502020204030204" pitchFamily="34" charset="0"/>
                          <a:cs typeface="Calibri" panose="020F0502020204030204" pitchFamily="34" charset="0"/>
                        </a:rPr>
                        <a:t>n</a:t>
                      </a:r>
                      <a:r>
                        <a:rPr lang="en-US" sz="1500">
                          <a:solidFill>
                            <a:srgbClr val="231F20"/>
                          </a:solidFill>
                          <a:effectLst/>
                          <a:latin typeface="+mn-lt"/>
                          <a:ea typeface="Calibri" panose="020F0502020204030204" pitchFamily="34" charset="0"/>
                          <a:cs typeface="Calibri" panose="020F0502020204030204" pitchFamily="34" charset="0"/>
                        </a:rPr>
                        <a:t>tribu</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e up </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o $6,550 and </a:t>
                      </a:r>
                      <a:r>
                        <a:rPr lang="en-US" sz="1500" spc="-15">
                          <a:solidFill>
                            <a:srgbClr val="231F20"/>
                          </a:solidFill>
                          <a:effectLst/>
                          <a:latin typeface="+mn-lt"/>
                          <a:ea typeface="Calibri" panose="020F0502020204030204" pitchFamily="34" charset="0"/>
                          <a:cs typeface="Calibri" panose="020F0502020204030204" pitchFamily="34" charset="0"/>
                        </a:rPr>
                        <a:t>f</a:t>
                      </a:r>
                      <a:r>
                        <a:rPr lang="en-US" sz="1500">
                          <a:solidFill>
                            <a:srgbClr val="231F20"/>
                          </a:solidFill>
                          <a:effectLst/>
                          <a:latin typeface="+mn-lt"/>
                          <a:ea typeface="Calibri" panose="020F0502020204030204" pitchFamily="34" charset="0"/>
                          <a:cs typeface="Calibri" panose="020F0502020204030204" pitchFamily="34" charset="0"/>
                        </a:rPr>
                        <a:t>amilies </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ould </a:t>
                      </a:r>
                      <a:r>
                        <a:rPr lang="en-US" sz="1500" spc="-5">
                          <a:solidFill>
                            <a:srgbClr val="231F20"/>
                          </a:solidFill>
                          <a:effectLst/>
                          <a:latin typeface="+mn-lt"/>
                          <a:ea typeface="Calibri" panose="020F0502020204030204" pitchFamily="34" charset="0"/>
                          <a:cs typeface="Calibri" panose="020F0502020204030204" pitchFamily="34" charset="0"/>
                        </a:rPr>
                        <a:t>c</a:t>
                      </a:r>
                      <a:r>
                        <a:rPr lang="en-US" sz="1500">
                          <a:solidFill>
                            <a:srgbClr val="231F20"/>
                          </a:solidFill>
                          <a:effectLst/>
                          <a:latin typeface="+mn-lt"/>
                          <a:ea typeface="Calibri" panose="020F0502020204030204" pitchFamily="34" charset="0"/>
                          <a:cs typeface="Calibri" panose="020F0502020204030204" pitchFamily="34" charset="0"/>
                        </a:rPr>
                        <a:t>o</a:t>
                      </a:r>
                      <a:r>
                        <a:rPr lang="en-US" sz="1500" spc="-5">
                          <a:solidFill>
                            <a:srgbClr val="231F20"/>
                          </a:solidFill>
                          <a:effectLst/>
                          <a:latin typeface="+mn-lt"/>
                          <a:ea typeface="Calibri" panose="020F0502020204030204" pitchFamily="34" charset="0"/>
                          <a:cs typeface="Calibri" panose="020F0502020204030204" pitchFamily="34" charset="0"/>
                        </a:rPr>
                        <a:t>n</a:t>
                      </a:r>
                      <a:r>
                        <a:rPr lang="en-US" sz="1500">
                          <a:solidFill>
                            <a:srgbClr val="231F20"/>
                          </a:solidFill>
                          <a:effectLst/>
                          <a:latin typeface="+mn-lt"/>
                          <a:ea typeface="Calibri" panose="020F0502020204030204" pitchFamily="34" charset="0"/>
                          <a:cs typeface="Calibri" panose="020F0502020204030204" pitchFamily="34" charset="0"/>
                        </a:rPr>
                        <a:t>tribu</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e up </a:t>
                      </a:r>
                      <a:r>
                        <a:rPr lang="en-US" sz="1500" spc="-10">
                          <a:solidFill>
                            <a:srgbClr val="231F20"/>
                          </a:solidFill>
                          <a:effectLst/>
                          <a:latin typeface="+mn-lt"/>
                          <a:ea typeface="Calibri" panose="020F0502020204030204" pitchFamily="34" charset="0"/>
                          <a:cs typeface="Calibri" panose="020F0502020204030204" pitchFamily="34" charset="0"/>
                        </a:rPr>
                        <a:t>t</a:t>
                      </a:r>
                      <a:r>
                        <a:rPr lang="en-US" sz="1500">
                          <a:solidFill>
                            <a:srgbClr val="231F20"/>
                          </a:solidFill>
                          <a:effectLst/>
                          <a:latin typeface="+mn-lt"/>
                          <a:ea typeface="Calibri" panose="020F0502020204030204" pitchFamily="34" charset="0"/>
                          <a:cs typeface="Calibri" panose="020F0502020204030204" pitchFamily="34" charset="0"/>
                        </a:rPr>
                        <a:t>o $13,100 per </a:t>
                      </a:r>
                      <a:r>
                        <a:rPr lang="en-US" sz="1500" spc="-10">
                          <a:solidFill>
                            <a:srgbClr val="231F20"/>
                          </a:solidFill>
                          <a:effectLst/>
                          <a:latin typeface="+mn-lt"/>
                          <a:ea typeface="Calibri" panose="020F0502020204030204" pitchFamily="34" charset="0"/>
                          <a:cs typeface="Calibri" panose="020F0502020204030204" pitchFamily="34" charset="0"/>
                        </a:rPr>
                        <a:t>y</a:t>
                      </a:r>
                      <a:r>
                        <a:rPr lang="en-US" sz="1500">
                          <a:solidFill>
                            <a:srgbClr val="231F20"/>
                          </a:solidFill>
                          <a:effectLst/>
                          <a:latin typeface="+mn-lt"/>
                          <a:ea typeface="Calibri" panose="020F0502020204030204" pitchFamily="34" charset="0"/>
                          <a:cs typeface="Calibri" panose="020F0502020204030204" pitchFamily="34" charset="0"/>
                        </a:rPr>
                        <a:t>ea</a:t>
                      </a:r>
                      <a:r>
                        <a:rPr lang="en-US" sz="1500" spc="-85">
                          <a:solidFill>
                            <a:srgbClr val="231F20"/>
                          </a:solidFill>
                          <a:effectLst/>
                          <a:latin typeface="+mn-lt"/>
                          <a:ea typeface="Calibri" panose="020F0502020204030204" pitchFamily="34" charset="0"/>
                          <a:cs typeface="Calibri" panose="020F0502020204030204" pitchFamily="34" charset="0"/>
                        </a:rPr>
                        <a:t>r</a:t>
                      </a:r>
                      <a:r>
                        <a:rPr lang="en-US" sz="1500">
                          <a:solidFill>
                            <a:srgbClr val="231F20"/>
                          </a:solidFill>
                          <a:effectLst/>
                          <a:latin typeface="+mn-lt"/>
                          <a:ea typeface="Calibri" panose="020F0502020204030204" pitchFamily="34" charset="0"/>
                          <a:cs typeface="Calibri" panose="020F0502020204030204" pitchFamily="34" charset="0"/>
                        </a:rPr>
                        <a:t>.</a:t>
                      </a:r>
                      <a:endParaRPr lang="en-US" sz="1500">
                        <a:effectLst/>
                        <a:latin typeface="+mn-lt"/>
                        <a:ea typeface="Calibri" panose="020F0502020204030204" pitchFamily="34" charset="0"/>
                        <a:cs typeface="Times New Roman" panose="02020603050405020304" pitchFamily="18" charset="0"/>
                      </a:endParaRPr>
                    </a:p>
                  </a:txBody>
                  <a:tcPr marL="0" marR="0" marT="0" marB="0"/>
                </a:tc>
                <a:tc>
                  <a:txBody>
                    <a:bodyPr/>
                    <a:lstStyle/>
                    <a:p>
                      <a:pPr marL="330200" marR="55245" indent="-285750" algn="l">
                        <a:lnSpc>
                          <a:spcPct val="100000"/>
                        </a:lnSpc>
                        <a:spcBef>
                          <a:spcPts val="170"/>
                        </a:spcBef>
                        <a:spcAft>
                          <a:spcPts val="0"/>
                        </a:spcAft>
                        <a:buFont typeface="Arial" panose="020B0604020202020204" pitchFamily="34" charset="0"/>
                        <a:buChar char="•"/>
                      </a:pPr>
                      <a:r>
                        <a:rPr lang="en-US" sz="1500" dirty="0">
                          <a:solidFill>
                            <a:srgbClr val="231F20"/>
                          </a:solidFill>
                          <a:effectLst/>
                          <a:latin typeface="+mn-lt"/>
                          <a:ea typeface="Calibri" panose="020F0502020204030204" pitchFamily="34" charset="0"/>
                          <a:cs typeface="Calibri" panose="020F0502020204030204" pitchFamily="34" charset="0"/>
                        </a:rPr>
                        <a:t>S</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arting</a:t>
                      </a:r>
                      <a:r>
                        <a:rPr lang="en-US" sz="1500" spc="-20" dirty="0">
                          <a:solidFill>
                            <a:srgbClr val="231F20"/>
                          </a:solidFill>
                          <a:effectLst/>
                          <a:latin typeface="+mn-lt"/>
                          <a:ea typeface="Calibri" panose="020F0502020204030204" pitchFamily="34" charset="0"/>
                          <a:cs typeface="Calibri" panose="020F0502020204030204" pitchFamily="34" charset="0"/>
                        </a:rPr>
                        <a:t> </a:t>
                      </a:r>
                      <a:r>
                        <a:rPr lang="en-US" sz="1500" dirty="0">
                          <a:solidFill>
                            <a:srgbClr val="231F20"/>
                          </a:solidFill>
                          <a:effectLst/>
                          <a:latin typeface="+mn-lt"/>
                          <a:ea typeface="Calibri" panose="020F0502020204030204" pitchFamily="34" charset="0"/>
                          <a:cs typeface="Calibri" panose="020F0502020204030204" pitchFamily="34" charset="0"/>
                        </a:rPr>
                        <a:t>in 2018, individuals </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ould </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o</a:t>
                      </a:r>
                      <a:r>
                        <a:rPr lang="en-US" sz="1500" spc="-5" dirty="0">
                          <a:solidFill>
                            <a:srgbClr val="231F20"/>
                          </a:solidFill>
                          <a:effectLst/>
                          <a:latin typeface="+mn-lt"/>
                          <a:ea typeface="Calibri" panose="020F0502020204030204" pitchFamily="34" charset="0"/>
                          <a:cs typeface="Calibri" panose="020F0502020204030204" pitchFamily="34" charset="0"/>
                        </a:rPr>
                        <a:t>n</a:t>
                      </a:r>
                      <a:r>
                        <a:rPr lang="en-US" sz="1500" dirty="0">
                          <a:solidFill>
                            <a:srgbClr val="231F20"/>
                          </a:solidFill>
                          <a:effectLst/>
                          <a:latin typeface="+mn-lt"/>
                          <a:ea typeface="Calibri" panose="020F0502020204030204" pitchFamily="34" charset="0"/>
                          <a:cs typeface="Calibri" panose="020F0502020204030204" pitchFamily="34" charset="0"/>
                        </a:rPr>
                        <a:t>tribu</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e up </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o $6,550 and </a:t>
                      </a:r>
                      <a:r>
                        <a:rPr lang="en-US" sz="1500" spc="-15" dirty="0">
                          <a:solidFill>
                            <a:srgbClr val="231F20"/>
                          </a:solidFill>
                          <a:effectLst/>
                          <a:latin typeface="+mn-lt"/>
                          <a:ea typeface="Calibri" panose="020F0502020204030204" pitchFamily="34" charset="0"/>
                          <a:cs typeface="Calibri" panose="020F0502020204030204" pitchFamily="34" charset="0"/>
                        </a:rPr>
                        <a:t>f</a:t>
                      </a:r>
                      <a:r>
                        <a:rPr lang="en-US" sz="1500" dirty="0">
                          <a:solidFill>
                            <a:srgbClr val="231F20"/>
                          </a:solidFill>
                          <a:effectLst/>
                          <a:latin typeface="+mn-lt"/>
                          <a:ea typeface="Calibri" panose="020F0502020204030204" pitchFamily="34" charset="0"/>
                          <a:cs typeface="Calibri" panose="020F0502020204030204" pitchFamily="34" charset="0"/>
                        </a:rPr>
                        <a:t>amilies </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ould </a:t>
                      </a:r>
                      <a:r>
                        <a:rPr lang="en-US" sz="1500" spc="-5" dirty="0">
                          <a:solidFill>
                            <a:srgbClr val="231F20"/>
                          </a:solidFill>
                          <a:effectLst/>
                          <a:latin typeface="+mn-lt"/>
                          <a:ea typeface="Calibri" panose="020F0502020204030204" pitchFamily="34" charset="0"/>
                          <a:cs typeface="Calibri" panose="020F0502020204030204" pitchFamily="34" charset="0"/>
                        </a:rPr>
                        <a:t>c</a:t>
                      </a:r>
                      <a:r>
                        <a:rPr lang="en-US" sz="1500" dirty="0">
                          <a:solidFill>
                            <a:srgbClr val="231F20"/>
                          </a:solidFill>
                          <a:effectLst/>
                          <a:latin typeface="+mn-lt"/>
                          <a:ea typeface="Calibri" panose="020F0502020204030204" pitchFamily="34" charset="0"/>
                          <a:cs typeface="Calibri" panose="020F0502020204030204" pitchFamily="34" charset="0"/>
                        </a:rPr>
                        <a:t>o</a:t>
                      </a:r>
                      <a:r>
                        <a:rPr lang="en-US" sz="1500" spc="-5" dirty="0">
                          <a:solidFill>
                            <a:srgbClr val="231F20"/>
                          </a:solidFill>
                          <a:effectLst/>
                          <a:latin typeface="+mn-lt"/>
                          <a:ea typeface="Calibri" panose="020F0502020204030204" pitchFamily="34" charset="0"/>
                          <a:cs typeface="Calibri" panose="020F0502020204030204" pitchFamily="34" charset="0"/>
                        </a:rPr>
                        <a:t>n</a:t>
                      </a:r>
                      <a:r>
                        <a:rPr lang="en-US" sz="1500" dirty="0">
                          <a:solidFill>
                            <a:srgbClr val="231F20"/>
                          </a:solidFill>
                          <a:effectLst/>
                          <a:latin typeface="+mn-lt"/>
                          <a:ea typeface="Calibri" panose="020F0502020204030204" pitchFamily="34" charset="0"/>
                          <a:cs typeface="Calibri" panose="020F0502020204030204" pitchFamily="34" charset="0"/>
                        </a:rPr>
                        <a:t>tribu</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e up </a:t>
                      </a:r>
                      <a:r>
                        <a:rPr lang="en-US" sz="1500" spc="-10" dirty="0">
                          <a:solidFill>
                            <a:srgbClr val="231F20"/>
                          </a:solidFill>
                          <a:effectLst/>
                          <a:latin typeface="+mn-lt"/>
                          <a:ea typeface="Calibri" panose="020F0502020204030204" pitchFamily="34" charset="0"/>
                          <a:cs typeface="Calibri" panose="020F0502020204030204" pitchFamily="34" charset="0"/>
                        </a:rPr>
                        <a:t>t</a:t>
                      </a:r>
                      <a:r>
                        <a:rPr lang="en-US" sz="1500" dirty="0">
                          <a:solidFill>
                            <a:srgbClr val="231F20"/>
                          </a:solidFill>
                          <a:effectLst/>
                          <a:latin typeface="+mn-lt"/>
                          <a:ea typeface="Calibri" panose="020F0502020204030204" pitchFamily="34" charset="0"/>
                          <a:cs typeface="Calibri" panose="020F0502020204030204" pitchFamily="34" charset="0"/>
                        </a:rPr>
                        <a:t>o $13,100 per </a:t>
                      </a:r>
                      <a:r>
                        <a:rPr lang="en-US" sz="1500" spc="-10" dirty="0">
                          <a:solidFill>
                            <a:srgbClr val="231F20"/>
                          </a:solidFill>
                          <a:effectLst/>
                          <a:latin typeface="+mn-lt"/>
                          <a:ea typeface="Calibri" panose="020F0502020204030204" pitchFamily="34" charset="0"/>
                          <a:cs typeface="Calibri" panose="020F0502020204030204" pitchFamily="34" charset="0"/>
                        </a:rPr>
                        <a:t>y</a:t>
                      </a:r>
                      <a:r>
                        <a:rPr lang="en-US" sz="1500" dirty="0">
                          <a:solidFill>
                            <a:srgbClr val="231F20"/>
                          </a:solidFill>
                          <a:effectLst/>
                          <a:latin typeface="+mn-lt"/>
                          <a:ea typeface="Calibri" panose="020F0502020204030204" pitchFamily="34" charset="0"/>
                          <a:cs typeface="Calibri" panose="020F0502020204030204" pitchFamily="34" charset="0"/>
                        </a:rPr>
                        <a:t>ea</a:t>
                      </a:r>
                      <a:r>
                        <a:rPr lang="en-US" sz="1500" spc="-85" dirty="0">
                          <a:solidFill>
                            <a:srgbClr val="231F20"/>
                          </a:solidFill>
                          <a:effectLst/>
                          <a:latin typeface="+mn-lt"/>
                          <a:ea typeface="Calibri" panose="020F0502020204030204" pitchFamily="34" charset="0"/>
                          <a:cs typeface="Calibri" panose="020F0502020204030204" pitchFamily="34" charset="0"/>
                        </a:rPr>
                        <a:t>r</a:t>
                      </a:r>
                      <a:r>
                        <a:rPr lang="en-US" sz="1500" dirty="0">
                          <a:solidFill>
                            <a:srgbClr val="231F20"/>
                          </a:solidFill>
                          <a:effectLst/>
                          <a:latin typeface="+mn-lt"/>
                          <a:ea typeface="Calibri" panose="020F0502020204030204" pitchFamily="34" charset="0"/>
                          <a:cs typeface="Calibri" panose="020F0502020204030204" pitchFamily="34" charset="0"/>
                        </a:rPr>
                        <a:t>.</a:t>
                      </a:r>
                      <a:endParaRPr lang="en-US" sz="1500" dirty="0">
                        <a:effectLst/>
                        <a:latin typeface="+mn-lt"/>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3099778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Survey</a:t>
            </a:r>
            <a:endParaRPr lang="en-US" dirty="0"/>
          </a:p>
        </p:txBody>
      </p:sp>
      <p:sp>
        <p:nvSpPr>
          <p:cNvPr id="3" name="Content Placeholder 2"/>
          <p:cNvSpPr>
            <a:spLocks noGrp="1"/>
          </p:cNvSpPr>
          <p:nvPr>
            <p:ph idx="1"/>
          </p:nvPr>
        </p:nvSpPr>
        <p:spPr>
          <a:xfrm>
            <a:off x="628650" y="1584960"/>
            <a:ext cx="7886700" cy="4592003"/>
          </a:xfrm>
        </p:spPr>
        <p:txBody>
          <a:bodyPr/>
          <a:lstStyle/>
          <a:p>
            <a:r>
              <a:rPr lang="en-US" sz="2000" dirty="0"/>
              <a:t>I am most worried about:</a:t>
            </a:r>
          </a:p>
          <a:p>
            <a:pPr lvl="1"/>
            <a:r>
              <a:rPr lang="en-US" sz="2000" dirty="0" smtClean="0"/>
              <a:t>Medicaid expansion rollback</a:t>
            </a:r>
            <a:endParaRPr lang="en-US" sz="2000" dirty="0"/>
          </a:p>
          <a:p>
            <a:pPr lvl="1"/>
            <a:r>
              <a:rPr lang="en-US" sz="2000" dirty="0" smtClean="0"/>
              <a:t>Medicaid funding changes</a:t>
            </a:r>
          </a:p>
          <a:p>
            <a:pPr lvl="1"/>
            <a:r>
              <a:rPr lang="en-US" sz="2000" dirty="0" smtClean="0"/>
              <a:t>Individual / small group insurance market stability</a:t>
            </a:r>
            <a:endParaRPr lang="en-US" sz="2000" dirty="0"/>
          </a:p>
          <a:p>
            <a:pPr lvl="1"/>
            <a:r>
              <a:rPr lang="en-US" sz="2000" dirty="0" smtClean="0"/>
              <a:t>Strained safety net</a:t>
            </a:r>
            <a:endParaRPr lang="en-US" sz="2000" dirty="0"/>
          </a:p>
          <a:p>
            <a:pPr lvl="1"/>
            <a:r>
              <a:rPr lang="en-US" sz="2000" dirty="0" smtClean="0"/>
              <a:t>Having </a:t>
            </a:r>
            <a:r>
              <a:rPr lang="en-US" sz="2000" dirty="0"/>
              <a:t>enough coffee</a:t>
            </a:r>
          </a:p>
          <a:p>
            <a:pPr lvl="1"/>
            <a:r>
              <a:rPr lang="en-US" sz="2000" dirty="0" smtClean="0"/>
              <a:t>All of the above</a:t>
            </a:r>
            <a:endParaRPr lang="en-US" sz="2000" dirty="0"/>
          </a:p>
          <a:p>
            <a:r>
              <a:rPr lang="en-US" sz="2000" dirty="0"/>
              <a:t>What are doing to keep up with health reform?</a:t>
            </a:r>
          </a:p>
          <a:p>
            <a:pPr lvl="1"/>
            <a:r>
              <a:rPr lang="en-US" sz="2000" dirty="0"/>
              <a:t>Watching / listening to news</a:t>
            </a:r>
          </a:p>
          <a:p>
            <a:pPr lvl="1"/>
            <a:r>
              <a:rPr lang="en-US" sz="2000" dirty="0"/>
              <a:t>Reading the bills</a:t>
            </a:r>
          </a:p>
          <a:p>
            <a:pPr lvl="1"/>
            <a:r>
              <a:rPr lang="en-US" sz="2000" dirty="0"/>
              <a:t>Signing up for </a:t>
            </a:r>
            <a:r>
              <a:rPr lang="en-US" sz="2000" dirty="0" err="1"/>
              <a:t>listservs</a:t>
            </a:r>
            <a:endParaRPr lang="en-US" sz="2000" dirty="0"/>
          </a:p>
          <a:p>
            <a:pPr lvl="1"/>
            <a:r>
              <a:rPr lang="en-US" sz="2000" dirty="0"/>
              <a:t>Following social media</a:t>
            </a:r>
          </a:p>
          <a:p>
            <a:pPr lvl="1"/>
            <a:r>
              <a:rPr lang="en-US" sz="2000" dirty="0" smtClean="0"/>
              <a:t>All </a:t>
            </a:r>
            <a:r>
              <a:rPr lang="en-US" sz="2000" dirty="0"/>
              <a:t>of the above</a:t>
            </a:r>
          </a:p>
          <a:p>
            <a:r>
              <a:rPr lang="en-US" sz="2000" dirty="0"/>
              <a:t>Do you know the </a:t>
            </a:r>
            <a:r>
              <a:rPr lang="en-US" sz="2000" dirty="0" smtClean="0"/>
              <a:t>difference between a block grant and per capita cap? (Y/N)</a:t>
            </a:r>
            <a:endParaRPr lang="en-US" sz="2000" dirty="0"/>
          </a:p>
        </p:txBody>
      </p:sp>
    </p:spTree>
    <p:extLst>
      <p:ext uri="{BB962C8B-B14F-4D97-AF65-F5344CB8AC3E}">
        <p14:creationId xmlns:p14="http://schemas.microsoft.com/office/powerpoint/2010/main" val="3622543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
            </a:r>
            <a:br>
              <a:rPr lang="en-US" dirty="0" smtClean="0"/>
            </a:br>
            <a:r>
              <a:rPr lang="en-US" dirty="0" smtClean="0"/>
              <a:t>Other Reforms</a:t>
            </a:r>
            <a:endParaRPr lang="en-US" dirty="0"/>
          </a:p>
        </p:txBody>
      </p:sp>
      <p:graphicFrame>
        <p:nvGraphicFramePr>
          <p:cNvPr id="6" name="Content Placeholder 4"/>
          <p:cNvGraphicFramePr>
            <a:graphicFrameLocks/>
          </p:cNvGraphicFramePr>
          <p:nvPr>
            <p:extLst>
              <p:ext uri="{D42A27DB-BD31-4B8C-83A1-F6EECF244321}">
                <p14:modId xmlns:p14="http://schemas.microsoft.com/office/powerpoint/2010/main" val="3359499488"/>
              </p:ext>
            </p:extLst>
          </p:nvPr>
        </p:nvGraphicFramePr>
        <p:xfrm>
          <a:off x="628650" y="1763486"/>
          <a:ext cx="7886700" cy="4658360"/>
        </p:xfrm>
        <a:graphic>
          <a:graphicData uri="http://schemas.openxmlformats.org/drawingml/2006/table">
            <a:tbl>
              <a:tblPr firstRow="1" firstCol="1" bandRow="1">
                <a:tableStyleId>{5C22544A-7EE6-4342-B048-85BDC9FD1C3A}</a:tableStyleId>
              </a:tblPr>
              <a:tblGrid>
                <a:gridCol w="1506434"/>
                <a:gridCol w="2114798"/>
                <a:gridCol w="1943100"/>
                <a:gridCol w="2322368"/>
              </a:tblGrid>
              <a:tr h="146957">
                <a:tc>
                  <a:txBody>
                    <a:bodyPr/>
                    <a:lstStyle/>
                    <a:p>
                      <a:pPr marL="0" marR="0" algn="ctr">
                        <a:lnSpc>
                          <a:spcPct val="100000"/>
                        </a:lnSpc>
                        <a:spcBef>
                          <a:spcPts val="0"/>
                        </a:spcBef>
                        <a:spcAft>
                          <a:spcPts val="800"/>
                        </a:spcAft>
                      </a:pP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600" dirty="0" smtClean="0"/>
                        <a:t>ACA</a:t>
                      </a:r>
                      <a:endParaRPr lang="en-US" sz="1600" dirty="0"/>
                    </a:p>
                  </a:txBody>
                  <a:tcPr marL="67174" marR="67174" marT="0" marB="0"/>
                </a:tc>
                <a:tc>
                  <a:txBody>
                    <a:bodyPr/>
                    <a:lstStyle/>
                    <a:p>
                      <a:pPr algn="ctr">
                        <a:lnSpc>
                          <a:spcPct val="100000"/>
                        </a:lnSpc>
                      </a:pPr>
                      <a:r>
                        <a:rPr lang="en-US" sz="1600" dirty="0" smtClean="0"/>
                        <a:t>AHCA</a:t>
                      </a:r>
                      <a:endParaRPr lang="en-US" sz="16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600" dirty="0">
                          <a:effectLst/>
                        </a:rPr>
                        <a:t> </a:t>
                      </a:r>
                      <a:r>
                        <a:rPr lang="en-US" sz="1600" dirty="0" smtClean="0">
                          <a:effectLst/>
                        </a:rPr>
                        <a:t>BCRA</a:t>
                      </a:r>
                      <a:endParaRPr lang="en-US" sz="1600" dirty="0" smtClean="0"/>
                    </a:p>
                  </a:txBody>
                  <a:tcPr marL="67174" marR="67174" marT="0" marB="0"/>
                </a:tc>
              </a:tr>
              <a:tr h="887767">
                <a:tc>
                  <a:txBody>
                    <a:bodyPr/>
                    <a:lstStyle/>
                    <a:p>
                      <a:pPr marL="44450" marR="0" algn="l">
                        <a:lnSpc>
                          <a:spcPct val="100000"/>
                        </a:lnSpc>
                        <a:spcBef>
                          <a:spcPts val="175"/>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Associ</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tion</a:t>
                      </a:r>
                      <a:r>
                        <a:rPr lang="en-US" sz="1600" b="1" spc="-1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health</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450" marR="0" algn="l">
                        <a:lnSpc>
                          <a:spcPct val="100000"/>
                        </a:lnSpc>
                        <a:spcBef>
                          <a:spcPts val="0"/>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plans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Not add</a:t>
                      </a:r>
                      <a:r>
                        <a:rPr lang="en-US" sz="1600" spc="-1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a:solidFill>
                            <a:srgbClr val="231F20"/>
                          </a:solidFill>
                          <a:effectLst/>
                          <a:latin typeface="Calibri" panose="020F0502020204030204" pitchFamily="34" charset="0"/>
                          <a:ea typeface="Calibri" panose="020F0502020204030204" pitchFamily="34" charset="0"/>
                          <a:cs typeface="Calibri" panose="020F0502020204030204" pitchFamily="34" charset="0"/>
                        </a:rPr>
                        <a:t>essed.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Not add</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essed.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15900" indent="-285750" algn="l">
                        <a:lnSpc>
                          <a:spcPct val="100000"/>
                        </a:lnSpc>
                        <a:spcBef>
                          <a:spcPts val="170"/>
                        </a:spcBef>
                        <a:spcAft>
                          <a:spcPts val="0"/>
                        </a:spcAft>
                        <a:buFont typeface="Arial" panose="020B0604020202020204" pitchFamily="34" charset="0"/>
                        <a:buChar char="•"/>
                      </a:pP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All</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small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businesses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pu</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chase la</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g</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oup </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ge</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ther th</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ough associ</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under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ERISA in</a:t>
                      </a:r>
                      <a:r>
                        <a:rPr lang="en-US" sz="16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ead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of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l</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887767">
                <a:tc>
                  <a:txBody>
                    <a:bodyPr/>
                    <a:lstStyle/>
                    <a:p>
                      <a:pPr marL="44450" marR="33655" algn="l">
                        <a:lnSpc>
                          <a:spcPct val="100000"/>
                        </a:lnSpc>
                        <a:spcBef>
                          <a:spcPts val="170"/>
                        </a:spcBef>
                        <a:spcAft>
                          <a:spcPts val="0"/>
                        </a:spcAft>
                      </a:pP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Public</a:t>
                      </a:r>
                      <a:r>
                        <a:rPr lang="en-US" sz="1600" b="1"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health/ </a:t>
                      </a:r>
                      <a:r>
                        <a:rPr lang="en-US" sz="16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ommunity</a:t>
                      </a:r>
                      <a:r>
                        <a:rPr lang="en-US" sz="1600" b="1" spc="-3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health ce</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nt</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6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6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endParaRPr lang="en-US"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24155" indent="-285750" algn="l">
                        <a:lnSpc>
                          <a:spcPct val="100000"/>
                        </a:lnSpc>
                        <a:spcBef>
                          <a:spcPts val="170"/>
                        </a:spcBef>
                        <a:spcAft>
                          <a:spcPts val="0"/>
                        </a:spcAft>
                        <a:buFont typeface="Arial" panose="020B0604020202020204" pitchFamily="34" charset="0"/>
                        <a:buChar char="•"/>
                      </a:pP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P</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and Public Health (PPH) Fund (FY 2017 bud</a:t>
                      </a:r>
                      <a:r>
                        <a:rPr lang="en-US" sz="16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ge</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$931 million). </a:t>
                      </a:r>
                      <a:endPar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224155" indent="-285750" algn="l">
                        <a:lnSpc>
                          <a:spcPct val="100000"/>
                        </a:lnSpc>
                        <a:spcBef>
                          <a:spcPts val="170"/>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6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6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Community Health Ce</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nt</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(CHC) Fund ($11 billion o</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5 </a:t>
                      </a:r>
                      <a:r>
                        <a:rPr lang="en-US" sz="16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epeals funding </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PPH Fund; </a:t>
                      </a:r>
                      <a:endPar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0" indent="-285750" algn="l">
                        <a:lnSpc>
                          <a:spcPct val="100000"/>
                        </a:lnSpc>
                        <a:spcBef>
                          <a:spcPts val="175"/>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tinues</a:t>
                      </a:r>
                      <a:r>
                        <a:rPr lang="en-US" sz="16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CHC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Fund with $422 million </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FY 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epeals funding </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PPH Fund; </a:t>
                      </a:r>
                      <a:endPar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0" indent="-285750" algn="l">
                        <a:lnSpc>
                          <a:spcPct val="100000"/>
                        </a:lnSpc>
                        <a:spcBef>
                          <a:spcPts val="175"/>
                        </a:spcBef>
                        <a:spcAft>
                          <a:spcPts val="0"/>
                        </a:spcAft>
                        <a:buFont typeface="Arial" panose="020B0604020202020204" pitchFamily="34" charset="0"/>
                        <a:buChar char="•"/>
                      </a:pP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6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tinues</a:t>
                      </a:r>
                      <a:r>
                        <a:rPr lang="en-US" sz="16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CHC </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Fund with $422 million </a:t>
                      </a:r>
                      <a:r>
                        <a:rPr lang="en-US" sz="16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6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FY 2017.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41082840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CBO </a:t>
            </a:r>
            <a:r>
              <a:rPr lang="en-US" dirty="0"/>
              <a:t>Predictions</a:t>
            </a:r>
            <a:r>
              <a:rPr lang="en-US" dirty="0" smtClean="0"/>
              <a:t>:  Budget</a:t>
            </a:r>
            <a:endParaRPr lang="en-US" dirty="0"/>
          </a:p>
        </p:txBody>
      </p:sp>
      <p:sp>
        <p:nvSpPr>
          <p:cNvPr id="5" name="Content Placeholder 2"/>
          <p:cNvSpPr>
            <a:spLocks noGrp="1"/>
          </p:cNvSpPr>
          <p:nvPr>
            <p:ph idx="1"/>
          </p:nvPr>
        </p:nvSpPr>
        <p:spPr>
          <a:xfrm>
            <a:off x="628650" y="6141296"/>
            <a:ext cx="7886700" cy="720315"/>
          </a:xfrm>
        </p:spPr>
        <p:txBody>
          <a:bodyPr/>
          <a:lstStyle/>
          <a:p>
            <a:pPr marL="0" indent="0">
              <a:buNone/>
            </a:pPr>
            <a:r>
              <a:rPr lang="en-US" sz="1000" dirty="0" smtClean="0"/>
              <a:t>SOURCE:  Congressional </a:t>
            </a:r>
            <a:r>
              <a:rPr lang="en-US" sz="1000" dirty="0"/>
              <a:t>Budget Office. (May 24, 2017). Cost estimate: H.R. 1628, American Health Care Act, as passed by the House of Representatives on May 4, 2017. Accessed from </a:t>
            </a:r>
            <a:r>
              <a:rPr lang="en-US" sz="1000" dirty="0">
                <a:hlinkClick r:id="rId3"/>
              </a:rPr>
              <a:t>https://www.cbo.gov/system/files/115th-congress-2017-2018/costestimate/hr1628aspassed.pdf</a:t>
            </a:r>
            <a:r>
              <a:rPr lang="en-US" sz="1000" dirty="0" smtClean="0"/>
              <a:t>. Congressional </a:t>
            </a:r>
            <a:r>
              <a:rPr lang="en-US" sz="1000" dirty="0"/>
              <a:t>Budget Office. </a:t>
            </a:r>
            <a:r>
              <a:rPr lang="en-US" sz="1000" dirty="0" smtClean="0"/>
              <a:t>(June 26, </a:t>
            </a:r>
            <a:r>
              <a:rPr lang="en-US" sz="1000" dirty="0"/>
              <a:t>2017). Cost estimate: H.R. 1628, </a:t>
            </a:r>
            <a:r>
              <a:rPr lang="en-US" sz="1000" dirty="0" smtClean="0"/>
              <a:t>Better Care Reconciliation Act. </a:t>
            </a:r>
            <a:r>
              <a:rPr lang="en-US" sz="1000" dirty="0"/>
              <a:t>Accessed from </a:t>
            </a:r>
            <a:r>
              <a:rPr lang="en-US" sz="1000" dirty="0">
                <a:hlinkClick r:id="rId4"/>
              </a:rPr>
              <a:t>https://</a:t>
            </a:r>
            <a:r>
              <a:rPr lang="en-US" sz="1000" dirty="0" smtClean="0">
                <a:hlinkClick r:id="rId4"/>
              </a:rPr>
              <a:t>www.cbo.gov/system/files/115th-congress-2017-2018/costestimate/52849-hr1628senate.pdf</a:t>
            </a:r>
            <a:r>
              <a:rPr lang="en-US" sz="1000" dirty="0" smtClean="0"/>
              <a:t>. </a:t>
            </a:r>
            <a:endParaRPr lang="en-US" sz="1000" dirty="0"/>
          </a:p>
        </p:txBody>
      </p:sp>
      <p:graphicFrame>
        <p:nvGraphicFramePr>
          <p:cNvPr id="3" name="Table 2"/>
          <p:cNvGraphicFramePr>
            <a:graphicFrameLocks noGrp="1"/>
          </p:cNvGraphicFramePr>
          <p:nvPr>
            <p:extLst/>
          </p:nvPr>
        </p:nvGraphicFramePr>
        <p:xfrm>
          <a:off x="733924" y="2004432"/>
          <a:ext cx="7781425" cy="3913828"/>
        </p:xfrm>
        <a:graphic>
          <a:graphicData uri="http://schemas.openxmlformats.org/drawingml/2006/table">
            <a:tbl>
              <a:tblPr firstRow="1" firstCol="1" bandRow="1">
                <a:tableStyleId>{74C1A8A3-306A-4EB7-A6B1-4F7E0EB9C5D6}</a:tableStyleId>
              </a:tblPr>
              <a:tblGrid>
                <a:gridCol w="4013577"/>
                <a:gridCol w="1883924"/>
                <a:gridCol w="1883924"/>
              </a:tblGrid>
              <a:tr h="199791">
                <a:tc>
                  <a:txBody>
                    <a:bodyPr/>
                    <a:lstStyle/>
                    <a:p>
                      <a:pPr marL="0" marR="0">
                        <a:lnSpc>
                          <a:spcPct val="107000"/>
                        </a:lnSpc>
                        <a:spcBef>
                          <a:spcPts val="0"/>
                        </a:spcBef>
                        <a:spcAft>
                          <a:spcPts val="0"/>
                        </a:spcAft>
                      </a:pPr>
                      <a:r>
                        <a:rPr lang="en-US" sz="1600" dirty="0">
                          <a:effectLst/>
                        </a:rPr>
                        <a:t>Provision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2">
                  <a:txBody>
                    <a:bodyPr/>
                    <a:lstStyle/>
                    <a:p>
                      <a:pPr marL="0" marR="0" algn="ctr">
                        <a:lnSpc>
                          <a:spcPct val="107000"/>
                        </a:lnSpc>
                        <a:spcBef>
                          <a:spcPts val="0"/>
                        </a:spcBef>
                        <a:spcAft>
                          <a:spcPts val="0"/>
                        </a:spcAft>
                      </a:pPr>
                      <a:r>
                        <a:rPr lang="en-US" sz="1600" dirty="0">
                          <a:effectLst/>
                        </a:rPr>
                        <a:t>Savings v. Spending / Revenue Reduction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r>
              <a:tr h="199791">
                <a:tc>
                  <a:txBody>
                    <a:bodyPr/>
                    <a:lstStyle/>
                    <a:p>
                      <a:pPr marL="0" marR="0">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AHCA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BCRA</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Medicaid cuts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$834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$772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791">
                <a:tc>
                  <a:txBody>
                    <a:bodyPr/>
                    <a:lstStyle/>
                    <a:p>
                      <a:pPr marL="0" marR="0">
                        <a:lnSpc>
                          <a:spcPct val="107000"/>
                        </a:lnSpc>
                        <a:spcBef>
                          <a:spcPts val="0"/>
                        </a:spcBef>
                        <a:spcAft>
                          <a:spcPts val="0"/>
                        </a:spcAft>
                      </a:pPr>
                      <a:r>
                        <a:rPr lang="en-US" sz="1600" dirty="0">
                          <a:effectLst/>
                        </a:rPr>
                        <a:t>Insurance subsidy elimination / modification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$665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$424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Small employer tax credit elimination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New individual tax credits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-$375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Employment-based health insurance </a:t>
                      </a:r>
                      <a:r>
                        <a:rPr lang="en-US" sz="1600" dirty="0" smtClean="0">
                          <a:effectLst/>
                        </a:rPr>
                        <a:t>     </a:t>
                      </a:r>
                    </a:p>
                    <a:p>
                      <a:pPr marL="0" marR="0">
                        <a:lnSpc>
                          <a:spcPct val="107000"/>
                        </a:lnSpc>
                        <a:spcBef>
                          <a:spcPts val="0"/>
                        </a:spcBef>
                        <a:spcAft>
                          <a:spcPts val="0"/>
                        </a:spcAft>
                      </a:pPr>
                      <a:r>
                        <a:rPr lang="en-US" sz="1600" dirty="0" smtClean="0">
                          <a:effectLst/>
                        </a:rPr>
                        <a:t>     coverage </a:t>
                      </a:r>
                      <a:r>
                        <a:rPr lang="en-US" sz="1600" dirty="0">
                          <a:effectLst/>
                        </a:rPr>
                        <a:t>shifts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$23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$21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Individual / employer mandate penalty </a:t>
                      </a:r>
                      <a:endParaRPr lang="en-US" sz="1600" dirty="0" smtClean="0">
                        <a:effectLst/>
                      </a:endParaRPr>
                    </a:p>
                    <a:p>
                      <a:pPr marL="0" marR="0">
                        <a:lnSpc>
                          <a:spcPct val="107000"/>
                        </a:lnSpc>
                        <a:spcBef>
                          <a:spcPts val="0"/>
                        </a:spcBef>
                        <a:spcAft>
                          <a:spcPts val="0"/>
                        </a:spcAft>
                      </a:pPr>
                      <a:r>
                        <a:rPr lang="en-US" sz="1600" smtClean="0">
                          <a:effectLst/>
                        </a:rPr>
                        <a:t>     elimination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-$210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-$210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Individual market stabilization; state funds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-$117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-$107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Medicare DSH cuts elimination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-$43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-$42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Tax repeals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-$661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-$541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9791">
                <a:tc>
                  <a:txBody>
                    <a:bodyPr/>
                    <a:lstStyle/>
                    <a:p>
                      <a:pPr marL="0" marR="0">
                        <a:lnSpc>
                          <a:spcPct val="107000"/>
                        </a:lnSpc>
                        <a:spcBef>
                          <a:spcPts val="0"/>
                        </a:spcBef>
                        <a:spcAft>
                          <a:spcPts val="0"/>
                        </a:spcAft>
                      </a:pPr>
                      <a:r>
                        <a:rPr lang="en-US" sz="1600" dirty="0">
                          <a:effectLst/>
                        </a:rPr>
                        <a:t>Other provisions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-$2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r h="195478">
                <a:tc>
                  <a:txBody>
                    <a:bodyPr/>
                    <a:lstStyle/>
                    <a:p>
                      <a:pPr marL="0" marR="0">
                        <a:lnSpc>
                          <a:spcPct val="107000"/>
                        </a:lnSpc>
                        <a:spcBef>
                          <a:spcPts val="0"/>
                        </a:spcBef>
                        <a:spcAft>
                          <a:spcPts val="0"/>
                        </a:spcAft>
                      </a:pPr>
                      <a:r>
                        <a:rPr lang="en-US" sz="1600" dirty="0">
                          <a:effectLst/>
                        </a:rPr>
                        <a:t>Net savings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$119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600" dirty="0">
                          <a:effectLst/>
                        </a:rPr>
                        <a:t>$321 billion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
        <p:nvSpPr>
          <p:cNvPr id="6" name="Rectangle 1"/>
          <p:cNvSpPr>
            <a:spLocks noChangeArrowheads="1"/>
          </p:cNvSpPr>
          <p:nvPr/>
        </p:nvSpPr>
        <p:spPr bwMode="auto">
          <a:xfrm>
            <a:off x="733924" y="1615570"/>
            <a:ext cx="57473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Estimated Costs – AHCA v. BCRA</a:t>
            </a:r>
            <a:endParaRPr kumimoji="0" lang="en-US" altLang="en-US"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292510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CBO </a:t>
            </a:r>
            <a:r>
              <a:rPr lang="en-US" dirty="0"/>
              <a:t>Predictions: </a:t>
            </a:r>
            <a:r>
              <a:rPr lang="en-US" dirty="0" smtClean="0"/>
              <a:t>Uninsured</a:t>
            </a:r>
            <a:endParaRPr lang="en-US" dirty="0"/>
          </a:p>
        </p:txBody>
      </p:sp>
      <p:graphicFrame>
        <p:nvGraphicFramePr>
          <p:cNvPr id="5" name="Chart 4"/>
          <p:cNvGraphicFramePr>
            <a:graphicFrameLocks/>
          </p:cNvGraphicFramePr>
          <p:nvPr>
            <p:extLst>
              <p:ext uri="{D42A27DB-BD31-4B8C-83A1-F6EECF244321}">
                <p14:modId xmlns:p14="http://schemas.microsoft.com/office/powerpoint/2010/main" val="376935100"/>
              </p:ext>
            </p:extLst>
          </p:nvPr>
        </p:nvGraphicFramePr>
        <p:xfrm>
          <a:off x="1115366" y="1834845"/>
          <a:ext cx="6702251" cy="3942958"/>
        </p:xfrm>
        <a:graphic>
          <a:graphicData uri="http://schemas.openxmlformats.org/drawingml/2006/chart">
            <c:chart xmlns:c="http://schemas.openxmlformats.org/drawingml/2006/chart" xmlns:r="http://schemas.openxmlformats.org/officeDocument/2006/relationships" r:id="rId3"/>
          </a:graphicData>
        </a:graphic>
      </p:graphicFrame>
      <p:sp>
        <p:nvSpPr>
          <p:cNvPr id="9" name="Content Placeholder 2"/>
          <p:cNvSpPr>
            <a:spLocks noGrp="1"/>
          </p:cNvSpPr>
          <p:nvPr>
            <p:ph idx="1"/>
          </p:nvPr>
        </p:nvSpPr>
        <p:spPr>
          <a:xfrm>
            <a:off x="628650" y="6141296"/>
            <a:ext cx="7886700" cy="720315"/>
          </a:xfrm>
        </p:spPr>
        <p:txBody>
          <a:bodyPr/>
          <a:lstStyle/>
          <a:p>
            <a:pPr marL="0" indent="0">
              <a:buNone/>
            </a:pPr>
            <a:r>
              <a:rPr lang="en-US" sz="1000" dirty="0" smtClean="0"/>
              <a:t>SOURCE:  Congressional </a:t>
            </a:r>
            <a:r>
              <a:rPr lang="en-US" sz="1000" dirty="0"/>
              <a:t>Budget Office. (May 24, 2017). Cost estimate: H.R. 1628, American Health Care Act, as passed by the House of Representatives on May 4, 2017. Accessed from </a:t>
            </a:r>
            <a:r>
              <a:rPr lang="en-US" sz="1000" dirty="0">
                <a:hlinkClick r:id="rId4"/>
              </a:rPr>
              <a:t>https://www.cbo.gov/system/files/115th-congress-2017-2018/costestimate/hr1628aspassed.pdf</a:t>
            </a:r>
            <a:r>
              <a:rPr lang="en-US" sz="1000" dirty="0" smtClean="0"/>
              <a:t>. Congressional </a:t>
            </a:r>
            <a:r>
              <a:rPr lang="en-US" sz="1000" dirty="0"/>
              <a:t>Budget Office. </a:t>
            </a:r>
            <a:r>
              <a:rPr lang="en-US" sz="1000" dirty="0" smtClean="0"/>
              <a:t>(June 26, </a:t>
            </a:r>
            <a:r>
              <a:rPr lang="en-US" sz="1000" dirty="0"/>
              <a:t>2017). Cost estimate: H.R. 1628, </a:t>
            </a:r>
            <a:r>
              <a:rPr lang="en-US" sz="1000" dirty="0" smtClean="0"/>
              <a:t>Better Care Reconciliation Act. </a:t>
            </a:r>
            <a:r>
              <a:rPr lang="en-US" sz="1000" dirty="0"/>
              <a:t>Accessed from </a:t>
            </a:r>
            <a:r>
              <a:rPr lang="en-US" sz="1000" dirty="0">
                <a:hlinkClick r:id="rId5"/>
              </a:rPr>
              <a:t>https://</a:t>
            </a:r>
            <a:r>
              <a:rPr lang="en-US" sz="1000" dirty="0" smtClean="0">
                <a:hlinkClick r:id="rId5"/>
              </a:rPr>
              <a:t>www.cbo.gov/system/files/115th-congress-2017-2018/costestimate/52849-hr1628senate.pdf</a:t>
            </a:r>
            <a:r>
              <a:rPr lang="en-US" sz="1000" dirty="0" smtClean="0"/>
              <a:t>. </a:t>
            </a:r>
            <a:endParaRPr lang="en-US" sz="1000" dirty="0"/>
          </a:p>
        </p:txBody>
      </p:sp>
    </p:spTree>
    <p:extLst>
      <p:ext uri="{BB962C8B-B14F-4D97-AF65-F5344CB8AC3E}">
        <p14:creationId xmlns:p14="http://schemas.microsoft.com/office/powerpoint/2010/main" val="2791248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general, the market should be just as stable in many places under AHCA or BCRA, but</a:t>
            </a:r>
          </a:p>
          <a:p>
            <a:pPr lvl="1"/>
            <a:r>
              <a:rPr lang="en-US" dirty="0" smtClean="0"/>
              <a:t>AHCA state waiver participation may destabilize for people with higher health care costs</a:t>
            </a:r>
          </a:p>
          <a:p>
            <a:pPr lvl="1"/>
            <a:r>
              <a:rPr lang="en-US" dirty="0" smtClean="0"/>
              <a:t>BCRA may create even more certainty in the market after 2020</a:t>
            </a:r>
          </a:p>
          <a:p>
            <a:r>
              <a:rPr lang="en-US" dirty="0" smtClean="0"/>
              <a:t>Both AHCA and BCRA would cause a temporary </a:t>
            </a:r>
            <a:r>
              <a:rPr lang="en-US" dirty="0"/>
              <a:t>rise in premiums up until </a:t>
            </a:r>
            <a:r>
              <a:rPr lang="en-US" dirty="0" smtClean="0"/>
              <a:t>2020, and then fall. By 2026:</a:t>
            </a:r>
            <a:endParaRPr lang="en-US" dirty="0"/>
          </a:p>
          <a:p>
            <a:pPr lvl="1"/>
            <a:r>
              <a:rPr lang="en-US" dirty="0" smtClean="0">
                <a:sym typeface="Wingdings" panose="05000000000000000000" pitchFamily="2" charset="2"/>
              </a:rPr>
              <a:t>-</a:t>
            </a:r>
            <a:r>
              <a:rPr lang="en-US" dirty="0" smtClean="0"/>
              <a:t>4% under AHCA no waiver, -20% under AHCA moderate waiver, -20</a:t>
            </a:r>
            <a:r>
              <a:rPr lang="en-US" dirty="0"/>
              <a:t>% </a:t>
            </a:r>
            <a:r>
              <a:rPr lang="en-US" dirty="0" smtClean="0"/>
              <a:t>under BCRA (benchmark)</a:t>
            </a:r>
          </a:p>
          <a:p>
            <a:pPr lvl="1"/>
            <a:r>
              <a:rPr lang="en-US" dirty="0" smtClean="0"/>
              <a:t>Decreases related to less benefits paid for by insurers</a:t>
            </a:r>
            <a:endParaRPr lang="en-US" dirty="0"/>
          </a:p>
        </p:txBody>
      </p:sp>
      <p:sp>
        <p:nvSpPr>
          <p:cNvPr id="4" name="Title 1"/>
          <p:cNvSpPr>
            <a:spLocks noGrp="1"/>
          </p:cNvSpPr>
          <p:nvPr>
            <p:ph type="title"/>
          </p:nvPr>
        </p:nvSpPr>
        <p:spPr>
          <a:xfrm>
            <a:off x="628650" y="-425019"/>
            <a:ext cx="7886700" cy="1325563"/>
          </a:xfrm>
        </p:spPr>
        <p:txBody>
          <a:bodyPr/>
          <a:lstStyle/>
          <a:p>
            <a:r>
              <a:rPr lang="en-US" dirty="0" smtClean="0"/>
              <a:t/>
            </a:r>
            <a:br>
              <a:rPr lang="en-US" dirty="0" smtClean="0"/>
            </a:br>
            <a:r>
              <a:rPr lang="en-US" dirty="0" smtClean="0"/>
              <a:t>CBO Predictions:  </a:t>
            </a:r>
            <a:br>
              <a:rPr lang="en-US" dirty="0" smtClean="0"/>
            </a:br>
            <a:r>
              <a:rPr lang="en-US" dirty="0" smtClean="0"/>
              <a:t>Marketplace Premiums</a:t>
            </a:r>
            <a:endParaRPr lang="en-US" dirty="0"/>
          </a:p>
        </p:txBody>
      </p:sp>
    </p:spTree>
    <p:extLst>
      <p:ext uri="{BB962C8B-B14F-4D97-AF65-F5344CB8AC3E}">
        <p14:creationId xmlns:p14="http://schemas.microsoft.com/office/powerpoint/2010/main" val="24993801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ACA vs. AHCA Tax Credits</a:t>
            </a:r>
            <a:endParaRPr lang="en-US" dirty="0"/>
          </a:p>
        </p:txBody>
      </p:sp>
      <p:pic>
        <p:nvPicPr>
          <p:cNvPr id="4" name="Content Placeholder 1"/>
          <p:cNvPicPr>
            <a:picLocks noGrp="1" noChangeAspect="1"/>
          </p:cNvPicPr>
          <p:nvPr>
            <p:ph idx="1"/>
          </p:nvPr>
        </p:nvPicPr>
        <p:blipFill>
          <a:blip r:embed="rId3"/>
          <a:stretch>
            <a:fillRect/>
          </a:stretch>
        </p:blipFill>
        <p:spPr>
          <a:xfrm>
            <a:off x="132484" y="1825586"/>
            <a:ext cx="8861045" cy="3920341"/>
          </a:xfrm>
          <a:prstGeom prst="rect">
            <a:avLst/>
          </a:prstGeom>
        </p:spPr>
      </p:pic>
      <p:sp>
        <p:nvSpPr>
          <p:cNvPr id="5" name="TextBox 4"/>
          <p:cNvSpPr txBox="1"/>
          <p:nvPr/>
        </p:nvSpPr>
        <p:spPr>
          <a:xfrm>
            <a:off x="462987" y="6146157"/>
            <a:ext cx="8333772" cy="246221"/>
          </a:xfrm>
          <a:prstGeom prst="rect">
            <a:avLst/>
          </a:prstGeom>
          <a:noFill/>
        </p:spPr>
        <p:txBody>
          <a:bodyPr wrap="square" rtlCol="0">
            <a:spAutoFit/>
          </a:bodyPr>
          <a:lstStyle/>
          <a:p>
            <a:r>
              <a:rPr lang="en-US" sz="1000" dirty="0" smtClean="0"/>
              <a:t>SOURCE:  http</a:t>
            </a:r>
            <a:r>
              <a:rPr lang="en-US" sz="1000" dirty="0"/>
              <a:t>://kff.org/interactive/tax-credits-under-the-affordable-care-act-vs-replacement-proposal-interactive-map</a:t>
            </a:r>
            <a:r>
              <a:rPr lang="en-US" sz="1000" dirty="0" smtClean="0"/>
              <a:t>/</a:t>
            </a:r>
            <a:endParaRPr lang="en-US" sz="1000" dirty="0"/>
          </a:p>
        </p:txBody>
      </p:sp>
    </p:spTree>
    <p:extLst>
      <p:ext uri="{BB962C8B-B14F-4D97-AF65-F5344CB8AC3E}">
        <p14:creationId xmlns:p14="http://schemas.microsoft.com/office/powerpoint/2010/main" val="42564712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ACA vs. </a:t>
            </a:r>
            <a:r>
              <a:rPr lang="en-US" dirty="0" smtClean="0"/>
              <a:t>BCRA Net Premiums</a:t>
            </a:r>
            <a:endParaRPr lang="en-US" dirty="0"/>
          </a:p>
        </p:txBody>
      </p:sp>
      <p:pic>
        <p:nvPicPr>
          <p:cNvPr id="5" name="Picture 4"/>
          <p:cNvPicPr>
            <a:picLocks noChangeAspect="1"/>
          </p:cNvPicPr>
          <p:nvPr/>
        </p:nvPicPr>
        <p:blipFill>
          <a:blip r:embed="rId3"/>
          <a:stretch>
            <a:fillRect/>
          </a:stretch>
        </p:blipFill>
        <p:spPr>
          <a:xfrm>
            <a:off x="842962" y="1932502"/>
            <a:ext cx="7458075" cy="4667250"/>
          </a:xfrm>
          <a:prstGeom prst="rect">
            <a:avLst/>
          </a:prstGeom>
        </p:spPr>
      </p:pic>
      <p:sp>
        <p:nvSpPr>
          <p:cNvPr id="6" name="TextBox 5"/>
          <p:cNvSpPr txBox="1"/>
          <p:nvPr/>
        </p:nvSpPr>
        <p:spPr>
          <a:xfrm>
            <a:off x="405112" y="6611779"/>
            <a:ext cx="8648735" cy="246221"/>
          </a:xfrm>
          <a:prstGeom prst="rect">
            <a:avLst/>
          </a:prstGeom>
          <a:noFill/>
        </p:spPr>
        <p:txBody>
          <a:bodyPr wrap="square" rtlCol="0">
            <a:spAutoFit/>
          </a:bodyPr>
          <a:lstStyle/>
          <a:p>
            <a:r>
              <a:rPr lang="en-US" sz="1000" dirty="0" smtClean="0"/>
              <a:t>SOURCE</a:t>
            </a:r>
            <a:r>
              <a:rPr lang="en-US" sz="1000" dirty="0"/>
              <a:t>:  http://www.kff.org/interactive/premiums-and-tax-credits-under-the-affordable-care-act-vs-the-senate-better-care-reconciliation-act-interactive-maps/</a:t>
            </a:r>
          </a:p>
        </p:txBody>
      </p:sp>
      <p:pic>
        <p:nvPicPr>
          <p:cNvPr id="7" name="Picture 6"/>
          <p:cNvPicPr>
            <a:picLocks noChangeAspect="1"/>
          </p:cNvPicPr>
          <p:nvPr/>
        </p:nvPicPr>
        <p:blipFill>
          <a:blip r:embed="rId4"/>
          <a:stretch>
            <a:fillRect/>
          </a:stretch>
        </p:blipFill>
        <p:spPr>
          <a:xfrm>
            <a:off x="933115" y="2454948"/>
            <a:ext cx="5019675" cy="457200"/>
          </a:xfrm>
          <a:prstGeom prst="rect">
            <a:avLst/>
          </a:prstGeom>
        </p:spPr>
      </p:pic>
      <p:pic>
        <p:nvPicPr>
          <p:cNvPr id="8" name="Picture 7"/>
          <p:cNvPicPr>
            <a:picLocks noChangeAspect="1"/>
          </p:cNvPicPr>
          <p:nvPr/>
        </p:nvPicPr>
        <p:blipFill>
          <a:blip r:embed="rId5"/>
          <a:stretch>
            <a:fillRect/>
          </a:stretch>
        </p:blipFill>
        <p:spPr>
          <a:xfrm>
            <a:off x="868720" y="1491505"/>
            <a:ext cx="6031606" cy="402678"/>
          </a:xfrm>
          <a:prstGeom prst="rect">
            <a:avLst/>
          </a:prstGeom>
        </p:spPr>
      </p:pic>
    </p:spTree>
    <p:extLst>
      <p:ext uri="{BB962C8B-B14F-4D97-AF65-F5344CB8AC3E}">
        <p14:creationId xmlns:p14="http://schemas.microsoft.com/office/powerpoint/2010/main" val="1241573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What’s next?</a:t>
            </a:r>
            <a:endParaRPr lang="en-US" dirty="0"/>
          </a:p>
        </p:txBody>
      </p:sp>
      <p:sp>
        <p:nvSpPr>
          <p:cNvPr id="3" name="Content Placeholder 2"/>
          <p:cNvSpPr>
            <a:spLocks noGrp="1"/>
          </p:cNvSpPr>
          <p:nvPr>
            <p:ph idx="1"/>
          </p:nvPr>
        </p:nvSpPr>
        <p:spPr/>
        <p:txBody>
          <a:bodyPr/>
          <a:lstStyle/>
          <a:p>
            <a:r>
              <a:rPr lang="en-US" dirty="0" smtClean="0"/>
              <a:t>More changes to BCRA?</a:t>
            </a:r>
          </a:p>
          <a:p>
            <a:r>
              <a:rPr lang="en-US" dirty="0" smtClean="0"/>
              <a:t>No vote </a:t>
            </a:r>
            <a:r>
              <a:rPr lang="en-US" dirty="0"/>
              <a:t>before July 4</a:t>
            </a:r>
            <a:r>
              <a:rPr lang="en-US" baseline="30000" dirty="0"/>
              <a:t>th</a:t>
            </a:r>
            <a:r>
              <a:rPr lang="en-US" dirty="0"/>
              <a:t> </a:t>
            </a:r>
            <a:r>
              <a:rPr lang="en-US" dirty="0" smtClean="0"/>
              <a:t>recess</a:t>
            </a:r>
          </a:p>
          <a:p>
            <a:r>
              <a:rPr lang="en-US" dirty="0" smtClean="0"/>
              <a:t>Negotiations to get &gt;50 votes</a:t>
            </a:r>
          </a:p>
          <a:p>
            <a:pPr lvl="1"/>
            <a:r>
              <a:rPr lang="en-US" dirty="0"/>
              <a:t>All Democrats opposed</a:t>
            </a:r>
          </a:p>
          <a:p>
            <a:pPr lvl="1"/>
            <a:r>
              <a:rPr lang="en-US" dirty="0" smtClean="0"/>
              <a:t>Push back from a few conservative and more middle-leaning Republicans</a:t>
            </a:r>
          </a:p>
          <a:p>
            <a:pPr lvl="1"/>
            <a:r>
              <a:rPr lang="en-US" dirty="0" smtClean="0"/>
              <a:t>Bi-partisan opposition letter from governors</a:t>
            </a:r>
          </a:p>
          <a:p>
            <a:pPr lvl="1"/>
            <a:r>
              <a:rPr lang="en-US" dirty="0" smtClean="0"/>
              <a:t>All major medical associations against</a:t>
            </a:r>
          </a:p>
          <a:p>
            <a:r>
              <a:rPr lang="en-US" dirty="0" smtClean="0"/>
              <a:t>If passes Senate, must be reconciled in the House</a:t>
            </a:r>
          </a:p>
        </p:txBody>
      </p:sp>
    </p:spTree>
    <p:extLst>
      <p:ext uri="{BB962C8B-B14F-4D97-AF65-F5344CB8AC3E}">
        <p14:creationId xmlns:p14="http://schemas.microsoft.com/office/powerpoint/2010/main" val="34996603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515350" cy="1325563"/>
          </a:xfrm>
        </p:spPr>
        <p:txBody>
          <a:bodyPr/>
          <a:lstStyle/>
          <a:p>
            <a:r>
              <a:rPr lang="en-US" dirty="0" smtClean="0"/>
              <a:t>Regulation &amp; Administrative Action</a:t>
            </a:r>
            <a:endParaRPr lang="en-US" dirty="0"/>
          </a:p>
        </p:txBody>
      </p:sp>
      <p:sp>
        <p:nvSpPr>
          <p:cNvPr id="3" name="Content Placeholder 2"/>
          <p:cNvSpPr>
            <a:spLocks noGrp="1"/>
          </p:cNvSpPr>
          <p:nvPr>
            <p:ph idx="1"/>
          </p:nvPr>
        </p:nvSpPr>
        <p:spPr>
          <a:xfrm>
            <a:off x="628650" y="1551214"/>
            <a:ext cx="8221436" cy="5306785"/>
          </a:xfrm>
        </p:spPr>
        <p:txBody>
          <a:bodyPr/>
          <a:lstStyle/>
          <a:p>
            <a:r>
              <a:rPr lang="en-US" dirty="0" smtClean="0"/>
              <a:t>Regulations</a:t>
            </a:r>
            <a:endParaRPr lang="en-US" dirty="0"/>
          </a:p>
          <a:p>
            <a:pPr lvl="1"/>
            <a:r>
              <a:rPr lang="en-US" dirty="0">
                <a:hlinkClick r:id="rId3"/>
              </a:rPr>
              <a:t>CMS </a:t>
            </a:r>
            <a:r>
              <a:rPr lang="en-US" dirty="0" smtClean="0">
                <a:hlinkClick r:id="rId3"/>
              </a:rPr>
              <a:t>Marketplace </a:t>
            </a:r>
            <a:r>
              <a:rPr lang="en-US" dirty="0">
                <a:hlinkClick r:id="rId3"/>
              </a:rPr>
              <a:t>stabilization </a:t>
            </a:r>
            <a:r>
              <a:rPr lang="en-US" dirty="0" smtClean="0">
                <a:hlinkClick r:id="rId3"/>
              </a:rPr>
              <a:t>rule</a:t>
            </a:r>
            <a:endParaRPr lang="en-US" dirty="0" smtClean="0"/>
          </a:p>
          <a:p>
            <a:pPr lvl="1"/>
            <a:r>
              <a:rPr lang="en-US" dirty="0" smtClean="0">
                <a:hlinkClick r:id="rId4"/>
              </a:rPr>
              <a:t>HHS </a:t>
            </a:r>
            <a:r>
              <a:rPr lang="en-US" dirty="0">
                <a:hlinkClick r:id="rId4"/>
              </a:rPr>
              <a:t>change to contraceptive mandate regulation</a:t>
            </a:r>
            <a:r>
              <a:rPr lang="en-US" dirty="0" smtClean="0"/>
              <a:t>?</a:t>
            </a:r>
            <a:endParaRPr lang="en-US" dirty="0"/>
          </a:p>
          <a:p>
            <a:r>
              <a:rPr lang="en-US" dirty="0"/>
              <a:t>Administrative Actions</a:t>
            </a:r>
          </a:p>
          <a:p>
            <a:pPr lvl="1"/>
            <a:r>
              <a:rPr lang="en-US" dirty="0"/>
              <a:t>HHS </a:t>
            </a:r>
            <a:r>
              <a:rPr lang="en-US" dirty="0" smtClean="0"/>
              <a:t>Marketplace </a:t>
            </a:r>
            <a:r>
              <a:rPr lang="en-US" dirty="0"/>
              <a:t>advertising reductions</a:t>
            </a:r>
          </a:p>
          <a:p>
            <a:pPr lvl="1"/>
            <a:r>
              <a:rPr lang="en-US" dirty="0"/>
              <a:t>IRS statement on individual mandate penalty enforcement</a:t>
            </a:r>
          </a:p>
          <a:p>
            <a:pPr lvl="1"/>
            <a:r>
              <a:rPr lang="en-US" dirty="0"/>
              <a:t>FDA nutrition labeling compliance delayed</a:t>
            </a:r>
          </a:p>
          <a:p>
            <a:pPr lvl="1"/>
            <a:r>
              <a:rPr lang="en-US" dirty="0">
                <a:hlinkClick r:id="rId5"/>
              </a:rPr>
              <a:t>HHS/Treasury letter to governors on 1332 waivers</a:t>
            </a:r>
            <a:endParaRPr lang="en-US" dirty="0"/>
          </a:p>
          <a:p>
            <a:pPr lvl="1"/>
            <a:r>
              <a:rPr lang="en-US" dirty="0">
                <a:hlinkClick r:id="rId6"/>
              </a:rPr>
              <a:t>HHS/CMS letter to governors on Medicaid</a:t>
            </a:r>
            <a:endParaRPr lang="en-US" dirty="0"/>
          </a:p>
          <a:p>
            <a:pPr lvl="1"/>
            <a:r>
              <a:rPr lang="en-US" sz="2400" dirty="0" smtClean="0">
                <a:hlinkClick r:id="rId7"/>
              </a:rPr>
              <a:t>HHS/CMS </a:t>
            </a:r>
            <a:r>
              <a:rPr lang="en-US" sz="2400" dirty="0">
                <a:hlinkClick r:id="rId7"/>
              </a:rPr>
              <a:t>RFI – public input on regulatory reductions that would </a:t>
            </a:r>
            <a:r>
              <a:rPr lang="en-US" sz="2400" dirty="0" smtClean="0">
                <a:hlinkClick r:id="rId7"/>
              </a:rPr>
              <a:t>stabilize Marketplace</a:t>
            </a:r>
            <a:endParaRPr lang="en-US" sz="2400" dirty="0" smtClean="0"/>
          </a:p>
          <a:p>
            <a:pPr lvl="1"/>
            <a:r>
              <a:rPr lang="en-US" dirty="0" smtClean="0"/>
              <a:t>Cost-sharing reduction subsidies</a:t>
            </a:r>
            <a:endParaRPr lang="en-US" dirty="0"/>
          </a:p>
          <a:p>
            <a:endParaRPr lang="en-US" sz="2400" dirty="0"/>
          </a:p>
          <a:p>
            <a:endParaRPr lang="en-US" sz="2400" dirty="0"/>
          </a:p>
        </p:txBody>
      </p:sp>
    </p:spTree>
    <p:extLst>
      <p:ext uri="{BB962C8B-B14F-4D97-AF65-F5344CB8AC3E}">
        <p14:creationId xmlns:p14="http://schemas.microsoft.com/office/powerpoint/2010/main" val="3882956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Regular Order</a:t>
            </a:r>
            <a:endParaRPr lang="en-US" dirty="0"/>
          </a:p>
        </p:txBody>
      </p:sp>
      <p:sp>
        <p:nvSpPr>
          <p:cNvPr id="3" name="Content Placeholder 2"/>
          <p:cNvSpPr>
            <a:spLocks noGrp="1"/>
          </p:cNvSpPr>
          <p:nvPr>
            <p:ph idx="1"/>
          </p:nvPr>
        </p:nvSpPr>
        <p:spPr>
          <a:xfrm>
            <a:off x="628650" y="2171699"/>
            <a:ext cx="7886700" cy="4005263"/>
          </a:xfrm>
        </p:spPr>
        <p:txBody>
          <a:bodyPr/>
          <a:lstStyle/>
          <a:p>
            <a:r>
              <a:rPr lang="en-US" dirty="0" smtClean="0"/>
              <a:t>Purchase of health insurance across state lines</a:t>
            </a:r>
          </a:p>
          <a:p>
            <a:r>
              <a:rPr lang="en-US" dirty="0" smtClean="0"/>
              <a:t>Association health </a:t>
            </a:r>
            <a:r>
              <a:rPr lang="en-US" dirty="0"/>
              <a:t>p</a:t>
            </a:r>
            <a:r>
              <a:rPr lang="en-US" dirty="0" smtClean="0"/>
              <a:t>lans</a:t>
            </a:r>
          </a:p>
          <a:p>
            <a:r>
              <a:rPr lang="en-US" dirty="0" smtClean="0"/>
              <a:t>Streamline FDA approval for genetic drugs</a:t>
            </a:r>
          </a:p>
          <a:p>
            <a:r>
              <a:rPr lang="en-US" dirty="0" smtClean="0"/>
              <a:t>More Medicaid flexibility / creativity</a:t>
            </a:r>
          </a:p>
          <a:p>
            <a:r>
              <a:rPr lang="en-US" dirty="0"/>
              <a:t>Medical malpractice reform</a:t>
            </a:r>
          </a:p>
          <a:p>
            <a:r>
              <a:rPr lang="en-US" dirty="0" smtClean="0"/>
              <a:t>Alter administration of individual market subsidies </a:t>
            </a:r>
          </a:p>
        </p:txBody>
      </p:sp>
    </p:spTree>
    <p:extLst>
      <p:ext uri="{BB962C8B-B14F-4D97-AF65-F5344CB8AC3E}">
        <p14:creationId xmlns:p14="http://schemas.microsoft.com/office/powerpoint/2010/main" val="3349087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3487"/>
            <a:ext cx="7886700" cy="1049575"/>
          </a:xfrm>
        </p:spPr>
        <p:txBody>
          <a:bodyPr/>
          <a:lstStyle/>
          <a:p>
            <a:r>
              <a:rPr lang="en-US" sz="3400" dirty="0" smtClean="0"/>
              <a:t>Critical Activities to Build an Integrated &amp; Sustainable Delivery System</a:t>
            </a:r>
            <a:endParaRPr lang="en-US" sz="3400" dirty="0"/>
          </a:p>
        </p:txBody>
      </p:sp>
      <p:sp>
        <p:nvSpPr>
          <p:cNvPr id="3" name="Content Placeholder 2"/>
          <p:cNvSpPr>
            <a:spLocks noGrp="1"/>
          </p:cNvSpPr>
          <p:nvPr>
            <p:ph idx="1"/>
          </p:nvPr>
        </p:nvSpPr>
        <p:spPr/>
        <p:txBody>
          <a:bodyPr/>
          <a:lstStyle/>
          <a:p>
            <a:pPr marL="0" indent="0">
              <a:buNone/>
            </a:pPr>
            <a:r>
              <a:rPr lang="en-US" sz="2400" dirty="0" smtClean="0"/>
              <a:t>1</a:t>
            </a:r>
            <a:r>
              <a:rPr lang="en-US" sz="2400" dirty="0"/>
              <a:t>. Outreach </a:t>
            </a:r>
            <a:r>
              <a:rPr lang="en-US" sz="2400" dirty="0" smtClean="0"/>
              <a:t>and </a:t>
            </a:r>
            <a:r>
              <a:rPr lang="en-US" sz="2400" dirty="0"/>
              <a:t>enroll into eligible programs</a:t>
            </a:r>
          </a:p>
          <a:p>
            <a:pPr marL="0" indent="0">
              <a:buNone/>
            </a:pPr>
            <a:r>
              <a:rPr lang="en-US" sz="2400" dirty="0"/>
              <a:t>2. Provide culturally </a:t>
            </a:r>
            <a:r>
              <a:rPr lang="en-US" sz="2400" dirty="0" smtClean="0"/>
              <a:t>and </a:t>
            </a:r>
            <a:r>
              <a:rPr lang="en-US" sz="2400" dirty="0"/>
              <a:t>linguistically competent medical </a:t>
            </a:r>
            <a:r>
              <a:rPr lang="en-US" sz="2400" dirty="0" smtClean="0"/>
              <a:t>  </a:t>
            </a:r>
          </a:p>
          <a:p>
            <a:pPr marL="0" indent="0">
              <a:buNone/>
            </a:pPr>
            <a:r>
              <a:rPr lang="en-US" sz="2400" dirty="0"/>
              <a:t> </a:t>
            </a:r>
            <a:r>
              <a:rPr lang="en-US" sz="2400" dirty="0" smtClean="0"/>
              <a:t>   homes</a:t>
            </a:r>
            <a:endParaRPr lang="en-US" sz="2400" dirty="0"/>
          </a:p>
          <a:p>
            <a:pPr marL="0" indent="0">
              <a:buNone/>
            </a:pPr>
            <a:r>
              <a:rPr lang="en-US" sz="2400" dirty="0"/>
              <a:t>3. Assure access to </a:t>
            </a:r>
            <a:r>
              <a:rPr lang="en-US" sz="2400"/>
              <a:t>prevention </a:t>
            </a:r>
            <a:r>
              <a:rPr lang="en-US" sz="2400" smtClean="0"/>
              <a:t>and </a:t>
            </a:r>
            <a:r>
              <a:rPr lang="en-US" sz="2400" dirty="0"/>
              <a:t>wellness services</a:t>
            </a:r>
          </a:p>
          <a:p>
            <a:pPr marL="0" indent="0">
              <a:buNone/>
            </a:pPr>
            <a:r>
              <a:rPr lang="en-US" sz="2400" dirty="0"/>
              <a:t>4. Provide affordable prescription drugs</a:t>
            </a:r>
          </a:p>
          <a:p>
            <a:pPr marL="0" indent="0">
              <a:buNone/>
            </a:pPr>
            <a:r>
              <a:rPr lang="en-US" sz="2400" dirty="0"/>
              <a:t>5. Assure access to specialty </a:t>
            </a:r>
            <a:r>
              <a:rPr lang="en-US" sz="2400" dirty="0" smtClean="0"/>
              <a:t>and </a:t>
            </a:r>
            <a:r>
              <a:rPr lang="en-US" sz="2400" dirty="0"/>
              <a:t>hospital care</a:t>
            </a:r>
          </a:p>
          <a:p>
            <a:pPr marL="0" indent="0">
              <a:buNone/>
            </a:pPr>
            <a:r>
              <a:rPr lang="en-US" sz="2400" dirty="0"/>
              <a:t>6. Manage chronic diseases</a:t>
            </a:r>
          </a:p>
          <a:p>
            <a:pPr marL="0" indent="0">
              <a:buNone/>
            </a:pPr>
            <a:r>
              <a:rPr lang="en-US" sz="2400" dirty="0"/>
              <a:t>7. Coordinate comprehensive care</a:t>
            </a:r>
          </a:p>
          <a:p>
            <a:pPr marL="0" indent="0">
              <a:buNone/>
            </a:pPr>
            <a:r>
              <a:rPr lang="en-US" sz="2400" dirty="0"/>
              <a:t>8. Develop strategies to cover low-wage workers</a:t>
            </a:r>
          </a:p>
        </p:txBody>
      </p:sp>
    </p:spTree>
    <p:extLst>
      <p:ext uri="{BB962C8B-B14F-4D97-AF65-F5344CB8AC3E}">
        <p14:creationId xmlns:p14="http://schemas.microsoft.com/office/powerpoint/2010/main" val="1757303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Health Reform 2017</a:t>
            </a:r>
            <a:endParaRPr lang="en-US" dirty="0"/>
          </a:p>
        </p:txBody>
      </p:sp>
      <p:sp>
        <p:nvSpPr>
          <p:cNvPr id="4" name="TextBox 11"/>
          <p:cNvSpPr txBox="1">
            <a:spLocks noGrp="1" noChangeArrowheads="1"/>
          </p:cNvSpPr>
          <p:nvPr>
            <p:ph idx="1"/>
          </p:nvPr>
        </p:nvSpPr>
        <p:spPr bwMode="auto">
          <a:xfrm>
            <a:off x="628650" y="1825625"/>
            <a:ext cx="7886700" cy="3844642"/>
          </a:xfrm>
          <a:prstGeom prst="rect">
            <a:avLst/>
          </a:prstGeom>
          <a:noFill/>
          <a:ln w="9525">
            <a:noFill/>
            <a:miter lim="800000"/>
            <a:headEnd/>
            <a:tailEnd/>
          </a:ln>
        </p:spPr>
        <p:txBody>
          <a:bodyPr wrap="square">
            <a:spAutoFit/>
          </a:bodyPr>
          <a:lstStyle/>
          <a:p>
            <a:pPr marL="514350" indent="-514350">
              <a:buFontTx/>
              <a:buAutoNum type="arabicPeriod"/>
            </a:pPr>
            <a:r>
              <a:rPr lang="en-US" sz="2000" dirty="0">
                <a:latin typeface="Avenir LT Std 35 Light"/>
              </a:rPr>
              <a:t>C</a:t>
            </a:r>
            <a:r>
              <a:rPr lang="en-US" sz="2000" dirty="0" smtClean="0">
                <a:latin typeface="Avenir LT Std 35 Light"/>
              </a:rPr>
              <a:t>onvened Interdisciplinary Work Group</a:t>
            </a:r>
          </a:p>
          <a:p>
            <a:pPr marL="971550" lvl="1" indent="-514350">
              <a:buFont typeface="Arial" panose="020B0604020202020204" pitchFamily="34" charset="0"/>
              <a:buChar char="•"/>
            </a:pPr>
            <a:r>
              <a:rPr lang="en-US" sz="2000" dirty="0" smtClean="0">
                <a:latin typeface="Avenir LT Std 35 Light"/>
              </a:rPr>
              <a:t>Bi-weekly meetings</a:t>
            </a:r>
          </a:p>
          <a:p>
            <a:pPr marL="971550" lvl="1" indent="-514350">
              <a:buFont typeface="Arial" panose="020B0604020202020204" pitchFamily="34" charset="0"/>
              <a:buChar char="•"/>
            </a:pPr>
            <a:r>
              <a:rPr lang="en-US" sz="2000" dirty="0" smtClean="0">
                <a:latin typeface="Avenir LT Std 35 Light"/>
              </a:rPr>
              <a:t>Live tracker</a:t>
            </a:r>
          </a:p>
          <a:p>
            <a:pPr marL="514350" indent="-514350">
              <a:buFontTx/>
              <a:buAutoNum type="arabicPeriod"/>
            </a:pPr>
            <a:r>
              <a:rPr lang="en-US" sz="2000" dirty="0" smtClean="0">
                <a:latin typeface="Avenir LT Std 35 Light"/>
              </a:rPr>
              <a:t>Policy Brief Package, Resources, </a:t>
            </a:r>
            <a:r>
              <a:rPr lang="en-US" sz="2000" dirty="0">
                <a:latin typeface="Avenir LT Std 35 Light"/>
              </a:rPr>
              <a:t>and </a:t>
            </a:r>
            <a:r>
              <a:rPr lang="en-US" sz="2000" dirty="0" smtClean="0">
                <a:latin typeface="Avenir LT Std 35 Light"/>
              </a:rPr>
              <a:t>Tools</a:t>
            </a:r>
          </a:p>
          <a:p>
            <a:pPr marL="971550" lvl="1" indent="-514350">
              <a:buFont typeface="Arial" panose="020B0604020202020204" pitchFamily="34" charset="0"/>
              <a:buChar char="•"/>
            </a:pPr>
            <a:r>
              <a:rPr lang="en-US" sz="2000" dirty="0" smtClean="0">
                <a:latin typeface="Avenir LT Std 35 Light"/>
              </a:rPr>
              <a:t>Published briefs – American Health Care Act, Market Stabilization Rule, Cost Sharing Reductions</a:t>
            </a:r>
          </a:p>
          <a:p>
            <a:pPr marL="971550" lvl="1" indent="-514350"/>
            <a:r>
              <a:rPr lang="en-US" sz="2000" dirty="0" smtClean="0">
                <a:latin typeface="Avenir LT Std 35 Light"/>
              </a:rPr>
              <a:t>Briefs currently in development – Alternatives to Medicaid Financing, </a:t>
            </a:r>
            <a:r>
              <a:rPr lang="en-US" sz="2000" dirty="0">
                <a:latin typeface="Avenir LT Std 35 Light"/>
              </a:rPr>
              <a:t>Better Care Reconciliation Act</a:t>
            </a:r>
            <a:endParaRPr lang="en-US" sz="2000" dirty="0" smtClean="0">
              <a:latin typeface="Avenir LT Std 35 Light"/>
            </a:endParaRPr>
          </a:p>
          <a:p>
            <a:pPr marL="514350" indent="-514350">
              <a:buFontTx/>
              <a:buAutoNum type="arabicPeriod"/>
            </a:pPr>
            <a:r>
              <a:rPr lang="en-US" sz="2000" dirty="0" smtClean="0">
                <a:latin typeface="Avenir LT Std 35 Light"/>
              </a:rPr>
              <a:t>Presentations</a:t>
            </a:r>
          </a:p>
          <a:p>
            <a:pPr marL="514350" indent="-514350">
              <a:buFontTx/>
              <a:buAutoNum type="arabicPeriod"/>
            </a:pPr>
            <a:r>
              <a:rPr lang="en-US" sz="2000" dirty="0" smtClean="0">
                <a:latin typeface="Avenir LT Std 35 Light"/>
              </a:rPr>
              <a:t>State-Level Support </a:t>
            </a:r>
          </a:p>
          <a:p>
            <a:pPr marL="971550" lvl="1" indent="-514350">
              <a:buFont typeface="Arial" pitchFamily="34" charset="0"/>
              <a:buChar char="•"/>
            </a:pPr>
            <a:r>
              <a:rPr lang="en-US" sz="2000" dirty="0" smtClean="0">
                <a:latin typeface="Avenir LT Std 35 Light"/>
              </a:rPr>
              <a:t>Medicaid, Behavioral Health, Legislature</a:t>
            </a:r>
            <a:endParaRPr lang="en-US" sz="2000" dirty="0">
              <a:latin typeface="Avenir LT Std 35 Light"/>
            </a:endParaRPr>
          </a:p>
        </p:txBody>
      </p:sp>
    </p:spTree>
    <p:extLst>
      <p:ext uri="{BB962C8B-B14F-4D97-AF65-F5344CB8AC3E}">
        <p14:creationId xmlns:p14="http://schemas.microsoft.com/office/powerpoint/2010/main" val="84274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3487"/>
            <a:ext cx="7886700" cy="1049575"/>
          </a:xfrm>
        </p:spPr>
        <p:txBody>
          <a:bodyPr/>
          <a:lstStyle/>
          <a:p>
            <a:r>
              <a:rPr lang="en-US" sz="3400" dirty="0" smtClean="0"/>
              <a:t>Critical Activities to Build an Integrated &amp; Sustainable Delivery System</a:t>
            </a:r>
            <a:endParaRPr lang="en-US" sz="3400" dirty="0"/>
          </a:p>
        </p:txBody>
      </p:sp>
      <p:sp>
        <p:nvSpPr>
          <p:cNvPr id="3" name="Content Placeholder 2"/>
          <p:cNvSpPr>
            <a:spLocks noGrp="1"/>
          </p:cNvSpPr>
          <p:nvPr>
            <p:ph idx="1"/>
          </p:nvPr>
        </p:nvSpPr>
        <p:spPr>
          <a:xfrm>
            <a:off x="628649" y="1825624"/>
            <a:ext cx="8090807" cy="4869089"/>
          </a:xfrm>
        </p:spPr>
        <p:txBody>
          <a:bodyPr/>
          <a:lstStyle/>
          <a:p>
            <a:pPr marL="457200" indent="-457200">
              <a:buAutoNum type="arabicPeriod"/>
            </a:pPr>
            <a:r>
              <a:rPr lang="en-US" sz="2400" dirty="0" smtClean="0"/>
              <a:t>Outreach and </a:t>
            </a:r>
            <a:r>
              <a:rPr lang="en-US" sz="2400" dirty="0"/>
              <a:t>enroll into eligible </a:t>
            </a:r>
            <a:r>
              <a:rPr lang="en-US" sz="2400" dirty="0" smtClean="0"/>
              <a:t>programs</a:t>
            </a:r>
          </a:p>
          <a:p>
            <a:pPr lvl="1"/>
            <a:r>
              <a:rPr lang="en-US" sz="2000" dirty="0" smtClean="0">
                <a:solidFill>
                  <a:schemeClr val="accent1">
                    <a:lumMod val="75000"/>
                  </a:schemeClr>
                </a:solidFill>
              </a:rPr>
              <a:t>Medicaid covered populations and services</a:t>
            </a:r>
          </a:p>
          <a:p>
            <a:pPr lvl="1"/>
            <a:r>
              <a:rPr lang="en-US" sz="2000" dirty="0" smtClean="0">
                <a:solidFill>
                  <a:schemeClr val="accent1">
                    <a:lumMod val="75000"/>
                  </a:schemeClr>
                </a:solidFill>
              </a:rPr>
              <a:t>Market place plan design and affordability</a:t>
            </a:r>
          </a:p>
          <a:p>
            <a:pPr lvl="1"/>
            <a:r>
              <a:rPr lang="en-US" sz="2000" dirty="0" smtClean="0">
                <a:solidFill>
                  <a:schemeClr val="accent1">
                    <a:lumMod val="75000"/>
                  </a:schemeClr>
                </a:solidFill>
              </a:rPr>
              <a:t>What types of support will people need to determine eligibility and to enroll? </a:t>
            </a:r>
          </a:p>
          <a:p>
            <a:pPr marL="0" indent="0">
              <a:buNone/>
            </a:pPr>
            <a:r>
              <a:rPr lang="en-US" sz="2400" dirty="0" smtClean="0"/>
              <a:t>2</a:t>
            </a:r>
            <a:r>
              <a:rPr lang="en-US" sz="2400" dirty="0"/>
              <a:t>. Provide culturally </a:t>
            </a:r>
            <a:r>
              <a:rPr lang="en-US" sz="2400" dirty="0" smtClean="0"/>
              <a:t>and </a:t>
            </a:r>
            <a:r>
              <a:rPr lang="en-US" sz="2400" dirty="0"/>
              <a:t>linguistically competent medical </a:t>
            </a:r>
            <a:r>
              <a:rPr lang="en-US" sz="2400" dirty="0" smtClean="0"/>
              <a:t>  </a:t>
            </a:r>
          </a:p>
          <a:p>
            <a:pPr marL="0" indent="0">
              <a:buNone/>
            </a:pPr>
            <a:r>
              <a:rPr lang="en-US" sz="2400" dirty="0"/>
              <a:t> </a:t>
            </a:r>
            <a:r>
              <a:rPr lang="en-US" sz="2400" dirty="0" smtClean="0"/>
              <a:t>   homes</a:t>
            </a:r>
          </a:p>
          <a:p>
            <a:pPr lvl="1"/>
            <a:r>
              <a:rPr lang="en-US" sz="2000" dirty="0" smtClean="0">
                <a:solidFill>
                  <a:schemeClr val="accent1">
                    <a:lumMod val="75000"/>
                  </a:schemeClr>
                </a:solidFill>
              </a:rPr>
              <a:t>Patient medical homes and other quality-improving, cost-saving efforts are not going away</a:t>
            </a:r>
          </a:p>
          <a:p>
            <a:pPr lvl="1"/>
            <a:r>
              <a:rPr lang="en-US" sz="2000" dirty="0" smtClean="0">
                <a:solidFill>
                  <a:schemeClr val="accent1">
                    <a:lumMod val="75000"/>
                  </a:schemeClr>
                </a:solidFill>
              </a:rPr>
              <a:t>Cultural </a:t>
            </a:r>
            <a:r>
              <a:rPr lang="en-US" sz="2000" dirty="0">
                <a:solidFill>
                  <a:schemeClr val="accent1">
                    <a:lumMod val="75000"/>
                  </a:schemeClr>
                </a:solidFill>
              </a:rPr>
              <a:t>and linguistic standards will still be </a:t>
            </a:r>
            <a:r>
              <a:rPr lang="en-US" sz="2000" dirty="0" smtClean="0">
                <a:solidFill>
                  <a:schemeClr val="accent1">
                    <a:lumMod val="75000"/>
                  </a:schemeClr>
                </a:solidFill>
              </a:rPr>
              <a:t>important for new and existing populations</a:t>
            </a:r>
            <a:endParaRPr lang="en-US" sz="2000" dirty="0">
              <a:solidFill>
                <a:schemeClr val="accent1">
                  <a:lumMod val="75000"/>
                </a:schemeClr>
              </a:solidFill>
            </a:endParaRPr>
          </a:p>
          <a:p>
            <a:pPr lvl="1"/>
            <a:endParaRPr lang="en-US" sz="2000" dirty="0">
              <a:solidFill>
                <a:schemeClr val="accent1">
                  <a:lumMod val="75000"/>
                </a:schemeClr>
              </a:solidFill>
            </a:endParaRPr>
          </a:p>
        </p:txBody>
      </p:sp>
    </p:spTree>
    <p:extLst>
      <p:ext uri="{BB962C8B-B14F-4D97-AF65-F5344CB8AC3E}">
        <p14:creationId xmlns:p14="http://schemas.microsoft.com/office/powerpoint/2010/main" val="180881581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3487"/>
            <a:ext cx="7886700" cy="1049575"/>
          </a:xfrm>
        </p:spPr>
        <p:txBody>
          <a:bodyPr/>
          <a:lstStyle/>
          <a:p>
            <a:r>
              <a:rPr lang="en-US" sz="3400" dirty="0" smtClean="0"/>
              <a:t>Critical Activities to Build an Integrated &amp; Sustainable Delivery System</a:t>
            </a:r>
            <a:endParaRPr lang="en-US" sz="3400" dirty="0"/>
          </a:p>
        </p:txBody>
      </p:sp>
      <p:sp>
        <p:nvSpPr>
          <p:cNvPr id="3" name="Content Placeholder 2"/>
          <p:cNvSpPr>
            <a:spLocks noGrp="1"/>
          </p:cNvSpPr>
          <p:nvPr>
            <p:ph idx="1"/>
          </p:nvPr>
        </p:nvSpPr>
        <p:spPr>
          <a:xfrm>
            <a:off x="628650" y="1825625"/>
            <a:ext cx="8001000" cy="4885418"/>
          </a:xfrm>
        </p:spPr>
        <p:txBody>
          <a:bodyPr/>
          <a:lstStyle/>
          <a:p>
            <a:pPr marL="0" indent="0">
              <a:buNone/>
            </a:pPr>
            <a:r>
              <a:rPr lang="en-US" sz="2400" dirty="0" smtClean="0"/>
              <a:t>3</a:t>
            </a:r>
            <a:r>
              <a:rPr lang="en-US" sz="2400" dirty="0"/>
              <a:t>. Assure access to prevention </a:t>
            </a:r>
            <a:r>
              <a:rPr lang="en-US" sz="2400" dirty="0" smtClean="0"/>
              <a:t>and </a:t>
            </a:r>
            <a:r>
              <a:rPr lang="en-US" sz="2400" dirty="0"/>
              <a:t>wellness </a:t>
            </a:r>
            <a:r>
              <a:rPr lang="en-US" sz="2400" dirty="0" smtClean="0"/>
              <a:t>services</a:t>
            </a:r>
            <a:endParaRPr lang="en-US" sz="2000" dirty="0" smtClean="0"/>
          </a:p>
          <a:p>
            <a:pPr lvl="1"/>
            <a:r>
              <a:rPr lang="en-US" sz="2000" dirty="0" smtClean="0">
                <a:solidFill>
                  <a:srgbClr val="0070C0"/>
                </a:solidFill>
              </a:rPr>
              <a:t>Volunteerism and practicing to scale of training </a:t>
            </a:r>
          </a:p>
          <a:p>
            <a:pPr marL="0" indent="0">
              <a:buNone/>
            </a:pPr>
            <a:r>
              <a:rPr lang="en-US" sz="2400" dirty="0" smtClean="0"/>
              <a:t>4</a:t>
            </a:r>
            <a:r>
              <a:rPr lang="en-US" sz="2400" dirty="0"/>
              <a:t>. Provide affordable prescription </a:t>
            </a:r>
            <a:r>
              <a:rPr lang="en-US" sz="2400" dirty="0" smtClean="0"/>
              <a:t>drugs</a:t>
            </a:r>
          </a:p>
          <a:p>
            <a:pPr lvl="1"/>
            <a:r>
              <a:rPr lang="en-US" sz="2000" dirty="0" smtClean="0">
                <a:solidFill>
                  <a:srgbClr val="0070C0"/>
                </a:solidFill>
              </a:rPr>
              <a:t>Navigating access to free and reduced priced prescription drugs</a:t>
            </a:r>
          </a:p>
          <a:p>
            <a:pPr marL="0" indent="0">
              <a:buNone/>
            </a:pPr>
            <a:r>
              <a:rPr lang="en-US" sz="2400" dirty="0" smtClean="0"/>
              <a:t>5</a:t>
            </a:r>
            <a:r>
              <a:rPr lang="en-US" sz="2400" dirty="0"/>
              <a:t>. Assure access to specialty </a:t>
            </a:r>
            <a:r>
              <a:rPr lang="en-US" sz="2400" dirty="0" smtClean="0"/>
              <a:t>and </a:t>
            </a:r>
            <a:r>
              <a:rPr lang="en-US" sz="2400" dirty="0"/>
              <a:t>hospital </a:t>
            </a:r>
            <a:r>
              <a:rPr lang="en-US" sz="2400" dirty="0" smtClean="0"/>
              <a:t>care</a:t>
            </a:r>
            <a:endParaRPr lang="en-US" sz="2400" dirty="0"/>
          </a:p>
          <a:p>
            <a:pPr lvl="1"/>
            <a:r>
              <a:rPr lang="en-US" sz="2000" dirty="0" smtClean="0">
                <a:solidFill>
                  <a:srgbClr val="0070C0"/>
                </a:solidFill>
              </a:rPr>
              <a:t>Changes in EHB definitions </a:t>
            </a:r>
            <a:r>
              <a:rPr lang="en-US" sz="2000" dirty="0">
                <a:solidFill>
                  <a:srgbClr val="0070C0"/>
                </a:solidFill>
              </a:rPr>
              <a:t>may decrease benefits covered by </a:t>
            </a:r>
            <a:r>
              <a:rPr lang="en-US" sz="2000" dirty="0" smtClean="0">
                <a:solidFill>
                  <a:srgbClr val="0070C0"/>
                </a:solidFill>
              </a:rPr>
              <a:t>plans </a:t>
            </a:r>
            <a:r>
              <a:rPr lang="en-US" sz="2000" dirty="0">
                <a:solidFill>
                  <a:srgbClr val="0070C0"/>
                </a:solidFill>
              </a:rPr>
              <a:t>and increase need for free or low-cost care</a:t>
            </a:r>
          </a:p>
          <a:p>
            <a:pPr lvl="2">
              <a:buFont typeface="Wingdings" panose="05000000000000000000" pitchFamily="2" charset="2"/>
              <a:buChar char="§"/>
            </a:pPr>
            <a:r>
              <a:rPr lang="en-US" sz="1400" dirty="0" smtClean="0">
                <a:solidFill>
                  <a:schemeClr val="accent1">
                    <a:lumMod val="75000"/>
                  </a:schemeClr>
                </a:solidFill>
              </a:rPr>
              <a:t>Identify opportunities to engage in state definition of EHBs</a:t>
            </a:r>
          </a:p>
          <a:p>
            <a:pPr lvl="2">
              <a:buFont typeface="Wingdings" panose="05000000000000000000" pitchFamily="2" charset="2"/>
              <a:buChar char="§"/>
            </a:pPr>
            <a:r>
              <a:rPr lang="en-US" sz="1400" dirty="0" smtClean="0">
                <a:solidFill>
                  <a:schemeClr val="accent1">
                    <a:lumMod val="75000"/>
                  </a:schemeClr>
                </a:solidFill>
              </a:rPr>
              <a:t>After defined, plan ways to bolster care for “benefit gaps”</a:t>
            </a:r>
            <a:endParaRPr lang="en-US" sz="1400" dirty="0">
              <a:solidFill>
                <a:schemeClr val="accent1">
                  <a:lumMod val="75000"/>
                </a:schemeClr>
              </a:solidFill>
            </a:endParaRPr>
          </a:p>
          <a:p>
            <a:pPr lvl="1"/>
            <a:r>
              <a:rPr lang="en-US" sz="2000" dirty="0">
                <a:solidFill>
                  <a:srgbClr val="0070C0"/>
                </a:solidFill>
              </a:rPr>
              <a:t>Increases in uninsured status </a:t>
            </a:r>
            <a:r>
              <a:rPr lang="en-US" sz="2000" dirty="0" smtClean="0">
                <a:solidFill>
                  <a:srgbClr val="0070C0"/>
                </a:solidFill>
              </a:rPr>
              <a:t>may </a:t>
            </a:r>
            <a:r>
              <a:rPr lang="en-US" sz="2000" dirty="0">
                <a:solidFill>
                  <a:srgbClr val="0070C0"/>
                </a:solidFill>
              </a:rPr>
              <a:t>increase </a:t>
            </a:r>
            <a:r>
              <a:rPr lang="en-US" sz="2000" dirty="0" smtClean="0">
                <a:solidFill>
                  <a:srgbClr val="0070C0"/>
                </a:solidFill>
              </a:rPr>
              <a:t>the need for safety net providers, while also contributing to future hospital closures </a:t>
            </a:r>
            <a:endParaRPr lang="en-US" sz="2000" dirty="0">
              <a:solidFill>
                <a:srgbClr val="0070C0"/>
              </a:solidFill>
            </a:endParaRPr>
          </a:p>
          <a:p>
            <a:pPr lvl="2">
              <a:buFont typeface="Wingdings" panose="05000000000000000000" pitchFamily="2" charset="2"/>
              <a:buChar char="§"/>
            </a:pPr>
            <a:endParaRPr lang="en-US" sz="1400" dirty="0" smtClean="0">
              <a:solidFill>
                <a:schemeClr val="accent1">
                  <a:lumMod val="75000"/>
                </a:schemeClr>
              </a:solidFill>
            </a:endParaRPr>
          </a:p>
        </p:txBody>
      </p:sp>
    </p:spTree>
    <p:extLst>
      <p:ext uri="{BB962C8B-B14F-4D97-AF65-F5344CB8AC3E}">
        <p14:creationId xmlns:p14="http://schemas.microsoft.com/office/powerpoint/2010/main" val="30013806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73487"/>
            <a:ext cx="7886700" cy="1049575"/>
          </a:xfrm>
        </p:spPr>
        <p:txBody>
          <a:bodyPr/>
          <a:lstStyle/>
          <a:p>
            <a:r>
              <a:rPr lang="en-US" sz="3400" dirty="0" smtClean="0"/>
              <a:t>Critical </a:t>
            </a:r>
            <a:r>
              <a:rPr lang="en-US" sz="3400" dirty="0" smtClean="0"/>
              <a:t>Activities to Build an Integrated &amp; Sustainable Delivery System</a:t>
            </a:r>
            <a:endParaRPr lang="en-US" sz="3400" dirty="0"/>
          </a:p>
        </p:txBody>
      </p:sp>
      <p:sp>
        <p:nvSpPr>
          <p:cNvPr id="3" name="Content Placeholder 2"/>
          <p:cNvSpPr>
            <a:spLocks noGrp="1"/>
          </p:cNvSpPr>
          <p:nvPr>
            <p:ph idx="1"/>
          </p:nvPr>
        </p:nvSpPr>
        <p:spPr>
          <a:xfrm>
            <a:off x="628650" y="1799120"/>
            <a:ext cx="7886700" cy="4691085"/>
          </a:xfrm>
        </p:spPr>
        <p:txBody>
          <a:bodyPr/>
          <a:lstStyle/>
          <a:p>
            <a:pPr marL="0" indent="0">
              <a:buNone/>
            </a:pPr>
            <a:r>
              <a:rPr lang="en-US" sz="2400" dirty="0" smtClean="0"/>
              <a:t>6</a:t>
            </a:r>
            <a:r>
              <a:rPr lang="en-US" sz="2400" dirty="0"/>
              <a:t>. Manage chronic </a:t>
            </a:r>
            <a:r>
              <a:rPr lang="en-US" sz="2400" dirty="0" smtClean="0"/>
              <a:t>diseases</a:t>
            </a:r>
          </a:p>
          <a:p>
            <a:pPr lvl="1"/>
            <a:r>
              <a:rPr lang="en-US" sz="2000" dirty="0">
                <a:solidFill>
                  <a:schemeClr val="accent1">
                    <a:lumMod val="75000"/>
                  </a:schemeClr>
                </a:solidFill>
              </a:rPr>
              <a:t>Look for upstream solutions and sustainable partners to help prevent the onset of certain chronic diseases</a:t>
            </a:r>
          </a:p>
          <a:p>
            <a:pPr marL="0" indent="0">
              <a:buNone/>
            </a:pPr>
            <a:r>
              <a:rPr lang="en-US" sz="2400" dirty="0"/>
              <a:t>7. Coordinate comprehensive </a:t>
            </a:r>
            <a:r>
              <a:rPr lang="en-US" sz="2400" dirty="0" smtClean="0"/>
              <a:t>care</a:t>
            </a:r>
            <a:endParaRPr lang="en-US" sz="2000" dirty="0"/>
          </a:p>
          <a:p>
            <a:pPr lvl="1"/>
            <a:r>
              <a:rPr lang="en-US" sz="2000" dirty="0" smtClean="0">
                <a:solidFill>
                  <a:schemeClr val="accent1">
                    <a:lumMod val="75000"/>
                  </a:schemeClr>
                </a:solidFill>
              </a:rPr>
              <a:t>States, insurers, and providers may need partners for new “innovation” programs, particularly in an era of reduced federal funding</a:t>
            </a:r>
          </a:p>
          <a:p>
            <a:pPr marL="0" indent="0">
              <a:buNone/>
            </a:pPr>
            <a:r>
              <a:rPr lang="en-US" sz="2400" dirty="0" smtClean="0"/>
              <a:t>8</a:t>
            </a:r>
            <a:r>
              <a:rPr lang="en-US" sz="2400" dirty="0"/>
              <a:t>. Develop strategies to cover low-wage </a:t>
            </a:r>
            <a:r>
              <a:rPr lang="en-US" sz="2400" dirty="0" smtClean="0"/>
              <a:t>workers</a:t>
            </a:r>
          </a:p>
          <a:p>
            <a:pPr lvl="1"/>
            <a:r>
              <a:rPr lang="en-US" sz="2000" dirty="0" smtClean="0">
                <a:solidFill>
                  <a:schemeClr val="accent1">
                    <a:lumMod val="75000"/>
                  </a:schemeClr>
                </a:solidFill>
              </a:rPr>
              <a:t>Partner with states to cover and scale-up programs like the “three-share” </a:t>
            </a:r>
            <a:r>
              <a:rPr lang="en-US" sz="2000" dirty="0">
                <a:solidFill>
                  <a:schemeClr val="accent1">
                    <a:lumMod val="75000"/>
                  </a:schemeClr>
                </a:solidFill>
              </a:rPr>
              <a:t>model </a:t>
            </a:r>
            <a:r>
              <a:rPr lang="en-US" sz="2000" dirty="0" smtClean="0">
                <a:solidFill>
                  <a:schemeClr val="accent1">
                    <a:lumMod val="75000"/>
                  </a:schemeClr>
                </a:solidFill>
              </a:rPr>
              <a:t>for uninsured and underinsured workers</a:t>
            </a:r>
          </a:p>
          <a:p>
            <a:pPr lvl="1"/>
            <a:r>
              <a:rPr lang="en-US" sz="2000" dirty="0" smtClean="0">
                <a:solidFill>
                  <a:schemeClr val="accent1">
                    <a:lumMod val="75000"/>
                  </a:schemeClr>
                </a:solidFill>
              </a:rPr>
              <a:t>Focus on rural areas, which may be particularly vulnerable to Medicaid funding cuts, expansion cuts, and loss of Marketplace subsidies</a:t>
            </a:r>
          </a:p>
        </p:txBody>
      </p:sp>
    </p:spTree>
    <p:extLst>
      <p:ext uri="{BB962C8B-B14F-4D97-AF65-F5344CB8AC3E}">
        <p14:creationId xmlns:p14="http://schemas.microsoft.com/office/powerpoint/2010/main" val="42337742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Health Reform 2017</a:t>
            </a:r>
            <a:endParaRPr lang="en-US" dirty="0"/>
          </a:p>
        </p:txBody>
      </p:sp>
      <p:sp>
        <p:nvSpPr>
          <p:cNvPr id="3" name="Content Placeholder 2"/>
          <p:cNvSpPr>
            <a:spLocks noGrp="1"/>
          </p:cNvSpPr>
          <p:nvPr>
            <p:ph idx="1"/>
          </p:nvPr>
        </p:nvSpPr>
        <p:spPr/>
        <p:txBody>
          <a:bodyPr/>
          <a:lstStyle/>
          <a:p>
            <a:pPr marL="0" indent="0" algn="ctr">
              <a:buNone/>
            </a:pPr>
            <a:endParaRPr lang="en-US" sz="4400" dirty="0" smtClean="0"/>
          </a:p>
          <a:p>
            <a:pPr marL="0" indent="0" algn="ctr">
              <a:buNone/>
            </a:pPr>
            <a:endParaRPr lang="en-US" sz="4400" dirty="0"/>
          </a:p>
          <a:p>
            <a:pPr marL="0" indent="0" algn="ctr">
              <a:buNone/>
            </a:pPr>
            <a:r>
              <a:rPr lang="en-US" sz="4400" dirty="0" smtClean="0"/>
              <a:t>Questions?</a:t>
            </a:r>
            <a:endParaRPr lang="en-US" sz="4400" dirty="0"/>
          </a:p>
        </p:txBody>
      </p:sp>
    </p:spTree>
    <p:extLst>
      <p:ext uri="{BB962C8B-B14F-4D97-AF65-F5344CB8AC3E}">
        <p14:creationId xmlns:p14="http://schemas.microsoft.com/office/powerpoint/2010/main" val="29246889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Survey</a:t>
            </a:r>
            <a:endParaRPr lang="en-US" dirty="0"/>
          </a:p>
        </p:txBody>
      </p:sp>
      <p:sp>
        <p:nvSpPr>
          <p:cNvPr id="3" name="Content Placeholder 2"/>
          <p:cNvSpPr>
            <a:spLocks noGrp="1"/>
          </p:cNvSpPr>
          <p:nvPr>
            <p:ph idx="1"/>
          </p:nvPr>
        </p:nvSpPr>
        <p:spPr>
          <a:xfrm>
            <a:off x="628650" y="1584960"/>
            <a:ext cx="7886700" cy="4592003"/>
          </a:xfrm>
        </p:spPr>
        <p:txBody>
          <a:bodyPr/>
          <a:lstStyle/>
          <a:p>
            <a:pPr lvl="1"/>
            <a:r>
              <a:rPr lang="en-US" dirty="0"/>
              <a:t>How do you feel now</a:t>
            </a:r>
            <a:r>
              <a:rPr lang="en-US" dirty="0" smtClean="0"/>
              <a:t>?</a:t>
            </a:r>
            <a:endParaRPr lang="en-US" dirty="0"/>
          </a:p>
          <a:p>
            <a:pPr lvl="2"/>
            <a:r>
              <a:rPr lang="en-US" dirty="0"/>
              <a:t>Better prepared</a:t>
            </a:r>
          </a:p>
          <a:p>
            <a:pPr lvl="2"/>
            <a:r>
              <a:rPr lang="en-US" dirty="0"/>
              <a:t>Optimistic</a:t>
            </a:r>
          </a:p>
          <a:p>
            <a:pPr lvl="2"/>
            <a:r>
              <a:rPr lang="en-US" dirty="0"/>
              <a:t>Excited</a:t>
            </a:r>
          </a:p>
          <a:p>
            <a:pPr lvl="2"/>
            <a:r>
              <a:rPr lang="en-US" dirty="0" smtClean="0"/>
              <a:t>Scared</a:t>
            </a:r>
            <a:endParaRPr lang="en-US" dirty="0"/>
          </a:p>
          <a:p>
            <a:pPr lvl="1"/>
            <a:r>
              <a:rPr lang="en-US" dirty="0"/>
              <a:t>Which </a:t>
            </a:r>
            <a:r>
              <a:rPr lang="en-US" dirty="0" smtClean="0"/>
              <a:t>critical activities might </a:t>
            </a:r>
            <a:r>
              <a:rPr lang="en-US" dirty="0"/>
              <a:t>you focus on?</a:t>
            </a:r>
          </a:p>
          <a:p>
            <a:pPr marL="914400" lvl="2" indent="0">
              <a:buNone/>
            </a:pPr>
            <a:r>
              <a:rPr lang="en-US" sz="1800" dirty="0"/>
              <a:t>1. Outreach </a:t>
            </a:r>
            <a:r>
              <a:rPr lang="en-US" sz="1800" dirty="0" smtClean="0"/>
              <a:t>and </a:t>
            </a:r>
            <a:r>
              <a:rPr lang="en-US" sz="1800" dirty="0"/>
              <a:t>enroll into eligible programs</a:t>
            </a:r>
          </a:p>
          <a:p>
            <a:pPr marL="914400" lvl="2" indent="0">
              <a:buNone/>
            </a:pPr>
            <a:r>
              <a:rPr lang="en-US" sz="1800" dirty="0"/>
              <a:t>2. Provide culturally </a:t>
            </a:r>
            <a:r>
              <a:rPr lang="en-US" sz="1800" dirty="0" smtClean="0"/>
              <a:t>and </a:t>
            </a:r>
            <a:r>
              <a:rPr lang="en-US" sz="1800" dirty="0"/>
              <a:t>linguistically competent medical   </a:t>
            </a:r>
          </a:p>
          <a:p>
            <a:pPr marL="914400" lvl="2" indent="0">
              <a:buNone/>
            </a:pPr>
            <a:r>
              <a:rPr lang="en-US" sz="1800" dirty="0"/>
              <a:t>    homes</a:t>
            </a:r>
          </a:p>
          <a:p>
            <a:pPr marL="914400" lvl="2" indent="0">
              <a:buNone/>
            </a:pPr>
            <a:r>
              <a:rPr lang="en-US" sz="1800" dirty="0"/>
              <a:t>3. Assure access to prevention </a:t>
            </a:r>
            <a:r>
              <a:rPr lang="en-US" sz="1800" dirty="0" smtClean="0"/>
              <a:t>and </a:t>
            </a:r>
            <a:r>
              <a:rPr lang="en-US" sz="1800" dirty="0"/>
              <a:t>wellness services</a:t>
            </a:r>
          </a:p>
          <a:p>
            <a:pPr marL="914400" lvl="2" indent="0">
              <a:buNone/>
            </a:pPr>
            <a:r>
              <a:rPr lang="en-US" sz="1800" dirty="0"/>
              <a:t>4. Provide affordable prescription drugs</a:t>
            </a:r>
          </a:p>
          <a:p>
            <a:pPr marL="914400" lvl="2" indent="0">
              <a:buNone/>
            </a:pPr>
            <a:r>
              <a:rPr lang="en-US" sz="1800" dirty="0"/>
              <a:t>5. Assure access to specialty </a:t>
            </a:r>
            <a:r>
              <a:rPr lang="en-US" sz="1800" dirty="0" smtClean="0"/>
              <a:t>and </a:t>
            </a:r>
            <a:r>
              <a:rPr lang="en-US" sz="1800" dirty="0"/>
              <a:t>hospital care</a:t>
            </a:r>
          </a:p>
          <a:p>
            <a:pPr marL="914400" lvl="2" indent="0">
              <a:buNone/>
            </a:pPr>
            <a:r>
              <a:rPr lang="en-US" sz="1800" dirty="0"/>
              <a:t>6. Manage chronic diseases</a:t>
            </a:r>
          </a:p>
          <a:p>
            <a:pPr marL="914400" lvl="2" indent="0">
              <a:buNone/>
            </a:pPr>
            <a:r>
              <a:rPr lang="en-US" sz="1800" dirty="0"/>
              <a:t>7. Coordinate comprehensive care</a:t>
            </a:r>
          </a:p>
          <a:p>
            <a:pPr marL="914400" lvl="2" indent="0">
              <a:buNone/>
            </a:pPr>
            <a:r>
              <a:rPr lang="en-US" sz="1800" dirty="0"/>
              <a:t>8. Develop strategies to cover low-wage workers</a:t>
            </a:r>
          </a:p>
        </p:txBody>
      </p:sp>
    </p:spTree>
    <p:extLst>
      <p:ext uri="{BB962C8B-B14F-4D97-AF65-F5344CB8AC3E}">
        <p14:creationId xmlns:p14="http://schemas.microsoft.com/office/powerpoint/2010/main" val="4959503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49" y="97499"/>
            <a:ext cx="8319407" cy="1325563"/>
          </a:xfrm>
        </p:spPr>
        <p:txBody>
          <a:bodyPr/>
          <a:lstStyle/>
          <a:p>
            <a:r>
              <a:rPr lang="en-US" dirty="0" smtClean="0"/>
              <a:t/>
            </a:r>
            <a:br>
              <a:rPr lang="en-US" dirty="0" smtClean="0"/>
            </a:br>
            <a:r>
              <a:rPr lang="en-US" dirty="0" smtClean="0"/>
              <a:t>Health Reform 2017 – Materials </a:t>
            </a:r>
            <a:endParaRPr lang="en-US" dirty="0"/>
          </a:p>
        </p:txBody>
      </p:sp>
      <p:sp>
        <p:nvSpPr>
          <p:cNvPr id="5" name="Content Placeholder 4"/>
          <p:cNvSpPr>
            <a:spLocks noGrp="1"/>
          </p:cNvSpPr>
          <p:nvPr>
            <p:ph idx="1"/>
          </p:nvPr>
        </p:nvSpPr>
        <p:spPr>
          <a:xfrm>
            <a:off x="628649" y="1975143"/>
            <a:ext cx="7617279" cy="4201819"/>
          </a:xfrm>
        </p:spPr>
        <p:txBody>
          <a:bodyPr/>
          <a:lstStyle/>
          <a:p>
            <a:r>
              <a:rPr lang="en-US" dirty="0" smtClean="0">
                <a:hlinkClick r:id="rId3"/>
              </a:rPr>
              <a:t>http</a:t>
            </a:r>
            <a:r>
              <a:rPr lang="en-US" dirty="0">
                <a:hlinkClick r:id="rId3"/>
              </a:rPr>
              <a:t>://</a:t>
            </a:r>
            <a:r>
              <a:rPr lang="en-US" dirty="0" smtClean="0">
                <a:hlinkClick r:id="rId3"/>
              </a:rPr>
              <a:t>ghpc.gsu.edu/project/health-reform/</a:t>
            </a:r>
            <a:endParaRPr lang="en-US" dirty="0" smtClean="0"/>
          </a:p>
          <a:p>
            <a:pPr lvl="1"/>
            <a:r>
              <a:rPr lang="en-US" dirty="0" smtClean="0">
                <a:hlinkClick r:id="rId4"/>
              </a:rPr>
              <a:t>AHCA brief June</a:t>
            </a:r>
            <a:endParaRPr lang="en-US" dirty="0" smtClean="0"/>
          </a:p>
          <a:p>
            <a:pPr lvl="1"/>
            <a:r>
              <a:rPr lang="en-US" dirty="0" smtClean="0">
                <a:hlinkClick r:id="rId5"/>
              </a:rPr>
              <a:t>Comparison table: ACA, AHCA, BCRA</a:t>
            </a:r>
            <a:endParaRPr lang="en-US" dirty="0" smtClean="0"/>
          </a:p>
          <a:p>
            <a:pPr marL="0" indent="0">
              <a:buNone/>
            </a:pPr>
            <a:endParaRPr lang="en-US" dirty="0" smtClean="0"/>
          </a:p>
        </p:txBody>
      </p:sp>
      <p:pic>
        <p:nvPicPr>
          <p:cNvPr id="6" name="Content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95271" y="3448929"/>
            <a:ext cx="2920079" cy="2403575"/>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22638" y="4001010"/>
            <a:ext cx="3424728" cy="2308485"/>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178" y="3631634"/>
            <a:ext cx="3008502" cy="25453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6513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Communities Joined in Action</a:t>
            </a:r>
            <a:endParaRPr lang="en-US" dirty="0"/>
          </a:p>
        </p:txBody>
      </p:sp>
      <p:sp>
        <p:nvSpPr>
          <p:cNvPr id="3" name="Content Placeholder 2"/>
          <p:cNvSpPr>
            <a:spLocks noGrp="1"/>
          </p:cNvSpPr>
          <p:nvPr>
            <p:ph idx="1"/>
          </p:nvPr>
        </p:nvSpPr>
        <p:spPr/>
        <p:txBody>
          <a:bodyPr/>
          <a:lstStyle/>
          <a:p>
            <a:r>
              <a:rPr lang="en-US" dirty="0"/>
              <a:t>Communities Joined in Action (CJA) is a national, non-profit membership organization of local and regional community health </a:t>
            </a:r>
            <a:r>
              <a:rPr lang="en-US" dirty="0" err="1"/>
              <a:t>collaboratives</a:t>
            </a:r>
            <a:r>
              <a:rPr lang="en-US" dirty="0"/>
              <a:t>.   </a:t>
            </a:r>
          </a:p>
          <a:p>
            <a:r>
              <a:rPr lang="en-US" dirty="0"/>
              <a:t>Mission: To mobilize and assist community health </a:t>
            </a:r>
            <a:r>
              <a:rPr lang="en-US" dirty="0" err="1"/>
              <a:t>collaboratives</a:t>
            </a:r>
            <a:r>
              <a:rPr lang="en-US" dirty="0"/>
              <a:t> to assure better health for all people at less cost </a:t>
            </a:r>
          </a:p>
          <a:p>
            <a:r>
              <a:rPr lang="en-US" dirty="0"/>
              <a:t>We support our members by facilitating the dissemination of innovations and community health models through peer-to-peer learning networks, webinars, and national conferences </a:t>
            </a:r>
          </a:p>
        </p:txBody>
      </p:sp>
      <p:pic>
        <p:nvPicPr>
          <p:cNvPr id="4" name="Picture 3" descr="C:\Users\Lindy\Documents\CJA\Letterhead-Graphics-LOGOS\LOGOS\CJA New\CJA101 Logo Final.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519" y="827945"/>
            <a:ext cx="2285341" cy="433467"/>
          </a:xfrm>
          <a:prstGeom prst="rect">
            <a:avLst/>
          </a:prstGeom>
          <a:noFill/>
          <a:ln>
            <a:noFill/>
          </a:ln>
        </p:spPr>
      </p:pic>
    </p:spTree>
    <p:extLst>
      <p:ext uri="{BB962C8B-B14F-4D97-AF65-F5344CB8AC3E}">
        <p14:creationId xmlns:p14="http://schemas.microsoft.com/office/powerpoint/2010/main" val="24309487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Communities Joined in Action</a:t>
            </a:r>
            <a:endParaRPr lang="en-US" dirty="0"/>
          </a:p>
        </p:txBody>
      </p:sp>
      <p:sp>
        <p:nvSpPr>
          <p:cNvPr id="3" name="Content Placeholder 2"/>
          <p:cNvSpPr>
            <a:spLocks noGrp="1"/>
          </p:cNvSpPr>
          <p:nvPr>
            <p:ph idx="1"/>
          </p:nvPr>
        </p:nvSpPr>
        <p:spPr/>
        <p:txBody>
          <a:bodyPr/>
          <a:lstStyle/>
          <a:p>
            <a:r>
              <a:rPr lang="en-US" dirty="0"/>
              <a:t>CJA depends on members to support its work. If you are not a member, please join at </a:t>
            </a:r>
            <a:r>
              <a:rPr lang="en-US" b="1" dirty="0">
                <a:hlinkClick r:id="rId2"/>
              </a:rPr>
              <a:t>cjaonline.net/membership</a:t>
            </a:r>
            <a:r>
              <a:rPr lang="en-US" dirty="0"/>
              <a:t/>
            </a:r>
            <a:br>
              <a:rPr lang="en-US" dirty="0"/>
            </a:br>
            <a:endParaRPr lang="en-US" dirty="0"/>
          </a:p>
          <a:p>
            <a:r>
              <a:rPr lang="en-US" dirty="0"/>
              <a:t>Save the date for our national conference:</a:t>
            </a:r>
          </a:p>
          <a:p>
            <a:pPr marL="0" indent="0" algn="ctr">
              <a:buNone/>
            </a:pPr>
            <a:r>
              <a:rPr lang="en-US" sz="4400" dirty="0"/>
              <a:t>February 14-16, 2018 </a:t>
            </a:r>
          </a:p>
          <a:p>
            <a:pPr marL="0" indent="0" algn="ctr">
              <a:buNone/>
            </a:pPr>
            <a:r>
              <a:rPr lang="en-US" sz="4400" dirty="0"/>
              <a:t>Atlanta, </a:t>
            </a:r>
            <a:r>
              <a:rPr lang="en-US" sz="4400" dirty="0" smtClean="0"/>
              <a:t>GA</a:t>
            </a:r>
            <a:endParaRPr lang="en-US" sz="4400" dirty="0"/>
          </a:p>
        </p:txBody>
      </p:sp>
      <p:pic>
        <p:nvPicPr>
          <p:cNvPr id="5" name="Picture 4" descr="C:\Users\Lindy\Documents\CJA\Letterhead-Graphics-LOGOS\LOGOS\CJA New\CJA101 Logo Fin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7519" y="827945"/>
            <a:ext cx="2285341" cy="433467"/>
          </a:xfrm>
          <a:prstGeom prst="rect">
            <a:avLst/>
          </a:prstGeom>
          <a:noFill/>
          <a:ln>
            <a:noFill/>
          </a:ln>
        </p:spPr>
      </p:pic>
    </p:spTree>
    <p:extLst>
      <p:ext uri="{BB962C8B-B14F-4D97-AF65-F5344CB8AC3E}">
        <p14:creationId xmlns:p14="http://schemas.microsoft.com/office/powerpoint/2010/main" val="160196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Health Reform 2017</a:t>
            </a:r>
            <a:endParaRPr lang="en-US" dirty="0"/>
          </a:p>
        </p:txBody>
      </p:sp>
      <p:sp>
        <p:nvSpPr>
          <p:cNvPr id="3" name="Content Placeholder 2"/>
          <p:cNvSpPr>
            <a:spLocks noGrp="1"/>
          </p:cNvSpPr>
          <p:nvPr>
            <p:ph idx="1"/>
          </p:nvPr>
        </p:nvSpPr>
        <p:spPr>
          <a:xfrm>
            <a:off x="458810" y="1694996"/>
            <a:ext cx="7886700" cy="84818"/>
          </a:xfrm>
        </p:spPr>
        <p:txBody>
          <a:bodyPr/>
          <a:lstStyle/>
          <a:p>
            <a:pPr marL="0" indent="0">
              <a:buNone/>
            </a:pPr>
            <a:r>
              <a:rPr lang="en-US" sz="2000" dirty="0" smtClean="0"/>
              <a:t>Live Tracker Snapshot</a:t>
            </a:r>
            <a:endParaRPr lang="en-US" sz="2000" dirty="0"/>
          </a:p>
        </p:txBody>
      </p:sp>
      <p:pic>
        <p:nvPicPr>
          <p:cNvPr id="4" name="Picture 3"/>
          <p:cNvPicPr>
            <a:picLocks noChangeAspect="1"/>
          </p:cNvPicPr>
          <p:nvPr/>
        </p:nvPicPr>
        <p:blipFill>
          <a:blip r:embed="rId3"/>
          <a:stretch>
            <a:fillRect/>
          </a:stretch>
        </p:blipFill>
        <p:spPr>
          <a:xfrm>
            <a:off x="458810" y="2110796"/>
            <a:ext cx="8458200" cy="3924300"/>
          </a:xfrm>
          <a:prstGeom prst="rect">
            <a:avLst/>
          </a:prstGeom>
        </p:spPr>
      </p:pic>
    </p:spTree>
    <p:extLst>
      <p:ext uri="{BB962C8B-B14F-4D97-AF65-F5344CB8AC3E}">
        <p14:creationId xmlns:p14="http://schemas.microsoft.com/office/powerpoint/2010/main" val="1600261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dirty="0" smtClean="0"/>
              <a:t>Three-Pronged Approach</a:t>
            </a:r>
            <a:endParaRPr lang="en-US" dirty="0"/>
          </a:p>
        </p:txBody>
      </p:sp>
      <p:sp>
        <p:nvSpPr>
          <p:cNvPr id="3" name="Content Placeholder 2"/>
          <p:cNvSpPr>
            <a:spLocks noGrp="1"/>
          </p:cNvSpPr>
          <p:nvPr>
            <p:ph idx="1"/>
          </p:nvPr>
        </p:nvSpPr>
        <p:spPr/>
        <p:txBody>
          <a:bodyPr/>
          <a:lstStyle/>
          <a:p>
            <a:pPr marL="0" indent="0">
              <a:buNone/>
            </a:pPr>
            <a:r>
              <a:rPr lang="en-US" b="1" dirty="0" smtClean="0"/>
              <a:t>3 R’s</a:t>
            </a:r>
          </a:p>
          <a:p>
            <a:r>
              <a:rPr lang="en-US" b="1" dirty="0" smtClean="0"/>
              <a:t>Reconciliation</a:t>
            </a:r>
            <a:endParaRPr lang="en-US" dirty="0" smtClean="0"/>
          </a:p>
          <a:p>
            <a:r>
              <a:rPr lang="en-US" b="1" dirty="0" smtClean="0"/>
              <a:t>Regulation </a:t>
            </a:r>
            <a:r>
              <a:rPr lang="en-US" dirty="0" smtClean="0"/>
              <a:t>(and other administrative actions)</a:t>
            </a:r>
            <a:endParaRPr lang="en-US" dirty="0"/>
          </a:p>
          <a:p>
            <a:r>
              <a:rPr lang="en-US" b="1" dirty="0" smtClean="0"/>
              <a:t>Regular order</a:t>
            </a:r>
            <a:endParaRPr lang="en-US" dirty="0"/>
          </a:p>
        </p:txBody>
      </p:sp>
    </p:spTree>
    <p:extLst>
      <p:ext uri="{BB962C8B-B14F-4D97-AF65-F5344CB8AC3E}">
        <p14:creationId xmlns:p14="http://schemas.microsoft.com/office/powerpoint/2010/main" val="30742156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
            </a:r>
            <a:br>
              <a:rPr lang="en-US" dirty="0" smtClean="0"/>
            </a:br>
            <a:r>
              <a:rPr lang="en-US" dirty="0" smtClean="0"/>
              <a:t>Medicaid Reforms</a:t>
            </a:r>
            <a:endParaRPr lang="en-US" dirty="0"/>
          </a:p>
        </p:txBody>
      </p:sp>
      <p:sp>
        <p:nvSpPr>
          <p:cNvPr id="3" name="Content Placeholder 2"/>
          <p:cNvSpPr>
            <a:spLocks noGrp="1"/>
          </p:cNvSpPr>
          <p:nvPr>
            <p:ph idx="1"/>
          </p:nvPr>
        </p:nvSpPr>
        <p:spPr/>
        <p:txBody>
          <a:bodyPr/>
          <a:lstStyle/>
          <a:p>
            <a:endParaRPr lang="en-US" dirty="0"/>
          </a:p>
          <a:p>
            <a:endParaRPr lang="en-US" dirty="0" smtClean="0"/>
          </a:p>
          <a:p>
            <a:endParaRPr lang="en-US" dirty="0"/>
          </a:p>
          <a:p>
            <a:endParaRPr lang="en-US" dirty="0"/>
          </a:p>
        </p:txBody>
      </p:sp>
      <p:graphicFrame>
        <p:nvGraphicFramePr>
          <p:cNvPr id="4" name="Content Placeholder 4"/>
          <p:cNvGraphicFramePr>
            <a:graphicFrameLocks/>
          </p:cNvGraphicFramePr>
          <p:nvPr>
            <p:extLst>
              <p:ext uri="{D42A27DB-BD31-4B8C-83A1-F6EECF244321}">
                <p14:modId xmlns:p14="http://schemas.microsoft.com/office/powerpoint/2010/main" val="57016821"/>
              </p:ext>
            </p:extLst>
          </p:nvPr>
        </p:nvGraphicFramePr>
        <p:xfrm>
          <a:off x="628650" y="1566057"/>
          <a:ext cx="8283856" cy="4732912"/>
        </p:xfrm>
        <a:graphic>
          <a:graphicData uri="http://schemas.openxmlformats.org/drawingml/2006/table">
            <a:tbl>
              <a:tblPr firstRow="1" firstCol="1" bandRow="1">
                <a:tableStyleId>{5C22544A-7EE6-4342-B048-85BDC9FD1C3A}</a:tableStyleId>
              </a:tblPr>
              <a:tblGrid>
                <a:gridCol w="1258023"/>
                <a:gridCol w="2155391"/>
                <a:gridCol w="2182091"/>
                <a:gridCol w="2688351"/>
              </a:tblGrid>
              <a:tr h="252352">
                <a:tc>
                  <a:txBody>
                    <a:bodyPr/>
                    <a:lstStyle/>
                    <a:p>
                      <a:pPr marL="0" marR="0" algn="ctr">
                        <a:lnSpc>
                          <a:spcPct val="100000"/>
                        </a:lnSpc>
                        <a:spcBef>
                          <a:spcPts val="0"/>
                        </a:spcBef>
                        <a:spcAft>
                          <a:spcPts val="80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400" dirty="0" smtClean="0"/>
                        <a:t>ACA</a:t>
                      </a:r>
                      <a:endParaRPr lang="en-US" sz="1400" dirty="0"/>
                    </a:p>
                  </a:txBody>
                  <a:tcPr marL="67174" marR="67174" marT="0" marB="0"/>
                </a:tc>
                <a:tc>
                  <a:txBody>
                    <a:bodyPr/>
                    <a:lstStyle/>
                    <a:p>
                      <a:pPr algn="ctr">
                        <a:lnSpc>
                          <a:spcPct val="100000"/>
                        </a:lnSpc>
                      </a:pPr>
                      <a:r>
                        <a:rPr lang="en-US" sz="1400" dirty="0" smtClean="0"/>
                        <a:t>AHCA</a:t>
                      </a:r>
                      <a:endParaRPr lang="en-US" sz="14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400" dirty="0">
                          <a:effectLst/>
                        </a:rPr>
                        <a:t> </a:t>
                      </a:r>
                      <a:r>
                        <a:rPr lang="en-US" sz="1400" dirty="0" smtClean="0">
                          <a:effectLst/>
                        </a:rPr>
                        <a:t>BCRA</a:t>
                      </a:r>
                      <a:endParaRPr lang="en-US" sz="1400" dirty="0" smtClean="0"/>
                    </a:p>
                  </a:txBody>
                  <a:tcPr marL="67174" marR="67174" marT="0" marB="0"/>
                </a:tc>
              </a:tr>
              <a:tr h="884556">
                <a:tc>
                  <a:txBody>
                    <a:bodyPr/>
                    <a:lstStyle/>
                    <a:p>
                      <a:pPr marL="44450" marR="0" algn="l">
                        <a:lnSpc>
                          <a:spcPct val="100000"/>
                        </a:lnSpc>
                        <a:spcBef>
                          <a:spcPts val="175"/>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Medi</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aid</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spc="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t>
                      </a:r>
                      <a:r>
                        <a:rPr lang="en-US" sz="1400" b="1"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unding</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39306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ained</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Assi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ance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4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(FMAP)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t</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aditional</a:t>
                      </a:r>
                      <a:r>
                        <a:rPr lang="en-US" sz="1400"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popul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100330" indent="-285750" algn="l">
                        <a:lnSpc>
                          <a:spcPct val="100000"/>
                        </a:lnSpc>
                        <a:spcBef>
                          <a:spcPts val="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Enhanced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FMAP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xpansion</a:t>
                      </a:r>
                      <a:r>
                        <a:rPr lang="en-US" sz="1400" baseline="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popul</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 100% in 2014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90%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in</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2020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and su</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seque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7175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Chan</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funding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per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api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and optional</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block 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arting</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 fis</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ear (FY)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22225"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wth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based on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of the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ompone</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of the Consumer Price Ind</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All Urban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Consume</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(CPI-U); </a:t>
                      </a:r>
                    </a:p>
                    <a:p>
                      <a:pPr marL="330200" marR="22225" indent="-285750" algn="l">
                        <a:lnSpc>
                          <a:spcPct val="100000"/>
                        </a:lnSpc>
                        <a:spcBef>
                          <a:spcPts val="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FY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2016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spending used as the base.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52070"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ceeding per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api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123190"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using the block 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m</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 unspe</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dolla</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2001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Chan</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funding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per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api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and optional</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block 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arting</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 FY 2020.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20320" indent="-285750" algn="l">
                        <a:lnSpc>
                          <a:spcPct val="100000"/>
                        </a:lnSpc>
                        <a:spcBef>
                          <a:spcPts val="0"/>
                        </a:spcBef>
                        <a:spcAft>
                          <a:spcPts val="0"/>
                        </a:spcAft>
                        <a:buFont typeface="Arial" panose="020B0604020202020204" pitchFamily="34" charset="0"/>
                        <a:buChar char="•"/>
                      </a:pP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api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 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wth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based on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 of the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ompone</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of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the</a:t>
                      </a:r>
                      <a:r>
                        <a:rPr lang="en-US" sz="1400" baseline="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CPI-</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U</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Block 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based on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CPI-</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U</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p>
                    <a:p>
                      <a:pPr marL="330200" marR="20320" indent="-285750" algn="l">
                        <a:lnSpc>
                          <a:spcPct val="100000"/>
                        </a:lnSpc>
                        <a:spcBef>
                          <a:spcPts val="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spending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eig</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h</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onsecuti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quar</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(chosen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f</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pc="-4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2014–2017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used as base.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0"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th</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ceed their per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api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baseline="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the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r>
                        <a:rPr lang="en-US" sz="1400" baseline="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using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the block g</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m</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unspe</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baseline="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dolla</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0" indent="-285750" algn="l">
                        <a:lnSpc>
                          <a:spcPct val="100000"/>
                        </a:lnSpc>
                        <a:spcBef>
                          <a:spcPts val="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Puts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additional</a:t>
                      </a:r>
                      <a:r>
                        <a:rPr lang="en-US" sz="1400" spc="-3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trictions</a:t>
                      </a:r>
                      <a:r>
                        <a:rPr lang="en-US" sz="1400"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on</a:t>
                      </a:r>
                      <a:r>
                        <a:rPr lang="en-US" sz="1400" baseline="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ability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use 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vider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ees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baseline="0"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wn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m</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ching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funds.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21163028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6582"/>
            <a:ext cx="7886700" cy="716480"/>
          </a:xfrm>
        </p:spPr>
        <p:txBody>
          <a:bodyPr/>
          <a:lstStyle/>
          <a:p>
            <a:r>
              <a:rPr lang="en-US" dirty="0" smtClean="0"/>
              <a:t>Medicaid Reforms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extLst/>
          </p:nvPr>
        </p:nvGraphicFramePr>
        <p:xfrm>
          <a:off x="628648" y="1566057"/>
          <a:ext cx="7886702" cy="4610906"/>
        </p:xfrm>
        <a:graphic>
          <a:graphicData uri="http://schemas.openxmlformats.org/drawingml/2006/table">
            <a:tbl>
              <a:tblPr firstRow="1" firstCol="1" bandRow="1">
                <a:tableStyleId>{5C22544A-7EE6-4342-B048-85BDC9FD1C3A}</a:tableStyleId>
              </a:tblPr>
              <a:tblGrid>
                <a:gridCol w="1293318"/>
                <a:gridCol w="2018590"/>
                <a:gridCol w="2120027"/>
                <a:gridCol w="2454767"/>
              </a:tblGrid>
              <a:tr h="268624">
                <a:tc>
                  <a:txBody>
                    <a:bodyPr/>
                    <a:lstStyle/>
                    <a:p>
                      <a:pPr marL="0" marR="0" algn="ctr">
                        <a:lnSpc>
                          <a:spcPct val="100000"/>
                        </a:lnSpc>
                        <a:spcBef>
                          <a:spcPts val="0"/>
                        </a:spcBef>
                        <a:spcAft>
                          <a:spcPts val="80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400" dirty="0" smtClean="0"/>
                        <a:t>ACA</a:t>
                      </a:r>
                      <a:endParaRPr lang="en-US" sz="1400" dirty="0"/>
                    </a:p>
                  </a:txBody>
                  <a:tcPr marL="67174" marR="67174" marT="0" marB="0"/>
                </a:tc>
                <a:tc>
                  <a:txBody>
                    <a:bodyPr/>
                    <a:lstStyle/>
                    <a:p>
                      <a:pPr algn="ctr">
                        <a:lnSpc>
                          <a:spcPct val="100000"/>
                        </a:lnSpc>
                      </a:pPr>
                      <a:r>
                        <a:rPr lang="en-US" sz="1400" dirty="0" smtClean="0"/>
                        <a:t>AHCA</a:t>
                      </a:r>
                      <a:endParaRPr lang="en-US" sz="14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400" dirty="0">
                          <a:effectLst/>
                        </a:rPr>
                        <a:t> </a:t>
                      </a:r>
                      <a:r>
                        <a:rPr lang="en-US" sz="1400" dirty="0" smtClean="0">
                          <a:effectLst/>
                        </a:rPr>
                        <a:t>BCRA</a:t>
                      </a:r>
                      <a:endParaRPr lang="en-US" sz="1400" dirty="0" smtClean="0"/>
                    </a:p>
                  </a:txBody>
                  <a:tcPr marL="67174" marR="67174" marT="0" marB="0"/>
                </a:tc>
              </a:tr>
              <a:tr h="2979573">
                <a:tc>
                  <a:txBody>
                    <a:bodyPr/>
                    <a:lstStyle/>
                    <a:p>
                      <a:pPr marL="44450" marR="398145" algn="l">
                        <a:lnSpc>
                          <a:spcPct val="100000"/>
                        </a:lnSpc>
                        <a:spcBef>
                          <a:spcPts val="17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Medi</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aid </a:t>
                      </a:r>
                      <a:r>
                        <a:rPr lang="en-US" sz="1400" b="1" spc="-1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xpansion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6159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Expanded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138% of the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p</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erty 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el (FPL)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p>
                    <a:p>
                      <a:pPr marL="330200" marR="6159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Requi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 single,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eamlined appli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 c</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edits,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and CHI</a:t>
                      </a:r>
                      <a:r>
                        <a:rPr lang="en-US" sz="1400" spc="-1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50165"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100% FMAP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2014-2016, phased d</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wn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90% FMAP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2020 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206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th</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xpanded as of Ma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 1, 2017, will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 enhanced FMAP as long as en</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ollees h</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no mo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than a one-mo</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th b</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eak in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62230" indent="-285750" algn="l">
                        <a:lnSpc>
                          <a:spcPct val="100000"/>
                        </a:lnSpc>
                        <a:spcBef>
                          <a:spcPts val="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Other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h</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u</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Dec. 31, 2017,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xpand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although th</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will only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ecei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their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5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egular FMA</a:t>
                      </a:r>
                      <a:r>
                        <a:rPr lang="en-US" sz="1400" spc="-1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5240"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Th</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ear phase out of enhanced FMAP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xpansion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(those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xpanding prior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Ma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 1, 2017),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arting</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 2021.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1362709">
                <a:tc>
                  <a:txBody>
                    <a:bodyPr/>
                    <a:lstStyle/>
                    <a:p>
                      <a:pPr marL="44450" marR="250190" algn="l">
                        <a:lnSpc>
                          <a:spcPct val="100000"/>
                        </a:lnSpc>
                        <a:spcBef>
                          <a:spcPts val="170"/>
                        </a:spcBef>
                        <a:spcAft>
                          <a:spcPts val="0"/>
                        </a:spcAft>
                      </a:pPr>
                      <a:r>
                        <a:rPr lang="en-US" sz="1400" b="1" spc="-3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W</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ork </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equi</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eme</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0" indent="-285750" algn="l">
                        <a:lnSpc>
                          <a:spcPct val="100000"/>
                        </a:lnSpc>
                        <a:spcBef>
                          <a:spcPts val="175"/>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Not add</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essed.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4701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will be able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in</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titu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ork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cer</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 popul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 and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ecei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5</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admini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FMA</a:t>
                      </a:r>
                      <a:r>
                        <a:rPr lang="en-US" sz="1400" spc="-1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95275"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will be able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in</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titu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ork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cer</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ain popul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 and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ecei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5%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admini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FMA</a:t>
                      </a:r>
                      <a:r>
                        <a:rPr lang="en-US" sz="1400" spc="-1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400163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706582"/>
            <a:ext cx="7886700" cy="716480"/>
          </a:xfrm>
        </p:spPr>
        <p:txBody>
          <a:bodyPr/>
          <a:lstStyle/>
          <a:p>
            <a:r>
              <a:rPr lang="en-US" dirty="0" smtClean="0"/>
              <a:t>Medicaid Reforms</a:t>
            </a:r>
            <a:endParaRPr lang="en-US" dirty="0"/>
          </a:p>
        </p:txBody>
      </p:sp>
      <p:sp>
        <p:nvSpPr>
          <p:cNvPr id="3" name="Content Placeholder 2"/>
          <p:cNvSpPr>
            <a:spLocks noGrp="1"/>
          </p:cNvSpPr>
          <p:nvPr>
            <p:ph idx="1"/>
          </p:nvPr>
        </p:nvSpPr>
        <p:spPr/>
        <p:txBody>
          <a:bodyPr/>
          <a:lstStyle/>
          <a:p>
            <a:endParaRPr lang="en-US"/>
          </a:p>
        </p:txBody>
      </p:sp>
      <p:graphicFrame>
        <p:nvGraphicFramePr>
          <p:cNvPr id="4" name="Content Placeholder 4"/>
          <p:cNvGraphicFramePr>
            <a:graphicFrameLocks/>
          </p:cNvGraphicFramePr>
          <p:nvPr>
            <p:extLst>
              <p:ext uri="{D42A27DB-BD31-4B8C-83A1-F6EECF244321}">
                <p14:modId xmlns:p14="http://schemas.microsoft.com/office/powerpoint/2010/main" val="1089221047"/>
              </p:ext>
            </p:extLst>
          </p:nvPr>
        </p:nvGraphicFramePr>
        <p:xfrm>
          <a:off x="628648" y="1566057"/>
          <a:ext cx="8234796" cy="4809112"/>
        </p:xfrm>
        <a:graphic>
          <a:graphicData uri="http://schemas.openxmlformats.org/drawingml/2006/table">
            <a:tbl>
              <a:tblPr firstRow="1" firstCol="1" bandRow="1">
                <a:tableStyleId>{5C22544A-7EE6-4342-B048-85BDC9FD1C3A}</a:tableStyleId>
              </a:tblPr>
              <a:tblGrid>
                <a:gridCol w="1350401"/>
                <a:gridCol w="1979887"/>
                <a:gridCol w="2462646"/>
                <a:gridCol w="2441862"/>
              </a:tblGrid>
              <a:tr h="252352">
                <a:tc>
                  <a:txBody>
                    <a:bodyPr/>
                    <a:lstStyle/>
                    <a:p>
                      <a:pPr marL="0" marR="0" algn="ctr">
                        <a:lnSpc>
                          <a:spcPct val="100000"/>
                        </a:lnSpc>
                        <a:spcBef>
                          <a:spcPts val="0"/>
                        </a:spcBef>
                        <a:spcAft>
                          <a:spcPts val="800"/>
                        </a:spcAft>
                      </a:pP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174" marR="67174" marT="0" marB="0"/>
                </a:tc>
                <a:tc>
                  <a:txBody>
                    <a:bodyPr/>
                    <a:lstStyle/>
                    <a:p>
                      <a:pPr algn="ctr">
                        <a:lnSpc>
                          <a:spcPct val="100000"/>
                        </a:lnSpc>
                      </a:pPr>
                      <a:r>
                        <a:rPr lang="en-US" sz="1400" dirty="0" smtClean="0"/>
                        <a:t>ACA</a:t>
                      </a:r>
                      <a:endParaRPr lang="en-US" sz="1400" dirty="0"/>
                    </a:p>
                  </a:txBody>
                  <a:tcPr marL="67174" marR="67174" marT="0" marB="0"/>
                </a:tc>
                <a:tc>
                  <a:txBody>
                    <a:bodyPr/>
                    <a:lstStyle/>
                    <a:p>
                      <a:pPr algn="ctr">
                        <a:lnSpc>
                          <a:spcPct val="100000"/>
                        </a:lnSpc>
                      </a:pPr>
                      <a:r>
                        <a:rPr lang="en-US" sz="1400" dirty="0" smtClean="0"/>
                        <a:t>AHCA</a:t>
                      </a:r>
                      <a:endParaRPr lang="en-US" sz="1400" dirty="0"/>
                    </a:p>
                  </a:txBody>
                  <a:tcPr marL="67174" marR="67174" marT="0" marB="0"/>
                </a:tc>
                <a:tc>
                  <a:txBody>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lang="en-US" sz="1400" dirty="0">
                          <a:effectLst/>
                        </a:rPr>
                        <a:t> </a:t>
                      </a:r>
                      <a:r>
                        <a:rPr lang="en-US" sz="1400" dirty="0" smtClean="0">
                          <a:effectLst/>
                        </a:rPr>
                        <a:t>BCRA</a:t>
                      </a:r>
                      <a:endParaRPr lang="en-US" sz="1400" dirty="0" smtClean="0"/>
                    </a:p>
                  </a:txBody>
                  <a:tcPr marL="67174" marR="67174" marT="0" marB="0"/>
                </a:tc>
              </a:tr>
              <a:tr h="1180438">
                <a:tc>
                  <a:txBody>
                    <a:bodyPr/>
                    <a:lstStyle/>
                    <a:p>
                      <a:pPr marL="44450" marR="0" algn="l">
                        <a:lnSpc>
                          <a:spcPct val="100000"/>
                        </a:lnSpc>
                        <a:spcBef>
                          <a:spcPts val="175"/>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a:t>
                      </a:r>
                      <a:r>
                        <a:rPr lang="en-US" sz="1400" b="1" spc="-1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ty</a:t>
                      </a:r>
                      <a:r>
                        <a:rPr lang="en-US" sz="1400" b="1" spc="-1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n</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t</a:t>
                      </a:r>
                      <a:r>
                        <a:rPr lang="en-US" sz="1400" b="1" spc="-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funding</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184785" indent="-285750" algn="l">
                        <a:lnSpc>
                          <a:spcPct val="100000"/>
                        </a:lnSpc>
                        <a:spcBef>
                          <a:spcPts val="170"/>
                        </a:spcBef>
                        <a:spcAft>
                          <a:spcPts val="0"/>
                        </a:spcAft>
                        <a:buFont typeface="Arial" panose="020B0604020202020204" pitchFamily="34" charset="0"/>
                        <a:buChar char="•"/>
                      </a:pP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educed 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DSH</a:t>
                      </a:r>
                      <a:r>
                        <a:rPr lang="en-US" sz="1400" baseline="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allotme</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endPar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endParaRPr>
                    </a:p>
                    <a:p>
                      <a:pPr marL="330200" marR="184785" indent="-285750" algn="l">
                        <a:lnSpc>
                          <a:spcPct val="100000"/>
                        </a:lnSpc>
                        <a:spcBef>
                          <a:spcPts val="170"/>
                        </a:spcBef>
                        <a:spcAft>
                          <a:spcPts val="0"/>
                        </a:spcAft>
                        <a:buFont typeface="Arial" panose="020B0604020202020204" pitchFamily="34" charset="0"/>
                        <a:buChar char="•"/>
                      </a:pP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equi</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 HHS to d</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elop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m</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thodology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di</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tribu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the DSH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eductions</a:t>
                      </a:r>
                      <a:r>
                        <a:rPr lang="en-US" sz="1400" spc="-3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based on uninsu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a:t>
                      </a:r>
                    </a:p>
                    <a:p>
                      <a:pPr marL="330200" marR="18478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vided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with n</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w o</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tions</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of</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ering</a:t>
                      </a:r>
                      <a:r>
                        <a:rPr lang="en-US" sz="1400" spc="-3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home and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ommunit</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-based se</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3431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Non-</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xpansion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 apply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 portion</a:t>
                      </a:r>
                      <a:r>
                        <a:rPr lang="en-US" sz="1400"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of $2 billion each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ear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pc="-4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 2018-2022.</a:t>
                      </a:r>
                    </a:p>
                    <a:p>
                      <a:pPr marL="330200" marR="234315"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These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allotme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 be applied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the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of 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viding health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se</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vices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membe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the uninsu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and the underinsu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21590" indent="-285750" algn="l">
                        <a:lnSpc>
                          <a:spcPct val="100000"/>
                        </a:lnSpc>
                        <a:spcBef>
                          <a:spcPts val="0"/>
                        </a:spcBef>
                        <a:spcAft>
                          <a:spcPts val="0"/>
                        </a:spcAft>
                        <a:buFont typeface="Arial" panose="020B0604020202020204" pitchFamily="34" charset="0"/>
                        <a:buChar char="•"/>
                      </a:pP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funded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100%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the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ernme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in F</a:t>
                      </a:r>
                      <a:r>
                        <a:rPr lang="en-US" sz="1400" spc="-4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2018-2021 and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95% in FY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283210"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Non-</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xpansion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 apply </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 portion</a:t>
                      </a:r>
                      <a:r>
                        <a:rPr lang="en-US" sz="1400" spc="-2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of $2 billion each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ear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spc="-4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s 2018-2022.</a:t>
                      </a:r>
                    </a:p>
                    <a:p>
                      <a:pPr marL="330200" marR="283210"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These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allotme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an be applied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the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of 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viding health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 se</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vices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membe</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the uninsu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and the underinsu</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30200" marR="69850" indent="-285750" algn="l">
                        <a:lnSpc>
                          <a:spcPct val="100000"/>
                        </a:lnSpc>
                        <a:spcBef>
                          <a:spcPts val="0"/>
                        </a:spcBef>
                        <a:spcAft>
                          <a:spcPts val="0"/>
                        </a:spcAft>
                        <a:buFont typeface="Arial" panose="020B0604020202020204" pitchFamily="34" charset="0"/>
                        <a:buChar char="•"/>
                      </a:pP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ts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funded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100%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the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ede</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al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go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ernme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n</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in F</a:t>
                      </a:r>
                      <a:r>
                        <a:rPr lang="en-US" sz="1400" spc="-4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s 2018-2021 and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 95% in FY 2022.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r h="267330">
                <a:tc>
                  <a:txBody>
                    <a:bodyPr/>
                    <a:lstStyle/>
                    <a:p>
                      <a:pPr marL="44450" marR="92710" algn="l">
                        <a:lnSpc>
                          <a:spcPct val="100000"/>
                        </a:lnSpc>
                        <a:spcBef>
                          <a:spcPts val="170"/>
                        </a:spcBef>
                        <a:spcAft>
                          <a:spcPts val="0"/>
                        </a:spcAft>
                      </a:pP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Child</a:t>
                      </a:r>
                      <a:r>
                        <a:rPr lang="en-US" sz="1400" b="1" spc="-1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en</a:t>
                      </a:r>
                      <a:r>
                        <a:rPr lang="en-US" sz="1400" b="1" spc="-5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a:t>
                      </a:r>
                      <a:r>
                        <a:rPr lang="en-US" sz="1400" b="1" spc="-35"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Health Insu</a:t>
                      </a:r>
                      <a:r>
                        <a:rPr lang="en-US" sz="1400" b="1"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r</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ance</a:t>
                      </a:r>
                      <a:r>
                        <a:rPr lang="en-US" sz="1400" b="1" spc="-2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US" sz="14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Plan (CHIP)</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74930" indent="-285750" algn="l">
                        <a:lnSpc>
                          <a:spcPct val="100000"/>
                        </a:lnSpc>
                        <a:spcBef>
                          <a:spcPts val="170"/>
                        </a:spcBef>
                        <a:spcAft>
                          <a:spcPts val="0"/>
                        </a:spcAft>
                        <a:buFont typeface="Arial" panose="020B0604020202020204" pitchFamily="34" charset="0"/>
                        <a:buChar char="•"/>
                      </a:pP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ed a minimum eligibility le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el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all child</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en of 138%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FPL.</a:t>
                      </a:r>
                    </a:p>
                    <a:p>
                      <a:pPr marL="330200" marR="74930" indent="-285750" algn="l">
                        <a:lnSpc>
                          <a:spcPct val="100000"/>
                        </a:lnSpc>
                        <a:spcBef>
                          <a:spcPts val="170"/>
                        </a:spcBef>
                        <a:spcAft>
                          <a:spcPts val="0"/>
                        </a:spcAft>
                        <a:buFont typeface="Arial" panose="020B0604020202020204" pitchFamily="34" charset="0"/>
                        <a:buChar char="•"/>
                      </a:pP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x</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ended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CHIP funding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2015 and inc</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eased the FMAP up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100%.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30200" marR="80010" indent="-285750" algn="l">
                        <a:lnSpc>
                          <a:spcPct val="100000"/>
                        </a:lnSpc>
                        <a:spcBef>
                          <a:spcPts val="170"/>
                        </a:spcBef>
                        <a:spcAft>
                          <a:spcPts val="0"/>
                        </a:spcAft>
                        <a:buFont typeface="Arial" panose="020B0604020202020204" pitchFamily="34" charset="0"/>
                        <a:buChar char="•"/>
                      </a:pP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erts the mand</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y Medi</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aid in</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ome eligibility le</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el </a:t>
                      </a:r>
                      <a:r>
                        <a:rPr lang="en-US" sz="1400" spc="-2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or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ert</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el</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child</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en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back </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 100% of FPL. S</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ould </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400" spc="-1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er this popul</a:t>
                      </a:r>
                      <a:r>
                        <a:rPr lang="en-US" sz="1400" spc="-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r>
                        <a:rPr lang="en-US" sz="1400" spc="-1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in their CHI</a:t>
                      </a:r>
                      <a:r>
                        <a:rPr lang="en-US" sz="1400" spc="-105"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54330" marR="0" lvl="0" indent="-285750" algn="l" defTabSz="914400" rtl="0" eaLnBrk="1" fontAlgn="auto" latinLnBrk="0" hangingPunct="1">
                        <a:lnSpc>
                          <a:spcPct val="100000"/>
                        </a:lnSpc>
                        <a:spcBef>
                          <a:spcPts val="175"/>
                        </a:spcBef>
                        <a:spcAft>
                          <a:spcPts val="0"/>
                        </a:spcAft>
                        <a:buClrTx/>
                        <a:buSzTx/>
                        <a:buFont typeface="Arial" panose="020B0604020202020204" pitchFamily="34" charset="0"/>
                        <a:buChar char="•"/>
                        <a:tabLst/>
                        <a:defRPr/>
                      </a:pP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erts the mand</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 Medi</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aid in</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ome eligibility le</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el </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f</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or p</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ert</a:t>
                      </a:r>
                      <a:r>
                        <a:rPr lang="en-US" sz="1400" spc="-2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y</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el</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ed</a:t>
                      </a:r>
                      <a:r>
                        <a:rPr lang="en-US" sz="1400" baseline="0" dirty="0" smtClean="0">
                          <a:solidFill>
                            <a:schemeClr val="dk1"/>
                          </a:solidFill>
                          <a:effectLst/>
                          <a:latin typeface="Calibri" panose="020F0502020204030204" pitchFamily="34" charset="0"/>
                          <a:ea typeface="Calibri" panose="020F0502020204030204" pitchFamily="34" charset="0"/>
                          <a:cs typeface="Times New Roman" panose="02020603050405020304" pitchFamily="18"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child</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r</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en back </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 100% of FPL. S</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tat</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es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ould </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co</a:t>
                      </a:r>
                      <a:r>
                        <a:rPr lang="en-US" sz="1400" spc="-1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v</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er this popul</a:t>
                      </a:r>
                      <a:r>
                        <a:rPr lang="en-US" sz="1400" spc="-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tion</a:t>
                      </a:r>
                      <a:r>
                        <a:rPr lang="en-US" sz="1400" spc="-1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 </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in their CHI</a:t>
                      </a:r>
                      <a:r>
                        <a:rPr lang="en-US" sz="1400" spc="-105"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P</a:t>
                      </a:r>
                      <a:r>
                        <a:rPr lang="en-US" sz="1400" dirty="0" smtClean="0">
                          <a:solidFill>
                            <a:srgbClr val="231F20"/>
                          </a:solidFill>
                          <a:effectLst/>
                          <a:latin typeface="Calibri" panose="020F0502020204030204" pitchFamily="34" charset="0"/>
                          <a:ea typeface="Calibri" panose="020F0502020204030204" pitchFamily="34" charset="0"/>
                          <a:cs typeface="Calibri" panose="020F0502020204030204" pitchFamily="34"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r>
            </a:tbl>
          </a:graphicData>
        </a:graphic>
      </p:graphicFrame>
    </p:spTree>
    <p:extLst>
      <p:ext uri="{BB962C8B-B14F-4D97-AF65-F5344CB8AC3E}">
        <p14:creationId xmlns:p14="http://schemas.microsoft.com/office/powerpoint/2010/main" val="1148797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97499"/>
            <a:ext cx="8283856" cy="1325563"/>
          </a:xfrm>
        </p:spPr>
        <p:txBody>
          <a:bodyPr/>
          <a:lstStyle/>
          <a:p>
            <a:r>
              <a:rPr lang="en-US" dirty="0" smtClean="0"/>
              <a:t/>
            </a:r>
            <a:br>
              <a:rPr lang="en-US" dirty="0" smtClean="0"/>
            </a:br>
            <a:r>
              <a:rPr lang="en-US" dirty="0" smtClean="0"/>
              <a:t>Per Capita Caps &amp; Block Grants</a:t>
            </a:r>
            <a:endParaRPr lang="en-US" dirty="0"/>
          </a:p>
        </p:txBody>
      </p:sp>
      <p:sp>
        <p:nvSpPr>
          <p:cNvPr id="3" name="Content Placeholder 2"/>
          <p:cNvSpPr>
            <a:spLocks noGrp="1"/>
          </p:cNvSpPr>
          <p:nvPr>
            <p:ph idx="1"/>
          </p:nvPr>
        </p:nvSpPr>
        <p:spPr/>
        <p:txBody>
          <a:bodyPr/>
          <a:lstStyle/>
          <a:p>
            <a:r>
              <a:rPr lang="en-US" dirty="0" smtClean="0"/>
              <a:t>Per </a:t>
            </a:r>
            <a:r>
              <a:rPr lang="en-US" dirty="0"/>
              <a:t>Capita Caps - Federal funding is capped on a per person basis; typically for each eligibility group</a:t>
            </a:r>
          </a:p>
          <a:p>
            <a:pPr lvl="1"/>
            <a:r>
              <a:rPr lang="en-US" dirty="0"/>
              <a:t>Funding is </a:t>
            </a:r>
            <a:r>
              <a:rPr lang="en-US" dirty="0" smtClean="0"/>
              <a:t>not adjusted </a:t>
            </a:r>
            <a:r>
              <a:rPr lang="en-US" dirty="0"/>
              <a:t>based on health care costs but the states would receive more funding with more people served</a:t>
            </a:r>
          </a:p>
          <a:p>
            <a:r>
              <a:rPr lang="en-US" dirty="0"/>
              <a:t>Block Grants - National cap on federal Medicaid funding and a lump sum for each state;</a:t>
            </a:r>
          </a:p>
          <a:p>
            <a:pPr lvl="1"/>
            <a:r>
              <a:rPr lang="en-US" dirty="0"/>
              <a:t>Funding is not adjusted based on health care costs or the number of people served</a:t>
            </a:r>
          </a:p>
          <a:p>
            <a:endParaRPr lang="en-US" dirty="0" smtClean="0"/>
          </a:p>
          <a:p>
            <a:endParaRPr lang="en-US" dirty="0"/>
          </a:p>
          <a:p>
            <a:endParaRPr lang="en-US" dirty="0"/>
          </a:p>
        </p:txBody>
      </p:sp>
      <p:sp>
        <p:nvSpPr>
          <p:cNvPr id="5" name="TextBox 4"/>
          <p:cNvSpPr txBox="1"/>
          <p:nvPr/>
        </p:nvSpPr>
        <p:spPr>
          <a:xfrm>
            <a:off x="809091" y="6436738"/>
            <a:ext cx="7037798" cy="253916"/>
          </a:xfrm>
          <a:prstGeom prst="rect">
            <a:avLst/>
          </a:prstGeom>
          <a:noFill/>
        </p:spPr>
        <p:txBody>
          <a:bodyPr wrap="square" rtlCol="0">
            <a:spAutoFit/>
          </a:bodyPr>
          <a:lstStyle/>
          <a:p>
            <a:r>
              <a:rPr lang="en-US" sz="1050" dirty="0" smtClean="0"/>
              <a:t>Source: http</a:t>
            </a:r>
            <a:r>
              <a:rPr lang="en-US" sz="1050" dirty="0"/>
              <a:t>://kff.org/medicaid/issue-brief/5-key-questions-medicaid-block-grants-per-capita-caps/</a:t>
            </a:r>
          </a:p>
        </p:txBody>
      </p:sp>
    </p:spTree>
    <p:extLst>
      <p:ext uri="{BB962C8B-B14F-4D97-AF65-F5344CB8AC3E}">
        <p14:creationId xmlns:p14="http://schemas.microsoft.com/office/powerpoint/2010/main" val="27375336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lth_Reform_Template" id="{C77F8CA6-B198-DA4D-93C3-46B22B899D92}" vid="{F87BEE41-6392-6A47-B046-9D2F65DDAB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Health_Reform_Template</Template>
  <TotalTime>2260</TotalTime>
  <Words>4867</Words>
  <Application>Microsoft Office PowerPoint</Application>
  <PresentationFormat>On-screen Show (4:3)</PresentationFormat>
  <Paragraphs>707</Paragraphs>
  <Slides>37</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Avenir LT Std 35 Light</vt:lpstr>
      <vt:lpstr>Calibri</vt:lpstr>
      <vt:lpstr>Courier New</vt:lpstr>
      <vt:lpstr>Meta Offc Pro</vt:lpstr>
      <vt:lpstr>Palatino Linotype</vt:lpstr>
      <vt:lpstr>Times New Roman</vt:lpstr>
      <vt:lpstr>Trajan Pro</vt:lpstr>
      <vt:lpstr>Wingdings</vt:lpstr>
      <vt:lpstr>Office Theme</vt:lpstr>
      <vt:lpstr>PowerPoint Presentation</vt:lpstr>
      <vt:lpstr> Survey</vt:lpstr>
      <vt:lpstr> Health Reform 2017</vt:lpstr>
      <vt:lpstr> Health Reform 2017</vt:lpstr>
      <vt:lpstr> Three-Pronged Approach</vt:lpstr>
      <vt:lpstr> Medicaid Reforms</vt:lpstr>
      <vt:lpstr>Medicaid Reforms</vt:lpstr>
      <vt:lpstr>Medicaid Reforms</vt:lpstr>
      <vt:lpstr> Per Capita Caps &amp; Block Grants</vt:lpstr>
      <vt:lpstr> Per Capita Caps &amp; Block Grants</vt:lpstr>
      <vt:lpstr> Per Capita Caps &amp; Block Grants</vt:lpstr>
      <vt:lpstr> Per Capita Caps &amp; Block Grants</vt:lpstr>
      <vt:lpstr> Per Capita Caps &amp; Block Grants</vt:lpstr>
      <vt:lpstr> Per Capita Caps &amp; Block Grants</vt:lpstr>
      <vt:lpstr> Per Capita Caps &amp; Block Grants</vt:lpstr>
      <vt:lpstr>Individual Insurance Market Reforms</vt:lpstr>
      <vt:lpstr>Individual Insurance Market Reforms</vt:lpstr>
      <vt:lpstr>Individual Insurance Market Reforms</vt:lpstr>
      <vt:lpstr> Other Reforms</vt:lpstr>
      <vt:lpstr> Other Reforms</vt:lpstr>
      <vt:lpstr> CBO Predictions:  Budget</vt:lpstr>
      <vt:lpstr> CBO Predictions: Uninsured</vt:lpstr>
      <vt:lpstr> CBO Predictions:   Marketplace Premiums</vt:lpstr>
      <vt:lpstr> ACA vs. AHCA Tax Credits</vt:lpstr>
      <vt:lpstr> ACA vs. BCRA Net Premiums</vt:lpstr>
      <vt:lpstr> What’s next?</vt:lpstr>
      <vt:lpstr>Regulation &amp; Administrative Action</vt:lpstr>
      <vt:lpstr> Regular Order</vt:lpstr>
      <vt:lpstr>Critical Activities to Build an Integrated &amp; Sustainable Delivery System</vt:lpstr>
      <vt:lpstr>Critical Activities to Build an Integrated &amp; Sustainable Delivery System</vt:lpstr>
      <vt:lpstr>Critical Activities to Build an Integrated &amp; Sustainable Delivery System</vt:lpstr>
      <vt:lpstr>Critical Activities to Build an Integrated &amp; Sustainable Delivery System</vt:lpstr>
      <vt:lpstr> Health Reform 2017</vt:lpstr>
      <vt:lpstr> Survey</vt:lpstr>
      <vt:lpstr> Health Reform 2017 – Materials </vt:lpstr>
      <vt:lpstr>About Communities Joined in Action</vt:lpstr>
      <vt:lpstr>About Communities Joined in Action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Rencher</dc:creator>
  <cp:lastModifiedBy>cwillis24</cp:lastModifiedBy>
  <cp:revision>322</cp:revision>
  <cp:lastPrinted>2017-06-22T13:42:45Z</cp:lastPrinted>
  <dcterms:created xsi:type="dcterms:W3CDTF">2017-05-02T17:15:46Z</dcterms:created>
  <dcterms:modified xsi:type="dcterms:W3CDTF">2017-06-28T03:07:03Z</dcterms:modified>
</cp:coreProperties>
</file>