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96" r:id="rId2"/>
  </p:sldMasterIdLst>
  <p:notesMasterIdLst>
    <p:notesMasterId r:id="rId19"/>
  </p:notesMasterIdLst>
  <p:handoutMasterIdLst>
    <p:handoutMasterId r:id="rId20"/>
  </p:handoutMasterIdLst>
  <p:sldIdLst>
    <p:sldId id="257" r:id="rId3"/>
    <p:sldId id="259" r:id="rId4"/>
    <p:sldId id="286" r:id="rId5"/>
    <p:sldId id="266" r:id="rId6"/>
    <p:sldId id="269" r:id="rId7"/>
    <p:sldId id="278" r:id="rId8"/>
    <p:sldId id="292" r:id="rId9"/>
    <p:sldId id="291" r:id="rId10"/>
    <p:sldId id="295" r:id="rId11"/>
    <p:sldId id="288" r:id="rId12"/>
    <p:sldId id="290" r:id="rId13"/>
    <p:sldId id="294" r:id="rId14"/>
    <p:sldId id="297" r:id="rId15"/>
    <p:sldId id="296" r:id="rId16"/>
    <p:sldId id="293" r:id="rId17"/>
    <p:sldId id="27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37" autoAdjust="0"/>
    <p:restoredTop sz="96201" autoAdjust="0"/>
  </p:normalViewPr>
  <p:slideViewPr>
    <p:cSldViewPr snapToGrid="0">
      <p:cViewPr varScale="1">
        <p:scale>
          <a:sx n="51" d="100"/>
          <a:sy n="51" d="100"/>
        </p:scale>
        <p:origin x="108" y="138"/>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1/31/2017</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1/31/2017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Through our valuable partnerships we were able to serve 590 individuals</a:t>
            </a:r>
            <a:r>
              <a:rPr lang="en-US" baseline="0" dirty="0" smtClean="0"/>
              <a:t> in our first year, of which 376 qualified and were enrolled into the MATCH Program (meaning they had an income less than 200% of the FPL, did not qualify for insurance through the ACA and are uninsured, are between the age of 18-64, and live in McDowell County). </a:t>
            </a:r>
          </a:p>
          <a:p>
            <a:endParaRPr lang="en-US" baseline="0" dirty="0" smtClean="0"/>
          </a:p>
          <a:p>
            <a:r>
              <a:rPr lang="en-US" baseline="0" dirty="0" smtClean="0"/>
              <a:t>We provided 3,816 individual instances of community navigation which resulted in 533 completed referrals and 251 of our clients connecting to at least one additional service like transportation, dental care, education resources, job training, emergency assistance, smoking cessation, medication assistance, and behavioral or mental health resources. </a:t>
            </a:r>
          </a:p>
          <a:p>
            <a:endParaRPr lang="en-US" baseline="0" dirty="0" smtClean="0"/>
          </a:p>
          <a:p>
            <a:r>
              <a:rPr lang="en-US" baseline="0" dirty="0" smtClean="0"/>
              <a:t>Through donated care agreements with the McDowell Hospital and Carolinas Health Care System our clients also accessed $101,000 cost-free primary care in order to gain access to preventative care and chronic disease management.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2347493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Through the</a:t>
            </a:r>
            <a:r>
              <a:rPr lang="en-US" baseline="0" dirty="0" smtClean="0"/>
              <a:t> MATCH team’s diligent work and valuable partnerships we not only met all but exceeded many of our targeted outcomes in our first year</a:t>
            </a:r>
          </a:p>
          <a:p>
            <a:endParaRPr lang="en-US" baseline="0" dirty="0" smtClean="0"/>
          </a:p>
          <a:p>
            <a:r>
              <a:rPr lang="en-US" baseline="0" dirty="0" smtClean="0"/>
              <a:t>***this slide feels redundant, maybe you use this time for examples I combined some of the info. on this slide with previous so you could take this out or use it for examples.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11</a:t>
            </a:fld>
            <a:endParaRPr lang="en-US" dirty="0"/>
          </a:p>
        </p:txBody>
      </p:sp>
    </p:spTree>
    <p:extLst>
      <p:ext uri="{BB962C8B-B14F-4D97-AF65-F5344CB8AC3E}">
        <p14:creationId xmlns:p14="http://schemas.microsoft.com/office/powerpoint/2010/main" val="3486365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just simplified the first bullet</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12</a:t>
            </a:fld>
            <a:endParaRPr lang="en-US" dirty="0"/>
          </a:p>
        </p:txBody>
      </p:sp>
    </p:spTree>
    <p:extLst>
      <p:ext uri="{BB962C8B-B14F-4D97-AF65-F5344CB8AC3E}">
        <p14:creationId xmlns:p14="http://schemas.microsoft.com/office/powerpoint/2010/main" val="1127513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smtClean="0"/>
              <a:t>Paul is a MATCH client our program was able to connect during one of our mobile health clinics at the local food pantry. Our local EMS was providing blood pressure checks and Paul’s blood pressure was found to be extremely high. Unfortunately he was out of work with a back injury, uninsured, and could not afford medical care. Before he left the food pantry, the MATCH team scheduled an appointment with one of our enrollment specialists for the following day. At his enrollment appointment, we learned Paul had worked as an over the road truck driver for most of his life until his back problems and COPD forced him into early retirement. He and his wife have also been trying to help several other family members with limited income and resources. Paul was enrolled into MATCH and scheduled to see his new primary care provider within a week. Our enrollment specialist helped Paul apply for financial aid programs to help cover the cost of blood work and any additional tests he may need. Since the MATCH program completes an in depth needs assessment with every client, we were also able to help Paul with access to affordable dental care for his ongoing dental problems. Our clinical care manager will be providing follow up care to ensure Paul is equipped with the resources he needs in his journey to better health</a:t>
            </a:r>
          </a:p>
          <a:p>
            <a:endParaRPr lang="en-US" sz="800" dirty="0" smtClean="0"/>
          </a:p>
          <a:p>
            <a:r>
              <a:rPr lang="en-US" sz="800" dirty="0" smtClean="0"/>
              <a:t>One of our clients came to the MATCH program in desperate need of a pair of new eyeglasses. Her were</a:t>
            </a:r>
            <a:r>
              <a:rPr lang="en-US" sz="800" baseline="0" dirty="0" smtClean="0"/>
              <a:t> </a:t>
            </a:r>
            <a:r>
              <a:rPr lang="en-US" sz="800" dirty="0" smtClean="0"/>
              <a:t>being held together with duct tape and she could barely see through them. After enrolling her into the MATCH</a:t>
            </a:r>
            <a:r>
              <a:rPr lang="en-US" sz="800" baseline="0" dirty="0" smtClean="0"/>
              <a:t> </a:t>
            </a:r>
            <a:r>
              <a:rPr lang="en-US" sz="800" dirty="0" smtClean="0"/>
              <a:t>program, we were</a:t>
            </a:r>
            <a:r>
              <a:rPr lang="en-US" sz="800" baseline="0" dirty="0" smtClean="0"/>
              <a:t> </a:t>
            </a:r>
            <a:r>
              <a:rPr lang="en-US" sz="800" dirty="0" smtClean="0"/>
              <a:t>able to understand her specific case and identify her needs. We realized that not only was</a:t>
            </a:r>
            <a:r>
              <a:rPr lang="en-US" sz="800" baseline="0" dirty="0" smtClean="0"/>
              <a:t> </a:t>
            </a:r>
            <a:r>
              <a:rPr lang="en-US" sz="800" dirty="0" smtClean="0"/>
              <a:t>she also living with diabetes, but she could not afford her medications to control her condition, vision care</a:t>
            </a:r>
            <a:r>
              <a:rPr lang="en-US" sz="800" baseline="0" dirty="0" smtClean="0"/>
              <a:t> </a:t>
            </a:r>
            <a:r>
              <a:rPr lang="en-US" sz="800" dirty="0" smtClean="0"/>
              <a:t>or dental services. Working with the client and MATCH was able to understand her health needs, as well as</a:t>
            </a:r>
            <a:r>
              <a:rPr lang="en-US" sz="800" baseline="0" dirty="0" smtClean="0"/>
              <a:t> </a:t>
            </a:r>
            <a:r>
              <a:rPr lang="en-US" sz="800" dirty="0" smtClean="0"/>
              <a:t>the social and financial barriers she faced in meeting them. The client and the MATCH program worked with</a:t>
            </a:r>
            <a:r>
              <a:rPr lang="en-US" sz="800" baseline="0" dirty="0" smtClean="0"/>
              <a:t> </a:t>
            </a:r>
            <a:r>
              <a:rPr lang="en-US" sz="800" dirty="0" smtClean="0"/>
              <a:t>her doctor, multiple charitable organizations, and other providers to bridge the gap in the client’s health</a:t>
            </a:r>
            <a:r>
              <a:rPr lang="en-US" sz="800" baseline="0" dirty="0" smtClean="0"/>
              <a:t> </a:t>
            </a:r>
            <a:r>
              <a:rPr lang="en-US" sz="800" dirty="0" smtClean="0"/>
              <a:t>needs. She now receives financial assistance for her medication, which allows her to control her </a:t>
            </a:r>
            <a:r>
              <a:rPr lang="en-US" sz="800" dirty="0" err="1" smtClean="0"/>
              <a:t>diabetes.We</a:t>
            </a:r>
            <a:r>
              <a:rPr lang="en-US" sz="800" dirty="0" smtClean="0"/>
              <a:t> were able connect her with a free eye exam and eyeglasses. Other community partners were able to</a:t>
            </a:r>
            <a:r>
              <a:rPr lang="en-US" sz="800" baseline="0" dirty="0" smtClean="0"/>
              <a:t> </a:t>
            </a:r>
            <a:r>
              <a:rPr lang="en-US" sz="800" dirty="0" smtClean="0"/>
              <a:t>provide free dental services to the client to alleviate her oral pain. The MATCH program checks in regularly</a:t>
            </a:r>
          </a:p>
          <a:p>
            <a:r>
              <a:rPr lang="en-US" sz="800" dirty="0" smtClean="0"/>
              <a:t>with the client to monitor any new gaps in care that may arise.</a:t>
            </a:r>
          </a:p>
          <a:p>
            <a:endParaRPr lang="en-US" sz="800" dirty="0" smtClean="0"/>
          </a:p>
          <a:p>
            <a:endParaRPr lang="en-US" sz="800" dirty="0" smtClean="0"/>
          </a:p>
          <a:p>
            <a:endParaRPr lang="en-US" sz="800" dirty="0" smtClean="0"/>
          </a:p>
          <a:p>
            <a:endParaRPr lang="en-US" sz="800" dirty="0"/>
          </a:p>
        </p:txBody>
      </p:sp>
      <p:sp>
        <p:nvSpPr>
          <p:cNvPr id="4" name="Slide Number Placeholder 3"/>
          <p:cNvSpPr>
            <a:spLocks noGrp="1"/>
          </p:cNvSpPr>
          <p:nvPr>
            <p:ph type="sldNum" sz="quarter" idx="10"/>
          </p:nvPr>
        </p:nvSpPr>
        <p:spPr/>
        <p:txBody>
          <a:bodyPr/>
          <a:lstStyle/>
          <a:p>
            <a:fld id="{32674CE4-FBD8-4481-AEFB-CA53E599A745}" type="slidenum">
              <a:rPr lang="en-US" smtClean="0"/>
              <a:t>13</a:t>
            </a:fld>
            <a:endParaRPr lang="en-US" dirty="0"/>
          </a:p>
        </p:txBody>
      </p:sp>
    </p:spTree>
    <p:extLst>
      <p:ext uri="{BB962C8B-B14F-4D97-AF65-F5344CB8AC3E}">
        <p14:creationId xmlns:p14="http://schemas.microsoft.com/office/powerpoint/2010/main" val="1600259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Facilitating and internally tracking community referrals is easy to implement but difficulty to engage community partners for follow-up can be difficult</a:t>
            </a:r>
          </a:p>
          <a:p>
            <a:endParaRPr lang="en-US" dirty="0" smtClean="0"/>
          </a:p>
          <a:p>
            <a:r>
              <a:rPr lang="en-US" dirty="0" smtClean="0"/>
              <a:t>The value of listening to those we serve and letting their needs guide our work</a:t>
            </a:r>
          </a:p>
          <a:p>
            <a:endParaRPr lang="en-US" dirty="0" smtClean="0"/>
          </a:p>
          <a:p>
            <a:r>
              <a:rPr lang="en-US" dirty="0" smtClean="0"/>
              <a:t>Social networks are critical to the success of the program and improving the community </a:t>
            </a:r>
          </a:p>
          <a:p>
            <a:r>
              <a:rPr lang="en-US" dirty="0" smtClean="0"/>
              <a:t>A long screening process – people like it, creates greater connection and trust between clients and network staff, enhanced access to data </a:t>
            </a:r>
          </a:p>
          <a:p>
            <a:r>
              <a:rPr lang="en-US" dirty="0" smtClean="0"/>
              <a:t>Healthcare works with referrals all of the time  …. community based organizations don’t - this will impact how we work to improve social determinants of health</a:t>
            </a:r>
          </a:p>
          <a:p>
            <a:r>
              <a:rPr lang="en-US" dirty="0" smtClean="0"/>
              <a:t>Having an IT system is a must, still deciding on the best ways to utilize our data</a:t>
            </a:r>
          </a:p>
          <a:p>
            <a:r>
              <a:rPr lang="en-US" dirty="0" smtClean="0"/>
              <a:t>It takes time to build the collaboration, but once it’s there and it works it can really bring a community together</a:t>
            </a:r>
          </a:p>
          <a:p>
            <a:r>
              <a:rPr lang="en-US" dirty="0" smtClean="0"/>
              <a:t>Care Share is great!!!! &lt;-seriously could not of done it without you guys</a:t>
            </a:r>
          </a:p>
        </p:txBody>
      </p:sp>
      <p:sp>
        <p:nvSpPr>
          <p:cNvPr id="4" name="Slide Number Placeholder 3"/>
          <p:cNvSpPr>
            <a:spLocks noGrp="1"/>
          </p:cNvSpPr>
          <p:nvPr>
            <p:ph type="sldNum" sz="quarter" idx="10"/>
          </p:nvPr>
        </p:nvSpPr>
        <p:spPr/>
        <p:txBody>
          <a:bodyPr/>
          <a:lstStyle/>
          <a:p>
            <a:fld id="{32674CE4-FBD8-4481-AEFB-CA53E599A745}" type="slidenum">
              <a:rPr lang="en-US" smtClean="0"/>
              <a:t>14</a:t>
            </a:fld>
            <a:endParaRPr lang="en-US" dirty="0"/>
          </a:p>
        </p:txBody>
      </p:sp>
    </p:spTree>
    <p:extLst>
      <p:ext uri="{BB962C8B-B14F-4D97-AF65-F5344CB8AC3E}">
        <p14:creationId xmlns:p14="http://schemas.microsoft.com/office/powerpoint/2010/main" val="419061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MATCH Program not only met but exceeded its targeted outcomes in its initial year of implementation. However, at close of the first year, 81% (305 individuals) of our enrolled population consisted of individuals enrolled in the program for 6 months or less. Due to the limited reporting time frame available for those enrolled less than one year, we feel as though we are unable to accurately document the comprehensive impact of our work. As we move into MATCH’s second year of implementation, we will focus our efforts on gathering data to understand our full impact on health outcomes as we continue to connect individuals with social, behavioral, and clinical resources as a means to improve socioeconomic determinants of health. </a:t>
            </a:r>
          </a:p>
          <a:p>
            <a:endParaRPr lang="en-US" dirty="0" smtClean="0"/>
          </a:p>
          <a:p>
            <a:r>
              <a:rPr lang="en-US" dirty="0" smtClean="0"/>
              <a:t>MATCH has identified UNC-Asheville,</a:t>
            </a:r>
            <a:r>
              <a:rPr lang="en-US" baseline="0" dirty="0" smtClean="0"/>
              <a:t> </a:t>
            </a:r>
            <a:r>
              <a:rPr lang="en-US" dirty="0" smtClean="0"/>
              <a:t>WNC Healthy Impact, and WCU as partners that will utilize the Results Based Accountability (RBA) Framework to evaluate the program’s success and economic value</a:t>
            </a:r>
          </a:p>
          <a:p>
            <a:endParaRPr lang="en-US" dirty="0" smtClean="0"/>
          </a:p>
          <a:p>
            <a:r>
              <a:rPr lang="en-US" dirty="0" smtClean="0"/>
              <a:t>We will also continue</a:t>
            </a:r>
            <a:r>
              <a:rPr lang="en-US" baseline="0" dirty="0" smtClean="0"/>
              <a:t> to utilize </a:t>
            </a:r>
            <a:r>
              <a:rPr lang="en-US" dirty="0" smtClean="0"/>
              <a:t>the data gathered through</a:t>
            </a:r>
            <a:r>
              <a:rPr lang="en-US" baseline="0" dirty="0" smtClean="0"/>
              <a:t> our program to </a:t>
            </a:r>
            <a:r>
              <a:rPr lang="en-US" dirty="0" smtClean="0"/>
              <a:t>identify and remedy gaps in resources through</a:t>
            </a:r>
            <a:r>
              <a:rPr lang="en-US" baseline="0" dirty="0" smtClean="0"/>
              <a:t> forming new partnerships,</a:t>
            </a:r>
            <a:r>
              <a:rPr lang="en-US" dirty="0" smtClean="0"/>
              <a:t> strengthening existing ones, improving cross-sector and cross-agency communication, streamlining services, and improving access</a:t>
            </a:r>
            <a:r>
              <a:rPr lang="en-US" baseline="0" dirty="0" smtClean="0"/>
              <a:t> to needed services and resources</a:t>
            </a:r>
            <a:r>
              <a:rPr lang="en-US" dirty="0" smtClean="0"/>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15</a:t>
            </a:fld>
            <a:endParaRPr lang="en-US" dirty="0"/>
          </a:p>
        </p:txBody>
      </p:sp>
    </p:spTree>
    <p:extLst>
      <p:ext uri="{BB962C8B-B14F-4D97-AF65-F5344CB8AC3E}">
        <p14:creationId xmlns:p14="http://schemas.microsoft.com/office/powerpoint/2010/main" val="2362408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16</a:t>
            </a:fld>
            <a:endParaRPr lang="en-US" dirty="0"/>
          </a:p>
        </p:txBody>
      </p:sp>
    </p:spTree>
    <p:extLst>
      <p:ext uri="{BB962C8B-B14F-4D97-AF65-F5344CB8AC3E}">
        <p14:creationId xmlns:p14="http://schemas.microsoft.com/office/powerpoint/2010/main" val="163977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a:t>
            </a:r>
            <a:r>
              <a:rPr lang="en-US" baseline="0" dirty="0" smtClean="0"/>
              <a:t> a</a:t>
            </a:r>
            <a:r>
              <a:rPr lang="en-US" dirty="0" smtClean="0"/>
              <a:t> streamlined, community referral network that improves access to physical, social, mental and behavioral health resources while providing participants with support and engagement for self-management of one’s comprehensive health. MATCH operates under the theory that in order for</a:t>
            </a:r>
            <a:r>
              <a:rPr lang="en-US" baseline="0" dirty="0" smtClean="0"/>
              <a:t> individuals to lift themselves out of the depths of poverty and poor health, they must have the tools and resources available to them to do so. </a:t>
            </a:r>
            <a:endParaRPr lang="en-US" dirty="0" smtClean="0"/>
          </a:p>
          <a:p>
            <a:endParaRPr lang="en-US" dirty="0"/>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955871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smtClean="0"/>
              <a:t>In January</a:t>
            </a:r>
            <a:r>
              <a:rPr lang="en-US" sz="1000" baseline="0" dirty="0" smtClean="0"/>
              <a:t> 2013 the McDowell Health Coalition convened the Access to Care Workgroup composed of stakeholders from the mental, clinical, and public health entities in our county. The group met monthly to discuss the common issues, barriers, and needs that we repeatedly saw within the low income, uninsured, and underinsured populations that our agencies serve . </a:t>
            </a:r>
          </a:p>
          <a:p>
            <a:endParaRPr lang="en-US" sz="1000" baseline="0" dirty="0" smtClean="0"/>
          </a:p>
          <a:p>
            <a:r>
              <a:rPr lang="en-US" sz="1000" baseline="0" dirty="0" smtClean="0"/>
              <a:t>As we looked at the barriers to living a healthy lifestyle in McDowell county, we realized that there were already numerous programs and resources available in our community to help individuals access traditional health care-including a Project Access-like program provided by the local hospital system and low-cost mental/behavioral health services. However, despite the availability of these services, many individuals were unaware of their existence or how to access them, or are overwhelmed trying to navigate the healthcare and safety net systems on their own. Through our discussions we determined that in order to make long-term, systematic improvements in the health and wellbeing of those we served, we had to address root cause issues and socioeconomic barriers to care. </a:t>
            </a:r>
          </a:p>
          <a:p>
            <a:endParaRPr lang="en-US" sz="1000" baseline="0" dirty="0" smtClean="0"/>
          </a:p>
          <a:p>
            <a:r>
              <a:rPr lang="en-US" sz="1000" dirty="0" smtClean="0"/>
              <a:t>Over an 18-month period, the Access to Care workgroup received technical assistance from Care Share Alliance to develop the MATCH model of care. The workgroup completed an asset map of resources in the county and conducted site visits to similar networks including Rockingham Health Alliance. Through this work we developed a purpose and structure to a program that would</a:t>
            </a:r>
            <a:r>
              <a:rPr lang="en-US" sz="1000" baseline="0" dirty="0" smtClean="0"/>
              <a:t> decrease barriers to comprehensive care and improve the health of those served </a:t>
            </a:r>
            <a:r>
              <a:rPr lang="en-US" sz="1000" dirty="0" smtClean="0"/>
              <a:t>by creating a streamlined, traceable, and easily accessed referral network consisting of existing behavioral, clinical, and social health resources within the community.</a:t>
            </a:r>
          </a:p>
          <a:p>
            <a:endParaRPr lang="en-US" sz="1000" dirty="0" smtClean="0"/>
          </a:p>
          <a:p>
            <a:r>
              <a:rPr lang="en-US" sz="1000" dirty="0" smtClean="0"/>
              <a:t>Our proposal to implement the MATCH Program was</a:t>
            </a:r>
            <a:r>
              <a:rPr lang="en-US" sz="1000" baseline="0" dirty="0" smtClean="0"/>
              <a:t> funded by KBR in May 2015. Much of the programmatic planning and convening of key stakeholders and partners was done in advance through the Access to Care Workgroup, making it a fairly quick process to have the program fully operational and accepting clients by November 2015. </a:t>
            </a:r>
            <a:endParaRPr lang="en-US" sz="1000" dirty="0" smtClean="0"/>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1161532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strategy is to focus on “holistic” community-based care coordination by addressing physical, social, behavioral, and environmental needs of those we serve.</a:t>
            </a:r>
          </a:p>
          <a:p>
            <a:endParaRPr lang="en-US" dirty="0" smtClean="0"/>
          </a:p>
          <a:p>
            <a:r>
              <a:rPr lang="en-US" dirty="0" smtClean="0"/>
              <a:t>We want to use what already exists in the community both efficiently and effectively by “matching” the needs of those we serve with resources already available in the community and providing one-on-one assistance helping people access those resources.  </a:t>
            </a:r>
          </a:p>
          <a:p>
            <a:endParaRPr lang="en-US" dirty="0" smtClean="0"/>
          </a:p>
          <a:p>
            <a:r>
              <a:rPr lang="en-US" dirty="0" smtClean="0"/>
              <a:t>We also hope to use the data gathered from MATCH to identify gaps in services where there are a surplus of needs that we are unable to identify a helpful resource for and hopefully use that data to bring about positive change the in the infrastructure of our community </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3781949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visual representation of how our structure works. As you can see, the enrollment specialists complete the first step by directing people either to DSS if they are possibly eligible for Medicaid, helping them enroll into private insurance through the health insurance marketplace, or by assisting with charity care applications for those who do not qualify for private insurance or Medicaid. Those who fall below 200% of the federal poverty line and qualify for MATCH are then fully enrolled into the program, receive a complete social, behavioral, and physical needs assessment, and are then referred on to our clinical outreach coordinator who then helps the participant access needed resources through appropriate agencies, programs, and services. </a:t>
            </a:r>
          </a:p>
          <a:p>
            <a:endParaRPr lang="en-US" dirty="0" smtClean="0"/>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1067192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a:t>
            </a:r>
            <a:r>
              <a:rPr lang="en-US" baseline="0" dirty="0" smtClean="0"/>
              <a:t> able to accomplish this work through our partnerships with social service, behavioral health, and clinical service providers in our community. In our first year we created partnerships with over 20 agencies through BAAs and </a:t>
            </a:r>
            <a:r>
              <a:rPr lang="en-US" dirty="0" smtClean="0"/>
              <a:t>Data sharing agreements.</a:t>
            </a:r>
            <a:r>
              <a:rPr lang="en-US" baseline="0" dirty="0" smtClean="0"/>
              <a:t> Our staff also co-locates at 8 non-traditional community access points throughout the week, including our health department, hospital, DSS, </a:t>
            </a:r>
            <a:r>
              <a:rPr lang="en-US" baseline="0" dirty="0" err="1" smtClean="0"/>
              <a:t>CareerCenter</a:t>
            </a:r>
            <a:r>
              <a:rPr lang="en-US" baseline="0" dirty="0" smtClean="0"/>
              <a:t>, homeless shelter, 3 key food pantries, and our local tailgate market. These community-based access points facilitate non-traditional partnerships and act as a way for us to be a resource for social service agencies to integrate health care services into their work process and vice versa.</a:t>
            </a:r>
          </a:p>
          <a:p>
            <a:endParaRPr lang="en-US" baseline="0" dirty="0" smtClean="0"/>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2479669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a:t>
            </a:r>
            <a:r>
              <a:rPr lang="en-US" baseline="0" dirty="0" smtClean="0"/>
              <a:t>the primary sources in which clients were referred to the MATCH Program in our first year. As you can see about a third of our clients are being referred to us from social service agencies, while almost one in five individuals hear about the program from friends, family, and acquaintances who are already enrolled in MATCH, About 20% of our clients also originate from the hospital or its practices, while almost 1 in 10 come from either a community partner or a behavioral health provider.  </a:t>
            </a:r>
          </a:p>
          <a:p>
            <a:endParaRPr lang="en-US" baseline="0" dirty="0" smtClean="0"/>
          </a:p>
          <a:p>
            <a:r>
              <a:rPr lang="en-US" baseline="0" dirty="0" smtClean="0"/>
              <a:t>The data on where are referrals were coming from didn’t really surprise us much, except for the high number of referrals from word of mouth.  When we started creating MATCH, the stakeholders said that one-to-one communication is the best way to get information out in our rural community.  This came up in particular when we considered using 211 as a referral source.  When we had discussions about using 211, people repeatedly said, we need local, person to person information, not a database or a phone call from a neighboring community.  So, we designed MATCH to maximize the person to person interaction for the enrollment, and referring to resource. What we hadn’t really thought about or anticipated is that the person to person network would be one of our highest referrals sites into the program.  So we not only have the wisdom of our stakeholders telling us how things work best I the community, we also have data that shows the power and importance of this person to person network.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1248348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clients</a:t>
            </a:r>
            <a:r>
              <a:rPr lang="en-US" baseline="0" dirty="0" smtClean="0"/>
              <a:t> are referred to us, </a:t>
            </a:r>
            <a:r>
              <a:rPr lang="en-US" dirty="0" smtClean="0"/>
              <a:t>we screen individuals for program</a:t>
            </a:r>
            <a:r>
              <a:rPr lang="en-US" baseline="0" dirty="0" smtClean="0"/>
              <a:t> </a:t>
            </a:r>
            <a:r>
              <a:rPr lang="en-US" dirty="0" smtClean="0"/>
              <a:t>eligibility and </a:t>
            </a:r>
            <a:r>
              <a:rPr lang="en-US" baseline="0" dirty="0" smtClean="0"/>
              <a:t>conduct a comprehensive needs assessment with each individual. Depicted here are the top needs of our clients. As we have a sample size of almost 400 individuals, we expect that these needs are similar to those experienced by the impoverished population of McDowell County as a whole. Almost 3 in 5 individuals reported a need for dental care, while almost half had no access to primary care. Many at risk individuals also need assistance with specialty care, transportation, gaining employment, suitable housing, and are living in a food insecure household. </a:t>
            </a:r>
          </a:p>
          <a:p>
            <a:endParaRPr lang="en-US" baseline="0" dirty="0" smtClean="0"/>
          </a:p>
        </p:txBody>
      </p:sp>
      <p:sp>
        <p:nvSpPr>
          <p:cNvPr id="4" name="Slide Number Placeholder 3"/>
          <p:cNvSpPr>
            <a:spLocks noGrp="1"/>
          </p:cNvSpPr>
          <p:nvPr>
            <p:ph type="sldNum" sz="quarter" idx="10"/>
          </p:nvPr>
        </p:nvSpPr>
        <p:spPr/>
        <p:txBody>
          <a:bodyPr/>
          <a:lstStyle/>
          <a:p>
            <a:fld id="{32674CE4-FBD8-4481-AEFB-CA53E599A745}" type="slidenum">
              <a:rPr lang="en-US" smtClean="0"/>
              <a:t>8</a:t>
            </a:fld>
            <a:endParaRPr lang="en-US" dirty="0"/>
          </a:p>
        </p:txBody>
      </p:sp>
    </p:spTree>
    <p:extLst>
      <p:ext uri="{BB962C8B-B14F-4D97-AF65-F5344CB8AC3E}">
        <p14:creationId xmlns:p14="http://schemas.microsoft.com/office/powerpoint/2010/main" val="2175504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2082652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8" name="Date Placeholder 27"/>
          <p:cNvSpPr>
            <a:spLocks noGrp="1"/>
          </p:cNvSpPr>
          <p:nvPr>
            <p:ph type="dt" sz="half" idx="10"/>
          </p:nvPr>
        </p:nvSpPr>
        <p:spPr>
          <a:xfrm>
            <a:off x="8940800" y="4206240"/>
            <a:ext cx="1280160" cy="457200"/>
          </a:xfrm>
        </p:spPr>
        <p:txBody>
          <a:bodyPr/>
          <a:lstStyle/>
          <a:p>
            <a:fld id="{4E708F12-96AD-4ED4-8132-A78F5E42C1F5}" type="datetime1">
              <a:rPr lang="en-US" smtClean="0"/>
              <a:t>1/31/2017</a:t>
            </a:fld>
            <a:endParaRPr lang="en-US" dirty="0"/>
          </a:p>
        </p:txBody>
      </p:sp>
      <p:sp>
        <p:nvSpPr>
          <p:cNvPr id="17" name="Footer Placeholder 16"/>
          <p:cNvSpPr>
            <a:spLocks noGrp="1"/>
          </p:cNvSpPr>
          <p:nvPr>
            <p:ph type="ftr" sz="quarter" idx="11"/>
          </p:nvPr>
        </p:nvSpPr>
        <p:spPr>
          <a:xfrm>
            <a:off x="7213600" y="4205288"/>
            <a:ext cx="1727200" cy="457200"/>
          </a:xfrm>
        </p:spPr>
        <p:txBody>
          <a:bodyPr/>
          <a:lstStyle/>
          <a:p>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7FA170-8299-44AD-AEEF-FC686C3D7804}" type="datetime1">
              <a:rPr lang="en-US" smtClean="0"/>
              <a:t>1/31/2017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31763A-68EC-4ECD-9620-D9FE9CDDD622}" type="datetime1">
              <a:rPr lang="en-US" smtClean="0"/>
              <a:t>1/31/2017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a:xfrm>
            <a:off x="609600" y="1143000"/>
            <a:ext cx="8331200" cy="54483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Vertical Title 1"/>
          <p:cNvSpPr>
            <a:spLocks noGrp="1"/>
          </p:cNvSpPr>
          <p:nvPr>
            <p:ph type="title" orient="vert"/>
          </p:nvPr>
        </p:nvSpPr>
        <p:spPr>
          <a:xfrm>
            <a:off x="9042400" y="1143000"/>
            <a:ext cx="2540000" cy="5448300"/>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98BEDD-6160-49BB-B372-861DE7DE9BA5}" type="datetime1">
              <a:rPr lang="en-US" smtClean="0"/>
              <a:t>1/31/2017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AE819F-B7FD-4B29-8F66-9E318144BC2A}" type="datetime1">
              <a:rPr lang="en-US" smtClean="0"/>
              <a:t>1/31/2017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smtClean="0"/>
              <a:t>Click to edit Master title style</a:t>
            </a:r>
            <a:endParaRPr kumimoji="0"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4CA159C-B6E0-4F10-9F4A-2FA57003B139}" type="datetime1">
              <a:rPr lang="en-US" smtClean="0"/>
              <a:t>1/31/2017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6" name="Date Placeholder 25"/>
          <p:cNvSpPr>
            <a:spLocks noGrp="1"/>
          </p:cNvSpPr>
          <p:nvPr>
            <p:ph type="dt" sz="half" idx="10"/>
          </p:nvPr>
        </p:nvSpPr>
        <p:spPr/>
        <p:txBody>
          <a:bodyPr rtlCol="0"/>
          <a:lstStyle/>
          <a:p>
            <a:fld id="{8170CBBB-D1D1-4386-A5E9-07F3477B78F3}" type="datetime1">
              <a:rPr lang="en-US" smtClean="0"/>
              <a:t>1/31/2017</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
        <p:nvSpPr>
          <p:cNvPr id="28" name="Footer Placeholder 27"/>
          <p:cNvSpPr>
            <a:spLocks noGrp="1"/>
          </p:cNvSpPr>
          <p:nvPr>
            <p:ph type="ftr" sz="quarter" idx="12"/>
          </p:nvPr>
        </p:nvSpPr>
        <p:spPr/>
        <p:txBody>
          <a:bodyPr rtlCol="0"/>
          <a:lstStyle/>
          <a:p>
            <a:endParaRPr lang="en-US" dirty="0"/>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1/31/2017</a:t>
            </a:fld>
            <a:endParaRPr lang="en-US" dirty="0"/>
          </a:p>
        </p:txBody>
      </p:sp>
      <p:sp>
        <p:nvSpPr>
          <p:cNvPr id="4" name="Footer Placeholder 3"/>
          <p:cNvSpPr>
            <a:spLocks noGrp="1"/>
          </p:cNvSpPr>
          <p:nvPr>
            <p:ph type="ftr" sz="quarter" idx="11"/>
          </p:nvPr>
        </p:nvSpPr>
        <p:spPr>
          <a:xfrm>
            <a:off x="7010400" y="612648"/>
            <a:ext cx="1767840" cy="457200"/>
          </a:xfrm>
        </p:spPr>
        <p:txBody>
          <a:bodyPr/>
          <a:lstStyle/>
          <a:p>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234BD7-6953-492C-921B-E68B2D7F14C8}" type="datetime1">
              <a:rPr lang="en-US" smtClean="0"/>
              <a:t>1/31/2017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5A17D9B-D4D3-4E23-88DF-2E354FA43196}" type="datetime1">
              <a:rPr lang="en-US" smtClean="0"/>
              <a:t>1/31/2017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smtClean="0"/>
              <a:t>Click to edit Master title style</a:t>
            </a:r>
            <a:endParaRPr kumimoji="0" lang="en-US"/>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41F67C5-D04E-4576-B61C-12ABA14BBD6C}" type="datetime1">
              <a:rPr lang="en-US" smtClean="0"/>
              <a:t>1/31/2017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C20F09E4-6EA4-4BF3-9FC8-FF40373B88E6}" type="datetime1">
              <a:rPr lang="en-US" smtClean="0"/>
              <a:t>1/31/2017</a:t>
            </a:fld>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mcdowellhealthcoalition.org/match"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hyperlink" Target="http://www.facebook.com/mcdowellcountyhealthcoalition.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448" y="2829181"/>
            <a:ext cx="11909146" cy="1618831"/>
          </a:xfrm>
        </p:spPr>
        <p:txBody>
          <a:bodyPr>
            <a:noAutofit/>
          </a:bodyPr>
          <a:lstStyle/>
          <a:p>
            <a:pPr algn="ctr"/>
            <a:r>
              <a:rPr lang="en-US" sz="5000" dirty="0" smtClean="0"/>
              <a:t>McDowell Access to Care &amp; Health (MATCH)</a:t>
            </a:r>
            <a:r>
              <a:rPr lang="en-US" sz="5000" dirty="0"/>
              <a:t/>
            </a:r>
            <a:br>
              <a:rPr lang="en-US" sz="5000" dirty="0"/>
            </a:br>
            <a:r>
              <a:rPr lang="en-US" sz="5000" dirty="0"/>
              <a:t/>
            </a:r>
            <a:br>
              <a:rPr lang="en-US" sz="5000" dirty="0"/>
            </a:br>
            <a:endParaRPr lang="en-US" sz="5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36960" y="4627231"/>
            <a:ext cx="2234614" cy="1726747"/>
          </a:xfrm>
          <a:prstGeom prst="rect">
            <a:avLst/>
          </a:prstGeom>
        </p:spPr>
      </p:pic>
      <p:sp>
        <p:nvSpPr>
          <p:cNvPr id="3" name="Subtitle 2"/>
          <p:cNvSpPr>
            <a:spLocks noGrp="1"/>
          </p:cNvSpPr>
          <p:nvPr>
            <p:ph type="subTitle" idx="1"/>
          </p:nvPr>
        </p:nvSpPr>
        <p:spPr>
          <a:xfrm>
            <a:off x="0" y="3871912"/>
            <a:ext cx="5029200" cy="2986087"/>
          </a:xfrm>
        </p:spPr>
        <p:txBody>
          <a:bodyPr>
            <a:normAutofit fontScale="92500" lnSpcReduction="10000"/>
          </a:bodyPr>
          <a:lstStyle/>
          <a:p>
            <a:pPr algn="ctr"/>
            <a:r>
              <a:rPr lang="en-US" i="1" dirty="0" smtClean="0"/>
              <a:t>An Initiative of the McDowell County </a:t>
            </a:r>
          </a:p>
          <a:p>
            <a:pPr algn="ctr"/>
            <a:r>
              <a:rPr lang="en-US" i="1" dirty="0" smtClean="0"/>
              <a:t>Health Coalition</a:t>
            </a:r>
          </a:p>
          <a:p>
            <a:pPr algn="ctr"/>
            <a:endParaRPr lang="en-US" dirty="0" smtClean="0"/>
          </a:p>
          <a:p>
            <a:pPr algn="ctr"/>
            <a:r>
              <a:rPr lang="en-US" dirty="0" smtClean="0"/>
              <a:t>Lanie Honeycutt </a:t>
            </a:r>
            <a:endParaRPr lang="en-US" dirty="0"/>
          </a:p>
          <a:p>
            <a:pPr algn="ctr"/>
            <a:r>
              <a:rPr lang="en-US" dirty="0" smtClean="0"/>
              <a:t>Program Manager, MATCH</a:t>
            </a:r>
          </a:p>
          <a:p>
            <a:pPr algn="ctr"/>
            <a:endParaRPr lang="en-US" dirty="0"/>
          </a:p>
          <a:p>
            <a:pPr algn="ctr"/>
            <a:r>
              <a:rPr lang="en-US" dirty="0" smtClean="0"/>
              <a:t>Matthew Son</a:t>
            </a:r>
          </a:p>
          <a:p>
            <a:pPr algn="ctr"/>
            <a:r>
              <a:rPr lang="en-US" dirty="0" smtClean="0"/>
              <a:t>President, Son Information Systems</a:t>
            </a: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2"/>
          </p:nvPr>
        </p:nvSpPr>
        <p:spPr/>
        <p:txBody>
          <a:bodyPr>
            <a:normAutofit/>
          </a:bodyPr>
          <a:lstStyle/>
          <a:p>
            <a:endParaRPr lang="en-US" dirty="0" smtClean="0"/>
          </a:p>
          <a:p>
            <a:endParaRPr lang="en-US" dirty="0"/>
          </a:p>
          <a:p>
            <a:endParaRPr lang="en-US" dirty="0" smtClean="0"/>
          </a:p>
          <a:p>
            <a:r>
              <a:rPr lang="en-US" dirty="0" smtClean="0"/>
              <a:t>251 MATCH enrollees connected to </a:t>
            </a:r>
            <a:r>
              <a:rPr lang="en-US" b="1" dirty="0" smtClean="0"/>
              <a:t>and received </a:t>
            </a:r>
            <a:r>
              <a:rPr lang="en-US" dirty="0" smtClean="0"/>
              <a:t>at least 533 additional community resource via MATCH staff</a:t>
            </a:r>
          </a:p>
          <a:p>
            <a:endParaRPr lang="en-US" dirty="0"/>
          </a:p>
          <a:p>
            <a:r>
              <a:rPr lang="en-US" dirty="0"/>
              <a:t>$101,013.18 (417 encounters) of donated primary care</a:t>
            </a:r>
          </a:p>
          <a:p>
            <a:endParaRPr lang="en-US" dirty="0" smtClean="0"/>
          </a:p>
          <a:p>
            <a:pPr marL="109728" indent="0">
              <a:buNone/>
            </a:pPr>
            <a:endParaRPr lang="en-US" dirty="0"/>
          </a:p>
        </p:txBody>
      </p:sp>
      <p:sp>
        <p:nvSpPr>
          <p:cNvPr id="3" name="Content Placeholder 2"/>
          <p:cNvSpPr>
            <a:spLocks noGrp="1"/>
          </p:cNvSpPr>
          <p:nvPr>
            <p:ph sz="half" idx="1"/>
          </p:nvPr>
        </p:nvSpPr>
        <p:spPr>
          <a:xfrm>
            <a:off x="609600" y="2778815"/>
            <a:ext cx="5384800" cy="4341875"/>
          </a:xfrm>
        </p:spPr>
        <p:txBody>
          <a:bodyPr>
            <a:normAutofit/>
          </a:bodyPr>
          <a:lstStyle/>
          <a:p>
            <a:endParaRPr lang="en-US" dirty="0" smtClean="0"/>
          </a:p>
          <a:p>
            <a:r>
              <a:rPr lang="en-US" dirty="0" smtClean="0"/>
              <a:t>590 individuals served</a:t>
            </a:r>
          </a:p>
          <a:p>
            <a:pPr marL="109728" indent="0">
              <a:buNone/>
            </a:pPr>
            <a:endParaRPr lang="en-US" dirty="0" smtClean="0"/>
          </a:p>
          <a:p>
            <a:r>
              <a:rPr lang="en-US" dirty="0" smtClean="0"/>
              <a:t>376 individuals enrolled &amp; linked to primary care</a:t>
            </a:r>
          </a:p>
          <a:p>
            <a:pPr marL="109728" indent="0">
              <a:buNone/>
            </a:pPr>
            <a:endParaRPr lang="en-US" dirty="0" smtClean="0"/>
          </a:p>
          <a:p>
            <a:r>
              <a:rPr lang="en-US" dirty="0" smtClean="0"/>
              <a:t>3,816 individual instances of community navigation</a:t>
            </a:r>
          </a:p>
          <a:p>
            <a:endParaRPr lang="en-US" dirty="0" smtClean="0"/>
          </a:p>
        </p:txBody>
      </p:sp>
      <p:sp>
        <p:nvSpPr>
          <p:cNvPr id="4" name="Title 3"/>
          <p:cNvSpPr>
            <a:spLocks noGrp="1"/>
          </p:cNvSpPr>
          <p:nvPr>
            <p:ph type="title"/>
          </p:nvPr>
        </p:nvSpPr>
        <p:spPr/>
        <p:txBody>
          <a:bodyPr>
            <a:normAutofit/>
          </a:bodyPr>
          <a:lstStyle/>
          <a:p>
            <a:pPr algn="ctr"/>
            <a:r>
              <a:rPr lang="en-US" dirty="0" smtClean="0"/>
              <a:t>Early Success - November 2015-June 2016</a:t>
            </a:r>
            <a:endParaRPr lang="en-US" dirty="0"/>
          </a:p>
        </p:txBody>
      </p:sp>
    </p:spTree>
    <p:extLst>
      <p:ext uri="{BB962C8B-B14F-4D97-AF65-F5344CB8AC3E}">
        <p14:creationId xmlns:p14="http://schemas.microsoft.com/office/powerpoint/2010/main" val="2767394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sz="3800" b="1" dirty="0" smtClean="0"/>
              <a:t>376 </a:t>
            </a:r>
            <a:r>
              <a:rPr lang="en-US" sz="3800" b="1" dirty="0"/>
              <a:t>uninsured individuals</a:t>
            </a:r>
            <a:r>
              <a:rPr lang="en-US" sz="3800" dirty="0"/>
              <a:t> below 200% of FPL [100% of enrollees] </a:t>
            </a:r>
            <a:r>
              <a:rPr lang="en-US" sz="3800" b="1" dirty="0" smtClean="0"/>
              <a:t>linked </a:t>
            </a:r>
            <a:r>
              <a:rPr lang="en-US" sz="3800" b="1" dirty="0"/>
              <a:t>with a primary care medical home</a:t>
            </a:r>
            <a:r>
              <a:rPr lang="en-US" sz="3800" dirty="0"/>
              <a:t> through commitments from McDowell Hospital practices and Blue Ridge Health practices</a:t>
            </a:r>
            <a:r>
              <a:rPr lang="en-US" sz="3800" dirty="0" smtClean="0"/>
              <a:t>. Target: 300</a:t>
            </a:r>
            <a:endParaRPr lang="en-US" sz="3800" dirty="0"/>
          </a:p>
          <a:p>
            <a:endParaRPr lang="en-US" sz="3800" dirty="0"/>
          </a:p>
          <a:p>
            <a:r>
              <a:rPr lang="en-US" sz="3800" b="1" dirty="0" smtClean="0"/>
              <a:t>251 </a:t>
            </a:r>
            <a:r>
              <a:rPr lang="en-US" sz="3800" b="1" dirty="0"/>
              <a:t>MATCH-enrolled patients </a:t>
            </a:r>
            <a:r>
              <a:rPr lang="en-US" sz="3800" dirty="0"/>
              <a:t>[67% of enrollees] </a:t>
            </a:r>
            <a:r>
              <a:rPr lang="en-US" sz="3800" b="1" dirty="0"/>
              <a:t>reported an additional referral to a partner agency resulting in a new service or benefit</a:t>
            </a:r>
            <a:r>
              <a:rPr lang="en-US" sz="3800" dirty="0"/>
              <a:t>, such as Medicaid health coverage, Food Stamps, Social Security/Disability, Employment Services, Faith-Health support, Mental Health Services, Food Resources, Transportation, and Medication Assistance. Target: 225 </a:t>
            </a:r>
            <a:r>
              <a:rPr lang="en-US" sz="3800" dirty="0" smtClean="0"/>
              <a:t>individuals</a:t>
            </a:r>
          </a:p>
          <a:p>
            <a:pPr marL="109728" indent="0">
              <a:buNone/>
            </a:pPr>
            <a:endParaRPr lang="en-US" sz="3800" dirty="0"/>
          </a:p>
          <a:p>
            <a:r>
              <a:rPr lang="en-US" sz="3800" dirty="0" smtClean="0"/>
              <a:t>MATCH </a:t>
            </a:r>
            <a:r>
              <a:rPr lang="en-US" sz="3800" dirty="0"/>
              <a:t>enrolled diabetics utilized physician-led coordinated care teams and individualized self-management planning for improved indicators, resulting in </a:t>
            </a:r>
            <a:r>
              <a:rPr lang="en-US" sz="3800" b="1" dirty="0"/>
              <a:t>65% of individuals with diabetes who were enrolled in the program for at least 3 months being  well-controlled (A1c values &lt;9%). </a:t>
            </a:r>
            <a:r>
              <a:rPr lang="en-US" sz="3800" dirty="0"/>
              <a:t>Target: 60% </a:t>
            </a:r>
          </a:p>
          <a:p>
            <a:pPr marL="109728" indent="0">
              <a:buNone/>
            </a:pPr>
            <a:endParaRPr lang="en-US" sz="3800" dirty="0"/>
          </a:p>
          <a:p>
            <a:endParaRPr lang="en-US" dirty="0"/>
          </a:p>
        </p:txBody>
      </p:sp>
      <p:sp>
        <p:nvSpPr>
          <p:cNvPr id="3" name="Title 2"/>
          <p:cNvSpPr>
            <a:spLocks noGrp="1"/>
          </p:cNvSpPr>
          <p:nvPr>
            <p:ph type="title"/>
          </p:nvPr>
        </p:nvSpPr>
        <p:spPr/>
        <p:txBody>
          <a:bodyPr/>
          <a:lstStyle/>
          <a:p>
            <a:r>
              <a:rPr lang="en-US" dirty="0" smtClean="0"/>
              <a:t>Year 1 Outcomes</a:t>
            </a:r>
            <a:endParaRPr lang="en-US" dirty="0"/>
          </a:p>
        </p:txBody>
      </p:sp>
    </p:spTree>
    <p:extLst>
      <p:ext uri="{BB962C8B-B14F-4D97-AF65-F5344CB8AC3E}">
        <p14:creationId xmlns:p14="http://schemas.microsoft.com/office/powerpoint/2010/main" val="1189796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56</a:t>
            </a:r>
            <a:r>
              <a:rPr lang="en-US" dirty="0"/>
              <a:t>% reduction in ED utilization, when comparing pre and post visits of those enrolled in the program for at least 6 months.  </a:t>
            </a:r>
            <a:endParaRPr lang="en-US" dirty="0" smtClean="0"/>
          </a:p>
          <a:p>
            <a:pPr marL="109728" indent="0">
              <a:buNone/>
            </a:pPr>
            <a:endParaRPr lang="en-US" dirty="0"/>
          </a:p>
          <a:p>
            <a:r>
              <a:rPr lang="en-US" dirty="0"/>
              <a:t>191 patients (51% of enrollees) improved in at least one specified, patient-determined goal (ex: keeping appointments, adhering to a care plan, or reduced # of days experiencing medical, social, or mental health crisis</a:t>
            </a:r>
            <a:r>
              <a:rPr lang="en-US" dirty="0" smtClean="0"/>
              <a:t>.)</a:t>
            </a:r>
          </a:p>
          <a:p>
            <a:pPr marL="109728" indent="0">
              <a:buNone/>
            </a:pPr>
            <a:endParaRPr lang="en-US" dirty="0"/>
          </a:p>
          <a:p>
            <a:r>
              <a:rPr lang="en-US" dirty="0"/>
              <a:t>64 uninsured individuals obtained ACA Health Insurance Marketplace coverage, education or assistance from MATCH enrollment specialists. </a:t>
            </a:r>
          </a:p>
        </p:txBody>
      </p:sp>
      <p:sp>
        <p:nvSpPr>
          <p:cNvPr id="3" name="Title 2"/>
          <p:cNvSpPr>
            <a:spLocks noGrp="1"/>
          </p:cNvSpPr>
          <p:nvPr>
            <p:ph type="title"/>
          </p:nvPr>
        </p:nvSpPr>
        <p:spPr/>
        <p:txBody>
          <a:bodyPr/>
          <a:lstStyle/>
          <a:p>
            <a:r>
              <a:rPr lang="en-US" dirty="0" smtClean="0"/>
              <a:t>Year 1 Outcomes Continued </a:t>
            </a:r>
            <a:endParaRPr lang="en-US" dirty="0"/>
          </a:p>
        </p:txBody>
      </p:sp>
    </p:spTree>
    <p:extLst>
      <p:ext uri="{BB962C8B-B14F-4D97-AF65-F5344CB8AC3E}">
        <p14:creationId xmlns:p14="http://schemas.microsoft.com/office/powerpoint/2010/main" val="50586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MATCH At Work</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79271" y="2054678"/>
            <a:ext cx="6433458" cy="4287924"/>
          </a:xfrm>
          <a:prstGeom prst="rect">
            <a:avLst/>
          </a:prstGeom>
        </p:spPr>
      </p:pic>
    </p:spTree>
    <p:extLst>
      <p:ext uri="{BB962C8B-B14F-4D97-AF65-F5344CB8AC3E}">
        <p14:creationId xmlns:p14="http://schemas.microsoft.com/office/powerpoint/2010/main" val="197612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798320"/>
            <a:ext cx="10972800" cy="4325112"/>
          </a:xfrm>
        </p:spPr>
        <p:txBody>
          <a:bodyPr>
            <a:normAutofit fontScale="77500" lnSpcReduction="20000"/>
          </a:bodyPr>
          <a:lstStyle/>
          <a:p>
            <a:r>
              <a:rPr lang="en-US" dirty="0" smtClean="0"/>
              <a:t>The trials and tribulations of integrating and tracking community referrals </a:t>
            </a:r>
          </a:p>
          <a:p>
            <a:pPr marL="109728" indent="0">
              <a:buNone/>
            </a:pPr>
            <a:endParaRPr lang="en-US" dirty="0" smtClean="0"/>
          </a:p>
          <a:p>
            <a:r>
              <a:rPr lang="en-US" dirty="0" smtClean="0"/>
              <a:t>The value of listening to those we serve </a:t>
            </a:r>
          </a:p>
          <a:p>
            <a:endParaRPr lang="en-US" dirty="0"/>
          </a:p>
          <a:p>
            <a:r>
              <a:rPr lang="en-US" dirty="0" smtClean="0"/>
              <a:t>Social networks are critical to the success of the program </a:t>
            </a:r>
          </a:p>
          <a:p>
            <a:endParaRPr lang="en-US" dirty="0"/>
          </a:p>
          <a:p>
            <a:r>
              <a:rPr lang="en-US" dirty="0" smtClean="0"/>
              <a:t>The importance of implementing a long screening process </a:t>
            </a:r>
          </a:p>
          <a:p>
            <a:endParaRPr lang="en-US" dirty="0"/>
          </a:p>
          <a:p>
            <a:r>
              <a:rPr lang="en-US" dirty="0" smtClean="0"/>
              <a:t>The importance of having an IT system</a:t>
            </a:r>
          </a:p>
          <a:p>
            <a:endParaRPr lang="en-US" dirty="0"/>
          </a:p>
          <a:p>
            <a:r>
              <a:rPr lang="en-US" dirty="0" smtClean="0"/>
              <a:t>It takes time to build the collaboration, but once it’s there and it works it can really bring a community together</a:t>
            </a:r>
          </a:p>
          <a:p>
            <a:pPr marL="109728" indent="0">
              <a:buNone/>
            </a:pPr>
            <a:endParaRPr lang="en-US" dirty="0" smtClean="0"/>
          </a:p>
          <a:p>
            <a:r>
              <a:rPr lang="en-US" dirty="0" smtClean="0"/>
              <a:t>Care Share is great!!!! &lt;-seriously could not of done it without you guys </a:t>
            </a:r>
            <a:r>
              <a:rPr lang="en-US" dirty="0" smtClean="0">
                <a:sym typeface="Wingdings" panose="05000000000000000000" pitchFamily="2" charset="2"/>
              </a:rPr>
              <a:t> </a:t>
            </a:r>
            <a:endParaRPr lang="en-US" dirty="0" smtClean="0"/>
          </a:p>
          <a:p>
            <a:endParaRPr lang="en-US" dirty="0"/>
          </a:p>
        </p:txBody>
      </p:sp>
      <p:sp>
        <p:nvSpPr>
          <p:cNvPr id="3" name="Title 2"/>
          <p:cNvSpPr>
            <a:spLocks noGrp="1"/>
          </p:cNvSpPr>
          <p:nvPr>
            <p:ph type="title"/>
          </p:nvPr>
        </p:nvSpPr>
        <p:spPr>
          <a:xfrm>
            <a:off x="609600" y="731520"/>
            <a:ext cx="10972800" cy="1066800"/>
          </a:xfrm>
        </p:spPr>
        <p:txBody>
          <a:bodyPr/>
          <a:lstStyle/>
          <a:p>
            <a:r>
              <a:rPr lang="en-US" dirty="0" smtClean="0"/>
              <a:t>What we’ve learned</a:t>
            </a:r>
            <a:endParaRPr lang="en-US" dirty="0"/>
          </a:p>
        </p:txBody>
      </p:sp>
    </p:spTree>
    <p:extLst>
      <p:ext uri="{BB962C8B-B14F-4D97-AF65-F5344CB8AC3E}">
        <p14:creationId xmlns:p14="http://schemas.microsoft.com/office/powerpoint/2010/main" val="13022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838611"/>
            <a:ext cx="10972800" cy="4654955"/>
          </a:xfrm>
        </p:spPr>
        <p:txBody>
          <a:bodyPr>
            <a:normAutofit fontScale="77500" lnSpcReduction="20000"/>
          </a:bodyPr>
          <a:lstStyle/>
          <a:p>
            <a:pPr marL="109728" indent="0">
              <a:buNone/>
            </a:pPr>
            <a:endParaRPr lang="en-US" dirty="0" smtClean="0"/>
          </a:p>
          <a:p>
            <a:r>
              <a:rPr lang="en-US" dirty="0" smtClean="0">
                <a:solidFill>
                  <a:schemeClr val="accent2">
                    <a:lumMod val="50000"/>
                  </a:schemeClr>
                </a:solidFill>
              </a:rPr>
              <a:t>Better </a:t>
            </a:r>
            <a:r>
              <a:rPr lang="en-US" dirty="0">
                <a:solidFill>
                  <a:schemeClr val="accent2">
                    <a:lumMod val="50000"/>
                  </a:schemeClr>
                </a:solidFill>
              </a:rPr>
              <a:t>u</a:t>
            </a:r>
            <a:r>
              <a:rPr lang="en-US" dirty="0" smtClean="0">
                <a:solidFill>
                  <a:schemeClr val="accent2">
                    <a:lumMod val="50000"/>
                  </a:schemeClr>
                </a:solidFill>
              </a:rPr>
              <a:t>nderstand the health impact of connecting individuals to social, community, and behavioral resources, in addition to healthcare</a:t>
            </a:r>
          </a:p>
          <a:p>
            <a:pPr marL="109728" indent="0">
              <a:buNone/>
            </a:pPr>
            <a:endParaRPr lang="en-US" dirty="0" smtClean="0"/>
          </a:p>
          <a:p>
            <a:r>
              <a:rPr lang="en-US" dirty="0" smtClean="0"/>
              <a:t>Evaluate the economic impact and </a:t>
            </a:r>
            <a:r>
              <a:rPr lang="en-US" dirty="0"/>
              <a:t>return on </a:t>
            </a:r>
            <a:r>
              <a:rPr lang="en-US" dirty="0" smtClean="0"/>
              <a:t>investment of MATCH.  Partnering with WNC Healthy Impact, NC Center for Health and Wellness/UNCA, and Western Carolina University</a:t>
            </a:r>
          </a:p>
          <a:p>
            <a:endParaRPr lang="en-US" dirty="0"/>
          </a:p>
          <a:p>
            <a:r>
              <a:rPr lang="en-US" dirty="0" smtClean="0"/>
              <a:t>Further utilize data to:</a:t>
            </a:r>
          </a:p>
          <a:p>
            <a:pPr lvl="1"/>
            <a:r>
              <a:rPr lang="en-US" dirty="0" smtClean="0"/>
              <a:t>prioritize and address gaps</a:t>
            </a:r>
          </a:p>
          <a:p>
            <a:pPr lvl="1"/>
            <a:r>
              <a:rPr lang="en-US" dirty="0" smtClean="0"/>
              <a:t>grow partnerships and communication</a:t>
            </a:r>
          </a:p>
          <a:p>
            <a:pPr lvl="1"/>
            <a:r>
              <a:rPr lang="en-US" dirty="0" smtClean="0"/>
              <a:t>streamline services</a:t>
            </a:r>
          </a:p>
          <a:p>
            <a:pPr lvl="1"/>
            <a:r>
              <a:rPr lang="en-US" dirty="0" smtClean="0"/>
              <a:t>improve access to healthcare</a:t>
            </a:r>
            <a:r>
              <a:rPr lang="en-US" dirty="0"/>
              <a:t> </a:t>
            </a:r>
            <a:r>
              <a:rPr lang="en-US" dirty="0" smtClean="0"/>
              <a:t>and other needed resources</a:t>
            </a:r>
          </a:p>
          <a:p>
            <a:pPr lvl="1"/>
            <a:r>
              <a:rPr lang="en-US" dirty="0" smtClean="0"/>
              <a:t>Improve health</a:t>
            </a:r>
          </a:p>
          <a:p>
            <a:pPr lvl="1"/>
            <a:endParaRPr lang="en-US" dirty="0" smtClean="0"/>
          </a:p>
          <a:p>
            <a:r>
              <a:rPr lang="en-US" dirty="0" smtClean="0"/>
              <a:t>Explore new models for sustainability  </a:t>
            </a:r>
            <a:endParaRPr lang="en-US" dirty="0"/>
          </a:p>
        </p:txBody>
      </p:sp>
      <p:sp>
        <p:nvSpPr>
          <p:cNvPr id="3" name="Title 2"/>
          <p:cNvSpPr>
            <a:spLocks noGrp="1"/>
          </p:cNvSpPr>
          <p:nvPr>
            <p:ph type="title"/>
          </p:nvPr>
        </p:nvSpPr>
        <p:spPr/>
        <p:txBody>
          <a:bodyPr/>
          <a:lstStyle/>
          <a:p>
            <a:r>
              <a:rPr lang="en-US" dirty="0" smtClean="0"/>
              <a:t>Where do we go from here?</a:t>
            </a:r>
            <a:endParaRPr lang="en-US" dirty="0"/>
          </a:p>
        </p:txBody>
      </p:sp>
    </p:spTree>
    <p:extLst>
      <p:ext uri="{BB962C8B-B14F-4D97-AF65-F5344CB8AC3E}">
        <p14:creationId xmlns:p14="http://schemas.microsoft.com/office/powerpoint/2010/main" val="713913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457" y="1424067"/>
            <a:ext cx="11632366" cy="5167234"/>
          </a:xfrm>
        </p:spPr>
        <p:txBody>
          <a:bodyPr>
            <a:normAutofit/>
          </a:bodyPr>
          <a:lstStyle/>
          <a:p>
            <a:pPr marL="109728" indent="0" algn="ctr">
              <a:buNone/>
            </a:pPr>
            <a:endParaRPr lang="en-US" sz="2400" dirty="0" smtClean="0"/>
          </a:p>
          <a:p>
            <a:pPr marL="109728" indent="0" algn="ctr">
              <a:buNone/>
            </a:pPr>
            <a:endParaRPr lang="en-US" sz="2400" dirty="0" smtClean="0"/>
          </a:p>
          <a:p>
            <a:pPr marL="109728" indent="0" algn="ctr">
              <a:buNone/>
            </a:pPr>
            <a:endParaRPr lang="en-US" sz="2400" dirty="0"/>
          </a:p>
          <a:p>
            <a:pPr marL="109728" indent="0" algn="ctr">
              <a:buNone/>
            </a:pPr>
            <a:endParaRPr lang="en-US" sz="2400" dirty="0" smtClean="0"/>
          </a:p>
          <a:p>
            <a:pPr marL="109728" indent="0" algn="ctr">
              <a:buNone/>
            </a:pPr>
            <a:endParaRPr lang="en-US" sz="2400" dirty="0"/>
          </a:p>
          <a:p>
            <a:pPr marL="109728" indent="0" algn="ctr">
              <a:buNone/>
            </a:pPr>
            <a:endParaRPr lang="en-US" sz="2400" dirty="0" smtClean="0"/>
          </a:p>
          <a:p>
            <a:pPr marL="109728" indent="0" algn="ctr">
              <a:buNone/>
            </a:pPr>
            <a:endParaRPr lang="en-US" sz="2400" dirty="0"/>
          </a:p>
          <a:p>
            <a:pPr marL="109728" indent="0" algn="ctr">
              <a:buNone/>
            </a:pPr>
            <a:r>
              <a:rPr lang="en-US" sz="2400" b="1" dirty="0" smtClean="0"/>
              <a:t>Find Us On The Web: </a:t>
            </a:r>
          </a:p>
          <a:p>
            <a:pPr marL="109728" indent="0" algn="ctr">
              <a:buNone/>
            </a:pPr>
            <a:endParaRPr lang="en-US" sz="2400" b="1" dirty="0" smtClean="0"/>
          </a:p>
          <a:p>
            <a:pPr marL="109728" indent="0" algn="ctr">
              <a:buNone/>
            </a:pPr>
            <a:r>
              <a:rPr lang="en-US" sz="2400" b="1" dirty="0" smtClean="0">
                <a:hlinkClick r:id="rId3"/>
              </a:rPr>
              <a:t>www.mcdowellhealthcoalition.org/match</a:t>
            </a:r>
            <a:endParaRPr lang="en-US" sz="2400" b="1" dirty="0" smtClean="0"/>
          </a:p>
          <a:p>
            <a:pPr marL="109728" indent="0" algn="ctr">
              <a:buNone/>
            </a:pPr>
            <a:endParaRPr lang="en-US" sz="2400" dirty="0">
              <a:solidFill>
                <a:srgbClr val="00B0F0"/>
              </a:solidFill>
            </a:endParaRPr>
          </a:p>
          <a:p>
            <a:pPr marL="109728" indent="0" algn="ctr">
              <a:buNone/>
            </a:pPr>
            <a:r>
              <a:rPr lang="en-US" sz="2400" b="1" dirty="0" smtClean="0">
                <a:solidFill>
                  <a:srgbClr val="00B0F0"/>
                </a:solidFill>
                <a:hlinkClick r:id="rId4"/>
              </a:rPr>
              <a:t>www.facebook.com/mcdowellcountyhealthcoalition</a:t>
            </a:r>
            <a:endParaRPr lang="en-US" sz="2400" b="1" dirty="0" smtClean="0">
              <a:solidFill>
                <a:srgbClr val="00B0F0"/>
              </a:solidFill>
            </a:endParaRPr>
          </a:p>
          <a:p>
            <a:endParaRPr lang="en-US" dirty="0"/>
          </a:p>
          <a:p>
            <a:endParaRPr lang="en-US" dirty="0"/>
          </a:p>
        </p:txBody>
      </p:sp>
      <p:sp>
        <p:nvSpPr>
          <p:cNvPr id="4" name="Title 3"/>
          <p:cNvSpPr>
            <a:spLocks noGrp="1"/>
          </p:cNvSpPr>
          <p:nvPr>
            <p:ph type="title"/>
          </p:nvPr>
        </p:nvSpPr>
        <p:spPr>
          <a:xfrm>
            <a:off x="209973" y="357267"/>
            <a:ext cx="10972800" cy="1066800"/>
          </a:xfrm>
        </p:spPr>
        <p:txBody>
          <a:bodyPr/>
          <a:lstStyle/>
          <a:p>
            <a:r>
              <a:rPr lang="en-US" dirty="0" smtClean="0"/>
              <a:t>Contact Information</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462246599"/>
              </p:ext>
            </p:extLst>
          </p:nvPr>
        </p:nvGraphicFramePr>
        <p:xfrm>
          <a:off x="1077959" y="1651852"/>
          <a:ext cx="9611362" cy="2392681"/>
        </p:xfrm>
        <a:graphic>
          <a:graphicData uri="http://schemas.openxmlformats.org/drawingml/2006/table">
            <a:tbl>
              <a:tblPr firstRow="1" bandRow="1">
                <a:tableStyleId>{5C22544A-7EE6-4342-B048-85BDC9FD1C3A}</a:tableStyleId>
              </a:tblPr>
              <a:tblGrid>
                <a:gridCol w="4805681"/>
                <a:gridCol w="4805681"/>
              </a:tblGrid>
              <a:tr h="2392681">
                <a:tc>
                  <a:txBody>
                    <a:bodyPr/>
                    <a:lstStyle/>
                    <a:p>
                      <a:pPr algn="ctr"/>
                      <a:endParaRPr lang="en-US" baseline="0" dirty="0" smtClean="0">
                        <a:solidFill>
                          <a:schemeClr val="tx2"/>
                        </a:solidFill>
                      </a:endParaRPr>
                    </a:p>
                    <a:p>
                      <a:pPr algn="ctr"/>
                      <a:endParaRPr lang="en-US" baseline="0" dirty="0" smtClean="0">
                        <a:solidFill>
                          <a:schemeClr val="tx2"/>
                        </a:solidFill>
                      </a:endParaRPr>
                    </a:p>
                    <a:p>
                      <a:pPr algn="ctr"/>
                      <a:r>
                        <a:rPr lang="en-US" baseline="0" dirty="0" smtClean="0">
                          <a:solidFill>
                            <a:schemeClr val="tx2"/>
                          </a:solidFill>
                        </a:rPr>
                        <a:t>Lanie Honeycutt</a:t>
                      </a:r>
                    </a:p>
                    <a:p>
                      <a:pPr algn="ctr"/>
                      <a:r>
                        <a:rPr lang="en-US" baseline="0" dirty="0" smtClean="0">
                          <a:solidFill>
                            <a:schemeClr val="tx2"/>
                          </a:solidFill>
                        </a:rPr>
                        <a:t>MATCH Program Manager</a:t>
                      </a:r>
                    </a:p>
                    <a:p>
                      <a:pPr algn="ctr"/>
                      <a:r>
                        <a:rPr lang="en-US" baseline="0" dirty="0" smtClean="0">
                          <a:solidFill>
                            <a:schemeClr val="tx2"/>
                          </a:solidFill>
                        </a:rPr>
                        <a:t>(828) 652-6811 Ext. 225</a:t>
                      </a:r>
                    </a:p>
                    <a:p>
                      <a:pPr algn="ctr"/>
                      <a:r>
                        <a:rPr lang="en-US" baseline="0" dirty="0" smtClean="0">
                          <a:solidFill>
                            <a:schemeClr val="tx2"/>
                          </a:solidFill>
                        </a:rPr>
                        <a:t>lhoneycutt@mcdowellhealthcoalition.org</a:t>
                      </a:r>
                    </a:p>
                    <a:p>
                      <a:pPr algn="ctr"/>
                      <a:endParaRPr lang="en-US" baseline="0" dirty="0">
                        <a:solidFill>
                          <a:schemeClr val="tx2"/>
                        </a:solidFill>
                      </a:endParaRPr>
                    </a:p>
                  </a:txBody>
                  <a:tcPr>
                    <a:noFill/>
                  </a:tcPr>
                </a:tc>
                <a:tc>
                  <a:txBody>
                    <a:bodyPr/>
                    <a:lstStyle/>
                    <a:p>
                      <a:pPr algn="ctr"/>
                      <a:endParaRPr lang="en-US" baseline="0" dirty="0" smtClean="0">
                        <a:solidFill>
                          <a:schemeClr val="tx2"/>
                        </a:solidFill>
                      </a:endParaRPr>
                    </a:p>
                    <a:p>
                      <a:pPr algn="ctr"/>
                      <a:endParaRPr lang="en-US" baseline="0" dirty="0" smtClean="0">
                        <a:solidFill>
                          <a:schemeClr val="tx2"/>
                        </a:solidFill>
                      </a:endParaRPr>
                    </a:p>
                    <a:p>
                      <a:pPr algn="ctr"/>
                      <a:r>
                        <a:rPr lang="en-US" baseline="0" dirty="0" smtClean="0">
                          <a:solidFill>
                            <a:schemeClr val="tx2"/>
                          </a:solidFill>
                        </a:rPr>
                        <a:t>Matthew Son</a:t>
                      </a:r>
                    </a:p>
                    <a:p>
                      <a:pPr algn="ctr"/>
                      <a:r>
                        <a:rPr lang="en-US" baseline="0" dirty="0" smtClean="0">
                          <a:solidFill>
                            <a:schemeClr val="tx2"/>
                          </a:solidFill>
                        </a:rPr>
                        <a:t>President, Son Information Systems</a:t>
                      </a:r>
                    </a:p>
                    <a:p>
                      <a:pPr algn="ctr"/>
                      <a:r>
                        <a:rPr lang="en-US" baseline="0" dirty="0" smtClean="0">
                          <a:solidFill>
                            <a:schemeClr val="tx2"/>
                          </a:solidFill>
                        </a:rPr>
                        <a:t>(919) 667 8307</a:t>
                      </a:r>
                    </a:p>
                    <a:p>
                      <a:pPr algn="ctr"/>
                      <a:r>
                        <a:rPr lang="en-US" baseline="0" dirty="0" smtClean="0">
                          <a:solidFill>
                            <a:schemeClr val="tx2"/>
                          </a:solidFill>
                        </a:rPr>
                        <a:t>matthew.son@son-is.com</a:t>
                      </a:r>
                    </a:p>
                    <a:p>
                      <a:pPr algn="ctr"/>
                      <a:endParaRPr lang="en-US" baseline="0" dirty="0">
                        <a:solidFill>
                          <a:schemeClr val="tx2"/>
                        </a:solidFill>
                      </a:endParaRPr>
                    </a:p>
                  </a:txBody>
                  <a:tcPr>
                    <a:noFill/>
                  </a:tcPr>
                </a:tc>
              </a:tr>
            </a:tbl>
          </a:graphicData>
        </a:graphic>
      </p:graphicFrame>
    </p:spTree>
    <p:extLst>
      <p:ext uri="{BB962C8B-B14F-4D97-AF65-F5344CB8AC3E}">
        <p14:creationId xmlns:p14="http://schemas.microsoft.com/office/powerpoint/2010/main" val="3321381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dirty="0"/>
              <a:t>A streamlined system of health that improves access to care, engages the patient in their physical, behavioral and social health and utilizes community resources in the best way possible. </a:t>
            </a:r>
          </a:p>
          <a:p>
            <a:endParaRPr lang="en-US" dirty="0"/>
          </a:p>
          <a:p>
            <a:endParaRPr lang="en-US" dirty="0" smtClean="0"/>
          </a:p>
          <a:p>
            <a:pPr marL="109728" indent="0">
              <a:buNone/>
            </a:pPr>
            <a:endParaRPr lang="en-US" dirty="0" smtClean="0"/>
          </a:p>
          <a:p>
            <a:endParaRPr lang="en-US" dirty="0" smtClean="0"/>
          </a:p>
        </p:txBody>
      </p:sp>
      <p:sp>
        <p:nvSpPr>
          <p:cNvPr id="2" name="Title 1"/>
          <p:cNvSpPr>
            <a:spLocks noGrp="1"/>
          </p:cNvSpPr>
          <p:nvPr>
            <p:ph type="title"/>
          </p:nvPr>
        </p:nvSpPr>
        <p:spPr>
          <a:xfrm>
            <a:off x="558394" y="894284"/>
            <a:ext cx="10972800" cy="1066800"/>
          </a:xfrm>
        </p:spPr>
        <p:txBody>
          <a:bodyPr>
            <a:normAutofit/>
          </a:bodyPr>
          <a:lstStyle/>
          <a:p>
            <a:pPr algn="ctr"/>
            <a:r>
              <a:rPr lang="en-US" sz="5400" b="1" dirty="0" smtClean="0"/>
              <a:t>McDowell Access to Care &amp; Health</a:t>
            </a:r>
            <a:endParaRPr lang="en-US" sz="5400" b="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0654" y="3833164"/>
            <a:ext cx="3408280" cy="2431591"/>
          </a:xfrm>
          <a:prstGeom prst="rect">
            <a:avLst/>
          </a:prstGeom>
        </p:spPr>
      </p:pic>
    </p:spTree>
    <p:extLst>
      <p:ext uri="{BB962C8B-B14F-4D97-AF65-F5344CB8AC3E}">
        <p14:creationId xmlns:p14="http://schemas.microsoft.com/office/powerpoint/2010/main" val="99786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buNone/>
            </a:pPr>
            <a:endParaRPr lang="en-US" dirty="0" smtClean="0"/>
          </a:p>
          <a:p>
            <a:r>
              <a:rPr lang="en-US" dirty="0" smtClean="0"/>
              <a:t>Inception of McDowell Health Coalition’s Access to Care Workgroup (January 2013)</a:t>
            </a:r>
          </a:p>
          <a:p>
            <a:pPr lvl="1"/>
            <a:r>
              <a:rPr lang="en-US" dirty="0" smtClean="0"/>
              <a:t>Facilitated by Care Share Health Alliance</a:t>
            </a:r>
          </a:p>
          <a:p>
            <a:pPr marL="109728" indent="0">
              <a:buNone/>
            </a:pPr>
            <a:endParaRPr lang="en-US" dirty="0"/>
          </a:p>
          <a:p>
            <a:r>
              <a:rPr lang="en-US" dirty="0" smtClean="0"/>
              <a:t>MATCH Planning Period (2013-2015) </a:t>
            </a:r>
          </a:p>
          <a:p>
            <a:endParaRPr lang="en-US" dirty="0"/>
          </a:p>
          <a:p>
            <a:r>
              <a:rPr lang="en-US" dirty="0" smtClean="0"/>
              <a:t>KBR Funding Awarded (May 2015)</a:t>
            </a:r>
          </a:p>
          <a:p>
            <a:endParaRPr lang="en-US" dirty="0"/>
          </a:p>
          <a:p>
            <a:r>
              <a:rPr lang="en-US" dirty="0" smtClean="0"/>
              <a:t>Program Fully Staffed &amp; Implemented (November 2015)</a:t>
            </a:r>
            <a:endParaRPr lang="en-US" dirty="0"/>
          </a:p>
        </p:txBody>
      </p:sp>
      <p:sp>
        <p:nvSpPr>
          <p:cNvPr id="3" name="Title 2"/>
          <p:cNvSpPr>
            <a:spLocks noGrp="1"/>
          </p:cNvSpPr>
          <p:nvPr>
            <p:ph type="title"/>
          </p:nvPr>
        </p:nvSpPr>
        <p:spPr/>
        <p:txBody>
          <a:bodyPr/>
          <a:lstStyle/>
          <a:p>
            <a:pPr algn="ctr"/>
            <a:r>
              <a:rPr lang="en-US" b="1" dirty="0" smtClean="0"/>
              <a:t>History &amp; Timeline</a:t>
            </a:r>
            <a:endParaRPr lang="en-US" b="1" dirty="0"/>
          </a:p>
        </p:txBody>
      </p:sp>
    </p:spTree>
    <p:extLst>
      <p:ext uri="{BB962C8B-B14F-4D97-AF65-F5344CB8AC3E}">
        <p14:creationId xmlns:p14="http://schemas.microsoft.com/office/powerpoint/2010/main" val="3208299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135" y="1619837"/>
            <a:ext cx="10972800" cy="4325112"/>
          </a:xfrm>
        </p:spPr>
        <p:txBody>
          <a:bodyPr>
            <a:normAutofit fontScale="92500" lnSpcReduction="10000"/>
          </a:bodyPr>
          <a:lstStyle/>
          <a:p>
            <a:pPr marL="109728" indent="0">
              <a:buNone/>
            </a:pPr>
            <a:endParaRPr lang="en-US" dirty="0"/>
          </a:p>
          <a:p>
            <a:r>
              <a:rPr lang="en-US" dirty="0" smtClean="0"/>
              <a:t>Community-based care coordination</a:t>
            </a:r>
            <a:endParaRPr lang="en-US" dirty="0" smtClean="0">
              <a:solidFill>
                <a:srgbClr val="FF0000"/>
              </a:solidFill>
            </a:endParaRPr>
          </a:p>
          <a:p>
            <a:pPr lvl="2"/>
            <a:r>
              <a:rPr lang="en-US" dirty="0" smtClean="0"/>
              <a:t>Complete needs assessment and address </a:t>
            </a:r>
            <a:r>
              <a:rPr lang="en-US" dirty="0"/>
              <a:t>physical, social, behavioral, economic, and environmental needs of all </a:t>
            </a:r>
            <a:r>
              <a:rPr lang="en-US" dirty="0" smtClean="0"/>
              <a:t>participants</a:t>
            </a:r>
          </a:p>
          <a:p>
            <a:pPr lvl="2"/>
            <a:r>
              <a:rPr lang="en-US" dirty="0" smtClean="0"/>
              <a:t>Use existing community resources efficiently and effectively</a:t>
            </a:r>
          </a:p>
          <a:p>
            <a:pPr lvl="2"/>
            <a:r>
              <a:rPr lang="en-US" dirty="0" smtClean="0"/>
              <a:t>“MATCH” needs with resources in the community and provide one-on-one assistance </a:t>
            </a:r>
            <a:endParaRPr lang="en-US" dirty="0"/>
          </a:p>
          <a:p>
            <a:endParaRPr lang="en-US" dirty="0" smtClean="0"/>
          </a:p>
          <a:p>
            <a:r>
              <a:rPr lang="en-US" dirty="0" smtClean="0"/>
              <a:t>Engage people in their own health</a:t>
            </a:r>
          </a:p>
          <a:p>
            <a:endParaRPr lang="en-US" dirty="0"/>
          </a:p>
          <a:p>
            <a:r>
              <a:rPr lang="en-US" dirty="0" smtClean="0"/>
              <a:t>Use data to identify local gaps in services specific to our community’s needs &amp; to capture impact </a:t>
            </a:r>
            <a:endParaRPr lang="en-US" dirty="0"/>
          </a:p>
          <a:p>
            <a:endParaRPr lang="en-US" dirty="0" smtClean="0"/>
          </a:p>
          <a:p>
            <a:pPr marL="109728" indent="0">
              <a:buNone/>
            </a:pPr>
            <a:endParaRPr lang="en-US" dirty="0" smtClean="0"/>
          </a:p>
        </p:txBody>
      </p:sp>
      <p:sp>
        <p:nvSpPr>
          <p:cNvPr id="2" name="Title 1"/>
          <p:cNvSpPr>
            <a:spLocks noGrp="1"/>
          </p:cNvSpPr>
          <p:nvPr>
            <p:ph type="title"/>
          </p:nvPr>
        </p:nvSpPr>
        <p:spPr>
          <a:xfrm>
            <a:off x="0" y="460947"/>
            <a:ext cx="10972800" cy="1066800"/>
          </a:xfrm>
        </p:spPr>
        <p:txBody>
          <a:bodyPr/>
          <a:lstStyle/>
          <a:p>
            <a:r>
              <a:rPr lang="en-US" dirty="0" smtClean="0"/>
              <a:t>The MATCH Strategy </a:t>
            </a:r>
            <a:endParaRPr lang="en-US" dirty="0"/>
          </a:p>
        </p:txBody>
      </p:sp>
    </p:spTree>
    <p:extLst>
      <p:ext uri="{BB962C8B-B14F-4D97-AF65-F5344CB8AC3E}">
        <p14:creationId xmlns:p14="http://schemas.microsoft.com/office/powerpoint/2010/main" val="415534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13810" y="618343"/>
            <a:ext cx="8199620" cy="6149716"/>
          </a:xfrm>
        </p:spPr>
      </p:pic>
      <p:sp>
        <p:nvSpPr>
          <p:cNvPr id="2" name="Title 1"/>
          <p:cNvSpPr>
            <a:spLocks noGrp="1"/>
          </p:cNvSpPr>
          <p:nvPr>
            <p:ph type="title"/>
          </p:nvPr>
        </p:nvSpPr>
        <p:spPr>
          <a:xfrm>
            <a:off x="0" y="460947"/>
            <a:ext cx="10972800" cy="1066800"/>
          </a:xfrm>
        </p:spPr>
        <p:txBody>
          <a:bodyPr/>
          <a:lstStyle/>
          <a:p>
            <a:r>
              <a:rPr lang="en-US" dirty="0" smtClean="0"/>
              <a:t>MATCH Structure: </a:t>
            </a:r>
            <a:endParaRPr lang="en-US" dirty="0"/>
          </a:p>
        </p:txBody>
      </p:sp>
      <p:sp>
        <p:nvSpPr>
          <p:cNvPr id="6" name="TextBox 5"/>
          <p:cNvSpPr txBox="1"/>
          <p:nvPr/>
        </p:nvSpPr>
        <p:spPr>
          <a:xfrm>
            <a:off x="2420911" y="4816706"/>
            <a:ext cx="2241030" cy="646331"/>
          </a:xfrm>
          <a:prstGeom prst="rect">
            <a:avLst/>
          </a:prstGeom>
          <a:noFill/>
        </p:spPr>
        <p:txBody>
          <a:bodyPr wrap="square" rtlCol="0">
            <a:spAutoFit/>
          </a:bodyPr>
          <a:lstStyle/>
          <a:p>
            <a:pPr algn="ctr"/>
            <a:r>
              <a:rPr lang="en-US" dirty="0" smtClean="0"/>
              <a:t>Enrollment </a:t>
            </a:r>
          </a:p>
          <a:p>
            <a:pPr algn="ctr"/>
            <a:r>
              <a:rPr lang="en-US" dirty="0" smtClean="0"/>
              <a:t>Specialists</a:t>
            </a:r>
            <a:endParaRPr lang="en-US" dirty="0"/>
          </a:p>
        </p:txBody>
      </p:sp>
      <p:sp>
        <p:nvSpPr>
          <p:cNvPr id="7" name="TextBox 6"/>
          <p:cNvSpPr txBox="1"/>
          <p:nvPr/>
        </p:nvSpPr>
        <p:spPr>
          <a:xfrm>
            <a:off x="5711253" y="1038812"/>
            <a:ext cx="1761344" cy="646331"/>
          </a:xfrm>
          <a:prstGeom prst="rect">
            <a:avLst/>
          </a:prstGeom>
          <a:noFill/>
        </p:spPr>
        <p:txBody>
          <a:bodyPr wrap="square" rtlCol="0">
            <a:spAutoFit/>
          </a:bodyPr>
          <a:lstStyle/>
          <a:p>
            <a:pPr algn="ctr"/>
            <a:r>
              <a:rPr lang="en-US" dirty="0" smtClean="0"/>
              <a:t>Clinical Outreach Coordinator</a:t>
            </a:r>
            <a:endParaRPr lang="en-US" dirty="0"/>
          </a:p>
        </p:txBody>
      </p:sp>
      <p:sp>
        <p:nvSpPr>
          <p:cNvPr id="8" name="Right Arrow 7"/>
          <p:cNvSpPr/>
          <p:nvPr/>
        </p:nvSpPr>
        <p:spPr>
          <a:xfrm rot="16200000">
            <a:off x="2985853" y="4003309"/>
            <a:ext cx="1111146" cy="4909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6464508" y="1698435"/>
            <a:ext cx="45345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951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2"/>
          </p:nvPr>
        </p:nvSpPr>
        <p:spPr>
          <a:xfrm>
            <a:off x="6197600" y="2516125"/>
            <a:ext cx="5384800" cy="4341875"/>
          </a:xfrm>
        </p:spPr>
        <p:txBody>
          <a:bodyPr>
            <a:normAutofit fontScale="92500" lnSpcReduction="20000"/>
          </a:bodyPr>
          <a:lstStyle/>
          <a:p>
            <a:r>
              <a:rPr lang="en-US" sz="2200" dirty="0" smtClean="0"/>
              <a:t>FaithHealth</a:t>
            </a:r>
          </a:p>
          <a:p>
            <a:r>
              <a:rPr lang="en-US" sz="2200" dirty="0" err="1" smtClean="0"/>
              <a:t>CareNet</a:t>
            </a:r>
            <a:r>
              <a:rPr lang="en-US" sz="2200" dirty="0" smtClean="0"/>
              <a:t> Counseling of Marion</a:t>
            </a:r>
            <a:endParaRPr lang="en-US" sz="2200" dirty="0"/>
          </a:p>
          <a:p>
            <a:r>
              <a:rPr lang="en-US" sz="2200" b="1" dirty="0" smtClean="0"/>
              <a:t>NC </a:t>
            </a:r>
            <a:r>
              <a:rPr lang="en-US" sz="2200" b="1" dirty="0"/>
              <a:t>Works Career </a:t>
            </a:r>
            <a:r>
              <a:rPr lang="en-US" sz="2200" b="1" dirty="0" smtClean="0"/>
              <a:t>Center**</a:t>
            </a:r>
            <a:endParaRPr lang="en-US" sz="2200" b="1" dirty="0"/>
          </a:p>
          <a:p>
            <a:r>
              <a:rPr lang="en-US" sz="2200" dirty="0" smtClean="0"/>
              <a:t>McDowell </a:t>
            </a:r>
            <a:r>
              <a:rPr lang="en-US" sz="2200" dirty="0"/>
              <a:t>EMS</a:t>
            </a:r>
          </a:p>
          <a:p>
            <a:r>
              <a:rPr lang="en-US" sz="2200" b="1" dirty="0" smtClean="0"/>
              <a:t>Food Pantries**</a:t>
            </a:r>
            <a:endParaRPr lang="en-US" sz="2200" b="1" dirty="0"/>
          </a:p>
          <a:p>
            <a:r>
              <a:rPr lang="en-US" sz="2200" dirty="0" smtClean="0"/>
              <a:t>McDowell Senior </a:t>
            </a:r>
            <a:r>
              <a:rPr lang="en-US" sz="2200" dirty="0"/>
              <a:t>Center</a:t>
            </a:r>
          </a:p>
          <a:p>
            <a:r>
              <a:rPr lang="en-US" sz="2200" b="1" dirty="0" smtClean="0"/>
              <a:t>McDowell Mission**</a:t>
            </a:r>
            <a:endParaRPr lang="en-US" sz="2200" b="1" dirty="0"/>
          </a:p>
          <a:p>
            <a:r>
              <a:rPr lang="en-US" sz="2200" dirty="0" smtClean="0"/>
              <a:t>Rutherford Community Health Center</a:t>
            </a:r>
          </a:p>
          <a:p>
            <a:r>
              <a:rPr lang="en-US" sz="2200" b="1" dirty="0" smtClean="0"/>
              <a:t>McDowell Tailgate Market**</a:t>
            </a:r>
          </a:p>
          <a:p>
            <a:r>
              <a:rPr lang="en-US" sz="2200" dirty="0" smtClean="0"/>
              <a:t>McDowell School System</a:t>
            </a:r>
          </a:p>
          <a:p>
            <a:r>
              <a:rPr lang="en-US" sz="2200" dirty="0" smtClean="0"/>
              <a:t>NC </a:t>
            </a:r>
            <a:r>
              <a:rPr lang="en-US" sz="2200" dirty="0" err="1" smtClean="0"/>
              <a:t>MedAssist</a:t>
            </a:r>
            <a:endParaRPr lang="en-US" sz="2200" dirty="0" smtClean="0"/>
          </a:p>
          <a:p>
            <a:r>
              <a:rPr lang="en-US" sz="2200" dirty="0" smtClean="0"/>
              <a:t>Legal Aid of Burke County</a:t>
            </a:r>
          </a:p>
          <a:p>
            <a:pPr marL="109728" indent="0">
              <a:buNone/>
            </a:pPr>
            <a:endParaRPr lang="en-US" sz="2200" dirty="0"/>
          </a:p>
        </p:txBody>
      </p:sp>
      <p:sp>
        <p:nvSpPr>
          <p:cNvPr id="3" name="Content Placeholder 2"/>
          <p:cNvSpPr>
            <a:spLocks noGrp="1"/>
          </p:cNvSpPr>
          <p:nvPr>
            <p:ph sz="half" idx="1"/>
          </p:nvPr>
        </p:nvSpPr>
        <p:spPr/>
        <p:txBody>
          <a:bodyPr>
            <a:normAutofit fontScale="92500" lnSpcReduction="20000"/>
          </a:bodyPr>
          <a:lstStyle/>
          <a:p>
            <a:r>
              <a:rPr lang="en-US" sz="2200" dirty="0" smtClean="0"/>
              <a:t>Community Care of WNC </a:t>
            </a:r>
            <a:endParaRPr lang="en-US" sz="2200" dirty="0"/>
          </a:p>
          <a:p>
            <a:r>
              <a:rPr lang="en-US" sz="2200" b="1" dirty="0" smtClean="0"/>
              <a:t>RPM District </a:t>
            </a:r>
            <a:r>
              <a:rPr lang="en-US" sz="2200" b="1" dirty="0"/>
              <a:t>Health </a:t>
            </a:r>
            <a:r>
              <a:rPr lang="en-US" sz="2200" b="1" dirty="0" smtClean="0"/>
              <a:t>Department**</a:t>
            </a:r>
            <a:endParaRPr lang="en-US" sz="2200" b="1" dirty="0"/>
          </a:p>
          <a:p>
            <a:r>
              <a:rPr lang="en-US" sz="2200" b="1" dirty="0" smtClean="0"/>
              <a:t>The </a:t>
            </a:r>
            <a:r>
              <a:rPr lang="en-US" sz="2200" b="1" dirty="0"/>
              <a:t>McDowell </a:t>
            </a:r>
            <a:r>
              <a:rPr lang="en-US" sz="2200" b="1" dirty="0" smtClean="0"/>
              <a:t>Hospital**</a:t>
            </a:r>
            <a:endParaRPr lang="en-US" sz="2200" b="1" dirty="0"/>
          </a:p>
          <a:p>
            <a:r>
              <a:rPr lang="en-US" sz="2200" dirty="0" smtClean="0"/>
              <a:t>Carolinas </a:t>
            </a:r>
            <a:r>
              <a:rPr lang="en-US" sz="2200" dirty="0"/>
              <a:t>HealthCare System Blue Ridge</a:t>
            </a:r>
          </a:p>
          <a:p>
            <a:r>
              <a:rPr lang="en-US" sz="2200" dirty="0" smtClean="0"/>
              <a:t>Smoky </a:t>
            </a:r>
            <a:r>
              <a:rPr lang="en-US" sz="2200" dirty="0"/>
              <a:t>Mountain </a:t>
            </a:r>
            <a:r>
              <a:rPr lang="en-US" sz="2200" dirty="0" smtClean="0"/>
              <a:t>LME/MCO &amp; RHA Behavioral Health</a:t>
            </a:r>
            <a:endParaRPr lang="en-US" sz="2200" dirty="0"/>
          </a:p>
          <a:p>
            <a:r>
              <a:rPr lang="en-US" sz="2200" b="1" dirty="0" smtClean="0"/>
              <a:t>McDowell County DSS**</a:t>
            </a:r>
            <a:endParaRPr lang="en-US" sz="2200" b="1" dirty="0"/>
          </a:p>
          <a:p>
            <a:r>
              <a:rPr lang="en-US" sz="2200" dirty="0" err="1" smtClean="0"/>
              <a:t>Corpening</a:t>
            </a:r>
            <a:r>
              <a:rPr lang="en-US" sz="2200" dirty="0" smtClean="0"/>
              <a:t> </a:t>
            </a:r>
            <a:r>
              <a:rPr lang="en-US" sz="2200" dirty="0"/>
              <a:t>Memorial YMCA</a:t>
            </a:r>
          </a:p>
          <a:p>
            <a:r>
              <a:rPr lang="en-US" sz="2200" dirty="0" smtClean="0"/>
              <a:t>Buncombe County </a:t>
            </a:r>
            <a:r>
              <a:rPr lang="en-US" sz="2200" dirty="0"/>
              <a:t>Council on </a:t>
            </a:r>
            <a:r>
              <a:rPr lang="en-US" sz="2200" dirty="0" smtClean="0"/>
              <a:t>Aging</a:t>
            </a:r>
          </a:p>
          <a:p>
            <a:r>
              <a:rPr lang="en-US" sz="2200" dirty="0" smtClean="0"/>
              <a:t>McDowell County Public Library</a:t>
            </a:r>
          </a:p>
          <a:p>
            <a:r>
              <a:rPr lang="en-US" sz="2200" dirty="0" smtClean="0"/>
              <a:t>McDowell Technical Community College</a:t>
            </a:r>
          </a:p>
          <a:p>
            <a:r>
              <a:rPr lang="en-US" sz="2200" dirty="0" smtClean="0"/>
              <a:t>McDowell Cooperative Extension</a:t>
            </a:r>
          </a:p>
          <a:p>
            <a:r>
              <a:rPr lang="en-US" sz="2200" b="1" dirty="0" smtClean="0"/>
              <a:t>Marion Tailgate Market**</a:t>
            </a:r>
          </a:p>
          <a:p>
            <a:pPr marL="109728" indent="0">
              <a:buNone/>
            </a:pPr>
            <a:endParaRPr lang="en-US" sz="2200" dirty="0"/>
          </a:p>
          <a:p>
            <a:pPr marL="109728" indent="0">
              <a:buNone/>
            </a:pPr>
            <a:r>
              <a:rPr lang="en-US" sz="2200" b="1" dirty="0" smtClean="0"/>
              <a:t>**co-location site</a:t>
            </a:r>
            <a:endParaRPr lang="en-US" sz="2200" b="1" dirty="0"/>
          </a:p>
        </p:txBody>
      </p:sp>
      <p:sp>
        <p:nvSpPr>
          <p:cNvPr id="4" name="Title 3"/>
          <p:cNvSpPr>
            <a:spLocks noGrp="1"/>
          </p:cNvSpPr>
          <p:nvPr>
            <p:ph type="title"/>
          </p:nvPr>
        </p:nvSpPr>
        <p:spPr/>
        <p:txBody>
          <a:bodyPr/>
          <a:lstStyle/>
          <a:p>
            <a:pPr algn="ctr"/>
            <a:r>
              <a:rPr lang="en-US" dirty="0" smtClean="0"/>
              <a:t>MATCH Partner Agencies </a:t>
            </a:r>
            <a:endParaRPr lang="en-US" dirty="0"/>
          </a:p>
        </p:txBody>
      </p:sp>
    </p:spTree>
    <p:extLst>
      <p:ext uri="{BB962C8B-B14F-4D97-AF65-F5344CB8AC3E}">
        <p14:creationId xmlns:p14="http://schemas.microsoft.com/office/powerpoint/2010/main" val="249673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2"/>
          </p:nvPr>
        </p:nvSpPr>
        <p:spPr/>
        <p:txBody>
          <a:bodyPr>
            <a:normAutofit/>
          </a:bodyPr>
          <a:lstStyle/>
          <a:p>
            <a:r>
              <a:rPr lang="en-US" dirty="0"/>
              <a:t>Health Department		</a:t>
            </a:r>
            <a:r>
              <a:rPr lang="en-US" dirty="0" smtClean="0"/>
              <a:t>5</a:t>
            </a:r>
            <a:r>
              <a:rPr lang="en-US" dirty="0"/>
              <a:t>%</a:t>
            </a:r>
          </a:p>
          <a:p>
            <a:endParaRPr lang="en-US" dirty="0"/>
          </a:p>
          <a:p>
            <a:r>
              <a:rPr lang="en-US" dirty="0"/>
              <a:t>Unknown 			4%</a:t>
            </a:r>
          </a:p>
          <a:p>
            <a:endParaRPr lang="en-US" dirty="0"/>
          </a:p>
          <a:p>
            <a:r>
              <a:rPr lang="en-US" dirty="0"/>
              <a:t>Food Pantry			2%</a:t>
            </a:r>
          </a:p>
          <a:p>
            <a:endParaRPr lang="en-US" dirty="0"/>
          </a:p>
          <a:p>
            <a:r>
              <a:rPr lang="en-US" dirty="0"/>
              <a:t>Outreach Event		</a:t>
            </a:r>
            <a:r>
              <a:rPr lang="en-US" dirty="0" smtClean="0"/>
              <a:t>2</a:t>
            </a:r>
            <a:r>
              <a:rPr lang="en-US" dirty="0"/>
              <a:t>%</a:t>
            </a:r>
          </a:p>
          <a:p>
            <a:endParaRPr lang="en-US" dirty="0"/>
          </a:p>
          <a:p>
            <a:r>
              <a:rPr lang="en-US" dirty="0"/>
              <a:t>Private Sector			1%</a:t>
            </a:r>
          </a:p>
          <a:p>
            <a:pPr marL="109728" indent="0">
              <a:buNone/>
            </a:pPr>
            <a:endParaRPr lang="en-US" dirty="0"/>
          </a:p>
        </p:txBody>
      </p:sp>
      <p:sp>
        <p:nvSpPr>
          <p:cNvPr id="3" name="Content Placeholder 2"/>
          <p:cNvSpPr>
            <a:spLocks noGrp="1"/>
          </p:cNvSpPr>
          <p:nvPr>
            <p:ph sz="half" idx="1"/>
          </p:nvPr>
        </p:nvSpPr>
        <p:spPr/>
        <p:txBody>
          <a:bodyPr>
            <a:normAutofit/>
          </a:bodyPr>
          <a:lstStyle/>
          <a:p>
            <a:r>
              <a:rPr lang="en-US" dirty="0"/>
              <a:t>Social Service </a:t>
            </a:r>
            <a:r>
              <a:rPr lang="en-US" dirty="0" smtClean="0"/>
              <a:t>Agencies</a:t>
            </a:r>
            <a:r>
              <a:rPr lang="en-US" dirty="0"/>
              <a:t>	</a:t>
            </a:r>
            <a:r>
              <a:rPr lang="en-US" dirty="0" smtClean="0"/>
              <a:t>	30%</a:t>
            </a:r>
          </a:p>
          <a:p>
            <a:endParaRPr lang="en-US" dirty="0"/>
          </a:p>
          <a:p>
            <a:r>
              <a:rPr lang="en-US" dirty="0" smtClean="0"/>
              <a:t>Word </a:t>
            </a:r>
            <a:r>
              <a:rPr lang="en-US" dirty="0"/>
              <a:t>of Mouth	</a:t>
            </a:r>
            <a:r>
              <a:rPr lang="en-US" dirty="0" smtClean="0"/>
              <a:t>	21%</a:t>
            </a:r>
          </a:p>
          <a:p>
            <a:pPr marL="109728" indent="0">
              <a:buNone/>
            </a:pPr>
            <a:endParaRPr lang="en-US" dirty="0"/>
          </a:p>
          <a:p>
            <a:r>
              <a:rPr lang="en-US" dirty="0" smtClean="0"/>
              <a:t>Hospital/Practice</a:t>
            </a:r>
            <a:r>
              <a:rPr lang="en-US" dirty="0"/>
              <a:t>	</a:t>
            </a:r>
            <a:r>
              <a:rPr lang="en-US" dirty="0" smtClean="0"/>
              <a:t>	19%</a:t>
            </a:r>
          </a:p>
          <a:p>
            <a:endParaRPr lang="en-US" dirty="0"/>
          </a:p>
          <a:p>
            <a:r>
              <a:rPr lang="en-US" dirty="0" smtClean="0"/>
              <a:t>Community </a:t>
            </a:r>
            <a:r>
              <a:rPr lang="en-US" dirty="0"/>
              <a:t>Agency/Program	</a:t>
            </a:r>
            <a:r>
              <a:rPr lang="en-US" dirty="0" smtClean="0"/>
              <a:t>9</a:t>
            </a:r>
            <a:r>
              <a:rPr lang="en-US" dirty="0"/>
              <a:t>%</a:t>
            </a:r>
          </a:p>
          <a:p>
            <a:endParaRPr lang="en-US" dirty="0" smtClean="0"/>
          </a:p>
          <a:p>
            <a:r>
              <a:rPr lang="en-US" dirty="0" smtClean="0"/>
              <a:t>Behavioral </a:t>
            </a:r>
            <a:r>
              <a:rPr lang="en-US" dirty="0"/>
              <a:t>Health Provider	</a:t>
            </a:r>
            <a:r>
              <a:rPr lang="en-US" dirty="0" smtClean="0"/>
              <a:t>7</a:t>
            </a:r>
            <a:r>
              <a:rPr lang="en-US" dirty="0"/>
              <a:t>%</a:t>
            </a:r>
          </a:p>
          <a:p>
            <a:endParaRPr lang="en-US" dirty="0" smtClean="0"/>
          </a:p>
          <a:p>
            <a:endParaRPr lang="en-US" dirty="0"/>
          </a:p>
        </p:txBody>
      </p:sp>
      <p:sp>
        <p:nvSpPr>
          <p:cNvPr id="4" name="Title 3"/>
          <p:cNvSpPr>
            <a:spLocks noGrp="1"/>
          </p:cNvSpPr>
          <p:nvPr>
            <p:ph type="title"/>
          </p:nvPr>
        </p:nvSpPr>
        <p:spPr/>
        <p:txBody>
          <a:bodyPr/>
          <a:lstStyle/>
          <a:p>
            <a:r>
              <a:rPr lang="en-US" dirty="0" smtClean="0"/>
              <a:t>Primary Referral Sources</a:t>
            </a:r>
            <a:endParaRPr lang="en-US" dirty="0"/>
          </a:p>
        </p:txBody>
      </p:sp>
    </p:spTree>
    <p:extLst>
      <p:ext uri="{BB962C8B-B14F-4D97-AF65-F5344CB8AC3E}">
        <p14:creationId xmlns:p14="http://schemas.microsoft.com/office/powerpoint/2010/main" val="3480298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3"/>
          <a:stretch>
            <a:fillRect/>
          </a:stretch>
        </p:blipFill>
        <p:spPr>
          <a:xfrm>
            <a:off x="2816205" y="960184"/>
            <a:ext cx="6277217" cy="5358320"/>
          </a:xfrm>
          <a:prstGeom prst="rect">
            <a:avLst/>
          </a:prstGeom>
        </p:spPr>
      </p:pic>
    </p:spTree>
    <p:extLst>
      <p:ext uri="{BB962C8B-B14F-4D97-AF65-F5344CB8AC3E}">
        <p14:creationId xmlns:p14="http://schemas.microsoft.com/office/powerpoint/2010/main" val="1196992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smtClean="0"/>
              <a:t>Dental care presented as an immediate need</a:t>
            </a:r>
          </a:p>
          <a:p>
            <a:r>
              <a:rPr lang="en-US" sz="2000" dirty="0" smtClean="0"/>
              <a:t>No resources available in the county for low cost or free dental services</a:t>
            </a:r>
          </a:p>
          <a:p>
            <a:r>
              <a:rPr lang="en-US" sz="2000" dirty="0" smtClean="0"/>
              <a:t>FQHC in neighboring county offers low-cost services</a:t>
            </a:r>
          </a:p>
          <a:p>
            <a:r>
              <a:rPr lang="en-US" sz="2000" dirty="0" smtClean="0"/>
              <a:t>Coordinated transportation with DSS to transport patients </a:t>
            </a:r>
          </a:p>
          <a:p>
            <a:r>
              <a:rPr lang="en-US" sz="2000" dirty="0" smtClean="0"/>
              <a:t>We were able to:</a:t>
            </a:r>
          </a:p>
          <a:p>
            <a:pPr lvl="1"/>
            <a:r>
              <a:rPr lang="en-US" sz="2000" dirty="0" smtClean="0"/>
              <a:t>Identify a need and gap in the county</a:t>
            </a:r>
          </a:p>
          <a:p>
            <a:pPr lvl="1"/>
            <a:r>
              <a:rPr lang="en-US" sz="2000" dirty="0" smtClean="0"/>
              <a:t>Leverage available resources to add a resource and improve access</a:t>
            </a:r>
          </a:p>
          <a:p>
            <a:pPr lvl="1"/>
            <a:r>
              <a:rPr lang="en-US" sz="2000" dirty="0" smtClean="0"/>
              <a:t>Secure needed services for our clients</a:t>
            </a:r>
          </a:p>
          <a:p>
            <a:pPr lvl="1"/>
            <a:r>
              <a:rPr lang="en-US" sz="2000" dirty="0" smtClean="0"/>
              <a:t>Broadened our collaboration</a:t>
            </a:r>
            <a:endParaRPr lang="en-US" sz="2000" dirty="0"/>
          </a:p>
        </p:txBody>
      </p:sp>
      <p:sp>
        <p:nvSpPr>
          <p:cNvPr id="3" name="Title 2"/>
          <p:cNvSpPr>
            <a:spLocks noGrp="1"/>
          </p:cNvSpPr>
          <p:nvPr>
            <p:ph type="title"/>
          </p:nvPr>
        </p:nvSpPr>
        <p:spPr/>
        <p:txBody>
          <a:bodyPr/>
          <a:lstStyle/>
          <a:p>
            <a:r>
              <a:rPr lang="en-US" dirty="0" smtClean="0"/>
              <a:t>Identifying and Addressing Gaps</a:t>
            </a:r>
            <a:endParaRPr lang="en-US" dirty="0"/>
          </a:p>
        </p:txBody>
      </p:sp>
    </p:spTree>
    <p:extLst>
      <p:ext uri="{BB962C8B-B14F-4D97-AF65-F5344CB8AC3E}">
        <p14:creationId xmlns:p14="http://schemas.microsoft.com/office/powerpoint/2010/main" val="66431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 id="{9308F140-5CDC-477D-BC4D-9C1906451284}" vid="{11C5112C-663B-4E6D-9D3D-2361F8FA32D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FD44557-C150-4AA7-97B1-62E8021520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Training presentation</Template>
  <TotalTime>0</TotalTime>
  <Words>3097</Words>
  <Application>Microsoft Office PowerPoint</Application>
  <PresentationFormat>Widescreen</PresentationFormat>
  <Paragraphs>237</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Georgia</vt:lpstr>
      <vt:lpstr>Wingdings</vt:lpstr>
      <vt:lpstr>Wingdings 2</vt:lpstr>
      <vt:lpstr>Training presentation</vt:lpstr>
      <vt:lpstr>McDowell Access to Care &amp; Health (MATCH)  </vt:lpstr>
      <vt:lpstr>McDowell Access to Care &amp; Health</vt:lpstr>
      <vt:lpstr>History &amp; Timeline</vt:lpstr>
      <vt:lpstr>The MATCH Strategy </vt:lpstr>
      <vt:lpstr>MATCH Structure: </vt:lpstr>
      <vt:lpstr>MATCH Partner Agencies </vt:lpstr>
      <vt:lpstr>Primary Referral Sources</vt:lpstr>
      <vt:lpstr>PowerPoint Presentation</vt:lpstr>
      <vt:lpstr>Identifying and Addressing Gaps</vt:lpstr>
      <vt:lpstr>Early Success - November 2015-June 2016</vt:lpstr>
      <vt:lpstr>Year 1 Outcomes</vt:lpstr>
      <vt:lpstr>Year 1 Outcomes Continued </vt:lpstr>
      <vt:lpstr>MATCH At Work</vt:lpstr>
      <vt:lpstr>What we’ve learned</vt:lpstr>
      <vt:lpstr>Where do we go from here?</vt:lpstr>
      <vt:lpstr>Contact Information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2015-10-06T13:28:18Z</dcterms:created>
  <dcterms:modified xsi:type="dcterms:W3CDTF">2017-01-31T14:39:13Z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TC034606049991</vt:lpwstr>
  </property>
</Properties>
</file>