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 id="2147483744" r:id="rId2"/>
  </p:sldMasterIdLst>
  <p:notesMasterIdLst>
    <p:notesMasterId r:id="rId28"/>
  </p:notesMasterIdLst>
  <p:handoutMasterIdLst>
    <p:handoutMasterId r:id="rId29"/>
  </p:handoutMasterIdLst>
  <p:sldIdLst>
    <p:sldId id="269" r:id="rId3"/>
    <p:sldId id="448" r:id="rId4"/>
    <p:sldId id="500" r:id="rId5"/>
    <p:sldId id="472" r:id="rId6"/>
    <p:sldId id="475" r:id="rId7"/>
    <p:sldId id="507" r:id="rId8"/>
    <p:sldId id="513" r:id="rId9"/>
    <p:sldId id="457" r:id="rId10"/>
    <p:sldId id="502" r:id="rId11"/>
    <p:sldId id="462" r:id="rId12"/>
    <p:sldId id="455" r:id="rId13"/>
    <p:sldId id="458" r:id="rId14"/>
    <p:sldId id="506" r:id="rId15"/>
    <p:sldId id="460" r:id="rId16"/>
    <p:sldId id="461" r:id="rId17"/>
    <p:sldId id="464" r:id="rId18"/>
    <p:sldId id="467" r:id="rId19"/>
    <p:sldId id="468" r:id="rId20"/>
    <p:sldId id="469" r:id="rId21"/>
    <p:sldId id="508" r:id="rId22"/>
    <p:sldId id="509" r:id="rId23"/>
    <p:sldId id="510" r:id="rId24"/>
    <p:sldId id="511" r:id="rId25"/>
    <p:sldId id="512" r:id="rId26"/>
    <p:sldId id="433"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va Richardson" initials="AR" lastIdx="4" clrIdx="0">
    <p:extLst/>
  </p:cmAuthor>
  <p:cmAuthor id="2" name="Phelan-emrick, Darcy" initials="PD" lastIdx="6"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38FB4"/>
    <a:srgbClr val="5C8F25"/>
    <a:srgbClr val="0A1E4A"/>
    <a:srgbClr val="091C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732" autoAdjust="0"/>
    <p:restoredTop sz="98734" autoAdjust="0"/>
  </p:normalViewPr>
  <p:slideViewPr>
    <p:cSldViewPr>
      <p:cViewPr varScale="1">
        <p:scale>
          <a:sx n="74" d="100"/>
          <a:sy n="74" d="100"/>
        </p:scale>
        <p:origin x="1584" y="78"/>
      </p:cViewPr>
      <p:guideLst>
        <p:guide orient="horz" pos="2160"/>
        <p:guide pos="2880"/>
      </p:guideLst>
    </p:cSldViewPr>
  </p:slideViewPr>
  <p:outlineViewPr>
    <p:cViewPr>
      <p:scale>
        <a:sx n="33" d="100"/>
        <a:sy n="33" d="100"/>
      </p:scale>
      <p:origin x="0" y="877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BCC54BB-3315-46F0-BC8F-1645A1BF46BE}" type="datetimeFigureOut">
              <a:rPr lang="en-US" smtClean="0"/>
              <a:t>2/21/2017</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4C27A04-3720-4FEE-8A95-21D75F870E77}" type="slidenum">
              <a:rPr lang="en-US" smtClean="0"/>
              <a:t>‹#›</a:t>
            </a:fld>
            <a:endParaRPr lang="en-US" dirty="0"/>
          </a:p>
        </p:txBody>
      </p:sp>
    </p:spTree>
    <p:extLst>
      <p:ext uri="{BB962C8B-B14F-4D97-AF65-F5344CB8AC3E}">
        <p14:creationId xmlns:p14="http://schemas.microsoft.com/office/powerpoint/2010/main" val="19035279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4882D7-7997-4338-A2AA-3D1B0DB26B04}" type="datetimeFigureOut">
              <a:rPr lang="en-US" smtClean="0"/>
              <a:t>2/21/2017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D4C914-D1AE-4C59-8DBE-DD3A82DE30A9}" type="slidenum">
              <a:rPr lang="en-US" smtClean="0"/>
              <a:t>‹#›</a:t>
            </a:fld>
            <a:endParaRPr lang="en-US" dirty="0"/>
          </a:p>
        </p:txBody>
      </p:sp>
    </p:spTree>
    <p:extLst>
      <p:ext uri="{BB962C8B-B14F-4D97-AF65-F5344CB8AC3E}">
        <p14:creationId xmlns:p14="http://schemas.microsoft.com/office/powerpoint/2010/main" val="416128317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D4C914-D1AE-4C59-8DBE-DD3A82DE30A9}" type="slidenum">
              <a:rPr lang="en-US" smtClean="0"/>
              <a:t>1</a:t>
            </a:fld>
            <a:endParaRPr lang="en-US" dirty="0"/>
          </a:p>
        </p:txBody>
      </p:sp>
    </p:spTree>
    <p:extLst>
      <p:ext uri="{BB962C8B-B14F-4D97-AF65-F5344CB8AC3E}">
        <p14:creationId xmlns:p14="http://schemas.microsoft.com/office/powerpoint/2010/main" val="9577145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D4C914-D1AE-4C59-8DBE-DD3A82DE30A9}" type="slidenum">
              <a:rPr lang="en-US" smtClean="0"/>
              <a:t>2</a:t>
            </a:fld>
            <a:endParaRPr lang="en-US" dirty="0"/>
          </a:p>
        </p:txBody>
      </p:sp>
    </p:spTree>
    <p:extLst>
      <p:ext uri="{BB962C8B-B14F-4D97-AF65-F5344CB8AC3E}">
        <p14:creationId xmlns:p14="http://schemas.microsoft.com/office/powerpoint/2010/main" val="32064533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a:p>
            <a:pPr eaLnBrk="1" hangingPunct="1">
              <a:spcBef>
                <a:spcPct val="0"/>
              </a:spcBef>
            </a:pPr>
            <a:endParaRPr lang="en-US" dirty="0" smtClean="0"/>
          </a:p>
          <a:p>
            <a:pPr eaLnBrk="1" hangingPunct="1">
              <a:spcBef>
                <a:spcPct val="0"/>
              </a:spcBef>
              <a:buFontTx/>
              <a:buChar char="•"/>
            </a:pPr>
            <a:endParaRPr lang="en-US" dirty="0" smtClean="0"/>
          </a:p>
        </p:txBody>
      </p:sp>
      <p:sp>
        <p:nvSpPr>
          <p:cNvPr id="419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84DBBD6-9B8D-41A2-AAF8-2927EDFCECAE}" type="slidenum">
              <a:rPr lang="en-US" smtClean="0">
                <a:solidFill>
                  <a:prstClr val="black"/>
                </a:solidFill>
              </a:rPr>
              <a:pPr fontAlgn="base">
                <a:spcBef>
                  <a:spcPct val="0"/>
                </a:spcBef>
                <a:spcAft>
                  <a:spcPct val="0"/>
                </a:spcAft>
                <a:defRPr/>
              </a:pPr>
              <a:t>4</a:t>
            </a:fld>
            <a:endParaRPr lang="en-US" dirty="0" smtClean="0">
              <a:solidFill>
                <a:prstClr val="black"/>
              </a:solidFill>
            </a:endParaRPr>
          </a:p>
        </p:txBody>
      </p:sp>
    </p:spTree>
    <p:extLst>
      <p:ext uri="{BB962C8B-B14F-4D97-AF65-F5344CB8AC3E}">
        <p14:creationId xmlns:p14="http://schemas.microsoft.com/office/powerpoint/2010/main" val="35900084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D4C914-D1AE-4C59-8DBE-DD3A82DE30A9}" type="slidenum">
              <a:rPr lang="en-US" smtClean="0"/>
              <a:t>5</a:t>
            </a:fld>
            <a:endParaRPr lang="en-US" dirty="0"/>
          </a:p>
        </p:txBody>
      </p:sp>
    </p:spTree>
    <p:extLst>
      <p:ext uri="{BB962C8B-B14F-4D97-AF65-F5344CB8AC3E}">
        <p14:creationId xmlns:p14="http://schemas.microsoft.com/office/powerpoint/2010/main" val="30737496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AD4C914-D1AE-4C59-8DBE-DD3A82DE30A9}" type="slidenum">
              <a:rPr lang="en-US" smtClean="0"/>
              <a:t>7</a:t>
            </a:fld>
            <a:endParaRPr lang="en-US" dirty="0"/>
          </a:p>
        </p:txBody>
      </p:sp>
    </p:spTree>
    <p:extLst>
      <p:ext uri="{BB962C8B-B14F-4D97-AF65-F5344CB8AC3E}">
        <p14:creationId xmlns:p14="http://schemas.microsoft.com/office/powerpoint/2010/main" val="9604023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smtClean="0">
                <a:solidFill>
                  <a:schemeClr val="tx1"/>
                </a:solidFill>
                <a:effectLst/>
                <a:latin typeface="+mn-lt"/>
                <a:ea typeface="+mn-ea"/>
                <a:cs typeface="+mn-cs"/>
              </a:rPr>
              <a:t>One-Stop Comprehensive Benefits – </a:t>
            </a:r>
            <a:r>
              <a:rPr lang="en-US" sz="1200" i="1" kern="1200" dirty="0" smtClean="0">
                <a:solidFill>
                  <a:schemeClr val="tx1"/>
                </a:solidFill>
                <a:effectLst/>
                <a:latin typeface="+mn-lt"/>
                <a:ea typeface="+mn-ea"/>
                <a:cs typeface="+mn-cs"/>
              </a:rPr>
              <a:t>People deserve respectful assistance in accessing all the benefits they are eligible for… and entitled to</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Citizen Education and Action Is Potent </a:t>
            </a:r>
            <a:r>
              <a:rPr lang="en-US" sz="1200" i="1" kern="1200" dirty="0" smtClean="0">
                <a:solidFill>
                  <a:schemeClr val="tx1"/>
                </a:solidFill>
                <a:effectLst/>
                <a:latin typeface="+mn-lt"/>
                <a:ea typeface="+mn-ea"/>
                <a:cs typeface="+mn-cs"/>
              </a:rPr>
              <a:t>- a powerful</a:t>
            </a:r>
            <a:r>
              <a:rPr lang="en-US" sz="1200" b="1" i="1"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and consistent</a:t>
            </a:r>
            <a:r>
              <a:rPr lang="en-US" sz="1200" b="1" i="1"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component of all of our services.  </a:t>
            </a:r>
            <a:r>
              <a:rPr lang="en-US" sz="1200" b="1" i="1" kern="1200" dirty="0" smtClean="0">
                <a:solidFill>
                  <a:schemeClr val="tx1"/>
                </a:solidFill>
                <a:effectLst/>
                <a:latin typeface="+mn-lt"/>
                <a:ea typeface="+mn-ea"/>
                <a:cs typeface="+mn-cs"/>
              </a:rPr>
              <a:t>Citizens are our partners in green, healthy, and sustainable housing. </a:t>
            </a:r>
            <a:r>
              <a:rPr lang="en-US" sz="1200" i="1" kern="1200" dirty="0" smtClean="0">
                <a:solidFill>
                  <a:schemeClr val="tx1"/>
                </a:solidFill>
                <a:effectLst/>
                <a:latin typeface="+mn-lt"/>
                <a:ea typeface="+mn-ea"/>
                <a:cs typeface="+mn-cs"/>
              </a:rPr>
              <a:t>The Baltimore Energy Challenge visits every house </a:t>
            </a:r>
            <a:r>
              <a:rPr lang="en-US" sz="1200" i="1" kern="1200" dirty="0" err="1" smtClean="0">
                <a:solidFill>
                  <a:schemeClr val="tx1"/>
                </a:solidFill>
                <a:effectLst/>
                <a:latin typeface="+mn-lt"/>
                <a:ea typeface="+mn-ea"/>
                <a:cs typeface="+mn-cs"/>
              </a:rPr>
              <a:t>HCD</a:t>
            </a:r>
            <a:r>
              <a:rPr lang="en-US" sz="1200" i="1" kern="1200" dirty="0" smtClean="0">
                <a:solidFill>
                  <a:schemeClr val="tx1"/>
                </a:solidFill>
                <a:effectLst/>
                <a:latin typeface="+mn-lt"/>
                <a:ea typeface="+mn-ea"/>
                <a:cs typeface="+mn-cs"/>
              </a:rPr>
              <a:t> serves thru CREATES and thousands that we cannot serve.</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More families and households benefit from streamlined services – </a:t>
            </a:r>
            <a:r>
              <a:rPr lang="en-US" sz="1200" i="1" kern="1200" dirty="0" smtClean="0">
                <a:solidFill>
                  <a:schemeClr val="tx1"/>
                </a:solidFill>
                <a:effectLst/>
                <a:latin typeface="+mn-lt"/>
                <a:ea typeface="+mn-ea"/>
                <a:cs typeface="+mn-cs"/>
              </a:rPr>
              <a:t>one application for all division services, one lending unit for various loan programs, one assessment of housing needs, one fiscal unit tracking various funding sources – for those served the process should be seamless.</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Economies of scale make a difference – </a:t>
            </a:r>
            <a:r>
              <a:rPr lang="en-US" sz="1200" i="1" kern="1200" dirty="0" smtClean="0">
                <a:solidFill>
                  <a:schemeClr val="tx1"/>
                </a:solidFill>
                <a:effectLst/>
                <a:latin typeface="+mn-lt"/>
                <a:ea typeface="+mn-ea"/>
                <a:cs typeface="+mn-cs"/>
              </a:rPr>
              <a:t>outreach to</a:t>
            </a:r>
            <a:r>
              <a:rPr lang="en-US" sz="1200" b="1" i="1"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affordable housing rental projects, bulk buying of energy star gas furnaces, cool roofing whole </a:t>
            </a:r>
            <a:r>
              <a:rPr lang="en-US" sz="1200" i="1" kern="1200" dirty="0" err="1" smtClean="0">
                <a:solidFill>
                  <a:schemeClr val="tx1"/>
                </a:solidFill>
                <a:effectLst/>
                <a:latin typeface="+mn-lt"/>
                <a:ea typeface="+mn-ea"/>
                <a:cs typeface="+mn-cs"/>
              </a:rPr>
              <a:t>rowhouse</a:t>
            </a:r>
            <a:r>
              <a:rPr lang="en-US" sz="1200" i="1" kern="1200" dirty="0" smtClean="0">
                <a:solidFill>
                  <a:schemeClr val="tx1"/>
                </a:solidFill>
                <a:effectLst/>
                <a:latin typeface="+mn-lt"/>
                <a:ea typeface="+mn-ea"/>
                <a:cs typeface="+mn-cs"/>
              </a:rPr>
              <a:t> blocks, geographically concentrating services help more people more efficiently and at lower costs.</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Housing is a health issue… and health is a housing issue – </a:t>
            </a:r>
            <a:r>
              <a:rPr lang="en-US" sz="1200" i="1" kern="1200" dirty="0" smtClean="0">
                <a:solidFill>
                  <a:schemeClr val="tx1"/>
                </a:solidFill>
                <a:effectLst/>
                <a:latin typeface="+mn-lt"/>
                <a:ea typeface="+mn-ea"/>
                <a:cs typeface="+mn-cs"/>
              </a:rPr>
              <a:t>fall and injury prevention for seniors, reducing asthma-related emergency room visits, preventing the lifelong damage of lead paint poisoning, preventing fires and carbon monoxide poisoning, preventing hypothermia during “no heat” emergencies all reflect the symbiotic relationship between health and housing.</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Technology in the 21</a:t>
            </a:r>
            <a:r>
              <a:rPr lang="en-US" sz="1200" b="1" kern="1200" baseline="30000" dirty="0" smtClean="0">
                <a:solidFill>
                  <a:schemeClr val="tx1"/>
                </a:solidFill>
                <a:effectLst/>
                <a:latin typeface="+mn-lt"/>
                <a:ea typeface="+mn-ea"/>
                <a:cs typeface="+mn-cs"/>
              </a:rPr>
              <a:t>st</a:t>
            </a:r>
            <a:r>
              <a:rPr lang="en-US" sz="1200" b="1" kern="1200" dirty="0" smtClean="0">
                <a:solidFill>
                  <a:schemeClr val="tx1"/>
                </a:solidFill>
                <a:effectLst/>
                <a:latin typeface="+mn-lt"/>
                <a:ea typeface="+mn-ea"/>
                <a:cs typeface="+mn-cs"/>
              </a:rPr>
              <a:t> century needs to benefit agencies and the people we serve. </a:t>
            </a:r>
            <a:r>
              <a:rPr lang="en-US" sz="1200" i="1" kern="1200" dirty="0" smtClean="0">
                <a:solidFill>
                  <a:schemeClr val="tx1"/>
                </a:solidFill>
                <a:effectLst/>
                <a:latin typeface="+mn-lt"/>
                <a:ea typeface="+mn-ea"/>
                <a:cs typeface="+mn-cs"/>
              </a:rPr>
              <a:t>Electronic storage and sharing of eligibility records, laptops and scanners for intake and benefits analysis, client tracking across City agency services, </a:t>
            </a:r>
            <a:r>
              <a:rPr lang="en-US" sz="1200" i="1" kern="1200" dirty="0" err="1" smtClean="0">
                <a:solidFill>
                  <a:schemeClr val="tx1"/>
                </a:solidFill>
                <a:effectLst/>
                <a:latin typeface="+mn-lt"/>
                <a:ea typeface="+mn-ea"/>
                <a:cs typeface="+mn-cs"/>
              </a:rPr>
              <a:t>ipads</a:t>
            </a:r>
            <a:r>
              <a:rPr lang="en-US" sz="1200" i="1" kern="1200" dirty="0" smtClean="0">
                <a:solidFill>
                  <a:schemeClr val="tx1"/>
                </a:solidFill>
                <a:effectLst/>
                <a:latin typeface="+mn-lt"/>
                <a:ea typeface="+mn-ea"/>
                <a:cs typeface="+mn-cs"/>
              </a:rPr>
              <a:t> for field services, accessing individual and composite utility accounts. </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Evaluation is essential to prove our worth </a:t>
            </a:r>
            <a:r>
              <a:rPr lang="en-US" sz="1200" i="1" kern="1200" dirty="0" smtClean="0">
                <a:solidFill>
                  <a:schemeClr val="tx1"/>
                </a:solidFill>
                <a:effectLst/>
                <a:latin typeface="+mn-lt"/>
                <a:ea typeface="+mn-ea"/>
                <a:cs typeface="+mn-cs"/>
              </a:rPr>
              <a:t>in saving energy, reducing health costs, preserving homeownership, and strengthening communities</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AD4C914-D1AE-4C59-8DBE-DD3A82DE30A9}" type="slidenum">
              <a:rPr lang="en-US" smtClean="0"/>
              <a:t>9</a:t>
            </a:fld>
            <a:endParaRPr lang="en-US" dirty="0"/>
          </a:p>
        </p:txBody>
      </p:sp>
    </p:spTree>
    <p:extLst>
      <p:ext uri="{BB962C8B-B14F-4D97-AF65-F5344CB8AC3E}">
        <p14:creationId xmlns:p14="http://schemas.microsoft.com/office/powerpoint/2010/main" val="35666217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Follow us on twitter and Instagram or like</a:t>
            </a:r>
            <a:r>
              <a:rPr lang="en-US" baseline="0" dirty="0" smtClean="0"/>
              <a:t> us on Facebook to stay informed about public health in Baltimore.</a:t>
            </a:r>
          </a:p>
          <a:p>
            <a:endParaRPr lang="en-US" dirty="0"/>
          </a:p>
        </p:txBody>
      </p:sp>
      <p:sp>
        <p:nvSpPr>
          <p:cNvPr id="4" name="Slide Number Placeholder 3"/>
          <p:cNvSpPr>
            <a:spLocks noGrp="1"/>
          </p:cNvSpPr>
          <p:nvPr>
            <p:ph type="sldNum" sz="quarter" idx="10"/>
          </p:nvPr>
        </p:nvSpPr>
        <p:spPr/>
        <p:txBody>
          <a:bodyPr/>
          <a:lstStyle/>
          <a:p>
            <a:fld id="{2AD4C914-D1AE-4C59-8DBE-DD3A82DE30A9}" type="slidenum">
              <a:rPr lang="en-US" smtClean="0"/>
              <a:t>25</a:t>
            </a:fld>
            <a:endParaRPr lang="en-US" dirty="0"/>
          </a:p>
        </p:txBody>
      </p:sp>
    </p:spTree>
    <p:extLst>
      <p:ext uri="{BB962C8B-B14F-4D97-AF65-F5344CB8AC3E}">
        <p14:creationId xmlns:p14="http://schemas.microsoft.com/office/powerpoint/2010/main" val="26363685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24A2C3F-10A3-413D-AAB5-C094298CBF5B}" type="datetime1">
              <a:rPr lang="en-US" smtClean="0">
                <a:solidFill>
                  <a:prstClr val="white">
                    <a:tint val="75000"/>
                  </a:prstClr>
                </a:solidFill>
              </a:rPr>
              <a:t>2/21/2017</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white">
                    <a:tint val="75000"/>
                  </a:prstClr>
                </a:solidFill>
              </a:rPr>
              <a:t>Tweet Us: @BMore_Healthy   @DrLeanaWen   #bmoreconvened </a:t>
            </a:r>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0F227081-193D-4899-BBA0-65D100E7CFE8}"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826407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FC6816-3390-4A61-B2B9-FB77356EB675}" type="datetime1">
              <a:rPr lang="en-US" smtClean="0">
                <a:solidFill>
                  <a:prstClr val="white">
                    <a:tint val="75000"/>
                  </a:prstClr>
                </a:solidFill>
              </a:rPr>
              <a:t>2/21/2017</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white">
                    <a:tint val="75000"/>
                  </a:prstClr>
                </a:solidFill>
              </a:rPr>
              <a:t>Tweet Us: @BMore_Healthy   @DrLeanaWen   #bmoreconvened </a:t>
            </a:r>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0F227081-193D-4899-BBA0-65D100E7CFE8}"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535316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a:solidFill>
                  <a:schemeClr val="bg1"/>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19FE9FED-8A60-43CB-8BCE-A28CDCF81339}" type="datetime1">
              <a:rPr lang="en-US" smtClean="0">
                <a:solidFill>
                  <a:prstClr val="white">
                    <a:tint val="75000"/>
                  </a:prstClr>
                </a:solidFill>
              </a:rPr>
              <a:t>2/21/2017</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white">
                    <a:tint val="75000"/>
                  </a:prstClr>
                </a:solidFill>
              </a:rPr>
              <a:t>Tweet Us: @BMore_Healthy   @DrLeanaWen   #bmoreconvened </a:t>
            </a:r>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0F227081-193D-4899-BBA0-65D100E7CFE8}"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0116826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AD5DF13-5CEF-734D-B360-1B9D4C427C95}" type="datetimeFigureOut">
              <a:rPr lang="en-US" smtClean="0"/>
              <a:t>2/21/2017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CA1528-786D-A34B-8D34-A516DCF4DEF3}" type="slidenum">
              <a:rPr lang="en-US" smtClean="0"/>
              <a:t>‹#›</a:t>
            </a:fld>
            <a:endParaRPr lang="en-US"/>
          </a:p>
        </p:txBody>
      </p:sp>
    </p:spTree>
    <p:extLst>
      <p:ext uri="{BB962C8B-B14F-4D97-AF65-F5344CB8AC3E}">
        <p14:creationId xmlns:p14="http://schemas.microsoft.com/office/powerpoint/2010/main" val="13528921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D5DF13-5CEF-734D-B360-1B9D4C427C95}" type="datetimeFigureOut">
              <a:rPr lang="en-US" smtClean="0"/>
              <a:t>2/21/2017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CA1528-786D-A34B-8D34-A516DCF4DEF3}" type="slidenum">
              <a:rPr lang="en-US" smtClean="0"/>
              <a:t>‹#›</a:t>
            </a:fld>
            <a:endParaRPr lang="en-US"/>
          </a:p>
        </p:txBody>
      </p:sp>
    </p:spTree>
    <p:extLst>
      <p:ext uri="{BB962C8B-B14F-4D97-AF65-F5344CB8AC3E}">
        <p14:creationId xmlns:p14="http://schemas.microsoft.com/office/powerpoint/2010/main" val="875543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D5DF13-5CEF-734D-B360-1B9D4C427C95}" type="datetimeFigureOut">
              <a:rPr lang="en-US" smtClean="0"/>
              <a:t>2/21/2017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CA1528-786D-A34B-8D34-A516DCF4DEF3}" type="slidenum">
              <a:rPr lang="en-US" smtClean="0"/>
              <a:t>‹#›</a:t>
            </a:fld>
            <a:endParaRPr lang="en-US"/>
          </a:p>
        </p:txBody>
      </p:sp>
    </p:spTree>
    <p:extLst>
      <p:ext uri="{BB962C8B-B14F-4D97-AF65-F5344CB8AC3E}">
        <p14:creationId xmlns:p14="http://schemas.microsoft.com/office/powerpoint/2010/main" val="7504802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AD5DF13-5CEF-734D-B360-1B9D4C427C95}" type="datetimeFigureOut">
              <a:rPr lang="en-US" smtClean="0"/>
              <a:t>2/21/2017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CA1528-786D-A34B-8D34-A516DCF4DEF3}" type="slidenum">
              <a:rPr lang="en-US" smtClean="0"/>
              <a:t>‹#›</a:t>
            </a:fld>
            <a:endParaRPr lang="en-US"/>
          </a:p>
        </p:txBody>
      </p:sp>
    </p:spTree>
    <p:extLst>
      <p:ext uri="{BB962C8B-B14F-4D97-AF65-F5344CB8AC3E}">
        <p14:creationId xmlns:p14="http://schemas.microsoft.com/office/powerpoint/2010/main" val="11839805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AD5DF13-5CEF-734D-B360-1B9D4C427C95}" type="datetimeFigureOut">
              <a:rPr lang="en-US" smtClean="0"/>
              <a:t>2/21/2017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CA1528-786D-A34B-8D34-A516DCF4DEF3}" type="slidenum">
              <a:rPr lang="en-US" smtClean="0"/>
              <a:t>‹#›</a:t>
            </a:fld>
            <a:endParaRPr lang="en-US"/>
          </a:p>
        </p:txBody>
      </p:sp>
    </p:spTree>
    <p:extLst>
      <p:ext uri="{BB962C8B-B14F-4D97-AF65-F5344CB8AC3E}">
        <p14:creationId xmlns:p14="http://schemas.microsoft.com/office/powerpoint/2010/main" val="17482908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AD5DF13-5CEF-734D-B360-1B9D4C427C95}" type="datetimeFigureOut">
              <a:rPr lang="en-US" smtClean="0"/>
              <a:t>2/21/2017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CA1528-786D-A34B-8D34-A516DCF4DEF3}" type="slidenum">
              <a:rPr lang="en-US" smtClean="0"/>
              <a:t>‹#›</a:t>
            </a:fld>
            <a:endParaRPr lang="en-US"/>
          </a:p>
        </p:txBody>
      </p:sp>
    </p:spTree>
    <p:extLst>
      <p:ext uri="{BB962C8B-B14F-4D97-AF65-F5344CB8AC3E}">
        <p14:creationId xmlns:p14="http://schemas.microsoft.com/office/powerpoint/2010/main" val="5287081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D5DF13-5CEF-734D-B360-1B9D4C427C95}" type="datetimeFigureOut">
              <a:rPr lang="en-US" smtClean="0"/>
              <a:t>2/21/2017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CA1528-786D-A34B-8D34-A516DCF4DEF3}" type="slidenum">
              <a:rPr lang="en-US" smtClean="0"/>
              <a:t>‹#›</a:t>
            </a:fld>
            <a:endParaRPr lang="en-US"/>
          </a:p>
        </p:txBody>
      </p:sp>
    </p:spTree>
    <p:extLst>
      <p:ext uri="{BB962C8B-B14F-4D97-AF65-F5344CB8AC3E}">
        <p14:creationId xmlns:p14="http://schemas.microsoft.com/office/powerpoint/2010/main" val="31560528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D5DF13-5CEF-734D-B360-1B9D4C427C95}" type="datetimeFigureOut">
              <a:rPr lang="en-US" smtClean="0"/>
              <a:t>2/21/2017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CA1528-786D-A34B-8D34-A516DCF4DEF3}" type="slidenum">
              <a:rPr lang="en-US" smtClean="0"/>
              <a:t>‹#›</a:t>
            </a:fld>
            <a:endParaRPr lang="en-US"/>
          </a:p>
        </p:txBody>
      </p:sp>
    </p:spTree>
    <p:extLst>
      <p:ext uri="{BB962C8B-B14F-4D97-AF65-F5344CB8AC3E}">
        <p14:creationId xmlns:p14="http://schemas.microsoft.com/office/powerpoint/2010/main" val="2456335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7A53C2A-3A66-4068-B33A-903368AEB068}" type="datetime1">
              <a:rPr lang="en-US" smtClean="0">
                <a:solidFill>
                  <a:prstClr val="white">
                    <a:tint val="75000"/>
                  </a:prstClr>
                </a:solidFill>
              </a:rPr>
              <a:t>2/21/2017</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white">
                    <a:tint val="75000"/>
                  </a:prstClr>
                </a:solidFill>
              </a:rPr>
              <a:t>Tweet Us: @BMore_Healthy   @DrLeanaWen   #bmoreconvened </a:t>
            </a:r>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0F227081-193D-4899-BBA0-65D100E7CFE8}"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7790202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D5DF13-5CEF-734D-B360-1B9D4C427C95}" type="datetimeFigureOut">
              <a:rPr lang="en-US" smtClean="0"/>
              <a:t>2/21/2017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CA1528-786D-A34B-8D34-A516DCF4DEF3}" type="slidenum">
              <a:rPr lang="en-US" smtClean="0"/>
              <a:t>‹#›</a:t>
            </a:fld>
            <a:endParaRPr lang="en-US"/>
          </a:p>
        </p:txBody>
      </p:sp>
    </p:spTree>
    <p:extLst>
      <p:ext uri="{BB962C8B-B14F-4D97-AF65-F5344CB8AC3E}">
        <p14:creationId xmlns:p14="http://schemas.microsoft.com/office/powerpoint/2010/main" val="1106357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D5DF13-5CEF-734D-B360-1B9D4C427C95}" type="datetimeFigureOut">
              <a:rPr lang="en-US" smtClean="0"/>
              <a:t>2/21/2017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CA1528-786D-A34B-8D34-A516DCF4DEF3}" type="slidenum">
              <a:rPr lang="en-US" smtClean="0"/>
              <a:t>‹#›</a:t>
            </a:fld>
            <a:endParaRPr lang="en-US"/>
          </a:p>
        </p:txBody>
      </p:sp>
    </p:spTree>
    <p:extLst>
      <p:ext uri="{BB962C8B-B14F-4D97-AF65-F5344CB8AC3E}">
        <p14:creationId xmlns:p14="http://schemas.microsoft.com/office/powerpoint/2010/main" val="12698397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D5DF13-5CEF-734D-B360-1B9D4C427C95}" type="datetimeFigureOut">
              <a:rPr lang="en-US" smtClean="0"/>
              <a:t>2/21/2017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CA1528-786D-A34B-8D34-A516DCF4DEF3}" type="slidenum">
              <a:rPr lang="en-US" smtClean="0"/>
              <a:t>‹#›</a:t>
            </a:fld>
            <a:endParaRPr lang="en-US"/>
          </a:p>
        </p:txBody>
      </p:sp>
    </p:spTree>
    <p:extLst>
      <p:ext uri="{BB962C8B-B14F-4D97-AF65-F5344CB8AC3E}">
        <p14:creationId xmlns:p14="http://schemas.microsoft.com/office/powerpoint/2010/main" val="7860441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ColTx" preserve="1">
  <p:cSld name="Title and two columns">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57200" y="274637"/>
            <a:ext cx="8229600" cy="11432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body" idx="1"/>
          </p:nvPr>
        </p:nvSpPr>
        <p:spPr>
          <a:xfrm>
            <a:off x="457200" y="1600201"/>
            <a:ext cx="3994500" cy="49675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0" name="Shape 20"/>
          <p:cNvSpPr txBox="1">
            <a:spLocks noGrp="1"/>
          </p:cNvSpPr>
          <p:nvPr>
            <p:ph type="body" idx="2"/>
          </p:nvPr>
        </p:nvSpPr>
        <p:spPr>
          <a:xfrm>
            <a:off x="4692273" y="1600201"/>
            <a:ext cx="3994500" cy="49675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1" name="Shape 21"/>
          <p:cNvSpPr txBox="1">
            <a:spLocks noGrp="1"/>
          </p:cNvSpPr>
          <p:nvPr>
            <p:ph type="sldNum" idx="12"/>
          </p:nvPr>
        </p:nvSpPr>
        <p:spPr>
          <a:xfrm>
            <a:off x="8556792" y="6333133"/>
            <a:ext cx="548699"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2723026477"/>
      </p:ext>
    </p:extLst>
  </p:cSld>
  <p:clrMapOvr>
    <a:masterClrMapping/>
  </p:clrMapOvr>
  <p:transition spd="slow" advClick="0" advTm="20000">
    <p:cu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1E0AC8-8AFB-42B6-B475-2FB30082C94E}" type="datetime1">
              <a:rPr lang="en-US" smtClean="0">
                <a:solidFill>
                  <a:prstClr val="white">
                    <a:tint val="75000"/>
                  </a:prstClr>
                </a:solidFill>
              </a:rPr>
              <a:t>2/21/2017</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white">
                    <a:tint val="75000"/>
                  </a:prstClr>
                </a:solidFill>
              </a:rPr>
              <a:t>Tweet Us: @BMore_Healthy   @DrLeanaWen   #bmoreconvened </a:t>
            </a:r>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0F227081-193D-4899-BBA0-65D100E7CFE8}"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5581787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8A7736F5-A59B-4FE5-9951-AB2AB14B3E71}" type="datetime1">
              <a:rPr lang="en-US" smtClean="0">
                <a:solidFill>
                  <a:prstClr val="white">
                    <a:tint val="75000"/>
                  </a:prstClr>
                </a:solidFill>
              </a:rPr>
              <a:t>2/21/2017</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r>
              <a:rPr lang="en-US" dirty="0" smtClean="0">
                <a:solidFill>
                  <a:prstClr val="white">
                    <a:tint val="75000"/>
                  </a:prstClr>
                </a:solidFill>
              </a:rPr>
              <a:t>Tweet Us: @BMore_Healthy   @DrLeanaWen   #bmoreconvened </a:t>
            </a:r>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0F227081-193D-4899-BBA0-65D100E7CFE8}"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268843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5482A289-9A55-40F1-9939-A804040E8A28}" type="datetime1">
              <a:rPr lang="en-US" smtClean="0">
                <a:solidFill>
                  <a:prstClr val="white">
                    <a:tint val="75000"/>
                  </a:prstClr>
                </a:solidFill>
              </a:rPr>
              <a:t>2/21/2017</a:t>
            </a:fld>
            <a:endParaRPr lang="en-US" dirty="0">
              <a:solidFill>
                <a:prstClr val="white">
                  <a:tint val="75000"/>
                </a:prstClr>
              </a:solidFill>
            </a:endParaRPr>
          </a:p>
        </p:txBody>
      </p:sp>
      <p:sp>
        <p:nvSpPr>
          <p:cNvPr id="8" name="Footer Placeholder 7"/>
          <p:cNvSpPr>
            <a:spLocks noGrp="1"/>
          </p:cNvSpPr>
          <p:nvPr>
            <p:ph type="ftr" sz="quarter" idx="11"/>
          </p:nvPr>
        </p:nvSpPr>
        <p:spPr/>
        <p:txBody>
          <a:bodyPr/>
          <a:lstStyle/>
          <a:p>
            <a:r>
              <a:rPr lang="en-US" dirty="0" smtClean="0">
                <a:solidFill>
                  <a:prstClr val="white">
                    <a:tint val="75000"/>
                  </a:prstClr>
                </a:solidFill>
              </a:rPr>
              <a:t>Tweet Us: @BMore_Healthy   @DrLeanaWen   #bmoreconvened </a:t>
            </a:r>
            <a:endParaRPr lang="en-US"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0F227081-193D-4899-BBA0-65D100E7CFE8}"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112727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ED46CC1-193A-46CC-9CFD-2AD8E602366F}" type="datetime1">
              <a:rPr lang="en-US" smtClean="0">
                <a:solidFill>
                  <a:prstClr val="white">
                    <a:tint val="75000"/>
                  </a:prstClr>
                </a:solidFill>
              </a:rPr>
              <a:t>2/21/2017</a:t>
            </a:fld>
            <a:endParaRPr lang="en-US" dirty="0">
              <a:solidFill>
                <a:prstClr val="white">
                  <a:tint val="75000"/>
                </a:prstClr>
              </a:solidFill>
            </a:endParaRPr>
          </a:p>
        </p:txBody>
      </p:sp>
      <p:sp>
        <p:nvSpPr>
          <p:cNvPr id="4" name="Footer Placeholder 3"/>
          <p:cNvSpPr>
            <a:spLocks noGrp="1"/>
          </p:cNvSpPr>
          <p:nvPr>
            <p:ph type="ftr" sz="quarter" idx="11"/>
          </p:nvPr>
        </p:nvSpPr>
        <p:spPr/>
        <p:txBody>
          <a:bodyPr/>
          <a:lstStyle/>
          <a:p>
            <a:r>
              <a:rPr lang="en-US" dirty="0" smtClean="0">
                <a:solidFill>
                  <a:prstClr val="white">
                    <a:tint val="75000"/>
                  </a:prstClr>
                </a:solidFill>
              </a:rPr>
              <a:t>Tweet Us: @BMore_Healthy   @DrLeanaWen   #bmoreconvened </a:t>
            </a:r>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0F227081-193D-4899-BBA0-65D100E7CFE8}"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6532443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F375F0-294E-45AF-8D40-82DDF8E88840}" type="datetime1">
              <a:rPr lang="en-US" smtClean="0">
                <a:solidFill>
                  <a:prstClr val="white">
                    <a:tint val="75000"/>
                  </a:prstClr>
                </a:solidFill>
              </a:rPr>
              <a:t>2/21/2017</a:t>
            </a:fld>
            <a:endParaRPr lang="en-US" dirty="0">
              <a:solidFill>
                <a:prstClr val="white">
                  <a:tint val="75000"/>
                </a:prstClr>
              </a:solidFill>
            </a:endParaRPr>
          </a:p>
        </p:txBody>
      </p:sp>
      <p:sp>
        <p:nvSpPr>
          <p:cNvPr id="3" name="Footer Placeholder 2"/>
          <p:cNvSpPr>
            <a:spLocks noGrp="1"/>
          </p:cNvSpPr>
          <p:nvPr>
            <p:ph type="ftr" sz="quarter" idx="11"/>
          </p:nvPr>
        </p:nvSpPr>
        <p:spPr/>
        <p:txBody>
          <a:bodyPr/>
          <a:lstStyle/>
          <a:p>
            <a:r>
              <a:rPr lang="en-US" dirty="0" smtClean="0">
                <a:solidFill>
                  <a:prstClr val="white">
                    <a:tint val="75000"/>
                  </a:prstClr>
                </a:solidFill>
              </a:rPr>
              <a:t>Tweet Us: @BMore_Healthy   @DrLeanaWen   #bmoreconvened </a:t>
            </a:r>
            <a:endParaRPr lang="en-US"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0F227081-193D-4899-BBA0-65D100E7CFE8}"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620198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71754C5F-F423-4F2C-B6FB-7C48687CBFB9}" type="datetime1">
              <a:rPr lang="en-US" smtClean="0">
                <a:solidFill>
                  <a:prstClr val="white">
                    <a:tint val="75000"/>
                  </a:prstClr>
                </a:solidFill>
              </a:rPr>
              <a:t>2/21/2017</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r>
              <a:rPr lang="en-US" dirty="0" smtClean="0">
                <a:solidFill>
                  <a:prstClr val="white">
                    <a:tint val="75000"/>
                  </a:prstClr>
                </a:solidFill>
              </a:rPr>
              <a:t>Tweet Us: @BMore_Healthy   @DrLeanaWen   #bmoreconvened </a:t>
            </a:r>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0F227081-193D-4899-BBA0-65D100E7CFE8}"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2105404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43D1F1-BC3C-47B2-BB39-D8B6BED1BCBE}" type="datetime1">
              <a:rPr lang="en-US" smtClean="0">
                <a:solidFill>
                  <a:prstClr val="white">
                    <a:tint val="75000"/>
                  </a:prstClr>
                </a:solidFill>
              </a:rPr>
              <a:t>2/21/2017</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r>
              <a:rPr lang="en-US" dirty="0" smtClean="0">
                <a:solidFill>
                  <a:prstClr val="white">
                    <a:tint val="75000"/>
                  </a:prstClr>
                </a:solidFill>
              </a:rPr>
              <a:t>Tweet Us: @BMore_Healthy   @DrLeanaWen   #bmoreconvened </a:t>
            </a:r>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0F227081-193D-4899-BBA0-65D100E7CFE8}"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488425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gi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84000"/>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C27ED8-03D0-49E4-BEFB-7B003E63D71B}" type="datetime1">
              <a:rPr lang="en-US" smtClean="0">
                <a:solidFill>
                  <a:prstClr val="white">
                    <a:tint val="75000"/>
                  </a:prstClr>
                </a:solidFill>
              </a:rPr>
              <a:t>2/21/2017</a:t>
            </a:fld>
            <a:endParaRPr lang="en-US" dirty="0">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solidFill>
                  <a:prstClr val="white">
                    <a:tint val="75000"/>
                  </a:prstClr>
                </a:solidFill>
              </a:rPr>
              <a:t>Tweet Us: @BMore_Healthy   @DrLeanaWen   #bmoreconvened </a:t>
            </a:r>
            <a:endParaRPr lang="en-US" dirty="0">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227081-193D-4899-BBA0-65D100E7CFE8}" type="slidenum">
              <a:rPr lang="en-US" smtClean="0">
                <a:solidFill>
                  <a:prstClr val="white">
                    <a:tint val="75000"/>
                  </a:prstClr>
                </a:solidFill>
              </a:rPr>
              <a:pPr/>
              <a:t>‹#›</a:t>
            </a:fld>
            <a:endParaRPr lang="en-US" dirty="0">
              <a:solidFill>
                <a:prstClr val="white">
                  <a:tint val="75000"/>
                </a:prstClr>
              </a:solidFill>
            </a:endParaRPr>
          </a:p>
        </p:txBody>
      </p:sp>
      <p:sp>
        <p:nvSpPr>
          <p:cNvPr id="7" name="Rectangle 6"/>
          <p:cNvSpPr/>
          <p:nvPr userDrawn="1"/>
        </p:nvSpPr>
        <p:spPr>
          <a:xfrm>
            <a:off x="0" y="0"/>
            <a:ext cx="9144000" cy="18288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userDrawn="1"/>
        </p:nvSpPr>
        <p:spPr>
          <a:xfrm>
            <a:off x="0" y="1874519"/>
            <a:ext cx="9144000" cy="505968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9" name="Picture 2"/>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81000" y="5943600"/>
            <a:ext cx="685800" cy="685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Picture 9"/>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8105775" y="5943600"/>
            <a:ext cx="657225" cy="684825"/>
          </a:xfrm>
          <a:prstGeom prst="rect">
            <a:avLst/>
          </a:prstGeom>
        </p:spPr>
      </p:pic>
      <p:sp>
        <p:nvSpPr>
          <p:cNvPr id="11" name="TextBox 10"/>
          <p:cNvSpPr txBox="1"/>
          <p:nvPr userDrawn="1"/>
        </p:nvSpPr>
        <p:spPr>
          <a:xfrm>
            <a:off x="-609600" y="6564868"/>
            <a:ext cx="2667000" cy="369332"/>
          </a:xfrm>
          <a:prstGeom prst="rect">
            <a:avLst/>
          </a:prstGeom>
          <a:noFill/>
        </p:spPr>
        <p:txBody>
          <a:bodyPr wrap="square" rtlCol="0">
            <a:spAutoFit/>
          </a:bodyPr>
          <a:lstStyle/>
          <a:p>
            <a:pPr algn="ctr"/>
            <a:r>
              <a:rPr lang="en-US" sz="900" dirty="0" smtClean="0">
                <a:solidFill>
                  <a:prstClr val="black"/>
                </a:solidFill>
              </a:rPr>
              <a:t>Dr. Leana Wen</a:t>
            </a:r>
          </a:p>
          <a:p>
            <a:pPr algn="ctr"/>
            <a:r>
              <a:rPr lang="en-US" sz="900" dirty="0" smtClean="0">
                <a:solidFill>
                  <a:prstClr val="black"/>
                </a:solidFill>
              </a:rPr>
              <a:t>Health Commissioner</a:t>
            </a:r>
            <a:endParaRPr lang="en-US" sz="900" dirty="0">
              <a:solidFill>
                <a:prstClr val="black"/>
              </a:solidFill>
            </a:endParaRPr>
          </a:p>
        </p:txBody>
      </p:sp>
      <p:sp>
        <p:nvSpPr>
          <p:cNvPr id="12" name="TextBox 11"/>
          <p:cNvSpPr txBox="1"/>
          <p:nvPr userDrawn="1"/>
        </p:nvSpPr>
        <p:spPr>
          <a:xfrm>
            <a:off x="7672387" y="6564868"/>
            <a:ext cx="1524000" cy="369332"/>
          </a:xfrm>
          <a:prstGeom prst="rect">
            <a:avLst/>
          </a:prstGeom>
          <a:noFill/>
        </p:spPr>
        <p:txBody>
          <a:bodyPr wrap="square" rtlCol="0">
            <a:spAutoFit/>
          </a:bodyPr>
          <a:lstStyle/>
          <a:p>
            <a:pPr algn="ctr"/>
            <a:r>
              <a:rPr lang="en-US" sz="900" dirty="0" smtClean="0">
                <a:solidFill>
                  <a:prstClr val="black"/>
                </a:solidFill>
              </a:rPr>
              <a:t>Catherine E. Pugh</a:t>
            </a:r>
          </a:p>
          <a:p>
            <a:pPr algn="ctr"/>
            <a:r>
              <a:rPr lang="en-US" sz="900" dirty="0" smtClean="0">
                <a:solidFill>
                  <a:prstClr val="black"/>
                </a:solidFill>
              </a:rPr>
              <a:t>Mayor</a:t>
            </a:r>
            <a:endParaRPr lang="en-US" sz="900" dirty="0">
              <a:solidFill>
                <a:prstClr val="black"/>
              </a:solidFill>
            </a:endParaRPr>
          </a:p>
        </p:txBody>
      </p:sp>
      <p:sp>
        <p:nvSpPr>
          <p:cNvPr id="13" name="Rectangle 12"/>
          <p:cNvSpPr/>
          <p:nvPr userDrawn="1"/>
        </p:nvSpPr>
        <p:spPr>
          <a:xfrm>
            <a:off x="0" y="1828800"/>
            <a:ext cx="9144000" cy="4571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3703800036"/>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D5DF13-5CEF-734D-B360-1B9D4C427C95}" type="datetimeFigureOut">
              <a:rPr lang="en-US" smtClean="0"/>
              <a:t>2/21/2017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CA1528-786D-A34B-8D34-A516DCF4DEF3}" type="slidenum">
              <a:rPr lang="en-US" smtClean="0"/>
              <a:t>‹#›</a:t>
            </a:fld>
            <a:endParaRPr lang="en-US"/>
          </a:p>
        </p:txBody>
      </p:sp>
    </p:spTree>
    <p:extLst>
      <p:ext uri="{BB962C8B-B14F-4D97-AF65-F5344CB8AC3E}">
        <p14:creationId xmlns:p14="http://schemas.microsoft.com/office/powerpoint/2010/main" val="2236990605"/>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http://www.dashconnect.org/"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mailto:grace.mandel@baltimorecity.gov"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981201"/>
            <a:ext cx="8991600" cy="4498975"/>
          </a:xfrm>
        </p:spPr>
        <p:txBody>
          <a:bodyPr>
            <a:normAutofit/>
          </a:bodyPr>
          <a:lstStyle/>
          <a:p>
            <a:r>
              <a:rPr lang="en-US" dirty="0">
                <a:solidFill>
                  <a:schemeClr val="bg1"/>
                </a:solidFill>
                <a:latin typeface="Calibri"/>
                <a:cs typeface="Calibri"/>
              </a:rPr>
              <a:t/>
            </a:r>
            <a:br>
              <a:rPr lang="en-US" dirty="0">
                <a:solidFill>
                  <a:schemeClr val="bg1"/>
                </a:solidFill>
                <a:latin typeface="Calibri"/>
                <a:cs typeface="Calibri"/>
              </a:rPr>
            </a:br>
            <a:r>
              <a:rPr lang="en-US" dirty="0" smtClean="0">
                <a:solidFill>
                  <a:schemeClr val="bg1"/>
                </a:solidFill>
                <a:latin typeface="Calibri"/>
                <a:cs typeface="Calibri"/>
              </a:rPr>
              <a:t>Grace E. Mandel, MPH</a:t>
            </a:r>
            <a:br>
              <a:rPr lang="en-US" dirty="0" smtClean="0">
                <a:solidFill>
                  <a:schemeClr val="bg1"/>
                </a:solidFill>
                <a:latin typeface="Calibri"/>
                <a:cs typeface="Calibri"/>
              </a:rPr>
            </a:br>
            <a:r>
              <a:rPr lang="en-US" sz="2400" dirty="0" smtClean="0">
                <a:solidFill>
                  <a:schemeClr val="bg1"/>
                </a:solidFill>
                <a:latin typeface="Calibri"/>
                <a:cs typeface="Calibri"/>
              </a:rPr>
              <a:t>Baltimore City Department of Health</a:t>
            </a:r>
            <a:br>
              <a:rPr lang="en-US" sz="2400" dirty="0" smtClean="0">
                <a:solidFill>
                  <a:schemeClr val="bg1"/>
                </a:solidFill>
                <a:latin typeface="Calibri"/>
                <a:cs typeface="Calibri"/>
              </a:rPr>
            </a:br>
            <a:r>
              <a:rPr lang="en-US" dirty="0">
                <a:solidFill>
                  <a:schemeClr val="bg1"/>
                </a:solidFill>
                <a:latin typeface="Calibri"/>
                <a:cs typeface="Calibri"/>
              </a:rPr>
              <a:t/>
            </a:r>
            <a:br>
              <a:rPr lang="en-US" dirty="0">
                <a:solidFill>
                  <a:schemeClr val="bg1"/>
                </a:solidFill>
                <a:latin typeface="Calibri"/>
                <a:cs typeface="Calibri"/>
              </a:rPr>
            </a:br>
            <a:r>
              <a:rPr lang="en-US" sz="2400" dirty="0" smtClean="0">
                <a:solidFill>
                  <a:schemeClr val="bg1"/>
                </a:solidFill>
                <a:latin typeface="Calibri"/>
                <a:cs typeface="Calibri"/>
              </a:rPr>
              <a:t>Thursday, February 16, 2017</a:t>
            </a:r>
            <a:br>
              <a:rPr lang="en-US" sz="2400" dirty="0" smtClean="0">
                <a:solidFill>
                  <a:schemeClr val="bg1"/>
                </a:solidFill>
                <a:latin typeface="Calibri"/>
                <a:cs typeface="Calibri"/>
              </a:rPr>
            </a:br>
            <a:r>
              <a:rPr lang="en-US" sz="2400" dirty="0" smtClean="0">
                <a:solidFill>
                  <a:schemeClr val="bg1"/>
                </a:solidFill>
                <a:latin typeface="Calibri"/>
                <a:cs typeface="Calibri"/>
              </a:rPr>
              <a:t>CJA National Conference</a:t>
            </a:r>
            <a:br>
              <a:rPr lang="en-US" sz="2400" dirty="0" smtClean="0">
                <a:solidFill>
                  <a:schemeClr val="bg1"/>
                </a:solidFill>
                <a:latin typeface="Calibri"/>
                <a:cs typeface="Calibri"/>
              </a:rPr>
            </a:br>
            <a:endParaRPr lang="en-US" dirty="0">
              <a:solidFill>
                <a:schemeClr val="bg1"/>
              </a:solidFill>
              <a:latin typeface="Calibri"/>
              <a:cs typeface="Calibri"/>
            </a:endParaRPr>
          </a:p>
        </p:txBody>
      </p:sp>
      <p:sp>
        <p:nvSpPr>
          <p:cNvPr id="5" name="Footer Placeholder 4"/>
          <p:cNvSpPr>
            <a:spLocks noGrp="1"/>
          </p:cNvSpPr>
          <p:nvPr>
            <p:ph type="ftr" sz="quarter" idx="11"/>
          </p:nvPr>
        </p:nvSpPr>
        <p:spPr/>
        <p:txBody>
          <a:bodyPr/>
          <a:lstStyle/>
          <a:p>
            <a:r>
              <a:rPr lang="en-US" dirty="0" smtClean="0">
                <a:solidFill>
                  <a:schemeClr val="tx1"/>
                </a:solidFill>
              </a:rPr>
              <a:t>Tweet Us: @BMore_Healthy   @DrLeanaWen   #bmoreconvened </a:t>
            </a:r>
            <a:endParaRPr lang="en-US" dirty="0">
              <a:solidFill>
                <a:schemeClr val="tx1"/>
              </a:solidFill>
            </a:endParaRPr>
          </a:p>
        </p:txBody>
      </p:sp>
      <p:sp>
        <p:nvSpPr>
          <p:cNvPr id="4" name="Slide Number Placeholder 3"/>
          <p:cNvSpPr>
            <a:spLocks noGrp="1"/>
          </p:cNvSpPr>
          <p:nvPr>
            <p:ph type="sldNum" sz="quarter" idx="12"/>
          </p:nvPr>
        </p:nvSpPr>
        <p:spPr>
          <a:xfrm>
            <a:off x="3429000" y="6364204"/>
            <a:ext cx="2133600" cy="365125"/>
          </a:xfrm>
        </p:spPr>
        <p:txBody>
          <a:bodyPr/>
          <a:lstStyle/>
          <a:p>
            <a:pPr algn="ctr"/>
            <a:fld id="{0F227081-193D-4899-BBA0-65D100E7CFE8}" type="slidenum">
              <a:rPr lang="en-US" smtClean="0">
                <a:solidFill>
                  <a:schemeClr val="bg1"/>
                </a:solidFill>
              </a:rPr>
              <a:pPr algn="ctr"/>
              <a:t>1</a:t>
            </a:fld>
            <a:endParaRPr lang="en-US" dirty="0">
              <a:solidFill>
                <a:schemeClr val="bg1"/>
              </a:solidFill>
            </a:endParaRPr>
          </a:p>
        </p:txBody>
      </p:sp>
      <p:sp>
        <p:nvSpPr>
          <p:cNvPr id="6" name="Footer Placeholder 3"/>
          <p:cNvSpPr txBox="1">
            <a:spLocks/>
          </p:cNvSpPr>
          <p:nvPr/>
        </p:nvSpPr>
        <p:spPr>
          <a:xfrm>
            <a:off x="2895600" y="6149975"/>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solidFill>
                  <a:schemeClr val="tx1"/>
                </a:solidFill>
              </a:rPr>
              <a:t>Tweet Us: @BMore_Healthy   @DrLeanaWen</a:t>
            </a:r>
            <a:endParaRPr lang="en-US" sz="1400" dirty="0">
              <a:solidFill>
                <a:schemeClr val="tx1"/>
              </a:solidFill>
            </a:endParaRPr>
          </a:p>
        </p:txBody>
      </p:sp>
      <p:sp>
        <p:nvSpPr>
          <p:cNvPr id="3" name="Rectangle 2"/>
          <p:cNvSpPr/>
          <p:nvPr/>
        </p:nvSpPr>
        <p:spPr>
          <a:xfrm>
            <a:off x="0" y="-76200"/>
            <a:ext cx="9144000" cy="1938992"/>
          </a:xfrm>
          <a:prstGeom prst="rect">
            <a:avLst/>
          </a:prstGeom>
        </p:spPr>
        <p:txBody>
          <a:bodyPr wrap="square">
            <a:spAutoFit/>
          </a:bodyPr>
          <a:lstStyle/>
          <a:p>
            <a:pPr algn="ctr"/>
            <a:r>
              <a:rPr lang="en-US" sz="4000" dirty="0">
                <a:solidFill>
                  <a:srgbClr val="000000"/>
                </a:solidFill>
                <a:latin typeface="+mj-lt"/>
                <a:cs typeface="Calibri (heading)"/>
              </a:rPr>
              <a:t>Bringing Sectors Together To Improve Health Through Data Sharing: The Baltimore Experience</a:t>
            </a:r>
            <a:endParaRPr lang="en-US" sz="4000" dirty="0" smtClean="0">
              <a:solidFill>
                <a:srgbClr val="000000"/>
              </a:solidFill>
              <a:latin typeface="+mj-lt"/>
              <a:cs typeface="Calibri (heading)"/>
            </a:endParaRPr>
          </a:p>
        </p:txBody>
      </p:sp>
    </p:spTree>
    <p:extLst>
      <p:ext uri="{BB962C8B-B14F-4D97-AF65-F5344CB8AC3E}">
        <p14:creationId xmlns:p14="http://schemas.microsoft.com/office/powerpoint/2010/main" val="26213518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normAutofit/>
          </a:bodyPr>
          <a:lstStyle/>
          <a:p>
            <a:pPr eaLnBrk="1" hangingPunct="1">
              <a:defRPr/>
            </a:pPr>
            <a:r>
              <a:rPr lang="en-US" dirty="0" smtClean="0">
                <a:latin typeface="+mn-lt"/>
              </a:rPr>
              <a:t>Individual</a:t>
            </a:r>
            <a:r>
              <a:rPr lang="en-US" sz="4000" dirty="0" smtClean="0">
                <a:latin typeface="+mn-lt"/>
              </a:rPr>
              <a:t> </a:t>
            </a:r>
            <a:r>
              <a:rPr lang="en-US" dirty="0" smtClean="0">
                <a:latin typeface="+mn-lt"/>
              </a:rPr>
              <a:t>Experience</a:t>
            </a:r>
          </a:p>
        </p:txBody>
      </p:sp>
      <p:sp>
        <p:nvSpPr>
          <p:cNvPr id="6" name="Rectangle 5"/>
          <p:cNvSpPr/>
          <p:nvPr/>
        </p:nvSpPr>
        <p:spPr>
          <a:xfrm>
            <a:off x="2286000" y="2590800"/>
            <a:ext cx="4572000" cy="2062103"/>
          </a:xfrm>
          <a:prstGeom prst="rect">
            <a:avLst/>
          </a:prstGeom>
        </p:spPr>
        <p:txBody>
          <a:bodyPr>
            <a:spAutoFit/>
          </a:bodyPr>
          <a:lstStyle/>
          <a:p>
            <a:pPr algn="ctr"/>
            <a:r>
              <a:rPr lang="en-US" sz="3200" i="1" dirty="0">
                <a:solidFill>
                  <a:srgbClr val="000000"/>
                </a:solidFill>
                <a:latin typeface="Calibri"/>
                <a:cs typeface="Calibri"/>
              </a:rPr>
              <a:t>“ I lay there and I was just shook up. I was so shook up</a:t>
            </a:r>
            <a:r>
              <a:rPr lang="is-IS" sz="3200" i="1" dirty="0">
                <a:solidFill>
                  <a:srgbClr val="000000"/>
                </a:solidFill>
                <a:latin typeface="Calibri"/>
                <a:cs typeface="Calibri"/>
              </a:rPr>
              <a:t>…”</a:t>
            </a:r>
          </a:p>
          <a:p>
            <a:pPr algn="ctr"/>
            <a:r>
              <a:rPr lang="is-IS" sz="3200" i="1" dirty="0">
                <a:solidFill>
                  <a:srgbClr val="000000"/>
                </a:solidFill>
                <a:latin typeface="Calibri"/>
                <a:cs typeface="Calibri"/>
              </a:rPr>
              <a:t>- Baltimore Resident</a:t>
            </a:r>
            <a:endParaRPr lang="en-US" sz="3200" i="1" dirty="0">
              <a:solidFill>
                <a:srgbClr val="000000"/>
              </a:solidFill>
              <a:latin typeface="Calibri"/>
              <a:cs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normAutofit/>
          </a:bodyPr>
          <a:lstStyle/>
          <a:p>
            <a:pPr eaLnBrk="1" hangingPunct="1">
              <a:defRPr/>
            </a:pPr>
            <a:r>
              <a:rPr lang="en-US" dirty="0" smtClean="0">
                <a:latin typeface="+mn-lt"/>
                <a:cs typeface="+mj-cs"/>
              </a:rPr>
              <a:t>Using Data</a:t>
            </a:r>
          </a:p>
        </p:txBody>
      </p:sp>
      <p:pic>
        <p:nvPicPr>
          <p:cNvPr id="5" name="Shape 92" descr="crisp.png"/>
          <p:cNvPicPr preferRelativeResize="0"/>
          <p:nvPr/>
        </p:nvPicPr>
        <p:blipFill>
          <a:blip r:embed="rId2">
            <a:alphaModFix/>
          </a:blip>
          <a:stretch>
            <a:fillRect/>
          </a:stretch>
        </p:blipFill>
        <p:spPr>
          <a:xfrm>
            <a:off x="1066800" y="2057400"/>
            <a:ext cx="7543800" cy="386818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normAutofit/>
          </a:bodyPr>
          <a:lstStyle/>
          <a:p>
            <a:pPr eaLnBrk="1" hangingPunct="1">
              <a:defRPr/>
            </a:pPr>
            <a:r>
              <a:rPr lang="en-US" sz="4000" dirty="0" smtClean="0">
                <a:latin typeface="+mn-lt"/>
                <a:cs typeface="+mj-cs"/>
              </a:rPr>
              <a:t>Mapping Falls</a:t>
            </a:r>
          </a:p>
        </p:txBody>
      </p:sp>
      <p:pic>
        <p:nvPicPr>
          <p:cNvPr id="5" name="Shape 80" descr="falls map.png"/>
          <p:cNvPicPr preferRelativeResize="0"/>
          <p:nvPr/>
        </p:nvPicPr>
        <p:blipFill>
          <a:blip r:embed="rId2">
            <a:alphaModFix/>
          </a:blip>
          <a:stretch>
            <a:fillRect/>
          </a:stretch>
        </p:blipFill>
        <p:spPr>
          <a:xfrm>
            <a:off x="457200" y="1981200"/>
            <a:ext cx="5760900" cy="3626829"/>
          </a:xfrm>
          <a:prstGeom prst="rect">
            <a:avLst/>
          </a:prstGeom>
          <a:noFill/>
          <a:ln>
            <a:noFill/>
          </a:ln>
        </p:spPr>
      </p:pic>
      <p:sp>
        <p:nvSpPr>
          <p:cNvPr id="4" name="Rectangle 3"/>
          <p:cNvSpPr/>
          <p:nvPr/>
        </p:nvSpPr>
        <p:spPr>
          <a:xfrm>
            <a:off x="6096000" y="2057400"/>
            <a:ext cx="2895600" cy="3708707"/>
          </a:xfrm>
          <a:prstGeom prst="rect">
            <a:avLst/>
          </a:prstGeom>
        </p:spPr>
        <p:txBody>
          <a:bodyPr wrap="square">
            <a:spAutoFit/>
          </a:bodyPr>
          <a:lstStyle/>
          <a:p>
            <a:pPr algn="ctr">
              <a:spcBef>
                <a:spcPts val="1800"/>
              </a:spcBef>
              <a:buClr>
                <a:schemeClr val="tx1"/>
              </a:buClr>
              <a:buSzPct val="110000"/>
            </a:pPr>
            <a:r>
              <a:rPr lang="en" sz="2200" dirty="0">
                <a:solidFill>
                  <a:srgbClr val="000000"/>
                </a:solidFill>
              </a:rPr>
              <a:t>Rate of Falls by Z</a:t>
            </a:r>
            <a:r>
              <a:rPr lang="en-US" sz="2200" dirty="0">
                <a:solidFill>
                  <a:srgbClr val="000000"/>
                </a:solidFill>
              </a:rPr>
              <a:t>IP</a:t>
            </a:r>
            <a:r>
              <a:rPr lang="en" sz="2200" dirty="0">
                <a:solidFill>
                  <a:srgbClr val="000000"/>
                </a:solidFill>
              </a:rPr>
              <a:t> Code Requiring Hospital Care per 100</a:t>
            </a:r>
            <a:r>
              <a:rPr lang="en-US" sz="2200" dirty="0">
                <a:solidFill>
                  <a:srgbClr val="000000"/>
                </a:solidFill>
              </a:rPr>
              <a:t> </a:t>
            </a:r>
            <a:r>
              <a:rPr lang="en" sz="2200" dirty="0">
                <a:solidFill>
                  <a:srgbClr val="000000"/>
                </a:solidFill>
              </a:rPr>
              <a:t>Baltimore City Residents over Age 65</a:t>
            </a:r>
            <a:r>
              <a:rPr lang="en-US" sz="2200" dirty="0">
                <a:solidFill>
                  <a:srgbClr val="000000"/>
                </a:solidFill>
              </a:rPr>
              <a:t> years</a:t>
            </a:r>
            <a:r>
              <a:rPr lang="en" sz="2200" dirty="0">
                <a:solidFill>
                  <a:srgbClr val="000000"/>
                </a:solidFill>
              </a:rPr>
              <a:t>, 2014</a:t>
            </a:r>
            <a:r>
              <a:rPr lang="en-US" sz="2200" dirty="0">
                <a:solidFill>
                  <a:srgbClr val="000000"/>
                </a:solidFill>
              </a:rPr>
              <a:t> </a:t>
            </a:r>
            <a:endParaRPr lang="en-US" sz="2200" dirty="0" smtClean="0">
              <a:solidFill>
                <a:srgbClr val="000000"/>
              </a:solidFill>
            </a:endParaRPr>
          </a:p>
          <a:p>
            <a:pPr algn="ctr">
              <a:spcBef>
                <a:spcPts val="1800"/>
              </a:spcBef>
              <a:buClr>
                <a:schemeClr val="tx1"/>
              </a:buClr>
              <a:buSzPct val="110000"/>
            </a:pPr>
            <a:r>
              <a:rPr lang="en-US" sz="2200" dirty="0" smtClean="0">
                <a:solidFill>
                  <a:srgbClr val="000000"/>
                </a:solidFill>
              </a:rPr>
              <a:t>(</a:t>
            </a:r>
            <a:r>
              <a:rPr lang="en" sz="2200" dirty="0">
                <a:solidFill>
                  <a:srgbClr val="000000"/>
                </a:solidFill>
              </a:rPr>
              <a:t>preliminary analysis of Maryland Health Services Cost Review Commission data)</a:t>
            </a:r>
            <a:endParaRPr lang="en-US" sz="2200" dirty="0">
              <a:solidFill>
                <a:srgbClr val="00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normAutofit/>
          </a:bodyPr>
          <a:lstStyle/>
          <a:p>
            <a:pPr eaLnBrk="1" hangingPunct="1">
              <a:defRPr/>
            </a:pPr>
            <a:r>
              <a:rPr lang="en-US" sz="4000" dirty="0" smtClean="0">
                <a:latin typeface="+mn-lt"/>
                <a:cs typeface="+mj-cs"/>
              </a:rPr>
              <a:t>Locate Community Interventions</a:t>
            </a:r>
          </a:p>
        </p:txBody>
      </p:sp>
      <p:pic>
        <p:nvPicPr>
          <p:cNvPr id="5" name="Shape 80" descr="falls map.png"/>
          <p:cNvPicPr preferRelativeResize="0"/>
          <p:nvPr/>
        </p:nvPicPr>
        <p:blipFill>
          <a:blip r:embed="rId2">
            <a:alphaModFix/>
          </a:blip>
          <a:stretch>
            <a:fillRect/>
          </a:stretch>
        </p:blipFill>
        <p:spPr>
          <a:xfrm>
            <a:off x="457200" y="1981200"/>
            <a:ext cx="5760900" cy="3626829"/>
          </a:xfrm>
          <a:prstGeom prst="rect">
            <a:avLst/>
          </a:prstGeom>
          <a:noFill/>
          <a:ln>
            <a:noFill/>
          </a:ln>
        </p:spPr>
      </p:pic>
      <p:sp>
        <p:nvSpPr>
          <p:cNvPr id="4" name="Rectangle 3"/>
          <p:cNvSpPr/>
          <p:nvPr/>
        </p:nvSpPr>
        <p:spPr>
          <a:xfrm>
            <a:off x="6096000" y="2057400"/>
            <a:ext cx="2895600" cy="3708707"/>
          </a:xfrm>
          <a:prstGeom prst="rect">
            <a:avLst/>
          </a:prstGeom>
        </p:spPr>
        <p:txBody>
          <a:bodyPr wrap="square">
            <a:spAutoFit/>
          </a:bodyPr>
          <a:lstStyle/>
          <a:p>
            <a:pPr algn="ctr">
              <a:spcBef>
                <a:spcPts val="1800"/>
              </a:spcBef>
              <a:buClr>
                <a:schemeClr val="tx1"/>
              </a:buClr>
              <a:buSzPct val="110000"/>
            </a:pPr>
            <a:r>
              <a:rPr lang="en" sz="2200" dirty="0">
                <a:solidFill>
                  <a:srgbClr val="000000"/>
                </a:solidFill>
              </a:rPr>
              <a:t>Rate of Falls by Z</a:t>
            </a:r>
            <a:r>
              <a:rPr lang="en-US" sz="2200" dirty="0">
                <a:solidFill>
                  <a:srgbClr val="000000"/>
                </a:solidFill>
              </a:rPr>
              <a:t>IP</a:t>
            </a:r>
            <a:r>
              <a:rPr lang="en" sz="2200" dirty="0">
                <a:solidFill>
                  <a:srgbClr val="000000"/>
                </a:solidFill>
              </a:rPr>
              <a:t> Code Requiring Hospital Care per 100</a:t>
            </a:r>
            <a:r>
              <a:rPr lang="en-US" sz="2200" dirty="0">
                <a:solidFill>
                  <a:srgbClr val="000000"/>
                </a:solidFill>
              </a:rPr>
              <a:t> </a:t>
            </a:r>
            <a:r>
              <a:rPr lang="en" sz="2200" dirty="0">
                <a:solidFill>
                  <a:srgbClr val="000000"/>
                </a:solidFill>
              </a:rPr>
              <a:t>Baltimore City Residents over Age 65</a:t>
            </a:r>
            <a:r>
              <a:rPr lang="en-US" sz="2200" dirty="0">
                <a:solidFill>
                  <a:srgbClr val="000000"/>
                </a:solidFill>
              </a:rPr>
              <a:t> years</a:t>
            </a:r>
            <a:r>
              <a:rPr lang="en" sz="2200" dirty="0">
                <a:solidFill>
                  <a:srgbClr val="000000"/>
                </a:solidFill>
              </a:rPr>
              <a:t>, 2014</a:t>
            </a:r>
            <a:r>
              <a:rPr lang="en-US" sz="2200" dirty="0">
                <a:solidFill>
                  <a:srgbClr val="000000"/>
                </a:solidFill>
              </a:rPr>
              <a:t> </a:t>
            </a:r>
            <a:endParaRPr lang="en-US" sz="2200" dirty="0" smtClean="0">
              <a:solidFill>
                <a:srgbClr val="000000"/>
              </a:solidFill>
            </a:endParaRPr>
          </a:p>
          <a:p>
            <a:pPr algn="ctr">
              <a:spcBef>
                <a:spcPts val="1800"/>
              </a:spcBef>
              <a:buClr>
                <a:schemeClr val="tx1"/>
              </a:buClr>
              <a:buSzPct val="110000"/>
            </a:pPr>
            <a:r>
              <a:rPr lang="en-US" sz="2200" dirty="0" smtClean="0">
                <a:solidFill>
                  <a:srgbClr val="000000"/>
                </a:solidFill>
              </a:rPr>
              <a:t>(</a:t>
            </a:r>
            <a:r>
              <a:rPr lang="en" sz="2200" dirty="0">
                <a:solidFill>
                  <a:srgbClr val="000000"/>
                </a:solidFill>
              </a:rPr>
              <a:t>preliminary analysis of Maryland Health Services Cost Review Commission data)</a:t>
            </a:r>
            <a:endParaRPr lang="en-US" sz="2200" dirty="0">
              <a:solidFill>
                <a:srgbClr val="000000"/>
              </a:solidFill>
            </a:endParaRPr>
          </a:p>
        </p:txBody>
      </p:sp>
    </p:spTree>
    <p:extLst>
      <p:ext uri="{BB962C8B-B14F-4D97-AF65-F5344CB8AC3E}">
        <p14:creationId xmlns:p14="http://schemas.microsoft.com/office/powerpoint/2010/main" val="5067970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normAutofit/>
          </a:bodyPr>
          <a:lstStyle/>
          <a:p>
            <a:pPr eaLnBrk="1" hangingPunct="1">
              <a:defRPr/>
            </a:pPr>
            <a:r>
              <a:rPr lang="en-US" dirty="0" smtClean="0">
                <a:latin typeface="+mn-lt"/>
                <a:cs typeface="+mj-cs"/>
              </a:rPr>
              <a:t>Community Partners</a:t>
            </a:r>
          </a:p>
        </p:txBody>
      </p:sp>
      <p:pic>
        <p:nvPicPr>
          <p:cNvPr id="4" name="Shape 131"/>
          <p:cNvPicPr preferRelativeResize="0"/>
          <p:nvPr/>
        </p:nvPicPr>
        <p:blipFill>
          <a:blip r:embed="rId2">
            <a:alphaModFix/>
          </a:blip>
          <a:stretch>
            <a:fillRect/>
          </a:stretch>
        </p:blipFill>
        <p:spPr>
          <a:xfrm>
            <a:off x="685800" y="4876800"/>
            <a:ext cx="1371600" cy="990600"/>
          </a:xfrm>
          <a:prstGeom prst="rect">
            <a:avLst/>
          </a:prstGeom>
          <a:noFill/>
          <a:ln>
            <a:noFill/>
          </a:ln>
        </p:spPr>
      </p:pic>
      <p:pic>
        <p:nvPicPr>
          <p:cNvPr id="5" name="Shape 132" descr="ghhi.png"/>
          <p:cNvPicPr preferRelativeResize="0"/>
          <p:nvPr/>
        </p:nvPicPr>
        <p:blipFill>
          <a:blip r:embed="rId3">
            <a:alphaModFix/>
          </a:blip>
          <a:stretch>
            <a:fillRect/>
          </a:stretch>
        </p:blipFill>
        <p:spPr>
          <a:xfrm>
            <a:off x="-12700" y="3962400"/>
            <a:ext cx="4572000" cy="741432"/>
          </a:xfrm>
          <a:prstGeom prst="rect">
            <a:avLst/>
          </a:prstGeom>
          <a:noFill/>
          <a:ln>
            <a:noFill/>
          </a:ln>
        </p:spPr>
      </p:pic>
      <p:pic>
        <p:nvPicPr>
          <p:cNvPr id="6" name="Shape 134"/>
          <p:cNvPicPr preferRelativeResize="0"/>
          <p:nvPr/>
        </p:nvPicPr>
        <p:blipFill>
          <a:blip r:embed="rId4">
            <a:alphaModFix/>
          </a:blip>
          <a:stretch>
            <a:fillRect/>
          </a:stretch>
        </p:blipFill>
        <p:spPr>
          <a:xfrm>
            <a:off x="5334000" y="2057400"/>
            <a:ext cx="1600200" cy="856569"/>
          </a:xfrm>
          <a:prstGeom prst="rect">
            <a:avLst/>
          </a:prstGeom>
          <a:noFill/>
          <a:ln>
            <a:noFill/>
          </a:ln>
        </p:spPr>
      </p:pic>
      <p:pic>
        <p:nvPicPr>
          <p:cNvPr id="7" name="Shape 135"/>
          <p:cNvPicPr preferRelativeResize="0"/>
          <p:nvPr/>
        </p:nvPicPr>
        <p:blipFill>
          <a:blip r:embed="rId5">
            <a:alphaModFix/>
          </a:blip>
          <a:stretch>
            <a:fillRect/>
          </a:stretch>
        </p:blipFill>
        <p:spPr>
          <a:xfrm>
            <a:off x="533400" y="2895600"/>
            <a:ext cx="1668675" cy="901937"/>
          </a:xfrm>
          <a:prstGeom prst="rect">
            <a:avLst/>
          </a:prstGeom>
          <a:noFill/>
          <a:ln>
            <a:noFill/>
          </a:ln>
        </p:spPr>
      </p:pic>
      <p:pic>
        <p:nvPicPr>
          <p:cNvPr id="8" name="Picture 7" descr="GEDCO.jpe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34000" y="3200400"/>
            <a:ext cx="2209800" cy="495789"/>
          </a:xfrm>
          <a:prstGeom prst="rect">
            <a:avLst/>
          </a:prstGeom>
        </p:spPr>
      </p:pic>
      <p:pic>
        <p:nvPicPr>
          <p:cNvPr id="9" name="Picture 8" descr="Meals on Wheels.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81600" y="4038600"/>
            <a:ext cx="3200400" cy="609600"/>
          </a:xfrm>
          <a:prstGeom prst="rect">
            <a:avLst/>
          </a:prstGeom>
        </p:spPr>
      </p:pic>
      <p:sp>
        <p:nvSpPr>
          <p:cNvPr id="10" name="TextBox 9"/>
          <p:cNvSpPr txBox="1"/>
          <p:nvPr/>
        </p:nvSpPr>
        <p:spPr>
          <a:xfrm>
            <a:off x="5181600" y="4876800"/>
            <a:ext cx="3741481" cy="830997"/>
          </a:xfrm>
          <a:prstGeom prst="rect">
            <a:avLst/>
          </a:prstGeom>
          <a:noFill/>
        </p:spPr>
        <p:txBody>
          <a:bodyPr wrap="square" rtlCol="0">
            <a:spAutoFit/>
          </a:bodyPr>
          <a:lstStyle/>
          <a:p>
            <a:r>
              <a:rPr lang="en-US" sz="4800" dirty="0" smtClean="0">
                <a:solidFill>
                  <a:schemeClr val="bg1"/>
                </a:solidFill>
                <a:latin typeface="Calibri"/>
                <a:cs typeface="Calibri"/>
              </a:rPr>
              <a:t>And More!!!!</a:t>
            </a:r>
            <a:endParaRPr lang="en-US" sz="4800" dirty="0">
              <a:solidFill>
                <a:schemeClr val="bg1"/>
              </a:solidFill>
              <a:latin typeface="Calibri"/>
              <a:cs typeface="Calibri"/>
            </a:endParaRPr>
          </a:p>
        </p:txBody>
      </p:sp>
      <p:pic>
        <p:nvPicPr>
          <p:cNvPr id="11" name="Picture 10"/>
          <p:cNvPicPr>
            <a:picLocks noChangeAspect="1"/>
          </p:cNvPicPr>
          <p:nvPr/>
        </p:nvPicPr>
        <p:blipFill>
          <a:blip r:embed="rId8"/>
          <a:stretch>
            <a:fillRect/>
          </a:stretch>
        </p:blipFill>
        <p:spPr>
          <a:xfrm>
            <a:off x="304800" y="1905000"/>
            <a:ext cx="3429000" cy="827171"/>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normAutofit/>
          </a:bodyPr>
          <a:lstStyle/>
          <a:p>
            <a:pPr eaLnBrk="1" hangingPunct="1">
              <a:defRPr/>
            </a:pPr>
            <a:r>
              <a:rPr lang="en-US" dirty="0" smtClean="0">
                <a:latin typeface="+mn-lt"/>
                <a:cs typeface="+mj-cs"/>
              </a:rPr>
              <a:t>Community Partner Goals</a:t>
            </a:r>
          </a:p>
        </p:txBody>
      </p:sp>
      <p:sp>
        <p:nvSpPr>
          <p:cNvPr id="14342" name="Content Placeholder 3"/>
          <p:cNvSpPr>
            <a:spLocks noGrp="1"/>
          </p:cNvSpPr>
          <p:nvPr>
            <p:ph idx="1"/>
          </p:nvPr>
        </p:nvSpPr>
        <p:spPr>
          <a:xfrm>
            <a:off x="457200" y="2133600"/>
            <a:ext cx="8229600" cy="3992563"/>
          </a:xfrm>
        </p:spPr>
        <p:txBody>
          <a:bodyPr>
            <a:normAutofit/>
          </a:bodyPr>
          <a:lstStyle/>
          <a:p>
            <a:pPr marL="285750" indent="-285750">
              <a:buFont typeface="Arial"/>
              <a:buChar char="•"/>
            </a:pPr>
            <a:r>
              <a:rPr lang="en-US" dirty="0">
                <a:cs typeface="Seravek"/>
              </a:rPr>
              <a:t>Evaluate effectiveness of </a:t>
            </a:r>
            <a:r>
              <a:rPr lang="en-US" dirty="0" smtClean="0">
                <a:cs typeface="Seravek"/>
              </a:rPr>
              <a:t>interventions</a:t>
            </a:r>
            <a:endParaRPr lang="en-US" dirty="0">
              <a:cs typeface="Seravek"/>
            </a:endParaRPr>
          </a:p>
          <a:p>
            <a:pPr marL="285750" indent="-285750">
              <a:buFont typeface="Arial"/>
              <a:buChar char="•"/>
            </a:pPr>
            <a:r>
              <a:rPr lang="en-US" dirty="0">
                <a:cs typeface="Seravek"/>
              </a:rPr>
              <a:t>Identify underserved areas and locate </a:t>
            </a:r>
            <a:r>
              <a:rPr lang="en-US" dirty="0" smtClean="0">
                <a:cs typeface="Seravek"/>
              </a:rPr>
              <a:t>services</a:t>
            </a:r>
            <a:endParaRPr lang="en-US" dirty="0">
              <a:cs typeface="Seravek"/>
            </a:endParaRPr>
          </a:p>
          <a:p>
            <a:pPr marL="285750" indent="-285750">
              <a:buFont typeface="Arial"/>
              <a:buChar char="•"/>
            </a:pPr>
            <a:r>
              <a:rPr lang="en-US" dirty="0">
                <a:cs typeface="Seravek"/>
              </a:rPr>
              <a:t>Greater integration with medical community, possibly be included under the clinical care Query Portal for </a:t>
            </a:r>
            <a:r>
              <a:rPr lang="en-US" dirty="0" smtClean="0">
                <a:cs typeface="Seravek"/>
              </a:rPr>
              <a:t>notifications</a:t>
            </a:r>
            <a:endParaRPr lang="en-US" dirty="0">
              <a:cs typeface="Seravek"/>
            </a:endParaRPr>
          </a:p>
          <a:p>
            <a:pPr marL="285750" indent="-285750">
              <a:buFont typeface="Arial"/>
              <a:buChar char="•"/>
            </a:pPr>
            <a:r>
              <a:rPr lang="en-US" dirty="0">
                <a:cs typeface="Seravek"/>
              </a:rPr>
              <a:t>Make Baltimore an aging friendly </a:t>
            </a:r>
            <a:r>
              <a:rPr lang="en-US" dirty="0" smtClean="0">
                <a:cs typeface="Seravek"/>
              </a:rPr>
              <a:t>city</a:t>
            </a:r>
            <a:endParaRPr lang="en-US" dirty="0">
              <a:cs typeface="Seravek"/>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normAutofit/>
          </a:bodyPr>
          <a:lstStyle/>
          <a:p>
            <a:pPr eaLnBrk="1" hangingPunct="1">
              <a:defRPr/>
            </a:pPr>
            <a:r>
              <a:rPr lang="en-US" dirty="0" smtClean="0">
                <a:cs typeface="+mj-cs"/>
              </a:rPr>
              <a:t>City Partners</a:t>
            </a:r>
          </a:p>
        </p:txBody>
      </p:sp>
      <p:sp>
        <p:nvSpPr>
          <p:cNvPr id="7" name="TextBox 6"/>
          <p:cNvSpPr txBox="1"/>
          <p:nvPr/>
        </p:nvSpPr>
        <p:spPr>
          <a:xfrm>
            <a:off x="5867400" y="4267200"/>
            <a:ext cx="2866691" cy="830997"/>
          </a:xfrm>
          <a:prstGeom prst="rect">
            <a:avLst/>
          </a:prstGeom>
          <a:noFill/>
        </p:spPr>
        <p:txBody>
          <a:bodyPr wrap="square" rtlCol="0">
            <a:spAutoFit/>
          </a:bodyPr>
          <a:lstStyle/>
          <a:p>
            <a:r>
              <a:rPr lang="en-US" sz="2400" dirty="0" smtClean="0">
                <a:solidFill>
                  <a:srgbClr val="000000"/>
                </a:solidFill>
                <a:cs typeface="Seravek"/>
              </a:rPr>
              <a:t>Baltimore City Fire and EMS</a:t>
            </a:r>
            <a:endParaRPr lang="en-US" sz="2400" dirty="0">
              <a:solidFill>
                <a:srgbClr val="000000"/>
              </a:solidFill>
              <a:cs typeface="Seravek"/>
            </a:endParaRPr>
          </a:p>
        </p:txBody>
      </p:sp>
      <p:pic>
        <p:nvPicPr>
          <p:cNvPr id="18" name="Shape 133"/>
          <p:cNvPicPr preferRelativeResize="0"/>
          <p:nvPr/>
        </p:nvPicPr>
        <p:blipFill>
          <a:blip r:embed="rId2">
            <a:alphaModFix/>
          </a:blip>
          <a:stretch>
            <a:fillRect/>
          </a:stretch>
        </p:blipFill>
        <p:spPr>
          <a:xfrm>
            <a:off x="304800" y="2286000"/>
            <a:ext cx="3712790" cy="1523999"/>
          </a:xfrm>
          <a:prstGeom prst="rect">
            <a:avLst/>
          </a:prstGeom>
          <a:noFill/>
          <a:ln>
            <a:noFill/>
          </a:ln>
        </p:spPr>
      </p:pic>
      <p:pic>
        <p:nvPicPr>
          <p:cNvPr id="19" name="Picture 18"/>
          <p:cNvPicPr>
            <a:picLocks noChangeAspect="1"/>
          </p:cNvPicPr>
          <p:nvPr/>
        </p:nvPicPr>
        <p:blipFill>
          <a:blip r:embed="rId3"/>
          <a:stretch>
            <a:fillRect/>
          </a:stretch>
        </p:blipFill>
        <p:spPr>
          <a:xfrm>
            <a:off x="4724400" y="4038600"/>
            <a:ext cx="990600" cy="1192981"/>
          </a:xfrm>
          <a:prstGeom prst="rect">
            <a:avLst/>
          </a:prstGeom>
        </p:spPr>
      </p:pic>
      <p:pic>
        <p:nvPicPr>
          <p:cNvPr id="20" name="Picture 19"/>
          <p:cNvPicPr>
            <a:picLocks noChangeAspect="1"/>
          </p:cNvPicPr>
          <p:nvPr/>
        </p:nvPicPr>
        <p:blipFill>
          <a:blip r:embed="rId4"/>
          <a:stretch>
            <a:fillRect/>
          </a:stretch>
        </p:blipFill>
        <p:spPr>
          <a:xfrm>
            <a:off x="4648200" y="2514600"/>
            <a:ext cx="1088544" cy="1088544"/>
          </a:xfrm>
          <a:prstGeom prst="rect">
            <a:avLst/>
          </a:prstGeom>
        </p:spPr>
      </p:pic>
      <p:pic>
        <p:nvPicPr>
          <p:cNvPr id="21" name="Picture 20"/>
          <p:cNvPicPr>
            <a:picLocks noChangeAspect="1"/>
          </p:cNvPicPr>
          <p:nvPr/>
        </p:nvPicPr>
        <p:blipFill>
          <a:blip r:embed="rId5"/>
          <a:stretch>
            <a:fillRect/>
          </a:stretch>
        </p:blipFill>
        <p:spPr>
          <a:xfrm>
            <a:off x="19050" y="3810000"/>
            <a:ext cx="4267200" cy="1574800"/>
          </a:xfrm>
          <a:prstGeom prst="rect">
            <a:avLst/>
          </a:prstGeom>
        </p:spPr>
      </p:pic>
      <p:sp>
        <p:nvSpPr>
          <p:cNvPr id="23" name="TextBox 22"/>
          <p:cNvSpPr txBox="1"/>
          <p:nvPr/>
        </p:nvSpPr>
        <p:spPr>
          <a:xfrm>
            <a:off x="5867400" y="2590800"/>
            <a:ext cx="2971800" cy="830997"/>
          </a:xfrm>
          <a:prstGeom prst="rect">
            <a:avLst/>
          </a:prstGeom>
          <a:noFill/>
        </p:spPr>
        <p:txBody>
          <a:bodyPr wrap="square" rtlCol="0">
            <a:spAutoFit/>
          </a:bodyPr>
          <a:lstStyle/>
          <a:p>
            <a:r>
              <a:rPr lang="en-US" sz="2400" dirty="0" smtClean="0">
                <a:solidFill>
                  <a:srgbClr val="000000"/>
                </a:solidFill>
                <a:latin typeface="Seravek"/>
                <a:cs typeface="Seravek"/>
              </a:rPr>
              <a:t>Baltimore City Aging and Care Services</a:t>
            </a:r>
            <a:endParaRPr lang="en-US" sz="2400" dirty="0">
              <a:solidFill>
                <a:srgbClr val="000000"/>
              </a:solidFill>
              <a:latin typeface="Seravek"/>
              <a:cs typeface="Seravek"/>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normAutofit/>
          </a:bodyPr>
          <a:lstStyle/>
          <a:p>
            <a:pPr>
              <a:defRPr/>
            </a:pPr>
            <a:r>
              <a:rPr lang="en-US" dirty="0">
                <a:cs typeface="Seravek"/>
              </a:rPr>
              <a:t>City Partner Goals</a:t>
            </a:r>
            <a:endParaRPr lang="en-US" b="1" dirty="0" smtClean="0">
              <a:cs typeface="Seravek"/>
            </a:endParaRPr>
          </a:p>
        </p:txBody>
      </p:sp>
      <p:sp>
        <p:nvSpPr>
          <p:cNvPr id="20486" name="Content Placeholder 12"/>
          <p:cNvSpPr>
            <a:spLocks noGrp="1"/>
          </p:cNvSpPr>
          <p:nvPr>
            <p:ph idx="1"/>
          </p:nvPr>
        </p:nvSpPr>
        <p:spPr>
          <a:xfrm>
            <a:off x="457200" y="2057400"/>
            <a:ext cx="8229600" cy="4068763"/>
          </a:xfrm>
        </p:spPr>
        <p:txBody>
          <a:bodyPr>
            <a:normAutofit/>
          </a:bodyPr>
          <a:lstStyle/>
          <a:p>
            <a:pPr marL="285750" indent="-285750">
              <a:buFont typeface="Arial"/>
              <a:buChar char="•"/>
            </a:pPr>
            <a:r>
              <a:rPr lang="en-US" sz="2800" dirty="0">
                <a:cs typeface="Tamil Sangam MN"/>
              </a:rPr>
              <a:t>Make city housing safer for older </a:t>
            </a:r>
            <a:r>
              <a:rPr lang="en-US" sz="2800" dirty="0" smtClean="0">
                <a:cs typeface="Tamil Sangam MN"/>
              </a:rPr>
              <a:t>adults</a:t>
            </a:r>
            <a:endParaRPr lang="en-US" sz="2800" dirty="0">
              <a:cs typeface="Tamil Sangam MN"/>
            </a:endParaRPr>
          </a:p>
          <a:p>
            <a:pPr marL="285750" indent="-285750">
              <a:buFont typeface="Arial"/>
              <a:buChar char="•"/>
            </a:pPr>
            <a:r>
              <a:rPr lang="en-US" sz="2800" dirty="0">
                <a:cs typeface="Tamil Sangam MN"/>
              </a:rPr>
              <a:t>Improve public walkways that are utilized by older </a:t>
            </a:r>
            <a:r>
              <a:rPr lang="en-US" sz="2800" dirty="0" smtClean="0">
                <a:cs typeface="Tamil Sangam MN"/>
              </a:rPr>
              <a:t>adults</a:t>
            </a:r>
            <a:endParaRPr lang="en-US" sz="2800" dirty="0">
              <a:cs typeface="Tamil Sangam MN"/>
            </a:endParaRPr>
          </a:p>
          <a:p>
            <a:pPr marL="285750" indent="-285750">
              <a:buFont typeface="Arial"/>
              <a:buChar char="•"/>
            </a:pPr>
            <a:r>
              <a:rPr lang="en-US" sz="2800" dirty="0">
                <a:cs typeface="Tamil Sangam MN"/>
              </a:rPr>
              <a:t>Reduce ambulance </a:t>
            </a:r>
            <a:r>
              <a:rPr lang="en-US" sz="2800" dirty="0" smtClean="0">
                <a:cs typeface="Tamil Sangam MN"/>
              </a:rPr>
              <a:t>usage</a:t>
            </a:r>
            <a:endParaRPr lang="en-US" sz="2800" dirty="0">
              <a:cs typeface="Tamil Sangam MN"/>
            </a:endParaRPr>
          </a:p>
          <a:p>
            <a:pPr marL="285750" indent="-285750">
              <a:buFont typeface="Arial"/>
              <a:buChar char="•"/>
            </a:pPr>
            <a:r>
              <a:rPr lang="en-US" sz="2800" dirty="0">
                <a:cs typeface="Tamil Sangam MN"/>
              </a:rPr>
              <a:t>Improve access to exercise programs and senior center </a:t>
            </a:r>
            <a:r>
              <a:rPr lang="en-US" sz="2800" dirty="0" smtClean="0">
                <a:cs typeface="Tamil Sangam MN"/>
              </a:rPr>
              <a:t>programs</a:t>
            </a:r>
            <a:endParaRPr lang="en-US" sz="2800" dirty="0">
              <a:cs typeface="Tamil Sangam MN"/>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normAutofit/>
          </a:bodyPr>
          <a:lstStyle/>
          <a:p>
            <a:pPr eaLnBrk="1" hangingPunct="1">
              <a:defRPr/>
            </a:pPr>
            <a:r>
              <a:rPr lang="en-US" dirty="0" smtClean="0">
                <a:cs typeface="+mj-cs"/>
              </a:rPr>
              <a:t>Matching of Datasets</a:t>
            </a:r>
          </a:p>
        </p:txBody>
      </p:sp>
      <p:sp>
        <p:nvSpPr>
          <p:cNvPr id="41990" name="Content Placeholder 12"/>
          <p:cNvSpPr>
            <a:spLocks noGrp="1"/>
          </p:cNvSpPr>
          <p:nvPr>
            <p:ph idx="1"/>
          </p:nvPr>
        </p:nvSpPr>
        <p:spPr>
          <a:xfrm>
            <a:off x="457200" y="1981200"/>
            <a:ext cx="8229600" cy="4144963"/>
          </a:xfrm>
        </p:spPr>
        <p:txBody>
          <a:bodyPr/>
          <a:lstStyle/>
          <a:p>
            <a:pPr marL="0" indent="0">
              <a:buNone/>
            </a:pPr>
            <a:r>
              <a:rPr lang="en-US" dirty="0">
                <a:cs typeface="Seravek"/>
              </a:rPr>
              <a:t>Possibilities Include</a:t>
            </a:r>
            <a:r>
              <a:rPr lang="en-US" dirty="0" smtClean="0">
                <a:cs typeface="Seravek"/>
              </a:rPr>
              <a:t>:</a:t>
            </a:r>
            <a:endParaRPr lang="en-US" dirty="0">
              <a:cs typeface="Seravek"/>
            </a:endParaRPr>
          </a:p>
          <a:p>
            <a:pPr marL="857250" lvl="1" indent="-457200">
              <a:buFont typeface="Arial"/>
              <a:buChar char="•"/>
            </a:pPr>
            <a:r>
              <a:rPr lang="en-US" sz="3200" dirty="0">
                <a:cs typeface="Seravek"/>
              </a:rPr>
              <a:t>Ability to identify individuals at highest risk for individual </a:t>
            </a:r>
            <a:r>
              <a:rPr lang="en-US" sz="3200" dirty="0" smtClean="0">
                <a:cs typeface="Seravek"/>
              </a:rPr>
              <a:t>outreach</a:t>
            </a:r>
            <a:endParaRPr lang="en-US" sz="3200" dirty="0">
              <a:cs typeface="Seravek"/>
            </a:endParaRPr>
          </a:p>
          <a:p>
            <a:pPr marL="857250" lvl="1" indent="-457200">
              <a:buFont typeface="Arial"/>
              <a:buChar char="•"/>
            </a:pPr>
            <a:r>
              <a:rPr lang="en-US" sz="3200" dirty="0">
                <a:cs typeface="Seravek"/>
              </a:rPr>
              <a:t>Ability to effectively evaluate a </a:t>
            </a:r>
            <a:r>
              <a:rPr lang="en-US" sz="3200" dirty="0" smtClean="0">
                <a:cs typeface="Seravek"/>
              </a:rPr>
              <a:t>program</a:t>
            </a:r>
            <a:endParaRPr lang="en-US" sz="3200" dirty="0">
              <a:cs typeface="Seravek"/>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normAutofit/>
          </a:bodyPr>
          <a:lstStyle/>
          <a:p>
            <a:pPr eaLnBrk="1" hangingPunct="1">
              <a:defRPr/>
            </a:pPr>
            <a:r>
              <a:rPr lang="en-US" dirty="0" smtClean="0">
                <a:cs typeface="+mj-cs"/>
              </a:rPr>
              <a:t>Individual Outreach</a:t>
            </a:r>
          </a:p>
        </p:txBody>
      </p:sp>
      <p:pic>
        <p:nvPicPr>
          <p:cNvPr id="5" name="Shape 149"/>
          <p:cNvPicPr preferRelativeResize="0"/>
          <p:nvPr/>
        </p:nvPicPr>
        <p:blipFill>
          <a:blip r:embed="rId2">
            <a:alphaModFix/>
          </a:blip>
          <a:stretch>
            <a:fillRect/>
          </a:stretch>
        </p:blipFill>
        <p:spPr>
          <a:xfrm>
            <a:off x="457187" y="2935089"/>
            <a:ext cx="2905125" cy="1762125"/>
          </a:xfrm>
          <a:prstGeom prst="rect">
            <a:avLst/>
          </a:prstGeom>
          <a:noFill/>
          <a:ln>
            <a:noFill/>
          </a:ln>
        </p:spPr>
      </p:pic>
      <p:pic>
        <p:nvPicPr>
          <p:cNvPr id="6" name="Shape 150" descr="cphit2.png"/>
          <p:cNvPicPr preferRelativeResize="0"/>
          <p:nvPr/>
        </p:nvPicPr>
        <p:blipFill>
          <a:blip r:embed="rId3">
            <a:alphaModFix/>
          </a:blip>
          <a:stretch>
            <a:fillRect/>
          </a:stretch>
        </p:blipFill>
        <p:spPr>
          <a:xfrm>
            <a:off x="3856446" y="2694104"/>
            <a:ext cx="4982649" cy="21149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cs typeface="Seravek"/>
              </a:rPr>
              <a:t>Outline</a:t>
            </a:r>
          </a:p>
        </p:txBody>
      </p:sp>
      <p:sp>
        <p:nvSpPr>
          <p:cNvPr id="4" name="Footer Placeholder 3"/>
          <p:cNvSpPr>
            <a:spLocks noGrp="1"/>
          </p:cNvSpPr>
          <p:nvPr>
            <p:ph type="ftr" sz="quarter" idx="11"/>
          </p:nvPr>
        </p:nvSpPr>
        <p:spPr/>
        <p:txBody>
          <a:bodyPr/>
          <a:lstStyle/>
          <a:p>
            <a:r>
              <a:rPr lang="en-US" dirty="0" smtClean="0">
                <a:solidFill>
                  <a:schemeClr val="bg1"/>
                </a:solidFill>
              </a:rPr>
              <a:t>Source: U.S</a:t>
            </a:r>
            <a:r>
              <a:rPr lang="en-US" dirty="0">
                <a:solidFill>
                  <a:schemeClr val="bg1"/>
                </a:solidFill>
              </a:rPr>
              <a:t>.</a:t>
            </a:r>
            <a:r>
              <a:rPr lang="en-US" dirty="0" smtClean="0">
                <a:solidFill>
                  <a:schemeClr val="bg1"/>
                </a:solidFill>
              </a:rPr>
              <a:t> Census Bureau  (2015)</a:t>
            </a:r>
            <a:endParaRPr lang="en-US" dirty="0">
              <a:solidFill>
                <a:schemeClr val="bg1"/>
              </a:solidFill>
            </a:endParaRPr>
          </a:p>
        </p:txBody>
      </p:sp>
      <p:sp>
        <p:nvSpPr>
          <p:cNvPr id="5" name="Slide Number Placeholder 4"/>
          <p:cNvSpPr>
            <a:spLocks noGrp="1"/>
          </p:cNvSpPr>
          <p:nvPr>
            <p:ph type="sldNum" sz="quarter" idx="12"/>
          </p:nvPr>
        </p:nvSpPr>
        <p:spPr/>
        <p:txBody>
          <a:bodyPr/>
          <a:lstStyle/>
          <a:p>
            <a:fld id="{0F227081-193D-4899-BBA0-65D100E7CFE8}" type="slidenum">
              <a:rPr lang="en-US" smtClean="0">
                <a:solidFill>
                  <a:prstClr val="white">
                    <a:tint val="75000"/>
                  </a:prstClr>
                </a:solidFill>
              </a:rPr>
              <a:pPr/>
              <a:t>2</a:t>
            </a:fld>
            <a:endParaRPr lang="en-US" dirty="0">
              <a:solidFill>
                <a:prstClr val="white">
                  <a:tint val="75000"/>
                </a:prstClr>
              </a:solidFill>
            </a:endParaRPr>
          </a:p>
        </p:txBody>
      </p:sp>
      <p:sp>
        <p:nvSpPr>
          <p:cNvPr id="3" name="Content Placeholder 2"/>
          <p:cNvSpPr>
            <a:spLocks noGrp="1"/>
          </p:cNvSpPr>
          <p:nvPr>
            <p:ph idx="1"/>
          </p:nvPr>
        </p:nvSpPr>
        <p:spPr>
          <a:xfrm>
            <a:off x="457200" y="2133600"/>
            <a:ext cx="8229600" cy="4525963"/>
          </a:xfrm>
        </p:spPr>
        <p:txBody>
          <a:bodyPr/>
          <a:lstStyle/>
          <a:p>
            <a:r>
              <a:rPr lang="en-US" dirty="0">
                <a:cs typeface="Seravek"/>
              </a:rPr>
              <a:t>Falls as a public health problem</a:t>
            </a:r>
          </a:p>
          <a:p>
            <a:r>
              <a:rPr lang="en-US" dirty="0">
                <a:cs typeface="Seravek"/>
              </a:rPr>
              <a:t>Developing falls surveillance infrastructure</a:t>
            </a:r>
          </a:p>
          <a:p>
            <a:r>
              <a:rPr lang="en-US" dirty="0">
                <a:cs typeface="Seravek"/>
              </a:rPr>
              <a:t>Developing community relationships to utilize and improve a falls surveillance infrastructure</a:t>
            </a:r>
          </a:p>
          <a:p>
            <a:r>
              <a:rPr lang="en-US" dirty="0">
                <a:cs typeface="Seravek"/>
              </a:rPr>
              <a:t>Future possibilities of data sharing</a:t>
            </a:r>
          </a:p>
          <a:p>
            <a:endParaRPr lang="en-US" dirty="0"/>
          </a:p>
        </p:txBody>
      </p:sp>
    </p:spTree>
    <p:extLst>
      <p:ext uri="{BB962C8B-B14F-4D97-AF65-F5344CB8AC3E}">
        <p14:creationId xmlns:p14="http://schemas.microsoft.com/office/powerpoint/2010/main" val="27783517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7800" y="457200"/>
            <a:ext cx="6063566" cy="883102"/>
          </a:xfrm>
        </p:spPr>
        <p:txBody>
          <a:bodyPr>
            <a:normAutofit/>
          </a:bodyPr>
          <a:lstStyle/>
          <a:p>
            <a:pPr>
              <a:lnSpc>
                <a:spcPct val="114000"/>
              </a:lnSpc>
            </a:pPr>
            <a:r>
              <a:rPr lang="en-US" dirty="0" smtClean="0">
                <a:solidFill>
                  <a:srgbClr val="000000"/>
                </a:solidFill>
                <a:latin typeface="Calibri"/>
                <a:cs typeface="Calibri"/>
              </a:rPr>
              <a:t>Further Resources</a:t>
            </a:r>
            <a:endParaRPr lang="en-US" dirty="0">
              <a:solidFill>
                <a:srgbClr val="000000"/>
              </a:solidFill>
              <a:latin typeface="Calibri"/>
              <a:cs typeface="Calibri"/>
            </a:endParaRPr>
          </a:p>
        </p:txBody>
      </p:sp>
    </p:spTree>
    <p:extLst>
      <p:ext uri="{BB962C8B-B14F-4D97-AF65-F5344CB8AC3E}">
        <p14:creationId xmlns:p14="http://schemas.microsoft.com/office/powerpoint/2010/main" val="8314622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All In: Data for Community Health</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3048000"/>
            <a:ext cx="1251426" cy="1251426"/>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1828800"/>
            <a:ext cx="1403203" cy="1180957"/>
          </a:xfrm>
          <a:prstGeom prst="rect">
            <a:avLst/>
          </a:prstGeom>
        </p:spPr>
      </p:pic>
      <p:sp>
        <p:nvSpPr>
          <p:cNvPr id="6" name="Content Placeholder 2"/>
          <p:cNvSpPr txBox="1">
            <a:spLocks/>
          </p:cNvSpPr>
          <p:nvPr/>
        </p:nvSpPr>
        <p:spPr>
          <a:xfrm>
            <a:off x="2438400" y="2057400"/>
            <a:ext cx="5927176" cy="4395266"/>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spcAft>
                <a:spcPts val="1200"/>
              </a:spcAft>
              <a:buClr>
                <a:srgbClr val="FE9602"/>
              </a:buClr>
              <a:buFont typeface="Wingdings" panose="05000000000000000000" pitchFamily="2" charset="2"/>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spcAft>
                <a:spcPts val="1200"/>
              </a:spcAft>
              <a:buClr>
                <a:srgbClr val="FE9602"/>
              </a:buClr>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spcAft>
                <a:spcPts val="1200"/>
              </a:spcAft>
              <a:buClr>
                <a:srgbClr val="FE9602"/>
              </a:buClr>
              <a:buFont typeface="Wingdings" panose="05000000000000000000" pitchFamily="2" charset="2"/>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spcAft>
                <a:spcPts val="1200"/>
              </a:spcAft>
              <a:buClr>
                <a:srgbClr val="FE9602"/>
              </a:buClr>
              <a:buFont typeface="Wingdings" panose="05000000000000000000" pitchFamily="2" charset="2"/>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spcAft>
                <a:spcPts val="1200"/>
              </a:spcAft>
              <a:buClr>
                <a:srgbClr val="FE9602"/>
              </a:buClr>
              <a:buFont typeface="Wingdings" panose="05000000000000000000" pitchFamily="2" charset="2"/>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457200" indent="-457200">
              <a:buFont typeface="+mj-lt"/>
              <a:buAutoNum type="arabicPeriod"/>
            </a:pPr>
            <a:r>
              <a:rPr lang="en-US" dirty="0">
                <a:solidFill>
                  <a:srgbClr val="000000"/>
                </a:solidFill>
              </a:rPr>
              <a:t>Support a movement acknowledging the social determinants of health</a:t>
            </a:r>
          </a:p>
          <a:p>
            <a:pPr marL="457200" indent="-457200">
              <a:buFont typeface="+mj-lt"/>
              <a:buAutoNum type="arabicPeriod"/>
            </a:pPr>
            <a:endParaRPr lang="en-US" dirty="0">
              <a:solidFill>
                <a:srgbClr val="000000"/>
              </a:solidFill>
            </a:endParaRPr>
          </a:p>
          <a:p>
            <a:pPr marL="457200" indent="-457200">
              <a:buFont typeface="+mj-lt"/>
              <a:buAutoNum type="arabicPeriod"/>
            </a:pPr>
            <a:r>
              <a:rPr lang="en-US" dirty="0">
                <a:solidFill>
                  <a:srgbClr val="000000"/>
                </a:solidFill>
              </a:rPr>
              <a:t>Build an evidence base for the field of multi-sector data integration to improve health</a:t>
            </a:r>
          </a:p>
          <a:p>
            <a:pPr marL="457200" indent="-457200">
              <a:buFont typeface="+mj-lt"/>
              <a:buAutoNum type="arabicPeriod"/>
            </a:pPr>
            <a:endParaRPr lang="en-US" dirty="0">
              <a:solidFill>
                <a:srgbClr val="000000"/>
              </a:solidFill>
            </a:endParaRPr>
          </a:p>
          <a:p>
            <a:pPr marL="457200" indent="-457200">
              <a:buFont typeface="+mj-lt"/>
              <a:buAutoNum type="arabicPeriod"/>
            </a:pPr>
            <a:r>
              <a:rPr lang="en-US" dirty="0">
                <a:solidFill>
                  <a:srgbClr val="000000"/>
                </a:solidFill>
              </a:rPr>
              <a:t>Utilize the power of peer learning and collaboration</a:t>
            </a:r>
          </a:p>
        </p:txBody>
      </p:sp>
      <p:pic>
        <p:nvPicPr>
          <p:cNvPr id="8" name="Picture 2" descr="https://magazine.owen.vanderbilt.edu/wp-content/uploads/sites/13/legacy/2012/05/oweninsights_400.jpg"/>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609600" y="4648200"/>
            <a:ext cx="1242475" cy="121451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3199563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DASH and CHP are All In!</a:t>
            </a:r>
          </a:p>
        </p:txBody>
      </p:sp>
      <p:sp>
        <p:nvSpPr>
          <p:cNvPr id="3" name="Content Placeholder 2"/>
          <p:cNvSpPr>
            <a:spLocks noGrp="1"/>
          </p:cNvSpPr>
          <p:nvPr>
            <p:ph idx="1"/>
          </p:nvPr>
        </p:nvSpPr>
        <p:spPr>
          <a:xfrm>
            <a:off x="533400" y="1981200"/>
            <a:ext cx="8915400" cy="4525963"/>
          </a:xfrm>
        </p:spPr>
        <p:txBody>
          <a:bodyPr>
            <a:noAutofit/>
          </a:bodyPr>
          <a:lstStyle/>
          <a:p>
            <a:pPr marL="0" indent="0">
              <a:buNone/>
            </a:pPr>
            <a:r>
              <a:rPr lang="en-US" sz="2800" b="1" dirty="0"/>
              <a:t>Community Health Peer Learning Program</a:t>
            </a:r>
          </a:p>
          <a:p>
            <a:r>
              <a:rPr lang="en-US" sz="2800" dirty="0"/>
              <a:t>NPO: AcademyHealth, Washington DC</a:t>
            </a:r>
          </a:p>
          <a:p>
            <a:r>
              <a:rPr lang="en-US" sz="2800" dirty="0"/>
              <a:t>Funded by the federal ONC</a:t>
            </a:r>
          </a:p>
          <a:p>
            <a:r>
              <a:rPr lang="en-US" sz="2800" dirty="0"/>
              <a:t>15 participant and subject matter expertise communities</a:t>
            </a:r>
          </a:p>
          <a:p>
            <a:pPr marL="0" indent="0">
              <a:buNone/>
            </a:pPr>
            <a:r>
              <a:rPr lang="en-US" sz="2800" b="1" dirty="0"/>
              <a:t>Data Across Sectors for Health (DASH) </a:t>
            </a:r>
          </a:p>
          <a:p>
            <a:r>
              <a:rPr lang="en-US" sz="2800" dirty="0"/>
              <a:t>NPO: Illinois Public Health Institute in partnership with the Michigan Public Health Institute</a:t>
            </a:r>
          </a:p>
          <a:p>
            <a:r>
              <a:rPr lang="en-US" sz="2800" dirty="0"/>
              <a:t>Funded by the RWJF</a:t>
            </a:r>
          </a:p>
          <a:p>
            <a:r>
              <a:rPr lang="en-US" sz="2800" dirty="0"/>
              <a:t>10 grantee communities</a:t>
            </a:r>
          </a:p>
        </p:txBody>
      </p:sp>
    </p:spTree>
    <p:extLst>
      <p:ext uri="{BB962C8B-B14F-4D97-AF65-F5344CB8AC3E}">
        <p14:creationId xmlns:p14="http://schemas.microsoft.com/office/powerpoint/2010/main" val="6594992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Projects in the Network</a:t>
            </a:r>
          </a:p>
        </p:txBody>
      </p:sp>
      <p:sp>
        <p:nvSpPr>
          <p:cNvPr id="3" name="Content Placeholder 2"/>
          <p:cNvSpPr>
            <a:spLocks noGrp="1"/>
          </p:cNvSpPr>
          <p:nvPr>
            <p:ph idx="1"/>
          </p:nvPr>
        </p:nvSpPr>
        <p:spPr>
          <a:xfrm>
            <a:off x="718297" y="1904999"/>
            <a:ext cx="7816103" cy="3987605"/>
          </a:xfrm>
        </p:spPr>
        <p:txBody>
          <a:bodyPr>
            <a:normAutofit/>
          </a:bodyPr>
          <a:lstStyle/>
          <a:p>
            <a:pPr>
              <a:spcBef>
                <a:spcPts val="0"/>
              </a:spcBef>
              <a:spcAft>
                <a:spcPts val="1200"/>
              </a:spcAft>
            </a:pPr>
            <a:r>
              <a:rPr lang="en-US" sz="1600" i="1" dirty="0"/>
              <a:t>All In </a:t>
            </a:r>
            <a:r>
              <a:rPr lang="en-US" sz="1600" dirty="0"/>
              <a:t>reflects the efforts and insights of 50 community collaborations</a:t>
            </a:r>
          </a:p>
          <a:p>
            <a:pPr lvl="1">
              <a:spcBef>
                <a:spcPts val="0"/>
              </a:spcBef>
              <a:spcAft>
                <a:spcPts val="600"/>
              </a:spcAft>
              <a:buClr>
                <a:srgbClr val="BADB88"/>
              </a:buClr>
              <a:buFont typeface="Arial" panose="020B0604020202020204" pitchFamily="34" charset="0"/>
              <a:buChar char="•"/>
            </a:pPr>
            <a:r>
              <a:rPr lang="en-US" sz="1200" dirty="0"/>
              <a:t>10 Data Across Sectors for Health (DASH) projects</a:t>
            </a:r>
          </a:p>
          <a:p>
            <a:pPr lvl="1">
              <a:spcBef>
                <a:spcPts val="0"/>
              </a:spcBef>
              <a:spcAft>
                <a:spcPts val="600"/>
              </a:spcAft>
              <a:buClr>
                <a:srgbClr val="BADB88"/>
              </a:buClr>
              <a:buFont typeface="Arial" panose="020B0604020202020204" pitchFamily="34" charset="0"/>
              <a:buChar char="•"/>
            </a:pPr>
            <a:r>
              <a:rPr lang="en-US" sz="1200" dirty="0"/>
              <a:t>15 Community Health Peer Learning Program (CHP) projects</a:t>
            </a:r>
          </a:p>
          <a:p>
            <a:pPr lvl="1">
              <a:spcBef>
                <a:spcPts val="0"/>
              </a:spcBef>
              <a:spcAft>
                <a:spcPts val="600"/>
              </a:spcAft>
              <a:buClr>
                <a:srgbClr val="BADB88"/>
              </a:buClr>
              <a:buFont typeface="Arial" panose="020B0604020202020204" pitchFamily="34" charset="0"/>
              <a:buChar char="•"/>
            </a:pPr>
            <a:r>
              <a:rPr lang="en-US" sz="1200" dirty="0"/>
              <a:t>18 BUILD Health Challenge projects</a:t>
            </a:r>
          </a:p>
          <a:p>
            <a:pPr lvl="1">
              <a:spcBef>
                <a:spcPts val="0"/>
              </a:spcBef>
              <a:spcAft>
                <a:spcPts val="0"/>
              </a:spcAft>
              <a:buClr>
                <a:srgbClr val="BADB88"/>
              </a:buClr>
              <a:buFont typeface="Arial" panose="020B0604020202020204" pitchFamily="34" charset="0"/>
              <a:buChar char="•"/>
            </a:pPr>
            <a:r>
              <a:rPr lang="en-US" sz="1200" dirty="0"/>
              <a:t>7 Connecting Communities and Care projects from the Colorado Health Foundation (TCHF)</a:t>
            </a:r>
          </a:p>
          <a:p>
            <a:pPr>
              <a:spcBef>
                <a:spcPts val="0"/>
              </a:spcBef>
              <a:spcAft>
                <a:spcPts val="0"/>
              </a:spcAft>
            </a:pPr>
            <a:endParaRPr lang="en-US" sz="1800" dirty="0"/>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3108" b="5415"/>
          <a:stretch/>
        </p:blipFill>
        <p:spPr>
          <a:xfrm>
            <a:off x="1447800" y="3429000"/>
            <a:ext cx="6553200" cy="3051634"/>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81400" y="6548949"/>
            <a:ext cx="2295415" cy="321751"/>
          </a:xfrm>
          <a:prstGeom prst="rect">
            <a:avLst/>
          </a:prstGeom>
        </p:spPr>
      </p:pic>
    </p:spTree>
    <p:extLst>
      <p:ext uri="{BB962C8B-B14F-4D97-AF65-F5344CB8AC3E}">
        <p14:creationId xmlns:p14="http://schemas.microsoft.com/office/powerpoint/2010/main" val="39349223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Connect with Us!</a:t>
            </a:r>
          </a:p>
        </p:txBody>
      </p:sp>
      <p:sp>
        <p:nvSpPr>
          <p:cNvPr id="3" name="Content Placeholder 2"/>
          <p:cNvSpPr>
            <a:spLocks noGrp="1"/>
          </p:cNvSpPr>
          <p:nvPr>
            <p:ph idx="1"/>
          </p:nvPr>
        </p:nvSpPr>
        <p:spPr>
          <a:xfrm>
            <a:off x="152400" y="2126043"/>
            <a:ext cx="5162550" cy="4747832"/>
          </a:xfrm>
        </p:spPr>
        <p:txBody>
          <a:bodyPr/>
          <a:lstStyle/>
          <a:p>
            <a:r>
              <a:rPr lang="en-US" dirty="0"/>
              <a:t>Sign up for news at </a:t>
            </a:r>
            <a:r>
              <a:rPr lang="en-US" dirty="0">
                <a:hlinkClick r:id="rId2"/>
              </a:rPr>
              <a:t>dashconnect.org/news</a:t>
            </a:r>
            <a:endParaRPr lang="en-US" dirty="0"/>
          </a:p>
          <a:p>
            <a:r>
              <a:rPr lang="en-US" dirty="0"/>
              <a:t>Follow us at</a:t>
            </a:r>
          </a:p>
          <a:p>
            <a:pPr lvl="1">
              <a:buClr>
                <a:srgbClr val="BADB88"/>
              </a:buClr>
              <a:buFont typeface="Arial" panose="020B0604020202020204" pitchFamily="34" charset="0"/>
              <a:buChar char="•"/>
            </a:pPr>
            <a:r>
              <a:rPr lang="en-US" sz="1600" dirty="0">
                <a:solidFill>
                  <a:srgbClr val="215AAB"/>
                </a:solidFill>
              </a:rPr>
              <a:t>@</a:t>
            </a:r>
            <a:r>
              <a:rPr lang="en-US" sz="1600" dirty="0" err="1">
                <a:solidFill>
                  <a:srgbClr val="215AAB"/>
                </a:solidFill>
              </a:rPr>
              <a:t>DASH_connect</a:t>
            </a:r>
            <a:endParaRPr lang="en-US" sz="1600" dirty="0">
              <a:solidFill>
                <a:srgbClr val="215AAB"/>
              </a:solidFill>
            </a:endParaRPr>
          </a:p>
          <a:p>
            <a:pPr lvl="1">
              <a:buClr>
                <a:srgbClr val="BADB88"/>
              </a:buClr>
              <a:buFont typeface="Arial" panose="020B0604020202020204" pitchFamily="34" charset="0"/>
              <a:buChar char="•"/>
            </a:pPr>
            <a:r>
              <a:rPr lang="en-US" sz="1600" dirty="0">
                <a:solidFill>
                  <a:srgbClr val="215AAB"/>
                </a:solidFill>
              </a:rPr>
              <a:t>@</a:t>
            </a:r>
            <a:r>
              <a:rPr lang="en-US" sz="1600" dirty="0" err="1">
                <a:solidFill>
                  <a:srgbClr val="215AAB"/>
                </a:solidFill>
              </a:rPr>
              <a:t>AcademyHealth</a:t>
            </a:r>
            <a:r>
              <a:rPr lang="en-US" sz="1600" dirty="0">
                <a:solidFill>
                  <a:srgbClr val="215AAB"/>
                </a:solidFill>
              </a:rPr>
              <a:t> </a:t>
            </a:r>
            <a:r>
              <a:rPr lang="en-US" sz="1600" dirty="0"/>
              <a:t>at </a:t>
            </a:r>
            <a:r>
              <a:rPr lang="en-US" sz="1600" dirty="0">
                <a:solidFill>
                  <a:srgbClr val="215AAB"/>
                </a:solidFill>
              </a:rPr>
              <a:t>#</a:t>
            </a:r>
            <a:r>
              <a:rPr lang="en-US" sz="1600" dirty="0" err="1">
                <a:solidFill>
                  <a:srgbClr val="215AAB"/>
                </a:solidFill>
              </a:rPr>
              <a:t>CHPHealthIT</a:t>
            </a:r>
            <a:endParaRPr lang="en-US" sz="1600" dirty="0">
              <a:solidFill>
                <a:srgbClr val="215AAB"/>
              </a:solidFill>
            </a:endParaRPr>
          </a:p>
          <a:p>
            <a:pPr lvl="1">
              <a:buClr>
                <a:srgbClr val="BADB88"/>
              </a:buClr>
              <a:buFont typeface="Arial" panose="020B0604020202020204" pitchFamily="34" charset="0"/>
              <a:buChar char="•"/>
            </a:pPr>
            <a:r>
              <a:rPr lang="en-US" sz="1600" dirty="0">
                <a:solidFill>
                  <a:srgbClr val="215AAB"/>
                </a:solidFill>
              </a:rPr>
              <a:t>@</a:t>
            </a:r>
            <a:r>
              <a:rPr lang="en-US" sz="1600" dirty="0" err="1">
                <a:solidFill>
                  <a:srgbClr val="215AAB"/>
                </a:solidFill>
              </a:rPr>
              <a:t>BUILD_Health</a:t>
            </a:r>
            <a:endParaRPr lang="en-US" sz="1600" dirty="0">
              <a:solidFill>
                <a:srgbClr val="215AAB"/>
              </a:solidFill>
            </a:endParaRPr>
          </a:p>
          <a:p>
            <a:pPr lvl="1">
              <a:buClr>
                <a:srgbClr val="BADB88"/>
              </a:buClr>
              <a:buFont typeface="Arial" panose="020B0604020202020204" pitchFamily="34" charset="0"/>
              <a:buChar char="•"/>
            </a:pPr>
            <a:r>
              <a:rPr lang="en-US" sz="1600" dirty="0">
                <a:solidFill>
                  <a:srgbClr val="215AAB"/>
                </a:solidFill>
              </a:rPr>
              <a:t>@</a:t>
            </a:r>
            <a:r>
              <a:rPr lang="en-US" sz="1600" dirty="0" err="1">
                <a:solidFill>
                  <a:srgbClr val="215AAB"/>
                </a:solidFill>
              </a:rPr>
              <a:t>COHealthFDN</a:t>
            </a:r>
            <a:endParaRPr lang="en-US" sz="1600" dirty="0">
              <a:solidFill>
                <a:srgbClr val="215AAB"/>
              </a:solidFill>
            </a:endParaRP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t="33492" r="24241" b="-1"/>
          <a:stretch/>
        </p:blipFill>
        <p:spPr>
          <a:xfrm>
            <a:off x="4038600" y="3200400"/>
            <a:ext cx="5451566" cy="2512705"/>
          </a:xfrm>
          <a:prstGeom prst="rect">
            <a:avLst/>
          </a:prstGeom>
        </p:spPr>
      </p:pic>
    </p:spTree>
    <p:extLst>
      <p:ext uri="{BB962C8B-B14F-4D97-AF65-F5344CB8AC3E}">
        <p14:creationId xmlns:p14="http://schemas.microsoft.com/office/powerpoint/2010/main" val="24429984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smtClean="0"/>
              <a:t>Acknowledgements</a:t>
            </a:r>
            <a:endParaRPr lang="en-US" dirty="0"/>
          </a:p>
        </p:txBody>
      </p:sp>
      <p:sp>
        <p:nvSpPr>
          <p:cNvPr id="2" name="Content Placeholder 1"/>
          <p:cNvSpPr>
            <a:spLocks noGrp="1"/>
          </p:cNvSpPr>
          <p:nvPr>
            <p:ph idx="1"/>
          </p:nvPr>
        </p:nvSpPr>
        <p:spPr>
          <a:xfrm>
            <a:off x="457200" y="2209800"/>
            <a:ext cx="8229600" cy="3916363"/>
          </a:xfrm>
        </p:spPr>
        <p:txBody>
          <a:bodyPr>
            <a:noAutofit/>
          </a:bodyPr>
          <a:lstStyle/>
          <a:p>
            <a:pPr marL="0" indent="0" algn="ctr">
              <a:buNone/>
            </a:pPr>
            <a:endParaRPr lang="en-US" sz="2400" dirty="0" smtClean="0"/>
          </a:p>
          <a:p>
            <a:pPr marL="0" indent="0" algn="ctr">
              <a:buNone/>
            </a:pPr>
            <a:r>
              <a:rPr lang="en-US" sz="2400" b="1" dirty="0" smtClean="0"/>
              <a:t>A Sincere Thanks You to:</a:t>
            </a:r>
          </a:p>
          <a:p>
            <a:pPr marL="0" indent="0" algn="ctr">
              <a:buNone/>
            </a:pPr>
            <a:r>
              <a:rPr lang="en-US" sz="2400" b="1" dirty="0" smtClean="0"/>
              <a:t>Data Across Sectors of Health</a:t>
            </a:r>
          </a:p>
          <a:p>
            <a:pPr marL="0" indent="0" algn="ctr">
              <a:buNone/>
            </a:pPr>
            <a:r>
              <a:rPr lang="en-US" sz="2400" b="1" dirty="0" smtClean="0"/>
              <a:t>Robert Wood Johnson Foundation</a:t>
            </a:r>
          </a:p>
          <a:p>
            <a:pPr marL="0" indent="0" algn="ctr">
              <a:buNone/>
            </a:pPr>
            <a:r>
              <a:rPr lang="en-US" sz="2400" b="1" dirty="0" smtClean="0"/>
              <a:t>CRISP and our Community Partners</a:t>
            </a:r>
          </a:p>
          <a:p>
            <a:pPr marL="0" indent="0" algn="ctr">
              <a:buNone/>
            </a:pPr>
            <a:endParaRPr lang="en-US" sz="2400" b="1" dirty="0"/>
          </a:p>
          <a:p>
            <a:pPr marL="0" indent="0" algn="ctr">
              <a:buNone/>
            </a:pPr>
            <a:r>
              <a:rPr lang="en-US" sz="2400" b="1" dirty="0" smtClean="0"/>
              <a:t>Grace E. Mandel</a:t>
            </a:r>
            <a:endParaRPr lang="en-US" sz="2400" b="1" dirty="0"/>
          </a:p>
          <a:p>
            <a:pPr marL="0" indent="0" algn="ctr">
              <a:buNone/>
            </a:pPr>
            <a:r>
              <a:rPr lang="en-US" sz="2400" dirty="0"/>
              <a:t>1001 </a:t>
            </a:r>
            <a:r>
              <a:rPr lang="en-US" sz="2400" dirty="0" smtClean="0"/>
              <a:t>E. Fayette Street</a:t>
            </a:r>
            <a:endParaRPr lang="en-US" sz="2400" dirty="0"/>
          </a:p>
          <a:p>
            <a:pPr marL="0" indent="0" algn="ctr">
              <a:buNone/>
            </a:pPr>
            <a:r>
              <a:rPr lang="en-US" sz="2400" dirty="0" smtClean="0"/>
              <a:t>Baltimore, MD 21202</a:t>
            </a:r>
            <a:endParaRPr lang="en-US" sz="2400" dirty="0"/>
          </a:p>
          <a:p>
            <a:pPr marL="0" indent="0" algn="ctr">
              <a:buNone/>
            </a:pPr>
            <a:r>
              <a:rPr lang="en-US" sz="2400" dirty="0">
                <a:hlinkClick r:id="rId3"/>
              </a:rPr>
              <a:t>g</a:t>
            </a:r>
            <a:r>
              <a:rPr lang="en-US" sz="2400" dirty="0" smtClean="0">
                <a:hlinkClick r:id="rId3"/>
              </a:rPr>
              <a:t>race.mandel@baltimorecity.gov</a:t>
            </a:r>
            <a:endParaRPr lang="en-US" sz="2400" dirty="0" smtClean="0"/>
          </a:p>
        </p:txBody>
      </p:sp>
      <p:sp>
        <p:nvSpPr>
          <p:cNvPr id="8" name="Slide Number Placeholder 7"/>
          <p:cNvSpPr>
            <a:spLocks noGrp="1"/>
          </p:cNvSpPr>
          <p:nvPr>
            <p:ph type="sldNum" sz="quarter" idx="12"/>
          </p:nvPr>
        </p:nvSpPr>
        <p:spPr>
          <a:xfrm>
            <a:off x="3429000" y="6492875"/>
            <a:ext cx="2133600" cy="365125"/>
          </a:xfrm>
        </p:spPr>
        <p:txBody>
          <a:bodyPr/>
          <a:lstStyle/>
          <a:p>
            <a:pPr algn="ctr"/>
            <a:fld id="{0F227081-193D-4899-BBA0-65D100E7CFE8}" type="slidenum">
              <a:rPr lang="en-US" smtClean="0">
                <a:solidFill>
                  <a:schemeClr val="bg1"/>
                </a:solidFill>
              </a:rPr>
              <a:pPr algn="ctr"/>
              <a:t>25</a:t>
            </a:fld>
            <a:endParaRPr lang="en-US" dirty="0">
              <a:solidFill>
                <a:schemeClr val="bg1"/>
              </a:solidFill>
            </a:endParaRPr>
          </a:p>
        </p:txBody>
      </p:sp>
    </p:spTree>
    <p:extLst>
      <p:ext uri="{BB962C8B-B14F-4D97-AF65-F5344CB8AC3E}">
        <p14:creationId xmlns:p14="http://schemas.microsoft.com/office/powerpoint/2010/main" val="41751299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cs typeface="Seravek"/>
              </a:rPr>
              <a:t>B’FRIEND</a:t>
            </a:r>
            <a:endParaRPr lang="en-US" b="1" dirty="0"/>
          </a:p>
        </p:txBody>
      </p:sp>
      <p:sp>
        <p:nvSpPr>
          <p:cNvPr id="4" name="Footer Placeholder 3"/>
          <p:cNvSpPr>
            <a:spLocks noGrp="1"/>
          </p:cNvSpPr>
          <p:nvPr>
            <p:ph type="ftr" sz="quarter" idx="11"/>
          </p:nvPr>
        </p:nvSpPr>
        <p:spPr/>
        <p:txBody>
          <a:bodyPr/>
          <a:lstStyle/>
          <a:p>
            <a:r>
              <a:rPr lang="en-US" smtClean="0">
                <a:solidFill>
                  <a:prstClr val="white">
                    <a:tint val="75000"/>
                  </a:prstClr>
                </a:solidFill>
              </a:rPr>
              <a:t>Tweet Us: @BMore_Healthy   @DrLeanaWen   #bmoreconvened </a:t>
            </a:r>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0F227081-193D-4899-BBA0-65D100E7CFE8}" type="slidenum">
              <a:rPr lang="en-US" smtClean="0">
                <a:solidFill>
                  <a:prstClr val="white">
                    <a:tint val="75000"/>
                  </a:prstClr>
                </a:solidFill>
              </a:rPr>
              <a:pPr/>
              <a:t>3</a:t>
            </a:fld>
            <a:endParaRPr lang="en-US" dirty="0">
              <a:solidFill>
                <a:prstClr val="white">
                  <a:tint val="75000"/>
                </a:prstClr>
              </a:solidFill>
            </a:endParaRPr>
          </a:p>
        </p:txBody>
      </p:sp>
      <p:sp>
        <p:nvSpPr>
          <p:cNvPr id="9" name="Content Placeholder 2"/>
          <p:cNvSpPr>
            <a:spLocks noGrp="1"/>
          </p:cNvSpPr>
          <p:nvPr>
            <p:ph idx="1"/>
          </p:nvPr>
        </p:nvSpPr>
        <p:spPr>
          <a:xfrm>
            <a:off x="609600" y="2438400"/>
            <a:ext cx="8229600" cy="4590631"/>
          </a:xfrm>
        </p:spPr>
        <p:txBody>
          <a:bodyPr>
            <a:noAutofit/>
          </a:bodyPr>
          <a:lstStyle/>
          <a:p>
            <a:pPr marL="0" indent="0" algn="ctr">
              <a:buNone/>
            </a:pPr>
            <a:r>
              <a:rPr lang="en-US" sz="4400" u="sng" dirty="0" smtClean="0">
                <a:cs typeface="Seravek"/>
              </a:rPr>
              <a:t>B</a:t>
            </a:r>
            <a:r>
              <a:rPr lang="en-US" sz="4400" dirty="0" smtClean="0">
                <a:cs typeface="Seravek"/>
              </a:rPr>
              <a:t>altimore </a:t>
            </a:r>
            <a:r>
              <a:rPr lang="en-US" sz="4400" u="sng" dirty="0">
                <a:cs typeface="Seravek"/>
              </a:rPr>
              <a:t>F</a:t>
            </a:r>
            <a:r>
              <a:rPr lang="en-US" sz="4400" dirty="0">
                <a:cs typeface="Seravek"/>
              </a:rPr>
              <a:t>all </a:t>
            </a:r>
            <a:r>
              <a:rPr lang="en-US" sz="4400" u="sng" dirty="0">
                <a:cs typeface="Seravek"/>
              </a:rPr>
              <a:t>R</a:t>
            </a:r>
            <a:r>
              <a:rPr lang="en-US" sz="4400" dirty="0">
                <a:cs typeface="Seravek"/>
              </a:rPr>
              <a:t>eduction </a:t>
            </a:r>
          </a:p>
          <a:p>
            <a:pPr marL="0" indent="0" algn="ctr">
              <a:buNone/>
            </a:pPr>
            <a:r>
              <a:rPr lang="en-US" sz="4400" u="sng" dirty="0">
                <a:cs typeface="Seravek"/>
              </a:rPr>
              <a:t>I</a:t>
            </a:r>
            <a:r>
              <a:rPr lang="en-US" sz="4400" dirty="0">
                <a:cs typeface="Seravek"/>
              </a:rPr>
              <a:t>nitiative </a:t>
            </a:r>
            <a:r>
              <a:rPr lang="en-US" sz="4400" u="sng" dirty="0">
                <a:cs typeface="Seravek"/>
              </a:rPr>
              <a:t>E</a:t>
            </a:r>
            <a:r>
              <a:rPr lang="en-US" sz="4400" dirty="0">
                <a:cs typeface="Seravek"/>
              </a:rPr>
              <a:t>ngaging </a:t>
            </a:r>
            <a:r>
              <a:rPr lang="en-US" sz="4400" u="sng" dirty="0">
                <a:cs typeface="Seravek"/>
              </a:rPr>
              <a:t>N</a:t>
            </a:r>
            <a:r>
              <a:rPr lang="en-US" sz="4400" dirty="0">
                <a:cs typeface="Seravek"/>
              </a:rPr>
              <a:t>eighborhoods and </a:t>
            </a:r>
            <a:r>
              <a:rPr lang="en-US" sz="4400" u="sng" dirty="0">
                <a:cs typeface="Seravek"/>
              </a:rPr>
              <a:t>D</a:t>
            </a:r>
            <a:r>
              <a:rPr lang="en-US" sz="4400" dirty="0">
                <a:cs typeface="Seravek"/>
              </a:rPr>
              <a:t>ata</a:t>
            </a:r>
          </a:p>
          <a:p>
            <a:pPr marL="0" indent="0" algn="ctr">
              <a:buNone/>
            </a:pPr>
            <a:endParaRPr lang="en-US" sz="6000" dirty="0" smtClean="0">
              <a:latin typeface="Seravek"/>
              <a:cs typeface="Seravek"/>
            </a:endParaRPr>
          </a:p>
        </p:txBody>
      </p:sp>
    </p:spTree>
    <p:extLst>
      <p:ext uri="{BB962C8B-B14F-4D97-AF65-F5344CB8AC3E}">
        <p14:creationId xmlns:p14="http://schemas.microsoft.com/office/powerpoint/2010/main" val="31185578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cs typeface="Seravek"/>
              </a:rPr>
              <a:t>Purpose</a:t>
            </a:r>
            <a:endParaRPr lang="en-US" dirty="0"/>
          </a:p>
        </p:txBody>
      </p:sp>
      <p:pic>
        <p:nvPicPr>
          <p:cNvPr id="4" name="Picture 3" descr="Screen Shot 2016-08-04 at 1.25.56 PM.png"/>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697538" y="1968896"/>
            <a:ext cx="1990728" cy="1612245"/>
          </a:xfrm>
          <a:prstGeom prst="rect">
            <a:avLst/>
          </a:prstGeom>
        </p:spPr>
      </p:pic>
      <p:pic>
        <p:nvPicPr>
          <p:cNvPr id="5" name="Picture 4" descr="Screen Shot 2016-08-04 at 1.31.52 PM.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96141" y="1991198"/>
            <a:ext cx="1843571" cy="1628134"/>
          </a:xfrm>
          <a:prstGeom prst="rect">
            <a:avLst/>
          </a:prstGeom>
        </p:spPr>
      </p:pic>
      <p:pic>
        <p:nvPicPr>
          <p:cNvPr id="6" name="Picture 5" descr="Screen Shot 2016-08-04 at 1.32.20 PM.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31492" y="1992200"/>
            <a:ext cx="1994465" cy="1636275"/>
          </a:xfrm>
          <a:prstGeom prst="rect">
            <a:avLst/>
          </a:prstGeom>
        </p:spPr>
      </p:pic>
      <p:cxnSp>
        <p:nvCxnSpPr>
          <p:cNvPr id="7" name="Straight Connector 6"/>
          <p:cNvCxnSpPr/>
          <p:nvPr/>
        </p:nvCxnSpPr>
        <p:spPr>
          <a:xfrm flipH="1">
            <a:off x="3219789" y="1998791"/>
            <a:ext cx="7948" cy="3754309"/>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6062973" y="1998790"/>
            <a:ext cx="0" cy="3754310"/>
          </a:xfrm>
          <a:prstGeom prst="line">
            <a:avLst/>
          </a:prstGeom>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452385" y="3670873"/>
            <a:ext cx="2337763" cy="1938992"/>
          </a:xfrm>
          <a:prstGeom prst="rect">
            <a:avLst/>
          </a:prstGeom>
          <a:noFill/>
        </p:spPr>
        <p:txBody>
          <a:bodyPr wrap="square" rtlCol="0">
            <a:spAutoFit/>
          </a:bodyPr>
          <a:lstStyle/>
          <a:p>
            <a:r>
              <a:rPr lang="en-US" sz="2400" dirty="0" smtClean="0">
                <a:solidFill>
                  <a:srgbClr val="000000"/>
                </a:solidFill>
                <a:cs typeface="Seravek"/>
              </a:rPr>
              <a:t>Prevent hospital</a:t>
            </a:r>
          </a:p>
          <a:p>
            <a:r>
              <a:rPr lang="en-US" sz="2400" dirty="0" smtClean="0">
                <a:solidFill>
                  <a:srgbClr val="000000"/>
                </a:solidFill>
                <a:cs typeface="Seravek"/>
              </a:rPr>
              <a:t>admissions and </a:t>
            </a:r>
          </a:p>
          <a:p>
            <a:r>
              <a:rPr lang="en-US" sz="2400" dirty="0" smtClean="0">
                <a:solidFill>
                  <a:srgbClr val="000000"/>
                </a:solidFill>
                <a:cs typeface="Seravek"/>
              </a:rPr>
              <a:t>ER visits among adults 65 and older</a:t>
            </a:r>
            <a:endParaRPr lang="en-US" sz="2400" dirty="0">
              <a:solidFill>
                <a:srgbClr val="000000"/>
              </a:solidFill>
              <a:cs typeface="Seravek"/>
            </a:endParaRPr>
          </a:p>
        </p:txBody>
      </p:sp>
      <p:sp>
        <p:nvSpPr>
          <p:cNvPr id="10" name="TextBox 9"/>
          <p:cNvSpPr txBox="1"/>
          <p:nvPr/>
        </p:nvSpPr>
        <p:spPr>
          <a:xfrm>
            <a:off x="3352800" y="3733800"/>
            <a:ext cx="2735351" cy="1200328"/>
          </a:xfrm>
          <a:prstGeom prst="rect">
            <a:avLst/>
          </a:prstGeom>
          <a:noFill/>
        </p:spPr>
        <p:txBody>
          <a:bodyPr wrap="square" rtlCol="0">
            <a:spAutoFit/>
          </a:bodyPr>
          <a:lstStyle/>
          <a:p>
            <a:r>
              <a:rPr lang="en-US" sz="2400" dirty="0" smtClean="0">
                <a:solidFill>
                  <a:srgbClr val="000000"/>
                </a:solidFill>
                <a:cs typeface="Seravek"/>
              </a:rPr>
              <a:t>Enable Baltimore residents to remain independent</a:t>
            </a:r>
            <a:endParaRPr lang="en-US" sz="2400" dirty="0">
              <a:solidFill>
                <a:srgbClr val="000000"/>
              </a:solidFill>
              <a:cs typeface="Seravek"/>
            </a:endParaRPr>
          </a:p>
        </p:txBody>
      </p:sp>
      <p:sp>
        <p:nvSpPr>
          <p:cNvPr id="11" name="TextBox 10"/>
          <p:cNvSpPr txBox="1"/>
          <p:nvPr/>
        </p:nvSpPr>
        <p:spPr>
          <a:xfrm>
            <a:off x="6331492" y="3878054"/>
            <a:ext cx="2571208" cy="1569660"/>
          </a:xfrm>
          <a:prstGeom prst="rect">
            <a:avLst/>
          </a:prstGeom>
          <a:noFill/>
        </p:spPr>
        <p:txBody>
          <a:bodyPr wrap="square" rtlCol="0">
            <a:spAutoFit/>
          </a:bodyPr>
          <a:lstStyle/>
          <a:p>
            <a:r>
              <a:rPr lang="en-US" sz="2400" dirty="0" smtClean="0">
                <a:latin typeface="Seravek"/>
                <a:cs typeface="Seravek"/>
              </a:rPr>
              <a:t>Reduce the rate of injury and disability due to falls</a:t>
            </a:r>
            <a:endParaRPr lang="en-US" sz="2400" dirty="0">
              <a:latin typeface="Seravek"/>
              <a:cs typeface="Seravek"/>
            </a:endParaRPr>
          </a:p>
        </p:txBody>
      </p:sp>
      <p:sp>
        <p:nvSpPr>
          <p:cNvPr id="14" name="TextBox 13"/>
          <p:cNvSpPr txBox="1"/>
          <p:nvPr/>
        </p:nvSpPr>
        <p:spPr>
          <a:xfrm>
            <a:off x="6324600" y="3733800"/>
            <a:ext cx="2571208" cy="1569660"/>
          </a:xfrm>
          <a:prstGeom prst="rect">
            <a:avLst/>
          </a:prstGeom>
          <a:noFill/>
        </p:spPr>
        <p:txBody>
          <a:bodyPr wrap="square" rtlCol="0">
            <a:spAutoFit/>
          </a:bodyPr>
          <a:lstStyle/>
          <a:p>
            <a:r>
              <a:rPr lang="en-US" sz="2400" dirty="0" smtClean="0">
                <a:solidFill>
                  <a:srgbClr val="000000"/>
                </a:solidFill>
                <a:cs typeface="Seravek"/>
              </a:rPr>
              <a:t>Reduce the rate of injury and disability due to falls</a:t>
            </a:r>
            <a:endParaRPr lang="en-US" sz="2400" dirty="0">
              <a:solidFill>
                <a:srgbClr val="000000"/>
              </a:solidFill>
              <a:cs typeface="Seravek"/>
            </a:endParaRPr>
          </a:p>
        </p:txBody>
      </p:sp>
    </p:spTree>
    <p:extLst>
      <p:ext uri="{BB962C8B-B14F-4D97-AF65-F5344CB8AC3E}">
        <p14:creationId xmlns:p14="http://schemas.microsoft.com/office/powerpoint/2010/main" val="14553130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cs typeface="Seravek"/>
              </a:rPr>
              <a:t>National Problem</a:t>
            </a:r>
            <a:endParaRPr lang="en-US" dirty="0">
              <a:cs typeface="Seravek"/>
            </a:endParaRPr>
          </a:p>
        </p:txBody>
      </p:sp>
      <p:grpSp>
        <p:nvGrpSpPr>
          <p:cNvPr id="8" name="Group 7"/>
          <p:cNvGrpSpPr/>
          <p:nvPr/>
        </p:nvGrpSpPr>
        <p:grpSpPr>
          <a:xfrm>
            <a:off x="228600" y="2394401"/>
            <a:ext cx="2209088" cy="958399"/>
            <a:chOff x="275850" y="486328"/>
            <a:chExt cx="2209088" cy="958399"/>
          </a:xfrm>
        </p:grpSpPr>
        <p:pic>
          <p:nvPicPr>
            <p:cNvPr id="9" name="Picture 8"/>
            <p:cNvPicPr>
              <a:picLocks noChangeAspect="1"/>
            </p:cNvPicPr>
            <p:nvPr/>
          </p:nvPicPr>
          <p:blipFill>
            <a:blip r:embed="rId3"/>
            <a:stretch>
              <a:fillRect/>
            </a:stretch>
          </p:blipFill>
          <p:spPr>
            <a:xfrm>
              <a:off x="275850" y="505572"/>
              <a:ext cx="939155" cy="939155"/>
            </a:xfrm>
            <a:prstGeom prst="rect">
              <a:avLst/>
            </a:prstGeom>
          </p:spPr>
        </p:pic>
        <p:pic>
          <p:nvPicPr>
            <p:cNvPr id="10" name="Picture 9"/>
            <p:cNvPicPr>
              <a:picLocks noChangeAspect="1"/>
            </p:cNvPicPr>
            <p:nvPr/>
          </p:nvPicPr>
          <p:blipFill>
            <a:blip r:embed="rId4"/>
            <a:stretch>
              <a:fillRect/>
            </a:stretch>
          </p:blipFill>
          <p:spPr>
            <a:xfrm>
              <a:off x="2068388" y="505572"/>
              <a:ext cx="416550" cy="830322"/>
            </a:xfrm>
            <a:prstGeom prst="rect">
              <a:avLst/>
            </a:prstGeom>
          </p:spPr>
        </p:pic>
        <p:pic>
          <p:nvPicPr>
            <p:cNvPr id="11" name="Picture 10"/>
            <p:cNvPicPr>
              <a:picLocks noChangeAspect="1"/>
            </p:cNvPicPr>
            <p:nvPr/>
          </p:nvPicPr>
          <p:blipFill>
            <a:blip r:embed="rId3"/>
            <a:stretch>
              <a:fillRect/>
            </a:stretch>
          </p:blipFill>
          <p:spPr>
            <a:xfrm>
              <a:off x="668467" y="505572"/>
              <a:ext cx="939155" cy="939155"/>
            </a:xfrm>
            <a:prstGeom prst="rect">
              <a:avLst/>
            </a:prstGeom>
          </p:spPr>
        </p:pic>
        <p:pic>
          <p:nvPicPr>
            <p:cNvPr id="12" name="Picture 11"/>
            <p:cNvPicPr>
              <a:picLocks noChangeAspect="1"/>
            </p:cNvPicPr>
            <p:nvPr/>
          </p:nvPicPr>
          <p:blipFill>
            <a:blip r:embed="rId3"/>
            <a:stretch>
              <a:fillRect/>
            </a:stretch>
          </p:blipFill>
          <p:spPr>
            <a:xfrm>
              <a:off x="1061084" y="505572"/>
              <a:ext cx="939155" cy="939155"/>
            </a:xfrm>
            <a:prstGeom prst="rect">
              <a:avLst/>
            </a:prstGeom>
          </p:spPr>
        </p:pic>
        <p:pic>
          <p:nvPicPr>
            <p:cNvPr id="13" name="Picture 12"/>
            <p:cNvPicPr>
              <a:picLocks noChangeAspect="1"/>
            </p:cNvPicPr>
            <p:nvPr/>
          </p:nvPicPr>
          <p:blipFill>
            <a:blip r:embed="rId3"/>
            <a:stretch>
              <a:fillRect/>
            </a:stretch>
          </p:blipFill>
          <p:spPr>
            <a:xfrm>
              <a:off x="1453701" y="486328"/>
              <a:ext cx="939155" cy="939155"/>
            </a:xfrm>
            <a:prstGeom prst="rect">
              <a:avLst/>
            </a:prstGeom>
          </p:spPr>
        </p:pic>
      </p:grpSp>
      <p:sp>
        <p:nvSpPr>
          <p:cNvPr id="14" name="TextBox 13"/>
          <p:cNvSpPr txBox="1"/>
          <p:nvPr/>
        </p:nvSpPr>
        <p:spPr>
          <a:xfrm>
            <a:off x="0" y="3505200"/>
            <a:ext cx="2946962" cy="954107"/>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800" dirty="0" smtClean="0">
                <a:cs typeface="Seravek"/>
              </a:rPr>
              <a:t>20% Falls Leads to Serious Injury</a:t>
            </a:r>
            <a:r>
              <a:rPr lang="en-US" sz="2800" baseline="30000" dirty="0" smtClean="0">
                <a:cs typeface="Seravek"/>
              </a:rPr>
              <a:t>1</a:t>
            </a:r>
            <a:endParaRPr lang="en-US" sz="2800" dirty="0">
              <a:cs typeface="Seravek"/>
            </a:endParaRPr>
          </a:p>
        </p:txBody>
      </p:sp>
      <p:sp>
        <p:nvSpPr>
          <p:cNvPr id="17" name="TextBox 16"/>
          <p:cNvSpPr txBox="1"/>
          <p:nvPr/>
        </p:nvSpPr>
        <p:spPr>
          <a:xfrm>
            <a:off x="3048000" y="3505200"/>
            <a:ext cx="2827398" cy="2246769"/>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800" dirty="0" smtClean="0">
                <a:cs typeface="Seravek"/>
              </a:rPr>
              <a:t>3-Fold Higher Risk of Mortality compared with others in age cohort</a:t>
            </a:r>
            <a:r>
              <a:rPr lang="en-US" sz="2800" baseline="30000" dirty="0" smtClean="0">
                <a:cs typeface="Seravek"/>
              </a:rPr>
              <a:t>3</a:t>
            </a:r>
            <a:endParaRPr lang="en-US" sz="2800" dirty="0">
              <a:cs typeface="Seravek"/>
            </a:endParaRPr>
          </a:p>
        </p:txBody>
      </p:sp>
      <p:grpSp>
        <p:nvGrpSpPr>
          <p:cNvPr id="18" name="Group 17"/>
          <p:cNvGrpSpPr/>
          <p:nvPr/>
        </p:nvGrpSpPr>
        <p:grpSpPr>
          <a:xfrm>
            <a:off x="3886200" y="2209800"/>
            <a:ext cx="1055176" cy="1059048"/>
            <a:chOff x="7465275" y="4012007"/>
            <a:chExt cx="1055176" cy="1059048"/>
          </a:xfrm>
        </p:grpSpPr>
        <p:sp>
          <p:nvSpPr>
            <p:cNvPr id="19" name="5-Point Star 18"/>
            <p:cNvSpPr/>
            <p:nvPr/>
          </p:nvSpPr>
          <p:spPr>
            <a:xfrm>
              <a:off x="7465275" y="4522287"/>
              <a:ext cx="500251" cy="548768"/>
            </a:xfrm>
            <a:prstGeom prst="star5">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20" name="5-Point Star 19"/>
            <p:cNvSpPr/>
            <p:nvPr/>
          </p:nvSpPr>
          <p:spPr>
            <a:xfrm>
              <a:off x="7771595" y="4012007"/>
              <a:ext cx="500251" cy="548768"/>
            </a:xfrm>
            <a:prstGeom prst="star5">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21" name="5-Point Star 20"/>
            <p:cNvSpPr/>
            <p:nvPr/>
          </p:nvSpPr>
          <p:spPr>
            <a:xfrm>
              <a:off x="8020200" y="4522287"/>
              <a:ext cx="500251" cy="548768"/>
            </a:xfrm>
            <a:prstGeom prst="star5">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grpSp>
      <p:sp>
        <p:nvSpPr>
          <p:cNvPr id="23" name="Content Placeholder 3"/>
          <p:cNvSpPr>
            <a:spLocks noGrp="1"/>
          </p:cNvSpPr>
          <p:nvPr>
            <p:ph idx="1"/>
          </p:nvPr>
        </p:nvSpPr>
        <p:spPr>
          <a:xfrm>
            <a:off x="1219200" y="6263699"/>
            <a:ext cx="6858000" cy="584776"/>
          </a:xfrm>
          <a:prstGeom prst="rect">
            <a:avLst/>
          </a:prstGeom>
        </p:spPr>
        <p:txBody>
          <a:bodyPr wrap="square">
            <a:spAutoFit/>
          </a:bodyPr>
          <a:lstStyle/>
          <a:p>
            <a:pPr marL="0" indent="0">
              <a:buNone/>
            </a:pPr>
            <a:r>
              <a:rPr lang="en-US" sz="800" dirty="0">
                <a:latin typeface="Seravek"/>
                <a:cs typeface="Seravek"/>
              </a:rPr>
              <a:t>1. Stevens JA, Ballesteros MF, Mack KA, Rudd RA, </a:t>
            </a:r>
            <a:r>
              <a:rPr lang="en-US" sz="800" dirty="0" err="1">
                <a:latin typeface="Seravek"/>
                <a:cs typeface="Seravek"/>
              </a:rPr>
              <a:t>DeCaro</a:t>
            </a:r>
            <a:r>
              <a:rPr lang="en-US" sz="800" dirty="0">
                <a:latin typeface="Seravek"/>
                <a:cs typeface="Seravek"/>
              </a:rPr>
              <a:t> E, Adler </a:t>
            </a:r>
            <a:r>
              <a:rPr lang="en-US" sz="800" dirty="0" smtClean="0">
                <a:latin typeface="Seravek"/>
                <a:cs typeface="Seravek"/>
              </a:rPr>
              <a:t>Gd</a:t>
            </a:r>
            <a:r>
              <a:rPr lang="en-US" sz="800" dirty="0">
                <a:latin typeface="Seravek"/>
                <a:cs typeface="Seravek"/>
              </a:rPr>
              <a:t>. Gender </a:t>
            </a:r>
            <a:r>
              <a:rPr lang="en-US" sz="800" dirty="0" err="1">
                <a:latin typeface="Seravek"/>
                <a:cs typeface="Seravek"/>
              </a:rPr>
              <a:t>ifferences</a:t>
            </a:r>
            <a:r>
              <a:rPr lang="en-US" sz="800" dirty="0">
                <a:latin typeface="Seravek"/>
                <a:cs typeface="Seravek"/>
              </a:rPr>
              <a:t> in seeking care for falls in the aged </a:t>
            </a:r>
            <a:r>
              <a:rPr lang="en-US" sz="800" dirty="0" smtClean="0">
                <a:latin typeface="Seravek"/>
                <a:cs typeface="Seravek"/>
              </a:rPr>
              <a:t>Medicare Population</a:t>
            </a:r>
            <a:r>
              <a:rPr lang="en-US" sz="800" dirty="0">
                <a:latin typeface="Seravek"/>
                <a:cs typeface="Seravek"/>
              </a:rPr>
              <a:t>. Am J </a:t>
            </a:r>
            <a:r>
              <a:rPr lang="en-US" sz="800" dirty="0" err="1">
                <a:latin typeface="Seravek"/>
                <a:cs typeface="Seravek"/>
              </a:rPr>
              <a:t>Prev</a:t>
            </a:r>
            <a:r>
              <a:rPr lang="en-US" sz="800" dirty="0">
                <a:latin typeface="Seravek"/>
                <a:cs typeface="Seravek"/>
              </a:rPr>
              <a:t> Med 2012;43:59–</a:t>
            </a:r>
            <a:r>
              <a:rPr lang="en-US" sz="800" dirty="0" smtClean="0">
                <a:latin typeface="Seravek"/>
                <a:cs typeface="Seravek"/>
              </a:rPr>
              <a:t>62. 2. </a:t>
            </a:r>
            <a:r>
              <a:rPr lang="en-US" sz="800" dirty="0" err="1" smtClean="0">
                <a:latin typeface="Seravek"/>
                <a:cs typeface="Seravek"/>
              </a:rPr>
              <a:t>O’Loughlin</a:t>
            </a:r>
            <a:r>
              <a:rPr lang="en-US" sz="800" dirty="0" smtClean="0">
                <a:latin typeface="Seravek"/>
                <a:cs typeface="Seravek"/>
              </a:rPr>
              <a:t> </a:t>
            </a:r>
            <a:r>
              <a:rPr lang="en-US" sz="800" dirty="0">
                <a:latin typeface="Seravek"/>
                <a:cs typeface="Seravek"/>
              </a:rPr>
              <a:t>J et al. Incidence of and risk factors for falls and injurious falls among the community-dwelling elderly. American journal of epidemiology, 1993, 137:342-</a:t>
            </a:r>
            <a:r>
              <a:rPr lang="en-US" sz="800" dirty="0" smtClean="0">
                <a:latin typeface="Seravek"/>
                <a:cs typeface="Seravek"/>
              </a:rPr>
              <a:t>54. 3. </a:t>
            </a:r>
            <a:r>
              <a:rPr lang="en-US" sz="800" dirty="0" err="1" smtClean="0">
                <a:latin typeface="Seravek"/>
                <a:cs typeface="Seravek"/>
              </a:rPr>
              <a:t>Panula</a:t>
            </a:r>
            <a:r>
              <a:rPr lang="en-US" sz="800" dirty="0" smtClean="0">
                <a:latin typeface="Seravek"/>
                <a:cs typeface="Seravek"/>
              </a:rPr>
              <a:t>, J. et al. Mortality and cause of death in hip fracture patients aged 65 or older- a population based study. BMC Musculoskeletal Disorders, 2011. 12: 105. </a:t>
            </a:r>
            <a:endParaRPr lang="en-US" sz="800" dirty="0">
              <a:latin typeface="Seravek"/>
              <a:cs typeface="Seravek"/>
            </a:endParaRPr>
          </a:p>
        </p:txBody>
      </p:sp>
      <p:pic>
        <p:nvPicPr>
          <p:cNvPr id="24" name="Picture 23"/>
          <p:cNvPicPr>
            <a:picLocks noChangeAspect="1"/>
          </p:cNvPicPr>
          <p:nvPr/>
        </p:nvPicPr>
        <p:blipFill>
          <a:blip r:embed="rId5"/>
          <a:stretch>
            <a:fillRect/>
          </a:stretch>
        </p:blipFill>
        <p:spPr>
          <a:xfrm>
            <a:off x="6934200" y="2133601"/>
            <a:ext cx="990600" cy="1220810"/>
          </a:xfrm>
          <a:prstGeom prst="rect">
            <a:avLst/>
          </a:prstGeom>
        </p:spPr>
      </p:pic>
      <p:sp>
        <p:nvSpPr>
          <p:cNvPr id="25" name="TextBox 24"/>
          <p:cNvSpPr txBox="1"/>
          <p:nvPr/>
        </p:nvSpPr>
        <p:spPr>
          <a:xfrm>
            <a:off x="6096000" y="3505200"/>
            <a:ext cx="2823662" cy="1384995"/>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800" dirty="0" smtClean="0">
                <a:cs typeface="Seravek"/>
              </a:rPr>
              <a:t>95% of Hip Fractures are the result of a fall</a:t>
            </a:r>
            <a:r>
              <a:rPr lang="en-US" sz="2800" baseline="30000" dirty="0" smtClean="0">
                <a:cs typeface="Seravek"/>
              </a:rPr>
              <a:t>2</a:t>
            </a:r>
            <a:endParaRPr lang="en-US" sz="2800" dirty="0">
              <a:cs typeface="Seravek"/>
            </a:endParaRPr>
          </a:p>
        </p:txBody>
      </p:sp>
    </p:spTree>
    <p:extLst>
      <p:ext uri="{BB962C8B-B14F-4D97-AF65-F5344CB8AC3E}">
        <p14:creationId xmlns:p14="http://schemas.microsoft.com/office/powerpoint/2010/main" val="7736670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solidFill>
                  <a:prstClr val="white">
                    <a:tint val="75000"/>
                  </a:prstClr>
                </a:solidFill>
              </a:rPr>
              <a:t>Tweet Us: @BMore_Healthy   @DrLeanaWen   #bmoreconvened </a:t>
            </a:r>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0F227081-193D-4899-BBA0-65D100E7CFE8}" type="slidenum">
              <a:rPr lang="en-US" smtClean="0">
                <a:solidFill>
                  <a:prstClr val="white">
                    <a:tint val="75000"/>
                  </a:prstClr>
                </a:solidFill>
              </a:rPr>
              <a:pPr/>
              <a:t>6</a:t>
            </a:fld>
            <a:endParaRPr lang="en-US" dirty="0">
              <a:solidFill>
                <a:prstClr val="white">
                  <a:tint val="75000"/>
                </a:prstClr>
              </a:solidFill>
            </a:endParaRPr>
          </a:p>
        </p:txBody>
      </p:sp>
      <p:pic>
        <p:nvPicPr>
          <p:cNvPr id="7" name="Picture 6"/>
          <p:cNvPicPr/>
          <p:nvPr/>
        </p:nvPicPr>
        <p:blipFill rotWithShape="1">
          <a:blip r:embed="rId2"/>
          <a:srcRect l="2927" t="5121" r="2776" b="13650"/>
          <a:stretch/>
        </p:blipFill>
        <p:spPr>
          <a:xfrm>
            <a:off x="838200" y="1219200"/>
            <a:ext cx="7730067" cy="5029200"/>
          </a:xfrm>
          <a:prstGeom prst="rect">
            <a:avLst/>
          </a:prstGeom>
        </p:spPr>
      </p:pic>
      <p:sp>
        <p:nvSpPr>
          <p:cNvPr id="10" name="Rectangle 9"/>
          <p:cNvSpPr/>
          <p:nvPr/>
        </p:nvSpPr>
        <p:spPr>
          <a:xfrm>
            <a:off x="838200" y="381000"/>
            <a:ext cx="7735824" cy="9144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kern="0" dirty="0" smtClean="0">
                <a:solidFill>
                  <a:srgbClr val="000000"/>
                </a:solidFill>
                <a:latin typeface="Seravek"/>
                <a:cs typeface="Seravek"/>
                <a:sym typeface="Arial"/>
                <a:rtl val="0"/>
              </a:rPr>
              <a:t>Figure: Age</a:t>
            </a:r>
            <a:r>
              <a:rPr lang="en-US" kern="0" dirty="0">
                <a:solidFill>
                  <a:srgbClr val="000000"/>
                </a:solidFill>
                <a:latin typeface="Seravek"/>
                <a:cs typeface="Seravek"/>
                <a:sym typeface="Arial"/>
                <a:rtl val="0"/>
              </a:rPr>
              <a:t>-adjusted death rates, by cause of death among adults aged 65 and over: US, 2000-2013</a:t>
            </a:r>
          </a:p>
        </p:txBody>
      </p:sp>
      <p:sp>
        <p:nvSpPr>
          <p:cNvPr id="12" name="TextBox 11"/>
          <p:cNvSpPr txBox="1"/>
          <p:nvPr/>
        </p:nvSpPr>
        <p:spPr>
          <a:xfrm>
            <a:off x="6858000" y="1752600"/>
            <a:ext cx="1394934" cy="276999"/>
          </a:xfrm>
          <a:prstGeom prst="rect">
            <a:avLst/>
          </a:prstGeom>
          <a:solidFill>
            <a:sysClr val="window" lastClr="FFFFFF"/>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rgbClr val="000000"/>
                </a:solidFill>
                <a:effectLst/>
                <a:uLnTx/>
                <a:uFillTx/>
                <a:cs typeface="Arial"/>
                <a:sym typeface="Arial"/>
                <a:rtl val="0"/>
              </a:rPr>
              <a:t>All unintentional</a:t>
            </a:r>
            <a:endParaRPr kumimoji="0" lang="en-US" sz="1200" b="1" i="0" u="none" strike="noStrike" kern="0" cap="none" spc="0" normalizeH="0" baseline="0" noProof="0" dirty="0">
              <a:ln>
                <a:noFill/>
              </a:ln>
              <a:solidFill>
                <a:srgbClr val="000000"/>
              </a:solidFill>
              <a:effectLst/>
              <a:uLnTx/>
              <a:uFillTx/>
              <a:cs typeface="Arial"/>
              <a:sym typeface="Arial"/>
              <a:rtl val="0"/>
            </a:endParaRPr>
          </a:p>
        </p:txBody>
      </p:sp>
      <p:sp>
        <p:nvSpPr>
          <p:cNvPr id="14" name="TextBox 13"/>
          <p:cNvSpPr txBox="1"/>
          <p:nvPr/>
        </p:nvSpPr>
        <p:spPr>
          <a:xfrm>
            <a:off x="5791200" y="3609201"/>
            <a:ext cx="508513" cy="276999"/>
          </a:xfrm>
          <a:prstGeom prst="rect">
            <a:avLst/>
          </a:prstGeom>
          <a:solidFill>
            <a:sysClr val="window" lastClr="FFFFFF"/>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rgbClr val="000000"/>
                </a:solidFill>
                <a:effectLst/>
                <a:uLnTx/>
                <a:uFillTx/>
                <a:cs typeface="Arial"/>
                <a:sym typeface="Arial"/>
                <a:rtl val="0"/>
              </a:rPr>
              <a:t>Fall</a:t>
            </a:r>
            <a:endParaRPr kumimoji="0" lang="en-US" sz="1200" b="1" i="0" u="none" strike="noStrike" kern="0" cap="none" spc="0" normalizeH="0" baseline="0" noProof="0" dirty="0">
              <a:ln>
                <a:noFill/>
              </a:ln>
              <a:solidFill>
                <a:srgbClr val="000000"/>
              </a:solidFill>
              <a:effectLst/>
              <a:uLnTx/>
              <a:uFillTx/>
              <a:cs typeface="Arial"/>
              <a:sym typeface="Arial"/>
              <a:rtl val="0"/>
            </a:endParaRPr>
          </a:p>
        </p:txBody>
      </p:sp>
      <p:sp>
        <p:nvSpPr>
          <p:cNvPr id="19" name="TextBox 18"/>
          <p:cNvSpPr txBox="1"/>
          <p:nvPr/>
        </p:nvSpPr>
        <p:spPr>
          <a:xfrm>
            <a:off x="2772995" y="4676001"/>
            <a:ext cx="1722805" cy="276999"/>
          </a:xfrm>
          <a:prstGeom prst="rect">
            <a:avLst/>
          </a:prstGeom>
          <a:solidFill>
            <a:sysClr val="window" lastClr="FFFFFF"/>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rgbClr val="000000"/>
                </a:solidFill>
                <a:effectLst/>
                <a:uLnTx/>
                <a:uFillTx/>
                <a:cs typeface="Arial"/>
                <a:sym typeface="Arial"/>
                <a:rtl val="0"/>
              </a:rPr>
              <a:t>Motor vehicle traffic</a:t>
            </a:r>
            <a:endParaRPr kumimoji="0" lang="en-US" sz="1200" b="1" i="0" u="none" strike="noStrike" kern="0" cap="none" spc="0" normalizeH="0" baseline="0" noProof="0" dirty="0">
              <a:ln>
                <a:noFill/>
              </a:ln>
              <a:solidFill>
                <a:srgbClr val="000000"/>
              </a:solidFill>
              <a:effectLst/>
              <a:uLnTx/>
              <a:uFillTx/>
              <a:cs typeface="Arial"/>
              <a:sym typeface="Arial"/>
              <a:rtl val="0"/>
            </a:endParaRPr>
          </a:p>
        </p:txBody>
      </p:sp>
      <p:sp>
        <p:nvSpPr>
          <p:cNvPr id="23" name="TextBox 22"/>
          <p:cNvSpPr txBox="1"/>
          <p:nvPr/>
        </p:nvSpPr>
        <p:spPr>
          <a:xfrm>
            <a:off x="1752600" y="5398008"/>
            <a:ext cx="685799" cy="164592"/>
          </a:xfrm>
          <a:prstGeom prst="rect">
            <a:avLst/>
          </a:prstGeom>
          <a:solidFill>
            <a:sysClr val="window" lastClr="FFFFFF"/>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rgbClr val="000000"/>
                </a:solidFill>
                <a:effectLst/>
                <a:uLnTx/>
                <a:uFillTx/>
                <a:cs typeface="Arial"/>
                <a:sym typeface="Arial"/>
                <a:rtl val="0"/>
              </a:rPr>
              <a:t>Fire</a:t>
            </a:r>
            <a:r>
              <a:rPr kumimoji="0" lang="en-US" sz="1200" b="1" i="0" u="none" strike="noStrike" kern="0" cap="none" spc="0" normalizeH="0" baseline="30000" noProof="0" dirty="0" smtClean="0">
                <a:ln>
                  <a:noFill/>
                </a:ln>
                <a:solidFill>
                  <a:srgbClr val="000000"/>
                </a:solidFill>
                <a:effectLst/>
                <a:uLnTx/>
                <a:uFillTx/>
                <a:cs typeface="Arial"/>
                <a:sym typeface="Arial"/>
                <a:rtl val="0"/>
              </a:rPr>
              <a:t>3</a:t>
            </a:r>
            <a:endParaRPr kumimoji="0" lang="en-US" sz="1200" b="1" i="0" u="none" strike="noStrike" kern="0" cap="none" spc="0" normalizeH="0" baseline="0" noProof="0" dirty="0">
              <a:ln>
                <a:noFill/>
              </a:ln>
              <a:solidFill>
                <a:srgbClr val="000000"/>
              </a:solidFill>
              <a:effectLst/>
              <a:uLnTx/>
              <a:uFillTx/>
              <a:cs typeface="Arial"/>
              <a:sym typeface="Arial"/>
              <a:rtl val="0"/>
            </a:endParaRPr>
          </a:p>
        </p:txBody>
      </p:sp>
      <p:sp>
        <p:nvSpPr>
          <p:cNvPr id="24" name="TextBox 23"/>
          <p:cNvSpPr txBox="1"/>
          <p:nvPr/>
        </p:nvSpPr>
        <p:spPr>
          <a:xfrm>
            <a:off x="4572000" y="5151120"/>
            <a:ext cx="914400" cy="182880"/>
          </a:xfrm>
          <a:prstGeom prst="rect">
            <a:avLst/>
          </a:prstGeom>
          <a:solidFill>
            <a:sysClr val="window" lastClr="FFFFFF"/>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rgbClr val="000000"/>
                </a:solidFill>
                <a:effectLst/>
                <a:uLnTx/>
                <a:uFillTx/>
                <a:cs typeface="Arial"/>
                <a:sym typeface="Arial"/>
                <a:rtl val="0"/>
              </a:rPr>
              <a:t>Suffocation</a:t>
            </a:r>
            <a:endParaRPr kumimoji="0" lang="en-US" sz="1200" b="1" i="0" u="none" strike="noStrike" kern="0" cap="none" spc="0" normalizeH="0" baseline="0" noProof="0" dirty="0">
              <a:ln>
                <a:noFill/>
              </a:ln>
              <a:solidFill>
                <a:srgbClr val="000000"/>
              </a:solidFill>
              <a:effectLst/>
              <a:uLnTx/>
              <a:uFillTx/>
              <a:cs typeface="Arial"/>
              <a:sym typeface="Arial"/>
              <a:rtl val="0"/>
            </a:endParaRPr>
          </a:p>
        </p:txBody>
      </p:sp>
      <p:sp>
        <p:nvSpPr>
          <p:cNvPr id="25" name="TextBox 24"/>
          <p:cNvSpPr txBox="1"/>
          <p:nvPr/>
        </p:nvSpPr>
        <p:spPr>
          <a:xfrm>
            <a:off x="7239000" y="5190744"/>
            <a:ext cx="914400" cy="182880"/>
          </a:xfrm>
          <a:prstGeom prst="rect">
            <a:avLst/>
          </a:prstGeom>
          <a:solidFill>
            <a:sysClr val="window" lastClr="FFFFFF"/>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rgbClr val="000000"/>
                </a:solidFill>
                <a:effectLst/>
                <a:uLnTx/>
                <a:uFillTx/>
                <a:cs typeface="Arial"/>
                <a:sym typeface="Arial"/>
                <a:rtl val="0"/>
              </a:rPr>
              <a:t>Poisoning</a:t>
            </a:r>
            <a:endParaRPr kumimoji="0" lang="en-US" sz="1200" b="1" i="0" u="none" strike="noStrike" kern="0" cap="none" spc="0" normalizeH="0" baseline="0" noProof="0" dirty="0">
              <a:ln>
                <a:noFill/>
              </a:ln>
              <a:solidFill>
                <a:srgbClr val="000000"/>
              </a:solidFill>
              <a:effectLst/>
              <a:uLnTx/>
              <a:uFillTx/>
              <a:cs typeface="Arial"/>
              <a:sym typeface="Arial"/>
              <a:rtl val="0"/>
            </a:endParaRPr>
          </a:p>
        </p:txBody>
      </p:sp>
      <p:sp>
        <p:nvSpPr>
          <p:cNvPr id="26" name="TextBox 25"/>
          <p:cNvSpPr txBox="1"/>
          <p:nvPr/>
        </p:nvSpPr>
        <p:spPr>
          <a:xfrm>
            <a:off x="1295400" y="6324600"/>
            <a:ext cx="4087979" cy="261610"/>
          </a:xfrm>
          <a:prstGeom prst="rect">
            <a:avLst/>
          </a:prstGeom>
          <a:noFill/>
        </p:spPr>
        <p:txBody>
          <a:bodyPr wrap="none" rtlCol="0">
            <a:spAutoFit/>
          </a:bodyPr>
          <a:lstStyle/>
          <a:p>
            <a:pPr defTabSz="914400"/>
            <a:r>
              <a:rPr lang="en-US" sz="1100" kern="0" dirty="0" smtClean="0">
                <a:solidFill>
                  <a:srgbClr val="000000"/>
                </a:solidFill>
                <a:cs typeface="Arial"/>
                <a:sym typeface="Arial"/>
                <a:rtl val="0"/>
              </a:rPr>
              <a:t>Source: CDC/NCHS, National Vital Statistics System, Mortality</a:t>
            </a:r>
            <a:endParaRPr lang="en-US" sz="1100" kern="0" dirty="0">
              <a:solidFill>
                <a:srgbClr val="000000"/>
              </a:solidFill>
              <a:cs typeface="Arial"/>
              <a:sym typeface="Arial"/>
              <a:rtl val="0"/>
            </a:endParaRPr>
          </a:p>
        </p:txBody>
      </p:sp>
    </p:spTree>
    <p:extLst>
      <p:ext uri="{BB962C8B-B14F-4D97-AF65-F5344CB8AC3E}">
        <p14:creationId xmlns:p14="http://schemas.microsoft.com/office/powerpoint/2010/main" val="11237546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normAutofit/>
          </a:bodyPr>
          <a:lstStyle/>
          <a:p>
            <a:pPr eaLnBrk="1" hangingPunct="1">
              <a:defRPr/>
            </a:pPr>
            <a:r>
              <a:rPr lang="en-US" sz="4000" b="1" dirty="0" smtClean="0">
                <a:latin typeface="+mn-lt"/>
                <a:cs typeface="+mj-cs"/>
              </a:rPr>
              <a:t>Lessons Learned</a:t>
            </a:r>
          </a:p>
        </p:txBody>
      </p:sp>
      <p:pic>
        <p:nvPicPr>
          <p:cNvPr id="4" name="Shape 63" descr="pie.png"/>
          <p:cNvPicPr preferRelativeResize="0"/>
          <p:nvPr/>
        </p:nvPicPr>
        <p:blipFill rotWithShape="1">
          <a:blip r:embed="rId3">
            <a:alphaModFix/>
          </a:blip>
          <a:srcRect l="140" r="1" b="5121"/>
          <a:stretch/>
        </p:blipFill>
        <p:spPr>
          <a:xfrm>
            <a:off x="682625" y="473443"/>
            <a:ext cx="7484499" cy="5368557"/>
          </a:xfrm>
          <a:prstGeom prst="rect">
            <a:avLst/>
          </a:prstGeom>
          <a:noFill/>
          <a:ln>
            <a:noFill/>
          </a:ln>
        </p:spPr>
      </p:pic>
      <p:sp>
        <p:nvSpPr>
          <p:cNvPr id="5" name="TextBox 4"/>
          <p:cNvSpPr txBox="1"/>
          <p:nvPr/>
        </p:nvSpPr>
        <p:spPr>
          <a:xfrm>
            <a:off x="4800600" y="1140639"/>
            <a:ext cx="2895600" cy="276999"/>
          </a:xfrm>
          <a:prstGeom prst="rect">
            <a:avLst/>
          </a:prstGeom>
          <a:solidFill>
            <a:schemeClr val="tx1"/>
          </a:solidFill>
        </p:spPr>
        <p:txBody>
          <a:bodyPr wrap="square" rtlCol="0">
            <a:spAutoFit/>
          </a:bodyPr>
          <a:lstStyle/>
          <a:p>
            <a:r>
              <a:rPr lang="en-US" sz="1200" b="1" dirty="0" smtClean="0">
                <a:solidFill>
                  <a:schemeClr val="bg1"/>
                </a:solidFill>
              </a:rPr>
              <a:t>Unintentional injuries, by cause</a:t>
            </a:r>
            <a:endParaRPr lang="en-US" sz="1200" dirty="0">
              <a:solidFill>
                <a:schemeClr val="bg1"/>
              </a:solidFill>
            </a:endParaRPr>
          </a:p>
        </p:txBody>
      </p:sp>
      <p:sp>
        <p:nvSpPr>
          <p:cNvPr id="11" name="TextBox 10"/>
          <p:cNvSpPr txBox="1"/>
          <p:nvPr/>
        </p:nvSpPr>
        <p:spPr>
          <a:xfrm>
            <a:off x="2209800" y="1140639"/>
            <a:ext cx="2209800" cy="276999"/>
          </a:xfrm>
          <a:prstGeom prst="rect">
            <a:avLst/>
          </a:prstGeom>
          <a:solidFill>
            <a:schemeClr val="tx1"/>
          </a:solidFill>
        </p:spPr>
        <p:txBody>
          <a:bodyPr wrap="square" rtlCol="0">
            <a:spAutoFit/>
          </a:bodyPr>
          <a:lstStyle/>
          <a:p>
            <a:r>
              <a:rPr lang="en-US" sz="1200" b="1" dirty="0" smtClean="0">
                <a:solidFill>
                  <a:schemeClr val="bg1"/>
                </a:solidFill>
              </a:rPr>
              <a:t>All injuries, by intent</a:t>
            </a:r>
            <a:endParaRPr lang="en-US" sz="1200" dirty="0">
              <a:solidFill>
                <a:schemeClr val="bg1"/>
              </a:solidFill>
            </a:endParaRPr>
          </a:p>
        </p:txBody>
      </p:sp>
      <p:sp>
        <p:nvSpPr>
          <p:cNvPr id="13" name="TextBox 12"/>
          <p:cNvSpPr txBox="1"/>
          <p:nvPr/>
        </p:nvSpPr>
        <p:spPr>
          <a:xfrm>
            <a:off x="762000" y="533400"/>
            <a:ext cx="7162800" cy="461665"/>
          </a:xfrm>
          <a:prstGeom prst="rect">
            <a:avLst/>
          </a:prstGeom>
          <a:solidFill>
            <a:schemeClr val="tx1"/>
          </a:solidFill>
        </p:spPr>
        <p:txBody>
          <a:bodyPr wrap="square" rtlCol="0">
            <a:spAutoFit/>
          </a:bodyPr>
          <a:lstStyle/>
          <a:p>
            <a:r>
              <a:rPr lang="en-US" sz="1200" b="1" dirty="0" smtClean="0">
                <a:solidFill>
                  <a:schemeClr val="bg1"/>
                </a:solidFill>
              </a:rPr>
              <a:t>Figure 1. Percent distribution of injury deaths, by intent and cause among adults aged 65 and over: United States, 2012-2013 </a:t>
            </a:r>
            <a:endParaRPr lang="en-US" sz="1200" dirty="0">
              <a:solidFill>
                <a:schemeClr val="bg1"/>
              </a:solidFill>
            </a:endParaRPr>
          </a:p>
        </p:txBody>
      </p:sp>
      <p:sp>
        <p:nvSpPr>
          <p:cNvPr id="14" name="TextBox 13"/>
          <p:cNvSpPr txBox="1"/>
          <p:nvPr/>
        </p:nvSpPr>
        <p:spPr>
          <a:xfrm>
            <a:off x="1465119" y="5344391"/>
            <a:ext cx="2819400" cy="276999"/>
          </a:xfrm>
          <a:prstGeom prst="rect">
            <a:avLst/>
          </a:prstGeom>
          <a:solidFill>
            <a:schemeClr val="tx1"/>
          </a:solidFill>
        </p:spPr>
        <p:txBody>
          <a:bodyPr wrap="square" rtlCol="0">
            <a:spAutoFit/>
          </a:bodyPr>
          <a:lstStyle/>
          <a:p>
            <a:r>
              <a:rPr lang="en-US" sz="1200" b="1" dirty="0" smtClean="0">
                <a:solidFill>
                  <a:schemeClr val="bg1"/>
                </a:solidFill>
              </a:rPr>
              <a:t>Number of deaths 2012-2013 = 107,232</a:t>
            </a:r>
            <a:endParaRPr lang="en-US" sz="1200" dirty="0">
              <a:solidFill>
                <a:schemeClr val="bg1"/>
              </a:solidFill>
            </a:endParaRPr>
          </a:p>
        </p:txBody>
      </p:sp>
      <p:sp>
        <p:nvSpPr>
          <p:cNvPr id="15" name="TextBox 14"/>
          <p:cNvSpPr txBox="1"/>
          <p:nvPr/>
        </p:nvSpPr>
        <p:spPr>
          <a:xfrm>
            <a:off x="5077691" y="5375564"/>
            <a:ext cx="2819400" cy="276999"/>
          </a:xfrm>
          <a:prstGeom prst="rect">
            <a:avLst/>
          </a:prstGeom>
          <a:solidFill>
            <a:schemeClr val="tx1"/>
          </a:solidFill>
        </p:spPr>
        <p:txBody>
          <a:bodyPr wrap="square" rtlCol="0">
            <a:spAutoFit/>
          </a:bodyPr>
          <a:lstStyle/>
          <a:p>
            <a:r>
              <a:rPr lang="en-US" sz="1200" b="1" dirty="0" smtClean="0">
                <a:solidFill>
                  <a:schemeClr val="bg1"/>
                </a:solidFill>
              </a:rPr>
              <a:t>Number </a:t>
            </a:r>
            <a:r>
              <a:rPr lang="en-US" sz="1200" b="1" smtClean="0">
                <a:solidFill>
                  <a:schemeClr val="bg1"/>
                </a:solidFill>
              </a:rPr>
              <a:t>of deaths 2012-2013 = 90,640</a:t>
            </a:r>
            <a:endParaRPr lang="en-US" sz="1200" dirty="0">
              <a:solidFill>
                <a:schemeClr val="bg1"/>
              </a:solidFill>
            </a:endParaRPr>
          </a:p>
        </p:txBody>
      </p:sp>
      <p:sp>
        <p:nvSpPr>
          <p:cNvPr id="16" name="TextBox 15"/>
          <p:cNvSpPr txBox="1"/>
          <p:nvPr/>
        </p:nvSpPr>
        <p:spPr>
          <a:xfrm>
            <a:off x="1371600" y="5410200"/>
            <a:ext cx="2819400" cy="276999"/>
          </a:xfrm>
          <a:prstGeom prst="rect">
            <a:avLst/>
          </a:prstGeom>
          <a:solidFill>
            <a:schemeClr val="tx1"/>
          </a:solidFill>
        </p:spPr>
        <p:txBody>
          <a:bodyPr wrap="square" rtlCol="0">
            <a:spAutoFit/>
          </a:bodyPr>
          <a:lstStyle/>
          <a:p>
            <a:r>
              <a:rPr lang="en-US" sz="1200" b="1" dirty="0" smtClean="0">
                <a:solidFill>
                  <a:schemeClr val="bg1"/>
                </a:solidFill>
              </a:rPr>
              <a:t>Number </a:t>
            </a:r>
            <a:r>
              <a:rPr lang="en-US" sz="1200" b="1" smtClean="0">
                <a:solidFill>
                  <a:schemeClr val="bg1"/>
                </a:solidFill>
              </a:rPr>
              <a:t>of deaths 2012-2013 = 107,232</a:t>
            </a:r>
            <a:endParaRPr lang="en-US" sz="1200" dirty="0">
              <a:solidFill>
                <a:schemeClr val="bg1"/>
              </a:solidFill>
            </a:endParaRPr>
          </a:p>
        </p:txBody>
      </p:sp>
      <p:sp>
        <p:nvSpPr>
          <p:cNvPr id="17" name="TextBox 16"/>
          <p:cNvSpPr txBox="1"/>
          <p:nvPr/>
        </p:nvSpPr>
        <p:spPr>
          <a:xfrm>
            <a:off x="838200" y="4267200"/>
            <a:ext cx="1295400" cy="1015663"/>
          </a:xfrm>
          <a:prstGeom prst="rect">
            <a:avLst/>
          </a:prstGeom>
          <a:solidFill>
            <a:schemeClr val="tx1"/>
          </a:solidFill>
        </p:spPr>
        <p:txBody>
          <a:bodyPr wrap="square" rtlCol="0" anchor="t">
            <a:spAutoFit/>
          </a:bodyPr>
          <a:lstStyle/>
          <a:p>
            <a:pPr algn="ctr"/>
            <a:r>
              <a:rPr lang="en-US" sz="1200" b="1" dirty="0" smtClean="0">
                <a:solidFill>
                  <a:schemeClr val="bg1"/>
                </a:solidFill>
              </a:rPr>
              <a:t>Undetermined and legal intervention or operation of war 1%</a:t>
            </a:r>
            <a:endParaRPr lang="en-US" sz="1200" dirty="0">
              <a:solidFill>
                <a:schemeClr val="bg1"/>
              </a:solidFill>
            </a:endParaRPr>
          </a:p>
        </p:txBody>
      </p:sp>
      <p:sp>
        <p:nvSpPr>
          <p:cNvPr id="19" name="TextBox 18"/>
          <p:cNvSpPr txBox="1"/>
          <p:nvPr/>
        </p:nvSpPr>
        <p:spPr>
          <a:xfrm>
            <a:off x="6238009" y="1600200"/>
            <a:ext cx="1219200" cy="276999"/>
          </a:xfrm>
          <a:prstGeom prst="rect">
            <a:avLst/>
          </a:prstGeom>
          <a:solidFill>
            <a:schemeClr val="tx1"/>
          </a:solidFill>
        </p:spPr>
        <p:txBody>
          <a:bodyPr wrap="square" rtlCol="0" anchor="t">
            <a:spAutoFit/>
          </a:bodyPr>
          <a:lstStyle/>
          <a:p>
            <a:r>
              <a:rPr lang="en-US" sz="1200" b="1" dirty="0">
                <a:solidFill>
                  <a:schemeClr val="bg1"/>
                </a:solidFill>
              </a:rPr>
              <a:t>Motor vehicle</a:t>
            </a:r>
            <a:endParaRPr lang="en-US" sz="1200" dirty="0">
              <a:solidFill>
                <a:schemeClr val="bg1"/>
              </a:solidFill>
            </a:endParaRPr>
          </a:p>
        </p:txBody>
      </p:sp>
      <p:sp>
        <p:nvSpPr>
          <p:cNvPr id="18" name="TextBox 17"/>
          <p:cNvSpPr txBox="1"/>
          <p:nvPr/>
        </p:nvSpPr>
        <p:spPr>
          <a:xfrm>
            <a:off x="6477000" y="1828800"/>
            <a:ext cx="609600" cy="461665"/>
          </a:xfrm>
          <a:prstGeom prst="rect">
            <a:avLst/>
          </a:prstGeom>
          <a:solidFill>
            <a:schemeClr val="tx1"/>
          </a:solidFill>
        </p:spPr>
        <p:txBody>
          <a:bodyPr wrap="square" rtlCol="0" anchor="b">
            <a:spAutoFit/>
          </a:bodyPr>
          <a:lstStyle/>
          <a:p>
            <a:r>
              <a:rPr lang="en-US" sz="1200" b="1" dirty="0">
                <a:solidFill>
                  <a:schemeClr val="bg1"/>
                </a:solidFill>
              </a:rPr>
              <a:t>t</a:t>
            </a:r>
            <a:r>
              <a:rPr lang="en-US" sz="1200" b="1" dirty="0" smtClean="0">
                <a:solidFill>
                  <a:schemeClr val="bg1"/>
                </a:solidFill>
              </a:rPr>
              <a:t>raffic</a:t>
            </a:r>
          </a:p>
          <a:p>
            <a:r>
              <a:rPr lang="en-US" sz="1200" b="1" dirty="0" smtClean="0">
                <a:solidFill>
                  <a:schemeClr val="bg1"/>
                </a:solidFill>
              </a:rPr>
              <a:t> 14%</a:t>
            </a:r>
            <a:endParaRPr lang="en-US" sz="1200" dirty="0">
              <a:solidFill>
                <a:schemeClr val="bg1"/>
              </a:solidFill>
            </a:endParaRPr>
          </a:p>
        </p:txBody>
      </p:sp>
      <p:sp>
        <p:nvSpPr>
          <p:cNvPr id="20" name="TextBox 19"/>
          <p:cNvSpPr txBox="1"/>
          <p:nvPr/>
        </p:nvSpPr>
        <p:spPr>
          <a:xfrm>
            <a:off x="7008668" y="2514600"/>
            <a:ext cx="611332" cy="276999"/>
          </a:xfrm>
          <a:prstGeom prst="rect">
            <a:avLst/>
          </a:prstGeom>
          <a:solidFill>
            <a:schemeClr val="tx1"/>
          </a:solidFill>
        </p:spPr>
        <p:txBody>
          <a:bodyPr wrap="square" rtlCol="0" anchor="b">
            <a:spAutoFit/>
          </a:bodyPr>
          <a:lstStyle/>
          <a:p>
            <a:r>
              <a:rPr lang="en-US" sz="1200" b="1" dirty="0" smtClean="0">
                <a:solidFill>
                  <a:schemeClr val="bg1"/>
                </a:solidFill>
              </a:rPr>
              <a:t> 8%</a:t>
            </a:r>
            <a:endParaRPr lang="en-US" sz="1200" dirty="0">
              <a:solidFill>
                <a:schemeClr val="bg1"/>
              </a:solidFill>
            </a:endParaRPr>
          </a:p>
        </p:txBody>
      </p:sp>
      <p:sp>
        <p:nvSpPr>
          <p:cNvPr id="21" name="TextBox 20"/>
          <p:cNvSpPr txBox="1"/>
          <p:nvPr/>
        </p:nvSpPr>
        <p:spPr>
          <a:xfrm>
            <a:off x="6705600" y="2313801"/>
            <a:ext cx="916132" cy="276999"/>
          </a:xfrm>
          <a:prstGeom prst="rect">
            <a:avLst/>
          </a:prstGeom>
          <a:solidFill>
            <a:schemeClr val="tx1"/>
          </a:solidFill>
        </p:spPr>
        <p:txBody>
          <a:bodyPr wrap="square" rtlCol="0" anchor="b">
            <a:spAutoFit/>
          </a:bodyPr>
          <a:lstStyle/>
          <a:p>
            <a:r>
              <a:rPr lang="en-US" sz="1200" b="1" dirty="0" smtClean="0">
                <a:solidFill>
                  <a:schemeClr val="bg1"/>
                </a:solidFill>
              </a:rPr>
              <a:t>Suffocation</a:t>
            </a:r>
            <a:endParaRPr lang="en-US" sz="1200" dirty="0">
              <a:solidFill>
                <a:schemeClr val="bg1"/>
              </a:solidFill>
            </a:endParaRPr>
          </a:p>
        </p:txBody>
      </p:sp>
      <p:sp>
        <p:nvSpPr>
          <p:cNvPr id="22" name="TextBox 21"/>
          <p:cNvSpPr txBox="1"/>
          <p:nvPr/>
        </p:nvSpPr>
        <p:spPr>
          <a:xfrm>
            <a:off x="6932468" y="2743200"/>
            <a:ext cx="916132" cy="276999"/>
          </a:xfrm>
          <a:prstGeom prst="rect">
            <a:avLst/>
          </a:prstGeom>
          <a:solidFill>
            <a:schemeClr val="tx1"/>
          </a:solidFill>
        </p:spPr>
        <p:txBody>
          <a:bodyPr wrap="square" rtlCol="0" anchor="b">
            <a:spAutoFit/>
          </a:bodyPr>
          <a:lstStyle/>
          <a:p>
            <a:r>
              <a:rPr lang="en-US" sz="1200" b="1" dirty="0" smtClean="0">
                <a:solidFill>
                  <a:schemeClr val="bg1"/>
                </a:solidFill>
              </a:rPr>
              <a:t>Poisoning</a:t>
            </a:r>
            <a:endParaRPr lang="en-US" sz="1200" dirty="0">
              <a:solidFill>
                <a:schemeClr val="bg1"/>
              </a:solidFill>
            </a:endParaRPr>
          </a:p>
        </p:txBody>
      </p:sp>
      <p:sp>
        <p:nvSpPr>
          <p:cNvPr id="23" name="TextBox 22"/>
          <p:cNvSpPr txBox="1"/>
          <p:nvPr/>
        </p:nvSpPr>
        <p:spPr>
          <a:xfrm>
            <a:off x="7091730" y="2971800"/>
            <a:ext cx="756870" cy="276999"/>
          </a:xfrm>
          <a:prstGeom prst="rect">
            <a:avLst/>
          </a:prstGeom>
          <a:solidFill>
            <a:schemeClr val="tx1"/>
          </a:solidFill>
        </p:spPr>
        <p:txBody>
          <a:bodyPr wrap="square" rtlCol="0" anchor="b">
            <a:spAutoFit/>
          </a:bodyPr>
          <a:lstStyle/>
          <a:p>
            <a:r>
              <a:rPr lang="en-US" sz="1200" b="1" dirty="0" smtClean="0">
                <a:solidFill>
                  <a:schemeClr val="bg1"/>
                </a:solidFill>
              </a:rPr>
              <a:t>4%</a:t>
            </a:r>
            <a:endParaRPr lang="en-US" sz="1200" dirty="0">
              <a:solidFill>
                <a:schemeClr val="bg1"/>
              </a:solidFill>
            </a:endParaRPr>
          </a:p>
        </p:txBody>
      </p:sp>
      <p:sp>
        <p:nvSpPr>
          <p:cNvPr id="24" name="TextBox 23"/>
          <p:cNvSpPr txBox="1"/>
          <p:nvPr/>
        </p:nvSpPr>
        <p:spPr>
          <a:xfrm>
            <a:off x="6962403" y="3228201"/>
            <a:ext cx="703861" cy="276999"/>
          </a:xfrm>
          <a:prstGeom prst="rect">
            <a:avLst/>
          </a:prstGeom>
          <a:solidFill>
            <a:schemeClr val="tx1"/>
          </a:solidFill>
        </p:spPr>
        <p:txBody>
          <a:bodyPr wrap="square" rtlCol="0" anchor="b">
            <a:spAutoFit/>
          </a:bodyPr>
          <a:lstStyle/>
          <a:p>
            <a:r>
              <a:rPr lang="en-US" sz="1200" b="1" dirty="0" smtClean="0">
                <a:solidFill>
                  <a:schemeClr val="bg1"/>
                </a:solidFill>
              </a:rPr>
              <a:t>Fire</a:t>
            </a:r>
            <a:endParaRPr lang="en-US" sz="1200" dirty="0">
              <a:solidFill>
                <a:schemeClr val="bg1"/>
              </a:solidFill>
            </a:endParaRPr>
          </a:p>
        </p:txBody>
      </p:sp>
      <p:sp>
        <p:nvSpPr>
          <p:cNvPr id="25" name="TextBox 24"/>
          <p:cNvSpPr txBox="1"/>
          <p:nvPr/>
        </p:nvSpPr>
        <p:spPr>
          <a:xfrm>
            <a:off x="7009533" y="3429000"/>
            <a:ext cx="476250" cy="276999"/>
          </a:xfrm>
          <a:prstGeom prst="rect">
            <a:avLst/>
          </a:prstGeom>
          <a:solidFill>
            <a:schemeClr val="tx1"/>
          </a:solidFill>
        </p:spPr>
        <p:txBody>
          <a:bodyPr wrap="square" rtlCol="0" anchor="b">
            <a:spAutoFit/>
          </a:bodyPr>
          <a:lstStyle/>
          <a:p>
            <a:r>
              <a:rPr lang="en-US" sz="1200" b="1" dirty="0" smtClean="0">
                <a:solidFill>
                  <a:schemeClr val="bg1"/>
                </a:solidFill>
              </a:rPr>
              <a:t>2%</a:t>
            </a:r>
            <a:endParaRPr lang="en-US" sz="1200" dirty="0">
              <a:solidFill>
                <a:schemeClr val="bg1"/>
              </a:solidFill>
            </a:endParaRPr>
          </a:p>
        </p:txBody>
      </p:sp>
      <p:sp>
        <p:nvSpPr>
          <p:cNvPr id="26" name="TextBox 25"/>
          <p:cNvSpPr txBox="1"/>
          <p:nvPr/>
        </p:nvSpPr>
        <p:spPr>
          <a:xfrm>
            <a:off x="6840335" y="3685401"/>
            <a:ext cx="982905" cy="276999"/>
          </a:xfrm>
          <a:prstGeom prst="rect">
            <a:avLst/>
          </a:prstGeom>
          <a:solidFill>
            <a:schemeClr val="tx1"/>
          </a:solidFill>
        </p:spPr>
        <p:txBody>
          <a:bodyPr wrap="square" rtlCol="0" anchor="b">
            <a:spAutoFit/>
          </a:bodyPr>
          <a:lstStyle/>
          <a:p>
            <a:r>
              <a:rPr lang="en-US" sz="1200" b="1" dirty="0" smtClean="0">
                <a:solidFill>
                  <a:schemeClr val="bg1"/>
                </a:solidFill>
              </a:rPr>
              <a:t>Unspecified</a:t>
            </a:r>
            <a:endParaRPr lang="en-US" sz="1200" dirty="0">
              <a:solidFill>
                <a:schemeClr val="bg1"/>
              </a:solidFill>
            </a:endParaRPr>
          </a:p>
        </p:txBody>
      </p:sp>
      <p:sp>
        <p:nvSpPr>
          <p:cNvPr id="28" name="TextBox 27"/>
          <p:cNvSpPr txBox="1"/>
          <p:nvPr/>
        </p:nvSpPr>
        <p:spPr>
          <a:xfrm>
            <a:off x="6477000" y="4066401"/>
            <a:ext cx="982905" cy="276999"/>
          </a:xfrm>
          <a:prstGeom prst="rect">
            <a:avLst/>
          </a:prstGeom>
          <a:solidFill>
            <a:schemeClr val="tx1"/>
          </a:solidFill>
        </p:spPr>
        <p:txBody>
          <a:bodyPr wrap="square" rtlCol="0" anchor="b">
            <a:spAutoFit/>
          </a:bodyPr>
          <a:lstStyle/>
          <a:p>
            <a:r>
              <a:rPr lang="en-US" sz="1200" b="1" dirty="0" smtClean="0">
                <a:solidFill>
                  <a:schemeClr val="bg1"/>
                </a:solidFill>
              </a:rPr>
              <a:t>Other</a:t>
            </a:r>
            <a:endParaRPr lang="en-US" sz="1200" dirty="0">
              <a:solidFill>
                <a:schemeClr val="bg1"/>
              </a:solidFill>
            </a:endParaRPr>
          </a:p>
        </p:txBody>
      </p:sp>
      <p:sp>
        <p:nvSpPr>
          <p:cNvPr id="29" name="TextBox 28"/>
          <p:cNvSpPr txBox="1"/>
          <p:nvPr/>
        </p:nvSpPr>
        <p:spPr>
          <a:xfrm>
            <a:off x="6477000" y="4267200"/>
            <a:ext cx="627265" cy="276999"/>
          </a:xfrm>
          <a:prstGeom prst="rect">
            <a:avLst/>
          </a:prstGeom>
          <a:solidFill>
            <a:schemeClr val="tx1"/>
          </a:solidFill>
        </p:spPr>
        <p:txBody>
          <a:bodyPr wrap="square" rtlCol="0" anchor="b">
            <a:spAutoFit/>
          </a:bodyPr>
          <a:lstStyle/>
          <a:p>
            <a:r>
              <a:rPr lang="en-US" sz="1200" b="1" dirty="0" smtClean="0">
                <a:solidFill>
                  <a:schemeClr val="bg1"/>
                </a:solidFill>
              </a:rPr>
              <a:t>7%</a:t>
            </a:r>
            <a:endParaRPr lang="en-US" sz="1200" dirty="0">
              <a:solidFill>
                <a:schemeClr val="bg1"/>
              </a:solidFill>
            </a:endParaRPr>
          </a:p>
        </p:txBody>
      </p:sp>
      <p:sp>
        <p:nvSpPr>
          <p:cNvPr id="27" name="TextBox 26"/>
          <p:cNvSpPr txBox="1"/>
          <p:nvPr/>
        </p:nvSpPr>
        <p:spPr>
          <a:xfrm>
            <a:off x="6951739" y="3893403"/>
            <a:ext cx="668261" cy="276999"/>
          </a:xfrm>
          <a:prstGeom prst="rect">
            <a:avLst/>
          </a:prstGeom>
          <a:solidFill>
            <a:schemeClr val="tx1"/>
          </a:solidFill>
        </p:spPr>
        <p:txBody>
          <a:bodyPr wrap="square" rtlCol="0" anchor="b">
            <a:spAutoFit/>
          </a:bodyPr>
          <a:lstStyle/>
          <a:p>
            <a:r>
              <a:rPr lang="en-US" sz="1200" b="1" smtClean="0">
                <a:solidFill>
                  <a:schemeClr val="bg1"/>
                </a:solidFill>
              </a:rPr>
              <a:t>10%</a:t>
            </a:r>
            <a:endParaRPr lang="en-US" sz="1200" dirty="0">
              <a:solidFill>
                <a:schemeClr val="bg1"/>
              </a:solidFill>
            </a:endParaRPr>
          </a:p>
        </p:txBody>
      </p:sp>
      <p:sp>
        <p:nvSpPr>
          <p:cNvPr id="30" name="TextBox 29"/>
          <p:cNvSpPr txBox="1"/>
          <p:nvPr/>
        </p:nvSpPr>
        <p:spPr>
          <a:xfrm>
            <a:off x="838200" y="3597722"/>
            <a:ext cx="838201" cy="276999"/>
          </a:xfrm>
          <a:prstGeom prst="rect">
            <a:avLst/>
          </a:prstGeom>
          <a:solidFill>
            <a:schemeClr val="tx1"/>
          </a:solidFill>
        </p:spPr>
        <p:txBody>
          <a:bodyPr wrap="square" rtlCol="0" anchor="b">
            <a:spAutoFit/>
          </a:bodyPr>
          <a:lstStyle/>
          <a:p>
            <a:r>
              <a:rPr lang="en-US" sz="1200" b="1" dirty="0" smtClean="0">
                <a:solidFill>
                  <a:schemeClr val="bg1"/>
                </a:solidFill>
              </a:rPr>
              <a:t>Homicide</a:t>
            </a:r>
            <a:endParaRPr lang="en-US" sz="1200" dirty="0">
              <a:solidFill>
                <a:schemeClr val="bg1"/>
              </a:solidFill>
            </a:endParaRPr>
          </a:p>
        </p:txBody>
      </p:sp>
      <p:sp>
        <p:nvSpPr>
          <p:cNvPr id="31" name="TextBox 30"/>
          <p:cNvSpPr txBox="1"/>
          <p:nvPr/>
        </p:nvSpPr>
        <p:spPr>
          <a:xfrm>
            <a:off x="968013" y="3810000"/>
            <a:ext cx="578574" cy="276999"/>
          </a:xfrm>
          <a:prstGeom prst="rect">
            <a:avLst/>
          </a:prstGeom>
          <a:solidFill>
            <a:schemeClr val="tx1"/>
          </a:solidFill>
        </p:spPr>
        <p:txBody>
          <a:bodyPr wrap="square" rtlCol="0" anchor="b">
            <a:spAutoFit/>
          </a:bodyPr>
          <a:lstStyle/>
          <a:p>
            <a:r>
              <a:rPr lang="en-US" sz="1200" b="1" dirty="0" smtClean="0">
                <a:solidFill>
                  <a:schemeClr val="bg1"/>
                </a:solidFill>
              </a:rPr>
              <a:t>2%</a:t>
            </a:r>
            <a:endParaRPr lang="en-US" sz="1200" dirty="0">
              <a:solidFill>
                <a:schemeClr val="bg1"/>
              </a:solidFill>
            </a:endParaRPr>
          </a:p>
        </p:txBody>
      </p:sp>
      <p:sp>
        <p:nvSpPr>
          <p:cNvPr id="3" name="Rectangle 2"/>
          <p:cNvSpPr/>
          <p:nvPr/>
        </p:nvSpPr>
        <p:spPr>
          <a:xfrm>
            <a:off x="3048000" y="2819400"/>
            <a:ext cx="990600" cy="762000"/>
          </a:xfrm>
          <a:prstGeom prst="rect">
            <a:avLst/>
          </a:prstGeom>
          <a:solidFill>
            <a:srgbClr val="0A1E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a:solidFill>
                  <a:schemeClr val="tx1"/>
                </a:solidFill>
              </a:rPr>
              <a:t>Unintentional </a:t>
            </a:r>
          </a:p>
          <a:p>
            <a:pPr algn="ctr"/>
            <a:r>
              <a:rPr lang="en-US" sz="1000" b="1" dirty="0">
                <a:solidFill>
                  <a:schemeClr val="tx1"/>
                </a:solidFill>
              </a:rPr>
              <a:t>Injuries</a:t>
            </a:r>
          </a:p>
          <a:p>
            <a:pPr algn="ctr"/>
            <a:r>
              <a:rPr lang="en-US" sz="1000" b="1" dirty="0">
                <a:solidFill>
                  <a:schemeClr val="tx1"/>
                </a:solidFill>
              </a:rPr>
              <a:t>85%</a:t>
            </a:r>
            <a:endParaRPr lang="en-US" sz="1000" dirty="0">
              <a:solidFill>
                <a:schemeClr val="tx1"/>
              </a:solidFill>
            </a:endParaRPr>
          </a:p>
        </p:txBody>
      </p:sp>
      <p:sp>
        <p:nvSpPr>
          <p:cNvPr id="32" name="Rectangle 31"/>
          <p:cNvSpPr/>
          <p:nvPr/>
        </p:nvSpPr>
        <p:spPr>
          <a:xfrm>
            <a:off x="5029200" y="3124200"/>
            <a:ext cx="838200" cy="381000"/>
          </a:xfrm>
          <a:prstGeom prst="rect">
            <a:avLst/>
          </a:prstGeom>
          <a:solidFill>
            <a:srgbClr val="5C8F2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rgbClr val="FFFFFF"/>
                </a:solidFill>
              </a:rPr>
              <a:t>Falls </a:t>
            </a:r>
          </a:p>
          <a:p>
            <a:pPr algn="ctr"/>
            <a:r>
              <a:rPr lang="en-US" sz="1200" b="1" dirty="0">
                <a:solidFill>
                  <a:srgbClr val="FFFFFF"/>
                </a:solidFill>
              </a:rPr>
              <a:t>55%</a:t>
            </a:r>
            <a:endParaRPr lang="en-US" sz="1200" dirty="0">
              <a:solidFill>
                <a:srgbClr val="FFFFFF"/>
              </a:solidFill>
            </a:endParaRPr>
          </a:p>
        </p:txBody>
      </p:sp>
      <p:sp>
        <p:nvSpPr>
          <p:cNvPr id="33" name="Rectangle 32"/>
          <p:cNvSpPr/>
          <p:nvPr/>
        </p:nvSpPr>
        <p:spPr>
          <a:xfrm rot="10800000" flipV="1">
            <a:off x="1828800" y="2971800"/>
            <a:ext cx="685800" cy="304800"/>
          </a:xfrm>
          <a:prstGeom prst="rect">
            <a:avLst/>
          </a:prstGeom>
          <a:solidFill>
            <a:srgbClr val="838FB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a:solidFill>
                  <a:schemeClr val="bg1"/>
                </a:solidFill>
              </a:rPr>
              <a:t>Suicide </a:t>
            </a:r>
          </a:p>
          <a:p>
            <a:pPr algn="ctr"/>
            <a:r>
              <a:rPr lang="en-US" sz="1000" b="1" dirty="0">
                <a:solidFill>
                  <a:schemeClr val="bg1"/>
                </a:solidFill>
              </a:rPr>
              <a:t>13%</a:t>
            </a:r>
            <a:endParaRPr lang="en-US" sz="1000" dirty="0">
              <a:solidFill>
                <a:schemeClr val="bg1"/>
              </a:solidFill>
            </a:endParaRPr>
          </a:p>
          <a:p>
            <a:pPr algn="ctr"/>
            <a:endParaRPr lang="en-US" sz="1000" b="1" dirty="0">
              <a:solidFill>
                <a:schemeClr val="bg1"/>
              </a:solidFill>
            </a:endParaRPr>
          </a:p>
        </p:txBody>
      </p:sp>
      <p:sp>
        <p:nvSpPr>
          <p:cNvPr id="7" name="Rectangle 6"/>
          <p:cNvSpPr/>
          <p:nvPr/>
        </p:nvSpPr>
        <p:spPr>
          <a:xfrm>
            <a:off x="1143000" y="5867400"/>
            <a:ext cx="5943600" cy="261610"/>
          </a:xfrm>
          <a:prstGeom prst="rect">
            <a:avLst/>
          </a:prstGeom>
        </p:spPr>
        <p:txBody>
          <a:bodyPr wrap="square">
            <a:spAutoFit/>
          </a:bodyPr>
          <a:lstStyle/>
          <a:p>
            <a:r>
              <a:rPr lang="en-US" sz="1100" dirty="0">
                <a:solidFill>
                  <a:srgbClr val="000000"/>
                </a:solidFill>
              </a:rPr>
              <a:t>Source: CDC/NCHS, National Vital Statistics System, Mortality</a:t>
            </a:r>
          </a:p>
        </p:txBody>
      </p:sp>
    </p:spTree>
    <p:extLst>
      <p:ext uri="{BB962C8B-B14F-4D97-AF65-F5344CB8AC3E}">
        <p14:creationId xmlns:p14="http://schemas.microsoft.com/office/powerpoint/2010/main" val="30245821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noAutofit/>
          </a:bodyPr>
          <a:lstStyle/>
          <a:p>
            <a:pPr eaLnBrk="1" hangingPunct="1">
              <a:defRPr/>
            </a:pPr>
            <a:r>
              <a:rPr lang="en-US" dirty="0" smtClean="0"/>
              <a:t>Falls in Baltimore</a:t>
            </a:r>
          </a:p>
        </p:txBody>
      </p:sp>
      <p:sp>
        <p:nvSpPr>
          <p:cNvPr id="10246" name="Content Placeholder 12"/>
          <p:cNvSpPr>
            <a:spLocks noGrp="1"/>
          </p:cNvSpPr>
          <p:nvPr>
            <p:ph idx="1"/>
          </p:nvPr>
        </p:nvSpPr>
        <p:spPr>
          <a:xfrm>
            <a:off x="457200" y="2057400"/>
            <a:ext cx="8229600" cy="4068763"/>
          </a:xfrm>
        </p:spPr>
        <p:txBody>
          <a:bodyPr/>
          <a:lstStyle/>
          <a:p>
            <a:pPr marL="0" indent="0">
              <a:buNone/>
            </a:pPr>
            <a:r>
              <a:rPr lang="en-US" dirty="0">
                <a:latin typeface="Calibri"/>
                <a:cs typeface="Calibri"/>
              </a:rPr>
              <a:t>Baltimore’s rate of falls requiring ED visits or hospitalizations in 2014 was approximately 40% higher than the US National rate.</a:t>
            </a:r>
          </a:p>
          <a:p>
            <a:pPr marL="0" indent="0">
              <a:buFontTx/>
              <a:buNone/>
            </a:pPr>
            <a:endParaRPr lang="en-US" altLang="en-US" sz="2400" dirty="0" smtClean="0"/>
          </a:p>
        </p:txBody>
      </p:sp>
      <p:sp>
        <p:nvSpPr>
          <p:cNvPr id="18439" name="Content Placeholder 1"/>
          <p:cNvSpPr>
            <a:spLocks noGrp="1"/>
          </p:cNvSpPr>
          <p:nvPr>
            <p:ph sz="half" idx="4294967295"/>
          </p:nvPr>
        </p:nvSpPr>
        <p:spPr>
          <a:xfrm flipH="1">
            <a:off x="9097963" y="1981200"/>
            <a:ext cx="46037" cy="4114800"/>
          </a:xfrm>
        </p:spPr>
        <p:txBody>
          <a:bodyPr/>
          <a:lstStyle/>
          <a:p>
            <a:pPr marL="0" indent="0">
              <a:buFontTx/>
              <a:buNone/>
              <a:defRPr/>
            </a:pPr>
            <a:endParaRPr lang="en-US" altLang="en-US" sz="2400" dirty="0" smtClean="0"/>
          </a:p>
          <a:p>
            <a:pPr>
              <a:defRPr/>
            </a:pPr>
            <a:endParaRPr lang="en-US" altLang="en-US" sz="2400" dirty="0" smtClean="0"/>
          </a:p>
        </p:txBody>
      </p:sp>
      <p:pic>
        <p:nvPicPr>
          <p:cNvPr id="4" name="Picture 3"/>
          <p:cNvPicPr>
            <a:picLocks noChangeAspect="1"/>
          </p:cNvPicPr>
          <p:nvPr/>
        </p:nvPicPr>
        <p:blipFill>
          <a:blip r:embed="rId2"/>
          <a:stretch>
            <a:fillRect/>
          </a:stretch>
        </p:blipFill>
        <p:spPr>
          <a:xfrm>
            <a:off x="3200400" y="3768725"/>
            <a:ext cx="3124200" cy="31242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Framing Fall Reduction</a:t>
            </a:r>
            <a:endParaRPr lang="en-US" dirty="0"/>
          </a:p>
        </p:txBody>
      </p:sp>
      <p:sp>
        <p:nvSpPr>
          <p:cNvPr id="5" name="Slide Number Placeholder 4"/>
          <p:cNvSpPr>
            <a:spLocks noGrp="1"/>
          </p:cNvSpPr>
          <p:nvPr>
            <p:ph type="sldNum" sz="quarter" idx="12"/>
          </p:nvPr>
        </p:nvSpPr>
        <p:spPr/>
        <p:txBody>
          <a:bodyPr/>
          <a:lstStyle/>
          <a:p>
            <a:fld id="{0F227081-193D-4899-BBA0-65D100E7CFE8}" type="slidenum">
              <a:rPr lang="en-US" smtClean="0">
                <a:solidFill>
                  <a:prstClr val="white">
                    <a:tint val="75000"/>
                  </a:prstClr>
                </a:solidFill>
              </a:rPr>
              <a:pPr/>
              <a:t>9</a:t>
            </a:fld>
            <a:endParaRPr lang="en-US" dirty="0">
              <a:solidFill>
                <a:prstClr val="white">
                  <a:tint val="75000"/>
                </a:prstClr>
              </a:solidFill>
            </a:endParaRPr>
          </a:p>
        </p:txBody>
      </p:sp>
      <p:sp>
        <p:nvSpPr>
          <p:cNvPr id="10" name="TextBox 9"/>
          <p:cNvSpPr txBox="1"/>
          <p:nvPr/>
        </p:nvSpPr>
        <p:spPr>
          <a:xfrm>
            <a:off x="533400" y="2590800"/>
            <a:ext cx="8229600" cy="1723549"/>
          </a:xfrm>
          <a:prstGeom prst="rect">
            <a:avLst/>
          </a:prstGeom>
          <a:noFill/>
        </p:spPr>
        <p:txBody>
          <a:bodyPr wrap="square" rtlCol="0">
            <a:spAutoFit/>
          </a:bodyPr>
          <a:lstStyle/>
          <a:p>
            <a:pPr algn="ctr"/>
            <a:r>
              <a:rPr lang="en-US" sz="4400" dirty="0">
                <a:solidFill>
                  <a:srgbClr val="000000"/>
                </a:solidFill>
                <a:latin typeface="Calibri"/>
                <a:cs typeface="Calibri"/>
              </a:rPr>
              <a:t>What are you looking forward to in retirement?</a:t>
            </a:r>
          </a:p>
          <a:p>
            <a:pPr algn="ctr"/>
            <a:endParaRPr lang="en-US" dirty="0"/>
          </a:p>
        </p:txBody>
      </p:sp>
    </p:spTree>
    <p:extLst>
      <p:ext uri="{BB962C8B-B14F-4D97-AF65-F5344CB8AC3E}">
        <p14:creationId xmlns:p14="http://schemas.microsoft.com/office/powerpoint/2010/main" val="1312624687"/>
      </p:ext>
    </p:extLst>
  </p:cSld>
  <p:clrMapOvr>
    <a:masterClrMapping/>
  </p:clrMapOvr>
</p:sld>
</file>

<file path=ppt/theme/theme1.xml><?xml version="1.0" encoding="utf-8"?>
<a:theme xmlns:a="http://schemas.openxmlformats.org/drawingml/2006/main" name="4_Office Theme">
  <a:themeElements>
    <a:clrScheme name="Custom 5">
      <a:dk1>
        <a:sysClr val="windowText" lastClr="000000"/>
      </a:dk1>
      <a:lt1>
        <a:sysClr val="window" lastClr="FFFFFF"/>
      </a:lt1>
      <a:dk2>
        <a:srgbClr val="FFFFFF"/>
      </a:dk2>
      <a:lt2>
        <a:srgbClr val="000000"/>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4779</TotalTime>
  <Words>923</Words>
  <Application>Microsoft Office PowerPoint</Application>
  <PresentationFormat>On-screen Show (4:3)</PresentationFormat>
  <Paragraphs>168</Paragraphs>
  <Slides>25</Slides>
  <Notes>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25</vt:i4>
      </vt:variant>
    </vt:vector>
  </HeadingPairs>
  <TitlesOfParts>
    <vt:vector size="32" baseType="lpstr">
      <vt:lpstr>Arial</vt:lpstr>
      <vt:lpstr>Calibri</vt:lpstr>
      <vt:lpstr>Calibri (heading)</vt:lpstr>
      <vt:lpstr>Seravek</vt:lpstr>
      <vt:lpstr>Tamil Sangam MN</vt:lpstr>
      <vt:lpstr>4_Office Theme</vt:lpstr>
      <vt:lpstr>Office Theme</vt:lpstr>
      <vt:lpstr> Grace E. Mandel, MPH Baltimore City Department of Health  Thursday, February 16, 2017 CJA National Conference </vt:lpstr>
      <vt:lpstr>Outline</vt:lpstr>
      <vt:lpstr>B’FRIEND</vt:lpstr>
      <vt:lpstr>Purpose</vt:lpstr>
      <vt:lpstr>National Problem</vt:lpstr>
      <vt:lpstr>PowerPoint Presentation</vt:lpstr>
      <vt:lpstr>Lessons Learned</vt:lpstr>
      <vt:lpstr>Falls in Baltimore</vt:lpstr>
      <vt:lpstr>Framing Fall Reduction</vt:lpstr>
      <vt:lpstr>Individual Experience</vt:lpstr>
      <vt:lpstr>Using Data</vt:lpstr>
      <vt:lpstr>Mapping Falls</vt:lpstr>
      <vt:lpstr>Locate Community Interventions</vt:lpstr>
      <vt:lpstr>Community Partners</vt:lpstr>
      <vt:lpstr>Community Partner Goals</vt:lpstr>
      <vt:lpstr>City Partners</vt:lpstr>
      <vt:lpstr>City Partner Goals</vt:lpstr>
      <vt:lpstr>Matching of Datasets</vt:lpstr>
      <vt:lpstr>Individual Outreach</vt:lpstr>
      <vt:lpstr>Further Resources</vt:lpstr>
      <vt:lpstr>All In: Data for Community Health</vt:lpstr>
      <vt:lpstr>DASH and CHP are All In!</vt:lpstr>
      <vt:lpstr>Projects in the Network</vt:lpstr>
      <vt:lpstr>Connect with Us!</vt:lpstr>
      <vt:lpstr>Acknowledgements</vt:lpstr>
    </vt:vector>
  </TitlesOfParts>
  <Company>City of Baltimore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Fries, Anja</dc:creator>
  <cp:lastModifiedBy>Carol Gamble</cp:lastModifiedBy>
  <cp:revision>181</cp:revision>
  <dcterms:created xsi:type="dcterms:W3CDTF">2015-09-28T20:37:09Z</dcterms:created>
  <dcterms:modified xsi:type="dcterms:W3CDTF">2017-02-21T17:57:41Z</dcterms:modified>
</cp:coreProperties>
</file>