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1" r:id="rId3"/>
  </p:sldMasterIdLst>
  <p:notesMasterIdLst>
    <p:notesMasterId r:id="rId32"/>
  </p:notesMasterIdLst>
  <p:sldIdLst>
    <p:sldId id="299" r:id="rId4"/>
    <p:sldId id="481" r:id="rId5"/>
    <p:sldId id="739" r:id="rId6"/>
    <p:sldId id="740" r:id="rId7"/>
    <p:sldId id="741" r:id="rId8"/>
    <p:sldId id="738" r:id="rId9"/>
    <p:sldId id="736" r:id="rId10"/>
    <p:sldId id="722" r:id="rId11"/>
    <p:sldId id="751" r:id="rId12"/>
    <p:sldId id="723" r:id="rId13"/>
    <p:sldId id="725" r:id="rId14"/>
    <p:sldId id="726" r:id="rId15"/>
    <p:sldId id="730" r:id="rId16"/>
    <p:sldId id="742" r:id="rId17"/>
    <p:sldId id="752" r:id="rId18"/>
    <p:sldId id="753" r:id="rId19"/>
    <p:sldId id="737" r:id="rId20"/>
    <p:sldId id="754" r:id="rId21"/>
    <p:sldId id="755" r:id="rId22"/>
    <p:sldId id="756" r:id="rId23"/>
    <p:sldId id="757" r:id="rId24"/>
    <p:sldId id="743" r:id="rId25"/>
    <p:sldId id="744" r:id="rId26"/>
    <p:sldId id="745" r:id="rId27"/>
    <p:sldId id="747" r:id="rId28"/>
    <p:sldId id="746" r:id="rId29"/>
    <p:sldId id="748" r:id="rId30"/>
    <p:sldId id="74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44" userDrawn="1">
          <p15:clr>
            <a:srgbClr val="A4A3A4"/>
          </p15:clr>
        </p15:guide>
        <p15:guide id="4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973"/>
    <a:srgbClr val="EE9D60"/>
    <a:srgbClr val="326295"/>
    <a:srgbClr val="ED9451"/>
    <a:srgbClr val="EB8A41"/>
    <a:srgbClr val="F1F0EB"/>
    <a:srgbClr val="F0A56C"/>
    <a:srgbClr val="F0F0F0"/>
    <a:srgbClr val="ED9655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8" autoAdjust="0"/>
    <p:restoredTop sz="85989" autoAdjust="0"/>
  </p:normalViewPr>
  <p:slideViewPr>
    <p:cSldViewPr snapToGrid="0">
      <p:cViewPr varScale="1">
        <p:scale>
          <a:sx n="64" d="100"/>
          <a:sy n="64" d="100"/>
        </p:scale>
        <p:origin x="1278" y="66"/>
      </p:cViewPr>
      <p:guideLst>
        <p:guide orient="horz" pos="14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7640E-773D-442C-9A2B-C357AACA351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4835-99FC-4CCB-BB11-9100133B8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4835-99FC-4CCB-BB11-9100133B8C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/>
              <a:t>minutes </a:t>
            </a:r>
            <a:r>
              <a:rPr lang="en-US" dirty="0" smtClean="0"/>
              <a:t>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4835-99FC-4CCB-BB11-9100133B8C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6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87BA-3D64-45BC-8A26-94189D848A0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87BA-3D64-45BC-8A26-94189D848A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3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87BA-3D64-45BC-8A26-94189D848A0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8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4835-99FC-4CCB-BB11-9100133B8C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4835-99FC-4CCB-BB11-9100133B8C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4835-99FC-4CCB-BB11-9100133B8C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4008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720430"/>
            <a:ext cx="9144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29752"/>
            <a:ext cx="5715000" cy="284224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1A9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715000" cy="73152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7778" r="9584" b="29259"/>
          <a:stretch/>
        </p:blipFill>
        <p:spPr>
          <a:xfrm>
            <a:off x="6642100" y="6041261"/>
            <a:ext cx="22860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" y="159755"/>
            <a:ext cx="4389120" cy="1371600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276604"/>
            <a:ext cx="5715000" cy="2743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956670"/>
            <a:ext cx="5715000" cy="347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0"/>
            <a:ext cx="2647950" cy="360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707940"/>
            <a:ext cx="2647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6004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520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52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5943600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079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58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9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57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57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64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1148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11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53487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0963" y="117929"/>
            <a:ext cx="8619592" cy="78235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aseline="0">
                <a:solidFill>
                  <a:srgbClr val="151489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Part One in Blue: Part Two in Gold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54000" y="900280"/>
            <a:ext cx="8626555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54000" y="1015999"/>
            <a:ext cx="8626555" cy="53251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87044" y="6495143"/>
            <a:ext cx="693512" cy="226332"/>
          </a:xfrm>
        </p:spPr>
        <p:txBody>
          <a:bodyPr/>
          <a:lstStyle/>
          <a:p>
            <a:fld id="{EDF1F588-E1B8-AF45-B660-2E392DF826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495143"/>
            <a:ext cx="747395" cy="2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D63965-E338-7049-AEDB-FDD661CB007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DE96-8C48-B541-A074-98E7724F4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720430"/>
            <a:ext cx="9144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276604"/>
            <a:ext cx="5715000" cy="2743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956670"/>
            <a:ext cx="5715000" cy="347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64008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729752"/>
            <a:ext cx="5715000" cy="284224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1A9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715000" cy="73152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7778" r="9584" b="29259"/>
          <a:stretch/>
        </p:blipFill>
        <p:spPr>
          <a:xfrm>
            <a:off x="6642100" y="6041261"/>
            <a:ext cx="22860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" y="159755"/>
            <a:ext cx="438912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707940"/>
            <a:ext cx="2647950" cy="200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0"/>
            <a:ext cx="26479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82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2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,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398" cy="1033272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007"/>
            <a:ext cx="822960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7154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09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5"/>
            <a:ext cx="3609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233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03320" y="0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9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054"/>
            <a:ext cx="3609975" cy="2190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76108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8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3192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26809"/>
            <a:ext cx="393192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3192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14500"/>
            <a:ext cx="393192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1935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520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52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7053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5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4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,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398" cy="1033272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007"/>
            <a:ext cx="822960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89862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67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57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57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738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rgbClr val="F1A973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1148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11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13726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720430"/>
            <a:ext cx="9144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276604"/>
            <a:ext cx="5715000" cy="2743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956670"/>
            <a:ext cx="5715000" cy="347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26295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729752"/>
            <a:ext cx="5715000" cy="284224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1A9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715000" cy="73152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7778" r="9584" b="29259"/>
          <a:stretch/>
        </p:blipFill>
        <p:spPr>
          <a:xfrm>
            <a:off x="6642100" y="6041261"/>
            <a:ext cx="22860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" y="159755"/>
            <a:ext cx="4389120" cy="13716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400801" y="0"/>
            <a:ext cx="2746491" cy="5715000"/>
            <a:chOff x="6400800" y="0"/>
            <a:chExt cx="2746491" cy="5715000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6400800" y="0"/>
              <a:ext cx="2743200" cy="5715000"/>
              <a:chOff x="6400800" y="0"/>
              <a:chExt cx="2743200" cy="5715000"/>
            </a:xfrm>
          </p:grpSpPr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47" t="3020" r="13114" b="12982"/>
              <a:stretch/>
            </p:blipFill>
            <p:spPr>
              <a:xfrm>
                <a:off x="6479177" y="3696790"/>
                <a:ext cx="2664823" cy="2018210"/>
              </a:xfrm>
              <a:prstGeom prst="rect">
                <a:avLst/>
              </a:prstGeom>
            </p:spPr>
          </p:pic>
          <p:grpSp>
            <p:nvGrpSpPr>
              <p:cNvPr id="31" name="Group 30"/>
              <p:cNvGrpSpPr/>
              <p:nvPr userDrawn="1"/>
            </p:nvGrpSpPr>
            <p:grpSpPr>
              <a:xfrm>
                <a:off x="6400800" y="0"/>
                <a:ext cx="2743200" cy="5715000"/>
                <a:chOff x="6400800" y="0"/>
                <a:chExt cx="2743200" cy="57150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6400800" y="0"/>
                  <a:ext cx="91440" cy="5715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400800" y="3614755"/>
                  <a:ext cx="274320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9" t="10565" r="3136" b="7596"/>
            <a:stretch/>
          </p:blipFill>
          <p:spPr>
            <a:xfrm>
              <a:off x="6488949" y="0"/>
              <a:ext cx="2658342" cy="3626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522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81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,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398" cy="1033272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007"/>
            <a:ext cx="822960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2975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6375"/>
          <a:stretch/>
        </p:blipFill>
        <p:spPr>
          <a:xfrm>
            <a:off x="-1814" y="-2"/>
            <a:ext cx="3956889" cy="2262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1"/>
          <a:stretch/>
        </p:blipFill>
        <p:spPr>
          <a:xfrm>
            <a:off x="0" y="4578120"/>
            <a:ext cx="36576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3299" b="10304"/>
          <a:stretch/>
        </p:blipFill>
        <p:spPr>
          <a:xfrm>
            <a:off x="-14514" y="2355791"/>
            <a:ext cx="3613694" cy="220702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57600" y="-1"/>
            <a:ext cx="54864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262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4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3020" y="-1"/>
            <a:ext cx="3723640" cy="6858001"/>
            <a:chOff x="-33020" y="-1"/>
            <a:chExt cx="3723640" cy="6858001"/>
          </a:xfrm>
        </p:grpSpPr>
        <p:sp>
          <p:nvSpPr>
            <p:cNvPr id="9" name="Rectangle 8"/>
            <p:cNvSpPr/>
            <p:nvPr/>
          </p:nvSpPr>
          <p:spPr>
            <a:xfrm>
              <a:off x="3599180" y="-1"/>
              <a:ext cx="91440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259867"/>
              <a:ext cx="3657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33020" y="4547518"/>
              <a:ext cx="3657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2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3192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26809"/>
            <a:ext cx="393192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3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3192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14500"/>
            <a:ext cx="393192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4355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520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52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8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09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5"/>
            <a:ext cx="3609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70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6742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1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8B0CA-4B01-40C4-BAC1-6D0A686B524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95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8B0CA-4B01-40C4-BAC1-6D0A686B524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01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57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57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862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rgbClr val="F1A973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1148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11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59782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64765" y="-1"/>
            <a:ext cx="4479235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77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6312" y="4828034"/>
            <a:ext cx="3639048" cy="15001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Greg </a:t>
            </a:r>
            <a:r>
              <a:rPr lang="en-US" dirty="0" err="1"/>
              <a:t>Crouteau</a:t>
            </a:r>
            <a:endParaRPr lang="en-US" dirty="0"/>
          </a:p>
          <a:p>
            <a:pPr lvl="0"/>
            <a:r>
              <a:rPr lang="en-US" dirty="0"/>
              <a:t>Executive Director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2700" y="-1"/>
            <a:ext cx="3703320" cy="6858001"/>
            <a:chOff x="-12700" y="-1"/>
            <a:chExt cx="3703320" cy="6858001"/>
          </a:xfrm>
        </p:grpSpPr>
        <p:sp>
          <p:nvSpPr>
            <p:cNvPr id="9" name="Rectangle 8"/>
            <p:cNvSpPr/>
            <p:nvPr/>
          </p:nvSpPr>
          <p:spPr>
            <a:xfrm>
              <a:off x="3599180" y="-1"/>
              <a:ext cx="91440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259867"/>
              <a:ext cx="3657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2700" y="4545861"/>
              <a:ext cx="3657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56313" y="1145818"/>
            <a:ext cx="3639047" cy="3170153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United Teen Equality Center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-24615"/>
            <a:ext cx="292608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"/>
            <a:ext cx="48497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93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64765" y="-1"/>
            <a:ext cx="4479235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77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6312" y="4828034"/>
            <a:ext cx="3639048" cy="1500187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Greg </a:t>
            </a:r>
            <a:r>
              <a:rPr lang="en-US" dirty="0" err="1"/>
              <a:t>Crouteau</a:t>
            </a:r>
            <a:endParaRPr lang="en-US" dirty="0"/>
          </a:p>
          <a:p>
            <a:pPr lvl="0"/>
            <a:r>
              <a:rPr lang="en-US" dirty="0"/>
              <a:t>Executive Director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2700" y="-1"/>
            <a:ext cx="3703320" cy="6858001"/>
            <a:chOff x="-12700" y="-1"/>
            <a:chExt cx="3703320" cy="6858001"/>
          </a:xfrm>
        </p:grpSpPr>
        <p:sp>
          <p:nvSpPr>
            <p:cNvPr id="9" name="Rectangle 8"/>
            <p:cNvSpPr/>
            <p:nvPr/>
          </p:nvSpPr>
          <p:spPr>
            <a:xfrm>
              <a:off x="3599180" y="-1"/>
              <a:ext cx="91440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259867"/>
              <a:ext cx="3657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2700" y="4545861"/>
              <a:ext cx="3657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56313" y="1145818"/>
            <a:ext cx="3639047" cy="3170153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United Teen Equality Center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-24615"/>
            <a:ext cx="292608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"/>
            <a:ext cx="48497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0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520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52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E87722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1760"/>
            <a:ext cx="393192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18017"/>
            <a:ext cx="393192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51760"/>
            <a:ext cx="393192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5731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3320" y="0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9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054"/>
            <a:ext cx="3609975" cy="2190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76108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46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57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57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004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E8772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44468" y="1739120"/>
            <a:ext cx="4942332" cy="41148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1"/>
            <a:ext cx="2926080" cy="411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7651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26295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720430"/>
            <a:ext cx="9144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29752"/>
            <a:ext cx="5715000" cy="284224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1A9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715000" cy="73152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7778" r="9584" b="29259"/>
          <a:stretch/>
        </p:blipFill>
        <p:spPr>
          <a:xfrm>
            <a:off x="6642100" y="6041261"/>
            <a:ext cx="22860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" y="159755"/>
            <a:ext cx="4389120" cy="13716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400801" y="0"/>
            <a:ext cx="2746491" cy="5715000"/>
            <a:chOff x="6400800" y="0"/>
            <a:chExt cx="2746491" cy="5715000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9" t="10565" r="3136" b="7596"/>
            <a:stretch/>
          </p:blipFill>
          <p:spPr>
            <a:xfrm>
              <a:off x="6488949" y="0"/>
              <a:ext cx="2658342" cy="36263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t="3020" r="13114" b="12982"/>
            <a:stretch/>
          </p:blipFill>
          <p:spPr>
            <a:xfrm>
              <a:off x="6479177" y="3696790"/>
              <a:ext cx="2664823" cy="201821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 userDrawn="1"/>
          </p:nvGrpSpPr>
          <p:grpSpPr>
            <a:xfrm>
              <a:off x="6400800" y="0"/>
              <a:ext cx="2743200" cy="5715000"/>
              <a:chOff x="6400800" y="0"/>
              <a:chExt cx="2743200" cy="5715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400800" y="0"/>
                <a:ext cx="91440" cy="571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00800" y="3614755"/>
                <a:ext cx="274320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276604"/>
            <a:ext cx="5715000" cy="2743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956670"/>
            <a:ext cx="5715000" cy="347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858276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26295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720430"/>
            <a:ext cx="9144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29752"/>
            <a:ext cx="5715000" cy="284224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1A9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715000" cy="73152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7778" r="9584" b="29259"/>
          <a:stretch/>
        </p:blipFill>
        <p:spPr>
          <a:xfrm>
            <a:off x="6642100" y="6041261"/>
            <a:ext cx="22860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" y="159755"/>
            <a:ext cx="4389120" cy="13716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400800" y="0"/>
            <a:ext cx="2746491" cy="5715000"/>
            <a:chOff x="6400800" y="0"/>
            <a:chExt cx="2746491" cy="5715000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9" t="10565" r="3136" b="7596"/>
            <a:stretch/>
          </p:blipFill>
          <p:spPr>
            <a:xfrm>
              <a:off x="6488949" y="0"/>
              <a:ext cx="2658342" cy="36263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t="3020" r="13114" b="12982"/>
            <a:stretch/>
          </p:blipFill>
          <p:spPr>
            <a:xfrm>
              <a:off x="6479177" y="3696790"/>
              <a:ext cx="2664823" cy="201821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 userDrawn="1"/>
          </p:nvGrpSpPr>
          <p:grpSpPr>
            <a:xfrm>
              <a:off x="6400800" y="0"/>
              <a:ext cx="2743200" cy="5715000"/>
              <a:chOff x="6400800" y="0"/>
              <a:chExt cx="2743200" cy="5715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400800" y="0"/>
                <a:ext cx="91440" cy="571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00800" y="3614755"/>
                <a:ext cx="274320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276604"/>
            <a:ext cx="5715000" cy="2743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956670"/>
            <a:ext cx="5715000" cy="347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453623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pos="403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35219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,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0997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3624"/>
            <a:ext cx="3609975" cy="2190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, 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23360" y="4572000"/>
            <a:ext cx="457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0" y="130128"/>
            <a:ext cx="292608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09975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4"/>
            <a:ext cx="360997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3192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26809"/>
            <a:ext cx="393192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3192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14500"/>
            <a:ext cx="3931920" cy="4114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943601"/>
            <a:ext cx="8229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4444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63040"/>
            <a:ext cx="9144000" cy="539496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9480" y="411482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2" r:id="rId2"/>
    <p:sldLayoutId id="2147483672" r:id="rId3"/>
    <p:sldLayoutId id="2147483696" r:id="rId4"/>
    <p:sldLayoutId id="2147483663" r:id="rId5"/>
    <p:sldLayoutId id="2147483677" r:id="rId6"/>
    <p:sldLayoutId id="2147483697" r:id="rId7"/>
    <p:sldLayoutId id="2147483664" r:id="rId8"/>
    <p:sldLayoutId id="2147483675" r:id="rId9"/>
    <p:sldLayoutId id="2147483665" r:id="rId10"/>
    <p:sldLayoutId id="2147483678" r:id="rId11"/>
    <p:sldLayoutId id="2147483666" r:id="rId12"/>
    <p:sldLayoutId id="2147483667" r:id="rId13"/>
    <p:sldLayoutId id="2147483676" r:id="rId14"/>
    <p:sldLayoutId id="2147483668" r:id="rId15"/>
    <p:sldLayoutId id="2147483679" r:id="rId16"/>
    <p:sldLayoutId id="2147483728" r:id="rId17"/>
    <p:sldLayoutId id="2147483729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100000"/>
        </a:lnSpc>
        <a:spcBef>
          <a:spcPts val="1200"/>
        </a:spcBef>
        <a:buClr>
          <a:srgbClr val="417DBF"/>
        </a:buClr>
        <a:buSzPct val="8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39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2880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  <p15:guide id="7" orient="horz" pos="1080" userDrawn="1">
          <p15:clr>
            <a:srgbClr val="F26B43"/>
          </p15:clr>
        </p15:guide>
        <p15:guide id="8" orient="horz" pos="792" userDrawn="1">
          <p15:clr>
            <a:srgbClr val="F26B43"/>
          </p15:clr>
        </p15:guide>
        <p15:guide id="9" pos="5112" userDrawn="1">
          <p15:clr>
            <a:srgbClr val="F26B43"/>
          </p15:clr>
        </p15:guide>
        <p15:guide id="11" orient="horz" pos="3744" userDrawn="1">
          <p15:clr>
            <a:srgbClr val="F26B43"/>
          </p15:clr>
        </p15:guide>
        <p15:guide id="12" pos="5616" userDrawn="1">
          <p15:clr>
            <a:srgbClr val="F26B43"/>
          </p15:clr>
        </p15:guide>
        <p15:guide id="13" pos="288" userDrawn="1">
          <p15:clr>
            <a:srgbClr val="F26B43"/>
          </p15:clr>
        </p15:guide>
        <p15:guide id="14" pos="5472" userDrawn="1">
          <p15:clr>
            <a:srgbClr val="F26B43"/>
          </p15:clr>
        </p15:guide>
        <p15:guide id="15" orient="horz" pos="4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63040"/>
            <a:ext cx="9144000" cy="539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9480" y="411482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8F48B0CA-4B01-40C4-BAC1-6D0A686B52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5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8" r:id="rId4"/>
    <p:sldLayoutId id="2147483699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100000"/>
        </a:lnSpc>
        <a:spcBef>
          <a:spcPts val="1200"/>
        </a:spcBef>
        <a:buClr>
          <a:srgbClr val="ED9451"/>
        </a:buClr>
        <a:buSzPct val="85000"/>
        <a:buFont typeface="Wingdings" panose="05000000000000000000" pitchFamily="2" charset="2"/>
        <a:buChar char="l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3795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8288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2939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080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pos="5112">
          <p15:clr>
            <a:srgbClr val="F26B43"/>
          </p15:clr>
        </p15:guide>
        <p15:guide id="8" orient="horz" pos="3744">
          <p15:clr>
            <a:srgbClr val="F26B43"/>
          </p15:clr>
        </p15:guide>
        <p15:guide id="9" pos="5616">
          <p15:clr>
            <a:srgbClr val="F26B43"/>
          </p15:clr>
        </p15:guide>
        <p15:guide id="10" pos="288">
          <p15:clr>
            <a:srgbClr val="F26B43"/>
          </p15:clr>
        </p15:guide>
        <p15:guide id="11" pos="5472">
          <p15:clr>
            <a:srgbClr val="F26B43"/>
          </p15:clr>
        </p15:guide>
        <p15:guide id="12" orient="horz" pos="4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63040"/>
            <a:ext cx="9144000" cy="539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9480" y="411482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81" y="470265"/>
            <a:ext cx="548640" cy="5486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809244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2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4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100000"/>
        </a:lnSpc>
        <a:spcBef>
          <a:spcPts val="1200"/>
        </a:spcBef>
        <a:buClr>
          <a:srgbClr val="ED9451"/>
        </a:buClr>
        <a:buSzPct val="85000"/>
        <a:buFont typeface="Wingdings" panose="05000000000000000000" pitchFamily="2" charset="2"/>
        <a:buChar char="l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3795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8288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2939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ED945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080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pos="3834">
          <p15:clr>
            <a:srgbClr val="F26B43"/>
          </p15:clr>
        </p15:guide>
        <p15:guide id="8" orient="horz" pos="3744">
          <p15:clr>
            <a:srgbClr val="F26B43"/>
          </p15:clr>
        </p15:guide>
        <p15:guide id="9" pos="4212">
          <p15:clr>
            <a:srgbClr val="F26B43"/>
          </p15:clr>
        </p15:guide>
        <p15:guide id="10" pos="216">
          <p15:clr>
            <a:srgbClr val="F26B43"/>
          </p15:clr>
        </p15:guide>
        <p15:guide id="11" pos="4104">
          <p15:clr>
            <a:srgbClr val="F26B43"/>
          </p15:clr>
        </p15:guide>
        <p15:guide id="12" orient="horz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7790"/>
            <a:ext cx="5854700" cy="2842248"/>
          </a:xfrm>
        </p:spPr>
        <p:txBody>
          <a:bodyPr/>
          <a:lstStyle/>
          <a:p>
            <a:r>
              <a:rPr lang="en-US" sz="3600" dirty="0" smtClean="0"/>
              <a:t>Communities </a:t>
            </a:r>
            <a:r>
              <a:rPr lang="en-US" sz="3600" dirty="0"/>
              <a:t>Leading from Abundance: </a:t>
            </a:r>
            <a:r>
              <a:rPr lang="en-US" sz="3600" i="1" dirty="0" smtClean="0"/>
              <a:t>Bright </a:t>
            </a:r>
            <a:r>
              <a:rPr lang="en-US" sz="3600" i="1" dirty="0"/>
              <a:t>Spots from the Field</a:t>
            </a:r>
            <a:endParaRPr lang="x-none" sz="32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buSzTx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16,  2017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Communities Joined in Action Annual Meeting - San Antonio, TX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7500" y="4874199"/>
            <a:ext cx="6253655" cy="731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Lessons from the RWJF-funded </a:t>
            </a:r>
            <a:r>
              <a:rPr lang="en-US" i="1" dirty="0" smtClean="0"/>
              <a:t>SCALE</a:t>
            </a:r>
            <a:r>
              <a:rPr lang="en-US" dirty="0" smtClean="0"/>
              <a:t> Initiative </a:t>
            </a:r>
          </a:p>
          <a:p>
            <a:pPr>
              <a:spcBef>
                <a:spcPts val="600"/>
              </a:spcBef>
            </a:pPr>
            <a:r>
              <a:rPr lang="en-US" sz="1400" i="1" dirty="0" smtClean="0"/>
              <a:t>Spreading Community Accelerators through Learning and Evaluation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698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" y="4873625"/>
            <a:ext cx="8534400" cy="14700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Affordable Housing    Education</a:t>
            </a:r>
            <a:br>
              <a:rPr lang="en-US" sz="3200" dirty="0" smtClean="0"/>
            </a:br>
            <a:r>
              <a:rPr lang="en-US" sz="3200" dirty="0" smtClean="0"/>
              <a:t>Health &amp; Wellness      Economic Opportunity</a:t>
            </a:r>
            <a:br>
              <a:rPr lang="en-US" sz="3200" dirty="0" smtClean="0"/>
            </a:br>
            <a:r>
              <a:rPr lang="en-US" sz="3200" dirty="0" smtClean="0"/>
              <a:t>Leadership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" y="1630680"/>
            <a:ext cx="80772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What is a Community Champion?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Any person with </a:t>
            </a:r>
            <a:r>
              <a:rPr lang="en-US" sz="3200" b="1" i="1" dirty="0" smtClean="0">
                <a:solidFill>
                  <a:schemeClr val="tx1"/>
                </a:solidFill>
                <a:latin typeface="+mj-lt"/>
              </a:rPr>
              <a:t>LIVED EXPERIENCE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being Willing and Empowered to </a:t>
            </a:r>
            <a:r>
              <a:rPr lang="en-US" sz="3200" b="1" i="1" dirty="0" smtClean="0">
                <a:solidFill>
                  <a:schemeClr val="tx1"/>
                </a:solidFill>
                <a:latin typeface="+mj-lt"/>
              </a:rPr>
              <a:t>SHARE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their Gifts and Skills in partnership with their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Community,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Neighborhood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, and/or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Block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489466"/>
            <a:ext cx="688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Leading for Equity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5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from Within</a:t>
            </a:r>
            <a:endParaRPr lang="en-US" dirty="0"/>
          </a:p>
        </p:txBody>
      </p:sp>
      <p:pic>
        <p:nvPicPr>
          <p:cNvPr id="8" name="Picture 7" descr="cctrain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800" y="1706007"/>
            <a:ext cx="4013200" cy="25103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2365" y="1706007"/>
            <a:ext cx="4678680" cy="4669393"/>
          </a:xfrm>
        </p:spPr>
        <p:txBody>
          <a:bodyPr/>
          <a:lstStyle/>
          <a:p>
            <a:r>
              <a:rPr lang="en-US" sz="2300" dirty="0" smtClean="0"/>
              <a:t>PDSA  Model-Improvement Science Tool</a:t>
            </a:r>
          </a:p>
          <a:p>
            <a:r>
              <a:rPr lang="en-US" sz="2300" dirty="0" smtClean="0"/>
              <a:t>Plan  Do  Study  Act</a:t>
            </a:r>
          </a:p>
          <a:p>
            <a:r>
              <a:rPr lang="en-US" sz="2300" dirty="0" smtClean="0"/>
              <a:t>We were able to adapt presentations and layout based on rapid feedback from participants between trainings.</a:t>
            </a:r>
          </a:p>
          <a:p>
            <a:r>
              <a:rPr lang="en-US" sz="2300" dirty="0" smtClean="0"/>
              <a:t>Our trainings improved and our presenters worked better together over time learning from our plans, actions, fail forwards, and revisions.</a:t>
            </a:r>
          </a:p>
          <a:p>
            <a:endParaRPr lang="en-US" sz="2300" dirty="0"/>
          </a:p>
        </p:txBody>
      </p:sp>
      <p:pic>
        <p:nvPicPr>
          <p:cNvPr id="10" name="Picture 9" descr="cctrain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800" y="4237037"/>
            <a:ext cx="4013200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40696"/>
            <a:ext cx="8229600" cy="4572000"/>
          </a:xfrm>
        </p:spPr>
        <p:txBody>
          <a:bodyPr/>
          <a:lstStyle/>
          <a:p>
            <a:r>
              <a:rPr lang="en-US" dirty="0" smtClean="0"/>
              <a:t>Leading with Equity can begin with involving community champions during initial planning of community engagement and health improvement initiatives.</a:t>
            </a:r>
          </a:p>
          <a:p>
            <a:r>
              <a:rPr lang="en-US" dirty="0" smtClean="0"/>
              <a:t>Leading from Within helps us center our human connection to the work and not just an agenda for outcomes.</a:t>
            </a:r>
          </a:p>
          <a:p>
            <a:r>
              <a:rPr lang="en-US" dirty="0" smtClean="0"/>
              <a:t> Engaging people with lived experience is invaluable in leading sustainable outcomes in community health &amp; wellness and systemic change.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2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Stories from the Field:</a:t>
            </a:r>
          </a:p>
          <a:p>
            <a:r>
              <a:rPr lang="en-US" dirty="0" smtClean="0"/>
              <a:t>Proviso Partners for Health</a:t>
            </a:r>
          </a:p>
          <a:p>
            <a:r>
              <a:rPr lang="en-US" dirty="0" smtClean="0"/>
              <a:t>Chicagoland, Illinois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Drew Martin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Proviso Township, Illinois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06663"/>
            <a:ext cx="60960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2870" y="1813651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pple Chancery" charset="0"/>
                <a:ea typeface="Apple Chancery" charset="0"/>
                <a:cs typeface="Apple Chancery" charset="0"/>
              </a:rPr>
              <a:t>The story of a small village under a circus tent</a:t>
            </a:r>
          </a:p>
        </p:txBody>
      </p:sp>
    </p:spTree>
    <p:extLst>
      <p:ext uri="{BB962C8B-B14F-4D97-AF65-F5344CB8AC3E}">
        <p14:creationId xmlns:p14="http://schemas.microsoft.com/office/powerpoint/2010/main" val="643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Together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Establishing a Collective Impact system</a:t>
            </a:r>
          </a:p>
          <a:p>
            <a:pPr lvl="1"/>
            <a:r>
              <a:rPr lang="en-US" dirty="0" smtClean="0"/>
              <a:t>Shared agenda</a:t>
            </a:r>
          </a:p>
          <a:p>
            <a:pPr lvl="1"/>
            <a:r>
              <a:rPr lang="en-US" dirty="0" smtClean="0"/>
              <a:t>Common measurements</a:t>
            </a:r>
          </a:p>
          <a:p>
            <a:pPr lvl="1"/>
            <a:r>
              <a:rPr lang="en-US" dirty="0" smtClean="0"/>
              <a:t>Mutually reinforced activities</a:t>
            </a:r>
          </a:p>
          <a:p>
            <a:pPr lvl="1"/>
            <a:r>
              <a:rPr lang="en-US" smtClean="0"/>
              <a:t>Constant communication</a:t>
            </a:r>
            <a:endParaRPr lang="en-US" dirty="0" smtClean="0"/>
          </a:p>
          <a:p>
            <a:pPr lvl="1"/>
            <a:r>
              <a:rPr lang="en-US" dirty="0" smtClean="0"/>
              <a:t>Backbone Organization*</a:t>
            </a:r>
          </a:p>
          <a:p>
            <a:r>
              <a:rPr lang="en-US" dirty="0" smtClean="0"/>
              <a:t>Creating a culture of inclusiveness</a:t>
            </a:r>
          </a:p>
          <a:p>
            <a:r>
              <a:rPr lang="en-US" dirty="0" smtClean="0"/>
              <a:t>Data sharing</a:t>
            </a:r>
          </a:p>
          <a:p>
            <a:r>
              <a:rPr lang="en-US" dirty="0" smtClean="0"/>
              <a:t>Providing assistance to each other for funding purposes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3168" y="2418736"/>
            <a:ext cx="4096777" cy="23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for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700" dirty="0" smtClean="0"/>
              <a:t>Measure! Measure! Measure!</a:t>
            </a:r>
          </a:p>
          <a:p>
            <a:r>
              <a:rPr lang="en-US" sz="2700" dirty="0" smtClean="0"/>
              <a:t>Tell the story in fun and inventive manner</a:t>
            </a:r>
          </a:p>
          <a:p>
            <a:r>
              <a:rPr lang="en-US" sz="2700" dirty="0" smtClean="0"/>
              <a:t>Be prepared to spread both knowledge and techniques to the a broader and more diverse audience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4863" y="2527102"/>
            <a:ext cx="2914650" cy="20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Sarah </a:t>
            </a:r>
            <a:r>
              <a:rPr lang="en-US" dirty="0" err="1" smtClean="0"/>
              <a:t>Callendar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Stories from the Field:</a:t>
            </a:r>
          </a:p>
          <a:p>
            <a:r>
              <a:rPr lang="en-US" dirty="0" smtClean="0"/>
              <a:t>Downtown </a:t>
            </a:r>
            <a:r>
              <a:rPr lang="en-US" dirty="0"/>
              <a:t>Women’s Center</a:t>
            </a:r>
          </a:p>
          <a:p>
            <a:r>
              <a:rPr lang="en-US" dirty="0"/>
              <a:t>Los Angeles, 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diabetes management and prevention</a:t>
            </a:r>
          </a:p>
          <a:p>
            <a:r>
              <a:rPr lang="en-US" dirty="0" smtClean="0"/>
              <a:t>Homeless and low-income women in the Skid Row Community</a:t>
            </a:r>
          </a:p>
          <a:p>
            <a:r>
              <a:rPr lang="en-US" dirty="0" smtClean="0"/>
              <a:t>Diverse stakeholder group</a:t>
            </a:r>
          </a:p>
          <a:p>
            <a:pPr lvl="1"/>
            <a:r>
              <a:rPr lang="en-US" dirty="0" smtClean="0"/>
              <a:t>Health plan (L.A. Care)</a:t>
            </a:r>
          </a:p>
          <a:p>
            <a:pPr lvl="1"/>
            <a:r>
              <a:rPr lang="en-US" dirty="0" smtClean="0"/>
              <a:t>FQHC (Wesley Health Centers)</a:t>
            </a:r>
          </a:p>
          <a:p>
            <a:pPr lvl="1"/>
            <a:r>
              <a:rPr lang="en-US" dirty="0" smtClean="0"/>
              <a:t>Health advocacy group (UHHP)</a:t>
            </a:r>
          </a:p>
          <a:p>
            <a:pPr lvl="1"/>
            <a:r>
              <a:rPr lang="en-US" dirty="0" smtClean="0"/>
              <a:t>Non-profit (DWC)</a:t>
            </a:r>
          </a:p>
          <a:p>
            <a:pPr lvl="1"/>
            <a:r>
              <a:rPr lang="en-US" dirty="0" smtClean="0"/>
              <a:t>Community Champions (3)</a:t>
            </a:r>
          </a:p>
          <a:p>
            <a:pPr lvl="1"/>
            <a:r>
              <a:rPr lang="en-US" dirty="0" smtClean="0"/>
              <a:t>University (USC)</a:t>
            </a:r>
          </a:p>
        </p:txBody>
      </p:sp>
    </p:spTree>
    <p:extLst>
      <p:ext uri="{BB962C8B-B14F-4D97-AF65-F5344CB8AC3E}">
        <p14:creationId xmlns:p14="http://schemas.microsoft.com/office/powerpoint/2010/main" val="357214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had fun coming together, developing doable goals and testing new SCALE tools</a:t>
            </a:r>
          </a:p>
          <a:p>
            <a:r>
              <a:rPr lang="en-US" dirty="0" smtClean="0"/>
              <a:t>However, the main project ended up in the hands of one team at my agency</a:t>
            </a:r>
          </a:p>
          <a:p>
            <a:r>
              <a:rPr lang="en-US" dirty="0" smtClean="0"/>
              <a:t>Other stakeholders came but did not provide much beyond input &amp; ideas</a:t>
            </a:r>
          </a:p>
          <a:p>
            <a:r>
              <a:rPr lang="en-US" dirty="0" smtClean="0"/>
              <a:t>My agency’s team lead got very frustrated but did not know how to communicate this to me</a:t>
            </a:r>
          </a:p>
        </p:txBody>
      </p:sp>
    </p:spTree>
    <p:extLst>
      <p:ext uri="{BB962C8B-B14F-4D97-AF65-F5344CB8AC3E}">
        <p14:creationId xmlns:p14="http://schemas.microsoft.com/office/powerpoint/2010/main" val="123797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069" y="996526"/>
            <a:ext cx="4721291" cy="3200400"/>
          </a:xfrm>
        </p:spPr>
        <p:txBody>
          <a:bodyPr/>
          <a:lstStyle/>
          <a:p>
            <a:r>
              <a:rPr lang="en-US" dirty="0" smtClean="0"/>
              <a:t>Leading from Abundance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0" y="4828032"/>
            <a:ext cx="5092700" cy="1500187"/>
          </a:xfrm>
        </p:spPr>
        <p:txBody>
          <a:bodyPr/>
          <a:lstStyle/>
          <a:p>
            <a:r>
              <a:rPr lang="en-US" b="1" dirty="0" smtClean="0"/>
              <a:t>Paul Howard &amp; </a:t>
            </a:r>
            <a:r>
              <a:rPr lang="en-US" b="1" dirty="0" err="1" smtClean="0"/>
              <a:t>Niñon</a:t>
            </a:r>
            <a:r>
              <a:rPr lang="en-US" b="1" dirty="0" smtClean="0"/>
              <a:t> Lewis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16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met with my agency’s lead to debrief what happened &amp; address feelings of frustration</a:t>
            </a:r>
          </a:p>
          <a:p>
            <a:r>
              <a:rPr lang="en-US" dirty="0" smtClean="0"/>
              <a:t>Discovered that I, our advisor to the project and my supervisor did not notice this was happening</a:t>
            </a:r>
          </a:p>
          <a:p>
            <a:r>
              <a:rPr lang="en-US" dirty="0" smtClean="0"/>
              <a:t>Discovered that this happens </a:t>
            </a:r>
            <a:r>
              <a:rPr lang="en-US" b="1" dirty="0" smtClean="0"/>
              <a:t>often</a:t>
            </a:r>
            <a:r>
              <a:rPr lang="en-US" dirty="0" smtClean="0"/>
              <a:t> in stakeholder groups which can lead to coalition fatigue and disconnection</a:t>
            </a:r>
          </a:p>
          <a:p>
            <a:r>
              <a:rPr lang="en-US" dirty="0" smtClean="0"/>
              <a:t>We brainstormed how to prevent this from occurring again in this project (new collaborative that she is leading)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5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from Within &amp;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low down and make sure people are taking equal responsibility before moving ahead.</a:t>
            </a:r>
          </a:p>
          <a:p>
            <a:r>
              <a:rPr lang="en-US" sz="2000" dirty="0" smtClean="0"/>
              <a:t>Be brave!  </a:t>
            </a:r>
            <a:r>
              <a:rPr lang="en-US" sz="2000" dirty="0"/>
              <a:t>S</a:t>
            </a:r>
            <a:r>
              <a:rPr lang="en-US" sz="2000" dirty="0" smtClean="0"/>
              <a:t>peak up when we are uncomfortable with a project’s direction.</a:t>
            </a:r>
          </a:p>
          <a:p>
            <a:r>
              <a:rPr lang="en-US" sz="2000" dirty="0" smtClean="0"/>
              <a:t>Be bold! </a:t>
            </a:r>
            <a:r>
              <a:rPr lang="en-US" sz="2000" dirty="0"/>
              <a:t>H</a:t>
            </a:r>
            <a:r>
              <a:rPr lang="en-US" sz="2000" dirty="0" smtClean="0"/>
              <a:t>ave tough conversations with people who want to be part of a collaborative but do not want to do the required work.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llow space and time for people to express concerns and make sure you are approachable - ask open, honest questions.</a:t>
            </a:r>
          </a:p>
          <a:p>
            <a:r>
              <a:rPr lang="en-US" sz="2000" dirty="0" smtClean="0"/>
              <a:t>How? Remember to be curious and turn to wonder when things get tough. We </a:t>
            </a:r>
            <a:r>
              <a:rPr lang="en-US" sz="2000" b="1" dirty="0" smtClean="0"/>
              <a:t>will</a:t>
            </a:r>
            <a:r>
              <a:rPr lang="en-US" sz="2000" dirty="0" smtClean="0"/>
              <a:t> make mistakes – we just have to learn from them so we can grow. </a:t>
            </a:r>
          </a:p>
          <a:p>
            <a:r>
              <a:rPr lang="en-US" sz="2000" dirty="0" smtClean="0"/>
              <a:t>Spend time developing yourself as a leader (from within) so we can lead better together.</a:t>
            </a:r>
          </a:p>
        </p:txBody>
      </p:sp>
    </p:spTree>
    <p:extLst>
      <p:ext uri="{BB962C8B-B14F-4D97-AF65-F5344CB8AC3E}">
        <p14:creationId xmlns:p14="http://schemas.microsoft.com/office/powerpoint/2010/main" val="3001654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your tables…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Take 2-3 </a:t>
            </a:r>
            <a:r>
              <a:rPr lang="en-US" dirty="0" smtClean="0"/>
              <a:t>minutes and silently reflect on the following: </a:t>
            </a:r>
          </a:p>
          <a:p>
            <a:pPr lvl="1"/>
            <a:r>
              <a:rPr lang="en-US" dirty="0" smtClean="0"/>
              <a:t>Which of these levels of leadership for abundance do you see present in your community? In what ways?</a:t>
            </a:r>
          </a:p>
          <a:p>
            <a:pPr lvl="2"/>
            <a:r>
              <a:rPr lang="en-US" dirty="0" smtClean="0"/>
              <a:t>Leading from Within, Leading Together, Leading for Outcomes, Leading for Equity, Leading for Sustainability</a:t>
            </a:r>
          </a:p>
          <a:p>
            <a:pPr lvl="1"/>
            <a:r>
              <a:rPr lang="en-US" dirty="0" smtClean="0"/>
              <a:t>Where are your areas for growth? </a:t>
            </a:r>
          </a:p>
          <a:p>
            <a:r>
              <a:rPr lang="en-US" dirty="0" smtClean="0"/>
              <a:t>Share your reflections with your table 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Report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surprised you in your discussions? </a:t>
            </a:r>
          </a:p>
          <a:p>
            <a:r>
              <a:rPr lang="en-US" dirty="0" smtClean="0"/>
              <a:t>Where do you feel we have the most growth and learning opportunities in our communities?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your tables…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2 minutes and reflect on:</a:t>
            </a:r>
          </a:p>
          <a:p>
            <a:pPr lvl="1"/>
            <a:r>
              <a:rPr lang="en-US" dirty="0" smtClean="0"/>
              <a:t>What is a “Failing Forward” story from your work and/or community that led to breakthrough learning for you, your team, or your coalition?</a:t>
            </a:r>
          </a:p>
          <a:p>
            <a:r>
              <a:rPr lang="en-US" dirty="0" smtClean="0"/>
              <a:t>Share your reflections with 1-2 people around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Report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a few Fail Forward stories from the room.</a:t>
            </a:r>
          </a:p>
          <a:p>
            <a:r>
              <a:rPr lang="en-US" dirty="0" smtClean="0"/>
              <a:t>What is sticking with you from the stories shared today and from your table discussions?</a:t>
            </a:r>
          </a:p>
          <a:p>
            <a:pPr lvl="1"/>
            <a:r>
              <a:rPr lang="en-US" dirty="0" smtClean="0"/>
              <a:t>What has been the key take-away?</a:t>
            </a:r>
          </a:p>
          <a:p>
            <a:pPr lvl="1"/>
            <a:r>
              <a:rPr lang="en-US" dirty="0" smtClean="0"/>
              <a:t>What can you try when you get home?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#100MLives</a:t>
            </a:r>
          </a:p>
          <a:p>
            <a:r>
              <a:rPr lang="en-US" dirty="0"/>
              <a:t>http://www.100mlives.org/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were the goals of SCALE?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8" y="1568510"/>
            <a:ext cx="8229602" cy="4805396"/>
          </a:xfrm>
        </p:spPr>
        <p:txBody>
          <a:bodyPr>
            <a:normAutofit/>
          </a:bodyPr>
          <a:lstStyle/>
          <a:p>
            <a:pPr marL="433388" indent="-433388">
              <a:buFont typeface="Arial" panose="020B0604020202020204" pitchFamily="34" charset="0"/>
              <a:buAutoNum type="arabicPeriod"/>
            </a:pPr>
            <a:endParaRPr lang="en-US" sz="2325" b="1" i="1" dirty="0"/>
          </a:p>
          <a:p>
            <a:pPr marL="433388" indent="-433388">
              <a:buAutoNum type="arabicPeriod"/>
            </a:pPr>
            <a:r>
              <a:rPr lang="en-US" sz="2325" dirty="0"/>
              <a:t>Develop capability within communities to improve health and achieve a culture of health.</a:t>
            </a:r>
          </a:p>
          <a:p>
            <a:pPr marL="433388" indent="-433388">
              <a:buAutoNum type="arabicPeriod"/>
            </a:pPr>
            <a:r>
              <a:rPr lang="en-US" sz="2325" dirty="0"/>
              <a:t>Learn what it takes to create effective </a:t>
            </a:r>
            <a:r>
              <a:rPr lang="en-US" sz="2325" dirty="0" smtClean="0"/>
              <a:t>teamwork and inter-community </a:t>
            </a:r>
            <a:r>
              <a:rPr lang="en-US" sz="2325" dirty="0"/>
              <a:t>spread.</a:t>
            </a:r>
          </a:p>
          <a:p>
            <a:pPr marL="433388" indent="-433388">
              <a:buAutoNum type="arabicPeriod"/>
            </a:pPr>
            <a:r>
              <a:rPr lang="en-US" sz="2325" dirty="0"/>
              <a:t>Develop a system for </a:t>
            </a:r>
            <a:r>
              <a:rPr lang="en-US" sz="2325" dirty="0" smtClean="0"/>
              <a:t>continuous learning and improvement, synthesis </a:t>
            </a:r>
            <a:r>
              <a:rPr lang="en-US" sz="2325" dirty="0"/>
              <a:t>and dissemination (spread system</a:t>
            </a:r>
            <a:r>
              <a:rPr lang="en-US" sz="2325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74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people relate to themselves, each other and people and places most affected by inequity</a:t>
            </a:r>
          </a:p>
          <a:p>
            <a:r>
              <a:rPr lang="en-US" dirty="0" smtClean="0"/>
              <a:t>How the community creates change</a:t>
            </a:r>
          </a:p>
          <a:p>
            <a:r>
              <a:rPr lang="en-US" dirty="0" smtClean="0"/>
              <a:t>How the community creates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from Abundance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Leading from Within</a:t>
            </a:r>
          </a:p>
          <a:p>
            <a:r>
              <a:rPr lang="en-US" sz="3600" dirty="0" smtClean="0"/>
              <a:t>Leading Together</a:t>
            </a:r>
          </a:p>
          <a:p>
            <a:r>
              <a:rPr lang="en-US" sz="3600" dirty="0" smtClean="0"/>
              <a:t>Leading for Outcomes</a:t>
            </a:r>
          </a:p>
          <a:p>
            <a:r>
              <a:rPr lang="en-US" sz="3600" dirty="0" smtClean="0"/>
              <a:t>Leading for Equity</a:t>
            </a:r>
          </a:p>
          <a:p>
            <a:r>
              <a:rPr lang="en-US" sz="3600" dirty="0" smtClean="0"/>
              <a:t>Leading for Sustainability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9163" y="411163"/>
            <a:ext cx="6858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C6808C-04CA-4B04-B466-3E9BDD33479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4" y="92765"/>
            <a:ext cx="6328259" cy="6414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207" y="6506817"/>
            <a:ext cx="6788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Co-designed in SCALE 1.0 by Implementation Team, Evaluation Team, SCALE Communities</a:t>
            </a:r>
          </a:p>
        </p:txBody>
      </p:sp>
    </p:spTree>
    <p:extLst>
      <p:ext uri="{BB962C8B-B14F-4D97-AF65-F5344CB8AC3E}">
        <p14:creationId xmlns:p14="http://schemas.microsoft.com/office/powerpoint/2010/main" val="18211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Storytellers and Facilitators for Today’s Session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044462" cy="4572000"/>
          </a:xfrm>
        </p:spPr>
        <p:txBody>
          <a:bodyPr/>
          <a:lstStyle/>
          <a:p>
            <a:r>
              <a:rPr lang="en-US" sz="1800" b="1" dirty="0"/>
              <a:t>Sarah </a:t>
            </a:r>
            <a:r>
              <a:rPr lang="en-US" sz="1800" b="1" dirty="0" err="1"/>
              <a:t>Callender</a:t>
            </a:r>
            <a:r>
              <a:rPr lang="en-US" sz="1800" b="1" dirty="0"/>
              <a:t>, </a:t>
            </a:r>
            <a:r>
              <a:rPr lang="en-US" sz="1800" b="1" dirty="0" smtClean="0"/>
              <a:t>LCSW     </a:t>
            </a:r>
            <a:r>
              <a:rPr lang="en-US" sz="1600" dirty="0" smtClean="0"/>
              <a:t>Director </a:t>
            </a:r>
            <a:r>
              <a:rPr lang="en-US" sz="1600" dirty="0"/>
              <a:t>of Health and Wellness, Downtown Women’s Center</a:t>
            </a:r>
            <a:endParaRPr lang="en-US" sz="1800" dirty="0"/>
          </a:p>
          <a:p>
            <a:r>
              <a:rPr lang="en-US" sz="1800" b="1" dirty="0" smtClean="0"/>
              <a:t>'Shemekka </a:t>
            </a:r>
            <a:r>
              <a:rPr lang="en-US" sz="1800" b="1" dirty="0"/>
              <a:t>Ebony' Coleman, </a:t>
            </a:r>
            <a:r>
              <a:rPr lang="en-US" sz="1800" b="1" dirty="0" smtClean="0"/>
              <a:t>MS </a:t>
            </a:r>
            <a:r>
              <a:rPr lang="en-US" sz="1600" dirty="0"/>
              <a:t>Steward of Community Champions, 100 Million Healthier Lives</a:t>
            </a:r>
            <a:endParaRPr lang="en-US" sz="1800" dirty="0"/>
          </a:p>
          <a:p>
            <a:r>
              <a:rPr lang="en-US" sz="1800" b="1" dirty="0" smtClean="0"/>
              <a:t>Kate </a:t>
            </a:r>
            <a:r>
              <a:rPr lang="en-US" sz="1800" b="1" dirty="0" err="1"/>
              <a:t>Ebersole</a:t>
            </a:r>
            <a:r>
              <a:rPr lang="en-US" sz="1800" b="1" dirty="0"/>
              <a:t> </a:t>
            </a:r>
            <a:r>
              <a:rPr lang="en-US" sz="1800" b="1" dirty="0" smtClean="0"/>
              <a:t>CPCC        </a:t>
            </a:r>
            <a:r>
              <a:rPr lang="en-US" sz="1600" dirty="0" smtClean="0"/>
              <a:t>Principal</a:t>
            </a:r>
            <a:r>
              <a:rPr lang="en-US" sz="1600" dirty="0"/>
              <a:t>, KEE Concepts </a:t>
            </a:r>
            <a:r>
              <a:rPr lang="en-US" sz="1600" dirty="0" smtClean="0"/>
              <a:t>Consulting</a:t>
            </a:r>
            <a:r>
              <a:rPr lang="en-US" sz="1600" dirty="0"/>
              <a:t> </a:t>
            </a:r>
            <a:r>
              <a:rPr lang="en-US" sz="1600" dirty="0" smtClean="0"/>
              <a:t>                               LIA</a:t>
            </a:r>
            <a:r>
              <a:rPr lang="en-US" sz="1600" dirty="0"/>
              <a:t>: Cattaraugus County Healthy Livable Community</a:t>
            </a:r>
          </a:p>
          <a:p>
            <a:r>
              <a:rPr lang="en-US" sz="1800" b="1" dirty="0" smtClean="0"/>
              <a:t>Seth Fritsch</a:t>
            </a:r>
            <a:r>
              <a:rPr lang="en-US" sz="1800" dirty="0"/>
              <a:t> </a:t>
            </a:r>
            <a:r>
              <a:rPr lang="en-US" sz="1800" dirty="0" smtClean="0"/>
              <a:t>                    </a:t>
            </a:r>
            <a:r>
              <a:rPr lang="en-US" sz="1600" dirty="0" smtClean="0"/>
              <a:t>Strategic </a:t>
            </a:r>
            <a:r>
              <a:rPr lang="en-US" sz="1600" dirty="0"/>
              <a:t>Initiatives Coordinator, Health Improvement Partnership of Maricopa County (HIPMC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726809"/>
            <a:ext cx="4188154" cy="4572000"/>
          </a:xfrm>
        </p:spPr>
        <p:txBody>
          <a:bodyPr/>
          <a:lstStyle/>
          <a:p>
            <a:r>
              <a:rPr lang="en-US" sz="1800" b="1" dirty="0" smtClean="0"/>
              <a:t>Andrew Martin                          </a:t>
            </a:r>
            <a:r>
              <a:rPr lang="en-US" sz="1600" dirty="0" smtClean="0"/>
              <a:t>Field </a:t>
            </a:r>
            <a:r>
              <a:rPr lang="en-US" sz="1600" dirty="0"/>
              <a:t>Agent, 100 Million Healthier Lives</a:t>
            </a:r>
          </a:p>
          <a:p>
            <a:r>
              <a:rPr lang="nb-NO" sz="1800" b="1" dirty="0" smtClean="0"/>
              <a:t>Esther </a:t>
            </a:r>
            <a:r>
              <a:rPr lang="nb-NO" sz="1800" b="1" dirty="0"/>
              <a:t>N. Munene, MBA, Ph.D</a:t>
            </a:r>
            <a:r>
              <a:rPr lang="nb-NO" sz="1800" b="1" dirty="0" smtClean="0"/>
              <a:t>. </a:t>
            </a:r>
            <a:r>
              <a:rPr lang="en-US" sz="1600" dirty="0"/>
              <a:t>Ethnic </a:t>
            </a:r>
            <a:r>
              <a:rPr lang="en-US" sz="1600" dirty="0" smtClean="0"/>
              <a:t>Community-based Organization</a:t>
            </a:r>
            <a:r>
              <a:rPr lang="en-US" sz="1600" dirty="0"/>
              <a:t> for Refugees (ECOR</a:t>
            </a:r>
            <a:r>
              <a:rPr lang="en-US" sz="1600" dirty="0" smtClean="0"/>
              <a:t>)</a:t>
            </a:r>
          </a:p>
          <a:p>
            <a:r>
              <a:rPr lang="en-US" sz="1800" b="1" dirty="0"/>
              <a:t>Paul Howard, </a:t>
            </a:r>
            <a:r>
              <a:rPr lang="en-US" sz="1800" b="1" dirty="0" smtClean="0"/>
              <a:t>MPA                  </a:t>
            </a:r>
            <a:r>
              <a:rPr lang="en-US" sz="1600" dirty="0" smtClean="0"/>
              <a:t>Senior </a:t>
            </a:r>
            <a:r>
              <a:rPr lang="en-US" sz="1600" dirty="0"/>
              <a:t>Director of Knowledge Sharing, Community Solutions, </a:t>
            </a:r>
            <a:r>
              <a:rPr lang="en-US" sz="1600" i="1" dirty="0" smtClean="0"/>
              <a:t>(Moderator)</a:t>
            </a:r>
            <a:endParaRPr lang="en-US" sz="1600" i="1" dirty="0"/>
          </a:p>
          <a:p>
            <a:r>
              <a:rPr lang="en-US" sz="1800" b="1" dirty="0" err="1"/>
              <a:t>Niñon</a:t>
            </a:r>
            <a:r>
              <a:rPr lang="en-US" sz="1800" b="1" dirty="0"/>
              <a:t> Lewis, </a:t>
            </a:r>
            <a:r>
              <a:rPr lang="en-US" sz="1800" b="1" dirty="0" smtClean="0"/>
              <a:t>MS              </a:t>
            </a:r>
            <a:r>
              <a:rPr lang="en-US" sz="1600" dirty="0" smtClean="0"/>
              <a:t>Executive </a:t>
            </a:r>
            <a:r>
              <a:rPr lang="en-US" sz="1600" dirty="0"/>
              <a:t>Director, Institute for Healthcare Improvement, </a:t>
            </a:r>
            <a:r>
              <a:rPr lang="en-US" sz="1600" i="1" dirty="0" smtClean="0"/>
              <a:t>(Moderator)</a:t>
            </a:r>
            <a:endParaRPr lang="en-US" sz="1600" i="1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Shemekka Ebony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023360" y="4828032"/>
            <a:ext cx="5572816" cy="1500187"/>
          </a:xfrm>
        </p:spPr>
        <p:txBody>
          <a:bodyPr/>
          <a:lstStyle/>
          <a:p>
            <a:r>
              <a:rPr lang="en-US" i="1" dirty="0" smtClean="0"/>
              <a:t>Stories from the Field:</a:t>
            </a:r>
          </a:p>
          <a:p>
            <a:r>
              <a:rPr lang="en-US" sz="2000" dirty="0"/>
              <a:t>SE Raleigh Pacesetters </a:t>
            </a:r>
            <a:r>
              <a:rPr lang="en-US" sz="2000" dirty="0" smtClean="0"/>
              <a:t>Collaborative</a:t>
            </a:r>
            <a:endParaRPr lang="en-US" sz="2000" dirty="0"/>
          </a:p>
          <a:p>
            <a:r>
              <a:rPr lang="en-US" sz="2000" dirty="0" smtClean="0"/>
              <a:t>Raleigh, North Carolina</a:t>
            </a:r>
            <a:endParaRPr lang="en-US" sz="200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457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Partner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D6D2C4">
                  <a:lumMod val="75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90" y="2643433"/>
            <a:ext cx="1262032" cy="25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" y="2929758"/>
            <a:ext cx="2171700" cy="16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65" y="1596071"/>
            <a:ext cx="19210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" y="1516522"/>
            <a:ext cx="2681300" cy="11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04" y="5429151"/>
            <a:ext cx="1885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" y="4697219"/>
            <a:ext cx="1918097" cy="1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09" y="5365334"/>
            <a:ext cx="1830313" cy="12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13" y="1523363"/>
            <a:ext cx="2786954" cy="113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36" y="2848290"/>
            <a:ext cx="1608887" cy="214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00M_Light_Background">
  <a:themeElements>
    <a:clrScheme name="100M Lives">
      <a:dk1>
        <a:srgbClr val="3F3F3F"/>
      </a:dk1>
      <a:lt1>
        <a:sysClr val="window" lastClr="FFFFFF"/>
      </a:lt1>
      <a:dk2>
        <a:srgbClr val="5E514D"/>
      </a:dk2>
      <a:lt2>
        <a:srgbClr val="D6D2C4"/>
      </a:lt2>
      <a:accent1>
        <a:srgbClr val="E87722"/>
      </a:accent1>
      <a:accent2>
        <a:srgbClr val="326295"/>
      </a:accent2>
      <a:accent3>
        <a:srgbClr val="96D1CA"/>
      </a:accent3>
      <a:accent4>
        <a:srgbClr val="994878"/>
      </a:accent4>
      <a:accent5>
        <a:srgbClr val="D43A2A"/>
      </a:accent5>
      <a:accent6>
        <a:srgbClr val="C4D600"/>
      </a:accent6>
      <a:hlink>
        <a:srgbClr val="326295"/>
      </a:hlink>
      <a:folHlink>
        <a:srgbClr val="994878"/>
      </a:folHlink>
    </a:clrScheme>
    <a:fontScheme name="Custom 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0M_Dark_Background">
  <a:themeElements>
    <a:clrScheme name="100M Lives">
      <a:dk1>
        <a:srgbClr val="3F3F3F"/>
      </a:dk1>
      <a:lt1>
        <a:sysClr val="window" lastClr="FFFFFF"/>
      </a:lt1>
      <a:dk2>
        <a:srgbClr val="5E514D"/>
      </a:dk2>
      <a:lt2>
        <a:srgbClr val="D6D2C4"/>
      </a:lt2>
      <a:accent1>
        <a:srgbClr val="E87722"/>
      </a:accent1>
      <a:accent2>
        <a:srgbClr val="326295"/>
      </a:accent2>
      <a:accent3>
        <a:srgbClr val="96D1CA"/>
      </a:accent3>
      <a:accent4>
        <a:srgbClr val="994878"/>
      </a:accent4>
      <a:accent5>
        <a:srgbClr val="D43A2A"/>
      </a:accent5>
      <a:accent6>
        <a:srgbClr val="C4D600"/>
      </a:accent6>
      <a:hlink>
        <a:srgbClr val="326295"/>
      </a:hlink>
      <a:folHlink>
        <a:srgbClr val="994878"/>
      </a:folHlink>
    </a:clrScheme>
    <a:fontScheme name="Custom 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00M_Dark_Background">
  <a:themeElements>
    <a:clrScheme name="100M Lives">
      <a:dk1>
        <a:srgbClr val="3F3F3F"/>
      </a:dk1>
      <a:lt1>
        <a:sysClr val="window" lastClr="FFFFFF"/>
      </a:lt1>
      <a:dk2>
        <a:srgbClr val="5E514D"/>
      </a:dk2>
      <a:lt2>
        <a:srgbClr val="D6D2C4"/>
      </a:lt2>
      <a:accent1>
        <a:srgbClr val="E87722"/>
      </a:accent1>
      <a:accent2>
        <a:srgbClr val="326295"/>
      </a:accent2>
      <a:accent3>
        <a:srgbClr val="96D1CA"/>
      </a:accent3>
      <a:accent4>
        <a:srgbClr val="994878"/>
      </a:accent4>
      <a:accent5>
        <a:srgbClr val="D43A2A"/>
      </a:accent5>
      <a:accent6>
        <a:srgbClr val="C4D600"/>
      </a:accent6>
      <a:hlink>
        <a:srgbClr val="326295"/>
      </a:hlink>
      <a:folHlink>
        <a:srgbClr val="994878"/>
      </a:folHlink>
    </a:clrScheme>
    <a:fontScheme name="Custom 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9736</TotalTime>
  <Words>1057</Words>
  <Application>Microsoft Office PowerPoint</Application>
  <PresentationFormat>On-screen Show (4:3)</PresentationFormat>
  <Paragraphs>142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Apple Chancery</vt:lpstr>
      <vt:lpstr>Arial</vt:lpstr>
      <vt:lpstr>Calibri</vt:lpstr>
      <vt:lpstr>Trebuchet MS</vt:lpstr>
      <vt:lpstr>Wingdings</vt:lpstr>
      <vt:lpstr>100M_Light_Background</vt:lpstr>
      <vt:lpstr>100M_Dark_Background</vt:lpstr>
      <vt:lpstr>1_100M_Dark_Background</vt:lpstr>
      <vt:lpstr>Communities Leading from Abundance: Bright Spots from the Field</vt:lpstr>
      <vt:lpstr>Leading from Abundance</vt:lpstr>
      <vt:lpstr>What were the goals of SCALE?</vt:lpstr>
      <vt:lpstr>Communities of Solution</vt:lpstr>
      <vt:lpstr>Leading from Abundance Framework</vt:lpstr>
      <vt:lpstr>PowerPoint Presentation</vt:lpstr>
      <vt:lpstr>Storytellers and Facilitators for Today’s Session </vt:lpstr>
      <vt:lpstr>Shemekka Ebony</vt:lpstr>
      <vt:lpstr>Our Partner Organizations</vt:lpstr>
      <vt:lpstr>Affordable Housing    Education Health &amp; Wellness      Economic Opportunity Leadership Development </vt:lpstr>
      <vt:lpstr>Leading from Within</vt:lpstr>
      <vt:lpstr>Learning</vt:lpstr>
      <vt:lpstr>Drew Martin </vt:lpstr>
      <vt:lpstr>Proviso Township, Illinois</vt:lpstr>
      <vt:lpstr>Leading Together</vt:lpstr>
      <vt:lpstr>Leading for Outcomes</vt:lpstr>
      <vt:lpstr>Sarah Callendar</vt:lpstr>
      <vt:lpstr>Our Project</vt:lpstr>
      <vt:lpstr>What Happened?</vt:lpstr>
      <vt:lpstr>Failing Forward</vt:lpstr>
      <vt:lpstr>Leading from Within &amp; Together</vt:lpstr>
      <vt:lpstr>Questions?</vt:lpstr>
      <vt:lpstr>Table Discussions</vt:lpstr>
      <vt:lpstr>At your tables…</vt:lpstr>
      <vt:lpstr>Large Group Report Out</vt:lpstr>
      <vt:lpstr>At your tables…</vt:lpstr>
      <vt:lpstr>Large Group Report Out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Emalie Parkhurst</dc:creator>
  <cp:lastModifiedBy>Stephanie Ondrias</cp:lastModifiedBy>
  <cp:revision>750</cp:revision>
  <dcterms:created xsi:type="dcterms:W3CDTF">2015-09-15T16:46:23Z</dcterms:created>
  <dcterms:modified xsi:type="dcterms:W3CDTF">2017-02-16T20:57:51Z</dcterms:modified>
</cp:coreProperties>
</file>