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9" r:id="rId2"/>
    <p:sldId id="260" r:id="rId3"/>
    <p:sldId id="261" r:id="rId4"/>
    <p:sldId id="283" r:id="rId5"/>
    <p:sldId id="284" r:id="rId6"/>
    <p:sldId id="286" r:id="rId7"/>
    <p:sldId id="289" r:id="rId8"/>
    <p:sldId id="291" r:id="rId9"/>
    <p:sldId id="293" r:id="rId10"/>
    <p:sldId id="292" r:id="rId11"/>
    <p:sldId id="263" r:id="rId12"/>
    <p:sldId id="288" r:id="rId13"/>
    <p:sldId id="264" r:id="rId14"/>
    <p:sldId id="278" r:id="rId15"/>
    <p:sldId id="294" r:id="rId16"/>
    <p:sldId id="279" r:id="rId17"/>
    <p:sldId id="266" r:id="rId18"/>
    <p:sldId id="295" r:id="rId19"/>
    <p:sldId id="282" r:id="rId20"/>
    <p:sldId id="272" r:id="rId21"/>
    <p:sldId id="267" r:id="rId22"/>
    <p:sldId id="269" r:id="rId23"/>
    <p:sldId id="281" r:id="rId24"/>
    <p:sldId id="275" r:id="rId25"/>
    <p:sldId id="273" r:id="rId26"/>
    <p:sldId id="270" r:id="rId27"/>
    <p:sldId id="296" r:id="rId28"/>
    <p:sldId id="276"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7" autoAdjust="0"/>
    <p:restoredTop sz="94660"/>
  </p:normalViewPr>
  <p:slideViewPr>
    <p:cSldViewPr snapToGrid="0" snapToObjects="1" showGuides="1">
      <p:cViewPr varScale="1">
        <p:scale>
          <a:sx n="54" d="100"/>
          <a:sy n="54" d="100"/>
        </p:scale>
        <p:origin x="4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AAD57E-9D12-984A-BF32-7FE2C27A7681}" type="datetimeFigureOut">
              <a:rPr lang="en-US" smtClean="0"/>
              <a:t>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95D7D2-B647-2243-9DCF-DBF9802A8BE4}" type="slidenum">
              <a:rPr lang="en-US" smtClean="0"/>
              <a:t>‹#›</a:t>
            </a:fld>
            <a:endParaRPr lang="en-US"/>
          </a:p>
        </p:txBody>
      </p:sp>
    </p:spTree>
    <p:extLst>
      <p:ext uri="{BB962C8B-B14F-4D97-AF65-F5344CB8AC3E}">
        <p14:creationId xmlns:p14="http://schemas.microsoft.com/office/powerpoint/2010/main" val="1881408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A308D-F53E-466F-87A6-3C3B0DFCC6CF}" type="datetimeFigureOut">
              <a:rPr lang="en-US" smtClean="0"/>
              <a:t>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12E55-496D-4552-B307-EB90E9F90C16}" type="slidenum">
              <a:rPr lang="en-US" smtClean="0"/>
              <a:t>‹#›</a:t>
            </a:fld>
            <a:endParaRPr lang="en-US"/>
          </a:p>
        </p:txBody>
      </p:sp>
    </p:spTree>
    <p:extLst>
      <p:ext uri="{BB962C8B-B14F-4D97-AF65-F5344CB8AC3E}">
        <p14:creationId xmlns:p14="http://schemas.microsoft.com/office/powerpoint/2010/main" val="314872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definition was developed by the American Public Health Associations Community Health Worker Section</a:t>
            </a:r>
          </a:p>
        </p:txBody>
      </p:sp>
      <p:sp>
        <p:nvSpPr>
          <p:cNvPr id="1044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67BFEF22-45DC-4906-9716-4F8BA3A6F66A}" type="slidenum">
              <a:rPr lang="en-US" altLang="en-US"/>
              <a:pPr algn="r" eaLnBrk="1" hangingPunct="1">
                <a:spcBef>
                  <a:spcPct val="0"/>
                </a:spcBef>
              </a:pPr>
              <a:t>4</a:t>
            </a:fld>
            <a:endParaRPr lang="en-US" altLang="en-US" dirty="0"/>
          </a:p>
        </p:txBody>
      </p:sp>
    </p:spTree>
    <p:extLst>
      <p:ext uri="{BB962C8B-B14F-4D97-AF65-F5344CB8AC3E}">
        <p14:creationId xmlns:p14="http://schemas.microsoft.com/office/powerpoint/2010/main" val="20018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r>
              <a:rPr lang="es-MX" altLang="en-US" smtClean="0">
                <a:latin typeface="Noteworthy Bold"/>
                <a:ea typeface="Noteworthy Bold"/>
                <a:cs typeface="Noteworthy Bold"/>
              </a:rPr>
              <a:t>Puede pensar en algunas cualidades o habilidades adicionales que serian útil?  </a:t>
            </a:r>
          </a:p>
        </p:txBody>
      </p:sp>
    </p:spTree>
    <p:extLst>
      <p:ext uri="{BB962C8B-B14F-4D97-AF65-F5344CB8AC3E}">
        <p14:creationId xmlns:p14="http://schemas.microsoft.com/office/powerpoint/2010/main" val="254547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altLang="en-US" smtClean="0"/>
              <a:t>La experiencia ha demostrado que el promotor de salud no es una</a:t>
            </a:r>
          </a:p>
          <a:p>
            <a:pPr eaLnBrk="1" hangingPunct="1"/>
            <a:r>
              <a:rPr lang="es-MX" altLang="en-US" smtClean="0"/>
              <a:t>extensión de los servicios de atención de un departamento  de Salud por ejemplo ; si no que es un recurso</a:t>
            </a:r>
          </a:p>
          <a:p>
            <a:pPr eaLnBrk="1" hangingPunct="1"/>
            <a:r>
              <a:rPr lang="es-MX" altLang="en-US" smtClean="0"/>
              <a:t>de la comunidad y, por lo tanto, en su desempeño tiene que desarrollar </a:t>
            </a:r>
          </a:p>
          <a:p>
            <a:pPr eaLnBrk="1" hangingPunct="1"/>
            <a:r>
              <a:rPr lang="es-MX" altLang="en-US" smtClean="0"/>
              <a:t>capacidades básicas que le permitan integrarse y liderar procesos dentro de</a:t>
            </a:r>
          </a:p>
          <a:p>
            <a:pPr eaLnBrk="1" hangingPunct="1"/>
            <a:r>
              <a:rPr lang="es-MX" altLang="en-US" smtClean="0"/>
              <a:t>su comunidad:</a:t>
            </a:r>
          </a:p>
          <a:p>
            <a:pPr eaLnBrk="1" hangingPunct="1"/>
            <a:r>
              <a:rPr lang="es-MX" altLang="en-US" smtClean="0"/>
              <a:t>La gama de servicios ofrecidos por los promotores incluyen: </a:t>
            </a:r>
          </a:p>
          <a:p>
            <a:pPr eaLnBrk="1" hangingPunct="1"/>
            <a:r>
              <a:rPr lang="es-MX" altLang="en-US" smtClean="0"/>
              <a:t>Interpretación &amp; servicios de traducción</a:t>
            </a:r>
          </a:p>
          <a:p>
            <a:pPr eaLnBrk="1" hangingPunct="1"/>
            <a:r>
              <a:rPr lang="es-MX" altLang="en-US" smtClean="0"/>
              <a:t>Educación &amp; información culturalmente apropiada </a:t>
            </a:r>
          </a:p>
          <a:p>
            <a:pPr eaLnBrk="1" hangingPunct="1"/>
            <a:r>
              <a:rPr lang="es-MX" altLang="en-US" smtClean="0"/>
              <a:t>Evaluar necesidades del cliente</a:t>
            </a:r>
          </a:p>
          <a:p>
            <a:pPr eaLnBrk="1" hangingPunct="1"/>
            <a:r>
              <a:rPr lang="es-MX" altLang="en-US" smtClean="0"/>
              <a:t>Ayudar a clientes en acceder atención medica necesaria</a:t>
            </a:r>
          </a:p>
          <a:p>
            <a:pPr eaLnBrk="1" hangingPunct="1"/>
            <a:r>
              <a:rPr lang="es-MX" altLang="en-US" smtClean="0"/>
              <a:t>Determinar elegibilidad para exámenes</a:t>
            </a:r>
          </a:p>
          <a:p>
            <a:pPr eaLnBrk="1" hangingPunct="1"/>
            <a:r>
              <a:rPr lang="es-MX" altLang="en-US" smtClean="0"/>
              <a:t>Asesoramiento informal y guía sobre comportamientos de salud</a:t>
            </a:r>
          </a:p>
          <a:p>
            <a:pPr eaLnBrk="1" hangingPunct="1"/>
            <a:r>
              <a:rPr lang="es-MX" altLang="en-US" smtClean="0"/>
              <a:t>Arreglo de transporte</a:t>
            </a:r>
          </a:p>
          <a:p>
            <a:pPr>
              <a:spcBef>
                <a:spcPct val="0"/>
              </a:spcBef>
            </a:pPr>
            <a:r>
              <a:rPr lang="es-MX" altLang="en-US" smtClean="0"/>
              <a:t>Abogar por las necesidades de salud individuales y comunitarios,</a:t>
            </a:r>
          </a:p>
          <a:p>
            <a:pPr>
              <a:spcBef>
                <a:spcPct val="0"/>
              </a:spcBef>
            </a:pPr>
            <a:r>
              <a:rPr lang="es-MX" altLang="en-US" smtClean="0"/>
              <a:t>prestación de algunos servicios directos, tales como primeros auxilios y control de presión arterial</a:t>
            </a:r>
          </a:p>
          <a:p>
            <a:pPr>
              <a:spcBef>
                <a:spcPct val="0"/>
              </a:spcBef>
            </a:pPr>
            <a:r>
              <a:rPr lang="es-MX" altLang="en-US" smtClean="0"/>
              <a:t>Prestación  de apoyo emocional</a:t>
            </a:r>
          </a:p>
          <a:p>
            <a:pPr>
              <a:spcBef>
                <a:spcPct val="0"/>
              </a:spcBef>
            </a:pPr>
            <a:r>
              <a:rPr lang="es-MX" altLang="en-US" smtClean="0"/>
              <a:t>Remisiones a servicios de salud y servicios sociales</a:t>
            </a:r>
          </a:p>
          <a:p>
            <a:pPr>
              <a:spcBef>
                <a:spcPct val="0"/>
              </a:spcBef>
            </a:pPr>
            <a:r>
              <a:rPr lang="es-MX" altLang="en-US" smtClean="0"/>
              <a:t>Mantener registros de los clientes</a:t>
            </a:r>
          </a:p>
          <a:p>
            <a:pPr>
              <a:spcBef>
                <a:spcPct val="0"/>
              </a:spcBef>
            </a:pPr>
            <a:r>
              <a:rPr lang="es-MX" altLang="en-US" smtClean="0"/>
              <a:t>Llevar a cabo la investigación en salud publica</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61707EF-CCCE-4282-885E-FA122BE6409B}" type="slidenum">
              <a:rPr lang="en-US" altLang="en-US" smtClean="0">
                <a:solidFill>
                  <a:srgbClr val="000000"/>
                </a:solidFill>
                <a:latin typeface="Arial" pitchFamily="34" charset="0"/>
              </a:rPr>
              <a:pPr eaLnBrk="1" hangingPunct="1">
                <a:spcBef>
                  <a:spcPct val="0"/>
                </a:spcBef>
              </a:pPr>
              <a:t>7</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30116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n-US" smtClean="0"/>
              <a:t>investigación descriptiva (poco empírica)</a:t>
            </a: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7845E9E-3373-43E1-9B79-6624D30459EE}"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392437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a:r>
              <a:rPr lang="es-MX" altLang="en-US" dirty="0" smtClean="0">
                <a:latin typeface="Noteworthy Bold"/>
                <a:ea typeface="Noteworthy Bold"/>
                <a:cs typeface="Noteworthy Bold"/>
              </a:rPr>
              <a:t>1999 – Legislatura de Texas forma comité para observar certificación </a:t>
            </a:r>
          </a:p>
          <a:p>
            <a:pPr eaLnBrk="1"/>
            <a:r>
              <a:rPr lang="es-MX" altLang="en-US" dirty="0" smtClean="0">
                <a:latin typeface="Noteworthy Bold"/>
                <a:ea typeface="Noteworthy Bold"/>
                <a:cs typeface="Noteworthy Bold"/>
              </a:rPr>
              <a:t>En 1999 la Legislatura de Texas aprobó una ley que creo un comité para observar la formación y certificación de promotoras en Texas. Este grupo evaluó los estudios disponibles y recomendó que las promotoras en Texas deberían ser certificados si trabajan como empleados/contratistas  pagados. </a:t>
            </a:r>
          </a:p>
          <a:p>
            <a:pPr eaLnBrk="1"/>
            <a:endParaRPr lang="es-MX" altLang="en-US" dirty="0" smtClean="0">
              <a:latin typeface="Noteworthy Bold"/>
              <a:ea typeface="Noteworthy Bold"/>
              <a:cs typeface="Noteworthy Bold"/>
            </a:endParaRPr>
          </a:p>
          <a:p>
            <a:pPr eaLnBrk="1"/>
            <a:r>
              <a:rPr lang="es-MX" altLang="en-US" dirty="0" smtClean="0">
                <a:latin typeface="Noteworthy Bold"/>
                <a:ea typeface="Noteworthy Bold"/>
                <a:cs typeface="Noteworthy Bold"/>
              </a:rPr>
              <a:t>2001 – Ley del Senado 1051 crea el programa de certificación</a:t>
            </a:r>
          </a:p>
          <a:p>
            <a:pPr eaLnBrk="1"/>
            <a:r>
              <a:rPr lang="es-MX" altLang="en-US" dirty="0" smtClean="0">
                <a:latin typeface="Noteworthy Bold"/>
                <a:ea typeface="Noteworthy Bold"/>
                <a:cs typeface="Noteworthy Bold"/>
              </a:rPr>
              <a:t>Como resultado, la Ley del Senado 1051- Aprobado por la Legislatura 77° de Texas en mayo de 2001, dirigió al Departamento de Salud de Texas (TDH) a desarrollar e implementar un programa de entrenamiento y certificación para promotoras (</a:t>
            </a:r>
            <a:r>
              <a:rPr lang="es-MX" altLang="en-US" dirty="0" err="1" smtClean="0">
                <a:latin typeface="Noteworthy Bold"/>
                <a:ea typeface="Noteworthy Bold"/>
                <a:cs typeface="Noteworthy Bold"/>
              </a:rPr>
              <a:t>CHWs</a:t>
            </a:r>
            <a:r>
              <a:rPr lang="es-MX" altLang="en-US" dirty="0" smtClean="0">
                <a:latin typeface="Noteworthy Bold"/>
                <a:ea typeface="Noteworthy Bold"/>
                <a:cs typeface="Noteworthy Bold"/>
              </a:rPr>
              <a:t>). Este programa asegurara que promotoras cumplan con las criterios mínimos y tener directrices adecuadas para llevar a cabo sus funciones. El programa será voluntario para los promotores(as) que no reciben compensación por sus servicios y obligatorio para los promotores(as) que son recompensados económicamente por los servicios que prestan. El Departamento de Salud tendrá en cuenta los informes, conclusiones y recomendaciones del Comité de Desarrollo del Programa de Promotora. Texas fue uno de los primeros estados en crear un proceso de certificación de todo el estado y uno de dos estados que tienen una certificación de todo el estado.     </a:t>
            </a:r>
          </a:p>
          <a:p>
            <a:pPr eaLnBrk="1"/>
            <a:r>
              <a:rPr lang="es-MX" altLang="en-US" dirty="0" smtClean="0">
                <a:latin typeface="Noteworthy Bold"/>
                <a:ea typeface="Noteworthy Bold"/>
                <a:cs typeface="Noteworthy Bold"/>
              </a:rPr>
              <a:t> </a:t>
            </a:r>
          </a:p>
          <a:p>
            <a:pPr eaLnBrk="1"/>
            <a:r>
              <a:rPr lang="es-MX" altLang="en-US" dirty="0" smtClean="0">
                <a:latin typeface="Noteworthy Bold"/>
                <a:ea typeface="Noteworthy Bold"/>
                <a:cs typeface="Noteworthy Bold"/>
              </a:rPr>
              <a:t> </a:t>
            </a:r>
          </a:p>
          <a:p>
            <a:pPr eaLnBrk="1"/>
            <a:r>
              <a:rPr lang="es-MX" altLang="en-US" dirty="0" smtClean="0">
                <a:latin typeface="Noteworthy Bold"/>
                <a:ea typeface="Noteworthy Bold"/>
                <a:cs typeface="Noteworthy Bold"/>
              </a:rPr>
              <a:t>2003 - HRSA Estudio Nacional de Promotoras</a:t>
            </a:r>
          </a:p>
          <a:p>
            <a:pPr eaLnBrk="1"/>
            <a:r>
              <a:rPr lang="es-MX" altLang="en-US" dirty="0" smtClean="0">
                <a:latin typeface="Noteworthy Bold"/>
                <a:ea typeface="Noteworthy Bold"/>
                <a:cs typeface="Noteworthy Bold"/>
              </a:rPr>
              <a:t>En 2003 HRSA (Administración de Servicios de Recursos de Salud), financio un estudia para analizar el estado actual de las promotoras a nivel nacional. En este estudio se examinaron las cualidades o habilidades que hicieron exitosos a promotoras y que satisficieron las necesidades de sus empleadores. El estudio encontró que las promotoras tenían un conjunto de habilidades que les permitieron ser mas eficaz. Cuando miraron a las promotoras en la comunidad, encontraron que la mayoría tenían buenas habilidades en varias áreas, pero pocos tenían todas las habilidades identificadas. El programa de certificación miro a los resultados del estudio y crearon ocho competencias principales que se sentían que eran importantes que una promotora tuviera para ser exitoso.  </a:t>
            </a:r>
          </a:p>
        </p:txBody>
      </p:sp>
    </p:spTree>
    <p:extLst>
      <p:ext uri="{BB962C8B-B14F-4D97-AF65-F5344CB8AC3E}">
        <p14:creationId xmlns:p14="http://schemas.microsoft.com/office/powerpoint/2010/main" val="415929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69BB78E-AA93-424E-9097-8BB4B9556EA2}"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2615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r>
              <a:rPr lang="es-MX" altLang="en-US" smtClean="0">
                <a:latin typeface="Noteworthy Bold"/>
                <a:ea typeface="Noteworthy Bold"/>
                <a:cs typeface="Noteworthy Bold"/>
              </a:rPr>
              <a:t>Repasar hoja con la clase. </a:t>
            </a:r>
          </a:p>
        </p:txBody>
      </p:sp>
    </p:spTree>
    <p:extLst>
      <p:ext uri="{BB962C8B-B14F-4D97-AF65-F5344CB8AC3E}">
        <p14:creationId xmlns:p14="http://schemas.microsoft.com/office/powerpoint/2010/main" val="424497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12E55-496D-4552-B307-EB90E9F90C16}" type="slidenum">
              <a:rPr lang="en-US" smtClean="0"/>
              <a:t>21</a:t>
            </a:fld>
            <a:endParaRPr lang="en-US"/>
          </a:p>
        </p:txBody>
      </p:sp>
    </p:spTree>
    <p:extLst>
      <p:ext uri="{BB962C8B-B14F-4D97-AF65-F5344CB8AC3E}">
        <p14:creationId xmlns:p14="http://schemas.microsoft.com/office/powerpoint/2010/main" val="215706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2458F-6869-4AD4-9201-433CDBE2A56A}" type="datetimeFigureOut">
              <a:rPr lang="es-MX" smtClean="0"/>
              <a:t>07/02/2017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8F7552D-AE59-4FD1-AC4B-1713350118FC}" type="slidenum">
              <a:rPr lang="es-MX" smtClean="0"/>
              <a:t>‹#›</a:t>
            </a:fld>
            <a:endParaRPr lang="es-MX"/>
          </a:p>
        </p:txBody>
      </p:sp>
    </p:spTree>
    <p:extLst>
      <p:ext uri="{BB962C8B-B14F-4D97-AF65-F5344CB8AC3E}">
        <p14:creationId xmlns:p14="http://schemas.microsoft.com/office/powerpoint/2010/main" val="135003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6C5ED03-B776-2142-80FB-CBCF2DE9A4EE}" type="datetimeFigureOut">
              <a:rPr lang="en-US" smtClean="0"/>
              <a:pPr/>
              <a:t>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3FBECC-9759-ED46-9B80-DE1AB0658B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2" name="Picture 1" descr="Public_Health_lockup_stacked_Aggie_Maroon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54605" y="-164615"/>
            <a:ext cx="2200656" cy="12801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20chw@dshs.state.tx.us?subject=CHW"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YzglCdDe5Ls"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1745629"/>
            <a:ext cx="8229600" cy="2309535"/>
          </a:xfrm>
        </p:spPr>
        <p:txBody>
          <a:bodyPr/>
          <a:lstStyle/>
          <a:p>
            <a:r>
              <a:rPr lang="en-US" dirty="0" smtClean="0"/>
              <a:t>Developing a Community Health Worker Training Model for Latinos in Rural Texas</a:t>
            </a:r>
            <a:endParaRPr lang="en-US" dirty="0"/>
          </a:p>
        </p:txBody>
      </p:sp>
      <p:sp>
        <p:nvSpPr>
          <p:cNvPr id="3" name="TextBox 2"/>
          <p:cNvSpPr txBox="1"/>
          <p:nvPr/>
        </p:nvSpPr>
        <p:spPr>
          <a:xfrm>
            <a:off x="556591" y="4363278"/>
            <a:ext cx="8229600" cy="1200329"/>
          </a:xfrm>
          <a:prstGeom prst="rect">
            <a:avLst/>
          </a:prstGeom>
          <a:noFill/>
        </p:spPr>
        <p:txBody>
          <a:bodyPr wrap="square" rtlCol="0">
            <a:spAutoFit/>
          </a:bodyPr>
          <a:lstStyle/>
          <a:p>
            <a:pPr algn="ctr"/>
            <a:r>
              <a:rPr lang="en-US" dirty="0" smtClean="0"/>
              <a:t>Katharine Nimmons &amp; Angie Alaniz</a:t>
            </a:r>
          </a:p>
          <a:p>
            <a:pPr algn="ctr"/>
            <a:r>
              <a:rPr lang="en-US" dirty="0" smtClean="0"/>
              <a:t>Texas A&amp;M School of Public Health</a:t>
            </a:r>
          </a:p>
          <a:p>
            <a:pPr algn="ctr"/>
            <a:r>
              <a:rPr lang="en-US" dirty="0" smtClean="0"/>
              <a:t>Center for Community Health Development</a:t>
            </a:r>
          </a:p>
          <a:p>
            <a:pPr algn="ctr"/>
            <a:r>
              <a:rPr lang="en-US" dirty="0" smtClean="0"/>
              <a:t>National CHW Training Center</a:t>
            </a:r>
            <a:endParaRPr lang="en-US" dirty="0"/>
          </a:p>
        </p:txBody>
      </p:sp>
    </p:spTree>
    <p:extLst>
      <p:ext uri="{BB962C8B-B14F-4D97-AF65-F5344CB8AC3E}">
        <p14:creationId xmlns:p14="http://schemas.microsoft.com/office/powerpoint/2010/main" val="107354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61" y="307932"/>
            <a:ext cx="6781801" cy="685074"/>
          </a:xfrm>
        </p:spPr>
        <p:txBody>
          <a:bodyPr lIns="64291" tIns="32146" rIns="64291" bIns="32146">
            <a:noAutofit/>
          </a:bodyPr>
          <a:lstStyle/>
          <a:p>
            <a:pPr>
              <a:defRPr/>
            </a:pPr>
            <a:r>
              <a:rPr lang="es-MX" sz="3600" dirty="0" smtClean="0">
                <a:effectLst/>
              </a:rPr>
              <a:t>DSHS CHW/Promotora </a:t>
            </a:r>
            <a:r>
              <a:rPr lang="es-MX" sz="3600" dirty="0" err="1" smtClean="0">
                <a:effectLst/>
              </a:rPr>
              <a:t>Program</a:t>
            </a:r>
            <a:endParaRPr lang="es-MX" sz="3600" dirty="0">
              <a:effectLst/>
            </a:endParaRPr>
          </a:p>
        </p:txBody>
      </p:sp>
      <p:sp>
        <p:nvSpPr>
          <p:cNvPr id="53251" name="Content Placeholder 2"/>
          <p:cNvSpPr>
            <a:spLocks noGrp="1"/>
          </p:cNvSpPr>
          <p:nvPr>
            <p:ph idx="1"/>
          </p:nvPr>
        </p:nvSpPr>
        <p:spPr>
          <a:xfrm>
            <a:off x="228600" y="1988745"/>
            <a:ext cx="8153400" cy="3880773"/>
          </a:xfrm>
        </p:spPr>
        <p:txBody>
          <a:bodyPr>
            <a:normAutofit/>
          </a:bodyPr>
          <a:lstStyle/>
          <a:p>
            <a:r>
              <a:rPr lang="en-US" altLang="en-US" sz="2000" dirty="0" smtClean="0"/>
              <a:t>Promotor(a)/Community Health Worker Training </a:t>
            </a:r>
          </a:p>
          <a:p>
            <a:pPr marL="0" indent="0">
              <a:buNone/>
            </a:pPr>
            <a:r>
              <a:rPr lang="en-US" altLang="en-US" sz="2000" dirty="0"/>
              <a:t>	</a:t>
            </a:r>
            <a:r>
              <a:rPr lang="en-US" altLang="en-US" sz="2000" dirty="0" smtClean="0"/>
              <a:t>and Certification Program </a:t>
            </a:r>
          </a:p>
          <a:p>
            <a:r>
              <a:rPr lang="en-US" altLang="en-US" sz="2000" dirty="0" smtClean="0"/>
              <a:t>Office of Title V and Family Health</a:t>
            </a:r>
          </a:p>
          <a:p>
            <a:r>
              <a:rPr lang="en-US" altLang="en-US" sz="2000" dirty="0" smtClean="0"/>
              <a:t>Provides leadership to enhance the development and implementation of statewide training, certification standards, &amp; administrative rules</a:t>
            </a:r>
            <a:endParaRPr lang="en-US" altLang="en-US" sz="2000" dirty="0" smtClean="0">
              <a:hlinkClick r:id=""/>
            </a:endParaRPr>
          </a:p>
          <a:p>
            <a:pPr marL="0" indent="0">
              <a:buNone/>
            </a:pPr>
            <a:endParaRPr lang="en-US" altLang="en-US" sz="2000" dirty="0" smtClean="0">
              <a:hlinkClick r:id=""/>
            </a:endParaRPr>
          </a:p>
          <a:p>
            <a:pPr marL="0" indent="0">
              <a:buNone/>
            </a:pPr>
            <a:r>
              <a:rPr lang="en-US" altLang="en-US" sz="2000" dirty="0" smtClean="0">
                <a:hlinkClick r:id=""/>
              </a:rPr>
              <a:t>http://www.dshs.state.tx.us/mch/chw.shtm</a:t>
            </a:r>
            <a:r>
              <a:rPr lang="en-US" altLang="en-US" sz="2000" dirty="0" smtClean="0"/>
              <a:t> </a:t>
            </a:r>
          </a:p>
          <a:p>
            <a:pPr marL="0" indent="0">
              <a:buNone/>
            </a:pPr>
            <a:endParaRPr lang="en-US" altLang="en-US" sz="2000" dirty="0" smtClean="0"/>
          </a:p>
          <a:p>
            <a:pPr marL="0" indent="0">
              <a:buNone/>
            </a:pPr>
            <a:r>
              <a:rPr lang="en-US" altLang="en-US" sz="2000" dirty="0" smtClean="0"/>
              <a:t>512-776-2208 or 512-776-3860,  </a:t>
            </a:r>
            <a:r>
              <a:rPr lang="en-US" altLang="en-US" sz="2000" dirty="0" smtClean="0">
                <a:hlinkClick r:id="rId3" tooltip="CHW"/>
              </a:rPr>
              <a:t>chw@dshs.state.tx.us</a:t>
            </a:r>
            <a:endParaRPr lang="en-US" altLang="en-US" sz="2000" dirty="0" smtClean="0"/>
          </a:p>
          <a:p>
            <a:endParaRPr lang="en-US" altLang="en-US" sz="2500" b="1" dirty="0" smtClean="0"/>
          </a:p>
        </p:txBody>
      </p:sp>
    </p:spTree>
    <p:extLst>
      <p:ext uri="{BB962C8B-B14F-4D97-AF65-F5344CB8AC3E}">
        <p14:creationId xmlns:p14="http://schemas.microsoft.com/office/powerpoint/2010/main" val="283858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sz="4000" dirty="0" smtClean="0"/>
              <a:t>Certification Requirements</a:t>
            </a:r>
            <a:endParaRPr lang="en-US" sz="4000" dirty="0"/>
          </a:p>
        </p:txBody>
      </p:sp>
      <p:sp>
        <p:nvSpPr>
          <p:cNvPr id="3" name="Content Placeholder 2"/>
          <p:cNvSpPr>
            <a:spLocks noGrp="1"/>
          </p:cNvSpPr>
          <p:nvPr>
            <p:ph sz="half" idx="1"/>
          </p:nvPr>
        </p:nvSpPr>
        <p:spPr>
          <a:xfrm>
            <a:off x="457200" y="1600200"/>
            <a:ext cx="7529804" cy="4525963"/>
          </a:xfrm>
        </p:spPr>
        <p:txBody>
          <a:bodyPr/>
          <a:lstStyle/>
          <a:p>
            <a:pPr marL="609600" indent="-609600"/>
            <a:r>
              <a:rPr lang="en-US" altLang="en-US" sz="2000" b="1" dirty="0"/>
              <a:t>18 years of </a:t>
            </a:r>
            <a:r>
              <a:rPr lang="en-US" altLang="en-US" sz="2000" b="1" dirty="0" smtClean="0"/>
              <a:t>age</a:t>
            </a:r>
            <a:endParaRPr lang="en-US" altLang="en-US" sz="2000" b="1" dirty="0"/>
          </a:p>
          <a:p>
            <a:pPr marL="609600" indent="-609600"/>
            <a:r>
              <a:rPr lang="en-US" altLang="en-US" sz="2000" b="1" dirty="0"/>
              <a:t>Reside in the state of </a:t>
            </a:r>
            <a:r>
              <a:rPr lang="en-US" altLang="en-US" sz="2000" b="1" dirty="0" smtClean="0"/>
              <a:t>Texas</a:t>
            </a:r>
            <a:endParaRPr lang="en-US" altLang="en-US" sz="2000" b="1" dirty="0"/>
          </a:p>
          <a:p>
            <a:pPr marL="609600" indent="-609600"/>
            <a:r>
              <a:rPr lang="en-US" altLang="en-US" sz="2000" b="1" dirty="0"/>
              <a:t>Complete the 160 training requirement </a:t>
            </a:r>
            <a:r>
              <a:rPr lang="en-US" altLang="en-US" sz="2000" dirty="0"/>
              <a:t>(must be taught by a certified Instructor who is </a:t>
            </a:r>
            <a:r>
              <a:rPr lang="en-US" altLang="en-US" sz="2000" u="sng" dirty="0"/>
              <a:t>working with a certified training institute with curriculum approved by the State</a:t>
            </a:r>
            <a:r>
              <a:rPr lang="en-US" altLang="en-US" sz="2000" dirty="0"/>
              <a:t>) </a:t>
            </a:r>
            <a:r>
              <a:rPr lang="en-US" altLang="en-US" sz="2000" b="1" dirty="0" smtClean="0"/>
              <a:t>OR 	</a:t>
            </a:r>
          </a:p>
          <a:p>
            <a:pPr marL="0" indent="0">
              <a:buNone/>
            </a:pPr>
            <a:r>
              <a:rPr lang="en-US" altLang="en-US" sz="2000" b="1" dirty="0"/>
              <a:t>	</a:t>
            </a:r>
            <a:r>
              <a:rPr lang="en-US" altLang="en-US" sz="2000" b="1" dirty="0" smtClean="0"/>
              <a:t>Submit </a:t>
            </a:r>
            <a:r>
              <a:rPr lang="en-US" altLang="en-US" sz="2000" b="1" dirty="0"/>
              <a:t>based on past experience</a:t>
            </a:r>
            <a:r>
              <a:rPr lang="en-US" altLang="en-US" sz="2000" dirty="0"/>
              <a:t> (based on number of hours </a:t>
            </a:r>
            <a:r>
              <a:rPr lang="en-US" altLang="en-US" sz="2000" dirty="0" smtClean="0"/>
              <a:t>	working </a:t>
            </a:r>
            <a:r>
              <a:rPr lang="en-US" altLang="en-US" sz="2000" dirty="0"/>
              <a:t>in a CHW capacity within a specified time frame, must be </a:t>
            </a:r>
            <a:r>
              <a:rPr lang="en-US" altLang="en-US" sz="2000" dirty="0" smtClean="0"/>
              <a:t>	verifiable</a:t>
            </a:r>
            <a:r>
              <a:rPr lang="en-US" altLang="en-US" sz="2000" dirty="0"/>
              <a:t>)</a:t>
            </a:r>
          </a:p>
          <a:p>
            <a:endParaRPr lang="en-US" dirty="0"/>
          </a:p>
        </p:txBody>
      </p:sp>
    </p:spTree>
    <p:extLst>
      <p:ext uri="{BB962C8B-B14F-4D97-AF65-F5344CB8AC3E}">
        <p14:creationId xmlns:p14="http://schemas.microsoft.com/office/powerpoint/2010/main" val="194398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290" y="172001"/>
            <a:ext cx="6400800" cy="1143000"/>
          </a:xfrm>
        </p:spPr>
        <p:txBody>
          <a:bodyPr>
            <a:normAutofit/>
          </a:bodyPr>
          <a:lstStyle/>
          <a:p>
            <a:r>
              <a:rPr lang="en-US" altLang="en-US" dirty="0">
                <a:latin typeface="Arial" pitchFamily="34" charset="0"/>
              </a:rPr>
              <a:t>Core </a:t>
            </a:r>
            <a:r>
              <a:rPr lang="en-US" altLang="en-US" dirty="0" smtClean="0">
                <a:latin typeface="Arial" pitchFamily="34" charset="0"/>
              </a:rPr>
              <a:t>Competencies</a:t>
            </a:r>
            <a:endParaRPr lang="en-US" dirty="0"/>
          </a:p>
        </p:txBody>
      </p:sp>
      <p:sp>
        <p:nvSpPr>
          <p:cNvPr id="38915" name="Rectangle 9"/>
          <p:cNvSpPr>
            <a:spLocks noGrp="1" noChangeArrowheads="1"/>
          </p:cNvSpPr>
          <p:nvPr>
            <p:ph sz="half" idx="1"/>
          </p:nvPr>
        </p:nvSpPr>
        <p:spPr/>
        <p:txBody>
          <a:bodyPr>
            <a:normAutofit/>
          </a:bodyPr>
          <a:lstStyle/>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Communication</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Interpersonal skills</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Teaching skills</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Organization skills</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Advocacy Skills</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Capacity Building</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Service Coordination</a:t>
            </a:r>
          </a:p>
          <a:p>
            <a:pPr marL="609600" indent="-609600">
              <a:spcBef>
                <a:spcPts val="600"/>
              </a:spcBef>
              <a:spcAft>
                <a:spcPts val="600"/>
              </a:spcAft>
              <a:buClr>
                <a:schemeClr val="tx1"/>
              </a:buClr>
              <a:buSzPct val="90000"/>
              <a:buFont typeface="Wingdings" pitchFamily="2" charset="2"/>
              <a:buAutoNum type="arabicPeriod"/>
            </a:pPr>
            <a:r>
              <a:rPr lang="en-US" altLang="en-US" sz="2400" dirty="0" smtClean="0"/>
              <a:t>Knowledge Base</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87533"/>
            <a:ext cx="4038600" cy="2751296"/>
          </a:xfrm>
        </p:spPr>
      </p:pic>
    </p:spTree>
    <p:extLst>
      <p:ext uri="{BB962C8B-B14F-4D97-AF65-F5344CB8AC3E}">
        <p14:creationId xmlns:p14="http://schemas.microsoft.com/office/powerpoint/2010/main" val="30809149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74" y="46713"/>
            <a:ext cx="6097509" cy="1021596"/>
          </a:xfrm>
          <a:prstGeom prst="rect">
            <a:avLst/>
          </a:prstGeom>
        </p:spPr>
        <p:txBody>
          <a:bodyPr/>
          <a:lstStyle/>
          <a:p>
            <a:pPr algn="ctr"/>
            <a:r>
              <a:rPr lang="en-US" sz="3200" b="0" dirty="0" smtClean="0"/>
              <a:t>Center for Community </a:t>
            </a:r>
            <a:br>
              <a:rPr lang="en-US" sz="3200" b="0" dirty="0" smtClean="0"/>
            </a:br>
            <a:r>
              <a:rPr lang="en-US" sz="3200" b="0" dirty="0" smtClean="0"/>
              <a:t>Health Development</a:t>
            </a:r>
            <a:endParaRPr lang="en-US" sz="3200" b="0" dirty="0"/>
          </a:p>
        </p:txBody>
      </p:sp>
      <p:sp>
        <p:nvSpPr>
          <p:cNvPr id="7" name="Text Placeholder 6"/>
          <p:cNvSpPr>
            <a:spLocks noGrp="1"/>
          </p:cNvSpPr>
          <p:nvPr>
            <p:ph type="body" sz="half" idx="2"/>
          </p:nvPr>
        </p:nvSpPr>
        <p:spPr>
          <a:xfrm>
            <a:off x="457199" y="1435100"/>
            <a:ext cx="7962523" cy="4691063"/>
          </a:xfrm>
        </p:spPr>
        <p:txBody>
          <a:bodyPr/>
          <a:lstStyle/>
          <a:p>
            <a:pPr marL="285750" indent="-285750">
              <a:buFont typeface="Arial" panose="020B0604020202020204" pitchFamily="34" charset="0"/>
              <a:buChar char="•"/>
            </a:pPr>
            <a:r>
              <a:rPr lang="en-US" sz="2400" dirty="0" smtClean="0"/>
              <a:t>Center for Community Health Development </a:t>
            </a:r>
          </a:p>
          <a:p>
            <a:pPr marL="800100" lvl="1" indent="-342900">
              <a:buFont typeface="Wingdings" panose="05000000000000000000" pitchFamily="2" charset="2"/>
              <a:buChar char="v"/>
            </a:pPr>
            <a:r>
              <a:rPr lang="en-US" sz="2000" dirty="0" smtClean="0"/>
              <a:t>Research center established in 2001 under the Texas A&amp;M School of Public Health</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Working with Communities to Improve Health</a:t>
            </a:r>
          </a:p>
          <a:p>
            <a:pPr marL="742950" lvl="1" indent="-285750">
              <a:buFont typeface="Wingdings" panose="05000000000000000000" pitchFamily="2" charset="2"/>
              <a:buChar char="v"/>
            </a:pPr>
            <a:r>
              <a:rPr lang="en-US" sz="1800" dirty="0" smtClean="0"/>
              <a:t>CCHD partners </a:t>
            </a:r>
            <a:r>
              <a:rPr lang="en-US" sz="1800" dirty="0"/>
              <a:t>with communities to identify health care priorities, develop and pilot strategies to address their priorities, and evaluate the effectiveness of these strategies when implemented.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Building SPH capacity to conduct prevention research</a:t>
            </a:r>
          </a:p>
          <a:p>
            <a:pPr marL="742950" lvl="1" indent="-285750">
              <a:buFont typeface="Wingdings" panose="05000000000000000000" pitchFamily="2" charset="2"/>
              <a:buChar char="v"/>
            </a:pPr>
            <a:r>
              <a:rPr lang="en-US" sz="1800" dirty="0" smtClean="0"/>
              <a:t>Provide </a:t>
            </a:r>
            <a:r>
              <a:rPr lang="en-US" sz="1800" dirty="0"/>
              <a:t>infrastructure to expand the School of Public Health’s capacity to conduct prevention research in conjunction with key community stakeholders including health care providers, non-profit organizations, governmental entities, and community advocates.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990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1774" cy="1143000"/>
          </a:xfrm>
        </p:spPr>
        <p:txBody>
          <a:bodyPr/>
          <a:lstStyle/>
          <a:p>
            <a:r>
              <a:rPr lang="en-US" sz="3200" dirty="0" smtClean="0"/>
              <a:t>Center for Community </a:t>
            </a:r>
            <a:br>
              <a:rPr lang="en-US" sz="3200" dirty="0" smtClean="0"/>
            </a:br>
            <a:r>
              <a:rPr lang="en-US" sz="3200" dirty="0" smtClean="0"/>
              <a:t>Health Development</a:t>
            </a:r>
            <a:endParaRPr lang="en-US" sz="3200" dirty="0"/>
          </a:p>
        </p:txBody>
      </p:sp>
      <p:sp>
        <p:nvSpPr>
          <p:cNvPr id="3" name="Content Placeholder 2"/>
          <p:cNvSpPr>
            <a:spLocks noGrp="1"/>
          </p:cNvSpPr>
          <p:nvPr>
            <p:ph sz="half" idx="1"/>
          </p:nvPr>
        </p:nvSpPr>
        <p:spPr>
          <a:xfrm>
            <a:off x="325925" y="1600200"/>
            <a:ext cx="8564578" cy="4525963"/>
          </a:xfrm>
        </p:spPr>
        <p:txBody>
          <a:bodyPr/>
          <a:lstStyle/>
          <a:p>
            <a:r>
              <a:rPr lang="en-US" sz="2400" dirty="0" smtClean="0"/>
              <a:t>Over $42 million in research funding </a:t>
            </a:r>
          </a:p>
          <a:p>
            <a:pPr lvl="1">
              <a:buFont typeface="Wingdings" panose="05000000000000000000" pitchFamily="2" charset="2"/>
              <a:buChar char="v"/>
            </a:pPr>
            <a:r>
              <a:rPr lang="en-US" sz="2000" dirty="0" smtClean="0"/>
              <a:t>Centers </a:t>
            </a:r>
            <a:r>
              <a:rPr lang="en-US" sz="2000" dirty="0"/>
              <a:t>for Disease Control and </a:t>
            </a:r>
            <a:r>
              <a:rPr lang="en-US" sz="2000" dirty="0" smtClean="0"/>
              <a:t>Prevention, American Heart Association, Health Resources and Services Administration, Office of Adolescent Health, Texas Department of State Health Services, Texas Health and Human Services Commission, Hospital and health care providers, non-profit agencies</a:t>
            </a:r>
          </a:p>
          <a:p>
            <a:endParaRPr lang="en-US" sz="2400" dirty="0" smtClean="0"/>
          </a:p>
          <a:p>
            <a:r>
              <a:rPr lang="en-US" sz="2400" dirty="0" smtClean="0"/>
              <a:t>The National Community Health Worker Training Center and the Texas A&amp;M Telehealth Counseling Clinic operate under CCHD</a:t>
            </a:r>
          </a:p>
          <a:p>
            <a:endParaRPr lang="en-US" sz="2400" dirty="0" smtClean="0"/>
          </a:p>
          <a:p>
            <a:r>
              <a:rPr lang="en-US" sz="2400" dirty="0" smtClean="0"/>
              <a:t>Projects areas include community-based participatory research, population health assessments, and program evaluation.</a:t>
            </a:r>
          </a:p>
          <a:p>
            <a:endParaRPr lang="en-US" sz="2400" dirty="0"/>
          </a:p>
          <a:p>
            <a:endParaRPr lang="en-US" sz="2400" dirty="0" smtClean="0"/>
          </a:p>
          <a:p>
            <a:endParaRPr lang="en-US" sz="2400" dirty="0"/>
          </a:p>
        </p:txBody>
      </p:sp>
    </p:spTree>
    <p:extLst>
      <p:ext uri="{BB962C8B-B14F-4D97-AF65-F5344CB8AC3E}">
        <p14:creationId xmlns:p14="http://schemas.microsoft.com/office/powerpoint/2010/main" val="205790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r>
              <a:rPr lang="en-US" dirty="0" smtClean="0"/>
              <a:t>CHW &amp; Instructor Certification</a:t>
            </a:r>
          </a:p>
          <a:p>
            <a:pPr lvl="1"/>
            <a:r>
              <a:rPr lang="en-US" dirty="0" smtClean="0"/>
              <a:t>English/Spanish</a:t>
            </a:r>
          </a:p>
          <a:p>
            <a:pPr lvl="1"/>
            <a:r>
              <a:rPr lang="en-US" dirty="0" smtClean="0"/>
              <a:t>In-person/Online</a:t>
            </a:r>
            <a:endParaRPr lang="en-US" dirty="0"/>
          </a:p>
          <a:p>
            <a:endParaRPr lang="en-US" dirty="0"/>
          </a:p>
          <a:p>
            <a:r>
              <a:rPr lang="en-US" dirty="0" smtClean="0"/>
              <a:t>CHW &amp; Instructor CEUs (40+)</a:t>
            </a:r>
          </a:p>
          <a:p>
            <a:pPr lvl="1"/>
            <a:r>
              <a:rPr lang="en-US" dirty="0" smtClean="0"/>
              <a:t>English/Spanish</a:t>
            </a:r>
          </a:p>
          <a:p>
            <a:pPr lvl="1"/>
            <a:r>
              <a:rPr lang="en-US" dirty="0" smtClean="0"/>
              <a:t>In-person/Online</a:t>
            </a:r>
          </a:p>
          <a:p>
            <a:endParaRPr lang="en-US" dirty="0" smtClean="0"/>
          </a:p>
          <a:p>
            <a:r>
              <a:rPr lang="en-US" dirty="0" smtClean="0"/>
              <a:t>Since </a:t>
            </a:r>
            <a:r>
              <a:rPr lang="en-US" dirty="0"/>
              <a:t>2001, the Center has provided over 89,000 hours of training to more than 2,770 CHWs, including 40,000+ DSHS-certified training hours to 2,300+ CHWs. </a:t>
            </a:r>
          </a:p>
          <a:p>
            <a:pPr lvl="1"/>
            <a:endParaRPr lang="en-US" dirty="0" smtClean="0"/>
          </a:p>
        </p:txBody>
      </p:sp>
      <p:pic>
        <p:nvPicPr>
          <p:cNvPr id="2" name="Content Placeholder 1"/>
          <p:cNvPicPr>
            <a:picLocks noGrp="1" noChangeAspect="1"/>
          </p:cNvPicPr>
          <p:nvPr>
            <p:ph sz="half" idx="2"/>
          </p:nvPr>
        </p:nvPicPr>
        <p:blipFill>
          <a:blip r:embed="rId2"/>
          <a:stretch>
            <a:fillRect/>
          </a:stretch>
        </p:blipFill>
        <p:spPr>
          <a:xfrm>
            <a:off x="4595344" y="2733869"/>
            <a:ext cx="4200507" cy="1705575"/>
          </a:xfrm>
          <a:prstGeom prst="rect">
            <a:avLst/>
          </a:prstGeom>
        </p:spPr>
      </p:pic>
      <p:sp>
        <p:nvSpPr>
          <p:cNvPr id="5" name="Title 1"/>
          <p:cNvSpPr txBox="1">
            <a:spLocks/>
          </p:cNvSpPr>
          <p:nvPr/>
        </p:nvSpPr>
        <p:spPr>
          <a:xfrm>
            <a:off x="335902" y="288019"/>
            <a:ext cx="6241774"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National CHW Training Center</a:t>
            </a:r>
            <a:endParaRPr lang="en-US" sz="3600" dirty="0"/>
          </a:p>
        </p:txBody>
      </p:sp>
    </p:spTree>
    <p:extLst>
      <p:ext uri="{BB962C8B-B14F-4D97-AF65-F5344CB8AC3E}">
        <p14:creationId xmlns:p14="http://schemas.microsoft.com/office/powerpoint/2010/main" val="291518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77"/>
            <a:ext cx="6241774" cy="1143000"/>
          </a:xfrm>
        </p:spPr>
        <p:txBody>
          <a:bodyPr/>
          <a:lstStyle/>
          <a:p>
            <a:r>
              <a:rPr lang="en-US" sz="3600" dirty="0" smtClean="0"/>
              <a:t>National CHW Training Center</a:t>
            </a:r>
            <a:endParaRPr lang="en-US" sz="3600" dirty="0"/>
          </a:p>
        </p:txBody>
      </p:sp>
      <p:sp>
        <p:nvSpPr>
          <p:cNvPr id="3" name="Content Placeholder 2"/>
          <p:cNvSpPr>
            <a:spLocks noGrp="1"/>
          </p:cNvSpPr>
          <p:nvPr>
            <p:ph sz="half" idx="1"/>
          </p:nvPr>
        </p:nvSpPr>
        <p:spPr>
          <a:xfrm>
            <a:off x="457200" y="1600200"/>
            <a:ext cx="8080310" cy="4525963"/>
          </a:xfrm>
        </p:spPr>
        <p:txBody>
          <a:bodyPr/>
          <a:lstStyle/>
          <a:p>
            <a:r>
              <a:rPr lang="en-US" dirty="0"/>
              <a:t>CHW Training</a:t>
            </a:r>
          </a:p>
          <a:p>
            <a:pPr lvl="1"/>
            <a:r>
              <a:rPr lang="en-US" dirty="0"/>
              <a:t>Instructors in Dallas, College Station, Corpus Christi, McAllen, and </a:t>
            </a:r>
            <a:r>
              <a:rPr lang="en-US" dirty="0" smtClean="0"/>
              <a:t>Brownsville</a:t>
            </a:r>
            <a:endParaRPr lang="en-US" dirty="0"/>
          </a:p>
          <a:p>
            <a:r>
              <a:rPr lang="en-US" dirty="0"/>
              <a:t>CHW Curriculum </a:t>
            </a:r>
            <a:r>
              <a:rPr lang="en-US" dirty="0" smtClean="0"/>
              <a:t>Development</a:t>
            </a:r>
            <a:endParaRPr lang="en-US" dirty="0"/>
          </a:p>
          <a:p>
            <a:r>
              <a:rPr lang="en-US" dirty="0" smtClean="0"/>
              <a:t>Research</a:t>
            </a:r>
            <a:endParaRPr lang="en-US" dirty="0"/>
          </a:p>
          <a:p>
            <a:r>
              <a:rPr lang="en-US" dirty="0"/>
              <a:t>Technical Assistance</a:t>
            </a:r>
          </a:p>
          <a:p>
            <a:endParaRPr lang="en-US" dirty="0"/>
          </a:p>
        </p:txBody>
      </p:sp>
    </p:spTree>
    <p:extLst>
      <p:ext uri="{BB962C8B-B14F-4D97-AF65-F5344CB8AC3E}">
        <p14:creationId xmlns:p14="http://schemas.microsoft.com/office/powerpoint/2010/main" val="377904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dirty="0" smtClean="0"/>
              <a:t>Madisonville, TX</a:t>
            </a:r>
            <a:endParaRPr lang="en-US" dirty="0"/>
          </a:p>
        </p:txBody>
      </p:sp>
      <p:sp>
        <p:nvSpPr>
          <p:cNvPr id="3" name="Content Placeholder 2"/>
          <p:cNvSpPr>
            <a:spLocks noGrp="1"/>
          </p:cNvSpPr>
          <p:nvPr>
            <p:ph sz="half" idx="1"/>
          </p:nvPr>
        </p:nvSpPr>
        <p:spPr/>
        <p:txBody>
          <a:bodyPr/>
          <a:lstStyle/>
          <a:p>
            <a:r>
              <a:rPr lang="en-US" sz="2600" dirty="0" smtClean="0"/>
              <a:t>City Population: 4,500+</a:t>
            </a:r>
          </a:p>
          <a:p>
            <a:r>
              <a:rPr lang="en-US" sz="2600" dirty="0" smtClean="0"/>
              <a:t>County Population: 13,000+</a:t>
            </a:r>
          </a:p>
          <a:p>
            <a:r>
              <a:rPr lang="en-US" sz="2600" dirty="0" smtClean="0"/>
              <a:t>Latino population: 22%</a:t>
            </a:r>
          </a:p>
          <a:p>
            <a:r>
              <a:rPr lang="en-US" sz="2600" dirty="0" smtClean="0"/>
              <a:t>Mental Health &amp; Primary Care Health Professional Shortage Area (HPSA)</a:t>
            </a:r>
          </a:p>
          <a:p>
            <a:r>
              <a:rPr lang="en-US" sz="2600" dirty="0" smtClean="0"/>
              <a:t>40 miles from Bryan/College Station; 95 miles from Houston; 145 miles from Dallas</a:t>
            </a:r>
            <a:endParaRPr lang="en-US" sz="2600" dirty="0"/>
          </a:p>
        </p:txBody>
      </p:sp>
      <p:pic>
        <p:nvPicPr>
          <p:cNvPr id="5" name="Content Placeholder 4"/>
          <p:cNvPicPr>
            <a:picLocks noGrp="1" noChangeAspect="1"/>
          </p:cNvPicPr>
          <p:nvPr>
            <p:ph sz="half" idx="2"/>
          </p:nvPr>
        </p:nvPicPr>
        <p:blipFill>
          <a:blip r:embed="rId2"/>
          <a:stretch>
            <a:fillRect/>
          </a:stretch>
        </p:blipFill>
        <p:spPr>
          <a:xfrm>
            <a:off x="4648200" y="1843881"/>
            <a:ext cx="4038600" cy="4038600"/>
          </a:xfrm>
          <a:prstGeom prst="rect">
            <a:avLst/>
          </a:prstGeom>
        </p:spPr>
      </p:pic>
      <p:sp>
        <p:nvSpPr>
          <p:cNvPr id="6" name="TextBox 5"/>
          <p:cNvSpPr txBox="1"/>
          <p:nvPr/>
        </p:nvSpPr>
        <p:spPr>
          <a:xfrm>
            <a:off x="6437017" y="5945747"/>
            <a:ext cx="2249783" cy="276999"/>
          </a:xfrm>
          <a:prstGeom prst="rect">
            <a:avLst/>
          </a:prstGeom>
          <a:noFill/>
        </p:spPr>
        <p:txBody>
          <a:bodyPr wrap="none" rtlCol="0">
            <a:spAutoFit/>
          </a:bodyPr>
          <a:lstStyle/>
          <a:p>
            <a:r>
              <a:rPr lang="en-US" sz="1200" dirty="0"/>
              <a:t>http://www.bvcog.org/about-us/</a:t>
            </a:r>
          </a:p>
        </p:txBody>
      </p:sp>
    </p:spTree>
    <p:extLst>
      <p:ext uri="{BB962C8B-B14F-4D97-AF65-F5344CB8AC3E}">
        <p14:creationId xmlns:p14="http://schemas.microsoft.com/office/powerpoint/2010/main" val="322790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dirty="0" smtClean="0"/>
              <a:t>CCHD in Madisonville</a:t>
            </a:r>
            <a:endParaRPr lang="en-US" dirty="0"/>
          </a:p>
        </p:txBody>
      </p:sp>
      <p:sp>
        <p:nvSpPr>
          <p:cNvPr id="3" name="Content Placeholder 2"/>
          <p:cNvSpPr>
            <a:spLocks noGrp="1"/>
          </p:cNvSpPr>
          <p:nvPr>
            <p:ph sz="half" idx="1"/>
          </p:nvPr>
        </p:nvSpPr>
        <p:spPr>
          <a:xfrm>
            <a:off x="562200" y="1283329"/>
            <a:ext cx="8249478" cy="4525963"/>
          </a:xfrm>
        </p:spPr>
        <p:txBody>
          <a:bodyPr/>
          <a:lstStyle/>
          <a:p>
            <a:r>
              <a:rPr lang="en-US" dirty="0" smtClean="0"/>
              <a:t>Developed partnership with community in 2002</a:t>
            </a:r>
          </a:p>
          <a:p>
            <a:pPr lvl="1">
              <a:buFont typeface="Wingdings" panose="05000000000000000000" pitchFamily="2" charset="2"/>
              <a:buChar char="v"/>
            </a:pPr>
            <a:r>
              <a:rPr lang="en-US" dirty="0" smtClean="0"/>
              <a:t>Focus - Extending access to care to the rural community</a:t>
            </a:r>
          </a:p>
          <a:p>
            <a:endParaRPr lang="en-US" sz="700" dirty="0" smtClean="0"/>
          </a:p>
          <a:p>
            <a:r>
              <a:rPr lang="en-US" dirty="0" smtClean="0"/>
              <a:t>Madison Health Resource Center established in 2003</a:t>
            </a:r>
          </a:p>
          <a:p>
            <a:pPr marL="457200" lvl="1" indent="0">
              <a:buNone/>
            </a:pPr>
            <a:endParaRPr lang="en-US" sz="1100" dirty="0"/>
          </a:p>
        </p:txBody>
      </p:sp>
      <p:graphicFrame>
        <p:nvGraphicFramePr>
          <p:cNvPr id="4" name="Table 3"/>
          <p:cNvGraphicFramePr>
            <a:graphicFrameLocks noGrp="1"/>
          </p:cNvGraphicFramePr>
          <p:nvPr>
            <p:extLst>
              <p:ext uri="{D42A27DB-BD31-4B8C-83A1-F6EECF244321}">
                <p14:modId xmlns:p14="http://schemas.microsoft.com/office/powerpoint/2010/main" val="758976089"/>
              </p:ext>
            </p:extLst>
          </p:nvPr>
        </p:nvGraphicFramePr>
        <p:xfrm>
          <a:off x="739628" y="2827448"/>
          <a:ext cx="7894622" cy="3657600"/>
        </p:xfrm>
        <a:graphic>
          <a:graphicData uri="http://schemas.openxmlformats.org/drawingml/2006/table">
            <a:tbl>
              <a:tblPr firstRow="1" bandRow="1">
                <a:tableStyleId>{2D5ABB26-0587-4C30-8999-92F81FD0307C}</a:tableStyleId>
              </a:tblPr>
              <a:tblGrid>
                <a:gridCol w="4049655">
                  <a:extLst>
                    <a:ext uri="{9D8B030D-6E8A-4147-A177-3AD203B41FA5}">
                      <a16:colId xmlns:a16="http://schemas.microsoft.com/office/drawing/2014/main" xmlns="" val="20000"/>
                    </a:ext>
                  </a:extLst>
                </a:gridCol>
                <a:gridCol w="3844967">
                  <a:extLst>
                    <a:ext uri="{9D8B030D-6E8A-4147-A177-3AD203B41FA5}">
                      <a16:colId xmlns:a16="http://schemas.microsoft.com/office/drawing/2014/main" xmlns="" val="20001"/>
                    </a:ext>
                  </a:extLst>
                </a:gridCol>
              </a:tblGrid>
              <a:tr h="370840">
                <a:tc>
                  <a:txBody>
                    <a:bodyPr/>
                    <a:lstStyle/>
                    <a:p>
                      <a:pPr marL="285750" indent="-285750">
                        <a:buFont typeface="Arial" panose="020B0604020202020204" pitchFamily="34" charset="0"/>
                        <a:buChar char="•"/>
                      </a:pPr>
                      <a:r>
                        <a:rPr lang="en-US" dirty="0" smtClean="0"/>
                        <a:t>Audiology </a:t>
                      </a:r>
                    </a:p>
                    <a:p>
                      <a:pPr marL="285750" indent="-285750">
                        <a:buFont typeface="Arial" panose="020B0604020202020204" pitchFamily="34" charset="0"/>
                        <a:buChar char="•"/>
                      </a:pPr>
                      <a:r>
                        <a:rPr lang="en-US" dirty="0" smtClean="0"/>
                        <a:t>County Indigent Health Care Program</a:t>
                      </a:r>
                    </a:p>
                    <a:p>
                      <a:pPr marL="285750" indent="-285750">
                        <a:buFont typeface="Arial" panose="020B0604020202020204" pitchFamily="34" charset="0"/>
                        <a:buChar char="•"/>
                      </a:pPr>
                      <a:r>
                        <a:rPr lang="en-US" dirty="0" smtClean="0"/>
                        <a:t>Health Education Programs</a:t>
                      </a:r>
                    </a:p>
                    <a:p>
                      <a:pPr marL="285750" indent="-285750">
                        <a:buFont typeface="Arial" panose="020B0604020202020204" pitchFamily="34" charset="0"/>
                        <a:buChar char="•"/>
                      </a:pPr>
                      <a:r>
                        <a:rPr lang="en-US" dirty="0" smtClean="0"/>
                        <a:t>Hospice Brazos Valley</a:t>
                      </a:r>
                    </a:p>
                    <a:p>
                      <a:pPr marL="285750" indent="-285750">
                        <a:buFont typeface="Arial" panose="020B0604020202020204" pitchFamily="34" charset="0"/>
                        <a:buChar char="•"/>
                      </a:pPr>
                      <a:r>
                        <a:rPr lang="en-US" dirty="0" smtClean="0"/>
                        <a:t>Lone Star Legal Aid</a:t>
                      </a:r>
                    </a:p>
                    <a:p>
                      <a:pPr marL="285750" indent="-285750">
                        <a:buFont typeface="Arial" panose="020B0604020202020204" pitchFamily="34" charset="0"/>
                        <a:buChar char="•"/>
                      </a:pPr>
                      <a:r>
                        <a:rPr lang="en-US" dirty="0" smtClean="0"/>
                        <a:t>MHRC Transportation</a:t>
                      </a:r>
                    </a:p>
                    <a:p>
                      <a:pPr marL="285750" indent="-285750">
                        <a:buFont typeface="Arial" panose="020B0604020202020204" pitchFamily="34" charset="0"/>
                        <a:buChar char="•"/>
                      </a:pPr>
                      <a:r>
                        <a:rPr lang="en-US" dirty="0" smtClean="0"/>
                        <a:t>Madison Co. Senior Meals Program</a:t>
                      </a:r>
                    </a:p>
                    <a:p>
                      <a:pPr marL="285750" indent="-285750">
                        <a:buFont typeface="Arial" panose="020B0604020202020204" pitchFamily="34" charset="0"/>
                        <a:buChar char="•"/>
                      </a:pPr>
                      <a:r>
                        <a:rPr lang="en-US" dirty="0" smtClean="0"/>
                        <a:t>Medication Assistance Program</a:t>
                      </a:r>
                    </a:p>
                    <a:p>
                      <a:pPr marL="285750" indent="-285750">
                        <a:buFont typeface="Arial" panose="020B0604020202020204" pitchFamily="34" charset="0"/>
                        <a:buChar char="•"/>
                      </a:pPr>
                      <a:r>
                        <a:rPr lang="en-US" dirty="0" smtClean="0"/>
                        <a:t>Project Unity</a:t>
                      </a:r>
                    </a:p>
                    <a:p>
                      <a:pPr marL="285750" indent="-285750">
                        <a:buFont typeface="Arial" panose="020B0604020202020204" pitchFamily="34" charset="0"/>
                        <a:buChar char="•"/>
                      </a:pPr>
                      <a:r>
                        <a:rPr lang="en-US" dirty="0" smtClean="0"/>
                        <a:t>Scotty's House</a:t>
                      </a:r>
                    </a:p>
                    <a:p>
                      <a:pPr marL="285750" indent="-285750">
                        <a:buFont typeface="Arial" panose="020B0604020202020204" pitchFamily="34" charset="0"/>
                        <a:buChar char="•"/>
                      </a:pPr>
                      <a:r>
                        <a:rPr lang="en-US" dirty="0" smtClean="0"/>
                        <a:t>Sexual Assault Resource Center</a:t>
                      </a:r>
                    </a:p>
                    <a:p>
                      <a:pPr marL="285750" indent="-285750">
                        <a:buFont typeface="Arial" panose="020B0604020202020204" pitchFamily="34" charset="0"/>
                        <a:buChar char="•"/>
                      </a:pPr>
                      <a:r>
                        <a:rPr lang="en-US" dirty="0" smtClean="0"/>
                        <a:t>Telehealth Counseling</a:t>
                      </a:r>
                    </a:p>
                    <a:p>
                      <a:pPr marL="285750" indent="-285750">
                        <a:buFont typeface="Arial" panose="020B0604020202020204" pitchFamily="34" charset="0"/>
                        <a:buChar char="•"/>
                      </a:pPr>
                      <a:r>
                        <a:rPr lang="en-US" dirty="0" smtClean="0"/>
                        <a:t>Twin City Mission/STAR</a:t>
                      </a:r>
                      <a:endParaRPr lang="en-US" dirty="0"/>
                    </a:p>
                  </a:txBody>
                  <a:tcPr/>
                </a:tc>
                <a:tc>
                  <a:txBody>
                    <a:bodyPr/>
                    <a:lstStyle/>
                    <a:p>
                      <a:endParaRPr lang="en-US" dirty="0"/>
                    </a:p>
                  </a:txBody>
                  <a:tcPr/>
                </a:tc>
                <a:extLst>
                  <a:ext uri="{0D108BD9-81ED-4DB2-BD59-A6C34878D82A}">
                    <a16:rowId xmlns:a16="http://schemas.microsoft.com/office/drawing/2014/main" xmlns="" val="10000"/>
                  </a:ext>
                </a:extLst>
              </a:tr>
            </a:tbl>
          </a:graphicData>
        </a:graphic>
      </p:graphicFrame>
      <p:pic>
        <p:nvPicPr>
          <p:cNvPr id="6" name="Picture 5"/>
          <p:cNvPicPr>
            <a:picLocks noChangeAspect="1"/>
          </p:cNvPicPr>
          <p:nvPr/>
        </p:nvPicPr>
        <p:blipFill>
          <a:blip r:embed="rId2"/>
          <a:stretch>
            <a:fillRect/>
          </a:stretch>
        </p:blipFill>
        <p:spPr>
          <a:xfrm>
            <a:off x="5321255" y="2894636"/>
            <a:ext cx="2901948" cy="3664014"/>
          </a:xfrm>
          <a:prstGeom prst="rect">
            <a:avLst/>
          </a:prstGeom>
        </p:spPr>
      </p:pic>
    </p:spTree>
    <p:extLst>
      <p:ext uri="{BB962C8B-B14F-4D97-AF65-F5344CB8AC3E}">
        <p14:creationId xmlns:p14="http://schemas.microsoft.com/office/powerpoint/2010/main" val="391569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dirty="0" smtClean="0"/>
              <a:t>CCHD in Madisonville</a:t>
            </a:r>
            <a:endParaRPr lang="en-US" dirty="0"/>
          </a:p>
        </p:txBody>
      </p:sp>
      <p:sp>
        <p:nvSpPr>
          <p:cNvPr id="3" name="Content Placeholder 2"/>
          <p:cNvSpPr>
            <a:spLocks noGrp="1"/>
          </p:cNvSpPr>
          <p:nvPr>
            <p:ph sz="half" idx="1"/>
          </p:nvPr>
        </p:nvSpPr>
        <p:spPr>
          <a:xfrm>
            <a:off x="543208" y="1202573"/>
            <a:ext cx="7900920" cy="3427506"/>
          </a:xfrm>
        </p:spPr>
        <p:txBody>
          <a:bodyPr/>
          <a:lstStyle/>
          <a:p>
            <a:r>
              <a:rPr lang="en-US" dirty="0"/>
              <a:t>Madison Outreach and Services through Telehealth (MOST) </a:t>
            </a:r>
            <a:r>
              <a:rPr lang="en-US" dirty="0" smtClean="0"/>
              <a:t>Network</a:t>
            </a:r>
          </a:p>
          <a:p>
            <a:pPr lvl="1"/>
            <a:r>
              <a:rPr lang="en-US" dirty="0" smtClean="0"/>
              <a:t>Links behavioral </a:t>
            </a:r>
            <a:r>
              <a:rPr lang="en-US" dirty="0"/>
              <a:t>and mental healthcare services in urban communities to rural </a:t>
            </a:r>
            <a:r>
              <a:rPr lang="en-US" dirty="0" smtClean="0"/>
              <a:t>residents</a:t>
            </a:r>
          </a:p>
          <a:p>
            <a:pPr lvl="1"/>
            <a:r>
              <a:rPr lang="en-US" dirty="0" smtClean="0"/>
              <a:t>Provides telehealth </a:t>
            </a:r>
            <a:r>
              <a:rPr lang="en-US" dirty="0"/>
              <a:t>mental health </a:t>
            </a:r>
            <a:r>
              <a:rPr lang="en-US" dirty="0" smtClean="0"/>
              <a:t>counseling </a:t>
            </a:r>
          </a:p>
          <a:p>
            <a:pPr lvl="1"/>
            <a:r>
              <a:rPr lang="en-US" dirty="0" smtClean="0"/>
              <a:t>Trains </a:t>
            </a:r>
            <a:r>
              <a:rPr lang="en-US" dirty="0"/>
              <a:t>community health workers (CHWs) to </a:t>
            </a:r>
            <a:r>
              <a:rPr lang="en-US" dirty="0" smtClean="0"/>
              <a:t>navigate </a:t>
            </a:r>
            <a:r>
              <a:rPr lang="en-US" dirty="0"/>
              <a:t>Spanish-speaking residents to health and social </a:t>
            </a:r>
            <a:r>
              <a:rPr lang="en-US" dirty="0" smtClean="0"/>
              <a:t>services</a:t>
            </a:r>
            <a:endParaRPr lang="en-US" dirty="0"/>
          </a:p>
        </p:txBody>
      </p:sp>
      <p:pic>
        <p:nvPicPr>
          <p:cNvPr id="5" name="Picture 4"/>
          <p:cNvPicPr>
            <a:picLocks noChangeAspect="1"/>
          </p:cNvPicPr>
          <p:nvPr/>
        </p:nvPicPr>
        <p:blipFill rotWithShape="1">
          <a:blip r:embed="rId2"/>
          <a:srcRect l="5615" t="11605" r="5937" b="29916"/>
          <a:stretch/>
        </p:blipFill>
        <p:spPr>
          <a:xfrm>
            <a:off x="1692998" y="4291343"/>
            <a:ext cx="5423026" cy="2335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494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02"/>
            <a:ext cx="6202017" cy="659640"/>
          </a:xfrm>
        </p:spPr>
        <p:txBody>
          <a:bodyPr/>
          <a:lstStyle/>
          <a:p>
            <a:r>
              <a:rPr lang="en-US" dirty="0" smtClean="0"/>
              <a:t>Objectives</a:t>
            </a:r>
            <a:endParaRPr lang="en-US" dirty="0"/>
          </a:p>
        </p:txBody>
      </p:sp>
      <p:sp>
        <p:nvSpPr>
          <p:cNvPr id="3" name="Content Placeholder 2"/>
          <p:cNvSpPr>
            <a:spLocks noGrp="1"/>
          </p:cNvSpPr>
          <p:nvPr>
            <p:ph sz="half" idx="1"/>
          </p:nvPr>
        </p:nvSpPr>
        <p:spPr>
          <a:xfrm>
            <a:off x="457199" y="1600200"/>
            <a:ext cx="8239539" cy="4525963"/>
          </a:xfrm>
        </p:spPr>
        <p:txBody>
          <a:bodyPr/>
          <a:lstStyle/>
          <a:p>
            <a:r>
              <a:rPr lang="en-US" dirty="0" smtClean="0"/>
              <a:t>Describe the process of developing a community health worker curriculum</a:t>
            </a:r>
          </a:p>
          <a:p>
            <a:r>
              <a:rPr lang="en-US" dirty="0" smtClean="0"/>
              <a:t>Discuss challenges in rural volunteer recruitment and training</a:t>
            </a:r>
            <a:endParaRPr lang="en-US" dirty="0"/>
          </a:p>
        </p:txBody>
      </p:sp>
    </p:spTree>
    <p:extLst>
      <p:ext uri="{BB962C8B-B14F-4D97-AF65-F5344CB8AC3E}">
        <p14:creationId xmlns:p14="http://schemas.microsoft.com/office/powerpoint/2010/main" val="37645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dirty="0" smtClean="0"/>
              <a:t>CCHD in Madisonville</a:t>
            </a:r>
            <a:endParaRPr lang="en-US" dirty="0"/>
          </a:p>
        </p:txBody>
      </p:sp>
      <p:sp>
        <p:nvSpPr>
          <p:cNvPr id="3" name="Content Placeholder 2"/>
          <p:cNvSpPr>
            <a:spLocks noGrp="1"/>
          </p:cNvSpPr>
          <p:nvPr>
            <p:ph sz="half" idx="1"/>
          </p:nvPr>
        </p:nvSpPr>
        <p:spPr>
          <a:xfrm>
            <a:off x="457200" y="1600200"/>
            <a:ext cx="8901404" cy="4525963"/>
          </a:xfrm>
        </p:spPr>
        <p:txBody>
          <a:bodyPr/>
          <a:lstStyle/>
          <a:p>
            <a:pPr marL="0" indent="0">
              <a:buNone/>
            </a:pPr>
            <a:r>
              <a:rPr lang="en-US" dirty="0" smtClean="0"/>
              <a:t>MOST VIDEO: </a:t>
            </a:r>
          </a:p>
          <a:p>
            <a:pPr marL="0" indent="0">
              <a:buNone/>
            </a:pPr>
            <a:r>
              <a:rPr lang="en-US" dirty="0">
                <a:hlinkClick r:id="rId2"/>
              </a:rPr>
              <a:t>https://</a:t>
            </a:r>
            <a:r>
              <a:rPr lang="en-US" dirty="0" smtClean="0">
                <a:hlinkClick r:id="rId2"/>
              </a:rPr>
              <a:t>www.youtube.com/watch?v=YzglCdDe5Ls</a:t>
            </a:r>
            <a:r>
              <a:rPr lang="en-US" dirty="0" smtClean="0"/>
              <a:t> </a:t>
            </a:r>
            <a:endParaRPr lang="en-US" dirty="0"/>
          </a:p>
        </p:txBody>
      </p:sp>
      <p:pic>
        <p:nvPicPr>
          <p:cNvPr id="6" name="Picture 5"/>
          <p:cNvPicPr>
            <a:picLocks noChangeAspect="1"/>
          </p:cNvPicPr>
          <p:nvPr/>
        </p:nvPicPr>
        <p:blipFill>
          <a:blip r:embed="rId3"/>
          <a:stretch>
            <a:fillRect/>
          </a:stretch>
        </p:blipFill>
        <p:spPr>
          <a:xfrm>
            <a:off x="4406700" y="3380090"/>
            <a:ext cx="3763691" cy="2746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a:srcRect l="19355" t="16050" r="35673" b="1146"/>
          <a:stretch/>
        </p:blipFill>
        <p:spPr>
          <a:xfrm>
            <a:off x="1112407" y="2999500"/>
            <a:ext cx="2639086" cy="3217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775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dirty="0" smtClean="0"/>
              <a:t>Healthcare Challenges</a:t>
            </a:r>
            <a:endParaRPr lang="en-US" dirty="0"/>
          </a:p>
        </p:txBody>
      </p:sp>
      <p:sp>
        <p:nvSpPr>
          <p:cNvPr id="3" name="Content Placeholder 2"/>
          <p:cNvSpPr>
            <a:spLocks noGrp="1"/>
          </p:cNvSpPr>
          <p:nvPr>
            <p:ph sz="half" idx="1"/>
          </p:nvPr>
        </p:nvSpPr>
        <p:spPr>
          <a:xfrm>
            <a:off x="4048597" y="1346703"/>
            <a:ext cx="4814746" cy="4525963"/>
          </a:xfrm>
        </p:spPr>
        <p:txBody>
          <a:bodyPr/>
          <a:lstStyle/>
          <a:p>
            <a:r>
              <a:rPr lang="en-US" sz="2400" dirty="0" smtClean="0"/>
              <a:t>Rural communities experience disparities in access to health &amp; social service providers</a:t>
            </a:r>
          </a:p>
          <a:p>
            <a:endParaRPr lang="en-US" sz="1050" dirty="0" smtClean="0"/>
          </a:p>
          <a:p>
            <a:r>
              <a:rPr lang="en-US" sz="2400" dirty="0" smtClean="0"/>
              <a:t>Latino populations face additional access disparities related to cultural and linguistic barriers</a:t>
            </a:r>
          </a:p>
          <a:p>
            <a:endParaRPr lang="en-US" sz="1050" dirty="0" smtClean="0"/>
          </a:p>
          <a:p>
            <a:r>
              <a:rPr lang="en-US" sz="2400" dirty="0" smtClean="0"/>
              <a:t>Rural Latinos in Madison County are disproportionally burdened by disparities in health care access and outcomes  </a:t>
            </a: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950" b="24622"/>
          <a:stretch/>
        </p:blipFill>
        <p:spPr>
          <a:xfrm>
            <a:off x="285184" y="1776357"/>
            <a:ext cx="3591397" cy="3666653"/>
          </a:xfrm>
          <a:prstGeom prst="rect">
            <a:avLst/>
          </a:prstGeom>
        </p:spPr>
      </p:pic>
    </p:spTree>
    <p:extLst>
      <p:ext uri="{BB962C8B-B14F-4D97-AF65-F5344CB8AC3E}">
        <p14:creationId xmlns:p14="http://schemas.microsoft.com/office/powerpoint/2010/main" val="22655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sz="3200" dirty="0" smtClean="0"/>
              <a:t>CHW 101: The Need in Madisonville</a:t>
            </a:r>
            <a:endParaRPr lang="en-US" sz="3200"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825" b="14168"/>
          <a:stretch/>
        </p:blipFill>
        <p:spPr>
          <a:xfrm>
            <a:off x="4887251" y="1680912"/>
            <a:ext cx="3623446" cy="4445251"/>
          </a:xfrm>
        </p:spPr>
      </p:pic>
      <p:sp>
        <p:nvSpPr>
          <p:cNvPr id="9" name="Content Placeholder 8"/>
          <p:cNvSpPr>
            <a:spLocks noGrp="1"/>
          </p:cNvSpPr>
          <p:nvPr>
            <p:ph sz="half" idx="1"/>
          </p:nvPr>
        </p:nvSpPr>
        <p:spPr/>
        <p:txBody>
          <a:bodyPr/>
          <a:lstStyle/>
          <a:p>
            <a:r>
              <a:rPr lang="en-US" sz="2400" dirty="0"/>
              <a:t>By connecting disadvantaged Latinos to available resources, culturally-competent CHWs can increase access to care and improve health outcomes.</a:t>
            </a:r>
          </a:p>
          <a:p>
            <a:r>
              <a:rPr lang="en-US" sz="2400" dirty="0"/>
              <a:t>In Madison County, creating a sustainable model for CHW engagement responds to community needs and strengthens local capacity.</a:t>
            </a:r>
          </a:p>
          <a:p>
            <a:endParaRPr lang="en-US" dirty="0"/>
          </a:p>
        </p:txBody>
      </p:sp>
    </p:spTree>
    <p:extLst>
      <p:ext uri="{BB962C8B-B14F-4D97-AF65-F5344CB8AC3E}">
        <p14:creationId xmlns:p14="http://schemas.microsoft.com/office/powerpoint/2010/main" val="155356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sz="3600" dirty="0" smtClean="0"/>
              <a:t>CHW 101: The Development</a:t>
            </a:r>
            <a:endParaRPr lang="en-US" sz="3600" dirty="0"/>
          </a:p>
        </p:txBody>
      </p:sp>
      <p:sp>
        <p:nvSpPr>
          <p:cNvPr id="4" name="Content Placeholder 3"/>
          <p:cNvSpPr>
            <a:spLocks noGrp="1"/>
          </p:cNvSpPr>
          <p:nvPr>
            <p:ph sz="half" idx="2"/>
          </p:nvPr>
        </p:nvSpPr>
        <p:spPr/>
        <p:txBody>
          <a:bodyPr/>
          <a:lstStyle/>
          <a:p>
            <a:r>
              <a:rPr lang="en-US" dirty="0" smtClean="0"/>
              <a:t>Consult stakeholders on community needs</a:t>
            </a:r>
          </a:p>
          <a:p>
            <a:r>
              <a:rPr lang="en-US" dirty="0" smtClean="0"/>
              <a:t>Based on input, generate design for CHW 101 model</a:t>
            </a:r>
          </a:p>
          <a:p>
            <a:r>
              <a:rPr lang="en-US" dirty="0" smtClean="0"/>
              <a:t>Adapt 160-hour certification class to 32-hour CHW 101 training</a:t>
            </a:r>
            <a:endParaRPr lang="en-US" dirty="0"/>
          </a:p>
        </p:txBody>
      </p:sp>
      <p:pic>
        <p:nvPicPr>
          <p:cNvPr id="5" name="Content Placeholder 7"/>
          <p:cNvPicPr>
            <a:picLocks noGrp="1" noChangeAspect="1"/>
          </p:cNvPicPr>
          <p:nvPr>
            <p:ph sz="half" idx="1"/>
          </p:nvPr>
        </p:nvPicPr>
        <p:blipFill>
          <a:blip r:embed="rId2"/>
          <a:stretch>
            <a:fillRect/>
          </a:stretch>
        </p:blipFill>
        <p:spPr>
          <a:xfrm>
            <a:off x="528064" y="1600200"/>
            <a:ext cx="3896871" cy="4525963"/>
          </a:xfrm>
          <a:prstGeom prst="rect">
            <a:avLst/>
          </a:prstGeom>
        </p:spPr>
      </p:pic>
    </p:spTree>
    <p:extLst>
      <p:ext uri="{BB962C8B-B14F-4D97-AF65-F5344CB8AC3E}">
        <p14:creationId xmlns:p14="http://schemas.microsoft.com/office/powerpoint/2010/main" val="142235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sz="3600" dirty="0" smtClean="0"/>
              <a:t>CHW 101: The Curriculum</a:t>
            </a:r>
            <a:endParaRPr lang="en-US" sz="3600" dirty="0"/>
          </a:p>
        </p:txBody>
      </p:sp>
      <p:sp>
        <p:nvSpPr>
          <p:cNvPr id="3" name="Content Placeholder 2"/>
          <p:cNvSpPr>
            <a:spLocks noGrp="1"/>
          </p:cNvSpPr>
          <p:nvPr>
            <p:ph sz="half" idx="1"/>
          </p:nvPr>
        </p:nvSpPr>
        <p:spPr>
          <a:xfrm>
            <a:off x="457199" y="1600200"/>
            <a:ext cx="8154955" cy="4525963"/>
          </a:xfrm>
        </p:spPr>
        <p:txBody>
          <a:bodyPr/>
          <a:lstStyle/>
          <a:p>
            <a:pPr>
              <a:spcBef>
                <a:spcPts val="0"/>
              </a:spcBef>
              <a:buClr>
                <a:schemeClr val="tx1"/>
              </a:buClr>
              <a:buSzPct val="90000"/>
            </a:pPr>
            <a:r>
              <a:rPr lang="en-US" altLang="en-US" sz="2400" dirty="0" smtClean="0"/>
              <a:t>8 classes</a:t>
            </a:r>
          </a:p>
          <a:p>
            <a:pPr lvl="1">
              <a:spcBef>
                <a:spcPts val="0"/>
              </a:spcBef>
              <a:buClr>
                <a:schemeClr val="tx1"/>
              </a:buClr>
              <a:buSzPct val="90000"/>
            </a:pPr>
            <a:r>
              <a:rPr lang="en-US" altLang="en-US" sz="2000" dirty="0" smtClean="0"/>
              <a:t>Each class includes 4 hours of </a:t>
            </a:r>
            <a:r>
              <a:rPr lang="en-US" altLang="en-US" sz="2000" dirty="0"/>
              <a:t>presentations &amp; hands-on </a:t>
            </a:r>
            <a:r>
              <a:rPr lang="en-US" altLang="en-US" sz="2000" dirty="0" smtClean="0"/>
              <a:t>activities </a:t>
            </a:r>
          </a:p>
          <a:p>
            <a:pPr>
              <a:spcBef>
                <a:spcPts val="0"/>
              </a:spcBef>
              <a:buClr>
                <a:schemeClr val="tx1"/>
              </a:buClr>
              <a:buSzPct val="90000"/>
            </a:pPr>
            <a:r>
              <a:rPr lang="en-US" altLang="en-US" sz="2400" dirty="0" smtClean="0"/>
              <a:t>8 core competencies, one per class:</a:t>
            </a:r>
          </a:p>
          <a:p>
            <a:pPr lvl="1">
              <a:spcBef>
                <a:spcPts val="0"/>
              </a:spcBef>
              <a:buClr>
                <a:schemeClr val="tx1"/>
              </a:buClr>
              <a:buSzPct val="90000"/>
            </a:pPr>
            <a:r>
              <a:rPr lang="en-US" altLang="en-US" sz="2000" dirty="0" smtClean="0"/>
              <a:t>Communication</a:t>
            </a:r>
          </a:p>
          <a:p>
            <a:pPr lvl="1">
              <a:spcBef>
                <a:spcPts val="0"/>
              </a:spcBef>
              <a:buClr>
                <a:schemeClr val="tx1"/>
              </a:buClr>
              <a:buSzPct val="90000"/>
            </a:pPr>
            <a:r>
              <a:rPr lang="en-US" altLang="en-US" sz="2000" dirty="0" smtClean="0"/>
              <a:t>Interpersonal skills</a:t>
            </a:r>
          </a:p>
          <a:p>
            <a:pPr lvl="1">
              <a:spcBef>
                <a:spcPts val="0"/>
              </a:spcBef>
              <a:buClr>
                <a:schemeClr val="tx1"/>
              </a:buClr>
              <a:buSzPct val="90000"/>
            </a:pPr>
            <a:r>
              <a:rPr lang="en-US" altLang="en-US" sz="2000" dirty="0" smtClean="0"/>
              <a:t>Teaching skills</a:t>
            </a:r>
            <a:endParaRPr lang="en-US" altLang="en-US" sz="2000" dirty="0"/>
          </a:p>
          <a:p>
            <a:pPr lvl="1">
              <a:spcBef>
                <a:spcPts val="0"/>
              </a:spcBef>
              <a:buClr>
                <a:schemeClr val="tx1"/>
              </a:buClr>
              <a:buSzPct val="90000"/>
            </a:pPr>
            <a:r>
              <a:rPr lang="en-US" altLang="en-US" sz="2000" dirty="0"/>
              <a:t>Organization </a:t>
            </a:r>
            <a:r>
              <a:rPr lang="en-US" altLang="en-US" sz="2000" dirty="0" smtClean="0"/>
              <a:t>skills</a:t>
            </a:r>
          </a:p>
          <a:p>
            <a:pPr lvl="1">
              <a:spcBef>
                <a:spcPts val="0"/>
              </a:spcBef>
              <a:buClr>
                <a:schemeClr val="tx1"/>
              </a:buClr>
              <a:buSzPct val="90000"/>
            </a:pPr>
            <a:r>
              <a:rPr lang="en-US" altLang="en-US" sz="2000" dirty="0" smtClean="0"/>
              <a:t>Advocacy Skills</a:t>
            </a:r>
          </a:p>
          <a:p>
            <a:pPr lvl="1">
              <a:spcBef>
                <a:spcPts val="0"/>
              </a:spcBef>
              <a:buClr>
                <a:schemeClr val="tx1"/>
              </a:buClr>
              <a:buSzPct val="90000"/>
            </a:pPr>
            <a:r>
              <a:rPr lang="en-US" altLang="en-US" sz="2000" dirty="0" smtClean="0"/>
              <a:t>Capacity Building</a:t>
            </a:r>
          </a:p>
          <a:p>
            <a:pPr lvl="1">
              <a:spcBef>
                <a:spcPts val="0"/>
              </a:spcBef>
              <a:buClr>
                <a:schemeClr val="tx1"/>
              </a:buClr>
              <a:buSzPct val="90000"/>
            </a:pPr>
            <a:r>
              <a:rPr lang="en-US" altLang="en-US" sz="2000" dirty="0" smtClean="0"/>
              <a:t>Service Coordination</a:t>
            </a:r>
          </a:p>
          <a:p>
            <a:pPr lvl="1">
              <a:spcBef>
                <a:spcPts val="0"/>
              </a:spcBef>
              <a:buClr>
                <a:schemeClr val="tx1"/>
              </a:buClr>
              <a:buSzPct val="90000"/>
            </a:pPr>
            <a:r>
              <a:rPr lang="en-US" altLang="en-US" sz="2000" dirty="0" smtClean="0"/>
              <a:t>Knowledge Base</a:t>
            </a:r>
          </a:p>
          <a:p>
            <a:pPr>
              <a:spcBef>
                <a:spcPts val="0"/>
              </a:spcBef>
              <a:buClr>
                <a:schemeClr val="tx1"/>
              </a:buClr>
              <a:buSzPct val="90000"/>
            </a:pPr>
            <a:r>
              <a:rPr lang="en-US" altLang="en-US" sz="2400" dirty="0"/>
              <a:t>Available in English or Spanish</a:t>
            </a:r>
          </a:p>
          <a:p>
            <a:endParaRPr lang="en-US" dirty="0"/>
          </a:p>
        </p:txBody>
      </p:sp>
    </p:spTree>
    <p:extLst>
      <p:ext uri="{BB962C8B-B14F-4D97-AF65-F5344CB8AC3E}">
        <p14:creationId xmlns:p14="http://schemas.microsoft.com/office/powerpoint/2010/main" val="93104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4857" cy="1143000"/>
          </a:xfrm>
        </p:spPr>
        <p:txBody>
          <a:bodyPr/>
          <a:lstStyle/>
          <a:p>
            <a:r>
              <a:rPr lang="en-US" sz="3600" dirty="0" smtClean="0"/>
              <a:t>CHW 101 vs CHW Certification</a:t>
            </a:r>
            <a:endParaRPr lang="en-US" sz="3600" dirty="0"/>
          </a:p>
        </p:txBody>
      </p:sp>
      <p:sp>
        <p:nvSpPr>
          <p:cNvPr id="5" name="Text Placeholder 4"/>
          <p:cNvSpPr>
            <a:spLocks noGrp="1"/>
          </p:cNvSpPr>
          <p:nvPr>
            <p:ph type="body" idx="1"/>
          </p:nvPr>
        </p:nvSpPr>
        <p:spPr/>
        <p:txBody>
          <a:bodyPr/>
          <a:lstStyle/>
          <a:p>
            <a:r>
              <a:rPr lang="en-US" dirty="0" smtClean="0"/>
              <a:t>CHW 101</a:t>
            </a:r>
            <a:endParaRPr lang="en-US" dirty="0"/>
          </a:p>
        </p:txBody>
      </p:sp>
      <p:sp>
        <p:nvSpPr>
          <p:cNvPr id="6" name="Content Placeholder 5"/>
          <p:cNvSpPr>
            <a:spLocks noGrp="1"/>
          </p:cNvSpPr>
          <p:nvPr>
            <p:ph sz="half" idx="2"/>
          </p:nvPr>
        </p:nvSpPr>
        <p:spPr/>
        <p:txBody>
          <a:bodyPr/>
          <a:lstStyle/>
          <a:p>
            <a:r>
              <a:rPr lang="en-US" dirty="0" smtClean="0"/>
              <a:t>32 total contact hours</a:t>
            </a:r>
          </a:p>
          <a:p>
            <a:pPr lvl="1"/>
            <a:r>
              <a:rPr lang="en-US" dirty="0" smtClean="0"/>
              <a:t>8 classes (4 hours each)</a:t>
            </a:r>
          </a:p>
          <a:p>
            <a:pPr lvl="1"/>
            <a:r>
              <a:rPr lang="en-US" dirty="0" smtClean="0"/>
              <a:t>No additional homework</a:t>
            </a:r>
          </a:p>
          <a:p>
            <a:pPr lvl="1"/>
            <a:r>
              <a:rPr lang="en-US" dirty="0" smtClean="0"/>
              <a:t>Hands-on experience already completed</a:t>
            </a:r>
          </a:p>
          <a:p>
            <a:pPr lvl="1"/>
            <a:endParaRPr lang="en-US" dirty="0"/>
          </a:p>
        </p:txBody>
      </p:sp>
      <p:sp>
        <p:nvSpPr>
          <p:cNvPr id="7" name="Text Placeholder 6"/>
          <p:cNvSpPr>
            <a:spLocks noGrp="1"/>
          </p:cNvSpPr>
          <p:nvPr>
            <p:ph type="body" sz="quarter" idx="3"/>
          </p:nvPr>
        </p:nvSpPr>
        <p:spPr/>
        <p:txBody>
          <a:bodyPr/>
          <a:lstStyle/>
          <a:p>
            <a:r>
              <a:rPr lang="en-US" dirty="0" smtClean="0"/>
              <a:t>CHW Certification</a:t>
            </a:r>
            <a:endParaRPr lang="en-US" dirty="0"/>
          </a:p>
        </p:txBody>
      </p:sp>
      <p:sp>
        <p:nvSpPr>
          <p:cNvPr id="8" name="Content Placeholder 7"/>
          <p:cNvSpPr>
            <a:spLocks noGrp="1"/>
          </p:cNvSpPr>
          <p:nvPr>
            <p:ph sz="quarter" idx="4"/>
          </p:nvPr>
        </p:nvSpPr>
        <p:spPr/>
        <p:txBody>
          <a:bodyPr/>
          <a:lstStyle/>
          <a:p>
            <a:r>
              <a:rPr lang="en-US" altLang="en-US" sz="2800" dirty="0"/>
              <a:t>160 total contact hours</a:t>
            </a:r>
          </a:p>
          <a:p>
            <a:pPr lvl="1"/>
            <a:r>
              <a:rPr lang="en-US" altLang="en-US" sz="2400" dirty="0"/>
              <a:t>60 hours class instruction time</a:t>
            </a:r>
          </a:p>
          <a:p>
            <a:pPr lvl="2"/>
            <a:r>
              <a:rPr lang="en-US" altLang="en-US" sz="2000" dirty="0"/>
              <a:t>24 classes (2.5 hours each)	</a:t>
            </a:r>
          </a:p>
          <a:p>
            <a:pPr lvl="1"/>
            <a:r>
              <a:rPr lang="en-US" altLang="en-US" sz="2400" dirty="0"/>
              <a:t>4</a:t>
            </a:r>
            <a:r>
              <a:rPr lang="en-US" altLang="en-US" sz="2400" dirty="0" smtClean="0"/>
              <a:t>0 </a:t>
            </a:r>
            <a:r>
              <a:rPr lang="en-US" altLang="en-US" sz="2400" dirty="0"/>
              <a:t>hours homework assignments</a:t>
            </a:r>
          </a:p>
          <a:p>
            <a:pPr lvl="1"/>
            <a:r>
              <a:rPr lang="en-US" altLang="en-US" sz="2400" dirty="0"/>
              <a:t>6</a:t>
            </a:r>
            <a:r>
              <a:rPr lang="en-US" altLang="en-US" sz="2400" dirty="0" smtClean="0"/>
              <a:t>0 </a:t>
            </a:r>
            <a:r>
              <a:rPr lang="en-US" altLang="en-US" sz="2400" dirty="0"/>
              <a:t>hours hands-on </a:t>
            </a:r>
            <a:r>
              <a:rPr lang="en-US" altLang="en-US" sz="2800" dirty="0"/>
              <a:t>experience </a:t>
            </a:r>
          </a:p>
          <a:p>
            <a:endParaRPr lang="en-US" dirty="0"/>
          </a:p>
        </p:txBody>
      </p:sp>
    </p:spTree>
    <p:extLst>
      <p:ext uri="{BB962C8B-B14F-4D97-AF65-F5344CB8AC3E}">
        <p14:creationId xmlns:p14="http://schemas.microsoft.com/office/powerpoint/2010/main" val="283305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dirty="0" smtClean="0"/>
              <a:t>Future Directions</a:t>
            </a:r>
            <a:endParaRPr lang="en-US" dirty="0"/>
          </a:p>
        </p:txBody>
      </p:sp>
      <p:sp>
        <p:nvSpPr>
          <p:cNvPr id="3" name="Content Placeholder 2"/>
          <p:cNvSpPr>
            <a:spLocks noGrp="1"/>
          </p:cNvSpPr>
          <p:nvPr>
            <p:ph sz="half" idx="1"/>
          </p:nvPr>
        </p:nvSpPr>
        <p:spPr>
          <a:xfrm>
            <a:off x="457200" y="1600200"/>
            <a:ext cx="7623110" cy="4525963"/>
          </a:xfrm>
        </p:spPr>
        <p:txBody>
          <a:bodyPr/>
          <a:lstStyle/>
          <a:p>
            <a:pPr marL="1143000" indent="-1143000">
              <a:buAutoNum type="arabicParenR"/>
            </a:pPr>
            <a:r>
              <a:rPr lang="en-US" dirty="0"/>
              <a:t>In partnership with assessment stakeholders, recruit volunteers for the CHW program.</a:t>
            </a:r>
          </a:p>
          <a:p>
            <a:pPr marL="1143000" indent="-1143000">
              <a:buAutoNum type="arabicParenR"/>
            </a:pPr>
            <a:r>
              <a:rPr lang="en-US" dirty="0"/>
              <a:t>Deliver training in adapted CHW curriculum to volunteers.</a:t>
            </a:r>
          </a:p>
          <a:p>
            <a:pPr marL="1143000" indent="-1143000">
              <a:buAutoNum type="arabicParenR"/>
            </a:pPr>
            <a:r>
              <a:rPr lang="en-US" dirty="0"/>
              <a:t>Identify partner organizations to coordinate local management of the program.</a:t>
            </a:r>
          </a:p>
          <a:p>
            <a:endParaRPr lang="en-US" dirty="0"/>
          </a:p>
        </p:txBody>
      </p:sp>
    </p:spTree>
    <p:extLst>
      <p:ext uri="{BB962C8B-B14F-4D97-AF65-F5344CB8AC3E}">
        <p14:creationId xmlns:p14="http://schemas.microsoft.com/office/powerpoint/2010/main" val="3207788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6459" y="1813173"/>
            <a:ext cx="8229600" cy="1323439"/>
          </a:xfrm>
          <a:prstGeom prst="rect">
            <a:avLst/>
          </a:prstGeom>
        </p:spPr>
        <p:txBody>
          <a:bodyPr wrap="square">
            <a:spAutoFit/>
          </a:bodyPr>
          <a:lstStyle/>
          <a:p>
            <a:r>
              <a:rPr lang="en-US" sz="2000" dirty="0"/>
              <a:t>Funding was made possible (in part) by the U.S. Department of Health and Human Services Health Resources and Services Administration (HRSA) Office of Rural Health Policy Rural Health Care Services Outreach Grant Program, award number D04RH23593-01-02. </a:t>
            </a:r>
          </a:p>
        </p:txBody>
      </p:sp>
      <p:pic>
        <p:nvPicPr>
          <p:cNvPr id="6" name="Picture 5"/>
          <p:cNvPicPr>
            <a:picLocks noChangeAspect="1"/>
          </p:cNvPicPr>
          <p:nvPr/>
        </p:nvPicPr>
        <p:blipFill>
          <a:blip r:embed="rId2"/>
          <a:stretch>
            <a:fillRect/>
          </a:stretch>
        </p:blipFill>
        <p:spPr>
          <a:xfrm>
            <a:off x="481856" y="130376"/>
            <a:ext cx="6242845" cy="1237595"/>
          </a:xfrm>
          <a:prstGeom prst="rect">
            <a:avLst/>
          </a:prstGeom>
        </p:spPr>
      </p:pic>
    </p:spTree>
    <p:extLst>
      <p:ext uri="{BB962C8B-B14F-4D97-AF65-F5344CB8AC3E}">
        <p14:creationId xmlns:p14="http://schemas.microsoft.com/office/powerpoint/2010/main" val="3688316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1774" cy="1143000"/>
          </a:xfrm>
        </p:spPr>
        <p:txBody>
          <a:bodyPr/>
          <a:lstStyle/>
          <a:p>
            <a:r>
              <a:rPr lang="en-US" sz="3600" dirty="0" smtClean="0"/>
              <a:t>Acknowledgements</a:t>
            </a:r>
            <a:endParaRPr lang="en-US" sz="3600" dirty="0"/>
          </a:p>
        </p:txBody>
      </p:sp>
      <p:sp>
        <p:nvSpPr>
          <p:cNvPr id="3" name="Content Placeholder 2"/>
          <p:cNvSpPr>
            <a:spLocks noGrp="1"/>
          </p:cNvSpPr>
          <p:nvPr>
            <p:ph sz="half" idx="1"/>
          </p:nvPr>
        </p:nvSpPr>
        <p:spPr>
          <a:xfrm>
            <a:off x="457199" y="1600200"/>
            <a:ext cx="8098325" cy="4525963"/>
          </a:xfrm>
        </p:spPr>
        <p:txBody>
          <a:bodyPr/>
          <a:lstStyle/>
          <a:p>
            <a:r>
              <a:rPr lang="en-US" dirty="0" smtClean="0"/>
              <a:t>Madison County</a:t>
            </a:r>
          </a:p>
          <a:p>
            <a:r>
              <a:rPr lang="en-US" dirty="0" smtClean="0"/>
              <a:t>Madison Health Resource Center</a:t>
            </a:r>
          </a:p>
          <a:p>
            <a:r>
              <a:rPr lang="en-US" dirty="0" smtClean="0"/>
              <a:t>Madison Health Resource Commission</a:t>
            </a:r>
          </a:p>
          <a:p>
            <a:r>
              <a:rPr lang="en-US" dirty="0" smtClean="0"/>
              <a:t>CHI St. Joseph Madison Health Center</a:t>
            </a:r>
          </a:p>
          <a:p>
            <a:r>
              <a:rPr lang="en-US" dirty="0" smtClean="0"/>
              <a:t>St. Elizabeth Ann Seton Catholic Church</a:t>
            </a:r>
          </a:p>
          <a:p>
            <a:r>
              <a:rPr lang="en-US" dirty="0" smtClean="0"/>
              <a:t>Madisonville Consolidated Independent School District</a:t>
            </a:r>
          </a:p>
          <a:p>
            <a:endParaRPr lang="en-US" dirty="0" smtClean="0"/>
          </a:p>
          <a:p>
            <a:endParaRPr lang="en-US" dirty="0" smtClean="0"/>
          </a:p>
        </p:txBody>
      </p:sp>
    </p:spTree>
    <p:extLst>
      <p:ext uri="{BB962C8B-B14F-4D97-AF65-F5344CB8AC3E}">
        <p14:creationId xmlns:p14="http://schemas.microsoft.com/office/powerpoint/2010/main" val="29620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7275" y="3045157"/>
            <a:ext cx="3965418" cy="923330"/>
          </a:xfrm>
          <a:prstGeom prst="rect">
            <a:avLst/>
          </a:prstGeom>
        </p:spPr>
        <p:txBody>
          <a:bodyPr wrap="square">
            <a:spAutoFit/>
          </a:bodyPr>
          <a:lstStyle/>
          <a:p>
            <a:pPr algn="ctr"/>
            <a:r>
              <a:rPr lang="en-US" sz="5400" dirty="0" smtClean="0"/>
              <a:t>Questions?</a:t>
            </a:r>
            <a:endParaRPr lang="en-US" dirty="0"/>
          </a:p>
        </p:txBody>
      </p:sp>
    </p:spTree>
    <p:extLst>
      <p:ext uri="{BB962C8B-B14F-4D97-AF65-F5344CB8AC3E}">
        <p14:creationId xmlns:p14="http://schemas.microsoft.com/office/powerpoint/2010/main" val="258285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02"/>
            <a:ext cx="6202017" cy="659640"/>
          </a:xfrm>
        </p:spPr>
        <p:txBody>
          <a:bodyPr/>
          <a:lstStyle/>
          <a:p>
            <a:r>
              <a:rPr lang="en-US" dirty="0" smtClean="0"/>
              <a:t>Session Overview</a:t>
            </a:r>
            <a:endParaRPr lang="en-US" dirty="0"/>
          </a:p>
        </p:txBody>
      </p:sp>
      <p:sp>
        <p:nvSpPr>
          <p:cNvPr id="3" name="Content Placeholder 2"/>
          <p:cNvSpPr>
            <a:spLocks noGrp="1"/>
          </p:cNvSpPr>
          <p:nvPr>
            <p:ph sz="half" idx="1"/>
          </p:nvPr>
        </p:nvSpPr>
        <p:spPr>
          <a:xfrm>
            <a:off x="457199" y="1600200"/>
            <a:ext cx="8239539" cy="4525963"/>
          </a:xfrm>
        </p:spPr>
        <p:txBody>
          <a:bodyPr/>
          <a:lstStyle/>
          <a:p>
            <a:r>
              <a:rPr lang="en-US" dirty="0" smtClean="0"/>
              <a:t>Who are CHWs?</a:t>
            </a:r>
          </a:p>
          <a:p>
            <a:r>
              <a:rPr lang="en-US" dirty="0" smtClean="0"/>
              <a:t>CHWs in Texas – history, numbers, certification</a:t>
            </a:r>
          </a:p>
          <a:p>
            <a:r>
              <a:rPr lang="en-US" dirty="0" smtClean="0"/>
              <a:t>Who are we? CCHD &amp; NCHWTC capacity</a:t>
            </a:r>
          </a:p>
          <a:p>
            <a:r>
              <a:rPr lang="en-US" dirty="0" smtClean="0"/>
              <a:t>Madisonville, TX - demographics &amp; background</a:t>
            </a:r>
          </a:p>
          <a:p>
            <a:r>
              <a:rPr lang="en-US" dirty="0" smtClean="0"/>
              <a:t>Healthcare challenges in rural, underserved populations</a:t>
            </a:r>
          </a:p>
          <a:p>
            <a:r>
              <a:rPr lang="en-US" dirty="0" smtClean="0"/>
              <a:t>CHWs as a potential solution in Madisonville</a:t>
            </a:r>
          </a:p>
          <a:p>
            <a:r>
              <a:rPr lang="en-US" dirty="0" smtClean="0"/>
              <a:t>Development of CHW 101 curriculum</a:t>
            </a:r>
          </a:p>
          <a:p>
            <a:r>
              <a:rPr lang="en-US" dirty="0" smtClean="0"/>
              <a:t>Future directions</a:t>
            </a:r>
          </a:p>
          <a:p>
            <a:endParaRPr lang="en-US" dirty="0"/>
          </a:p>
        </p:txBody>
      </p:sp>
    </p:spTree>
    <p:extLst>
      <p:ext uri="{BB962C8B-B14F-4D97-AF65-F5344CB8AC3E}">
        <p14:creationId xmlns:p14="http://schemas.microsoft.com/office/powerpoint/2010/main" val="372773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36" y="-182562"/>
            <a:ext cx="6531627" cy="1143000"/>
          </a:xfrm>
          <a:extLst>
            <a:ext uri="{FAA26D3D-D897-4be2-8F04-BA451C77F1D7}"/>
          </a:extLst>
        </p:spPr>
        <p:txBody>
          <a:bodyPr rtlCol="0">
            <a:normAutofit fontScale="90000"/>
          </a:bodyPr>
          <a:lstStyle/>
          <a:p>
            <a:pPr eaLnBrk="1" fontAlgn="auto" hangingPunct="1">
              <a:spcAft>
                <a:spcPts val="0"/>
              </a:spcAft>
              <a:defRPr/>
            </a:pPr>
            <a:r>
              <a:rPr lang="en-US" sz="3600" dirty="0"/>
              <a:t/>
            </a:r>
            <a:br>
              <a:rPr lang="en-US" sz="3600" dirty="0"/>
            </a:br>
            <a:r>
              <a:rPr lang="en-US" sz="4900" dirty="0" smtClean="0"/>
              <a:t>Definition of a CHW</a:t>
            </a:r>
            <a:r>
              <a:rPr lang="en-US" sz="3600" dirty="0"/>
              <a:t/>
            </a:r>
            <a:br>
              <a:rPr lang="en-US" sz="3600" dirty="0"/>
            </a:br>
            <a:r>
              <a:rPr lang="en-US" sz="3600" dirty="0"/>
              <a:t/>
            </a:r>
            <a:br>
              <a:rPr lang="en-US" sz="3600" dirty="0"/>
            </a:br>
            <a:r>
              <a:rPr lang="en-US" sz="3600" dirty="0"/>
              <a:t/>
            </a:r>
            <a:br>
              <a:rPr lang="en-US" sz="3600" dirty="0"/>
            </a:br>
            <a:endParaRPr lang="en-US" dirty="0"/>
          </a:p>
        </p:txBody>
      </p:sp>
      <p:sp>
        <p:nvSpPr>
          <p:cNvPr id="28675" name="Content Placeholder 2"/>
          <p:cNvSpPr>
            <a:spLocks noGrp="1"/>
          </p:cNvSpPr>
          <p:nvPr>
            <p:ph sz="half" idx="1"/>
          </p:nvPr>
        </p:nvSpPr>
        <p:spPr/>
        <p:txBody>
          <a:bodyPr>
            <a:normAutofit/>
          </a:bodyPr>
          <a:lstStyle/>
          <a:p>
            <a:r>
              <a:rPr lang="en-US" dirty="0" smtClean="0"/>
              <a:t>A </a:t>
            </a:r>
            <a:r>
              <a:rPr lang="en-US" b="1" dirty="0"/>
              <a:t>community health worker </a:t>
            </a:r>
            <a:r>
              <a:rPr lang="en-US" dirty="0"/>
              <a:t>is a frontline public health worker who is a </a:t>
            </a:r>
            <a:r>
              <a:rPr lang="en-US" b="1" dirty="0"/>
              <a:t>trusted member of and/or has an unusually close understanding </a:t>
            </a:r>
            <a:r>
              <a:rPr lang="en-US" dirty="0"/>
              <a:t>of the community served. </a:t>
            </a: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084" y="2338347"/>
            <a:ext cx="3776831" cy="2458373"/>
          </a:xfrm>
          <a:prstGeom prst="rect">
            <a:avLst/>
          </a:prstGeom>
        </p:spPr>
      </p:pic>
    </p:spTree>
    <p:extLst>
      <p:ext uri="{BB962C8B-B14F-4D97-AF65-F5344CB8AC3E}">
        <p14:creationId xmlns:p14="http://schemas.microsoft.com/office/powerpoint/2010/main" val="289857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sz="2400" dirty="0" smtClean="0"/>
              <a:t>The </a:t>
            </a:r>
            <a:r>
              <a:rPr lang="en-US" sz="2400" dirty="0"/>
              <a:t>trusting relationship </a:t>
            </a:r>
            <a:r>
              <a:rPr lang="en-US" sz="2400" dirty="0" smtClean="0"/>
              <a:t>between the CHW and the community health worker enables </a:t>
            </a:r>
            <a:r>
              <a:rPr lang="en-US" sz="2400" dirty="0"/>
              <a:t>the </a:t>
            </a:r>
            <a:r>
              <a:rPr lang="en-US" sz="2400" dirty="0" smtClean="0"/>
              <a:t>CHW </a:t>
            </a:r>
            <a:r>
              <a:rPr lang="en-US" sz="2400" dirty="0"/>
              <a:t>to serve as a </a:t>
            </a:r>
            <a:r>
              <a:rPr lang="en-US" sz="2400" b="1" dirty="0" smtClean="0"/>
              <a:t>liaison/link/intermediary </a:t>
            </a:r>
            <a:r>
              <a:rPr lang="en-US" sz="2400" b="1" dirty="0"/>
              <a:t>between health/social services and the community</a:t>
            </a:r>
            <a:r>
              <a:rPr lang="en-US" sz="2400" dirty="0"/>
              <a:t> to facilitate access to services and </a:t>
            </a:r>
            <a:r>
              <a:rPr lang="en-US" sz="2400" b="1" dirty="0"/>
              <a:t>improve the quality and cultural </a:t>
            </a:r>
            <a:r>
              <a:rPr lang="en-US" sz="2400" b="1" dirty="0" smtClean="0"/>
              <a:t>competence </a:t>
            </a:r>
            <a:r>
              <a:rPr lang="en-US" sz="2400" dirty="0" smtClean="0"/>
              <a:t>of </a:t>
            </a:r>
            <a:r>
              <a:rPr lang="en-US" sz="2400" dirty="0"/>
              <a:t>service delivery.</a:t>
            </a:r>
          </a:p>
          <a:p>
            <a:endParaRPr lang="en-US" sz="2400" dirty="0"/>
          </a:p>
          <a:p>
            <a:r>
              <a:rPr lang="en-US" sz="2400" dirty="0" smtClean="0"/>
              <a:t>A community health worker also builds individual and community capacity by increasing health knowledge and self-sufficiency through a range of activities such as outreach, community education, informal counseling, social support and advocacy.</a:t>
            </a:r>
          </a:p>
          <a:p>
            <a:endParaRPr lang="en-US" sz="2400" dirty="0"/>
          </a:p>
        </p:txBody>
      </p:sp>
      <p:sp>
        <p:nvSpPr>
          <p:cNvPr id="8" name="Title 1"/>
          <p:cNvSpPr txBox="1">
            <a:spLocks/>
          </p:cNvSpPr>
          <p:nvPr/>
        </p:nvSpPr>
        <p:spPr>
          <a:xfrm>
            <a:off x="223736" y="-182562"/>
            <a:ext cx="6531627" cy="1143000"/>
          </a:xfrm>
          <a:prstGeom prst="rect">
            <a:avLst/>
          </a:prstGeom>
          <a:extLst>
            <a:ext uri="{FAA26D3D-D897-4be2-8F04-BA451C77F1D7}"/>
          </a:extLst>
        </p:spPr>
        <p:txBody>
          <a:bodyPr rtlCol="0">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t/>
            </a:r>
            <a:br>
              <a:rPr lang="en-US" sz="3600" dirty="0" smtClean="0"/>
            </a:br>
            <a:r>
              <a:rPr lang="en-US" sz="4900" dirty="0" smtClean="0"/>
              <a:t>Definition of a CHW</a:t>
            </a:r>
            <a:endParaRPr lang="en-US" dirty="0"/>
          </a:p>
        </p:txBody>
      </p:sp>
    </p:spTree>
    <p:extLst>
      <p:ext uri="{BB962C8B-B14F-4D97-AF65-F5344CB8AC3E}">
        <p14:creationId xmlns:p14="http://schemas.microsoft.com/office/powerpoint/2010/main" val="330667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691673" cy="1143000"/>
          </a:xfrm>
        </p:spPr>
        <p:txBody>
          <a:bodyPr/>
          <a:lstStyle/>
          <a:p>
            <a:r>
              <a:rPr lang="en-US" dirty="0" smtClean="0"/>
              <a:t>Qualities of a CHW</a:t>
            </a:r>
            <a:endParaRPr lang="en-US" dirty="0"/>
          </a:p>
        </p:txBody>
      </p:sp>
      <p:sp>
        <p:nvSpPr>
          <p:cNvPr id="30723" name="Rectangle 9"/>
          <p:cNvSpPr>
            <a:spLocks noGrp="1" noChangeArrowheads="1"/>
          </p:cNvSpPr>
          <p:nvPr>
            <p:ph sz="half" idx="1"/>
          </p:nvPr>
        </p:nvSpPr>
        <p:spPr/>
        <p:txBody>
          <a:bodyPr/>
          <a:lstStyle/>
          <a:p>
            <a:pPr marL="511175" indent="-511175"/>
            <a:r>
              <a:rPr lang="en-US" altLang="en-US" sz="2800" dirty="0" smtClean="0"/>
              <a:t>Relationship with the community</a:t>
            </a:r>
          </a:p>
          <a:p>
            <a:pPr marL="511175" indent="-511175"/>
            <a:r>
              <a:rPr lang="en-US" altLang="en-US" sz="2800" dirty="0" smtClean="0"/>
              <a:t>Honest &amp; respectful</a:t>
            </a:r>
          </a:p>
          <a:p>
            <a:pPr marL="511175" indent="-511175"/>
            <a:r>
              <a:rPr lang="en-US" altLang="en-US" sz="2800" dirty="0" smtClean="0"/>
              <a:t>Personal strength &amp; courage</a:t>
            </a:r>
          </a:p>
          <a:p>
            <a:pPr marL="511175" indent="-511175"/>
            <a:r>
              <a:rPr lang="en-US" altLang="en-US" sz="2800" dirty="0" smtClean="0"/>
              <a:t>Patient &amp; kind</a:t>
            </a:r>
          </a:p>
          <a:p>
            <a:pPr marL="511175" indent="-511175"/>
            <a:r>
              <a:rPr lang="en-US" altLang="en-US" sz="2800" dirty="0" smtClean="0"/>
              <a:t>Not judgmental</a:t>
            </a:r>
          </a:p>
          <a:p>
            <a:pPr marL="511175" indent="-511175"/>
            <a:r>
              <a:rPr lang="en-US" altLang="en-US" sz="2800" dirty="0" smtClean="0"/>
              <a:t>Motivated &amp; committed</a:t>
            </a:r>
          </a:p>
          <a:p>
            <a:pPr marL="511175" indent="-511175"/>
            <a:r>
              <a:rPr lang="en-US" altLang="en-US" sz="2800" dirty="0" smtClean="0"/>
              <a:t>Caring &amp; empathetic</a:t>
            </a:r>
          </a:p>
        </p:txBody>
      </p:sp>
      <p:pic>
        <p:nvPicPr>
          <p:cNvPr id="13314" name="Picture 2" descr="C:\Users\dinorah.martinez\Pictures\2013-04-06 PICS IPHONE DMC\PICS IPHONE DMC 4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88"/>
          <a:stretch/>
        </p:blipFill>
        <p:spPr bwMode="auto">
          <a:xfrm>
            <a:off x="5002212" y="2770027"/>
            <a:ext cx="3330575" cy="1911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920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5999584" cy="1143000"/>
          </a:xfrm>
        </p:spPr>
        <p:txBody>
          <a:bodyPr>
            <a:normAutofit/>
          </a:bodyPr>
          <a:lstStyle/>
          <a:p>
            <a:pPr eaLnBrk="1" hangingPunct="1">
              <a:defRPr/>
            </a:pPr>
            <a:r>
              <a:rPr lang="en-US" sz="3600" dirty="0" smtClean="0">
                <a:effectLst/>
              </a:rPr>
              <a:t>CHW Roles</a:t>
            </a:r>
            <a:endParaRPr lang="es-MX" sz="3600" dirty="0" smtClean="0">
              <a:effectLst/>
            </a:endParaRPr>
          </a:p>
        </p:txBody>
      </p:sp>
      <p:sp>
        <p:nvSpPr>
          <p:cNvPr id="33795" name="Content Placeholder 2"/>
          <p:cNvSpPr>
            <a:spLocks noGrp="1"/>
          </p:cNvSpPr>
          <p:nvPr>
            <p:ph sz="half" idx="1"/>
          </p:nvPr>
        </p:nvSpPr>
        <p:spPr/>
        <p:txBody>
          <a:bodyPr>
            <a:noAutofit/>
          </a:bodyPr>
          <a:lstStyle/>
          <a:p>
            <a:r>
              <a:rPr lang="en-US" altLang="en-US" sz="2200" dirty="0" smtClean="0"/>
              <a:t>Interpretation &amp; translation services</a:t>
            </a:r>
          </a:p>
          <a:p>
            <a:r>
              <a:rPr lang="en-US" altLang="en-US" sz="2200" dirty="0" smtClean="0"/>
              <a:t>Culturally appropriate health education &amp; information</a:t>
            </a:r>
          </a:p>
          <a:p>
            <a:r>
              <a:rPr lang="en-US" altLang="en-US" sz="2200" dirty="0" smtClean="0"/>
              <a:t>Assess clients’ needs</a:t>
            </a:r>
          </a:p>
          <a:p>
            <a:r>
              <a:rPr lang="en-US" altLang="en-US" sz="2200" dirty="0" smtClean="0"/>
              <a:t>Assist clients in accessing needed healthcare</a:t>
            </a:r>
          </a:p>
          <a:p>
            <a:r>
              <a:rPr lang="en-US" altLang="en-US" sz="2200" dirty="0" smtClean="0"/>
              <a:t>Eligibility screenings</a:t>
            </a:r>
          </a:p>
          <a:p>
            <a:r>
              <a:rPr lang="en-US" altLang="en-US" sz="2200" dirty="0" smtClean="0"/>
              <a:t>Informal counseling &amp; guidance on health behaviors</a:t>
            </a:r>
          </a:p>
          <a:p>
            <a:r>
              <a:rPr lang="en-US" altLang="en-US" sz="2200" dirty="0" smtClean="0"/>
              <a:t>Arrangement of transportation</a:t>
            </a:r>
          </a:p>
        </p:txBody>
      </p:sp>
      <p:sp>
        <p:nvSpPr>
          <p:cNvPr id="2" name="Content Placeholder 1"/>
          <p:cNvSpPr>
            <a:spLocks noGrp="1"/>
          </p:cNvSpPr>
          <p:nvPr>
            <p:ph sz="half" idx="2"/>
          </p:nvPr>
        </p:nvSpPr>
        <p:spPr/>
        <p:txBody>
          <a:bodyPr/>
          <a:lstStyle/>
          <a:p>
            <a:r>
              <a:rPr lang="en-US" altLang="en-US" sz="2200" dirty="0"/>
              <a:t>Advocate for individual &amp; community health needs</a:t>
            </a:r>
          </a:p>
          <a:p>
            <a:r>
              <a:rPr lang="en-US" altLang="en-US" sz="2200" dirty="0"/>
              <a:t>Provide some direct services (first aid, blood pressure checks)</a:t>
            </a:r>
          </a:p>
          <a:p>
            <a:r>
              <a:rPr lang="en-US" altLang="en-US" sz="2200" dirty="0"/>
              <a:t>Refer clients to health &amp; social services</a:t>
            </a:r>
          </a:p>
          <a:p>
            <a:r>
              <a:rPr lang="en-US" altLang="en-US" sz="2200" dirty="0"/>
              <a:t>Conduct public health research</a:t>
            </a:r>
          </a:p>
          <a:p>
            <a:r>
              <a:rPr lang="en-US" altLang="en-US" sz="2200" dirty="0"/>
              <a:t>Provide of emotional support</a:t>
            </a:r>
          </a:p>
          <a:p>
            <a:r>
              <a:rPr lang="en-US" altLang="en-US" sz="2200" dirty="0"/>
              <a:t>Maintain client records</a:t>
            </a:r>
          </a:p>
          <a:p>
            <a:pPr marL="0" indent="0">
              <a:buNone/>
            </a:pPr>
            <a:endParaRPr lang="en-US" dirty="0"/>
          </a:p>
        </p:txBody>
      </p:sp>
    </p:spTree>
    <p:extLst>
      <p:ext uri="{BB962C8B-B14F-4D97-AF65-F5344CB8AC3E}">
        <p14:creationId xmlns:p14="http://schemas.microsoft.com/office/powerpoint/2010/main" val="3767674209"/>
      </p:ext>
    </p:extLst>
  </p:cSld>
  <p:clrMapOvr>
    <a:masterClrMapping/>
  </p:clrMapOvr>
  <p:transition advTm="3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6" y="250696"/>
            <a:ext cx="6531428" cy="1143000"/>
          </a:xfrm>
        </p:spPr>
        <p:txBody>
          <a:bodyPr lIns="64291" tIns="32146" rIns="64291" bIns="32146"/>
          <a:lstStyle/>
          <a:p>
            <a:pPr eaLnBrk="1" fontAlgn="auto" hangingPunct="1">
              <a:spcAft>
                <a:spcPts val="0"/>
              </a:spcAft>
              <a:defRPr/>
            </a:pPr>
            <a:r>
              <a:rPr lang="en-US" dirty="0" smtClean="0"/>
              <a:t>Research shows that CHWs:</a:t>
            </a:r>
            <a:endParaRPr lang="en-US" sz="4400" dirty="0">
              <a:effectLst/>
            </a:endParaRPr>
          </a:p>
        </p:txBody>
      </p:sp>
      <p:sp>
        <p:nvSpPr>
          <p:cNvPr id="41987" name="Content Placeholder 2"/>
          <p:cNvSpPr>
            <a:spLocks noGrp="1"/>
          </p:cNvSpPr>
          <p:nvPr>
            <p:ph sz="half" idx="1"/>
          </p:nvPr>
        </p:nvSpPr>
        <p:spPr>
          <a:xfrm>
            <a:off x="457200" y="1600200"/>
            <a:ext cx="8136294" cy="4525963"/>
          </a:xfrm>
        </p:spPr>
        <p:txBody>
          <a:bodyPr>
            <a:noAutofit/>
          </a:bodyPr>
          <a:lstStyle/>
          <a:p>
            <a:pPr>
              <a:spcBef>
                <a:spcPts val="0"/>
              </a:spcBef>
            </a:pPr>
            <a:r>
              <a:rPr lang="en-US" altLang="en-US" sz="2400" dirty="0" smtClean="0"/>
              <a:t>Increase health-related knowledge </a:t>
            </a:r>
          </a:p>
          <a:p>
            <a:pPr>
              <a:spcBef>
                <a:spcPts val="0"/>
              </a:spcBef>
            </a:pPr>
            <a:r>
              <a:rPr lang="en-US" altLang="en-US" sz="2400" dirty="0" smtClean="0"/>
              <a:t>Increase self-care practices &amp; health outcomes</a:t>
            </a:r>
          </a:p>
          <a:p>
            <a:pPr>
              <a:spcBef>
                <a:spcPts val="0"/>
              </a:spcBef>
            </a:pPr>
            <a:r>
              <a:rPr lang="en-US" altLang="en-US" sz="2400" dirty="0" smtClean="0"/>
              <a:t>Increase rates of health education course completion </a:t>
            </a:r>
          </a:p>
          <a:p>
            <a:pPr>
              <a:spcBef>
                <a:spcPts val="0"/>
              </a:spcBef>
            </a:pPr>
            <a:r>
              <a:rPr lang="en-US" altLang="en-US" sz="2400" dirty="0" smtClean="0"/>
              <a:t>Increase screening rates</a:t>
            </a:r>
          </a:p>
          <a:p>
            <a:pPr>
              <a:spcBef>
                <a:spcPts val="0"/>
              </a:spcBef>
            </a:pPr>
            <a:r>
              <a:rPr lang="en-US" altLang="en-US" sz="2400" dirty="0" smtClean="0"/>
              <a:t>Facilitate behavioral change by providing encouragement, support, and serving as role models. </a:t>
            </a:r>
          </a:p>
          <a:p>
            <a:pPr>
              <a:spcBef>
                <a:spcPts val="0"/>
              </a:spcBef>
            </a:pPr>
            <a:r>
              <a:rPr lang="en-US" altLang="en-US" sz="2400" dirty="0" smtClean="0"/>
              <a:t>Decrease high-risk behaviors in target population</a:t>
            </a:r>
          </a:p>
        </p:txBody>
      </p:sp>
      <p:pic>
        <p:nvPicPr>
          <p:cNvPr id="1026" name="Picture 2" descr="https://nchwtc.tamhsc.edu/wp-content/uploads/2014/05/homepage-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397" y="4299694"/>
            <a:ext cx="45339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5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CHWs in Texas</a:t>
            </a:r>
            <a:endParaRPr lang="en-US" dirty="0"/>
          </a:p>
        </p:txBody>
      </p:sp>
      <p:sp>
        <p:nvSpPr>
          <p:cNvPr id="51203" name="Rectangle 9"/>
          <p:cNvSpPr>
            <a:spLocks noGrp="1" noChangeArrowheads="1"/>
          </p:cNvSpPr>
          <p:nvPr>
            <p:ph sz="half" idx="1"/>
          </p:nvPr>
        </p:nvSpPr>
        <p:spPr/>
        <p:txBody>
          <a:bodyPr>
            <a:normAutofit fontScale="92500" lnSpcReduction="20000"/>
          </a:bodyPr>
          <a:lstStyle/>
          <a:p>
            <a:r>
              <a:rPr lang="en-US" altLang="en-US" sz="2400" dirty="0" smtClean="0"/>
              <a:t>1999 – Texas Legislature forms committee to look at certification</a:t>
            </a:r>
            <a:r>
              <a:rPr lang="en-US" altLang="en-US" sz="2400" i="1" dirty="0" smtClean="0"/>
              <a:t> </a:t>
            </a:r>
            <a:endParaRPr lang="en-US" altLang="en-US" sz="2400" dirty="0" smtClean="0"/>
          </a:p>
          <a:p>
            <a:endParaRPr lang="en-US" altLang="en-US" sz="1600" dirty="0" smtClean="0"/>
          </a:p>
          <a:p>
            <a:r>
              <a:rPr lang="en-US" altLang="en-US" sz="2400" dirty="0" smtClean="0"/>
              <a:t>2001 – Senate Bill 1051 creates certification program</a:t>
            </a:r>
          </a:p>
          <a:p>
            <a:endParaRPr lang="en-US" altLang="en-US" sz="1600" dirty="0" smtClean="0"/>
          </a:p>
          <a:p>
            <a:r>
              <a:rPr lang="en-US" altLang="en-US" sz="2400" dirty="0" smtClean="0"/>
              <a:t>2003 – HRSA National Community Health Worker Study</a:t>
            </a:r>
          </a:p>
          <a:p>
            <a:endParaRPr lang="en-US" altLang="en-US" sz="1600" dirty="0" smtClean="0"/>
          </a:p>
          <a:p>
            <a:r>
              <a:rPr lang="en-US" altLang="en-US" sz="2400" dirty="0" smtClean="0"/>
              <a:t>2011-2012 - HB2610 Study</a:t>
            </a:r>
          </a:p>
          <a:p>
            <a:endParaRPr lang="en-US" altLang="en-US" sz="2400" dirty="0" smtClean="0"/>
          </a:p>
          <a:p>
            <a:r>
              <a:rPr lang="en-US" altLang="en-US" sz="2400" b="1" dirty="0" smtClean="0"/>
              <a:t>2015 Annual Report: 3800+ CHWs in Texas</a:t>
            </a:r>
            <a:endParaRPr lang="es-MX" altLang="en-US" sz="2400" b="1" dirty="0" smtClean="0"/>
          </a:p>
        </p:txBody>
      </p:sp>
      <p:pic>
        <p:nvPicPr>
          <p:cNvPr id="3" name="Content Placeholder 2"/>
          <p:cNvPicPr>
            <a:picLocks noGrp="1" noChangeAspect="1"/>
          </p:cNvPicPr>
          <p:nvPr>
            <p:ph sz="half" idx="2"/>
          </p:nvPr>
        </p:nvPicPr>
        <p:blipFill>
          <a:blip r:embed="rId3"/>
          <a:stretch>
            <a:fillRect/>
          </a:stretch>
        </p:blipFill>
        <p:spPr>
          <a:xfrm>
            <a:off x="4648200" y="2116398"/>
            <a:ext cx="4038600" cy="3493567"/>
          </a:xfrm>
          <a:prstGeom prst="rect">
            <a:avLst/>
          </a:prstGeom>
        </p:spPr>
      </p:pic>
    </p:spTree>
    <p:extLst>
      <p:ext uri="{BB962C8B-B14F-4D97-AF65-F5344CB8AC3E}">
        <p14:creationId xmlns:p14="http://schemas.microsoft.com/office/powerpoint/2010/main" val="348731813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1074</TotalTime>
  <Words>1620</Words>
  <Application>Microsoft Office PowerPoint</Application>
  <PresentationFormat>On-screen Show (4:3)</PresentationFormat>
  <Paragraphs>241</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Arial</vt:lpstr>
      <vt:lpstr>Calibri</vt:lpstr>
      <vt:lpstr>Noteworthy Bold</vt:lpstr>
      <vt:lpstr>Wingdings</vt:lpstr>
      <vt:lpstr>Office Theme</vt:lpstr>
      <vt:lpstr>Developing a Community Health Worker Training Model for Latinos in Rural Texas</vt:lpstr>
      <vt:lpstr>Objectives</vt:lpstr>
      <vt:lpstr>Session Overview</vt:lpstr>
      <vt:lpstr> Definition of a CHW   </vt:lpstr>
      <vt:lpstr>    </vt:lpstr>
      <vt:lpstr>Qualities of a CHW</vt:lpstr>
      <vt:lpstr>CHW Roles</vt:lpstr>
      <vt:lpstr>Research shows that CHWs:</vt:lpstr>
      <vt:lpstr>CHWs in Texas</vt:lpstr>
      <vt:lpstr>DSHS CHW/Promotora Program</vt:lpstr>
      <vt:lpstr>Certification Requirements</vt:lpstr>
      <vt:lpstr>Core Competencies</vt:lpstr>
      <vt:lpstr>Center for Community  Health Development</vt:lpstr>
      <vt:lpstr>Center for Community  Health Development</vt:lpstr>
      <vt:lpstr>PowerPoint Presentation</vt:lpstr>
      <vt:lpstr>National CHW Training Center</vt:lpstr>
      <vt:lpstr>Madisonville, TX</vt:lpstr>
      <vt:lpstr>CCHD in Madisonville</vt:lpstr>
      <vt:lpstr>CCHD in Madisonville</vt:lpstr>
      <vt:lpstr>CCHD in Madisonville</vt:lpstr>
      <vt:lpstr>Healthcare Challenges</vt:lpstr>
      <vt:lpstr>CHW 101: The Need in Madisonville</vt:lpstr>
      <vt:lpstr>CHW 101: The Development</vt:lpstr>
      <vt:lpstr>CHW 101: The Curriculum</vt:lpstr>
      <vt:lpstr>CHW 101 vs CHW Certification</vt:lpstr>
      <vt:lpstr>Future Directions</vt:lpstr>
      <vt:lpstr>PowerPoint Presentation</vt:lpstr>
      <vt:lpstr>Acknowledgements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Pridgeon, Gay</dc:creator>
  <cp:lastModifiedBy>Stephanie Ondrias</cp:lastModifiedBy>
  <cp:revision>68</cp:revision>
  <dcterms:created xsi:type="dcterms:W3CDTF">2009-09-22T17:07:52Z</dcterms:created>
  <dcterms:modified xsi:type="dcterms:W3CDTF">2017-02-07T12:33:31Z</dcterms:modified>
</cp:coreProperties>
</file>