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3"/>
  </p:notesMasterIdLst>
  <p:sldIdLst>
    <p:sldId id="256" r:id="rId2"/>
    <p:sldId id="257" r:id="rId3"/>
    <p:sldId id="259" r:id="rId4"/>
    <p:sldId id="258" r:id="rId5"/>
    <p:sldId id="260" r:id="rId6"/>
    <p:sldId id="261" r:id="rId7"/>
    <p:sldId id="262" r:id="rId8"/>
    <p:sldId id="264" r:id="rId9"/>
    <p:sldId id="263" r:id="rId10"/>
    <p:sldId id="266" r:id="rId11"/>
    <p:sldId id="267" r:id="rId12"/>
    <p:sldId id="268" r:id="rId13"/>
    <p:sldId id="269" r:id="rId14"/>
    <p:sldId id="279" r:id="rId15"/>
    <p:sldId id="272" r:id="rId16"/>
    <p:sldId id="273" r:id="rId17"/>
    <p:sldId id="274" r:id="rId18"/>
    <p:sldId id="275" r:id="rId19"/>
    <p:sldId id="276" r:id="rId20"/>
    <p:sldId id="277" r:id="rId21"/>
    <p:sldId id="27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129606" initials="KME"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782" autoAdjust="0"/>
  </p:normalViewPr>
  <p:slideViewPr>
    <p:cSldViewPr>
      <p:cViewPr varScale="1">
        <p:scale>
          <a:sx n="50" d="100"/>
          <a:sy n="50" d="100"/>
        </p:scale>
        <p:origin x="546"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7-02-07T10:27:46.530" idx="1">
    <p:pos x="10" y="10"/>
    <p:text>Pics for Dallas pending </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7-02-07T10:27:55.113" idx="2">
    <p:pos x="10" y="10"/>
    <p:text>Pics for SA pending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6E0F52-2FCE-4948-BBCB-DB7D429A2BE7}" type="datetimeFigureOut">
              <a:rPr lang="en-US" smtClean="0"/>
              <a:pPr/>
              <a:t>2/7/2017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FEBFF4-03E8-4BAC-896A-07E03AE5C1E3}" type="slidenum">
              <a:rPr lang="en-US" smtClean="0"/>
              <a:pPr/>
              <a:t>‹#›</a:t>
            </a:fld>
            <a:endParaRPr lang="en-US"/>
          </a:p>
        </p:txBody>
      </p:sp>
    </p:spTree>
    <p:extLst>
      <p:ext uri="{BB962C8B-B14F-4D97-AF65-F5344CB8AC3E}">
        <p14:creationId xmlns:p14="http://schemas.microsoft.com/office/powerpoint/2010/main" val="2117348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One of the challenges we face is that our clients are transient since well over half are immigrants with strong ties to Mexico. Cultural norms include unannounced, extended visits to family members across the border. Combined with the lack of means for communication, transience makes retention, care continuity, and client tracking more difficult. </a:t>
            </a:r>
            <a:endParaRPr lang="en-US" dirty="0"/>
          </a:p>
        </p:txBody>
      </p:sp>
      <p:sp>
        <p:nvSpPr>
          <p:cNvPr id="4" name="Slide Number Placeholder 3"/>
          <p:cNvSpPr>
            <a:spLocks noGrp="1"/>
          </p:cNvSpPr>
          <p:nvPr>
            <p:ph type="sldNum" sz="quarter" idx="10"/>
          </p:nvPr>
        </p:nvSpPr>
        <p:spPr/>
        <p:txBody>
          <a:bodyPr/>
          <a:lstStyle/>
          <a:p>
            <a:fld id="{7FFEBFF4-03E8-4BAC-896A-07E03AE5C1E3}" type="slidenum">
              <a:rPr lang="en-US" smtClean="0"/>
              <a:pPr/>
              <a:t>7</a:t>
            </a:fld>
            <a:endParaRPr lang="en-US"/>
          </a:p>
        </p:txBody>
      </p:sp>
    </p:spTree>
    <p:extLst>
      <p:ext uri="{BB962C8B-B14F-4D97-AF65-F5344CB8AC3E}">
        <p14:creationId xmlns:p14="http://schemas.microsoft.com/office/powerpoint/2010/main" val="574916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Bullet 1-</a:t>
            </a:r>
            <a:r>
              <a:rPr lang="en-US" baseline="0" dirty="0" smtClean="0"/>
              <a:t> </a:t>
            </a:r>
            <a:r>
              <a:rPr lang="en-US" dirty="0" smtClean="0"/>
              <a:t>Community based services through the use of a mobile medical unit and home visiting program to address significant disparity in healthcare services and reluctance and/or inability of residents to leave their </a:t>
            </a:r>
            <a:r>
              <a:rPr lang="en-US" dirty="0" err="1" smtClean="0"/>
              <a:t>colonias</a:t>
            </a:r>
            <a:r>
              <a:rPr lang="en-US" dirty="0" smtClean="0"/>
              <a:t> for </a:t>
            </a:r>
            <a:r>
              <a:rPr lang="en-US" dirty="0" err="1" smtClean="0"/>
              <a:t>perinatal</a:t>
            </a:r>
            <a:r>
              <a:rPr lang="en-US" dirty="0" smtClean="0"/>
              <a:t> care. </a:t>
            </a:r>
          </a:p>
          <a:p>
            <a:r>
              <a:rPr lang="en-US" dirty="0" smtClean="0"/>
              <a:t>Bullet 2-The service team consists of a medical, case management, and outreach team (</a:t>
            </a:r>
            <a:r>
              <a:rPr lang="en-US" dirty="0" err="1" smtClean="0"/>
              <a:t>promotoras</a:t>
            </a:r>
            <a:r>
              <a:rPr lang="en-US" dirty="0" smtClean="0"/>
              <a:t>/community health workers). </a:t>
            </a:r>
          </a:p>
          <a:p>
            <a:r>
              <a:rPr lang="en-US" dirty="0" smtClean="0"/>
              <a:t>Bullet 3-Medical services consist of prenatal and postpartum care which include laboratory and referral services. Unit is equipped with NST (fetal non-stress test) and ultrasound machine. Pregnant women are encouraged to be seen in 1</a:t>
            </a:r>
            <a:r>
              <a:rPr lang="en-US" baseline="30000" dirty="0" smtClean="0"/>
              <a:t>st</a:t>
            </a:r>
            <a:r>
              <a:rPr lang="en-US" dirty="0" smtClean="0"/>
              <a:t> trimester regardless if they have health care coverage in order to improve the health outcomes of pregnancy for mothers and infants. </a:t>
            </a:r>
          </a:p>
          <a:p>
            <a:r>
              <a:rPr lang="en-US" dirty="0" smtClean="0"/>
              <a:t>Bullet 4-Case management services focus on medical , social, financial, educational, legal, housing, parenting, and employment needs of its clients. </a:t>
            </a:r>
          </a:p>
          <a:p>
            <a:r>
              <a:rPr lang="en-US" dirty="0" smtClean="0"/>
              <a:t>Bullet 5-Certified community health workers provide outreach at community health centers, door to door, and in events. These workers are well trusted in the communities and are critical to the recruitment and engagement in these rural communities known as </a:t>
            </a:r>
            <a:r>
              <a:rPr lang="en-US" dirty="0" err="1" smtClean="0"/>
              <a:t>colonias</a:t>
            </a:r>
            <a:r>
              <a:rPr lang="en-US" dirty="0" smtClean="0"/>
              <a:t>. </a:t>
            </a:r>
          </a:p>
          <a:p>
            <a:r>
              <a:rPr lang="en-US" dirty="0" smtClean="0"/>
              <a:t>Bullet 6-Transportation services are available for medical appointments for mothers and target children. </a:t>
            </a:r>
          </a:p>
          <a:p>
            <a:endParaRPr lang="en-US" dirty="0" smtClean="0"/>
          </a:p>
        </p:txBody>
      </p:sp>
      <p:sp>
        <p:nvSpPr>
          <p:cNvPr id="4" name="Slide Number Placeholder 3"/>
          <p:cNvSpPr>
            <a:spLocks noGrp="1"/>
          </p:cNvSpPr>
          <p:nvPr>
            <p:ph type="sldNum" sz="quarter" idx="10"/>
          </p:nvPr>
        </p:nvSpPr>
        <p:spPr/>
        <p:txBody>
          <a:bodyPr/>
          <a:lstStyle/>
          <a:p>
            <a:fld id="{7FFEBFF4-03E8-4BAC-896A-07E03AE5C1E3}" type="slidenum">
              <a:rPr lang="en-US" smtClean="0"/>
              <a:pPr/>
              <a:t>8</a:t>
            </a:fld>
            <a:endParaRPr lang="en-US"/>
          </a:p>
        </p:txBody>
      </p:sp>
    </p:spTree>
    <p:extLst>
      <p:ext uri="{BB962C8B-B14F-4D97-AF65-F5344CB8AC3E}">
        <p14:creationId xmlns:p14="http://schemas.microsoft.com/office/powerpoint/2010/main" val="3853824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 </a:t>
            </a:r>
            <a:r>
              <a:rPr lang="en-US" dirty="0" smtClean="0"/>
              <a:t>Partnerships with local hospital system has enabled our program to provide the medical services to pregnant women and Texas Health and Human Services Commission to provide outreach and assistance with state benefit applications to ensure families get health care coverage and other benefits needed  such as food assistance. Healthy Start Laredo partners with other agencies to provide counseling and educational services as well as other social needs. In addition, partnerships with TXHSA (Texas Healthy Start Alliance and HSBA (Healthy Start Border Alliance) has enable our program to collectively impact the disparities associated with maternal and child health among underserved communities. </a:t>
            </a:r>
          </a:p>
          <a:p>
            <a:endParaRPr lang="en-US" dirty="0"/>
          </a:p>
        </p:txBody>
      </p:sp>
      <p:sp>
        <p:nvSpPr>
          <p:cNvPr id="4" name="Slide Number Placeholder 3"/>
          <p:cNvSpPr>
            <a:spLocks noGrp="1"/>
          </p:cNvSpPr>
          <p:nvPr>
            <p:ph type="sldNum" sz="quarter" idx="10"/>
          </p:nvPr>
        </p:nvSpPr>
        <p:spPr/>
        <p:txBody>
          <a:bodyPr/>
          <a:lstStyle/>
          <a:p>
            <a:fld id="{7FFEBFF4-03E8-4BAC-896A-07E03AE5C1E3}" type="slidenum">
              <a:rPr lang="en-US" smtClean="0"/>
              <a:pPr/>
              <a:t>9</a:t>
            </a:fld>
            <a:endParaRPr lang="en-US"/>
          </a:p>
        </p:txBody>
      </p:sp>
    </p:spTree>
    <p:extLst>
      <p:ext uri="{BB962C8B-B14F-4D97-AF65-F5344CB8AC3E}">
        <p14:creationId xmlns:p14="http://schemas.microsoft.com/office/powerpoint/2010/main" val="7851433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C49C40DF-7EF5-4CD8-B7CC-1BF08F7B92A7}" type="datetimeFigureOut">
              <a:rPr lang="en-US" smtClean="0"/>
              <a:pPr/>
              <a:t>2/7/2017</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ACC26D8E-1E26-4AD1-A838-ABF835B75F9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49C40DF-7EF5-4CD8-B7CC-1BF08F7B92A7}" type="datetimeFigureOut">
              <a:rPr lang="en-US" smtClean="0"/>
              <a:pPr/>
              <a:t>2/7/2017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CC26D8E-1E26-4AD1-A838-ABF835B75F9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49C40DF-7EF5-4CD8-B7CC-1BF08F7B92A7}" type="datetimeFigureOut">
              <a:rPr lang="en-US" smtClean="0"/>
              <a:pPr/>
              <a:t>2/7/2017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CC26D8E-1E26-4AD1-A838-ABF835B75F9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49C40DF-7EF5-4CD8-B7CC-1BF08F7B92A7}" type="datetimeFigureOut">
              <a:rPr lang="en-US" smtClean="0"/>
              <a:pPr/>
              <a:t>2/7/2017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CC26D8E-1E26-4AD1-A838-ABF835B75F92}"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C49C40DF-7EF5-4CD8-B7CC-1BF08F7B92A7}" type="datetimeFigureOut">
              <a:rPr lang="en-US" smtClean="0"/>
              <a:pPr/>
              <a:t>2/7/2017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CC26D8E-1E26-4AD1-A838-ABF835B75F92}"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49C40DF-7EF5-4CD8-B7CC-1BF08F7B92A7}" type="datetimeFigureOut">
              <a:rPr lang="en-US" smtClean="0"/>
              <a:pPr/>
              <a:t>2/7/2017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CC26D8E-1E26-4AD1-A838-ABF835B75F92}"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49C40DF-7EF5-4CD8-B7CC-1BF08F7B92A7}" type="datetimeFigureOut">
              <a:rPr lang="en-US" smtClean="0"/>
              <a:pPr/>
              <a:t>2/7/2017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ACC26D8E-1E26-4AD1-A838-ABF835B75F9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C49C40DF-7EF5-4CD8-B7CC-1BF08F7B92A7}" type="datetimeFigureOut">
              <a:rPr lang="en-US" smtClean="0"/>
              <a:pPr/>
              <a:t>2/7/2017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ACC26D8E-1E26-4AD1-A838-ABF835B75F92}"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C49C40DF-7EF5-4CD8-B7CC-1BF08F7B92A7}" type="datetimeFigureOut">
              <a:rPr lang="en-US" smtClean="0"/>
              <a:pPr/>
              <a:t>2/7/2017</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ACC26D8E-1E26-4AD1-A838-ABF835B75F9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C49C40DF-7EF5-4CD8-B7CC-1BF08F7B92A7}" type="datetimeFigureOut">
              <a:rPr lang="en-US" smtClean="0"/>
              <a:pPr/>
              <a:t>2/7/2017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CC26D8E-1E26-4AD1-A838-ABF835B75F9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C49C40DF-7EF5-4CD8-B7CC-1BF08F7B92A7}" type="datetimeFigureOut">
              <a:rPr lang="en-US" smtClean="0"/>
              <a:pPr/>
              <a:t>2/7/2017</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ACC26D8E-1E26-4AD1-A838-ABF835B75F92}"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C49C40DF-7EF5-4CD8-B7CC-1BF08F7B92A7}" type="datetimeFigureOut">
              <a:rPr lang="en-US" smtClean="0"/>
              <a:pPr/>
              <a:t>2/7/2017</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CC26D8E-1E26-4AD1-A838-ABF835B75F9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209800"/>
            <a:ext cx="8229600" cy="1828800"/>
          </a:xfrm>
        </p:spPr>
        <p:txBody>
          <a:bodyPr>
            <a:normAutofit fontScale="90000"/>
          </a:bodyPr>
          <a:lstStyle/>
          <a:p>
            <a:r>
              <a:rPr lang="en-US" sz="4000" dirty="0" smtClean="0"/>
              <a:t>Engaging Vulnerable Maternal and Child Health Populations: The Texas Healthy Start Alliance Experience </a:t>
            </a:r>
            <a:r>
              <a:rPr lang="en-US" dirty="0" smtClean="0"/>
              <a:t/>
            </a:r>
            <a:br>
              <a:rPr lang="en-US" dirty="0" smtClean="0"/>
            </a:br>
            <a:endParaRPr lang="en-US" dirty="0"/>
          </a:p>
        </p:txBody>
      </p:sp>
      <p:sp>
        <p:nvSpPr>
          <p:cNvPr id="3" name="Subtitle 2"/>
          <p:cNvSpPr>
            <a:spLocks noGrp="1"/>
          </p:cNvSpPr>
          <p:nvPr>
            <p:ph type="subTitle" idx="1"/>
          </p:nvPr>
        </p:nvSpPr>
        <p:spPr/>
        <p:txBody>
          <a:bodyPr/>
          <a:lstStyle/>
          <a:p>
            <a:r>
              <a:rPr lang="en-US" dirty="0" smtClean="0"/>
              <a:t>Misty Wilder</a:t>
            </a:r>
          </a:p>
          <a:p>
            <a:r>
              <a:rPr lang="en-US" dirty="0" smtClean="0"/>
              <a:t>Kori Eberle</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NT HS Logo.jpg"/>
          <p:cNvPicPr>
            <a:picLocks noChangeAspect="1"/>
          </p:cNvPicPr>
          <p:nvPr/>
        </p:nvPicPr>
        <p:blipFill>
          <a:blip r:embed="rId2" cstate="print"/>
          <a:stretch>
            <a:fillRect/>
          </a:stretch>
        </p:blipFill>
        <p:spPr>
          <a:xfrm>
            <a:off x="4038600" y="381000"/>
            <a:ext cx="4572000" cy="1058646"/>
          </a:xfrm>
          <a:prstGeom prst="rect">
            <a:avLst/>
          </a:prstGeom>
        </p:spPr>
      </p:pic>
      <p:sp>
        <p:nvSpPr>
          <p:cNvPr id="5" name="Title 2"/>
          <p:cNvSpPr>
            <a:spLocks noGrp="1"/>
          </p:cNvSpPr>
          <p:nvPr>
            <p:ph type="title"/>
          </p:nvPr>
        </p:nvSpPr>
        <p:spPr>
          <a:xfrm>
            <a:off x="457200" y="274638"/>
            <a:ext cx="3581400" cy="1143000"/>
          </a:xfrm>
        </p:spPr>
        <p:txBody>
          <a:bodyPr>
            <a:normAutofit/>
          </a:bodyPr>
          <a:lstStyle/>
          <a:p>
            <a:r>
              <a:rPr lang="en-US" dirty="0" smtClean="0"/>
              <a:t>Ft. Worth, TX </a:t>
            </a:r>
            <a:br>
              <a:rPr lang="en-US" dirty="0" smtClean="0"/>
            </a:br>
            <a:endParaRPr lang="en-US" sz="1800" dirty="0"/>
          </a:p>
        </p:txBody>
      </p:sp>
      <p:pic>
        <p:nvPicPr>
          <p:cNvPr id="4100" name="Picture 4" descr="C:\Users\134630\AppData\Local\Microsoft\Windows\Temporary Internet Files\Content.Outlook\LXGNVBBO\IMG_1761.JPG"/>
          <p:cNvPicPr>
            <a:picLocks noChangeAspect="1" noChangeArrowheads="1"/>
          </p:cNvPicPr>
          <p:nvPr/>
        </p:nvPicPr>
        <p:blipFill>
          <a:blip r:embed="rId3" cstate="print"/>
          <a:srcRect/>
          <a:stretch>
            <a:fillRect/>
          </a:stretch>
        </p:blipFill>
        <p:spPr bwMode="auto">
          <a:xfrm>
            <a:off x="5105400" y="2133600"/>
            <a:ext cx="3505200" cy="2628900"/>
          </a:xfrm>
          <a:prstGeom prst="rect">
            <a:avLst/>
          </a:prstGeom>
          <a:noFill/>
        </p:spPr>
      </p:pic>
      <p:sp>
        <p:nvSpPr>
          <p:cNvPr id="10" name="Content Placeholder 9"/>
          <p:cNvSpPr>
            <a:spLocks noGrp="1"/>
          </p:cNvSpPr>
          <p:nvPr>
            <p:ph idx="1"/>
          </p:nvPr>
        </p:nvSpPr>
        <p:spPr>
          <a:xfrm>
            <a:off x="457200" y="1481328"/>
            <a:ext cx="4648200" cy="4995672"/>
          </a:xfrm>
        </p:spPr>
        <p:txBody>
          <a:bodyPr>
            <a:normAutofit lnSpcReduction="10000"/>
          </a:bodyPr>
          <a:lstStyle/>
          <a:p>
            <a:r>
              <a:rPr lang="en-US" dirty="0" smtClean="0"/>
              <a:t>Target population:</a:t>
            </a:r>
          </a:p>
          <a:p>
            <a:pPr>
              <a:buNone/>
            </a:pPr>
            <a:r>
              <a:rPr lang="en-US" dirty="0" smtClean="0"/>
              <a:t>Refugee communities</a:t>
            </a:r>
          </a:p>
          <a:p>
            <a:pPr lvl="1"/>
            <a:r>
              <a:rPr lang="en-US" dirty="0" smtClean="0"/>
              <a:t>Provide services to refugees directly </a:t>
            </a:r>
          </a:p>
          <a:p>
            <a:pPr lvl="2"/>
            <a:r>
              <a:rPr lang="en-US" dirty="0" smtClean="0"/>
              <a:t>Bhutanese</a:t>
            </a:r>
          </a:p>
          <a:p>
            <a:pPr lvl="2"/>
            <a:r>
              <a:rPr lang="en-US" dirty="0" smtClean="0"/>
              <a:t>Nepali</a:t>
            </a:r>
          </a:p>
          <a:p>
            <a:pPr lvl="2"/>
            <a:r>
              <a:rPr lang="en-US" dirty="0" smtClean="0"/>
              <a:t>Karen-Burma</a:t>
            </a:r>
          </a:p>
          <a:p>
            <a:pPr lvl="1"/>
            <a:r>
              <a:rPr lang="en-US" dirty="0" smtClean="0"/>
              <a:t>Interpretation Services</a:t>
            </a:r>
          </a:p>
          <a:p>
            <a:pPr lvl="2"/>
            <a:r>
              <a:rPr lang="en-US" dirty="0" smtClean="0"/>
              <a:t>Arabic</a:t>
            </a:r>
          </a:p>
          <a:p>
            <a:pPr lvl="2"/>
            <a:r>
              <a:rPr lang="en-US" dirty="0" smtClean="0"/>
              <a:t>Afghani</a:t>
            </a:r>
          </a:p>
          <a:p>
            <a:pPr lvl="2"/>
            <a:r>
              <a:rPr lang="en-US" dirty="0" smtClean="0"/>
              <a:t>Somali</a:t>
            </a:r>
          </a:p>
          <a:p>
            <a:pPr lvl="2"/>
            <a:r>
              <a:rPr lang="en-US" dirty="0" smtClean="0"/>
              <a:t>And many others</a:t>
            </a:r>
          </a:p>
          <a:p>
            <a:pPr>
              <a:buNone/>
            </a:pPr>
            <a:r>
              <a:rPr lang="en-US" dirty="0" smtClean="0"/>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19472"/>
          </a:xfrm>
        </p:spPr>
        <p:txBody>
          <a:bodyPr/>
          <a:lstStyle/>
          <a:p>
            <a:r>
              <a:rPr lang="en-US" dirty="0" smtClean="0"/>
              <a:t>All participants are high-risk</a:t>
            </a:r>
          </a:p>
          <a:p>
            <a:r>
              <a:rPr lang="en-US" dirty="0" smtClean="0"/>
              <a:t>Staff recruitment and retention</a:t>
            </a:r>
          </a:p>
          <a:p>
            <a:r>
              <a:rPr lang="en-US" dirty="0" smtClean="0"/>
              <a:t>Insufficient community resources</a:t>
            </a:r>
          </a:p>
          <a:p>
            <a:r>
              <a:rPr lang="en-US" dirty="0" smtClean="0"/>
              <a:t>Staff burn-out</a:t>
            </a:r>
          </a:p>
          <a:p>
            <a:r>
              <a:rPr lang="en-US" dirty="0" smtClean="0"/>
              <a:t>Mismatch between case-loads, funding and grant requirements</a:t>
            </a:r>
          </a:p>
          <a:p>
            <a:pPr>
              <a:buNone/>
            </a:pPr>
            <a:endParaRPr lang="en-US" dirty="0" smtClean="0"/>
          </a:p>
          <a:p>
            <a:pPr>
              <a:buNone/>
            </a:pPr>
            <a:r>
              <a:rPr lang="en-US" dirty="0" smtClean="0"/>
              <a:t>Strategies</a:t>
            </a:r>
          </a:p>
          <a:p>
            <a:r>
              <a:rPr lang="en-US" dirty="0" smtClean="0"/>
              <a:t>Hire bilingual culturally</a:t>
            </a:r>
          </a:p>
          <a:p>
            <a:pPr>
              <a:buNone/>
            </a:pPr>
            <a:r>
              <a:rPr lang="en-US" dirty="0" smtClean="0"/>
              <a:t>  competent staff  </a:t>
            </a:r>
            <a:endParaRPr lang="en-US" dirty="0"/>
          </a:p>
        </p:txBody>
      </p:sp>
      <p:sp>
        <p:nvSpPr>
          <p:cNvPr id="3" name="Title 2"/>
          <p:cNvSpPr>
            <a:spLocks noGrp="1"/>
          </p:cNvSpPr>
          <p:nvPr>
            <p:ph type="title"/>
          </p:nvPr>
        </p:nvSpPr>
        <p:spPr/>
        <p:txBody>
          <a:bodyPr/>
          <a:lstStyle/>
          <a:p>
            <a:r>
              <a:rPr lang="en-US" dirty="0" smtClean="0"/>
              <a:t>Challenges &amp; Strategies - FW</a:t>
            </a:r>
            <a:endParaRPr lang="en-US" dirty="0"/>
          </a:p>
        </p:txBody>
      </p:sp>
      <p:pic>
        <p:nvPicPr>
          <p:cNvPr id="5122" name="Picture 2" descr="C:\Users\134630\AppData\Local\Microsoft\Windows\Temporary Internet Files\Content.Outlook\LXGNVBBO\IMG_1752 (2).JPG"/>
          <p:cNvPicPr>
            <a:picLocks noChangeAspect="1" noChangeArrowheads="1"/>
          </p:cNvPicPr>
          <p:nvPr/>
        </p:nvPicPr>
        <p:blipFill>
          <a:blip r:embed="rId2" cstate="print"/>
          <a:srcRect/>
          <a:stretch>
            <a:fillRect/>
          </a:stretch>
        </p:blipFill>
        <p:spPr bwMode="auto">
          <a:xfrm>
            <a:off x="5029200" y="4038600"/>
            <a:ext cx="3352800" cy="25146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Tarrant County Jail</a:t>
            </a:r>
          </a:p>
          <a:p>
            <a:pPr lvl="1"/>
            <a:r>
              <a:rPr lang="en-US" dirty="0" smtClean="0"/>
              <a:t>In jail support, partnering with health providers in jail setting</a:t>
            </a:r>
          </a:p>
          <a:p>
            <a:pPr lvl="1"/>
            <a:r>
              <a:rPr lang="en-US" dirty="0" smtClean="0"/>
              <a:t>Family support in community </a:t>
            </a:r>
          </a:p>
          <a:p>
            <a:pPr lvl="1"/>
            <a:r>
              <a:rPr lang="en-US" dirty="0" smtClean="0"/>
              <a:t>Reentry support for mother and family</a:t>
            </a:r>
          </a:p>
          <a:p>
            <a:pPr lvl="1"/>
            <a:r>
              <a:rPr lang="en-US" dirty="0" smtClean="0"/>
              <a:t>Services to HS child (if born in custody)</a:t>
            </a:r>
          </a:p>
          <a:p>
            <a:r>
              <a:rPr lang="en-US" dirty="0" smtClean="0"/>
              <a:t>Infant Health Network</a:t>
            </a:r>
          </a:p>
          <a:p>
            <a:pPr lvl="1"/>
            <a:r>
              <a:rPr lang="en-US" dirty="0" smtClean="0"/>
              <a:t>Existing collaboration of 15 years</a:t>
            </a:r>
          </a:p>
          <a:p>
            <a:pPr lvl="1"/>
            <a:r>
              <a:rPr lang="en-US" dirty="0" smtClean="0"/>
              <a:t>Annual Infant Health Summit</a:t>
            </a:r>
          </a:p>
          <a:p>
            <a:pPr lvl="1"/>
            <a:r>
              <a:rPr lang="en-US" dirty="0" smtClean="0"/>
              <a:t>Home Visitor Coordination Sub-Committee</a:t>
            </a:r>
          </a:p>
          <a:p>
            <a:r>
              <a:rPr lang="en-US" dirty="0" smtClean="0"/>
              <a:t>Collective Impact Participation</a:t>
            </a:r>
          </a:p>
          <a:p>
            <a:pPr lvl="1"/>
            <a:r>
              <a:rPr lang="en-US" dirty="0" smtClean="0"/>
              <a:t>Focused on women’s health</a:t>
            </a:r>
          </a:p>
          <a:p>
            <a:endParaRPr lang="en-US" dirty="0"/>
          </a:p>
        </p:txBody>
      </p:sp>
      <p:sp>
        <p:nvSpPr>
          <p:cNvPr id="3" name="Title 2"/>
          <p:cNvSpPr>
            <a:spLocks noGrp="1"/>
          </p:cNvSpPr>
          <p:nvPr>
            <p:ph type="title"/>
          </p:nvPr>
        </p:nvSpPr>
        <p:spPr/>
        <p:txBody>
          <a:bodyPr/>
          <a:lstStyle/>
          <a:p>
            <a:r>
              <a:rPr lang="en-US" dirty="0" smtClean="0"/>
              <a:t>Partnerships - FW</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Dallas, TX</a:t>
            </a:r>
            <a:endParaRPr lang="en-US" dirty="0"/>
          </a:p>
        </p:txBody>
      </p:sp>
      <p:sp>
        <p:nvSpPr>
          <p:cNvPr id="7" name="Content Placeholder 6"/>
          <p:cNvSpPr>
            <a:spLocks noGrp="1"/>
          </p:cNvSpPr>
          <p:nvPr>
            <p:ph idx="1"/>
          </p:nvPr>
        </p:nvSpPr>
        <p:spPr>
          <a:xfrm>
            <a:off x="533400" y="1600200"/>
            <a:ext cx="8229600" cy="4525963"/>
          </a:xfrm>
        </p:spPr>
        <p:txBody>
          <a:bodyPr>
            <a:normAutofit fontScale="92500" lnSpcReduction="20000"/>
          </a:bodyPr>
          <a:lstStyle/>
          <a:p>
            <a:r>
              <a:rPr lang="en-US" dirty="0" smtClean="0"/>
              <a:t>Target population:</a:t>
            </a:r>
          </a:p>
          <a:p>
            <a:pPr>
              <a:buNone/>
            </a:pPr>
            <a:r>
              <a:rPr lang="en-US" dirty="0" smtClean="0"/>
              <a:t>	African American about 60% and </a:t>
            </a:r>
          </a:p>
          <a:p>
            <a:pPr>
              <a:buNone/>
            </a:pPr>
            <a:r>
              <a:rPr lang="en-US" dirty="0" smtClean="0"/>
              <a:t>	Latina women about 30-35%</a:t>
            </a:r>
          </a:p>
          <a:p>
            <a:pPr>
              <a:buNone/>
            </a:pPr>
            <a:r>
              <a:rPr lang="en-US" dirty="0" smtClean="0"/>
              <a:t>	Living in areas of high infant mortality rate</a:t>
            </a:r>
          </a:p>
          <a:p>
            <a:endParaRPr lang="en-US" dirty="0" smtClean="0"/>
          </a:p>
          <a:p>
            <a:pPr>
              <a:buFont typeface="Wingdings" pitchFamily="2" charset="2"/>
              <a:buChar char="Ø"/>
            </a:pPr>
            <a:r>
              <a:rPr lang="en-US" dirty="0" smtClean="0"/>
              <a:t>Low socioeconomic neighborhoods</a:t>
            </a:r>
          </a:p>
          <a:p>
            <a:pPr>
              <a:buFont typeface="Wingdings" pitchFamily="2" charset="2"/>
              <a:buChar char="Ø"/>
            </a:pPr>
            <a:r>
              <a:rPr lang="en-US" dirty="0" smtClean="0"/>
              <a:t>Late seeking prenatal care</a:t>
            </a:r>
          </a:p>
          <a:p>
            <a:pPr>
              <a:buFont typeface="Wingdings" pitchFamily="2" charset="2"/>
              <a:buChar char="Ø"/>
            </a:pPr>
            <a:r>
              <a:rPr lang="en-US" dirty="0" smtClean="0"/>
              <a:t>No insurance</a:t>
            </a:r>
          </a:p>
          <a:p>
            <a:pPr>
              <a:buFont typeface="Wingdings" pitchFamily="2" charset="2"/>
              <a:buChar char="Ø"/>
            </a:pPr>
            <a:r>
              <a:rPr lang="en-US" dirty="0" smtClean="0"/>
              <a:t>Smokers</a:t>
            </a:r>
          </a:p>
          <a:p>
            <a:pPr>
              <a:buFont typeface="Wingdings" pitchFamily="2" charset="2"/>
              <a:buChar char="Ø"/>
            </a:pPr>
            <a:r>
              <a:rPr lang="en-US" dirty="0" smtClean="0"/>
              <a:t>Substance users/ abusers</a:t>
            </a:r>
          </a:p>
          <a:p>
            <a:pPr>
              <a:buFont typeface="Wingdings" pitchFamily="2" charset="2"/>
              <a:buChar char="Ø"/>
            </a:pPr>
            <a:r>
              <a:rPr lang="en-US" dirty="0" smtClean="0"/>
              <a:t>History of family violence</a:t>
            </a:r>
          </a:p>
          <a:p>
            <a:pPr>
              <a:buFont typeface="Wingdings" pitchFamily="2" charset="2"/>
              <a:buChar char="Ø"/>
            </a:pPr>
            <a:r>
              <a:rPr lang="en-US" dirty="0" smtClean="0"/>
              <a:t>Mental health issues</a:t>
            </a:r>
          </a:p>
          <a:p>
            <a:endParaRPr lang="en-US" dirty="0"/>
          </a:p>
        </p:txBody>
      </p:sp>
      <p:pic>
        <p:nvPicPr>
          <p:cNvPr id="8" name="Picture 7" descr="Dallas_Healthy_Start (2)logo.jpg"/>
          <p:cNvPicPr>
            <a:picLocks noChangeAspect="1"/>
          </p:cNvPicPr>
          <p:nvPr/>
        </p:nvPicPr>
        <p:blipFill>
          <a:blip r:embed="rId2" cstate="print"/>
          <a:stretch>
            <a:fillRect/>
          </a:stretch>
        </p:blipFill>
        <p:spPr>
          <a:xfrm>
            <a:off x="6248400" y="228600"/>
            <a:ext cx="2576513" cy="209134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3581400" cy="4525963"/>
          </a:xfrm>
        </p:spPr>
        <p:txBody>
          <a:bodyPr>
            <a:normAutofit fontScale="85000" lnSpcReduction="20000"/>
          </a:bodyPr>
          <a:lstStyle/>
          <a:p>
            <a:r>
              <a:rPr lang="en-US" dirty="0" smtClean="0"/>
              <a:t>Recruiting &amp; enrolling mandated number of clients</a:t>
            </a:r>
          </a:p>
          <a:p>
            <a:r>
              <a:rPr lang="en-US" dirty="0" smtClean="0"/>
              <a:t>Limited Spanish speaking staff impacted number of Spanish speaking women </a:t>
            </a:r>
            <a:r>
              <a:rPr lang="en-US" dirty="0" err="1" smtClean="0"/>
              <a:t>women</a:t>
            </a:r>
            <a:r>
              <a:rPr lang="en-US" dirty="0" smtClean="0"/>
              <a:t> to be served</a:t>
            </a:r>
          </a:p>
          <a:p>
            <a:r>
              <a:rPr lang="en-US" dirty="0" smtClean="0"/>
              <a:t>Limited ability to reach women serviced outside the Parkland Health &amp; Hospital System</a:t>
            </a:r>
          </a:p>
          <a:p>
            <a:endParaRPr lang="en-US" dirty="0"/>
          </a:p>
        </p:txBody>
      </p:sp>
      <p:sp>
        <p:nvSpPr>
          <p:cNvPr id="3" name="Title 2"/>
          <p:cNvSpPr>
            <a:spLocks noGrp="1"/>
          </p:cNvSpPr>
          <p:nvPr>
            <p:ph type="title"/>
          </p:nvPr>
        </p:nvSpPr>
        <p:spPr/>
        <p:txBody>
          <a:bodyPr>
            <a:normAutofit fontScale="90000"/>
          </a:bodyPr>
          <a:lstStyle/>
          <a:p>
            <a:r>
              <a:rPr lang="en-US" dirty="0" smtClean="0"/>
              <a:t>Challenges &amp; Strategies - Dallas</a:t>
            </a:r>
            <a:endParaRPr lang="en-US" dirty="0"/>
          </a:p>
        </p:txBody>
      </p:sp>
      <p:sp>
        <p:nvSpPr>
          <p:cNvPr id="5" name="Content Placeholder 6"/>
          <p:cNvSpPr txBox="1">
            <a:spLocks/>
          </p:cNvSpPr>
          <p:nvPr/>
        </p:nvSpPr>
        <p:spPr>
          <a:xfrm>
            <a:off x="4645025" y="1444294"/>
            <a:ext cx="4041775" cy="4727906"/>
          </a:xfrm>
          <a:prstGeom prst="rect">
            <a:avLst/>
          </a:prstGeom>
        </p:spPr>
        <p:txBody>
          <a:bodyPr>
            <a:normAutofit fontScale="85000" lnSpcReduction="10000"/>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n-US" sz="2700" b="0" i="0" u="none" strike="noStrike" kern="1200" cap="none" spc="0" normalizeH="0" baseline="0" noProof="0" smtClean="0">
                <a:ln>
                  <a:noFill/>
                </a:ln>
                <a:solidFill>
                  <a:schemeClr val="tx1"/>
                </a:solidFill>
                <a:effectLst/>
                <a:uLnTx/>
                <a:uFillTx/>
                <a:latin typeface="+mn-lt"/>
                <a:ea typeface="+mn-ea"/>
                <a:cs typeface="+mn-cs"/>
              </a:rPr>
              <a:t>Community outreach </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n-US" sz="2700" b="0" i="0" u="none" strike="noStrike" kern="1200" cap="none" spc="0" normalizeH="0" baseline="0" noProof="0" smtClean="0">
                <a:ln>
                  <a:noFill/>
                </a:ln>
                <a:solidFill>
                  <a:schemeClr val="tx1"/>
                </a:solidFill>
                <a:effectLst/>
                <a:uLnTx/>
                <a:uFillTx/>
                <a:latin typeface="+mn-lt"/>
                <a:ea typeface="+mn-ea"/>
                <a:cs typeface="+mn-cs"/>
              </a:rPr>
              <a:t>Build trusting relationships</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n-US" sz="2700" b="0" i="0" u="none" strike="noStrike" kern="1200" cap="none" spc="0" normalizeH="0" baseline="0" noProof="0" smtClean="0">
                <a:ln>
                  <a:noFill/>
                </a:ln>
                <a:solidFill>
                  <a:schemeClr val="tx1"/>
                </a:solidFill>
                <a:effectLst/>
                <a:uLnTx/>
                <a:uFillTx/>
                <a:latin typeface="+mn-lt"/>
                <a:ea typeface="+mn-ea"/>
                <a:cs typeface="+mn-cs"/>
              </a:rPr>
              <a:t>Community Action Network coordinator is program “Ambassador” </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n-US" sz="2700" b="0" i="0" u="none" strike="noStrike" kern="1200" cap="none" spc="0" normalizeH="0" baseline="0" noProof="0" smtClean="0">
                <a:ln>
                  <a:noFill/>
                </a:ln>
                <a:solidFill>
                  <a:schemeClr val="tx1"/>
                </a:solidFill>
                <a:effectLst/>
                <a:uLnTx/>
                <a:uFillTx/>
                <a:latin typeface="+mn-lt"/>
                <a:ea typeface="+mn-ea"/>
                <a:cs typeface="+mn-cs"/>
              </a:rPr>
              <a:t>Restructured staffing to hire more personnel</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n-US" sz="2700" b="0" i="0" u="none" strike="noStrike" kern="1200" cap="none" spc="0" normalizeH="0" baseline="0" noProof="0" smtClean="0">
                <a:ln>
                  <a:noFill/>
                </a:ln>
                <a:solidFill>
                  <a:schemeClr val="tx1"/>
                </a:solidFill>
                <a:effectLst/>
                <a:uLnTx/>
                <a:uFillTx/>
                <a:latin typeface="+mn-lt"/>
                <a:ea typeface="+mn-ea"/>
                <a:cs typeface="+mn-cs"/>
              </a:rPr>
              <a:t>Include client participation in Community Action Network</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n-US" sz="2700" b="0" i="0" u="none" strike="noStrike" kern="1200" cap="none" spc="0" normalizeH="0" baseline="0" noProof="0" smtClean="0">
                <a:ln>
                  <a:noFill/>
                </a:ln>
                <a:solidFill>
                  <a:schemeClr val="tx1"/>
                </a:solidFill>
                <a:effectLst/>
                <a:uLnTx/>
                <a:uFillTx/>
                <a:latin typeface="+mn-lt"/>
                <a:ea typeface="+mn-ea"/>
                <a:cs typeface="+mn-cs"/>
              </a:rPr>
              <a:t>Created partnerships </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en-US" sz="27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Created MOU’s with programs/ agencies serving similar populations like WIC, Head Start and housing department</a:t>
            </a:r>
          </a:p>
          <a:p>
            <a:r>
              <a:rPr lang="en-US" dirty="0" smtClean="0"/>
              <a:t>Changed from consortium (network based coalition) to community action network (action-based) </a:t>
            </a:r>
          </a:p>
          <a:p>
            <a:r>
              <a:rPr lang="en-US" dirty="0" smtClean="0"/>
              <a:t>Strong collaborative relationships with network members for referrals.</a:t>
            </a:r>
          </a:p>
        </p:txBody>
      </p:sp>
      <p:sp>
        <p:nvSpPr>
          <p:cNvPr id="3" name="Title 2"/>
          <p:cNvSpPr>
            <a:spLocks noGrp="1"/>
          </p:cNvSpPr>
          <p:nvPr>
            <p:ph type="title"/>
          </p:nvPr>
        </p:nvSpPr>
        <p:spPr/>
        <p:txBody>
          <a:bodyPr/>
          <a:lstStyle/>
          <a:p>
            <a:r>
              <a:rPr lang="en-US" dirty="0" smtClean="0"/>
              <a:t>Partnerships - Dallas </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San Antonio, TX </a:t>
            </a:r>
            <a:endParaRPr lang="en-US" dirty="0"/>
          </a:p>
        </p:txBody>
      </p:sp>
      <p:sp>
        <p:nvSpPr>
          <p:cNvPr id="5" name="Content Placeholder 4"/>
          <p:cNvSpPr>
            <a:spLocks noGrp="1"/>
          </p:cNvSpPr>
          <p:nvPr>
            <p:ph idx="1"/>
          </p:nvPr>
        </p:nvSpPr>
        <p:spPr/>
        <p:txBody>
          <a:bodyPr>
            <a:normAutofit fontScale="92500" lnSpcReduction="10000"/>
          </a:bodyPr>
          <a:lstStyle/>
          <a:p>
            <a:r>
              <a:rPr lang="en-US" dirty="0" smtClean="0"/>
              <a:t>Target population:</a:t>
            </a:r>
          </a:p>
          <a:p>
            <a:pPr>
              <a:buNone/>
            </a:pPr>
            <a:r>
              <a:rPr lang="en-US" dirty="0" smtClean="0"/>
              <a:t>		Homeless or doubling up pregnant women living in shelters or transitional living facilities</a:t>
            </a:r>
          </a:p>
          <a:p>
            <a:pPr>
              <a:buNone/>
            </a:pPr>
            <a:r>
              <a:rPr lang="en-US" dirty="0" smtClean="0"/>
              <a:t>Haven for Hope</a:t>
            </a:r>
          </a:p>
          <a:p>
            <a:pPr>
              <a:buNone/>
            </a:pPr>
            <a:r>
              <a:rPr lang="en-US" dirty="0" smtClean="0"/>
              <a:t>Guadalupe Home</a:t>
            </a:r>
          </a:p>
          <a:p>
            <a:pPr>
              <a:buNone/>
            </a:pPr>
            <a:r>
              <a:rPr lang="en-US" dirty="0" smtClean="0"/>
              <a:t>Fair Weather </a:t>
            </a:r>
          </a:p>
          <a:p>
            <a:pPr>
              <a:buNone/>
            </a:pPr>
            <a:r>
              <a:rPr lang="en-US" dirty="0" smtClean="0"/>
              <a:t>SAMM Shelter</a:t>
            </a:r>
          </a:p>
          <a:p>
            <a:pPr>
              <a:buNone/>
            </a:pPr>
            <a:r>
              <a:rPr lang="en-US" dirty="0" smtClean="0"/>
              <a:t>Project Precious- VOA Shelter</a:t>
            </a:r>
          </a:p>
          <a:p>
            <a:pPr>
              <a:buNone/>
            </a:pPr>
            <a:r>
              <a:rPr lang="en-US" dirty="0" smtClean="0"/>
              <a:t>Couch surfing</a:t>
            </a:r>
          </a:p>
          <a:p>
            <a:pPr>
              <a:buNone/>
            </a:pPr>
            <a:r>
              <a:rPr lang="en-US" dirty="0" smtClean="0"/>
              <a:t>Hotels/Motels </a:t>
            </a:r>
          </a:p>
          <a:p>
            <a:pPr>
              <a:buNone/>
            </a:pPr>
            <a:r>
              <a:rPr lang="en-US" dirty="0" smtClean="0"/>
              <a:t>Homeless encampments </a:t>
            </a:r>
            <a:endParaRPr lang="en-US" dirty="0"/>
          </a:p>
        </p:txBody>
      </p:sp>
      <p:pic>
        <p:nvPicPr>
          <p:cNvPr id="6" name="Picture 5" descr="San Antonio  HS Site Logo.jpg"/>
          <p:cNvPicPr>
            <a:picLocks noChangeAspect="1"/>
          </p:cNvPicPr>
          <p:nvPr/>
        </p:nvPicPr>
        <p:blipFill>
          <a:blip r:embed="rId2" cstate="print"/>
          <a:stretch>
            <a:fillRect/>
          </a:stretch>
        </p:blipFill>
        <p:spPr>
          <a:xfrm>
            <a:off x="5742759" y="381000"/>
            <a:ext cx="2543991" cy="14478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Transient nature </a:t>
            </a:r>
          </a:p>
          <a:p>
            <a:r>
              <a:rPr lang="en-US" dirty="0" smtClean="0"/>
              <a:t>Interrupted cell phone service</a:t>
            </a:r>
          </a:p>
          <a:p>
            <a:r>
              <a:rPr lang="en-US" dirty="0" smtClean="0"/>
              <a:t>Mental health issues</a:t>
            </a:r>
          </a:p>
          <a:p>
            <a:r>
              <a:rPr lang="en-US" dirty="0" smtClean="0"/>
              <a:t>Mistrust of “City”</a:t>
            </a:r>
          </a:p>
          <a:p>
            <a:r>
              <a:rPr lang="en-US" dirty="0" smtClean="0"/>
              <a:t>Substance use/ abuse</a:t>
            </a:r>
          </a:p>
          <a:p>
            <a:r>
              <a:rPr lang="en-US" dirty="0" smtClean="0"/>
              <a:t>Sex Work</a:t>
            </a:r>
          </a:p>
          <a:p>
            <a:r>
              <a:rPr lang="en-US" dirty="0" smtClean="0"/>
              <a:t>Criminalized homelessness</a:t>
            </a:r>
          </a:p>
          <a:p>
            <a:r>
              <a:rPr lang="en-US" dirty="0" smtClean="0"/>
              <a:t>History of violence</a:t>
            </a:r>
          </a:p>
          <a:p>
            <a:endParaRPr lang="en-US" dirty="0"/>
          </a:p>
        </p:txBody>
      </p:sp>
      <p:sp>
        <p:nvSpPr>
          <p:cNvPr id="3" name="Title 2"/>
          <p:cNvSpPr>
            <a:spLocks noGrp="1"/>
          </p:cNvSpPr>
          <p:nvPr>
            <p:ph type="title"/>
          </p:nvPr>
        </p:nvSpPr>
        <p:spPr/>
        <p:txBody>
          <a:bodyPr/>
          <a:lstStyle/>
          <a:p>
            <a:r>
              <a:rPr lang="en-US" dirty="0" smtClean="0"/>
              <a:t>Challenges – San Antonio</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HOPE Team police officers refer meet with case manager and women for first visit</a:t>
            </a:r>
          </a:p>
          <a:p>
            <a:r>
              <a:rPr lang="en-US" dirty="0" smtClean="0"/>
              <a:t>Conduct classes within shelters to forge relationships </a:t>
            </a:r>
          </a:p>
          <a:p>
            <a:r>
              <a:rPr lang="en-US" dirty="0" smtClean="0"/>
              <a:t>Incentive based program helps with necessities</a:t>
            </a:r>
          </a:p>
          <a:p>
            <a:r>
              <a:rPr lang="en-US" dirty="0" smtClean="0"/>
              <a:t>Only case managers with proper experience, education and training work this critical cases</a:t>
            </a:r>
          </a:p>
          <a:p>
            <a:r>
              <a:rPr lang="en-US" dirty="0" smtClean="0"/>
              <a:t>Meet participants where they are </a:t>
            </a:r>
            <a:r>
              <a:rPr lang="en-US" dirty="0" err="1" smtClean="0"/>
              <a:t>ie</a:t>
            </a:r>
            <a:r>
              <a:rPr lang="en-US" dirty="0" smtClean="0"/>
              <a:t>. McDonald’s, park, under a bridge, in the shelter</a:t>
            </a:r>
          </a:p>
          <a:p>
            <a:r>
              <a:rPr lang="en-US" dirty="0" smtClean="0"/>
              <a:t>Meet participants where they are emotionally, never pass judgment, never impose. Guide.</a:t>
            </a:r>
          </a:p>
          <a:p>
            <a:r>
              <a:rPr lang="en-US" dirty="0" smtClean="0"/>
              <a:t>Use motivational interviewing techniques</a:t>
            </a:r>
            <a:endParaRPr lang="en-US" dirty="0"/>
          </a:p>
        </p:txBody>
      </p:sp>
      <p:sp>
        <p:nvSpPr>
          <p:cNvPr id="3" name="Title 2"/>
          <p:cNvSpPr>
            <a:spLocks noGrp="1"/>
          </p:cNvSpPr>
          <p:nvPr>
            <p:ph type="title"/>
          </p:nvPr>
        </p:nvSpPr>
        <p:spPr/>
        <p:txBody>
          <a:bodyPr>
            <a:normAutofit/>
          </a:bodyPr>
          <a:lstStyle/>
          <a:p>
            <a:r>
              <a:rPr lang="en-US" dirty="0" smtClean="0"/>
              <a:t>Strategies – San Antonio</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690872"/>
          </a:xfrm>
        </p:spPr>
        <p:txBody>
          <a:bodyPr/>
          <a:lstStyle/>
          <a:p>
            <a:r>
              <a:rPr lang="en-US" dirty="0" smtClean="0"/>
              <a:t>Healthy Families Network- coalition of 45 agencies all working on same goals</a:t>
            </a:r>
          </a:p>
          <a:p>
            <a:r>
              <a:rPr lang="en-US" dirty="0" smtClean="0"/>
              <a:t>WIC</a:t>
            </a:r>
          </a:p>
          <a:p>
            <a:r>
              <a:rPr lang="en-US" dirty="0" smtClean="0"/>
              <a:t>San Antonio Housing Authority</a:t>
            </a:r>
          </a:p>
          <a:p>
            <a:r>
              <a:rPr lang="en-US" dirty="0" smtClean="0"/>
              <a:t>Homeless shelters</a:t>
            </a:r>
          </a:p>
          <a:p>
            <a:r>
              <a:rPr lang="en-US" dirty="0" smtClean="0"/>
              <a:t>San Antonio Police Department</a:t>
            </a:r>
          </a:p>
          <a:p>
            <a:r>
              <a:rPr lang="en-US" dirty="0" smtClean="0"/>
              <a:t>Bexar County Juvenile Justice</a:t>
            </a:r>
          </a:p>
          <a:p>
            <a:r>
              <a:rPr lang="en-US" dirty="0" smtClean="0"/>
              <a:t>School Districts primarily SAISD and Edgewood</a:t>
            </a:r>
          </a:p>
          <a:p>
            <a:r>
              <a:rPr lang="en-US" dirty="0" smtClean="0"/>
              <a:t>Pregnancy </a:t>
            </a:r>
            <a:r>
              <a:rPr lang="en-US" smtClean="0"/>
              <a:t>testing clinics</a:t>
            </a:r>
            <a:endParaRPr lang="en-US" dirty="0" smtClean="0"/>
          </a:p>
          <a:p>
            <a:endParaRPr lang="en-US" dirty="0" smtClean="0"/>
          </a:p>
        </p:txBody>
      </p:sp>
      <p:sp>
        <p:nvSpPr>
          <p:cNvPr id="3" name="Title 2"/>
          <p:cNvSpPr>
            <a:spLocks noGrp="1"/>
          </p:cNvSpPr>
          <p:nvPr>
            <p:ph type="title"/>
          </p:nvPr>
        </p:nvSpPr>
        <p:spPr/>
        <p:txBody>
          <a:bodyPr/>
          <a:lstStyle/>
          <a:p>
            <a:r>
              <a:rPr lang="en-US" dirty="0" smtClean="0"/>
              <a:t>Partnerships – San Antonio</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Overview Texas Healthy Start Alliance </a:t>
            </a:r>
          </a:p>
          <a:p>
            <a:r>
              <a:rPr lang="en-US" dirty="0" smtClean="0"/>
              <a:t>Understand conditions affecting Texas Maternal Child Health populations</a:t>
            </a:r>
          </a:p>
          <a:p>
            <a:r>
              <a:rPr lang="en-US" dirty="0" smtClean="0"/>
              <a:t>Discuss implementation challenges </a:t>
            </a:r>
          </a:p>
          <a:p>
            <a:r>
              <a:rPr lang="en-US" dirty="0" smtClean="0"/>
              <a:t>Discuss strategies used to overcoming barriers to engaging and serving women and their families</a:t>
            </a:r>
          </a:p>
          <a:p>
            <a:r>
              <a:rPr lang="en-US" dirty="0" smtClean="0"/>
              <a:t>Leveraging partnerships  		</a:t>
            </a:r>
          </a:p>
          <a:p>
            <a:endParaRPr lang="en-US" dirty="0"/>
          </a:p>
        </p:txBody>
      </p:sp>
      <p:sp>
        <p:nvSpPr>
          <p:cNvPr id="3" name="Title 2"/>
          <p:cNvSpPr>
            <a:spLocks noGrp="1"/>
          </p:cNvSpPr>
          <p:nvPr>
            <p:ph type="title"/>
          </p:nvPr>
        </p:nvSpPr>
        <p:spPr/>
        <p:txBody>
          <a:bodyPr/>
          <a:lstStyle/>
          <a:p>
            <a:r>
              <a:rPr lang="en-US" dirty="0" smtClean="0"/>
              <a:t>Objectives</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smtClean="0"/>
              <a:t>Conclusions</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Contact Information</a:t>
            </a:r>
            <a:endParaRPr lang="en-US" dirty="0"/>
          </a:p>
        </p:txBody>
      </p:sp>
      <p:pic>
        <p:nvPicPr>
          <p:cNvPr id="1026" name="Picture 2" descr="C:\Users\129606\Pictures\THSA updated 12-7-16.png"/>
          <p:cNvPicPr>
            <a:picLocks noGrp="1" noChangeAspect="1" noChangeArrowheads="1"/>
          </p:cNvPicPr>
          <p:nvPr>
            <p:ph idx="1"/>
          </p:nvPr>
        </p:nvPicPr>
        <p:blipFill>
          <a:blip r:embed="rId2" cstate="print"/>
          <a:srcRect/>
          <a:stretch>
            <a:fillRect/>
          </a:stretch>
        </p:blipFill>
        <p:spPr bwMode="auto">
          <a:xfrm>
            <a:off x="2895600" y="5257800"/>
            <a:ext cx="5811061" cy="981212"/>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XHSA LOGO - No Cities.png"/>
          <p:cNvPicPr>
            <a:picLocks noGrp="1" noChangeAspect="1"/>
          </p:cNvPicPr>
          <p:nvPr>
            <p:ph idx="1"/>
          </p:nvPr>
        </p:nvPicPr>
        <p:blipFill>
          <a:blip r:embed="rId2" cstate="print"/>
          <a:stretch>
            <a:fillRect/>
          </a:stretch>
        </p:blipFill>
        <p:spPr>
          <a:xfrm>
            <a:off x="1066800" y="152400"/>
            <a:ext cx="6705600" cy="3166736"/>
          </a:xfrm>
        </p:spPr>
      </p:pic>
      <p:sp>
        <p:nvSpPr>
          <p:cNvPr id="5" name="TextBox 4"/>
          <p:cNvSpPr txBox="1"/>
          <p:nvPr/>
        </p:nvSpPr>
        <p:spPr>
          <a:xfrm>
            <a:off x="457200" y="3276600"/>
            <a:ext cx="8382000" cy="3139321"/>
          </a:xfrm>
          <a:prstGeom prst="rect">
            <a:avLst/>
          </a:prstGeom>
          <a:noFill/>
        </p:spPr>
        <p:txBody>
          <a:bodyPr wrap="square" rtlCol="0">
            <a:spAutoFit/>
          </a:bodyPr>
          <a:lstStyle/>
          <a:p>
            <a:r>
              <a:rPr lang="en-US" dirty="0" smtClean="0"/>
              <a:t>Mission: To collaborate with others to promote healthy families and communities in the State of Texas through education, advocacy, capacity building and research</a:t>
            </a:r>
          </a:p>
          <a:p>
            <a:endParaRPr lang="en-US" dirty="0" smtClean="0"/>
          </a:p>
          <a:p>
            <a:r>
              <a:rPr lang="en-US" dirty="0" smtClean="0"/>
              <a:t>Founded: August 28, 2009</a:t>
            </a:r>
          </a:p>
          <a:p>
            <a:endParaRPr lang="en-US" dirty="0" smtClean="0"/>
          </a:p>
          <a:p>
            <a:r>
              <a:rPr lang="en-US" dirty="0" smtClean="0"/>
              <a:t>Meet monthly via conference call first Tuesday</a:t>
            </a:r>
          </a:p>
          <a:p>
            <a:endParaRPr lang="en-US" dirty="0" smtClean="0"/>
          </a:p>
          <a:p>
            <a:r>
              <a:rPr lang="en-US" dirty="0" smtClean="0"/>
              <a:t>6 original sites: Dallas, Ft. Worth, San Antonio, Laredo, Houston &amp; Brownsville  </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Laredo Healthy Start </a:t>
            </a:r>
          </a:p>
          <a:p>
            <a:pPr lvl="1"/>
            <a:r>
              <a:rPr lang="en-US" dirty="0" smtClean="0"/>
              <a:t>Araceli Flores- Program Manager </a:t>
            </a:r>
          </a:p>
          <a:p>
            <a:r>
              <a:rPr lang="en-US" dirty="0" smtClean="0"/>
              <a:t>San Antonio Healthy Start</a:t>
            </a:r>
          </a:p>
          <a:p>
            <a:pPr lvl="1"/>
            <a:r>
              <a:rPr lang="en-US" dirty="0" smtClean="0"/>
              <a:t>Kori Eberle- Project Director</a:t>
            </a:r>
          </a:p>
          <a:p>
            <a:r>
              <a:rPr lang="en-US" dirty="0" smtClean="0"/>
              <a:t>Dallas Healthy Start</a:t>
            </a:r>
          </a:p>
          <a:p>
            <a:pPr lvl="1"/>
            <a:r>
              <a:rPr lang="en-US" dirty="0" smtClean="0"/>
              <a:t>Karla McCoy- Project Director</a:t>
            </a:r>
          </a:p>
          <a:p>
            <a:pPr lvl="1"/>
            <a:r>
              <a:rPr lang="en-US" dirty="0" smtClean="0"/>
              <a:t>Kathy Chapman- Case Management Manager</a:t>
            </a:r>
          </a:p>
          <a:p>
            <a:r>
              <a:rPr lang="en-US" dirty="0" smtClean="0"/>
              <a:t>Fort Worth Healthy Start</a:t>
            </a:r>
          </a:p>
          <a:p>
            <a:pPr lvl="1"/>
            <a:r>
              <a:rPr lang="en-US" dirty="0" smtClean="0"/>
              <a:t>Amy Raines-Milenkov- Project Director</a:t>
            </a:r>
          </a:p>
          <a:p>
            <a:pPr lvl="1"/>
            <a:r>
              <a:rPr lang="en-US" dirty="0" smtClean="0"/>
              <a:t>Misty Wilder- Program Manager  </a:t>
            </a:r>
            <a:endParaRPr lang="en-US" dirty="0"/>
          </a:p>
        </p:txBody>
      </p:sp>
      <p:sp>
        <p:nvSpPr>
          <p:cNvPr id="3" name="Title 2"/>
          <p:cNvSpPr>
            <a:spLocks noGrp="1"/>
          </p:cNvSpPr>
          <p:nvPr>
            <p:ph type="title"/>
          </p:nvPr>
        </p:nvSpPr>
        <p:spPr/>
        <p:txBody>
          <a:bodyPr/>
          <a:lstStyle/>
          <a:p>
            <a:r>
              <a:rPr lang="en-US" dirty="0" smtClean="0"/>
              <a:t>Texas Healthy Start Alliance</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cstate="print"/>
          <a:srcRect/>
          <a:stretch>
            <a:fillRect/>
          </a:stretch>
        </p:blipFill>
        <p:spPr bwMode="auto">
          <a:xfrm>
            <a:off x="0" y="0"/>
            <a:ext cx="6326387" cy="5845522"/>
          </a:xfrm>
          <a:prstGeom prst="rect">
            <a:avLst/>
          </a:prstGeom>
          <a:noFill/>
        </p:spPr>
      </p:pic>
      <p:cxnSp>
        <p:nvCxnSpPr>
          <p:cNvPr id="6" name="Straight Connector 5"/>
          <p:cNvCxnSpPr/>
          <p:nvPr/>
        </p:nvCxnSpPr>
        <p:spPr>
          <a:xfrm flipV="1">
            <a:off x="5978104" y="2022896"/>
            <a:ext cx="22860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248400" y="2895600"/>
            <a:ext cx="152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401574" y="4842296"/>
            <a:ext cx="2057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4265766" y="5680496"/>
            <a:ext cx="533400"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876800" y="1143000"/>
            <a:ext cx="2590800" cy="369332"/>
          </a:xfrm>
          <a:prstGeom prst="rect">
            <a:avLst/>
          </a:prstGeom>
          <a:noFill/>
        </p:spPr>
        <p:txBody>
          <a:bodyPr wrap="square" rtlCol="0">
            <a:spAutoFit/>
          </a:bodyPr>
          <a:lstStyle/>
          <a:p>
            <a:endParaRPr lang="en-US" dirty="0"/>
          </a:p>
        </p:txBody>
      </p:sp>
      <p:sp>
        <p:nvSpPr>
          <p:cNvPr id="15" name="TextBox 14"/>
          <p:cNvSpPr txBox="1"/>
          <p:nvPr/>
        </p:nvSpPr>
        <p:spPr>
          <a:xfrm>
            <a:off x="6129070" y="1634704"/>
            <a:ext cx="2057400" cy="646331"/>
          </a:xfrm>
          <a:prstGeom prst="rect">
            <a:avLst/>
          </a:prstGeom>
          <a:noFill/>
        </p:spPr>
        <p:txBody>
          <a:bodyPr wrap="square" rtlCol="0">
            <a:spAutoFit/>
          </a:bodyPr>
          <a:lstStyle/>
          <a:p>
            <a:r>
              <a:rPr lang="en-US" dirty="0" smtClean="0"/>
              <a:t>Refugee Communities</a:t>
            </a:r>
            <a:endParaRPr lang="en-US" dirty="0"/>
          </a:p>
        </p:txBody>
      </p:sp>
      <p:sp>
        <p:nvSpPr>
          <p:cNvPr id="16" name="TextBox 15"/>
          <p:cNvSpPr txBox="1"/>
          <p:nvPr/>
        </p:nvSpPr>
        <p:spPr>
          <a:xfrm>
            <a:off x="7467600" y="4553314"/>
            <a:ext cx="1295400" cy="646331"/>
          </a:xfrm>
          <a:prstGeom prst="rect">
            <a:avLst/>
          </a:prstGeom>
          <a:noFill/>
        </p:spPr>
        <p:txBody>
          <a:bodyPr wrap="square" rtlCol="0">
            <a:spAutoFit/>
          </a:bodyPr>
          <a:lstStyle/>
          <a:p>
            <a:r>
              <a:rPr lang="en-US" dirty="0" smtClean="0"/>
              <a:t>Homeless</a:t>
            </a:r>
          </a:p>
          <a:p>
            <a:r>
              <a:rPr lang="en-US" dirty="0" smtClean="0"/>
              <a:t>families</a:t>
            </a:r>
            <a:endParaRPr lang="en-US" dirty="0"/>
          </a:p>
        </p:txBody>
      </p:sp>
      <p:sp>
        <p:nvSpPr>
          <p:cNvPr id="17" name="TextBox 16"/>
          <p:cNvSpPr txBox="1"/>
          <p:nvPr/>
        </p:nvSpPr>
        <p:spPr>
          <a:xfrm>
            <a:off x="2248606" y="5520904"/>
            <a:ext cx="2286000" cy="369332"/>
          </a:xfrm>
          <a:prstGeom prst="rect">
            <a:avLst/>
          </a:prstGeom>
          <a:noFill/>
        </p:spPr>
        <p:txBody>
          <a:bodyPr wrap="square" rtlCol="0">
            <a:spAutoFit/>
          </a:bodyPr>
          <a:lstStyle/>
          <a:p>
            <a:r>
              <a:rPr lang="en-US" dirty="0" smtClean="0"/>
              <a:t>Living in </a:t>
            </a:r>
            <a:r>
              <a:rPr lang="es-US" dirty="0" smtClean="0"/>
              <a:t>colonias</a:t>
            </a:r>
            <a:endParaRPr lang="es-US" dirty="0"/>
          </a:p>
        </p:txBody>
      </p:sp>
      <p:sp>
        <p:nvSpPr>
          <p:cNvPr id="18" name="Title 17"/>
          <p:cNvSpPr>
            <a:spLocks noGrp="1"/>
          </p:cNvSpPr>
          <p:nvPr>
            <p:ph type="title"/>
          </p:nvPr>
        </p:nvSpPr>
        <p:spPr>
          <a:xfrm>
            <a:off x="414070" y="162500"/>
            <a:ext cx="8229600" cy="1143000"/>
          </a:xfrm>
        </p:spPr>
        <p:txBody>
          <a:bodyPr>
            <a:normAutofit fontScale="90000"/>
          </a:bodyPr>
          <a:lstStyle/>
          <a:p>
            <a:r>
              <a:rPr lang="en-US" dirty="0" smtClean="0"/>
              <a:t>                  Vulnerable Populations </a:t>
            </a:r>
            <a:endParaRPr lang="en-US" dirty="0"/>
          </a:p>
        </p:txBody>
      </p:sp>
      <p:sp>
        <p:nvSpPr>
          <p:cNvPr id="12" name="TextBox 11"/>
          <p:cNvSpPr txBox="1"/>
          <p:nvPr/>
        </p:nvSpPr>
        <p:spPr>
          <a:xfrm>
            <a:off x="7772400" y="2438400"/>
            <a:ext cx="1143000" cy="1200329"/>
          </a:xfrm>
          <a:prstGeom prst="rect">
            <a:avLst/>
          </a:prstGeom>
          <a:noFill/>
        </p:spPr>
        <p:txBody>
          <a:bodyPr wrap="square" rtlCol="0">
            <a:spAutoFit/>
          </a:bodyPr>
          <a:lstStyle/>
          <a:p>
            <a:r>
              <a:rPr lang="en-US" dirty="0" smtClean="0"/>
              <a:t>Minority women with low SES</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4525963"/>
          </a:xfrm>
        </p:spPr>
        <p:txBody>
          <a:bodyPr>
            <a:normAutofit/>
          </a:bodyPr>
          <a:lstStyle/>
          <a:p>
            <a:r>
              <a:rPr lang="en-US" sz="2400" dirty="0" err="1" smtClean="0"/>
              <a:t>Colonias</a:t>
            </a:r>
            <a:r>
              <a:rPr lang="en-US" sz="2400" dirty="0" smtClean="0"/>
              <a:t> are unincorporated neighborhoods or subdivisions that lack physical infrastructure, (water, power and sewer systems) that together with transportation challenges are responsible for extreme disparity in access to adequate health care and affecting the health and safety of residents. </a:t>
            </a:r>
          </a:p>
          <a:p>
            <a:r>
              <a:rPr lang="en-US" sz="2400" dirty="0" smtClean="0"/>
              <a:t>Over 93% of Laredo Healthy Start clients live in these </a:t>
            </a:r>
            <a:r>
              <a:rPr lang="en-US" sz="2400" dirty="0" err="1" smtClean="0"/>
              <a:t>colonias</a:t>
            </a:r>
            <a:r>
              <a:rPr lang="en-US" sz="2400" dirty="0" smtClean="0"/>
              <a:t> and have incomes below 100% federal poverty level. </a:t>
            </a:r>
            <a:endParaRPr lang="en-US" sz="2400" dirty="0"/>
          </a:p>
        </p:txBody>
      </p:sp>
      <p:sp>
        <p:nvSpPr>
          <p:cNvPr id="3" name="Title 2"/>
          <p:cNvSpPr>
            <a:spLocks noGrp="1"/>
          </p:cNvSpPr>
          <p:nvPr>
            <p:ph type="title"/>
          </p:nvPr>
        </p:nvSpPr>
        <p:spPr/>
        <p:txBody>
          <a:bodyPr>
            <a:normAutofit fontScale="90000"/>
          </a:bodyPr>
          <a:lstStyle/>
          <a:p>
            <a:r>
              <a:rPr lang="en-US" dirty="0" smtClean="0"/>
              <a:t>Laredo, Webb County, TX- </a:t>
            </a:r>
            <a:r>
              <a:rPr lang="en-US" dirty="0" err="1" smtClean="0"/>
              <a:t>Colonias</a:t>
            </a:r>
            <a:endParaRPr lang="en-US" dirty="0"/>
          </a:p>
        </p:txBody>
      </p:sp>
      <p:pic>
        <p:nvPicPr>
          <p:cNvPr id="7" name="Picture 6" descr="Healthy Start Laredo.png"/>
          <p:cNvPicPr>
            <a:picLocks noChangeAspect="1"/>
          </p:cNvPicPr>
          <p:nvPr/>
        </p:nvPicPr>
        <p:blipFill>
          <a:blip r:embed="rId2" cstate="print"/>
          <a:stretch>
            <a:fillRect/>
          </a:stretch>
        </p:blipFill>
        <p:spPr>
          <a:xfrm>
            <a:off x="5105400" y="4419600"/>
            <a:ext cx="2904750" cy="233477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19200"/>
            <a:ext cx="5105400" cy="4919472"/>
          </a:xfrm>
        </p:spPr>
        <p:txBody>
          <a:bodyPr>
            <a:normAutofit lnSpcReduction="10000"/>
          </a:bodyPr>
          <a:lstStyle/>
          <a:p>
            <a:r>
              <a:rPr lang="en-US" dirty="0" smtClean="0"/>
              <a:t>Clients are transient </a:t>
            </a:r>
          </a:p>
          <a:p>
            <a:r>
              <a:rPr lang="en-US" dirty="0" smtClean="0"/>
              <a:t>Over half are immigrants with strong ties to Mexico</a:t>
            </a:r>
          </a:p>
          <a:p>
            <a:r>
              <a:rPr lang="en-US" dirty="0" smtClean="0"/>
              <a:t>Cultural norms include unannounced, extended visits to family members across the border </a:t>
            </a:r>
          </a:p>
          <a:p>
            <a:r>
              <a:rPr lang="en-US" dirty="0" smtClean="0"/>
              <a:t>Lack of means for communication, transience makes retention, care continuity, and client tracking more difficult </a:t>
            </a:r>
          </a:p>
          <a:p>
            <a:endParaRPr lang="en-US" dirty="0"/>
          </a:p>
        </p:txBody>
      </p:sp>
      <p:sp>
        <p:nvSpPr>
          <p:cNvPr id="3" name="Title 2"/>
          <p:cNvSpPr>
            <a:spLocks noGrp="1"/>
          </p:cNvSpPr>
          <p:nvPr>
            <p:ph type="title"/>
          </p:nvPr>
        </p:nvSpPr>
        <p:spPr/>
        <p:txBody>
          <a:bodyPr/>
          <a:lstStyle/>
          <a:p>
            <a:r>
              <a:rPr lang="en-US" dirty="0" smtClean="0"/>
              <a:t>Challenges- Laredo</a:t>
            </a:r>
            <a:endParaRPr lang="en-US" dirty="0"/>
          </a:p>
        </p:txBody>
      </p:sp>
      <p:pic>
        <p:nvPicPr>
          <p:cNvPr id="7" name="Picture 2" descr="C:\Users\134630\AppData\Local\Microsoft\Windows\Temporary Internet Files\Content.Outlook\LXGNVBBO\Picture1.jpg"/>
          <p:cNvPicPr>
            <a:picLocks noChangeAspect="1" noChangeArrowheads="1"/>
          </p:cNvPicPr>
          <p:nvPr/>
        </p:nvPicPr>
        <p:blipFill>
          <a:blip r:embed="rId3" cstate="print"/>
          <a:srcRect/>
          <a:stretch>
            <a:fillRect/>
          </a:stretch>
        </p:blipFill>
        <p:spPr bwMode="auto">
          <a:xfrm>
            <a:off x="5486400" y="1905000"/>
            <a:ext cx="3072384" cy="2348969"/>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3657600"/>
          </a:xfrm>
        </p:spPr>
        <p:txBody>
          <a:bodyPr>
            <a:normAutofit/>
          </a:bodyPr>
          <a:lstStyle/>
          <a:p>
            <a:r>
              <a:rPr lang="en-US" sz="1600" dirty="0" smtClean="0"/>
              <a:t>Community based services through the use of a mobile medical unit and home visiting program</a:t>
            </a:r>
          </a:p>
          <a:p>
            <a:r>
              <a:rPr lang="en-US" sz="1600" dirty="0" smtClean="0"/>
              <a:t>The service team consists of a medical, case management, and outreach team (</a:t>
            </a:r>
            <a:r>
              <a:rPr lang="en-US" sz="1600" dirty="0" err="1" smtClean="0"/>
              <a:t>promotoras</a:t>
            </a:r>
            <a:r>
              <a:rPr lang="en-US" sz="1600" dirty="0" smtClean="0"/>
              <a:t>/community health workers). </a:t>
            </a:r>
          </a:p>
          <a:p>
            <a:r>
              <a:rPr lang="en-US" sz="1600" dirty="0" smtClean="0"/>
              <a:t>Medical services consist of prenatal and postpartum care which include laboratory and referral services. Unit is equipped with NST (fetal non-stress test) and ultrasound machine. </a:t>
            </a:r>
          </a:p>
          <a:p>
            <a:r>
              <a:rPr lang="en-US" sz="1600" dirty="0" smtClean="0"/>
              <a:t>Case management services focus on medical , social, financial, educational, legal, housing, parenting, and employment needs of its clients. </a:t>
            </a:r>
          </a:p>
          <a:p>
            <a:r>
              <a:rPr lang="en-US" sz="1600" dirty="0" smtClean="0"/>
              <a:t>Certified community health workers provide outreach at community health centers, door to door, and in events</a:t>
            </a:r>
          </a:p>
          <a:p>
            <a:r>
              <a:rPr lang="en-US" sz="1600" dirty="0" smtClean="0"/>
              <a:t>Transportation services are available for medical appointments for mothers and target children. </a:t>
            </a:r>
          </a:p>
          <a:p>
            <a:endParaRPr lang="en-US" dirty="0"/>
          </a:p>
        </p:txBody>
      </p:sp>
      <p:sp>
        <p:nvSpPr>
          <p:cNvPr id="3" name="Title 2"/>
          <p:cNvSpPr>
            <a:spLocks noGrp="1"/>
          </p:cNvSpPr>
          <p:nvPr>
            <p:ph type="title"/>
          </p:nvPr>
        </p:nvSpPr>
        <p:spPr/>
        <p:txBody>
          <a:bodyPr/>
          <a:lstStyle/>
          <a:p>
            <a:r>
              <a:rPr lang="en-US" dirty="0" smtClean="0"/>
              <a:t>Strategies- Laredo</a:t>
            </a:r>
            <a:endParaRPr lang="en-US" dirty="0"/>
          </a:p>
        </p:txBody>
      </p:sp>
      <p:sp>
        <p:nvSpPr>
          <p:cNvPr id="5" name="TextBox 4"/>
          <p:cNvSpPr txBox="1"/>
          <p:nvPr/>
        </p:nvSpPr>
        <p:spPr>
          <a:xfrm>
            <a:off x="533400" y="4800600"/>
            <a:ext cx="7924800" cy="369332"/>
          </a:xfrm>
          <a:prstGeom prst="rect">
            <a:avLst/>
          </a:prstGeom>
          <a:noFill/>
        </p:spPr>
        <p:txBody>
          <a:bodyPr wrap="square" rtlCol="0">
            <a:spAutoFit/>
          </a:bodyPr>
          <a:lstStyle/>
          <a:p>
            <a:endParaRPr lang="en-US" dirty="0"/>
          </a:p>
        </p:txBody>
      </p:sp>
      <p:pic>
        <p:nvPicPr>
          <p:cNvPr id="7" name="Picture 2" descr="C:\Users\134630\AppData\Local\Microsoft\Windows\Temporary Internet Files\Content.Outlook\LXGNVBBO\MMU pic.jpg"/>
          <p:cNvPicPr>
            <a:picLocks noChangeAspect="1" noChangeArrowheads="1"/>
          </p:cNvPicPr>
          <p:nvPr/>
        </p:nvPicPr>
        <p:blipFill>
          <a:blip r:embed="rId3" cstate="print"/>
          <a:srcRect/>
          <a:stretch>
            <a:fillRect/>
          </a:stretch>
        </p:blipFill>
        <p:spPr bwMode="auto">
          <a:xfrm>
            <a:off x="2209800" y="4724400"/>
            <a:ext cx="5902807" cy="1826179"/>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5562600" cy="4525963"/>
          </a:xfrm>
        </p:spPr>
        <p:txBody>
          <a:bodyPr>
            <a:normAutofit fontScale="92500"/>
          </a:bodyPr>
          <a:lstStyle/>
          <a:p>
            <a:r>
              <a:rPr lang="en-US" dirty="0" smtClean="0"/>
              <a:t>Partnerships with local hospital </a:t>
            </a:r>
          </a:p>
          <a:p>
            <a:r>
              <a:rPr lang="en-US" dirty="0" smtClean="0"/>
              <a:t>Texas Health and Human Services Commission </a:t>
            </a:r>
          </a:p>
          <a:p>
            <a:r>
              <a:rPr lang="en-US" dirty="0" smtClean="0"/>
              <a:t>Other agencies to provide counseling and educational services as well as other social needs. </a:t>
            </a:r>
          </a:p>
          <a:p>
            <a:r>
              <a:rPr lang="en-US" dirty="0" smtClean="0"/>
              <a:t>TXHSA (Texas Healthy Start Alliance  </a:t>
            </a:r>
          </a:p>
          <a:p>
            <a:r>
              <a:rPr lang="en-US" dirty="0" smtClean="0"/>
              <a:t>HSBA (Healthy Start Border Alliance)</a:t>
            </a:r>
          </a:p>
          <a:p>
            <a:endParaRPr lang="en-US" dirty="0"/>
          </a:p>
        </p:txBody>
      </p:sp>
      <p:sp>
        <p:nvSpPr>
          <p:cNvPr id="3" name="Title 2"/>
          <p:cNvSpPr>
            <a:spLocks noGrp="1"/>
          </p:cNvSpPr>
          <p:nvPr>
            <p:ph type="title"/>
          </p:nvPr>
        </p:nvSpPr>
        <p:spPr/>
        <p:txBody>
          <a:bodyPr>
            <a:normAutofit fontScale="90000"/>
          </a:bodyPr>
          <a:lstStyle/>
          <a:p>
            <a:r>
              <a:rPr lang="en-US" sz="3600" dirty="0" smtClean="0"/>
              <a:t>Leveraging Partnerships </a:t>
            </a:r>
            <a:br>
              <a:rPr lang="en-US" sz="3600" dirty="0" smtClean="0"/>
            </a:br>
            <a:r>
              <a:rPr lang="en-US" sz="3600" dirty="0" smtClean="0"/>
              <a:t>Laredo</a:t>
            </a:r>
            <a:endParaRPr lang="en-US" sz="3600" dirty="0"/>
          </a:p>
        </p:txBody>
      </p:sp>
      <p:pic>
        <p:nvPicPr>
          <p:cNvPr id="3074" name="Picture 2"/>
          <p:cNvPicPr>
            <a:picLocks noChangeAspect="1" noChangeArrowheads="1"/>
          </p:cNvPicPr>
          <p:nvPr/>
        </p:nvPicPr>
        <p:blipFill>
          <a:blip r:embed="rId3" cstate="print"/>
          <a:srcRect/>
          <a:stretch>
            <a:fillRect/>
          </a:stretch>
        </p:blipFill>
        <p:spPr bwMode="auto">
          <a:xfrm>
            <a:off x="6019800" y="152400"/>
            <a:ext cx="2953143" cy="653415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379</TotalTime>
  <Words>1158</Words>
  <Application>Microsoft Office PowerPoint</Application>
  <PresentationFormat>On-screen Show (4:3)</PresentationFormat>
  <Paragraphs>166</Paragraphs>
  <Slides>21</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Calibri</vt:lpstr>
      <vt:lpstr>Lucida Sans Unicode</vt:lpstr>
      <vt:lpstr>Verdana</vt:lpstr>
      <vt:lpstr>Wingdings</vt:lpstr>
      <vt:lpstr>Wingdings 2</vt:lpstr>
      <vt:lpstr>Wingdings 3</vt:lpstr>
      <vt:lpstr>Concourse</vt:lpstr>
      <vt:lpstr>Engaging Vulnerable Maternal and Child Health Populations: The Texas Healthy Start Alliance Experience  </vt:lpstr>
      <vt:lpstr>Objectives</vt:lpstr>
      <vt:lpstr>PowerPoint Presentation</vt:lpstr>
      <vt:lpstr>Texas Healthy Start Alliance</vt:lpstr>
      <vt:lpstr>                  Vulnerable Populations </vt:lpstr>
      <vt:lpstr>Laredo, Webb County, TX- Colonias</vt:lpstr>
      <vt:lpstr>Challenges- Laredo</vt:lpstr>
      <vt:lpstr>Strategies- Laredo</vt:lpstr>
      <vt:lpstr>Leveraging Partnerships  Laredo</vt:lpstr>
      <vt:lpstr>Ft. Worth, TX  </vt:lpstr>
      <vt:lpstr>Challenges &amp; Strategies - FW</vt:lpstr>
      <vt:lpstr>Partnerships - FW</vt:lpstr>
      <vt:lpstr>Dallas, TX</vt:lpstr>
      <vt:lpstr>Challenges &amp; Strategies - Dallas</vt:lpstr>
      <vt:lpstr>Partnerships - Dallas </vt:lpstr>
      <vt:lpstr>San Antonio, TX </vt:lpstr>
      <vt:lpstr>Challenges – San Antonio</vt:lpstr>
      <vt:lpstr>Strategies – San Antonio</vt:lpstr>
      <vt:lpstr>Partnerships – San Antonio</vt:lpstr>
      <vt:lpstr>Conclusions</vt:lpstr>
      <vt:lpstr>Contact Information</vt:lpstr>
    </vt:vector>
  </TitlesOfParts>
  <Company>COSA User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Engaging Vulnerable Maternal and Child Health Populations: The Texas Healthy Start Alliance Experience</dc:title>
  <dc:creator>Amanda S Murray</dc:creator>
  <cp:lastModifiedBy>Stephanie Ondrias</cp:lastModifiedBy>
  <cp:revision>8</cp:revision>
  <dcterms:created xsi:type="dcterms:W3CDTF">2017-01-25T21:17:15Z</dcterms:created>
  <dcterms:modified xsi:type="dcterms:W3CDTF">2017-02-07T20:23:10Z</dcterms:modified>
</cp:coreProperties>
</file>