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1.xml" ContentType="application/vnd.openxmlformats-officedocument.presentationml.tags+xml"/>
  <Override PartName="/ppt/notesSlides/notesSlide6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0"/>
  </p:notesMasterIdLst>
  <p:handoutMasterIdLst>
    <p:handoutMasterId r:id="rId61"/>
  </p:handoutMasterIdLst>
  <p:sldIdLst>
    <p:sldId id="256" r:id="rId2"/>
    <p:sldId id="323" r:id="rId3"/>
    <p:sldId id="324" r:id="rId4"/>
    <p:sldId id="325" r:id="rId5"/>
    <p:sldId id="326" r:id="rId6"/>
    <p:sldId id="330" r:id="rId7"/>
    <p:sldId id="322" r:id="rId8"/>
    <p:sldId id="316" r:id="rId9"/>
    <p:sldId id="317" r:id="rId10"/>
    <p:sldId id="318" r:id="rId11"/>
    <p:sldId id="268" r:id="rId12"/>
    <p:sldId id="269" r:id="rId13"/>
    <p:sldId id="319" r:id="rId14"/>
    <p:sldId id="272" r:id="rId15"/>
    <p:sldId id="320" r:id="rId16"/>
    <p:sldId id="32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10" r:id="rId53"/>
    <p:sldId id="311" r:id="rId54"/>
    <p:sldId id="331" r:id="rId55"/>
    <p:sldId id="312" r:id="rId56"/>
    <p:sldId id="313" r:id="rId57"/>
    <p:sldId id="314" r:id="rId58"/>
    <p:sldId id="315" r:id="rId5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12A3A50-2577-4AAD-A00F-5F96853D08EB}">
          <p14:sldIdLst>
            <p14:sldId id="256"/>
            <p14:sldId id="323"/>
            <p14:sldId id="324"/>
            <p14:sldId id="325"/>
            <p14:sldId id="326"/>
            <p14:sldId id="330"/>
            <p14:sldId id="322"/>
            <p14:sldId id="316"/>
            <p14:sldId id="317"/>
            <p14:sldId id="318"/>
            <p14:sldId id="268"/>
            <p14:sldId id="269"/>
            <p14:sldId id="319"/>
            <p14:sldId id="272"/>
            <p14:sldId id="320"/>
            <p14:sldId id="321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10"/>
            <p14:sldId id="311"/>
            <p14:sldId id="331"/>
            <p14:sldId id="312"/>
            <p14:sldId id="313"/>
            <p14:sldId id="314"/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jaz, Farida" initials="EF" lastIdx="11" clrIdx="0">
    <p:extLst/>
  </p:cmAuthor>
  <p:cmAuthor id="2" name="Borato, Lauren" initials="BL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616161"/>
    <a:srgbClr val="C0504D"/>
    <a:srgbClr val="4F81BD"/>
    <a:srgbClr val="1F497D"/>
    <a:srgbClr val="D0D8E8"/>
    <a:srgbClr val="E9EDF4"/>
    <a:srgbClr val="B30037"/>
    <a:srgbClr val="B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3" autoAdjust="0"/>
    <p:restoredTop sz="94756" autoAdjust="0"/>
  </p:normalViewPr>
  <p:slideViewPr>
    <p:cSldViewPr>
      <p:cViewPr varScale="1">
        <p:scale>
          <a:sx n="54" d="100"/>
          <a:sy n="54" d="100"/>
        </p:scale>
        <p:origin x="43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16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effectLst>
              <a:outerShdw blurRad="206375" dist="50800" dir="6960000" algn="tl" rotWithShape="0">
                <a:srgbClr val="000000">
                  <a:alpha val="29000"/>
                </a:srgbClr>
              </a:outerShdw>
            </a:effectLst>
          </c:spPr>
          <c:dPt>
            <c:idx val="0"/>
            <c:bubble3D val="0"/>
            <c:explosion val="38"/>
            <c:spPr>
              <a:solidFill>
                <a:srgbClr val="008080"/>
              </a:solidFill>
              <a:effectLst>
                <a:outerShdw blurRad="206375" dist="50800" dir="6960000" algn="tl" rotWithShape="0">
                  <a:srgbClr val="000000">
                    <a:alpha val="29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bubble3D val="0"/>
            <c:spPr>
              <a:solidFill>
                <a:srgbClr val="C9DE65"/>
              </a:solidFill>
              <a:effectLst>
                <a:outerShdw blurRad="206375" dist="50800" dir="6960000" algn="tl" rotWithShape="0">
                  <a:srgbClr val="000000">
                    <a:alpha val="29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598E25"/>
              </a:solidFill>
              <a:effectLst>
                <a:outerShdw blurRad="206375" dist="50800" dir="6960000" algn="tl" rotWithShape="0">
                  <a:srgbClr val="000000">
                    <a:alpha val="29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89C21A"/>
              </a:solidFill>
              <a:effectLst>
                <a:outerShdw blurRad="206375" dist="50800" dir="6960000" algn="tl" rotWithShape="0">
                  <a:srgbClr val="000000">
                    <a:alpha val="29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598E25"/>
              </a:solidFill>
              <a:effectLst>
                <a:outerShdw blurRad="206375" dist="50800" dir="6960000" algn="tl" rotWithShape="0">
                  <a:srgbClr val="000000">
                    <a:alpha val="29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rgbClr val="C9DE65"/>
              </a:solidFill>
              <a:effectLst>
                <a:outerShdw blurRad="206375" dist="50800" dir="6960000" algn="tl" rotWithShape="0">
                  <a:srgbClr val="000000">
                    <a:alpha val="29000"/>
                  </a:srgbClr>
                </a:outerShdw>
              </a:effectLst>
            </c:spPr>
          </c:dPt>
          <c:dPt>
            <c:idx val="6"/>
            <c:bubble3D val="0"/>
            <c:spPr>
              <a:solidFill>
                <a:srgbClr val="A1C03C"/>
              </a:solidFill>
              <a:effectLst>
                <a:outerShdw blurRad="206375" dist="50800" dir="6960000" algn="tl" rotWithShape="0">
                  <a:srgbClr val="000000">
                    <a:alpha val="29000"/>
                  </a:srgbClr>
                </a:outerShdw>
              </a:effectLst>
            </c:spPr>
          </c:dPt>
          <c:dPt>
            <c:idx val="7"/>
            <c:bubble3D val="0"/>
            <c:spPr>
              <a:solidFill>
                <a:srgbClr val="C9DE65"/>
              </a:solidFill>
              <a:effectLst>
                <a:outerShdw blurRad="206375" dist="50800" dir="6960000" algn="tl" rotWithShape="0">
                  <a:srgbClr val="000000">
                    <a:alpha val="29000"/>
                  </a:srgbClr>
                </a:outerShdw>
              </a:effectLst>
            </c:spPr>
          </c:dPt>
          <c:dPt>
            <c:idx val="8"/>
            <c:bubble3D val="0"/>
            <c:spPr>
              <a:solidFill>
                <a:srgbClr val="7AAA1C"/>
              </a:solidFill>
              <a:effectLst>
                <a:outerShdw blurRad="206375" dist="50800" dir="6960000" algn="tl" rotWithShape="0">
                  <a:srgbClr val="000000">
                    <a:alpha val="29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19034262762029899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300" b="1" dirty="0">
                        <a:solidFill>
                          <a:srgbClr val="008080"/>
                        </a:solidFill>
                      </a:rPr>
                      <a:t>Primary Care
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 dirty="0"/>
                      <a:t>Specialist Physician
12%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6774070909571501"/>
                  <c:y val="5.4290145390566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SNF
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7382433688729301"/>
                  <c:y val="-0.25093944050648798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bg1"/>
                        </a:solidFill>
                      </a:rPr>
                      <a:t>Hospital
39%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6904015357701199"/>
                  <c:y val="-5.583394579185319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FFFF"/>
                        </a:solidFill>
                      </a:rPr>
                      <a:t>Rx - Part D
16%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400" dirty="0"/>
                      <a:t>Home Health
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2.2433445819272601E-2"/>
                  <c:y val="-2.0585567630885399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DME
1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Sheet1!$A$5:$A$13</c:f>
              <c:strCache>
                <c:ptCount val="9"/>
                <c:pt idx="0">
                  <c:v>Primary Care</c:v>
                </c:pt>
                <c:pt idx="1">
                  <c:v>Specialist Physician</c:v>
                </c:pt>
                <c:pt idx="2">
                  <c:v>SNF</c:v>
                </c:pt>
                <c:pt idx="3">
                  <c:v>Hospital</c:v>
                </c:pt>
                <c:pt idx="4">
                  <c:v>Rx - Part D</c:v>
                </c:pt>
                <c:pt idx="5">
                  <c:v>Hospice</c:v>
                </c:pt>
                <c:pt idx="6">
                  <c:v>Home Health</c:v>
                </c:pt>
                <c:pt idx="7">
                  <c:v>DME</c:v>
                </c:pt>
                <c:pt idx="8">
                  <c:v>other</c:v>
                </c:pt>
              </c:strCache>
            </c:strRef>
          </c:cat>
          <c:val>
            <c:numRef>
              <c:f>Sheet1!$B$5:$B$13</c:f>
              <c:numCache>
                <c:formatCode>General</c:formatCode>
                <c:ptCount val="9"/>
                <c:pt idx="0">
                  <c:v>4</c:v>
                </c:pt>
                <c:pt idx="1">
                  <c:v>12</c:v>
                </c:pt>
                <c:pt idx="2">
                  <c:v>8</c:v>
                </c:pt>
                <c:pt idx="3">
                  <c:v>39</c:v>
                </c:pt>
                <c:pt idx="4">
                  <c:v>16</c:v>
                </c:pt>
                <c:pt idx="5">
                  <c:v>4</c:v>
                </c:pt>
                <c:pt idx="6">
                  <c:v>5</c:v>
                </c:pt>
                <c:pt idx="7">
                  <c:v>1</c:v>
                </c:pt>
                <c:pt idx="8">
                  <c:v>11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873419371403475E-2"/>
          <c:y val="0.12988814071279536"/>
          <c:w val="0.90611296911331962"/>
          <c:h val="0.658831967382111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'Question 20-21'!$B$3</c:f>
              <c:strCache>
                <c:ptCount val="1"/>
                <c:pt idx="0">
                  <c:v>Pre-Training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9691143-6AE0-4343-9132-45F498C0893C}" type="VALUE">
                      <a:rPr lang="en-US" sz="180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6835016835016834E-3"/>
                  <c:y val="1.46243131725466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20-21'!$A$4:$A$5</c:f>
              <c:strCache>
                <c:ptCount val="2"/>
                <c:pt idx="0">
                  <c:v>Caregiver SOS program
(N = 513)</c:v>
                </c:pt>
                <c:pt idx="1">
                  <c:v>Caregiver Stress Busting Program
(N = 511)</c:v>
                </c:pt>
              </c:strCache>
            </c:strRef>
          </c:cat>
          <c:val>
            <c:numRef>
              <c:f>'Question 20-21'!$B$4:$B$5</c:f>
              <c:numCache>
                <c:formatCode>0%</c:formatCode>
                <c:ptCount val="2"/>
                <c:pt idx="0">
                  <c:v>9.7000000000000003E-2</c:v>
                </c:pt>
                <c:pt idx="1">
                  <c:v>3.1E-2</c:v>
                </c:pt>
              </c:numCache>
            </c:numRef>
          </c:val>
        </c:ser>
        <c:ser>
          <c:idx val="1"/>
          <c:order val="1"/>
          <c:tx>
            <c:strRef>
              <c:f>'Question 20-21'!$C$3</c:f>
              <c:strCache>
                <c:ptCount val="1"/>
                <c:pt idx="0">
                  <c:v>Post-Training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'Question 20-21'!$A$4:$A$5</c:f>
              <c:strCache>
                <c:ptCount val="2"/>
                <c:pt idx="0">
                  <c:v>Caregiver SOS program
(N = 513)</c:v>
                </c:pt>
                <c:pt idx="1">
                  <c:v>Caregiver Stress Busting Program
(N = 511)</c:v>
                </c:pt>
              </c:strCache>
            </c:strRef>
          </c:cat>
          <c:val>
            <c:numRef>
              <c:f>'Question 20-21'!$C$4:$C$5</c:f>
              <c:numCache>
                <c:formatCode>0%</c:formatCode>
                <c:ptCount val="2"/>
                <c:pt idx="0">
                  <c:v>0.52200000000000002</c:v>
                </c:pt>
                <c:pt idx="1">
                  <c:v>0.43099999999999999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2703248"/>
        <c:axId val="332701680"/>
      </c:barChart>
      <c:catAx>
        <c:axId val="33270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701680"/>
        <c:crosses val="autoZero"/>
        <c:auto val="1"/>
        <c:lblAlgn val="ctr"/>
        <c:lblOffset val="100"/>
        <c:noMultiLvlLbl val="0"/>
      </c:catAx>
      <c:valAx>
        <c:axId val="332701680"/>
        <c:scaling>
          <c:orientation val="minMax"/>
          <c:max val="0.60000000000000009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70324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32749209233461202"/>
          <c:y val="0.89573633804249042"/>
          <c:w val="0.35356265562958478"/>
          <c:h val="0.104263661957509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595959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aseline="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1" i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Medicare Advantage Medical Home</a:t>
            </a:r>
          </a:p>
        </c:rich>
      </c:tx>
      <c:layout>
        <c:manualLayout>
          <c:xMode val="edge"/>
          <c:yMode val="edge"/>
          <c:x val="9.2863655200994599E-2"/>
          <c:y val="1.9398990911318002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spPr>
            <a:effectLst>
              <a:outerShdw blurRad="263525" dist="50800" dir="7800000" algn="r" rotWithShape="0">
                <a:prstClr val="black">
                  <a:alpha val="27000"/>
                </a:prstClr>
              </a:outerShdw>
            </a:effectLst>
          </c:spPr>
          <c:dPt>
            <c:idx val="0"/>
            <c:bubble3D val="0"/>
            <c:explosion val="14"/>
            <c:spPr>
              <a:solidFill>
                <a:srgbClr val="008080"/>
              </a:solidFill>
              <a:effectLst>
                <a:outerShdw blurRad="263525" dist="50800" dir="7800000" algn="r" rotWithShape="0">
                  <a:prstClr val="black">
                    <a:alpha val="27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bubble3D val="0"/>
            <c:spPr>
              <a:solidFill>
                <a:srgbClr val="A1C03C"/>
              </a:solidFill>
              <a:effectLst>
                <a:outerShdw blurRad="263525" dist="50800" dir="7800000" algn="r" rotWithShape="0">
                  <a:prstClr val="black">
                    <a:alpha val="27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598E25"/>
              </a:solidFill>
              <a:effectLst>
                <a:outerShdw blurRad="263525" dist="50800" dir="7800000" algn="r" rotWithShape="0">
                  <a:prstClr val="black">
                    <a:alpha val="27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89C21A"/>
              </a:solidFill>
              <a:effectLst>
                <a:outerShdw blurRad="263525" dist="50800" dir="7800000" algn="r" rotWithShape="0">
                  <a:prstClr val="black">
                    <a:alpha val="27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rgbClr val="598E25"/>
              </a:solidFill>
              <a:effectLst>
                <a:outerShdw blurRad="263525" dist="50800" dir="7800000" algn="r" rotWithShape="0">
                  <a:prstClr val="black">
                    <a:alpha val="27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rgbClr val="C9DE65"/>
              </a:solidFill>
              <a:effectLst>
                <a:outerShdw blurRad="263525" dist="50800" dir="7800000" algn="r" rotWithShape="0">
                  <a:prstClr val="black">
                    <a:alpha val="27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rgbClr val="A1C03C"/>
              </a:solidFill>
              <a:effectLst>
                <a:outerShdw blurRad="263525" dist="50800" dir="7800000" algn="r" rotWithShape="0">
                  <a:prstClr val="black">
                    <a:alpha val="27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rgbClr val="C9DE65"/>
              </a:solidFill>
              <a:effectLst>
                <a:outerShdw blurRad="263525" dist="50800" dir="7800000" algn="r" rotWithShape="0">
                  <a:prstClr val="black">
                    <a:alpha val="27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rgbClr val="7AAA1C"/>
              </a:solidFill>
              <a:effectLst>
                <a:outerShdw blurRad="263525" dist="50800" dir="7800000" algn="r" rotWithShape="0">
                  <a:prstClr val="black">
                    <a:alpha val="27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2.90608438343113E-2"/>
                  <c:y val="4.1165542739075203E-2"/>
                </c:manualLayout>
              </c:layout>
              <c:tx>
                <c:rich>
                  <a:bodyPr/>
                  <a:lstStyle/>
                  <a:p>
                    <a:r>
                      <a:rPr lang="en-US" b="1" i="0" dirty="0">
                        <a:solidFill>
                          <a:srgbClr val="008080"/>
                        </a:solidFill>
                        <a:latin typeface="Arial"/>
                        <a:cs typeface="Arial"/>
                      </a:rPr>
                      <a:t>Primary Care
</a:t>
                    </a:r>
                    <a:r>
                      <a:rPr lang="en-US" sz="1400" b="1" i="0" dirty="0">
                        <a:solidFill>
                          <a:srgbClr val="008080"/>
                        </a:solidFill>
                        <a:latin typeface="Arial"/>
                        <a:cs typeface="Arial"/>
                      </a:rPr>
                      <a:t>17%</a:t>
                    </a:r>
                    <a:endParaRPr lang="en-US" b="1" i="0" dirty="0">
                      <a:solidFill>
                        <a:srgbClr val="008080"/>
                      </a:solidFill>
                      <a:latin typeface="Arial"/>
                      <a:cs typeface="Arial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1173036599019"/>
                  <c:y val="-3.0015276031511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FFFF"/>
                        </a:solidFill>
                      </a:rPr>
                      <a:t>SNF
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bg1"/>
                        </a:solidFill>
                      </a:rPr>
                      <a:t>Hospital
32%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21604864199516299"/>
                  <c:y val="-3.570709095363330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FFFF"/>
                        </a:solidFill>
                      </a:rPr>
                      <a:t>Rx - Part D
16%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Sheet1!$A$5:$A$13</c:f>
              <c:strCache>
                <c:ptCount val="9"/>
                <c:pt idx="0">
                  <c:v>Primary Care</c:v>
                </c:pt>
                <c:pt idx="1">
                  <c:v>Specialist Physician</c:v>
                </c:pt>
                <c:pt idx="2">
                  <c:v>SNF</c:v>
                </c:pt>
                <c:pt idx="3">
                  <c:v>Hospital</c:v>
                </c:pt>
                <c:pt idx="4">
                  <c:v>Rx - Part D</c:v>
                </c:pt>
                <c:pt idx="5">
                  <c:v>Hospice</c:v>
                </c:pt>
                <c:pt idx="6">
                  <c:v>Home Health</c:v>
                </c:pt>
                <c:pt idx="7">
                  <c:v>DME</c:v>
                </c:pt>
                <c:pt idx="8">
                  <c:v>other</c:v>
                </c:pt>
              </c:strCache>
            </c:strRef>
          </c:cat>
          <c:val>
            <c:numRef>
              <c:f>Sheet1!$C$5:$C$13</c:f>
              <c:numCache>
                <c:formatCode>General</c:formatCode>
                <c:ptCount val="9"/>
                <c:pt idx="0">
                  <c:v>17</c:v>
                </c:pt>
                <c:pt idx="1">
                  <c:v>9</c:v>
                </c:pt>
                <c:pt idx="2">
                  <c:v>6</c:v>
                </c:pt>
                <c:pt idx="3">
                  <c:v>32</c:v>
                </c:pt>
                <c:pt idx="4">
                  <c:v>16</c:v>
                </c:pt>
                <c:pt idx="5">
                  <c:v>4</c:v>
                </c:pt>
                <c:pt idx="6">
                  <c:v>4</c:v>
                </c:pt>
                <c:pt idx="7">
                  <c:v>1</c:v>
                </c:pt>
                <c:pt idx="8">
                  <c:v>11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5 Regions Across Texas</a:t>
            </a:r>
          </a:p>
        </c:rich>
      </c:tx>
      <c:layout>
        <c:manualLayout>
          <c:xMode val="edge"/>
          <c:yMode val="edge"/>
          <c:x val="7.8032757924490215E-2"/>
          <c:y val="6.14973262032085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6320790430042404E-2"/>
          <c:y val="0.17738831108678263"/>
          <c:w val="0.3636882949727438"/>
          <c:h val="0.6067954440186955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Sheet1!$A$23:$A$27</c:f>
              <c:strCache>
                <c:ptCount val="5"/>
                <c:pt idx="0">
                  <c:v>San Antonio</c:v>
                </c:pt>
                <c:pt idx="1">
                  <c:v>Corpus Christi</c:v>
                </c:pt>
                <c:pt idx="2">
                  <c:v>Rio Grande Valley</c:v>
                </c:pt>
                <c:pt idx="3">
                  <c:v>Austin</c:v>
                </c:pt>
                <c:pt idx="4">
                  <c:v>El Paso</c:v>
                </c:pt>
              </c:strCache>
            </c:strRef>
          </c:cat>
          <c:val>
            <c:numRef>
              <c:f>Sheet1!$B$23:$B$27</c:f>
              <c:numCache>
                <c:formatCode>0%</c:formatCode>
                <c:ptCount val="5"/>
                <c:pt idx="0">
                  <c:v>0.43</c:v>
                </c:pt>
                <c:pt idx="1">
                  <c:v>0.13</c:v>
                </c:pt>
                <c:pt idx="2">
                  <c:v>0.13</c:v>
                </c:pt>
                <c:pt idx="3">
                  <c:v>0.06</c:v>
                </c:pt>
                <c:pt idx="4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3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48996214415505746"/>
          <c:y val="0.1934561455219167"/>
          <c:w val="0.44112759943468605"/>
          <c:h val="0.657363467935492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>
                <a:solidFill>
                  <a:schemeClr val="tx1"/>
                </a:solidFill>
              </a:rPr>
              <a:t>Ethnicity of Trainees</a:t>
            </a:r>
            <a:r>
              <a:rPr lang="en-US" sz="2000" baseline="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(N = 529)</a:t>
            </a:r>
            <a:endParaRPr lang="en-US" sz="20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1368846424684719"/>
          <c:y val="0.186568610009605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3707077011715001"/>
          <c:y val="0.25699868669290965"/>
          <c:w val="0.42923132321874402"/>
          <c:h val="0.5180616908572849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713974777542905E-2"/>
                  <c:y val="-4.0195039334503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Sheet1!$A$23:$A$26</c:f>
              <c:strCache>
                <c:ptCount val="4"/>
                <c:pt idx="0">
                  <c:v>Hispanic</c:v>
                </c:pt>
                <c:pt idx="1">
                  <c:v>Non-Hispanic</c:v>
                </c:pt>
                <c:pt idx="2">
                  <c:v>African American</c:v>
                </c:pt>
                <c:pt idx="3">
                  <c:v>Other
(American Indian, Native Hawaiian, Multiple Ethnicities)</c:v>
                </c:pt>
              </c:strCache>
            </c:strRef>
          </c:cat>
          <c:val>
            <c:numRef>
              <c:f>Sheet1!$B$23:$B$26</c:f>
              <c:numCache>
                <c:formatCode>0%</c:formatCode>
                <c:ptCount val="4"/>
                <c:pt idx="0">
                  <c:v>0.67</c:v>
                </c:pt>
                <c:pt idx="1">
                  <c:v>0.2</c:v>
                </c:pt>
                <c:pt idx="2">
                  <c:v>0.04</c:v>
                </c:pt>
                <c:pt idx="3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3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5390179886050828"/>
          <c:y val="0.34441116266599603"/>
          <c:w val="0.84000064016388198"/>
          <c:h val="0.491227460190801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>
                <a:solidFill>
                  <a:schemeClr val="tx1"/>
                </a:solidFill>
              </a:rPr>
              <a:t>Professions</a:t>
            </a:r>
            <a:r>
              <a:rPr lang="en-US" sz="2000" baseline="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(N</a:t>
            </a:r>
            <a:r>
              <a:rPr lang="en-US" sz="2000" baseline="0" dirty="0" smtClean="0">
                <a:solidFill>
                  <a:schemeClr val="tx1"/>
                </a:solidFill>
              </a:rPr>
              <a:t> = 527)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6.7186775360919937E-2"/>
          <c:y val="0.226421040258510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422373198239223E-2"/>
          <c:y val="0.22193835350213056"/>
          <c:w val="0.35313185116566309"/>
          <c:h val="0.6335078937997071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Medical Assistants, Patient Representatives</c:v>
                </c:pt>
                <c:pt idx="1">
                  <c:v>Physicians, Physician Assistants, 
Nurse Practicioners
            </c:v>
                </c:pt>
                <c:pt idx="2">
                  <c:v>Nurses, Health Coaches</c:v>
                </c:pt>
                <c:pt idx="3">
                  <c:v>Administrative Staff</c:v>
                </c:pt>
                <c:pt idx="4">
                  <c:v>Social Workers, Case Managers</c:v>
                </c:pt>
                <c:pt idx="5">
                  <c:v>Others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0.54</c:v>
                </c:pt>
                <c:pt idx="1">
                  <c:v>0.15</c:v>
                </c:pt>
                <c:pt idx="2">
                  <c:v>0.14000000000000001</c:v>
                </c:pt>
                <c:pt idx="3">
                  <c:v>0.08</c:v>
                </c:pt>
                <c:pt idx="4">
                  <c:v>0.03</c:v>
                </c:pt>
                <c:pt idx="5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5"/>
      </c:pieChart>
      <c:spPr>
        <a:noFill/>
        <a:ln>
          <a:noFill/>
        </a:ln>
        <a:effectLst/>
      </c:spPr>
    </c:plotArea>
    <c:legend>
      <c:legendPos val="r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42897986261354054"/>
          <c:y val="0.14113417844932583"/>
          <c:w val="0.55948269087774072"/>
          <c:h val="0.797152979744186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544964774140077E-2"/>
          <c:y val="5.370264283193249E-2"/>
          <c:w val="0.89191117557673716"/>
          <c:h val="0.746688848411539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'Question 11'!$B$3</c:f>
              <c:strCache>
                <c:ptCount val="1"/>
                <c:pt idx="0">
                  <c:v>Pre-Training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25400" algn="bl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13%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'Question 11'!$A$4:$A$7</c:f>
              <c:strCache>
                <c:ptCount val="4"/>
                <c:pt idx="0">
                  <c:v>Very Good</c:v>
                </c:pt>
                <c:pt idx="1">
                  <c:v>Good</c:v>
                </c:pt>
                <c:pt idx="2">
                  <c:v>Fair</c:v>
                </c:pt>
                <c:pt idx="3">
                  <c:v>Poor or Very Poor</c:v>
                </c:pt>
              </c:strCache>
            </c:strRef>
          </c:cat>
          <c:val>
            <c:numRef>
              <c:f>'Question 11'!$B$4:$B$7</c:f>
              <c:numCache>
                <c:formatCode>0%</c:formatCode>
                <c:ptCount val="4"/>
                <c:pt idx="0">
                  <c:v>0.128</c:v>
                </c:pt>
                <c:pt idx="1">
                  <c:v>0.40200000000000002</c:v>
                </c:pt>
                <c:pt idx="2">
                  <c:v>0.41699999999999998</c:v>
                </c:pt>
                <c:pt idx="3">
                  <c:v>5.2999999999999999E-2</c:v>
                </c:pt>
              </c:numCache>
            </c:numRef>
          </c:val>
        </c:ser>
        <c:ser>
          <c:idx val="1"/>
          <c:order val="1"/>
          <c:tx>
            <c:strRef>
              <c:f>'Question 11'!$C$3</c:f>
              <c:strCache>
                <c:ptCount val="1"/>
                <c:pt idx="0">
                  <c:v>Post-Training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25400" algn="bl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'Question 11'!$A$4:$A$7</c:f>
              <c:strCache>
                <c:ptCount val="4"/>
                <c:pt idx="0">
                  <c:v>Very Good</c:v>
                </c:pt>
                <c:pt idx="1">
                  <c:v>Good</c:v>
                </c:pt>
                <c:pt idx="2">
                  <c:v>Fair</c:v>
                </c:pt>
                <c:pt idx="3">
                  <c:v>Poor or Very Poor</c:v>
                </c:pt>
              </c:strCache>
            </c:strRef>
          </c:cat>
          <c:val>
            <c:numRef>
              <c:f>'Question 11'!$C$4:$C$7</c:f>
              <c:numCache>
                <c:formatCode>0%</c:formatCode>
                <c:ptCount val="4"/>
                <c:pt idx="0">
                  <c:v>0.30599999999999999</c:v>
                </c:pt>
                <c:pt idx="1">
                  <c:v>0.56999999999999995</c:v>
                </c:pt>
                <c:pt idx="2">
                  <c:v>0.113</c:v>
                </c:pt>
                <c:pt idx="3">
                  <c:v>1.0999999999999999E-2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32707952"/>
        <c:axId val="332704816"/>
      </c:barChart>
      <c:catAx>
        <c:axId val="33270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EEEFEE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704816"/>
        <c:crosses val="autoZero"/>
        <c:auto val="1"/>
        <c:lblAlgn val="ctr"/>
        <c:lblOffset val="100"/>
        <c:noMultiLvlLbl val="0"/>
      </c:catAx>
      <c:valAx>
        <c:axId val="332704816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70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30040060781875944"/>
          <c:y val="0.92317619884586344"/>
          <c:w val="0.39481264677441635"/>
          <c:h val="7.6823801154136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80515670835264"/>
          <c:y val="2.8717603933928523E-2"/>
          <c:w val="0.87919484329164732"/>
          <c:h val="0.792174240890594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Pre-Training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Post-Training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0.52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9"/>
        <c:overlap val="-23"/>
        <c:axId val="332701288"/>
        <c:axId val="332703640"/>
      </c:barChart>
      <c:catAx>
        <c:axId val="332701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703640"/>
        <c:crosses val="autoZero"/>
        <c:auto val="1"/>
        <c:lblAlgn val="ctr"/>
        <c:lblOffset val="100"/>
        <c:noMultiLvlLbl val="0"/>
      </c:catAx>
      <c:valAx>
        <c:axId val="332703640"/>
        <c:scaling>
          <c:orientation val="minMax"/>
          <c:max val="0.60000000000000009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70128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619970580600507E-2"/>
          <c:y val="7.0460895759955969E-2"/>
          <c:w val="0.86311744685760439"/>
          <c:h val="0.768562627803866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Pre-Training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Sheet1!$A$2</c:f>
              <c:numCache>
                <c:formatCode>0%</c:formatCode>
                <c:ptCount val="1"/>
                <c:pt idx="0">
                  <c:v>0.55000000000000004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Post-Training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2732543047503678E-4"/>
                  <c:y val="0.178168371476929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</c:f>
              <c:numCache>
                <c:formatCode>0%</c:formatCode>
                <c:ptCount val="1"/>
                <c:pt idx="0">
                  <c:v>0.66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2705208"/>
        <c:axId val="332705600"/>
      </c:barChart>
      <c:catAx>
        <c:axId val="332705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EEEFEE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705600"/>
        <c:crosses val="autoZero"/>
        <c:auto val="1"/>
        <c:lblAlgn val="ctr"/>
        <c:lblOffset val="100"/>
        <c:noMultiLvlLbl val="0"/>
      </c:catAx>
      <c:valAx>
        <c:axId val="332705600"/>
        <c:scaling>
          <c:orientation val="minMax"/>
          <c:max val="0.60000000000000009"/>
          <c:min val="0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705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667156989991633"/>
          <c:y val="0.8810002460629921"/>
          <c:w val="0.43412924345995213"/>
          <c:h val="7.99372539370078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873419371403475E-2"/>
          <c:y val="7.82314696654859E-2"/>
          <c:w val="0.90611296911331962"/>
          <c:h val="0.71048850811978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'Question 20-21'!$B$3</c:f>
              <c:strCache>
                <c:ptCount val="1"/>
                <c:pt idx="0">
                  <c:v>Pre-Training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0035062937704996E-3"/>
                  <c:y val="6.63315203913650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775342614536426E-2"/>
                  <c:y val="9.8132882171234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5283721328312214E-2"/>
                      <c:h val="0.1166479819685659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20-21'!$A$4:$A$5</c:f>
              <c:strCache>
                <c:ptCount val="2"/>
                <c:pt idx="0">
                  <c:v>to report victims of abuse (N = 514)</c:v>
                </c:pt>
                <c:pt idx="1">
                  <c:v>to refer victims of abuse (N = 516)</c:v>
                </c:pt>
              </c:strCache>
            </c:strRef>
          </c:cat>
          <c:val>
            <c:numRef>
              <c:f>'Question 20-21'!$B$4:$B$5</c:f>
              <c:numCache>
                <c:formatCode>0%</c:formatCode>
                <c:ptCount val="2"/>
                <c:pt idx="0">
                  <c:v>0.06</c:v>
                </c:pt>
                <c:pt idx="1">
                  <c:v>0.09</c:v>
                </c:pt>
              </c:numCache>
            </c:numRef>
          </c:val>
        </c:ser>
        <c:ser>
          <c:idx val="1"/>
          <c:order val="1"/>
          <c:tx>
            <c:strRef>
              <c:f>'Question 20-21'!$C$3</c:f>
              <c:strCache>
                <c:ptCount val="1"/>
                <c:pt idx="0">
                  <c:v>Post-Training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'Question 20-21'!$A$4:$A$5</c:f>
              <c:strCache>
                <c:ptCount val="2"/>
                <c:pt idx="0">
                  <c:v>to report victims of abuse (N = 514)</c:v>
                </c:pt>
                <c:pt idx="1">
                  <c:v>to refer victims of abuse (N = 516)</c:v>
                </c:pt>
              </c:strCache>
            </c:strRef>
          </c:cat>
          <c:val>
            <c:numRef>
              <c:f>'Question 20-21'!$C$4:$C$5</c:f>
              <c:numCache>
                <c:formatCode>0%</c:formatCode>
                <c:ptCount val="2"/>
                <c:pt idx="0">
                  <c:v>0.52200000000000002</c:v>
                </c:pt>
                <c:pt idx="1">
                  <c:v>0.53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2700504"/>
        <c:axId val="332706384"/>
      </c:barChart>
      <c:catAx>
        <c:axId val="332700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706384"/>
        <c:crosses val="autoZero"/>
        <c:auto val="1"/>
        <c:lblAlgn val="ctr"/>
        <c:lblOffset val="100"/>
        <c:noMultiLvlLbl val="0"/>
      </c:catAx>
      <c:valAx>
        <c:axId val="332706384"/>
        <c:scaling>
          <c:orientation val="minMax"/>
          <c:max val="0.60000000000000009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70050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32749209233461202"/>
          <c:y val="0.89573633804249042"/>
          <c:w val="0.35356265562958478"/>
          <c:h val="0.104263661957509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aseline="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4E3F08-0FF0-4B5C-BC74-5081BAA3B82B}" type="doc">
      <dgm:prSet loTypeId="urn:microsoft.com/office/officeart/2005/8/layout/hProcess7#1" loCatId="process" qsTypeId="urn:microsoft.com/office/officeart/2005/8/quickstyle/3d2" qsCatId="3D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39475B23-8B5D-40A8-BFC3-1CD8B4A363EC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Red</a:t>
          </a:r>
          <a:endParaRPr lang="en-US" dirty="0"/>
        </a:p>
      </dgm:t>
    </dgm:pt>
    <dgm:pt modelId="{3B7404B3-9AB8-4B93-853C-22D1C794EC8A}" type="parTrans" cxnId="{E05E9061-2C1D-455A-A201-65E2793982EC}">
      <dgm:prSet/>
      <dgm:spPr/>
      <dgm:t>
        <a:bodyPr/>
        <a:lstStyle/>
        <a:p>
          <a:endParaRPr lang="en-US"/>
        </a:p>
      </dgm:t>
    </dgm:pt>
    <dgm:pt modelId="{79B0770B-A409-4A0D-9058-BD0127EE212B}" type="sibTrans" cxnId="{E05E9061-2C1D-455A-A201-65E2793982EC}">
      <dgm:prSet/>
      <dgm:spPr/>
      <dgm:t>
        <a:bodyPr/>
        <a:lstStyle/>
        <a:p>
          <a:endParaRPr lang="en-US"/>
        </a:p>
      </dgm:t>
    </dgm:pt>
    <dgm:pt modelId="{01AEE335-6B7D-47F6-9D31-578CC403FBB9}">
      <dgm:prSet phldrT="[Text]"/>
      <dgm:spPr/>
      <dgm:t>
        <a:bodyPr/>
        <a:lstStyle/>
        <a:p>
          <a:r>
            <a:rPr lang="en-US" dirty="0" smtClean="0"/>
            <a:t>5 % of Panel:  Highest Risk Patients</a:t>
          </a:r>
          <a:endParaRPr lang="en-US" dirty="0"/>
        </a:p>
      </dgm:t>
    </dgm:pt>
    <dgm:pt modelId="{ED01CCDF-EF9D-4D78-8D76-ADB498E5D8E9}" type="parTrans" cxnId="{C63E4AF0-2AD1-47E1-9AE9-789F06F7A5EA}">
      <dgm:prSet/>
      <dgm:spPr/>
      <dgm:t>
        <a:bodyPr/>
        <a:lstStyle/>
        <a:p>
          <a:endParaRPr lang="en-US"/>
        </a:p>
      </dgm:t>
    </dgm:pt>
    <dgm:pt modelId="{79265291-BE27-4362-8A96-C666AEE0CAC2}" type="sibTrans" cxnId="{C63E4AF0-2AD1-47E1-9AE9-789F06F7A5EA}">
      <dgm:prSet/>
      <dgm:spPr/>
      <dgm:t>
        <a:bodyPr/>
        <a:lstStyle/>
        <a:p>
          <a:endParaRPr lang="en-US"/>
        </a:p>
      </dgm:t>
    </dgm:pt>
    <dgm:pt modelId="{217052C1-20EC-4089-9906-B9FE0A7B1B86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Yellow</a:t>
          </a:r>
          <a:endParaRPr lang="en-US" dirty="0">
            <a:solidFill>
              <a:schemeClr val="tx1"/>
            </a:solidFill>
          </a:endParaRPr>
        </a:p>
      </dgm:t>
    </dgm:pt>
    <dgm:pt modelId="{B7F1CD67-C8DE-4731-8BDC-50721AA9EBBB}" type="parTrans" cxnId="{AC86254E-DF01-4927-A42E-36826CB539F1}">
      <dgm:prSet/>
      <dgm:spPr/>
      <dgm:t>
        <a:bodyPr/>
        <a:lstStyle/>
        <a:p>
          <a:endParaRPr lang="en-US"/>
        </a:p>
      </dgm:t>
    </dgm:pt>
    <dgm:pt modelId="{C8BE16D1-88BF-4A25-B429-928B6301D220}" type="sibTrans" cxnId="{AC86254E-DF01-4927-A42E-36826CB539F1}">
      <dgm:prSet/>
      <dgm:spPr/>
      <dgm:t>
        <a:bodyPr/>
        <a:lstStyle/>
        <a:p>
          <a:endParaRPr lang="en-US"/>
        </a:p>
      </dgm:t>
    </dgm:pt>
    <dgm:pt modelId="{B0DD2394-8E6C-4B41-B68C-A6D280EB8832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10% of Panel:  Elevated Risk Patients</a:t>
          </a:r>
          <a:endParaRPr lang="en-US" dirty="0">
            <a:solidFill>
              <a:schemeClr val="tx1"/>
            </a:solidFill>
          </a:endParaRPr>
        </a:p>
      </dgm:t>
    </dgm:pt>
    <dgm:pt modelId="{39BEE101-FCC7-418C-9EE2-133BB6F2ED80}" type="parTrans" cxnId="{46AC9602-1D0B-4B66-8E74-1B3518A954A3}">
      <dgm:prSet/>
      <dgm:spPr/>
      <dgm:t>
        <a:bodyPr/>
        <a:lstStyle/>
        <a:p>
          <a:endParaRPr lang="en-US"/>
        </a:p>
      </dgm:t>
    </dgm:pt>
    <dgm:pt modelId="{7B83A8D6-9B79-48BC-8F81-AAB936D26CA7}" type="sibTrans" cxnId="{46AC9602-1D0B-4B66-8E74-1B3518A954A3}">
      <dgm:prSet/>
      <dgm:spPr/>
      <dgm:t>
        <a:bodyPr/>
        <a:lstStyle/>
        <a:p>
          <a:endParaRPr lang="en-US"/>
        </a:p>
      </dgm:t>
    </dgm:pt>
    <dgm:pt modelId="{8EA47603-4CCB-481F-91E1-80D606270EC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Green</a:t>
          </a:r>
          <a:endParaRPr lang="en-US" dirty="0"/>
        </a:p>
      </dgm:t>
    </dgm:pt>
    <dgm:pt modelId="{F0DBC2EB-69FC-40C4-ACBA-2A9296E77F89}" type="parTrans" cxnId="{28FEB028-B9EF-4863-B5DF-AA8C0C956955}">
      <dgm:prSet/>
      <dgm:spPr/>
      <dgm:t>
        <a:bodyPr/>
        <a:lstStyle/>
        <a:p>
          <a:endParaRPr lang="en-US"/>
        </a:p>
      </dgm:t>
    </dgm:pt>
    <dgm:pt modelId="{D8351F55-D1BC-480E-BC1E-5097F8638A04}" type="sibTrans" cxnId="{28FEB028-B9EF-4863-B5DF-AA8C0C956955}">
      <dgm:prSet/>
      <dgm:spPr/>
      <dgm:t>
        <a:bodyPr/>
        <a:lstStyle/>
        <a:p>
          <a:endParaRPr lang="en-US"/>
        </a:p>
      </dgm:t>
    </dgm:pt>
    <dgm:pt modelId="{AAA5039C-CB87-44D6-9609-1BACD5EF0443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85% of Panel:  Average Risk Patients  </a:t>
          </a:r>
          <a:endParaRPr lang="en-US" dirty="0"/>
        </a:p>
      </dgm:t>
    </dgm:pt>
    <dgm:pt modelId="{4892AAB5-0A3B-434D-ADE1-A4B580EAA98D}" type="parTrans" cxnId="{446F3C3C-4793-4A8E-A64A-9E3D837EFD4A}">
      <dgm:prSet/>
      <dgm:spPr/>
      <dgm:t>
        <a:bodyPr/>
        <a:lstStyle/>
        <a:p>
          <a:endParaRPr lang="en-US"/>
        </a:p>
      </dgm:t>
    </dgm:pt>
    <dgm:pt modelId="{DFFA5C30-205B-4932-9F3A-391A5C881606}" type="sibTrans" cxnId="{446F3C3C-4793-4A8E-A64A-9E3D837EFD4A}">
      <dgm:prSet/>
      <dgm:spPr/>
      <dgm:t>
        <a:bodyPr/>
        <a:lstStyle/>
        <a:p>
          <a:endParaRPr lang="en-US"/>
        </a:p>
      </dgm:t>
    </dgm:pt>
    <dgm:pt modelId="{E83B9820-9A18-48FD-B093-820ABA77C78A}" type="pres">
      <dgm:prSet presAssocID="{5D4E3F08-0FF0-4B5C-BC74-5081BAA3B8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346BD8-F3B7-48C3-B482-9640D1FC2595}" type="pres">
      <dgm:prSet presAssocID="{39475B23-8B5D-40A8-BFC3-1CD8B4A363EC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96B6FB-5885-4BB5-9687-29A618CD8C52}" type="pres">
      <dgm:prSet presAssocID="{39475B23-8B5D-40A8-BFC3-1CD8B4A363EC}" presName="bgRect" presStyleLbl="node1" presStyleIdx="0" presStyleCnt="3" custLinFactNeighborY="685"/>
      <dgm:spPr/>
      <dgm:t>
        <a:bodyPr/>
        <a:lstStyle/>
        <a:p>
          <a:endParaRPr lang="en-US"/>
        </a:p>
      </dgm:t>
    </dgm:pt>
    <dgm:pt modelId="{D60FE096-56F3-41BF-9F2F-9D8CBE1BB0DB}" type="pres">
      <dgm:prSet presAssocID="{39475B23-8B5D-40A8-BFC3-1CD8B4A363EC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7CD270-EEFB-4AB3-8D7C-0ED6EBC51C81}" type="pres">
      <dgm:prSet presAssocID="{39475B23-8B5D-40A8-BFC3-1CD8B4A363EC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0BBF15-7822-491B-8CD2-A67FB30CCEB6}" type="pres">
      <dgm:prSet presAssocID="{79B0770B-A409-4A0D-9058-BD0127EE212B}" presName="hSp" presStyleCnt="0"/>
      <dgm:spPr/>
      <dgm:t>
        <a:bodyPr/>
        <a:lstStyle/>
        <a:p>
          <a:endParaRPr lang="en-US"/>
        </a:p>
      </dgm:t>
    </dgm:pt>
    <dgm:pt modelId="{1435D350-3A25-438C-B6FE-5FDD1A6F18E6}" type="pres">
      <dgm:prSet presAssocID="{79B0770B-A409-4A0D-9058-BD0127EE212B}" presName="vProcSp" presStyleCnt="0"/>
      <dgm:spPr/>
      <dgm:t>
        <a:bodyPr/>
        <a:lstStyle/>
        <a:p>
          <a:endParaRPr lang="en-US"/>
        </a:p>
      </dgm:t>
    </dgm:pt>
    <dgm:pt modelId="{99080202-BD01-4C02-B455-A32DEB64A643}" type="pres">
      <dgm:prSet presAssocID="{79B0770B-A409-4A0D-9058-BD0127EE212B}" presName="vSp1" presStyleCnt="0"/>
      <dgm:spPr/>
      <dgm:t>
        <a:bodyPr/>
        <a:lstStyle/>
        <a:p>
          <a:endParaRPr lang="en-US"/>
        </a:p>
      </dgm:t>
    </dgm:pt>
    <dgm:pt modelId="{F2D77607-6C8D-44DA-8304-567AF721FB8A}" type="pres">
      <dgm:prSet presAssocID="{79B0770B-A409-4A0D-9058-BD0127EE212B}" presName="simulatedConn" presStyleLbl="solidFgAcc1" presStyleIdx="0" presStyleCnt="2" custLinFactY="14286" custLinFactNeighborX="-3808" custLinFactNeighborY="100000"/>
      <dgm:spPr/>
      <dgm:t>
        <a:bodyPr/>
        <a:lstStyle/>
        <a:p>
          <a:endParaRPr lang="en-US"/>
        </a:p>
      </dgm:t>
    </dgm:pt>
    <dgm:pt modelId="{876DBB9A-A6DF-4E43-B1CA-6EA5DDA2CEFF}" type="pres">
      <dgm:prSet presAssocID="{79B0770B-A409-4A0D-9058-BD0127EE212B}" presName="vSp2" presStyleCnt="0"/>
      <dgm:spPr/>
      <dgm:t>
        <a:bodyPr/>
        <a:lstStyle/>
        <a:p>
          <a:endParaRPr lang="en-US"/>
        </a:p>
      </dgm:t>
    </dgm:pt>
    <dgm:pt modelId="{2E8671D3-623B-4D62-B67F-589B7B07D007}" type="pres">
      <dgm:prSet presAssocID="{79B0770B-A409-4A0D-9058-BD0127EE212B}" presName="sibTrans" presStyleCnt="0"/>
      <dgm:spPr/>
      <dgm:t>
        <a:bodyPr/>
        <a:lstStyle/>
        <a:p>
          <a:endParaRPr lang="en-US"/>
        </a:p>
      </dgm:t>
    </dgm:pt>
    <dgm:pt modelId="{E2E14FA6-3601-4523-97FC-72D45678CB41}" type="pres">
      <dgm:prSet presAssocID="{217052C1-20EC-4089-9906-B9FE0A7B1B86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CC856-3030-40F0-9550-C52BB2C918E4}" type="pres">
      <dgm:prSet presAssocID="{217052C1-20EC-4089-9906-B9FE0A7B1B86}" presName="bgRect" presStyleLbl="node1" presStyleIdx="1" presStyleCnt="3"/>
      <dgm:spPr/>
      <dgm:t>
        <a:bodyPr/>
        <a:lstStyle/>
        <a:p>
          <a:endParaRPr lang="en-US"/>
        </a:p>
      </dgm:t>
    </dgm:pt>
    <dgm:pt modelId="{BE982F75-B48C-4D13-BE12-567D2498F27D}" type="pres">
      <dgm:prSet presAssocID="{217052C1-20EC-4089-9906-B9FE0A7B1B86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E16F8D-C83B-4114-A6D1-87BD822B9202}" type="pres">
      <dgm:prSet presAssocID="{217052C1-20EC-4089-9906-B9FE0A7B1B86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A5E905-CB01-4564-A720-6BA2F24BBF80}" type="pres">
      <dgm:prSet presAssocID="{C8BE16D1-88BF-4A25-B429-928B6301D220}" presName="hSp" presStyleCnt="0"/>
      <dgm:spPr/>
      <dgm:t>
        <a:bodyPr/>
        <a:lstStyle/>
        <a:p>
          <a:endParaRPr lang="en-US"/>
        </a:p>
      </dgm:t>
    </dgm:pt>
    <dgm:pt modelId="{3896CBA3-BC94-4123-B2F3-935464ECC735}" type="pres">
      <dgm:prSet presAssocID="{C8BE16D1-88BF-4A25-B429-928B6301D220}" presName="vProcSp" presStyleCnt="0"/>
      <dgm:spPr/>
      <dgm:t>
        <a:bodyPr/>
        <a:lstStyle/>
        <a:p>
          <a:endParaRPr lang="en-US"/>
        </a:p>
      </dgm:t>
    </dgm:pt>
    <dgm:pt modelId="{12C06E8B-5C99-479A-9E15-13CB42A31041}" type="pres">
      <dgm:prSet presAssocID="{C8BE16D1-88BF-4A25-B429-928B6301D220}" presName="vSp1" presStyleCnt="0"/>
      <dgm:spPr/>
      <dgm:t>
        <a:bodyPr/>
        <a:lstStyle/>
        <a:p>
          <a:endParaRPr lang="en-US"/>
        </a:p>
      </dgm:t>
    </dgm:pt>
    <dgm:pt modelId="{557C12FA-99D2-4440-BBBE-7136ADDA957A}" type="pres">
      <dgm:prSet presAssocID="{C8BE16D1-88BF-4A25-B429-928B6301D220}" presName="simulatedConn" presStyleLbl="solidFgAcc1" presStyleIdx="1" presStyleCnt="2" custLinFactY="14287" custLinFactNeighborX="-2953" custLinFactNeighborY="100000"/>
      <dgm:spPr/>
      <dgm:t>
        <a:bodyPr/>
        <a:lstStyle/>
        <a:p>
          <a:endParaRPr lang="en-US"/>
        </a:p>
      </dgm:t>
    </dgm:pt>
    <dgm:pt modelId="{A06B38D3-81E6-48D9-83C1-B9C9A05AC4F9}" type="pres">
      <dgm:prSet presAssocID="{C8BE16D1-88BF-4A25-B429-928B6301D220}" presName="vSp2" presStyleCnt="0"/>
      <dgm:spPr/>
      <dgm:t>
        <a:bodyPr/>
        <a:lstStyle/>
        <a:p>
          <a:endParaRPr lang="en-US"/>
        </a:p>
      </dgm:t>
    </dgm:pt>
    <dgm:pt modelId="{629CD285-3A61-47B9-9463-DC4054F7B21A}" type="pres">
      <dgm:prSet presAssocID="{C8BE16D1-88BF-4A25-B429-928B6301D220}" presName="sibTrans" presStyleCnt="0"/>
      <dgm:spPr/>
      <dgm:t>
        <a:bodyPr/>
        <a:lstStyle/>
        <a:p>
          <a:endParaRPr lang="en-US"/>
        </a:p>
      </dgm:t>
    </dgm:pt>
    <dgm:pt modelId="{0323D37D-F9AD-49A6-ACF2-D6C52E44E07C}" type="pres">
      <dgm:prSet presAssocID="{8EA47603-4CCB-481F-91E1-80D606270EC6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DBDD4-4789-48B2-964A-91E0A954F62F}" type="pres">
      <dgm:prSet presAssocID="{8EA47603-4CCB-481F-91E1-80D606270EC6}" presName="bgRect" presStyleLbl="node1" presStyleIdx="2" presStyleCnt="3"/>
      <dgm:spPr/>
      <dgm:t>
        <a:bodyPr/>
        <a:lstStyle/>
        <a:p>
          <a:endParaRPr lang="en-US"/>
        </a:p>
      </dgm:t>
    </dgm:pt>
    <dgm:pt modelId="{F8A75DF0-660E-4161-86A8-AD6B6375BE29}" type="pres">
      <dgm:prSet presAssocID="{8EA47603-4CCB-481F-91E1-80D606270EC6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33F48-728B-4C0E-B538-082EFF1011DB}" type="pres">
      <dgm:prSet presAssocID="{8EA47603-4CCB-481F-91E1-80D606270EC6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ED303B-CE2E-4C8E-8CA5-7FF7D30A2210}" type="presOf" srcId="{B0DD2394-8E6C-4B41-B68C-A6D280EB8832}" destId="{35E16F8D-C83B-4114-A6D1-87BD822B9202}" srcOrd="0" destOrd="0" presId="urn:microsoft.com/office/officeart/2005/8/layout/hProcess7#1"/>
    <dgm:cxn modelId="{F5AEEF22-668D-48B5-9211-CA4DC2ED9CE1}" type="presOf" srcId="{01AEE335-6B7D-47F6-9D31-578CC403FBB9}" destId="{3F7CD270-EEFB-4AB3-8D7C-0ED6EBC51C81}" srcOrd="0" destOrd="0" presId="urn:microsoft.com/office/officeart/2005/8/layout/hProcess7#1"/>
    <dgm:cxn modelId="{1AA65CC1-A4DB-4817-AAC4-21D5E0F29ECE}" type="presOf" srcId="{217052C1-20EC-4089-9906-B9FE0A7B1B86}" destId="{25ACC856-3030-40F0-9550-C52BB2C918E4}" srcOrd="0" destOrd="0" presId="urn:microsoft.com/office/officeart/2005/8/layout/hProcess7#1"/>
    <dgm:cxn modelId="{AC86254E-DF01-4927-A42E-36826CB539F1}" srcId="{5D4E3F08-0FF0-4B5C-BC74-5081BAA3B82B}" destId="{217052C1-20EC-4089-9906-B9FE0A7B1B86}" srcOrd="1" destOrd="0" parTransId="{B7F1CD67-C8DE-4731-8BDC-50721AA9EBBB}" sibTransId="{C8BE16D1-88BF-4A25-B429-928B6301D220}"/>
    <dgm:cxn modelId="{446F3C3C-4793-4A8E-A64A-9E3D837EFD4A}" srcId="{8EA47603-4CCB-481F-91E1-80D606270EC6}" destId="{AAA5039C-CB87-44D6-9609-1BACD5EF0443}" srcOrd="0" destOrd="0" parTransId="{4892AAB5-0A3B-434D-ADE1-A4B580EAA98D}" sibTransId="{DFFA5C30-205B-4932-9F3A-391A5C881606}"/>
    <dgm:cxn modelId="{C63E4AF0-2AD1-47E1-9AE9-789F06F7A5EA}" srcId="{39475B23-8B5D-40A8-BFC3-1CD8B4A363EC}" destId="{01AEE335-6B7D-47F6-9D31-578CC403FBB9}" srcOrd="0" destOrd="0" parTransId="{ED01CCDF-EF9D-4D78-8D76-ADB498E5D8E9}" sibTransId="{79265291-BE27-4362-8A96-C666AEE0CAC2}"/>
    <dgm:cxn modelId="{BA463983-CCDE-4E74-B327-5F60E2E56BB6}" type="presOf" srcId="{39475B23-8B5D-40A8-BFC3-1CD8B4A363EC}" destId="{D60FE096-56F3-41BF-9F2F-9D8CBE1BB0DB}" srcOrd="1" destOrd="0" presId="urn:microsoft.com/office/officeart/2005/8/layout/hProcess7#1"/>
    <dgm:cxn modelId="{46AC9602-1D0B-4B66-8E74-1B3518A954A3}" srcId="{217052C1-20EC-4089-9906-B9FE0A7B1B86}" destId="{B0DD2394-8E6C-4B41-B68C-A6D280EB8832}" srcOrd="0" destOrd="0" parTransId="{39BEE101-FCC7-418C-9EE2-133BB6F2ED80}" sibTransId="{7B83A8D6-9B79-48BC-8F81-AAB936D26CA7}"/>
    <dgm:cxn modelId="{587A323C-A05C-4986-8D28-682D4DC74B0F}" type="presOf" srcId="{8EA47603-4CCB-481F-91E1-80D606270EC6}" destId="{F8A75DF0-660E-4161-86A8-AD6B6375BE29}" srcOrd="1" destOrd="0" presId="urn:microsoft.com/office/officeart/2005/8/layout/hProcess7#1"/>
    <dgm:cxn modelId="{31AABF7B-E711-4D47-B35D-749AF48A8015}" type="presOf" srcId="{217052C1-20EC-4089-9906-B9FE0A7B1B86}" destId="{BE982F75-B48C-4D13-BE12-567D2498F27D}" srcOrd="1" destOrd="0" presId="urn:microsoft.com/office/officeart/2005/8/layout/hProcess7#1"/>
    <dgm:cxn modelId="{B944C566-4958-43ED-8749-8A381F60E6D7}" type="presOf" srcId="{8EA47603-4CCB-481F-91E1-80D606270EC6}" destId="{480DBDD4-4789-48B2-964A-91E0A954F62F}" srcOrd="0" destOrd="0" presId="urn:microsoft.com/office/officeart/2005/8/layout/hProcess7#1"/>
    <dgm:cxn modelId="{992B69B3-2A9C-4DA1-A4EB-B68369E5C1C0}" type="presOf" srcId="{AAA5039C-CB87-44D6-9609-1BACD5EF0443}" destId="{D2433F48-728B-4C0E-B538-082EFF1011DB}" srcOrd="0" destOrd="0" presId="urn:microsoft.com/office/officeart/2005/8/layout/hProcess7#1"/>
    <dgm:cxn modelId="{28FEB028-B9EF-4863-B5DF-AA8C0C956955}" srcId="{5D4E3F08-0FF0-4B5C-BC74-5081BAA3B82B}" destId="{8EA47603-4CCB-481F-91E1-80D606270EC6}" srcOrd="2" destOrd="0" parTransId="{F0DBC2EB-69FC-40C4-ACBA-2A9296E77F89}" sibTransId="{D8351F55-D1BC-480E-BC1E-5097F8638A04}"/>
    <dgm:cxn modelId="{A538E1D8-6FF2-43D3-B736-908F6628F99B}" type="presOf" srcId="{5D4E3F08-0FF0-4B5C-BC74-5081BAA3B82B}" destId="{E83B9820-9A18-48FD-B093-820ABA77C78A}" srcOrd="0" destOrd="0" presId="urn:microsoft.com/office/officeart/2005/8/layout/hProcess7#1"/>
    <dgm:cxn modelId="{E05E9061-2C1D-455A-A201-65E2793982EC}" srcId="{5D4E3F08-0FF0-4B5C-BC74-5081BAA3B82B}" destId="{39475B23-8B5D-40A8-BFC3-1CD8B4A363EC}" srcOrd="0" destOrd="0" parTransId="{3B7404B3-9AB8-4B93-853C-22D1C794EC8A}" sibTransId="{79B0770B-A409-4A0D-9058-BD0127EE212B}"/>
    <dgm:cxn modelId="{792E04C3-7DC6-4A55-B76E-CE76929AAA76}" type="presOf" srcId="{39475B23-8B5D-40A8-BFC3-1CD8B4A363EC}" destId="{6696B6FB-5885-4BB5-9687-29A618CD8C52}" srcOrd="0" destOrd="0" presId="urn:microsoft.com/office/officeart/2005/8/layout/hProcess7#1"/>
    <dgm:cxn modelId="{52B27151-4FFC-4BFB-AF99-0E41C58E3EE3}" type="presParOf" srcId="{E83B9820-9A18-48FD-B093-820ABA77C78A}" destId="{75346BD8-F3B7-48C3-B482-9640D1FC2595}" srcOrd="0" destOrd="0" presId="urn:microsoft.com/office/officeart/2005/8/layout/hProcess7#1"/>
    <dgm:cxn modelId="{37739229-D526-4625-BE45-735948C1EAFE}" type="presParOf" srcId="{75346BD8-F3B7-48C3-B482-9640D1FC2595}" destId="{6696B6FB-5885-4BB5-9687-29A618CD8C52}" srcOrd="0" destOrd="0" presId="urn:microsoft.com/office/officeart/2005/8/layout/hProcess7#1"/>
    <dgm:cxn modelId="{CBC454DD-2A14-4955-9834-54DDBA76DEC7}" type="presParOf" srcId="{75346BD8-F3B7-48C3-B482-9640D1FC2595}" destId="{D60FE096-56F3-41BF-9F2F-9D8CBE1BB0DB}" srcOrd="1" destOrd="0" presId="urn:microsoft.com/office/officeart/2005/8/layout/hProcess7#1"/>
    <dgm:cxn modelId="{438FFED3-F95C-4658-B941-FBD461D05793}" type="presParOf" srcId="{75346BD8-F3B7-48C3-B482-9640D1FC2595}" destId="{3F7CD270-EEFB-4AB3-8D7C-0ED6EBC51C81}" srcOrd="2" destOrd="0" presId="urn:microsoft.com/office/officeart/2005/8/layout/hProcess7#1"/>
    <dgm:cxn modelId="{890DF7FB-ED2C-4A11-AEFE-5E2F708CC3B8}" type="presParOf" srcId="{E83B9820-9A18-48FD-B093-820ABA77C78A}" destId="{260BBF15-7822-491B-8CD2-A67FB30CCEB6}" srcOrd="1" destOrd="0" presId="urn:microsoft.com/office/officeart/2005/8/layout/hProcess7#1"/>
    <dgm:cxn modelId="{0597B024-01EE-4E78-8110-C853FA73122B}" type="presParOf" srcId="{E83B9820-9A18-48FD-B093-820ABA77C78A}" destId="{1435D350-3A25-438C-B6FE-5FDD1A6F18E6}" srcOrd="2" destOrd="0" presId="urn:microsoft.com/office/officeart/2005/8/layout/hProcess7#1"/>
    <dgm:cxn modelId="{EBAEBDBD-6E3B-4D8A-8F14-8F472B361017}" type="presParOf" srcId="{1435D350-3A25-438C-B6FE-5FDD1A6F18E6}" destId="{99080202-BD01-4C02-B455-A32DEB64A643}" srcOrd="0" destOrd="0" presId="urn:microsoft.com/office/officeart/2005/8/layout/hProcess7#1"/>
    <dgm:cxn modelId="{1DE62C85-AF31-45C0-9F6A-8438BC74D5D0}" type="presParOf" srcId="{1435D350-3A25-438C-B6FE-5FDD1A6F18E6}" destId="{F2D77607-6C8D-44DA-8304-567AF721FB8A}" srcOrd="1" destOrd="0" presId="urn:microsoft.com/office/officeart/2005/8/layout/hProcess7#1"/>
    <dgm:cxn modelId="{78A83CB4-3356-4D14-AAB3-D02015801458}" type="presParOf" srcId="{1435D350-3A25-438C-B6FE-5FDD1A6F18E6}" destId="{876DBB9A-A6DF-4E43-B1CA-6EA5DDA2CEFF}" srcOrd="2" destOrd="0" presId="urn:microsoft.com/office/officeart/2005/8/layout/hProcess7#1"/>
    <dgm:cxn modelId="{5DAA14CE-45CB-4F62-8E87-D2061490A607}" type="presParOf" srcId="{E83B9820-9A18-48FD-B093-820ABA77C78A}" destId="{2E8671D3-623B-4D62-B67F-589B7B07D007}" srcOrd="3" destOrd="0" presId="urn:microsoft.com/office/officeart/2005/8/layout/hProcess7#1"/>
    <dgm:cxn modelId="{2A726662-539D-4F1C-AA93-B9E5EDF434C6}" type="presParOf" srcId="{E83B9820-9A18-48FD-B093-820ABA77C78A}" destId="{E2E14FA6-3601-4523-97FC-72D45678CB41}" srcOrd="4" destOrd="0" presId="urn:microsoft.com/office/officeart/2005/8/layout/hProcess7#1"/>
    <dgm:cxn modelId="{D2F40948-8CAA-43DF-8CD7-DEB4E67960CB}" type="presParOf" srcId="{E2E14FA6-3601-4523-97FC-72D45678CB41}" destId="{25ACC856-3030-40F0-9550-C52BB2C918E4}" srcOrd="0" destOrd="0" presId="urn:microsoft.com/office/officeart/2005/8/layout/hProcess7#1"/>
    <dgm:cxn modelId="{F58C6F6C-0F86-4CE4-902C-1D968C445D3D}" type="presParOf" srcId="{E2E14FA6-3601-4523-97FC-72D45678CB41}" destId="{BE982F75-B48C-4D13-BE12-567D2498F27D}" srcOrd="1" destOrd="0" presId="urn:microsoft.com/office/officeart/2005/8/layout/hProcess7#1"/>
    <dgm:cxn modelId="{6902A7DC-1349-49C5-AB92-4424AC02B98E}" type="presParOf" srcId="{E2E14FA6-3601-4523-97FC-72D45678CB41}" destId="{35E16F8D-C83B-4114-A6D1-87BD822B9202}" srcOrd="2" destOrd="0" presId="urn:microsoft.com/office/officeart/2005/8/layout/hProcess7#1"/>
    <dgm:cxn modelId="{424923FD-EEE0-46B0-ACC8-B0286522DBAE}" type="presParOf" srcId="{E83B9820-9A18-48FD-B093-820ABA77C78A}" destId="{38A5E905-CB01-4564-A720-6BA2F24BBF80}" srcOrd="5" destOrd="0" presId="urn:microsoft.com/office/officeart/2005/8/layout/hProcess7#1"/>
    <dgm:cxn modelId="{8C25D121-0DC1-4852-B83B-7375077CEA8A}" type="presParOf" srcId="{E83B9820-9A18-48FD-B093-820ABA77C78A}" destId="{3896CBA3-BC94-4123-B2F3-935464ECC735}" srcOrd="6" destOrd="0" presId="urn:microsoft.com/office/officeart/2005/8/layout/hProcess7#1"/>
    <dgm:cxn modelId="{87D8B661-18D4-4B9D-BB2F-929E546C1064}" type="presParOf" srcId="{3896CBA3-BC94-4123-B2F3-935464ECC735}" destId="{12C06E8B-5C99-479A-9E15-13CB42A31041}" srcOrd="0" destOrd="0" presId="urn:microsoft.com/office/officeart/2005/8/layout/hProcess7#1"/>
    <dgm:cxn modelId="{73E3EF38-FC14-4381-8A4D-582121EA3ECB}" type="presParOf" srcId="{3896CBA3-BC94-4123-B2F3-935464ECC735}" destId="{557C12FA-99D2-4440-BBBE-7136ADDA957A}" srcOrd="1" destOrd="0" presId="urn:microsoft.com/office/officeart/2005/8/layout/hProcess7#1"/>
    <dgm:cxn modelId="{58853F4E-1FA1-4B08-8843-18881FDE3F04}" type="presParOf" srcId="{3896CBA3-BC94-4123-B2F3-935464ECC735}" destId="{A06B38D3-81E6-48D9-83C1-B9C9A05AC4F9}" srcOrd="2" destOrd="0" presId="urn:microsoft.com/office/officeart/2005/8/layout/hProcess7#1"/>
    <dgm:cxn modelId="{C89A9768-2F75-4DCB-8AFC-29359F46B224}" type="presParOf" srcId="{E83B9820-9A18-48FD-B093-820ABA77C78A}" destId="{629CD285-3A61-47B9-9463-DC4054F7B21A}" srcOrd="7" destOrd="0" presId="urn:microsoft.com/office/officeart/2005/8/layout/hProcess7#1"/>
    <dgm:cxn modelId="{732B2DA4-9E89-4668-A586-F6B16DECD12A}" type="presParOf" srcId="{E83B9820-9A18-48FD-B093-820ABA77C78A}" destId="{0323D37D-F9AD-49A6-ACF2-D6C52E44E07C}" srcOrd="8" destOrd="0" presId="urn:microsoft.com/office/officeart/2005/8/layout/hProcess7#1"/>
    <dgm:cxn modelId="{C707D6B2-61AA-474E-A5AF-6E3B1B7B6694}" type="presParOf" srcId="{0323D37D-F9AD-49A6-ACF2-D6C52E44E07C}" destId="{480DBDD4-4789-48B2-964A-91E0A954F62F}" srcOrd="0" destOrd="0" presId="urn:microsoft.com/office/officeart/2005/8/layout/hProcess7#1"/>
    <dgm:cxn modelId="{8D94C0DC-60B7-4B58-8598-C1335F8B8302}" type="presParOf" srcId="{0323D37D-F9AD-49A6-ACF2-D6C52E44E07C}" destId="{F8A75DF0-660E-4161-86A8-AD6B6375BE29}" srcOrd="1" destOrd="0" presId="urn:microsoft.com/office/officeart/2005/8/layout/hProcess7#1"/>
    <dgm:cxn modelId="{E4A87E72-5B46-4B99-A9BF-FA2629B78805}" type="presParOf" srcId="{0323D37D-F9AD-49A6-ACF2-D6C52E44E07C}" destId="{D2433F48-728B-4C0E-B538-082EFF1011DB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0.03081</cdr:x>
      <cdr:y>0.92209</cdr:y>
    </cdr:from>
    <cdr:to>
      <cdr:x>0.41548</cdr:x>
      <cdr:y>0.99819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24466" y="3643460"/>
          <a:ext cx="1554139" cy="30069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0.61485</cdr:x>
      <cdr:y>0.04741</cdr:y>
    </cdr:from>
    <cdr:to>
      <cdr:x>0.69784</cdr:x>
      <cdr:y>0.04741</cdr:y>
    </cdr:to>
    <cdr:cxnSp macro="">
      <cdr:nvCxnSpPr>
        <cdr:cNvPr id="7" name="Straight Connector 6"/>
        <cdr:cNvCxnSpPr/>
      </cdr:nvCxnSpPr>
      <cdr:spPr>
        <a:xfrm xmlns:a="http://schemas.openxmlformats.org/drawingml/2006/main">
          <a:off x="2484120" y="187325"/>
          <a:ext cx="33528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mtClean="0"/>
              <a:t>Training Primary Care Clinicians in Texas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smtClean="0"/>
              <a:t>November 20,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C58DC5-5FB4-40FA-8D3D-A26B39E15B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6812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mtClean="0"/>
              <a:t>Training Primary Care Clinicians in Texas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smtClean="0"/>
              <a:t>November 20, 2015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CB7F98A-EFC1-4BF7-B462-243ADD76A2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396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61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Jazz</a:t>
            </a:r>
            <a:r>
              <a:rPr lang="en-US" baseline="0" dirty="0" smtClean="0"/>
              <a:t> up the boxes with color… change blue over the gray copy. Can redesign gray box…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69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difference why patients would want to have a WM physician and Medical</a:t>
            </a:r>
            <a:r>
              <a:rPr lang="en-US" baseline="0" dirty="0" smtClean="0"/>
              <a:t> Home concept </a:t>
            </a:r>
            <a:r>
              <a:rPr lang="en-US" dirty="0" smtClean="0"/>
              <a:t>vs</a:t>
            </a:r>
            <a:r>
              <a:rPr lang="en-US" baseline="0" dirty="0" smtClean="0"/>
              <a:t> a typical FFS physician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107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EASI tool is for cognitively</a:t>
            </a:r>
            <a:r>
              <a:rPr lang="en-US" baseline="0" dirty="0" smtClean="0"/>
              <a:t> intact patients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377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798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478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41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Others includes managers, supervisors, technicians, support staff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978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Others includes managers, supervisors, technicians, support staff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036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respect to the EASI tool, only 13% of the sample were familiar with the EASI tool prior to receiving training. Of those who were familiar, more than a third had used the EASI in the past. However, after the training, the overwhelming majority of trainees indicated that they believed the EASI to be a useful tool to identify abuse.  Nearly the same number responded that they were comfortable using it in a clinical setting and that, since the project’s intervention requires that a different protocol is followed for patients with dementia, they would not use the EASI with patients who had a diagnosis of dementia.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6340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6592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819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523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558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221">
              <a:defRPr/>
            </a:pPr>
            <a:endParaRPr lang="en-US" altLang="en-US" b="0" dirty="0" smtClean="0"/>
          </a:p>
          <a:p>
            <a:pPr defTabSz="929221">
              <a:defRPr/>
            </a:pPr>
            <a:endParaRPr lang="en-US" altLang="en-US" dirty="0" smtClean="0"/>
          </a:p>
          <a:p>
            <a:pPr defTabSz="929221">
              <a:defRPr/>
            </a:pPr>
            <a:endParaRPr lang="en-US" alt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093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51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348971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023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  <a:noFill/>
          <a:ln/>
        </p:spPr>
        <p:txBody>
          <a:bodyPr lIns="91435" tIns="45718" rIns="91435" bIns="45718"/>
          <a:lstStyle/>
          <a:p>
            <a:endParaRPr lang="en-US" dirty="0" smtClean="0"/>
          </a:p>
          <a:p>
            <a:endParaRPr lang="en-US" b="1" dirty="0" smtClean="0"/>
          </a:p>
        </p:txBody>
      </p:sp>
      <p:sp>
        <p:nvSpPr>
          <p:cNvPr id="87044" name="Slide Number Placeholder 3"/>
          <p:cNvSpPr txBox="1">
            <a:spLocks noGrp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914437" eaLnBrk="0" hangingPunct="0"/>
            <a:fld id="{0D75C1CF-F9A1-4AEF-9AF1-12D4469EAA5E}" type="slidenum">
              <a:rPr lang="en-US" sz="1200">
                <a:ea typeface="Arial Unicode MS"/>
                <a:cs typeface="Arial Unicode MS"/>
              </a:rPr>
              <a:pPr algn="r" defTabSz="914437" eaLnBrk="0" hangingPunct="0"/>
              <a:t>12</a:t>
            </a:fld>
            <a:endParaRPr lang="en-US" sz="1200" dirty="0"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3121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Diagram change</a:t>
            </a:r>
            <a:r>
              <a:rPr lang="en-US" baseline="0" dirty="0" smtClean="0"/>
              <a:t> – use the one from the website with honeycomb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779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914437" eaLnBrk="0" hangingPunct="0"/>
            <a:fld id="{6B6F585D-21A4-46AF-9BC7-31BC52B26B9F}" type="slidenum">
              <a:rPr lang="en-US" sz="1200">
                <a:ea typeface="ＭＳ Ｐゴシック"/>
                <a:cs typeface="ＭＳ Ｐゴシック"/>
              </a:rPr>
              <a:pPr algn="r" defTabSz="914437" eaLnBrk="0" hangingPunct="0"/>
              <a:t>14</a:t>
            </a:fld>
            <a:endParaRPr lang="en-US" sz="1200" dirty="0">
              <a:ea typeface="ＭＳ Ｐゴシック"/>
              <a:cs typeface="ＭＳ Ｐゴシック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  <a:noFill/>
          <a:ln/>
        </p:spPr>
        <p:txBody>
          <a:bodyPr lIns="91435" tIns="45718" rIns="91435" bIns="45718"/>
          <a:lstStyle/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27391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0.xml"/><Relationship Id="rId4" Type="http://schemas.openxmlformats.org/officeDocument/2006/relationships/tags" Target="../tags/tag3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1905002"/>
            <a:ext cx="7543800" cy="2593975"/>
          </a:xfrm>
        </p:spPr>
        <p:txBody>
          <a:bodyPr anchor="b"/>
          <a:lstStyle>
            <a:lvl1pPr>
              <a:defRPr sz="495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1408BB4-C087-46C3-BB2A-5C43CF161D0E}" type="datetime1">
              <a:rPr lang="en-US" smtClean="0">
                <a:solidFill>
                  <a:srgbClr val="EEECE1"/>
                </a:solidFill>
              </a:rPr>
              <a:t>2/7/2017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21BA3A70-E5D3-48D3-8197-EC3A533AD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0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98D0-448E-4BAA-AD32-B6E65C3AF9CC}" type="datetime1">
              <a:rPr lang="en-US" smtClean="0">
                <a:solidFill>
                  <a:srgbClr val="EEECE1"/>
                </a:solidFill>
              </a:rPr>
              <a:t>2/7/2017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3A70-E5D3-48D3-8197-EC3A533AD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5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BF37-7109-4C62-AF24-7AD97452FCF1}" type="datetime1">
              <a:rPr lang="en-US" smtClean="0">
                <a:solidFill>
                  <a:srgbClr val="EEECE1"/>
                </a:solidFill>
              </a:rPr>
              <a:t>2/7/2017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3A70-E5D3-48D3-8197-EC3A533AD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9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21BA3A70-E5D3-48D3-8197-EC3A533AD2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  <p:custDataLst>
              <p:tags r:id="rId5"/>
            </p:custDataLst>
          </p:nvPr>
        </p:nvSpPr>
        <p:spPr/>
        <p:txBody>
          <a:bodyPr/>
          <a:lstStyle/>
          <a:p>
            <a:fld id="{F99946F5-F1B7-4022-9711-A2A08D99B63F}" type="datetime1">
              <a:rPr lang="en-US" smtClean="0">
                <a:solidFill>
                  <a:srgbClr val="EEECE1"/>
                </a:solidFill>
              </a:rPr>
              <a:t>2/7/2017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18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8100" y="6606540"/>
            <a:ext cx="459486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© 2016 </a:t>
            </a:r>
            <a:r>
              <a:rPr lang="en-US" sz="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WellMed</a:t>
            </a:r>
            <a:r>
              <a:rPr lang="en-US" sz="7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 Medical Management. All rights reserved. Confidential property of </a:t>
            </a:r>
            <a:r>
              <a:rPr lang="en-US" sz="700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WellMed</a:t>
            </a:r>
            <a:r>
              <a:rPr lang="en-US" sz="7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.</a:t>
            </a: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759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8100" y="6606540"/>
            <a:ext cx="459486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© 2016 </a:t>
            </a:r>
            <a:r>
              <a:rPr lang="en-US" sz="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WellMed</a:t>
            </a:r>
            <a:r>
              <a:rPr lang="en-US" sz="7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 Medical Management. All rights reserved. Confidential property of </a:t>
            </a:r>
            <a:r>
              <a:rPr lang="en-US" sz="700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WellMed</a:t>
            </a:r>
            <a:r>
              <a:rPr lang="en-US" sz="7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.</a:t>
            </a: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819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8100" y="6606540"/>
            <a:ext cx="459486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© 2016 </a:t>
            </a:r>
            <a:r>
              <a:rPr lang="en-US" sz="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WellMed</a:t>
            </a:r>
            <a:r>
              <a:rPr lang="en-US" sz="7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 Medical Management. All rights reserved. Confidential property of </a:t>
            </a:r>
            <a:r>
              <a:rPr lang="en-US" sz="700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WellMed</a:t>
            </a:r>
            <a:r>
              <a:rPr lang="en-US" sz="7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.</a:t>
            </a: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190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8100" y="6606540"/>
            <a:ext cx="459486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© 2016 </a:t>
            </a:r>
            <a:r>
              <a:rPr lang="en-US" sz="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WellMed</a:t>
            </a:r>
            <a:r>
              <a:rPr lang="en-US" sz="7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 Medical Management. All rights reserved. Confidential property of </a:t>
            </a:r>
            <a:r>
              <a:rPr lang="en-US" sz="700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WellMed</a:t>
            </a:r>
            <a:r>
              <a:rPr lang="en-US" sz="7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.</a:t>
            </a: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16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8100" y="6606540"/>
            <a:ext cx="459486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© 2016 </a:t>
            </a:r>
            <a:r>
              <a:rPr lang="en-US" sz="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WellMed</a:t>
            </a:r>
            <a:r>
              <a:rPr lang="en-US" sz="7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 Medical Management. All rights reserved. Confidential property of </a:t>
            </a:r>
            <a:r>
              <a:rPr lang="en-US" sz="700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WellMed</a:t>
            </a:r>
            <a:r>
              <a:rPr lang="en-US" sz="7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.</a:t>
            </a: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686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8100" y="6606540"/>
            <a:ext cx="459486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© 2016 </a:t>
            </a:r>
            <a:r>
              <a:rPr lang="en-US" sz="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WellMed</a:t>
            </a:r>
            <a:r>
              <a:rPr lang="en-US" sz="7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 Medical Management. All rights reserved. Confidential property of </a:t>
            </a:r>
            <a:r>
              <a:rPr lang="en-US" sz="700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WellMed</a:t>
            </a:r>
            <a:r>
              <a:rPr lang="en-US" sz="7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.</a:t>
            </a: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033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8100" y="6606540"/>
            <a:ext cx="459486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© 2016 </a:t>
            </a:r>
            <a:r>
              <a:rPr lang="en-US" sz="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WellMed</a:t>
            </a:r>
            <a:r>
              <a:rPr lang="en-US" sz="7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 Medical Management. All rights reserved.</a:t>
            </a: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024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77678F1-5602-40A9-A907-96618CD2B9DE}" type="datetime1">
              <a:rPr lang="en-US" smtClean="0">
                <a:solidFill>
                  <a:srgbClr val="EEECE1"/>
                </a:solidFill>
              </a:rPr>
              <a:t>2/7/2017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21BA3A70-E5D3-48D3-8197-EC3A533AD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2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5486400"/>
            <a:ext cx="7659687" cy="1168400"/>
          </a:xfrm>
        </p:spPr>
        <p:txBody>
          <a:bodyPr anchor="t"/>
          <a:lstStyle>
            <a:lvl1pPr algn="l">
              <a:defRPr sz="27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3852863"/>
            <a:ext cx="6135687" cy="163353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5CFD-BB41-40A4-9D88-63B1F1A1982A}" type="datetime1">
              <a:rPr lang="en-US" smtClean="0">
                <a:solidFill>
                  <a:srgbClr val="EEECE1"/>
                </a:solidFill>
              </a:rPr>
              <a:t>2/7/2017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3A70-E5D3-48D3-8197-EC3A533AD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7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BDDB287F-6591-496E-8A97-A6D6BA626561}" type="datetime1">
              <a:rPr lang="en-US" smtClean="0">
                <a:solidFill>
                  <a:srgbClr val="EEECE1"/>
                </a:solidFill>
              </a:rPr>
              <a:t>2/7/2017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21BA3A70-E5D3-48D3-8197-EC3A533AD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6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3B634513-4101-4A6F-8032-F163B8B4D1D6}" type="datetime1">
              <a:rPr lang="en-US" smtClean="0">
                <a:solidFill>
                  <a:srgbClr val="EEECE1"/>
                </a:solidFill>
              </a:rPr>
              <a:t>2/7/2017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21BA3A70-E5D3-48D3-8197-EC3A533AD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6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029F569-8243-4214-9595-8A0BA845EFDE}" type="datetime1">
              <a:rPr lang="en-US" smtClean="0">
                <a:solidFill>
                  <a:srgbClr val="EEECE1"/>
                </a:solidFill>
              </a:rPr>
              <a:t>2/7/2017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21BA3A70-E5D3-48D3-8197-EC3A533AD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9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62F6-63F3-4E61-8001-E2A947E5742D}" type="datetime1">
              <a:rPr lang="en-US" smtClean="0">
                <a:solidFill>
                  <a:srgbClr val="EEECE1"/>
                </a:solidFill>
              </a:rPr>
              <a:t>2/7/2017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3A70-E5D3-48D3-8197-EC3A533AD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4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165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9480-0718-43A4-A19A-41768DB566FB}" type="datetime1">
              <a:rPr lang="en-US" smtClean="0">
                <a:solidFill>
                  <a:srgbClr val="EEECE1"/>
                </a:solidFill>
              </a:rPr>
              <a:t>2/7/2017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3A70-E5D3-48D3-8197-EC3A533AD2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1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165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4540-5034-4437-BC7A-935004A77F05}" type="datetime1">
              <a:rPr lang="en-US" smtClean="0">
                <a:solidFill>
                  <a:srgbClr val="EEECE1"/>
                </a:solidFill>
              </a:rPr>
              <a:t>2/7/2017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BA3A70-E5D3-48D3-8197-EC3A533AD2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9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Relationship Id="rId27" Type="http://schemas.openxmlformats.org/officeDocument/2006/relationships/tags" Target="../tags/tag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>
            <p:custDataLst>
              <p:tags r:id="rId23"/>
            </p:custDataLst>
          </p:nvPr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>
            <p:custDataLst>
              <p:tags r:id="rId24"/>
            </p:custDataLst>
          </p:nvPr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350">
                <a:solidFill>
                  <a:srgbClr val="FFFFFF"/>
                </a:solidFill>
              </a:defRPr>
            </a:lvl1pPr>
          </a:lstStyle>
          <a:p>
            <a:fld id="{21BA3A70-E5D3-48D3-8197-EC3A533AD2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6"/>
            </p:custDataLst>
          </p:nvPr>
        </p:nvSpPr>
        <p:spPr>
          <a:xfrm rot="16200000">
            <a:off x="7586911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27"/>
            </p:custDataLst>
          </p:nvPr>
        </p:nvSpPr>
        <p:spPr>
          <a:xfrm rot="16200000">
            <a:off x="7551352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2F840E80-CC22-4FC8-9B18-EED52CF2D8D7}" type="datetime1">
              <a:rPr lang="en-US" smtClean="0">
                <a:solidFill>
                  <a:srgbClr val="EEECE1"/>
                </a:solidFill>
              </a:rPr>
              <a:t>2/7/2017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41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3450" b="0" i="0" u="none" kern="1200" cap="none" spc="-75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57175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7145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5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indent="-171450" algn="l" defTabSz="6858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71450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indent="-171450" algn="l" defTabSz="6858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577340" indent="-137160" algn="l" defTabSz="6858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37160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32.jpe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Rblancato@matzblancato.com" TargetMode="External"/><Relationship Id="rId7" Type="http://schemas.openxmlformats.org/officeDocument/2006/relationships/hyperlink" Target="mailto:Fejaz@benrose.or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aymond.Kirsch@dfps.state.tx.us" TargetMode="External"/><Relationship Id="rId5" Type="http://schemas.openxmlformats.org/officeDocument/2006/relationships/hyperlink" Target="mailto:Ann.Cortez@dfps.state.tx.us" TargetMode="External"/><Relationship Id="rId4" Type="http://schemas.openxmlformats.org/officeDocument/2006/relationships/hyperlink" Target="mailto:Czernial@wellmed.ne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elderjusticecoalition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153400" cy="3962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Expanding the Reach </a:t>
            </a:r>
            <a:r>
              <a:rPr lang="en-US" sz="3200" b="1" dirty="0" smtClean="0"/>
              <a:t>and Success of Elder Abuse Prevention through Primary Care Partnerships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Communities Joined in Action</a:t>
            </a:r>
            <a:br>
              <a:rPr lang="en-US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Conference</a:t>
            </a:r>
            <a:br>
              <a:rPr lang="en-US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February 16, 2017</a:t>
            </a:r>
            <a:br>
              <a:rPr lang="en-US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04800" y="3505200"/>
            <a:ext cx="7848600" cy="4038600"/>
          </a:xfrm>
        </p:spPr>
        <p:txBody>
          <a:bodyPr>
            <a:noAutofit/>
          </a:bodyPr>
          <a:lstStyle/>
          <a:p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" indent="0" algn="ctr">
              <a:buNone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" indent="0" algn="ctr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Carol Zernial, MA </a:t>
            </a:r>
          </a:p>
          <a:p>
            <a:pPr marL="85725" indent="0" algn="ctr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 Kirsch</a:t>
            </a:r>
          </a:p>
          <a:p>
            <a:pPr marL="85725" indent="0" algn="ctr">
              <a:buNone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32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845" y="2886151"/>
            <a:ext cx="1362459" cy="1376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073" y="2896870"/>
            <a:ext cx="1335027" cy="126644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152400" y="76200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en-US" sz="3800" b="1" dirty="0" smtClean="0">
                <a:solidFill>
                  <a:srgbClr val="008080"/>
                </a:solidFill>
              </a:rPr>
              <a:t>WellMed Owned PCP Locations</a:t>
            </a:r>
            <a:endParaRPr lang="en-US" sz="3800" b="1" dirty="0">
              <a:solidFill>
                <a:srgbClr val="00808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330" y="5395765"/>
            <a:ext cx="3202663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b="1" dirty="0" smtClean="0">
                <a:solidFill>
                  <a:srgbClr val="008080"/>
                </a:solidFill>
              </a:rPr>
              <a:t>Texas - </a:t>
            </a:r>
            <a:r>
              <a:rPr lang="en-US" sz="1600" dirty="0" smtClean="0">
                <a:solidFill>
                  <a:srgbClr val="008080"/>
                </a:solidFill>
              </a:rPr>
              <a:t>WellMed</a:t>
            </a:r>
            <a:r>
              <a:rPr lang="en-US" sz="1600" b="1" dirty="0" smtClean="0">
                <a:solidFill>
                  <a:srgbClr val="008080"/>
                </a:solidFill>
              </a:rPr>
              <a:t> </a:t>
            </a:r>
            <a:r>
              <a:rPr lang="en-US" sz="1600" dirty="0" smtClean="0">
                <a:solidFill>
                  <a:srgbClr val="008080"/>
                </a:solidFill>
              </a:rPr>
              <a:t>providers report under WellMed </a:t>
            </a:r>
            <a:r>
              <a:rPr lang="en-US" sz="1600" dirty="0">
                <a:solidFill>
                  <a:srgbClr val="008080"/>
                </a:solidFill>
              </a:rPr>
              <a:t>Medical </a:t>
            </a:r>
            <a:r>
              <a:rPr lang="en-US" sz="1600" dirty="0" smtClean="0">
                <a:solidFill>
                  <a:srgbClr val="008080"/>
                </a:solidFill>
              </a:rPr>
              <a:t>Group, PA </a:t>
            </a:r>
            <a:endParaRPr lang="en-US" sz="1600" dirty="0">
              <a:solidFill>
                <a:srgbClr val="00808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57474" y="5400132"/>
            <a:ext cx="3577994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b="1" dirty="0" smtClean="0">
                <a:solidFill>
                  <a:srgbClr val="008080"/>
                </a:solidFill>
              </a:rPr>
              <a:t>Florida - </a:t>
            </a:r>
            <a:r>
              <a:rPr lang="en-US" sz="1600" dirty="0" smtClean="0">
                <a:solidFill>
                  <a:srgbClr val="008080"/>
                </a:solidFill>
              </a:rPr>
              <a:t>WellMed</a:t>
            </a:r>
            <a:r>
              <a:rPr lang="en-US" sz="1600" b="1" dirty="0" smtClean="0">
                <a:solidFill>
                  <a:srgbClr val="008080"/>
                </a:solidFill>
              </a:rPr>
              <a:t> </a:t>
            </a:r>
            <a:r>
              <a:rPr lang="en-US" sz="1600" dirty="0" smtClean="0">
                <a:solidFill>
                  <a:srgbClr val="008080"/>
                </a:solidFill>
              </a:rPr>
              <a:t>providers report under </a:t>
            </a:r>
            <a:r>
              <a:rPr lang="en-US" sz="1600" dirty="0">
                <a:solidFill>
                  <a:srgbClr val="008080"/>
                </a:solidFill>
              </a:rPr>
              <a:t>WellMed Medical </a:t>
            </a:r>
            <a:r>
              <a:rPr lang="en-US" sz="1600" dirty="0" smtClean="0">
                <a:solidFill>
                  <a:srgbClr val="008080"/>
                </a:solidFill>
              </a:rPr>
              <a:t>Management of Florida, Inc.</a:t>
            </a:r>
            <a:endParaRPr lang="en-US" sz="1600" dirty="0">
              <a:solidFill>
                <a:srgbClr val="00808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740254" y="3462360"/>
            <a:ext cx="1476759" cy="1453899"/>
            <a:chOff x="2725014" y="3523320"/>
            <a:chExt cx="1476759" cy="145389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5014" y="3523320"/>
              <a:ext cx="1476759" cy="1453899"/>
            </a:xfrm>
            <a:prstGeom prst="rect">
              <a:avLst/>
            </a:prstGeom>
          </p:spPr>
        </p:pic>
        <p:sp>
          <p:nvSpPr>
            <p:cNvPr id="24" name="TextBox 28"/>
            <p:cNvSpPr txBox="1">
              <a:spLocks noChangeArrowheads="1"/>
            </p:cNvSpPr>
            <p:nvPr/>
          </p:nvSpPr>
          <p:spPr bwMode="auto">
            <a:xfrm>
              <a:off x="2990561" y="4370823"/>
              <a:ext cx="971076" cy="338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b="1" dirty="0" smtClean="0">
                  <a:solidFill>
                    <a:srgbClr val="FFCC00"/>
                  </a:solidFill>
                  <a:latin typeface="Calibri" pitchFamily="34" charset="0"/>
                </a:rPr>
                <a:t>27</a:t>
              </a:r>
              <a:endParaRPr lang="en-US" altLang="en-US" sz="900" b="1" dirty="0">
                <a:solidFill>
                  <a:srgbClr val="FFCC00"/>
                </a:solidFill>
                <a:latin typeface="Calibri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00" dirty="0">
                  <a:solidFill>
                    <a:srgbClr val="FFCC00"/>
                  </a:solidFill>
                  <a:latin typeface="Calibri" pitchFamily="34" charset="0"/>
                </a:rPr>
                <a:t>LOCATIONS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0589" y="2159202"/>
            <a:ext cx="1490475" cy="1453899"/>
            <a:chOff x="264869" y="2212542"/>
            <a:chExt cx="1490475" cy="145389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869" y="2212542"/>
              <a:ext cx="1490475" cy="1453899"/>
            </a:xfrm>
            <a:prstGeom prst="rect">
              <a:avLst/>
            </a:prstGeom>
          </p:spPr>
        </p:pic>
        <p:sp>
          <p:nvSpPr>
            <p:cNvPr id="27" name="TextBox 30"/>
            <p:cNvSpPr txBox="1">
              <a:spLocks noChangeArrowheads="1"/>
            </p:cNvSpPr>
            <p:nvPr/>
          </p:nvSpPr>
          <p:spPr bwMode="auto">
            <a:xfrm>
              <a:off x="532188" y="3066622"/>
              <a:ext cx="971076" cy="33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b="1" dirty="0">
                  <a:solidFill>
                    <a:srgbClr val="FFCC00"/>
                  </a:solidFill>
                  <a:latin typeface="Calibri" pitchFamily="34" charset="0"/>
                </a:rPr>
                <a:t>10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00" dirty="0">
                  <a:solidFill>
                    <a:srgbClr val="FFCC00"/>
                  </a:solidFill>
                  <a:latin typeface="Calibri" pitchFamily="34" charset="0"/>
                </a:rPr>
                <a:t>LOCATIONS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78862" y="1473420"/>
            <a:ext cx="1453899" cy="1536195"/>
            <a:chOff x="6966352" y="1773977"/>
            <a:chExt cx="1453899" cy="153619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6352" y="1773977"/>
              <a:ext cx="1453899" cy="1536195"/>
            </a:xfrm>
            <a:prstGeom prst="rect">
              <a:avLst/>
            </a:prstGeom>
          </p:spPr>
        </p:pic>
        <p:sp>
          <p:nvSpPr>
            <p:cNvPr id="34" name="TextBox 38"/>
            <p:cNvSpPr txBox="1">
              <a:spLocks noChangeArrowheads="1"/>
            </p:cNvSpPr>
            <p:nvPr/>
          </p:nvSpPr>
          <p:spPr bwMode="auto">
            <a:xfrm>
              <a:off x="7215085" y="2616343"/>
              <a:ext cx="971675" cy="338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b="1" dirty="0">
                  <a:solidFill>
                    <a:srgbClr val="FFCC00"/>
                  </a:solidFill>
                  <a:latin typeface="Calibri" pitchFamily="34" charset="0"/>
                </a:rPr>
                <a:t>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00" dirty="0">
                  <a:solidFill>
                    <a:srgbClr val="FFCC00"/>
                  </a:solidFill>
                  <a:latin typeface="Calibri" pitchFamily="34" charset="0"/>
                </a:rPr>
                <a:t>LOCATIONS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467470" y="2596848"/>
            <a:ext cx="1572771" cy="1453899"/>
            <a:chOff x="7410611" y="3138828"/>
            <a:chExt cx="1572771" cy="1453899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0611" y="3138828"/>
              <a:ext cx="1572771" cy="1453899"/>
            </a:xfrm>
            <a:prstGeom prst="rect">
              <a:avLst/>
            </a:prstGeom>
          </p:spPr>
        </p:pic>
        <p:sp>
          <p:nvSpPr>
            <p:cNvPr id="37" name="TextBox 41"/>
            <p:cNvSpPr txBox="1">
              <a:spLocks noChangeArrowheads="1"/>
            </p:cNvSpPr>
            <p:nvPr/>
          </p:nvSpPr>
          <p:spPr bwMode="auto">
            <a:xfrm>
              <a:off x="7772579" y="3977201"/>
              <a:ext cx="972154" cy="338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b="1" dirty="0">
                  <a:solidFill>
                    <a:srgbClr val="FFCC00"/>
                  </a:solidFill>
                  <a:latin typeface="Calibri" pitchFamily="34" charset="0"/>
                </a:rPr>
                <a:t>4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00" dirty="0">
                  <a:solidFill>
                    <a:srgbClr val="FFCC00"/>
                  </a:solidFill>
                  <a:latin typeface="Calibri" pitchFamily="34" charset="0"/>
                </a:rPr>
                <a:t>LOCATIONS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829747" y="2596848"/>
            <a:ext cx="1563627" cy="1453899"/>
            <a:chOff x="5064919" y="3031981"/>
            <a:chExt cx="1563627" cy="1453899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4919" y="3031981"/>
              <a:ext cx="1563627" cy="1453899"/>
            </a:xfrm>
            <a:prstGeom prst="rect">
              <a:avLst/>
            </a:prstGeom>
          </p:spPr>
        </p:pic>
        <p:sp>
          <p:nvSpPr>
            <p:cNvPr id="40" name="TextBox 44"/>
            <p:cNvSpPr txBox="1">
              <a:spLocks noChangeArrowheads="1"/>
            </p:cNvSpPr>
            <p:nvPr/>
          </p:nvSpPr>
          <p:spPr bwMode="auto">
            <a:xfrm>
              <a:off x="5293490" y="3881553"/>
              <a:ext cx="971425" cy="338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b="1" dirty="0">
                  <a:solidFill>
                    <a:srgbClr val="FFCC00"/>
                  </a:solidFill>
                  <a:latin typeface="Calibri" pitchFamily="34" charset="0"/>
                </a:rPr>
                <a:t>6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00" dirty="0">
                  <a:solidFill>
                    <a:srgbClr val="FFCC00"/>
                  </a:solidFill>
                  <a:latin typeface="Calibri" pitchFamily="34" charset="0"/>
                </a:rPr>
                <a:t>LOCATIONS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51902" y="3977201"/>
            <a:ext cx="1453899" cy="1536195"/>
            <a:chOff x="1551902" y="3977201"/>
            <a:chExt cx="1453899" cy="153619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902" y="3977201"/>
              <a:ext cx="1453899" cy="1536195"/>
            </a:xfrm>
            <a:prstGeom prst="rect">
              <a:avLst/>
            </a:prstGeom>
          </p:spPr>
        </p:pic>
        <p:sp>
          <p:nvSpPr>
            <p:cNvPr id="43" name="TextBox 49"/>
            <p:cNvSpPr txBox="1">
              <a:spLocks noChangeArrowheads="1"/>
            </p:cNvSpPr>
            <p:nvPr/>
          </p:nvSpPr>
          <p:spPr bwMode="auto">
            <a:xfrm>
              <a:off x="1787103" y="4919234"/>
              <a:ext cx="971075" cy="338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b="1" dirty="0" smtClean="0">
                  <a:solidFill>
                    <a:srgbClr val="FFCC00"/>
                  </a:solidFill>
                  <a:latin typeface="Calibri" pitchFamily="34" charset="0"/>
                </a:rPr>
                <a:t>14</a:t>
              </a:r>
              <a:endParaRPr lang="en-US" altLang="en-US" sz="900" b="1" dirty="0">
                <a:solidFill>
                  <a:srgbClr val="FFCC00"/>
                </a:solidFill>
                <a:latin typeface="Calibri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00" dirty="0">
                  <a:solidFill>
                    <a:srgbClr val="FFCC00"/>
                  </a:solidFill>
                  <a:latin typeface="Calibri" pitchFamily="34" charset="0"/>
                </a:rPr>
                <a:t>LOCATIONS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698022" y="2112168"/>
            <a:ext cx="1490475" cy="1453899"/>
            <a:chOff x="2698022" y="2112168"/>
            <a:chExt cx="1490475" cy="145389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8022" y="2112168"/>
              <a:ext cx="1490475" cy="1453899"/>
            </a:xfrm>
            <a:prstGeom prst="rect">
              <a:avLst/>
            </a:prstGeom>
          </p:spPr>
        </p:pic>
        <p:sp>
          <p:nvSpPr>
            <p:cNvPr id="46" name="TextBox 52"/>
            <p:cNvSpPr txBox="1">
              <a:spLocks noChangeArrowheads="1"/>
            </p:cNvSpPr>
            <p:nvPr/>
          </p:nvSpPr>
          <p:spPr bwMode="auto">
            <a:xfrm>
              <a:off x="2977579" y="2971408"/>
              <a:ext cx="971631" cy="338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b="1" dirty="0" smtClean="0">
                  <a:solidFill>
                    <a:srgbClr val="FFCC00"/>
                  </a:solidFill>
                  <a:latin typeface="Calibri" pitchFamily="34" charset="0"/>
                </a:rPr>
                <a:t>13</a:t>
              </a:r>
              <a:endParaRPr lang="en-US" altLang="en-US" sz="900" b="1" dirty="0">
                <a:solidFill>
                  <a:srgbClr val="FFCC00"/>
                </a:solidFill>
                <a:latin typeface="Calibri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00" dirty="0">
                  <a:solidFill>
                    <a:srgbClr val="FFCC00"/>
                  </a:solidFill>
                  <a:latin typeface="Calibri" pitchFamily="34" charset="0"/>
                </a:rPr>
                <a:t>LOCATIONS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1858" y="3503173"/>
            <a:ext cx="1463043" cy="1453899"/>
            <a:chOff x="362818" y="3632713"/>
            <a:chExt cx="1463043" cy="145389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818" y="3632713"/>
              <a:ext cx="1463043" cy="1453899"/>
            </a:xfrm>
            <a:prstGeom prst="rect">
              <a:avLst/>
            </a:prstGeom>
          </p:spPr>
        </p:pic>
        <p:sp>
          <p:nvSpPr>
            <p:cNvPr id="49" name="TextBox 55"/>
            <p:cNvSpPr txBox="1">
              <a:spLocks noChangeArrowheads="1"/>
            </p:cNvSpPr>
            <p:nvPr/>
          </p:nvSpPr>
          <p:spPr bwMode="auto">
            <a:xfrm>
              <a:off x="608783" y="4486802"/>
              <a:ext cx="971111" cy="338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b="1" dirty="0" smtClean="0">
                  <a:solidFill>
                    <a:srgbClr val="FFCC00"/>
                  </a:solidFill>
                  <a:latin typeface="Calibri" pitchFamily="34" charset="0"/>
                </a:rPr>
                <a:t>11</a:t>
              </a:r>
              <a:endParaRPr lang="en-US" altLang="en-US" sz="900" b="1" dirty="0">
                <a:solidFill>
                  <a:srgbClr val="FFCC00"/>
                </a:solidFill>
                <a:latin typeface="Calibri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00" dirty="0">
                  <a:solidFill>
                    <a:srgbClr val="FFCC00"/>
                  </a:solidFill>
                  <a:latin typeface="Calibri" pitchFamily="34" charset="0"/>
                </a:rPr>
                <a:t>LOCATIONS</a:t>
              </a:r>
            </a:p>
          </p:txBody>
        </p:sp>
      </p:grpSp>
      <p:sp>
        <p:nvSpPr>
          <p:cNvPr id="50" name="TextBox 53"/>
          <p:cNvSpPr txBox="1">
            <a:spLocks noChangeArrowheads="1"/>
          </p:cNvSpPr>
          <p:nvPr/>
        </p:nvSpPr>
        <p:spPr bwMode="auto">
          <a:xfrm>
            <a:off x="3169633" y="1543434"/>
            <a:ext cx="161448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mbria" pitchFamily="18" charset="0"/>
                <a:ea typeface="Geneva" pitchFamily="-65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mbria" pitchFamily="18" charset="0"/>
                <a:ea typeface="Geneva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Geneva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mbria" pitchFamily="18" charset="0"/>
                <a:ea typeface="Geneva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  <a:ea typeface="Geneva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  <a:ea typeface="Geneva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  <a:ea typeface="Geneva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  <a:ea typeface="Geneva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  <a:ea typeface="Geneva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Calibri" pitchFamily="34" charset="0"/>
              </a:rPr>
              <a:t>Total: </a:t>
            </a:r>
            <a:r>
              <a:rPr lang="en-US" altLang="en-US" sz="2000" b="1" dirty="0" smtClean="0">
                <a:solidFill>
                  <a:schemeClr val="tx2"/>
                </a:solidFill>
                <a:latin typeface="Calibri" pitchFamily="34" charset="0"/>
              </a:rPr>
              <a:t>76</a:t>
            </a:r>
            <a:endParaRPr lang="en-US" altLang="en-US" sz="2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51" name="TextBox 53"/>
          <p:cNvSpPr txBox="1">
            <a:spLocks noChangeArrowheads="1"/>
          </p:cNvSpPr>
          <p:nvPr/>
        </p:nvSpPr>
        <p:spPr bwMode="auto">
          <a:xfrm>
            <a:off x="5064919" y="4648201"/>
            <a:ext cx="161448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mbria" pitchFamily="18" charset="0"/>
                <a:ea typeface="Geneva" pitchFamily="-65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mbria" pitchFamily="18" charset="0"/>
                <a:ea typeface="Geneva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Geneva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mbria" pitchFamily="18" charset="0"/>
                <a:ea typeface="Geneva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  <a:ea typeface="Geneva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  <a:ea typeface="Geneva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  <a:ea typeface="Geneva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  <a:ea typeface="Geneva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  <a:ea typeface="Geneva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tx2"/>
                </a:solidFill>
                <a:latin typeface="Calibri" pitchFamily="34" charset="0"/>
              </a:rPr>
              <a:t>Total: </a:t>
            </a:r>
            <a:r>
              <a:rPr lang="en-US" altLang="en-US" sz="2200" b="1" dirty="0" smtClean="0">
                <a:solidFill>
                  <a:schemeClr val="tx2"/>
                </a:solidFill>
                <a:latin typeface="Calibri" pitchFamily="34" charset="0"/>
              </a:rPr>
              <a:t>19</a:t>
            </a:r>
            <a:endParaRPr lang="en-US" altLang="en-US" sz="22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08771" y="1423558"/>
            <a:ext cx="1453899" cy="1549911"/>
            <a:chOff x="1508771" y="1423558"/>
            <a:chExt cx="1453899" cy="154991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8771" y="1423558"/>
              <a:ext cx="1453899" cy="1549911"/>
            </a:xfrm>
            <a:prstGeom prst="rect">
              <a:avLst/>
            </a:prstGeom>
          </p:spPr>
        </p:pic>
        <p:sp>
          <p:nvSpPr>
            <p:cNvPr id="61" name="TextBox 30"/>
            <p:cNvSpPr txBox="1">
              <a:spLocks noChangeArrowheads="1"/>
            </p:cNvSpPr>
            <p:nvPr/>
          </p:nvSpPr>
          <p:spPr bwMode="auto">
            <a:xfrm>
              <a:off x="1755344" y="2288115"/>
              <a:ext cx="971076" cy="33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b="1" dirty="0" smtClean="0">
                  <a:solidFill>
                    <a:srgbClr val="FFCC00"/>
                  </a:solidFill>
                  <a:latin typeface="Calibri" pitchFamily="34" charset="0"/>
                </a:rPr>
                <a:t>1</a:t>
              </a:r>
              <a:endParaRPr lang="en-US" altLang="en-US" sz="900" b="1" dirty="0">
                <a:solidFill>
                  <a:srgbClr val="FFCC00"/>
                </a:solidFill>
                <a:latin typeface="Calibri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00" dirty="0" smtClean="0">
                  <a:solidFill>
                    <a:srgbClr val="FFCC00"/>
                  </a:solidFill>
                  <a:latin typeface="Calibri" pitchFamily="34" charset="0"/>
                </a:rPr>
                <a:t>LOCATION</a:t>
              </a:r>
              <a:endParaRPr lang="en-US" altLang="en-US" sz="700" dirty="0">
                <a:solidFill>
                  <a:srgbClr val="FFCC00"/>
                </a:solidFill>
                <a:latin typeface="Calibri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445371" y="3896468"/>
            <a:ext cx="1453899" cy="1504191"/>
            <a:chOff x="6559754" y="3908520"/>
            <a:chExt cx="1453899" cy="1504191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9754" y="3908520"/>
              <a:ext cx="1453899" cy="1504191"/>
            </a:xfrm>
            <a:prstGeom prst="rect">
              <a:avLst/>
            </a:prstGeom>
          </p:spPr>
        </p:pic>
        <p:sp>
          <p:nvSpPr>
            <p:cNvPr id="62" name="TextBox 44"/>
            <p:cNvSpPr txBox="1">
              <a:spLocks noChangeArrowheads="1"/>
            </p:cNvSpPr>
            <p:nvPr/>
          </p:nvSpPr>
          <p:spPr bwMode="auto">
            <a:xfrm>
              <a:off x="6816230" y="4795269"/>
              <a:ext cx="971425" cy="338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mbria" pitchFamily="18" charset="0"/>
                  <a:ea typeface="Geneva" pitchFamily="-65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b="1" dirty="0">
                  <a:solidFill>
                    <a:srgbClr val="FFCC00"/>
                  </a:solidFill>
                  <a:latin typeface="Calibri" pitchFamily="34" charset="0"/>
                </a:rPr>
                <a:t>6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00" dirty="0">
                  <a:solidFill>
                    <a:srgbClr val="FFCC00"/>
                  </a:solidFill>
                  <a:latin typeface="Calibri" pitchFamily="34" charset="0"/>
                </a:rPr>
                <a:t>LOCATIONS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882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0975"/>
            <a:ext cx="7620000" cy="7270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latin typeface="+mj-lt"/>
              </a:rPr>
              <a:t>Organizational Overview </a:t>
            </a: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379356" y="3433704"/>
            <a:ext cx="7512586" cy="680086"/>
          </a:xfrm>
          <a:prstGeom prst="rect">
            <a:avLst/>
          </a:prstGeom>
          <a:gradFill rotWithShape="1">
            <a:gsLst>
              <a:gs pos="0">
                <a:srgbClr val="CDCFD1"/>
              </a:gs>
              <a:gs pos="100000">
                <a:srgbClr val="FFFFFF"/>
              </a:gs>
            </a:gsLst>
            <a:lin ang="0" scaled="1"/>
          </a:gradFill>
          <a:ln w="12700">
            <a:noFill/>
            <a:miter lim="800000"/>
            <a:headEnd/>
            <a:tailEnd/>
          </a:ln>
        </p:spPr>
        <p:txBody>
          <a:bodyPr tIns="91440" rIns="0" bIns="91440" anchor="ctr"/>
          <a:lstStyle/>
          <a:p>
            <a:pPr>
              <a:defRPr/>
            </a:pPr>
            <a:r>
              <a:rPr lang="en-US" sz="2400" dirty="0">
                <a:latin typeface="+mn-lt"/>
              </a:rPr>
              <a:t>Specialize in Medicare-eligible Seniors – responsible for </a:t>
            </a:r>
            <a:r>
              <a:rPr lang="en-US" sz="2400" dirty="0" smtClean="0">
                <a:latin typeface="+mn-lt"/>
              </a:rPr>
              <a:t>238,000 </a:t>
            </a:r>
            <a:r>
              <a:rPr lang="en-US" sz="2400" dirty="0">
                <a:latin typeface="+mn-lt"/>
              </a:rPr>
              <a:t>lives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379171" y="2687123"/>
            <a:ext cx="7491011" cy="665977"/>
          </a:xfrm>
          <a:prstGeom prst="rect">
            <a:avLst/>
          </a:prstGeom>
          <a:gradFill rotWithShape="1">
            <a:gsLst>
              <a:gs pos="0">
                <a:srgbClr val="CDCFD1"/>
              </a:gs>
              <a:gs pos="100000">
                <a:srgbClr val="FFFFFF"/>
              </a:gs>
            </a:gsLst>
            <a:lin ang="0" scaled="1"/>
          </a:gradFill>
          <a:ln w="12700">
            <a:noFill/>
            <a:miter lim="800000"/>
            <a:headEnd/>
            <a:tailEnd/>
          </a:ln>
        </p:spPr>
        <p:txBody>
          <a:bodyPr tIns="91440" rIns="0" bIns="91440" anchor="ctr"/>
          <a:lstStyle/>
          <a:p>
            <a:pPr>
              <a:defRPr/>
            </a:pPr>
            <a:r>
              <a:rPr lang="en-US" sz="2400" dirty="0" smtClean="0">
                <a:latin typeface="+mn-lt"/>
              </a:rPr>
              <a:t>Manage </a:t>
            </a:r>
            <a:r>
              <a:rPr lang="en-US" sz="2400" dirty="0">
                <a:latin typeface="+mn-lt"/>
              </a:rPr>
              <a:t>Full-Risk Capitated Insurance Contracts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76134" y="1504204"/>
            <a:ext cx="7966179" cy="1086596"/>
          </a:xfrm>
          <a:prstGeom prst="rect">
            <a:avLst/>
          </a:prstGeom>
          <a:gradFill rotWithShape="1">
            <a:gsLst>
              <a:gs pos="0">
                <a:srgbClr val="CDCFD1"/>
              </a:gs>
              <a:gs pos="100000">
                <a:srgbClr val="FFFFFF"/>
              </a:gs>
            </a:gsLst>
            <a:lin ang="0" scaled="1"/>
          </a:gradFill>
          <a:ln w="12700">
            <a:noFill/>
            <a:miter lim="800000"/>
            <a:headEnd/>
            <a:tailEnd/>
          </a:ln>
        </p:spPr>
        <p:txBody>
          <a:bodyPr tIns="91440" rIns="0" bIns="91440" anchor="ctr"/>
          <a:lstStyle/>
          <a:p>
            <a:pPr>
              <a:defRPr/>
            </a:pPr>
            <a:r>
              <a:rPr lang="en-US" sz="2400" dirty="0">
                <a:latin typeface="+mj-lt"/>
              </a:rPr>
              <a:t>Primary Care Centric Medical Group (Family Practice, Internal Medicine + added Podiatry, Dermatology, Cardiology, Oncology, Pain </a:t>
            </a:r>
            <a:r>
              <a:rPr lang="en-US" sz="2400" dirty="0" smtClean="0">
                <a:latin typeface="+mj-lt"/>
              </a:rPr>
              <a:t>Medicine, Palliative Care)</a:t>
            </a:r>
            <a:endParaRPr lang="en-US" sz="2400" dirty="0">
              <a:latin typeface="+mj-lt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399110" y="4266976"/>
            <a:ext cx="7754825" cy="1744661"/>
          </a:xfrm>
          <a:prstGeom prst="rect">
            <a:avLst/>
          </a:prstGeom>
          <a:gradFill rotWithShape="1">
            <a:gsLst>
              <a:gs pos="0">
                <a:srgbClr val="CDCFD1"/>
              </a:gs>
              <a:gs pos="100000">
                <a:srgbClr val="CDCFD1">
                  <a:gamma/>
                  <a:tint val="0"/>
                  <a:invGamma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</p:spPr>
        <p:txBody>
          <a:bodyPr tIns="91440" rIns="0" bIns="91440" anchor="ctr"/>
          <a:lstStyle/>
          <a:p>
            <a:pPr>
              <a:defRPr/>
            </a:pPr>
            <a:r>
              <a:rPr lang="en-US" sz="2400" dirty="0" smtClean="0">
                <a:latin typeface="+mn-lt"/>
              </a:rPr>
              <a:t>Contract </a:t>
            </a:r>
            <a:r>
              <a:rPr lang="en-US" sz="2400" dirty="0">
                <a:latin typeface="+mn-lt"/>
              </a:rPr>
              <a:t>for all Medical Services (Specialty, Hospital, Ancillary, Hospice)</a:t>
            </a:r>
          </a:p>
          <a:p>
            <a:pPr marL="284163" lvl="1" indent="-169863">
              <a:buFontTx/>
              <a:buChar char="•"/>
              <a:defRPr/>
            </a:pPr>
            <a:r>
              <a:rPr lang="en-US" sz="2400" dirty="0">
                <a:latin typeface="+mn-lt"/>
              </a:rPr>
              <a:t>Fully functional primary care centric, patient centered medical home (PCMH) functioning as an accountable care organization (ACO)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184877" y="1119011"/>
            <a:ext cx="1362816" cy="1166989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>
              <a:rot lat="21000000" lon="0" rev="0"/>
            </a:camera>
            <a:lightRig rig="chilly" dir="t"/>
          </a:scene3d>
          <a:sp3d extrusionH="76200" prstMaterial="flat">
            <a:bevelT w="457200" h="457200"/>
            <a:bevelB/>
            <a:extrusionClr>
              <a:schemeClr val="bg1">
                <a:lumMod val="9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5000"/>
              </a:lnSpc>
              <a:spcAft>
                <a:spcPct val="35000"/>
              </a:spcAft>
              <a:buClr>
                <a:schemeClr val="accent1"/>
              </a:buClr>
              <a:defRPr/>
            </a:pPr>
            <a:r>
              <a:rPr lang="en-US" sz="2000" b="1" dirty="0">
                <a:solidFill>
                  <a:schemeClr val="tx1"/>
                </a:solidFill>
              </a:rPr>
              <a:t>PCP</a:t>
            </a:r>
          </a:p>
        </p:txBody>
      </p:sp>
      <p:sp>
        <p:nvSpPr>
          <p:cNvPr id="15" name="Oval 14"/>
          <p:cNvSpPr/>
          <p:nvPr/>
        </p:nvSpPr>
        <p:spPr>
          <a:xfrm>
            <a:off x="3947113" y="877903"/>
            <a:ext cx="2057399" cy="1577004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>
              <a:rot lat="21000000" lon="0" rev="0"/>
            </a:camera>
            <a:lightRig rig="chilly" dir="t"/>
          </a:scene3d>
          <a:sp3d extrusionH="76200" prstMaterial="flat">
            <a:bevelT w="457200" h="457200"/>
            <a:bevelB/>
            <a:extrusionClr>
              <a:schemeClr val="bg1">
                <a:lumMod val="9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5000"/>
              </a:lnSpc>
              <a:spcAft>
                <a:spcPct val="35000"/>
              </a:spcAft>
              <a:buClr>
                <a:schemeClr val="accent1"/>
              </a:buClr>
              <a:defRPr/>
            </a:pPr>
            <a:r>
              <a:rPr lang="en-US" sz="2000" b="1" dirty="0">
                <a:solidFill>
                  <a:schemeClr val="tx1"/>
                </a:solidFill>
              </a:rPr>
              <a:t>Case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tx1"/>
                </a:solidFill>
              </a:rPr>
              <a:t>Manager</a:t>
            </a:r>
          </a:p>
        </p:txBody>
      </p:sp>
      <p:sp>
        <p:nvSpPr>
          <p:cNvPr id="16" name="Oval 15"/>
          <p:cNvSpPr/>
          <p:nvPr/>
        </p:nvSpPr>
        <p:spPr>
          <a:xfrm>
            <a:off x="6122786" y="572547"/>
            <a:ext cx="1388154" cy="1167573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>
              <a:rot lat="21000000" lon="0" rev="0"/>
            </a:camera>
            <a:lightRig rig="chilly" dir="t"/>
          </a:scene3d>
          <a:sp3d extrusionH="76200" prstMaterial="flat">
            <a:bevelT w="457200" h="457200"/>
            <a:bevelB/>
            <a:extrusionClr>
              <a:schemeClr val="bg1">
                <a:lumMod val="9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5000"/>
              </a:lnSpc>
              <a:spcAft>
                <a:spcPct val="35000"/>
              </a:spcAft>
              <a:buClr>
                <a:schemeClr val="accent1"/>
              </a:buClr>
              <a:defRPr/>
            </a:pPr>
            <a:r>
              <a:rPr lang="en-US" sz="2000" b="1" dirty="0">
                <a:solidFill>
                  <a:schemeClr val="tx1"/>
                </a:solidFill>
              </a:rPr>
              <a:t>EMR</a:t>
            </a:r>
          </a:p>
        </p:txBody>
      </p:sp>
      <p:sp>
        <p:nvSpPr>
          <p:cNvPr id="17" name="Oval 16"/>
          <p:cNvSpPr/>
          <p:nvPr/>
        </p:nvSpPr>
        <p:spPr>
          <a:xfrm>
            <a:off x="48549" y="1955683"/>
            <a:ext cx="1816194" cy="1685682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>
              <a:rot lat="21000000" lon="0" rev="0"/>
            </a:camera>
            <a:lightRig rig="chilly" dir="t"/>
          </a:scene3d>
          <a:sp3d extrusionH="76200" prstMaterial="flat">
            <a:bevelT w="457200" h="457200"/>
            <a:bevelB/>
            <a:extrusionClr>
              <a:schemeClr val="bg1">
                <a:lumMod val="9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5000"/>
              </a:lnSpc>
              <a:spcAft>
                <a:spcPct val="35000"/>
              </a:spcAft>
              <a:buClr>
                <a:schemeClr val="accent1"/>
              </a:buClr>
              <a:defRPr/>
            </a:pPr>
            <a:r>
              <a:rPr lang="en-US" sz="2000" b="1" dirty="0">
                <a:solidFill>
                  <a:schemeClr val="tx1"/>
                </a:solidFill>
              </a:rPr>
              <a:t>Other Services</a:t>
            </a:r>
          </a:p>
        </p:txBody>
      </p:sp>
      <p:sp>
        <p:nvSpPr>
          <p:cNvPr id="18" name="Oval 17"/>
          <p:cNvSpPr/>
          <p:nvPr/>
        </p:nvSpPr>
        <p:spPr>
          <a:xfrm>
            <a:off x="1864743" y="2594210"/>
            <a:ext cx="2144973" cy="177098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>
              <a:rot lat="21000000" lon="0" rev="0"/>
            </a:camera>
            <a:lightRig rig="chilly" dir="t"/>
          </a:scene3d>
          <a:sp3d extrusionH="76200" prstMaterial="flat">
            <a:bevelT w="457200" h="457200"/>
            <a:bevelB/>
            <a:extrusionClr>
              <a:schemeClr val="bg1">
                <a:lumMod val="9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5000"/>
              </a:lnSpc>
              <a:spcAft>
                <a:spcPct val="35000"/>
              </a:spcAft>
              <a:buClr>
                <a:schemeClr val="accent1"/>
              </a:buClr>
              <a:defRPr/>
            </a:pPr>
            <a:r>
              <a:rPr lang="en-US" sz="2000" b="1" dirty="0">
                <a:solidFill>
                  <a:schemeClr val="tx1"/>
                </a:solidFill>
              </a:rPr>
              <a:t>Specialist</a:t>
            </a:r>
          </a:p>
        </p:txBody>
      </p:sp>
      <p:sp>
        <p:nvSpPr>
          <p:cNvPr id="19" name="Oval 18"/>
          <p:cNvSpPr/>
          <p:nvPr/>
        </p:nvSpPr>
        <p:spPr>
          <a:xfrm>
            <a:off x="4161429" y="2995514"/>
            <a:ext cx="2192742" cy="1835621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>
              <a:rot lat="21000000" lon="0" rev="0"/>
            </a:camera>
            <a:lightRig rig="chilly" dir="t"/>
          </a:scene3d>
          <a:sp3d extrusionH="76200" prstMaterial="flat">
            <a:bevelT w="457200" h="457200"/>
            <a:bevelB/>
            <a:extrusionClr>
              <a:schemeClr val="bg1">
                <a:lumMod val="9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5000"/>
              </a:lnSpc>
              <a:spcAft>
                <a:spcPct val="35000"/>
              </a:spcAft>
              <a:buClr>
                <a:schemeClr val="accent1"/>
              </a:buClr>
              <a:defRPr/>
            </a:pPr>
            <a:r>
              <a:rPr lang="en-US" sz="1600" b="1" dirty="0">
                <a:solidFill>
                  <a:schemeClr val="tx1"/>
                </a:solidFill>
              </a:rPr>
              <a:t>Disease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chemeClr val="tx1"/>
                </a:solidFill>
              </a:rPr>
              <a:t>Management</a:t>
            </a:r>
          </a:p>
        </p:txBody>
      </p:sp>
      <p:sp>
        <p:nvSpPr>
          <p:cNvPr id="20" name="Oval 19"/>
          <p:cNvSpPr/>
          <p:nvPr/>
        </p:nvSpPr>
        <p:spPr>
          <a:xfrm>
            <a:off x="5563965" y="4498977"/>
            <a:ext cx="2140425" cy="1914053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>
              <a:rot lat="21000000" lon="0" rev="0"/>
            </a:camera>
            <a:lightRig rig="chilly" dir="t"/>
          </a:scene3d>
          <a:sp3d extrusionH="76200" prstMaterial="flat">
            <a:bevelT w="457200" h="457200"/>
            <a:bevelB/>
            <a:extrusionClr>
              <a:schemeClr val="bg1">
                <a:lumMod val="9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5000"/>
              </a:lnSpc>
              <a:spcAft>
                <a:spcPct val="35000"/>
              </a:spcAft>
              <a:buClr>
                <a:schemeClr val="accent1"/>
              </a:buClr>
              <a:defRPr/>
            </a:pPr>
            <a:r>
              <a:rPr lang="en-US" sz="2000" b="1" dirty="0">
                <a:solidFill>
                  <a:schemeClr val="tx1"/>
                </a:solidFill>
              </a:rPr>
              <a:t>Social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tx1"/>
                </a:solidFill>
              </a:rPr>
              <a:t>Programs</a:t>
            </a:r>
          </a:p>
        </p:txBody>
      </p:sp>
      <p:sp>
        <p:nvSpPr>
          <p:cNvPr id="21" name="Oval 20"/>
          <p:cNvSpPr/>
          <p:nvPr/>
        </p:nvSpPr>
        <p:spPr>
          <a:xfrm>
            <a:off x="6087813" y="1789982"/>
            <a:ext cx="2331492" cy="1957263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>
              <a:rot lat="21000000" lon="0" rev="0"/>
            </a:camera>
            <a:lightRig rig="chilly" dir="t"/>
          </a:scene3d>
          <a:sp3d extrusionH="76200" prstMaterial="flat">
            <a:bevelT w="457200" h="457200"/>
            <a:bevelB/>
            <a:extrusionClr>
              <a:schemeClr val="bg1">
                <a:lumMod val="9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5000"/>
              </a:lnSpc>
              <a:spcAft>
                <a:spcPct val="35000"/>
              </a:spcAft>
              <a:buClr>
                <a:schemeClr val="accent1"/>
              </a:buClr>
              <a:defRPr/>
            </a:pPr>
            <a:r>
              <a:rPr lang="en-US" b="1" dirty="0">
                <a:solidFill>
                  <a:schemeClr val="tx1"/>
                </a:solidFill>
              </a:rPr>
              <a:t>Hospitalist</a:t>
            </a:r>
          </a:p>
        </p:txBody>
      </p:sp>
      <p:pic>
        <p:nvPicPr>
          <p:cNvPr id="86028" name="Picture 2" descr="http://photo.pixmac.com/4/group-of-old-people-looking-up-at-copyspace-woman-pixmac-photo-36888295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33092" b="4518"/>
          <a:stretch>
            <a:fillRect/>
          </a:stretch>
        </p:blipFill>
        <p:spPr bwMode="auto">
          <a:xfrm>
            <a:off x="162625" y="4249420"/>
            <a:ext cx="46037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3175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Typical Patient Experience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4911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WM_Care Model_graph(honeycomb)_v1_sta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624" y="2715180"/>
            <a:ext cx="3095244" cy="2203704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33350" y="76200"/>
            <a:ext cx="7848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3800" b="1" dirty="0" smtClean="0">
                <a:solidFill>
                  <a:srgbClr val="008080"/>
                </a:solidFill>
              </a:rPr>
              <a:t>Team Based Care Is Our Goal</a:t>
            </a:r>
            <a:endParaRPr lang="en-US" sz="3800" b="1" dirty="0">
              <a:solidFill>
                <a:srgbClr val="008080"/>
              </a:solidFill>
            </a:endParaRPr>
          </a:p>
        </p:txBody>
      </p:sp>
      <p:pic>
        <p:nvPicPr>
          <p:cNvPr id="20" name="Picture 19" descr="WM_Care Model_graph(honeycomb)_v1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062" y="1441194"/>
            <a:ext cx="1659636" cy="1476756"/>
          </a:xfrm>
          <a:prstGeom prst="rect">
            <a:avLst/>
          </a:prstGeom>
        </p:spPr>
      </p:pic>
      <p:pic>
        <p:nvPicPr>
          <p:cNvPr id="22" name="Picture 21" descr="WM_Care Model_graph(honeycomb)_v1-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612" y="2031744"/>
            <a:ext cx="1659636" cy="1476756"/>
          </a:xfrm>
          <a:prstGeom prst="rect">
            <a:avLst/>
          </a:prstGeom>
        </p:spPr>
      </p:pic>
      <p:pic>
        <p:nvPicPr>
          <p:cNvPr id="23" name="Picture 22" descr="WM_Care Model_graph(honeycomb)_v1-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112" y="3092194"/>
            <a:ext cx="1659636" cy="1476756"/>
          </a:xfrm>
          <a:prstGeom prst="rect">
            <a:avLst/>
          </a:prstGeom>
        </p:spPr>
      </p:pic>
      <p:pic>
        <p:nvPicPr>
          <p:cNvPr id="24" name="Picture 23" descr="WM_Care Model_graph(honeycomb)_v1-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262" y="4127244"/>
            <a:ext cx="1659636" cy="1476756"/>
          </a:xfrm>
          <a:prstGeom prst="rect">
            <a:avLst/>
          </a:prstGeom>
        </p:spPr>
      </p:pic>
      <p:pic>
        <p:nvPicPr>
          <p:cNvPr id="25" name="Picture 24" descr="WM_Care Model_graph(honeycomb)_v1-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62" y="4705094"/>
            <a:ext cx="1659636" cy="1476756"/>
          </a:xfrm>
          <a:prstGeom prst="rect">
            <a:avLst/>
          </a:prstGeom>
        </p:spPr>
      </p:pic>
      <p:pic>
        <p:nvPicPr>
          <p:cNvPr id="26" name="Picture 25" descr="WM_Care Model_graph(honeycomb)_v1-6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112" y="4127244"/>
            <a:ext cx="1659636" cy="1476756"/>
          </a:xfrm>
          <a:prstGeom prst="rect">
            <a:avLst/>
          </a:prstGeom>
        </p:spPr>
      </p:pic>
      <p:pic>
        <p:nvPicPr>
          <p:cNvPr id="27" name="Picture 26" descr="WM_Care Model_graph(honeycomb)_v1-7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62" y="3085844"/>
            <a:ext cx="1659636" cy="1476756"/>
          </a:xfrm>
          <a:prstGeom prst="rect">
            <a:avLst/>
          </a:prstGeom>
        </p:spPr>
      </p:pic>
      <p:pic>
        <p:nvPicPr>
          <p:cNvPr id="28" name="Picture 27" descr="WM_Care Model_graph(honeycomb)_v1-8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112" y="2038094"/>
            <a:ext cx="1659636" cy="147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1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8"/>
          <p:cNvSpPr txBox="1">
            <a:spLocks noGrp="1"/>
          </p:cNvSpPr>
          <p:nvPr/>
        </p:nvSpPr>
        <p:spPr bwMode="auto">
          <a:xfrm>
            <a:off x="6248400" y="6366511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95000"/>
              </a:lnSpc>
              <a:spcAft>
                <a:spcPct val="35000"/>
              </a:spcAft>
            </a:pPr>
            <a:fld id="{ABF18B5C-C7EC-4397-963D-42AD4C5FB8BA}" type="slidenum">
              <a:rPr lang="en-US">
                <a:solidFill>
                  <a:srgbClr val="898989"/>
                </a:solidFill>
                <a:ea typeface="Arial Unicode MS"/>
                <a:cs typeface="Arial Unicode MS"/>
              </a:rPr>
              <a:pPr algn="r">
                <a:lnSpc>
                  <a:spcPct val="95000"/>
                </a:lnSpc>
                <a:spcAft>
                  <a:spcPct val="35000"/>
                </a:spcAft>
              </a:pPr>
              <a:t>14</a:t>
            </a:fld>
            <a:endParaRPr lang="en-US" dirty="0">
              <a:solidFill>
                <a:srgbClr val="898989"/>
              </a:solidFill>
              <a:ea typeface="Arial Unicode MS"/>
              <a:cs typeface="Arial Unicode MS"/>
            </a:endParaRPr>
          </a:p>
        </p:txBody>
      </p:sp>
      <p:pic>
        <p:nvPicPr>
          <p:cNvPr id="4505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0" y="6065680"/>
            <a:ext cx="20574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34844661"/>
              </p:ext>
            </p:extLst>
          </p:nvPr>
        </p:nvGraphicFramePr>
        <p:xfrm>
          <a:off x="990600" y="1981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7181" y="2133600"/>
            <a:ext cx="7462838" cy="59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Aft>
                <a:spcPct val="35000"/>
              </a:spcAft>
              <a:buClr>
                <a:schemeClr val="accent1"/>
              </a:buClr>
              <a:buFont typeface="Arial" charset="0"/>
              <a:buNone/>
              <a:defRPr/>
            </a:pPr>
            <a:r>
              <a:rPr lang="en-US" sz="2400" i="1" dirty="0">
                <a:latin typeface="+mn-lt"/>
                <a:ea typeface="ＭＳ Ｐゴシック" pitchFamily="34" charset="-128"/>
                <a:cs typeface="Arial Unicode MS" pitchFamily="34" charset="-128"/>
              </a:rPr>
              <a:t>Approach for identifying the acuity level or </a:t>
            </a:r>
          </a:p>
          <a:p>
            <a:pPr algn="ctr">
              <a:lnSpc>
                <a:spcPct val="50000"/>
              </a:lnSpc>
              <a:spcAft>
                <a:spcPct val="35000"/>
              </a:spcAft>
              <a:buClr>
                <a:schemeClr val="accent1"/>
              </a:buClr>
              <a:buFont typeface="Arial" charset="0"/>
              <a:buNone/>
              <a:defRPr/>
            </a:pPr>
            <a:r>
              <a:rPr lang="en-US" sz="2400" i="1" dirty="0">
                <a:latin typeface="+mn-lt"/>
                <a:ea typeface="ＭＳ Ｐゴシック" pitchFamily="34" charset="-128"/>
                <a:cs typeface="Arial Unicode MS" pitchFamily="34" charset="-128"/>
              </a:rPr>
              <a:t>hospitalization risk of a patient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5113"/>
            <a:ext cx="6019800" cy="1143000"/>
          </a:xfrm>
        </p:spPr>
        <p:txBody>
          <a:bodyPr/>
          <a:lstStyle/>
          <a:p>
            <a:r>
              <a:rPr lang="en-US" dirty="0" smtClean="0"/>
              <a:t>“Stoplight” Stratification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078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81" y="1630680"/>
            <a:ext cx="8161037" cy="176479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823826" y="3723472"/>
            <a:ext cx="5629274" cy="2305854"/>
          </a:xfrm>
          <a:prstGeom prst="roundRect">
            <a:avLst/>
          </a:prstGeom>
          <a:solidFill>
            <a:srgbClr val="00808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76200" y="76200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8080"/>
                </a:solidFill>
              </a:rPr>
              <a:t>The WellMed Business Model</a:t>
            </a:r>
            <a:endParaRPr lang="en-US" sz="4000" b="1" dirty="0">
              <a:solidFill>
                <a:srgbClr val="008080"/>
              </a:solidFill>
            </a:endParaRPr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800100" y="1600200"/>
            <a:ext cx="7581900" cy="285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>
              <a:spcBef>
                <a:spcPts val="1000"/>
              </a:spcBef>
            </a:pPr>
            <a:endParaRPr lang="en-US" sz="3000" dirty="0">
              <a:solidFill>
                <a:schemeClr val="tx1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33600" y="3901164"/>
            <a:ext cx="5181600" cy="1950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Mutually beneficial relationships with PCPs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High 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q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uality medical 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are 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f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ocusing on access, care coordination and care delivery resulting in lower health costs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Shifts away from traditional acute and episodic care to a chronic care delivery model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216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76200" y="76200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en-US" sz="3800" b="1" dirty="0" smtClean="0">
                <a:solidFill>
                  <a:srgbClr val="008080"/>
                </a:solidFill>
              </a:rPr>
              <a:t>Medicare FFS vs WellMed Model</a:t>
            </a:r>
            <a:endParaRPr lang="en-US" sz="3800" b="1" dirty="0">
              <a:solidFill>
                <a:srgbClr val="008080"/>
              </a:solidFill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26F"/>
              </a:buClr>
              <a:buSzPct val="50000"/>
              <a:buNone/>
            </a:pPr>
            <a:r>
              <a:rPr lang="en-US" sz="2800" b="1" dirty="0" smtClean="0">
                <a:solidFill>
                  <a:srgbClr val="008080"/>
                </a:solidFill>
                <a:latin typeface="Arial Black"/>
                <a:cs typeface="Arial Black"/>
              </a:rPr>
              <a:t>Fee for Service</a:t>
            </a:r>
            <a:endParaRPr lang="en-US" sz="2800" b="1" dirty="0">
              <a:solidFill>
                <a:srgbClr val="008080"/>
              </a:solidFill>
              <a:latin typeface="Arial Black"/>
              <a:cs typeface="Arial Black"/>
            </a:endParaRP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>
                <a:solidFill>
                  <a:srgbClr val="008080"/>
                </a:solidFill>
                <a:latin typeface="Arial Black"/>
                <a:cs typeface="Arial Black"/>
              </a:rPr>
              <a:t>WellMed</a:t>
            </a:r>
            <a:endParaRPr lang="en-US" sz="2800" dirty="0">
              <a:solidFill>
                <a:srgbClr val="008080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10" name="Content Placeholder 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444256120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9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785571074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7239000" y="303276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41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66" y="0"/>
            <a:ext cx="8452834" cy="2286000"/>
          </a:xfrm>
        </p:spPr>
        <p:txBody>
          <a:bodyPr/>
          <a:lstStyle/>
          <a:p>
            <a:pPr algn="ctr"/>
            <a:r>
              <a:rPr lang="en-US" sz="4000" dirty="0" smtClean="0"/>
              <a:t>ACL Grant Overview</a:t>
            </a:r>
            <a:endParaRPr lang="en-US" sz="4000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304800" y="3048000"/>
            <a:ext cx="7924800" cy="3000612"/>
          </a:xfrm>
        </p:spPr>
        <p:txBody>
          <a:bodyPr>
            <a:normAutofit fontScale="92500" lnSpcReduction="20000"/>
          </a:bodyPr>
          <a:lstStyle/>
          <a:p>
            <a:pPr marL="85725" indent="0" algn="ctr">
              <a:buNone/>
            </a:pPr>
            <a:r>
              <a:rPr lang="en-US" sz="4800" dirty="0" smtClean="0">
                <a:solidFill>
                  <a:schemeClr val="tx1"/>
                </a:solidFill>
              </a:rPr>
              <a:t>Ray Kirsch</a:t>
            </a:r>
          </a:p>
          <a:p>
            <a:pPr marL="85725" indent="0" algn="ctr"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pPr marL="85725" indent="0"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Texas Department of Family and Protective Services</a:t>
            </a:r>
          </a:p>
          <a:p>
            <a:pPr marL="85725" indent="0" algn="ctr"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pPr marL="85725" indent="0" algn="ctr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Adult Protective Services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23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59" y="152400"/>
            <a:ext cx="76200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Elder </a:t>
            </a:r>
            <a:r>
              <a:rPr lang="en-US" sz="4000" dirty="0" smtClean="0"/>
              <a:t>Abuse Prevention Grants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659" y="1752600"/>
            <a:ext cx="8534400" cy="4800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Grants awarded by the Administration on Aging/Administration for Community Living (AoA/ACL)</a:t>
            </a:r>
          </a:p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Funds to be used to implement, test and measure performance of: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New approaches to identify, intervene and prevent elder abuse, neglect and financial exploitation</a:t>
            </a:r>
          </a:p>
          <a:p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Garamond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75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pPr algn="ctr"/>
            <a:r>
              <a:rPr lang="en-US" sz="5400" dirty="0" smtClean="0"/>
              <a:t>Awards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85725" indent="0">
              <a:buNone/>
            </a:pPr>
            <a:r>
              <a:rPr lang="en-US" sz="3000" dirty="0">
                <a:cs typeface="Times New Roman" panose="02020603050405020304" pitchFamily="18" charset="0"/>
              </a:rPr>
              <a:t>5 </a:t>
            </a:r>
            <a:r>
              <a:rPr lang="en-US" sz="3000" dirty="0" smtClean="0">
                <a:cs typeface="Times New Roman" panose="02020603050405020304" pitchFamily="18" charset="0"/>
              </a:rPr>
              <a:t>grantees in the following states:</a:t>
            </a:r>
          </a:p>
          <a:p>
            <a:endParaRPr lang="en-US" sz="3000" dirty="0" smtClean="0">
              <a:cs typeface="Times New Roman" panose="02020603050405020304" pitchFamily="18" charset="0"/>
            </a:endParaRPr>
          </a:p>
          <a:p>
            <a:pPr marL="822960" lvl="1" indent="-514350">
              <a:buFont typeface="+mj-lt"/>
              <a:buAutoNum type="arabicPeriod"/>
            </a:pPr>
            <a:r>
              <a:rPr lang="en-US" sz="3300" dirty="0" smtClean="0">
                <a:solidFill>
                  <a:schemeClr val="tx1"/>
                </a:solidFill>
              </a:rPr>
              <a:t>Department of Health &amp; Social Services – Alaska</a:t>
            </a:r>
          </a:p>
          <a:p>
            <a:pPr marL="822960" lvl="1" indent="-514350">
              <a:buFont typeface="+mj-lt"/>
              <a:buAutoNum type="arabicPeriod"/>
            </a:pPr>
            <a:endParaRPr lang="en-US" sz="3300" dirty="0" smtClean="0">
              <a:solidFill>
                <a:schemeClr val="tx1"/>
              </a:solidFill>
            </a:endParaRPr>
          </a:p>
          <a:p>
            <a:pPr marL="822960" lvl="1" indent="-514350">
              <a:buFont typeface="+mj-lt"/>
              <a:buAutoNum type="arabicPeriod"/>
            </a:pPr>
            <a:r>
              <a:rPr lang="en-US" sz="33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New York State Office of the Aging – New York</a:t>
            </a:r>
          </a:p>
          <a:p>
            <a:pPr marL="822960" lvl="1" indent="-514350">
              <a:buFont typeface="+mj-lt"/>
              <a:buAutoNum type="arabicPeriod"/>
            </a:pPr>
            <a:endParaRPr lang="en-US" sz="33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822960" lvl="1" indent="-514350">
              <a:buFont typeface="+mj-lt"/>
              <a:buAutoNum type="arabicPeriod"/>
            </a:pPr>
            <a:r>
              <a:rPr lang="en-US" sz="33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University of Southern CA &amp; CA Dept. of Aging – CA</a:t>
            </a:r>
          </a:p>
          <a:p>
            <a:pPr marL="822960" lvl="1" indent="-514350">
              <a:buFont typeface="+mj-lt"/>
              <a:buAutoNum type="arabicPeriod"/>
            </a:pPr>
            <a:endParaRPr lang="en-US" sz="33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822960" lvl="1" indent="-514350">
              <a:buFont typeface="+mj-lt"/>
              <a:buAutoNum type="arabicPeriod"/>
            </a:pPr>
            <a:r>
              <a:rPr lang="en-US" sz="33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University of Texas Health Science Center at Houston – TX</a:t>
            </a:r>
          </a:p>
          <a:p>
            <a:pPr marL="822960" lvl="1" indent="-514350">
              <a:buFont typeface="+mj-lt"/>
              <a:buAutoNum type="arabicPeriod"/>
            </a:pPr>
            <a:endParaRPr lang="en-US" sz="3300" dirty="0" smtClean="0">
              <a:solidFill>
                <a:srgbClr val="595959"/>
              </a:solidFill>
              <a:cs typeface="Times New Roman" panose="02020603050405020304" pitchFamily="18" charset="0"/>
            </a:endParaRPr>
          </a:p>
          <a:p>
            <a:pPr marL="822960" lvl="1" indent="-514350">
              <a:buFont typeface="+mj-lt"/>
              <a:buAutoNum type="arabicPeriod"/>
            </a:pPr>
            <a:r>
              <a:rPr lang="en-US" sz="3300" b="1" dirty="0">
                <a:solidFill>
                  <a:schemeClr val="tx1"/>
                </a:solidFill>
                <a:cs typeface="Times New Roman" panose="02020603050405020304" pitchFamily="18" charset="0"/>
              </a:rPr>
              <a:t>Texas Dept. of Adult Protective Services &amp; </a:t>
            </a:r>
            <a:r>
              <a:rPr lang="en-US" sz="33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WellMed</a:t>
            </a:r>
            <a:r>
              <a:rPr lang="en-US" sz="3300" b="1" dirty="0">
                <a:solidFill>
                  <a:schemeClr val="tx1"/>
                </a:solidFill>
                <a:cs typeface="Times New Roman" panose="02020603050405020304" pitchFamily="18" charset="0"/>
              </a:rPr>
              <a:t> Medical Management – Texas</a:t>
            </a:r>
          </a:p>
          <a:p>
            <a:pPr marL="822960" lvl="1" indent="-514350">
              <a:buFont typeface="+mj-lt"/>
              <a:buAutoNum type="arabicPeriod"/>
            </a:pPr>
            <a:endParaRPr lang="en-US" sz="285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lvl="1"/>
            <a:endParaRPr lang="en-US" sz="2350" dirty="0">
              <a:solidFill>
                <a:srgbClr val="595959"/>
              </a:solidFill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62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2743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Elder Justice Coalition – </a:t>
            </a:r>
            <a:br>
              <a:rPr lang="en-US" sz="4000" dirty="0" smtClean="0"/>
            </a:br>
            <a:r>
              <a:rPr lang="en-US" sz="4000" dirty="0" smtClean="0"/>
              <a:t>An Overview of National Initiatives</a:t>
            </a:r>
            <a:endParaRPr lang="en-US" sz="4000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228600" y="2971800"/>
            <a:ext cx="8001000" cy="2362200"/>
          </a:xfrm>
        </p:spPr>
        <p:txBody>
          <a:bodyPr>
            <a:noAutofit/>
          </a:bodyPr>
          <a:lstStyle/>
          <a:p>
            <a:endParaRPr lang="en-US" sz="2800" dirty="0" smtClean="0"/>
          </a:p>
          <a:p>
            <a:pPr marL="85725" indent="0" algn="ctr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Elder Justice </a:t>
            </a:r>
            <a:r>
              <a:rPr lang="en-US" sz="3200" dirty="0" smtClean="0"/>
              <a:t>C</a:t>
            </a:r>
            <a:r>
              <a:rPr lang="en-US" sz="3200" dirty="0" smtClean="0">
                <a:solidFill>
                  <a:schemeClr val="tx1"/>
                </a:solidFill>
              </a:rPr>
              <a:t>oalition</a:t>
            </a:r>
          </a:p>
          <a:p>
            <a:pPr marL="85725" indent="0" algn="ctr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Washington, D.C.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14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620000" cy="1143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smtClean="0"/>
              <a:t>Target Population for Intervention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u="sng" dirty="0" smtClean="0">
                <a:cs typeface="Times New Roman" panose="02020603050405020304" pitchFamily="18" charset="0"/>
              </a:rPr>
              <a:t>Target Population for Intervention:</a:t>
            </a:r>
            <a:r>
              <a:rPr lang="en-US" sz="2400" dirty="0" smtClean="0">
                <a:cs typeface="Times New Roman" panose="02020603050405020304" pitchFamily="18" charset="0"/>
              </a:rPr>
              <a:t> 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Older patients of primary care clinics at </a:t>
            </a:r>
            <a:r>
              <a:rPr lang="en-US" sz="24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WellMed</a:t>
            </a:r>
            <a:endParaRPr lang="en-US" sz="24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5 regions of TX: San Antonio, Austin, Corpus Christi, El Paso, Lower Rio Grande Valley 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Largely Medicare 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Large Hispanic population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Low Income</a:t>
            </a:r>
          </a:p>
          <a:p>
            <a:pPr>
              <a:spcBef>
                <a:spcPts val="1200"/>
              </a:spcBef>
            </a:pPr>
            <a:r>
              <a:rPr lang="en-US" sz="2400" u="sng" dirty="0" smtClean="0">
                <a:cs typeface="Times New Roman" panose="02020603050405020304" pitchFamily="18" charset="0"/>
              </a:rPr>
              <a:t>Target Population for Prevention:</a:t>
            </a:r>
            <a:r>
              <a:rPr lang="en-US" sz="2400" dirty="0" smtClean="0">
                <a:cs typeface="Times New Roman" panose="02020603050405020304" pitchFamily="18" charset="0"/>
              </a:rPr>
              <a:t> </a:t>
            </a:r>
          </a:p>
          <a:p>
            <a:pPr lvl="2">
              <a:spcBef>
                <a:spcPts val="1200"/>
              </a:spcBef>
            </a:pPr>
            <a:r>
              <a:rPr lang="en-US" sz="2400" dirty="0" smtClean="0">
                <a:cs typeface="Times New Roman" panose="02020603050405020304" pitchFamily="18" charset="0"/>
              </a:rPr>
              <a:t>Clinicians working in </a:t>
            </a:r>
            <a:r>
              <a:rPr lang="en-US" sz="2400" dirty="0" err="1" smtClean="0">
                <a:cs typeface="Times New Roman" panose="02020603050405020304" pitchFamily="18" charset="0"/>
              </a:rPr>
              <a:t>WellMed</a:t>
            </a:r>
            <a:r>
              <a:rPr lang="en-US" sz="2400" dirty="0" smtClean="0">
                <a:cs typeface="Times New Roman" panose="02020603050405020304" pitchFamily="18" charset="0"/>
              </a:rPr>
              <a:t> clinics</a:t>
            </a:r>
          </a:p>
        </p:txBody>
      </p:sp>
    </p:spTree>
    <p:extLst>
      <p:ext uri="{BB962C8B-B14F-4D97-AF65-F5344CB8AC3E}">
        <p14:creationId xmlns:p14="http://schemas.microsoft.com/office/powerpoint/2010/main" val="381181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smtClean="0"/>
              <a:t>Intervention </a:t>
            </a:r>
            <a:r>
              <a:rPr lang="en-US" dirty="0"/>
              <a:t>Components # 1 &amp; 2: </a:t>
            </a:r>
            <a:br>
              <a:rPr lang="en-US" dirty="0"/>
            </a:br>
            <a:r>
              <a:rPr lang="en-US" dirty="0"/>
              <a:t>Role of APS Staff &amp; Clinician Training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Garamond Antiqua" pitchFamily="18" charset="0"/>
            </a:endParaRPr>
          </a:p>
          <a:p>
            <a:pPr marL="745807" lvl="1" indent="-514350">
              <a:spcBef>
                <a:spcPts val="900"/>
              </a:spcBef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Embed 2 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APS workers in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WellMed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Medical Management </a:t>
            </a:r>
            <a:r>
              <a:rPr 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System to serve as a resource</a:t>
            </a:r>
          </a:p>
          <a:p>
            <a:pPr marL="745807" lvl="1" indent="-514350">
              <a:spcBef>
                <a:spcPts val="900"/>
              </a:spcBef>
              <a:buFont typeface="+mj-lt"/>
              <a:buAutoNum type="arabicPeriod"/>
            </a:pPr>
            <a:endParaRPr lang="en-US" sz="2800" dirty="0">
              <a:solidFill>
                <a:srgbClr val="595959"/>
              </a:solidFill>
              <a:cs typeface="Times New Roman" panose="02020603050405020304" pitchFamily="18" charset="0"/>
            </a:endParaRPr>
          </a:p>
          <a:p>
            <a:pPr marL="745807" lvl="1" indent="-514350">
              <a:spcBef>
                <a:spcPts val="9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Train clinicians to identify, screen &amp; report </a:t>
            </a:r>
            <a:r>
              <a:rPr 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abuse</a:t>
            </a:r>
          </a:p>
          <a:p>
            <a:pPr marL="1225867" lvl="3" indent="-514350">
              <a:spcBef>
                <a:spcPts val="900"/>
              </a:spcBef>
            </a:pP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types of elder abuse and risk 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</a:p>
          <a:p>
            <a:pPr marL="1225867" lvl="3" indent="-514350">
              <a:spcBef>
                <a:spcPts val="900"/>
              </a:spcBef>
            </a:pPr>
            <a:r>
              <a:rPr lang="en-US" sz="26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APS </a:t>
            </a:r>
            <a:r>
              <a:rPr lang="en-US" sz="2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referral </a:t>
            </a:r>
            <a:r>
              <a:rPr lang="en-US" sz="26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mechanisms</a:t>
            </a:r>
          </a:p>
          <a:p>
            <a:pPr marL="1225867" lvl="3" indent="-514350">
              <a:spcBef>
                <a:spcPts val="900"/>
              </a:spcBef>
            </a:pPr>
            <a:r>
              <a:rPr lang="en-US" sz="26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APS </a:t>
            </a:r>
            <a:r>
              <a:rPr lang="en-US" sz="2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reporting requirements</a:t>
            </a:r>
          </a:p>
          <a:p>
            <a:pPr marL="1165860" lvl="3" indent="-385763">
              <a:spcBef>
                <a:spcPts val="900"/>
              </a:spcBef>
              <a:buFont typeface="+mj-lt"/>
              <a:buAutoNum type="arabicPeriod"/>
            </a:pPr>
            <a:endParaRPr lang="en-US" sz="1525" dirty="0">
              <a:solidFill>
                <a:srgbClr val="59595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1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Intervention Component # 3</a:t>
            </a:r>
            <a:br>
              <a:rPr lang="en-US" sz="3600" dirty="0"/>
            </a:br>
            <a:r>
              <a:rPr lang="en-US" sz="3600" dirty="0"/>
              <a:t>Screening for </a:t>
            </a:r>
            <a:r>
              <a:rPr lang="en-US" sz="3600" dirty="0" smtClean="0"/>
              <a:t>Abuse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1524000"/>
            <a:ext cx="8458200" cy="579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Implement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Elder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Abuse Screening Index (EASI)</a:t>
            </a:r>
          </a:p>
          <a:p>
            <a:pPr lvl="2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6-item screening tool to identify and prevent elder abuse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cognitively intact patients</a:t>
            </a:r>
          </a:p>
          <a:p>
            <a:pPr lvl="2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Incorporated clinical protocols</a:t>
            </a:r>
          </a:p>
          <a:p>
            <a:pPr lvl="3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risk patients referred to APS</a:t>
            </a:r>
          </a:p>
          <a:p>
            <a:pPr lvl="3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Medium risk patients to complex care workers at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WellMed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Initially implemented as a paper-&amp;-pencil document</a:t>
            </a:r>
          </a:p>
          <a:p>
            <a:pPr lvl="2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 embedded in the electronic medical record (EMR) as part of the annual assessment &amp; critical care assessment 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on the EASI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protocols later in the presentation</a:t>
            </a:r>
          </a:p>
          <a:p>
            <a:pPr lvl="2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40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/>
              <a:t>Intervention Component # 4: </a:t>
            </a:r>
            <a:br>
              <a:rPr lang="en-US" sz="3600" dirty="0"/>
            </a:br>
            <a:r>
              <a:rPr lang="en-US" sz="3600" dirty="0"/>
              <a:t>Delivery of Educational </a:t>
            </a:r>
            <a:r>
              <a:rPr lang="en-US" sz="3600" dirty="0" smtClean="0"/>
              <a:t>Materials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828800"/>
            <a:ext cx="85344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E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ducational materials on abuse, neglect &amp; exploitation: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Targeted information to patients at risk of abuse based on  results of the EASI tool 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patients &amp; caregivers, irrespective of score on EASI receive -</a:t>
            </a:r>
          </a:p>
          <a:p>
            <a:pPr lvl="2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Educational materials </a:t>
            </a:r>
          </a:p>
          <a:p>
            <a:pPr lvl="2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Initially hard copies were distributed</a:t>
            </a:r>
          </a:p>
          <a:p>
            <a:pPr lvl="2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also available electronically (PDF files)</a:t>
            </a:r>
            <a:endParaRPr lang="en-US" sz="2800" dirty="0">
              <a:solidFill>
                <a:schemeClr val="tx1"/>
              </a:solidFill>
              <a:latin typeface="Garamond Antiqua" pitchFamily="18" charset="0"/>
            </a:endParaRPr>
          </a:p>
          <a:p>
            <a:endParaRPr lang="en-US" sz="2800" dirty="0" smtClean="0">
              <a:solidFill>
                <a:schemeClr val="tx1"/>
              </a:solidFill>
              <a:latin typeface="Garamond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28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400" dirty="0"/>
              <a:t>Intervention Component # 5: </a:t>
            </a:r>
            <a:br>
              <a:rPr lang="en-US" sz="3400" dirty="0"/>
            </a:br>
            <a:r>
              <a:rPr lang="en-US" sz="3400" dirty="0"/>
              <a:t>Help for Stressed </a:t>
            </a:r>
            <a:r>
              <a:rPr lang="en-US" sz="3400" dirty="0" smtClean="0"/>
              <a:t>Caregivers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" y="1752600"/>
            <a:ext cx="83058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Caregivers of patients with dementia/Alzheimer’s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0085" lvl="1" indent="-457200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Referred to Caregiver SOS program &amp; Stress-Busting Program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(EASI cannot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administered to people with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dementia/Alzheimer’s)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18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Caregiver SOS is available in San Antonio, Lower Rio Grande Valley and Corpus Christi</a:t>
            </a:r>
          </a:p>
          <a:p>
            <a:pPr lvl="2"/>
            <a:endParaRPr lang="en-US" sz="1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Partner with the AAA’s in Austin and El Paso to offer Caregiver Services in those areas</a:t>
            </a:r>
          </a:p>
        </p:txBody>
      </p:sp>
    </p:spTree>
    <p:extLst>
      <p:ext uri="{BB962C8B-B14F-4D97-AF65-F5344CB8AC3E}">
        <p14:creationId xmlns:p14="http://schemas.microsoft.com/office/powerpoint/2010/main" val="139849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74638"/>
            <a:ext cx="8153400" cy="16303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Project Details and Case Examples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7620000" cy="381000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pPr marL="85725" indent="0" algn="ctr">
              <a:buNone/>
            </a:pPr>
            <a:r>
              <a:rPr lang="en-US" sz="2800" dirty="0" smtClean="0"/>
              <a:t>WellMed and Adult Protective Services </a:t>
            </a:r>
          </a:p>
          <a:p>
            <a:pPr marL="85725" indent="0" algn="ctr">
              <a:buNone/>
            </a:pPr>
            <a:r>
              <a:rPr lang="en-US" sz="2800" dirty="0" smtClean="0"/>
              <a:t>The road to culture change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78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Elder Abuse Suspicion Index – “EASI</a:t>
            </a:r>
            <a:r>
              <a:rPr lang="en-US" sz="3600" dirty="0" smtClean="0"/>
              <a:t>”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00200"/>
            <a:ext cx="8077200" cy="4800600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Developed in Montreal, Canada at McGill University and CSSS Cavendish to raise suspicion about elder abuse</a:t>
            </a:r>
          </a:p>
          <a:p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Validated in ambulatory clinical settings in Canada with cognitively intact seniors</a:t>
            </a:r>
          </a:p>
          <a:p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question survey administered by a clinician or trained staff</a:t>
            </a:r>
          </a:p>
          <a:p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Adapted by the World Health Organization and currently used in several countries around the world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79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363" b="36911"/>
          <a:stretch/>
        </p:blipFill>
        <p:spPr>
          <a:xfrm>
            <a:off x="152400" y="228601"/>
            <a:ext cx="80772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3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000" dirty="0" smtClean="0"/>
              <a:t>The EASI Tool Questions - Rationale</a:t>
            </a:r>
            <a:endParaRPr lang="fr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i="1" dirty="0" smtClean="0">
                <a:solidFill>
                  <a:schemeClr val="accent1"/>
                </a:solidFill>
              </a:rPr>
              <a:t>Remember that the EASI Tool is meant to raise suspicion about the presence of elder abuse-it is not intended to confirm the presence of abuse.</a:t>
            </a:r>
            <a:endParaRPr lang="en-CA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CA" sz="2400" b="1" dirty="0" smtClean="0"/>
          </a:p>
          <a:p>
            <a:pPr marL="0" indent="0">
              <a:buNone/>
            </a:pPr>
            <a:r>
              <a:rPr lang="en-CA" sz="2400" b="1" dirty="0" smtClean="0"/>
              <a:t>1) Have </a:t>
            </a:r>
            <a:r>
              <a:rPr lang="en-CA" sz="2400" b="1" dirty="0"/>
              <a:t>you relied on people for any of the following: bathing, dressing, shopping, banking, or meals? </a:t>
            </a:r>
            <a:endParaRPr lang="en-CA" sz="2400" b="1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It </a:t>
            </a:r>
            <a:r>
              <a:rPr lang="en-US" sz="2400" dirty="0"/>
              <a:t>is important to recognize that when an individual with any </a:t>
            </a:r>
            <a:r>
              <a:rPr lang="en-US" sz="2400" dirty="0" smtClean="0"/>
              <a:t>form </a:t>
            </a:r>
            <a:r>
              <a:rPr lang="en-US" sz="2400" dirty="0"/>
              <a:t>of a disability </a:t>
            </a:r>
            <a:r>
              <a:rPr lang="en-US" sz="2400" dirty="0" smtClean="0"/>
              <a:t>and/or a need for </a:t>
            </a:r>
            <a:r>
              <a:rPr lang="en-US" sz="2400" dirty="0"/>
              <a:t>assistance </a:t>
            </a:r>
            <a:r>
              <a:rPr lang="en-US" sz="2400" dirty="0" smtClean="0"/>
              <a:t>replies in the affirmative to this question, it increases his/her risk for abuse, neglect and/or exploitation.</a:t>
            </a:r>
          </a:p>
          <a:p>
            <a:pPr marL="343220" lvl="1" indent="0">
              <a:buNone/>
            </a:pPr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116574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000" dirty="0" smtClean="0"/>
              <a:t>The EASI Tool Questions - Rationale</a:t>
            </a:r>
            <a:endParaRPr lang="fr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2902" indent="0">
              <a:buNone/>
            </a:pPr>
            <a:endParaRPr lang="en-CA" sz="2800" b="1" dirty="0" smtClean="0"/>
          </a:p>
          <a:p>
            <a:pPr marL="42902" indent="0">
              <a:buNone/>
            </a:pPr>
            <a:r>
              <a:rPr lang="en-CA" sz="2800" b="1" dirty="0" smtClean="0"/>
              <a:t>2</a:t>
            </a:r>
            <a:r>
              <a:rPr lang="en-CA" sz="2800" b="1" dirty="0"/>
              <a:t>) Has anyone prevented you from getting food, clothes, </a:t>
            </a:r>
            <a:r>
              <a:rPr lang="en-CA" sz="2800" b="1" dirty="0" smtClean="0"/>
              <a:t>medication</a:t>
            </a:r>
            <a:r>
              <a:rPr lang="en-CA" sz="2800" b="1" dirty="0"/>
              <a:t>, glasses, hearing aides or medical care, or from being with people you wanted to </a:t>
            </a:r>
            <a:r>
              <a:rPr lang="en-CA" sz="2800" b="1" dirty="0" smtClean="0"/>
              <a:t>be </a:t>
            </a:r>
            <a:r>
              <a:rPr lang="en-CA" sz="2800" b="1" dirty="0"/>
              <a:t>with?   </a:t>
            </a:r>
            <a:endParaRPr lang="en-CA" sz="2800" b="1" dirty="0" smtClean="0"/>
          </a:p>
          <a:p>
            <a:pPr marL="686120" lvl="1" indent="-342900"/>
            <a:endParaRPr lang="en-US" sz="2800" dirty="0" smtClean="0"/>
          </a:p>
          <a:p>
            <a:pPr marL="686120" lvl="1" indent="-342900"/>
            <a:r>
              <a:rPr lang="en-US" sz="2800" dirty="0" smtClean="0"/>
              <a:t>This </a:t>
            </a:r>
            <a:r>
              <a:rPr lang="en-US" sz="2800" dirty="0"/>
              <a:t>question is meant to explore </a:t>
            </a:r>
            <a:r>
              <a:rPr lang="en-US" sz="2800" dirty="0" smtClean="0"/>
              <a:t>the possibility </a:t>
            </a:r>
            <a:r>
              <a:rPr lang="en-US" sz="2800" dirty="0"/>
              <a:t>of </a:t>
            </a:r>
            <a:r>
              <a:rPr lang="en-US" sz="2800" dirty="0" smtClean="0"/>
              <a:t>someone </a:t>
            </a:r>
            <a:r>
              <a:rPr lang="en-US" sz="2800" dirty="0"/>
              <a:t>trying to isolate the individual as well as having </a:t>
            </a:r>
            <a:r>
              <a:rPr lang="en-US" sz="2800" dirty="0" smtClean="0"/>
              <a:t>control </a:t>
            </a:r>
            <a:r>
              <a:rPr lang="en-US" sz="2800" dirty="0"/>
              <a:t>of </a:t>
            </a:r>
            <a:r>
              <a:rPr lang="en-US" sz="2800" dirty="0" smtClean="0"/>
              <a:t>his/her </a:t>
            </a:r>
            <a:r>
              <a:rPr lang="en-US" sz="2800" dirty="0"/>
              <a:t>basic physical and emotional needs. This can </a:t>
            </a:r>
            <a:r>
              <a:rPr lang="en-US" sz="2800" dirty="0" smtClean="0"/>
              <a:t>signal possible neglect, lack </a:t>
            </a:r>
            <a:r>
              <a:rPr lang="en-US" sz="2800" dirty="0"/>
              <a:t>of </a:t>
            </a:r>
            <a:r>
              <a:rPr lang="en-US" sz="2800" dirty="0" smtClean="0"/>
              <a:t>choice, economic vulnerability and/or isolation.</a:t>
            </a:r>
          </a:p>
          <a:p>
            <a:pPr marL="686120" lvl="1" indent="-342900"/>
            <a:endParaRPr lang="en-US" dirty="0"/>
          </a:p>
          <a:p>
            <a:pPr marL="42902" indent="0">
              <a:buNone/>
            </a:pPr>
            <a:r>
              <a:rPr lang="en-US" dirty="0" smtClean="0"/>
              <a:t>	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16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3220"/>
            <a:ext cx="7620000" cy="1143000"/>
          </a:xfrm>
        </p:spPr>
        <p:txBody>
          <a:bodyPr/>
          <a:lstStyle/>
          <a:p>
            <a:pPr algn="ctr"/>
            <a:r>
              <a:rPr lang="en-US" sz="4400" dirty="0"/>
              <a:t>Elder Justice Coalition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02682"/>
            <a:ext cx="7620000" cy="476951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The Bipartisan Elder Justice Coalition seeks to: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Increase public awareness of the tragedy of elder abuse, neglect and exploitation at the local, state and national levels and discuss solutions at the federal level.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Increase awareness, support and funding for the Elder Justice Act in the Senate and House of Representatives as a comprehensive approach to addressing elder justice issues. Continue related advocacy work around funding for the Social Services Block Grant and the Older Americans Act.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Continue to work collaboratively with the Administration on elder justice initiatives.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Monitor and appropriately influence other relevant legislation and regulations that pertain to the prevention of elder abuse, neglect and financial exploitation.</a:t>
            </a:r>
            <a:endParaRPr lang="en-US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45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000" dirty="0"/>
              <a:t>The EASI Tool Questions - Rationale</a:t>
            </a:r>
            <a:endParaRPr lang="fr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2902" indent="0">
              <a:buNone/>
            </a:pPr>
            <a:endParaRPr lang="en-CA" sz="2400" b="1" dirty="0" smtClean="0"/>
          </a:p>
          <a:p>
            <a:pPr marL="42902" indent="0">
              <a:buNone/>
            </a:pPr>
            <a:r>
              <a:rPr lang="en-CA" sz="2400" b="1" dirty="0" smtClean="0"/>
              <a:t>3</a:t>
            </a:r>
            <a:r>
              <a:rPr lang="en-CA" sz="2400" b="1" dirty="0"/>
              <a:t>) Have you been upset because someone talked to you in a way that made you feel shamed or threatened? </a:t>
            </a:r>
            <a:endParaRPr lang="en-CA" sz="2400" b="1" dirty="0" smtClean="0"/>
          </a:p>
          <a:p>
            <a:pPr marL="42902" indent="0">
              <a:buNone/>
            </a:pPr>
            <a:endParaRPr lang="en-CA" sz="2400" b="1" dirty="0" smtClean="0"/>
          </a:p>
          <a:p>
            <a:pPr marL="686120" lvl="1" indent="-342900"/>
            <a:r>
              <a:rPr lang="en-US" sz="2000" dirty="0" smtClean="0">
                <a:solidFill>
                  <a:schemeClr val="tx1"/>
                </a:solidFill>
              </a:rPr>
              <a:t>Making </a:t>
            </a:r>
            <a:r>
              <a:rPr lang="en-US" sz="2000" dirty="0">
                <a:solidFill>
                  <a:schemeClr val="tx1"/>
                </a:solidFill>
              </a:rPr>
              <a:t>someone feel ashamed is a way of degrading the individual and controlling </a:t>
            </a:r>
            <a:r>
              <a:rPr lang="en-US" sz="2000" dirty="0" smtClean="0">
                <a:solidFill>
                  <a:schemeClr val="tx1"/>
                </a:solidFill>
              </a:rPr>
              <a:t>them. Individuals are particularly vulnerable when they are not </a:t>
            </a:r>
            <a:r>
              <a:rPr lang="en-US" sz="2000" dirty="0">
                <a:solidFill>
                  <a:schemeClr val="tx1"/>
                </a:solidFill>
              </a:rPr>
              <a:t>able to control some of their </a:t>
            </a:r>
            <a:r>
              <a:rPr lang="en-US" sz="2000" dirty="0" smtClean="0">
                <a:solidFill>
                  <a:schemeClr val="tx1"/>
                </a:solidFill>
              </a:rPr>
              <a:t>behaviors; i.e.,  </a:t>
            </a:r>
            <a:r>
              <a:rPr lang="en-US" sz="2000" dirty="0">
                <a:solidFill>
                  <a:schemeClr val="tx1"/>
                </a:solidFill>
              </a:rPr>
              <a:t>bodily functions</a:t>
            </a:r>
            <a:r>
              <a:rPr lang="en-US" sz="2000" dirty="0" smtClean="0">
                <a:solidFill>
                  <a:schemeClr val="tx1"/>
                </a:solidFill>
              </a:rPr>
              <a:t>, speech, ability to hear, etc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686120" lvl="1" indent="-342900"/>
            <a:r>
              <a:rPr lang="en-US" sz="2000" dirty="0" smtClean="0">
                <a:solidFill>
                  <a:schemeClr val="tx1"/>
                </a:solidFill>
              </a:rPr>
              <a:t>Threatening </a:t>
            </a:r>
            <a:r>
              <a:rPr lang="en-US" sz="2000" dirty="0">
                <a:solidFill>
                  <a:schemeClr val="tx1"/>
                </a:solidFill>
              </a:rPr>
              <a:t>someone is a form of </a:t>
            </a:r>
            <a:r>
              <a:rPr lang="en-US" sz="2000" dirty="0" smtClean="0">
                <a:solidFill>
                  <a:schemeClr val="tx1"/>
                </a:solidFill>
              </a:rPr>
              <a:t>control and can result in an individual’s increased dependence and vulnerability to manipulation.</a:t>
            </a:r>
            <a:r>
              <a:rPr lang="en-US" sz="2000" dirty="0">
                <a:solidFill>
                  <a:schemeClr val="tx1"/>
                </a:solidFill>
              </a:rPr>
              <a:t> </a:t>
            </a:r>
            <a:endParaRPr lang="fr-C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94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000" dirty="0"/>
              <a:t>The EASI Tool Questions - Rationale</a:t>
            </a:r>
            <a:endParaRPr lang="fr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4) Has anyone tried to force you to sign papers or to use your money against your </a:t>
            </a:r>
            <a:r>
              <a:rPr lang="en-CA" sz="2400" b="1" dirty="0" smtClean="0"/>
              <a:t>will?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A positive answer to this question raises suspicion of possible financial abuse, economic </a:t>
            </a:r>
            <a:r>
              <a:rPr lang="en-US" sz="2400" dirty="0">
                <a:solidFill>
                  <a:schemeClr val="tx1"/>
                </a:solidFill>
              </a:rPr>
              <a:t>vulnerability as well as </a:t>
            </a:r>
            <a:r>
              <a:rPr lang="en-US" sz="2400" dirty="0" smtClean="0">
                <a:solidFill>
                  <a:schemeClr val="tx1"/>
                </a:solidFill>
              </a:rPr>
              <a:t>potential neglect, isolation </a:t>
            </a:r>
            <a:r>
              <a:rPr lang="en-US" sz="2400" dirty="0">
                <a:solidFill>
                  <a:schemeClr val="tx1"/>
                </a:solidFill>
              </a:rPr>
              <a:t>and dependency. </a:t>
            </a:r>
          </a:p>
          <a:p>
            <a:pPr marL="0" indent="0">
              <a:buNone/>
            </a:pPr>
            <a:endParaRPr lang="en-CA" sz="2400" b="1" dirty="0" smtClean="0"/>
          </a:p>
          <a:p>
            <a:pPr marL="0" indent="0">
              <a:buNone/>
            </a:pPr>
            <a:r>
              <a:rPr lang="en-CA" sz="2400" b="1" dirty="0" smtClean="0"/>
              <a:t>5</a:t>
            </a:r>
            <a:r>
              <a:rPr lang="en-CA" sz="2400" b="1" dirty="0"/>
              <a:t>) Has anyone made you afraid, touched you in ways that you did not want, or hurt you physically?</a:t>
            </a:r>
            <a:endParaRPr lang="en-CA" sz="2400" dirty="0"/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This question is intended to raise suspicion about the presence of any sexual or physical abuse, intimidation, isolation, and/or the possibility of </a:t>
            </a:r>
            <a:r>
              <a:rPr lang="en-US" sz="2400" dirty="0" smtClean="0">
                <a:solidFill>
                  <a:schemeClr val="tx1"/>
                </a:solidFill>
              </a:rPr>
              <a:t>family violence.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3879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000" dirty="0"/>
              <a:t>The EASI Tool Questions - Rationale</a:t>
            </a:r>
            <a:endParaRPr lang="fr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902" indent="0">
              <a:buNone/>
            </a:pPr>
            <a:r>
              <a:rPr lang="en-CA" sz="2400" b="1" dirty="0" smtClean="0"/>
              <a:t>6</a:t>
            </a:r>
            <a:r>
              <a:rPr lang="en-CA" sz="2400" b="1" dirty="0"/>
              <a:t>) Elder abuse </a:t>
            </a:r>
            <a:r>
              <a:rPr lang="en-CA" sz="2400" b="1" u="sng" dirty="0"/>
              <a:t>may</a:t>
            </a:r>
            <a:r>
              <a:rPr lang="en-CA" sz="2400" b="1" dirty="0"/>
              <a:t> be associated with findings such as: poor eye contact, withdrawn nature, malnourishment, hygiene issues, cuts, bruises, inappropriate clothing, or medication compliance issues. Did you notice any of these today or in the last 12 months</a:t>
            </a:r>
            <a:r>
              <a:rPr lang="en-CA" sz="2400" b="1" dirty="0" smtClean="0"/>
              <a:t>?</a:t>
            </a:r>
          </a:p>
          <a:p>
            <a:pPr marL="42902" indent="0">
              <a:buNone/>
            </a:pPr>
            <a:endParaRPr lang="en-CA" sz="2400" b="1" dirty="0" smtClean="0"/>
          </a:p>
          <a:p>
            <a:pPr marL="800420" lvl="1" indent="-457200"/>
            <a:r>
              <a:rPr lang="en-US" sz="2000" dirty="0">
                <a:solidFill>
                  <a:schemeClr val="tx1"/>
                </a:solidFill>
              </a:rPr>
              <a:t>This question is specifically geared for the health care </a:t>
            </a:r>
            <a:r>
              <a:rPr lang="en-US" sz="2000" dirty="0" smtClean="0">
                <a:solidFill>
                  <a:schemeClr val="tx1"/>
                </a:solidFill>
              </a:rPr>
              <a:t>professional. If the findings described in this question are present, it may indicate the presence of abuse, even </a:t>
            </a:r>
            <a:r>
              <a:rPr lang="en-US" sz="2000" dirty="0">
                <a:solidFill>
                  <a:schemeClr val="tx1"/>
                </a:solidFill>
              </a:rPr>
              <a:t>if the patient answered </a:t>
            </a:r>
            <a:r>
              <a:rPr lang="en-US" sz="2000" dirty="0" smtClean="0">
                <a:solidFill>
                  <a:schemeClr val="tx1"/>
                </a:solidFill>
              </a:rPr>
              <a:t>‘no’ </a:t>
            </a:r>
            <a:r>
              <a:rPr lang="en-US" sz="2000" dirty="0">
                <a:solidFill>
                  <a:schemeClr val="tx1"/>
                </a:solidFill>
              </a:rPr>
              <a:t>to </a:t>
            </a:r>
            <a:r>
              <a:rPr lang="en-US" sz="2000" dirty="0" smtClean="0">
                <a:solidFill>
                  <a:schemeClr val="tx1"/>
                </a:solidFill>
              </a:rPr>
              <a:t>all of the previous EASI questions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fr-C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7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81000"/>
            <a:ext cx="7620000" cy="838200"/>
          </a:xfrm>
        </p:spPr>
        <p:txBody>
          <a:bodyPr/>
          <a:lstStyle/>
          <a:p>
            <a:pPr algn="ctr"/>
            <a:r>
              <a:rPr lang="en-CA" sz="3600" b="1" dirty="0" smtClean="0"/>
              <a:t>The </a:t>
            </a:r>
            <a:r>
              <a:rPr lang="en-CA" sz="3600" b="1" dirty="0"/>
              <a:t>EASI Tool Questions - </a:t>
            </a:r>
            <a:r>
              <a:rPr lang="en-CA" sz="3600" b="1" dirty="0" smtClean="0"/>
              <a:t>Rationale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rgbClr val="2E2E2E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  <a:latin typeface="Garamond Antiqua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at least one “Yes” to questions 2-5 and “Yes” to question 6</a:t>
            </a:r>
          </a:p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YELLOW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at least one “Yes” to questions 2-5 and “No” to question 6</a:t>
            </a:r>
          </a:p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“NO” no responses to questions 2-6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42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490" y="228600"/>
            <a:ext cx="8040710" cy="1143000"/>
          </a:xfrm>
        </p:spPr>
        <p:txBody>
          <a:bodyPr/>
          <a:lstStyle/>
          <a:p>
            <a:pPr algn="ctr"/>
            <a:r>
              <a:rPr lang="en-US" sz="3600" dirty="0"/>
              <a:t>EASI Protocols for Texas WellMed </a:t>
            </a:r>
            <a:r>
              <a:rPr lang="en-US" sz="3600" dirty="0" smtClean="0"/>
              <a:t>Clinics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4820"/>
            <a:ext cx="7620000" cy="4800600"/>
          </a:xfrm>
          <a:solidFill>
            <a:srgbClr val="2E2E2E"/>
          </a:solidFill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 = “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patient education materials related to the prevention of elder abuse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 to WellMed Complex Care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 to APS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record reference number (tracking)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 = “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YELLOW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patient education materials related to prevention of elder abuse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 to WellMed Complex Care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 = “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patient education materials related to prevention of elder abuse (Abuse/Neglect/Financial Exploitation) to both patients and caregivers</a:t>
            </a:r>
          </a:p>
        </p:txBody>
      </p:sp>
    </p:spTree>
    <p:extLst>
      <p:ext uri="{BB962C8B-B14F-4D97-AF65-F5344CB8AC3E}">
        <p14:creationId xmlns:p14="http://schemas.microsoft.com/office/powerpoint/2010/main" val="31560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Texas </a:t>
            </a:r>
            <a:r>
              <a:rPr lang="en-US" sz="3600" b="1" dirty="0"/>
              <a:t>APS/WellMed Grant</a:t>
            </a:r>
            <a:br>
              <a:rPr lang="en-US" sz="3600" b="1" dirty="0"/>
            </a:br>
            <a:r>
              <a:rPr lang="en-US" sz="3600" b="1" dirty="0"/>
              <a:t>Successes to </a:t>
            </a:r>
            <a:r>
              <a:rPr lang="en-US" sz="3600" b="1" dirty="0" smtClean="0"/>
              <a:t>Date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Goal was to implement 10,000 EASIs</a:t>
            </a:r>
          </a:p>
          <a:p>
            <a:pPr lvl="1"/>
            <a:r>
              <a:rPr lang="en-US" sz="2800" b="1" dirty="0" smtClean="0"/>
              <a:t>11,409 completed to date</a:t>
            </a:r>
          </a:p>
          <a:p>
            <a:pPr lvl="1"/>
            <a:r>
              <a:rPr lang="en-US" sz="2800" b="1" dirty="0" smtClean="0"/>
              <a:t>7,163 unduplicated patients</a:t>
            </a:r>
            <a:endParaRPr lang="en-US" sz="2800" dirty="0"/>
          </a:p>
          <a:p>
            <a:r>
              <a:rPr lang="en-US" sz="2800" dirty="0" smtClean="0"/>
              <a:t>Misconceptions existed on both sides (WellMed/APS) of how the other entity operated</a:t>
            </a:r>
          </a:p>
          <a:p>
            <a:r>
              <a:rPr lang="en-US" sz="2800" dirty="0" smtClean="0"/>
              <a:t>Have already intervened with multiple patients who were at high-risk that would have not been identified without this grant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485900" y="1063228"/>
            <a:ext cx="5715000" cy="2080022"/>
          </a:xfrm>
        </p:spPr>
        <p:txBody>
          <a:bodyPr/>
          <a:lstStyle/>
          <a:p>
            <a:pPr algn="ctr"/>
            <a:r>
              <a:rPr lang="en-US" sz="3600" b="1" dirty="0" smtClean="0"/>
              <a:t>LOCAL EVALUATION</a:t>
            </a:r>
            <a:endParaRPr lang="en-US" sz="285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60206" y="2819400"/>
            <a:ext cx="7769394" cy="1600200"/>
          </a:xfrm>
        </p:spPr>
        <p:txBody>
          <a:bodyPr>
            <a:noAutofit/>
          </a:bodyPr>
          <a:lstStyle/>
          <a:p>
            <a:pPr marL="85725" indent="0" algn="ctr">
              <a:buNone/>
            </a:pPr>
            <a:endParaRPr lang="en-US" sz="2800" dirty="0" smtClean="0"/>
          </a:p>
          <a:p>
            <a:pPr marL="85725" indent="0" algn="ctr">
              <a:buNone/>
            </a:pPr>
            <a:r>
              <a:rPr lang="en-US" sz="2800" dirty="0" smtClean="0"/>
              <a:t>Data Analysis from</a:t>
            </a:r>
          </a:p>
          <a:p>
            <a:pPr marL="85725" indent="0" algn="ctr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>Benjamin Rose Institute on Aging (BRIA) </a:t>
            </a:r>
          </a:p>
        </p:txBody>
      </p:sp>
      <p:pic>
        <p:nvPicPr>
          <p:cNvPr id="4" name="Picture 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4200" y="5405672"/>
            <a:ext cx="2252382" cy="46553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256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Focus of Evaluation: Training Clinicians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983162"/>
          </a:xfrm>
        </p:spPr>
        <p:txBody>
          <a:bodyPr/>
          <a:lstStyle/>
          <a:p>
            <a:pPr marL="85725" indent="0">
              <a:buNone/>
            </a:pPr>
            <a:r>
              <a:rPr lang="en-US" sz="2800" u="sng" dirty="0" smtClean="0"/>
              <a:t>Phase 1: </a:t>
            </a:r>
          </a:p>
          <a:p>
            <a:r>
              <a:rPr lang="en-US" sz="2800" dirty="0" smtClean="0"/>
              <a:t>Pilot tested the training in 2013</a:t>
            </a:r>
          </a:p>
          <a:p>
            <a:pPr lvl="1"/>
            <a:r>
              <a:rPr lang="en-US" sz="2000" dirty="0" smtClean="0"/>
              <a:t>3 primary care clinics</a:t>
            </a:r>
          </a:p>
          <a:p>
            <a:pPr lvl="1"/>
            <a:r>
              <a:rPr lang="en-US" sz="2000" dirty="0" smtClean="0"/>
              <a:t>Invited to complete pre- &amp; post-training surveys</a:t>
            </a:r>
          </a:p>
          <a:p>
            <a:pPr lvl="1"/>
            <a:r>
              <a:rPr lang="en-US" sz="2000" dirty="0" smtClean="0"/>
              <a:t>Modified training &amp; surveys based on results</a:t>
            </a:r>
          </a:p>
          <a:p>
            <a:pPr lvl="1"/>
            <a:endParaRPr lang="en-US" dirty="0"/>
          </a:p>
          <a:p>
            <a:pPr marL="85725" indent="0">
              <a:buNone/>
            </a:pPr>
            <a:r>
              <a:rPr lang="en-US" sz="2800" u="sng" dirty="0" smtClean="0"/>
              <a:t>Phase 2</a:t>
            </a:r>
            <a:r>
              <a:rPr lang="en-US" sz="2800" dirty="0" smtClean="0"/>
              <a:t>: </a:t>
            </a:r>
          </a:p>
          <a:p>
            <a:r>
              <a:rPr lang="en-US" sz="2800" dirty="0" smtClean="0"/>
              <a:t>Revised training implemented: 2/2014 - 2/2015</a:t>
            </a:r>
          </a:p>
          <a:p>
            <a:pPr lvl="1"/>
            <a:r>
              <a:rPr lang="en-US" sz="2000" dirty="0" smtClean="0"/>
              <a:t>63 primary care clinics across 5 TX regions </a:t>
            </a:r>
          </a:p>
          <a:p>
            <a:pPr lvl="1"/>
            <a:r>
              <a:rPr lang="en-US" sz="2000" dirty="0"/>
              <a:t>Invited to complete pre- &amp; post-training </a:t>
            </a:r>
            <a:r>
              <a:rPr lang="en-US" sz="2000" dirty="0" smtClean="0"/>
              <a:t>surveys</a:t>
            </a:r>
          </a:p>
          <a:p>
            <a:pPr lvl="1"/>
            <a:r>
              <a:rPr lang="en-US" sz="2000" dirty="0" smtClean="0"/>
              <a:t>Focus of presentation today</a:t>
            </a:r>
            <a:endParaRPr lang="en-US" sz="2000" dirty="0"/>
          </a:p>
          <a:p>
            <a:pPr lvl="1"/>
            <a:endParaRPr lang="en-US" sz="2000" dirty="0" smtClean="0">
              <a:solidFill>
                <a:srgbClr val="595959"/>
              </a:solidFill>
            </a:endParaRPr>
          </a:p>
          <a:p>
            <a:pPr marL="308610" lvl="1" indent="0">
              <a:buNone/>
            </a:pPr>
            <a:endParaRPr lang="en-US" sz="2000" dirty="0" smtClean="0">
              <a:solidFill>
                <a:srgbClr val="595959"/>
              </a:solidFill>
            </a:endParaRPr>
          </a:p>
          <a:p>
            <a:pPr lvl="1"/>
            <a:endParaRPr lang="en-US" sz="2000" dirty="0" smtClean="0">
              <a:solidFill>
                <a:srgbClr val="595959"/>
              </a:solidFill>
            </a:endParaRPr>
          </a:p>
          <a:p>
            <a:pPr marL="582930" lvl="2" indent="0">
              <a:buNone/>
            </a:pPr>
            <a:endParaRPr lang="en-US" sz="1850" dirty="0" smtClean="0">
              <a:solidFill>
                <a:srgbClr val="59595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701" y="6045200"/>
            <a:ext cx="2462997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3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0"/>
          <p:cNvSpPr txBox="1"/>
          <p:nvPr/>
        </p:nvSpPr>
        <p:spPr>
          <a:xfrm>
            <a:off x="1026482" y="2819400"/>
            <a:ext cx="7310624" cy="493776"/>
          </a:xfrm>
          <a:prstGeom prst="rect">
            <a:avLst/>
          </a:prstGeom>
          <a:solidFill>
            <a:srgbClr val="9BBB59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Clinicians Invited to Participate in Research </a:t>
            </a:r>
            <a:b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N = 711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17"/>
          <p:cNvSpPr txBox="1"/>
          <p:nvPr/>
        </p:nvSpPr>
        <p:spPr>
          <a:xfrm>
            <a:off x="1035803" y="489746"/>
            <a:ext cx="7305693" cy="491348"/>
          </a:xfrm>
          <a:prstGeom prst="rect">
            <a:avLst/>
          </a:prstGeom>
          <a:solidFill>
            <a:srgbClr val="9BBB59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Clinicians Not Invited to Participate in Phase II</a:t>
            </a:r>
            <a:b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N = 115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21"/>
          <p:cNvSpPr txBox="1"/>
          <p:nvPr/>
        </p:nvSpPr>
        <p:spPr>
          <a:xfrm>
            <a:off x="1076857" y="3440850"/>
            <a:ext cx="1509099" cy="2029968"/>
          </a:xfrm>
          <a:prstGeom prst="rect">
            <a:avLst/>
          </a:prstGeom>
          <a:solidFill>
            <a:srgbClr val="4F81BD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Clinicians who </a:t>
            </a:r>
            <a:r>
              <a:rPr lang="en-US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16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efused to participate (did not complete Surveys)</a:t>
            </a:r>
            <a:r>
              <a:rPr lang="en-US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 = </a:t>
            </a:r>
            <a:r>
              <a:rPr lang="en-US" sz="28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36</a:t>
            </a:r>
            <a:endParaRPr lang="en-US" sz="28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18"/>
          <p:cNvSpPr txBox="1"/>
          <p:nvPr/>
        </p:nvSpPr>
        <p:spPr>
          <a:xfrm>
            <a:off x="2743200" y="3440850"/>
            <a:ext cx="1656031" cy="2028672"/>
          </a:xfrm>
          <a:prstGeom prst="rect">
            <a:avLst/>
          </a:prstGeom>
          <a:solidFill>
            <a:srgbClr val="4F81BD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Clinicians who completed only pre-training Surveys</a:t>
            </a:r>
            <a:r>
              <a:rPr lang="en-US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 = </a:t>
            </a:r>
            <a:r>
              <a:rPr lang="en-US" sz="28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72</a:t>
            </a:r>
            <a:endParaRPr lang="en-US" sz="28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19"/>
          <p:cNvSpPr txBox="1"/>
          <p:nvPr/>
        </p:nvSpPr>
        <p:spPr>
          <a:xfrm>
            <a:off x="4559002" y="3442188"/>
            <a:ext cx="1683044" cy="2028672"/>
          </a:xfrm>
          <a:prstGeom prst="rect">
            <a:avLst/>
          </a:prstGeom>
          <a:solidFill>
            <a:srgbClr val="4F81BD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Clinicians who completed only post-training Surveys</a:t>
            </a:r>
            <a:r>
              <a:rPr lang="en-US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 = </a:t>
            </a:r>
            <a:r>
              <a:rPr lang="en-US" sz="28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71</a:t>
            </a:r>
            <a:endParaRPr lang="en-US" sz="28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16"/>
          <p:cNvSpPr txBox="1"/>
          <p:nvPr/>
        </p:nvSpPr>
        <p:spPr>
          <a:xfrm>
            <a:off x="6399290" y="3440850"/>
            <a:ext cx="1937815" cy="2029968"/>
          </a:xfrm>
          <a:prstGeom prst="rect">
            <a:avLst/>
          </a:prstGeom>
          <a:solidFill>
            <a:srgbClr val="8064A2"/>
          </a:solidFill>
          <a:ln w="19050">
            <a:solidFill>
              <a:schemeClr val="tx1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Clinicians who completed both Pre- &amp; Post-Training Surveys</a:t>
            </a:r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 = </a:t>
            </a:r>
            <a:r>
              <a:rPr lang="en-US" sz="28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532</a:t>
            </a:r>
            <a:endParaRPr lang="en-US" sz="28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13"/>
          <p:cNvSpPr txBox="1"/>
          <p:nvPr/>
        </p:nvSpPr>
        <p:spPr>
          <a:xfrm>
            <a:off x="1035803" y="1107087"/>
            <a:ext cx="3557016" cy="941832"/>
          </a:xfrm>
          <a:prstGeom prst="rect">
            <a:avLst/>
          </a:prstGeom>
          <a:solidFill>
            <a:srgbClr val="4BACC6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Clinicians 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Who </a:t>
            </a:r>
            <a:r>
              <a:rPr lang="en-US" sz="14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Pilot-Tested 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Surveys in Phase I</a:t>
            </a:r>
            <a:b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 = 71</a:t>
            </a:r>
            <a:endParaRPr lang="en-US" sz="24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4780089" y="1108768"/>
            <a:ext cx="3557016" cy="940151"/>
          </a:xfrm>
          <a:prstGeom prst="rect">
            <a:avLst/>
          </a:prstGeom>
          <a:solidFill>
            <a:srgbClr val="4BACC6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Clinicians 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Who Did </a:t>
            </a:r>
            <a:r>
              <a:rPr lang="en-US" sz="14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Not Receive </a:t>
            </a:r>
            <a:br>
              <a:rPr lang="en-US" sz="14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Surveys 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After Training</a:t>
            </a:r>
            <a:b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 = 44</a:t>
            </a:r>
            <a:endParaRPr lang="en-US" sz="28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>
            <a:stCxn id="9" idx="1"/>
          </p:cNvCxnSpPr>
          <p:nvPr/>
        </p:nvCxnSpPr>
        <p:spPr>
          <a:xfrm flipH="1">
            <a:off x="895725" y="735420"/>
            <a:ext cx="140078" cy="0"/>
          </a:xfrm>
          <a:prstGeom prst="line">
            <a:avLst/>
          </a:prstGeom>
          <a:ln w="1905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2743200" y="981616"/>
            <a:ext cx="1" cy="127674"/>
          </a:xfrm>
          <a:prstGeom prst="line">
            <a:avLst/>
          </a:prstGeom>
          <a:ln w="2857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6629400" y="981094"/>
            <a:ext cx="1" cy="127674"/>
          </a:xfrm>
          <a:prstGeom prst="line">
            <a:avLst/>
          </a:prstGeom>
          <a:ln w="2857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710" y="6045200"/>
            <a:ext cx="2462997" cy="506012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 flipH="1" flipV="1">
            <a:off x="1852578" y="3313176"/>
            <a:ext cx="1" cy="127674"/>
          </a:xfrm>
          <a:prstGeom prst="line">
            <a:avLst/>
          </a:prstGeom>
          <a:ln w="28575" cmpd="sng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3467878" y="3313710"/>
            <a:ext cx="1" cy="127674"/>
          </a:xfrm>
          <a:prstGeom prst="line">
            <a:avLst/>
          </a:prstGeom>
          <a:ln w="28575" cmpd="sng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5182585" y="3313176"/>
            <a:ext cx="1" cy="127674"/>
          </a:xfrm>
          <a:prstGeom prst="line">
            <a:avLst/>
          </a:prstGeom>
          <a:ln w="28575" cmpd="sng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7386636" y="3313176"/>
            <a:ext cx="1" cy="127674"/>
          </a:xfrm>
          <a:prstGeom prst="line">
            <a:avLst/>
          </a:prstGeom>
          <a:ln w="28575" cmpd="sng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1"/>
          </p:cNvCxnSpPr>
          <p:nvPr/>
        </p:nvCxnSpPr>
        <p:spPr>
          <a:xfrm flipH="1">
            <a:off x="895219" y="3066288"/>
            <a:ext cx="131263" cy="0"/>
          </a:xfrm>
          <a:prstGeom prst="line">
            <a:avLst/>
          </a:prstGeom>
          <a:ln w="222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"/>
          <p:cNvSpPr txBox="1"/>
          <p:nvPr/>
        </p:nvSpPr>
        <p:spPr>
          <a:xfrm>
            <a:off x="74255" y="170806"/>
            <a:ext cx="887702" cy="5478154"/>
          </a:xfrm>
          <a:prstGeom prst="rect">
            <a:avLst/>
          </a:prstGeom>
          <a:solidFill>
            <a:srgbClr val="C0504D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1400" kern="0" dirty="0">
                <a:ea typeface="Calibri" panose="020F0502020204030204" pitchFamily="34" charset="0"/>
                <a:cs typeface="Times New Roman" panose="02020603050405020304" pitchFamily="18" charset="0"/>
              </a:rPr>
              <a:t>Clinicians Trained on Elder Abuse in the WellMed </a:t>
            </a:r>
            <a:r>
              <a:rPr lang="en-US" sz="1400" kern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System</a:t>
            </a:r>
            <a:r>
              <a:rPr lang="en-US" sz="1200" kern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200" kern="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kern="0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200" kern="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kern="0" dirty="0">
                <a:ea typeface="Calibri" panose="020F0502020204030204" pitchFamily="34" charset="0"/>
                <a:cs typeface="Times New Roman" panose="02020603050405020304" pitchFamily="18" charset="0"/>
              </a:rPr>
              <a:t>N = 826</a:t>
            </a:r>
            <a:endParaRPr lang="en-US" sz="2400" kern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1100" kern="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071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Phase II – Findings</a:t>
            </a:r>
            <a:br>
              <a:rPr lang="en-US" sz="2800" dirty="0" smtClean="0"/>
            </a:br>
            <a:r>
              <a:rPr lang="en-US" sz="2800" dirty="0" smtClean="0"/>
              <a:t>Location of Participating Clinicians</a:t>
            </a:r>
            <a:br>
              <a:rPr lang="en-US" sz="2800" dirty="0" smtClean="0"/>
            </a:br>
            <a:r>
              <a:rPr lang="en-US" sz="2000" dirty="0" smtClean="0"/>
              <a:t>(</a:t>
            </a:r>
            <a:r>
              <a:rPr lang="en-US" sz="2000" dirty="0"/>
              <a:t>n = 411</a:t>
            </a:r>
            <a:r>
              <a:rPr lang="en-US" sz="20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59719"/>
            <a:ext cx="7620000" cy="4343400"/>
          </a:xfrm>
        </p:spPr>
        <p:txBody>
          <a:bodyPr>
            <a:normAutofit/>
          </a:bodyPr>
          <a:lstStyle/>
          <a:p>
            <a:pPr marL="85725" indent="0">
              <a:buNone/>
            </a:pPr>
            <a:endParaRPr lang="en-US" sz="3200" dirty="0" smtClean="0"/>
          </a:p>
          <a:p>
            <a:pPr marL="85725" indent="0">
              <a:buNone/>
            </a:pPr>
            <a:r>
              <a:rPr lang="en-US" sz="1950" dirty="0" smtClean="0"/>
              <a:t/>
            </a:r>
            <a:br>
              <a:rPr lang="en-US" sz="1950" dirty="0" smtClean="0"/>
            </a:br>
            <a:endParaRPr lang="en-US" sz="1950" dirty="0" smtClean="0"/>
          </a:p>
          <a:p>
            <a:endParaRPr lang="en-US" sz="28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157" y="6045200"/>
            <a:ext cx="2458085" cy="507365"/>
          </a:xfrm>
          <a:prstGeom prst="rect">
            <a:avLst/>
          </a:prstGeom>
          <a:noFill/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3877805"/>
              </p:ext>
            </p:extLst>
          </p:nvPr>
        </p:nvGraphicFramePr>
        <p:xfrm>
          <a:off x="457200" y="1295400"/>
          <a:ext cx="7924800" cy="474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772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Priorities</a:t>
            </a:r>
            <a:r>
              <a:rPr lang="en-US" sz="3600" dirty="0" smtClean="0"/>
              <a:t> </a:t>
            </a:r>
            <a:r>
              <a:rPr lang="en-US" sz="4400" dirty="0" smtClean="0"/>
              <a:t>for 2017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1752" y="1527048"/>
            <a:ext cx="8004048" cy="4797552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Ensure that FY 2017 funding includes </a:t>
            </a:r>
            <a:r>
              <a:rPr lang="en-US" sz="2800" b="1" dirty="0" smtClean="0"/>
              <a:t>at least $25 million for the Elder Justice Initiative</a:t>
            </a:r>
            <a:r>
              <a:rPr lang="en-US" sz="2800" dirty="0" smtClean="0"/>
              <a:t>. President Obama’s budget requested $10 million for the Initiative. Congress has not yet released their appropriations bills.</a:t>
            </a:r>
          </a:p>
          <a:p>
            <a:r>
              <a:rPr lang="en-US" sz="2800" dirty="0" smtClean="0"/>
              <a:t>Include </a:t>
            </a:r>
            <a:r>
              <a:rPr lang="en-US" sz="2800" b="1" dirty="0" smtClean="0"/>
              <a:t>more money for Older Americans Act (OAA) elder justice programs</a:t>
            </a:r>
            <a:r>
              <a:rPr lang="en-US" sz="2800" dirty="0" smtClean="0"/>
              <a:t>, including LTC ombudsmen, in final FY 2017 funding bills. The President did not request increases for these programs.</a:t>
            </a:r>
          </a:p>
          <a:p>
            <a:r>
              <a:rPr lang="en-US" sz="2800" dirty="0" smtClean="0"/>
              <a:t>Protect </a:t>
            </a:r>
            <a:r>
              <a:rPr lang="en-US" sz="2800" b="1" dirty="0" smtClean="0"/>
              <a:t>Social Services Block Grant </a:t>
            </a:r>
            <a:r>
              <a:rPr lang="en-US" sz="2800" dirty="0" smtClean="0"/>
              <a:t>from cuts.</a:t>
            </a:r>
          </a:p>
          <a:p>
            <a:r>
              <a:rPr lang="en-US" sz="2800" dirty="0" smtClean="0"/>
              <a:t>Protect the </a:t>
            </a:r>
            <a:r>
              <a:rPr lang="en-US" sz="2800" b="1" dirty="0" smtClean="0"/>
              <a:t>Crime Victims Fund (VOCA) </a:t>
            </a:r>
            <a:r>
              <a:rPr lang="en-US" sz="2800" dirty="0" smtClean="0"/>
              <a:t>from cap reductions. </a:t>
            </a:r>
          </a:p>
        </p:txBody>
      </p:sp>
    </p:spTree>
    <p:extLst>
      <p:ext uri="{BB962C8B-B14F-4D97-AF65-F5344CB8AC3E}">
        <p14:creationId xmlns:p14="http://schemas.microsoft.com/office/powerpoint/2010/main" val="2481500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48679"/>
            <a:ext cx="7620000" cy="914518"/>
          </a:xfrm>
        </p:spPr>
        <p:txBody>
          <a:bodyPr/>
          <a:lstStyle/>
          <a:p>
            <a:pPr algn="ctr"/>
            <a:r>
              <a:rPr lang="en-US" dirty="0" smtClean="0"/>
              <a:t>Clinician Demographics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04800" y="1400754"/>
            <a:ext cx="2971800" cy="3886200"/>
          </a:xfrm>
        </p:spPr>
        <p:txBody>
          <a:bodyPr>
            <a:normAutofit/>
          </a:bodyPr>
          <a:lstStyle/>
          <a:p>
            <a:pPr marL="85725" indent="0">
              <a:buNone/>
            </a:pPr>
            <a:r>
              <a:rPr lang="en-US" sz="2000" dirty="0" smtClean="0"/>
              <a:t>Education Level</a:t>
            </a:r>
          </a:p>
          <a:p>
            <a:pPr lvl="1"/>
            <a:r>
              <a:rPr lang="en-US" sz="2000" dirty="0" smtClean="0"/>
              <a:t>44% “some college”</a:t>
            </a:r>
            <a:endParaRPr lang="en-US" sz="2000" dirty="0"/>
          </a:p>
          <a:p>
            <a:pPr marL="308610" lvl="1" indent="0">
              <a:buNone/>
            </a:pPr>
            <a:endParaRPr lang="en-US" sz="2000" dirty="0"/>
          </a:p>
          <a:p>
            <a:pPr marL="85725" indent="0">
              <a:buNone/>
            </a:pPr>
            <a:r>
              <a:rPr lang="en-US" sz="2000" dirty="0" smtClean="0"/>
              <a:t>Gender</a:t>
            </a:r>
          </a:p>
          <a:p>
            <a:pPr lvl="1"/>
            <a:r>
              <a:rPr lang="en-US" sz="2000" dirty="0" smtClean="0"/>
              <a:t>85% female</a:t>
            </a:r>
            <a:endParaRPr lang="en-US" sz="2000" dirty="0"/>
          </a:p>
          <a:p>
            <a:pPr lvl="1"/>
            <a:endParaRPr lang="en-US" sz="2000" dirty="0" smtClean="0"/>
          </a:p>
          <a:p>
            <a:pPr marL="85725" indent="0">
              <a:buNone/>
            </a:pPr>
            <a:r>
              <a:rPr lang="en-US" sz="2000" dirty="0" smtClean="0"/>
              <a:t>Age</a:t>
            </a:r>
          </a:p>
          <a:p>
            <a:pPr lvl="1"/>
            <a:r>
              <a:rPr lang="en-US" sz="2000" dirty="0" smtClean="0"/>
              <a:t>Range:19-78</a:t>
            </a:r>
          </a:p>
          <a:p>
            <a:pPr lvl="1"/>
            <a:r>
              <a:rPr lang="en-US" sz="2000" dirty="0" smtClean="0"/>
              <a:t>Median: 40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157" y="6045200"/>
            <a:ext cx="2458085" cy="507365"/>
          </a:xfrm>
          <a:prstGeom prst="rect">
            <a:avLst/>
          </a:prstGeom>
          <a:noFill/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1292468"/>
              </p:ext>
            </p:extLst>
          </p:nvPr>
        </p:nvGraphicFramePr>
        <p:xfrm>
          <a:off x="2327900" y="567147"/>
          <a:ext cx="6248400" cy="5177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3254721" y="943554"/>
            <a:ext cx="0" cy="4800600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54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228600"/>
            <a:ext cx="7620000" cy="914518"/>
          </a:xfrm>
        </p:spPr>
        <p:txBody>
          <a:bodyPr/>
          <a:lstStyle/>
          <a:p>
            <a:pPr algn="ctr"/>
            <a:r>
              <a:rPr lang="en-US" dirty="0" smtClean="0"/>
              <a:t>Profession of Clinicians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157" y="6045200"/>
            <a:ext cx="2458085" cy="507365"/>
          </a:xfrm>
          <a:prstGeom prst="rect">
            <a:avLst/>
          </a:prstGeom>
          <a:noFill/>
        </p:spPr>
      </p:pic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745035388"/>
              </p:ext>
            </p:extLst>
          </p:nvPr>
        </p:nvGraphicFramePr>
        <p:xfrm>
          <a:off x="23648" y="-109724"/>
          <a:ext cx="8806108" cy="6933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4114800" y="2590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40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8" y="0"/>
            <a:ext cx="7924800" cy="1143000"/>
          </a:xfrm>
        </p:spPr>
        <p:txBody>
          <a:bodyPr/>
          <a:lstStyle/>
          <a:p>
            <a:pPr algn="ctr"/>
            <a:r>
              <a:rPr lang="en-US" sz="3200" dirty="0" smtClean="0"/>
              <a:t>APS Referrals Prior to Training</a:t>
            </a:r>
            <a:endParaRPr lang="en-US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530594"/>
              </p:ext>
            </p:extLst>
          </p:nvPr>
        </p:nvGraphicFramePr>
        <p:xfrm>
          <a:off x="685800" y="1417639"/>
          <a:ext cx="6550024" cy="32504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3004"/>
                <a:gridCol w="1618510"/>
                <a:gridCol w="1618510"/>
              </a:tblGrid>
              <a:tr h="255625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37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Question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95959"/>
                          </a:solidFill>
                          <a:effectLst/>
                        </a:rPr>
                        <a:t>Response</a:t>
                      </a:r>
                      <a:endParaRPr lang="en-US" sz="1200" b="1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95959"/>
                          </a:solidFill>
                          <a:effectLst/>
                        </a:rPr>
                        <a:t>Prior to Training</a:t>
                      </a:r>
                      <a:endParaRPr lang="en-US" sz="1200" b="1" dirty="0">
                        <a:solidFill>
                          <a:srgbClr val="595959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95959"/>
                          </a:solidFill>
                          <a:effectLst/>
                        </a:rPr>
                        <a:t>Percent (n)</a:t>
                      </a:r>
                      <a:endParaRPr lang="en-US" sz="1200" b="1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</a:tr>
              <a:tr h="72568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Have you ever made a referral to APS 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(Adult Protective Services)? 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(N = 532)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95959"/>
                          </a:solidFill>
                          <a:effectLst/>
                        </a:rPr>
                        <a:t>Yes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95959"/>
                          </a:solidFill>
                          <a:effectLst/>
                        </a:rPr>
                        <a:t>26% (136)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</a:tr>
              <a:tr h="725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If yes, have you made a referral to APS in the last 12 months?</a:t>
                      </a:r>
                      <a:endParaRPr lang="en-US" sz="12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(N = 136)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95959"/>
                          </a:solidFill>
                          <a:effectLst/>
                        </a:rPr>
                        <a:t>Yes</a:t>
                      </a:r>
                      <a:endParaRPr lang="en-US" sz="120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95959"/>
                          </a:solidFill>
                          <a:effectLst/>
                        </a:rPr>
                        <a:t>53% (67)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</a:tr>
              <a:tr h="29579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95959"/>
                          </a:solidFill>
                          <a:effectLst/>
                        </a:rPr>
                        <a:t># of cases</a:t>
                      </a:r>
                      <a:endParaRPr lang="en-US" sz="120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95959"/>
                          </a:solidFill>
                          <a:effectLst/>
                        </a:rPr>
                        <a:t>Percent </a:t>
                      </a:r>
                      <a:r>
                        <a:rPr lang="en-US" sz="1400" dirty="0" smtClean="0">
                          <a:solidFill>
                            <a:srgbClr val="595959"/>
                          </a:solidFill>
                          <a:effectLst/>
                        </a:rPr>
                        <a:t>(N)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</a:tr>
              <a:tr h="295794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If yes, how many cases did you refer to APS?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(N = 67)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95959"/>
                          </a:solidFill>
                          <a:effectLst/>
                        </a:rPr>
                        <a:t>1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95959"/>
                          </a:solidFill>
                          <a:effectLst/>
                        </a:rPr>
                        <a:t>41% (15)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</a:tr>
              <a:tr h="2957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95959"/>
                          </a:solidFill>
                          <a:effectLst/>
                        </a:rPr>
                        <a:t>2 - 6</a:t>
                      </a:r>
                      <a:endParaRPr lang="en-US" sz="120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95959"/>
                          </a:solidFill>
                          <a:effectLst/>
                        </a:rPr>
                        <a:t>59% (52)</a:t>
                      </a:r>
                      <a:endParaRPr lang="en-US" sz="12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83877" y="4942701"/>
            <a:ext cx="6966642" cy="1045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¼ trainees – ever made 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a referral to APS </a:t>
            </a:r>
            <a:endParaRPr lang="en-US" sz="24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½ of these made a referral in past 12 months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700" y="6045200"/>
            <a:ext cx="2462997" cy="506012"/>
          </a:xfrm>
          <a:prstGeom prst="rect">
            <a:avLst/>
          </a:prstGeom>
        </p:spPr>
      </p:pic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121896"/>
              </p:ext>
            </p:extLst>
          </p:nvPr>
        </p:nvGraphicFramePr>
        <p:xfrm>
          <a:off x="533398" y="989400"/>
          <a:ext cx="7467600" cy="39469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4800"/>
                <a:gridCol w="1507557"/>
                <a:gridCol w="1845243"/>
              </a:tblGrid>
              <a:tr h="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35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Question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Response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Prior to Training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Percent (n)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705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Have you ever made a referral to APS 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(Adult Protective Services)? 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(N = 532)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26% (136)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705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If yes, have you made a referral to APS in the last 12 months?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(N = 136)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53% (67)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22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# of cases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Percent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(N)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2236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If yes, how many cases did you refer to APS?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(N = 67)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41% (15)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83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2 - 6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59% (52)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88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195" y="76200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Familiarity with the EASI Tool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417272"/>
              </p:ext>
            </p:extLst>
          </p:nvPr>
        </p:nvGraphicFramePr>
        <p:xfrm>
          <a:off x="381000" y="990600"/>
          <a:ext cx="7696200" cy="5493898"/>
        </p:xfrm>
        <a:graphic>
          <a:graphicData uri="http://schemas.openxmlformats.org/drawingml/2006/table">
            <a:tbl>
              <a:tblPr firstRow="1" firstCol="1" bandRow="1"/>
              <a:tblGrid>
                <a:gridCol w="4076010"/>
                <a:gridCol w="1691401"/>
                <a:gridCol w="1928789"/>
              </a:tblGrid>
              <a:tr h="234507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0724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Prior to Training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07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Question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Response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Percent (n)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2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Are you familiar with the EASI tool?</a:t>
                      </a:r>
                      <a:endParaRPr lang="en-US" sz="16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 = 530)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13% (60)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6897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If yes, have you used the EASI tool in the past as a clinician?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 = 60)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38% (22)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24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After Training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07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Response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Percent (n)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42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what extent do you agree or disagree that the EASI tool is useful to identify elder abuse?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= 60)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Strongly Agree/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Agree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92% (55)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6897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what extent are you comfortable with using the EASI in a clinical setting?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 = 60)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Very Comfortable/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Comfortable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90% (54)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42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Will you administer the EASI tool to a patient who has Dementia and/or Alzheimer’s Disease?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 = 506)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84% (426)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86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7" y="152400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Recognizing Indicators of Abuse, Neglect &amp; Exploitation </a:t>
            </a:r>
            <a:br>
              <a:rPr lang="en-US" dirty="0" smtClean="0"/>
            </a:br>
            <a:r>
              <a:rPr lang="en-US" sz="2400" dirty="0" smtClean="0"/>
              <a:t>(n = 527)</a:t>
            </a:r>
            <a:endParaRPr lang="en-US" sz="240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125758797"/>
              </p:ext>
            </p:extLst>
          </p:nvPr>
        </p:nvGraphicFramePr>
        <p:xfrm>
          <a:off x="1371597" y="1828800"/>
          <a:ext cx="5908956" cy="3547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53840" y="5375830"/>
                <a:ext cx="60267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:r>
                  <a:rPr lang="en-US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Pre-training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= 3.6, Post-training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= 4.2,  </a:t>
                </a:r>
                <a:r>
                  <a:rPr lang="en-US" i="1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t </a:t>
                </a:r>
                <a:r>
                  <a:rPr lang="en-US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= 17.56, </a:t>
                </a:r>
                <a:r>
                  <a:rPr lang="en-US" i="1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p </a:t>
                </a:r>
                <a:r>
                  <a:rPr lang="en-US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&lt; .001</a:t>
                </a:r>
                <a:endParaRPr lang="en-US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840" y="5375830"/>
                <a:ext cx="6026713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5700" y="6045200"/>
            <a:ext cx="2462997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4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238933"/>
            <a:ext cx="7924800" cy="1143000"/>
          </a:xfrm>
        </p:spPr>
        <p:txBody>
          <a:bodyPr/>
          <a:lstStyle/>
          <a:p>
            <a:pPr algn="ctr"/>
            <a:r>
              <a:rPr lang="en-US" sz="2900" dirty="0" smtClean="0"/>
              <a:t>Dept. of Aging &amp; Disability Services – Responsible for Investigating Resident (NH &amp; ALF) Abuse </a:t>
            </a:r>
            <a:br>
              <a:rPr lang="en-US" sz="2900" dirty="0" smtClean="0"/>
            </a:br>
            <a:r>
              <a:rPr lang="en-US" sz="2900" dirty="0" smtClean="0"/>
              <a:t>(n = 464)</a:t>
            </a:r>
            <a:endParaRPr lang="en-US" sz="29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749" y="6227762"/>
            <a:ext cx="2456901" cy="5060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02029" y="5333999"/>
            <a:ext cx="6465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dirty="0" smtClean="0">
                <a:cs typeface="Times New Roman" panose="02020603050405020304" pitchFamily="18" charset="0"/>
              </a:rPr>
              <a:t>Test statistic = 156.28, </a:t>
            </a:r>
            <a:r>
              <a:rPr lang="en-US" i="1" dirty="0" smtClean="0">
                <a:cs typeface="Times New Roman" panose="02020603050405020304" pitchFamily="18" charset="0"/>
              </a:rPr>
              <a:t>p </a:t>
            </a:r>
            <a:r>
              <a:rPr lang="en-US" dirty="0" smtClean="0">
                <a:cs typeface="Times New Roman" panose="02020603050405020304" pitchFamily="18" charset="0"/>
              </a:rPr>
              <a:t>&lt; .001</a:t>
            </a:r>
            <a:endParaRPr lang="en-US" dirty="0">
              <a:cs typeface="Times New Roman" panose="02020603050405020304" pitchFamily="18" charset="0"/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207940639"/>
              </p:ext>
            </p:extLst>
          </p:nvPr>
        </p:nvGraphicFramePr>
        <p:xfrm>
          <a:off x="457200" y="1907985"/>
          <a:ext cx="7315200" cy="3230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8781" r="17480"/>
          <a:stretch/>
        </p:blipFill>
        <p:spPr>
          <a:xfrm>
            <a:off x="458709" y="4777570"/>
            <a:ext cx="2134905" cy="174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0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Correct Identification of Judges/Court as Making the Final Determination of Capacity to Consent</a:t>
            </a:r>
            <a:br>
              <a:rPr lang="en-US" sz="2800" dirty="0" smtClean="0"/>
            </a:br>
            <a:r>
              <a:rPr lang="en-US" sz="2800" dirty="0" smtClean="0"/>
              <a:t>(N = 438)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60585" y="4929453"/>
            <a:ext cx="8517088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Test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statistic = 18.03,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&lt; .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001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6000972"/>
            <a:ext cx="2462997" cy="506012"/>
          </a:xfrm>
          <a:prstGeom prst="rect">
            <a:avLst/>
          </a:prstGeom>
        </p:spPr>
      </p:pic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43271045"/>
              </p:ext>
            </p:extLst>
          </p:nvPr>
        </p:nvGraphicFramePr>
        <p:xfrm>
          <a:off x="800100" y="1744986"/>
          <a:ext cx="6934200" cy="3005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485652"/>
            <a:ext cx="2133600" cy="145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1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620000" cy="1143000"/>
          </a:xfrm>
        </p:spPr>
        <p:txBody>
          <a:bodyPr/>
          <a:lstStyle/>
          <a:p>
            <a:pPr algn="ctr"/>
            <a:r>
              <a:rPr lang="en-US" sz="3200" dirty="0" smtClean="0"/>
              <a:t>Increased Familiarity with Clinical Protocols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-183359" y="5231527"/>
            <a:ext cx="8901113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1700" dirty="0" smtClean="0">
                <a:cs typeface="Times New Roman" panose="02020603050405020304" pitchFamily="18" charset="0"/>
              </a:rPr>
              <a:t>Report Victims: test statistic </a:t>
            </a:r>
            <a:r>
              <a:rPr lang="en-US" sz="1700" dirty="0">
                <a:cs typeface="Times New Roman" panose="02020603050405020304" pitchFamily="18" charset="0"/>
              </a:rPr>
              <a:t>= </a:t>
            </a:r>
            <a:r>
              <a:rPr lang="en-US" sz="1700" dirty="0" smtClean="0">
                <a:cs typeface="Times New Roman" panose="02020603050405020304" pitchFamily="18" charset="0"/>
              </a:rPr>
              <a:t>228.15, </a:t>
            </a:r>
            <a:r>
              <a:rPr lang="en-US" sz="1700" i="1" dirty="0" smtClean="0">
                <a:cs typeface="Times New Roman" panose="02020603050405020304" pitchFamily="18" charset="0"/>
              </a:rPr>
              <a:t>p </a:t>
            </a:r>
            <a:r>
              <a:rPr lang="en-US" sz="1700" dirty="0">
                <a:cs typeface="Times New Roman" panose="02020603050405020304" pitchFamily="18" charset="0"/>
              </a:rPr>
              <a:t>&lt; .</a:t>
            </a:r>
            <a:r>
              <a:rPr lang="en-US" sz="1700" dirty="0" smtClean="0">
                <a:cs typeface="Times New Roman" panose="02020603050405020304" pitchFamily="18" charset="0"/>
              </a:rPr>
              <a:t>001</a:t>
            </a:r>
            <a:r>
              <a:rPr lang="en-US" sz="1700" dirty="0">
                <a:cs typeface="Times New Roman" panose="02020603050405020304" pitchFamily="18" charset="0"/>
              </a:rPr>
              <a:t/>
            </a:r>
            <a:br>
              <a:rPr lang="en-US" sz="1700" dirty="0">
                <a:cs typeface="Times New Roman" panose="02020603050405020304" pitchFamily="18" charset="0"/>
              </a:rPr>
            </a:br>
            <a:r>
              <a:rPr lang="en-US" sz="1700" dirty="0" smtClean="0">
                <a:cs typeface="Times New Roman" panose="02020603050405020304" pitchFamily="18" charset="0"/>
              </a:rPr>
              <a:t>Refer Victims: test statistic = 219.42, </a:t>
            </a:r>
            <a:r>
              <a:rPr lang="en-US" sz="1700" i="1" dirty="0" smtClean="0">
                <a:cs typeface="Times New Roman" panose="02020603050405020304" pitchFamily="18" charset="0"/>
              </a:rPr>
              <a:t>p </a:t>
            </a:r>
            <a:r>
              <a:rPr lang="en-US" sz="1700" dirty="0" smtClean="0">
                <a:cs typeface="Times New Roman" panose="02020603050405020304" pitchFamily="18" charset="0"/>
              </a:rPr>
              <a:t>&lt; .001</a:t>
            </a:r>
          </a:p>
          <a:p>
            <a:pPr algn="ctr">
              <a:spcBef>
                <a:spcPts val="1200"/>
              </a:spcBef>
            </a:pPr>
            <a:endParaRPr lang="en-US" sz="1700" dirty="0"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312535"/>
            <a:ext cx="2458085" cy="507365"/>
          </a:xfrm>
          <a:prstGeom prst="rect">
            <a:avLst/>
          </a:prstGeom>
          <a:noFill/>
        </p:spPr>
      </p:pic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141064965"/>
              </p:ext>
            </p:extLst>
          </p:nvPr>
        </p:nvGraphicFramePr>
        <p:xfrm>
          <a:off x="838200" y="1066800"/>
          <a:ext cx="7010400" cy="4164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869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350"/>
            <a:ext cx="8686800" cy="1143000"/>
          </a:xfrm>
        </p:spPr>
        <p:txBody>
          <a:bodyPr/>
          <a:lstStyle/>
          <a:p>
            <a:pPr algn="ctr"/>
            <a:r>
              <a:rPr lang="en-US" dirty="0" smtClean="0"/>
              <a:t>Familiarity with Selected Caregiver Programs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350213276"/>
              </p:ext>
            </p:extLst>
          </p:nvPr>
        </p:nvGraphicFramePr>
        <p:xfrm>
          <a:off x="571500" y="813081"/>
          <a:ext cx="7429500" cy="3758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86413" y="4792734"/>
            <a:ext cx="8431040" cy="822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7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Caregiver SOS program test statistic = 216.02, </a:t>
            </a:r>
            <a:r>
              <a:rPr lang="en-US" sz="17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7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&lt; .001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7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Caregiver Stress Busting Program test statistic = 204.02, </a:t>
            </a:r>
            <a:r>
              <a:rPr lang="en-US" sz="17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7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&lt; .001</a:t>
            </a:r>
            <a:endParaRPr lang="en-US" sz="17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5905150"/>
            <a:ext cx="2462997" cy="5060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101560"/>
            <a:ext cx="2514601" cy="160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2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8270"/>
            <a:ext cx="7620000" cy="1570578"/>
          </a:xfrm>
        </p:spPr>
        <p:txBody>
          <a:bodyPr/>
          <a:lstStyle/>
          <a:p>
            <a:pPr algn="ctr"/>
            <a:r>
              <a:rPr lang="en-US" dirty="0" smtClean="0"/>
              <a:t>Some Other Significant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69" y="1676400"/>
            <a:ext cx="8229600" cy="4368800"/>
          </a:xfrm>
        </p:spPr>
        <p:txBody>
          <a:bodyPr>
            <a:noAutofit/>
          </a:bodyPr>
          <a:lstStyle/>
          <a:p>
            <a:pPr marL="85725" indent="0">
              <a:buNone/>
            </a:pPr>
            <a:r>
              <a:rPr lang="en-US" sz="2000" dirty="0" smtClean="0"/>
              <a:t>Clinician </a:t>
            </a:r>
            <a:r>
              <a:rPr lang="en-US" sz="2000" dirty="0"/>
              <a:t>responses also indicated significant improvements in knowledge from pre- to post-training that</a:t>
            </a:r>
            <a:r>
              <a:rPr lang="en-US" sz="2000" dirty="0" smtClean="0"/>
              <a:t>:</a:t>
            </a:r>
          </a:p>
          <a:p>
            <a:pPr marL="85725" indent="0">
              <a:buNone/>
            </a:pPr>
            <a:endParaRPr lang="en-US" sz="2000" dirty="0"/>
          </a:p>
          <a:p>
            <a:pPr lvl="0"/>
            <a:r>
              <a:rPr lang="en-US" sz="2000" dirty="0"/>
              <a:t>Alleged perpetrators of abuse can be an un-paid caretaker, a family member, and any person who has an ongoing relationship with the victim (test statistic = 7.35, </a:t>
            </a:r>
            <a:r>
              <a:rPr lang="en-US" sz="2000" i="1" dirty="0"/>
              <a:t>p</a:t>
            </a:r>
            <a:r>
              <a:rPr lang="en-US" sz="2000" dirty="0"/>
              <a:t> &lt; .01</a:t>
            </a:r>
            <a:r>
              <a:rPr lang="en-US" sz="2000" dirty="0" smtClean="0"/>
              <a:t>).</a:t>
            </a:r>
          </a:p>
          <a:p>
            <a:pPr marL="85725" lvl="0" indent="0"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The </a:t>
            </a:r>
            <a:r>
              <a:rPr lang="en-US" sz="2000" b="1" dirty="0"/>
              <a:t>most</a:t>
            </a:r>
            <a:r>
              <a:rPr lang="en-US" sz="2000" dirty="0"/>
              <a:t> likely perpetrator of financial exploitation is a family member or someone known to the individual (test statistic = 9.00, </a:t>
            </a:r>
            <a:r>
              <a:rPr lang="en-US" sz="2000" i="1" dirty="0"/>
              <a:t>p</a:t>
            </a:r>
            <a:r>
              <a:rPr lang="en-US" sz="2000" dirty="0"/>
              <a:t> &lt; .01</a:t>
            </a:r>
            <a:r>
              <a:rPr lang="en-US" sz="2000" dirty="0" smtClean="0"/>
              <a:t>).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 marL="85725" lvl="0" indent="0">
              <a:spcBef>
                <a:spcPts val="0"/>
              </a:spcBef>
              <a:buNone/>
            </a:pPr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5985840"/>
            <a:ext cx="2462997" cy="506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158" y="4754108"/>
            <a:ext cx="1957842" cy="17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6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Priorities</a:t>
            </a:r>
            <a:r>
              <a:rPr lang="en-US" sz="3600" dirty="0" smtClean="0"/>
              <a:t> </a:t>
            </a:r>
            <a:r>
              <a:rPr lang="en-US" sz="4400" dirty="0" smtClean="0"/>
              <a:t>for 2017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1752" y="1527048"/>
            <a:ext cx="8004048" cy="479755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Implement </a:t>
            </a:r>
            <a:r>
              <a:rPr lang="en-US" sz="2800" dirty="0" smtClean="0"/>
              <a:t>the rest of the </a:t>
            </a:r>
            <a:r>
              <a:rPr lang="en-US" sz="2800" b="1" dirty="0" smtClean="0"/>
              <a:t>Elder Justice Act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Pass the </a:t>
            </a:r>
            <a:r>
              <a:rPr lang="en-US" sz="2800" b="1" dirty="0" smtClean="0"/>
              <a:t>Older Americans Act reauthorization</a:t>
            </a:r>
            <a:r>
              <a:rPr lang="en-US" sz="2800" dirty="0" smtClean="0"/>
              <a:t>.</a:t>
            </a:r>
          </a:p>
          <a:p>
            <a:r>
              <a:rPr lang="en-US" sz="2800" b="1" dirty="0" smtClean="0"/>
              <a:t>Reauthorize the Elder Justice Act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Ensure new </a:t>
            </a:r>
            <a:r>
              <a:rPr lang="en-US" sz="2800" b="1" dirty="0" smtClean="0"/>
              <a:t>Crime Victims Fund/VOCA funds </a:t>
            </a:r>
            <a:r>
              <a:rPr lang="en-US" sz="2800" dirty="0" smtClean="0"/>
              <a:t>go to underserved victims such as </a:t>
            </a:r>
            <a:r>
              <a:rPr lang="en-US" sz="2800" b="1" dirty="0" smtClean="0"/>
              <a:t>elder abuse crime victims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47867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</a:t>
            </a:r>
            <a:r>
              <a:rPr lang="en-US" dirty="0"/>
              <a:t>S</a:t>
            </a:r>
            <a:r>
              <a:rPr lang="en-US" dirty="0" smtClean="0"/>
              <a:t>ignificant </a:t>
            </a:r>
            <a:r>
              <a:rPr lang="en-US" dirty="0"/>
              <a:t>F</a:t>
            </a:r>
            <a:r>
              <a:rPr lang="en-US" dirty="0" smtClean="0"/>
              <a:t>indings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APS provides all the following services: legal interventions, case management, guardianship referrals, referral to a nursing home, referral to home and community based services (test statistic = 24.24, </a:t>
            </a:r>
            <a:r>
              <a:rPr lang="en-US" sz="1800" i="1" dirty="0"/>
              <a:t>p </a:t>
            </a:r>
            <a:r>
              <a:rPr lang="en-US" sz="1800" dirty="0"/>
              <a:t>&lt; .001). </a:t>
            </a:r>
          </a:p>
          <a:p>
            <a:pPr lvl="0"/>
            <a:endParaRPr lang="en-US" sz="1800" dirty="0" smtClean="0"/>
          </a:p>
          <a:p>
            <a:pPr lvl="0"/>
            <a:endParaRPr lang="en-US" sz="1800" dirty="0"/>
          </a:p>
          <a:p>
            <a:pPr lvl="0"/>
            <a:r>
              <a:rPr lang="en-US" sz="1800" dirty="0" smtClean="0"/>
              <a:t>APS </a:t>
            </a:r>
            <a:r>
              <a:rPr lang="en-US" sz="1800" dirty="0"/>
              <a:t>investigates cases of reported abuse within 24 hours </a:t>
            </a:r>
            <a:r>
              <a:rPr lang="en-US" sz="1800" dirty="0" smtClean="0"/>
              <a:t>(</a:t>
            </a:r>
            <a:r>
              <a:rPr lang="en-US" sz="1800" dirty="0"/>
              <a:t>test statistic = 189.68, </a:t>
            </a:r>
            <a:r>
              <a:rPr lang="en-US" sz="1800" i="1" dirty="0"/>
              <a:t>p</a:t>
            </a:r>
            <a:r>
              <a:rPr lang="en-US" sz="1800" dirty="0"/>
              <a:t> &lt; .001</a:t>
            </a:r>
            <a:r>
              <a:rPr lang="en-US" sz="1800" dirty="0" smtClean="0"/>
              <a:t>).</a:t>
            </a:r>
          </a:p>
          <a:p>
            <a:pPr lvl="0"/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572000"/>
            <a:ext cx="269557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2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Nonsignificant Finding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244600"/>
            <a:ext cx="4570694" cy="4800600"/>
          </a:xfrm>
        </p:spPr>
        <p:txBody>
          <a:bodyPr/>
          <a:lstStyle/>
          <a:p>
            <a:pPr marL="85725" indent="0">
              <a:buNone/>
            </a:pPr>
            <a:r>
              <a:rPr lang="en-US" sz="2400" dirty="0" smtClean="0"/>
              <a:t>Clinicians’ </a:t>
            </a:r>
            <a:r>
              <a:rPr lang="en-US" sz="2400" dirty="0"/>
              <a:t>knowledge that </a:t>
            </a:r>
            <a:r>
              <a:rPr lang="en-US" sz="2400" dirty="0" smtClean="0"/>
              <a:t>in Texas, reporting abuse, neglect, &amp; exploitation is mandated for the following professionals:</a:t>
            </a:r>
          </a:p>
          <a:p>
            <a:pPr lvl="1"/>
            <a:r>
              <a:rPr lang="en-US" sz="2250" dirty="0"/>
              <a:t>S</a:t>
            </a:r>
            <a:r>
              <a:rPr lang="en-US" sz="2250" dirty="0" smtClean="0"/>
              <a:t>ocial workers</a:t>
            </a:r>
          </a:p>
          <a:p>
            <a:pPr lvl="1"/>
            <a:r>
              <a:rPr lang="en-US" sz="2250" dirty="0" smtClean="0"/>
              <a:t>Nurses</a:t>
            </a:r>
          </a:p>
          <a:p>
            <a:pPr lvl="1"/>
            <a:r>
              <a:rPr lang="en-US" sz="2250" dirty="0" smtClean="0"/>
              <a:t>Providers (Physicians, Physician’s Assistants, &amp; Nurse Practitioners) </a:t>
            </a:r>
          </a:p>
          <a:p>
            <a:pPr lvl="1"/>
            <a:endParaRPr lang="en-US" sz="2250" dirty="0"/>
          </a:p>
          <a:p>
            <a:pPr marL="308610" lvl="1" indent="0">
              <a:buNone/>
            </a:pPr>
            <a:r>
              <a:rPr lang="en-US" sz="1800" b="1" dirty="0" smtClean="0"/>
              <a:t>*98.5</a:t>
            </a:r>
            <a:r>
              <a:rPr lang="en-US" sz="1800" b="1" dirty="0"/>
              <a:t>% </a:t>
            </a:r>
            <a:r>
              <a:rPr lang="en-US" sz="1800" b="1" dirty="0" smtClean="0"/>
              <a:t>of clinicians answered correctly </a:t>
            </a:r>
            <a:r>
              <a:rPr lang="en-US" sz="1800" b="1" dirty="0"/>
              <a:t>before training vs. 98.3% after </a:t>
            </a:r>
            <a:r>
              <a:rPr lang="en-US" sz="1800" b="1" dirty="0" smtClean="0"/>
              <a:t>training</a:t>
            </a:r>
          </a:p>
          <a:p>
            <a:pPr marL="308610" lvl="1" indent="0">
              <a:buNone/>
            </a:pPr>
            <a:endParaRPr lang="en-US" sz="1800" b="1" dirty="0">
              <a:solidFill>
                <a:srgbClr val="595959"/>
              </a:solidFill>
            </a:endParaRPr>
          </a:p>
          <a:p>
            <a:pPr marL="308610" lvl="1" indent="0">
              <a:buNone/>
            </a:pPr>
            <a:endParaRPr lang="en-US" sz="1800" b="1" dirty="0">
              <a:solidFill>
                <a:srgbClr val="59595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700" y="6045200"/>
            <a:ext cx="2462997" cy="506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2057400"/>
            <a:ext cx="3543300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8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620000" cy="5814070"/>
          </a:xfrm>
        </p:spPr>
        <p:txBody>
          <a:bodyPr>
            <a:noAutofit/>
          </a:bodyPr>
          <a:lstStyle/>
          <a:p>
            <a:r>
              <a:rPr lang="en-US" sz="2800" dirty="0" smtClean="0"/>
              <a:t>First project of its kind to train clinicians working in primary care clinics on abuse identification and reporting</a:t>
            </a:r>
          </a:p>
          <a:p>
            <a:endParaRPr lang="en-US" sz="2800" dirty="0" smtClean="0"/>
          </a:p>
          <a:p>
            <a:r>
              <a:rPr lang="en-US" sz="2800" dirty="0" smtClean="0"/>
              <a:t>Findings thus far indicate that training clinicians is an effective mechanism for increasing knowledge of abuse and reporting protocols</a:t>
            </a:r>
          </a:p>
          <a:p>
            <a:endParaRPr lang="en-US" sz="2200" dirty="0"/>
          </a:p>
          <a:p>
            <a:endParaRPr lang="en-US" sz="2200" dirty="0" smtClean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157" y="6350635"/>
            <a:ext cx="2458085" cy="50736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49" y="4248103"/>
            <a:ext cx="28575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27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7620000" cy="5105400"/>
          </a:xfrm>
        </p:spPr>
        <p:txBody>
          <a:bodyPr>
            <a:normAutofit fontScale="92500" lnSpcReduction="10000"/>
          </a:bodyPr>
          <a:lstStyle/>
          <a:p>
            <a:pPr marL="85725" indent="0">
              <a:buNone/>
            </a:pPr>
            <a:r>
              <a:rPr lang="en-US" sz="3200" u="sng" dirty="0" smtClean="0"/>
              <a:t>Short-Term:</a:t>
            </a:r>
            <a:endParaRPr lang="en-US" sz="3200" u="sng" dirty="0"/>
          </a:p>
          <a:p>
            <a:pPr lvl="1"/>
            <a:r>
              <a:rPr lang="en-US" sz="3200" dirty="0" smtClean="0"/>
              <a:t>Clinicians are likely to report abuse in a timely manner</a:t>
            </a:r>
          </a:p>
          <a:p>
            <a:pPr lvl="1"/>
            <a:r>
              <a:rPr lang="en-US" sz="3200" dirty="0" smtClean="0"/>
              <a:t>Likely to prevent abuse from occurring or reoccurring  </a:t>
            </a:r>
          </a:p>
          <a:p>
            <a:pPr lvl="1"/>
            <a:endParaRPr lang="en-US" sz="3200" dirty="0" smtClean="0"/>
          </a:p>
          <a:p>
            <a:pPr marL="85725" indent="0">
              <a:buNone/>
            </a:pPr>
            <a:r>
              <a:rPr lang="en-US" sz="3200" u="sng" dirty="0" smtClean="0"/>
              <a:t>Long-Term:</a:t>
            </a:r>
          </a:p>
          <a:p>
            <a:r>
              <a:rPr lang="en-US" sz="3200" dirty="0" smtClean="0"/>
              <a:t>Likely </a:t>
            </a:r>
            <a:r>
              <a:rPr lang="en-US" sz="3200" dirty="0"/>
              <a:t>to save health care costs </a:t>
            </a:r>
            <a:r>
              <a:rPr lang="en-US" sz="3200" dirty="0" smtClean="0"/>
              <a:t>– victims experience negative </a:t>
            </a:r>
            <a:r>
              <a:rPr lang="en-US" sz="3200" dirty="0"/>
              <a:t>and costly health </a:t>
            </a:r>
            <a:r>
              <a:rPr lang="en-US" sz="3200" dirty="0" smtClean="0"/>
              <a:t>outcomes</a:t>
            </a:r>
            <a:endParaRPr lang="en-US" sz="32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12299" r="12283" b="12270"/>
          <a:stretch/>
        </p:blipFill>
        <p:spPr>
          <a:xfrm>
            <a:off x="5789894" y="5035550"/>
            <a:ext cx="2590800" cy="19939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157" y="6121400"/>
            <a:ext cx="2458085" cy="5073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563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Up Grant from ACL: Self-Neglect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Benjamin Rose Institute will partner with Texas’ APS system and the WellMed Charitable Foundation to screen individuals in the community and identify </a:t>
            </a:r>
            <a:r>
              <a:rPr lang="en-US" dirty="0" smtClean="0"/>
              <a:t>individuals </a:t>
            </a:r>
            <a:r>
              <a:rPr lang="en-US" dirty="0"/>
              <a:t>potentially at-risk of self-neglect. These individuals will be assigned a social worker to coordinate wrap-around supportive services with the goal of preventing self-neglect. The initiative will build on the successes and lessons learned from </a:t>
            </a:r>
            <a:r>
              <a:rPr lang="en-US" dirty="0" err="1"/>
              <a:t>WellMed’s</a:t>
            </a:r>
            <a:r>
              <a:rPr lang="en-US" dirty="0"/>
              <a:t> 2012-2015 Elder Abuse Prevention grant project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Self-neglect is the most common type of non-financial elder abuse, neglect or exploitation.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42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solidFill>
                  <a:srgbClr val="1F497D"/>
                </a:solidFill>
              </a:rPr>
              <a:t>Questions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700" y="6045200"/>
            <a:ext cx="2462997" cy="5060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4121" y="1999298"/>
            <a:ext cx="14061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atin typeface="Arial Rounded MT Bold" panose="020F070403050403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?</a:t>
            </a:r>
            <a:endParaRPr lang="en-US" sz="16600" b="1" dirty="0">
              <a:latin typeface="Arial Rounded MT Bold" panose="020F070403050403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514598" y="1608237"/>
            <a:ext cx="3505200" cy="3429000"/>
          </a:xfrm>
          <a:prstGeom prst="ellipse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369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rgbClr val="1F497D"/>
                </a:solidFill>
              </a:rPr>
              <a:t>Resources – Elder </a:t>
            </a:r>
            <a:r>
              <a:rPr lang="en-US" sz="3600" dirty="0" smtClean="0">
                <a:solidFill>
                  <a:srgbClr val="1F497D"/>
                </a:solidFill>
              </a:rPr>
              <a:t>Justice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Elder Justice Roadmap: </a:t>
            </a:r>
            <a:r>
              <a:rPr lang="en-US" sz="2600" u="sng" dirty="0" smtClean="0">
                <a:latin typeface="Times New Roman" pitchFamily="18" charset="0"/>
                <a:cs typeface="Times New Roman" pitchFamily="18" charset="0"/>
              </a:rPr>
              <a:t>ncea.acl.gov/Library/</a:t>
            </a:r>
            <a:r>
              <a:rPr lang="en-US" sz="2600" u="sng" dirty="0" err="1" smtClean="0">
                <a:latin typeface="Times New Roman" pitchFamily="18" charset="0"/>
                <a:cs typeface="Times New Roman" pitchFamily="18" charset="0"/>
              </a:rPr>
              <a:t>Gov_Report</a:t>
            </a:r>
            <a:r>
              <a:rPr lang="en-US" sz="2600" u="sng" dirty="0" smtClean="0">
                <a:latin typeface="Times New Roman" pitchFamily="18" charset="0"/>
                <a:cs typeface="Times New Roman" pitchFamily="18" charset="0"/>
              </a:rPr>
              <a:t>/docs/EJRP_Roadmap.pdf	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Recommendations of the EJCC: </a:t>
            </a:r>
            <a:r>
              <a:rPr lang="en-US" sz="2600" u="sng" dirty="0" smtClean="0">
                <a:latin typeface="Times New Roman" pitchFamily="18" charset="0"/>
                <a:cs typeface="Times New Roman" pitchFamily="18" charset="0"/>
              </a:rPr>
              <a:t>www.aoa.acl.gov/AoA_Programs/Elder_Rights/EJCC/docs/Eight_Recommendations_for_Increased_Federal_Involvement.pdf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Elder Justice Initiative: </a:t>
            </a:r>
            <a:r>
              <a:rPr lang="en-US" sz="2600" u="sng" dirty="0" smtClean="0">
                <a:latin typeface="Times New Roman" pitchFamily="18" charset="0"/>
                <a:cs typeface="Times New Roman" pitchFamily="18" charset="0"/>
              </a:rPr>
              <a:t>http://www.elderjusticecoalition.com/current-issues 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Department of Justice Elder Justice website: </a:t>
            </a:r>
            <a:r>
              <a:rPr lang="en-US" sz="2600" u="sng" dirty="0" smtClean="0">
                <a:latin typeface="Times New Roman" pitchFamily="18" charset="0"/>
                <a:cs typeface="Times New Roman" pitchFamily="18" charset="0"/>
              </a:rPr>
              <a:t>www.justice.gov/elderjustice </a:t>
            </a:r>
            <a:endParaRPr lang="en-US" sz="2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6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600"/>
            <a:ext cx="7620000" cy="4800600"/>
          </a:xfrm>
        </p:spPr>
        <p:txBody>
          <a:bodyPr>
            <a:normAutofit lnSpcReduction="10000"/>
          </a:bodyPr>
          <a:lstStyle/>
          <a:p>
            <a:r>
              <a:rPr lang="en-US" sz="2200" dirty="0">
                <a:cs typeface="Times New Roman" panose="02020603050405020304" pitchFamily="18" charset="0"/>
              </a:rPr>
              <a:t>Administration on </a:t>
            </a:r>
            <a:r>
              <a:rPr lang="en-US" sz="2200" dirty="0" smtClean="0">
                <a:cs typeface="Times New Roman" panose="02020603050405020304" pitchFamily="18" charset="0"/>
              </a:rPr>
              <a:t>Aging:</a:t>
            </a:r>
            <a:br>
              <a:rPr lang="en-US" sz="2200" dirty="0" smtClean="0">
                <a:cs typeface="Times New Roman" panose="02020603050405020304" pitchFamily="18" charset="0"/>
              </a:rPr>
            </a:br>
            <a:r>
              <a:rPr lang="en-US" sz="2200" dirty="0" smtClean="0">
                <a:cs typeface="Times New Roman" panose="02020603050405020304" pitchFamily="18" charset="0"/>
              </a:rPr>
              <a:t>	 </a:t>
            </a:r>
            <a:r>
              <a:rPr lang="en-US" sz="2200" u="sng" dirty="0" smtClean="0">
                <a:cs typeface="Times New Roman" panose="02020603050405020304" pitchFamily="18" charset="0"/>
              </a:rPr>
              <a:t>http</a:t>
            </a:r>
            <a:r>
              <a:rPr lang="en-US" sz="2200" u="sng" dirty="0">
                <a:cs typeface="Times New Roman" panose="02020603050405020304" pitchFamily="18" charset="0"/>
              </a:rPr>
              <a:t>://aoa.gov</a:t>
            </a:r>
          </a:p>
          <a:p>
            <a:r>
              <a:rPr lang="en-US" sz="2200" dirty="0" smtClean="0">
                <a:cs typeface="Times New Roman" panose="02020603050405020304" pitchFamily="18" charset="0"/>
              </a:rPr>
              <a:t>Consumer Financial Protection Bureau: 	</a:t>
            </a:r>
            <a:r>
              <a:rPr lang="en-US" sz="2200" u="sng" dirty="0" smtClean="0">
                <a:cs typeface="Times New Roman" panose="02020603050405020304" pitchFamily="18" charset="0"/>
              </a:rPr>
              <a:t>www.consumerfinance.gov/older-americans</a:t>
            </a:r>
            <a:endParaRPr lang="en-US" sz="2200" u="sng" dirty="0">
              <a:cs typeface="Times New Roman" panose="02020603050405020304" pitchFamily="18" charset="0"/>
            </a:endParaRPr>
          </a:p>
          <a:p>
            <a:r>
              <a:rPr lang="en-US" sz="2200" dirty="0" smtClean="0">
                <a:cs typeface="Times New Roman" panose="02020603050405020304" pitchFamily="18" charset="0"/>
              </a:rPr>
              <a:t>National Center on Elder Abuse:</a:t>
            </a:r>
            <a:br>
              <a:rPr lang="en-US" sz="2200" dirty="0" smtClean="0">
                <a:cs typeface="Times New Roman" panose="02020603050405020304" pitchFamily="18" charset="0"/>
              </a:rPr>
            </a:br>
            <a:r>
              <a:rPr lang="en-US" sz="2200" dirty="0" smtClean="0">
                <a:cs typeface="Times New Roman" panose="02020603050405020304" pitchFamily="18" charset="0"/>
              </a:rPr>
              <a:t>	</a:t>
            </a:r>
            <a:r>
              <a:rPr lang="en-US" sz="2200" u="sng" dirty="0" smtClean="0">
                <a:cs typeface="Times New Roman" panose="02020603050405020304" pitchFamily="18" charset="0"/>
              </a:rPr>
              <a:t>www.ncea.aoa.gov</a:t>
            </a:r>
            <a:endParaRPr lang="en-US" sz="2200" u="sng" dirty="0">
              <a:cs typeface="Times New Roman" panose="02020603050405020304" pitchFamily="18" charset="0"/>
            </a:endParaRPr>
          </a:p>
          <a:p>
            <a:r>
              <a:rPr lang="en-US" sz="2200" dirty="0">
                <a:cs typeface="Times New Roman" panose="02020603050405020304" pitchFamily="18" charset="0"/>
              </a:rPr>
              <a:t>Ageless </a:t>
            </a:r>
            <a:r>
              <a:rPr lang="en-US" sz="2200" dirty="0" smtClean="0">
                <a:cs typeface="Times New Roman" panose="02020603050405020304" pitchFamily="18" charset="0"/>
              </a:rPr>
              <a:t>Alliance:</a:t>
            </a:r>
            <a:br>
              <a:rPr lang="en-US" sz="2200" dirty="0" smtClean="0">
                <a:cs typeface="Times New Roman" panose="02020603050405020304" pitchFamily="18" charset="0"/>
              </a:rPr>
            </a:br>
            <a:r>
              <a:rPr lang="en-US" sz="2200" dirty="0" smtClean="0">
                <a:cs typeface="Times New Roman" panose="02020603050405020304" pitchFamily="18" charset="0"/>
              </a:rPr>
              <a:t>	</a:t>
            </a:r>
            <a:r>
              <a:rPr lang="en-US" sz="2200" u="sng" dirty="0" smtClean="0">
                <a:cs typeface="Times New Roman" panose="02020603050405020304" pitchFamily="18" charset="0"/>
              </a:rPr>
              <a:t>www.agelessalliance.org</a:t>
            </a:r>
          </a:p>
          <a:p>
            <a:r>
              <a:rPr lang="en-US" sz="2200" dirty="0" smtClean="0">
                <a:cs typeface="Times New Roman" panose="02020603050405020304" pitchFamily="18" charset="0"/>
              </a:rPr>
              <a:t>Center </a:t>
            </a:r>
            <a:r>
              <a:rPr lang="en-US" sz="2200" dirty="0">
                <a:cs typeface="Times New Roman" panose="02020603050405020304" pitchFamily="18" charset="0"/>
              </a:rPr>
              <a:t>of Excellence on Elder Abuse and </a:t>
            </a:r>
            <a:r>
              <a:rPr lang="en-US" sz="2200" dirty="0" smtClean="0">
                <a:cs typeface="Times New Roman" panose="02020603050405020304" pitchFamily="18" charset="0"/>
              </a:rPr>
              <a:t>Neglect:</a:t>
            </a:r>
            <a:br>
              <a:rPr lang="en-US" sz="2200" dirty="0" smtClean="0">
                <a:cs typeface="Times New Roman" panose="02020603050405020304" pitchFamily="18" charset="0"/>
              </a:rPr>
            </a:br>
            <a:r>
              <a:rPr lang="en-US" sz="2200" dirty="0" smtClean="0">
                <a:cs typeface="Times New Roman" panose="02020603050405020304" pitchFamily="18" charset="0"/>
              </a:rPr>
              <a:t>	</a:t>
            </a:r>
            <a:r>
              <a:rPr lang="en-US" sz="2200" u="sng" dirty="0" smtClean="0">
                <a:cs typeface="Times New Roman" panose="02020603050405020304" pitchFamily="18" charset="0"/>
              </a:rPr>
              <a:t>www.centeronelderabuse.org</a:t>
            </a:r>
            <a:r>
              <a:rPr lang="en-US" sz="2200" dirty="0" smtClean="0">
                <a:cs typeface="Times New Roman" panose="02020603050405020304" pitchFamily="18" charset="0"/>
              </a:rPr>
              <a:t> </a:t>
            </a:r>
            <a:endParaRPr lang="en-US" sz="2200" dirty="0">
              <a:cs typeface="Times New Roman" panose="02020603050405020304" pitchFamily="18" charset="0"/>
            </a:endParaRPr>
          </a:p>
          <a:p>
            <a:r>
              <a:rPr lang="en-US" sz="2200" dirty="0" smtClean="0">
                <a:cs typeface="Times New Roman" panose="02020603050405020304" pitchFamily="18" charset="0"/>
              </a:rPr>
              <a:t>National Committee for the Prevention of Elder Abuse:	</a:t>
            </a:r>
            <a:r>
              <a:rPr lang="en-US" sz="2200" u="sng" dirty="0" smtClean="0">
                <a:cs typeface="Times New Roman" panose="02020603050405020304" pitchFamily="18" charset="0"/>
              </a:rPr>
              <a:t>www.preventelderabuse.org</a:t>
            </a:r>
            <a:endParaRPr lang="en-US" sz="2200" u="sng" dirty="0">
              <a:cs typeface="Times New Roman" panose="02020603050405020304" pitchFamily="18" charset="0"/>
            </a:endParaRPr>
          </a:p>
          <a:p>
            <a:r>
              <a:rPr lang="en-US" sz="2200" dirty="0">
                <a:cs typeface="Times New Roman" pitchFamily="18" charset="0"/>
              </a:rPr>
              <a:t>Texas </a:t>
            </a:r>
            <a:r>
              <a:rPr lang="en-US" sz="2200" dirty="0" smtClean="0">
                <a:cs typeface="Times New Roman" pitchFamily="18" charset="0"/>
              </a:rPr>
              <a:t>Adult Protective Services:</a:t>
            </a:r>
            <a:br>
              <a:rPr lang="en-US" sz="2200" dirty="0" smtClean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en-US" sz="2200" u="sng" dirty="0" smtClean="0">
                <a:cs typeface="Times New Roman" pitchFamily="18" charset="0"/>
              </a:rPr>
              <a:t>https</a:t>
            </a:r>
            <a:r>
              <a:rPr lang="en-US" sz="2200" u="sng" dirty="0">
                <a:cs typeface="Times New Roman" pitchFamily="18" charset="0"/>
              </a:rPr>
              <a:t>://www.dfps.state.tx.us/adult_protection/</a:t>
            </a:r>
          </a:p>
          <a:p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749" y="6045200"/>
            <a:ext cx="2456901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1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4572" y="228600"/>
            <a:ext cx="7620000" cy="11430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1F497D"/>
                </a:solidFill>
              </a:rPr>
              <a:t>Contact Information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296094"/>
            <a:ext cx="4145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Robert </a:t>
            </a:r>
            <a:r>
              <a:rPr lang="en-US" sz="2400" dirty="0" err="1" smtClean="0"/>
              <a:t>Blancato</a:t>
            </a:r>
            <a:r>
              <a:rPr lang="en-US" sz="2400" dirty="0" smtClean="0"/>
              <a:t>, M.P.A.</a:t>
            </a:r>
          </a:p>
          <a:p>
            <a:r>
              <a:rPr lang="en-US" sz="2400" dirty="0" smtClean="0"/>
              <a:t>Elder Justice Coalition</a:t>
            </a:r>
          </a:p>
          <a:p>
            <a:r>
              <a:rPr lang="en-US" sz="2400" b="1" u="sng" dirty="0" smtClean="0">
                <a:hlinkClick r:id="rId3"/>
              </a:rPr>
              <a:t>Rblancato@matzblancato.com</a:t>
            </a:r>
            <a:r>
              <a:rPr lang="en-US" sz="2400" b="1" u="sng" dirty="0" smtClean="0"/>
              <a:t>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145162" y="1312730"/>
            <a:ext cx="4660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Carol Zernial, M.A.</a:t>
            </a:r>
          </a:p>
          <a:p>
            <a:r>
              <a:rPr lang="en-US" sz="2400" dirty="0" smtClean="0"/>
              <a:t>WellMed Charitable Foundation</a:t>
            </a:r>
          </a:p>
          <a:p>
            <a:r>
              <a:rPr lang="en-US" sz="2400" b="1" u="sng" dirty="0" smtClean="0">
                <a:hlinkClick r:id="rId4"/>
              </a:rPr>
              <a:t>Czernial@wellmed.net</a:t>
            </a:r>
            <a:r>
              <a:rPr lang="en-US" sz="2400" b="1" u="sng" dirty="0" smtClean="0"/>
              <a:t>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2952697"/>
            <a:ext cx="38491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Ann Cortez</a:t>
            </a:r>
          </a:p>
          <a:p>
            <a:r>
              <a:rPr lang="en-US" sz="2400" dirty="0" smtClean="0"/>
              <a:t>Texas Department of Family and Protective Services</a:t>
            </a:r>
          </a:p>
          <a:p>
            <a:r>
              <a:rPr lang="en-US" sz="2400" b="1" dirty="0" smtClean="0">
                <a:hlinkClick r:id="rId5"/>
              </a:rPr>
              <a:t>Ann.Cortez@dfps.state.tx.us</a:t>
            </a:r>
            <a:r>
              <a:rPr lang="en-US" sz="2400" dirty="0" smtClean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45013" y="3189014"/>
            <a:ext cx="4563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Raymond Kirsch</a:t>
            </a:r>
          </a:p>
          <a:p>
            <a:r>
              <a:rPr lang="en-US" sz="2400" dirty="0" smtClean="0"/>
              <a:t>Texas Adult Protective Services</a:t>
            </a:r>
          </a:p>
          <a:p>
            <a:r>
              <a:rPr lang="en-US" sz="2400" b="1" dirty="0" smtClean="0">
                <a:hlinkClick r:id="rId6"/>
              </a:rPr>
              <a:t>Raymond.Kirsch@dfps.state.tx.us</a:t>
            </a:r>
            <a:r>
              <a:rPr lang="en-US" sz="2400" b="1" dirty="0" smtClean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53360" y="5065298"/>
            <a:ext cx="4802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Farida K. Ejaz, </a:t>
            </a:r>
            <a:r>
              <a:rPr lang="en-US" sz="2400" dirty="0" err="1" smtClean="0"/>
              <a:t>Ph.D</a:t>
            </a:r>
            <a:r>
              <a:rPr lang="en-US" sz="2400" dirty="0" smtClean="0"/>
              <a:t>, LISW-S</a:t>
            </a:r>
          </a:p>
          <a:p>
            <a:r>
              <a:rPr lang="en-US" sz="2400" dirty="0" smtClean="0"/>
              <a:t>Benjamin Rose Institute on Aging</a:t>
            </a:r>
          </a:p>
          <a:p>
            <a:r>
              <a:rPr lang="en-US" sz="2400" b="1" dirty="0" smtClean="0">
                <a:hlinkClick r:id="rId7"/>
              </a:rPr>
              <a:t>Fejaz@benrose.org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0204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077200" cy="75895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1F497D"/>
                </a:solidFill>
              </a:rPr>
              <a:t>Visit the Elder Justice Coalition Website!</a:t>
            </a:r>
            <a:endParaRPr lang="en-US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59436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  <a:cs typeface="Times New Roman" panose="02020603050405020304" pitchFamily="18" charset="0"/>
                <a:hlinkClick r:id="rId2"/>
              </a:rPr>
              <a:t>www.elderjusticecoalition.com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 l="1604" t="12121" r="3422" b="6061"/>
          <a:stretch>
            <a:fillRect/>
          </a:stretch>
        </p:blipFill>
        <p:spPr bwMode="auto">
          <a:xfrm>
            <a:off x="304800" y="1447800"/>
            <a:ext cx="800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09867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/>
          </p:cNvSpPr>
          <p:nvPr/>
        </p:nvSpPr>
        <p:spPr bwMode="auto">
          <a:xfrm>
            <a:off x="228600" y="723900"/>
            <a:ext cx="8153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8">
              <a:lnSpc>
                <a:spcPct val="80000"/>
              </a:lnSpc>
            </a:pPr>
            <a:endParaRPr lang="en-US" sz="4000" dirty="0">
              <a:solidFill>
                <a:srgbClr val="008080"/>
              </a:solidFill>
              <a:latin typeface="Arial Black"/>
              <a:cs typeface="Arial Black"/>
              <a:sym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96434"/>
            <a:ext cx="48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WellMed Medical Management, Inc.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54102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Carol Zernial, MA</a:t>
            </a:r>
          </a:p>
          <a:p>
            <a:r>
              <a:rPr lang="en-US" sz="2400" dirty="0" smtClean="0"/>
              <a:t>Executive Director</a:t>
            </a:r>
          </a:p>
          <a:p>
            <a:r>
              <a:rPr lang="en-US" sz="2400" dirty="0" smtClean="0"/>
              <a:t>WellMed Charitable Foundation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363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76200" y="76200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8080"/>
                </a:solidFill>
              </a:rPr>
              <a:t>Our Beginnings </a:t>
            </a:r>
            <a:endParaRPr lang="en-US" sz="4000" b="1" dirty="0">
              <a:solidFill>
                <a:srgbClr val="00808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676276" y="1314449"/>
            <a:ext cx="7839074" cy="432492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1250"/>
              </a:spcBef>
              <a:buNone/>
            </a:pPr>
            <a:r>
              <a:rPr lang="en-US" altLang="en-US" sz="2200" b="1" dirty="0" smtClean="0">
                <a:solidFill>
                  <a:srgbClr val="008080"/>
                </a:solidFill>
              </a:rPr>
              <a:t>Dr. George M. Rapier III founded WellMed </a:t>
            </a:r>
            <a:r>
              <a:rPr lang="en-US" altLang="en-US" sz="2200" dirty="0" smtClean="0">
                <a:solidFill>
                  <a:srgbClr val="008080"/>
                </a:solidFill>
              </a:rPr>
              <a:t>in 1990 as a single clinic in the Medical Center area in San Antonio, Texas. He focused </a:t>
            </a:r>
            <a:r>
              <a:rPr lang="en-US" altLang="en-US" sz="2200" dirty="0">
                <a:solidFill>
                  <a:srgbClr val="008080"/>
                </a:solidFill>
              </a:rPr>
              <a:t>on preventive care and strong patient </a:t>
            </a:r>
            <a:r>
              <a:rPr lang="en-US" altLang="en-US" sz="2200" dirty="0" smtClean="0">
                <a:solidFill>
                  <a:srgbClr val="008080"/>
                </a:solidFill>
              </a:rPr>
              <a:t>relationships instead of responding to the patient’s symptoms after they became ill.</a:t>
            </a:r>
          </a:p>
          <a:p>
            <a:pPr marL="0" indent="0">
              <a:lnSpc>
                <a:spcPct val="150000"/>
              </a:lnSpc>
              <a:spcBef>
                <a:spcPts val="1250"/>
              </a:spcBef>
              <a:buNone/>
            </a:pPr>
            <a:r>
              <a:rPr lang="en-US" altLang="en-US" sz="2200" dirty="0" smtClean="0">
                <a:solidFill>
                  <a:srgbClr val="008080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spcBef>
                <a:spcPts val="1250"/>
              </a:spcBef>
              <a:buNone/>
            </a:pPr>
            <a:r>
              <a:rPr lang="en-US" altLang="en-US" sz="2200" dirty="0" smtClean="0">
                <a:solidFill>
                  <a:srgbClr val="008080"/>
                </a:solidFill>
              </a:rPr>
              <a:t>Today, </a:t>
            </a:r>
            <a:r>
              <a:rPr lang="en-US" altLang="en-US" sz="2200" b="1" dirty="0" smtClean="0">
                <a:solidFill>
                  <a:srgbClr val="008080"/>
                </a:solidFill>
              </a:rPr>
              <a:t>WellMed</a:t>
            </a:r>
            <a:r>
              <a:rPr lang="en-US" altLang="en-US" sz="2200" dirty="0" smtClean="0">
                <a:solidFill>
                  <a:srgbClr val="008080"/>
                </a:solidFill>
              </a:rPr>
              <a:t> is a diversified healthcare company with clinics, medical management, Management Services Organization (MSO) operations, Quality and Risk Adjustment divisions, and an award-winning disease management program.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216095" y="3896425"/>
            <a:ext cx="6364146" cy="0"/>
          </a:xfrm>
          <a:prstGeom prst="line">
            <a:avLst/>
          </a:prstGeom>
          <a:ln>
            <a:solidFill>
              <a:srgbClr val="7AAA1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79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76200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8080"/>
                </a:solidFill>
              </a:rPr>
              <a:t>Vision &amp; Mission</a:t>
            </a:r>
            <a:endParaRPr lang="en-US" sz="4000" b="1" dirty="0">
              <a:solidFill>
                <a:srgbClr val="00808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0865" y="4317101"/>
            <a:ext cx="8305800" cy="198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50"/>
              </a:spcBef>
              <a:buNone/>
            </a:pPr>
            <a:r>
              <a:rPr lang="en-US" b="1" dirty="0" smtClean="0">
                <a:solidFill>
                  <a:srgbClr val="008080"/>
                </a:solidFill>
                <a:cs typeface="PT Serif Caption"/>
              </a:rPr>
              <a:t>Mission</a:t>
            </a:r>
          </a:p>
          <a:p>
            <a:pPr marL="228600" indent="0">
              <a:spcBef>
                <a:spcPts val="650"/>
              </a:spcBef>
              <a:buNone/>
            </a:pPr>
            <a:r>
              <a:rPr lang="en-US" altLang="en-US" sz="2400" dirty="0" smtClean="0">
                <a:solidFill>
                  <a:srgbClr val="008080"/>
                </a:solidFill>
                <a:cs typeface="PT Serif Caption"/>
              </a:rPr>
              <a:t>To help the sick become well and to help patients understand and control their health in a lifelong effort at wellness</a:t>
            </a:r>
            <a:r>
              <a:rPr lang="en-US" altLang="en-US" sz="2400" dirty="0" smtClean="0">
                <a:solidFill>
                  <a:srgbClr val="002060"/>
                </a:solidFill>
                <a:cs typeface="PT Serif Caption"/>
              </a:rPr>
              <a:t>.</a:t>
            </a:r>
            <a:endParaRPr lang="en-US" altLang="en-US" dirty="0" smtClean="0">
              <a:cs typeface="PT Serif Caption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0865" y="1409146"/>
            <a:ext cx="8229600" cy="228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indent="-457200">
              <a:spcBef>
                <a:spcPts val="650"/>
              </a:spcBef>
              <a:buNone/>
            </a:pPr>
            <a:r>
              <a:rPr lang="en-US" b="1" dirty="0" smtClean="0">
                <a:solidFill>
                  <a:srgbClr val="008080"/>
                </a:solidFill>
                <a:latin typeface="+mj-lt"/>
                <a:cs typeface="PT Serif Caption"/>
              </a:rPr>
              <a:t>Vision</a:t>
            </a:r>
          </a:p>
          <a:p>
            <a:pPr marL="228600" indent="0">
              <a:spcBef>
                <a:spcPts val="650"/>
              </a:spcBef>
              <a:buNone/>
            </a:pPr>
            <a:r>
              <a:rPr lang="en-US" altLang="en-US" sz="2400" dirty="0" smtClean="0">
                <a:solidFill>
                  <a:srgbClr val="008080"/>
                </a:solidFill>
                <a:cs typeface="PT Serif Caption"/>
              </a:rPr>
              <a:t>To change the face </a:t>
            </a:r>
            <a:r>
              <a:rPr lang="en-US" altLang="en-US" sz="2400" smtClean="0">
                <a:solidFill>
                  <a:srgbClr val="008080"/>
                </a:solidFill>
                <a:cs typeface="PT Serif Caption"/>
              </a:rPr>
              <a:t>of healthcare </a:t>
            </a:r>
            <a:r>
              <a:rPr lang="en-US" altLang="en-US" sz="2400" dirty="0" smtClean="0">
                <a:solidFill>
                  <a:srgbClr val="008080"/>
                </a:solidFill>
                <a:cs typeface="PT Serif Caption"/>
              </a:rPr>
              <a:t>delivery for seniors by providing quality, proactive patient care with a focus on prevention.</a:t>
            </a:r>
          </a:p>
          <a:p>
            <a:pPr marL="228600" indent="0">
              <a:spcBef>
                <a:spcPts val="650"/>
              </a:spcBef>
              <a:buFont typeface="Arial" charset="0"/>
              <a:buNone/>
            </a:pPr>
            <a:endParaRPr lang="en-US" altLang="en-US" dirty="0" smtClean="0">
              <a:latin typeface="PT Serif Caption"/>
              <a:cs typeface="PT Serif Captio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399" y="3096416"/>
            <a:ext cx="2507001" cy="17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8100" y="4529136"/>
            <a:ext cx="8229600" cy="228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>
              <a:spcBef>
                <a:spcPts val="650"/>
              </a:spcBef>
              <a:buFont typeface="Wingdings" panose="05000000000000000000" pitchFamily="2" charset="2"/>
              <a:buChar char="q"/>
            </a:pPr>
            <a:endParaRPr lang="en-US" altLang="en-US" sz="2400" dirty="0" smtClean="0">
              <a:solidFill>
                <a:srgbClr val="008080"/>
              </a:solidFill>
              <a:latin typeface="PT Serif Caption"/>
              <a:cs typeface="PT Serif Caption"/>
            </a:endParaRPr>
          </a:p>
          <a:p>
            <a:pPr marL="228600" indent="0">
              <a:spcBef>
                <a:spcPts val="650"/>
              </a:spcBef>
              <a:buFont typeface="Arial" charset="0"/>
              <a:buNone/>
            </a:pPr>
            <a:endParaRPr lang="en-US" altLang="en-US" dirty="0" smtClean="0">
              <a:latin typeface="PT Serif Caption"/>
              <a:cs typeface="PT Serif Caption"/>
            </a:endParaRPr>
          </a:p>
        </p:txBody>
      </p:sp>
    </p:spTree>
    <p:extLst>
      <p:ext uri="{BB962C8B-B14F-4D97-AF65-F5344CB8AC3E}">
        <p14:creationId xmlns:p14="http://schemas.microsoft.com/office/powerpoint/2010/main" val="313221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LOCK_SLIDE" val="0"/>
  <p:tag name="ARTICULATE_SLIDE_GUID" val="06af5193-bbb5-4db3-a23d-116dac46df0b"/>
  <p:tag name="ARTICULATE_SLIDE_NAV" val="1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LOCK_SLIDE" val="0"/>
  <p:tag name="ARTICULATE_SLIDE_GUID" val="2ae8f87f-a784-4aa6-99e8-e114f935ca3b"/>
  <p:tag name="ARTICULATE_SLIDE_NAV" val="1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711816239,S:\MBRC\Project 2013\ELDER ABUSE TRAINING - ODA - 2013\Adaptation of Original STRP Manual\Module 1\Final Module 1\Module 1 FINAL_pptx\Media.ppcx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1&quot;/&gt;&lt;lineCharCount val=&quot;20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8&quot;/&gt;&lt;lineCharCount val=&quot;72&quot;/&gt;&lt;lineCharCount val=&quot;29&quot;/&gt;&lt;lineCharCount val=&quot;29&quot;/&gt;&lt;lineCharCount val=&quot;24&quot;/&gt;&lt;lineCharCount val=&quot;1&quot;/&gt;&lt;lineCharCount val=&quot;11&quot;/&gt;&lt;lineCharCount val=&quot;59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5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3143</TotalTime>
  <Words>3048</Words>
  <Application>Microsoft Office PowerPoint</Application>
  <PresentationFormat>On-screen Show (4:3)</PresentationFormat>
  <Paragraphs>450</Paragraphs>
  <Slides>58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5" baseType="lpstr">
      <vt:lpstr>Arial Unicode MS</vt:lpstr>
      <vt:lpstr>Batang</vt:lpstr>
      <vt:lpstr>ＭＳ Ｐゴシック</vt:lpstr>
      <vt:lpstr>Arial</vt:lpstr>
      <vt:lpstr>Arial Black</vt:lpstr>
      <vt:lpstr>Arial Rounded MT Bold</vt:lpstr>
      <vt:lpstr>Calibri</vt:lpstr>
      <vt:lpstr>Cambria</vt:lpstr>
      <vt:lpstr>Cambria Math</vt:lpstr>
      <vt:lpstr>Garamond Antiqua</vt:lpstr>
      <vt:lpstr>Geneva</vt:lpstr>
      <vt:lpstr>Helvetica</vt:lpstr>
      <vt:lpstr>PT Serif Caption</vt:lpstr>
      <vt:lpstr>Times</vt:lpstr>
      <vt:lpstr>Times New Roman</vt:lpstr>
      <vt:lpstr>Wingdings</vt:lpstr>
      <vt:lpstr>Adjacency</vt:lpstr>
      <vt:lpstr>Expanding the Reach and Success of Elder Abuse Prevention through Primary Care Partnerships   Communities Joined in Action National Conference February 16, 2017 </vt:lpstr>
      <vt:lpstr>Elder Justice Coalition –  An Overview of National Initiatives</vt:lpstr>
      <vt:lpstr>Elder Justice Coalition</vt:lpstr>
      <vt:lpstr>Priorities for 2017</vt:lpstr>
      <vt:lpstr>Priorities for 2017</vt:lpstr>
      <vt:lpstr>Visit the Elder Justice Coalition Website!</vt:lpstr>
      <vt:lpstr>PowerPoint Presentation</vt:lpstr>
      <vt:lpstr>Our Beginnings </vt:lpstr>
      <vt:lpstr>Vision &amp; Mission</vt:lpstr>
      <vt:lpstr>WellMed Owned PCP Locations</vt:lpstr>
      <vt:lpstr>Organizational Overview </vt:lpstr>
      <vt:lpstr>Typical Patient Experience</vt:lpstr>
      <vt:lpstr>PowerPoint Presentation</vt:lpstr>
      <vt:lpstr>“Stoplight” Stratification Process</vt:lpstr>
      <vt:lpstr>The WellMed Business Model</vt:lpstr>
      <vt:lpstr>Medicare FFS vs WellMed Model</vt:lpstr>
      <vt:lpstr>ACL Grant Overview</vt:lpstr>
      <vt:lpstr>Elder Abuse Prevention Grants</vt:lpstr>
      <vt:lpstr>Awards</vt:lpstr>
      <vt:lpstr>Target Population for Intervention</vt:lpstr>
      <vt:lpstr>Intervention Components # 1 &amp; 2:  Role of APS Staff &amp; Clinician Training</vt:lpstr>
      <vt:lpstr>Intervention Component # 3 Screening for Abuse</vt:lpstr>
      <vt:lpstr>Intervention Component # 4:  Delivery of Educational Materials</vt:lpstr>
      <vt:lpstr>Intervention Component # 5:  Help for Stressed Caregivers</vt:lpstr>
      <vt:lpstr>Project Details and Case Examples</vt:lpstr>
      <vt:lpstr>Elder Abuse Suspicion Index – “EASI”</vt:lpstr>
      <vt:lpstr>PowerPoint Presentation</vt:lpstr>
      <vt:lpstr>The EASI Tool Questions - Rationale</vt:lpstr>
      <vt:lpstr>The EASI Tool Questions - Rationale</vt:lpstr>
      <vt:lpstr>The EASI Tool Questions - Rationale</vt:lpstr>
      <vt:lpstr>The EASI Tool Questions - Rationale</vt:lpstr>
      <vt:lpstr>The EASI Tool Questions - Rationale</vt:lpstr>
      <vt:lpstr>The EASI Tool Questions - Rationale</vt:lpstr>
      <vt:lpstr>EASI Protocols for Texas WellMed Clinics</vt:lpstr>
      <vt:lpstr>Texas APS/WellMed Grant Successes to Date</vt:lpstr>
      <vt:lpstr>LOCAL EVALUATION</vt:lpstr>
      <vt:lpstr>Focus of Evaluation: Training Clinicians</vt:lpstr>
      <vt:lpstr>PowerPoint Presentation</vt:lpstr>
      <vt:lpstr>Phase II – Findings Location of Participating Clinicians (n = 411)</vt:lpstr>
      <vt:lpstr>Clinician Demographics</vt:lpstr>
      <vt:lpstr>Profession of Clinicians</vt:lpstr>
      <vt:lpstr>APS Referrals Prior to Training</vt:lpstr>
      <vt:lpstr>Familiarity with the EASI Tool</vt:lpstr>
      <vt:lpstr>Recognizing Indicators of Abuse, Neglect &amp; Exploitation  (n = 527)</vt:lpstr>
      <vt:lpstr>Dept. of Aging &amp; Disability Services – Responsible for Investigating Resident (NH &amp; ALF) Abuse  (n = 464)</vt:lpstr>
      <vt:lpstr>Correct Identification of Judges/Court as Making the Final Determination of Capacity to Consent (N = 438)</vt:lpstr>
      <vt:lpstr>Increased Familiarity with Clinical Protocols</vt:lpstr>
      <vt:lpstr>Familiarity with Selected Caregiver Programs</vt:lpstr>
      <vt:lpstr>Some Other Significant Findings</vt:lpstr>
      <vt:lpstr>Other Significant Findings (continued)</vt:lpstr>
      <vt:lpstr>Nonsignificant Finding</vt:lpstr>
      <vt:lpstr>Conclusions</vt:lpstr>
      <vt:lpstr>Implications</vt:lpstr>
      <vt:lpstr>Follow Up Grant from ACL: Self-Neglect</vt:lpstr>
      <vt:lpstr>Questions</vt:lpstr>
      <vt:lpstr>Resources – Elder Justice</vt:lpstr>
      <vt:lpstr>Other Resources</vt:lpstr>
      <vt:lpstr>Contact Information</vt:lpstr>
    </vt:vector>
  </TitlesOfParts>
  <Company>DFPS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Elder Abuse Prevention and Intervention Grant  Aging Texas Well Advisory Committee August 7, 2013</dc:title>
  <dc:creator>Wilson Duer,Rachel (DFPS)</dc:creator>
  <cp:lastModifiedBy>Stephanie Ondrias</cp:lastModifiedBy>
  <cp:revision>434</cp:revision>
  <cp:lastPrinted>2015-11-13T15:40:09Z</cp:lastPrinted>
  <dcterms:created xsi:type="dcterms:W3CDTF">2013-08-01T14:06:10Z</dcterms:created>
  <dcterms:modified xsi:type="dcterms:W3CDTF">2017-02-07T10:37:42Z</dcterms:modified>
</cp:coreProperties>
</file>