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2" r:id="rId1"/>
  </p:sldMasterIdLst>
  <p:notesMasterIdLst>
    <p:notesMasterId r:id="rId42"/>
  </p:notesMasterIdLst>
  <p:sldIdLst>
    <p:sldId id="256" r:id="rId2"/>
    <p:sldId id="300" r:id="rId3"/>
    <p:sldId id="315" r:id="rId4"/>
    <p:sldId id="302" r:id="rId5"/>
    <p:sldId id="303" r:id="rId6"/>
    <p:sldId id="304" r:id="rId7"/>
    <p:sldId id="305" r:id="rId8"/>
    <p:sldId id="306" r:id="rId9"/>
    <p:sldId id="307" r:id="rId10"/>
    <p:sldId id="308" r:id="rId11"/>
    <p:sldId id="309" r:id="rId12"/>
    <p:sldId id="310" r:id="rId13"/>
    <p:sldId id="311" r:id="rId14"/>
    <p:sldId id="257" r:id="rId15"/>
    <p:sldId id="313" r:id="rId16"/>
    <p:sldId id="312" r:id="rId17"/>
    <p:sldId id="316" r:id="rId18"/>
    <p:sldId id="317" r:id="rId19"/>
    <p:sldId id="318" r:id="rId20"/>
    <p:sldId id="324" r:id="rId21"/>
    <p:sldId id="320" r:id="rId22"/>
    <p:sldId id="319" r:id="rId23"/>
    <p:sldId id="321" r:id="rId24"/>
    <p:sldId id="322" r:id="rId25"/>
    <p:sldId id="323" r:id="rId26"/>
    <p:sldId id="325" r:id="rId27"/>
    <p:sldId id="326" r:id="rId28"/>
    <p:sldId id="327" r:id="rId29"/>
    <p:sldId id="332" r:id="rId30"/>
    <p:sldId id="328" r:id="rId31"/>
    <p:sldId id="329" r:id="rId32"/>
    <p:sldId id="330" r:id="rId33"/>
    <p:sldId id="331" r:id="rId34"/>
    <p:sldId id="333" r:id="rId35"/>
    <p:sldId id="334" r:id="rId36"/>
    <p:sldId id="335" r:id="rId37"/>
    <p:sldId id="337" r:id="rId38"/>
    <p:sldId id="336" r:id="rId39"/>
    <p:sldId id="338" r:id="rId40"/>
    <p:sldId id="33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9" autoAdjust="0"/>
    <p:restoredTop sz="94654" autoAdjust="0"/>
  </p:normalViewPr>
  <p:slideViewPr>
    <p:cSldViewPr>
      <p:cViewPr varScale="1">
        <p:scale>
          <a:sx n="54" d="100"/>
          <a:sy n="54" d="100"/>
        </p:scale>
        <p:origin x="468" y="66"/>
      </p:cViewPr>
      <p:guideLst>
        <p:guide orient="horz" pos="2160"/>
        <p:guide pos="2880"/>
      </p:guideLst>
    </p:cSldViewPr>
  </p:slideViewPr>
  <p:outlineViewPr>
    <p:cViewPr>
      <p:scale>
        <a:sx n="33" d="100"/>
        <a:sy n="33" d="100"/>
      </p:scale>
      <p:origin x="0" y="1387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4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56E66-6ECC-4569-B525-4A235FDB3E78}" type="datetimeFigureOut">
              <a:rPr lang="en-US" smtClean="0"/>
              <a:pPr/>
              <a:t>2/7/2017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AF6BE-1E4E-494B-A91C-6695AEB8F52A}" type="slidenum">
              <a:rPr lang="en-US" smtClean="0"/>
              <a:pPr/>
              <a:t>‹#›</a:t>
            </a:fld>
            <a:endParaRPr lang="en-US" dirty="0"/>
          </a:p>
        </p:txBody>
      </p:sp>
    </p:spTree>
    <p:extLst>
      <p:ext uri="{BB962C8B-B14F-4D97-AF65-F5344CB8AC3E}">
        <p14:creationId xmlns:p14="http://schemas.microsoft.com/office/powerpoint/2010/main" val="77133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growswva.wix.com/growswv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1</a:t>
            </a:fld>
            <a:endParaRPr lang="en-US" dirty="0"/>
          </a:p>
        </p:txBody>
      </p:sp>
    </p:spTree>
    <p:extLst>
      <p:ext uri="{BB962C8B-B14F-4D97-AF65-F5344CB8AC3E}">
        <p14:creationId xmlns:p14="http://schemas.microsoft.com/office/powerpoint/2010/main" val="344509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Cumberland Plateau Health District established a coalition website to share resources and break down silos in their community.  Coalition members were trained to use the website as a referral tool and it was promoted in their local community using billboards and physical reminders.  They are currently working with a software company to develop a mobile app for the coalition website.  </a:t>
            </a:r>
            <a:r>
              <a:rPr lang="en-US" u="sng" dirty="0" smtClean="0">
                <a:hlinkClick r:id="rId3"/>
              </a:rPr>
              <a:t>http://growswva.wix.com/growswva</a:t>
            </a:r>
            <a:endParaRPr lang="en-US" u="sng" dirty="0" smtClean="0"/>
          </a:p>
          <a:p>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27</a:t>
            </a:fld>
            <a:endParaRPr lang="en-US" dirty="0"/>
          </a:p>
        </p:txBody>
      </p:sp>
    </p:spTree>
    <p:extLst>
      <p:ext uri="{BB962C8B-B14F-4D97-AF65-F5344CB8AC3E}">
        <p14:creationId xmlns:p14="http://schemas.microsoft.com/office/powerpoint/2010/main" val="329564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 health behaviors and health outcomes</a:t>
            </a:r>
          </a:p>
          <a:p>
            <a:pPr>
              <a:buNone/>
            </a:pPr>
            <a:endParaRPr lang="en-US" sz="300" dirty="0" smtClean="0"/>
          </a:p>
          <a:p>
            <a:r>
              <a:rPr lang="en-US" dirty="0" smtClean="0"/>
              <a:t>Program Impact…</a:t>
            </a:r>
          </a:p>
          <a:p>
            <a:endParaRPr lang="en-US" dirty="0" smtClean="0"/>
          </a:p>
          <a:p>
            <a:r>
              <a:rPr lang="en-US" dirty="0" smtClean="0"/>
              <a:t>Health care cost savings </a:t>
            </a:r>
          </a:p>
          <a:p>
            <a:endParaRPr lang="en-US" dirty="0"/>
          </a:p>
        </p:txBody>
      </p:sp>
      <p:sp>
        <p:nvSpPr>
          <p:cNvPr id="4" name="Slide Number Placeholder 3"/>
          <p:cNvSpPr>
            <a:spLocks noGrp="1"/>
          </p:cNvSpPr>
          <p:nvPr>
            <p:ph type="sldNum" sz="quarter" idx="10"/>
          </p:nvPr>
        </p:nvSpPr>
        <p:spPr/>
        <p:txBody>
          <a:bodyPr/>
          <a:lstStyle/>
          <a:p>
            <a:fld id="{04FA9A21-5367-459A-9A31-7380C796A46B}" type="slidenum">
              <a:rPr lang="en-US" smtClean="0"/>
              <a:pPr/>
              <a:t>7</a:t>
            </a:fld>
            <a:endParaRPr lang="en-US"/>
          </a:p>
        </p:txBody>
      </p:sp>
    </p:spTree>
    <p:extLst>
      <p:ext uri="{BB962C8B-B14F-4D97-AF65-F5344CB8AC3E}">
        <p14:creationId xmlns:p14="http://schemas.microsoft.com/office/powerpoint/2010/main" val="261290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Leveraging WIC strengths in a larger public health context</a:t>
            </a:r>
          </a:p>
          <a:p>
            <a:pPr lvl="1"/>
            <a:r>
              <a:rPr lang="en-US" dirty="0" smtClean="0"/>
              <a:t>Consider the external and home environment</a:t>
            </a:r>
          </a:p>
          <a:p>
            <a:pPr lvl="1"/>
            <a:r>
              <a:rPr lang="en-US" dirty="0" smtClean="0"/>
              <a:t>Programming based on the identified needs of the target population</a:t>
            </a:r>
          </a:p>
          <a:p>
            <a:pPr lvl="1"/>
            <a:r>
              <a:rPr lang="en-US" dirty="0" smtClean="0"/>
              <a:t>Community partnerships</a:t>
            </a:r>
          </a:p>
          <a:p>
            <a:pPr lvl="1"/>
            <a:r>
              <a:rPr lang="en-US" dirty="0" smtClean="0"/>
              <a:t>Consistent messaging with other stakeholders </a:t>
            </a:r>
          </a:p>
          <a:p>
            <a:pPr lvl="1"/>
            <a:r>
              <a:rPr lang="en-US" dirty="0" smtClean="0"/>
              <a:t>Evaluation</a:t>
            </a:r>
          </a:p>
          <a:p>
            <a:endParaRPr lang="en-US" dirty="0"/>
          </a:p>
        </p:txBody>
      </p:sp>
      <p:sp>
        <p:nvSpPr>
          <p:cNvPr id="4" name="Slide Number Placeholder 3"/>
          <p:cNvSpPr>
            <a:spLocks noGrp="1"/>
          </p:cNvSpPr>
          <p:nvPr>
            <p:ph type="sldNum" sz="quarter" idx="10"/>
          </p:nvPr>
        </p:nvSpPr>
        <p:spPr/>
        <p:txBody>
          <a:bodyPr/>
          <a:lstStyle/>
          <a:p>
            <a:fld id="{04FA9A21-5367-459A-9A31-7380C796A46B}" type="slidenum">
              <a:rPr lang="en-US" smtClean="0"/>
              <a:pPr/>
              <a:t>11</a:t>
            </a:fld>
            <a:endParaRPr lang="en-US"/>
          </a:p>
        </p:txBody>
      </p:sp>
    </p:spTree>
    <p:extLst>
      <p:ext uri="{BB962C8B-B14F-4D97-AF65-F5344CB8AC3E}">
        <p14:creationId xmlns:p14="http://schemas.microsoft.com/office/powerpoint/2010/main" val="329811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accomplish</a:t>
            </a:r>
            <a:r>
              <a:rPr lang="en-US" baseline="0" dirty="0" smtClean="0"/>
              <a:t> our goals, NWA funded 31 communities in 18 different states to implement policy, systems, and environmental change interventions in their local communities.  </a:t>
            </a:r>
            <a:endParaRPr lang="en-US" dirty="0"/>
          </a:p>
        </p:txBody>
      </p:sp>
      <p:sp>
        <p:nvSpPr>
          <p:cNvPr id="4" name="Slide Number Placeholder 3"/>
          <p:cNvSpPr>
            <a:spLocks noGrp="1"/>
          </p:cNvSpPr>
          <p:nvPr>
            <p:ph type="sldNum" sz="quarter" idx="10"/>
          </p:nvPr>
        </p:nvSpPr>
        <p:spPr/>
        <p:txBody>
          <a:bodyPr/>
          <a:lstStyle/>
          <a:p>
            <a:fld id="{04FA9A21-5367-459A-9A31-7380C796A46B}" type="slidenum">
              <a:rPr lang="en-US" smtClean="0"/>
              <a:pPr/>
              <a:t>13</a:t>
            </a:fld>
            <a:endParaRPr lang="en-US"/>
          </a:p>
        </p:txBody>
      </p:sp>
    </p:spTree>
    <p:extLst>
      <p:ext uri="{BB962C8B-B14F-4D97-AF65-F5344CB8AC3E}">
        <p14:creationId xmlns:p14="http://schemas.microsoft.com/office/powerpoint/2010/main" val="265057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15</a:t>
            </a:fld>
            <a:endParaRPr lang="en-US" dirty="0"/>
          </a:p>
        </p:txBody>
      </p:sp>
    </p:spTree>
    <p:extLst>
      <p:ext uri="{BB962C8B-B14F-4D97-AF65-F5344CB8AC3E}">
        <p14:creationId xmlns:p14="http://schemas.microsoft.com/office/powerpoint/2010/main" val="301631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US averages on hand</a:t>
            </a:r>
            <a:r>
              <a:rPr lang="en-US" baseline="0" dirty="0" smtClean="0"/>
              <a:t> for comparison</a:t>
            </a:r>
          </a:p>
          <a:p>
            <a:endParaRPr lang="en-US" baseline="0" dirty="0" smtClean="0"/>
          </a:p>
          <a:p>
            <a:r>
              <a:rPr lang="en-US" sz="1200" kern="1200" dirty="0" smtClean="0">
                <a:solidFill>
                  <a:schemeClr val="tx1"/>
                </a:solidFill>
                <a:effectLst/>
                <a:latin typeface="+mn-lt"/>
                <a:ea typeface="+mn-ea"/>
                <a:cs typeface="+mn-cs"/>
              </a:rPr>
              <a:t>These numbers reflect persons living on the specified land only.  Tribal governments typically count registered tribal members including those living off the reservation</a:t>
            </a:r>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19</a:t>
            </a:fld>
            <a:endParaRPr lang="en-US" dirty="0"/>
          </a:p>
        </p:txBody>
      </p:sp>
    </p:spTree>
    <p:extLst>
      <p:ext uri="{BB962C8B-B14F-4D97-AF65-F5344CB8AC3E}">
        <p14:creationId xmlns:p14="http://schemas.microsoft.com/office/powerpoint/2010/main" val="115791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Mexico is the fifth-largest state, 36th-most populous (total population) and 45th in population density (pop per </a:t>
            </a:r>
            <a:r>
              <a:rPr lang="en-US" dirty="0" err="1" smtClean="0"/>
              <a:t>sq</a:t>
            </a:r>
            <a:r>
              <a:rPr lang="en-US" dirty="0" smtClean="0"/>
              <a:t> mi) Any inferences or comparisons to US as a whole or to particular states should take this geographic variation into consideration. </a:t>
            </a:r>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21</a:t>
            </a:fld>
            <a:endParaRPr lang="en-US" dirty="0"/>
          </a:p>
        </p:txBody>
      </p:sp>
    </p:spTree>
    <p:extLst>
      <p:ext uri="{BB962C8B-B14F-4D97-AF65-F5344CB8AC3E}">
        <p14:creationId xmlns:p14="http://schemas.microsoft.com/office/powerpoint/2010/main" val="394551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      2- grocery stores in the parish are on the West Bank.    In Belle Chase and Port Sulphur.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No grocery stores on the East Bank and there is only 2 convenience store.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 really healthy food. One has gas station on East bank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farmer’s markets and farm stands located in 3 Belle Chasse and 2 Port Sulphur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How reliable is the ferry?  </a:t>
            </a:r>
          </a:p>
          <a:p>
            <a:r>
              <a:rPr lang="en-US" sz="1200" b="1" kern="1200" dirty="0" smtClean="0">
                <a:solidFill>
                  <a:schemeClr val="tx1"/>
                </a:solidFill>
                <a:effectLst/>
                <a:latin typeface="+mn-lt"/>
                <a:ea typeface="+mn-ea"/>
                <a:cs typeface="+mn-cs"/>
              </a:rPr>
              <a:t>Okay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Does it ever shut down for long periods of time? </a:t>
            </a:r>
            <a:r>
              <a:rPr lang="en-US" sz="1200" b="1" kern="1200" dirty="0" smtClean="0">
                <a:solidFill>
                  <a:schemeClr val="tx1"/>
                </a:solidFill>
                <a:effectLst/>
                <a:latin typeface="+mn-lt"/>
                <a:ea typeface="+mn-ea"/>
                <a:cs typeface="+mn-cs"/>
              </a:rPr>
              <a:t>yes, once for an extended time in lower Plaquemines. About a Month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When there are hurricanes or flooding, are there mandatory evaluations or do people generally stay in their homes?   </a:t>
            </a:r>
          </a:p>
          <a:p>
            <a:r>
              <a:rPr lang="en-US" sz="1200" b="1" kern="1200" dirty="0" smtClean="0">
                <a:solidFill>
                  <a:schemeClr val="tx1"/>
                </a:solidFill>
                <a:effectLst/>
                <a:latin typeface="+mn-lt"/>
                <a:ea typeface="+mn-ea"/>
                <a:cs typeface="+mn-cs"/>
              </a:rPr>
              <a:t>Mandatory for lower and Partial for upper.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Are there food access problems during these times?</a:t>
            </a:r>
          </a:p>
          <a:p>
            <a:r>
              <a:rPr lang="en-US" sz="1200" b="1" kern="1200" dirty="0" smtClean="0">
                <a:solidFill>
                  <a:schemeClr val="tx1"/>
                </a:solidFill>
                <a:effectLst/>
                <a:latin typeface="+mn-lt"/>
                <a:ea typeface="+mn-ea"/>
                <a:cs typeface="+mn-cs"/>
              </a:rPr>
              <a:t>Yes, Due to families overstocking and food items run out.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22</a:t>
            </a:fld>
            <a:endParaRPr lang="en-US" dirty="0"/>
          </a:p>
        </p:txBody>
      </p:sp>
    </p:spTree>
    <p:extLst>
      <p:ext uri="{BB962C8B-B14F-4D97-AF65-F5344CB8AC3E}">
        <p14:creationId xmlns:p14="http://schemas.microsoft.com/office/powerpoint/2010/main" val="406551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not county wide concerns, several coalitions had isolated communities within their county</a:t>
            </a:r>
            <a:endParaRPr lang="en-US" dirty="0"/>
          </a:p>
        </p:txBody>
      </p:sp>
      <p:sp>
        <p:nvSpPr>
          <p:cNvPr id="4" name="Slide Number Placeholder 3"/>
          <p:cNvSpPr>
            <a:spLocks noGrp="1"/>
          </p:cNvSpPr>
          <p:nvPr>
            <p:ph type="sldNum" sz="quarter" idx="10"/>
          </p:nvPr>
        </p:nvSpPr>
        <p:spPr/>
        <p:txBody>
          <a:bodyPr/>
          <a:lstStyle/>
          <a:p>
            <a:fld id="{9D8AF6BE-1E4E-494B-A91C-6695AEB8F52A}" type="slidenum">
              <a:rPr lang="en-US" smtClean="0"/>
              <a:pPr/>
              <a:t>23</a:t>
            </a:fld>
            <a:endParaRPr lang="en-US" dirty="0"/>
          </a:p>
        </p:txBody>
      </p:sp>
    </p:spTree>
    <p:extLst>
      <p:ext uri="{BB962C8B-B14F-4D97-AF65-F5344CB8AC3E}">
        <p14:creationId xmlns:p14="http://schemas.microsoft.com/office/powerpoint/2010/main" val="15823838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26210074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215590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18451920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316281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11248A2-8099-472C-B752-66E83A0445FA}" type="datetimeFigureOut">
              <a:rPr lang="en-US" smtClean="0"/>
              <a:pPr/>
              <a:t>2/7/2017</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324479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93414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228708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11248A2-8099-472C-B752-66E83A0445FA}" type="datetimeFigureOut">
              <a:rPr lang="en-US" smtClean="0"/>
              <a:pPr/>
              <a:t>2/7/2017</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168081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46078358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40368230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811248A2-8099-472C-B752-66E83A0445FA}" type="datetimeFigureOut">
              <a:rPr lang="en-US" smtClean="0"/>
              <a:pPr/>
              <a:t>2/7/2017</a:t>
            </a:fld>
            <a:endParaRPr lang="en-US" dirty="0"/>
          </a:p>
        </p:txBody>
      </p:sp>
      <p:sp>
        <p:nvSpPr>
          <p:cNvPr id="10" name="Slide Number Placeholder 9"/>
          <p:cNvSpPr>
            <a:spLocks noGrp="1"/>
          </p:cNvSpPr>
          <p:nvPr>
            <p:ph type="sldNum" sz="quarter" idx="12"/>
          </p:nvPr>
        </p:nvSpPr>
        <p:spPr/>
        <p:txBody>
          <a:body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348402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11248A2-8099-472C-B752-66E83A0445FA}" type="datetimeFigureOut">
              <a:rPr lang="en-US" smtClean="0"/>
              <a:pPr/>
              <a:t>2/7/2017</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87089986-A4C9-4D15-A603-670BF166100E}" type="slidenum">
              <a:rPr lang="en-US" smtClean="0"/>
              <a:pPr/>
              <a:t>‹#›</a:t>
            </a:fld>
            <a:endParaRPr lang="en-US" dirty="0"/>
          </a:p>
        </p:txBody>
      </p:sp>
    </p:spTree>
    <p:extLst>
      <p:ext uri="{BB962C8B-B14F-4D97-AF65-F5344CB8AC3E}">
        <p14:creationId xmlns:p14="http://schemas.microsoft.com/office/powerpoint/2010/main" val="497926769"/>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6.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jpe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hyperlink" Target="https://www.eatsmart.umd.edu/resources/curricula/growing-healthy-habits" TargetMode="External"/><Relationship Id="rId4" Type="http://schemas.openxmlformats.org/officeDocument/2006/relationships/hyperlink" Target="http://growswva.wixsite.com/growswv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8.emf"/><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6.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0.png"/><Relationship Id="rId7" Type="http://schemas.openxmlformats.org/officeDocument/2006/relationships/image" Target="../media/image6.jpeg"/><Relationship Id="rId2" Type="http://schemas.openxmlformats.org/officeDocument/2006/relationships/image" Target="../media/image4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58.jpeg"/><Relationship Id="rId4" Type="http://schemas.openxmlformats.org/officeDocument/2006/relationships/image" Target="../media/image28.png"/><Relationship Id="rId9" Type="http://schemas.openxmlformats.org/officeDocument/2006/relationships/image" Target="../media/image60.emf"/></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0.emf"/><Relationship Id="rId5" Type="http://schemas.openxmlformats.org/officeDocument/2006/relationships/image" Target="../media/image28.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greaterwithwic.org/"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47800"/>
          </a:xfrm>
        </p:spPr>
        <p:txBody>
          <a:bodyPr>
            <a:noAutofit/>
          </a:bodyPr>
          <a:lstStyle/>
          <a:p>
            <a:r>
              <a:rPr lang="en-US" sz="4800" dirty="0" smtClean="0"/>
              <a:t>Greater with wic: moving beyond the clinic walls to bridge the rural food access gap</a:t>
            </a:r>
            <a:endParaRPr lang="en-US" sz="4800" dirty="0"/>
          </a:p>
        </p:txBody>
      </p:sp>
      <p:sp>
        <p:nvSpPr>
          <p:cNvPr id="3" name="Subtitle 2"/>
          <p:cNvSpPr>
            <a:spLocks noGrp="1"/>
          </p:cNvSpPr>
          <p:nvPr>
            <p:ph type="subTitle" idx="1"/>
          </p:nvPr>
        </p:nvSpPr>
        <p:spPr>
          <a:xfrm>
            <a:off x="717223" y="4495800"/>
            <a:ext cx="5918454" cy="1069848"/>
          </a:xfrm>
        </p:spPr>
        <p:txBody>
          <a:bodyPr>
            <a:normAutofit fontScale="92500" lnSpcReduction="10000"/>
          </a:bodyPr>
          <a:lstStyle/>
          <a:p>
            <a:r>
              <a:rPr lang="en-US" dirty="0" smtClean="0"/>
              <a:t>Quinney Harris, MPH</a:t>
            </a:r>
          </a:p>
          <a:p>
            <a:r>
              <a:rPr lang="en-US" dirty="0" smtClean="0"/>
              <a:t>National WIC Association</a:t>
            </a:r>
          </a:p>
          <a:p>
            <a:r>
              <a:rPr lang="en-US" dirty="0" smtClean="0"/>
              <a:t>February 17, 2017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2726"/>
            <a:ext cx="7406640" cy="1237396"/>
          </a:xfrm>
        </p:spPr>
        <p:txBody>
          <a:bodyPr/>
          <a:lstStyle/>
          <a:p>
            <a:r>
              <a:rPr lang="en-US" dirty="0" smtClean="0">
                <a:latin typeface="Gloucester MT Extra Condensed" panose="02030808020601010101" pitchFamily="18" charset="0"/>
              </a:rPr>
              <a:t>WIC Community Health Leadership</a:t>
            </a:r>
            <a:endParaRPr lang="en-US" dirty="0">
              <a:latin typeface="Gloucester MT Extra Condensed" panose="02030808020601010101" pitchFamily="18" charset="0"/>
            </a:endParaRPr>
          </a:p>
        </p:txBody>
      </p:sp>
      <p:sp>
        <p:nvSpPr>
          <p:cNvPr id="3" name="Content Placeholder 2"/>
          <p:cNvSpPr>
            <a:spLocks noGrp="1"/>
          </p:cNvSpPr>
          <p:nvPr>
            <p:ph sz="quarter" idx="1"/>
          </p:nvPr>
        </p:nvSpPr>
        <p:spPr>
          <a:xfrm>
            <a:off x="457201" y="1981200"/>
            <a:ext cx="5867399" cy="4343400"/>
          </a:xfrm>
        </p:spPr>
        <p:txBody>
          <a:bodyPr>
            <a:normAutofit fontScale="85000" lnSpcReduction="20000"/>
          </a:bodyPr>
          <a:lstStyle/>
          <a:p>
            <a:r>
              <a:rPr lang="en-US" dirty="0" smtClean="0"/>
              <a:t>NWA’s Community Partnerships for Healthy Mothers and Children Project</a:t>
            </a:r>
          </a:p>
          <a:p>
            <a:pPr lvl="1"/>
            <a:r>
              <a:rPr lang="en-US" dirty="0" smtClean="0"/>
              <a:t>3-year cooperative agreement with CDC</a:t>
            </a:r>
          </a:p>
          <a:p>
            <a:pPr lvl="1"/>
            <a:r>
              <a:rPr lang="en-US" dirty="0" smtClean="0"/>
              <a:t>30 local WIC agencies in 2 cohorts</a:t>
            </a:r>
          </a:p>
          <a:p>
            <a:pPr lvl="1"/>
            <a:r>
              <a:rPr lang="en-US" dirty="0"/>
              <a:t>Project partners include:</a:t>
            </a:r>
          </a:p>
          <a:p>
            <a:pPr lvl="2"/>
            <a:r>
              <a:rPr lang="en-US" dirty="0"/>
              <a:t>ACOG, Altarum </a:t>
            </a:r>
            <a:r>
              <a:rPr lang="en-US" dirty="0" smtClean="0"/>
              <a:t>Institute</a:t>
            </a:r>
            <a:endParaRPr lang="en-US" dirty="0"/>
          </a:p>
          <a:p>
            <a:pPr lvl="2"/>
            <a:r>
              <a:rPr lang="en-US" dirty="0"/>
              <a:t>Other National Organization Awardees: AHA, APA, SOPHE, and </a:t>
            </a:r>
            <a:r>
              <a:rPr lang="en-US" dirty="0" smtClean="0"/>
              <a:t>DHPE</a:t>
            </a:r>
          </a:p>
          <a:p>
            <a:pPr lvl="1"/>
            <a:r>
              <a:rPr lang="en-US" dirty="0" smtClean="0"/>
              <a:t>Requirements: Coalition, leadership team, needs assessment, CAP, and implementation</a:t>
            </a:r>
          </a:p>
          <a:p>
            <a:pPr marL="685800" lvl="2" indent="0">
              <a:buNone/>
            </a:pPr>
            <a:endParaRPr lang="en-US" dirty="0" smtClean="0"/>
          </a:p>
          <a:p>
            <a:pPr>
              <a:buNone/>
            </a:pPr>
            <a:endParaRPr lang="en-US" sz="500" dirty="0" smtClean="0"/>
          </a:p>
          <a:p>
            <a:r>
              <a:rPr lang="en-US" dirty="0" smtClean="0"/>
              <a:t>WIC Agencies working on policy, systems, and environmental change with community partners to</a:t>
            </a:r>
          </a:p>
          <a:p>
            <a:endParaRPr lang="en-US" sz="500" dirty="0" smtClean="0"/>
          </a:p>
          <a:p>
            <a:pPr lvl="1"/>
            <a:r>
              <a:rPr lang="en-US" dirty="0" smtClean="0"/>
              <a:t>Improve access to healthy food and beverage options (including breastmilk)</a:t>
            </a:r>
          </a:p>
          <a:p>
            <a:pPr lvl="1">
              <a:buNone/>
            </a:pPr>
            <a:endParaRPr lang="en-US" sz="500" dirty="0" smtClean="0"/>
          </a:p>
          <a:p>
            <a:pPr lvl="1"/>
            <a:r>
              <a:rPr lang="en-US" dirty="0" smtClean="0"/>
              <a:t>Improve access to chronic disease prevention and management services  </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7124"/>
          <a:stretch/>
        </p:blipFill>
        <p:spPr>
          <a:xfrm>
            <a:off x="6284536" y="2286000"/>
            <a:ext cx="2709316" cy="3355099"/>
          </a:xfrm>
          <a:prstGeom prst="rect">
            <a:avLst/>
          </a:prstGeom>
        </p:spPr>
      </p:pic>
      <p:pic>
        <p:nvPicPr>
          <p:cNvPr id="11" name="Picture 8" descr="https://pbs.twimg.com/profile_images/1384863783/NWA.jpg"/>
          <p:cNvPicPr>
            <a:picLocks noChangeAspect="1" noChangeArrowheads="1"/>
          </p:cNvPicPr>
          <p:nvPr/>
        </p:nvPicPr>
        <p:blipFill>
          <a:blip r:embed="rId3"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504113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2680" y="609600"/>
            <a:ext cx="7525625" cy="1180727"/>
          </a:xfrm>
        </p:spPr>
        <p:txBody>
          <a:bodyPr/>
          <a:lstStyle/>
          <a:p>
            <a:r>
              <a:rPr lang="en-US" dirty="0" smtClean="0">
                <a:latin typeface="Gloucester MT Extra Condensed" panose="02030808020601010101" pitchFamily="18" charset="0"/>
              </a:rPr>
              <a:t>NWA’s Vision</a:t>
            </a:r>
            <a:endParaRPr lang="en-US" dirty="0">
              <a:latin typeface="Gloucester MT Extra Condensed" panose="02030808020601010101" pitchFamily="18" charset="0"/>
            </a:endParaRPr>
          </a:p>
        </p:txBody>
      </p:sp>
      <p:sp>
        <p:nvSpPr>
          <p:cNvPr id="6" name="Content Placeholder 5"/>
          <p:cNvSpPr>
            <a:spLocks noGrp="1"/>
          </p:cNvSpPr>
          <p:nvPr>
            <p:ph sz="half" idx="1"/>
          </p:nvPr>
        </p:nvSpPr>
        <p:spPr>
          <a:xfrm>
            <a:off x="685800" y="1790327"/>
            <a:ext cx="3657600" cy="3977640"/>
          </a:xfrm>
        </p:spPr>
        <p:txBody>
          <a:bodyPr/>
          <a:lstStyle/>
          <a:p>
            <a:r>
              <a:rPr lang="en-US" dirty="0" smtClean="0"/>
              <a:t>Promoting WIC Assets</a:t>
            </a:r>
          </a:p>
          <a:p>
            <a:pPr lvl="1"/>
            <a:r>
              <a:rPr lang="en-US" dirty="0" smtClean="0"/>
              <a:t>Trusted community resource</a:t>
            </a:r>
          </a:p>
          <a:p>
            <a:pPr lvl="1"/>
            <a:r>
              <a:rPr lang="en-US" dirty="0" smtClean="0"/>
              <a:t>Insights on client and community needs</a:t>
            </a:r>
          </a:p>
          <a:p>
            <a:pPr lvl="1"/>
            <a:r>
              <a:rPr lang="en-US" dirty="0" smtClean="0"/>
              <a:t>Knowledgeable staff</a:t>
            </a:r>
          </a:p>
          <a:p>
            <a:pPr lvl="1"/>
            <a:r>
              <a:rPr lang="en-US" dirty="0" smtClean="0"/>
              <a:t>Established community relationships</a:t>
            </a:r>
          </a:p>
          <a:p>
            <a:r>
              <a:rPr lang="en-US" dirty="0" smtClean="0"/>
              <a:t>Serving clients beyond the clinic walls</a:t>
            </a:r>
          </a:p>
          <a:p>
            <a:r>
              <a:rPr lang="en-US" dirty="0" smtClean="0"/>
              <a:t>Empowering WIC staff and clients to be engaged in a leadership role</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194560"/>
            <a:ext cx="2876550" cy="3835400"/>
          </a:xfrm>
          <a:prstGeom prst="rect">
            <a:avLst/>
          </a:prstGeom>
        </p:spPr>
      </p:pic>
      <p:pic>
        <p:nvPicPr>
          <p:cNvPr id="7"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73936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809625"/>
            <a:ext cx="7848600" cy="1047750"/>
          </a:xfrm>
        </p:spPr>
        <p:txBody>
          <a:bodyPr>
            <a:noAutofit/>
          </a:bodyPr>
          <a:lstStyle/>
          <a:p>
            <a:r>
              <a:rPr lang="en-US" sz="3600" dirty="0" smtClean="0">
                <a:latin typeface="Gloucester MT Extra Condensed" panose="02030808020601010101" pitchFamily="18" charset="0"/>
              </a:rPr>
              <a:t>WIC Working With Community Partners Can  Help Provide  the Full Spectrum of Support for WIC Clients </a:t>
            </a:r>
            <a:endParaRPr lang="en-US" sz="3600" u="sng" dirty="0">
              <a:latin typeface="Gloucester MT Extra Condensed" panose="02030808020601010101" pitchFamily="18" charset="0"/>
            </a:endParaRPr>
          </a:p>
        </p:txBody>
      </p:sp>
      <p:sp>
        <p:nvSpPr>
          <p:cNvPr id="10242" name="AutoShape 2" descr="Image result for social ecological mod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44" name="AutoShape 4" descr="Image result for social ecological mod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46" name="AutoShape 6" descr="Image result for social ecological mod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TextBox 18"/>
          <p:cNvSpPr txBox="1"/>
          <p:nvPr/>
        </p:nvSpPr>
        <p:spPr>
          <a:xfrm>
            <a:off x="6096000" y="2286001"/>
            <a:ext cx="2895600" cy="18158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dirty="0" smtClean="0"/>
              <a:t>Policy, Systems, and Environmental Change Strategies Target the Organizational, Community, and Public Policy Levels (</a:t>
            </a:r>
            <a:r>
              <a:rPr lang="en-US" sz="1600" dirty="0"/>
              <a:t>P</a:t>
            </a:r>
            <a:r>
              <a:rPr lang="en-US" sz="1600" dirty="0" smtClean="0"/>
              <a:t>otential for additional support for clients)</a:t>
            </a:r>
            <a:endParaRPr lang="en-US" sz="1600" dirty="0"/>
          </a:p>
        </p:txBody>
      </p:sp>
      <p:sp>
        <p:nvSpPr>
          <p:cNvPr id="24" name="TextBox 23"/>
          <p:cNvSpPr txBox="1"/>
          <p:nvPr/>
        </p:nvSpPr>
        <p:spPr>
          <a:xfrm>
            <a:off x="5993090" y="4926925"/>
            <a:ext cx="2998509"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600" dirty="0" smtClean="0"/>
              <a:t>WIC Program: Direct Services</a:t>
            </a:r>
            <a:endParaRPr lang="en-US" sz="1600" dirty="0"/>
          </a:p>
        </p:txBody>
      </p:sp>
      <p:pic>
        <p:nvPicPr>
          <p:cNvPr id="15" name="Picture 2" descr="http://www.co-ops.net.au/File.axd?id=e6237b8a-80de-4002-8522-3037acc4ef3f"/>
          <p:cNvPicPr>
            <a:picLocks noChangeAspect="1" noChangeArrowheads="1"/>
          </p:cNvPicPr>
          <p:nvPr/>
        </p:nvPicPr>
        <p:blipFill>
          <a:blip r:embed="rId2" cstate="print"/>
          <a:srcRect/>
          <a:stretch>
            <a:fillRect/>
          </a:stretch>
        </p:blipFill>
        <p:spPr bwMode="auto">
          <a:xfrm>
            <a:off x="670503" y="2419350"/>
            <a:ext cx="4816297" cy="3219450"/>
          </a:xfrm>
          <a:prstGeom prst="rect">
            <a:avLst/>
          </a:prstGeom>
          <a:noFill/>
        </p:spPr>
      </p:pic>
      <p:cxnSp>
        <p:nvCxnSpPr>
          <p:cNvPr id="4" name="Straight Arrow Connector 3"/>
          <p:cNvCxnSpPr/>
          <p:nvPr/>
        </p:nvCxnSpPr>
        <p:spPr>
          <a:xfrm flipH="1">
            <a:off x="3886200" y="2895600"/>
            <a:ext cx="2438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886200" y="3048000"/>
            <a:ext cx="2438400" cy="304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962400" y="3124200"/>
            <a:ext cx="2362200" cy="76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962400" y="5029200"/>
            <a:ext cx="2133600" cy="152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4038600" y="4495800"/>
            <a:ext cx="20574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Picture 8" descr="https://pbs.twimg.com/profile_images/1384863783/NWA.jpg"/>
          <p:cNvPicPr>
            <a:picLocks noChangeAspect="1" noChangeArrowheads="1"/>
          </p:cNvPicPr>
          <p:nvPr/>
        </p:nvPicPr>
        <p:blipFill>
          <a:blip r:embed="rId3"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09403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559040" cy="932596"/>
          </a:xfrm>
        </p:spPr>
        <p:txBody>
          <a:bodyPr/>
          <a:lstStyle/>
          <a:p>
            <a:r>
              <a:rPr lang="en-US" dirty="0" smtClean="0">
                <a:latin typeface="Gloucester MT Extra Condensed" panose="02030808020601010101" pitchFamily="18" charset="0"/>
              </a:rPr>
              <a:t>CPHMC Projects</a:t>
            </a:r>
            <a:endParaRPr lang="en-US" dirty="0">
              <a:latin typeface="Gloucester MT Extra Condensed" panose="02030808020601010101"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730700"/>
            <a:ext cx="7482840" cy="4212900"/>
          </a:xfrm>
          <a:prstGeom prst="rect">
            <a:avLst/>
          </a:prstGeom>
        </p:spPr>
      </p:pic>
      <p:pic>
        <p:nvPicPr>
          <p:cNvPr id="5"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2415766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a:noFill/>
        </p:spPr>
        <p:txBody>
          <a:bodyPr>
            <a:normAutofit/>
          </a:bodyPr>
          <a:lstStyle/>
          <a:p>
            <a:pPr algn="ctr"/>
            <a:r>
              <a:rPr lang="en-US" dirty="0" smtClean="0"/>
              <a:t>Why is rural health important to you?</a:t>
            </a:r>
            <a:endParaRPr lang="en-US" dirty="0"/>
          </a:p>
        </p:txBody>
      </p:sp>
      <p:pic>
        <p:nvPicPr>
          <p:cNvPr id="5"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921" y="0"/>
            <a:ext cx="3658981" cy="487864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9491" y="4772661"/>
            <a:ext cx="3740704" cy="2104146"/>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2734391" cy="486114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2967" y="4394391"/>
            <a:ext cx="1494222" cy="747111"/>
          </a:xfrm>
          <a:prstGeom prst="rect">
            <a:avLst/>
          </a:prstGeom>
          <a:effectLst>
            <a:softEdge rad="203200"/>
          </a:effectLst>
        </p:spPr>
      </p:pic>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1" r="224" b="42894"/>
          <a:stretch/>
        </p:blipFill>
        <p:spPr>
          <a:xfrm>
            <a:off x="1" y="4767948"/>
            <a:ext cx="2734390" cy="2086704"/>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922" t="18333" r="1" b="5975"/>
          <a:stretch/>
        </p:blipFill>
        <p:spPr>
          <a:xfrm>
            <a:off x="6248400" y="3962401"/>
            <a:ext cx="2895600" cy="289560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8502" t="1701"/>
          <a:stretch/>
        </p:blipFill>
        <p:spPr>
          <a:xfrm>
            <a:off x="6271403" y="-1"/>
            <a:ext cx="2872598" cy="4114801"/>
          </a:xfrm>
          <a:prstGeom prst="rect">
            <a:avLst/>
          </a:prstGeom>
        </p:spPr>
      </p:pic>
    </p:spTree>
    <p:extLst>
      <p:ext uri="{BB962C8B-B14F-4D97-AF65-F5344CB8AC3E}">
        <p14:creationId xmlns:p14="http://schemas.microsoft.com/office/powerpoint/2010/main" val="1552105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990600" y="5257800"/>
            <a:ext cx="6789420" cy="1066800"/>
          </a:xfrm>
        </p:spPr>
        <p:txBody>
          <a:bodyPr/>
          <a:lstStyle/>
          <a:p>
            <a:pPr lvl="0" algn="ctr" defTabSz="914400">
              <a:spcBef>
                <a:spcPct val="20000"/>
              </a:spcBef>
              <a:buNone/>
            </a:pPr>
            <a:r>
              <a:rPr lang="en-US" sz="3200" dirty="0">
                <a:solidFill>
                  <a:schemeClr val="tx1"/>
                </a:solidFill>
                <a:latin typeface="Gloucester MT Extra Condensed" panose="02030808020601010101" pitchFamily="18" charset="0"/>
              </a:rPr>
              <a:t>CPHMC Cohort 1 </a:t>
            </a:r>
            <a:r>
              <a:rPr lang="en-US" sz="3200" dirty="0" smtClean="0">
                <a:solidFill>
                  <a:schemeClr val="tx1"/>
                </a:solidFill>
                <a:latin typeface="Gloucester MT Extra Condensed" panose="02030808020601010101" pitchFamily="18" charset="0"/>
              </a:rPr>
              <a:t>Rural Food Access </a:t>
            </a:r>
            <a:r>
              <a:rPr lang="en-US" sz="3200" dirty="0">
                <a:solidFill>
                  <a:schemeClr val="tx1"/>
                </a:solidFill>
                <a:latin typeface="Gloucester MT Extra Condensed" panose="02030808020601010101" pitchFamily="18" charset="0"/>
              </a:rPr>
              <a:t>Achievements </a:t>
            </a:r>
          </a:p>
        </p:txBody>
      </p:sp>
      <p:pic>
        <p:nvPicPr>
          <p:cNvPr id="7" name="Picture 6" descr="Jemez pick up 2.JPG"/>
          <p:cNvPicPr>
            <a:picLocks noChangeAspect="1"/>
          </p:cNvPicPr>
          <p:nvPr/>
        </p:nvPicPr>
        <p:blipFill>
          <a:blip r:embed="rId2" cstate="print"/>
          <a:stretch>
            <a:fillRect/>
          </a:stretch>
        </p:blipFill>
        <p:spPr>
          <a:xfrm>
            <a:off x="2743200" y="926184"/>
            <a:ext cx="4791245" cy="34242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6884" y="1672668"/>
            <a:ext cx="3412496" cy="1919529"/>
          </a:xfrm>
          <a:prstGeom prst="rect">
            <a:avLst/>
          </a:prstGeom>
        </p:spPr>
      </p:pic>
      <p:pic>
        <p:nvPicPr>
          <p:cNvPr id="6"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861190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Coalitions</a:t>
            </a:r>
            <a:endParaRPr lang="en-US" dirty="0"/>
          </a:p>
        </p:txBody>
      </p:sp>
      <p:sp>
        <p:nvSpPr>
          <p:cNvPr id="3" name="Content Placeholder 2"/>
          <p:cNvSpPr>
            <a:spLocks noGrp="1"/>
          </p:cNvSpPr>
          <p:nvPr>
            <p:ph idx="1"/>
          </p:nvPr>
        </p:nvSpPr>
        <p:spPr/>
        <p:txBody>
          <a:bodyPr/>
          <a:lstStyle/>
          <a:p>
            <a:r>
              <a:rPr lang="en-US" dirty="0" smtClean="0"/>
              <a:t>Angelina County &amp; Cities Health District (Angelina County, TX)</a:t>
            </a:r>
          </a:p>
          <a:p>
            <a:r>
              <a:rPr lang="en-US" dirty="0" smtClean="0"/>
              <a:t>Cumberland Plateau Health District (Tazewell County, VA)</a:t>
            </a:r>
          </a:p>
          <a:p>
            <a:r>
              <a:rPr lang="en-US" dirty="0" smtClean="0"/>
              <a:t>Mount Rogers Health District (Carroll and Grayson Counties; City of Galax, VA)</a:t>
            </a:r>
          </a:p>
          <a:p>
            <a:r>
              <a:rPr lang="en-US" dirty="0" smtClean="0"/>
              <a:t>Crescent City WIC Services, Inc. (Plaquemines Parish, LA)</a:t>
            </a:r>
          </a:p>
          <a:p>
            <a:r>
              <a:rPr lang="en-US" dirty="0" smtClean="0"/>
              <a:t>District Health Department #10 (Oceana County, MI)</a:t>
            </a:r>
          </a:p>
          <a:p>
            <a:r>
              <a:rPr lang="en-US" dirty="0" smtClean="0"/>
              <a:t>Five Sandoval Indian Pueblos, Inc. (Cochiti Pueblo, Jemez Pueblo, Sandia Pueblo, Santa Ana Pueblo, and Zia Pueblo, NM)</a:t>
            </a:r>
            <a:endParaRPr lang="en-US" dirty="0"/>
          </a:p>
        </p:txBody>
      </p:sp>
      <p:pic>
        <p:nvPicPr>
          <p:cNvPr id="7"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4202522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leadership team</a:t>
            </a:r>
            <a:endParaRPr lang="en-US" dirty="0"/>
          </a:p>
        </p:txBody>
      </p:sp>
      <p:sp>
        <p:nvSpPr>
          <p:cNvPr id="3" name="Content Placeholder 2"/>
          <p:cNvSpPr>
            <a:spLocks noGrp="1"/>
          </p:cNvSpPr>
          <p:nvPr>
            <p:ph idx="1"/>
          </p:nvPr>
        </p:nvSpPr>
        <p:spPr/>
        <p:txBody>
          <a:bodyPr/>
          <a:lstStyle/>
          <a:p>
            <a:r>
              <a:rPr lang="en-US" dirty="0" smtClean="0"/>
              <a:t>Project Coordinator from local WIC agency </a:t>
            </a:r>
          </a:p>
          <a:p>
            <a:r>
              <a:rPr lang="en-US" dirty="0" smtClean="0"/>
              <a:t>WIC client</a:t>
            </a:r>
          </a:p>
          <a:p>
            <a:r>
              <a:rPr lang="en-US" altLang="en-US" dirty="0" smtClean="0"/>
              <a:t>Women’s </a:t>
            </a:r>
            <a:r>
              <a:rPr lang="en-US" altLang="en-US" dirty="0"/>
              <a:t>health service provider like an OB/GYN or nurse practitioner</a:t>
            </a:r>
            <a:endParaRPr lang="ru-RU" altLang="en-US" dirty="0"/>
          </a:p>
        </p:txBody>
      </p:sp>
      <p:pic>
        <p:nvPicPr>
          <p:cNvPr id="5"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467" y="3945743"/>
            <a:ext cx="990600" cy="176106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3333" t="7037"/>
          <a:stretch/>
        </p:blipFill>
        <p:spPr>
          <a:xfrm>
            <a:off x="2348242" y="3923747"/>
            <a:ext cx="2244183" cy="17602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600" y="3922962"/>
            <a:ext cx="3130783" cy="1761066"/>
          </a:xfrm>
          <a:prstGeom prst="rect">
            <a:avLst/>
          </a:prstGeom>
        </p:spPr>
      </p:pic>
    </p:spTree>
    <p:extLst>
      <p:ext uri="{BB962C8B-B14F-4D97-AF65-F5344CB8AC3E}">
        <p14:creationId xmlns:p14="http://schemas.microsoft.com/office/powerpoint/2010/main" val="874735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496783749"/>
              </p:ext>
            </p:extLst>
          </p:nvPr>
        </p:nvGraphicFramePr>
        <p:xfrm>
          <a:off x="152400" y="304800"/>
          <a:ext cx="8762999" cy="6400800"/>
        </p:xfrm>
        <a:graphic>
          <a:graphicData uri="http://schemas.openxmlformats.org/drawingml/2006/table">
            <a:tbl>
              <a:tblPr firstRow="1" bandRow="1">
                <a:tableStyleId>{5C22544A-7EE6-4342-B048-85BDC9FD1C3A}</a:tableStyleId>
              </a:tblPr>
              <a:tblGrid>
                <a:gridCol w="1251857">
                  <a:extLst>
                    <a:ext uri="{9D8B030D-6E8A-4147-A177-3AD203B41FA5}">
                      <a16:colId xmlns:a16="http://schemas.microsoft.com/office/drawing/2014/main" xmlns="" val="3064085612"/>
                    </a:ext>
                  </a:extLst>
                </a:gridCol>
                <a:gridCol w="881745">
                  <a:extLst>
                    <a:ext uri="{9D8B030D-6E8A-4147-A177-3AD203B41FA5}">
                      <a16:colId xmlns:a16="http://schemas.microsoft.com/office/drawing/2014/main" xmlns="" val="1308987165"/>
                    </a:ext>
                  </a:extLst>
                </a:gridCol>
                <a:gridCol w="1143000">
                  <a:extLst>
                    <a:ext uri="{9D8B030D-6E8A-4147-A177-3AD203B41FA5}">
                      <a16:colId xmlns:a16="http://schemas.microsoft.com/office/drawing/2014/main" xmlns="" val="1271667429"/>
                    </a:ext>
                  </a:extLst>
                </a:gridCol>
                <a:gridCol w="1143000">
                  <a:extLst>
                    <a:ext uri="{9D8B030D-6E8A-4147-A177-3AD203B41FA5}">
                      <a16:colId xmlns:a16="http://schemas.microsoft.com/office/drawing/2014/main" xmlns="" val="581572137"/>
                    </a:ext>
                  </a:extLst>
                </a:gridCol>
                <a:gridCol w="1524000">
                  <a:extLst>
                    <a:ext uri="{9D8B030D-6E8A-4147-A177-3AD203B41FA5}">
                      <a16:colId xmlns:a16="http://schemas.microsoft.com/office/drawing/2014/main" xmlns="" val="2366988446"/>
                    </a:ext>
                  </a:extLst>
                </a:gridCol>
                <a:gridCol w="1371600">
                  <a:extLst>
                    <a:ext uri="{9D8B030D-6E8A-4147-A177-3AD203B41FA5}">
                      <a16:colId xmlns:a16="http://schemas.microsoft.com/office/drawing/2014/main" xmlns="" val="1671093386"/>
                    </a:ext>
                  </a:extLst>
                </a:gridCol>
                <a:gridCol w="1447797">
                  <a:extLst>
                    <a:ext uri="{9D8B030D-6E8A-4147-A177-3AD203B41FA5}">
                      <a16:colId xmlns:a16="http://schemas.microsoft.com/office/drawing/2014/main" xmlns="" val="1955110828"/>
                    </a:ext>
                  </a:extLst>
                </a:gridCol>
              </a:tblGrid>
              <a:tr h="1586734">
                <a:tc>
                  <a:txBody>
                    <a:bodyPr/>
                    <a:lstStyle/>
                    <a:p>
                      <a:endParaRPr lang="en-US" dirty="0"/>
                    </a:p>
                  </a:txBody>
                  <a:tcPr/>
                </a:tc>
                <a:tc>
                  <a:txBody>
                    <a:bodyPr/>
                    <a:lstStyle/>
                    <a:p>
                      <a:r>
                        <a:rPr lang="en-US" sz="1400" dirty="0" smtClean="0"/>
                        <a:t>Mount</a:t>
                      </a:r>
                      <a:r>
                        <a:rPr lang="en-US" sz="1400" baseline="0" dirty="0" smtClean="0"/>
                        <a:t> Rogers</a:t>
                      </a:r>
                    </a:p>
                    <a:p>
                      <a:endParaRPr lang="en-US" sz="1400" baseline="0" dirty="0" smtClean="0"/>
                    </a:p>
                    <a:p>
                      <a:endParaRPr lang="en-US" sz="1400" baseline="0" dirty="0" smtClean="0"/>
                    </a:p>
                    <a:p>
                      <a:endParaRPr lang="en-US" sz="1400" baseline="0" dirty="0" smtClean="0"/>
                    </a:p>
                    <a:p>
                      <a:r>
                        <a:rPr lang="en-US" sz="1100" baseline="0" dirty="0" smtClean="0"/>
                        <a:t>Virginia</a:t>
                      </a:r>
                      <a:endParaRPr lang="en-US" sz="1100" dirty="0"/>
                    </a:p>
                  </a:txBody>
                  <a:tcPr/>
                </a:tc>
                <a:tc>
                  <a:txBody>
                    <a:bodyPr/>
                    <a:lstStyle/>
                    <a:p>
                      <a:r>
                        <a:rPr lang="en-US" sz="1400" dirty="0" smtClean="0"/>
                        <a:t>Crescent City WIC</a:t>
                      </a:r>
                    </a:p>
                    <a:p>
                      <a:endParaRPr lang="en-US" sz="1400" dirty="0" smtClean="0"/>
                    </a:p>
                    <a:p>
                      <a:endParaRPr lang="en-US" sz="1400" dirty="0" smtClean="0"/>
                    </a:p>
                    <a:p>
                      <a:endParaRPr lang="en-US" sz="1400" dirty="0" smtClean="0"/>
                    </a:p>
                    <a:p>
                      <a:r>
                        <a:rPr lang="en-US" sz="1100" dirty="0" smtClean="0"/>
                        <a:t>Louisiana</a:t>
                      </a:r>
                      <a:endParaRPr lang="en-US" sz="1100" dirty="0"/>
                    </a:p>
                  </a:txBody>
                  <a:tcPr/>
                </a:tc>
                <a:tc>
                  <a:txBody>
                    <a:bodyPr/>
                    <a:lstStyle/>
                    <a:p>
                      <a:r>
                        <a:rPr lang="en-US" sz="1400" dirty="0" smtClean="0"/>
                        <a:t>Angelina County &amp; Cities</a:t>
                      </a:r>
                    </a:p>
                    <a:p>
                      <a:endParaRPr lang="en-US" sz="1400" dirty="0" smtClean="0"/>
                    </a:p>
                    <a:p>
                      <a:endParaRPr lang="en-US" sz="1400" dirty="0" smtClean="0"/>
                    </a:p>
                    <a:p>
                      <a:r>
                        <a:rPr lang="en-US" sz="1100" dirty="0" smtClean="0"/>
                        <a:t>Texas</a:t>
                      </a:r>
                      <a:endParaRPr lang="en-US" sz="1100" dirty="0"/>
                    </a:p>
                  </a:txBody>
                  <a:tcPr/>
                </a:tc>
                <a:tc>
                  <a:txBody>
                    <a:bodyPr/>
                    <a:lstStyle/>
                    <a:p>
                      <a:r>
                        <a:rPr lang="en-US" sz="1400" dirty="0" smtClean="0"/>
                        <a:t>Cumberland Plateau</a:t>
                      </a:r>
                    </a:p>
                    <a:p>
                      <a:endParaRPr lang="en-US" sz="1400" dirty="0" smtClean="0"/>
                    </a:p>
                    <a:p>
                      <a:endParaRPr lang="en-US" sz="1400" dirty="0" smtClean="0"/>
                    </a:p>
                    <a:p>
                      <a:endParaRPr lang="en-US" sz="1400" dirty="0" smtClean="0"/>
                    </a:p>
                    <a:p>
                      <a:r>
                        <a:rPr lang="en-US" sz="1100" dirty="0" smtClean="0"/>
                        <a:t>Virginia</a:t>
                      </a:r>
                      <a:endParaRPr lang="en-US" sz="1100" dirty="0"/>
                    </a:p>
                  </a:txBody>
                  <a:tcPr/>
                </a:tc>
                <a:tc>
                  <a:txBody>
                    <a:bodyPr/>
                    <a:lstStyle/>
                    <a:p>
                      <a:r>
                        <a:rPr lang="en-US" sz="1400" dirty="0" smtClean="0"/>
                        <a:t>Five Sandoval Indian</a:t>
                      </a:r>
                      <a:r>
                        <a:rPr lang="en-US" sz="1400" baseline="0" dirty="0" smtClean="0"/>
                        <a:t> Pueblos, Inc.</a:t>
                      </a:r>
                    </a:p>
                    <a:p>
                      <a:endParaRPr lang="en-US" sz="1100" baseline="0" dirty="0" smtClean="0"/>
                    </a:p>
                    <a:p>
                      <a:r>
                        <a:rPr lang="en-US" sz="1100" baseline="0" dirty="0" smtClean="0"/>
                        <a:t>New Mexico</a:t>
                      </a:r>
                      <a:endParaRPr lang="en-US" sz="1100" dirty="0"/>
                    </a:p>
                  </a:txBody>
                  <a:tcPr/>
                </a:tc>
                <a:tc>
                  <a:txBody>
                    <a:bodyPr/>
                    <a:lstStyle/>
                    <a:p>
                      <a:r>
                        <a:rPr lang="en-US" sz="1400" dirty="0" smtClean="0"/>
                        <a:t>District Health Department #10</a:t>
                      </a:r>
                    </a:p>
                    <a:p>
                      <a:endParaRPr lang="en-US" sz="1400" dirty="0" smtClean="0"/>
                    </a:p>
                    <a:p>
                      <a:r>
                        <a:rPr lang="en-US" sz="1100" dirty="0" smtClean="0"/>
                        <a:t>Michigan</a:t>
                      </a:r>
                      <a:endParaRPr lang="en-US" sz="1100" dirty="0"/>
                    </a:p>
                  </a:txBody>
                  <a:tcPr/>
                </a:tc>
                <a:extLst>
                  <a:ext uri="{0D108BD9-81ED-4DB2-BD59-A6C34878D82A}">
                    <a16:rowId xmlns:a16="http://schemas.microsoft.com/office/drawing/2014/main" xmlns="" val="489968898"/>
                  </a:ext>
                </a:extLst>
              </a:tr>
              <a:tr h="620103">
                <a:tc>
                  <a:txBody>
                    <a:bodyPr/>
                    <a:lstStyle/>
                    <a:p>
                      <a:r>
                        <a:rPr lang="en-US" sz="1400" dirty="0" smtClean="0"/>
                        <a:t>Income</a:t>
                      </a:r>
                      <a:r>
                        <a:rPr lang="en-US" sz="1400" baseline="0" dirty="0" smtClean="0"/>
                        <a:t> – Per capita</a:t>
                      </a:r>
                      <a:endParaRPr lang="en-US" sz="1400" dirty="0"/>
                    </a:p>
                  </a:txBody>
                  <a:tcPr/>
                </a:tc>
                <a:tc>
                  <a:txBody>
                    <a:bodyPr/>
                    <a:lstStyle/>
                    <a:p>
                      <a:r>
                        <a:rPr lang="en-US" sz="1400" dirty="0" smtClean="0"/>
                        <a:t>$20,057</a:t>
                      </a:r>
                      <a:endParaRPr lang="en-US" sz="1400" dirty="0"/>
                    </a:p>
                  </a:txBody>
                  <a:tcPr/>
                </a:tc>
                <a:tc>
                  <a:txBody>
                    <a:bodyPr/>
                    <a:lstStyle/>
                    <a:p>
                      <a:r>
                        <a:rPr lang="en-US" sz="1400" dirty="0" smtClean="0"/>
                        <a:t>$25,747</a:t>
                      </a:r>
                      <a:endParaRPr lang="en-US" sz="1400" dirty="0"/>
                    </a:p>
                  </a:txBody>
                  <a:tcPr/>
                </a:tc>
                <a:tc>
                  <a:txBody>
                    <a:bodyPr/>
                    <a:lstStyle/>
                    <a:p>
                      <a:r>
                        <a:rPr lang="en-US" sz="1400" dirty="0" smtClean="0"/>
                        <a:t>$20,982</a:t>
                      </a:r>
                      <a:endParaRPr lang="en-US" sz="1400" dirty="0"/>
                    </a:p>
                  </a:txBody>
                  <a:tcPr/>
                </a:tc>
                <a:tc>
                  <a:txBody>
                    <a:bodyPr/>
                    <a:lstStyle/>
                    <a:p>
                      <a:r>
                        <a:rPr lang="en-US" sz="1400" dirty="0" smtClean="0"/>
                        <a:t>$20,723</a:t>
                      </a:r>
                      <a:endParaRPr lang="en-US" sz="1400" dirty="0"/>
                    </a:p>
                  </a:txBody>
                  <a:tcPr/>
                </a:tc>
                <a:tc>
                  <a:txBody>
                    <a:bodyPr/>
                    <a:lstStyle/>
                    <a:p>
                      <a:r>
                        <a:rPr lang="en-US" sz="1400" dirty="0" smtClean="0"/>
                        <a:t>$9,814.20</a:t>
                      </a:r>
                      <a:endParaRPr lang="en-US" sz="1400" dirty="0"/>
                    </a:p>
                  </a:txBody>
                  <a:tcPr/>
                </a:tc>
                <a:tc>
                  <a:txBody>
                    <a:bodyPr/>
                    <a:lstStyle/>
                    <a:p>
                      <a:r>
                        <a:rPr lang="en-US" sz="1400" dirty="0" smtClean="0"/>
                        <a:t>$18,985</a:t>
                      </a:r>
                      <a:endParaRPr lang="en-US" sz="1400" dirty="0"/>
                    </a:p>
                  </a:txBody>
                  <a:tcPr/>
                </a:tc>
                <a:extLst>
                  <a:ext uri="{0D108BD9-81ED-4DB2-BD59-A6C34878D82A}">
                    <a16:rowId xmlns:a16="http://schemas.microsoft.com/office/drawing/2014/main" xmlns="" val="2725199145"/>
                  </a:ext>
                </a:extLst>
              </a:tr>
              <a:tr h="620103">
                <a:tc>
                  <a:txBody>
                    <a:bodyPr/>
                    <a:lstStyle/>
                    <a:p>
                      <a:r>
                        <a:rPr lang="en-US" sz="1400" dirty="0" smtClean="0"/>
                        <a:t>Food insecurity</a:t>
                      </a:r>
                      <a:endParaRPr lang="en-US" sz="1400" dirty="0"/>
                    </a:p>
                  </a:txBody>
                  <a:tcPr/>
                </a:tc>
                <a:tc>
                  <a:txBody>
                    <a:bodyPr/>
                    <a:lstStyle/>
                    <a:p>
                      <a:r>
                        <a:rPr lang="en-US" sz="1400" dirty="0" smtClean="0"/>
                        <a:t>12.81%</a:t>
                      </a:r>
                      <a:endParaRPr lang="en-US" sz="1400" dirty="0"/>
                    </a:p>
                  </a:txBody>
                  <a:tcPr/>
                </a:tc>
                <a:tc>
                  <a:txBody>
                    <a:bodyPr/>
                    <a:lstStyle/>
                    <a:p>
                      <a:r>
                        <a:rPr lang="en-US" sz="1400" dirty="0" smtClean="0"/>
                        <a:t>11.28%</a:t>
                      </a:r>
                      <a:endParaRPr lang="en-US" sz="1400" dirty="0"/>
                    </a:p>
                  </a:txBody>
                  <a:tcPr/>
                </a:tc>
                <a:tc>
                  <a:txBody>
                    <a:bodyPr/>
                    <a:lstStyle/>
                    <a:p>
                      <a:r>
                        <a:rPr lang="en-US" sz="1400" dirty="0" smtClean="0"/>
                        <a:t>19.11%</a:t>
                      </a:r>
                      <a:endParaRPr lang="en-US" sz="1400" dirty="0"/>
                    </a:p>
                  </a:txBody>
                  <a:tcPr/>
                </a:tc>
                <a:tc>
                  <a:txBody>
                    <a:bodyPr/>
                    <a:lstStyle/>
                    <a:p>
                      <a:r>
                        <a:rPr lang="en-US" sz="1400" dirty="0" smtClean="0"/>
                        <a:t>12.56%</a:t>
                      </a:r>
                      <a:endParaRPr lang="en-US" sz="1400" dirty="0"/>
                    </a:p>
                  </a:txBody>
                  <a:tcPr/>
                </a:tc>
                <a:tc>
                  <a:txBody>
                    <a:bodyPr/>
                    <a:lstStyle/>
                    <a:p>
                      <a:endParaRPr lang="en-US" sz="1400" dirty="0"/>
                    </a:p>
                  </a:txBody>
                  <a:tcPr/>
                </a:tc>
                <a:tc>
                  <a:txBody>
                    <a:bodyPr/>
                    <a:lstStyle/>
                    <a:p>
                      <a:r>
                        <a:rPr lang="en-US" sz="1400" dirty="0" smtClean="0"/>
                        <a:t>14.12%</a:t>
                      </a:r>
                      <a:endParaRPr lang="en-US" sz="1400" dirty="0"/>
                    </a:p>
                  </a:txBody>
                  <a:tcPr/>
                </a:tc>
                <a:extLst>
                  <a:ext uri="{0D108BD9-81ED-4DB2-BD59-A6C34878D82A}">
                    <a16:rowId xmlns:a16="http://schemas.microsoft.com/office/drawing/2014/main" xmlns="" val="582015459"/>
                  </a:ext>
                </a:extLst>
              </a:tr>
              <a:tr h="620103">
                <a:tc>
                  <a:txBody>
                    <a:bodyPr/>
                    <a:lstStyle/>
                    <a:p>
                      <a:r>
                        <a:rPr lang="en-US" sz="1400" dirty="0" smtClean="0"/>
                        <a:t>Child poverty</a:t>
                      </a:r>
                      <a:endParaRPr lang="en-US" sz="1400" dirty="0"/>
                    </a:p>
                  </a:txBody>
                  <a:tcPr/>
                </a:tc>
                <a:tc>
                  <a:txBody>
                    <a:bodyPr/>
                    <a:lstStyle/>
                    <a:p>
                      <a:r>
                        <a:rPr lang="en-US" sz="1400" dirty="0" smtClean="0"/>
                        <a:t>31.5%</a:t>
                      </a:r>
                      <a:endParaRPr lang="en-US" sz="1400" dirty="0"/>
                    </a:p>
                  </a:txBody>
                  <a:tcPr/>
                </a:tc>
                <a:tc>
                  <a:txBody>
                    <a:bodyPr/>
                    <a:lstStyle/>
                    <a:p>
                      <a:r>
                        <a:rPr lang="en-US" sz="1400" dirty="0" smtClean="0"/>
                        <a:t>17.2%</a:t>
                      </a:r>
                      <a:endParaRPr lang="en-US" sz="1400" dirty="0"/>
                    </a:p>
                  </a:txBody>
                  <a:tcPr/>
                </a:tc>
                <a:tc>
                  <a:txBody>
                    <a:bodyPr/>
                    <a:lstStyle/>
                    <a:p>
                      <a:r>
                        <a:rPr lang="en-US" sz="1400" dirty="0" smtClean="0"/>
                        <a:t>28.7%</a:t>
                      </a:r>
                      <a:endParaRPr lang="en-US" sz="1400" dirty="0"/>
                    </a:p>
                  </a:txBody>
                  <a:tcPr/>
                </a:tc>
                <a:tc>
                  <a:txBody>
                    <a:bodyPr/>
                    <a:lstStyle/>
                    <a:p>
                      <a:r>
                        <a:rPr lang="en-US" sz="1400" dirty="0" smtClean="0"/>
                        <a:t>24.7%</a:t>
                      </a:r>
                      <a:endParaRPr lang="en-US" sz="1400" dirty="0"/>
                    </a:p>
                  </a:txBody>
                  <a:tcPr/>
                </a:tc>
                <a:tc>
                  <a:txBody>
                    <a:bodyPr/>
                    <a:lstStyle/>
                    <a:p>
                      <a:r>
                        <a:rPr lang="en-US" sz="1400" dirty="0" smtClean="0"/>
                        <a:t>19.56%</a:t>
                      </a:r>
                      <a:endParaRPr lang="en-US" sz="1400" dirty="0"/>
                    </a:p>
                  </a:txBody>
                  <a:tcPr/>
                </a:tc>
                <a:tc>
                  <a:txBody>
                    <a:bodyPr/>
                    <a:lstStyle/>
                    <a:p>
                      <a:r>
                        <a:rPr lang="en-US" sz="1400" dirty="0" smtClean="0"/>
                        <a:t>30.7%</a:t>
                      </a:r>
                      <a:endParaRPr lang="en-US" sz="1400" dirty="0"/>
                    </a:p>
                  </a:txBody>
                  <a:tcPr/>
                </a:tc>
                <a:extLst>
                  <a:ext uri="{0D108BD9-81ED-4DB2-BD59-A6C34878D82A}">
                    <a16:rowId xmlns:a16="http://schemas.microsoft.com/office/drawing/2014/main" xmlns="" val="901443912"/>
                  </a:ext>
                </a:extLst>
              </a:tr>
              <a:tr h="620103">
                <a:tc>
                  <a:txBody>
                    <a:bodyPr/>
                    <a:lstStyle/>
                    <a:p>
                      <a:r>
                        <a:rPr lang="en-US" sz="1400" dirty="0" smtClean="0"/>
                        <a:t>Grocery store access</a:t>
                      </a:r>
                      <a:endParaRPr lang="en-US" sz="1400" dirty="0"/>
                    </a:p>
                  </a:txBody>
                  <a:tcPr/>
                </a:tc>
                <a:tc>
                  <a:txBody>
                    <a:bodyPr/>
                    <a:lstStyle/>
                    <a:p>
                      <a:r>
                        <a:rPr lang="en-US" sz="1400" dirty="0" smtClean="0"/>
                        <a:t>17.1 per</a:t>
                      </a:r>
                      <a:r>
                        <a:rPr lang="en-US" sz="1400" baseline="0" dirty="0" smtClean="0"/>
                        <a:t> 100,000</a:t>
                      </a:r>
                      <a:endParaRPr lang="en-US" sz="1400" dirty="0"/>
                    </a:p>
                  </a:txBody>
                  <a:tcPr/>
                </a:tc>
                <a:tc>
                  <a:txBody>
                    <a:bodyPr/>
                    <a:lstStyle/>
                    <a:p>
                      <a:r>
                        <a:rPr lang="en-US" sz="1400" dirty="0" smtClean="0"/>
                        <a:t>13.2 per 100,000</a:t>
                      </a:r>
                      <a:endParaRPr lang="en-US" sz="1400" dirty="0"/>
                    </a:p>
                  </a:txBody>
                  <a:tcPr/>
                </a:tc>
                <a:tc>
                  <a:txBody>
                    <a:bodyPr/>
                    <a:lstStyle/>
                    <a:p>
                      <a:r>
                        <a:rPr lang="en-US" sz="1400" dirty="0" smtClean="0"/>
                        <a:t>11.52 per 100,000</a:t>
                      </a:r>
                      <a:endParaRPr lang="en-US" sz="1400" dirty="0"/>
                    </a:p>
                  </a:txBody>
                  <a:tcPr/>
                </a:tc>
                <a:tc>
                  <a:txBody>
                    <a:bodyPr/>
                    <a:lstStyle/>
                    <a:p>
                      <a:r>
                        <a:rPr lang="en-US" sz="1400" dirty="0" smtClean="0"/>
                        <a:t>17.57 per 100,000</a:t>
                      </a:r>
                      <a:endParaRPr lang="en-US" sz="1400" dirty="0"/>
                    </a:p>
                  </a:txBody>
                  <a:tcPr/>
                </a:tc>
                <a:tc>
                  <a:txBody>
                    <a:bodyPr/>
                    <a:lstStyle/>
                    <a:p>
                      <a:endParaRPr lang="en-US" sz="1400"/>
                    </a:p>
                  </a:txBody>
                  <a:tcPr/>
                </a:tc>
                <a:tc>
                  <a:txBody>
                    <a:bodyPr/>
                    <a:lstStyle/>
                    <a:p>
                      <a:r>
                        <a:rPr lang="en-US" sz="1400" dirty="0" smtClean="0"/>
                        <a:t>26.35 per 100,000</a:t>
                      </a:r>
                      <a:endParaRPr lang="en-US" sz="1400" dirty="0"/>
                    </a:p>
                  </a:txBody>
                  <a:tcPr/>
                </a:tc>
                <a:extLst>
                  <a:ext uri="{0D108BD9-81ED-4DB2-BD59-A6C34878D82A}">
                    <a16:rowId xmlns:a16="http://schemas.microsoft.com/office/drawing/2014/main" xmlns="" val="2083066201"/>
                  </a:ext>
                </a:extLst>
              </a:tr>
              <a:tr h="875440">
                <a:tc>
                  <a:txBody>
                    <a:bodyPr/>
                    <a:lstStyle/>
                    <a:p>
                      <a:r>
                        <a:rPr lang="en-US" sz="1400" dirty="0" smtClean="0"/>
                        <a:t>Low income</a:t>
                      </a:r>
                      <a:r>
                        <a:rPr lang="en-US" sz="1400" baseline="0" dirty="0" smtClean="0"/>
                        <a:t> pop. w/low food access</a:t>
                      </a:r>
                      <a:endParaRPr lang="en-US" sz="1400" dirty="0"/>
                    </a:p>
                  </a:txBody>
                  <a:tcPr/>
                </a:tc>
                <a:tc>
                  <a:txBody>
                    <a:bodyPr/>
                    <a:lstStyle/>
                    <a:p>
                      <a:r>
                        <a:rPr lang="en-US" sz="1400" dirty="0" smtClean="0"/>
                        <a:t>2.96%</a:t>
                      </a:r>
                      <a:endParaRPr lang="en-US" sz="1400" dirty="0"/>
                    </a:p>
                  </a:txBody>
                  <a:tcPr/>
                </a:tc>
                <a:tc>
                  <a:txBody>
                    <a:bodyPr/>
                    <a:lstStyle/>
                    <a:p>
                      <a:r>
                        <a:rPr lang="en-US" sz="1400" dirty="0" smtClean="0"/>
                        <a:t>13.6%</a:t>
                      </a:r>
                      <a:endParaRPr lang="en-US" sz="1400" dirty="0"/>
                    </a:p>
                  </a:txBody>
                  <a:tcPr/>
                </a:tc>
                <a:tc>
                  <a:txBody>
                    <a:bodyPr/>
                    <a:lstStyle/>
                    <a:p>
                      <a:r>
                        <a:rPr lang="en-US" sz="1400" dirty="0" smtClean="0"/>
                        <a:t>13.2%</a:t>
                      </a:r>
                      <a:endParaRPr lang="en-US" sz="1400" dirty="0"/>
                    </a:p>
                  </a:txBody>
                  <a:tcPr/>
                </a:tc>
                <a:tc>
                  <a:txBody>
                    <a:bodyPr/>
                    <a:lstStyle/>
                    <a:p>
                      <a:r>
                        <a:rPr lang="en-US" sz="1400" dirty="0" smtClean="0"/>
                        <a:t>6.9%</a:t>
                      </a:r>
                      <a:endParaRPr lang="en-US" sz="1400" dirty="0"/>
                    </a:p>
                  </a:txBody>
                  <a:tcPr/>
                </a:tc>
                <a:tc>
                  <a:txBody>
                    <a:bodyPr/>
                    <a:lstStyle/>
                    <a:p>
                      <a:endParaRPr lang="en-US" sz="1400" dirty="0"/>
                    </a:p>
                  </a:txBody>
                  <a:tcPr/>
                </a:tc>
                <a:tc>
                  <a:txBody>
                    <a:bodyPr/>
                    <a:lstStyle/>
                    <a:p>
                      <a:r>
                        <a:rPr lang="en-US" sz="1400" dirty="0" smtClean="0"/>
                        <a:t>2.1%</a:t>
                      </a:r>
                      <a:endParaRPr lang="en-US" sz="1400" dirty="0"/>
                    </a:p>
                  </a:txBody>
                  <a:tcPr/>
                </a:tc>
                <a:extLst>
                  <a:ext uri="{0D108BD9-81ED-4DB2-BD59-A6C34878D82A}">
                    <a16:rowId xmlns:a16="http://schemas.microsoft.com/office/drawing/2014/main" xmlns="" val="2009300197"/>
                  </a:ext>
                </a:extLst>
              </a:tr>
              <a:tr h="875440">
                <a:tc>
                  <a:txBody>
                    <a:bodyPr/>
                    <a:lstStyle/>
                    <a:p>
                      <a:r>
                        <a:rPr lang="en-US" sz="1400" dirty="0" smtClean="0"/>
                        <a:t>Inadequate F/V consumption</a:t>
                      </a:r>
                      <a:endParaRPr lang="en-US" sz="1400" dirty="0"/>
                    </a:p>
                  </a:txBody>
                  <a:tcPr/>
                </a:tc>
                <a:tc>
                  <a:txBody>
                    <a:bodyPr/>
                    <a:lstStyle/>
                    <a:p>
                      <a:r>
                        <a:rPr lang="en-US" sz="1400" dirty="0" smtClean="0"/>
                        <a:t>No data</a:t>
                      </a:r>
                      <a:endParaRPr lang="en-US" sz="1400" dirty="0"/>
                    </a:p>
                  </a:txBody>
                  <a:tcPr/>
                </a:tc>
                <a:tc>
                  <a:txBody>
                    <a:bodyPr/>
                    <a:lstStyle/>
                    <a:p>
                      <a:r>
                        <a:rPr lang="en-US" sz="1400" dirty="0" smtClean="0"/>
                        <a:t>No data</a:t>
                      </a:r>
                      <a:endParaRPr lang="en-US" sz="1400" dirty="0"/>
                    </a:p>
                  </a:txBody>
                  <a:tcPr/>
                </a:tc>
                <a:tc>
                  <a:txBody>
                    <a:bodyPr/>
                    <a:lstStyle/>
                    <a:p>
                      <a:r>
                        <a:rPr lang="en-US" sz="1400" dirty="0" smtClean="0"/>
                        <a:t>78.8%</a:t>
                      </a:r>
                      <a:endParaRPr lang="en-US" sz="1400" dirty="0"/>
                    </a:p>
                  </a:txBody>
                  <a:tcPr/>
                </a:tc>
                <a:tc>
                  <a:txBody>
                    <a:bodyPr/>
                    <a:lstStyle/>
                    <a:p>
                      <a:r>
                        <a:rPr lang="en-US" sz="1400" dirty="0" smtClean="0"/>
                        <a:t>83%</a:t>
                      </a:r>
                      <a:endParaRPr lang="en-US" sz="1400" dirty="0"/>
                    </a:p>
                  </a:txBody>
                  <a:tcPr/>
                </a:tc>
                <a:tc>
                  <a:txBody>
                    <a:bodyPr/>
                    <a:lstStyle/>
                    <a:p>
                      <a:endParaRPr lang="en-US" sz="1400" dirty="0"/>
                    </a:p>
                  </a:txBody>
                  <a:tcPr/>
                </a:tc>
                <a:tc>
                  <a:txBody>
                    <a:bodyPr/>
                    <a:lstStyle/>
                    <a:p>
                      <a:r>
                        <a:rPr lang="en-US" sz="1400" dirty="0" smtClean="0"/>
                        <a:t>No data</a:t>
                      </a:r>
                      <a:endParaRPr lang="en-US" sz="1400" dirty="0"/>
                    </a:p>
                  </a:txBody>
                  <a:tcPr/>
                </a:tc>
                <a:extLst>
                  <a:ext uri="{0D108BD9-81ED-4DB2-BD59-A6C34878D82A}">
                    <a16:rowId xmlns:a16="http://schemas.microsoft.com/office/drawing/2014/main" xmlns="" val="1221392393"/>
                  </a:ext>
                </a:extLst>
              </a:tr>
              <a:tr h="582774">
                <a:tc>
                  <a:txBody>
                    <a:bodyPr/>
                    <a:lstStyle/>
                    <a:p>
                      <a:r>
                        <a:rPr lang="en-US" sz="1400" dirty="0" smtClean="0"/>
                        <a:t>Obesity</a:t>
                      </a:r>
                      <a:endParaRPr lang="en-US" sz="1400" dirty="0"/>
                    </a:p>
                  </a:txBody>
                  <a:tcPr/>
                </a:tc>
                <a:tc>
                  <a:txBody>
                    <a:bodyPr/>
                    <a:lstStyle/>
                    <a:p>
                      <a:r>
                        <a:rPr lang="en-US" sz="1400" dirty="0" smtClean="0"/>
                        <a:t>31.66%</a:t>
                      </a:r>
                      <a:endParaRPr lang="en-US" sz="1400" dirty="0"/>
                    </a:p>
                  </a:txBody>
                  <a:tcPr/>
                </a:tc>
                <a:tc>
                  <a:txBody>
                    <a:bodyPr/>
                    <a:lstStyle/>
                    <a:p>
                      <a:r>
                        <a:rPr lang="en-US" sz="1400" dirty="0" smtClean="0"/>
                        <a:t>34.7%</a:t>
                      </a:r>
                      <a:endParaRPr lang="en-US" sz="1400" dirty="0"/>
                    </a:p>
                  </a:txBody>
                  <a:tcPr/>
                </a:tc>
                <a:tc>
                  <a:txBody>
                    <a:bodyPr/>
                    <a:lstStyle/>
                    <a:p>
                      <a:r>
                        <a:rPr lang="en-US" sz="1400" dirty="0" smtClean="0"/>
                        <a:t>33.6%</a:t>
                      </a:r>
                      <a:endParaRPr lang="en-US" sz="1400" dirty="0"/>
                    </a:p>
                  </a:txBody>
                  <a:tcPr/>
                </a:tc>
                <a:tc>
                  <a:txBody>
                    <a:bodyPr/>
                    <a:lstStyle/>
                    <a:p>
                      <a:r>
                        <a:rPr lang="en-US" sz="1400" dirty="0" smtClean="0"/>
                        <a:t>29.6%</a:t>
                      </a:r>
                      <a:endParaRPr lang="en-US" sz="1400" dirty="0"/>
                    </a:p>
                  </a:txBody>
                  <a:tcPr/>
                </a:tc>
                <a:tc>
                  <a:txBody>
                    <a:bodyPr/>
                    <a:lstStyle/>
                    <a:p>
                      <a:endParaRPr lang="en-US" sz="1400"/>
                    </a:p>
                  </a:txBody>
                  <a:tcPr/>
                </a:tc>
                <a:tc>
                  <a:txBody>
                    <a:bodyPr/>
                    <a:lstStyle/>
                    <a:p>
                      <a:r>
                        <a:rPr lang="en-US" sz="1400" dirty="0" smtClean="0"/>
                        <a:t>33.8%</a:t>
                      </a:r>
                      <a:endParaRPr lang="en-US" sz="1400" dirty="0"/>
                    </a:p>
                  </a:txBody>
                  <a:tcPr/>
                </a:tc>
                <a:extLst>
                  <a:ext uri="{0D108BD9-81ED-4DB2-BD59-A6C34878D82A}">
                    <a16:rowId xmlns:a16="http://schemas.microsoft.com/office/drawing/2014/main" xmlns="" val="3525927703"/>
                  </a:ext>
                </a:extLst>
              </a:tr>
            </a:tbl>
          </a:graphicData>
        </a:graphic>
      </p:graphicFrame>
    </p:spTree>
    <p:extLst>
      <p:ext uri="{BB962C8B-B14F-4D97-AF65-F5344CB8AC3E}">
        <p14:creationId xmlns:p14="http://schemas.microsoft.com/office/powerpoint/2010/main" val="2133482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loucester MT Extra Condensed" panose="02030808020601010101" pitchFamily="18" charset="0"/>
              </a:rPr>
              <a:t>Disclaimer</a:t>
            </a:r>
            <a:endParaRPr lang="en-US" dirty="0">
              <a:latin typeface="Gloucester MT Extra Condensed" panose="02030808020601010101" pitchFamily="18" charset="0"/>
            </a:endParaRPr>
          </a:p>
        </p:txBody>
      </p:sp>
      <p:sp>
        <p:nvSpPr>
          <p:cNvPr id="3" name="Content Placeholder 2"/>
          <p:cNvSpPr>
            <a:spLocks noGrp="1"/>
          </p:cNvSpPr>
          <p:nvPr>
            <p:ph idx="1"/>
          </p:nvPr>
        </p:nvSpPr>
        <p:spPr>
          <a:xfrm>
            <a:off x="533400" y="1993392"/>
            <a:ext cx="7772400" cy="4050792"/>
          </a:xfrm>
        </p:spPr>
        <p:txBody>
          <a:bodyPr>
            <a:normAutofit/>
          </a:bodyPr>
          <a:lstStyle/>
          <a:p>
            <a:r>
              <a:rPr lang="en-US" sz="2400" dirty="0"/>
              <a:t>This </a:t>
            </a:r>
            <a:r>
              <a:rPr lang="en-US" sz="2400" dirty="0" smtClean="0"/>
              <a:t>presentation was </a:t>
            </a:r>
            <a:r>
              <a:rPr lang="en-US" sz="2400" dirty="0"/>
              <a:t>supported by the </a:t>
            </a:r>
            <a:r>
              <a:rPr lang="en-US" sz="2400" dirty="0" smtClean="0"/>
              <a:t>Cooperative Agreement Number</a:t>
            </a:r>
            <a:r>
              <a:rPr lang="en-US" sz="2400" dirty="0"/>
              <a:t>, U58 DP005645-03, funded by the Centers for Disease Control and Prevention. </a:t>
            </a:r>
            <a:r>
              <a:rPr lang="en-US" sz="2400" dirty="0" smtClean="0"/>
              <a:t>Its contents </a:t>
            </a:r>
            <a:r>
              <a:rPr lang="en-US" sz="2400" dirty="0"/>
              <a:t>are solely the responsibility of the authors and do not necessarily represent </a:t>
            </a:r>
            <a:r>
              <a:rPr lang="en-US" sz="2400" dirty="0" smtClean="0"/>
              <a:t>the official </a:t>
            </a:r>
            <a:r>
              <a:rPr lang="en-US" sz="2400" dirty="0"/>
              <a:t>views of the Centers for Disease Control and Prevention or the Department of </a:t>
            </a:r>
            <a:r>
              <a:rPr lang="en-US" sz="2400" dirty="0" smtClean="0"/>
              <a:t>Health and </a:t>
            </a:r>
            <a:r>
              <a:rPr lang="en-US" sz="2400" dirty="0"/>
              <a:t>Human Services.</a:t>
            </a:r>
          </a:p>
        </p:txBody>
      </p:sp>
      <p:pic>
        <p:nvPicPr>
          <p:cNvPr id="5"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4186282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98234646"/>
              </p:ext>
            </p:extLst>
          </p:nvPr>
        </p:nvGraphicFramePr>
        <p:xfrm>
          <a:off x="228600" y="152400"/>
          <a:ext cx="8686798" cy="6553200"/>
        </p:xfrm>
        <a:graphic>
          <a:graphicData uri="http://schemas.openxmlformats.org/drawingml/2006/table">
            <a:tbl>
              <a:tblPr firstRow="1" bandRow="1">
                <a:tableStyleId>{5C22544A-7EE6-4342-B048-85BDC9FD1C3A}</a:tableStyleId>
              </a:tblPr>
              <a:tblGrid>
                <a:gridCol w="1240972">
                  <a:extLst>
                    <a:ext uri="{9D8B030D-6E8A-4147-A177-3AD203B41FA5}">
                      <a16:colId xmlns:a16="http://schemas.microsoft.com/office/drawing/2014/main" xmlns="" val="1121478583"/>
                    </a:ext>
                  </a:extLst>
                </a:gridCol>
                <a:gridCol w="1240974">
                  <a:extLst>
                    <a:ext uri="{9D8B030D-6E8A-4147-A177-3AD203B41FA5}">
                      <a16:colId xmlns:a16="http://schemas.microsoft.com/office/drawing/2014/main" xmlns="" val="3729055041"/>
                    </a:ext>
                  </a:extLst>
                </a:gridCol>
                <a:gridCol w="870854">
                  <a:extLst>
                    <a:ext uri="{9D8B030D-6E8A-4147-A177-3AD203B41FA5}">
                      <a16:colId xmlns:a16="http://schemas.microsoft.com/office/drawing/2014/main" xmlns="" val="3100289535"/>
                    </a:ext>
                  </a:extLst>
                </a:gridCol>
                <a:gridCol w="1600200">
                  <a:extLst>
                    <a:ext uri="{9D8B030D-6E8A-4147-A177-3AD203B41FA5}">
                      <a16:colId xmlns:a16="http://schemas.microsoft.com/office/drawing/2014/main" xmlns="" val="3418517334"/>
                    </a:ext>
                  </a:extLst>
                </a:gridCol>
                <a:gridCol w="1676400">
                  <a:extLst>
                    <a:ext uri="{9D8B030D-6E8A-4147-A177-3AD203B41FA5}">
                      <a16:colId xmlns:a16="http://schemas.microsoft.com/office/drawing/2014/main" xmlns="" val="3858261899"/>
                    </a:ext>
                  </a:extLst>
                </a:gridCol>
                <a:gridCol w="2057398">
                  <a:extLst>
                    <a:ext uri="{9D8B030D-6E8A-4147-A177-3AD203B41FA5}">
                      <a16:colId xmlns:a16="http://schemas.microsoft.com/office/drawing/2014/main" xmlns="" val="3434615886"/>
                    </a:ext>
                  </a:extLst>
                </a:gridCol>
              </a:tblGrid>
              <a:tr h="2016339">
                <a:tc>
                  <a:txBody>
                    <a:bodyPr/>
                    <a:lstStyle/>
                    <a:p>
                      <a:endParaRPr lang="en-US" dirty="0"/>
                    </a:p>
                  </a:txBody>
                  <a:tcPr/>
                </a:tc>
                <a:tc>
                  <a:txBody>
                    <a:bodyPr/>
                    <a:lstStyle/>
                    <a:p>
                      <a:r>
                        <a:rPr lang="en-US" sz="1400" dirty="0" smtClean="0"/>
                        <a:t>Santa Ana</a:t>
                      </a:r>
                      <a:r>
                        <a:rPr lang="en-US" sz="1400" baseline="0" dirty="0" smtClean="0"/>
                        <a:t> Pueblo</a:t>
                      </a:r>
                    </a:p>
                    <a:p>
                      <a:endParaRPr lang="en-US" sz="1400" baseline="0" dirty="0" smtClean="0"/>
                    </a:p>
                    <a:p>
                      <a:endParaRPr lang="en-US" sz="1400" baseline="0" dirty="0" smtClean="0"/>
                    </a:p>
                    <a:p>
                      <a:endParaRPr lang="en-US" sz="1400" baseline="0" dirty="0" smtClean="0"/>
                    </a:p>
                    <a:p>
                      <a:r>
                        <a:rPr lang="en-US" sz="1400" baseline="0" dirty="0" smtClean="0"/>
                        <a:t>(Urban)</a:t>
                      </a:r>
                    </a:p>
                    <a:p>
                      <a:endParaRPr lang="en-US" sz="1400" baseline="0" dirty="0" smtClean="0"/>
                    </a:p>
                    <a:p>
                      <a:endParaRPr lang="en-US" sz="1400" baseline="0" dirty="0" smtClean="0"/>
                    </a:p>
                  </a:txBody>
                  <a:tcPr/>
                </a:tc>
                <a:tc>
                  <a:txBody>
                    <a:bodyPr/>
                    <a:lstStyle/>
                    <a:p>
                      <a:r>
                        <a:rPr lang="en-US" sz="1400" dirty="0" smtClean="0"/>
                        <a:t>Sandia Pueblo</a:t>
                      </a:r>
                    </a:p>
                    <a:p>
                      <a:endParaRPr lang="en-US" sz="1400" dirty="0" smtClean="0"/>
                    </a:p>
                    <a:p>
                      <a:endParaRPr lang="en-US" sz="1400" dirty="0" smtClean="0"/>
                    </a:p>
                    <a:p>
                      <a:endParaRPr lang="en-US" sz="1400" dirty="0" smtClean="0"/>
                    </a:p>
                    <a:p>
                      <a:r>
                        <a:rPr lang="en-US" sz="1400" dirty="0" smtClean="0"/>
                        <a:t>(Urban)</a:t>
                      </a:r>
                    </a:p>
                    <a:p>
                      <a:endParaRPr lang="en-US" sz="1400" dirty="0" smtClean="0"/>
                    </a:p>
                  </a:txBody>
                  <a:tcPr/>
                </a:tc>
                <a:tc>
                  <a:txBody>
                    <a:bodyPr/>
                    <a:lstStyle/>
                    <a:p>
                      <a:r>
                        <a:rPr lang="en-US" sz="1400" dirty="0" smtClean="0"/>
                        <a:t>Jemez Pueblo</a:t>
                      </a:r>
                    </a:p>
                    <a:p>
                      <a:endParaRPr lang="en-US" sz="1400" dirty="0" smtClean="0"/>
                    </a:p>
                    <a:p>
                      <a:endParaRPr lang="en-US" sz="1400" dirty="0" smtClean="0"/>
                    </a:p>
                    <a:p>
                      <a:endParaRPr lang="en-US" sz="1400" dirty="0" smtClean="0"/>
                    </a:p>
                    <a:p>
                      <a:endParaRPr lang="en-US" sz="1400" dirty="0" smtClean="0"/>
                    </a:p>
                    <a:p>
                      <a:r>
                        <a:rPr lang="en-US" sz="1400" dirty="0" smtClean="0"/>
                        <a:t>(Rural/Isolated)</a:t>
                      </a:r>
                    </a:p>
                  </a:txBody>
                  <a:tcPr/>
                </a:tc>
                <a:tc>
                  <a:txBody>
                    <a:bodyPr/>
                    <a:lstStyle/>
                    <a:p>
                      <a:r>
                        <a:rPr lang="en-US" sz="1400" dirty="0" smtClean="0"/>
                        <a:t>Cochiti</a:t>
                      </a:r>
                      <a:r>
                        <a:rPr lang="en-US" sz="1400" baseline="0" dirty="0" smtClean="0"/>
                        <a:t> Pueblo</a:t>
                      </a:r>
                      <a:endParaRPr lang="en-US" sz="1400" dirty="0" smtClean="0"/>
                    </a:p>
                    <a:p>
                      <a:endParaRPr lang="en-US" sz="1400" dirty="0" smtClean="0"/>
                    </a:p>
                    <a:p>
                      <a:endParaRPr lang="en-US" sz="1400" dirty="0" smtClean="0"/>
                    </a:p>
                    <a:p>
                      <a:endParaRPr lang="en-US" sz="1400" dirty="0" smtClean="0"/>
                    </a:p>
                    <a:p>
                      <a:endParaRPr lang="en-US" sz="1400" dirty="0" smtClean="0"/>
                    </a:p>
                    <a:p>
                      <a:r>
                        <a:rPr lang="en-US" sz="1400" dirty="0" smtClean="0"/>
                        <a:t>(Rural/Near Santa</a:t>
                      </a:r>
                      <a:r>
                        <a:rPr lang="en-US" sz="1400" baseline="0" dirty="0" smtClean="0"/>
                        <a:t> Fe</a:t>
                      </a:r>
                      <a:r>
                        <a:rPr lang="en-US" sz="1400" dirty="0" smtClean="0"/>
                        <a:t>)</a:t>
                      </a:r>
                    </a:p>
                    <a:p>
                      <a:endParaRPr lang="en-US" sz="1400" dirty="0" smtClean="0"/>
                    </a:p>
                  </a:txBody>
                  <a:tcPr/>
                </a:tc>
                <a:tc>
                  <a:txBody>
                    <a:bodyPr/>
                    <a:lstStyle/>
                    <a:p>
                      <a:r>
                        <a:rPr lang="en-US" sz="1400" dirty="0" smtClean="0"/>
                        <a:t>Zia Pueblo</a:t>
                      </a:r>
                      <a:endParaRPr lang="en-US" sz="1400" baseline="0" dirty="0" smtClean="0"/>
                    </a:p>
                    <a:p>
                      <a:endParaRPr lang="en-US" sz="1100" baseline="0" dirty="0" smtClean="0"/>
                    </a:p>
                    <a:p>
                      <a:endParaRPr lang="en-US" sz="1100" baseline="0" dirty="0" smtClean="0"/>
                    </a:p>
                    <a:p>
                      <a:endParaRPr lang="en-US" sz="1100" baseline="0" dirty="0" smtClean="0"/>
                    </a:p>
                    <a:p>
                      <a:endParaRPr lang="en-US" sz="1100" baseline="0" dirty="0" smtClean="0"/>
                    </a:p>
                    <a:p>
                      <a:endParaRPr lang="en-US" sz="1100" baseline="0" dirty="0" smtClean="0"/>
                    </a:p>
                    <a:p>
                      <a:r>
                        <a:rPr lang="en-US" sz="1400" baseline="0" dirty="0" smtClean="0"/>
                        <a:t>(Rural/Near Rio Rancho)</a:t>
                      </a:r>
                    </a:p>
                  </a:txBody>
                  <a:tcPr/>
                </a:tc>
                <a:extLst>
                  <a:ext uri="{0D108BD9-81ED-4DB2-BD59-A6C34878D82A}">
                    <a16:rowId xmlns:a16="http://schemas.microsoft.com/office/drawing/2014/main" xmlns="" val="4073916945"/>
                  </a:ext>
                </a:extLst>
              </a:tr>
              <a:tr h="801607">
                <a:tc>
                  <a:txBody>
                    <a:bodyPr/>
                    <a:lstStyle/>
                    <a:p>
                      <a:r>
                        <a:rPr lang="en-US" sz="1400" dirty="0" smtClean="0"/>
                        <a:t>Income</a:t>
                      </a:r>
                      <a:r>
                        <a:rPr lang="en-US" sz="1400" baseline="0" dirty="0" smtClean="0"/>
                        <a:t> – Per capita</a:t>
                      </a:r>
                      <a:endParaRPr lang="en-US" sz="1400" dirty="0"/>
                    </a:p>
                  </a:txBody>
                  <a:tcPr/>
                </a:tc>
                <a:tc>
                  <a:txBody>
                    <a:bodyPr/>
                    <a:lstStyle/>
                    <a:p>
                      <a:r>
                        <a:rPr lang="en-US" sz="1400" dirty="0" smtClean="0"/>
                        <a:t>$9,857</a:t>
                      </a:r>
                      <a:endParaRPr lang="en-US" sz="1400" dirty="0"/>
                    </a:p>
                  </a:txBody>
                  <a:tcPr/>
                </a:tc>
                <a:tc>
                  <a:txBody>
                    <a:bodyPr/>
                    <a:lstStyle/>
                    <a:p>
                      <a:r>
                        <a:rPr lang="en-US" sz="1400" dirty="0" smtClean="0"/>
                        <a:t>$11,240</a:t>
                      </a:r>
                      <a:endParaRPr lang="en-US" sz="1400" dirty="0"/>
                    </a:p>
                  </a:txBody>
                  <a:tcPr/>
                </a:tc>
                <a:tc>
                  <a:txBody>
                    <a:bodyPr/>
                    <a:lstStyle/>
                    <a:p>
                      <a:r>
                        <a:rPr lang="en-US" sz="1400" dirty="0" smtClean="0"/>
                        <a:t>$8,045</a:t>
                      </a:r>
                      <a:endParaRPr lang="en-US" sz="1400" dirty="0"/>
                    </a:p>
                  </a:txBody>
                  <a:tcPr/>
                </a:tc>
                <a:tc>
                  <a:txBody>
                    <a:bodyPr/>
                    <a:lstStyle/>
                    <a:p>
                      <a:r>
                        <a:rPr lang="en-US" sz="1400" dirty="0" smtClean="0"/>
                        <a:t>$11,240</a:t>
                      </a:r>
                      <a:endParaRPr lang="en-US" sz="1400" dirty="0"/>
                    </a:p>
                  </a:txBody>
                  <a:tcPr/>
                </a:tc>
                <a:tc>
                  <a:txBody>
                    <a:bodyPr/>
                    <a:lstStyle/>
                    <a:p>
                      <a:r>
                        <a:rPr lang="en-US" sz="1400" dirty="0" smtClean="0"/>
                        <a:t>$8,689</a:t>
                      </a:r>
                      <a:endParaRPr lang="en-US" sz="1400" dirty="0"/>
                    </a:p>
                  </a:txBody>
                  <a:tcPr/>
                </a:tc>
                <a:extLst>
                  <a:ext uri="{0D108BD9-81ED-4DB2-BD59-A6C34878D82A}">
                    <a16:rowId xmlns:a16="http://schemas.microsoft.com/office/drawing/2014/main" xmlns="" val="3164765602"/>
                  </a:ext>
                </a:extLst>
              </a:tr>
              <a:tr h="1035409">
                <a:tc>
                  <a:txBody>
                    <a:bodyPr/>
                    <a:lstStyle/>
                    <a:p>
                      <a:r>
                        <a:rPr lang="en-US" sz="1400" dirty="0" smtClean="0"/>
                        <a:t>Median Household Income</a:t>
                      </a:r>
                      <a:endParaRPr lang="en-US" sz="1400" dirty="0"/>
                    </a:p>
                  </a:txBody>
                  <a:tcPr/>
                </a:tc>
                <a:tc>
                  <a:txBody>
                    <a:bodyPr/>
                    <a:lstStyle/>
                    <a:p>
                      <a:r>
                        <a:rPr lang="en-US" sz="1400" dirty="0" smtClean="0"/>
                        <a:t>$45,179</a:t>
                      </a:r>
                      <a:endParaRPr lang="en-US" sz="1400" dirty="0"/>
                    </a:p>
                  </a:txBody>
                  <a:tcPr/>
                </a:tc>
                <a:tc>
                  <a:txBody>
                    <a:bodyPr/>
                    <a:lstStyle/>
                    <a:p>
                      <a:r>
                        <a:rPr lang="en-US" sz="1400" dirty="0" smtClean="0"/>
                        <a:t>$31,000</a:t>
                      </a:r>
                      <a:endParaRPr lang="en-US" sz="1400" dirty="0"/>
                    </a:p>
                  </a:txBody>
                  <a:tcPr/>
                </a:tc>
                <a:tc>
                  <a:txBody>
                    <a:bodyPr/>
                    <a:lstStyle/>
                    <a:p>
                      <a:r>
                        <a:rPr lang="en-US" sz="1400" dirty="0" smtClean="0"/>
                        <a:t>$28,889</a:t>
                      </a:r>
                      <a:endParaRPr lang="en-US" sz="1400" dirty="0"/>
                    </a:p>
                  </a:txBody>
                  <a:tcPr/>
                </a:tc>
                <a:tc>
                  <a:txBody>
                    <a:bodyPr/>
                    <a:lstStyle/>
                    <a:p>
                      <a:r>
                        <a:rPr lang="en-US" sz="1400" dirty="0" smtClean="0"/>
                        <a:t>$31,000</a:t>
                      </a:r>
                      <a:endParaRPr lang="en-US" sz="1400" dirty="0"/>
                    </a:p>
                  </a:txBody>
                  <a:tcPr/>
                </a:tc>
                <a:tc>
                  <a:txBody>
                    <a:bodyPr/>
                    <a:lstStyle/>
                    <a:p>
                      <a:r>
                        <a:rPr lang="en-US" sz="1400" dirty="0" smtClean="0"/>
                        <a:t>$34,583</a:t>
                      </a:r>
                      <a:endParaRPr lang="en-US" sz="1400" dirty="0"/>
                    </a:p>
                  </a:txBody>
                  <a:tcPr/>
                </a:tc>
                <a:extLst>
                  <a:ext uri="{0D108BD9-81ED-4DB2-BD59-A6C34878D82A}">
                    <a16:rowId xmlns:a16="http://schemas.microsoft.com/office/drawing/2014/main" xmlns="" val="2694034711"/>
                  </a:ext>
                </a:extLst>
              </a:tr>
              <a:tr h="580979">
                <a:tc>
                  <a:txBody>
                    <a:bodyPr/>
                    <a:lstStyle/>
                    <a:p>
                      <a:r>
                        <a:rPr lang="en-US" sz="1400" dirty="0" smtClean="0"/>
                        <a:t>Poverty Rate</a:t>
                      </a:r>
                      <a:endParaRPr lang="en-US" sz="1400" dirty="0"/>
                    </a:p>
                  </a:txBody>
                  <a:tcPr/>
                </a:tc>
                <a:tc>
                  <a:txBody>
                    <a:bodyPr/>
                    <a:lstStyle/>
                    <a:p>
                      <a:r>
                        <a:rPr lang="en-US" sz="1400" dirty="0" smtClean="0"/>
                        <a:t>4.1%</a:t>
                      </a:r>
                      <a:endParaRPr lang="en-US" sz="1400" dirty="0"/>
                    </a:p>
                  </a:txBody>
                  <a:tcPr/>
                </a:tc>
                <a:tc>
                  <a:txBody>
                    <a:bodyPr/>
                    <a:lstStyle/>
                    <a:p>
                      <a:r>
                        <a:rPr lang="en-US" sz="1400" dirty="0" smtClean="0"/>
                        <a:t>19.8%</a:t>
                      </a:r>
                      <a:endParaRPr lang="en-US" sz="1400" dirty="0"/>
                    </a:p>
                  </a:txBody>
                  <a:tcPr/>
                </a:tc>
                <a:tc>
                  <a:txBody>
                    <a:bodyPr/>
                    <a:lstStyle/>
                    <a:p>
                      <a:r>
                        <a:rPr lang="en-US" sz="1400" dirty="0" smtClean="0"/>
                        <a:t>25.5%</a:t>
                      </a:r>
                      <a:endParaRPr lang="en-US" sz="1400" dirty="0"/>
                    </a:p>
                  </a:txBody>
                  <a:tcPr/>
                </a:tc>
                <a:tc>
                  <a:txBody>
                    <a:bodyPr/>
                    <a:lstStyle/>
                    <a:p>
                      <a:r>
                        <a:rPr lang="en-US" sz="1400" dirty="0" smtClean="0"/>
                        <a:t>19.8%</a:t>
                      </a:r>
                      <a:endParaRPr lang="en-US" sz="1400" dirty="0"/>
                    </a:p>
                  </a:txBody>
                  <a:tcPr/>
                </a:tc>
                <a:tc>
                  <a:txBody>
                    <a:bodyPr/>
                    <a:lstStyle/>
                    <a:p>
                      <a:r>
                        <a:rPr lang="en-US" sz="1400" dirty="0" smtClean="0"/>
                        <a:t>15.4%</a:t>
                      </a:r>
                      <a:endParaRPr lang="en-US" sz="1400" dirty="0"/>
                    </a:p>
                  </a:txBody>
                  <a:tcPr/>
                </a:tc>
                <a:extLst>
                  <a:ext uri="{0D108BD9-81ED-4DB2-BD59-A6C34878D82A}">
                    <a16:rowId xmlns:a16="http://schemas.microsoft.com/office/drawing/2014/main" xmlns="" val="890002813"/>
                  </a:ext>
                </a:extLst>
              </a:tr>
              <a:tr h="580979">
                <a:tc>
                  <a:txBody>
                    <a:bodyPr/>
                    <a:lstStyle/>
                    <a:p>
                      <a:r>
                        <a:rPr lang="en-US" sz="1400" dirty="0" smtClean="0"/>
                        <a:t>Child poverty</a:t>
                      </a:r>
                      <a:endParaRPr lang="en-US" sz="1400" dirty="0"/>
                    </a:p>
                  </a:txBody>
                  <a:tcPr/>
                </a:tc>
                <a:tc>
                  <a:txBody>
                    <a:bodyPr/>
                    <a:lstStyle/>
                    <a:p>
                      <a:r>
                        <a:rPr lang="en-US" sz="1400" dirty="0" smtClean="0"/>
                        <a:t>4.1%</a:t>
                      </a:r>
                      <a:endParaRPr lang="en-US" sz="1400" dirty="0"/>
                    </a:p>
                  </a:txBody>
                  <a:tcPr/>
                </a:tc>
                <a:tc>
                  <a:txBody>
                    <a:bodyPr/>
                    <a:lstStyle/>
                    <a:p>
                      <a:r>
                        <a:rPr lang="en-US" sz="1400" dirty="0" smtClean="0"/>
                        <a:t>24%</a:t>
                      </a:r>
                      <a:endParaRPr lang="en-US" sz="1400" dirty="0"/>
                    </a:p>
                  </a:txBody>
                  <a:tcPr/>
                </a:tc>
                <a:tc>
                  <a:txBody>
                    <a:bodyPr/>
                    <a:lstStyle/>
                    <a:p>
                      <a:r>
                        <a:rPr lang="en-US" sz="1400" dirty="0" smtClean="0"/>
                        <a:t>27.1%</a:t>
                      </a:r>
                      <a:endParaRPr lang="en-US" sz="1400" dirty="0"/>
                    </a:p>
                  </a:txBody>
                  <a:tcPr/>
                </a:tc>
                <a:tc>
                  <a:txBody>
                    <a:bodyPr/>
                    <a:lstStyle/>
                    <a:p>
                      <a:r>
                        <a:rPr lang="en-US" sz="1400" dirty="0" smtClean="0"/>
                        <a:t>24%</a:t>
                      </a:r>
                      <a:endParaRPr lang="en-US" sz="1400" dirty="0"/>
                    </a:p>
                  </a:txBody>
                  <a:tcPr/>
                </a:tc>
                <a:tc>
                  <a:txBody>
                    <a:bodyPr/>
                    <a:lstStyle/>
                    <a:p>
                      <a:r>
                        <a:rPr lang="en-US" sz="1400" dirty="0" smtClean="0"/>
                        <a:t>18.6%</a:t>
                      </a:r>
                      <a:endParaRPr lang="en-US" sz="1400" dirty="0"/>
                    </a:p>
                  </a:txBody>
                  <a:tcPr/>
                </a:tc>
                <a:extLst>
                  <a:ext uri="{0D108BD9-81ED-4DB2-BD59-A6C34878D82A}">
                    <a16:rowId xmlns:a16="http://schemas.microsoft.com/office/drawing/2014/main" xmlns="" val="1006722180"/>
                  </a:ext>
                </a:extLst>
              </a:tr>
              <a:tr h="1537887">
                <a:tc>
                  <a:txBody>
                    <a:bodyPr/>
                    <a:lstStyle/>
                    <a:p>
                      <a:r>
                        <a:rPr lang="en-US" sz="1400" dirty="0" smtClean="0"/>
                        <a:t>Tribal</a:t>
                      </a:r>
                      <a:r>
                        <a:rPr lang="en-US" sz="1400" baseline="0" dirty="0" smtClean="0"/>
                        <a:t> owned businesses</a:t>
                      </a:r>
                      <a:endParaRPr lang="en-US" sz="1400" dirty="0"/>
                    </a:p>
                  </a:txBody>
                  <a:tcPr/>
                </a:tc>
                <a:tc>
                  <a:txBody>
                    <a:bodyPr/>
                    <a:lstStyle/>
                    <a:p>
                      <a:r>
                        <a:rPr lang="en-US" sz="1400" dirty="0" smtClean="0"/>
                        <a:t>Casino</a:t>
                      </a:r>
                      <a:r>
                        <a:rPr lang="en-US" sz="1400" baseline="0" dirty="0" smtClean="0"/>
                        <a:t> &amp; </a:t>
                      </a:r>
                      <a:r>
                        <a:rPr lang="en-US" sz="1400" dirty="0" smtClean="0"/>
                        <a:t>Hyatt Regency</a:t>
                      </a:r>
                      <a:r>
                        <a:rPr lang="en-US" sz="1400" baseline="0" dirty="0" smtClean="0"/>
                        <a:t> Resort and Spa (luxury)</a:t>
                      </a:r>
                      <a:endParaRPr lang="en-US" sz="1400" dirty="0"/>
                    </a:p>
                  </a:txBody>
                  <a:tcPr/>
                </a:tc>
                <a:tc>
                  <a:txBody>
                    <a:bodyPr/>
                    <a:lstStyle/>
                    <a:p>
                      <a:r>
                        <a:rPr lang="en-US" sz="1400" dirty="0" smtClean="0"/>
                        <a:t>Casino</a:t>
                      </a:r>
                      <a:endParaRPr lang="en-US" sz="1400" dirty="0"/>
                    </a:p>
                  </a:txBody>
                  <a:tcPr/>
                </a:tc>
                <a:tc>
                  <a:txBody>
                    <a:bodyPr/>
                    <a:lstStyle/>
                    <a:p>
                      <a:r>
                        <a:rPr lang="en-US" sz="1400" dirty="0" smtClean="0"/>
                        <a:t>Convenience</a:t>
                      </a:r>
                      <a:r>
                        <a:rPr lang="en-US" sz="1400" baseline="0" dirty="0" smtClean="0"/>
                        <a:t> store &amp; visitor center</a:t>
                      </a:r>
                      <a:endParaRPr lang="en-US" sz="1400" dirty="0"/>
                    </a:p>
                  </a:txBody>
                  <a:tcPr/>
                </a:tc>
                <a:tc>
                  <a:txBody>
                    <a:bodyPr/>
                    <a:lstStyle/>
                    <a:p>
                      <a:r>
                        <a:rPr lang="en-US" sz="1400" dirty="0" smtClean="0"/>
                        <a:t>Golf</a:t>
                      </a:r>
                      <a:r>
                        <a:rPr lang="en-US" sz="1400" baseline="0" dirty="0" smtClean="0"/>
                        <a:t> course &amp; visitor center</a:t>
                      </a:r>
                      <a:endParaRPr lang="en-US" sz="1400" dirty="0"/>
                    </a:p>
                  </a:txBody>
                  <a:tcPr/>
                </a:tc>
                <a:tc>
                  <a:txBody>
                    <a:bodyPr/>
                    <a:lstStyle/>
                    <a:p>
                      <a:endParaRPr lang="en-US" sz="1400" dirty="0"/>
                    </a:p>
                  </a:txBody>
                  <a:tcPr/>
                </a:tc>
                <a:extLst>
                  <a:ext uri="{0D108BD9-81ED-4DB2-BD59-A6C34878D82A}">
                    <a16:rowId xmlns:a16="http://schemas.microsoft.com/office/drawing/2014/main" xmlns="" val="830586319"/>
                  </a:ext>
                </a:extLst>
              </a:tr>
            </a:tbl>
          </a:graphicData>
        </a:graphic>
      </p:graphicFrame>
    </p:spTree>
    <p:extLst>
      <p:ext uri="{BB962C8B-B14F-4D97-AF65-F5344CB8AC3E}">
        <p14:creationId xmlns:p14="http://schemas.microsoft.com/office/powerpoint/2010/main" val="2080545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and transportation</a:t>
            </a:r>
            <a:endParaRPr lang="en-US" dirty="0"/>
          </a:p>
        </p:txBody>
      </p:sp>
      <p:pic>
        <p:nvPicPr>
          <p:cNvPr id="4" name="Content Placeholder 3"/>
          <p:cNvPicPr>
            <a:picLocks noGrp="1" noChangeAspect="1" noChangeArrowheads="1"/>
          </p:cNvPicPr>
          <p:nvPr>
            <p:ph sz="half" idx="1"/>
          </p:nvPr>
        </p:nvPicPr>
        <p:blipFill>
          <a:blip r:embed="rId3" cstate="print"/>
          <a:stretch>
            <a:fillRect/>
          </a:stretch>
        </p:blipFill>
        <p:spPr bwMode="auto">
          <a:xfrm>
            <a:off x="805858" y="2193925"/>
            <a:ext cx="3766141" cy="4384147"/>
          </a:xfrm>
          <a:prstGeom prst="rect">
            <a:avLst/>
          </a:prstGeom>
          <a:noFill/>
          <a:ln w="9525">
            <a:noFill/>
            <a:miter lim="800000"/>
            <a:headEnd/>
            <a:tailEnd/>
          </a:ln>
          <a:effectLst/>
        </p:spPr>
      </p:pic>
      <p:sp>
        <p:nvSpPr>
          <p:cNvPr id="8" name="Content Placeholder 7"/>
          <p:cNvSpPr>
            <a:spLocks noGrp="1"/>
          </p:cNvSpPr>
          <p:nvPr>
            <p:ph sz="half" idx="2"/>
          </p:nvPr>
        </p:nvSpPr>
        <p:spPr/>
        <p:txBody>
          <a:bodyPr/>
          <a:lstStyle/>
          <a:p>
            <a:r>
              <a:rPr lang="en-US" dirty="0" smtClean="0"/>
              <a:t>WIC Vendors</a:t>
            </a:r>
          </a:p>
          <a:p>
            <a:pPr lvl="1"/>
            <a:r>
              <a:rPr lang="en-US" dirty="0"/>
              <a:t>Albertson’s in Rio Rancho</a:t>
            </a:r>
          </a:p>
          <a:p>
            <a:pPr lvl="1"/>
            <a:r>
              <a:rPr lang="en-US" dirty="0"/>
              <a:t>T&amp;T Supermarket in Bernalillo</a:t>
            </a:r>
          </a:p>
          <a:p>
            <a:pPr lvl="1"/>
            <a:r>
              <a:rPr lang="en-US" dirty="0"/>
              <a:t>Walatowa Convenience Store in Jemez </a:t>
            </a:r>
            <a:r>
              <a:rPr lang="en-US" dirty="0" smtClean="0"/>
              <a:t>Pueblo</a:t>
            </a:r>
          </a:p>
          <a:p>
            <a:r>
              <a:rPr lang="en-US" dirty="0" smtClean="0"/>
              <a:t>Distance to Nearest Grocery Store</a:t>
            </a:r>
          </a:p>
          <a:p>
            <a:pPr lvl="1"/>
            <a:r>
              <a:rPr lang="en-US" dirty="0" smtClean="0"/>
              <a:t>Cochiti Pueblo – 6.5 to food market/33.5 miles to nearest WIC approved store</a:t>
            </a:r>
          </a:p>
          <a:p>
            <a:pPr lvl="1"/>
            <a:r>
              <a:rPr lang="en-US" dirty="0" smtClean="0"/>
              <a:t>Jemez Pueblo – 27.3 miles</a:t>
            </a:r>
          </a:p>
          <a:p>
            <a:pPr lvl="1"/>
            <a:endParaRPr lang="en-US" dirty="0" smtClean="0"/>
          </a:p>
          <a:p>
            <a:pPr marL="274320" lvl="1" indent="0">
              <a:buNone/>
            </a:pPr>
            <a:endParaRPr lang="en-US" dirty="0"/>
          </a:p>
          <a:p>
            <a:pPr marL="274320" lvl="1" indent="0">
              <a:buNone/>
            </a:pPr>
            <a:endParaRPr lang="en-US" dirty="0" smtClean="0"/>
          </a:p>
        </p:txBody>
      </p:sp>
      <p:sp>
        <p:nvSpPr>
          <p:cNvPr id="5" name="Oval 4"/>
          <p:cNvSpPr/>
          <p:nvPr/>
        </p:nvSpPr>
        <p:spPr>
          <a:xfrm>
            <a:off x="1066800" y="2522456"/>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29000" y="2472965"/>
            <a:ext cx="762000" cy="7274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33600" y="45720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653408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and Transportation</a:t>
            </a:r>
            <a:endParaRPr lang="en-US" dirty="0"/>
          </a:p>
        </p:txBody>
      </p:sp>
      <p:pic>
        <p:nvPicPr>
          <p:cNvPr id="1026" name="Picture 2" descr="Image result for plaquemines paris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38" y="2132320"/>
            <a:ext cx="1439585" cy="1319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quemines parish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2132320"/>
            <a:ext cx="6248400" cy="37490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09" y="3673035"/>
            <a:ext cx="1809444" cy="101781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09" y="4863549"/>
            <a:ext cx="1809444" cy="1017812"/>
          </a:xfrm>
          <a:prstGeom prst="rect">
            <a:avLst/>
          </a:prstGeom>
        </p:spPr>
      </p:pic>
      <p:pic>
        <p:nvPicPr>
          <p:cNvPr id="11" name="Picture 8"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386104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and transportation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150" y="5257800"/>
            <a:ext cx="3429000" cy="13708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183275"/>
            <a:ext cx="5067300" cy="2850357"/>
          </a:xfrm>
          <a:prstGeom prst="rect">
            <a:avLst/>
          </a:prstGeom>
        </p:spPr>
      </p:pic>
      <p:pic>
        <p:nvPicPr>
          <p:cNvPr id="2050" name="Picture 2" descr="Image result for oceana county michigan migrant hous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218213"/>
            <a:ext cx="2174450" cy="1630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500" y="4191000"/>
            <a:ext cx="2133600" cy="1200150"/>
          </a:xfrm>
          <a:prstGeom prst="rect">
            <a:avLst/>
          </a:prstGeom>
        </p:spPr>
      </p:pic>
      <p:pic>
        <p:nvPicPr>
          <p:cNvPr id="10" name="Picture 8"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755326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Assets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Willingness to partner and help those in need</a:t>
            </a:r>
          </a:p>
          <a:p>
            <a:r>
              <a:rPr lang="en-US" dirty="0" smtClean="0"/>
              <a:t>Close-knit relationships</a:t>
            </a:r>
          </a:p>
          <a:p>
            <a:r>
              <a:rPr lang="en-US" dirty="0" smtClean="0"/>
              <a:t>Local culture (Native American, Louisiana/New Orleans, Appalachian, Great Lakes)</a:t>
            </a:r>
          </a:p>
          <a:p>
            <a:r>
              <a:rPr lang="en-US" dirty="0" smtClean="0"/>
              <a:t>Embraced the coalition and PSE work</a:t>
            </a:r>
          </a:p>
          <a:p>
            <a:r>
              <a:rPr lang="en-US" dirty="0" smtClean="0"/>
              <a:t>Working relationships with farmers, Cooperative Extension, and ag stakeholders</a:t>
            </a:r>
          </a:p>
          <a:p>
            <a:endParaRPr lang="en-US" dirty="0" smtClean="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8965" y="2372868"/>
            <a:ext cx="4387075" cy="3291840"/>
          </a:xfrm>
          <a:prstGeom prst="rect">
            <a:avLst/>
          </a:prstGeom>
        </p:spPr>
      </p:pic>
      <p:pic>
        <p:nvPicPr>
          <p:cNvPr id="9" name="Picture 8" descr="https://pbs.twimg.com/profile_images/1384863783/NWA.jpg"/>
          <p:cNvPicPr>
            <a:picLocks noChangeAspect="1" noChangeArrowheads="1"/>
          </p:cNvPicPr>
          <p:nvPr/>
        </p:nvPicPr>
        <p:blipFill>
          <a:blip r:embed="rId3"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1843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goal with different approaches</a:t>
            </a:r>
            <a:endParaRPr lang="en-US" dirty="0"/>
          </a:p>
        </p:txBody>
      </p:sp>
      <p:sp>
        <p:nvSpPr>
          <p:cNvPr id="5" name="Content Placeholder 4"/>
          <p:cNvSpPr>
            <a:spLocks noGrp="1"/>
          </p:cNvSpPr>
          <p:nvPr>
            <p:ph idx="1"/>
          </p:nvPr>
        </p:nvSpPr>
        <p:spPr/>
        <p:txBody>
          <a:bodyPr>
            <a:normAutofit/>
          </a:bodyPr>
          <a:lstStyle/>
          <a:p>
            <a:r>
              <a:rPr lang="en-US" dirty="0" smtClean="0"/>
              <a:t>Primary Objective: Improve access to environments with healthy food and beverage options</a:t>
            </a:r>
          </a:p>
          <a:p>
            <a:r>
              <a:rPr lang="en-US" dirty="0" smtClean="0"/>
              <a:t>Targeted Approaches</a:t>
            </a:r>
          </a:p>
          <a:p>
            <a:pPr lvl="1"/>
            <a:r>
              <a:rPr lang="en-US" dirty="0" smtClean="0"/>
              <a:t>Food Banks </a:t>
            </a:r>
          </a:p>
          <a:p>
            <a:pPr lvl="1"/>
            <a:r>
              <a:rPr lang="en-US" dirty="0" smtClean="0"/>
              <a:t>School Gardens</a:t>
            </a:r>
          </a:p>
          <a:p>
            <a:pPr lvl="1"/>
            <a:r>
              <a:rPr lang="en-US" dirty="0" smtClean="0"/>
              <a:t>Green Prescription Pads</a:t>
            </a:r>
          </a:p>
          <a:p>
            <a:pPr lvl="1"/>
            <a:r>
              <a:rPr lang="en-US" dirty="0" smtClean="0"/>
              <a:t>Healthy Food Retail </a:t>
            </a:r>
          </a:p>
          <a:p>
            <a:pPr lvl="1"/>
            <a:r>
              <a:rPr lang="en-US" dirty="0" smtClean="0"/>
              <a:t>Farmer’s Markets </a:t>
            </a:r>
          </a:p>
          <a:p>
            <a:pPr lvl="1"/>
            <a:r>
              <a:rPr lang="en-US" dirty="0" smtClean="0"/>
              <a:t>Breastfeeding</a:t>
            </a:r>
          </a:p>
          <a:p>
            <a:pPr lvl="1"/>
            <a:endParaRPr lang="en-US" dirty="0" smtClean="0"/>
          </a:p>
          <a:p>
            <a:pPr lvl="1"/>
            <a:endParaRPr lang="en-US" dirty="0" smtClean="0"/>
          </a:p>
          <a:p>
            <a:pPr lvl="2"/>
            <a:endParaRPr lang="en-US" dirty="0" smtClean="0"/>
          </a:p>
          <a:p>
            <a:pPr lvl="2"/>
            <a:endParaRPr lang="en-US" dirty="0" smtClean="0"/>
          </a:p>
          <a:p>
            <a:pPr lvl="2"/>
            <a:endParaRPr lang="en-US" dirty="0"/>
          </a:p>
        </p:txBody>
      </p:sp>
      <p:pic>
        <p:nvPicPr>
          <p:cNvPr id="6" name="Picture 5"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490102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Banks</a:t>
            </a:r>
            <a:endParaRPr lang="en-US" dirty="0"/>
          </a:p>
        </p:txBody>
      </p:sp>
      <p:sp>
        <p:nvSpPr>
          <p:cNvPr id="4" name="Content Placeholder 3"/>
          <p:cNvSpPr>
            <a:spLocks noGrp="1"/>
          </p:cNvSpPr>
          <p:nvPr>
            <p:ph sz="half" idx="1"/>
          </p:nvPr>
        </p:nvSpPr>
        <p:spPr>
          <a:xfrm>
            <a:off x="685800" y="2194560"/>
            <a:ext cx="3429000" cy="4053840"/>
          </a:xfrm>
        </p:spPr>
        <p:txBody>
          <a:bodyPr>
            <a:normAutofit/>
          </a:bodyPr>
          <a:lstStyle/>
          <a:p>
            <a:r>
              <a:rPr lang="en-US" dirty="0"/>
              <a:t>N</a:t>
            </a:r>
            <a:r>
              <a:rPr lang="en-US" dirty="0" smtClean="0"/>
              <a:t>ew </a:t>
            </a:r>
            <a:r>
              <a:rPr lang="en-US" dirty="0"/>
              <a:t>food drop </a:t>
            </a:r>
            <a:r>
              <a:rPr lang="en-US" dirty="0" smtClean="0"/>
              <a:t>location in Angelina County that </a:t>
            </a:r>
            <a:r>
              <a:rPr lang="en-US" dirty="0"/>
              <a:t>will increase food produce offerings at two food banks serving rural communities in the county</a:t>
            </a:r>
            <a:r>
              <a:rPr lang="en-US" dirty="0" smtClean="0"/>
              <a:t>.</a:t>
            </a:r>
          </a:p>
          <a:p>
            <a:r>
              <a:rPr lang="en-US" dirty="0" smtClean="0"/>
              <a:t>“Pick </a:t>
            </a:r>
            <a:r>
              <a:rPr lang="en-US" dirty="0"/>
              <a:t>Me- I am a Healthy Item!” shelf labels and  signage at local grocery stores  and a local food pantry (English and Spanish</a:t>
            </a:r>
            <a:r>
              <a:rPr lang="en-US" dirty="0" smtClean="0"/>
              <a:t>)</a:t>
            </a:r>
            <a:endParaRPr lang="en-US" dirty="0"/>
          </a:p>
          <a:p>
            <a:endParaRPr lang="en-US" dirty="0"/>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903704" y="2220584"/>
            <a:ext cx="2821707" cy="15890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3903"/>
          <a:stretch/>
        </p:blipFill>
        <p:spPr>
          <a:xfrm>
            <a:off x="4114800" y="2220584"/>
            <a:ext cx="1566158" cy="158905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30215"/>
          <a:stretch/>
        </p:blipFill>
        <p:spPr>
          <a:xfrm>
            <a:off x="6704929" y="3948028"/>
            <a:ext cx="2020482" cy="1879967"/>
          </a:xfrm>
          <a:prstGeom prst="rect">
            <a:avLst/>
          </a:prstGeom>
        </p:spPr>
      </p:pic>
      <p:pic>
        <p:nvPicPr>
          <p:cNvPr id="12" name="Picture 2" descr="https://upload.wikimedia.org/wikipedia/commons/thumb/6/6f/Map_of_Texas_highlighting_Angelina_County.svg/12473px-Map_of_Texas_highlighting_Angelina_County.svg.png"/>
          <p:cNvPicPr>
            <a:picLocks noChangeAspect="1" noChangeArrowheads="1"/>
          </p:cNvPicPr>
          <p:nvPr/>
        </p:nvPicPr>
        <p:blipFill>
          <a:blip r:embed="rId5"/>
          <a:srcRect/>
          <a:stretch>
            <a:fillRect/>
          </a:stretch>
        </p:blipFill>
        <p:spPr bwMode="auto">
          <a:xfrm>
            <a:off x="5975430" y="647310"/>
            <a:ext cx="1352550" cy="1283988"/>
          </a:xfrm>
          <a:prstGeom prst="rect">
            <a:avLst/>
          </a:prstGeom>
          <a:noFill/>
        </p:spPr>
      </p:pic>
      <p:pic>
        <p:nvPicPr>
          <p:cNvPr id="13" name="Picture 12"/>
          <p:cNvPicPr>
            <a:picLocks noChangeAspect="1"/>
          </p:cNvPicPr>
          <p:nvPr/>
        </p:nvPicPr>
        <p:blipFill>
          <a:blip r:embed="rId6"/>
          <a:stretch>
            <a:fillRect/>
          </a:stretch>
        </p:blipFill>
        <p:spPr>
          <a:xfrm>
            <a:off x="4114800" y="3948028"/>
            <a:ext cx="2512243" cy="1877952"/>
          </a:xfrm>
          <a:prstGeom prst="rect">
            <a:avLst/>
          </a:prstGeom>
        </p:spPr>
      </p:pic>
      <p:pic>
        <p:nvPicPr>
          <p:cNvPr id="14" name="Picture 13"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pic>
        <p:nvPicPr>
          <p:cNvPr id="15" name="Picture 3" descr="https://upload.wikimedia.org/wikipedia/commons/thumb/0/01/Map_of_Michigan_highlighting_Oceana_County.svg/200px-Map_of_Michigan_highlighting_Oceana_County.svg.png"/>
          <p:cNvPicPr>
            <a:picLocks noChangeAspect="1" noChangeArrowheads="1"/>
          </p:cNvPicPr>
          <p:nvPr/>
        </p:nvPicPr>
        <p:blipFill>
          <a:blip r:embed="rId8"/>
          <a:srcRect/>
          <a:stretch>
            <a:fillRect/>
          </a:stretch>
        </p:blipFill>
        <p:spPr bwMode="auto">
          <a:xfrm>
            <a:off x="7499225" y="628125"/>
            <a:ext cx="1130220" cy="1322358"/>
          </a:xfrm>
          <a:prstGeom prst="rect">
            <a:avLst/>
          </a:prstGeom>
          <a:noFill/>
        </p:spPr>
      </p:pic>
    </p:spTree>
    <p:extLst>
      <p:ext uri="{BB962C8B-B14F-4D97-AF65-F5344CB8AC3E}">
        <p14:creationId xmlns:p14="http://schemas.microsoft.com/office/powerpoint/2010/main" val="3161700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Gardens</a:t>
            </a:r>
            <a:endParaRPr lang="en-US" dirty="0"/>
          </a:p>
        </p:txBody>
      </p:sp>
      <p:sp>
        <p:nvSpPr>
          <p:cNvPr id="3" name="Content Placeholder 2"/>
          <p:cNvSpPr>
            <a:spLocks noGrp="1"/>
          </p:cNvSpPr>
          <p:nvPr>
            <p:ph sz="half" idx="1"/>
          </p:nvPr>
        </p:nvSpPr>
        <p:spPr/>
        <p:txBody>
          <a:bodyPr>
            <a:normAutofit/>
          </a:bodyPr>
          <a:lstStyle/>
          <a:p>
            <a:r>
              <a:rPr lang="en-US" dirty="0" smtClean="0"/>
              <a:t>Growing Healthy Habits gardening </a:t>
            </a:r>
            <a:r>
              <a:rPr lang="en-US" dirty="0"/>
              <a:t>curriculum </a:t>
            </a:r>
            <a:r>
              <a:rPr lang="en-US" dirty="0" smtClean="0"/>
              <a:t>in elementary schools and a daycare center taught by local farmers</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46243" y="1915447"/>
            <a:ext cx="3657600" cy="2057400"/>
          </a:xfrm>
          <a:prstGeom prst="rect">
            <a:avLst/>
          </a:prstGeom>
        </p:spPr>
      </p:pic>
      <p:sp>
        <p:nvSpPr>
          <p:cNvPr id="6" name="Rectangle 5"/>
          <p:cNvSpPr/>
          <p:nvPr/>
        </p:nvSpPr>
        <p:spPr>
          <a:xfrm>
            <a:off x="222315" y="5181600"/>
            <a:ext cx="6452728" cy="369332"/>
          </a:xfrm>
          <a:prstGeom prst="rect">
            <a:avLst/>
          </a:prstGeom>
        </p:spPr>
        <p:txBody>
          <a:bodyPr wrap="none">
            <a:spAutoFit/>
          </a:bodyPr>
          <a:lstStyle/>
          <a:p>
            <a:r>
              <a:rPr lang="en-US" dirty="0" smtClean="0"/>
              <a:t>Coalition Website: </a:t>
            </a:r>
            <a:r>
              <a:rPr lang="en-US" dirty="0" smtClean="0">
                <a:hlinkClick r:id="rId4"/>
              </a:rPr>
              <a:t>http</a:t>
            </a:r>
            <a:r>
              <a:rPr lang="en-US" dirty="0">
                <a:hlinkClick r:id="rId4"/>
              </a:rPr>
              <a:t>://</a:t>
            </a:r>
            <a:r>
              <a:rPr lang="en-US" dirty="0" smtClean="0">
                <a:hlinkClick r:id="rId4"/>
              </a:rPr>
              <a:t>growswva.wixsite.com/growswva</a:t>
            </a:r>
            <a:r>
              <a:rPr lang="en-US" dirty="0" smtClean="0"/>
              <a:t> </a:t>
            </a:r>
            <a:endParaRPr lang="en-US" dirty="0"/>
          </a:p>
        </p:txBody>
      </p:sp>
      <p:sp>
        <p:nvSpPr>
          <p:cNvPr id="7" name="TextBox 6"/>
          <p:cNvSpPr txBox="1"/>
          <p:nvPr/>
        </p:nvSpPr>
        <p:spPr>
          <a:xfrm>
            <a:off x="222315" y="5572035"/>
            <a:ext cx="7467600" cy="1200329"/>
          </a:xfrm>
          <a:prstGeom prst="rect">
            <a:avLst/>
          </a:prstGeom>
          <a:noFill/>
        </p:spPr>
        <p:txBody>
          <a:bodyPr wrap="square" rtlCol="0">
            <a:spAutoFit/>
          </a:bodyPr>
          <a:lstStyle/>
          <a:p>
            <a:r>
              <a:rPr lang="en-US" dirty="0" smtClean="0"/>
              <a:t>Curriculum Website: </a:t>
            </a:r>
            <a:r>
              <a:rPr lang="en-US" dirty="0">
                <a:hlinkClick r:id="rId5"/>
              </a:rPr>
              <a:t>https://</a:t>
            </a:r>
            <a:r>
              <a:rPr lang="en-US" dirty="0" smtClean="0">
                <a:hlinkClick r:id="rId5"/>
              </a:rPr>
              <a:t>www.eatsmart.umd.edu/resources/curricula/growing-healthy-habits</a:t>
            </a:r>
            <a:r>
              <a:rPr lang="en-US" dirty="0" smtClean="0"/>
              <a:t> </a:t>
            </a:r>
            <a:endParaRPr lang="en-US" dirty="0"/>
          </a:p>
          <a:p>
            <a:r>
              <a:rPr lang="en-US" dirty="0" smtClean="0"/>
              <a:t> </a:t>
            </a:r>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5279" y="4142422"/>
            <a:ext cx="4119527" cy="835039"/>
          </a:xfrm>
          <a:prstGeom prst="rect">
            <a:avLst/>
          </a:prstGeom>
        </p:spPr>
      </p:pic>
      <p:pic>
        <p:nvPicPr>
          <p:cNvPr id="9" name="Picture 8"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pic>
        <p:nvPicPr>
          <p:cNvPr id="10" name="Picture 4" descr="https://familysearch.org/learn/wiki/en/images/0/01/Location_of_Tazewell_County,_Virginia.png"/>
          <p:cNvPicPr>
            <a:picLocks noChangeAspect="1" noChangeArrowheads="1"/>
          </p:cNvPicPr>
          <p:nvPr/>
        </p:nvPicPr>
        <p:blipFill>
          <a:blip r:embed="rId8"/>
          <a:srcRect/>
          <a:stretch>
            <a:fillRect/>
          </a:stretch>
        </p:blipFill>
        <p:spPr bwMode="auto">
          <a:xfrm>
            <a:off x="6816291" y="782607"/>
            <a:ext cx="1857730" cy="805791"/>
          </a:xfrm>
          <a:prstGeom prst="rect">
            <a:avLst/>
          </a:prstGeom>
          <a:noFill/>
        </p:spPr>
      </p:pic>
    </p:spTree>
    <p:extLst>
      <p:ext uri="{BB962C8B-B14F-4D97-AF65-F5344CB8AC3E}">
        <p14:creationId xmlns:p14="http://schemas.microsoft.com/office/powerpoint/2010/main" val="3401541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Prescription pads</a:t>
            </a:r>
            <a:endParaRPr lang="en-US" dirty="0"/>
          </a:p>
        </p:txBody>
      </p:sp>
      <p:sp>
        <p:nvSpPr>
          <p:cNvPr id="3" name="Content Placeholder 2"/>
          <p:cNvSpPr>
            <a:spLocks noGrp="1"/>
          </p:cNvSpPr>
          <p:nvPr>
            <p:ph sz="half" idx="1"/>
          </p:nvPr>
        </p:nvSpPr>
        <p:spPr/>
        <p:txBody>
          <a:bodyPr/>
          <a:lstStyle/>
          <a:p>
            <a:pPr>
              <a:spcBef>
                <a:spcPts val="0"/>
              </a:spcBef>
            </a:pPr>
            <a:r>
              <a:rPr lang="en-US" dirty="0" smtClean="0"/>
              <a:t>“</a:t>
            </a:r>
            <a:r>
              <a:rPr lang="en-US" dirty="0"/>
              <a:t>Rx for Healthy Families” prescription pads used to refer women and children to the WIC program, provided to four local healthcare agencies (English and Spanish</a:t>
            </a:r>
            <a:r>
              <a:rPr lang="en-US" dirty="0" smtClean="0"/>
              <a:t>)</a:t>
            </a:r>
          </a:p>
          <a:p>
            <a:pPr>
              <a:spcBef>
                <a:spcPts val="0"/>
              </a:spcBef>
            </a:pPr>
            <a:endParaRPr lang="en-US" dirty="0"/>
          </a:p>
          <a:p>
            <a:pPr>
              <a:spcBef>
                <a:spcPts val="0"/>
              </a:spcBef>
            </a:pPr>
            <a:r>
              <a:rPr lang="en-US" dirty="0"/>
              <a:t>C</a:t>
            </a:r>
            <a:r>
              <a:rPr lang="en-US" dirty="0" smtClean="0"/>
              <a:t>onducted a WIC </a:t>
            </a:r>
            <a:r>
              <a:rPr lang="en-US" dirty="0"/>
              <a:t>in-service training </a:t>
            </a:r>
            <a:r>
              <a:rPr lang="en-US" dirty="0" smtClean="0"/>
              <a:t>for </a:t>
            </a:r>
            <a:r>
              <a:rPr lang="en-US" dirty="0"/>
              <a:t>four local healthcare agencies</a:t>
            </a:r>
          </a:p>
          <a:p>
            <a:endParaRPr lang="en-US" dirty="0"/>
          </a:p>
        </p:txBody>
      </p:sp>
      <p:pic>
        <p:nvPicPr>
          <p:cNvPr id="5" name="Picture 3" descr="https://upload.wikimedia.org/wikipedia/commons/thumb/0/01/Map_of_Michigan_highlighting_Oceana_County.svg/200px-Map_of_Michigan_highlighting_Oceana_County.svg.png"/>
          <p:cNvPicPr>
            <a:picLocks noChangeAspect="1" noChangeArrowheads="1"/>
          </p:cNvPicPr>
          <p:nvPr/>
        </p:nvPicPr>
        <p:blipFill>
          <a:blip r:embed="rId2"/>
          <a:srcRect/>
          <a:stretch>
            <a:fillRect/>
          </a:stretch>
        </p:blipFill>
        <p:spPr bwMode="auto">
          <a:xfrm>
            <a:off x="7327980" y="453995"/>
            <a:ext cx="1130220" cy="1322358"/>
          </a:xfrm>
          <a:prstGeom prst="rect">
            <a:avLst/>
          </a:prstGeom>
          <a:noFill/>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88349" y="1981200"/>
            <a:ext cx="3665051" cy="2061591"/>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349" y="4223384"/>
            <a:ext cx="3665051" cy="2061592"/>
          </a:xfrm>
          <a:prstGeom prst="rect">
            <a:avLst/>
          </a:prstGeom>
        </p:spPr>
      </p:pic>
      <p:pic>
        <p:nvPicPr>
          <p:cNvPr id="10" name="Picture 9" descr="https://pbs.twimg.com/profile_images/1384863783/NWA.jpg"/>
          <p:cNvPicPr>
            <a:picLocks noChangeAspect="1" noChangeArrowheads="1"/>
          </p:cNvPicPr>
          <p:nvPr/>
        </p:nvPicPr>
        <p:blipFill>
          <a:blip r:embed="rId5"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674399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prescription pads</a:t>
            </a:r>
            <a:endParaRPr lang="en-US" dirty="0"/>
          </a:p>
        </p:txBody>
      </p:sp>
      <p:sp>
        <p:nvSpPr>
          <p:cNvPr id="3" name="Content Placeholder 2"/>
          <p:cNvSpPr>
            <a:spLocks noGrp="1"/>
          </p:cNvSpPr>
          <p:nvPr>
            <p:ph sz="half" idx="1"/>
          </p:nvPr>
        </p:nvSpPr>
        <p:spPr/>
        <p:txBody>
          <a:bodyPr>
            <a:normAutofit/>
          </a:bodyPr>
          <a:lstStyle/>
          <a:p>
            <a:r>
              <a:rPr lang="en-US" dirty="0" smtClean="0"/>
              <a:t>The “Choose Fresh” Rx Program </a:t>
            </a:r>
          </a:p>
          <a:p>
            <a:r>
              <a:rPr lang="en-US" dirty="0"/>
              <a:t>S</a:t>
            </a:r>
            <a:r>
              <a:rPr lang="en-US" dirty="0" smtClean="0"/>
              <a:t>creened patients for chronic disease risk and food access and provided patients with a prescription to purchase fresh produce from the local grocer.  </a:t>
            </a:r>
            <a:endParaRPr lang="en-US" dirty="0"/>
          </a:p>
        </p:txBody>
      </p:sp>
      <p:pic>
        <p:nvPicPr>
          <p:cNvPr id="5" name="Content Placeholder 4"/>
          <p:cNvPicPr>
            <a:picLocks noGrp="1" noChangeAspect="1"/>
          </p:cNvPicPr>
          <p:nvPr>
            <p:ph sz="half" idx="2"/>
          </p:nvPr>
        </p:nvPicPr>
        <p:blipFill>
          <a:blip r:embed="rId2"/>
          <a:stretch>
            <a:fillRect/>
          </a:stretch>
        </p:blipFill>
        <p:spPr>
          <a:xfrm>
            <a:off x="5181600" y="1752600"/>
            <a:ext cx="3047999" cy="4702728"/>
          </a:xfrm>
          <a:prstGeom prst="rect">
            <a:avLst/>
          </a:prstGeom>
        </p:spPr>
      </p:pic>
      <p:pic>
        <p:nvPicPr>
          <p:cNvPr id="6" name="Picture 5" descr="https://pbs.twimg.com/profile_images/1384863783/NWA.jpg"/>
          <p:cNvPicPr>
            <a:picLocks noChangeAspect="1" noChangeArrowheads="1"/>
          </p:cNvPicPr>
          <p:nvPr/>
        </p:nvPicPr>
        <p:blipFill>
          <a:blip r:embed="rId3" cstate="print"/>
          <a:srcRect/>
          <a:stretch>
            <a:fillRect/>
          </a:stretch>
        </p:blipFill>
        <p:spPr bwMode="auto">
          <a:xfrm>
            <a:off x="8305800" y="5943600"/>
            <a:ext cx="650240" cy="762000"/>
          </a:xfrm>
          <a:prstGeom prst="rect">
            <a:avLst/>
          </a:prstGeom>
          <a:noFill/>
          <a:ln w="9525">
            <a:noFill/>
            <a:miter lim="800000"/>
            <a:headEnd/>
            <a:tailEnd/>
          </a:ln>
        </p:spPr>
      </p:pic>
      <p:pic>
        <p:nvPicPr>
          <p:cNvPr id="7" name="Picture 2" descr="https://upload.wikimedia.org/wikipedia/commons/thumb/6/6f/Map_of_Texas_highlighting_Angelina_County.svg/12473px-Map_of_Texas_highlighting_Angelina_County.svg.png"/>
          <p:cNvPicPr>
            <a:picLocks noChangeAspect="1" noChangeArrowheads="1"/>
          </p:cNvPicPr>
          <p:nvPr/>
        </p:nvPicPr>
        <p:blipFill>
          <a:blip r:embed="rId4"/>
          <a:srcRect/>
          <a:stretch>
            <a:fillRect/>
          </a:stretch>
        </p:blipFill>
        <p:spPr bwMode="auto">
          <a:xfrm>
            <a:off x="7105650" y="647310"/>
            <a:ext cx="1352550" cy="1283988"/>
          </a:xfrm>
          <a:prstGeom prst="rect">
            <a:avLst/>
          </a:prstGeom>
          <a:noFill/>
        </p:spPr>
      </p:pic>
    </p:spTree>
    <p:extLst>
      <p:ext uri="{BB962C8B-B14F-4D97-AF65-F5344CB8AC3E}">
        <p14:creationId xmlns:p14="http://schemas.microsoft.com/office/powerpoint/2010/main" val="3871463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dirty="0" smtClean="0"/>
              <a:t>What do you know about the WIC Program?</a:t>
            </a:r>
            <a:endParaRPr lang="en-US" dirty="0"/>
          </a:p>
        </p:txBody>
      </p:sp>
      <p:pic>
        <p:nvPicPr>
          <p:cNvPr id="5"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754337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Food Retail</a:t>
            </a:r>
            <a:endParaRPr lang="en-US" dirty="0"/>
          </a:p>
        </p:txBody>
      </p:sp>
      <p:sp>
        <p:nvSpPr>
          <p:cNvPr id="3" name="Content Placeholder 2"/>
          <p:cNvSpPr>
            <a:spLocks noGrp="1"/>
          </p:cNvSpPr>
          <p:nvPr>
            <p:ph sz="half" idx="1"/>
          </p:nvPr>
        </p:nvSpPr>
        <p:spPr/>
        <p:txBody>
          <a:bodyPr/>
          <a:lstStyle/>
          <a:p>
            <a:r>
              <a:rPr lang="en-US" dirty="0" smtClean="0"/>
              <a:t>Feasibility study </a:t>
            </a:r>
            <a:r>
              <a:rPr lang="en-US" dirty="0"/>
              <a:t>to assess local convenience </a:t>
            </a:r>
            <a:r>
              <a:rPr lang="en-US" dirty="0" smtClean="0"/>
              <a:t>stores</a:t>
            </a:r>
            <a:endParaRPr lang="en-US" dirty="0"/>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14800" y="2093975"/>
            <a:ext cx="4814316" cy="3720153"/>
          </a:xfrm>
          <a:prstGeom prst="rect">
            <a:avLst/>
          </a:prstGeom>
        </p:spPr>
      </p:pic>
      <p:pic>
        <p:nvPicPr>
          <p:cNvPr id="9" name="Picture 2" descr="https://familysearch.org/learn/wiki/en/images/0/07/Location_of_Carroll_County,_Virginia.png"/>
          <p:cNvPicPr>
            <a:picLocks noChangeAspect="1" noChangeArrowheads="1"/>
          </p:cNvPicPr>
          <p:nvPr/>
        </p:nvPicPr>
        <p:blipFill>
          <a:blip r:embed="rId3"/>
          <a:srcRect/>
          <a:stretch>
            <a:fillRect/>
          </a:stretch>
        </p:blipFill>
        <p:spPr bwMode="auto">
          <a:xfrm>
            <a:off x="7099667" y="838200"/>
            <a:ext cx="1856373" cy="805202"/>
          </a:xfrm>
          <a:prstGeom prst="rect">
            <a:avLst/>
          </a:prstGeom>
          <a:noFill/>
        </p:spPr>
      </p:pic>
      <p:pic>
        <p:nvPicPr>
          <p:cNvPr id="10" name="Picture 9"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954051"/>
            <a:ext cx="3249092" cy="1827614"/>
          </a:xfrm>
          <a:prstGeom prst="rect">
            <a:avLst/>
          </a:prstGeom>
        </p:spPr>
      </p:pic>
    </p:spTree>
    <p:extLst>
      <p:ext uri="{BB962C8B-B14F-4D97-AF65-F5344CB8AC3E}">
        <p14:creationId xmlns:p14="http://schemas.microsoft.com/office/powerpoint/2010/main" val="3848128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Food Retail</a:t>
            </a:r>
            <a:endParaRPr lang="en-US" dirty="0"/>
          </a:p>
        </p:txBody>
      </p:sp>
      <p:sp>
        <p:nvSpPr>
          <p:cNvPr id="3" name="Content Placeholder 2"/>
          <p:cNvSpPr>
            <a:spLocks noGrp="1"/>
          </p:cNvSpPr>
          <p:nvPr>
            <p:ph sz="half" idx="1"/>
          </p:nvPr>
        </p:nvSpPr>
        <p:spPr/>
        <p:txBody>
          <a:bodyPr/>
          <a:lstStyle/>
          <a:p>
            <a:r>
              <a:rPr lang="en-US" dirty="0" smtClean="0"/>
              <a:t>Fresh produce </a:t>
            </a:r>
            <a:r>
              <a:rPr lang="en-US" dirty="0"/>
              <a:t>&amp; WIC approved items </a:t>
            </a:r>
            <a:r>
              <a:rPr lang="en-US" dirty="0" smtClean="0"/>
              <a:t>in convenience </a:t>
            </a:r>
            <a:r>
              <a:rPr lang="en-US" dirty="0"/>
              <a:t>stores </a:t>
            </a:r>
            <a:r>
              <a:rPr lang="en-US" dirty="0" smtClean="0"/>
              <a:t>at Cochiti and Jemez </a:t>
            </a:r>
            <a:r>
              <a:rPr lang="en-US" dirty="0"/>
              <a:t>pueblos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69566" y="1958053"/>
            <a:ext cx="1444313" cy="2567668"/>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273" y="1958053"/>
            <a:ext cx="1507750" cy="2680442"/>
          </a:xfrm>
          <a:prstGeom prst="rect">
            <a:avLst/>
          </a:prstGeom>
        </p:spPr>
      </p:pic>
      <p:pic>
        <p:nvPicPr>
          <p:cNvPr id="11" name="Picture 2" descr="https://upload.wikimedia.org/wikipedia/commons/thumb/b/be/Map_of_New_Mexico_highlighting_Sandoval_County.svg/200px-Map_of_New_Mexico_highlighting_Sandoval_County.svg.png"/>
          <p:cNvPicPr>
            <a:picLocks noChangeAspect="1" noChangeArrowheads="1"/>
          </p:cNvPicPr>
          <p:nvPr/>
        </p:nvPicPr>
        <p:blipFill>
          <a:blip r:embed="rId4"/>
          <a:srcRect/>
          <a:stretch>
            <a:fillRect/>
          </a:stretch>
        </p:blipFill>
        <p:spPr bwMode="auto">
          <a:xfrm>
            <a:off x="7620602" y="825471"/>
            <a:ext cx="837598" cy="929734"/>
          </a:xfrm>
          <a:prstGeom prst="rect">
            <a:avLst/>
          </a:prstGeom>
          <a:noFill/>
        </p:spPr>
      </p:pic>
      <p:pic>
        <p:nvPicPr>
          <p:cNvPr id="14" name="Picture 13" descr="https://pbs.twimg.com/profile_images/1384863783/NWA.jpg"/>
          <p:cNvPicPr>
            <a:picLocks noChangeAspect="1" noChangeArrowheads="1"/>
          </p:cNvPicPr>
          <p:nvPr/>
        </p:nvPicPr>
        <p:blipFill>
          <a:blip r:embed="rId5" cstate="print"/>
          <a:srcRect/>
          <a:stretch>
            <a:fillRect/>
          </a:stretch>
        </p:blipFill>
        <p:spPr bwMode="auto">
          <a:xfrm>
            <a:off x="8305800" y="5943600"/>
            <a:ext cx="650240" cy="762000"/>
          </a:xfrm>
          <a:prstGeom prst="rect">
            <a:avLst/>
          </a:prstGeom>
          <a:noFill/>
          <a:ln w="9525">
            <a:noFill/>
            <a:miter lim="800000"/>
            <a:headEnd/>
            <a:tailEnd/>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5699" y="4724400"/>
            <a:ext cx="3276605" cy="18430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426" y="4705109"/>
            <a:ext cx="3310900" cy="1862382"/>
          </a:xfrm>
          <a:prstGeom prst="rect">
            <a:avLst/>
          </a:prstGeom>
        </p:spPr>
      </p:pic>
    </p:spTree>
    <p:extLst>
      <p:ext uri="{BB962C8B-B14F-4D97-AF65-F5344CB8AC3E}">
        <p14:creationId xmlns:p14="http://schemas.microsoft.com/office/powerpoint/2010/main" val="2779650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Food Retail</a:t>
            </a:r>
            <a:endParaRPr lang="en-US" dirty="0"/>
          </a:p>
        </p:txBody>
      </p:sp>
      <p:sp>
        <p:nvSpPr>
          <p:cNvPr id="3" name="Content Placeholder 2"/>
          <p:cNvSpPr>
            <a:spLocks noGrp="1"/>
          </p:cNvSpPr>
          <p:nvPr>
            <p:ph sz="half" idx="1"/>
          </p:nvPr>
        </p:nvSpPr>
        <p:spPr/>
        <p:txBody>
          <a:bodyPr/>
          <a:lstStyle/>
          <a:p>
            <a:r>
              <a:rPr lang="en-US" dirty="0" err="1" smtClean="0"/>
              <a:t>MoGro</a:t>
            </a:r>
            <a:r>
              <a:rPr lang="en-US" dirty="0" smtClean="0"/>
              <a:t> food box program at </a:t>
            </a:r>
            <a:r>
              <a:rPr lang="en-US" dirty="0"/>
              <a:t>Jemez </a:t>
            </a:r>
            <a:r>
              <a:rPr lang="en-US" dirty="0" smtClean="0"/>
              <a:t>Pueblo</a:t>
            </a:r>
            <a:endParaRPr lang="en-US" dirty="0"/>
          </a:p>
        </p:txBody>
      </p:sp>
      <p:pic>
        <p:nvPicPr>
          <p:cNvPr id="6" name="Picture 5" descr="https://encrypted-tbn1.gstatic.com/images?q=tbn:ANd9GcQ2m-RJhsGE_QNYfHeMIHAQvE4vZpkNVAAFRKzDCTGAXFbGXueS"/>
          <p:cNvPicPr/>
          <p:nvPr/>
        </p:nvPicPr>
        <p:blipFill>
          <a:blip r:embed="rId2">
            <a:extLst>
              <a:ext uri="{28A0092B-C50C-407E-A947-70E740481C1C}">
                <a14:useLocalDpi xmlns:a14="http://schemas.microsoft.com/office/drawing/2010/main" val="0"/>
              </a:ext>
            </a:extLst>
          </a:blip>
          <a:srcRect/>
          <a:stretch>
            <a:fillRect/>
          </a:stretch>
        </p:blipFill>
        <p:spPr bwMode="auto">
          <a:xfrm>
            <a:off x="4551045" y="3429498"/>
            <a:ext cx="3907155" cy="2293620"/>
          </a:xfrm>
          <a:prstGeom prst="rect">
            <a:avLst/>
          </a:prstGeom>
          <a:noFill/>
          <a:ln>
            <a:noFill/>
          </a:ln>
        </p:spPr>
      </p:pic>
      <p:pic>
        <p:nvPicPr>
          <p:cNvPr id="8" name="Picture 7" descr="Jemez pick up 2.JPG"/>
          <p:cNvPicPr>
            <a:picLocks noChangeAspect="1"/>
          </p:cNvPicPr>
          <p:nvPr/>
        </p:nvPicPr>
        <p:blipFill>
          <a:blip r:embed="rId3" cstate="print"/>
          <a:stretch>
            <a:fillRect/>
          </a:stretch>
        </p:blipFill>
        <p:spPr>
          <a:xfrm>
            <a:off x="990600" y="3429000"/>
            <a:ext cx="3209925" cy="2294118"/>
          </a:xfrm>
          <a:prstGeom prst="rect">
            <a:avLst/>
          </a:prstGeom>
        </p:spPr>
      </p:pic>
      <p:pic>
        <p:nvPicPr>
          <p:cNvPr id="10" name="Picture 2" descr="https://upload.wikimedia.org/wikipedia/commons/thumb/b/be/Map_of_New_Mexico_highlighting_Sandoval_County.svg/200px-Map_of_New_Mexico_highlighting_Sandoval_County.svg.png"/>
          <p:cNvPicPr>
            <a:picLocks noChangeAspect="1" noChangeArrowheads="1"/>
          </p:cNvPicPr>
          <p:nvPr/>
        </p:nvPicPr>
        <p:blipFill>
          <a:blip r:embed="rId4"/>
          <a:srcRect/>
          <a:stretch>
            <a:fillRect/>
          </a:stretch>
        </p:blipFill>
        <p:spPr bwMode="auto">
          <a:xfrm>
            <a:off x="7399170" y="824437"/>
            <a:ext cx="837598" cy="929734"/>
          </a:xfrm>
          <a:prstGeom prst="rect">
            <a:avLst/>
          </a:prstGeom>
          <a:noFill/>
        </p:spPr>
      </p:pic>
      <p:pic>
        <p:nvPicPr>
          <p:cNvPr id="11" name="Picture 10" descr="https://pbs.twimg.com/profile_images/1384863783/NWA.jpg"/>
          <p:cNvPicPr>
            <a:picLocks noChangeAspect="1" noChangeArrowheads="1"/>
          </p:cNvPicPr>
          <p:nvPr/>
        </p:nvPicPr>
        <p:blipFill>
          <a:blip r:embed="rId5"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91263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food retail</a:t>
            </a:r>
            <a:endParaRPr lang="en-US" dirty="0"/>
          </a:p>
        </p:txBody>
      </p:sp>
      <p:sp>
        <p:nvSpPr>
          <p:cNvPr id="3" name="Content Placeholder 2"/>
          <p:cNvSpPr>
            <a:spLocks noGrp="1"/>
          </p:cNvSpPr>
          <p:nvPr>
            <p:ph sz="half" idx="1"/>
          </p:nvPr>
        </p:nvSpPr>
        <p:spPr/>
        <p:txBody>
          <a:bodyPr/>
          <a:lstStyle/>
          <a:p>
            <a:r>
              <a:rPr lang="en-US" dirty="0" smtClean="0"/>
              <a:t>Grocery store tours and training grocery store employees</a:t>
            </a:r>
            <a:endParaRPr lang="en-US" dirty="0"/>
          </a:p>
        </p:txBody>
      </p:sp>
      <p:pic>
        <p:nvPicPr>
          <p:cNvPr id="5" name="Picture 2" descr="https://upload.wikimedia.org/wikipedia/commons/thumb/6/6f/Map_of_Texas_highlighting_Angelina_County.svg/12473px-Map_of_Texas_highlighting_Angelina_County.svg.png"/>
          <p:cNvPicPr>
            <a:picLocks noChangeAspect="1" noChangeArrowheads="1"/>
          </p:cNvPicPr>
          <p:nvPr/>
        </p:nvPicPr>
        <p:blipFill>
          <a:blip r:embed="rId2"/>
          <a:srcRect/>
          <a:stretch>
            <a:fillRect/>
          </a:stretch>
        </p:blipFill>
        <p:spPr bwMode="auto">
          <a:xfrm>
            <a:off x="5486400" y="1014620"/>
            <a:ext cx="935870" cy="888430"/>
          </a:xfrm>
          <a:prstGeom prst="rect">
            <a:avLst/>
          </a:prstGeom>
          <a:noFill/>
        </p:spPr>
      </p:pic>
      <p:pic>
        <p:nvPicPr>
          <p:cNvPr id="6" name="Picture 2" descr="https://familysearch.org/learn/wiki/en/images/0/07/Location_of_Carroll_County,_Virginia.png"/>
          <p:cNvPicPr>
            <a:picLocks noChangeAspect="1" noChangeArrowheads="1"/>
          </p:cNvPicPr>
          <p:nvPr/>
        </p:nvPicPr>
        <p:blipFill>
          <a:blip r:embed="rId3"/>
          <a:srcRect/>
          <a:stretch>
            <a:fillRect/>
          </a:stretch>
        </p:blipFill>
        <p:spPr bwMode="auto">
          <a:xfrm>
            <a:off x="7533213" y="1063106"/>
            <a:ext cx="1390616" cy="603180"/>
          </a:xfrm>
          <a:prstGeom prst="rect">
            <a:avLst/>
          </a:prstGeom>
          <a:noFill/>
        </p:spPr>
      </p:pic>
      <p:pic>
        <p:nvPicPr>
          <p:cNvPr id="7" name="Picture 2" descr="Image result for plaquemines pari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588" y="1011478"/>
            <a:ext cx="972625" cy="891572"/>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sz="half" idx="2"/>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19200" y="4150116"/>
            <a:ext cx="2974649" cy="2230987"/>
          </a:xfrm>
          <a:prstGeom prst="rect">
            <a:avLst/>
          </a:prstGeom>
        </p:spPr>
      </p:pic>
      <p:pic>
        <p:nvPicPr>
          <p:cNvPr id="11" name="Picture 10"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5826" y="4170740"/>
            <a:ext cx="3326488" cy="2210363"/>
          </a:xfrm>
          <a:prstGeom prst="rect">
            <a:avLst/>
          </a:prstGeom>
        </p:spPr>
      </p:pic>
      <p:pic>
        <p:nvPicPr>
          <p:cNvPr id="14" name="Picture 13"/>
          <p:cNvPicPr>
            <a:picLocks noChangeAspect="1"/>
          </p:cNvPicPr>
          <p:nvPr/>
        </p:nvPicPr>
        <p:blipFill>
          <a:blip r:embed="rId9"/>
          <a:stretch>
            <a:fillRect/>
          </a:stretch>
        </p:blipFill>
        <p:spPr>
          <a:xfrm>
            <a:off x="5444670" y="2194560"/>
            <a:ext cx="1828800" cy="1733350"/>
          </a:xfrm>
          <a:prstGeom prst="rect">
            <a:avLst/>
          </a:prstGeom>
        </p:spPr>
      </p:pic>
    </p:spTree>
    <p:extLst>
      <p:ext uri="{BB962C8B-B14F-4D97-AF65-F5344CB8AC3E}">
        <p14:creationId xmlns:p14="http://schemas.microsoft.com/office/powerpoint/2010/main" val="3697915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Farmer’s Market </a:t>
            </a:r>
            <a:endParaRPr lang="en-US" dirty="0"/>
          </a:p>
        </p:txBody>
      </p:sp>
      <p:sp>
        <p:nvSpPr>
          <p:cNvPr id="3" name="Content Placeholder 2"/>
          <p:cNvSpPr>
            <a:spLocks noGrp="1"/>
          </p:cNvSpPr>
          <p:nvPr>
            <p:ph sz="half" idx="1"/>
          </p:nvPr>
        </p:nvSpPr>
        <p:spPr>
          <a:xfrm>
            <a:off x="685800" y="2093976"/>
            <a:ext cx="3657600" cy="3977640"/>
          </a:xfrm>
        </p:spPr>
        <p:txBody>
          <a:bodyPr>
            <a:normAutofit/>
          </a:bodyPr>
          <a:lstStyle/>
          <a:p>
            <a:pPr algn="just"/>
            <a:r>
              <a:rPr lang="en-US" dirty="0" smtClean="0"/>
              <a:t>Feasibility study for the town of Hillsville</a:t>
            </a:r>
          </a:p>
          <a:p>
            <a:pPr algn="just"/>
            <a:r>
              <a:rPr lang="en-US" dirty="0" smtClean="0"/>
              <a:t>Funded secured; new market opening in May</a:t>
            </a:r>
            <a:endParaRPr lang="en-US" dirty="0"/>
          </a:p>
        </p:txBody>
      </p:sp>
      <p:pic>
        <p:nvPicPr>
          <p:cNvPr id="5" name="Picture 2" descr="https://familysearch.org/learn/wiki/en/images/0/07/Location_of_Carroll_County,_Virginia.png"/>
          <p:cNvPicPr>
            <a:picLocks noChangeAspect="1" noChangeArrowheads="1"/>
          </p:cNvPicPr>
          <p:nvPr/>
        </p:nvPicPr>
        <p:blipFill>
          <a:blip r:embed="rId2"/>
          <a:srcRect/>
          <a:stretch>
            <a:fillRect/>
          </a:stretch>
        </p:blipFill>
        <p:spPr bwMode="auto">
          <a:xfrm>
            <a:off x="7099667" y="838200"/>
            <a:ext cx="1856373" cy="805202"/>
          </a:xfrm>
          <a:prstGeom prst="rect">
            <a:avLst/>
          </a:prstGeom>
          <a:noFill/>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5312" y="3933197"/>
            <a:ext cx="3618088" cy="2035175"/>
          </a:xfrm>
        </p:spPr>
      </p:pic>
      <p:pic>
        <p:nvPicPr>
          <p:cNvPr id="9"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532" y="3933197"/>
            <a:ext cx="3620391" cy="203647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3623" y="2093976"/>
            <a:ext cx="2781300" cy="1564482"/>
          </a:xfrm>
          <a:prstGeom prst="rect">
            <a:avLst/>
          </a:prstGeom>
        </p:spPr>
      </p:pic>
    </p:spTree>
    <p:extLst>
      <p:ext uri="{BB962C8B-B14F-4D97-AF65-F5344CB8AC3E}">
        <p14:creationId xmlns:p14="http://schemas.microsoft.com/office/powerpoint/2010/main" val="12232500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Farmer’s Market</a:t>
            </a:r>
            <a:endParaRPr lang="en-US" dirty="0"/>
          </a:p>
        </p:txBody>
      </p:sp>
      <p:sp>
        <p:nvSpPr>
          <p:cNvPr id="3" name="Content Placeholder 2"/>
          <p:cNvSpPr>
            <a:spLocks noGrp="1"/>
          </p:cNvSpPr>
          <p:nvPr>
            <p:ph sz="half" idx="1"/>
          </p:nvPr>
        </p:nvSpPr>
        <p:spPr/>
        <p:txBody>
          <a:bodyPr/>
          <a:lstStyle/>
          <a:p>
            <a:r>
              <a:rPr lang="en-US" dirty="0" smtClean="0"/>
              <a:t>Four (4) </a:t>
            </a:r>
            <a:r>
              <a:rPr lang="en-US" dirty="0"/>
              <a:t>farmers markets certified to accept </a:t>
            </a:r>
            <a:r>
              <a:rPr lang="en-US" dirty="0" smtClean="0"/>
              <a:t>WIC and senior farmer’s </a:t>
            </a:r>
            <a:r>
              <a:rPr lang="en-US" dirty="0"/>
              <a:t>market vouchers; one (1) accepts SNAP</a:t>
            </a:r>
          </a:p>
          <a:p>
            <a:endParaRPr lang="en-US" dirty="0"/>
          </a:p>
        </p:txBody>
      </p:sp>
      <p:pic>
        <p:nvPicPr>
          <p:cNvPr id="5" name="Picture 2" descr="Image result for plaquemines pari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7610" y="533400"/>
            <a:ext cx="1295400" cy="1187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213991"/>
            <a:ext cx="2971800" cy="2228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602" y="4213991"/>
            <a:ext cx="1671638" cy="2228850"/>
          </a:xfrm>
          <a:prstGeom prst="rect">
            <a:avLst/>
          </a:prstGeom>
        </p:spPr>
      </p:pic>
      <p:pic>
        <p:nvPicPr>
          <p:cNvPr id="10" name="Picture 9" descr="https://pbs.twimg.com/profile_images/1384863783/NWA.jpg"/>
          <p:cNvPicPr>
            <a:picLocks noChangeAspect="1" noChangeArrowheads="1"/>
          </p:cNvPicPr>
          <p:nvPr/>
        </p:nvPicPr>
        <p:blipFill>
          <a:blip r:embed="rId5" cstate="print"/>
          <a:srcRect/>
          <a:stretch>
            <a:fillRect/>
          </a:stretch>
        </p:blipFill>
        <p:spPr bwMode="auto">
          <a:xfrm>
            <a:off x="8305800" y="5943600"/>
            <a:ext cx="650240" cy="762000"/>
          </a:xfrm>
          <a:prstGeom prst="rect">
            <a:avLst/>
          </a:prstGeom>
          <a:noFill/>
          <a:ln w="9525">
            <a:noFill/>
            <a:miter lim="800000"/>
            <a:headEnd/>
            <a:tailEnd/>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2703" y="3045140"/>
            <a:ext cx="1702610" cy="227014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2093976"/>
            <a:ext cx="1395984" cy="1861312"/>
          </a:xfrm>
          <a:prstGeom prst="rect">
            <a:avLst/>
          </a:prstGeom>
        </p:spPr>
      </p:pic>
    </p:spTree>
    <p:extLst>
      <p:ext uri="{BB962C8B-B14F-4D97-AF65-F5344CB8AC3E}">
        <p14:creationId xmlns:p14="http://schemas.microsoft.com/office/powerpoint/2010/main" val="1595669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Breastfeeding</a:t>
            </a:r>
            <a:endParaRPr lang="en-US" dirty="0"/>
          </a:p>
        </p:txBody>
      </p:sp>
      <p:sp>
        <p:nvSpPr>
          <p:cNvPr id="3" name="Content Placeholder 2"/>
          <p:cNvSpPr>
            <a:spLocks noGrp="1"/>
          </p:cNvSpPr>
          <p:nvPr>
            <p:ph sz="half" idx="1"/>
          </p:nvPr>
        </p:nvSpPr>
        <p:spPr/>
        <p:txBody>
          <a:bodyPr/>
          <a:lstStyle/>
          <a:p>
            <a:r>
              <a:rPr lang="en-US" dirty="0" smtClean="0"/>
              <a:t>Breastfeeding friendly workplaces</a:t>
            </a:r>
          </a:p>
          <a:p>
            <a:r>
              <a:rPr lang="en-US" dirty="0" smtClean="0"/>
              <a:t>Business case for breastfeeding</a:t>
            </a:r>
          </a:p>
          <a:p>
            <a:r>
              <a:rPr lang="en-US" dirty="0" smtClean="0"/>
              <a:t>Jingles</a:t>
            </a:r>
          </a:p>
          <a:p>
            <a:r>
              <a:rPr lang="en-US" dirty="0" smtClean="0"/>
              <a:t>CLC training</a:t>
            </a:r>
          </a:p>
          <a:p>
            <a:r>
              <a:rPr lang="en-US" dirty="0" smtClean="0"/>
              <a:t>Nursing rooms</a:t>
            </a:r>
          </a:p>
          <a:p>
            <a:pPr marL="0" indent="0">
              <a:buNone/>
            </a:pP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03709" y="1828800"/>
            <a:ext cx="2237779" cy="397827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828800"/>
            <a:ext cx="2338090" cy="1753568"/>
          </a:xfrm>
          <a:prstGeom prst="rect">
            <a:avLst/>
          </a:prstGeom>
        </p:spPr>
      </p:pic>
      <p:pic>
        <p:nvPicPr>
          <p:cNvPr id="7" name="Picture 2" descr="https://familysearch.org/learn/wiki/en/images/0/07/Location_of_Carroll_County,_Virginia.png"/>
          <p:cNvPicPr>
            <a:picLocks noChangeAspect="1" noChangeArrowheads="1"/>
          </p:cNvPicPr>
          <p:nvPr/>
        </p:nvPicPr>
        <p:blipFill>
          <a:blip r:embed="rId4"/>
          <a:srcRect/>
          <a:stretch>
            <a:fillRect/>
          </a:stretch>
        </p:blipFill>
        <p:spPr bwMode="auto">
          <a:xfrm>
            <a:off x="7496445" y="859438"/>
            <a:ext cx="1370734" cy="594556"/>
          </a:xfrm>
          <a:prstGeom prst="rect">
            <a:avLst/>
          </a:prstGeom>
          <a:noFill/>
        </p:spPr>
      </p:pic>
      <p:pic>
        <p:nvPicPr>
          <p:cNvPr id="8" name="Picture 2" descr="Image result for plaquemines par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783034"/>
            <a:ext cx="893895" cy="819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4255145" y="3761540"/>
            <a:ext cx="1752600" cy="2526182"/>
          </a:xfrm>
          <a:prstGeom prst="rect">
            <a:avLst/>
          </a:prstGeom>
        </p:spPr>
      </p:pic>
      <p:pic>
        <p:nvPicPr>
          <p:cNvPr id="10" name="Picture 9" descr="https://pbs.twimg.com/profile_images/1384863783/NWA.jpg"/>
          <p:cNvPicPr>
            <a:picLocks noChangeAspect="1" noChangeArrowheads="1"/>
          </p:cNvPicPr>
          <p:nvPr/>
        </p:nvPicPr>
        <p:blipFill>
          <a:blip r:embed="rId7"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22969933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Gloucester MT Extra Condensed" panose="02030808020601010101" pitchFamily="18" charset="0"/>
              </a:rPr>
              <a:t>H.A.N.D.S. Commercial</a:t>
            </a:r>
            <a:endParaRPr lang="en-US" dirty="0">
              <a:latin typeface="Gloucester MT Extra Condensed" panose="02030808020601010101" pitchFamily="18" charset="0"/>
            </a:endParaRPr>
          </a:p>
        </p:txBody>
      </p:sp>
      <p:pic>
        <p:nvPicPr>
          <p:cNvPr id="4" name="D8BD63B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6860" y="2057400"/>
            <a:ext cx="6096000" cy="3429000"/>
          </a:xfrm>
          <a:prstGeom prst="rect">
            <a:avLst/>
          </a:prstGeom>
        </p:spPr>
      </p:pic>
      <p:pic>
        <p:nvPicPr>
          <p:cNvPr id="5" name="Picture 8" descr="https://pbs.twimg.com/profile_images/1384863783/NWA.jpg"/>
          <p:cNvPicPr>
            <a:picLocks noChangeAspect="1" noChangeArrowheads="1"/>
          </p:cNvPicPr>
          <p:nvPr/>
        </p:nvPicPr>
        <p:blipFill>
          <a:blip r:embed="rId5"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329979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outcomes</a:t>
            </a:r>
            <a:endParaRPr lang="en-US" dirty="0"/>
          </a:p>
        </p:txBody>
      </p:sp>
      <p:sp>
        <p:nvSpPr>
          <p:cNvPr id="5" name="Content Placeholder 4"/>
          <p:cNvSpPr>
            <a:spLocks noGrp="1"/>
          </p:cNvSpPr>
          <p:nvPr>
            <p:ph idx="1"/>
          </p:nvPr>
        </p:nvSpPr>
        <p:spPr/>
        <p:txBody>
          <a:bodyPr/>
          <a:lstStyle/>
          <a:p>
            <a:r>
              <a:rPr lang="en-US" dirty="0" smtClean="0"/>
              <a:t>Improved access to healthy foods in geographically underserved areas, including the New Mexico desert, Appalachian Mountains, frontier areas, and a peninsula served by two ferries</a:t>
            </a:r>
          </a:p>
          <a:p>
            <a:r>
              <a:rPr lang="en-US" dirty="0"/>
              <a:t>I</a:t>
            </a:r>
            <a:r>
              <a:rPr lang="en-US" dirty="0" smtClean="0"/>
              <a:t>ncreased collaboration and communication among local partners</a:t>
            </a:r>
          </a:p>
          <a:p>
            <a:r>
              <a:rPr lang="en-US" dirty="0" smtClean="0"/>
              <a:t>Increased referrals to WIC, food banks, and other community services</a:t>
            </a:r>
          </a:p>
          <a:p>
            <a:r>
              <a:rPr lang="en-US" dirty="0" smtClean="0"/>
              <a:t>Improved access to farmer’s markets for seniors, WIC, and SNAP recipients</a:t>
            </a:r>
          </a:p>
          <a:p>
            <a:r>
              <a:rPr lang="en-US" dirty="0" smtClean="0"/>
              <a:t>Increased awareness of WIC assets</a:t>
            </a:r>
            <a:endParaRPr lang="en-US" dirty="0"/>
          </a:p>
        </p:txBody>
      </p:sp>
      <p:pic>
        <p:nvPicPr>
          <p:cNvPr id="6"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46425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outcomes</a:t>
            </a:r>
            <a:endParaRPr lang="en-US" dirty="0"/>
          </a:p>
        </p:txBody>
      </p:sp>
      <p:sp>
        <p:nvSpPr>
          <p:cNvPr id="3" name="Content Placeholder 2"/>
          <p:cNvSpPr>
            <a:spLocks noGrp="1"/>
          </p:cNvSpPr>
          <p:nvPr>
            <p:ph idx="1"/>
          </p:nvPr>
        </p:nvSpPr>
        <p:spPr/>
        <p:txBody>
          <a:bodyPr/>
          <a:lstStyle/>
          <a:p>
            <a:r>
              <a:rPr lang="en-US" dirty="0" smtClean="0"/>
              <a:t>Enhanced nutrition education and grocery shopping skills</a:t>
            </a:r>
          </a:p>
          <a:p>
            <a:r>
              <a:rPr lang="en-US" dirty="0" smtClean="0"/>
              <a:t>Increased awareness of where to access healthy foods</a:t>
            </a:r>
          </a:p>
          <a:p>
            <a:r>
              <a:rPr lang="en-US" dirty="0" smtClean="0"/>
              <a:t>Improved community acceptance of the practice of breastfeeding</a:t>
            </a:r>
          </a:p>
          <a:p>
            <a:r>
              <a:rPr lang="en-US" dirty="0" smtClean="0"/>
              <a:t>Increased awareness of the benefits of breast milk</a:t>
            </a:r>
          </a:p>
          <a:p>
            <a:r>
              <a:rPr lang="en-US" dirty="0" smtClean="0"/>
              <a:t>Increased employer support for breastfeeding</a:t>
            </a:r>
          </a:p>
          <a:p>
            <a:endParaRPr lang="en-US" dirty="0" smtClean="0"/>
          </a:p>
          <a:p>
            <a:endParaRPr lang="en-US" dirty="0"/>
          </a:p>
        </p:txBody>
      </p:sp>
      <p:pic>
        <p:nvPicPr>
          <p:cNvPr id="4"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256743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Gloucester MT Extra Condensed" panose="02030808020601010101" pitchFamily="18" charset="0"/>
              </a:rPr>
              <a:t>Special Supplemental Nutrition Program for Women, Infants, and Children (WIC)</a:t>
            </a:r>
            <a:endParaRPr lang="en-US" sz="3200" dirty="0">
              <a:latin typeface="Gloucester MT Extra Condensed" panose="02030808020601010101" pitchFamily="18" charset="0"/>
            </a:endParaRPr>
          </a:p>
        </p:txBody>
      </p:sp>
      <p:sp>
        <p:nvSpPr>
          <p:cNvPr id="4" name="Content Placeholder 3"/>
          <p:cNvSpPr>
            <a:spLocks noGrp="1"/>
          </p:cNvSpPr>
          <p:nvPr>
            <p:ph sz="quarter" idx="1"/>
          </p:nvPr>
        </p:nvSpPr>
        <p:spPr>
          <a:xfrm>
            <a:off x="522576" y="2093976"/>
            <a:ext cx="3657600" cy="3977640"/>
          </a:xfrm>
        </p:spPr>
        <p:txBody>
          <a:bodyPr>
            <a:normAutofit/>
          </a:bodyPr>
          <a:lstStyle/>
          <a:p>
            <a:r>
              <a:rPr lang="en-US" dirty="0"/>
              <a:t>Federally funded, state run</a:t>
            </a:r>
          </a:p>
          <a:p>
            <a:endParaRPr lang="en-US" sz="500" dirty="0"/>
          </a:p>
          <a:p>
            <a:r>
              <a:rPr lang="en-US" dirty="0"/>
              <a:t>4 pillars of service</a:t>
            </a:r>
          </a:p>
          <a:p>
            <a:endParaRPr lang="en-US" sz="500" dirty="0"/>
          </a:p>
          <a:p>
            <a:pPr lvl="1"/>
            <a:r>
              <a:rPr lang="en-US" dirty="0"/>
              <a:t>Nutritious food package</a:t>
            </a:r>
          </a:p>
          <a:p>
            <a:pPr lvl="1"/>
            <a:endParaRPr lang="en-US" sz="800" dirty="0"/>
          </a:p>
          <a:p>
            <a:pPr lvl="1"/>
            <a:r>
              <a:rPr lang="en-US" dirty="0"/>
              <a:t>Nutrition education</a:t>
            </a:r>
          </a:p>
          <a:p>
            <a:pPr lvl="1"/>
            <a:endParaRPr lang="en-US" sz="500" dirty="0"/>
          </a:p>
          <a:p>
            <a:pPr lvl="1"/>
            <a:r>
              <a:rPr lang="en-US" dirty="0"/>
              <a:t>Breastfeeding promotion and support</a:t>
            </a:r>
          </a:p>
          <a:p>
            <a:pPr lvl="1"/>
            <a:endParaRPr lang="en-US" sz="500" dirty="0"/>
          </a:p>
          <a:p>
            <a:pPr lvl="1"/>
            <a:r>
              <a:rPr lang="en-US" dirty="0"/>
              <a:t>Referrals to health care and social services</a:t>
            </a:r>
          </a:p>
          <a:p>
            <a:pPr lvl="1"/>
            <a:endParaRPr lang="en-US" sz="500" dirty="0"/>
          </a:p>
          <a:p>
            <a:endParaRPr lang="en-US" dirty="0"/>
          </a:p>
        </p:txBody>
      </p:sp>
      <p:pic>
        <p:nvPicPr>
          <p:cNvPr id="6" name="Picture 6" descr="https://photos-4.dropbox.com/t/2/AAA0bmwBWzTbBjK8Yp5b8REQzFwxEw4WulkmuWHV6K3Hpg/12/442708738/jpeg/32x32/1/1442977200/0/2/20150820_100840.jpg/CILmjNMBIAEgAiADIAQgBSAGIAcoAigH/vmUQmG85EMMCFB2kmqXtg6ulOlT3yALW3k2WlswQTD8?size=1024x768&amp;size_mode=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66809" y="2194560"/>
            <a:ext cx="4091094" cy="2301240"/>
          </a:xfrm>
          <a:prstGeom prst="rect">
            <a:avLst/>
          </a:prstGeom>
          <a:noFill/>
        </p:spPr>
      </p:pic>
      <p:pic>
        <p:nvPicPr>
          <p:cNvPr id="7" name="Picture 12" descr="https://www.wichealth.org/images/counselors/womanandchild1.png"/>
          <p:cNvPicPr>
            <a:picLocks noChangeAspect="1" noChangeArrowheads="1"/>
          </p:cNvPicPr>
          <p:nvPr/>
        </p:nvPicPr>
        <p:blipFill>
          <a:blip r:embed="rId3" cstate="print"/>
          <a:srcRect/>
          <a:stretch>
            <a:fillRect/>
          </a:stretch>
        </p:blipFill>
        <p:spPr bwMode="auto">
          <a:xfrm>
            <a:off x="5555384" y="3444874"/>
            <a:ext cx="2807694" cy="3032126"/>
          </a:xfrm>
          <a:prstGeom prst="rect">
            <a:avLst/>
          </a:prstGeom>
          <a:noFill/>
          <a:ln w="9525">
            <a:noFill/>
            <a:miter lim="800000"/>
            <a:headEnd/>
            <a:tailEnd/>
          </a:ln>
        </p:spPr>
      </p:pic>
      <p:pic>
        <p:nvPicPr>
          <p:cNvPr id="8"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400223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Gloucester MT Extra Condensed" panose="02030808020601010101" pitchFamily="18" charset="0"/>
              </a:rPr>
              <a:t>To Learn More…</a:t>
            </a:r>
            <a:endParaRPr lang="en-US" dirty="0">
              <a:latin typeface="Gloucester MT Extra Condensed" panose="02030808020601010101" pitchFamily="18" charset="0"/>
            </a:endParaRPr>
          </a:p>
        </p:txBody>
      </p:sp>
      <p:sp>
        <p:nvSpPr>
          <p:cNvPr id="3" name="Content Placeholder 2"/>
          <p:cNvSpPr>
            <a:spLocks noGrp="1"/>
          </p:cNvSpPr>
          <p:nvPr>
            <p:ph idx="1"/>
          </p:nvPr>
        </p:nvSpPr>
        <p:spPr/>
        <p:txBody>
          <a:bodyPr>
            <a:normAutofit/>
          </a:bodyPr>
          <a:lstStyle/>
          <a:p>
            <a:pPr marL="342900" lvl="0" indent="-342900" defTabSz="914400">
              <a:lnSpc>
                <a:spcPct val="100000"/>
              </a:lnSpc>
              <a:spcBef>
                <a:spcPct val="20000"/>
              </a:spcBef>
              <a:buNone/>
            </a:pPr>
            <a:r>
              <a:rPr lang="en-US" sz="2400" dirty="0" smtClean="0"/>
              <a:t>Please visit our website: </a:t>
            </a:r>
            <a:r>
              <a:rPr lang="en-US" sz="2400" dirty="0" smtClean="0">
                <a:hlinkClick r:id="rId2"/>
              </a:rPr>
              <a:t>www.greaterwithwic.org</a:t>
            </a:r>
            <a:r>
              <a:rPr lang="en-US" sz="2400" dirty="0" smtClean="0"/>
              <a:t> </a:t>
            </a:r>
            <a:endParaRPr lang="en-US" sz="2400" dirty="0">
              <a:solidFill>
                <a:srgbClr val="EF6E74"/>
              </a:solidFill>
            </a:endParaRPr>
          </a:p>
        </p:txBody>
      </p:sp>
      <p:pic>
        <p:nvPicPr>
          <p:cNvPr id="4" name="Picture 3"/>
          <p:cNvPicPr>
            <a:picLocks noChangeAspect="1"/>
          </p:cNvPicPr>
          <p:nvPr/>
        </p:nvPicPr>
        <p:blipFill rotWithShape="1">
          <a:blip r:embed="rId3"/>
          <a:srcRect l="1453" t="15304" r="31260" b="5207"/>
          <a:stretch/>
        </p:blipFill>
        <p:spPr>
          <a:xfrm>
            <a:off x="1818498" y="2667000"/>
            <a:ext cx="5507004" cy="3657600"/>
          </a:xfrm>
          <a:prstGeom prst="rect">
            <a:avLst/>
          </a:prstGeom>
        </p:spPr>
      </p:pic>
      <p:pic>
        <p:nvPicPr>
          <p:cNvPr id="5"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4201486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loucester MT Extra Condensed" panose="02030808020601010101" pitchFamily="18" charset="0"/>
              </a:rPr>
              <a:t>WIC Serves…</a:t>
            </a:r>
            <a:endParaRPr lang="en-US" dirty="0">
              <a:latin typeface="Gloucester MT Extra Condensed" panose="02030808020601010101" pitchFamily="18" charset="0"/>
            </a:endParaRPr>
          </a:p>
        </p:txBody>
      </p:sp>
      <p:sp>
        <p:nvSpPr>
          <p:cNvPr id="5" name="Content Placeholder 4"/>
          <p:cNvSpPr>
            <a:spLocks noGrp="1"/>
          </p:cNvSpPr>
          <p:nvPr>
            <p:ph sz="quarter" idx="1"/>
          </p:nvPr>
        </p:nvSpPr>
        <p:spPr>
          <a:xfrm>
            <a:off x="457200" y="1993392"/>
            <a:ext cx="7772400" cy="4050792"/>
          </a:xfrm>
        </p:spPr>
        <p:txBody>
          <a:bodyPr>
            <a:normAutofit/>
          </a:bodyPr>
          <a:lstStyle/>
          <a:p>
            <a:r>
              <a:rPr lang="en-US" dirty="0"/>
              <a:t>Pregnant, breastfeeding, and post-partum women</a:t>
            </a:r>
          </a:p>
          <a:p>
            <a:pPr>
              <a:buNone/>
            </a:pPr>
            <a:endParaRPr lang="en-US" sz="500" dirty="0"/>
          </a:p>
          <a:p>
            <a:r>
              <a:rPr lang="en-US" dirty="0"/>
              <a:t>Infants and children up to </a:t>
            </a:r>
            <a:r>
              <a:rPr lang="en-US" dirty="0" smtClean="0"/>
              <a:t>age </a:t>
            </a:r>
            <a:r>
              <a:rPr lang="en-US" dirty="0"/>
              <a:t>5 </a:t>
            </a:r>
          </a:p>
          <a:p>
            <a:pPr>
              <a:buNone/>
            </a:pPr>
            <a:endParaRPr lang="en-US" sz="500" dirty="0"/>
          </a:p>
          <a:p>
            <a:r>
              <a:rPr lang="en-US" dirty="0"/>
              <a:t>Who meet income requirements</a:t>
            </a:r>
          </a:p>
          <a:p>
            <a:pPr lvl="1"/>
            <a:r>
              <a:rPr lang="en-US" dirty="0"/>
              <a:t>Document income at or below 185% of poverty</a:t>
            </a:r>
          </a:p>
          <a:p>
            <a:pPr lvl="1"/>
            <a:r>
              <a:rPr lang="en-US" dirty="0"/>
              <a:t>Demonstrate enrollment in SNAP, TANF, or Medicaid</a:t>
            </a:r>
          </a:p>
          <a:p>
            <a:pPr>
              <a:buNone/>
            </a:pPr>
            <a:endParaRPr lang="en-US" sz="500" dirty="0"/>
          </a:p>
          <a:p>
            <a:r>
              <a:rPr lang="en-US" dirty="0"/>
              <a:t>Who demonstrate nutrition risk</a:t>
            </a:r>
          </a:p>
          <a:p>
            <a:pPr>
              <a:buNone/>
            </a:pPr>
            <a:endParaRPr lang="en-US" sz="500" dirty="0"/>
          </a:p>
          <a:p>
            <a:r>
              <a:rPr lang="en-US" dirty="0"/>
              <a:t>About 8 million clients per month in 90 state agencies through 10,000 clinics across the country </a:t>
            </a:r>
          </a:p>
          <a:p>
            <a:endParaRPr lang="en-US" dirty="0"/>
          </a:p>
        </p:txBody>
      </p:sp>
      <p:pic>
        <p:nvPicPr>
          <p:cNvPr id="6"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33215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loucester MT Extra Condensed" panose="02030808020601010101" pitchFamily="18" charset="0"/>
              </a:rPr>
              <a:t>WIC Goals</a:t>
            </a:r>
            <a:endParaRPr lang="en-US" dirty="0">
              <a:latin typeface="Gloucester MT Extra Condensed" panose="02030808020601010101" pitchFamily="18" charset="0"/>
            </a:endParaRPr>
          </a:p>
        </p:txBody>
      </p:sp>
      <p:sp>
        <p:nvSpPr>
          <p:cNvPr id="3" name="Content Placeholder 2"/>
          <p:cNvSpPr>
            <a:spLocks noGrp="1"/>
          </p:cNvSpPr>
          <p:nvPr>
            <p:ph sz="quarter" idx="1"/>
          </p:nvPr>
        </p:nvSpPr>
        <p:spPr>
          <a:xfrm>
            <a:off x="457200" y="2133600"/>
            <a:ext cx="7772400" cy="4050792"/>
          </a:xfrm>
        </p:spPr>
        <p:txBody>
          <a:bodyPr/>
          <a:lstStyle/>
          <a:p>
            <a:r>
              <a:rPr lang="en-US" dirty="0"/>
              <a:t>Reduce nutrition-related illness and give children a healthy start in life</a:t>
            </a:r>
          </a:p>
          <a:p>
            <a:endParaRPr lang="en-US" sz="700" dirty="0"/>
          </a:p>
          <a:p>
            <a:r>
              <a:rPr lang="en-US" dirty="0"/>
              <a:t>Children arrive at school ready-to-learn</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0" y="3668985"/>
            <a:ext cx="4953000" cy="2786063"/>
          </a:xfrm>
          <a:prstGeom prst="rect">
            <a:avLst/>
          </a:prstGeom>
        </p:spPr>
      </p:pic>
      <p:pic>
        <p:nvPicPr>
          <p:cNvPr id="7" name="Picture 8" descr="https://pbs.twimg.com/profile_images/1384863783/NWA.jpg"/>
          <p:cNvPicPr>
            <a:picLocks noChangeAspect="1" noChangeArrowheads="1"/>
          </p:cNvPicPr>
          <p:nvPr/>
        </p:nvPicPr>
        <p:blipFill>
          <a:blip r:embed="rId3"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111668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2.staticflickr.com/6/5597/15618687012_daced6f752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4687490" cy="6060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pbs.twimg.com/profile_images/1384863783/NWA.jpg"/>
          <p:cNvPicPr>
            <a:picLocks noChangeAspect="1" noChangeArrowheads="1"/>
          </p:cNvPicPr>
          <p:nvPr/>
        </p:nvPicPr>
        <p:blipFill>
          <a:blip r:embed="rId4"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18491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324" y="381000"/>
            <a:ext cx="7772400" cy="1609344"/>
          </a:xfrm>
        </p:spPr>
        <p:txBody>
          <a:bodyPr/>
          <a:lstStyle/>
          <a:p>
            <a:r>
              <a:rPr lang="en-US" dirty="0" smtClean="0">
                <a:latin typeface="Gloucester MT Extra Condensed" panose="02030808020601010101" pitchFamily="18" charset="0"/>
              </a:rPr>
              <a:t>NWA’s Role with WIC</a:t>
            </a:r>
            <a:endParaRPr lang="en-US" dirty="0">
              <a:latin typeface="Gloucester MT Extra Condensed" panose="02030808020601010101" pitchFamily="18" charset="0"/>
            </a:endParaRPr>
          </a:p>
        </p:txBody>
      </p:sp>
      <p:sp>
        <p:nvSpPr>
          <p:cNvPr id="3" name="Content Placeholder 2"/>
          <p:cNvSpPr>
            <a:spLocks noGrp="1"/>
          </p:cNvSpPr>
          <p:nvPr>
            <p:ph idx="1"/>
          </p:nvPr>
        </p:nvSpPr>
        <p:spPr>
          <a:xfrm>
            <a:off x="381000" y="2000556"/>
            <a:ext cx="7772400" cy="4050792"/>
          </a:xfrm>
        </p:spPr>
        <p:txBody>
          <a:bodyPr>
            <a:normAutofit fontScale="92500" lnSpcReduction="10000"/>
          </a:bodyPr>
          <a:lstStyle/>
          <a:p>
            <a:r>
              <a:rPr lang="en-US" dirty="0"/>
              <a:t>The National WIC Association (NWA):</a:t>
            </a:r>
          </a:p>
          <a:p>
            <a:pPr lvl="1"/>
            <a:r>
              <a:rPr lang="en-US" dirty="0"/>
              <a:t>is the </a:t>
            </a:r>
            <a:r>
              <a:rPr lang="en-US" b="1" dirty="0"/>
              <a:t>non-profit </a:t>
            </a:r>
            <a:r>
              <a:rPr lang="en-US" dirty="0"/>
              <a:t>education arm and advocacy voice of WIC</a:t>
            </a:r>
          </a:p>
          <a:p>
            <a:pPr lvl="1"/>
            <a:r>
              <a:rPr lang="en-US" dirty="0"/>
              <a:t>is a </a:t>
            </a:r>
            <a:r>
              <a:rPr lang="en-US" b="1" dirty="0"/>
              <a:t>membership association</a:t>
            </a:r>
            <a:r>
              <a:rPr lang="en-US" dirty="0"/>
              <a:t>, with WIC agencies comprising most of its membership</a:t>
            </a:r>
          </a:p>
          <a:p>
            <a:pPr lvl="1"/>
            <a:r>
              <a:rPr lang="en-US" b="1" dirty="0"/>
              <a:t>does not administer the WIC Program </a:t>
            </a:r>
            <a:r>
              <a:rPr lang="en-US" dirty="0"/>
              <a:t>and is independent of the U.S. Department of Agriculture (USDA), Food and Nutrition Service (FNS), which provides funding and policy guidance, and creates regulations for the Program.</a:t>
            </a:r>
          </a:p>
          <a:p>
            <a:r>
              <a:rPr lang="en-US" b="1" dirty="0"/>
              <a:t>NWA Represents WIC Agencies </a:t>
            </a:r>
          </a:p>
          <a:p>
            <a:r>
              <a:rPr lang="en-US" dirty="0"/>
              <a:t>Founded in 1983, the National WIC Association (NWA) represents 90 Geographic, Territorial, Indian and Native American State Agencies and more than 2,000 Local Agencies that together provide quality nutrition education, breastfeeding support, health care and other referral services to nearly 9 million at-risk women, infants and children through 10,000 WIC clinics nationwide</a:t>
            </a:r>
          </a:p>
          <a:p>
            <a:endParaRPr lang="en-US" dirty="0"/>
          </a:p>
        </p:txBody>
      </p:sp>
      <p:pic>
        <p:nvPicPr>
          <p:cNvPr id="6"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67878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loucester MT Extra Condensed" panose="02030808020601010101" pitchFamily="18" charset="0"/>
              </a:rPr>
              <a:t>NWA’s Community Partnerships for Healthy Mothers and Children Project</a:t>
            </a:r>
            <a:endParaRPr lang="en-US" dirty="0">
              <a:latin typeface="Gloucester MT Extra Condensed" panose="02030808020601010101" pitchFamily="18" charset="0"/>
            </a:endParaRPr>
          </a:p>
        </p:txBody>
      </p:sp>
      <p:pic>
        <p:nvPicPr>
          <p:cNvPr id="4" name="Picture 8" descr="https://pbs.twimg.com/profile_images/1384863783/NWA.jpg"/>
          <p:cNvPicPr>
            <a:picLocks noChangeAspect="1" noChangeArrowheads="1"/>
          </p:cNvPicPr>
          <p:nvPr/>
        </p:nvPicPr>
        <p:blipFill>
          <a:blip r:embed="rId2" cstate="print"/>
          <a:srcRect/>
          <a:stretch>
            <a:fillRect/>
          </a:stretch>
        </p:blipFill>
        <p:spPr bwMode="auto">
          <a:xfrm>
            <a:off x="8305800" y="5943600"/>
            <a:ext cx="650240" cy="762000"/>
          </a:xfrm>
          <a:prstGeom prst="rect">
            <a:avLst/>
          </a:prstGeom>
          <a:noFill/>
          <a:ln w="9525">
            <a:noFill/>
            <a:miter lim="800000"/>
            <a:headEnd/>
            <a:tailEnd/>
          </a:ln>
        </p:spPr>
      </p:pic>
    </p:spTree>
    <p:extLst>
      <p:ext uri="{BB962C8B-B14F-4D97-AF65-F5344CB8AC3E}">
        <p14:creationId xmlns:p14="http://schemas.microsoft.com/office/powerpoint/2010/main" val="34842880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TM03090434[[fn=Wood Type]]</Template>
  <TotalTime>2534</TotalTime>
  <Words>1649</Words>
  <Application>Microsoft Office PowerPoint</Application>
  <PresentationFormat>On-screen Show (4:3)</PresentationFormat>
  <Paragraphs>327</Paragraphs>
  <Slides>40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Cambria</vt:lpstr>
      <vt:lpstr>Gloucester MT Extra Condensed</vt:lpstr>
      <vt:lpstr>Rockwell</vt:lpstr>
      <vt:lpstr>Rockwell Condensed</vt:lpstr>
      <vt:lpstr>Wingdings</vt:lpstr>
      <vt:lpstr>Wood Type</vt:lpstr>
      <vt:lpstr>Greater with wic: moving beyond the clinic walls to bridge the rural food access gap</vt:lpstr>
      <vt:lpstr>Disclaimer</vt:lpstr>
      <vt:lpstr>What do you know about the WIC Program?</vt:lpstr>
      <vt:lpstr>Special Supplemental Nutrition Program for Women, Infants, and Children (WIC)</vt:lpstr>
      <vt:lpstr>WIC Serves…</vt:lpstr>
      <vt:lpstr>WIC Goals</vt:lpstr>
      <vt:lpstr>PowerPoint Presentation</vt:lpstr>
      <vt:lpstr>NWA’s Role with WIC</vt:lpstr>
      <vt:lpstr>NWA’s Community Partnerships for Healthy Mothers and Children Project</vt:lpstr>
      <vt:lpstr>WIC Community Health Leadership</vt:lpstr>
      <vt:lpstr>NWA’s Vision</vt:lpstr>
      <vt:lpstr>WIC Working With Community Partners Can  Help Provide  the Full Spectrum of Support for WIC Clients </vt:lpstr>
      <vt:lpstr>CPHMC Projects</vt:lpstr>
      <vt:lpstr>Why is rural health important to you?</vt:lpstr>
      <vt:lpstr>PowerPoint Presentation</vt:lpstr>
      <vt:lpstr>PowerPoint Presentation</vt:lpstr>
      <vt:lpstr>Rural Coalitions</vt:lpstr>
      <vt:lpstr>Project leadership team</vt:lpstr>
      <vt:lpstr>PowerPoint Presentation</vt:lpstr>
      <vt:lpstr>PowerPoint Presentation</vt:lpstr>
      <vt:lpstr>Geography and transportation</vt:lpstr>
      <vt:lpstr>Geography and Transportation</vt:lpstr>
      <vt:lpstr>Geography and transportation</vt:lpstr>
      <vt:lpstr>Community Assets</vt:lpstr>
      <vt:lpstr>Common goal with different approaches</vt:lpstr>
      <vt:lpstr>Food Banks</vt:lpstr>
      <vt:lpstr>School Gardens</vt:lpstr>
      <vt:lpstr>Green Prescription pads</vt:lpstr>
      <vt:lpstr>Green prescription pads</vt:lpstr>
      <vt:lpstr>Healthy Food Retail</vt:lpstr>
      <vt:lpstr>Healthy Food Retail</vt:lpstr>
      <vt:lpstr>Healthy Food Retail</vt:lpstr>
      <vt:lpstr>Healthy food retail</vt:lpstr>
      <vt:lpstr>Farmer’s Market </vt:lpstr>
      <vt:lpstr>Farmer’s Market</vt:lpstr>
      <vt:lpstr>Breastfeeding</vt:lpstr>
      <vt:lpstr>H.A.N.D.S. Commercial</vt:lpstr>
      <vt:lpstr>Major outcomes</vt:lpstr>
      <vt:lpstr>Major outcomes</vt:lpstr>
      <vt:lpstr>To Learn More…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mesposito</dc:creator>
  <cp:lastModifiedBy>Stephanie Ondrias</cp:lastModifiedBy>
  <cp:revision>113</cp:revision>
  <dcterms:created xsi:type="dcterms:W3CDTF">2015-09-22T17:08:01Z</dcterms:created>
  <dcterms:modified xsi:type="dcterms:W3CDTF">2017-02-07T12:53:19Z</dcterms:modified>
</cp:coreProperties>
</file>