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35"/>
  </p:notesMasterIdLst>
  <p:sldIdLst>
    <p:sldId id="256" r:id="rId2"/>
    <p:sldId id="268" r:id="rId3"/>
    <p:sldId id="259" r:id="rId4"/>
    <p:sldId id="286" r:id="rId5"/>
    <p:sldId id="297" r:id="rId6"/>
    <p:sldId id="271" r:id="rId7"/>
    <p:sldId id="298" r:id="rId8"/>
    <p:sldId id="296" r:id="rId9"/>
    <p:sldId id="280" r:id="rId10"/>
    <p:sldId id="289" r:id="rId11"/>
    <p:sldId id="267" r:id="rId12"/>
    <p:sldId id="292" r:id="rId13"/>
    <p:sldId id="293" r:id="rId14"/>
    <p:sldId id="294" r:id="rId15"/>
    <p:sldId id="295" r:id="rId16"/>
    <p:sldId id="304" r:id="rId17"/>
    <p:sldId id="282" r:id="rId18"/>
    <p:sldId id="299" r:id="rId19"/>
    <p:sldId id="300" r:id="rId20"/>
    <p:sldId id="305" r:id="rId21"/>
    <p:sldId id="301" r:id="rId22"/>
    <p:sldId id="302" r:id="rId23"/>
    <p:sldId id="306" r:id="rId24"/>
    <p:sldId id="303" r:id="rId25"/>
    <p:sldId id="307" r:id="rId26"/>
    <p:sldId id="308" r:id="rId27"/>
    <p:sldId id="312" r:id="rId28"/>
    <p:sldId id="283" r:id="rId29"/>
    <p:sldId id="309" r:id="rId30"/>
    <p:sldId id="310" r:id="rId31"/>
    <p:sldId id="311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0CB74-2D39-446C-9DAB-C8800430A29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36DE6-1994-4E6F-BAB9-BA5D6CC5D2D1}">
      <dgm:prSet phldrT="[Text]"/>
      <dgm:spPr/>
      <dgm:t>
        <a:bodyPr/>
        <a:lstStyle/>
        <a:p>
          <a:r>
            <a:rPr lang="en-US" dirty="0" smtClean="0"/>
            <a:t>Needs Assessment	</a:t>
          </a:r>
          <a:endParaRPr lang="en-US" dirty="0"/>
        </a:p>
      </dgm:t>
    </dgm:pt>
    <dgm:pt modelId="{41AE1B12-52BE-4CF1-B228-1F56ED5501DF}" type="parTrans" cxnId="{AC839A8A-1934-407C-9486-B5A8DD015F87}">
      <dgm:prSet/>
      <dgm:spPr/>
      <dgm:t>
        <a:bodyPr/>
        <a:lstStyle/>
        <a:p>
          <a:endParaRPr lang="en-US"/>
        </a:p>
      </dgm:t>
    </dgm:pt>
    <dgm:pt modelId="{2822B105-6D4B-44F6-A6E2-22B49AB1F051}" type="sibTrans" cxnId="{AC839A8A-1934-407C-9486-B5A8DD015F87}">
      <dgm:prSet/>
      <dgm:spPr/>
      <dgm:t>
        <a:bodyPr/>
        <a:lstStyle/>
        <a:p>
          <a:endParaRPr lang="en-US"/>
        </a:p>
      </dgm:t>
    </dgm:pt>
    <dgm:pt modelId="{685D81D6-82A3-45C0-85A0-4EBC249A7F7D}">
      <dgm:prSet phldrT="[Text]"/>
      <dgm:spPr/>
      <dgm:t>
        <a:bodyPr/>
        <a:lstStyle/>
        <a:p>
          <a:r>
            <a:rPr lang="en-US" dirty="0" smtClean="0"/>
            <a:t>Coalition Building	</a:t>
          </a:r>
          <a:endParaRPr lang="en-US" dirty="0"/>
        </a:p>
      </dgm:t>
    </dgm:pt>
    <dgm:pt modelId="{11E11E65-BEDB-4696-836A-0A053ABD668B}" type="parTrans" cxnId="{3C977E2A-471F-4BFB-A580-292D336FC815}">
      <dgm:prSet/>
      <dgm:spPr/>
      <dgm:t>
        <a:bodyPr/>
        <a:lstStyle/>
        <a:p>
          <a:endParaRPr lang="en-US"/>
        </a:p>
      </dgm:t>
    </dgm:pt>
    <dgm:pt modelId="{309E66D5-B8D8-40B8-9671-53F96D1AD252}" type="sibTrans" cxnId="{3C977E2A-471F-4BFB-A580-292D336FC815}">
      <dgm:prSet/>
      <dgm:spPr/>
      <dgm:t>
        <a:bodyPr/>
        <a:lstStyle/>
        <a:p>
          <a:endParaRPr lang="en-US"/>
        </a:p>
      </dgm:t>
    </dgm:pt>
    <dgm:pt modelId="{41A1E174-7790-491C-998C-6C7C5B0A8B67}">
      <dgm:prSet phldrT="[Text]"/>
      <dgm:spPr/>
      <dgm:t>
        <a:bodyPr/>
        <a:lstStyle/>
        <a:p>
          <a:r>
            <a:rPr lang="en-US" dirty="0" smtClean="0"/>
            <a:t>Action Planning</a:t>
          </a:r>
          <a:endParaRPr lang="en-US" dirty="0"/>
        </a:p>
      </dgm:t>
    </dgm:pt>
    <dgm:pt modelId="{B21FFDF8-B7EE-4807-8459-87CC6C125330}" type="parTrans" cxnId="{03F3C4E1-7438-4903-AEA7-B2336455DB31}">
      <dgm:prSet/>
      <dgm:spPr/>
      <dgm:t>
        <a:bodyPr/>
        <a:lstStyle/>
        <a:p>
          <a:endParaRPr lang="en-US"/>
        </a:p>
      </dgm:t>
    </dgm:pt>
    <dgm:pt modelId="{DEC5C6B9-950D-4AEB-A87B-4D26E3CBE9D4}" type="sibTrans" cxnId="{03F3C4E1-7438-4903-AEA7-B2336455DB31}">
      <dgm:prSet/>
      <dgm:spPr/>
      <dgm:t>
        <a:bodyPr/>
        <a:lstStyle/>
        <a:p>
          <a:endParaRPr lang="en-US"/>
        </a:p>
      </dgm:t>
    </dgm:pt>
    <dgm:pt modelId="{3089FC83-1F2E-4BD6-A383-58C8BE30A7E7}">
      <dgm:prSet phldrT="[Text]"/>
      <dgm:spPr/>
      <dgm:t>
        <a:bodyPr/>
        <a:lstStyle/>
        <a:p>
          <a:r>
            <a:rPr lang="en-US" dirty="0" smtClean="0"/>
            <a:t>Implementation</a:t>
          </a:r>
          <a:endParaRPr lang="en-US" dirty="0"/>
        </a:p>
      </dgm:t>
    </dgm:pt>
    <dgm:pt modelId="{913792C3-0777-4874-8B5F-EF1A7688609C}" type="parTrans" cxnId="{FFE09BBA-3E48-4E9A-9129-4D73E719C2AE}">
      <dgm:prSet/>
      <dgm:spPr/>
      <dgm:t>
        <a:bodyPr/>
        <a:lstStyle/>
        <a:p>
          <a:endParaRPr lang="en-US"/>
        </a:p>
      </dgm:t>
    </dgm:pt>
    <dgm:pt modelId="{B4B0B93F-4BB6-417D-8360-C4650DD05AE1}" type="sibTrans" cxnId="{FFE09BBA-3E48-4E9A-9129-4D73E719C2AE}">
      <dgm:prSet/>
      <dgm:spPr/>
      <dgm:t>
        <a:bodyPr/>
        <a:lstStyle/>
        <a:p>
          <a:endParaRPr lang="en-US"/>
        </a:p>
      </dgm:t>
    </dgm:pt>
    <dgm:pt modelId="{5E3FB80A-AB69-4422-A465-A09B7F7EF6DE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A34D54C7-D21C-4E93-A9EC-1EFC2CB46B04}" type="parTrans" cxnId="{2D17FCCF-52A1-49DC-8921-3CE69C933EAC}">
      <dgm:prSet/>
      <dgm:spPr/>
      <dgm:t>
        <a:bodyPr/>
        <a:lstStyle/>
        <a:p>
          <a:endParaRPr lang="en-US"/>
        </a:p>
      </dgm:t>
    </dgm:pt>
    <dgm:pt modelId="{08D99407-94B7-4FB3-9B39-5BE604348ED2}" type="sibTrans" cxnId="{2D17FCCF-52A1-49DC-8921-3CE69C933EAC}">
      <dgm:prSet/>
      <dgm:spPr/>
      <dgm:t>
        <a:bodyPr/>
        <a:lstStyle/>
        <a:p>
          <a:endParaRPr lang="en-US"/>
        </a:p>
      </dgm:t>
    </dgm:pt>
    <dgm:pt modelId="{E76DFDC7-38F4-43DA-B547-DD75468987DE}" type="pres">
      <dgm:prSet presAssocID="{8440CB74-2D39-446C-9DAB-C8800430A2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6E1411-8FBF-4B50-BCF8-FF09191C8510}" type="pres">
      <dgm:prSet presAssocID="{9DD36DE6-1994-4E6F-BAB9-BA5D6CC5D2D1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2D494-443C-41FE-AE75-33B78D084AFE}" type="pres">
      <dgm:prSet presAssocID="{2822B105-6D4B-44F6-A6E2-22B49AB1F051}" presName="space" presStyleCnt="0"/>
      <dgm:spPr/>
    </dgm:pt>
    <dgm:pt modelId="{E819BA06-5E00-4DC1-9A7C-B05DFB8EB80B}" type="pres">
      <dgm:prSet presAssocID="{685D81D6-82A3-45C0-85A0-4EBC249A7F7D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07246-05C7-4038-A3BF-74B310C96F3C}" type="pres">
      <dgm:prSet presAssocID="{309E66D5-B8D8-40B8-9671-53F96D1AD252}" presName="space" presStyleCnt="0"/>
      <dgm:spPr/>
    </dgm:pt>
    <dgm:pt modelId="{D92E79D3-4936-4157-9E1D-87B2E972BEE9}" type="pres">
      <dgm:prSet presAssocID="{41A1E174-7790-491C-998C-6C7C5B0A8B67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9A1B8-63BB-48A7-8FB0-77E92515C789}" type="pres">
      <dgm:prSet presAssocID="{DEC5C6B9-950D-4AEB-A87B-4D26E3CBE9D4}" presName="space" presStyleCnt="0"/>
      <dgm:spPr/>
    </dgm:pt>
    <dgm:pt modelId="{FFD3D551-9548-4BDF-821B-807E1B38268C}" type="pres">
      <dgm:prSet presAssocID="{3089FC83-1F2E-4BD6-A383-58C8BE30A7E7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581F0-BC92-4BA7-92C9-D2799B163A0B}" type="pres">
      <dgm:prSet presAssocID="{B4B0B93F-4BB6-417D-8360-C4650DD05AE1}" presName="space" presStyleCnt="0"/>
      <dgm:spPr/>
    </dgm:pt>
    <dgm:pt modelId="{242C2B4A-6598-4EA8-ADC4-4D5CE74164E1}" type="pres">
      <dgm:prSet presAssocID="{5E3FB80A-AB69-4422-A465-A09B7F7EF6D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77E2A-471F-4BFB-A580-292D336FC815}" srcId="{8440CB74-2D39-446C-9DAB-C8800430A29F}" destId="{685D81D6-82A3-45C0-85A0-4EBC249A7F7D}" srcOrd="1" destOrd="0" parTransId="{11E11E65-BEDB-4696-836A-0A053ABD668B}" sibTransId="{309E66D5-B8D8-40B8-9671-53F96D1AD252}"/>
    <dgm:cxn modelId="{E145C925-DA90-4C72-8240-601B92106344}" type="presOf" srcId="{41A1E174-7790-491C-998C-6C7C5B0A8B67}" destId="{D92E79D3-4936-4157-9E1D-87B2E972BEE9}" srcOrd="0" destOrd="0" presId="urn:microsoft.com/office/officeart/2005/8/layout/venn3"/>
    <dgm:cxn modelId="{36CB8BF8-D70F-4F90-A5B8-5192A4EAA390}" type="presOf" srcId="{5E3FB80A-AB69-4422-A465-A09B7F7EF6DE}" destId="{242C2B4A-6598-4EA8-ADC4-4D5CE74164E1}" srcOrd="0" destOrd="0" presId="urn:microsoft.com/office/officeart/2005/8/layout/venn3"/>
    <dgm:cxn modelId="{03F3C4E1-7438-4903-AEA7-B2336455DB31}" srcId="{8440CB74-2D39-446C-9DAB-C8800430A29F}" destId="{41A1E174-7790-491C-998C-6C7C5B0A8B67}" srcOrd="2" destOrd="0" parTransId="{B21FFDF8-B7EE-4807-8459-87CC6C125330}" sibTransId="{DEC5C6B9-950D-4AEB-A87B-4D26E3CBE9D4}"/>
    <dgm:cxn modelId="{AC839A8A-1934-407C-9486-B5A8DD015F87}" srcId="{8440CB74-2D39-446C-9DAB-C8800430A29F}" destId="{9DD36DE6-1994-4E6F-BAB9-BA5D6CC5D2D1}" srcOrd="0" destOrd="0" parTransId="{41AE1B12-52BE-4CF1-B228-1F56ED5501DF}" sibTransId="{2822B105-6D4B-44F6-A6E2-22B49AB1F051}"/>
    <dgm:cxn modelId="{B3F2FBFA-4B83-4712-B31D-3C26F490DD8D}" type="presOf" srcId="{685D81D6-82A3-45C0-85A0-4EBC249A7F7D}" destId="{E819BA06-5E00-4DC1-9A7C-B05DFB8EB80B}" srcOrd="0" destOrd="0" presId="urn:microsoft.com/office/officeart/2005/8/layout/venn3"/>
    <dgm:cxn modelId="{FFE09BBA-3E48-4E9A-9129-4D73E719C2AE}" srcId="{8440CB74-2D39-446C-9DAB-C8800430A29F}" destId="{3089FC83-1F2E-4BD6-A383-58C8BE30A7E7}" srcOrd="3" destOrd="0" parTransId="{913792C3-0777-4874-8B5F-EF1A7688609C}" sibTransId="{B4B0B93F-4BB6-417D-8360-C4650DD05AE1}"/>
    <dgm:cxn modelId="{6FFBC0F9-C102-4858-B9DB-00EF00E168CC}" type="presOf" srcId="{8440CB74-2D39-446C-9DAB-C8800430A29F}" destId="{E76DFDC7-38F4-43DA-B547-DD75468987DE}" srcOrd="0" destOrd="0" presId="urn:microsoft.com/office/officeart/2005/8/layout/venn3"/>
    <dgm:cxn modelId="{3B9374B7-4BBC-4276-ACC6-DBE3FD713E90}" type="presOf" srcId="{3089FC83-1F2E-4BD6-A383-58C8BE30A7E7}" destId="{FFD3D551-9548-4BDF-821B-807E1B38268C}" srcOrd="0" destOrd="0" presId="urn:microsoft.com/office/officeart/2005/8/layout/venn3"/>
    <dgm:cxn modelId="{2D17FCCF-52A1-49DC-8921-3CE69C933EAC}" srcId="{8440CB74-2D39-446C-9DAB-C8800430A29F}" destId="{5E3FB80A-AB69-4422-A465-A09B7F7EF6DE}" srcOrd="4" destOrd="0" parTransId="{A34D54C7-D21C-4E93-A9EC-1EFC2CB46B04}" sibTransId="{08D99407-94B7-4FB3-9B39-5BE604348ED2}"/>
    <dgm:cxn modelId="{4356217E-0144-4FF1-A86B-8A8758D91707}" type="presOf" srcId="{9DD36DE6-1994-4E6F-BAB9-BA5D6CC5D2D1}" destId="{E26E1411-8FBF-4B50-BCF8-FF09191C8510}" srcOrd="0" destOrd="0" presId="urn:microsoft.com/office/officeart/2005/8/layout/venn3"/>
    <dgm:cxn modelId="{501B0AC5-010A-471B-99E6-F335FA2A7231}" type="presParOf" srcId="{E76DFDC7-38F4-43DA-B547-DD75468987DE}" destId="{E26E1411-8FBF-4B50-BCF8-FF09191C8510}" srcOrd="0" destOrd="0" presId="urn:microsoft.com/office/officeart/2005/8/layout/venn3"/>
    <dgm:cxn modelId="{5F24A1CF-8AF8-47B7-A221-481920B52DEC}" type="presParOf" srcId="{E76DFDC7-38F4-43DA-B547-DD75468987DE}" destId="{3382D494-443C-41FE-AE75-33B78D084AFE}" srcOrd="1" destOrd="0" presId="urn:microsoft.com/office/officeart/2005/8/layout/venn3"/>
    <dgm:cxn modelId="{6A0AA3BA-1F41-4092-ACDD-CBE668481EDF}" type="presParOf" srcId="{E76DFDC7-38F4-43DA-B547-DD75468987DE}" destId="{E819BA06-5E00-4DC1-9A7C-B05DFB8EB80B}" srcOrd="2" destOrd="0" presId="urn:microsoft.com/office/officeart/2005/8/layout/venn3"/>
    <dgm:cxn modelId="{6E5E5601-780B-427E-AC57-814659841C6E}" type="presParOf" srcId="{E76DFDC7-38F4-43DA-B547-DD75468987DE}" destId="{6A507246-05C7-4038-A3BF-74B310C96F3C}" srcOrd="3" destOrd="0" presId="urn:microsoft.com/office/officeart/2005/8/layout/venn3"/>
    <dgm:cxn modelId="{21011E41-6DF5-415E-96D4-260D56EF9141}" type="presParOf" srcId="{E76DFDC7-38F4-43DA-B547-DD75468987DE}" destId="{D92E79D3-4936-4157-9E1D-87B2E972BEE9}" srcOrd="4" destOrd="0" presId="urn:microsoft.com/office/officeart/2005/8/layout/venn3"/>
    <dgm:cxn modelId="{9266171C-6815-4268-A019-D49E53768B75}" type="presParOf" srcId="{E76DFDC7-38F4-43DA-B547-DD75468987DE}" destId="{5CE9A1B8-63BB-48A7-8FB0-77E92515C789}" srcOrd="5" destOrd="0" presId="urn:microsoft.com/office/officeart/2005/8/layout/venn3"/>
    <dgm:cxn modelId="{144D8116-8865-41E1-A0B7-223E795238A5}" type="presParOf" srcId="{E76DFDC7-38F4-43DA-B547-DD75468987DE}" destId="{FFD3D551-9548-4BDF-821B-807E1B38268C}" srcOrd="6" destOrd="0" presId="urn:microsoft.com/office/officeart/2005/8/layout/venn3"/>
    <dgm:cxn modelId="{FCA87B1C-51CC-4AD4-97EA-C463FD3E2E00}" type="presParOf" srcId="{E76DFDC7-38F4-43DA-B547-DD75468987DE}" destId="{728581F0-BC92-4BA7-92C9-D2799B163A0B}" srcOrd="7" destOrd="0" presId="urn:microsoft.com/office/officeart/2005/8/layout/venn3"/>
    <dgm:cxn modelId="{A1BC51AA-FE51-4B32-B78F-A61B4212AFCA}" type="presParOf" srcId="{E76DFDC7-38F4-43DA-B547-DD75468987DE}" destId="{242C2B4A-6598-4EA8-ADC4-4D5CE74164E1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59C98-52EF-4E9A-AC30-131E7E3CDE0E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3DDDD-D17B-4A59-A5A8-AF943E9B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5823C-E924-4E25-BBF1-BB4BA18793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2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1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0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0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2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1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0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7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3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4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holston@agcenter.lsu.edu" TargetMode="External"/><Relationship Id="rId2" Type="http://schemas.openxmlformats.org/officeDocument/2006/relationships/hyperlink" Target="mailto:ealtazan@agcenter.lsu.edu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118" y="801946"/>
            <a:ext cx="9966960" cy="2926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Healthy communities: facilitating cross-sector collaboration in a rural setting</a:t>
            </a:r>
            <a:endParaRPr lang="en-US" b="1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7118" y="4178112"/>
            <a:ext cx="8767860" cy="1388165"/>
          </a:xfrm>
        </p:spPr>
        <p:txBody>
          <a:bodyPr/>
          <a:lstStyle/>
          <a:p>
            <a:r>
              <a:rPr lang="en-US" dirty="0" smtClean="0"/>
              <a:t>Elisabeth Altazan, LSU </a:t>
            </a:r>
            <a:r>
              <a:rPr lang="en-US" dirty="0" err="1" smtClean="0"/>
              <a:t>AgCenter</a:t>
            </a:r>
            <a:endParaRPr lang="en-US" dirty="0" smtClean="0"/>
          </a:p>
          <a:p>
            <a:r>
              <a:rPr lang="en-US" dirty="0" smtClean="0"/>
              <a:t>Denise Holston-West, LSU </a:t>
            </a:r>
            <a:r>
              <a:rPr lang="en-US" dirty="0" err="1" smtClean="0"/>
              <a:t>AgCenter</a:t>
            </a:r>
            <a:endParaRPr lang="en-US" dirty="0"/>
          </a:p>
        </p:txBody>
      </p:sp>
      <p:pic>
        <p:nvPicPr>
          <p:cNvPr id="7" name="Picture 6" descr="http://intranet.lsuagcenter.net/sites/communications/PublishingImages/2014%20LSU%20AgCenter%20Logos/CMYK/NewLSUAC-0214-CMYK-O%20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192" y="5469147"/>
            <a:ext cx="1436548" cy="993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1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09785024"/>
              </p:ext>
            </p:extLst>
          </p:nvPr>
        </p:nvGraphicFramePr>
        <p:xfrm>
          <a:off x="569343" y="719666"/>
          <a:ext cx="10921041" cy="568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8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23" y="802257"/>
            <a:ext cx="10089754" cy="5690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123" y="448574"/>
            <a:ext cx="379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 Parts of Healthy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932" y="419819"/>
            <a:ext cx="9875520" cy="1356360"/>
          </a:xfrm>
        </p:spPr>
        <p:txBody>
          <a:bodyPr/>
          <a:lstStyle/>
          <a:p>
            <a:r>
              <a:rPr lang="en-US" dirty="0" smtClean="0"/>
              <a:t>Needs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724" y="1965960"/>
            <a:ext cx="4754880" cy="4023360"/>
          </a:xfrm>
        </p:spPr>
        <p:txBody>
          <a:bodyPr/>
          <a:lstStyle/>
          <a:p>
            <a:r>
              <a:rPr lang="en-US" dirty="0" smtClean="0"/>
              <a:t>Collect baseline data</a:t>
            </a:r>
          </a:p>
          <a:p>
            <a:pPr lvl="1"/>
            <a:r>
              <a:rPr lang="en-US" dirty="0" smtClean="0"/>
              <a:t>NEMS and PARA surveys</a:t>
            </a:r>
          </a:p>
          <a:p>
            <a:r>
              <a:rPr lang="en-US" dirty="0" smtClean="0"/>
              <a:t>Host community forums</a:t>
            </a:r>
          </a:p>
          <a:p>
            <a:r>
              <a:rPr lang="en-US" dirty="0" smtClean="0"/>
              <a:t>Discuss community specific needs</a:t>
            </a:r>
          </a:p>
          <a:p>
            <a:r>
              <a:rPr lang="en-US" dirty="0" smtClean="0"/>
              <a:t>Map assets</a:t>
            </a:r>
          </a:p>
          <a:p>
            <a:r>
              <a:rPr lang="en-US" dirty="0" smtClean="0"/>
              <a:t>Ideal timeline: 1 year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04" y="1776179"/>
            <a:ext cx="5430376" cy="4055812"/>
          </a:xfrm>
        </p:spPr>
      </p:pic>
    </p:spTree>
    <p:extLst>
      <p:ext uri="{BB962C8B-B14F-4D97-AF65-F5344CB8AC3E}">
        <p14:creationId xmlns:p14="http://schemas.microsoft.com/office/powerpoint/2010/main" val="414226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44" y="419818"/>
            <a:ext cx="9875520" cy="1356360"/>
          </a:xfrm>
        </p:spPr>
        <p:txBody>
          <a:bodyPr/>
          <a:lstStyle/>
          <a:p>
            <a:r>
              <a:rPr lang="en-US" dirty="0" smtClean="0"/>
              <a:t>Coalition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9837" y="2372263"/>
            <a:ext cx="4754880" cy="3080493"/>
          </a:xfrm>
        </p:spPr>
        <p:txBody>
          <a:bodyPr/>
          <a:lstStyle/>
          <a:p>
            <a:r>
              <a:rPr lang="en-US" dirty="0" smtClean="0"/>
              <a:t>“Stealth Group” of multiple sectors</a:t>
            </a:r>
          </a:p>
          <a:p>
            <a:r>
              <a:rPr lang="en-US" dirty="0" smtClean="0"/>
              <a:t>Maybe starting from existing group</a:t>
            </a:r>
          </a:p>
          <a:p>
            <a:r>
              <a:rPr lang="en-US" dirty="0" smtClean="0"/>
              <a:t>Identifying “movers and shakers”—not just in title</a:t>
            </a:r>
          </a:p>
          <a:p>
            <a:r>
              <a:rPr lang="en-US" dirty="0" smtClean="0"/>
              <a:t>Capacity Building and Technical Assistance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8662" y="1464765"/>
            <a:ext cx="4979229" cy="48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4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724" y="1965960"/>
            <a:ext cx="4754880" cy="4023360"/>
          </a:xfrm>
        </p:spPr>
        <p:txBody>
          <a:bodyPr/>
          <a:lstStyle/>
          <a:p>
            <a:r>
              <a:rPr lang="en-US" dirty="0" smtClean="0"/>
              <a:t>Coalitions identify and prioritize interventions</a:t>
            </a:r>
          </a:p>
          <a:p>
            <a:r>
              <a:rPr lang="en-US" dirty="0" smtClean="0"/>
              <a:t>Develop comprehensive plan and consider long-term effects</a:t>
            </a:r>
          </a:p>
          <a:p>
            <a:r>
              <a:rPr lang="en-US" dirty="0" smtClean="0"/>
              <a:t>Develop budget proposal and action-plan</a:t>
            </a:r>
          </a:p>
          <a:p>
            <a:r>
              <a:rPr lang="en-US" dirty="0" smtClean="0"/>
              <a:t>Evaluation Designed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80" y="1578435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259493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Implementation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6049" y="2431787"/>
            <a:ext cx="4754880" cy="2683678"/>
          </a:xfrm>
        </p:spPr>
        <p:txBody>
          <a:bodyPr>
            <a:normAutofit/>
          </a:bodyPr>
          <a:lstStyle/>
          <a:p>
            <a:r>
              <a:rPr lang="en-US" dirty="0" smtClean="0"/>
              <a:t>The big goal!</a:t>
            </a:r>
          </a:p>
          <a:p>
            <a:r>
              <a:rPr lang="en-US" dirty="0" smtClean="0"/>
              <a:t>Programs delivered, events hosted, environmental changes begin, etc.</a:t>
            </a:r>
          </a:p>
          <a:p>
            <a:r>
              <a:rPr lang="en-US" dirty="0" smtClean="0"/>
              <a:t>Needs are have been matched with an intervention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1845" y="1781356"/>
            <a:ext cx="4086402" cy="4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8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Evaluation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6049" y="2431787"/>
            <a:ext cx="4754880" cy="2683678"/>
          </a:xfrm>
        </p:spPr>
        <p:txBody>
          <a:bodyPr>
            <a:normAutofit/>
          </a:bodyPr>
          <a:lstStyle/>
          <a:p>
            <a:r>
              <a:rPr lang="en-US" dirty="0" smtClean="0"/>
              <a:t>Evaluate interventions using qualitative and quantitative data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1845" y="1781356"/>
            <a:ext cx="4086402" cy="4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3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and 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Assessment: Community Forum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It’s difficult to get the right people to show up to 1 meeting in a rural area</a:t>
            </a:r>
          </a:p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Identifying the “movers and shakers” can be difficult; titles are not as telling in rural settings</a:t>
            </a: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addition to hosting a Community Forum, meet the community where they already are.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Ex.: Host “community conversations” at the Council on Aging, 4-H Club Meeting, City Council meeting, etc.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Work with Extension or community “veterans” to identify leaders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Assessment: Collecting Baseline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You will be noticed in stores in small towns, may be met with suspicion (especially in C-stores)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Using coalitions members to collect data was a challenge to getting consistent data; required additional data cleaning. 		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Develop relationship with store management- call ahead or ask permission immediately when entering store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Using the same person, or 2-3 people to collect data will save time/ensure data is consistent. If you use community members, ensure they are fully trained on the surveys.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300" i="1" cap="none" dirty="0"/>
              <a:t>"If you want to go fast, go alone. If you want to go far, go together</a:t>
            </a:r>
            <a:r>
              <a:rPr lang="en-US" sz="5300" i="1" cap="none" dirty="0" smtClean="0"/>
              <a:t>."</a:t>
            </a:r>
            <a:endParaRPr lang="en-US" sz="5300" i="1" cap="non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African Proverb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25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Assessment: Asset Mapping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Asset-Mapping is a long process, coalitions members found places missing on several drafts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Facilitated asset-mapping meetings are helpful in facilitating discussion around who considers what an asset/non-asset and why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Before addressing the coalition, develop a resource list, or ask existing Extension staff if one exists already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After getting feedback from coalition on list, develop a draft and again get feedback from coalition before making a final version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a facilitated asset-mapping toolkit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51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Coalition Building: The Hard Part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Getting started, many come to the table with their own ideas/seeking a way to benefit their organization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beginning group is not what your core group ends up looking like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government is key!!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Caveat: We’ve also found political unrest/issues pretty common in small towns—in this case figure out who the decision makers are.</a:t>
            </a:r>
          </a:p>
          <a:p>
            <a:pPr marL="274320" lvl="1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Ensure from the beginning you focus on the “community-minded” nature, and decisions will be made in a group setting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Find the “stealth” group. You really only need 5-6 core members, others can be invited as needed.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Pursue local government from the beginning, let them know how important their support is.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6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Coalition Building: Capacity Building and Technical Assistance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Once you’ve accomplished getting the right people to the table, training and capacity building is the next hurdle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Policy, Systems, and Environment (PSE) change model was new to all of our coalitions, and takes a good bit of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an expert if possible!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Mark Fenton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Food Trust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consultants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58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Coalition Building: Capacity Building and Technical Assistance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 Needs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is the PSE model/approach</a:t>
            </a: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Walkabillity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Planning+Public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Health Importance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Healthy Food Access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Policy Work**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21" y="1965960"/>
            <a:ext cx="5438201" cy="3848244"/>
          </a:xfrm>
        </p:spPr>
      </p:pic>
    </p:spTree>
    <p:extLst>
      <p:ext uri="{BB962C8B-B14F-4D97-AF65-F5344CB8AC3E}">
        <p14:creationId xmlns:p14="http://schemas.microsoft.com/office/powerpoint/2010/main" val="254694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Having coalition members take ownership of plan-making is a challenge—they will rely on the agent to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Ensure coalition members understand their role in the plan-making and implementation process from the beginning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Provide coalitions with templates for action-steps and have them volunteer for specific tasks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Ensure the agent can provide guidance/support without creating the plans/taking full responsibility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1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 starting point is necessary- coalitions need to decide as a group what top interventions will be priority in a given timeline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Coalitions struggled to come up with “big picture” ideas that were outside of educational programming and one time projects and events (**This is where PSE training is imperative!!**)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Practice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Record ideas coalition has discussed throughout the process, and provide them with tools to vote on these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Provide a “menu” of additional options for interventions that are practice/evidence based, or have been done in a similar area and been successful</a:t>
            </a:r>
          </a:p>
          <a:p>
            <a:pPr lvl="1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6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77" y="286972"/>
            <a:ext cx="9875520" cy="739571"/>
          </a:xfrm>
        </p:spPr>
        <p:txBody>
          <a:bodyPr/>
          <a:lstStyle/>
          <a:p>
            <a:r>
              <a:rPr lang="en-US" dirty="0" smtClean="0"/>
              <a:t>Menu of Interventions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1" y="1108493"/>
            <a:ext cx="4622099" cy="52232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52" y="364969"/>
            <a:ext cx="46482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6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Lessons Learned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1824487"/>
            <a:ext cx="4878238" cy="37568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Conduct community readiness assessments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Community-Driven work is slow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Agents facilitating the work must understand their role and end goals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7" y="1440612"/>
            <a:ext cx="3234906" cy="48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Cross-Sector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success in itself!</a:t>
            </a:r>
          </a:p>
          <a:p>
            <a:r>
              <a:rPr lang="en-US" dirty="0" smtClean="0"/>
              <a:t>For communities “moving slower”, facilitating partnerships between entities that don’t otherwise cross paths has been most impactful result</a:t>
            </a:r>
          </a:p>
          <a:p>
            <a:r>
              <a:rPr lang="en-US" dirty="0" smtClean="0"/>
              <a:t>Has resulted in state level partnerships with : Dept. of Transportation, non-profit planning agency, MPO’s, LA Public Health Institute, State Obesity Commission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80" y="1965959"/>
            <a:ext cx="5437459" cy="3615331"/>
          </a:xfrm>
        </p:spPr>
      </p:pic>
      <p:sp>
        <p:nvSpPr>
          <p:cNvPr id="6" name="TextBox 5"/>
          <p:cNvSpPr txBox="1"/>
          <p:nvPr/>
        </p:nvSpPr>
        <p:spPr>
          <a:xfrm>
            <a:off x="6146680" y="5736566"/>
            <a:ext cx="563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Tensas Community Health Center hosted a community event and partnered with Coalition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2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Background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Phases of Healthy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Lessons Learned/Best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Successes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Q&amp;A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Madison Parish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Private Grocery store added a “grab and go” section, and will implement healthy marketing. Invested $5,000 in refrigeration for healthy items</a:t>
            </a:r>
          </a:p>
          <a:p>
            <a:r>
              <a:rPr lang="en-US" dirty="0" smtClean="0"/>
              <a:t>Local DOTD approved two crosswalks near downtown area</a:t>
            </a:r>
          </a:p>
          <a:p>
            <a:r>
              <a:rPr lang="en-US" dirty="0" smtClean="0"/>
              <a:t>Planning crime prevention training for parks in the Spring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31" y="1904711"/>
            <a:ext cx="5568064" cy="4176048"/>
          </a:xfrm>
        </p:spPr>
      </p:pic>
    </p:spTree>
    <p:extLst>
      <p:ext uri="{BB962C8B-B14F-4D97-AF65-F5344CB8AC3E}">
        <p14:creationId xmlns:p14="http://schemas.microsoft.com/office/powerpoint/2010/main" val="2599990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77" y="530525"/>
            <a:ext cx="7154008" cy="6001230"/>
          </a:xfrm>
        </p:spPr>
      </p:pic>
    </p:spTree>
    <p:extLst>
      <p:ext uri="{BB962C8B-B14F-4D97-AF65-F5344CB8AC3E}">
        <p14:creationId xmlns:p14="http://schemas.microsoft.com/office/powerpoint/2010/main" val="3534836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09" y="892293"/>
            <a:ext cx="9966960" cy="2926080"/>
          </a:xfrm>
        </p:spPr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51464" y="5029200"/>
            <a:ext cx="5421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Elisabeth Altazan: </a:t>
            </a:r>
            <a:r>
              <a:rPr lang="en-US" dirty="0" smtClean="0">
                <a:hlinkClick r:id="rId2"/>
              </a:rPr>
              <a:t>ealtazan@agcenter.lsu.edu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Denise Holston-West: </a:t>
            </a:r>
            <a:r>
              <a:rPr lang="en-US" dirty="0" smtClean="0">
                <a:hlinkClick r:id="rId3"/>
              </a:rPr>
              <a:t>dholston@agcenter.lsu.edu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59" y="1104564"/>
            <a:ext cx="9966960" cy="292608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CDC 1416 Grant funds to increase access to healthy foods and physical activity through community coalitions in counties with obesity rates over 40%</a:t>
            </a:r>
          </a:p>
          <a:p>
            <a:r>
              <a:rPr lang="en-US" dirty="0" smtClean="0"/>
              <a:t>Socio-Ecological model is used to address policy, systems, and environmental changes (PSE)</a:t>
            </a:r>
          </a:p>
          <a:p>
            <a:r>
              <a:rPr lang="en-US" dirty="0" smtClean="0"/>
              <a:t>Community-Participatory </a:t>
            </a:r>
          </a:p>
          <a:p>
            <a:r>
              <a:rPr lang="en-US" dirty="0" smtClean="0"/>
              <a:t>Formal Partners include: </a:t>
            </a:r>
          </a:p>
          <a:p>
            <a:pPr lvl="1"/>
            <a:r>
              <a:rPr lang="en-US" dirty="0" smtClean="0"/>
              <a:t>LSU &amp; Southern University </a:t>
            </a:r>
            <a:r>
              <a:rPr lang="en-US" dirty="0" err="1" smtClean="0"/>
              <a:t>AgCenters</a:t>
            </a:r>
            <a:endParaRPr lang="en-US" dirty="0" smtClean="0"/>
          </a:p>
          <a:p>
            <a:pPr lvl="1"/>
            <a:r>
              <a:rPr lang="en-US" dirty="0" smtClean="0"/>
              <a:t>Louisiana Department of Health</a:t>
            </a:r>
          </a:p>
          <a:p>
            <a:pPr lvl="1"/>
            <a:r>
              <a:rPr lang="en-US" dirty="0" smtClean="0"/>
              <a:t>Pennington Biomedical Research Center (evaluation)</a:t>
            </a:r>
          </a:p>
        </p:txBody>
      </p:sp>
    </p:spTree>
    <p:extLst>
      <p:ext uri="{BB962C8B-B14F-4D97-AF65-F5344CB8AC3E}">
        <p14:creationId xmlns:p14="http://schemas.microsoft.com/office/powerpoint/2010/main" val="17591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Socio-Ecological Model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" y="1579418"/>
            <a:ext cx="9961417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4027" y="1294983"/>
            <a:ext cx="5218628" cy="373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849" y="5144086"/>
            <a:ext cx="2700762" cy="76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45" y="4081900"/>
            <a:ext cx="2121592" cy="774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608" y="5076755"/>
            <a:ext cx="325554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1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06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Parish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65" y="1246473"/>
            <a:ext cx="9440749" cy="52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0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Phases of Healthy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3">
      <a:dk1>
        <a:srgbClr val="000000"/>
      </a:dk1>
      <a:lt1>
        <a:srgbClr val="E7E7E7"/>
      </a:lt1>
      <a:dk2>
        <a:srgbClr val="565349"/>
      </a:dk2>
      <a:lt2>
        <a:srgbClr val="DDDDDD"/>
      </a:lt2>
      <a:accent1>
        <a:srgbClr val="7030A0"/>
      </a:accent1>
      <a:accent2>
        <a:srgbClr val="000000"/>
      </a:accent2>
      <a:accent3>
        <a:srgbClr val="FE9E00"/>
      </a:accent3>
      <a:accent4>
        <a:srgbClr val="7030A0"/>
      </a:accent4>
      <a:accent5>
        <a:srgbClr val="161616"/>
      </a:accent5>
      <a:accent6>
        <a:srgbClr val="F2F2F2"/>
      </a:accent6>
      <a:hlink>
        <a:srgbClr val="0066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3423</TotalTime>
  <Words>1067</Words>
  <Application>Microsoft Office PowerPoint</Application>
  <PresentationFormat>Widescreen</PresentationFormat>
  <Paragraphs>138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Corbel</vt:lpstr>
      <vt:lpstr>Wingdings</vt:lpstr>
      <vt:lpstr>Basis</vt:lpstr>
      <vt:lpstr>Healthy communities: facilitating cross-sector collaboration in a rural setting</vt:lpstr>
      <vt:lpstr>"If you want to go fast, go alone. If you want to go far, go together."</vt:lpstr>
      <vt:lpstr>Outline</vt:lpstr>
      <vt:lpstr>Background</vt:lpstr>
      <vt:lpstr>Context </vt:lpstr>
      <vt:lpstr>Socio-Ecological Model</vt:lpstr>
      <vt:lpstr>PowerPoint Presentation</vt:lpstr>
      <vt:lpstr>Parish Demographics</vt:lpstr>
      <vt:lpstr>Phases of Healthy communities</vt:lpstr>
      <vt:lpstr>PowerPoint Presentation</vt:lpstr>
      <vt:lpstr>PowerPoint Presentation</vt:lpstr>
      <vt:lpstr>Needs Assessment</vt:lpstr>
      <vt:lpstr>Coalition Building</vt:lpstr>
      <vt:lpstr>Action Planning</vt:lpstr>
      <vt:lpstr>Implementation </vt:lpstr>
      <vt:lpstr>Evaluation</vt:lpstr>
      <vt:lpstr>Best Practices and Lessons learned</vt:lpstr>
      <vt:lpstr>Needs Assessment: Community Forum</vt:lpstr>
      <vt:lpstr>Needs Assessment: Collecting Baseline Data</vt:lpstr>
      <vt:lpstr>Needs Assessment: Asset Mapping</vt:lpstr>
      <vt:lpstr>Coalition Building: The Hard Part</vt:lpstr>
      <vt:lpstr>Coalition Building: Capacity Building and Technical Assistance</vt:lpstr>
      <vt:lpstr>Coalition Building: Capacity Building and Technical Assistance</vt:lpstr>
      <vt:lpstr>Action Planning</vt:lpstr>
      <vt:lpstr>Action Planning</vt:lpstr>
      <vt:lpstr>Menu of Interventions</vt:lpstr>
      <vt:lpstr>General Lessons Learned </vt:lpstr>
      <vt:lpstr>Successes</vt:lpstr>
      <vt:lpstr>Cross-Sector Collaboration</vt:lpstr>
      <vt:lpstr>Madison Parish Interventions</vt:lpstr>
      <vt:lpstr>PowerPoint Presentation</vt:lpstr>
      <vt:lpstr>Q&amp;A</vt:lpstr>
      <vt:lpstr>Thank you</vt:lpstr>
    </vt:vector>
  </TitlesOfParts>
  <Company>LSU AgCenter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Healthy ABCs grant</dc:title>
  <dc:creator>Holston, Denise</dc:creator>
  <cp:lastModifiedBy>Stephanie Ondrias</cp:lastModifiedBy>
  <cp:revision>84</cp:revision>
  <dcterms:created xsi:type="dcterms:W3CDTF">2015-11-09T17:42:28Z</dcterms:created>
  <dcterms:modified xsi:type="dcterms:W3CDTF">2017-02-07T12:38:47Z</dcterms:modified>
</cp:coreProperties>
</file>