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0" r:id="rId2"/>
    <p:sldId id="261" r:id="rId3"/>
    <p:sldId id="319" r:id="rId4"/>
    <p:sldId id="321" r:id="rId5"/>
    <p:sldId id="320" r:id="rId6"/>
    <p:sldId id="300" r:id="rId7"/>
    <p:sldId id="269" r:id="rId8"/>
    <p:sldId id="309" r:id="rId9"/>
    <p:sldId id="285" r:id="rId10"/>
    <p:sldId id="314" r:id="rId11"/>
    <p:sldId id="315" r:id="rId12"/>
    <p:sldId id="316" r:id="rId13"/>
    <p:sldId id="317" r:id="rId14"/>
    <p:sldId id="313" r:id="rId15"/>
    <p:sldId id="312" r:id="rId16"/>
    <p:sldId id="286" r:id="rId17"/>
    <p:sldId id="322" r:id="rId18"/>
    <p:sldId id="274" r:id="rId19"/>
    <p:sldId id="323" r:id="rId20"/>
    <p:sldId id="311" r:id="rId21"/>
    <p:sldId id="295" r:id="rId22"/>
    <p:sldId id="324" r:id="rId23"/>
    <p:sldId id="279" r:id="rId24"/>
    <p:sldId id="280" r:id="rId25"/>
    <p:sldId id="327" r:id="rId26"/>
    <p:sldId id="328" r:id="rId27"/>
    <p:sldId id="329" r:id="rId28"/>
    <p:sldId id="330" r:id="rId29"/>
    <p:sldId id="331" r:id="rId30"/>
    <p:sldId id="332" r:id="rId31"/>
    <p:sldId id="337" r:id="rId32"/>
    <p:sldId id="339" r:id="rId33"/>
    <p:sldId id="340" r:id="rId34"/>
    <p:sldId id="341" r:id="rId35"/>
    <p:sldId id="342" r:id="rId36"/>
    <p:sldId id="343" r:id="rId37"/>
    <p:sldId id="344" r:id="rId38"/>
    <p:sldId id="345" r:id="rId39"/>
    <p:sldId id="346" r:id="rId40"/>
    <p:sldId id="350" r:id="rId41"/>
    <p:sldId id="354" r:id="rId42"/>
    <p:sldId id="355" r:id="rId43"/>
    <p:sldId id="356" r:id="rId44"/>
    <p:sldId id="357" r:id="rId45"/>
    <p:sldId id="358" r:id="rId46"/>
    <p:sldId id="359" r:id="rId47"/>
    <p:sldId id="360" r:id="rId48"/>
    <p:sldId id="31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93833" autoAdjust="0"/>
  </p:normalViewPr>
  <p:slideViewPr>
    <p:cSldViewPr>
      <p:cViewPr varScale="1">
        <p:scale>
          <a:sx n="54" d="100"/>
          <a:sy n="54" d="100"/>
        </p:scale>
        <p:origin x="600" y="66"/>
      </p:cViewPr>
      <p:guideLst>
        <p:guide orient="horz" pos="2160"/>
        <p:guide pos="2880"/>
      </p:guideLst>
    </p:cSldViewPr>
  </p:slideViewPr>
  <p:notesTextViewPr>
    <p:cViewPr>
      <p:scale>
        <a:sx n="1" d="1"/>
        <a:sy n="1" d="1"/>
      </p:scale>
      <p:origin x="0" y="0"/>
    </p:cViewPr>
  </p:notesTextViewPr>
  <p:sorterViewPr>
    <p:cViewPr>
      <p:scale>
        <a:sx n="100" d="100"/>
        <a:sy n="100" d="100"/>
      </p:scale>
      <p:origin x="0" y="-263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selchau\Dropbox\HS%202014\BWIC\Research%20Studies\ePNC\Survey%20Phase\Implementation%20Phase\Data%20Tables%20Formatted%20for%20Sharing%2004-2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selchau\Dropbox\HS%202014\BWIC\Research%20Studies\ePNC\Survey%20Phase\Implementation%20Phase\Data%20Tables%20Formatted%20for%20Sharing%2004-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selchau\Dropbox\HS%202014\BWIC\Research%20Studies\ePNC\Survey%20Phase\Implementation%20Phase\Data%20Tables%20Formatted%20for%20Sharing%2004-20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selchau\Dropbox\HS%202014\BWIC\Research%20Studies\ePNC\Survey%20Phase\Implementation%20Phase\Data%20Tables%20Formatted%20for%20Sharing%2004-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selchau\Dropbox\HS%202014\BWIC\Research%20Studies\ePNC\Survey%20Phase\Implementation%20Phase\Data%20Tables%20Formatted%20for%20Sharing%2004-20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selchau\Dropbox\HS%202014\BWIC\Research%20Studies\ePNC\Survey%20Phase\Implementation%20Phase\Data%20Tables%20Formatted%20for%20Sharing%2004-201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selchau\Dropbox\HS%202014\BWIC\Research%20Studies\ePNC\Manuscript\For%20HSBA%20review%203-28\Focus%20Group%20Data%20-%20Analysi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lnSpc>
                <a:spcPct val="90000"/>
              </a:lnSpc>
              <a:spcBef>
                <a:spcPct val="0"/>
              </a:spcBef>
              <a:buNone/>
              <a:defRPr sz="2500" b="0" i="0" u="none" strike="noStrike" kern="1200" cap="none" spc="0" normalizeH="0" baseline="0">
                <a:solidFill>
                  <a:prstClr val="black">
                    <a:lumMod val="65000"/>
                    <a:lumOff val="35000"/>
                  </a:prstClr>
                </a:solidFill>
                <a:latin typeface="+mn-lt"/>
                <a:ea typeface="+mn-ea"/>
                <a:cs typeface="+mn-cs"/>
              </a:defRPr>
            </a:pPr>
            <a:r>
              <a:rPr lang="en-US" sz="2800" b="0" i="0" u="none" strike="noStrike" kern="1200" spc="0" baseline="0" dirty="0">
                <a:solidFill>
                  <a:prstClr val="black">
                    <a:lumMod val="65000"/>
                    <a:lumOff val="35000"/>
                  </a:prstClr>
                </a:solidFill>
                <a:latin typeface="+mn-lt"/>
                <a:ea typeface="+mn-ea"/>
                <a:cs typeface="+mn-cs"/>
              </a:rPr>
              <a:t>Survey Results: Trimester of Prenatal Care </a:t>
            </a:r>
            <a:r>
              <a:rPr lang="en-US" sz="2800" b="0" i="0" u="none" strike="noStrike" kern="1200" spc="0" baseline="0" dirty="0" smtClean="0">
                <a:solidFill>
                  <a:prstClr val="black">
                    <a:lumMod val="65000"/>
                    <a:lumOff val="35000"/>
                  </a:prstClr>
                </a:solidFill>
                <a:latin typeface="+mn-lt"/>
                <a:ea typeface="+mn-ea"/>
                <a:cs typeface="+mn-cs"/>
              </a:rPr>
              <a:t>Initiation (n=353)</a:t>
            </a:r>
            <a:endParaRPr lang="en-US" sz="2800" b="0" i="0" u="none" strike="noStrike" kern="1200" spc="0" baseline="0" dirty="0">
              <a:solidFill>
                <a:prstClr val="black">
                  <a:lumMod val="65000"/>
                  <a:lumOff val="35000"/>
                </a:prstClr>
              </a:solidFill>
              <a:latin typeface="+mn-lt"/>
              <a:ea typeface="+mn-ea"/>
              <a:cs typeface="+mn-cs"/>
            </a:endParaRPr>
          </a:p>
        </c:rich>
      </c:tx>
      <c:layout>
        <c:manualLayout>
          <c:xMode val="edge"/>
          <c:yMode val="edge"/>
          <c:x val="0.13975996902826171"/>
          <c:y val="2.4049030765993892E-2"/>
        </c:manualLayout>
      </c:layout>
      <c:overlay val="0"/>
      <c:spPr>
        <a:solidFill>
          <a:schemeClr val="bg1"/>
        </a:solidFill>
        <a:ln>
          <a:noFill/>
        </a:ln>
        <a:effectLst/>
      </c:spPr>
      <c:txPr>
        <a:bodyPr rot="0" spcFirstLastPara="1" vertOverflow="ellipsis" vert="horz" wrap="square" anchor="ctr" anchorCtr="1"/>
        <a:lstStyle/>
        <a:p>
          <a:pPr marL="0" algn="ctr" defTabSz="914400" rtl="0" eaLnBrk="1" latinLnBrk="0" hangingPunct="1">
            <a:lnSpc>
              <a:spcPct val="90000"/>
            </a:lnSpc>
            <a:spcBef>
              <a:spcPct val="0"/>
            </a:spcBef>
            <a:buNone/>
            <a:defRPr sz="2500" b="0" i="0" u="none" strike="noStrike" kern="1200" cap="none" spc="0" normalizeH="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12876159230096237"/>
          <c:y val="0.12535135273678893"/>
          <c:w val="0.84068285214348204"/>
          <c:h val="0.41102766198371604"/>
        </c:manualLayout>
      </c:layout>
      <c:barChart>
        <c:barDir val="col"/>
        <c:grouping val="clustered"/>
        <c:varyColors val="0"/>
        <c:ser>
          <c:idx val="0"/>
          <c:order val="0"/>
          <c:tx>
            <c:strRef>
              <c:f>'SCRATCH TAB'!$A$4</c:f>
              <c:strCache>
                <c:ptCount val="1"/>
                <c:pt idx="0">
                  <c:v>FTPNC </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'SCRATCH TAB'!$B$3:$I$3</c:f>
              <c:strCache>
                <c:ptCount val="6"/>
                <c:pt idx="0">
                  <c:v>All-Sites</c:v>
                </c:pt>
                <c:pt idx="1">
                  <c:v>San Diego, CA</c:v>
                </c:pt>
                <c:pt idx="2">
                  <c:v>Nogales, AZ</c:v>
                </c:pt>
                <c:pt idx="3">
                  <c:v>Las Cruces, NM</c:v>
                </c:pt>
                <c:pt idx="4">
                  <c:v>Welcome Baby, NM</c:v>
                </c:pt>
                <c:pt idx="5">
                  <c:v>Laredo, TX</c:v>
                </c:pt>
              </c:strCache>
            </c:strRef>
          </c:cat>
          <c:val>
            <c:numRef>
              <c:f>'SCRATCH TAB'!$B$4:$I$4</c:f>
            </c:numRef>
          </c:val>
        </c:ser>
        <c:ser>
          <c:idx val="1"/>
          <c:order val="1"/>
          <c:tx>
            <c:strRef>
              <c:f>'SCRATCH TAB'!$A$5</c:f>
              <c:strCache>
                <c:ptCount val="1"/>
                <c:pt idx="0">
                  <c:v>First Trimester (n=326)</c:v>
                </c:pt>
              </c:strCache>
            </c:strRef>
          </c:tx>
          <c:spPr>
            <a:solidFill>
              <a:schemeClr val="accent5">
                <a:alpha val="7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'SCRATCH TAB'!$B$3:$I$3</c:f>
              <c:strCache>
                <c:ptCount val="6"/>
                <c:pt idx="0">
                  <c:v>All-Sites</c:v>
                </c:pt>
                <c:pt idx="1">
                  <c:v>San Diego, CA</c:v>
                </c:pt>
                <c:pt idx="2">
                  <c:v>Nogales, AZ</c:v>
                </c:pt>
                <c:pt idx="3">
                  <c:v>Las Cruces, NM</c:v>
                </c:pt>
                <c:pt idx="4">
                  <c:v>Welcome Baby, NM</c:v>
                </c:pt>
                <c:pt idx="5">
                  <c:v>Laredo, TX</c:v>
                </c:pt>
              </c:strCache>
            </c:strRef>
          </c:cat>
          <c:val>
            <c:numRef>
              <c:f>'SCRATCH TAB'!$B$5:$I$5</c:f>
              <c:numCache>
                <c:formatCode>0.00%</c:formatCode>
                <c:ptCount val="6"/>
                <c:pt idx="0">
                  <c:v>0.92351274787535409</c:v>
                </c:pt>
                <c:pt idx="1">
                  <c:v>0.92727272727272725</c:v>
                </c:pt>
                <c:pt idx="2">
                  <c:v>0.97777777777777775</c:v>
                </c:pt>
                <c:pt idx="3">
                  <c:v>0.92727272727272725</c:v>
                </c:pt>
                <c:pt idx="4">
                  <c:v>0.94623655913978499</c:v>
                </c:pt>
                <c:pt idx="5">
                  <c:v>0.82</c:v>
                </c:pt>
              </c:numCache>
            </c:numRef>
          </c:val>
        </c:ser>
        <c:ser>
          <c:idx val="3"/>
          <c:order val="3"/>
          <c:tx>
            <c:strRef>
              <c:f>'SCRATCH TAB'!$A$7</c:f>
              <c:strCache>
                <c:ptCount val="1"/>
                <c:pt idx="0">
                  <c:v>2nd Trimester (n=20)</c:v>
                </c:pt>
              </c:strCache>
            </c:strRef>
          </c:tx>
          <c:spPr>
            <a:solidFill>
              <a:schemeClr val="accent6">
                <a:lumMod val="60000"/>
                <a:alpha val="7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'SCRATCH TAB'!$B$3:$I$3</c:f>
              <c:strCache>
                <c:ptCount val="6"/>
                <c:pt idx="0">
                  <c:v>All-Sites</c:v>
                </c:pt>
                <c:pt idx="1">
                  <c:v>San Diego, CA</c:v>
                </c:pt>
                <c:pt idx="2">
                  <c:v>Nogales, AZ</c:v>
                </c:pt>
                <c:pt idx="3">
                  <c:v>Las Cruces, NM</c:v>
                </c:pt>
                <c:pt idx="4">
                  <c:v>Welcome Baby, NM</c:v>
                </c:pt>
                <c:pt idx="5">
                  <c:v>Laredo, TX</c:v>
                </c:pt>
              </c:strCache>
            </c:strRef>
          </c:cat>
          <c:val>
            <c:numRef>
              <c:f>'SCRATCH TAB'!$B$7:$I$7</c:f>
              <c:numCache>
                <c:formatCode>0.00%</c:formatCode>
                <c:ptCount val="6"/>
                <c:pt idx="0">
                  <c:v>5.6657223796033995E-2</c:v>
                </c:pt>
                <c:pt idx="1">
                  <c:v>5.4545454545454543E-2</c:v>
                </c:pt>
                <c:pt idx="2">
                  <c:v>2.2222222222222223E-2</c:v>
                </c:pt>
                <c:pt idx="3">
                  <c:v>6.363636363636363E-2</c:v>
                </c:pt>
                <c:pt idx="4">
                  <c:v>4.3010752688172046E-2</c:v>
                </c:pt>
                <c:pt idx="5">
                  <c:v>0.1</c:v>
                </c:pt>
              </c:numCache>
            </c:numRef>
          </c:val>
        </c:ser>
        <c:ser>
          <c:idx val="5"/>
          <c:order val="5"/>
          <c:tx>
            <c:strRef>
              <c:f>'SCRATCH TAB'!$A$9</c:f>
              <c:strCache>
                <c:ptCount val="1"/>
                <c:pt idx="0">
                  <c:v>3rd Trimester (n-3)</c:v>
                </c:pt>
              </c:strCache>
            </c:strRef>
          </c:tx>
          <c:spPr>
            <a:solidFill>
              <a:schemeClr val="accent4">
                <a:lumMod val="60000"/>
                <a:alpha val="70000"/>
              </a:schemeClr>
            </a:solidFill>
            <a:ln>
              <a:noFill/>
            </a:ln>
            <a:effectLst/>
          </c:spPr>
          <c:invertIfNegative val="0"/>
          <c:dLbls>
            <c:delete val="1"/>
          </c:dLbls>
          <c:cat>
            <c:strRef>
              <c:f>'SCRATCH TAB'!$B$3:$I$3</c:f>
              <c:strCache>
                <c:ptCount val="6"/>
                <c:pt idx="0">
                  <c:v>All-Sites</c:v>
                </c:pt>
                <c:pt idx="1">
                  <c:v>San Diego, CA</c:v>
                </c:pt>
                <c:pt idx="2">
                  <c:v>Nogales, AZ</c:v>
                </c:pt>
                <c:pt idx="3">
                  <c:v>Las Cruces, NM</c:v>
                </c:pt>
                <c:pt idx="4">
                  <c:v>Welcome Baby, NM</c:v>
                </c:pt>
                <c:pt idx="5">
                  <c:v>Laredo, TX</c:v>
                </c:pt>
              </c:strCache>
            </c:strRef>
          </c:cat>
          <c:val>
            <c:numRef>
              <c:f>'SCRATCH TAB'!$B$9:$I$9</c:f>
              <c:numCache>
                <c:formatCode>0.00%</c:formatCode>
                <c:ptCount val="6"/>
                <c:pt idx="0">
                  <c:v>8.4985835694051E-3</c:v>
                </c:pt>
                <c:pt idx="1">
                  <c:v>0</c:v>
                </c:pt>
                <c:pt idx="2">
                  <c:v>0</c:v>
                </c:pt>
                <c:pt idx="3">
                  <c:v>9.0909090909090905E-3</c:v>
                </c:pt>
                <c:pt idx="4">
                  <c:v>0</c:v>
                </c:pt>
                <c:pt idx="5">
                  <c:v>0.04</c:v>
                </c:pt>
              </c:numCache>
            </c:numRef>
          </c:val>
        </c:ser>
        <c:ser>
          <c:idx val="7"/>
          <c:order val="7"/>
          <c:tx>
            <c:strRef>
              <c:f>'SCRATCH TAB'!$A$11</c:f>
              <c:strCache>
                <c:ptCount val="1"/>
                <c:pt idx="0">
                  <c:v>No Care (n=4)</c:v>
                </c:pt>
              </c:strCache>
            </c:strRef>
          </c:tx>
          <c:spPr>
            <a:solidFill>
              <a:schemeClr val="accent5">
                <a:lumMod val="80000"/>
                <a:lumOff val="20000"/>
                <a:alpha val="7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'SCRATCH TAB'!$B$3:$I$3</c:f>
              <c:strCache>
                <c:ptCount val="6"/>
                <c:pt idx="0">
                  <c:v>All-Sites</c:v>
                </c:pt>
                <c:pt idx="1">
                  <c:v>San Diego, CA</c:v>
                </c:pt>
                <c:pt idx="2">
                  <c:v>Nogales, AZ</c:v>
                </c:pt>
                <c:pt idx="3">
                  <c:v>Las Cruces, NM</c:v>
                </c:pt>
                <c:pt idx="4">
                  <c:v>Welcome Baby, NM</c:v>
                </c:pt>
                <c:pt idx="5">
                  <c:v>Laredo, TX</c:v>
                </c:pt>
              </c:strCache>
            </c:strRef>
          </c:cat>
          <c:val>
            <c:numRef>
              <c:f>'SCRATCH TAB'!$B$11:$I$11</c:f>
              <c:numCache>
                <c:formatCode>0.00%</c:formatCode>
                <c:ptCount val="6"/>
                <c:pt idx="0">
                  <c:v>1.1331444759206799E-2</c:v>
                </c:pt>
                <c:pt idx="1">
                  <c:v>1.8181818181818181E-2</c:v>
                </c:pt>
                <c:pt idx="2">
                  <c:v>0</c:v>
                </c:pt>
                <c:pt idx="3">
                  <c:v>0</c:v>
                </c:pt>
                <c:pt idx="4">
                  <c:v>1.0752688172043012E-2</c:v>
                </c:pt>
                <c:pt idx="5">
                  <c:v>0.04</c:v>
                </c:pt>
              </c:numCache>
            </c:numRef>
          </c:val>
        </c:ser>
        <c:dLbls>
          <c:dLblPos val="outEnd"/>
          <c:showLegendKey val="0"/>
          <c:showVal val="1"/>
          <c:showCatName val="0"/>
          <c:showSerName val="0"/>
          <c:showPercent val="0"/>
          <c:showBubbleSize val="0"/>
        </c:dLbls>
        <c:gapWidth val="80"/>
        <c:overlap val="25"/>
        <c:axId val="289161344"/>
        <c:axId val="289161736"/>
        <c:extLst>
          <c:ext xmlns:c15="http://schemas.microsoft.com/office/drawing/2012/chart" uri="{02D57815-91ED-43cb-92C2-25804820EDAC}">
            <c15:filteredBarSeries>
              <c15:ser>
                <c:idx val="2"/>
                <c:order val="2"/>
                <c:tx>
                  <c:strRef>
                    <c:extLst>
                      <c:ext uri="{02D57815-91ED-43cb-92C2-25804820EDAC}">
                        <c15:formulaRef>
                          <c15:sqref>'SCRATCH TAB'!$A$6</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'SCRATCH TAB'!$B$3:$I$3</c15:sqref>
                        </c15:formulaRef>
                      </c:ext>
                    </c:extLst>
                    <c:strCache>
                      <c:ptCount val="6"/>
                      <c:pt idx="0">
                        <c:v>All-Sites</c:v>
                      </c:pt>
                      <c:pt idx="1">
                        <c:v>San Diego, CA</c:v>
                      </c:pt>
                      <c:pt idx="2">
                        <c:v>Nogales, AZ</c:v>
                      </c:pt>
                      <c:pt idx="3">
                        <c:v>Las Cruces, NM</c:v>
                      </c:pt>
                      <c:pt idx="4">
                        <c:v>Welcome Baby, NM</c:v>
                      </c:pt>
                      <c:pt idx="5">
                        <c:v>Laredo, TX</c:v>
                      </c:pt>
                    </c:strCache>
                  </c:strRef>
                </c:cat>
                <c:val>
                  <c:numRef>
                    <c:extLst>
                      <c:ext uri="{02D57815-91ED-43cb-92C2-25804820EDAC}">
                        <c15:formulaRef>
                          <c15:sqref>'SCRATCH TAB'!$B$6:$I$6</c15:sqref>
                        </c15:formulaRef>
                      </c:ext>
                    </c:extLst>
                    <c:numCache>
                      <c:formatCode>General</c:formatCode>
                      <c:ptCount val="6"/>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'SCRATCH TAB'!$A$8</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'SCRATCH TAB'!$B$3:$I$3</c15:sqref>
                        </c15:formulaRef>
                      </c:ext>
                    </c:extLst>
                    <c:strCache>
                      <c:ptCount val="6"/>
                      <c:pt idx="0">
                        <c:v>All-Sites</c:v>
                      </c:pt>
                      <c:pt idx="1">
                        <c:v>San Diego, CA</c:v>
                      </c:pt>
                      <c:pt idx="2">
                        <c:v>Nogales, AZ</c:v>
                      </c:pt>
                      <c:pt idx="3">
                        <c:v>Las Cruces, NM</c:v>
                      </c:pt>
                      <c:pt idx="4">
                        <c:v>Welcome Baby, NM</c:v>
                      </c:pt>
                      <c:pt idx="5">
                        <c:v>Laredo, TX</c:v>
                      </c:pt>
                    </c:strCache>
                  </c:strRef>
                </c:cat>
                <c:val>
                  <c:numRef>
                    <c:extLst xmlns:c15="http://schemas.microsoft.com/office/drawing/2012/chart">
                      <c:ext xmlns:c15="http://schemas.microsoft.com/office/drawing/2012/chart" uri="{02D57815-91ED-43cb-92C2-25804820EDAC}">
                        <c15:formulaRef>
                          <c15:sqref>'SCRATCH TAB'!$B$8:$I$8</c15:sqref>
                        </c15:formulaRef>
                      </c:ext>
                    </c:extLst>
                    <c:numCache>
                      <c:formatCode>General</c:formatCode>
                      <c:ptCount val="6"/>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'SCRATCH TAB'!$A$10</c15:sqref>
                        </c15:formulaRef>
                      </c:ext>
                    </c:extLst>
                    <c:strCache>
                      <c:ptCount val="1"/>
                    </c:strCache>
                  </c:strRef>
                </c:tx>
                <c:spPr>
                  <a:solidFill>
                    <a:schemeClr val="accent6">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'SCRATCH TAB'!$B$3:$I$3</c15:sqref>
                        </c15:formulaRef>
                      </c:ext>
                    </c:extLst>
                    <c:strCache>
                      <c:ptCount val="6"/>
                      <c:pt idx="0">
                        <c:v>All-Sites</c:v>
                      </c:pt>
                      <c:pt idx="1">
                        <c:v>San Diego, CA</c:v>
                      </c:pt>
                      <c:pt idx="2">
                        <c:v>Nogales, AZ</c:v>
                      </c:pt>
                      <c:pt idx="3">
                        <c:v>Las Cruces, NM</c:v>
                      </c:pt>
                      <c:pt idx="4">
                        <c:v>Welcome Baby, NM</c:v>
                      </c:pt>
                      <c:pt idx="5">
                        <c:v>Laredo, TX</c:v>
                      </c:pt>
                    </c:strCache>
                  </c:strRef>
                </c:cat>
                <c:val>
                  <c:numRef>
                    <c:extLst xmlns:c15="http://schemas.microsoft.com/office/drawing/2012/chart">
                      <c:ext xmlns:c15="http://schemas.microsoft.com/office/drawing/2012/chart" uri="{02D57815-91ED-43cb-92C2-25804820EDAC}">
                        <c15:formulaRef>
                          <c15:sqref>'SCRATCH TAB'!$B$10:$I$10</c15:sqref>
                        </c15:formulaRef>
                      </c:ext>
                    </c:extLst>
                    <c:numCache>
                      <c:formatCode>General</c:formatCode>
                      <c:ptCount val="6"/>
                    </c:numCache>
                  </c:numRef>
                </c:val>
              </c15:ser>
            </c15:filteredBarSeries>
          </c:ext>
        </c:extLst>
      </c:barChart>
      <c:catAx>
        <c:axId val="289161344"/>
        <c:scaling>
          <c:orientation val="minMax"/>
        </c:scaling>
        <c:delete val="0"/>
        <c:axPos val="b"/>
        <c:numFmt formatCode="0%"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89161736"/>
        <c:crosses val="autoZero"/>
        <c:auto val="1"/>
        <c:lblAlgn val="ctr"/>
        <c:lblOffset val="100"/>
        <c:noMultiLvlLbl val="0"/>
      </c:catAx>
      <c:valAx>
        <c:axId val="28916173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8916134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1458045640636384"/>
          <c:y val="0.17006002110595889"/>
          <c:w val="0.82724120231922227"/>
          <c:h val="5.3303314497010541E-2"/>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l" rtl="0">
              <a:defRPr lang="en-US" sz="2500" b="0" i="0" u="none" strike="noStrike" kern="1200" spc="0" baseline="0" dirty="0">
                <a:solidFill>
                  <a:prstClr val="black">
                    <a:lumMod val="65000"/>
                    <a:lumOff val="35000"/>
                  </a:prstClr>
                </a:solidFill>
                <a:latin typeface="+mn-lt"/>
                <a:ea typeface="+mn-ea"/>
                <a:cs typeface="+mn-cs"/>
              </a:defRPr>
            </a:pPr>
            <a:r>
              <a:rPr lang="en-US" sz="2500" b="0" i="0" u="none" strike="noStrike" kern="1200" spc="0" baseline="0" dirty="0">
                <a:solidFill>
                  <a:prstClr val="black">
                    <a:lumMod val="65000"/>
                    <a:lumOff val="35000"/>
                  </a:prstClr>
                </a:solidFill>
                <a:latin typeface="+mn-lt"/>
                <a:ea typeface="+mn-ea"/>
                <a:cs typeface="+mn-cs"/>
              </a:rPr>
              <a:t>FTPNC by Times Pregnant</a:t>
            </a:r>
          </a:p>
        </c:rich>
      </c:tx>
      <c:layout>
        <c:manualLayout>
          <c:xMode val="edge"/>
          <c:yMode val="edge"/>
          <c:x val="0.24975733098017924"/>
          <c:y val="4.5737547892720297E-2"/>
        </c:manualLayout>
      </c:layout>
      <c:overlay val="0"/>
      <c:spPr>
        <a:noFill/>
        <a:ln>
          <a:noFill/>
        </a:ln>
        <a:effectLst/>
      </c:spPr>
      <c:txPr>
        <a:bodyPr rot="0" spcFirstLastPara="1" vertOverflow="ellipsis" vert="horz" wrap="square" anchor="ctr" anchorCtr="1"/>
        <a:lstStyle/>
        <a:p>
          <a:pPr algn="l" rtl="0">
            <a:defRPr lang="en-US" sz="2500" b="0" i="0" u="none" strike="noStrike" kern="1200" spc="0" baseline="0" dirty="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9170790619897169"/>
          <c:y val="0.19364623243933593"/>
          <c:w val="0.42543721348202196"/>
          <c:h val="0.65394806970967712"/>
        </c:manualLayout>
      </c:layout>
      <c:barChart>
        <c:barDir val="bar"/>
        <c:grouping val="clustered"/>
        <c:varyColors val="0"/>
        <c:ser>
          <c:idx val="1"/>
          <c:order val="0"/>
          <c:tx>
            <c:strRef>
              <c:f>'SCRATCH TAB'!$C$37</c:f>
              <c:strCache>
                <c:ptCount val="1"/>
                <c:pt idx="0">
                  <c:v>FTPNC</c:v>
                </c:pt>
              </c:strCache>
            </c:strRef>
          </c:tx>
          <c:spPr>
            <a:solidFill>
              <a:schemeClr val="accent5">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'SCRATCH TAB'!$A$38:$A$42</c:f>
              <c:strCache>
                <c:ptCount val="3"/>
                <c:pt idx="0">
                  <c:v>First time </c:v>
                </c:pt>
                <c:pt idx="1">
                  <c:v>2 to 3 times </c:v>
                </c:pt>
                <c:pt idx="2">
                  <c:v>4+ times </c:v>
                </c:pt>
              </c:strCache>
            </c:strRef>
          </c:cat>
          <c:val>
            <c:numRef>
              <c:f>'SCRATCH TAB'!$C$38:$C$42</c:f>
              <c:numCache>
                <c:formatCode>0.00%</c:formatCode>
                <c:ptCount val="3"/>
                <c:pt idx="0">
                  <c:v>0.8666666666666667</c:v>
                </c:pt>
                <c:pt idx="1">
                  <c:v>0.95977011494252873</c:v>
                </c:pt>
                <c:pt idx="2">
                  <c:v>0.90666666666666662</c:v>
                </c:pt>
              </c:numCache>
            </c:numRef>
          </c:val>
        </c:ser>
        <c:dLbls>
          <c:dLblPos val="inEnd"/>
          <c:showLegendKey val="0"/>
          <c:showVal val="1"/>
          <c:showCatName val="0"/>
          <c:showSerName val="0"/>
          <c:showPercent val="0"/>
          <c:showBubbleSize val="0"/>
        </c:dLbls>
        <c:gapWidth val="182"/>
        <c:axId val="290423808"/>
        <c:axId val="290424200"/>
      </c:barChart>
      <c:catAx>
        <c:axId val="290423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0424200"/>
        <c:crosses val="autoZero"/>
        <c:auto val="1"/>
        <c:lblAlgn val="ctr"/>
        <c:lblOffset val="100"/>
        <c:noMultiLvlLbl val="0"/>
      </c:catAx>
      <c:valAx>
        <c:axId val="2904242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042380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0501489145534288"/>
          <c:y val="0.26917170105891941"/>
          <c:w val="0.13755309823000875"/>
          <c:h val="0.4362734561197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30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18381162303384851"/>
          <c:y val="0.12342230740751597"/>
          <c:w val="0.63088728492271795"/>
          <c:h val="0.73561065532587266"/>
        </c:manualLayout>
      </c:layout>
      <c:pieChart>
        <c:varyColors val="1"/>
        <c:ser>
          <c:idx val="0"/>
          <c:order val="0"/>
          <c:tx>
            <c:strRef>
              <c:f>'SCRATCH TAB'!$B$37</c:f>
              <c:strCache>
                <c:ptCount val="1"/>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Lbls>
            <c:numFmt formatCode="0%" sourceLinked="0"/>
            <c:spPr>
              <a:noFill/>
              <a:ln>
                <a:noFill/>
              </a:ln>
              <a:effectLst/>
            </c:spPr>
            <c:txPr>
              <a:bodyPr rot="0" spcFirstLastPara="1" vertOverflow="ellipsis" vert="horz" wrap="square" anchor="ctr" anchorCtr="1"/>
              <a:lstStyle/>
              <a:p>
                <a:pPr>
                  <a:defRPr lang="en-US" sz="2000" b="0" i="0" u="none" strike="noStrike" kern="1200" spc="0" baseline="0">
                    <a:solidFill>
                      <a:prstClr val="black">
                        <a:lumMod val="65000"/>
                        <a:lumOff val="35000"/>
                      </a:prst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'SCRATCH TAB'!$A$38:$A$42</c:f>
              <c:strCache>
                <c:ptCount val="3"/>
                <c:pt idx="0">
                  <c:v>First time </c:v>
                </c:pt>
                <c:pt idx="1">
                  <c:v>2 to 3 times </c:v>
                </c:pt>
                <c:pt idx="2">
                  <c:v>4+ times </c:v>
                </c:pt>
              </c:strCache>
            </c:strRef>
          </c:cat>
          <c:val>
            <c:numRef>
              <c:f>'SCRATCH TAB'!$B$38:$B$42</c:f>
              <c:numCache>
                <c:formatCode>0.00%</c:formatCode>
                <c:ptCount val="3"/>
                <c:pt idx="0">
                  <c:v>0.29661016949152541</c:v>
                </c:pt>
                <c:pt idx="1">
                  <c:v>0.49152542372881358</c:v>
                </c:pt>
                <c:pt idx="2">
                  <c:v>0.21186440677966101</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6975224074725446"/>
          <c:w val="0.46949590491528553"/>
          <c:h val="0.22764809624234103"/>
        </c:manualLayout>
      </c:layout>
      <c:overlay val="0"/>
      <c:spPr>
        <a:noFill/>
        <a:ln>
          <a:noFill/>
        </a:ln>
        <a:effectLst/>
      </c:spPr>
      <c:txPr>
        <a:bodyPr rot="0" spcFirstLastPara="1" vertOverflow="ellipsis" vert="horz" wrap="square" anchor="ctr" anchorCtr="1"/>
        <a:lstStyle/>
        <a:p>
          <a:pPr>
            <a:defRPr lang="en-US" sz="2000" b="0" i="0" u="none" strike="noStrike" kern="1200" spc="0" baseline="0">
              <a:solidFill>
                <a:prstClr val="black">
                  <a:lumMod val="65000"/>
                  <a:lumOff val="35000"/>
                </a:prstClr>
              </a:solidFill>
              <a:latin typeface="+mn-lt"/>
              <a:ea typeface="+mn-ea"/>
              <a:cs typeface="+mn-cs"/>
            </a:defRPr>
          </a:pPr>
          <a:endParaRPr lang="en-US"/>
        </a:p>
      </c:txPr>
    </c:legend>
    <c:plotVisOnly val="1"/>
    <c:dispBlanksAs val="gap"/>
    <c:showDLblsOverMax val="0"/>
  </c:chart>
  <c:spPr>
    <a:noFill/>
    <a:ln>
      <a:noFill/>
    </a:ln>
    <a:effectLst/>
  </c:spPr>
  <c:txPr>
    <a:bodyPr/>
    <a:lstStyle/>
    <a:p>
      <a:pPr algn="l" rtl="0">
        <a:defRPr lang="en-US" sz="2500" b="0" i="0" u="none" strike="noStrike" kern="1200" spc="0" baseline="0">
          <a:solidFill>
            <a:prstClr val="black">
              <a:lumMod val="65000"/>
              <a:lumOff val="35000"/>
            </a:prstClr>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lnSpc>
                <a:spcPct val="90000"/>
              </a:lnSpc>
              <a:spcBef>
                <a:spcPct val="0"/>
              </a:spcBef>
              <a:buNone/>
              <a:defRPr sz="2500" b="0" i="0" u="none" strike="noStrike" kern="1200" spc="0" baseline="0">
                <a:solidFill>
                  <a:prstClr val="black">
                    <a:lumMod val="65000"/>
                    <a:lumOff val="35000"/>
                  </a:prstClr>
                </a:solidFill>
                <a:latin typeface="+mn-lt"/>
                <a:ea typeface="+mn-ea"/>
                <a:cs typeface="+mn-cs"/>
              </a:defRPr>
            </a:pPr>
            <a:r>
              <a:rPr lang="en-US" sz="2800" b="0" i="0" u="none" strike="noStrike" kern="1200" spc="0" baseline="0" dirty="0" smtClean="0">
                <a:solidFill>
                  <a:prstClr val="black">
                    <a:lumMod val="65000"/>
                    <a:lumOff val="35000"/>
                  </a:prstClr>
                </a:solidFill>
                <a:latin typeface="+mn-lt"/>
                <a:ea typeface="+mn-ea"/>
                <a:cs typeface="+mn-cs"/>
              </a:rPr>
              <a:t>Survey Results: Location </a:t>
            </a:r>
            <a:r>
              <a:rPr lang="en-US" sz="2800" b="0" i="0" u="none" strike="noStrike" kern="1200" spc="0" baseline="0" dirty="0">
                <a:solidFill>
                  <a:prstClr val="black">
                    <a:lumMod val="65000"/>
                    <a:lumOff val="35000"/>
                  </a:prstClr>
                </a:solidFill>
                <a:latin typeface="+mn-lt"/>
                <a:ea typeface="+mn-ea"/>
                <a:cs typeface="+mn-cs"/>
              </a:rPr>
              <a:t>of Prenatal </a:t>
            </a:r>
            <a:r>
              <a:rPr lang="en-US" sz="2800" b="0" i="0" u="none" strike="noStrike" kern="1200" spc="0" baseline="0" dirty="0" smtClean="0">
                <a:solidFill>
                  <a:prstClr val="black">
                    <a:lumMod val="65000"/>
                    <a:lumOff val="35000"/>
                  </a:prstClr>
                </a:solidFill>
                <a:latin typeface="+mn-lt"/>
                <a:ea typeface="+mn-ea"/>
                <a:cs typeface="+mn-cs"/>
              </a:rPr>
              <a:t>Care</a:t>
            </a:r>
          </a:p>
          <a:p>
            <a:pPr marL="0" algn="ctr" defTabSz="914400" rtl="0" eaLnBrk="1" latinLnBrk="0" hangingPunct="1">
              <a:lnSpc>
                <a:spcPct val="90000"/>
              </a:lnSpc>
              <a:spcBef>
                <a:spcPct val="0"/>
              </a:spcBef>
              <a:buNone/>
              <a:defRPr sz="2500">
                <a:solidFill>
                  <a:prstClr val="black">
                    <a:lumMod val="65000"/>
                    <a:lumOff val="35000"/>
                  </a:prstClr>
                </a:solidFill>
              </a:defRPr>
            </a:pPr>
            <a:r>
              <a:rPr lang="en-US" sz="2800" b="0" i="0" u="none" strike="noStrike" kern="1200" spc="0" baseline="0" dirty="0" smtClean="0">
                <a:solidFill>
                  <a:prstClr val="black">
                    <a:lumMod val="65000"/>
                    <a:lumOff val="35000"/>
                  </a:prstClr>
                </a:solidFill>
                <a:latin typeface="+mn-lt"/>
                <a:ea typeface="+mn-ea"/>
                <a:cs typeface="+mn-cs"/>
              </a:rPr>
              <a:t>(n=353)</a:t>
            </a:r>
          </a:p>
        </c:rich>
      </c:tx>
      <c:overlay val="0"/>
      <c:spPr>
        <a:noFill/>
        <a:ln>
          <a:noFill/>
        </a:ln>
        <a:effectLst/>
      </c:spPr>
      <c:txPr>
        <a:bodyPr rot="0" spcFirstLastPara="1" vertOverflow="ellipsis" vert="horz" wrap="square" anchor="ctr" anchorCtr="1"/>
        <a:lstStyle/>
        <a:p>
          <a:pPr marL="0" algn="ctr" defTabSz="914400" rtl="0" eaLnBrk="1" latinLnBrk="0" hangingPunct="1">
            <a:lnSpc>
              <a:spcPct val="90000"/>
            </a:lnSpc>
            <a:spcBef>
              <a:spcPct val="0"/>
            </a:spcBef>
            <a:buNone/>
            <a:defRPr sz="25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10349978557916892"/>
          <c:y val="0.16068292054749575"/>
          <c:w val="0.87534136007338625"/>
          <c:h val="0.55272733806833163"/>
        </c:manualLayout>
      </c:layout>
      <c:barChart>
        <c:barDir val="col"/>
        <c:grouping val="clustered"/>
        <c:varyColors val="0"/>
        <c:ser>
          <c:idx val="0"/>
          <c:order val="0"/>
          <c:tx>
            <c:strRef>
              <c:f>'SCRATCH TAB'!$A$14</c:f>
              <c:strCache>
                <c:ptCount val="1"/>
                <c:pt idx="0">
                  <c:v>US Only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'SCRATCH TAB'!$B$13:$I$13</c:f>
              <c:strCache>
                <c:ptCount val="6"/>
                <c:pt idx="0">
                  <c:v>All-Sites</c:v>
                </c:pt>
                <c:pt idx="1">
                  <c:v>San Diego, CA</c:v>
                </c:pt>
                <c:pt idx="2">
                  <c:v>Nogales, AZ</c:v>
                </c:pt>
                <c:pt idx="3">
                  <c:v>Las Cruces, NM</c:v>
                </c:pt>
                <c:pt idx="4">
                  <c:v>Welcome Baby, NM</c:v>
                </c:pt>
                <c:pt idx="5">
                  <c:v>Laredo, TX</c:v>
                </c:pt>
              </c:strCache>
            </c:strRef>
          </c:cat>
          <c:val>
            <c:numRef>
              <c:f>'SCRATCH TAB'!$B$14:$I$14</c:f>
              <c:numCache>
                <c:formatCode>0.00%</c:formatCode>
                <c:ptCount val="6"/>
                <c:pt idx="0">
                  <c:v>0.86118980169971671</c:v>
                </c:pt>
                <c:pt idx="1">
                  <c:v>0.76363636363636367</c:v>
                </c:pt>
                <c:pt idx="2">
                  <c:v>0.71111111111111114</c:v>
                </c:pt>
                <c:pt idx="3">
                  <c:v>0.91818181818181821</c:v>
                </c:pt>
                <c:pt idx="4">
                  <c:v>0.91397849462365588</c:v>
                </c:pt>
                <c:pt idx="5">
                  <c:v>0.86</c:v>
                </c:pt>
              </c:numCache>
            </c:numRef>
          </c:val>
        </c:ser>
        <c:ser>
          <c:idx val="1"/>
          <c:order val="1"/>
          <c:tx>
            <c:strRef>
              <c:f>'SCRATCH TAB'!$A$15</c:f>
              <c:strCache>
                <c:ptCount val="1"/>
                <c:pt idx="0">
                  <c:v>FTPNC-US</c:v>
                </c:pt>
              </c:strCache>
            </c:strRef>
          </c:tx>
          <c:spPr>
            <a:solidFill>
              <a:schemeClr val="accent2"/>
            </a:solidFill>
            <a:ln>
              <a:noFill/>
            </a:ln>
            <a:effectLst/>
          </c:spPr>
          <c:invertIfNegative val="0"/>
          <c:cat>
            <c:strRef>
              <c:f>'SCRATCH TAB'!$B$13:$I$13</c:f>
              <c:strCache>
                <c:ptCount val="6"/>
                <c:pt idx="0">
                  <c:v>All-Sites</c:v>
                </c:pt>
                <c:pt idx="1">
                  <c:v>San Diego, CA</c:v>
                </c:pt>
                <c:pt idx="2">
                  <c:v>Nogales, AZ</c:v>
                </c:pt>
                <c:pt idx="3">
                  <c:v>Las Cruces, NM</c:v>
                </c:pt>
                <c:pt idx="4">
                  <c:v>Welcome Baby, NM</c:v>
                </c:pt>
                <c:pt idx="5">
                  <c:v>Laredo, TX</c:v>
                </c:pt>
              </c:strCache>
            </c:strRef>
          </c:cat>
          <c:val>
            <c:numRef>
              <c:f>'SCRATCH TAB'!$B$15:$I$15</c:f>
            </c:numRef>
          </c:val>
        </c:ser>
        <c:ser>
          <c:idx val="2"/>
          <c:order val="2"/>
          <c:tx>
            <c:strRef>
              <c:f>'SCRATCH TAB'!$A$16</c:f>
              <c:strCache>
                <c:ptCount val="1"/>
                <c:pt idx="0">
                  <c:v>Both US-Mex</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'SCRATCH TAB'!$B$13:$I$13</c:f>
              <c:strCache>
                <c:ptCount val="6"/>
                <c:pt idx="0">
                  <c:v>All-Sites</c:v>
                </c:pt>
                <c:pt idx="1">
                  <c:v>San Diego, CA</c:v>
                </c:pt>
                <c:pt idx="2">
                  <c:v>Nogales, AZ</c:v>
                </c:pt>
                <c:pt idx="3">
                  <c:v>Las Cruces, NM</c:v>
                </c:pt>
                <c:pt idx="4">
                  <c:v>Welcome Baby, NM</c:v>
                </c:pt>
                <c:pt idx="5">
                  <c:v>Laredo, TX</c:v>
                </c:pt>
              </c:strCache>
            </c:strRef>
          </c:cat>
          <c:val>
            <c:numRef>
              <c:f>'SCRATCH TAB'!$B$16:$I$16</c:f>
              <c:numCache>
                <c:formatCode>0.00%</c:formatCode>
                <c:ptCount val="6"/>
                <c:pt idx="0">
                  <c:v>8.2152974504249299E-2</c:v>
                </c:pt>
                <c:pt idx="1">
                  <c:v>0.10909090909090909</c:v>
                </c:pt>
                <c:pt idx="2">
                  <c:v>0.22222222222222221</c:v>
                </c:pt>
                <c:pt idx="3">
                  <c:v>5.4545454545454543E-2</c:v>
                </c:pt>
                <c:pt idx="4">
                  <c:v>3.2258064516129031E-2</c:v>
                </c:pt>
                <c:pt idx="5">
                  <c:v>0.08</c:v>
                </c:pt>
              </c:numCache>
            </c:numRef>
          </c:val>
        </c:ser>
        <c:ser>
          <c:idx val="3"/>
          <c:order val="3"/>
          <c:tx>
            <c:strRef>
              <c:f>'SCRATCH TAB'!$A$17</c:f>
              <c:strCache>
                <c:ptCount val="1"/>
                <c:pt idx="0">
                  <c:v>FTPNC-Both</c:v>
                </c:pt>
              </c:strCache>
            </c:strRef>
          </c:tx>
          <c:spPr>
            <a:solidFill>
              <a:schemeClr val="accent4"/>
            </a:solidFill>
            <a:ln>
              <a:noFill/>
            </a:ln>
            <a:effectLst/>
          </c:spPr>
          <c:invertIfNegative val="0"/>
          <c:cat>
            <c:strRef>
              <c:f>'SCRATCH TAB'!$B$13:$I$13</c:f>
              <c:strCache>
                <c:ptCount val="6"/>
                <c:pt idx="0">
                  <c:v>All-Sites</c:v>
                </c:pt>
                <c:pt idx="1">
                  <c:v>San Diego, CA</c:v>
                </c:pt>
                <c:pt idx="2">
                  <c:v>Nogales, AZ</c:v>
                </c:pt>
                <c:pt idx="3">
                  <c:v>Las Cruces, NM</c:v>
                </c:pt>
                <c:pt idx="4">
                  <c:v>Welcome Baby, NM</c:v>
                </c:pt>
                <c:pt idx="5">
                  <c:v>Laredo, TX</c:v>
                </c:pt>
              </c:strCache>
            </c:strRef>
          </c:cat>
          <c:val>
            <c:numRef>
              <c:f>'SCRATCH TAB'!$B$17:$I$17</c:f>
            </c:numRef>
          </c:val>
        </c:ser>
        <c:ser>
          <c:idx val="4"/>
          <c:order val="4"/>
          <c:tx>
            <c:strRef>
              <c:f>'SCRATCH TAB'!$A$18</c:f>
              <c:strCache>
                <c:ptCount val="1"/>
                <c:pt idx="0">
                  <c:v>Mexico Only</c:v>
                </c:pt>
              </c:strCache>
            </c:strRef>
          </c:tx>
          <c:spPr>
            <a:solidFill>
              <a:schemeClr val="accent5"/>
            </a:solidFill>
            <a:ln>
              <a:noFill/>
            </a:ln>
            <a:effectLst/>
          </c:spPr>
          <c:invertIfNegative val="0"/>
          <c:dLbls>
            <c:dLbl>
              <c:idx val="1"/>
              <c:layout>
                <c:manualLayout>
                  <c:x val="1.2267043886315356E-2"/>
                  <c:y val="0"/>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'SCRATCH TAB'!$B$13:$I$13</c:f>
              <c:strCache>
                <c:ptCount val="6"/>
                <c:pt idx="0">
                  <c:v>All-Sites</c:v>
                </c:pt>
                <c:pt idx="1">
                  <c:v>San Diego, CA</c:v>
                </c:pt>
                <c:pt idx="2">
                  <c:v>Nogales, AZ</c:v>
                </c:pt>
                <c:pt idx="3">
                  <c:v>Las Cruces, NM</c:v>
                </c:pt>
                <c:pt idx="4">
                  <c:v>Welcome Baby, NM</c:v>
                </c:pt>
                <c:pt idx="5">
                  <c:v>Laredo, TX</c:v>
                </c:pt>
              </c:strCache>
            </c:strRef>
          </c:cat>
          <c:val>
            <c:numRef>
              <c:f>'SCRATCH TAB'!$B$18:$I$18</c:f>
              <c:numCache>
                <c:formatCode>0.00%</c:formatCode>
                <c:ptCount val="6"/>
                <c:pt idx="0">
                  <c:v>5.6657223796033995E-2</c:v>
                </c:pt>
                <c:pt idx="1">
                  <c:v>0.10909090909090909</c:v>
                </c:pt>
                <c:pt idx="2">
                  <c:v>6.6666666666666666E-2</c:v>
                </c:pt>
                <c:pt idx="3">
                  <c:v>3.6363636363636362E-2</c:v>
                </c:pt>
                <c:pt idx="4">
                  <c:v>4.3010752688172046E-2</c:v>
                </c:pt>
                <c:pt idx="5">
                  <c:v>0.06</c:v>
                </c:pt>
              </c:numCache>
            </c:numRef>
          </c:val>
        </c:ser>
        <c:dLbls>
          <c:showLegendKey val="0"/>
          <c:showVal val="0"/>
          <c:showCatName val="0"/>
          <c:showSerName val="0"/>
          <c:showPercent val="0"/>
          <c:showBubbleSize val="0"/>
        </c:dLbls>
        <c:gapWidth val="219"/>
        <c:overlap val="-27"/>
        <c:axId val="290425768"/>
        <c:axId val="290424984"/>
      </c:barChart>
      <c:catAx>
        <c:axId val="290425768"/>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0424984"/>
        <c:crosses val="autoZero"/>
        <c:auto val="1"/>
        <c:lblAlgn val="ctr"/>
        <c:lblOffset val="100"/>
        <c:noMultiLvlLbl val="0"/>
      </c:catAx>
      <c:valAx>
        <c:axId val="290424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0425768"/>
        <c:crosses val="autoZero"/>
        <c:crossBetween val="between"/>
      </c:valAx>
      <c:spPr>
        <a:noFill/>
        <a:ln>
          <a:noFill/>
        </a:ln>
        <a:effectLst/>
      </c:spPr>
    </c:plotArea>
    <c:legend>
      <c:legendPos val="b"/>
      <c:layout>
        <c:manualLayout>
          <c:xMode val="edge"/>
          <c:yMode val="edge"/>
          <c:x val="6.4747316074298331E-2"/>
          <c:y val="0.80612156785689393"/>
          <c:w val="0.25689859177550334"/>
          <c:h val="0.155844490760297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73089008337983"/>
          <c:y val="2.0638474594634416E-4"/>
          <c:w val="0.67585238615596843"/>
          <c:h val="0.86174912426420136"/>
        </c:manualLayout>
      </c:layout>
      <c:barChart>
        <c:barDir val="bar"/>
        <c:grouping val="clustered"/>
        <c:varyColors val="0"/>
        <c:ser>
          <c:idx val="0"/>
          <c:order val="0"/>
          <c:tx>
            <c:strRef>
              <c:f>'SCRATCH TAB'!$B$44</c:f>
              <c:strCache>
                <c:ptCount val="1"/>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bg1"/>
              </a:solidFill>
              <a:prstDash val="solid"/>
              <a:miter lim="800000"/>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'SCRATCH TAB'!$A$45:$A$49</c:f>
              <c:strCache>
                <c:ptCount val="5"/>
                <c:pt idx="0">
                  <c:v>Clinic </c:v>
                </c:pt>
                <c:pt idx="1">
                  <c:v>Fam/friends</c:v>
                </c:pt>
                <c:pt idx="2">
                  <c:v>WIC</c:v>
                </c:pt>
                <c:pt idx="3">
                  <c:v>Healthy Start </c:v>
                </c:pt>
                <c:pt idx="4">
                  <c:v>Had received no info on PNC</c:v>
                </c:pt>
              </c:strCache>
            </c:strRef>
          </c:cat>
          <c:val>
            <c:numRef>
              <c:f>'SCRATCH TAB'!$B$45:$B$49</c:f>
              <c:numCache>
                <c:formatCode>0.00%</c:formatCode>
                <c:ptCount val="5"/>
                <c:pt idx="0">
                  <c:v>0.64178348258706452</c:v>
                </c:pt>
                <c:pt idx="1">
                  <c:v>0.31984039800995023</c:v>
                </c:pt>
                <c:pt idx="2">
                  <c:v>0.24320184079601992</c:v>
                </c:pt>
                <c:pt idx="3">
                  <c:v>0.13749044776119404</c:v>
                </c:pt>
                <c:pt idx="4">
                  <c:v>0.24565756823821339</c:v>
                </c:pt>
              </c:numCache>
            </c:numRef>
          </c:val>
        </c:ser>
        <c:dLbls>
          <c:dLblPos val="inEnd"/>
          <c:showLegendKey val="0"/>
          <c:showVal val="1"/>
          <c:showCatName val="0"/>
          <c:showSerName val="0"/>
          <c:showPercent val="0"/>
          <c:showBubbleSize val="0"/>
        </c:dLbls>
        <c:gapWidth val="182"/>
        <c:axId val="290422632"/>
        <c:axId val="290423024"/>
      </c:barChart>
      <c:catAx>
        <c:axId val="290422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90423024"/>
        <c:crosses val="autoZero"/>
        <c:auto val="1"/>
        <c:lblAlgn val="ctr"/>
        <c:lblOffset val="100"/>
        <c:noMultiLvlLbl val="0"/>
      </c:catAx>
      <c:valAx>
        <c:axId val="29042302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0422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97045688815996"/>
          <c:y val="0.13567018768826217"/>
          <c:w val="0.73107840171578575"/>
          <c:h val="0.55585531437505953"/>
        </c:manualLayout>
      </c:layout>
      <c:pieChart>
        <c:varyColors val="1"/>
        <c:ser>
          <c:idx val="0"/>
          <c:order val="0"/>
          <c:tx>
            <c:strRef>
              <c:f>'SCRATCH TAB'!$B$20</c:f>
              <c:strCache>
                <c:ptCount val="1"/>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'SCRATCH TAB'!$A$21:$A$23</c:f>
              <c:strCache>
                <c:ptCount val="3"/>
                <c:pt idx="0">
                  <c:v>Not know preg.</c:v>
                </c:pt>
                <c:pt idx="1">
                  <c:v>No med insurance</c:v>
                </c:pt>
                <c:pt idx="2">
                  <c:v>Other</c:v>
                </c:pt>
              </c:strCache>
            </c:strRef>
          </c:cat>
          <c:val>
            <c:numRef>
              <c:f>'SCRATCH TAB'!$B$21:$B$23</c:f>
              <c:numCache>
                <c:formatCode>0.00%</c:formatCode>
                <c:ptCount val="3"/>
                <c:pt idx="0">
                  <c:v>0.70370370370370372</c:v>
                </c:pt>
                <c:pt idx="1">
                  <c:v>0.18518518518518517</c:v>
                </c:pt>
                <c:pt idx="2">
                  <c:v>0.1111111111111111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8348928995889741"/>
          <c:y val="0.76153456758106119"/>
          <c:w val="0.62209676240066636"/>
          <c:h val="0.178423737677499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500" b="0" i="0" u="none" strike="noStrike" kern="1200" spc="0" baseline="0">
                <a:solidFill>
                  <a:schemeClr val="tx1">
                    <a:lumMod val="65000"/>
                    <a:lumOff val="35000"/>
                  </a:schemeClr>
                </a:solidFill>
                <a:latin typeface="+mn-lt"/>
                <a:ea typeface="+mn-ea"/>
                <a:cs typeface="+mn-cs"/>
              </a:defRPr>
            </a:pPr>
            <a:r>
              <a:rPr lang="en-US" sz="2500" b="1" dirty="0"/>
              <a:t>Focus Group Frequencies</a:t>
            </a:r>
          </a:p>
        </c:rich>
      </c:tx>
      <c:overlay val="0"/>
      <c:spPr>
        <a:noFill/>
        <a:ln>
          <a:noFill/>
        </a:ln>
        <a:effectLst/>
      </c:spPr>
      <c:txPr>
        <a:bodyPr rot="0" spcFirstLastPara="1" vertOverflow="ellipsis" vert="horz" wrap="square" anchor="ctr" anchorCtr="1"/>
        <a:lstStyle/>
        <a:p>
          <a:pPr algn="l">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'Late PNC Reason'!$M$2</c:f>
              <c:strCache>
                <c:ptCount val="1"/>
                <c:pt idx="0">
                  <c:v>Frequencies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PNC Reason'!$L$3:$L$10</c:f>
              <c:strCache>
                <c:ptCount val="8"/>
                <c:pt idx="0">
                  <c:v>Didn’t know pregnant</c:v>
                </c:pt>
                <c:pt idx="1">
                  <c:v>Fear and shame related to an unintended pregnancy </c:v>
                </c:pt>
                <c:pt idx="2">
                  <c:v>Lack of support</c:v>
                </c:pt>
                <c:pt idx="3">
                  <c:v>Financial Hardship / lack of insurance</c:v>
                </c:pt>
                <c:pt idx="4">
                  <c:v>Denial</c:v>
                </c:pt>
                <c:pt idx="5">
                  <c:v>Depression</c:v>
                </c:pt>
                <c:pt idx="6">
                  <c:v>Don't need PNC </c:v>
                </c:pt>
                <c:pt idx="7">
                  <c:v>Clinic scheduling</c:v>
                </c:pt>
              </c:strCache>
            </c:strRef>
          </c:cat>
          <c:val>
            <c:numRef>
              <c:f>'Late PNC Reason'!$M$3:$M$10</c:f>
              <c:numCache>
                <c:formatCode>General</c:formatCode>
                <c:ptCount val="8"/>
                <c:pt idx="0">
                  <c:v>41</c:v>
                </c:pt>
                <c:pt idx="1">
                  <c:v>22</c:v>
                </c:pt>
                <c:pt idx="2">
                  <c:v>8</c:v>
                </c:pt>
                <c:pt idx="3">
                  <c:v>7</c:v>
                </c:pt>
                <c:pt idx="4">
                  <c:v>8</c:v>
                </c:pt>
                <c:pt idx="5">
                  <c:v>3</c:v>
                </c:pt>
                <c:pt idx="6">
                  <c:v>2</c:v>
                </c:pt>
                <c:pt idx="7">
                  <c:v>1</c:v>
                </c:pt>
              </c:numCache>
            </c:numRef>
          </c:val>
        </c:ser>
        <c:dLbls>
          <c:dLblPos val="outEnd"/>
          <c:showLegendKey val="0"/>
          <c:showVal val="1"/>
          <c:showCatName val="0"/>
          <c:showSerName val="0"/>
          <c:showPercent val="0"/>
          <c:showBubbleSize val="0"/>
        </c:dLbls>
        <c:gapWidth val="182"/>
        <c:axId val="290426552"/>
        <c:axId val="290426160"/>
      </c:barChart>
      <c:catAx>
        <c:axId val="290426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0426160"/>
        <c:crosses val="autoZero"/>
        <c:auto val="1"/>
        <c:lblAlgn val="ctr"/>
        <c:lblOffset val="100"/>
        <c:noMultiLvlLbl val="0"/>
      </c:catAx>
      <c:valAx>
        <c:axId val="290426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42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813B2-460B-4ACF-9465-B202B45733F4}" type="datetimeFigureOut">
              <a:rPr lang="en-US" smtClean="0"/>
              <a:t>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29B80-BF55-4170-8654-68ECEF48E642}" type="slidenum">
              <a:rPr lang="en-US" smtClean="0"/>
              <a:t>‹#›</a:t>
            </a:fld>
            <a:endParaRPr lang="en-US" dirty="0"/>
          </a:p>
        </p:txBody>
      </p:sp>
    </p:spTree>
    <p:extLst>
      <p:ext uri="{BB962C8B-B14F-4D97-AF65-F5344CB8AC3E}">
        <p14:creationId xmlns:p14="http://schemas.microsoft.com/office/powerpoint/2010/main" val="424655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3531E83-1818-43CD-B484-DA3FF07B4322}" type="slidenum">
              <a:rPr lang="en-US" altLang="en-US"/>
              <a:pPr>
                <a:spcBef>
                  <a:spcPct val="0"/>
                </a:spcBef>
              </a:pPr>
              <a:t>1</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3798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9643D2-5F88-4622-90CD-B2C75B974FCD}" type="slidenum">
              <a:rPr lang="en-US" altLang="en-US" smtClean="0"/>
              <a:pPr/>
              <a:t>15</a:t>
            </a:fld>
            <a:endParaRPr lang="en-US" altLang="en-US" dirty="0" smtClean="0"/>
          </a:p>
        </p:txBody>
      </p:sp>
    </p:spTree>
    <p:extLst>
      <p:ext uri="{BB962C8B-B14F-4D97-AF65-F5344CB8AC3E}">
        <p14:creationId xmlns:p14="http://schemas.microsoft.com/office/powerpoint/2010/main" val="229715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668C5D-F8E8-4889-B95D-C9647FFA0A30}" type="slidenum">
              <a:rPr lang="en-US" altLang="en-US"/>
              <a:pPr>
                <a:spcBef>
                  <a:spcPct val="0"/>
                </a:spcBef>
              </a:pPr>
              <a:t>20</a:t>
            </a:fld>
            <a:endParaRPr lang="en-US" altLang="en-US" dirty="0"/>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p:spPr>
        <p:txBody>
          <a:bodyPr/>
          <a:lstStyle/>
          <a:p>
            <a:pPr marL="0" indent="0" eaLnBrk="1" hangingPunct="1">
              <a:defRPr/>
            </a:pPr>
            <a:r>
              <a:rPr lang="en-US" altLang="en-US" sz="1800" dirty="0" smtClean="0">
                <a:latin typeface="Georgia" pitchFamily="18" charset="0"/>
              </a:rPr>
              <a:t>PHQ-9 PRE- POST screening results from our 2007-2012 project showed:</a:t>
            </a:r>
          </a:p>
          <a:p>
            <a:pPr marL="0" indent="0" eaLnBrk="1" hangingPunct="1">
              <a:defRPr/>
            </a:pPr>
            <a:endParaRPr lang="en-US" altLang="en-US" sz="1800" dirty="0" smtClean="0">
              <a:latin typeface="Georgia" pitchFamily="18" charset="0"/>
            </a:endParaRPr>
          </a:p>
          <a:p>
            <a:pPr marL="285750" indent="-285750" eaLnBrk="1" hangingPunct="1">
              <a:buFont typeface="Arial" panose="020B0604020202020204" pitchFamily="34" charset="0"/>
              <a:buChar char="•"/>
              <a:defRPr/>
            </a:pPr>
            <a:r>
              <a:rPr lang="en-US" altLang="en-US" sz="1800" dirty="0" smtClean="0">
                <a:latin typeface="Georgia" pitchFamily="18" charset="0"/>
              </a:rPr>
              <a:t>Average reduction rate of depression by 55% of pregnant women </a:t>
            </a:r>
          </a:p>
          <a:p>
            <a:pPr marL="285750" indent="-285750" eaLnBrk="1" hangingPunct="1">
              <a:buFont typeface="Arial" panose="020B0604020202020204" pitchFamily="34" charset="0"/>
              <a:buChar char="•"/>
              <a:defRPr/>
            </a:pPr>
            <a:r>
              <a:rPr lang="en-US" altLang="en-US" sz="1800" dirty="0" smtClean="0">
                <a:latin typeface="Georgia" pitchFamily="18" charset="0"/>
              </a:rPr>
              <a:t>Average reduction rate of depression by 40% among non-pregnant women</a:t>
            </a:r>
          </a:p>
          <a:p>
            <a:pPr marL="285750" indent="-285750" eaLnBrk="1" hangingPunct="1">
              <a:buFont typeface="Arial" panose="020B0604020202020204" pitchFamily="34" charset="0"/>
              <a:buChar char="•"/>
              <a:defRPr/>
            </a:pPr>
            <a:r>
              <a:rPr lang="en-US" altLang="en-US" sz="1800" dirty="0" smtClean="0">
                <a:latin typeface="Georgia" pitchFamily="18" charset="0"/>
              </a:rPr>
              <a:t>Average 55% improvement in women’s post test evaluation of the reduction of stigma, increase self-efficacy, empowerment, self care, and general well-being.</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8238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the Border Healthy Start Alliance identified early access to prenatal care as a priority: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May 2015, all of the Border Healthy Start projects came together to form the Border Healthy Start Alliance.  Our first meeting took place in Fort Worth, Texas. Over the course of two full days each of the Border Healthy Start programs discussed individual program struggles, baseline measures, barriers to care and Healthy Start benchmarks. A systematic examination of data from each of our programs was completed to identify trends and establish a shared measure and common agenda to focus on as the Border Healthy Start Alliance.  Each program was asked to complete an extensive survey prior to the meeting, which was compiled for use during the meeting.  Through this analysis of data; lack of early access of prenatal care was identified as a common struggle for women along the US/Mexico border.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 is early access to prenatal care important?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Early and regular prenatal care leads to improve health outcomes of pregnancy for mothers and infants. Two of the most significant benefits of early and ongoing prenatal care are improved birth weight and decreased risk of preterm delivery. Infants born to mothers who received no prenatal care have an infant mortality rate five times that of mothers who received appropriate prenatal care in the first trimester of pregnancy (March of Dimes, 2009).  Additionally, women who engage in first trimester prenatal care have more time to make positive changes to behaviors, environments, insurance, medical home, etc. </a:t>
            </a:r>
          </a:p>
          <a:p>
            <a:r>
              <a:rPr lang="en-US" sz="1200" kern="1200" dirty="0" smtClean="0">
                <a:solidFill>
                  <a:schemeClr val="tx1"/>
                </a:solidFill>
                <a:effectLst/>
                <a:latin typeface="+mn-lt"/>
                <a:ea typeface="+mn-ea"/>
                <a:cs typeface="+mn-cs"/>
              </a:rPr>
              <a:t>Improving early access to prenatal care along the US/Mexico border has the ability to impact many of the Healthy Start benchmarks; and is an accepted measure for which there is comparison data available.  For all of these reasons the Border Healthy Start Alliance chose to focus on early access to prenatal care.  </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1E21AE20-AE20-4540-8FBC-42B3554E35A4}" type="slidenum">
              <a:rPr lang="en-US" smtClean="0"/>
              <a:t>22</a:t>
            </a:fld>
            <a:endParaRPr lang="en-US" dirty="0"/>
          </a:p>
        </p:txBody>
      </p:sp>
    </p:spTree>
    <p:extLst>
      <p:ext uri="{BB962C8B-B14F-4D97-AF65-F5344CB8AC3E}">
        <p14:creationId xmlns:p14="http://schemas.microsoft.com/office/powerpoint/2010/main" val="116912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EBD83EF-805A-447B-B9DE-CF95706FA13F}" type="slidenum">
              <a:rPr lang="en-US" altLang="en-US">
                <a:latin typeface="Constantia" pitchFamily="18" charset="0"/>
              </a:rPr>
              <a:pPr>
                <a:spcBef>
                  <a:spcPct val="0"/>
                </a:spcBef>
              </a:pPr>
              <a:t>23</a:t>
            </a:fld>
            <a:endParaRPr lang="en-US" altLang="en-US" dirty="0">
              <a:latin typeface="Constantia" pitchFamily="18" charset="0"/>
            </a:endParaRPr>
          </a:p>
        </p:txBody>
      </p:sp>
    </p:spTree>
    <p:extLst>
      <p:ext uri="{BB962C8B-B14F-4D97-AF65-F5344CB8AC3E}">
        <p14:creationId xmlns:p14="http://schemas.microsoft.com/office/powerpoint/2010/main" val="237176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2011, among the 36 states and District of Columbia that had implemented the 2003 revision to the standard birth certificate as of January 1st and collected prenatal care information in the same format, 73.7 percent of women giving birth received early prenatal care in the first trimester, while 6.0 percent of women began prenatal care in the third trimester or did not receive any prenatal care. http://mchb.hrsa.gov/chusa13/health-services-utilization/p/prenatal-care-utilization.html</a:t>
            </a:r>
          </a:p>
          <a:p>
            <a:pPr eaLnBrk="1" hangingPunct="1">
              <a:spcBef>
                <a:spcPct val="0"/>
              </a:spcBef>
            </a:pPr>
            <a:endParaRPr lang="en-US" altLang="en-US" dirty="0" smtClean="0"/>
          </a:p>
          <a:p>
            <a:r>
              <a:rPr lang="en-US" altLang="en-US" dirty="0" smtClean="0"/>
              <a:t>Luecken, L. J., Purdom, C., &amp; Howe, R. (2009). Prenatal care</a:t>
            </a:r>
          </a:p>
          <a:p>
            <a:r>
              <a:rPr lang="en-US" altLang="en-US" dirty="0" smtClean="0"/>
              <a:t>initiation in low-income Hispanic women: Risk and protective</a:t>
            </a:r>
          </a:p>
          <a:p>
            <a:r>
              <a:rPr lang="en-US" altLang="en-US" dirty="0" smtClean="0"/>
              <a:t>factors. American Journal of Health Behavior, 33, 264–275</a:t>
            </a:r>
          </a:p>
          <a:p>
            <a:endParaRPr lang="en-US" altLang="en-US" dirty="0" smtClean="0"/>
          </a:p>
          <a:p>
            <a:pPr eaLnBrk="1" hangingPunct="1">
              <a:spcBef>
                <a:spcPct val="0"/>
              </a:spcBef>
            </a:pPr>
            <a:r>
              <a:rPr lang="en-US" altLang="en-US" dirty="0" smtClean="0"/>
              <a:t>n 2013, American Indian and Alaska Native women were the most likely to receive late or no prenatal care (11 percent of births), followed by black (10 percent) and Hispanic women (eight percent). In contrast, only five percent of 2013 births among Asian or Pacific Islander women, and four percent of births among white women, were births where the mother received late or no prenatal care. (Figure 2) - See more at: http://www.childtrends.org/?indicators=late-or-no-prenatal-care#sthash.6EynRDPj.dpuf</a:t>
            </a:r>
          </a:p>
          <a:p>
            <a:endParaRPr lang="en-US" altLang="en-US" dirty="0" smtClean="0"/>
          </a:p>
          <a:p>
            <a:pPr eaLnBrk="1" hangingPunct="1">
              <a:spcBef>
                <a:spcPct val="0"/>
              </a:spcBef>
            </a:pPr>
            <a:r>
              <a:rPr lang="en-US" altLang="en-US" dirty="0" smtClean="0"/>
              <a:t>Among Hispanics in 2013, the percentage of women receiving late or no prenatal care ranged between four percent for mothers of Cuban origin, to six percent for mothers of Puerto Rican origin, and eight percent for mothers of Mexican, Central or South American origin. - See more at: http://www.childtrends.org/?indicators=late-or-no-prenatal-care#sthash.6EynRDPj.dpuf </a:t>
            </a:r>
          </a:p>
          <a:p>
            <a:endParaRPr lang="en-US" altLang="en-US" dirty="0" smtClean="0"/>
          </a:p>
          <a:p>
            <a:pPr eaLnBrk="1" hangingPunct="1">
              <a:spcBef>
                <a:spcPct val="0"/>
              </a:spcBef>
            </a:pPr>
            <a:r>
              <a:rPr lang="en-US" altLang="en-US" dirty="0" smtClean="0"/>
              <a:t>These rates are higher than corresponding rates for Mexican women (10.1% vs 5.7%) (rates of low or no prenatal care) than nonborder counties. </a:t>
            </a:r>
          </a:p>
          <a:p>
            <a:pPr eaLnBrk="1" hangingPunct="1">
              <a:spcBef>
                <a:spcPct val="0"/>
              </a:spcBef>
            </a:pPr>
            <a:endParaRPr lang="en-US" altLang="en-US" dirty="0" smtClean="0"/>
          </a:p>
          <a:p>
            <a:pPr eaLnBrk="1" hangingPunct="1">
              <a:spcBef>
                <a:spcPct val="0"/>
              </a:spcBef>
            </a:pPr>
            <a:r>
              <a:rPr lang="en-US" altLang="en-US" dirty="0" smtClean="0"/>
              <a:t>McDonald, J. , Mojarro, O. , Sutton, P. , &amp; Ventura, S. (2013). A binational overview of reproductive health outcomes among us hispanic and mexican women in the border region. Preventing Chronic Disease, 10, E137-E111</a:t>
            </a:r>
          </a:p>
          <a:p>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1FBE626-2811-4FBD-8281-ACF5B371C8AC}" type="slidenum">
              <a:rPr lang="en-US" altLang="en-US">
                <a:latin typeface="Constantia" pitchFamily="18" charset="0"/>
              </a:rPr>
              <a:pPr>
                <a:spcBef>
                  <a:spcPct val="0"/>
                </a:spcBef>
              </a:pPr>
              <a:t>24</a:t>
            </a:fld>
            <a:endParaRPr lang="en-US" altLang="en-US" dirty="0">
              <a:latin typeface="Constantia" pitchFamily="18" charset="0"/>
            </a:endParaRPr>
          </a:p>
        </p:txBody>
      </p:sp>
    </p:spTree>
    <p:extLst>
      <p:ext uri="{BB962C8B-B14F-4D97-AF65-F5344CB8AC3E}">
        <p14:creationId xmlns:p14="http://schemas.microsoft.com/office/powerpoint/2010/main" val="158082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chart illustrates the struggle we were having as border Healthy Start programs in impacting early access to prenatal care.  In the majority of the states;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trimester care was accessed at a higher rate by white non-Hispanic women, followed by Hispanic women, then the Border Healthy Start projects.  Because of these disparities, we as the Border Healthy Start Alliance wanted to dive further into what barriers are impacting women along the border’s ability to access early prenatal care.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 comes from National</a:t>
            </a:r>
            <a:r>
              <a:rPr lang="en-US" sz="1200" kern="1200" baseline="0" dirty="0" smtClean="0">
                <a:solidFill>
                  <a:schemeClr val="tx1"/>
                </a:solidFill>
                <a:effectLst/>
                <a:latin typeface="+mn-lt"/>
                <a:ea typeface="+mn-ea"/>
                <a:cs typeface="+mn-cs"/>
              </a:rPr>
              <a:t> Center for Health Statistics Natality files, retrieved from the March of Dimes Peristats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21AE20-AE20-4540-8FBC-42B3554E35A4}" type="slidenum">
              <a:rPr lang="en-US" smtClean="0"/>
              <a:t>25</a:t>
            </a:fld>
            <a:endParaRPr lang="en-US" dirty="0"/>
          </a:p>
        </p:txBody>
      </p:sp>
    </p:spTree>
    <p:extLst>
      <p:ext uri="{BB962C8B-B14F-4D97-AF65-F5344CB8AC3E}">
        <p14:creationId xmlns:p14="http://schemas.microsoft.com/office/powerpoint/2010/main" val="126189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Rates of first-trimester prenatal care increased greatly with </a:t>
            </a:r>
            <a:r>
              <a:rPr lang="en-US" b="1" dirty="0" smtClean="0"/>
              <a:t>educational attainment</a:t>
            </a:r>
            <a:r>
              <a:rPr lang="en-US" dirty="0" smtClean="0"/>
              <a:t>, from 58.5 percent of mothers with less than a high school diploma to 86.1 percent of mothers with a bachelor’s degree or higher - </a:t>
            </a:r>
            <a:r>
              <a:rPr lang="en-US" b="1" dirty="0" smtClean="0"/>
              <a:t>Data Source:</a:t>
            </a:r>
            <a:r>
              <a:rPr lang="en-US" dirty="0" smtClean="0"/>
              <a:t> U.S. Department of Health and Human Services, Centers for Disease Control and Prevention, National Center for Health Statistics. 2012 Natality File. (http://mchb.hrsa.gov/chusa14/health-services-financing-utilization/prenatal-care.html)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Age</a:t>
            </a:r>
            <a:r>
              <a:rPr lang="en-US" sz="1200" b="0" kern="1200" dirty="0" smtClean="0">
                <a:solidFill>
                  <a:schemeClr val="tx1"/>
                </a:solidFill>
                <a:effectLst/>
                <a:latin typeface="+mn-lt"/>
                <a:ea typeface="+mn-ea"/>
                <a:cs typeface="+mn-cs"/>
              </a:rPr>
              <a:t> is</a:t>
            </a:r>
            <a:r>
              <a:rPr lang="en-US" sz="1200" b="0" kern="1200" baseline="0" dirty="0" smtClean="0">
                <a:solidFill>
                  <a:schemeClr val="tx1"/>
                </a:solidFill>
                <a:effectLst/>
                <a:latin typeface="+mn-lt"/>
                <a:ea typeface="+mn-ea"/>
                <a:cs typeface="+mn-cs"/>
              </a:rPr>
              <a:t> a major factor associated with prenatal care entry for moms under 20 years old, with only 58% of pregnant women under 20 receiving early PNC, compared to an average of 76% of women over 20. </a:t>
            </a:r>
            <a:r>
              <a:rPr lang="en-US" b="1" dirty="0" smtClean="0"/>
              <a:t>Data Source:</a:t>
            </a:r>
            <a:r>
              <a:rPr lang="en-US" dirty="0" smtClean="0"/>
              <a:t> U.S. Department of Health and Human Services, Centers for Disease Control and Prevention, National Center for Health Statistics. 2012 Natality File. (http://mchb.hrsa.gov/chusa14/health-services-financing-utilization/prenatal-care.html)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Payer</a:t>
            </a:r>
            <a:r>
              <a:rPr lang="en-US" dirty="0" smtClean="0"/>
              <a:t>:</a:t>
            </a:r>
            <a:r>
              <a:rPr lang="en-US" baseline="0" dirty="0" smtClean="0"/>
              <a:t> </a:t>
            </a:r>
            <a:r>
              <a:rPr lang="en-US" dirty="0" smtClean="0"/>
              <a:t>2012, in the District of Columbia and the 38-state reporting area, </a:t>
            </a:r>
            <a:r>
              <a:rPr lang="en-US" b="1" dirty="0" smtClean="0"/>
              <a:t>privately insured women </a:t>
            </a:r>
            <a:r>
              <a:rPr lang="en-US" dirty="0" smtClean="0"/>
              <a:t>were most likely to have received </a:t>
            </a:r>
            <a:r>
              <a:rPr lang="en-US" b="0" dirty="0" smtClean="0"/>
              <a:t>first</a:t>
            </a:r>
            <a:r>
              <a:rPr lang="en-US" b="0" baseline="0" dirty="0" smtClean="0"/>
              <a:t> trimester </a:t>
            </a:r>
            <a:r>
              <a:rPr lang="en-US" b="0" dirty="0" smtClean="0"/>
              <a:t>prenatal care </a:t>
            </a:r>
            <a:r>
              <a:rPr lang="en-US" dirty="0" smtClean="0"/>
              <a:t>(85.0 percent), followed by those with </a:t>
            </a:r>
            <a:r>
              <a:rPr lang="en-US" b="1" dirty="0" smtClean="0"/>
              <a:t>Medicaid</a:t>
            </a:r>
            <a:r>
              <a:rPr lang="en-US" dirty="0" smtClean="0"/>
              <a:t> (65.2 percent) and those</a:t>
            </a:r>
            <a:r>
              <a:rPr lang="en-US" baseline="0" dirty="0" smtClean="0"/>
              <a:t> whose care was self-paid (51.4%)</a:t>
            </a:r>
            <a:r>
              <a:rPr lang="en-US" dirty="0" smtClean="0"/>
              <a:t>. </a:t>
            </a:r>
            <a:r>
              <a:rPr lang="en-US" b="1" dirty="0" smtClean="0"/>
              <a:t>Data Source:</a:t>
            </a:r>
            <a:r>
              <a:rPr lang="en-US" dirty="0" smtClean="0"/>
              <a:t> U.S. Department of Health and Human Services, Centers for Disease Control and Prevention, National Center for Health Statistics. 2012 Natality File. (http://mchb.hrsa.gov/chusa14/health-services-financing-utilization/prenatal-care.html)</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Wantedness of pregnancy </a:t>
            </a:r>
            <a:r>
              <a:rPr lang="en-US" sz="1200" b="0" kern="1200" dirty="0" smtClean="0">
                <a:solidFill>
                  <a:schemeClr val="tx1"/>
                </a:solidFill>
                <a:effectLst/>
                <a:latin typeface="+mn-lt"/>
                <a:ea typeface="+mn-ea"/>
                <a:cs typeface="+mn-cs"/>
              </a:rPr>
              <a:t>has been correlated</a:t>
            </a:r>
            <a:r>
              <a:rPr lang="en-US" sz="1200" b="0" kern="1200" baseline="0" dirty="0" smtClean="0">
                <a:solidFill>
                  <a:schemeClr val="tx1"/>
                </a:solidFill>
                <a:effectLst/>
                <a:latin typeface="+mn-lt"/>
                <a:ea typeface="+mn-ea"/>
                <a:cs typeface="+mn-cs"/>
              </a:rPr>
              <a:t> to PNC initiation in some studies as the p</a:t>
            </a:r>
            <a:r>
              <a:rPr lang="en-US" sz="1200" b="0" kern="1200" dirty="0" smtClean="0">
                <a:solidFill>
                  <a:schemeClr val="tx1"/>
                </a:solidFill>
                <a:effectLst/>
                <a:latin typeface="+mn-lt"/>
                <a:ea typeface="+mn-ea"/>
                <a:cs typeface="+mn-cs"/>
              </a:rPr>
              <a:t>sychosocial factor with the largest impact on timing</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women with unwanted pregnancy were 63% less likely than those whose pregnancy was wanted to get ePNC </a:t>
            </a:r>
            <a:r>
              <a:rPr lang="en-US" sz="1200" b="0" kern="1200" dirty="0" smtClean="0">
                <a:solidFill>
                  <a:schemeClr val="tx1"/>
                </a:solidFill>
                <a:effectLst/>
                <a:latin typeface="+mn-lt"/>
                <a:ea typeface="+mn-ea"/>
                <a:cs typeface="+mn-cs"/>
                <a:sym typeface="Wingdings" panose="05000000000000000000" pitchFamily="2" charset="2"/>
              </a:rPr>
              <a:t></a:t>
            </a:r>
            <a:r>
              <a:rPr lang="en-US" sz="1200" b="0" kern="1200" dirty="0" smtClean="0">
                <a:solidFill>
                  <a:schemeClr val="tx1"/>
                </a:solidFill>
                <a:effectLst/>
                <a:latin typeface="+mn-lt"/>
                <a:ea typeface="+mn-ea"/>
                <a:cs typeface="+mn-cs"/>
              </a:rPr>
              <a:t> importance of preconception family planning and preventing unwanted pregnancies. </a:t>
            </a:r>
            <a:r>
              <a:rPr lang="en-US" sz="1200" b="1" kern="1200" dirty="0" smtClean="0">
                <a:solidFill>
                  <a:schemeClr val="tx1"/>
                </a:solidFill>
                <a:effectLst/>
                <a:latin typeface="+mn-lt"/>
                <a:ea typeface="+mn-ea"/>
                <a:cs typeface="+mn-cs"/>
              </a:rPr>
              <a:t>Data Source</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Pagnini, D., &amp; Reichman, N. (2000). Psychosocial factors and the timing of prenatal care among women in New Jersey's Healthy Start program. Family Planning Perspectives, 32(2),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Paternal Involvement</a:t>
            </a:r>
            <a:r>
              <a:rPr lang="en-US" sz="1200" kern="1200" dirty="0" smtClean="0">
                <a:solidFill>
                  <a:schemeClr val="tx1"/>
                </a:solidFill>
                <a:effectLst/>
                <a:latin typeface="+mn-lt"/>
                <a:ea typeface="+mn-ea"/>
                <a:cs typeface="+mn-cs"/>
              </a:rPr>
              <a:t>: In a large general population sample, Martin and colleagues recently reported that when the baby's father was actively involved in the pregnancy, women were 1.5 times more likely to receive PNC in the first trimester. Support from the baby's father is particularly important when the pregnancy was unintended by the mother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may increase pregnancy desirability, a variable known to improve PNC utilization.</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Data</a:t>
            </a:r>
            <a:r>
              <a:rPr lang="en-US" sz="1200" b="1" kern="1200" baseline="0" dirty="0" smtClean="0">
                <a:solidFill>
                  <a:schemeClr val="tx1"/>
                </a:solidFill>
                <a:effectLst/>
                <a:latin typeface="+mn-lt"/>
                <a:ea typeface="+mn-ea"/>
                <a:cs typeface="+mn-cs"/>
              </a:rPr>
              <a:t> source: </a:t>
            </a:r>
            <a:r>
              <a:rPr lang="en-US" sz="1200" b="0" i="0" u="none" strike="noStrike" kern="1200" baseline="0" dirty="0" smtClean="0">
                <a:solidFill>
                  <a:schemeClr val="tx1"/>
                </a:solidFill>
                <a:latin typeface="+mn-lt"/>
                <a:ea typeface="+mn-ea"/>
                <a:cs typeface="+mn-cs"/>
              </a:rPr>
              <a:t>Martin LT, McNamara MJ, Milot AS, et al. The effects of father involvement during pregnancy on receipt of prenatal care and maternal smoking. </a:t>
            </a:r>
            <a:r>
              <a:rPr lang="en-US" sz="1200" b="0" i="1" u="none" strike="noStrike" kern="1200" baseline="0" dirty="0" smtClean="0">
                <a:solidFill>
                  <a:schemeClr val="tx1"/>
                </a:solidFill>
                <a:latin typeface="+mn-lt"/>
                <a:ea typeface="+mn-ea"/>
                <a:cs typeface="+mn-cs"/>
              </a:rPr>
              <a:t>Mater Child Health J. </a:t>
            </a:r>
            <a:r>
              <a:rPr lang="en-US" sz="1200" b="0" i="0" u="none" strike="noStrike" kern="1200" baseline="0" dirty="0" smtClean="0">
                <a:solidFill>
                  <a:schemeClr val="tx1"/>
                </a:solidFill>
                <a:latin typeface="+mn-lt"/>
                <a:ea typeface="+mn-ea"/>
                <a:cs typeface="+mn-cs"/>
              </a:rPr>
              <a:t>2007;ll{6):595-602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City size: </a:t>
            </a:r>
            <a:r>
              <a:rPr lang="en-US" sz="1200" b="0" i="0" u="none" strike="noStrike" kern="1200" baseline="0" dirty="0" smtClean="0">
                <a:solidFill>
                  <a:schemeClr val="tx1"/>
                </a:solidFill>
                <a:latin typeface="+mn-lt"/>
                <a:ea typeface="+mn-ea"/>
                <a:cs typeface="+mn-cs"/>
              </a:rPr>
              <a:t>74.5% of women in metropolitan areas initiated early prenatal care vs. 71.5% of women in non metropolitan areas. </a:t>
            </a:r>
            <a:r>
              <a:rPr lang="en-US" sz="1200" b="1" kern="1200" dirty="0" smtClean="0">
                <a:solidFill>
                  <a:schemeClr val="tx1"/>
                </a:solidFill>
                <a:effectLst/>
                <a:latin typeface="+mn-lt"/>
                <a:ea typeface="+mn-ea"/>
                <a:cs typeface="+mn-cs"/>
              </a:rPr>
              <a:t>Data Source</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Pagnini, D., &amp; Reichman, N. (2000). Psychosocial factors and the timing of prenatal care among women in New Jersey's Healthy Start program. Family Planning Perspectives, 32(2), 56.</a:t>
            </a:r>
          </a:p>
          <a:p>
            <a:endParaRPr lang="en-US" sz="120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Other factors</a:t>
            </a:r>
            <a:r>
              <a:rPr lang="en-US" sz="1200" b="0" i="1" kern="1200" baseline="0" dirty="0" smtClean="0">
                <a:solidFill>
                  <a:schemeClr val="tx1"/>
                </a:solidFill>
                <a:effectLst/>
                <a:latin typeface="+mn-lt"/>
                <a:ea typeface="+mn-ea"/>
                <a:cs typeface="+mn-cs"/>
              </a:rPr>
              <a:t> discussed</a:t>
            </a:r>
            <a:endParaRPr lang="en-US" sz="1200" b="0" i="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depression, involvement with MH services or social services systems</a:t>
            </a:r>
          </a:p>
          <a:p>
            <a:r>
              <a:rPr lang="en-US" sz="1200" b="0" kern="1200" dirty="0" smtClean="0">
                <a:solidFill>
                  <a:schemeClr val="tx1"/>
                </a:solidFill>
                <a:effectLst/>
                <a:latin typeface="+mn-lt"/>
                <a:ea typeface="+mn-ea"/>
                <a:cs typeface="+mn-cs"/>
              </a:rPr>
              <a:t>(-) witnessed, experienced or initiated DV or abuse</a:t>
            </a:r>
          </a:p>
        </p:txBody>
      </p:sp>
      <p:sp>
        <p:nvSpPr>
          <p:cNvPr id="4" name="Slide Number Placeholder 3"/>
          <p:cNvSpPr>
            <a:spLocks noGrp="1"/>
          </p:cNvSpPr>
          <p:nvPr>
            <p:ph type="sldNum" sz="quarter" idx="10"/>
          </p:nvPr>
        </p:nvSpPr>
        <p:spPr/>
        <p:txBody>
          <a:bodyPr/>
          <a:lstStyle/>
          <a:p>
            <a:fld id="{EC0ED62A-8C74-4190-BA8F-24273DFCAF20}" type="slidenum">
              <a:rPr lang="en-US" smtClean="0"/>
              <a:t>26</a:t>
            </a:fld>
            <a:endParaRPr lang="en-US" dirty="0"/>
          </a:p>
        </p:txBody>
      </p:sp>
    </p:spTree>
    <p:extLst>
      <p:ext uri="{BB962C8B-B14F-4D97-AF65-F5344CB8AC3E}">
        <p14:creationId xmlns:p14="http://schemas.microsoft.com/office/powerpoint/2010/main" val="3684450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Identified</a:t>
            </a:r>
            <a:r>
              <a:rPr lang="en-US" baseline="0" dirty="0" smtClean="0"/>
              <a:t> through Focus group and lit review (in process)</a:t>
            </a:r>
            <a:endParaRPr lang="en-US" dirty="0" smtClean="0"/>
          </a:p>
          <a:p>
            <a:endParaRPr lang="en-US" dirty="0" smtClean="0"/>
          </a:p>
          <a:p>
            <a:r>
              <a:rPr lang="en-US" dirty="0" smtClean="0"/>
              <a:t>- Clinics wont</a:t>
            </a:r>
            <a:r>
              <a:rPr lang="en-US" baseline="0" dirty="0" smtClean="0"/>
              <a:t> schedule appointments before 8 weeks</a:t>
            </a:r>
          </a:p>
          <a:p>
            <a:r>
              <a:rPr lang="en-US" baseline="0" dirty="0" smtClean="0"/>
              <a:t>- Immigration lawyers misinforming women about public charge issue</a:t>
            </a:r>
          </a:p>
          <a:p>
            <a:endParaRPr lang="en-US" dirty="0" smtClean="0"/>
          </a:p>
          <a:p>
            <a:r>
              <a:rPr lang="en-US" dirty="0" smtClean="0"/>
              <a:t>Cultural factors?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lack of time for doctor-patient interaction is especially unsettling for Hispanic patients, who tend to have expectations of a more personal and warm relationship with the provider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c</a:t>
            </a:r>
            <a:r>
              <a:rPr lang="en-US" sz="1200" b="0" i="0" u="none" strike="noStrike" kern="1200" baseline="0" dirty="0" smtClean="0">
                <a:solidFill>
                  <a:schemeClr val="tx1"/>
                </a:solidFill>
                <a:latin typeface="+mn-lt"/>
                <a:ea typeface="+mn-ea"/>
                <a:cs typeface="+mn-cs"/>
              </a:rPr>
              <a:t>oncerns about the medical examination, the gender of their potential clinician or distrust of medical providers.</a:t>
            </a:r>
            <a:endParaRPr lang="en-US" dirty="0" smtClean="0"/>
          </a:p>
          <a:p>
            <a:r>
              <a:rPr lang="en-US" dirty="0" smtClean="0"/>
              <a:t>- Distrust of healthcare system - Lay</a:t>
            </a:r>
            <a:r>
              <a:rPr lang="en-US" baseline="0" dirty="0" smtClean="0"/>
              <a:t> or midwifery services more common among foreign immigrant populations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C0ED62A-8C74-4190-BA8F-24273DFCAF20}" type="slidenum">
              <a:rPr lang="en-US" smtClean="0"/>
              <a:t>27</a:t>
            </a:fld>
            <a:endParaRPr lang="en-US" dirty="0"/>
          </a:p>
        </p:txBody>
      </p:sp>
    </p:spTree>
    <p:extLst>
      <p:ext uri="{BB962C8B-B14F-4D97-AF65-F5344CB8AC3E}">
        <p14:creationId xmlns:p14="http://schemas.microsoft.com/office/powerpoint/2010/main" val="150003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Survey questions were</a:t>
            </a:r>
            <a:r>
              <a:rPr lang="en-US" baseline="0" dirty="0" smtClean="0"/>
              <a:t> available in both English and Spanish. </a:t>
            </a:r>
            <a:endParaRPr lang="en-US" dirty="0" smtClean="0"/>
          </a:p>
          <a:p>
            <a:pPr marL="171450" indent="-171450">
              <a:buFont typeface="Arial" panose="020B0604020202020204" pitchFamily="34" charset="0"/>
              <a:buChar char="•"/>
            </a:pPr>
            <a:r>
              <a:rPr lang="en-US" dirty="0" smtClean="0"/>
              <a:t>Some</a:t>
            </a:r>
            <a:r>
              <a:rPr lang="en-US" baseline="0" dirty="0" smtClean="0"/>
              <a:t> women did not qualify due to ethnicity and age. </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29</a:t>
            </a:fld>
            <a:endParaRPr lang="en-US" dirty="0"/>
          </a:p>
        </p:txBody>
      </p:sp>
    </p:spTree>
    <p:extLst>
      <p:ext uri="{BB962C8B-B14F-4D97-AF65-F5344CB8AC3E}">
        <p14:creationId xmlns:p14="http://schemas.microsoft.com/office/powerpoint/2010/main" val="1782015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draft we field tested in hard copy – you can see the skip counting</a:t>
            </a:r>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30</a:t>
            </a:fld>
            <a:endParaRPr lang="en-US" dirty="0"/>
          </a:p>
        </p:txBody>
      </p:sp>
    </p:spTree>
    <p:extLst>
      <p:ext uri="{BB962C8B-B14F-4D97-AF65-F5344CB8AC3E}">
        <p14:creationId xmlns:p14="http://schemas.microsoft.com/office/powerpoint/2010/main" val="42793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210E80-39EF-4949-AFA3-A53724D6E09A}" type="slidenum">
              <a:rPr lang="en-US" altLang="en-US" smtClean="0"/>
              <a:pPr/>
              <a:t>4</a:t>
            </a:fld>
            <a:endParaRPr lang="en-US" altLang="en-US" dirty="0" smtClean="0"/>
          </a:p>
        </p:txBody>
      </p:sp>
    </p:spTree>
    <p:extLst>
      <p:ext uri="{BB962C8B-B14F-4D97-AF65-F5344CB8AC3E}">
        <p14:creationId xmlns:p14="http://schemas.microsoft.com/office/powerpoint/2010/main" val="16419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Sample</a:t>
            </a:r>
          </a:p>
          <a:p>
            <a:r>
              <a:rPr lang="en-US" dirty="0" smtClean="0"/>
              <a:t>100% Hispanic</a:t>
            </a:r>
          </a:p>
          <a:p>
            <a:r>
              <a:rPr lang="en-US" dirty="0" smtClean="0"/>
              <a:t>Small</a:t>
            </a:r>
            <a:r>
              <a:rPr lang="en-US" baseline="0" dirty="0" smtClean="0"/>
              <a:t> % non white races in San Diego and New Mexico</a:t>
            </a:r>
          </a:p>
          <a:p>
            <a:r>
              <a:rPr lang="en-US" baseline="0" dirty="0" smtClean="0"/>
              <a:t>Average ages slightly older in San Diego</a:t>
            </a:r>
          </a:p>
          <a:p>
            <a:r>
              <a:rPr lang="en-US" baseline="0" dirty="0" smtClean="0"/>
              <a:t>Aim was to limit to 25% HS PP but varied across sites – some sites are more HS ‘saturated’</a:t>
            </a:r>
          </a:p>
          <a:p>
            <a:r>
              <a:rPr lang="en-US" baseline="0" dirty="0" smtClean="0"/>
              <a:t>We wanted to know how recently women had been to the doctor in the last year for reasons other than PNC so we could cross tabulate it with FTPNC and this also varied, but was lowest in Texas and San Diego</a:t>
            </a:r>
          </a:p>
          <a:p>
            <a:r>
              <a:rPr lang="en-US" baseline="0" dirty="0" smtClean="0"/>
              <a:t>Interesting – 33% of women from Laredo had not been to the doctor for nonPNC in more than 2 years or couldn’t remember, but that group also had the highest rates of FTPNC among Texas</a:t>
            </a:r>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32</a:t>
            </a:fld>
            <a:endParaRPr lang="en-US" dirty="0"/>
          </a:p>
        </p:txBody>
      </p:sp>
    </p:spTree>
    <p:extLst>
      <p:ext uri="{BB962C8B-B14F-4D97-AF65-F5344CB8AC3E}">
        <p14:creationId xmlns:p14="http://schemas.microsoft.com/office/powerpoint/2010/main" val="2661753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very high rates of FTPNC across all sites – ranged from 98% in AZ to 82% in TX. </a:t>
            </a:r>
          </a:p>
          <a:p>
            <a:r>
              <a:rPr lang="en-US" dirty="0" smtClean="0"/>
              <a:t>8% of women across</a:t>
            </a:r>
            <a:r>
              <a:rPr lang="en-US" baseline="0" dirty="0" smtClean="0"/>
              <a:t> all sites had non FTPNC – from 18% of women in TX to 7% in SD</a:t>
            </a:r>
          </a:p>
          <a:p>
            <a:endParaRPr lang="en-US" baseline="0" dirty="0" smtClean="0"/>
          </a:p>
          <a:p>
            <a:r>
              <a:rPr lang="en-US" baseline="0" dirty="0" smtClean="0"/>
              <a:t>We were surprised at these levels which were so much higher than official records</a:t>
            </a:r>
          </a:p>
          <a:p>
            <a:r>
              <a:rPr lang="en-US" baseline="0" dirty="0" smtClean="0"/>
              <a:t>Thought about them in a few ways</a:t>
            </a:r>
          </a:p>
          <a:p>
            <a:pPr marL="228600" indent="-228600">
              <a:buAutoNum type="arabicParenR"/>
            </a:pPr>
            <a:r>
              <a:rPr lang="en-US" baseline="0" dirty="0" smtClean="0"/>
              <a:t>We looked at sampling methods – if we are getting a representative population </a:t>
            </a:r>
          </a:p>
          <a:p>
            <a:pPr marL="228600" indent="-228600">
              <a:buAutoNum type="arabicParenR"/>
            </a:pPr>
            <a:r>
              <a:rPr lang="en-US" baseline="0" dirty="0" smtClean="0"/>
              <a:t>Survey questions not clear enough for respondents who don’t understand what PNC is (vs. just taking your prenatal vitamins or appointment to confirm pregnancy) but we addressed this in the survey questions (using ‘prenatal care appointment’) and training of interviewers</a:t>
            </a:r>
          </a:p>
          <a:p>
            <a:pPr marL="228600" indent="-228600">
              <a:buAutoNum type="arabicParenR"/>
            </a:pPr>
            <a:r>
              <a:rPr lang="en-US" baseline="0" dirty="0" smtClean="0"/>
              <a:t>Possibility that we are doing a good job in our areas</a:t>
            </a:r>
          </a:p>
          <a:p>
            <a:pPr marL="228600" indent="-228600">
              <a:buAutoNum type="arabicParenR"/>
            </a:pPr>
            <a:r>
              <a:rPr lang="en-US" baseline="0" dirty="0" smtClean="0"/>
              <a:t>Official data is somehow not capturing accurately FTPNC rates for women in the region – which we will come back to later </a:t>
            </a:r>
          </a:p>
          <a:p>
            <a:pPr marL="228600" indent="-228600">
              <a:buAutoNum type="arabicParenR"/>
            </a:pPr>
            <a:endParaRPr lang="en-US" baseline="0" dirty="0" smtClean="0"/>
          </a:p>
          <a:p>
            <a:endParaRPr lang="en-US" dirty="0" smtClean="0"/>
          </a:p>
          <a:p>
            <a:r>
              <a:rPr lang="en-US" dirty="0" smtClean="0"/>
              <a:t>DATA GAPS</a:t>
            </a:r>
          </a:p>
          <a:p>
            <a:r>
              <a:rPr lang="en-US" sz="1200" dirty="0" smtClean="0"/>
              <a:t>Small eligible sample size may not be representative of the respective target areas. </a:t>
            </a:r>
          </a:p>
          <a:p>
            <a:r>
              <a:rPr lang="en-US" sz="1200" dirty="0" smtClean="0"/>
              <a:t>Potentially important sociodemographic variables were also not assessed by the survey, e.g., education, income, and time in the U.S., nor was adequacy or continuity of PNC, which limits our ability to assess important confounding variables</a:t>
            </a:r>
          </a:p>
          <a:p>
            <a:r>
              <a:rPr lang="en-US" sz="1200" dirty="0" smtClean="0"/>
              <a:t>The recruitment strategy at several sites may have favored respondents who were already connected with the health care system. </a:t>
            </a:r>
          </a:p>
          <a:p>
            <a:r>
              <a:rPr lang="en-US" sz="1200" dirty="0" smtClean="0"/>
              <a:t>When comparing to regional statistics, need to better understand accuracy of PNC data in border region where medical records are incomplete among border crossers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33</a:t>
            </a:fld>
            <a:endParaRPr lang="en-US" dirty="0"/>
          </a:p>
        </p:txBody>
      </p:sp>
    </p:spTree>
    <p:extLst>
      <p:ext uri="{BB962C8B-B14F-4D97-AF65-F5344CB8AC3E}">
        <p14:creationId xmlns:p14="http://schemas.microsoft.com/office/powerpoint/2010/main" val="210234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looked</a:t>
            </a:r>
            <a:r>
              <a:rPr lang="en-US" baseline="0" dirty="0" smtClean="0"/>
              <a:t> at parity / # of pregnancies and found that w</a:t>
            </a:r>
            <a:r>
              <a:rPr lang="en-US" dirty="0" smtClean="0"/>
              <a:t>omen who were pregnant for the first time,</a:t>
            </a:r>
            <a:r>
              <a:rPr lang="en-US" baseline="0" dirty="0" smtClean="0"/>
              <a:t> which was about 30% of women, </a:t>
            </a:r>
            <a:r>
              <a:rPr lang="en-US" dirty="0" smtClean="0"/>
              <a:t>were significantly less likely to start FTPNC than women with multiple pregnancies (87% vs. 95%)</a:t>
            </a:r>
          </a:p>
          <a:p>
            <a:endParaRPr lang="en-US" dirty="0" smtClean="0"/>
          </a:p>
          <a:p>
            <a:r>
              <a:rPr lang="en-US" dirty="0" smtClean="0"/>
              <a:t>FTPNC was lowest for the youngest (19-24) and oldest (35-44) groups,</a:t>
            </a:r>
            <a:r>
              <a:rPr lang="en-US" baseline="0" dirty="0" smtClean="0"/>
              <a:t> following a similar curve as for parity, but this was not deemed significant. </a:t>
            </a:r>
            <a:endParaRPr lang="es-MX" dirty="0" smtClean="0"/>
          </a:p>
          <a:p>
            <a:r>
              <a:rPr lang="en-US" baseline="0" dirty="0" smtClean="0"/>
              <a:t>Age group:		1st trimester PNC</a:t>
            </a:r>
          </a:p>
          <a:p>
            <a:r>
              <a:rPr lang="en-US" baseline="0" dirty="0" smtClean="0"/>
              <a:t>   16-18 years		100%</a:t>
            </a:r>
          </a:p>
          <a:p>
            <a:r>
              <a:rPr lang="en-US" baseline="0" dirty="0" smtClean="0"/>
              <a:t>   19-24 years		90%</a:t>
            </a:r>
          </a:p>
          <a:p>
            <a:r>
              <a:rPr lang="en-US" baseline="0" dirty="0" smtClean="0"/>
              <a:t>   25-34 years		95%</a:t>
            </a:r>
          </a:p>
          <a:p>
            <a:r>
              <a:rPr lang="en-US" baseline="0" dirty="0" smtClean="0"/>
              <a:t>   35-44 years		88%</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34</a:t>
            </a:fld>
            <a:endParaRPr lang="en-US" dirty="0"/>
          </a:p>
        </p:txBody>
      </p:sp>
    </p:spTree>
    <p:extLst>
      <p:ext uri="{BB962C8B-B14F-4D97-AF65-F5344CB8AC3E}">
        <p14:creationId xmlns:p14="http://schemas.microsoft.com/office/powerpoint/2010/main" val="2062936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14% of women accessed all or some of their PNC in Mexico, ranging from 29% of respondents in Arizona to 7-9% in New Mexico.</a:t>
            </a:r>
          </a:p>
          <a:p>
            <a:endParaRPr lang="en-US" baseline="0" dirty="0" smtClean="0"/>
          </a:p>
          <a:p>
            <a:r>
              <a:rPr lang="en-US" baseline="0" dirty="0" smtClean="0"/>
              <a:t>Reported FTPNC did not significantly vary for those who accessed any care in Mexico on an individual level – though it is noteworthy that the state with the highest utilization of PNC in Mexico also had the highest rates of FTPNC surveyed compared to the official records</a:t>
            </a:r>
          </a:p>
          <a:p>
            <a:endParaRPr lang="en-US" baseline="0" dirty="0" smtClean="0"/>
          </a:p>
          <a:p>
            <a:r>
              <a:rPr lang="en-US" baseline="0" dirty="0" smtClean="0"/>
              <a:t>Among those first time pregnant women, only 15% of them got some or all of their PNC in Mexico compared to 30% of those with 2-3 pregnancies – so location of care did not seem to be a factor </a:t>
            </a:r>
          </a:p>
        </p:txBody>
      </p:sp>
      <p:sp>
        <p:nvSpPr>
          <p:cNvPr id="4" name="Slide Number Placeholder 3"/>
          <p:cNvSpPr>
            <a:spLocks noGrp="1"/>
          </p:cNvSpPr>
          <p:nvPr>
            <p:ph type="sldNum" sz="quarter" idx="10"/>
          </p:nvPr>
        </p:nvSpPr>
        <p:spPr/>
        <p:txBody>
          <a:bodyPr/>
          <a:lstStyle/>
          <a:p>
            <a:fld id="{1E21AE20-AE20-4540-8FBC-42B3554E35A4}" type="slidenum">
              <a:rPr lang="en-US" smtClean="0"/>
              <a:t>35</a:t>
            </a:fld>
            <a:endParaRPr lang="en-US" dirty="0"/>
          </a:p>
        </p:txBody>
      </p:sp>
    </p:spTree>
    <p:extLst>
      <p:ext uri="{BB962C8B-B14F-4D97-AF65-F5344CB8AC3E}">
        <p14:creationId xmlns:p14="http://schemas.microsoft.com/office/powerpoint/2010/main" val="432061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where have you received information about when to start prenatal care? Select all that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Nearly 25% had not received information from any sources regarding when to start PNC, regardless of whether they had been to the doctor at any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particular, the youngest women (16-18 and 19-24) had the fewest information sources and most had no sources of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Top source of information was clinicians (64% of respondents); Internet and TV/Radio were not a significant source of information in any location,</a:t>
            </a:r>
            <a:r>
              <a:rPr lang="en-US" baseline="0" dirty="0" smtClean="0"/>
              <a:t> and HS as a source of information varied by site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 also confirmed</a:t>
            </a:r>
            <a:r>
              <a:rPr lang="en-US" baseline="0" dirty="0" smtClean="0"/>
              <a:t> pregnancy at a clinic (60% vs. 30% with a home pregnancy test)</a:t>
            </a:r>
            <a:endParaRPr lang="es-MX"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E21AE20-AE20-4540-8FBC-42B3554E35A4}" type="slidenum">
              <a:rPr lang="en-US" smtClean="0"/>
              <a:t>36</a:t>
            </a:fld>
            <a:endParaRPr lang="en-US" dirty="0"/>
          </a:p>
        </p:txBody>
      </p:sp>
    </p:spTree>
    <p:extLst>
      <p:ext uri="{BB962C8B-B14F-4D97-AF65-F5344CB8AC3E}">
        <p14:creationId xmlns:p14="http://schemas.microsoft.com/office/powerpoint/2010/main" val="3024694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HSPP – number</a:t>
            </a:r>
          </a:p>
          <a:p>
            <a:r>
              <a:rPr lang="en-US" sz="1200" kern="1200" dirty="0" smtClean="0">
                <a:solidFill>
                  <a:schemeClr val="tx1"/>
                </a:solidFill>
                <a:latin typeface="+mn-lt"/>
                <a:ea typeface="+mn-ea"/>
                <a:cs typeface="+mn-cs"/>
              </a:rPr>
              <a:t>Slightly higher FTPNC</a:t>
            </a:r>
          </a:p>
          <a:p>
            <a:r>
              <a:rPr lang="en-US" sz="1200" kern="1200" dirty="0" smtClean="0">
                <a:solidFill>
                  <a:schemeClr val="tx1"/>
                </a:solidFill>
                <a:latin typeface="+mn-lt"/>
                <a:ea typeface="+mn-ea"/>
                <a:cs typeface="+mn-cs"/>
              </a:rPr>
              <a:t>More likely to have been to the dr in last 6 mons for non PNC (65% vs 54%)</a:t>
            </a:r>
          </a:p>
          <a:p>
            <a:r>
              <a:rPr lang="en-US" sz="1200" kern="1200" dirty="0" smtClean="0">
                <a:solidFill>
                  <a:schemeClr val="tx1"/>
                </a:solidFill>
                <a:latin typeface="+mn-lt"/>
                <a:ea typeface="+mn-ea"/>
                <a:cs typeface="+mn-cs"/>
              </a:rPr>
              <a:t>more likely to have PNC exclusively in the US (91% vs 84% for non PP); 9% of hS PP got some or all of their care in Mexico vs. 16% of non HS PP</a:t>
            </a:r>
          </a:p>
          <a:p>
            <a:r>
              <a:rPr lang="en-US" sz="1200" kern="1200" dirty="0" smtClean="0">
                <a:solidFill>
                  <a:schemeClr val="tx1"/>
                </a:solidFill>
                <a:latin typeface="+mn-lt"/>
                <a:ea typeface="+mn-ea"/>
                <a:cs typeface="+mn-cs"/>
              </a:rPr>
              <a:t>more likely to have access to 2 or more sources of information  on PNC (50% vs 35%)</a:t>
            </a:r>
            <a:endParaRPr lang="en-US" dirty="0" smtClean="0"/>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37</a:t>
            </a:fld>
            <a:endParaRPr lang="en-US" dirty="0"/>
          </a:p>
        </p:txBody>
      </p:sp>
    </p:spTree>
    <p:extLst>
      <p:ext uri="{BB962C8B-B14F-4D97-AF65-F5344CB8AC3E}">
        <p14:creationId xmlns:p14="http://schemas.microsoft.com/office/powerpoint/2010/main" val="50096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Survey</a:t>
            </a:r>
            <a:r>
              <a:rPr lang="en-US" baseline="0" dirty="0" smtClean="0"/>
              <a:t> &amp; FG findings here </a:t>
            </a:r>
          </a:p>
          <a:p>
            <a:pPr marL="0" indent="0">
              <a:buNone/>
            </a:pPr>
            <a:endParaRPr lang="en-US" baseline="0" dirty="0" smtClean="0"/>
          </a:p>
          <a:p>
            <a:r>
              <a:rPr lang="en-US" dirty="0" smtClean="0"/>
              <a:t>Surveys:</a:t>
            </a:r>
            <a:r>
              <a:rPr lang="en-US" baseline="0" dirty="0" smtClean="0"/>
              <a:t> </a:t>
            </a:r>
            <a:r>
              <a:rPr lang="en-US" dirty="0" smtClean="0"/>
              <a:t>The most significant reason women gave for late PNC was not knowing they were pregnant (70%)</a:t>
            </a:r>
            <a:r>
              <a:rPr lang="en-US" baseline="0" dirty="0" smtClean="0"/>
              <a:t> - </a:t>
            </a:r>
            <a:r>
              <a:rPr lang="en-US" dirty="0" smtClean="0"/>
              <a:t>(across all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Did</a:t>
            </a:r>
            <a:r>
              <a:rPr lang="en-US" baseline="0" dirty="0" smtClean="0"/>
              <a:t> simple coding and frequency analysis with FGs comprised of women who had non FTPNC – majority reflected the same barrier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Subthemes</a:t>
            </a:r>
            <a:r>
              <a:rPr lang="en-US" baseline="0" dirty="0" smtClean="0"/>
              <a:t> within ‘didn’t know pregnant’ included: </a:t>
            </a:r>
            <a:r>
              <a:rPr lang="en-US" dirty="0" smtClean="0"/>
              <a:t>felt fine,</a:t>
            </a:r>
            <a:r>
              <a:rPr lang="en-US" baseline="0" dirty="0" smtClean="0"/>
              <a:t> </a:t>
            </a:r>
            <a:r>
              <a:rPr lang="en-US" dirty="0" smtClean="0"/>
              <a:t>normally irregular period,</a:t>
            </a:r>
            <a:r>
              <a:rPr lang="en-US" baseline="0" dirty="0" smtClean="0"/>
              <a:t> or </a:t>
            </a:r>
            <a:r>
              <a:rPr lang="en-US" dirty="0" smtClean="0"/>
              <a:t>they thought they couldn't get pregnant.  </a:t>
            </a:r>
          </a:p>
          <a:p>
            <a:endParaRPr lang="en-US" dirty="0" smtClean="0"/>
          </a:p>
          <a:p>
            <a:r>
              <a:rPr lang="en-US" dirty="0" smtClean="0"/>
              <a:t>The most significant reasons for delayed PNC among women who found out they were pregnant in the first trimester were fear or shame related to an unintended pregnancy; and lack of support among family or partners.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 "lack of support" codes  are related to fear/stigma themes, as they discuss fear or not having supportive families. Fear or stigma of being pregnant was only really a topic in Arizona, but was echoed across all three groups held there and was largely centered around shame and fear of family/parents finding out about an unplanned pregnancy (i.e. that a woman is having unprotected sex or sex outside of marriage).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Financial hardship or lack of insurance was not a significant factor in any site though more of a topic in Texas and Arizona. Women said they didn't know where to go, and didnt have supportive family around them. </a:t>
            </a:r>
          </a:p>
          <a:p>
            <a:endParaRPr lang="en-US" dirty="0" smtClean="0"/>
          </a:p>
          <a:p>
            <a:r>
              <a:rPr lang="en-US" dirty="0" smtClean="0"/>
              <a:t>Neither fear or mistrust of the healthcare system nor lack of medical insurance were a significant reason for late initiation of PNC – lack</a:t>
            </a:r>
            <a:r>
              <a:rPr lang="en-US" baseline="0" dirty="0" smtClean="0"/>
              <a:t> of insurance was biggest problem in Texas (3/9 women)</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also</a:t>
            </a:r>
            <a:r>
              <a:rPr lang="en-US" baseline="0" dirty="0" smtClean="0"/>
              <a:t> looked separately at ease of accessing PNC (data not shown) – </a:t>
            </a:r>
            <a:r>
              <a:rPr lang="en-US" dirty="0" smtClean="0"/>
              <a:t>Top coded themes were financial challenges - coded most often in Arizona and in Texas, and transportation, coded most often in New Mexico, followed by Arizona and Texas. </a:t>
            </a:r>
          </a:p>
          <a:p>
            <a:pPr marL="0" indent="0">
              <a:buNone/>
            </a:pPr>
            <a:endParaRPr lang="en-US" dirty="0" smtClean="0"/>
          </a:p>
          <a:p>
            <a:pPr marL="0" indent="0">
              <a:buNone/>
            </a:pPr>
            <a:r>
              <a:rPr lang="en-US" dirty="0" smtClean="0"/>
              <a:t>Focus group participants talked about ways to increase early PNC included more routine wellness checks, regular pregnancy monitoring, more public education and awareness raising measures appealing to the sense of vigilance and responsibility to another life. </a:t>
            </a:r>
          </a:p>
          <a:p>
            <a:pPr marL="0" indent="0">
              <a:buNone/>
            </a:pPr>
            <a:endParaRPr lang="en-US" dirty="0" smtClean="0"/>
          </a:p>
          <a:p>
            <a:pPr marL="0" indent="0">
              <a:buNone/>
            </a:pPr>
            <a:r>
              <a:rPr lang="en-US" dirty="0" smtClean="0"/>
              <a:t>We came</a:t>
            </a:r>
            <a:r>
              <a:rPr lang="en-US" baseline="0" dirty="0" smtClean="0"/>
              <a:t> together and looked at what the priority</a:t>
            </a:r>
            <a:r>
              <a:rPr lang="en-US" dirty="0" smtClean="0"/>
              <a:t> Opportunity Areas that</a:t>
            </a:r>
            <a:r>
              <a:rPr lang="en-US" baseline="0" dirty="0" smtClean="0"/>
              <a:t> could be i</a:t>
            </a:r>
            <a:r>
              <a:rPr lang="en-US" dirty="0" smtClean="0"/>
              <a:t>dentified: </a:t>
            </a:r>
          </a:p>
          <a:p>
            <a:pPr marL="457200" indent="-457200">
              <a:buAutoNum type="arabicPeriod"/>
            </a:pPr>
            <a:r>
              <a:rPr lang="en-US" dirty="0" smtClean="0"/>
              <a:t>Pregnancy / Reproductive Life Planning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Opportunity: Education for the</a:t>
            </a:r>
            <a:r>
              <a:rPr lang="en-US" sz="1200" baseline="0" dirty="0" smtClean="0"/>
              <a:t> youngest  but also the </a:t>
            </a:r>
            <a:r>
              <a:rPr lang="en-US" sz="1200" dirty="0" smtClean="0"/>
              <a:t>oldest women around reproductive health and planning </a:t>
            </a:r>
          </a:p>
          <a:p>
            <a:pPr marL="457200" indent="-457200">
              <a:buAutoNum type="arabicPeriod"/>
            </a:pPr>
            <a:r>
              <a:rPr lang="en-US" dirty="0" smtClean="0"/>
              <a:t>Cross-border prenatal care utilization</a:t>
            </a:r>
          </a:p>
          <a:p>
            <a:pPr marL="457200" indent="-457200">
              <a:buAutoNum type="arabicPeriod"/>
            </a:pPr>
            <a:r>
              <a:rPr lang="en-US" dirty="0" smtClean="0"/>
              <a:t>Systems Approaches</a:t>
            </a:r>
          </a:p>
          <a:p>
            <a:pPr marL="457200" indent="-457200">
              <a:buAutoNum type="arabicPeriod"/>
            </a:pPr>
            <a:r>
              <a:rPr lang="en-US" dirty="0" smtClean="0"/>
              <a:t>Visibility / Marketing Campaign</a:t>
            </a:r>
          </a:p>
          <a:p>
            <a:pPr marL="457200" indent="-457200">
              <a:buAutoNum type="arabicPeriod"/>
            </a:pPr>
            <a:endParaRPr lang="en-US" dirty="0" smtClean="0"/>
          </a:p>
          <a:p>
            <a:pPr marL="0" indent="0">
              <a:buNone/>
            </a:pPr>
            <a:r>
              <a:rPr lang="en-US" dirty="0" smtClean="0"/>
              <a:t>Our</a:t>
            </a:r>
            <a:r>
              <a:rPr lang="en-US" baseline="0" dirty="0" smtClean="0"/>
              <a:t> first step together was to dive a bit deeper into those opportunity areas to really understand what information women are getting when they go to the doctor in the areas we serve</a:t>
            </a:r>
            <a:endParaRPr lang="en-US" dirty="0" smtClean="0"/>
          </a:p>
          <a:p>
            <a:pPr marL="0" indent="0">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38</a:t>
            </a:fld>
            <a:endParaRPr lang="en-US" dirty="0"/>
          </a:p>
        </p:txBody>
      </p:sp>
    </p:spTree>
    <p:extLst>
      <p:ext uri="{BB962C8B-B14F-4D97-AF65-F5344CB8AC3E}">
        <p14:creationId xmlns:p14="http://schemas.microsoft.com/office/powerpoint/2010/main" val="3912041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smtClean="0"/>
              <a:t>Inclusion criteria </a:t>
            </a:r>
          </a:p>
          <a:p>
            <a:pPr lvl="1"/>
            <a:r>
              <a:rPr lang="en-US" dirty="0" smtClean="0"/>
              <a:t>Lives at least a majority of the time in the area served by the border organization </a:t>
            </a:r>
            <a:endParaRPr lang="en-US" i="1" dirty="0" smtClean="0"/>
          </a:p>
          <a:p>
            <a:pPr lvl="1"/>
            <a:r>
              <a:rPr lang="en-US" dirty="0" smtClean="0"/>
              <a:t>Is a Hispanic female 18-44 years old </a:t>
            </a:r>
            <a:endParaRPr lang="en-US" i="1" dirty="0" smtClean="0"/>
          </a:p>
          <a:p>
            <a:pPr lvl="1"/>
            <a:r>
              <a:rPr lang="en-US" dirty="0" smtClean="0"/>
              <a:t>Currently or recently pregnant (up to 6 months postpartum)</a:t>
            </a:r>
            <a:endParaRPr lang="en-US" i="1" dirty="0" smtClean="0"/>
          </a:p>
          <a:p>
            <a:pPr lvl="1"/>
            <a:r>
              <a:rPr lang="en-US" dirty="0" smtClean="0"/>
              <a:t>Initiated prenatal care after the first trimester</a:t>
            </a:r>
            <a:endParaRPr lang="en-US" i="1" dirty="0" smtClean="0"/>
          </a:p>
          <a:p>
            <a:pPr lvl="1"/>
            <a:r>
              <a:rPr lang="en-US" dirty="0" smtClean="0"/>
              <a:t>If utilizing Healthy Start participants, limited to only those who were recently enrolled (i.e. within last 1-2 months)</a:t>
            </a:r>
            <a:endParaRPr lang="en-US" i="1" dirty="0" smtClean="0"/>
          </a:p>
          <a:p>
            <a:pPr lvl="1"/>
            <a:r>
              <a:rPr lang="en-US" dirty="0" smtClean="0"/>
              <a:t>Those who may have participated in the previous survey study will not be excluded. </a:t>
            </a:r>
            <a:endParaRPr lang="en-US" i="1" dirty="0" smtClean="0"/>
          </a:p>
          <a:p>
            <a:endParaRPr lang="en-US" dirty="0" smtClean="0"/>
          </a:p>
          <a:p>
            <a:r>
              <a:rPr lang="en-US" dirty="0" smtClean="0"/>
              <a:t>Facilitator Training by PCI in protocol and Guiding Principles and Best Practices for focus group discussions</a:t>
            </a:r>
          </a:p>
          <a:p>
            <a:r>
              <a:rPr lang="en-US" dirty="0" smtClean="0"/>
              <a:t>Target participation was 50 (10 per site); only recruited 38 </a:t>
            </a:r>
          </a:p>
          <a:p>
            <a:r>
              <a:rPr lang="en-US" dirty="0" smtClean="0"/>
              <a:t>All but 1 group were conducted in Spanish (participant preference)</a:t>
            </a:r>
            <a:endParaRPr lang="en-US" i="1" dirty="0" smtClean="0"/>
          </a:p>
          <a:p>
            <a:r>
              <a:rPr lang="en-US" dirty="0" smtClean="0"/>
              <a:t>Women identified through: </a:t>
            </a:r>
          </a:p>
          <a:p>
            <a:pPr lvl="1"/>
            <a:r>
              <a:rPr lang="en-US" dirty="0" smtClean="0"/>
              <a:t>Prenatal nurses working in clinics </a:t>
            </a:r>
          </a:p>
          <a:p>
            <a:pPr lvl="1"/>
            <a:r>
              <a:rPr lang="en-US" dirty="0" smtClean="0"/>
              <a:t>Review of Healthy Start participant data to identify women with non-FTPNC</a:t>
            </a:r>
          </a:p>
          <a:p>
            <a:pPr lvl="1"/>
            <a:r>
              <a:rPr lang="en-US" dirty="0" smtClean="0"/>
              <a:t>Partner programs reviewed their participants’ data for eligible women and obtained consent for Healthy Start to contact them. </a:t>
            </a:r>
          </a:p>
          <a:p>
            <a:r>
              <a:rPr lang="en-US" dirty="0" smtClean="0"/>
              <a:t>Incentives offered such as gift cards, transportation/tokens, childcare, and nutritional supplement provided (varied by site)</a:t>
            </a:r>
          </a:p>
          <a:p>
            <a:endParaRPr lang="en-US" dirty="0" smtClean="0"/>
          </a:p>
          <a:p>
            <a:r>
              <a:rPr lang="en-US" dirty="0" smtClean="0"/>
              <a:t>Each of 5 sites received uniform guidance and focus group guide in both English and Spanish</a:t>
            </a:r>
          </a:p>
          <a:p>
            <a:pPr lvl="1"/>
            <a:r>
              <a:rPr lang="en-US" dirty="0" smtClean="0"/>
              <a:t>Facilitators were identified who had experience facilitating focus groups, knowledgeable in the topic and bilingual</a:t>
            </a:r>
          </a:p>
          <a:p>
            <a:pPr lvl="1"/>
            <a:r>
              <a:rPr lang="en-US" dirty="0" smtClean="0"/>
              <a:t>Study managers ensured facilitators were trained on how to manage challenging emotional responses to the questions – though these were not anticipated</a:t>
            </a:r>
          </a:p>
          <a:p>
            <a:pPr lvl="1"/>
            <a:r>
              <a:rPr lang="en-US" dirty="0" smtClean="0"/>
              <a:t>Facilitators and note-takers from each site were trained by PCI in best practices for focus groups and facilitation skills / expectations, as well as adequately informed about the protocol, the research procedures, and their duties and functions in this study</a:t>
            </a:r>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39</a:t>
            </a:fld>
            <a:endParaRPr lang="en-US" dirty="0"/>
          </a:p>
        </p:txBody>
      </p:sp>
    </p:spTree>
    <p:extLst>
      <p:ext uri="{BB962C8B-B14F-4D97-AF65-F5344CB8AC3E}">
        <p14:creationId xmlns:p14="http://schemas.microsoft.com/office/powerpoint/2010/main" val="3655121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40</a:t>
            </a:fld>
            <a:endParaRPr lang="en-US" dirty="0"/>
          </a:p>
        </p:txBody>
      </p:sp>
    </p:spTree>
    <p:extLst>
      <p:ext uri="{BB962C8B-B14F-4D97-AF65-F5344CB8AC3E}">
        <p14:creationId xmlns:p14="http://schemas.microsoft.com/office/powerpoint/2010/main" val="3420482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a:t>
            </a:r>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41</a:t>
            </a:fld>
            <a:endParaRPr lang="en-US" dirty="0"/>
          </a:p>
        </p:txBody>
      </p:sp>
    </p:spTree>
    <p:extLst>
      <p:ext uri="{BB962C8B-B14F-4D97-AF65-F5344CB8AC3E}">
        <p14:creationId xmlns:p14="http://schemas.microsoft.com/office/powerpoint/2010/main" val="91667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r>
              <a:rPr lang="en-US" altLang="en-US" sz="1800" dirty="0" smtClean="0"/>
              <a:t>Health disparities are preventable differences in the burden of disease, injury, violence, or opportunities to achieve optimal health that are experienced by socially disadvantaged populations.</a:t>
            </a:r>
          </a:p>
          <a:p>
            <a:endParaRPr lang="en-US" altLang="en-US" sz="1800" dirty="0" smtClean="0"/>
          </a:p>
          <a:p>
            <a:r>
              <a:rPr lang="en-US" altLang="en-US" sz="1800" dirty="0" smtClean="0"/>
              <a:t>Health disparities are influenced by various factors, such as socioeconomic status (SES), educational attainment, discrimination, biologic and genetic characteristics, behavior, environment, and quality of care.</a:t>
            </a:r>
          </a:p>
          <a:p>
            <a:pPr lvl="0">
              <a:spcBef>
                <a:spcPts val="0"/>
              </a:spcBef>
              <a:buNone/>
            </a:pPr>
            <a:endParaRPr dirty="0"/>
          </a:p>
        </p:txBody>
      </p:sp>
      <p:sp>
        <p:nvSpPr>
          <p:cNvPr id="307" name="Shape 3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217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 experiences</a:t>
            </a:r>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42</a:t>
            </a:fld>
            <a:endParaRPr lang="en-US" dirty="0"/>
          </a:p>
        </p:txBody>
      </p:sp>
    </p:spTree>
    <p:extLst>
      <p:ext uri="{BB962C8B-B14F-4D97-AF65-F5344CB8AC3E}">
        <p14:creationId xmlns:p14="http://schemas.microsoft.com/office/powerpoint/2010/main" val="35057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43</a:t>
            </a:fld>
            <a:endParaRPr lang="en-US" dirty="0"/>
          </a:p>
        </p:txBody>
      </p:sp>
    </p:spTree>
    <p:extLst>
      <p:ext uri="{BB962C8B-B14F-4D97-AF65-F5344CB8AC3E}">
        <p14:creationId xmlns:p14="http://schemas.microsoft.com/office/powerpoint/2010/main" val="3390698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women</a:t>
            </a:r>
            <a:r>
              <a:rPr lang="en-US" baseline="0" dirty="0" smtClean="0"/>
              <a:t> are entering care early but because of the standard that they must be seen by an MD to be counted as prenatal care initiation</a:t>
            </a:r>
          </a:p>
          <a:p>
            <a:endParaRPr lang="en-US" baseline="0" dirty="0" smtClean="0"/>
          </a:p>
          <a:p>
            <a:r>
              <a:rPr lang="en-US" dirty="0" smtClean="0"/>
              <a:t>First joint strategy</a:t>
            </a:r>
          </a:p>
          <a:p>
            <a:r>
              <a:rPr lang="en-US" dirty="0" smtClean="0"/>
              <a:t>Will expand to Mexican key informants in next phase</a:t>
            </a:r>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44</a:t>
            </a:fld>
            <a:endParaRPr lang="en-US" dirty="0"/>
          </a:p>
        </p:txBody>
      </p:sp>
    </p:spTree>
    <p:extLst>
      <p:ext uri="{BB962C8B-B14F-4D97-AF65-F5344CB8AC3E}">
        <p14:creationId xmlns:p14="http://schemas.microsoft.com/office/powerpoint/2010/main" val="811197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Share how we are taking the data back to the community and the questions they are asking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Teen reproductive life planning – LCDF Example</a:t>
            </a:r>
          </a:p>
          <a:p>
            <a:r>
              <a:rPr lang="en-US" sz="1200" dirty="0" smtClean="0"/>
              <a:t>Community wide RLP trainings in San Diego and New Mexico</a:t>
            </a:r>
          </a:p>
          <a:p>
            <a:r>
              <a:rPr lang="en-US" sz="1200" dirty="0" smtClean="0"/>
              <a:t>Pregnancy Testing Services – Welcome Baby CAN mapping process example</a:t>
            </a:r>
          </a:p>
          <a:p>
            <a:r>
              <a:rPr lang="en-US" sz="1200" dirty="0" smtClean="0"/>
              <a:t>Potential to align messages around PNC on both sides of the border – BorderMACH Sister Cities example (JuaPasAna in New Mexico)</a:t>
            </a:r>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45</a:t>
            </a:fld>
            <a:endParaRPr lang="en-US" dirty="0"/>
          </a:p>
        </p:txBody>
      </p:sp>
    </p:spTree>
    <p:extLst>
      <p:ext uri="{BB962C8B-B14F-4D97-AF65-F5344CB8AC3E}">
        <p14:creationId xmlns:p14="http://schemas.microsoft.com/office/powerpoint/2010/main" val="37576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high rates of cross-border traffic across the US-Mexico border, and the high patterns of international travel to areas with ongoing outbreaks of </a:t>
            </a:r>
            <a:r>
              <a:rPr lang="en-US" dirty="0" err="1" smtClean="0"/>
              <a:t>Zika</a:t>
            </a:r>
            <a:r>
              <a:rPr lang="en-US" dirty="0" smtClean="0"/>
              <a:t> on the part of many border region residents, pregnant women in the US-Mexico border region can be considered at an elevated risk. </a:t>
            </a:r>
          </a:p>
          <a:p>
            <a:r>
              <a:rPr lang="en-US" dirty="0" smtClean="0"/>
              <a:t>In addition, women in the border region have higher rates of late prenatal care and unplanned pregnancies than non-border states, as well as higher rates of uninsured women of reproductive age than non-border states.</a:t>
            </a:r>
            <a:endParaRPr lang="en-US" dirty="0"/>
          </a:p>
        </p:txBody>
      </p:sp>
      <p:sp>
        <p:nvSpPr>
          <p:cNvPr id="4" name="Slide Number Placeholder 3"/>
          <p:cNvSpPr>
            <a:spLocks noGrp="1"/>
          </p:cNvSpPr>
          <p:nvPr>
            <p:ph type="sldNum" sz="quarter" idx="10"/>
          </p:nvPr>
        </p:nvSpPr>
        <p:spPr/>
        <p:txBody>
          <a:bodyPr/>
          <a:lstStyle/>
          <a:p>
            <a:fld id="{84429B80-BF55-4170-8654-68ECEF48E642}" type="slidenum">
              <a:rPr lang="en-US" smtClean="0"/>
              <a:t>46</a:t>
            </a:fld>
            <a:endParaRPr lang="en-US" dirty="0"/>
          </a:p>
        </p:txBody>
      </p:sp>
    </p:spTree>
    <p:extLst>
      <p:ext uri="{BB962C8B-B14F-4D97-AF65-F5344CB8AC3E}">
        <p14:creationId xmlns:p14="http://schemas.microsoft.com/office/powerpoint/2010/main" val="246307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Community health worker model at</a:t>
            </a:r>
            <a:r>
              <a:rPr lang="en-US" altLang="en-US" sz="1800" baseline="0" dirty="0" smtClean="0"/>
              <a:t> the border</a:t>
            </a:r>
            <a:endParaRPr lang="en-US" altLang="en-US" sz="1800" dirty="0" smtClean="0">
              <a:latin typeface="Calibri" panose="020F0502020204030204" pitchFamily="34" charset="0"/>
            </a:endParaRPr>
          </a:p>
          <a:p>
            <a:pPr lvl="0">
              <a:spcBef>
                <a:spcPts val="0"/>
              </a:spcBef>
              <a:buNone/>
            </a:pPr>
            <a:endParaRPr dirty="0"/>
          </a:p>
        </p:txBody>
      </p:sp>
      <p:sp>
        <p:nvSpPr>
          <p:cNvPr id="396" name="Shape 3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84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10</a:t>
            </a:fld>
            <a:endParaRPr lang="en-US" dirty="0"/>
          </a:p>
        </p:txBody>
      </p:sp>
    </p:spTree>
    <p:extLst>
      <p:ext uri="{BB962C8B-B14F-4D97-AF65-F5344CB8AC3E}">
        <p14:creationId xmlns:p14="http://schemas.microsoft.com/office/powerpoint/2010/main" val="107514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11</a:t>
            </a:fld>
            <a:endParaRPr lang="en-US" dirty="0"/>
          </a:p>
        </p:txBody>
      </p:sp>
    </p:spTree>
    <p:extLst>
      <p:ext uri="{BB962C8B-B14F-4D97-AF65-F5344CB8AC3E}">
        <p14:creationId xmlns:p14="http://schemas.microsoft.com/office/powerpoint/2010/main" val="120381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1363" indent="-284163" defTabSz="930275">
              <a:defRPr>
                <a:solidFill>
                  <a:schemeClr val="tx1"/>
                </a:solidFill>
                <a:latin typeface="Arial" panose="020B0604020202020204" pitchFamily="34" charset="0"/>
              </a:defRPr>
            </a:lvl2pPr>
            <a:lvl3pPr marL="1141413" indent="-227013" defTabSz="930275">
              <a:defRPr>
                <a:solidFill>
                  <a:schemeClr val="tx1"/>
                </a:solidFill>
                <a:latin typeface="Arial" panose="020B0604020202020204" pitchFamily="34" charset="0"/>
              </a:defRPr>
            </a:lvl3pPr>
            <a:lvl4pPr marL="1598613" indent="-227013" defTabSz="930275">
              <a:defRPr>
                <a:solidFill>
                  <a:schemeClr val="tx1"/>
                </a:solidFill>
                <a:latin typeface="Arial" panose="020B0604020202020204" pitchFamily="34" charset="0"/>
              </a:defRPr>
            </a:lvl4pPr>
            <a:lvl5pPr marL="2055813" indent="-227013" defTabSz="930275">
              <a:defRPr>
                <a:solidFill>
                  <a:schemeClr val="tx1"/>
                </a:solidFill>
                <a:latin typeface="Arial" panose="020B0604020202020204" pitchFamily="34" charset="0"/>
              </a:defRPr>
            </a:lvl5pPr>
            <a:lvl6pPr marL="2513013" indent="-227013" defTabSz="930275" eaLnBrk="0" fontAlgn="base" hangingPunct="0">
              <a:spcBef>
                <a:spcPct val="0"/>
              </a:spcBef>
              <a:spcAft>
                <a:spcPct val="0"/>
              </a:spcAft>
              <a:defRPr>
                <a:solidFill>
                  <a:schemeClr val="tx1"/>
                </a:solidFill>
                <a:latin typeface="Arial" panose="020B0604020202020204" pitchFamily="34" charset="0"/>
              </a:defRPr>
            </a:lvl6pPr>
            <a:lvl7pPr marL="2970213" indent="-227013" defTabSz="930275" eaLnBrk="0" fontAlgn="base" hangingPunct="0">
              <a:spcBef>
                <a:spcPct val="0"/>
              </a:spcBef>
              <a:spcAft>
                <a:spcPct val="0"/>
              </a:spcAft>
              <a:defRPr>
                <a:solidFill>
                  <a:schemeClr val="tx1"/>
                </a:solidFill>
                <a:latin typeface="Arial" panose="020B0604020202020204" pitchFamily="34" charset="0"/>
              </a:defRPr>
            </a:lvl7pPr>
            <a:lvl8pPr marL="3427413" indent="-227013" defTabSz="930275" eaLnBrk="0" fontAlgn="base" hangingPunct="0">
              <a:spcBef>
                <a:spcPct val="0"/>
              </a:spcBef>
              <a:spcAft>
                <a:spcPct val="0"/>
              </a:spcAft>
              <a:defRPr>
                <a:solidFill>
                  <a:schemeClr val="tx1"/>
                </a:solidFill>
                <a:latin typeface="Arial" panose="020B0604020202020204" pitchFamily="34" charset="0"/>
              </a:defRPr>
            </a:lvl8pPr>
            <a:lvl9pPr marL="3884613" indent="-227013" defTabSz="930275" eaLnBrk="0" fontAlgn="base" hangingPunct="0">
              <a:spcBef>
                <a:spcPct val="0"/>
              </a:spcBef>
              <a:spcAft>
                <a:spcPct val="0"/>
              </a:spcAft>
              <a:defRPr>
                <a:solidFill>
                  <a:schemeClr val="tx1"/>
                </a:solidFill>
                <a:latin typeface="Arial" panose="020B0604020202020204" pitchFamily="34" charset="0"/>
              </a:defRPr>
            </a:lvl9pPr>
          </a:lstStyle>
          <a:p>
            <a:fld id="{401279B3-3093-4624-993F-298194355349}" type="slidenum">
              <a:rPr lang="en-US" altLang="en-US" smtClean="0">
                <a:solidFill>
                  <a:srgbClr val="000000"/>
                </a:solidFill>
                <a:latin typeface="Times New Roman" panose="02020603050405020304" pitchFamily="18" charset="0"/>
              </a:rPr>
              <a:pPr/>
              <a:t>12</a:t>
            </a:fld>
            <a:endParaRPr lang="en-US" altLang="en-US" dirty="0" smtClean="0">
              <a:solidFill>
                <a:srgbClr val="000000"/>
              </a:solidFill>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73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Laredo is the county</a:t>
            </a:r>
            <a:r>
              <a:rPr lang="en-US" baseline="0" dirty="0" smtClean="0"/>
              <a:t> seat of Webb County, Texas. It is located on the north bank of the Rio Grande in South TX across from Nuevo Laredo, Tamaulipas, Mexico. According to the 2010 Census, the city population was 236,191. </a:t>
            </a:r>
          </a:p>
          <a:p>
            <a:pPr marL="171450" indent="-171450">
              <a:buFont typeface="Arial" panose="020B0604020202020204" pitchFamily="34" charset="0"/>
              <a:buChar char="•"/>
            </a:pPr>
            <a:r>
              <a:rPr lang="en-US" baseline="0" dirty="0" smtClean="0"/>
              <a:t>It is the 10</a:t>
            </a:r>
            <a:r>
              <a:rPr lang="en-US" baseline="30000" dirty="0" smtClean="0"/>
              <a:t>th</a:t>
            </a:r>
            <a:r>
              <a:rPr lang="en-US" baseline="0" dirty="0" smtClean="0"/>
              <a:t> most populous city in the State of Texas and 3</a:t>
            </a:r>
            <a:r>
              <a:rPr lang="en-US" baseline="30000" dirty="0" smtClean="0"/>
              <a:t>rd</a:t>
            </a:r>
            <a:r>
              <a:rPr lang="en-US" baseline="0" dirty="0" smtClean="0"/>
              <a:t> most populated on the Mexican Border after San Diego, California and El Paso, Texas. </a:t>
            </a:r>
          </a:p>
          <a:p>
            <a:pPr marL="171450" indent="-171450">
              <a:buFont typeface="Arial" panose="020B0604020202020204" pitchFamily="34" charset="0"/>
              <a:buChar char="•"/>
            </a:pPr>
            <a:r>
              <a:rPr lang="en-US" baseline="0" dirty="0" smtClean="0"/>
              <a:t>95.6% are Hispanic and Latino.</a:t>
            </a:r>
          </a:p>
          <a:p>
            <a:pPr marL="171450" indent="-171450">
              <a:buFont typeface="Arial" panose="020B0604020202020204" pitchFamily="34" charset="0"/>
              <a:buChar char="•"/>
            </a:pPr>
            <a:r>
              <a:rPr lang="en-US" baseline="0" dirty="0" smtClean="0"/>
              <a:t>Our target population are the families living out in the colonias of Webb County. Colonias are unincorporated neighborhoods or subdivisions that lack physical infrastructure, such as running water, power, and sewer systems.  </a:t>
            </a:r>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13</a:t>
            </a:fld>
            <a:endParaRPr lang="en-US" dirty="0"/>
          </a:p>
        </p:txBody>
      </p:sp>
    </p:spTree>
    <p:extLst>
      <p:ext uri="{BB962C8B-B14F-4D97-AF65-F5344CB8AC3E}">
        <p14:creationId xmlns:p14="http://schemas.microsoft.com/office/powerpoint/2010/main" val="318556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altLang="en-US" dirty="0" smtClean="0"/>
              <a:t>San Diego</a:t>
            </a:r>
            <a:r>
              <a:rPr lang="en-US" altLang="en-US" baseline="0" dirty="0" smtClean="0"/>
              <a:t> is the </a:t>
            </a:r>
            <a:r>
              <a:rPr lang="en-US" altLang="en-US" dirty="0" smtClean="0"/>
              <a:t>2</a:t>
            </a:r>
            <a:r>
              <a:rPr lang="en-US" altLang="en-US" baseline="30000" dirty="0" smtClean="0"/>
              <a:t>nd</a:t>
            </a:r>
            <a:r>
              <a:rPr lang="en-US" altLang="en-US" dirty="0" smtClean="0"/>
              <a:t> most populated county in California (2010 Population of 3.2 million) and 8</a:t>
            </a:r>
            <a:r>
              <a:rPr lang="en-US" altLang="en-US" baseline="30000" dirty="0" smtClean="0"/>
              <a:t>th</a:t>
            </a:r>
            <a:r>
              <a:rPr lang="en-US" altLang="en-US" dirty="0" smtClean="0"/>
              <a:t> most populated county in the US. </a:t>
            </a:r>
          </a:p>
          <a:p>
            <a:pPr marL="171450" indent="-171450">
              <a:spcAft>
                <a:spcPts val="1000"/>
              </a:spcAft>
              <a:buFont typeface="Arial" panose="020B0604020202020204" pitchFamily="34" charset="0"/>
              <a:buChar char="•"/>
              <a:defRPr/>
            </a:pPr>
            <a:r>
              <a:rPr lang="en-US" altLang="en-US" sz="1200" dirty="0" smtClean="0"/>
              <a:t>CBHS+ serves </a:t>
            </a:r>
            <a:r>
              <a:rPr lang="en-US" altLang="en-US" sz="1200" baseline="0" dirty="0" smtClean="0"/>
              <a:t>densely populated </a:t>
            </a:r>
            <a:r>
              <a:rPr lang="en-US" altLang="en-US" sz="1200" dirty="0" smtClean="0"/>
              <a:t>12 zip code</a:t>
            </a:r>
            <a:r>
              <a:rPr lang="en-US" altLang="en-US" sz="1200" baseline="0" dirty="0" smtClean="0"/>
              <a:t> area</a:t>
            </a:r>
            <a:r>
              <a:rPr lang="en-US" altLang="en-US" sz="1200" dirty="0" smtClean="0"/>
              <a:t> in Central and East San Diego</a:t>
            </a:r>
            <a:r>
              <a:rPr lang="en-US" altLang="en-US" sz="1200" baseline="0" dirty="0" smtClean="0"/>
              <a:t> with 20,000 births per year, </a:t>
            </a:r>
            <a:r>
              <a:rPr lang="en-US" altLang="en-US" sz="1200" dirty="0" smtClean="0"/>
              <a:t>all within 15 miles of the US/Mexico Border</a:t>
            </a:r>
          </a:p>
          <a:p>
            <a:pPr marL="171450" indent="-171450">
              <a:spcBef>
                <a:spcPts val="600"/>
              </a:spcBef>
              <a:spcAft>
                <a:spcPts val="600"/>
              </a:spcAft>
              <a:buFont typeface="Arial" panose="020B0604020202020204" pitchFamily="34" charset="0"/>
              <a:buChar char="•"/>
            </a:pPr>
            <a:r>
              <a:rPr lang="en-US" altLang="en-US" dirty="0" smtClean="0"/>
              <a:t>Large immigrant and military populations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altLang="en-US" sz="1200" dirty="0" smtClean="0"/>
              <a:t>Our target population is primarily (85%) Latina immigrant</a:t>
            </a:r>
          </a:p>
          <a:p>
            <a:endParaRPr lang="en-US" dirty="0"/>
          </a:p>
        </p:txBody>
      </p:sp>
      <p:sp>
        <p:nvSpPr>
          <p:cNvPr id="4" name="Slide Number Placeholder 3"/>
          <p:cNvSpPr>
            <a:spLocks noGrp="1"/>
          </p:cNvSpPr>
          <p:nvPr>
            <p:ph type="sldNum" sz="quarter" idx="10"/>
          </p:nvPr>
        </p:nvSpPr>
        <p:spPr/>
        <p:txBody>
          <a:bodyPr/>
          <a:lstStyle/>
          <a:p>
            <a:fld id="{1E21AE20-AE20-4540-8FBC-42B3554E35A4}" type="slidenum">
              <a:rPr lang="en-US" smtClean="0"/>
              <a:t>14</a:t>
            </a:fld>
            <a:endParaRPr lang="en-US" dirty="0"/>
          </a:p>
        </p:txBody>
      </p:sp>
    </p:spTree>
    <p:extLst>
      <p:ext uri="{BB962C8B-B14F-4D97-AF65-F5344CB8AC3E}">
        <p14:creationId xmlns:p14="http://schemas.microsoft.com/office/powerpoint/2010/main" val="264225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8938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051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233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8921538"/>
      </p:ext>
    </p:extLst>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471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400" dirty="0" smtClean="0"/>
          </a:p>
        </p:txBody>
      </p:sp>
      <p:sp>
        <p:nvSpPr>
          <p:cNvPr id="3" name="Rectangle 2"/>
          <p:cNvSpPr>
            <a:spLocks noChangeArrowheads="1"/>
          </p:cNvSpPr>
          <p:nvPr/>
        </p:nvSpPr>
        <p:spPr bwMode="auto">
          <a:xfrm>
            <a:off x="603251" y="1602602"/>
            <a:ext cx="75713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600" b="1" dirty="0" smtClean="0">
                <a:ea typeface="Times New Roman" panose="02020603050405020304" pitchFamily="18" charset="0"/>
              </a:rPr>
              <a:t>  			    					</a:t>
            </a:r>
            <a:endParaRPr lang="en-US" altLang="en-US" sz="800" dirty="0" smtClean="0"/>
          </a:p>
          <a:p>
            <a:pPr eaLnBrk="1" hangingPunct="1">
              <a:defRPr/>
            </a:pPr>
            <a:endParaRPr lang="en-US" altLang="en-US" sz="1400" dirty="0" smtClean="0"/>
          </a:p>
        </p:txBody>
      </p:sp>
      <p:sp>
        <p:nvSpPr>
          <p:cNvPr id="4" name="Rectangle 3"/>
          <p:cNvSpPr>
            <a:spLocks noChangeArrowheads="1"/>
          </p:cNvSpPr>
          <p:nvPr/>
        </p:nvSpPr>
        <p:spPr bwMode="auto">
          <a:xfrm>
            <a:off x="12700" y="6408738"/>
            <a:ext cx="9144000" cy="457200"/>
          </a:xfrm>
          <a:prstGeom prst="rect">
            <a:avLst/>
          </a:prstGeom>
          <a:solidFill>
            <a:srgbClr val="2469A7"/>
          </a:solidFill>
          <a:ln>
            <a:noFill/>
          </a:ln>
          <a:effectLst>
            <a:outerShdw blurRad="50800" dist="38100" dir="8100000" algn="bl" rotWithShape="0">
              <a:srgbClr val="808080">
                <a:alpha val="42999"/>
              </a:srgbClr>
            </a:outerShdw>
          </a:effectLst>
          <a:extLst>
            <a:ext uri="{91240B29-F687-4F45-9708-019B960494DF}">
              <a14:hiddenLine xmlns:a14="http://schemas.microsoft.com/office/drawing/2010/main" w="0">
                <a:solidFill>
                  <a:srgbClr val="000000"/>
                </a:solidFill>
                <a:round/>
                <a:headEnd/>
                <a:tailEnd/>
              </a14:hiddenLine>
            </a:ext>
          </a:extLst>
        </p:spPr>
        <p:txBody>
          <a:bodyPr anchor="ctr"/>
          <a:lstStyle/>
          <a:p>
            <a:pPr algn="ctr" eaLnBrk="1" hangingPunct="1">
              <a:defRPr/>
            </a:pPr>
            <a:endParaRPr lang="en-US" sz="1400" dirty="0">
              <a:solidFill>
                <a:srgbClr val="0000FF"/>
              </a:solidFill>
              <a:latin typeface="+mn-lt"/>
            </a:endParaRPr>
          </a:p>
        </p:txBody>
      </p:sp>
      <p:sp>
        <p:nvSpPr>
          <p:cNvPr id="5" name="Footer Placeholder 4"/>
          <p:cNvSpPr txBox="1">
            <a:spLocks/>
          </p:cNvSpPr>
          <p:nvPr/>
        </p:nvSpPr>
        <p:spPr>
          <a:xfrm>
            <a:off x="60325" y="6480176"/>
            <a:ext cx="4572000" cy="365125"/>
          </a:xfrm>
          <a:prstGeom prst="rect">
            <a:avLst/>
          </a:prstGeom>
        </p:spPr>
        <p:txBody>
          <a:bodyPr/>
          <a:lstStyle>
            <a:defPPr>
              <a:defRPr lang="en-US"/>
            </a:defPPr>
            <a:lvl1pPr algn="l" rtl="0" fontAlgn="base">
              <a:spcBef>
                <a:spcPct val="0"/>
              </a:spcBef>
              <a:spcAft>
                <a:spcPct val="0"/>
              </a:spcAft>
              <a:defRPr sz="1200" b="1" i="1" kern="1200">
                <a:solidFill>
                  <a:schemeClr val="bg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1200" dirty="0" smtClean="0"/>
              <a:t>Prepared by PCI for the Healthy Start Borderwide Collective</a:t>
            </a:r>
            <a:endParaRPr lang="en-US" sz="1200" dirty="0"/>
          </a:p>
        </p:txBody>
      </p:sp>
      <p:sp>
        <p:nvSpPr>
          <p:cNvPr id="6" name="Rectangle 2"/>
          <p:cNvSpPr txBox="1">
            <a:spLocks noChangeArrowheads="1"/>
          </p:cNvSpPr>
          <p:nvPr/>
        </p:nvSpPr>
        <p:spPr bwMode="auto">
          <a:xfrm>
            <a:off x="6477000" y="6407150"/>
            <a:ext cx="2514600" cy="438150"/>
          </a:xfrm>
          <a:prstGeom prst="rect">
            <a:avLst/>
          </a:prstGeom>
          <a:noFill/>
          <a:ln w="9525">
            <a:noFill/>
            <a:miter lim="800000"/>
            <a:headEnd/>
            <a:tailEnd/>
          </a:ln>
        </p:spPr>
        <p:txBody>
          <a:bodyPr anchor="ctr"/>
          <a:lstStyle/>
          <a:p>
            <a:pPr algn="ctr" eaLnBrk="1" hangingPunct="1">
              <a:spcBef>
                <a:spcPct val="20000"/>
              </a:spcBef>
              <a:defRPr/>
            </a:pPr>
            <a:r>
              <a:rPr lang="en-US" sz="1100" kern="0" cap="all" spc="300" dirty="0">
                <a:solidFill>
                  <a:srgbClr val="FFFFFF"/>
                </a:solidFill>
                <a:latin typeface="Arial Narrow"/>
                <a:cs typeface="Arial Narrow"/>
              </a:rPr>
              <a:t>www.pciglobal.org/Us</a:t>
            </a:r>
          </a:p>
        </p:txBody>
      </p:sp>
    </p:spTree>
    <p:extLst>
      <p:ext uri="{BB962C8B-B14F-4D97-AF65-F5344CB8AC3E}">
        <p14:creationId xmlns:p14="http://schemas.microsoft.com/office/powerpoint/2010/main" val="1611184444"/>
      </p:ext>
    </p:extLst>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722416"/>
      </p:ext>
    </p:extLst>
  </p:cSld>
  <p:clrMapOvr>
    <a:masterClrMapping/>
  </p:clrMapOvr>
  <p:transition spd="slow">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6478" y="728551"/>
            <a:ext cx="6858000" cy="858042"/>
          </a:xfrm>
        </p:spPr>
        <p:txBody>
          <a:bodyPr anchor="b"/>
          <a:lstStyle>
            <a:lvl1pPr algn="ctr">
              <a:defRPr sz="3375"/>
            </a:lvl1pPr>
          </a:lstStyle>
          <a:p>
            <a:r>
              <a:rPr lang="en-US" dirty="0" smtClean="0"/>
              <a:t>Click to edit Master title style</a:t>
            </a:r>
            <a:endParaRPr lang="en-US" dirty="0"/>
          </a:p>
        </p:txBody>
      </p:sp>
    </p:spTree>
    <p:extLst>
      <p:ext uri="{BB962C8B-B14F-4D97-AF65-F5344CB8AC3E}">
        <p14:creationId xmlns:p14="http://schemas.microsoft.com/office/powerpoint/2010/main" val="3434731683"/>
      </p:ext>
    </p:extLst>
  </p:cSld>
  <p:clrMapOvr>
    <a:masterClrMapping/>
  </p:clrMapOvr>
  <p:transition spd="slow">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6478" y="728551"/>
            <a:ext cx="6858000" cy="858042"/>
          </a:xfrm>
        </p:spPr>
        <p:txBody>
          <a:bodyPr anchor="b"/>
          <a:lstStyle>
            <a:lvl1pPr algn="ctr">
              <a:defRPr sz="3375"/>
            </a:lvl1pPr>
          </a:lstStyle>
          <a:p>
            <a:r>
              <a:rPr lang="en-US" dirty="0" smtClean="0"/>
              <a:t>Click to edit Master title style</a:t>
            </a:r>
            <a:endParaRPr lang="en-US" dirty="0"/>
          </a:p>
        </p:txBody>
      </p:sp>
    </p:spTree>
    <p:extLst>
      <p:ext uri="{BB962C8B-B14F-4D97-AF65-F5344CB8AC3E}">
        <p14:creationId xmlns:p14="http://schemas.microsoft.com/office/powerpoint/2010/main" val="3192163423"/>
      </p:ext>
    </p:extLst>
  </p:cSld>
  <p:clrMapOvr>
    <a:masterClrMapping/>
  </p:clrMapOvr>
  <p:transition spd="slow">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3" name="Rectangle 2"/>
          <p:cNvSpPr>
            <a:spLocks noChangeArrowheads="1"/>
          </p:cNvSpPr>
          <p:nvPr/>
        </p:nvSpPr>
        <p:spPr bwMode="auto">
          <a:xfrm>
            <a:off x="603250" y="165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600" b="1" dirty="0">
                <a:ea typeface="Times New Roman" panose="02020603050405020304" pitchFamily="18" charset="0"/>
              </a:rPr>
              <a:t>  			    					</a:t>
            </a:r>
            <a:endParaRPr lang="en-US" altLang="en-US" sz="800" dirty="0"/>
          </a:p>
          <a:p>
            <a:pPr eaLnBrk="1" hangingPunct="1">
              <a:defRPr/>
            </a:pPr>
            <a:endParaRPr lang="en-US" altLang="en-US" dirty="0"/>
          </a:p>
        </p:txBody>
      </p:sp>
      <p:sp>
        <p:nvSpPr>
          <p:cNvPr id="4" name="Rectangle 3"/>
          <p:cNvSpPr>
            <a:spLocks noChangeArrowheads="1"/>
          </p:cNvSpPr>
          <p:nvPr/>
        </p:nvSpPr>
        <p:spPr bwMode="auto">
          <a:xfrm>
            <a:off x="12700" y="6408738"/>
            <a:ext cx="9144000" cy="457200"/>
          </a:xfrm>
          <a:prstGeom prst="rect">
            <a:avLst/>
          </a:prstGeom>
          <a:solidFill>
            <a:srgbClr val="2469A7"/>
          </a:solidFill>
          <a:ln>
            <a:noFill/>
          </a:ln>
          <a:effectLst>
            <a:outerShdw blurRad="50800" dist="38100" dir="8100000" algn="bl" rotWithShape="0">
              <a:srgbClr val="808080">
                <a:alpha val="42999"/>
              </a:srgbClr>
            </a:outerShdw>
          </a:effectLst>
          <a:extLst>
            <a:ext uri="{91240B29-F687-4F45-9708-019B960494DF}">
              <a14:hiddenLine xmlns:a14="http://schemas.microsoft.com/office/drawing/2010/main" w="0">
                <a:solidFill>
                  <a:srgbClr val="000000"/>
                </a:solidFill>
                <a:round/>
                <a:headEnd/>
                <a:tailEnd/>
              </a14:hiddenLine>
            </a:ext>
          </a:extLst>
        </p:spPr>
        <p:txBody>
          <a:bodyPr anchor="ctr"/>
          <a:lstStyle/>
          <a:p>
            <a:pPr algn="ctr" eaLnBrk="1" hangingPunct="1">
              <a:defRPr/>
            </a:pPr>
            <a:endParaRPr lang="en-US" dirty="0">
              <a:solidFill>
                <a:srgbClr val="0000FF"/>
              </a:solidFill>
              <a:latin typeface="+mn-lt"/>
            </a:endParaRPr>
          </a:p>
        </p:txBody>
      </p:sp>
      <p:sp>
        <p:nvSpPr>
          <p:cNvPr id="5" name="Footer Placeholder 4"/>
          <p:cNvSpPr txBox="1">
            <a:spLocks/>
          </p:cNvSpPr>
          <p:nvPr/>
        </p:nvSpPr>
        <p:spPr>
          <a:xfrm>
            <a:off x="60325" y="6480175"/>
            <a:ext cx="4572000" cy="365125"/>
          </a:xfrm>
          <a:prstGeom prst="rect">
            <a:avLst/>
          </a:prstGeom>
        </p:spPr>
        <p:txBody>
          <a:bodyPr/>
          <a:lstStyle>
            <a:defPPr>
              <a:defRPr lang="en-US"/>
            </a:defPPr>
            <a:lvl1pPr algn="l" rtl="0" fontAlgn="base">
              <a:spcBef>
                <a:spcPct val="0"/>
              </a:spcBef>
              <a:spcAft>
                <a:spcPct val="0"/>
              </a:spcAft>
              <a:defRPr sz="1200" b="1" i="1" kern="1200">
                <a:solidFill>
                  <a:schemeClr val="bg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dirty="0"/>
              <a:t>Prepared by PCI for the Healthy Start Borderwide Collective</a:t>
            </a:r>
          </a:p>
        </p:txBody>
      </p:sp>
      <p:sp>
        <p:nvSpPr>
          <p:cNvPr id="6" name="Rectangle 2"/>
          <p:cNvSpPr txBox="1">
            <a:spLocks noChangeArrowheads="1"/>
          </p:cNvSpPr>
          <p:nvPr/>
        </p:nvSpPr>
        <p:spPr bwMode="auto">
          <a:xfrm>
            <a:off x="6477000" y="6407150"/>
            <a:ext cx="2514600" cy="438150"/>
          </a:xfrm>
          <a:prstGeom prst="rect">
            <a:avLst/>
          </a:prstGeom>
          <a:noFill/>
          <a:ln w="9525">
            <a:noFill/>
            <a:miter lim="800000"/>
            <a:headEnd/>
            <a:tailEnd/>
          </a:ln>
        </p:spPr>
        <p:txBody>
          <a:bodyPr anchor="ctr"/>
          <a:lstStyle/>
          <a:p>
            <a:pPr algn="ctr" eaLnBrk="1" hangingPunct="1">
              <a:spcBef>
                <a:spcPct val="20000"/>
              </a:spcBef>
              <a:defRPr/>
            </a:pPr>
            <a:r>
              <a:rPr lang="en-US" sz="1100" kern="0" cap="all" spc="300" dirty="0">
                <a:solidFill>
                  <a:srgbClr val="FFFFFF"/>
                </a:solidFill>
                <a:latin typeface="Arial Narrow"/>
                <a:cs typeface="Arial Narrow"/>
              </a:rPr>
              <a:t>www.pciglobal.org/Us</a:t>
            </a:r>
          </a:p>
        </p:txBody>
      </p:sp>
    </p:spTree>
    <p:extLst>
      <p:ext uri="{BB962C8B-B14F-4D97-AF65-F5344CB8AC3E}">
        <p14:creationId xmlns:p14="http://schemas.microsoft.com/office/powerpoint/2010/main" val="465757575"/>
      </p:ext>
    </p:extLst>
  </p:cSld>
  <p:clrMapOvr>
    <a:masterClrMapping/>
  </p:clrMapOvr>
  <p:transition spd="slow">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3" name="Rectangle 2"/>
          <p:cNvSpPr>
            <a:spLocks noChangeArrowheads="1"/>
          </p:cNvSpPr>
          <p:nvPr/>
        </p:nvSpPr>
        <p:spPr bwMode="auto">
          <a:xfrm>
            <a:off x="603250" y="165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600" b="1" dirty="0">
                <a:ea typeface="Times New Roman" panose="02020603050405020304" pitchFamily="18" charset="0"/>
              </a:rPr>
              <a:t>  			    					</a:t>
            </a:r>
            <a:endParaRPr lang="en-US" altLang="en-US" sz="800" dirty="0"/>
          </a:p>
          <a:p>
            <a:pPr eaLnBrk="1" hangingPunct="1">
              <a:defRPr/>
            </a:pPr>
            <a:endParaRPr lang="en-US" altLang="en-US" dirty="0"/>
          </a:p>
        </p:txBody>
      </p:sp>
      <p:sp>
        <p:nvSpPr>
          <p:cNvPr id="4" name="Rectangle 3"/>
          <p:cNvSpPr>
            <a:spLocks noChangeArrowheads="1"/>
          </p:cNvSpPr>
          <p:nvPr/>
        </p:nvSpPr>
        <p:spPr bwMode="auto">
          <a:xfrm>
            <a:off x="12700" y="6408738"/>
            <a:ext cx="9144000" cy="457200"/>
          </a:xfrm>
          <a:prstGeom prst="rect">
            <a:avLst/>
          </a:prstGeom>
          <a:solidFill>
            <a:srgbClr val="2469A7"/>
          </a:solidFill>
          <a:ln>
            <a:noFill/>
          </a:ln>
          <a:effectLst>
            <a:outerShdw blurRad="50800" dist="38100" dir="8100000" algn="bl" rotWithShape="0">
              <a:srgbClr val="808080">
                <a:alpha val="42999"/>
              </a:srgbClr>
            </a:outerShdw>
          </a:effectLst>
          <a:extLst>
            <a:ext uri="{91240B29-F687-4F45-9708-019B960494DF}">
              <a14:hiddenLine xmlns:a14="http://schemas.microsoft.com/office/drawing/2010/main" w="0">
                <a:solidFill>
                  <a:srgbClr val="000000"/>
                </a:solidFill>
                <a:round/>
                <a:headEnd/>
                <a:tailEnd/>
              </a14:hiddenLine>
            </a:ext>
          </a:extLst>
        </p:spPr>
        <p:txBody>
          <a:bodyPr anchor="ctr"/>
          <a:lstStyle/>
          <a:p>
            <a:pPr algn="ctr" eaLnBrk="1" hangingPunct="1">
              <a:defRPr/>
            </a:pPr>
            <a:endParaRPr lang="en-US" dirty="0">
              <a:solidFill>
                <a:srgbClr val="0000FF"/>
              </a:solidFill>
              <a:latin typeface="+mn-lt"/>
            </a:endParaRPr>
          </a:p>
        </p:txBody>
      </p:sp>
      <p:sp>
        <p:nvSpPr>
          <p:cNvPr id="5" name="Footer Placeholder 4"/>
          <p:cNvSpPr txBox="1">
            <a:spLocks/>
          </p:cNvSpPr>
          <p:nvPr/>
        </p:nvSpPr>
        <p:spPr>
          <a:xfrm>
            <a:off x="60325" y="6480175"/>
            <a:ext cx="4572000" cy="365125"/>
          </a:xfrm>
          <a:prstGeom prst="rect">
            <a:avLst/>
          </a:prstGeom>
        </p:spPr>
        <p:txBody>
          <a:bodyPr/>
          <a:lstStyle>
            <a:defPPr>
              <a:defRPr lang="en-US"/>
            </a:defPPr>
            <a:lvl1pPr algn="l" rtl="0" fontAlgn="base">
              <a:spcBef>
                <a:spcPct val="0"/>
              </a:spcBef>
              <a:spcAft>
                <a:spcPct val="0"/>
              </a:spcAft>
              <a:defRPr sz="1200" b="1" i="1" kern="1200">
                <a:solidFill>
                  <a:schemeClr val="bg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dirty="0"/>
              <a:t>Prepared by PCI for the Healthy Start Borderwide Collective</a:t>
            </a:r>
          </a:p>
        </p:txBody>
      </p:sp>
      <p:sp>
        <p:nvSpPr>
          <p:cNvPr id="6" name="Rectangle 2"/>
          <p:cNvSpPr txBox="1">
            <a:spLocks noChangeArrowheads="1"/>
          </p:cNvSpPr>
          <p:nvPr/>
        </p:nvSpPr>
        <p:spPr bwMode="auto">
          <a:xfrm>
            <a:off x="6477000" y="6407150"/>
            <a:ext cx="2514600" cy="438150"/>
          </a:xfrm>
          <a:prstGeom prst="rect">
            <a:avLst/>
          </a:prstGeom>
          <a:noFill/>
          <a:ln w="9525">
            <a:noFill/>
            <a:miter lim="800000"/>
            <a:headEnd/>
            <a:tailEnd/>
          </a:ln>
        </p:spPr>
        <p:txBody>
          <a:bodyPr anchor="ctr"/>
          <a:lstStyle/>
          <a:p>
            <a:pPr algn="ctr" eaLnBrk="1" hangingPunct="1">
              <a:spcBef>
                <a:spcPct val="20000"/>
              </a:spcBef>
              <a:defRPr/>
            </a:pPr>
            <a:r>
              <a:rPr lang="en-US" sz="1100" kern="0" cap="all" spc="300" dirty="0">
                <a:solidFill>
                  <a:srgbClr val="FFFFFF"/>
                </a:solidFill>
                <a:latin typeface="Arial Narrow"/>
                <a:cs typeface="Arial Narrow"/>
              </a:rPr>
              <a:t>www.pciglobal.org/Us</a:t>
            </a:r>
          </a:p>
        </p:txBody>
      </p:sp>
    </p:spTree>
    <p:extLst>
      <p:ext uri="{BB962C8B-B14F-4D97-AF65-F5344CB8AC3E}">
        <p14:creationId xmlns:p14="http://schemas.microsoft.com/office/powerpoint/2010/main" val="2563435695"/>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246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01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71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285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61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433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92882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6621"/>
            <a:ext cx="3008313" cy="37495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141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00199"/>
            <a:ext cx="54864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152400" y="6553200"/>
            <a:ext cx="42672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354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62200"/>
            <a:ext cx="8229600" cy="3763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7432" y="1"/>
            <a:ext cx="9171432" cy="1311990"/>
          </a:xfrm>
          <a:prstGeom prst="rect">
            <a:avLst/>
          </a:prstGeom>
        </p:spPr>
      </p:pic>
      <p:pic>
        <p:nvPicPr>
          <p:cNvPr id="8" name="Picture 7"/>
          <p:cNvPicPr>
            <a:picLocks noChangeAspect="1"/>
          </p:cNvPicPr>
          <p:nvPr userDrawn="1"/>
        </p:nvPicPr>
        <p:blipFill rotWithShape="1">
          <a:blip r:embed="rId21">
            <a:extLst>
              <a:ext uri="{28A0092B-C50C-407E-A947-70E740481C1C}">
                <a14:useLocalDpi xmlns:a14="http://schemas.microsoft.com/office/drawing/2010/main" val="0"/>
              </a:ext>
            </a:extLst>
          </a:blip>
          <a:srcRect t="13739" b="15002"/>
          <a:stretch/>
        </p:blipFill>
        <p:spPr>
          <a:xfrm>
            <a:off x="1142" y="6496050"/>
            <a:ext cx="9142857" cy="361950"/>
          </a:xfrm>
          <a:prstGeom prst="rect">
            <a:avLst/>
          </a:prstGeom>
        </p:spPr>
      </p:pic>
    </p:spTree>
    <p:extLst>
      <p:ext uri="{BB962C8B-B14F-4D97-AF65-F5344CB8AC3E}">
        <p14:creationId xmlns:p14="http://schemas.microsoft.com/office/powerpoint/2010/main" val="140868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 id="2147483667" r:id="rId14"/>
    <p:sldLayoutId id="2147483668" r:id="rId15"/>
    <p:sldLayoutId id="2147483669" r:id="rId16"/>
    <p:sldLayoutId id="2147483670" r:id="rId17"/>
    <p:sldLayoutId id="2147483671" r:id="rId18"/>
  </p:sldLayoutIdLst>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reyes@pciglobal.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ciglobal.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8.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rsa.gov/quality/toolbox/measures/prenatalfirsttrimester/part6.html#1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533400" y="2362200"/>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4000" b="1" dirty="0" smtClean="0">
                <a:latin typeface="+mn-lt"/>
              </a:rPr>
              <a:t>Healthy Start Border Alliance: Aligning for Maximum Impact </a:t>
            </a:r>
          </a:p>
          <a:p>
            <a:pPr algn="ctr">
              <a:defRPr/>
            </a:pPr>
            <a:r>
              <a:rPr lang="en-US" altLang="en-US" sz="4000" b="1" dirty="0" smtClean="0">
                <a:latin typeface="+mn-lt"/>
              </a:rPr>
              <a:t>along the US/Mexico Border</a:t>
            </a:r>
            <a:endParaRPr lang="en-US" altLang="en-US" sz="4000" b="1" dirty="0">
              <a:latin typeface="+mn-lt"/>
            </a:endParaRPr>
          </a:p>
        </p:txBody>
      </p:sp>
      <p:sp>
        <p:nvSpPr>
          <p:cNvPr id="2" name="TextBox 1"/>
          <p:cNvSpPr txBox="1"/>
          <p:nvPr/>
        </p:nvSpPr>
        <p:spPr>
          <a:xfrm>
            <a:off x="1371600" y="4495800"/>
            <a:ext cx="5791200" cy="2308324"/>
          </a:xfrm>
          <a:prstGeom prst="rect">
            <a:avLst/>
          </a:prstGeom>
          <a:noFill/>
        </p:spPr>
        <p:txBody>
          <a:bodyPr wrap="square" rtlCol="0">
            <a:spAutoFit/>
          </a:bodyPr>
          <a:lstStyle/>
          <a:p>
            <a:pPr algn="ctr"/>
            <a:r>
              <a:rPr lang="en-US" b="1" dirty="0" smtClean="0"/>
              <a:t>Communities Joined in Action National Conference </a:t>
            </a:r>
          </a:p>
          <a:p>
            <a:pPr algn="ctr"/>
            <a:r>
              <a:rPr lang="en-US" b="1" dirty="0" smtClean="0"/>
              <a:t>San Antonio, Texas February 15-17, 2017</a:t>
            </a:r>
          </a:p>
          <a:p>
            <a:pPr algn="ctr"/>
            <a:endParaRPr lang="en-US" b="1" dirty="0" smtClean="0"/>
          </a:p>
          <a:p>
            <a:pPr algn="ctr"/>
            <a:r>
              <a:rPr lang="en-US" b="1" dirty="0" smtClean="0"/>
              <a:t>Presenter: Maria Lourdes F. Reyes, MD, MPH</a:t>
            </a:r>
          </a:p>
          <a:p>
            <a:pPr algn="ctr"/>
            <a:r>
              <a:rPr lang="en-US" b="1" dirty="0" smtClean="0"/>
              <a:t>Director, PCI US &amp; Border Programs</a:t>
            </a:r>
          </a:p>
          <a:p>
            <a:pPr algn="ctr"/>
            <a:r>
              <a:rPr lang="en-US" b="1" dirty="0" smtClean="0">
                <a:hlinkClick r:id="rId3"/>
              </a:rPr>
              <a:t>mreyes@pciglobal.org</a:t>
            </a:r>
            <a:endParaRPr lang="en-US" b="1" dirty="0" smtClean="0"/>
          </a:p>
          <a:p>
            <a:pPr algn="ctr"/>
            <a:r>
              <a:rPr lang="en-US" b="1" dirty="0" smtClean="0">
                <a:hlinkClick r:id="rId4"/>
              </a:rPr>
              <a:t>www.pciglobal.org</a:t>
            </a:r>
            <a:endParaRPr lang="en-US" b="1" dirty="0" smtClean="0"/>
          </a:p>
          <a:p>
            <a:pPr algn="ctr"/>
            <a:endParaRPr lang="en-US" b="1" dirty="0"/>
          </a:p>
        </p:txBody>
      </p:sp>
    </p:spTree>
    <p:extLst>
      <p:ext uri="{BB962C8B-B14F-4D97-AF65-F5344CB8AC3E}">
        <p14:creationId xmlns:p14="http://schemas.microsoft.com/office/powerpoint/2010/main" val="324015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86" y="1677646"/>
            <a:ext cx="1841471" cy="148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676400" y="1323002"/>
            <a:ext cx="1973186" cy="1356579"/>
            <a:chOff x="-212652" y="224484"/>
            <a:chExt cx="2615609" cy="1904465"/>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815" y="224484"/>
              <a:ext cx="1552354" cy="1904465"/>
            </a:xfrm>
            <a:prstGeom prst="rect">
              <a:avLst/>
            </a:prstGeom>
            <a:noFill/>
            <a:ln>
              <a:noFill/>
            </a:ln>
            <a:effectLst>
              <a:innerShdw blurRad="114300">
                <a:srgbClr val="FF6699"/>
              </a:innerShdw>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Title 1"/>
            <p:cNvSpPr txBox="1">
              <a:spLocks/>
            </p:cNvSpPr>
            <p:nvPr/>
          </p:nvSpPr>
          <p:spPr>
            <a:xfrm>
              <a:off x="-212652" y="709653"/>
              <a:ext cx="2615609" cy="799399"/>
            </a:xfrm>
            <a:prstGeom prst="rect">
              <a:avLst/>
            </a:prstGeom>
          </p:spPr>
          <p:txBody>
            <a:bodyPr anchor="ctr">
              <a:normAutofit fontScale="6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defRPr/>
              </a:pPr>
              <a:r>
                <a:rPr lang="en-US" sz="3075" dirty="0">
                  <a:effectLst/>
                  <a:latin typeface="+mn-lt"/>
                </a:rPr>
                <a:t>Santa</a:t>
              </a:r>
              <a:r>
                <a:rPr lang="en-US" sz="3075" dirty="0">
                  <a:latin typeface="+mn-lt"/>
                </a:rPr>
                <a:t> </a:t>
              </a:r>
              <a:r>
                <a:rPr lang="en-US" sz="3075" dirty="0">
                  <a:effectLst/>
                  <a:latin typeface="+mn-lt"/>
                </a:rPr>
                <a:t>Cruz</a:t>
              </a:r>
              <a:r>
                <a:rPr lang="en-US" sz="3075" dirty="0">
                  <a:latin typeface="+mn-lt"/>
                </a:rPr>
                <a:t> </a:t>
              </a:r>
              <a:r>
                <a:rPr lang="en-US" sz="3075" dirty="0">
                  <a:effectLst/>
                  <a:latin typeface="+mn-lt"/>
                </a:rPr>
                <a:t>County</a:t>
              </a:r>
              <a:r>
                <a:rPr lang="en-US" sz="3075" dirty="0">
                  <a:latin typeface="+mn-lt"/>
                </a:rPr>
                <a:t> </a:t>
              </a:r>
            </a:p>
            <a:p>
              <a:pPr algn="ctr">
                <a:defRPr/>
              </a:pPr>
              <a:r>
                <a:rPr lang="en-US" sz="3075" dirty="0">
                  <a:effectLst/>
                  <a:latin typeface="+mn-lt"/>
                </a:rPr>
                <a:t>Healthy</a:t>
              </a:r>
              <a:r>
                <a:rPr lang="en-US" sz="3075" dirty="0">
                  <a:latin typeface="+mn-lt"/>
                </a:rPr>
                <a:t> </a:t>
              </a:r>
              <a:r>
                <a:rPr lang="en-US" sz="3075" dirty="0">
                  <a:effectLst/>
                  <a:latin typeface="+mn-lt"/>
                </a:rPr>
                <a:t>Start</a:t>
              </a:r>
            </a:p>
            <a:p>
              <a:pPr algn="r">
                <a:defRPr/>
              </a:pPr>
              <a:endParaRPr lang="en-US" sz="2325" i="1" dirty="0">
                <a:latin typeface="+mn-lt"/>
              </a:endParaRPr>
            </a:p>
          </p:txBody>
        </p:sp>
      </p:grpSp>
      <p:pic>
        <p:nvPicPr>
          <p:cNvPr id="86018" name="Picture 2" descr="C:\Users\ycastro\AppData\Local\Microsoft\Windows\Temporary Internet Files\Content.IE5\HFR0YSZS\bor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3962" y="4237975"/>
            <a:ext cx="2908592" cy="2171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8268" y="2381200"/>
            <a:ext cx="2620046" cy="1758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2383" y="4267200"/>
            <a:ext cx="1785536" cy="2113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330" t="-496" r="330" b="18224"/>
          <a:stretch/>
        </p:blipFill>
        <p:spPr>
          <a:xfrm>
            <a:off x="108503" y="3553593"/>
            <a:ext cx="2759729" cy="2848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493" y="2664406"/>
            <a:ext cx="2784609" cy="1380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4251280"/>
      </p:ext>
    </p:extLst>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6"/>
          <p:cNvSpPr>
            <a:spLocks noChangeArrowheads="1"/>
          </p:cNvSpPr>
          <p:nvPr/>
        </p:nvSpPr>
        <p:spPr bwMode="auto">
          <a:xfrm>
            <a:off x="2045494" y="1849228"/>
            <a:ext cx="2457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500" b="1" dirty="0">
              <a:latin typeface="Garamond" panose="02020404030301010803" pitchFamily="18" charset="0"/>
            </a:endParaRPr>
          </a:p>
          <a:p>
            <a:pPr algn="ctr"/>
            <a:endParaRPr lang="en-US" altLang="en-US" sz="1500" b="1" i="1" dirty="0">
              <a:latin typeface="Garamond" panose="02020404030301010803" pitchFamily="18" charset="0"/>
            </a:endParaRPr>
          </a:p>
        </p:txBody>
      </p:sp>
      <p:pic>
        <p:nvPicPr>
          <p:cNvPr id="1026" name="Picture 2" descr="E:\Final-2017 HSP Calendar Photos-LM Images-2016\3rd Page Photo-Lg Grp-LM16-2-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76400"/>
            <a:ext cx="3420369" cy="23495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Final-2017 HSP Calendar Photos-LM Images-2016\April-LM16-2-0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6443" y="1704084"/>
            <a:ext cx="3686174" cy="2294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Final-2017 HSP Calendar Photos-LM Images-2016\August-LM16-2-0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343400"/>
            <a:ext cx="3519191" cy="18962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Final-2017 HSP Calendar Photos-LM Images-2016\June-LM16-0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4309141"/>
            <a:ext cx="3885010" cy="18962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HSP NEW-Logo-2016\2017 LCDF new logo.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9087" y="3302422"/>
            <a:ext cx="2183606" cy="1391617"/>
          </a:xfrm>
          <a:prstGeom prst="rect">
            <a:avLst/>
          </a:prstGeom>
          <a:noFill/>
          <a:ln>
            <a:noFill/>
          </a:ln>
        </p:spPr>
      </p:pic>
    </p:spTree>
    <p:extLst>
      <p:ext uri="{BB962C8B-B14F-4D97-AF65-F5344CB8AC3E}">
        <p14:creationId xmlns:p14="http://schemas.microsoft.com/office/powerpoint/2010/main" val="1189439494"/>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1032"/>
          <p:cNvSpPr>
            <a:spLocks noChangeShapeType="1"/>
          </p:cNvSpPr>
          <p:nvPr/>
        </p:nvSpPr>
        <p:spPr bwMode="auto">
          <a:xfrm>
            <a:off x="1143000" y="857250"/>
            <a:ext cx="685800" cy="0"/>
          </a:xfrm>
          <a:prstGeom prst="line">
            <a:avLst/>
          </a:prstGeom>
          <a:noFill/>
          <a:ln w="0">
            <a:solidFill>
              <a:srgbClr val="FB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n-US" sz="1350" dirty="0"/>
          </a:p>
        </p:txBody>
      </p:sp>
      <p:sp>
        <p:nvSpPr>
          <p:cNvPr id="88067" name="Line 1030"/>
          <p:cNvSpPr>
            <a:spLocks noChangeShapeType="1"/>
          </p:cNvSpPr>
          <p:nvPr/>
        </p:nvSpPr>
        <p:spPr bwMode="auto">
          <a:xfrm>
            <a:off x="1143000" y="857250"/>
            <a:ext cx="342900" cy="0"/>
          </a:xfrm>
          <a:prstGeom prst="line">
            <a:avLst/>
          </a:prstGeom>
          <a:noFill/>
          <a:ln w="0">
            <a:solidFill>
              <a:srgbClr val="FE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n-US" sz="1350" dirty="0"/>
          </a:p>
        </p:txBody>
      </p:sp>
      <p:sp>
        <p:nvSpPr>
          <p:cNvPr id="88068" name="Rectangle 4"/>
          <p:cNvSpPr>
            <a:spLocks noGrp="1" noChangeArrowheads="1"/>
          </p:cNvSpPr>
          <p:nvPr>
            <p:ph type="ctrTitle"/>
          </p:nvPr>
        </p:nvSpPr>
        <p:spPr>
          <a:xfrm>
            <a:off x="2057400" y="1681333"/>
            <a:ext cx="6858000" cy="1180388"/>
          </a:xfrm>
        </p:spPr>
        <p:txBody>
          <a:bodyPr>
            <a:normAutofit fontScale="90000"/>
          </a:bodyPr>
          <a:lstStyle/>
          <a:p>
            <a:pPr eaLnBrk="1" hangingPunct="1"/>
            <a:r>
              <a:rPr lang="en-US" altLang="en-US" sz="3600" b="1" dirty="0"/>
              <a:t>Ben Archer Health Center Welcome Baby Healthy Start Program </a:t>
            </a:r>
          </a:p>
        </p:txBody>
      </p:sp>
      <p:sp>
        <p:nvSpPr>
          <p:cNvPr id="88069" name="Line 1031"/>
          <p:cNvSpPr>
            <a:spLocks noChangeShapeType="1"/>
          </p:cNvSpPr>
          <p:nvPr/>
        </p:nvSpPr>
        <p:spPr bwMode="auto">
          <a:xfrm>
            <a:off x="1143000" y="857250"/>
            <a:ext cx="0" cy="342900"/>
          </a:xfrm>
          <a:prstGeom prst="line">
            <a:avLst/>
          </a:prstGeom>
          <a:noFill/>
          <a:ln w="0">
            <a:solidFill>
              <a:srgbClr val="FD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n-US" sz="1350" dirty="0"/>
          </a:p>
        </p:txBody>
      </p:sp>
      <p:sp>
        <p:nvSpPr>
          <p:cNvPr id="39941" name="Rectangle 5"/>
          <p:cNvSpPr>
            <a:spLocks noChangeArrowheads="1"/>
          </p:cNvSpPr>
          <p:nvPr/>
        </p:nvSpPr>
        <p:spPr bwMode="auto">
          <a:xfrm>
            <a:off x="2057400" y="4114800"/>
            <a:ext cx="4800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6B9F25"/>
              </a:buClr>
              <a:buSzPct val="80000"/>
              <a:buFont typeface="Wingdings" pitchFamily="2" charset="2"/>
              <a:buNone/>
              <a:defRPr/>
            </a:pPr>
            <a:endParaRPr lang="en-US" sz="2400" b="1" kern="0" dirty="0">
              <a:solidFill>
                <a:srgbClr val="F8F8F8"/>
              </a:solidFill>
              <a:effectLst>
                <a:outerShdw blurRad="38100" dist="38100" dir="2700000" algn="tl">
                  <a:srgbClr val="000000"/>
                </a:outerShdw>
              </a:effectLst>
              <a:latin typeface="Georgia"/>
            </a:endParaRPr>
          </a:p>
        </p:txBody>
      </p:sp>
      <p:pic>
        <p:nvPicPr>
          <p:cNvPr id="8807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81" y="1603179"/>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90" y="3566720"/>
            <a:ext cx="3598155" cy="2474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AutoShape 2" descr="Displaying 005726f5-5f10-494f-b6f3-d1df3414c0f0.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9985" y="3268362"/>
            <a:ext cx="1446671" cy="911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80" r="15380" b="15127"/>
          <a:stretch/>
        </p:blipFill>
        <p:spPr bwMode="auto">
          <a:xfrm>
            <a:off x="7614654" y="3100716"/>
            <a:ext cx="1280732" cy="2790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0" y="4495800"/>
            <a:ext cx="2835032" cy="1324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3787" y="3252324"/>
            <a:ext cx="1308779" cy="911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54381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CC3614\Pictures\1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0297" y="3776618"/>
            <a:ext cx="3214571" cy="2410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5" name="Picture 7" descr="C:\Users\CC3614\Pictures\photo- hous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41" y="3792488"/>
            <a:ext cx="1800225"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0119" name="Title 2"/>
          <p:cNvSpPr>
            <a:spLocks noGrp="1"/>
          </p:cNvSpPr>
          <p:nvPr>
            <p:ph type="title"/>
          </p:nvPr>
        </p:nvSpPr>
        <p:spPr>
          <a:xfrm>
            <a:off x="-76200" y="1734535"/>
            <a:ext cx="3884831" cy="659606"/>
          </a:xfrm>
        </p:spPr>
        <p:txBody>
          <a:bodyPr>
            <a:noAutofit/>
          </a:bodyPr>
          <a:lstStyle/>
          <a:p>
            <a:r>
              <a:rPr lang="en-US" altLang="en-US" sz="3600" b="1" dirty="0"/>
              <a:t>Healthy Start Laredo</a:t>
            </a:r>
          </a:p>
        </p:txBody>
      </p:sp>
      <p:pic>
        <p:nvPicPr>
          <p:cNvPr id="7174" name="Picture 6" descr="C:\Users\CC3614\Pictures\photo- housing in stables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34"/>
          <a:stretch/>
        </p:blipFill>
        <p:spPr bwMode="auto">
          <a:xfrm>
            <a:off x="5715000" y="3657600"/>
            <a:ext cx="3212780" cy="2516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5141" t="15395" r="11036"/>
          <a:stretch/>
        </p:blipFill>
        <p:spPr>
          <a:xfrm>
            <a:off x="3962400" y="1600200"/>
            <a:ext cx="2226414" cy="1685369"/>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14445" t="1482" r="23052"/>
          <a:stretch/>
        </p:blipFill>
        <p:spPr>
          <a:xfrm rot="5400000">
            <a:off x="6782701" y="1449092"/>
            <a:ext cx="1683176" cy="1989779"/>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4498" y="2563322"/>
            <a:ext cx="2575198" cy="1059985"/>
          </a:xfrm>
          <a:prstGeom prst="rect">
            <a:avLst/>
          </a:prstGeom>
        </p:spPr>
      </p:pic>
    </p:spTree>
    <p:custDataLst>
      <p:tags r:id="rId1"/>
    </p:custDataLst>
    <p:extLst>
      <p:ext uri="{BB962C8B-B14F-4D97-AF65-F5344CB8AC3E}">
        <p14:creationId xmlns:p14="http://schemas.microsoft.com/office/powerpoint/2010/main" val="1805237427"/>
      </p:ext>
    </p:extLst>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12" y="1691909"/>
            <a:ext cx="8093319" cy="536357"/>
          </a:xfrm>
        </p:spPr>
        <p:txBody>
          <a:bodyPr>
            <a:normAutofit fontScale="90000"/>
          </a:bodyPr>
          <a:lstStyle/>
          <a:p>
            <a:r>
              <a:rPr lang="en-US" b="1" dirty="0" smtClean="0"/>
              <a:t>California Border Healthy Start: San Diego, CA</a:t>
            </a:r>
            <a:endParaRPr lang="en-US" b="1" dirty="0"/>
          </a:p>
        </p:txBody>
      </p:sp>
      <p:pic>
        <p:nvPicPr>
          <p:cNvPr id="4" name="Picture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89658" y="2608859"/>
            <a:ext cx="2396708" cy="179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89658" y="4585607"/>
            <a:ext cx="2678681" cy="1789157"/>
          </a:xfrm>
          <a:prstGeom prst="rect">
            <a:avLst/>
          </a:prstGeom>
        </p:spPr>
      </p:pic>
      <p:pic>
        <p:nvPicPr>
          <p:cNvPr id="7" name="Picture 2" descr="La cerca se hunde en el m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482" y="2595113"/>
            <a:ext cx="2419681" cy="17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3711" y="4585607"/>
            <a:ext cx="3180722" cy="178915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929" y="4572000"/>
            <a:ext cx="2382557" cy="178691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929" y="2760924"/>
            <a:ext cx="2893058" cy="1627345"/>
          </a:xfrm>
          <a:prstGeom prst="rect">
            <a:avLst/>
          </a:prstGeom>
        </p:spPr>
      </p:pic>
    </p:spTree>
    <p:extLst>
      <p:ext uri="{BB962C8B-B14F-4D97-AF65-F5344CB8AC3E}">
        <p14:creationId xmlns:p14="http://schemas.microsoft.com/office/powerpoint/2010/main" val="834833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txBox="1">
            <a:spLocks/>
          </p:cNvSpPr>
          <p:nvPr/>
        </p:nvSpPr>
        <p:spPr bwMode="auto">
          <a:xfrm>
            <a:off x="1371600" y="2051449"/>
            <a:ext cx="6338888" cy="65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Healthy Start Border Alliance Priorities</a:t>
            </a:r>
          </a:p>
        </p:txBody>
      </p:sp>
      <p:sp>
        <p:nvSpPr>
          <p:cNvPr id="40963" name="Content Placeholder 2"/>
          <p:cNvSpPr txBox="1">
            <a:spLocks/>
          </p:cNvSpPr>
          <p:nvPr/>
        </p:nvSpPr>
        <p:spPr bwMode="auto">
          <a:xfrm>
            <a:off x="1519237" y="2709863"/>
            <a:ext cx="604361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indent="-342900">
              <a:buFont typeface="Arial" panose="020B0604020202020204" pitchFamily="34" charset="0"/>
              <a:buAutoNum type="arabicPeriod"/>
              <a:defRPr/>
            </a:pPr>
            <a:r>
              <a:rPr lang="en-US" altLang="en-US" sz="2400" dirty="0"/>
              <a:t>Relationship strengthening</a:t>
            </a:r>
          </a:p>
          <a:p>
            <a:pPr marL="342900" indent="-342900">
              <a:buFont typeface="Arial" panose="020B0604020202020204" pitchFamily="34" charset="0"/>
              <a:buAutoNum type="arabicPeriod"/>
              <a:defRPr/>
            </a:pPr>
            <a:r>
              <a:rPr lang="en-US" altLang="en-US" sz="2400" dirty="0"/>
              <a:t>Cross-training </a:t>
            </a:r>
          </a:p>
          <a:p>
            <a:pPr marL="342900" indent="-342900">
              <a:buFont typeface="Arial" panose="020B0604020202020204" pitchFamily="34" charset="0"/>
              <a:buAutoNum type="arabicPeriod"/>
              <a:defRPr/>
            </a:pPr>
            <a:r>
              <a:rPr lang="en-US" altLang="en-US" sz="2400" dirty="0"/>
              <a:t>Border-wide collective impact strategies</a:t>
            </a:r>
          </a:p>
          <a:p>
            <a:pPr marL="342900" indent="-342900">
              <a:buFont typeface="Arial" panose="020B0604020202020204" pitchFamily="34" charset="0"/>
              <a:buAutoNum type="arabicPeriod"/>
              <a:defRPr/>
            </a:pPr>
            <a:r>
              <a:rPr lang="en-US" altLang="en-US" sz="2400" dirty="0"/>
              <a:t>Joint branding/visibility </a:t>
            </a:r>
          </a:p>
          <a:p>
            <a:pPr marL="342900" indent="-342900">
              <a:buFont typeface="Arial" panose="020B0604020202020204" pitchFamily="34" charset="0"/>
              <a:buAutoNum type="arabicPeriod"/>
              <a:defRPr/>
            </a:pPr>
            <a:r>
              <a:rPr lang="en-US" altLang="en-US" sz="2400" dirty="0"/>
              <a:t>Position for additional border partnerships and funding </a:t>
            </a:r>
          </a:p>
          <a:p>
            <a:pPr marL="0" indent="0">
              <a:buNone/>
              <a:defRPr/>
            </a:pPr>
            <a:endParaRPr lang="en-US" altLang="en-US" sz="1800" dirty="0"/>
          </a:p>
          <a:p>
            <a:pPr marL="0" indent="0">
              <a:buNone/>
              <a:defRPr/>
            </a:pPr>
            <a:endParaRPr lang="en-US" altLang="en-US" sz="1575" dirty="0"/>
          </a:p>
          <a:p>
            <a:pPr marL="257175" lvl="1" indent="0">
              <a:buNone/>
              <a:defRPr/>
            </a:pPr>
            <a:endParaRPr lang="en-US" altLang="en-US" sz="1350" dirty="0"/>
          </a:p>
          <a:p>
            <a:pPr lvl="1">
              <a:defRPr/>
            </a:pPr>
            <a:endParaRPr lang="en-US" altLang="en-US" sz="1350" dirty="0"/>
          </a:p>
        </p:txBody>
      </p:sp>
    </p:spTree>
    <p:extLst>
      <p:ext uri="{BB962C8B-B14F-4D97-AF65-F5344CB8AC3E}">
        <p14:creationId xmlns:p14="http://schemas.microsoft.com/office/powerpoint/2010/main" val="2254147081"/>
      </p:ext>
    </p:extLst>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19400"/>
            <a:ext cx="8229600" cy="3763963"/>
          </a:xfrm>
        </p:spPr>
        <p:txBody>
          <a:bodyPr>
            <a:normAutofit/>
          </a:bodyPr>
          <a:lstStyle/>
          <a:p>
            <a:r>
              <a:rPr lang="en-US" sz="2800" dirty="0" smtClean="0"/>
              <a:t>Trainings in TX, NM (Grand Rapids) </a:t>
            </a:r>
          </a:p>
          <a:p>
            <a:r>
              <a:rPr lang="en-US" sz="2800" dirty="0" smtClean="0"/>
              <a:t>Trainings in AZ in May and Fresno </a:t>
            </a:r>
          </a:p>
          <a:p>
            <a:r>
              <a:rPr lang="en-US" sz="2800" dirty="0" smtClean="0"/>
              <a:t>Collective Impact process</a:t>
            </a:r>
          </a:p>
          <a:p>
            <a:r>
              <a:rPr lang="en-US" sz="2800" dirty="0" smtClean="0"/>
              <a:t>Research – early entry into prenatal care; </a:t>
            </a:r>
            <a:r>
              <a:rPr lang="en-US" sz="2800" dirty="0" err="1" smtClean="0"/>
              <a:t>Zika</a:t>
            </a:r>
            <a:endParaRPr lang="en-US" sz="2800" dirty="0" smtClean="0"/>
          </a:p>
          <a:p>
            <a:r>
              <a:rPr lang="en-US" sz="2800" dirty="0" smtClean="0"/>
              <a:t>Manuscripts- pending publication</a:t>
            </a:r>
          </a:p>
          <a:p>
            <a:r>
              <a:rPr lang="en-US" sz="2800" dirty="0" smtClean="0"/>
              <a:t>Nationwide conferences presentations</a:t>
            </a:r>
            <a:endParaRPr lang="en-US" sz="2800" dirty="0"/>
          </a:p>
        </p:txBody>
      </p:sp>
      <p:sp>
        <p:nvSpPr>
          <p:cNvPr id="7" name="Title 1"/>
          <p:cNvSpPr txBox="1">
            <a:spLocks/>
          </p:cNvSpPr>
          <p:nvPr/>
        </p:nvSpPr>
        <p:spPr>
          <a:xfrm>
            <a:off x="304800" y="1371600"/>
            <a:ext cx="8277639" cy="1143000"/>
          </a:xfrm>
          <a:prstGeom prst="rect">
            <a:avLst/>
          </a:prstGeom>
        </p:spPr>
        <p:txBody>
          <a:bodyPr/>
          <a:lst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a:lstStyle>
          <a:p>
            <a:r>
              <a:rPr lang="en-US" altLang="en-US" sz="3600" b="1" dirty="0" smtClean="0">
                <a:latin typeface="+mn-lt"/>
              </a:rPr>
              <a:t>Mentoring &amp; Peer Learning Network</a:t>
            </a:r>
          </a:p>
          <a:p>
            <a:r>
              <a:rPr lang="en-US" altLang="en-US" sz="3600" b="1" dirty="0" smtClean="0">
                <a:latin typeface="+mn-lt"/>
              </a:rPr>
              <a:t>With Border Alliance</a:t>
            </a:r>
          </a:p>
          <a:p>
            <a:endParaRPr lang="en-US" altLang="en-US" sz="3600" dirty="0" smtClean="0"/>
          </a:p>
        </p:txBody>
      </p:sp>
    </p:spTree>
    <p:extLst>
      <p:ext uri="{BB962C8B-B14F-4D97-AF65-F5344CB8AC3E}">
        <p14:creationId xmlns:p14="http://schemas.microsoft.com/office/powerpoint/2010/main" val="109737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972175"/>
            <a:ext cx="807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235700" cy="426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275849"/>
      </p:ext>
    </p:extLst>
  </p:cSld>
  <p:clrMapOvr>
    <a:masterClrMapping/>
  </p:clrMapOvr>
  <p:transition spd="slow">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1" y="1348468"/>
            <a:ext cx="6172200" cy="512853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9413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605588"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05382"/>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28638" y="1700213"/>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dirty="0">
                <a:latin typeface="+mn-lt"/>
                <a:cs typeface="Times New Roman" panose="02020603050405020304" pitchFamily="18" charset="0"/>
              </a:rPr>
              <a:t>PCI’S MISSION </a:t>
            </a:r>
            <a:r>
              <a:rPr lang="en-US" altLang="en-US" sz="2800" dirty="0">
                <a:latin typeface="+mn-lt"/>
                <a:cs typeface="Times New Roman" panose="02020603050405020304" pitchFamily="18" charset="0"/>
              </a:rPr>
              <a:t>IS TO EMPOWER PEOPLE TO ENHANCE HEALTH, END HUNGER AND OVERCOME HARDSHIP.</a:t>
            </a:r>
            <a:endParaRPr lang="en-US" altLang="en-US" sz="2800" dirty="0" smtClean="0">
              <a:latin typeface="+mn-lt"/>
            </a:endParaRPr>
          </a:p>
        </p:txBody>
      </p:sp>
      <p:sp>
        <p:nvSpPr>
          <p:cNvPr id="3" name="Text Box 6"/>
          <p:cNvSpPr txBox="1">
            <a:spLocks noChangeArrowheads="1"/>
          </p:cNvSpPr>
          <p:nvPr/>
        </p:nvSpPr>
        <p:spPr bwMode="auto">
          <a:xfrm>
            <a:off x="546100" y="2370138"/>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000" dirty="0" smtClean="0">
              <a:latin typeface="Georgia" panose="02040502050405020303" pitchFamily="18" charset="0"/>
              <a:cs typeface="Times New Roman" panose="02020603050405020304" pitchFamily="18" charset="0"/>
            </a:endParaRPr>
          </a:p>
        </p:txBody>
      </p:sp>
      <p:sp>
        <p:nvSpPr>
          <p:cNvPr id="4" name="Text Box 6"/>
          <p:cNvSpPr txBox="1">
            <a:spLocks noChangeArrowheads="1"/>
          </p:cNvSpPr>
          <p:nvPr/>
        </p:nvSpPr>
        <p:spPr bwMode="auto">
          <a:xfrm>
            <a:off x="2133600" y="3352800"/>
            <a:ext cx="655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altLang="en-US" sz="4000" b="1" dirty="0" smtClean="0">
                <a:latin typeface="+mn-lt"/>
                <a:cs typeface="Times New Roman" panose="02020603050405020304" pitchFamily="18" charset="0"/>
              </a:rPr>
              <a:t>Our vision</a:t>
            </a:r>
            <a:endParaRPr lang="en-US" altLang="en-US" sz="4000" b="1" dirty="0" smtClean="0">
              <a:latin typeface="+mn-lt"/>
            </a:endParaRPr>
          </a:p>
          <a:p>
            <a:pPr algn="just" eaLnBrk="1" hangingPunct="1">
              <a:defRPr/>
            </a:pPr>
            <a:endParaRPr lang="en-US" altLang="en-US" sz="2000" dirty="0" smtClean="0">
              <a:latin typeface="+mn-lt"/>
            </a:endParaRPr>
          </a:p>
          <a:p>
            <a:pPr eaLnBrk="1" hangingPunct="1">
              <a:defRPr/>
            </a:pPr>
            <a:r>
              <a:rPr lang="en-US" altLang="en-US" sz="2000" dirty="0" smtClean="0">
                <a:latin typeface="Georgia" panose="02040502050405020303" pitchFamily="18" charset="0"/>
              </a:rPr>
              <a:t>Motivated by our concern for the world’s most vulnerable children, families and communities, PCI envisions a world where abundant resources are shared, communities are able to provide for the health and well-being of their members, and children and families can achieve lives of hope, good health and self-sufficiency.</a:t>
            </a:r>
          </a:p>
        </p:txBody>
      </p:sp>
    </p:spTree>
    <p:extLst>
      <p:ext uri="{BB962C8B-B14F-4D97-AF65-F5344CB8AC3E}">
        <p14:creationId xmlns:p14="http://schemas.microsoft.com/office/powerpoint/2010/main" val="332737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ChangeArrowheads="1"/>
          </p:cNvSpPr>
          <p:nvPr/>
        </p:nvSpPr>
        <p:spPr bwMode="auto">
          <a:xfrm>
            <a:off x="374284" y="1556606"/>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latin typeface="Georgia" panose="02040502050405020303" pitchFamily="18" charset="0"/>
              </a:rPr>
              <a:t>Health Education Action for Living (</a:t>
            </a:r>
            <a:r>
              <a:rPr lang="en-US" altLang="en-US" sz="2812" b="1" dirty="0">
                <a:solidFill>
                  <a:srgbClr val="FF6600"/>
                </a:solidFill>
                <a:latin typeface="Georgia" panose="02040502050405020303" pitchFamily="18" charset="0"/>
              </a:rPr>
              <a:t>HEAL) </a:t>
            </a:r>
            <a:r>
              <a:rPr lang="en-US" altLang="en-US" sz="2800" b="1" dirty="0">
                <a:latin typeface="Georgia" panose="02040502050405020303" pitchFamily="18" charset="0"/>
              </a:rPr>
              <a:t>Mental Health and Resilience</a:t>
            </a:r>
            <a:r>
              <a:rPr lang="en-US" altLang="en-US" sz="3200" dirty="0">
                <a:solidFill>
                  <a:schemeClr val="tx2"/>
                </a:solidFill>
              </a:rPr>
              <a:t/>
            </a:r>
            <a:br>
              <a:rPr lang="en-US" altLang="en-US" sz="3200" dirty="0">
                <a:solidFill>
                  <a:schemeClr val="tx2"/>
                </a:solidFill>
              </a:rPr>
            </a:br>
            <a:endParaRPr lang="en-US" altLang="en-US" sz="3200" dirty="0">
              <a:solidFill>
                <a:schemeClr val="tx2"/>
              </a:solidFill>
            </a:endParaRPr>
          </a:p>
        </p:txBody>
      </p:sp>
      <p:sp>
        <p:nvSpPr>
          <p:cNvPr id="18435" name="Rectangle 3"/>
          <p:cNvSpPr txBox="1">
            <a:spLocks noChangeArrowheads="1"/>
          </p:cNvSpPr>
          <p:nvPr/>
        </p:nvSpPr>
        <p:spPr bwMode="auto">
          <a:xfrm>
            <a:off x="613294" y="2566621"/>
            <a:ext cx="55832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177" indent="-457177" eaLnBrk="1" hangingPunct="1">
              <a:spcBef>
                <a:spcPct val="20000"/>
              </a:spcBef>
              <a:buFont typeface="Arial" panose="020B0604020202020204" pitchFamily="34" charset="0"/>
              <a:buChar char="•"/>
              <a:defRPr/>
            </a:pPr>
            <a:r>
              <a:rPr lang="en-US" altLang="en-US" sz="1969" dirty="0">
                <a:latin typeface="Calibri" panose="020F0502020204030204" pitchFamily="34" charset="0"/>
              </a:rPr>
              <a:t>Facilitation Guide and 6 week Curriculum based on the book “Is it difficult being a woman?”</a:t>
            </a:r>
          </a:p>
          <a:p>
            <a:pPr marL="457177" indent="-457177" eaLnBrk="1" hangingPunct="1">
              <a:spcBef>
                <a:spcPct val="20000"/>
              </a:spcBef>
              <a:buFont typeface="Arial" panose="020B0604020202020204" pitchFamily="34" charset="0"/>
              <a:buChar char="•"/>
              <a:defRPr/>
            </a:pPr>
            <a:r>
              <a:rPr lang="en-US" sz="1969" dirty="0">
                <a:solidFill>
                  <a:srgbClr val="343434"/>
                </a:solidFill>
                <a:latin typeface="Calibri" panose="020F0502020204030204" pitchFamily="34" charset="0"/>
              </a:rPr>
              <a:t>Reduced depression by 40% among Hispanic immigrant women and 55% among pregnant women in San Diego (PCI)</a:t>
            </a:r>
          </a:p>
          <a:p>
            <a:pPr marL="457177" indent="-457177" eaLnBrk="1" hangingPunct="1">
              <a:spcBef>
                <a:spcPct val="20000"/>
              </a:spcBef>
              <a:buFont typeface="Arial" panose="020B0604020202020204" pitchFamily="34" charset="0"/>
              <a:buChar char="•"/>
              <a:defRPr/>
            </a:pPr>
            <a:r>
              <a:rPr lang="en-US" altLang="en-US" sz="1969" dirty="0">
                <a:latin typeface="Calibri" panose="020F0502020204030204" pitchFamily="34" charset="0"/>
              </a:rPr>
              <a:t>Implemented by 5 Healthy Starts, Texas A&amp;M Colonias program, and several community health centers along the border. </a:t>
            </a:r>
          </a:p>
          <a:p>
            <a:pPr marL="457177" indent="-457177" eaLnBrk="1" hangingPunct="1">
              <a:spcBef>
                <a:spcPct val="20000"/>
              </a:spcBef>
              <a:buFont typeface="Arial" panose="020B0604020202020204" pitchFamily="34" charset="0"/>
              <a:buChar char="•"/>
              <a:defRPr/>
            </a:pPr>
            <a:r>
              <a:rPr lang="en-US" altLang="en-US" sz="1969" dirty="0">
                <a:latin typeface="Calibri" panose="020F0502020204030204" pitchFamily="34" charset="0"/>
              </a:rPr>
              <a:t>Developing joint evaluation strategies</a:t>
            </a:r>
          </a:p>
          <a:p>
            <a:pPr marL="457177" indent="-457177" eaLnBrk="1" hangingPunct="1">
              <a:spcBef>
                <a:spcPct val="20000"/>
              </a:spcBef>
              <a:buFont typeface="Arial" panose="020B0604020202020204" pitchFamily="34" charset="0"/>
              <a:buChar char="•"/>
              <a:defRPr/>
            </a:pPr>
            <a:endParaRPr lang="en-US" altLang="en-US" sz="2000" b="1" dirty="0">
              <a:latin typeface="Georgia" panose="02040502050405020303" pitchFamily="18" charset="0"/>
            </a:endParaRPr>
          </a:p>
          <a:p>
            <a:pPr marL="457177" indent="-457177" eaLnBrk="1" hangingPunct="1">
              <a:spcBef>
                <a:spcPct val="20000"/>
              </a:spcBef>
              <a:buFont typeface="Arial" panose="020B0604020202020204" pitchFamily="34" charset="0"/>
              <a:buChar char="•"/>
              <a:defRPr/>
            </a:pPr>
            <a:endParaRPr lang="en-US" altLang="en-US" sz="2000" b="1" dirty="0">
              <a:latin typeface="Georgia" panose="02040502050405020303" pitchFamily="18" charset="0"/>
            </a:endParaRPr>
          </a:p>
          <a:p>
            <a:pPr algn="ctr" eaLnBrk="1" hangingPunct="1">
              <a:spcBef>
                <a:spcPct val="20000"/>
              </a:spcBef>
              <a:defRPr/>
            </a:pPr>
            <a:endParaRPr lang="en-US" altLang="en-US" sz="2000" b="1" dirty="0">
              <a:latin typeface="Georgia" panose="02040502050405020303" pitchFamily="18" charset="0"/>
            </a:endParaRPr>
          </a:p>
          <a:p>
            <a:pPr algn="ctr" eaLnBrk="1" hangingPunct="1">
              <a:spcBef>
                <a:spcPct val="20000"/>
              </a:spcBef>
              <a:defRPr/>
            </a:pPr>
            <a:endParaRPr lang="en-US" altLang="en-US" sz="2800" b="1" dirty="0">
              <a:latin typeface="Georgia" panose="02040502050405020303" pitchFamily="18" charset="0"/>
            </a:endParaRP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542" y="2509838"/>
            <a:ext cx="22558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287"/>
          <p:cNvPicPr preferRelativeResize="0"/>
          <p:nvPr/>
        </p:nvPicPr>
        <p:blipFill rotWithShape="1">
          <a:blip r:embed="rId4">
            <a:alphaModFix/>
          </a:blip>
          <a:srcRect/>
          <a:stretch/>
        </p:blipFill>
        <p:spPr>
          <a:xfrm>
            <a:off x="188619" y="5533110"/>
            <a:ext cx="849350" cy="849350"/>
          </a:xfrm>
          <a:prstGeom prst="rect">
            <a:avLst/>
          </a:prstGeom>
          <a:noFill/>
          <a:ln>
            <a:noFill/>
          </a:ln>
        </p:spPr>
      </p:pic>
    </p:spTree>
    <p:extLst>
      <p:ext uri="{BB962C8B-B14F-4D97-AF65-F5344CB8AC3E}">
        <p14:creationId xmlns:p14="http://schemas.microsoft.com/office/powerpoint/2010/main" val="2434395917"/>
      </p:ext>
    </p:extLst>
  </p:cSld>
  <p:clrMapOvr>
    <a:masterClrMapping/>
  </p:clrMapOvr>
  <p:transition spd="slow">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Women Empowered </a:t>
            </a:r>
            <a:br>
              <a:rPr lang="en-US" dirty="0" smtClean="0">
                <a:latin typeface="+mn-lt"/>
              </a:rPr>
            </a:br>
            <a:r>
              <a:rPr lang="en-US" dirty="0" smtClean="0">
                <a:latin typeface="+mn-lt"/>
              </a:rPr>
              <a:t>Micro-savings groups</a:t>
            </a:r>
            <a:endParaRPr lang="en-US" dirty="0">
              <a:latin typeface="+mn-lt"/>
            </a:endParaRPr>
          </a:p>
        </p:txBody>
      </p:sp>
      <p:pic>
        <p:nvPicPr>
          <p:cNvPr id="4" name="Content Placeholder 3"/>
          <p:cNvPicPr>
            <a:picLocks noGrp="1" noChangeAspect="1"/>
          </p:cNvPicPr>
          <p:nvPr>
            <p:ph idx="1"/>
          </p:nvPr>
        </p:nvPicPr>
        <p:blipFill>
          <a:blip r:embed="rId2"/>
          <a:stretch>
            <a:fillRect/>
          </a:stretch>
        </p:blipFill>
        <p:spPr>
          <a:xfrm>
            <a:off x="1053222" y="2476188"/>
            <a:ext cx="6642978" cy="3927550"/>
          </a:xfrm>
          <a:prstGeom prst="rect">
            <a:avLst/>
          </a:prstGeom>
        </p:spPr>
      </p:pic>
    </p:spTree>
    <p:extLst>
      <p:ext uri="{BB962C8B-B14F-4D97-AF65-F5344CB8AC3E}">
        <p14:creationId xmlns:p14="http://schemas.microsoft.com/office/powerpoint/2010/main" val="93327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8028"/>
            <a:ext cx="8286750" cy="994172"/>
          </a:xfrm>
        </p:spPr>
        <p:txBody>
          <a:bodyPr>
            <a:normAutofit fontScale="90000"/>
          </a:bodyPr>
          <a:lstStyle/>
          <a:p>
            <a:r>
              <a:rPr lang="en-US" dirty="0"/>
              <a:t>Prioritizing First Trimester Prenatal Care (FTPNC)</a:t>
            </a:r>
          </a:p>
        </p:txBody>
      </p:sp>
      <p:sp>
        <p:nvSpPr>
          <p:cNvPr id="3" name="Content Placeholder 2"/>
          <p:cNvSpPr>
            <a:spLocks noGrp="1"/>
          </p:cNvSpPr>
          <p:nvPr>
            <p:ph idx="1"/>
          </p:nvPr>
        </p:nvSpPr>
        <p:spPr>
          <a:xfrm>
            <a:off x="457200" y="2667000"/>
            <a:ext cx="8229600" cy="3763963"/>
          </a:xfrm>
        </p:spPr>
        <p:txBody>
          <a:bodyPr>
            <a:normAutofit fontScale="92500" lnSpcReduction="10000"/>
          </a:bodyPr>
          <a:lstStyle/>
          <a:p>
            <a:r>
              <a:rPr lang="en-US" dirty="0" smtClean="0"/>
              <a:t>Systematic examination of individual program data</a:t>
            </a:r>
          </a:p>
          <a:p>
            <a:r>
              <a:rPr lang="en-US" dirty="0" smtClean="0"/>
              <a:t>Early access to prenatal care has significant impacts on mothers and infants </a:t>
            </a:r>
          </a:p>
          <a:p>
            <a:r>
              <a:rPr lang="en-US" dirty="0" smtClean="0"/>
              <a:t>Ability to impact many of the Healthy Start benchmarks</a:t>
            </a:r>
          </a:p>
          <a:p>
            <a:r>
              <a:rPr lang="en-US" dirty="0" smtClean="0"/>
              <a:t>Commonly accepted measure and comparison data is available</a:t>
            </a:r>
          </a:p>
          <a:p>
            <a:pPr marL="0" indent="0">
              <a:buNone/>
            </a:pPr>
            <a:endParaRPr lang="en-US" dirty="0" smtClean="0"/>
          </a:p>
          <a:p>
            <a:endParaRPr lang="en-US" dirty="0"/>
          </a:p>
        </p:txBody>
      </p:sp>
    </p:spTree>
    <p:extLst>
      <p:ext uri="{BB962C8B-B14F-4D97-AF65-F5344CB8AC3E}">
        <p14:creationId xmlns:p14="http://schemas.microsoft.com/office/powerpoint/2010/main" val="34052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1371600"/>
            <a:ext cx="8458200" cy="685800"/>
          </a:xfrm>
        </p:spPr>
        <p:txBody>
          <a:bodyPr>
            <a:normAutofit fontScale="90000"/>
          </a:bodyPr>
          <a:lstStyle/>
          <a:p>
            <a:r>
              <a:rPr lang="en-US" altLang="en-US" sz="4400" dirty="0" smtClean="0">
                <a:latin typeface="+mn-lt"/>
              </a:rPr>
              <a:t>Early Prenatal Care: Why it Matters</a:t>
            </a:r>
          </a:p>
        </p:txBody>
      </p:sp>
      <p:sp>
        <p:nvSpPr>
          <p:cNvPr id="54275" name="Content Placeholder 2"/>
          <p:cNvSpPr>
            <a:spLocks noGrp="1"/>
          </p:cNvSpPr>
          <p:nvPr>
            <p:ph idx="1"/>
          </p:nvPr>
        </p:nvSpPr>
        <p:spPr>
          <a:xfrm>
            <a:off x="457200" y="2133600"/>
            <a:ext cx="8305800" cy="3778250"/>
          </a:xfrm>
        </p:spPr>
        <p:txBody>
          <a:bodyPr>
            <a:noAutofit/>
          </a:bodyPr>
          <a:lstStyle/>
          <a:p>
            <a:pPr>
              <a:spcBef>
                <a:spcPts val="600"/>
              </a:spcBef>
              <a:spcAft>
                <a:spcPts val="600"/>
              </a:spcAft>
            </a:pPr>
            <a:r>
              <a:rPr lang="en-US" altLang="en-US" sz="1800" dirty="0" smtClean="0"/>
              <a:t>Infants born to mothers who received no prenatal care have an infant mortality rate five times that of mothers who received appropriate prenatal care in the first trimester of pregnancy (</a:t>
            </a:r>
            <a:r>
              <a:rPr lang="en-US" altLang="en-US" sz="1800" dirty="0" smtClean="0">
                <a:hlinkClick r:id="rId3"/>
              </a:rPr>
              <a:t>March of Dimes, 2009</a:t>
            </a:r>
            <a:r>
              <a:rPr lang="en-US" altLang="en-US" sz="1800" dirty="0" smtClean="0"/>
              <a:t>)</a:t>
            </a:r>
          </a:p>
          <a:p>
            <a:pPr>
              <a:spcBef>
                <a:spcPts val="600"/>
              </a:spcBef>
              <a:spcAft>
                <a:spcPts val="600"/>
              </a:spcAft>
            </a:pPr>
            <a:r>
              <a:rPr lang="en-US" altLang="en-US" sz="1800" dirty="0" smtClean="0"/>
              <a:t>Pregnant women who do not receive adequate prenatal care run the risk that complications will go undetected or may not be managed in a timely manner, which increases the possibility of poor outcomes for the mother and baby.</a:t>
            </a:r>
          </a:p>
          <a:p>
            <a:pPr>
              <a:spcBef>
                <a:spcPts val="600"/>
              </a:spcBef>
              <a:spcAft>
                <a:spcPts val="600"/>
              </a:spcAft>
            </a:pPr>
            <a:r>
              <a:rPr lang="en-US" altLang="en-US" sz="1800" dirty="0" smtClean="0"/>
              <a:t>Early prenatal care is essential for screening for maternal issues (e.g., maternal depression, alcohol use, intimate partner violence) that can impact maternal health and affect fetal development and infant health.</a:t>
            </a:r>
          </a:p>
          <a:p>
            <a:pPr>
              <a:spcBef>
                <a:spcPts val="600"/>
              </a:spcBef>
              <a:spcAft>
                <a:spcPts val="600"/>
              </a:spcAft>
            </a:pPr>
            <a:r>
              <a:rPr lang="en-US" altLang="en-US" sz="1800" dirty="0" smtClean="0"/>
              <a:t>American Academy of Pediatrics recommends initiation of prenatal care </a:t>
            </a:r>
            <a:r>
              <a:rPr lang="en-US" altLang="en-US" sz="1800" b="1" dirty="0" smtClean="0"/>
              <a:t>in the first trimester </a:t>
            </a:r>
            <a:r>
              <a:rPr lang="en-US" altLang="en-US" sz="1800" dirty="0" smtClean="0"/>
              <a:t>(12 weeks)</a:t>
            </a:r>
          </a:p>
          <a:p>
            <a:pPr>
              <a:spcBef>
                <a:spcPts val="600"/>
              </a:spcBef>
              <a:spcAft>
                <a:spcPts val="600"/>
              </a:spcAft>
            </a:pPr>
            <a:r>
              <a:rPr lang="en-US" altLang="en-US" sz="1800" b="1" dirty="0" smtClean="0"/>
              <a:t>Healthy People 2020 goal: 77.9% of women receive first trimester prenatal care by 2020</a:t>
            </a:r>
          </a:p>
        </p:txBody>
      </p:sp>
    </p:spTree>
    <p:extLst>
      <p:ext uri="{BB962C8B-B14F-4D97-AF65-F5344CB8AC3E}">
        <p14:creationId xmlns:p14="http://schemas.microsoft.com/office/powerpoint/2010/main" val="3952087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026400" cy="858042"/>
          </a:xfrm>
          <a:extLst/>
        </p:spPr>
        <p:txBody>
          <a:bodyPr>
            <a:normAutofit/>
          </a:bodyPr>
          <a:lstStyle/>
          <a:p>
            <a:pPr>
              <a:defRPr/>
            </a:pPr>
            <a:r>
              <a:rPr lang="en-US" sz="4000" dirty="0" smtClean="0">
                <a:latin typeface="+mn-lt"/>
              </a:rPr>
              <a:t>Rates of First Trimester Prenatal C</a:t>
            </a:r>
            <a:r>
              <a:rPr lang="en-US" sz="4000" dirty="0" smtClean="0"/>
              <a:t>are</a:t>
            </a:r>
            <a:endParaRPr lang="en-US" sz="4000" dirty="0"/>
          </a:p>
        </p:txBody>
      </p:sp>
      <p:sp>
        <p:nvSpPr>
          <p:cNvPr id="56323" name="Subtitle 2"/>
          <p:cNvSpPr>
            <a:spLocks noGrp="1"/>
          </p:cNvSpPr>
          <p:nvPr>
            <p:ph type="subTitle" idx="1"/>
          </p:nvPr>
        </p:nvSpPr>
        <p:spPr>
          <a:xfrm>
            <a:off x="762000" y="2209800"/>
            <a:ext cx="7721600" cy="4419600"/>
          </a:xfrm>
        </p:spPr>
        <p:txBody>
          <a:bodyPr>
            <a:normAutofit lnSpcReduction="10000"/>
          </a:bodyPr>
          <a:lstStyle/>
          <a:p>
            <a:pPr marL="342900" marR="0" indent="-342900" algn="l">
              <a:buFont typeface="Arial" charset="0"/>
              <a:buChar char="•"/>
            </a:pPr>
            <a:r>
              <a:rPr lang="en-US" altLang="en-US" sz="2100" dirty="0" smtClean="0">
                <a:solidFill>
                  <a:schemeClr val="tx1"/>
                </a:solidFill>
              </a:rPr>
              <a:t>Nationally, 74% of women giving birth in the US receive early prenatal care in the first trimester (Child Health USA, 2013)</a:t>
            </a:r>
          </a:p>
          <a:p>
            <a:pPr marL="342900" marR="0" indent="-342900" algn="l">
              <a:buFont typeface="Arial" charset="0"/>
              <a:buChar char="•"/>
            </a:pPr>
            <a:r>
              <a:rPr lang="en-US" altLang="en-US" sz="2100" dirty="0" smtClean="0">
                <a:solidFill>
                  <a:schemeClr val="tx1"/>
                </a:solidFill>
              </a:rPr>
              <a:t>77.5 % of all Latinas delivering in the US initiated prenatal care in the first trimester, compared with 89 % of non-Hispanic whites (Luecken et al, 2009)</a:t>
            </a:r>
          </a:p>
          <a:p>
            <a:pPr marL="342900" marR="0" indent="-342900" algn="l">
              <a:buFont typeface="Arial" charset="0"/>
              <a:buChar char="•"/>
            </a:pPr>
            <a:r>
              <a:rPr lang="en-US" altLang="en-US" sz="2100" dirty="0" smtClean="0">
                <a:solidFill>
                  <a:schemeClr val="tx1"/>
                </a:solidFill>
              </a:rPr>
              <a:t>Hispanic women giving birth in border counties (14%) are nearly twice as likely as women in nonborder region (7.7%) to begin prenatal care in the third trimester or not at all (McDonald et al, 2013)</a:t>
            </a:r>
          </a:p>
          <a:p>
            <a:pPr marL="342900" marR="0" indent="-342900" algn="l">
              <a:buFont typeface="Arial" charset="0"/>
              <a:buChar char="•"/>
            </a:pPr>
            <a:r>
              <a:rPr lang="en-US" altLang="en-US" sz="2100" dirty="0" smtClean="0">
                <a:solidFill>
                  <a:schemeClr val="tx1"/>
                </a:solidFill>
              </a:rPr>
              <a:t>Women in US border counties have higher rates of preterm birth (12.8%) than women in Mexican border counties (6.2%) (Ibid)</a:t>
            </a:r>
          </a:p>
          <a:p>
            <a:pPr marL="342900" marR="0" indent="-342900" algn="l"/>
            <a:endParaRPr lang="en-US" altLang="en-US" sz="2100" dirty="0" smtClean="0"/>
          </a:p>
        </p:txBody>
      </p:sp>
    </p:spTree>
    <p:extLst>
      <p:ext uri="{BB962C8B-B14F-4D97-AF65-F5344CB8AC3E}">
        <p14:creationId xmlns:p14="http://schemas.microsoft.com/office/powerpoint/2010/main" val="301224731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0200" y="1447800"/>
            <a:ext cx="5653454" cy="4679112"/>
          </a:xfrm>
          <a:prstGeom prst="rect">
            <a:avLst/>
          </a:prstGeom>
        </p:spPr>
      </p:pic>
    </p:spTree>
    <p:extLst>
      <p:ext uri="{BB962C8B-B14F-4D97-AF65-F5344CB8AC3E}">
        <p14:creationId xmlns:p14="http://schemas.microsoft.com/office/powerpoint/2010/main" val="4266466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rot="10800000">
            <a:off x="609600" y="1963615"/>
            <a:ext cx="3801496" cy="77958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r>
              <a:rPr lang="en-US" dirty="0" smtClean="0"/>
              <a:t>	</a:t>
            </a:r>
            <a:endParaRPr lang="en-US" dirty="0"/>
          </a:p>
        </p:txBody>
      </p:sp>
      <p:sp>
        <p:nvSpPr>
          <p:cNvPr id="4" name="Content Placeholder 3"/>
          <p:cNvSpPr>
            <a:spLocks noGrp="1"/>
          </p:cNvSpPr>
          <p:nvPr>
            <p:ph sz="half" idx="2"/>
          </p:nvPr>
        </p:nvSpPr>
        <p:spPr>
          <a:xfrm>
            <a:off x="594039" y="3048000"/>
            <a:ext cx="3868340" cy="2763441"/>
          </a:xfrm>
        </p:spPr>
        <p:txBody>
          <a:bodyPr>
            <a:normAutofit fontScale="62500" lnSpcReduction="20000"/>
          </a:bodyPr>
          <a:lstStyle/>
          <a:p>
            <a:pPr lvl="0"/>
            <a:r>
              <a:rPr lang="en-US" sz="2900" dirty="0" smtClean="0"/>
              <a:t>Hispanic, Black, Native American</a:t>
            </a:r>
          </a:p>
          <a:p>
            <a:pPr lvl="0"/>
            <a:r>
              <a:rPr lang="en-US" sz="2900" dirty="0" smtClean="0"/>
              <a:t>No High School Diploma</a:t>
            </a:r>
          </a:p>
          <a:p>
            <a:pPr lvl="0"/>
            <a:r>
              <a:rPr lang="en-US" sz="2900" dirty="0" smtClean="0"/>
              <a:t>Teenage mom (under 20 years)	</a:t>
            </a:r>
            <a:endParaRPr lang="en-US" sz="2900" dirty="0"/>
          </a:p>
          <a:p>
            <a:pPr lvl="0"/>
            <a:r>
              <a:rPr lang="en-US" sz="2900" dirty="0" smtClean="0"/>
              <a:t>Uninsured or Medicaid/Medi-Cal</a:t>
            </a:r>
            <a:endParaRPr lang="en-US" sz="2900" dirty="0"/>
          </a:p>
          <a:p>
            <a:pPr lvl="0"/>
            <a:r>
              <a:rPr lang="en-US" sz="2900" dirty="0" smtClean="0"/>
              <a:t>Unintended pregnancy</a:t>
            </a:r>
          </a:p>
          <a:p>
            <a:pPr lvl="0"/>
            <a:r>
              <a:rPr lang="en-US" sz="2900" dirty="0" smtClean="0"/>
              <a:t>Single or uninvolved partner	</a:t>
            </a:r>
          </a:p>
          <a:p>
            <a:pPr lvl="0"/>
            <a:r>
              <a:rPr lang="en-US" sz="2900" dirty="0" smtClean="0"/>
              <a:t>Foreign born</a:t>
            </a:r>
          </a:p>
          <a:p>
            <a:pPr lvl="0"/>
            <a:r>
              <a:rPr lang="en-US" sz="2900" dirty="0" smtClean="0"/>
              <a:t>Living in a small city</a:t>
            </a:r>
          </a:p>
          <a:p>
            <a:pPr marL="0" indent="0">
              <a:buNone/>
            </a:pPr>
            <a:endParaRPr lang="en-US" dirty="0"/>
          </a:p>
        </p:txBody>
      </p:sp>
      <p:sp>
        <p:nvSpPr>
          <p:cNvPr id="8" name="Text Placeholder 7"/>
          <p:cNvSpPr>
            <a:spLocks noGrp="1"/>
          </p:cNvSpPr>
          <p:nvPr>
            <p:ph type="body" sz="quarter" idx="3"/>
          </p:nvPr>
        </p:nvSpPr>
        <p:spPr>
          <a:xfrm>
            <a:off x="4572000" y="1968237"/>
            <a:ext cx="4029077" cy="7749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r>
              <a:rPr lang="en-US" dirty="0" smtClean="0"/>
              <a:t>Factors associated with early prenatal care</a:t>
            </a:r>
            <a:endParaRPr lang="en-US" dirty="0"/>
          </a:p>
        </p:txBody>
      </p:sp>
      <p:sp>
        <p:nvSpPr>
          <p:cNvPr id="6" name="Content Placeholder 5"/>
          <p:cNvSpPr>
            <a:spLocks noGrp="1"/>
          </p:cNvSpPr>
          <p:nvPr>
            <p:ph sz="quarter" idx="4"/>
          </p:nvPr>
        </p:nvSpPr>
        <p:spPr>
          <a:xfrm>
            <a:off x="4713686" y="2950495"/>
            <a:ext cx="3887391" cy="2763441"/>
          </a:xfrm>
        </p:spPr>
        <p:txBody>
          <a:bodyPr>
            <a:normAutofit fontScale="85000" lnSpcReduction="20000"/>
          </a:bodyPr>
          <a:lstStyle/>
          <a:p>
            <a:r>
              <a:rPr lang="en-US" dirty="0" smtClean="0"/>
              <a:t>White, Asian</a:t>
            </a:r>
          </a:p>
          <a:p>
            <a:r>
              <a:rPr lang="en-US" dirty="0" smtClean="0"/>
              <a:t>High School Graduate</a:t>
            </a:r>
          </a:p>
          <a:p>
            <a:r>
              <a:rPr lang="en-US" dirty="0" smtClean="0"/>
              <a:t>Over 25 years</a:t>
            </a:r>
          </a:p>
          <a:p>
            <a:r>
              <a:rPr lang="en-US" dirty="0" smtClean="0"/>
              <a:t>Private Insurance</a:t>
            </a:r>
          </a:p>
          <a:p>
            <a:r>
              <a:rPr lang="en-US" dirty="0" smtClean="0"/>
              <a:t>Planned pregnancy</a:t>
            </a:r>
          </a:p>
          <a:p>
            <a:r>
              <a:rPr lang="en-US" dirty="0" smtClean="0"/>
              <a:t>Married, partner involved in pregnancy</a:t>
            </a:r>
          </a:p>
          <a:p>
            <a:r>
              <a:rPr lang="en-US" dirty="0" smtClean="0"/>
              <a:t>Born in the US</a:t>
            </a:r>
          </a:p>
          <a:p>
            <a:r>
              <a:rPr lang="en-US" dirty="0" smtClean="0"/>
              <a:t>Living in a large city</a:t>
            </a:r>
          </a:p>
        </p:txBody>
      </p:sp>
      <p:sp>
        <p:nvSpPr>
          <p:cNvPr id="9" name="TextBox 8"/>
          <p:cNvSpPr txBox="1"/>
          <p:nvPr/>
        </p:nvSpPr>
        <p:spPr>
          <a:xfrm>
            <a:off x="748222" y="2191823"/>
            <a:ext cx="3524251" cy="323165"/>
          </a:xfrm>
          <a:prstGeom prst="rect">
            <a:avLst/>
          </a:prstGeom>
          <a:noFill/>
        </p:spPr>
        <p:txBody>
          <a:bodyPr wrap="square" rtlCol="0">
            <a:spAutoFit/>
          </a:bodyPr>
          <a:lstStyle/>
          <a:p>
            <a:pPr algn="r"/>
            <a:r>
              <a:rPr lang="en-US" sz="1500" b="1" dirty="0">
                <a:solidFill>
                  <a:schemeClr val="bg1"/>
                </a:solidFill>
              </a:rPr>
              <a:t>Factors associated with late prenatal care</a:t>
            </a:r>
          </a:p>
        </p:txBody>
      </p:sp>
      <p:sp>
        <p:nvSpPr>
          <p:cNvPr id="10" name="TextBox 9"/>
          <p:cNvSpPr txBox="1"/>
          <p:nvPr/>
        </p:nvSpPr>
        <p:spPr>
          <a:xfrm>
            <a:off x="2229617" y="1376495"/>
            <a:ext cx="4441372" cy="507831"/>
          </a:xfrm>
          <a:prstGeom prst="rect">
            <a:avLst/>
          </a:prstGeom>
          <a:noFill/>
        </p:spPr>
        <p:txBody>
          <a:bodyPr wrap="square" rtlCol="0">
            <a:spAutoFit/>
          </a:bodyPr>
          <a:lstStyle/>
          <a:p>
            <a:pPr algn="ctr" defTabSz="514350" fontAlgn="base">
              <a:lnSpc>
                <a:spcPct val="90000"/>
              </a:lnSpc>
              <a:spcBef>
                <a:spcPct val="0"/>
              </a:spcBef>
              <a:spcAft>
                <a:spcPct val="0"/>
              </a:spcAft>
            </a:pPr>
            <a:r>
              <a:rPr lang="en-US" sz="3000" b="1" dirty="0">
                <a:latin typeface="+mj-lt"/>
                <a:ea typeface="+mj-ea"/>
                <a:cs typeface="+mj-cs"/>
              </a:rPr>
              <a:t>What Data Show…</a:t>
            </a:r>
          </a:p>
        </p:txBody>
      </p:sp>
    </p:spTree>
    <p:extLst>
      <p:ext uri="{BB962C8B-B14F-4D97-AF65-F5344CB8AC3E}">
        <p14:creationId xmlns:p14="http://schemas.microsoft.com/office/powerpoint/2010/main" val="263484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identified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Provider scheduling delays</a:t>
            </a:r>
          </a:p>
          <a:p>
            <a:r>
              <a:rPr lang="en-US" dirty="0" smtClean="0"/>
              <a:t>Insurance enrollment challenges or misunderstanding of benefits</a:t>
            </a:r>
          </a:p>
          <a:p>
            <a:r>
              <a:rPr lang="en-US" dirty="0" smtClean="0"/>
              <a:t>Public Charge issue for immigrants</a:t>
            </a:r>
          </a:p>
          <a:p>
            <a:r>
              <a:rPr lang="en-US" dirty="0"/>
              <a:t>Preventive care poorly valued or understood</a:t>
            </a:r>
          </a:p>
          <a:p>
            <a:r>
              <a:rPr lang="en-US" dirty="0" smtClean="0"/>
              <a:t>Ambivalence </a:t>
            </a:r>
            <a:r>
              <a:rPr lang="en-US" dirty="0"/>
              <a:t>or fear about pregnancy – “wait and </a:t>
            </a:r>
            <a:r>
              <a:rPr lang="en-US" dirty="0" smtClean="0"/>
              <a:t>see…”</a:t>
            </a:r>
            <a:endParaRPr lang="en-US" dirty="0"/>
          </a:p>
          <a:p>
            <a:r>
              <a:rPr lang="en-US" dirty="0" smtClean="0"/>
              <a:t>Social </a:t>
            </a:r>
            <a:r>
              <a:rPr lang="en-US" dirty="0"/>
              <a:t>support (child care, family influences</a:t>
            </a:r>
            <a:r>
              <a:rPr lang="en-US" dirty="0" smtClean="0"/>
              <a:t>)</a:t>
            </a:r>
            <a:endParaRPr lang="en-US" dirty="0"/>
          </a:p>
          <a:p>
            <a:r>
              <a:rPr lang="en-US" dirty="0" smtClean="0"/>
              <a:t>Language</a:t>
            </a:r>
          </a:p>
          <a:p>
            <a:r>
              <a:rPr lang="en-US" dirty="0" smtClean="0"/>
              <a:t>Cultural factors? </a:t>
            </a:r>
          </a:p>
          <a:p>
            <a:endParaRPr lang="en-US" dirty="0"/>
          </a:p>
        </p:txBody>
      </p:sp>
    </p:spTree>
    <p:extLst>
      <p:ext uri="{BB962C8B-B14F-4D97-AF65-F5344CB8AC3E}">
        <p14:creationId xmlns:p14="http://schemas.microsoft.com/office/powerpoint/2010/main" val="197941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Research on Prenatal Care along the Border</a:t>
            </a:r>
            <a:br>
              <a:rPr lang="en-US" sz="3200" dirty="0" smtClean="0"/>
            </a:br>
            <a:r>
              <a:rPr lang="en-US" sz="2800" dirty="0" smtClean="0"/>
              <a:t>2015-2016</a:t>
            </a:r>
            <a:endParaRPr lang="en-US" sz="2800" dirty="0"/>
          </a:p>
        </p:txBody>
      </p:sp>
      <p:sp>
        <p:nvSpPr>
          <p:cNvPr id="3" name="Content Placeholder 2"/>
          <p:cNvSpPr>
            <a:spLocks noGrp="1"/>
          </p:cNvSpPr>
          <p:nvPr>
            <p:ph idx="1"/>
          </p:nvPr>
        </p:nvSpPr>
        <p:spPr>
          <a:xfrm>
            <a:off x="457200" y="2473779"/>
            <a:ext cx="8058150" cy="3391088"/>
          </a:xfrm>
        </p:spPr>
        <p:txBody>
          <a:bodyPr>
            <a:normAutofit fontScale="77500" lnSpcReduction="20000"/>
          </a:bodyPr>
          <a:lstStyle/>
          <a:p>
            <a:pPr marL="600075" lvl="1" indent="-342900">
              <a:buAutoNum type="arabicParenR"/>
            </a:pPr>
            <a:r>
              <a:rPr lang="en-US" dirty="0"/>
              <a:t>Analyze barriers to early prenatal care entry among low income Hispanic women along the US/Mexico border, as well as best / promising practices in the region. </a:t>
            </a:r>
          </a:p>
          <a:p>
            <a:pPr marL="600075" lvl="1" indent="-342900">
              <a:buAutoNum type="arabicParenR"/>
            </a:pPr>
            <a:endParaRPr lang="en-US" dirty="0"/>
          </a:p>
          <a:p>
            <a:pPr marL="600075" lvl="1" indent="-342900">
              <a:buFont typeface="Arial" panose="020B0604020202020204" pitchFamily="34" charset="0"/>
              <a:buAutoNum type="arabicParenR"/>
            </a:pPr>
            <a:r>
              <a:rPr lang="en-US" dirty="0"/>
              <a:t>Support coordinated implementation and evaluation of best/promising practices to increase early prenatal care entry at 5 Healthy Start sites along the US/Mexico border. </a:t>
            </a:r>
          </a:p>
          <a:p>
            <a:pPr lvl="1"/>
            <a:endParaRPr lang="en-US" sz="1575" dirty="0"/>
          </a:p>
          <a:p>
            <a:pPr marL="257175" lvl="1" indent="0" algn="ctr">
              <a:spcBef>
                <a:spcPct val="0"/>
              </a:spcBef>
              <a:buNone/>
            </a:pPr>
            <a:r>
              <a:rPr lang="en-US" sz="3000" b="1" dirty="0">
                <a:latin typeface="+mj-lt"/>
                <a:ea typeface="+mj-ea"/>
                <a:cs typeface="+mj-cs"/>
              </a:rPr>
              <a:t>Research Questions</a:t>
            </a:r>
          </a:p>
          <a:p>
            <a:pPr marL="514350" lvl="2" indent="0">
              <a:buNone/>
            </a:pPr>
            <a:r>
              <a:rPr lang="en-US" sz="1800" i="1" dirty="0"/>
              <a:t>What factors affect our participants obtaining prenatal care in the first trimester?</a:t>
            </a:r>
          </a:p>
          <a:p>
            <a:pPr marL="514350" lvl="2" indent="0">
              <a:buNone/>
            </a:pPr>
            <a:endParaRPr lang="en-US" sz="600" i="1" dirty="0"/>
          </a:p>
          <a:p>
            <a:pPr marL="514350" lvl="2" indent="0">
              <a:buNone/>
            </a:pPr>
            <a:r>
              <a:rPr lang="en-US" sz="1800" i="1" dirty="0"/>
              <a:t>How can we fine tune our programs to mitigate risk factors and enhance protective factors related to prenatal care initiation in the first trimester?</a:t>
            </a:r>
          </a:p>
        </p:txBody>
      </p:sp>
    </p:spTree>
    <p:extLst>
      <p:ext uri="{BB962C8B-B14F-4D97-AF65-F5344CB8AC3E}">
        <p14:creationId xmlns:p14="http://schemas.microsoft.com/office/powerpoint/2010/main" val="256526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Data Collection</a:t>
            </a:r>
            <a:endParaRPr lang="en-US" dirty="0"/>
          </a:p>
        </p:txBody>
      </p:sp>
      <p:sp>
        <p:nvSpPr>
          <p:cNvPr id="3" name="Content Placeholder 2"/>
          <p:cNvSpPr>
            <a:spLocks noGrp="1"/>
          </p:cNvSpPr>
          <p:nvPr>
            <p:ph idx="1"/>
          </p:nvPr>
        </p:nvSpPr>
        <p:spPr>
          <a:xfrm>
            <a:off x="628650" y="2362200"/>
            <a:ext cx="7886700" cy="3673428"/>
          </a:xfrm>
        </p:spPr>
        <p:txBody>
          <a:bodyPr>
            <a:normAutofit fontScale="55000" lnSpcReduction="20000"/>
          </a:bodyPr>
          <a:lstStyle/>
          <a:p>
            <a:r>
              <a:rPr lang="en-US" sz="3150" dirty="0"/>
              <a:t>Target population was Hispanic women who were current or potential HS participants along the U.S.-Mexico border that lived in the area served by each of the HS project sites and of reproductive age (15 to 44 years).</a:t>
            </a:r>
          </a:p>
          <a:p>
            <a:r>
              <a:rPr lang="en-US" sz="3150" dirty="0"/>
              <a:t>Each project site surveyed eligible women based on the standardized protocol with the goal of reaching at least of 60% of women from the outside the HS program or related clinic settings. </a:t>
            </a:r>
          </a:p>
          <a:p>
            <a:r>
              <a:rPr lang="en-US" sz="3150" dirty="0"/>
              <a:t>A 12-question survey was utilized to assess key factors related to prenatal care seeking.</a:t>
            </a:r>
          </a:p>
          <a:p>
            <a:r>
              <a:rPr lang="en-US" sz="3150" dirty="0"/>
              <a:t>Survey questions obtained demographic information, parity, pregnancy practices, access and barriers to care, and sources of reproductive health information. </a:t>
            </a:r>
          </a:p>
          <a:p>
            <a:r>
              <a:rPr lang="en-US" sz="3150" dirty="0"/>
              <a:t>Across the five project sites, case managers, outreach workers and other staff conducted 536 surveys of which 133 were eliminated as not satisfying study protocol. </a:t>
            </a:r>
          </a:p>
          <a:p>
            <a:endParaRPr lang="en-US" dirty="0"/>
          </a:p>
        </p:txBody>
      </p:sp>
    </p:spTree>
    <p:extLst>
      <p:ext uri="{BB962C8B-B14F-4D97-AF65-F5344CB8AC3E}">
        <p14:creationId xmlns:p14="http://schemas.microsoft.com/office/powerpoint/2010/main" val="211920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7772400" cy="5068957"/>
          </a:xfrm>
          <a:prstGeom prst="rect">
            <a:avLst/>
          </a:prstGeom>
        </p:spPr>
      </p:pic>
    </p:spTree>
    <p:extLst>
      <p:ext uri="{BB962C8B-B14F-4D97-AF65-F5344CB8AC3E}">
        <p14:creationId xmlns:p14="http://schemas.microsoft.com/office/powerpoint/2010/main" val="326090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19600" y="1828800"/>
            <a:ext cx="4493419" cy="3764756"/>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457200" y="1828800"/>
            <a:ext cx="3501823" cy="4112706"/>
          </a:xfrm>
          <a:prstGeom prst="rect">
            <a:avLst/>
          </a:prstGeom>
          <a:ln>
            <a:solidFill>
              <a:schemeClr val="tx1"/>
            </a:solidFill>
          </a:ln>
        </p:spPr>
      </p:pic>
    </p:spTree>
    <p:extLst>
      <p:ext uri="{BB962C8B-B14F-4D97-AF65-F5344CB8AC3E}">
        <p14:creationId xmlns:p14="http://schemas.microsoft.com/office/powerpoint/2010/main" val="425106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12" y="2590800"/>
            <a:ext cx="1503643" cy="267314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8947" y="1447800"/>
            <a:ext cx="1562832" cy="27783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286000"/>
            <a:ext cx="1537277" cy="273293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912" t="-856" r="-142" b="43932"/>
          <a:stretch/>
        </p:blipFill>
        <p:spPr>
          <a:xfrm>
            <a:off x="3019713" y="4343400"/>
            <a:ext cx="2781300" cy="2127299"/>
          </a:xfrm>
          <a:prstGeom prst="rect">
            <a:avLst/>
          </a:prstGeom>
        </p:spPr>
      </p:pic>
    </p:spTree>
    <p:extLst>
      <p:ext uri="{BB962C8B-B14F-4D97-AF65-F5344CB8AC3E}">
        <p14:creationId xmlns:p14="http://schemas.microsoft.com/office/powerpoint/2010/main" val="59115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0997068"/>
              </p:ext>
            </p:extLst>
          </p:nvPr>
        </p:nvGraphicFramePr>
        <p:xfrm>
          <a:off x="525236" y="2514600"/>
          <a:ext cx="7829556" cy="3626288"/>
        </p:xfrm>
        <a:graphic>
          <a:graphicData uri="http://schemas.openxmlformats.org/drawingml/2006/table">
            <a:tbl>
              <a:tblPr firstRow="1" bandRow="1">
                <a:tableStyleId>{C083E6E3-FA7D-4D7B-A595-EF9225AFEA82}</a:tableStyleId>
              </a:tblPr>
              <a:tblGrid>
                <a:gridCol w="1279526"/>
                <a:gridCol w="1279526"/>
                <a:gridCol w="1279526"/>
                <a:gridCol w="1279526"/>
                <a:gridCol w="1279526"/>
                <a:gridCol w="1431926"/>
              </a:tblGrid>
              <a:tr h="474959">
                <a:tc>
                  <a:txBody>
                    <a:bodyPr/>
                    <a:lstStyle/>
                    <a:p>
                      <a:pPr algn="l" rtl="0" fontAlgn="ctr"/>
                      <a:r>
                        <a:rPr lang="en-US" sz="1500" u="none" strike="noStrike" dirty="0">
                          <a:effectLst/>
                        </a:rPr>
                        <a:t> </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en-US" sz="1500" u="none" strike="noStrike" dirty="0">
                          <a:effectLst/>
                        </a:rPr>
                        <a:t>San Diego County, CA</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en-US" sz="1500" u="none" strike="noStrike" dirty="0">
                          <a:effectLst/>
                        </a:rPr>
                        <a:t>Santa Cruz County, AZ</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en-US" sz="1500" u="none" strike="noStrike" dirty="0">
                          <a:effectLst/>
                        </a:rPr>
                        <a:t>Doña Ana County, NM</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en-US" sz="1500" u="none" strike="noStrike" dirty="0">
                          <a:effectLst/>
                        </a:rPr>
                        <a:t>4-County Area, Southern NM</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en-US" sz="1500" u="none" strike="noStrike" dirty="0">
                          <a:effectLst/>
                        </a:rPr>
                        <a:t>Webb County, TX</a:t>
                      </a:r>
                      <a:endParaRPr lang="en-US" sz="1500" b="1" i="0" u="none" strike="noStrike" dirty="0">
                        <a:solidFill>
                          <a:srgbClr val="000000"/>
                        </a:solidFill>
                        <a:effectLst/>
                        <a:latin typeface="Calibri" panose="020F0502020204030204" pitchFamily="34" charset="0"/>
                      </a:endParaRPr>
                    </a:p>
                  </a:txBody>
                  <a:tcPr marL="0" marR="0" marT="0" marB="0" anchor="ctr"/>
                </a:tc>
              </a:tr>
              <a:tr h="651357">
                <a:tc>
                  <a:txBody>
                    <a:bodyPr/>
                    <a:lstStyle/>
                    <a:p>
                      <a:pPr algn="l" rtl="0" fontAlgn="ctr"/>
                      <a:r>
                        <a:rPr lang="en-US" sz="1500" u="none" strike="noStrike" dirty="0">
                          <a:effectLst/>
                        </a:rPr>
                        <a:t>Respondents  Total (n)</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65</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56</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134</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96</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52</a:t>
                      </a:r>
                      <a:endParaRPr lang="en-US" sz="1500" b="0" i="0" u="none" strike="noStrike" dirty="0">
                        <a:solidFill>
                          <a:srgbClr val="000000"/>
                        </a:solidFill>
                        <a:effectLst/>
                        <a:latin typeface="Calibri" panose="020F0502020204030204" pitchFamily="34" charset="0"/>
                      </a:endParaRPr>
                    </a:p>
                  </a:txBody>
                  <a:tcPr marL="0" marR="0" marT="0" marB="0" anchor="ctr"/>
                </a:tc>
              </a:tr>
              <a:tr h="434239">
                <a:tc>
                  <a:txBody>
                    <a:bodyPr/>
                    <a:lstStyle/>
                    <a:p>
                      <a:pPr algn="l" rtl="0" fontAlgn="ctr"/>
                      <a:r>
                        <a:rPr lang="en-US" sz="1500" u="none" strike="noStrike" dirty="0">
                          <a:effectLst/>
                        </a:rPr>
                        <a:t>White Race (%)</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82%</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b="0" i="0" u="none" strike="noStrike" dirty="0" smtClean="0">
                          <a:solidFill>
                            <a:schemeClr val="tx1"/>
                          </a:solidFill>
                          <a:effectLst/>
                          <a:latin typeface="+mn-lt"/>
                        </a:rPr>
                        <a:t>100%</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85%</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95%</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smtClean="0">
                          <a:effectLst/>
                        </a:rPr>
                        <a:t>100%</a:t>
                      </a:r>
                      <a:endParaRPr lang="en-US" sz="1500" b="0" i="0" u="none" strike="noStrike" dirty="0">
                        <a:solidFill>
                          <a:srgbClr val="000000"/>
                        </a:solidFill>
                        <a:effectLst/>
                        <a:latin typeface="Calibri" panose="020F0502020204030204" pitchFamily="34" charset="0"/>
                      </a:endParaRPr>
                    </a:p>
                  </a:txBody>
                  <a:tcPr marL="0" marR="0" marT="0" marB="0" anchor="ctr"/>
                </a:tc>
              </a:tr>
              <a:tr h="434239">
                <a:tc>
                  <a:txBody>
                    <a:bodyPr/>
                    <a:lstStyle/>
                    <a:p>
                      <a:pPr algn="l" rtl="0" fontAlgn="ctr"/>
                      <a:r>
                        <a:rPr lang="en-US" sz="1500" u="none" strike="noStrike" dirty="0">
                          <a:effectLst/>
                        </a:rPr>
                        <a:t>Mean Age (yrs)</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31</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29</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29</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28</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29</a:t>
                      </a:r>
                      <a:endParaRPr lang="en-US" sz="1500" b="0" i="0" u="none" strike="noStrike" dirty="0">
                        <a:solidFill>
                          <a:srgbClr val="000000"/>
                        </a:solidFill>
                        <a:effectLst/>
                        <a:latin typeface="Calibri" panose="020F0502020204030204" pitchFamily="34" charset="0"/>
                      </a:endParaRPr>
                    </a:p>
                  </a:txBody>
                  <a:tcPr marL="0" marR="0" marT="0" marB="0" anchor="ctr"/>
                </a:tc>
              </a:tr>
              <a:tr h="763018">
                <a:tc>
                  <a:txBody>
                    <a:bodyPr/>
                    <a:lstStyle/>
                    <a:p>
                      <a:pPr algn="l" rtl="0" fontAlgn="ctr"/>
                      <a:r>
                        <a:rPr lang="en-US" sz="1500" u="none" strike="noStrike" dirty="0">
                          <a:effectLst/>
                        </a:rPr>
                        <a:t>Healthy Start Participants</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26%</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27%</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28%</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36%</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a:effectLst/>
                        </a:rPr>
                        <a:t>33%</a:t>
                      </a:r>
                      <a:endParaRPr lang="en-US" sz="1500" b="0" i="0" u="none" strike="noStrike" dirty="0">
                        <a:solidFill>
                          <a:srgbClr val="000000"/>
                        </a:solidFill>
                        <a:effectLst/>
                        <a:latin typeface="Calibri" panose="020F0502020204030204" pitchFamily="34" charset="0"/>
                      </a:endParaRPr>
                    </a:p>
                  </a:txBody>
                  <a:tcPr marL="0" marR="0" marT="0" marB="0" anchor="ctr"/>
                </a:tc>
              </a:tr>
              <a:tr h="868476">
                <a:tc>
                  <a:txBody>
                    <a:bodyPr/>
                    <a:lstStyle/>
                    <a:p>
                      <a:pPr algn="l" rtl="0" fontAlgn="ctr"/>
                      <a:r>
                        <a:rPr lang="en-US" sz="1500" u="none" strike="noStrike" dirty="0">
                          <a:effectLst/>
                        </a:rPr>
                        <a:t>Went to doctor w/in last 1 year</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500" u="none" strike="noStrike" kern="1200" dirty="0">
                          <a:solidFill>
                            <a:schemeClr val="tx1"/>
                          </a:solidFill>
                          <a:effectLst/>
                          <a:latin typeface="+mn-lt"/>
                          <a:ea typeface="+mn-ea"/>
                          <a:cs typeface="+mn-cs"/>
                        </a:rPr>
                        <a:t>83%</a:t>
                      </a:r>
                    </a:p>
                  </a:txBody>
                  <a:tcPr marL="0" marR="0" marT="0" marB="0" anchor="ctr"/>
                </a:tc>
                <a:tc>
                  <a:txBody>
                    <a:bodyPr/>
                    <a:lstStyle/>
                    <a:p>
                      <a:pPr marL="0" algn="ctr" defTabSz="914400" rtl="0" eaLnBrk="1" fontAlgn="ctr" latinLnBrk="0" hangingPunct="1"/>
                      <a:r>
                        <a:rPr lang="en-US" sz="1500" u="none" strike="noStrike" kern="1200" dirty="0">
                          <a:solidFill>
                            <a:schemeClr val="tx1"/>
                          </a:solidFill>
                          <a:effectLst/>
                          <a:latin typeface="+mn-lt"/>
                          <a:ea typeface="+mn-ea"/>
                          <a:cs typeface="+mn-cs"/>
                        </a:rPr>
                        <a:t>91%</a:t>
                      </a:r>
                    </a:p>
                  </a:txBody>
                  <a:tcPr marL="0" marR="0" marT="0" marB="0" anchor="ctr"/>
                </a:tc>
                <a:tc>
                  <a:txBody>
                    <a:bodyPr/>
                    <a:lstStyle/>
                    <a:p>
                      <a:pPr marL="0" algn="ctr" defTabSz="914400" rtl="0" eaLnBrk="1" fontAlgn="ctr" latinLnBrk="0" hangingPunct="1"/>
                      <a:r>
                        <a:rPr lang="en-US" sz="1500" u="none" strike="noStrike" kern="1200" dirty="0">
                          <a:solidFill>
                            <a:schemeClr val="tx1"/>
                          </a:solidFill>
                          <a:effectLst/>
                          <a:latin typeface="+mn-lt"/>
                          <a:ea typeface="+mn-ea"/>
                          <a:cs typeface="+mn-cs"/>
                        </a:rPr>
                        <a:t>87%</a:t>
                      </a:r>
                    </a:p>
                  </a:txBody>
                  <a:tcPr marL="0" marR="0" marT="0" marB="0" anchor="ctr"/>
                </a:tc>
                <a:tc>
                  <a:txBody>
                    <a:bodyPr/>
                    <a:lstStyle/>
                    <a:p>
                      <a:pPr marL="0" algn="ctr" defTabSz="914400" rtl="0" eaLnBrk="1" fontAlgn="ctr" latinLnBrk="0" hangingPunct="1"/>
                      <a:r>
                        <a:rPr lang="en-US" sz="1500" u="none" strike="noStrike" kern="1200" dirty="0">
                          <a:solidFill>
                            <a:schemeClr val="tx1"/>
                          </a:solidFill>
                          <a:effectLst/>
                          <a:latin typeface="+mn-lt"/>
                          <a:ea typeface="+mn-ea"/>
                          <a:cs typeface="+mn-cs"/>
                        </a:rPr>
                        <a:t>90%</a:t>
                      </a:r>
                    </a:p>
                  </a:txBody>
                  <a:tcPr marL="0" marR="0" marT="0" marB="0" anchor="ctr"/>
                </a:tc>
                <a:tc>
                  <a:txBody>
                    <a:bodyPr/>
                    <a:lstStyle/>
                    <a:p>
                      <a:pPr marL="0" algn="ctr" defTabSz="914400" rtl="0" eaLnBrk="1" fontAlgn="ctr" latinLnBrk="0" hangingPunct="1"/>
                      <a:r>
                        <a:rPr lang="en-US" sz="1500" u="none" strike="noStrike" kern="1200" dirty="0">
                          <a:solidFill>
                            <a:schemeClr val="tx1"/>
                          </a:solidFill>
                          <a:effectLst/>
                          <a:latin typeface="+mn-lt"/>
                          <a:ea typeface="+mn-ea"/>
                          <a:cs typeface="+mn-cs"/>
                        </a:rPr>
                        <a:t>63%</a:t>
                      </a:r>
                    </a:p>
                  </a:txBody>
                  <a:tcPr marL="0" marR="0" marT="0" marB="0" anchor="ctr"/>
                </a:tc>
              </a:tr>
            </a:tbl>
          </a:graphicData>
        </a:graphic>
      </p:graphicFrame>
      <p:sp>
        <p:nvSpPr>
          <p:cNvPr id="6" name="Title 1"/>
          <p:cNvSpPr txBox="1">
            <a:spLocks/>
          </p:cNvSpPr>
          <p:nvPr/>
        </p:nvSpPr>
        <p:spPr>
          <a:xfrm>
            <a:off x="525236" y="1447800"/>
            <a:ext cx="7446309" cy="458814"/>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2500" b="0" i="0" u="none" strike="noStrike" kern="1200" spc="0" baseline="0">
                <a:solidFill>
                  <a:prstClr val="black">
                    <a:lumMod val="65000"/>
                    <a:lumOff val="35000"/>
                  </a:prstClr>
                </a:solidFill>
                <a:latin typeface="+mn-lt"/>
                <a:ea typeface="+mn-ea"/>
                <a:cs typeface="+mn-cs"/>
              </a:defRPr>
            </a:pPr>
            <a:r>
              <a:rPr lang="en-US" sz="2100" dirty="0">
                <a:solidFill>
                  <a:prstClr val="black">
                    <a:lumMod val="65000"/>
                    <a:lumOff val="35000"/>
                  </a:prstClr>
                </a:solidFill>
                <a:latin typeface="+mn-lt"/>
                <a:ea typeface="+mn-ea"/>
                <a:cs typeface="+mn-cs"/>
              </a:rPr>
              <a:t>Survey Responses: Sample of surveyed Hispanic respondents (n=403) </a:t>
            </a:r>
          </a:p>
        </p:txBody>
      </p:sp>
    </p:spTree>
    <p:extLst>
      <p:ext uri="{BB962C8B-B14F-4D97-AF65-F5344CB8AC3E}">
        <p14:creationId xmlns:p14="http://schemas.microsoft.com/office/powerpoint/2010/main" val="22296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4228244"/>
              </p:ext>
            </p:extLst>
          </p:nvPr>
        </p:nvGraphicFramePr>
        <p:xfrm>
          <a:off x="609600" y="1447800"/>
          <a:ext cx="800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25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235" y="1938370"/>
            <a:ext cx="2767592" cy="659606"/>
          </a:xfrm>
        </p:spPr>
        <p:txBody>
          <a:bodyPr>
            <a:norm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1875" dirty="0">
                <a:solidFill>
                  <a:prstClr val="black">
                    <a:lumMod val="65000"/>
                    <a:lumOff val="35000"/>
                  </a:prstClr>
                </a:solidFill>
                <a:latin typeface="+mn-lt"/>
                <a:ea typeface="+mn-ea"/>
                <a:cs typeface="+mn-cs"/>
              </a:rPr>
              <a:t>Times Pregnant</a:t>
            </a:r>
          </a:p>
        </p:txBody>
      </p:sp>
      <p:graphicFrame>
        <p:nvGraphicFramePr>
          <p:cNvPr id="6" name="Chart 5"/>
          <p:cNvGraphicFramePr>
            <a:graphicFrameLocks/>
          </p:cNvGraphicFramePr>
          <p:nvPr>
            <p:extLst>
              <p:ext uri="{D42A27DB-BD31-4B8C-83A1-F6EECF244321}">
                <p14:modId xmlns:p14="http://schemas.microsoft.com/office/powerpoint/2010/main" val="39064565"/>
              </p:ext>
            </p:extLst>
          </p:nvPr>
        </p:nvGraphicFramePr>
        <p:xfrm>
          <a:off x="4152227" y="2438400"/>
          <a:ext cx="4477904" cy="3182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404535" y="1938369"/>
          <a:ext cx="3420992" cy="352667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795310" y="1462878"/>
            <a:ext cx="7886700" cy="554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2500" b="0" i="0" u="none" strike="noStrike" kern="1200" spc="0" baseline="0">
                <a:solidFill>
                  <a:prstClr val="black">
                    <a:lumMod val="65000"/>
                    <a:lumOff val="35000"/>
                  </a:prstClr>
                </a:solidFill>
                <a:latin typeface="+mn-lt"/>
                <a:ea typeface="+mn-ea"/>
                <a:cs typeface="+mn-cs"/>
              </a:defRPr>
            </a:pPr>
            <a:r>
              <a:rPr lang="en-US" sz="2100" dirty="0">
                <a:solidFill>
                  <a:prstClr val="black">
                    <a:lumMod val="65000"/>
                    <a:lumOff val="35000"/>
                  </a:prstClr>
                </a:solidFill>
                <a:latin typeface="+mn-lt"/>
                <a:ea typeface="+mn-ea"/>
                <a:cs typeface="+mn-cs"/>
              </a:rPr>
              <a:t>Sample of Pregnant Respondents</a:t>
            </a:r>
          </a:p>
          <a:p>
            <a:pPr algn="ctr">
              <a:defRPr sz="2500" b="0" i="0" u="none" strike="noStrike" kern="1200" spc="0" baseline="0">
                <a:solidFill>
                  <a:prstClr val="black">
                    <a:lumMod val="65000"/>
                    <a:lumOff val="35000"/>
                  </a:prstClr>
                </a:solidFill>
                <a:latin typeface="+mn-lt"/>
                <a:ea typeface="+mn-ea"/>
                <a:cs typeface="+mn-cs"/>
              </a:defRPr>
            </a:pPr>
            <a:r>
              <a:rPr lang="en-US" sz="2100" dirty="0">
                <a:solidFill>
                  <a:prstClr val="black">
                    <a:lumMod val="65000"/>
                    <a:lumOff val="35000"/>
                  </a:prstClr>
                </a:solidFill>
                <a:latin typeface="+mn-lt"/>
                <a:ea typeface="+mn-ea"/>
                <a:cs typeface="+mn-cs"/>
              </a:rPr>
              <a:t>(n=353)</a:t>
            </a:r>
          </a:p>
        </p:txBody>
      </p:sp>
      <p:sp>
        <p:nvSpPr>
          <p:cNvPr id="9" name="Rectangle 8"/>
          <p:cNvSpPr/>
          <p:nvPr/>
        </p:nvSpPr>
        <p:spPr>
          <a:xfrm>
            <a:off x="6629400" y="4648200"/>
            <a:ext cx="1237198" cy="276999"/>
          </a:xfrm>
          <a:prstGeom prst="rect">
            <a:avLst/>
          </a:prstGeom>
        </p:spPr>
        <p:txBody>
          <a:bodyPr wrap="none">
            <a:spAutoFit/>
          </a:bodyPr>
          <a:lstStyle/>
          <a:p>
            <a:r>
              <a:rPr lang="en-US" sz="1200" b="1" dirty="0"/>
              <a:t>p-value = </a:t>
            </a:r>
            <a:r>
              <a:rPr lang="en-US" sz="1200" dirty="0">
                <a:ea typeface="Calibri" panose="020F0502020204030204" pitchFamily="34" charset="0"/>
              </a:rPr>
              <a:t>0.0089</a:t>
            </a:r>
            <a:endParaRPr lang="en-US" sz="1200" dirty="0"/>
          </a:p>
        </p:txBody>
      </p:sp>
    </p:spTree>
    <p:extLst>
      <p:ext uri="{BB962C8B-B14F-4D97-AF65-F5344CB8AC3E}">
        <p14:creationId xmlns:p14="http://schemas.microsoft.com/office/powerpoint/2010/main" val="874713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3939868"/>
              </p:ext>
            </p:extLst>
          </p:nvPr>
        </p:nvGraphicFramePr>
        <p:xfrm>
          <a:off x="1219200" y="1524000"/>
          <a:ext cx="6752492" cy="45078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781800" y="5486400"/>
            <a:ext cx="2136533" cy="715581"/>
          </a:xfrm>
          <a:prstGeom prst="rect">
            <a:avLst/>
          </a:prstGeom>
          <a:noFill/>
          <a:ln>
            <a:noFill/>
          </a:ln>
        </p:spPr>
        <p:txBody>
          <a:bodyPr wrap="square" rtlCol="0">
            <a:spAutoFit/>
          </a:bodyPr>
          <a:lstStyle/>
          <a:p>
            <a:r>
              <a:rPr lang="en-US" sz="1350" dirty="0">
                <a:solidFill>
                  <a:schemeClr val="tx1">
                    <a:lumMod val="65000"/>
                    <a:lumOff val="35000"/>
                  </a:schemeClr>
                </a:solidFill>
              </a:rPr>
              <a:t>US Only - 93% FTPNC</a:t>
            </a:r>
          </a:p>
          <a:p>
            <a:r>
              <a:rPr lang="en-US" sz="1350" dirty="0">
                <a:solidFill>
                  <a:schemeClr val="tx1">
                    <a:lumMod val="65000"/>
                    <a:lumOff val="35000"/>
                  </a:schemeClr>
                </a:solidFill>
              </a:rPr>
              <a:t>Both US-Mex - 89% FTPNC</a:t>
            </a:r>
          </a:p>
          <a:p>
            <a:r>
              <a:rPr lang="en-US" sz="1350" dirty="0">
                <a:solidFill>
                  <a:schemeClr val="tx1">
                    <a:lumMod val="65000"/>
                    <a:lumOff val="35000"/>
                  </a:schemeClr>
                </a:solidFill>
              </a:rPr>
              <a:t>Mexico Only - 90% FTPNC</a:t>
            </a:r>
          </a:p>
        </p:txBody>
      </p:sp>
    </p:spTree>
    <p:extLst>
      <p:ext uri="{BB962C8B-B14F-4D97-AF65-F5344CB8AC3E}">
        <p14:creationId xmlns:p14="http://schemas.microsoft.com/office/powerpoint/2010/main" val="19988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63883102"/>
              </p:ext>
            </p:extLst>
          </p:nvPr>
        </p:nvGraphicFramePr>
        <p:xfrm>
          <a:off x="914400" y="2438400"/>
          <a:ext cx="769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069038" y="1524000"/>
            <a:ext cx="5386924" cy="674031"/>
          </a:xfrm>
          <a:prstGeom prst="rect">
            <a:avLst/>
          </a:prstGeom>
        </p:spPr>
        <p:txBody>
          <a:bodyPr wrap="none">
            <a:spAutoFit/>
          </a:bodyPr>
          <a:lstStyle/>
          <a:p>
            <a:pPr algn="ctr">
              <a:lnSpc>
                <a:spcPct val="90000"/>
              </a:lnSpc>
              <a:spcBef>
                <a:spcPct val="0"/>
              </a:spcBef>
              <a:defRPr sz="2500" b="0" i="0" u="none" strike="noStrike" kern="1200" spc="0" baseline="0">
                <a:solidFill>
                  <a:prstClr val="black">
                    <a:lumMod val="65000"/>
                    <a:lumOff val="35000"/>
                  </a:prstClr>
                </a:solidFill>
                <a:latin typeface="+mn-lt"/>
                <a:ea typeface="+mn-ea"/>
                <a:cs typeface="+mn-cs"/>
              </a:defRPr>
            </a:pPr>
            <a:r>
              <a:rPr lang="en-US" sz="2100" dirty="0">
                <a:solidFill>
                  <a:prstClr val="black">
                    <a:lumMod val="65000"/>
                    <a:lumOff val="35000"/>
                  </a:prstClr>
                </a:solidFill>
              </a:rPr>
              <a:t>Survey Results: Information Sources about PNC </a:t>
            </a:r>
          </a:p>
          <a:p>
            <a:pPr algn="ctr">
              <a:lnSpc>
                <a:spcPct val="90000"/>
              </a:lnSpc>
              <a:spcBef>
                <a:spcPct val="0"/>
              </a:spcBef>
              <a:defRPr sz="2500" b="0" i="0" u="none" strike="noStrike" kern="1200" spc="0" baseline="0">
                <a:solidFill>
                  <a:prstClr val="black">
                    <a:lumMod val="65000"/>
                    <a:lumOff val="35000"/>
                  </a:prstClr>
                </a:solidFill>
                <a:latin typeface="+mn-lt"/>
                <a:ea typeface="+mn-ea"/>
                <a:cs typeface="+mn-cs"/>
              </a:defRPr>
            </a:pPr>
            <a:r>
              <a:rPr lang="en-US" sz="2100" dirty="0">
                <a:solidFill>
                  <a:prstClr val="black">
                    <a:lumMod val="65000"/>
                    <a:lumOff val="35000"/>
                  </a:prstClr>
                </a:solidFill>
              </a:rPr>
              <a:t>(n=403)</a:t>
            </a:r>
          </a:p>
        </p:txBody>
      </p:sp>
    </p:spTree>
    <p:extLst>
      <p:ext uri="{BB962C8B-B14F-4D97-AF65-F5344CB8AC3E}">
        <p14:creationId xmlns:p14="http://schemas.microsoft.com/office/powerpoint/2010/main" val="69512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700"/>
            <a:ext cx="8229600" cy="1143000"/>
          </a:xfrm>
        </p:spPr>
        <p:txBody>
          <a:bodyPr>
            <a:normAutofit/>
          </a:bodyPr>
          <a:lstStyle/>
          <a:p>
            <a:pPr algn="ctr">
              <a:defRPr sz="2500" b="0" i="0" u="none" strike="noStrike" kern="1200" spc="0" baseline="0">
                <a:solidFill>
                  <a:prstClr val="black">
                    <a:lumMod val="65000"/>
                    <a:lumOff val="35000"/>
                  </a:prstClr>
                </a:solidFill>
                <a:latin typeface="+mn-lt"/>
                <a:ea typeface="+mn-ea"/>
                <a:cs typeface="+mn-cs"/>
              </a:defRPr>
            </a:pPr>
            <a:r>
              <a:rPr lang="en-US" sz="2100" dirty="0">
                <a:solidFill>
                  <a:prstClr val="black">
                    <a:lumMod val="65000"/>
                    <a:lumOff val="35000"/>
                  </a:prstClr>
                </a:solidFill>
                <a:latin typeface="+mn-lt"/>
                <a:ea typeface="+mn-ea"/>
                <a:cs typeface="+mn-cs"/>
              </a:rPr>
              <a:t>Healthy Start vs. Non-Healthy Start Respondents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3328410"/>
              </p:ext>
            </p:extLst>
          </p:nvPr>
        </p:nvGraphicFramePr>
        <p:xfrm>
          <a:off x="962025" y="2514600"/>
          <a:ext cx="7219950" cy="3169855"/>
        </p:xfrm>
        <a:graphic>
          <a:graphicData uri="http://schemas.openxmlformats.org/drawingml/2006/table">
            <a:tbl>
              <a:tblPr firstRow="1" bandRow="1">
                <a:tableStyleId>{7DF18680-E054-41AD-8BC1-D1AEF772440D}</a:tableStyleId>
              </a:tblPr>
              <a:tblGrid>
                <a:gridCol w="2406650"/>
                <a:gridCol w="2406650"/>
                <a:gridCol w="2406650"/>
              </a:tblGrid>
              <a:tr h="634314">
                <a:tc>
                  <a:txBody>
                    <a:bodyPr/>
                    <a:lstStyle/>
                    <a:p>
                      <a:pPr algn="l" fontAlgn="b"/>
                      <a:endParaRPr lang="en-US" sz="1500" b="0" i="0" u="none" strike="noStrike" dirty="0">
                        <a:effectLst/>
                        <a:latin typeface="+mn-lt"/>
                      </a:endParaRPr>
                    </a:p>
                  </a:txBody>
                  <a:tcPr marL="0" marR="0" marT="0" marB="0" anchor="b"/>
                </a:tc>
                <a:tc>
                  <a:txBody>
                    <a:bodyPr/>
                    <a:lstStyle/>
                    <a:p>
                      <a:pPr algn="ctr" fontAlgn="b"/>
                      <a:r>
                        <a:rPr lang="en-US" sz="1800" b="1" u="none" strike="noStrike" dirty="0">
                          <a:effectLst/>
                          <a:latin typeface="+mn-lt"/>
                        </a:rPr>
                        <a:t>Healthy </a:t>
                      </a:r>
                      <a:r>
                        <a:rPr lang="en-US" sz="1800" b="1" u="none" strike="noStrike" dirty="0" smtClean="0">
                          <a:effectLst/>
                          <a:latin typeface="+mn-lt"/>
                        </a:rPr>
                        <a:t>Start</a:t>
                      </a:r>
                    </a:p>
                    <a:p>
                      <a:pPr algn="ctr" fontAlgn="b"/>
                      <a:r>
                        <a:rPr lang="en-US" sz="1800" b="1" i="0" u="none" strike="noStrike" dirty="0" smtClean="0">
                          <a:effectLst/>
                          <a:latin typeface="+mn-lt"/>
                        </a:rPr>
                        <a:t>(n=118)</a:t>
                      </a:r>
                      <a:endParaRPr lang="en-US" sz="1800" b="1" i="0" u="none" strike="noStrike" dirty="0">
                        <a:effectLst/>
                        <a:latin typeface="+mn-lt"/>
                      </a:endParaRPr>
                    </a:p>
                  </a:txBody>
                  <a:tcPr marL="0" marR="0" marT="0" marB="0" anchor="b"/>
                </a:tc>
                <a:tc>
                  <a:txBody>
                    <a:bodyPr/>
                    <a:lstStyle/>
                    <a:p>
                      <a:pPr algn="ctr" fontAlgn="b"/>
                      <a:r>
                        <a:rPr lang="en-US" sz="1800" b="1" u="none" strike="noStrike" dirty="0">
                          <a:effectLst/>
                          <a:latin typeface="+mn-lt"/>
                        </a:rPr>
                        <a:t>Non-Healthy </a:t>
                      </a:r>
                      <a:r>
                        <a:rPr lang="en-US" sz="1800" b="1" u="none" strike="noStrike" dirty="0" smtClean="0">
                          <a:effectLst/>
                          <a:latin typeface="+mn-lt"/>
                        </a:rPr>
                        <a:t>Start</a:t>
                      </a:r>
                    </a:p>
                    <a:p>
                      <a:pPr algn="ctr" fontAlgn="b"/>
                      <a:r>
                        <a:rPr lang="en-US" sz="1800" b="1" i="0" u="none" strike="noStrike" dirty="0" smtClean="0">
                          <a:effectLst/>
                          <a:latin typeface="+mn-lt"/>
                        </a:rPr>
                        <a:t>(n=403 / 353 pregnant)</a:t>
                      </a:r>
                      <a:endParaRPr lang="en-US" sz="1800" b="1" i="0" u="none" strike="noStrike" dirty="0">
                        <a:effectLst/>
                        <a:latin typeface="+mn-lt"/>
                      </a:endParaRPr>
                    </a:p>
                  </a:txBody>
                  <a:tcPr marL="0" marR="0" marT="0" marB="0" anchor="b"/>
                </a:tc>
              </a:tr>
              <a:tr h="565838">
                <a:tc>
                  <a:txBody>
                    <a:bodyPr/>
                    <a:lstStyle/>
                    <a:p>
                      <a:pPr algn="l" fontAlgn="b"/>
                      <a:r>
                        <a:rPr lang="en-US" sz="1500" u="none" strike="noStrike" dirty="0">
                          <a:effectLst/>
                          <a:latin typeface="+mn-lt"/>
                        </a:rPr>
                        <a:t>FTPNC</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95%</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91%</a:t>
                      </a:r>
                      <a:endParaRPr lang="en-US" sz="1500" b="0" i="0" u="none" strike="noStrike" dirty="0">
                        <a:effectLst/>
                        <a:latin typeface="+mn-lt"/>
                      </a:endParaRPr>
                    </a:p>
                  </a:txBody>
                  <a:tcPr marL="0" marR="0" marT="0" marB="0" anchor="ctr"/>
                </a:tc>
              </a:tr>
              <a:tr h="573218">
                <a:tc>
                  <a:txBody>
                    <a:bodyPr/>
                    <a:lstStyle/>
                    <a:p>
                      <a:pPr algn="l" fontAlgn="b"/>
                      <a:r>
                        <a:rPr lang="en-US" sz="1500" u="none" strike="noStrike" dirty="0">
                          <a:effectLst/>
                          <a:latin typeface="+mn-lt"/>
                        </a:rPr>
                        <a:t>Doctor w/in last 6 months for non-PNC care</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65%</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54%</a:t>
                      </a:r>
                      <a:endParaRPr lang="en-US" sz="1500" b="0" i="0" u="none" strike="noStrike" dirty="0">
                        <a:effectLst/>
                        <a:latin typeface="+mn-lt"/>
                      </a:endParaRPr>
                    </a:p>
                  </a:txBody>
                  <a:tcPr marL="0" marR="0" marT="0" marB="0" anchor="ctr"/>
                </a:tc>
              </a:tr>
              <a:tr h="550733">
                <a:tc>
                  <a:txBody>
                    <a:bodyPr/>
                    <a:lstStyle/>
                    <a:p>
                      <a:pPr algn="l" fontAlgn="b"/>
                      <a:r>
                        <a:rPr lang="en-US" sz="1500" u="none" strike="noStrike" dirty="0">
                          <a:effectLst/>
                          <a:latin typeface="+mn-lt"/>
                        </a:rPr>
                        <a:t>PNC in US only</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91%</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84%</a:t>
                      </a:r>
                      <a:endParaRPr lang="en-US" sz="1500" b="0" i="0" u="none" strike="noStrike" dirty="0">
                        <a:effectLst/>
                        <a:latin typeface="+mn-lt"/>
                      </a:endParaRPr>
                    </a:p>
                  </a:txBody>
                  <a:tcPr marL="0" marR="0" marT="0" marB="0" anchor="ctr"/>
                </a:tc>
              </a:tr>
              <a:tr h="845752">
                <a:tc>
                  <a:txBody>
                    <a:bodyPr/>
                    <a:lstStyle/>
                    <a:p>
                      <a:pPr algn="l" fontAlgn="b"/>
                      <a:r>
                        <a:rPr lang="en-US" sz="1500" u="none" strike="noStrike" dirty="0">
                          <a:effectLst/>
                          <a:latin typeface="+mn-lt"/>
                        </a:rPr>
                        <a:t>2+ source of information on PNC</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50%</a:t>
                      </a:r>
                      <a:endParaRPr lang="en-US" sz="1500" b="0" i="0" u="none" strike="noStrike" dirty="0">
                        <a:effectLst/>
                        <a:latin typeface="+mn-lt"/>
                      </a:endParaRPr>
                    </a:p>
                  </a:txBody>
                  <a:tcPr marL="0" marR="0" marT="0" marB="0" anchor="ctr"/>
                </a:tc>
                <a:tc>
                  <a:txBody>
                    <a:bodyPr/>
                    <a:lstStyle/>
                    <a:p>
                      <a:pPr algn="ctr" fontAlgn="b"/>
                      <a:r>
                        <a:rPr lang="en-US" sz="1500" u="none" strike="noStrike" dirty="0">
                          <a:effectLst/>
                          <a:latin typeface="+mn-lt"/>
                        </a:rPr>
                        <a:t>35%</a:t>
                      </a:r>
                      <a:endParaRPr lang="en-US" sz="1500" b="0" i="0" u="none" strike="noStrike" dirty="0">
                        <a:effectLst/>
                        <a:latin typeface="+mn-lt"/>
                      </a:endParaRPr>
                    </a:p>
                  </a:txBody>
                  <a:tcPr marL="0" marR="0" marT="0" marB="0" anchor="ctr"/>
                </a:tc>
              </a:tr>
            </a:tbl>
          </a:graphicData>
        </a:graphic>
      </p:graphicFrame>
    </p:spTree>
    <p:extLst>
      <p:ext uri="{BB962C8B-B14F-4D97-AF65-F5344CB8AC3E}">
        <p14:creationId xmlns:p14="http://schemas.microsoft.com/office/powerpoint/2010/main" val="1253423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57" y="1911115"/>
            <a:ext cx="2716823" cy="380144"/>
          </a:xfrm>
        </p:spPr>
        <p:txBody>
          <a:bodyPr>
            <a:noAutofit/>
          </a:bodyPr>
          <a:lstStyle/>
          <a:p>
            <a:pPr>
              <a:defRPr sz="2500" b="0" i="0" u="none" strike="noStrike" kern="1200" spc="0" baseline="0">
                <a:solidFill>
                  <a:prstClr val="black">
                    <a:lumMod val="65000"/>
                    <a:lumOff val="35000"/>
                  </a:prstClr>
                </a:solidFill>
                <a:latin typeface="+mn-lt"/>
                <a:ea typeface="+mn-ea"/>
                <a:cs typeface="+mn-cs"/>
              </a:defRPr>
            </a:pPr>
            <a:r>
              <a:rPr lang="en-US" sz="1875" b="1" dirty="0">
                <a:solidFill>
                  <a:prstClr val="black">
                    <a:lumMod val="65000"/>
                    <a:lumOff val="35000"/>
                  </a:prstClr>
                </a:solidFill>
                <a:latin typeface="+mn-lt"/>
                <a:ea typeface="+mn-ea"/>
                <a:cs typeface="+mn-cs"/>
              </a:rPr>
              <a:t>Reasons for non-FTPNC</a:t>
            </a:r>
            <a:br>
              <a:rPr lang="en-US" sz="1875" b="1" dirty="0">
                <a:solidFill>
                  <a:prstClr val="black">
                    <a:lumMod val="65000"/>
                    <a:lumOff val="35000"/>
                  </a:prstClr>
                </a:solidFill>
                <a:latin typeface="+mn-lt"/>
                <a:ea typeface="+mn-ea"/>
                <a:cs typeface="+mn-cs"/>
              </a:rPr>
            </a:br>
            <a:r>
              <a:rPr lang="en-US" sz="1875" dirty="0">
                <a:solidFill>
                  <a:prstClr val="black">
                    <a:lumMod val="65000"/>
                    <a:lumOff val="35000"/>
                  </a:prstClr>
                </a:solidFill>
                <a:latin typeface="+mn-lt"/>
                <a:ea typeface="+mn-ea"/>
                <a:cs typeface="+mn-cs"/>
              </a:rPr>
              <a:t>(Surveys; n=27)</a:t>
            </a:r>
          </a:p>
        </p:txBody>
      </p:sp>
      <p:graphicFrame>
        <p:nvGraphicFramePr>
          <p:cNvPr id="4" name="Chart 3"/>
          <p:cNvGraphicFramePr>
            <a:graphicFrameLocks/>
          </p:cNvGraphicFramePr>
          <p:nvPr>
            <p:extLst/>
          </p:nvPr>
        </p:nvGraphicFramePr>
        <p:xfrm>
          <a:off x="283426" y="1911116"/>
          <a:ext cx="2615711" cy="366988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283426" y="1317906"/>
            <a:ext cx="8490200" cy="554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2500" b="0" i="0" u="none" strike="noStrike" kern="1200" spc="0" baseline="0">
                <a:solidFill>
                  <a:prstClr val="black">
                    <a:lumMod val="65000"/>
                    <a:lumOff val="35000"/>
                  </a:prstClr>
                </a:solidFill>
                <a:latin typeface="+mn-lt"/>
                <a:ea typeface="+mn-ea"/>
                <a:cs typeface="+mn-cs"/>
              </a:defRPr>
            </a:pPr>
            <a:r>
              <a:rPr lang="en-US" sz="2100" dirty="0"/>
              <a:t>Barriers to Early Initiation of Prenatal Care</a:t>
            </a:r>
          </a:p>
        </p:txBody>
      </p:sp>
      <p:graphicFrame>
        <p:nvGraphicFramePr>
          <p:cNvPr id="11" name="Chart 10"/>
          <p:cNvGraphicFramePr>
            <a:graphicFrameLocks/>
          </p:cNvGraphicFramePr>
          <p:nvPr>
            <p:extLst>
              <p:ext uri="{D42A27DB-BD31-4B8C-83A1-F6EECF244321}">
                <p14:modId xmlns:p14="http://schemas.microsoft.com/office/powerpoint/2010/main" val="1560191366"/>
              </p:ext>
            </p:extLst>
          </p:nvPr>
        </p:nvGraphicFramePr>
        <p:xfrm>
          <a:off x="2918187" y="2368110"/>
          <a:ext cx="5970566" cy="3218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5017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29" y="1371600"/>
            <a:ext cx="7886700" cy="838897"/>
          </a:xfrm>
        </p:spPr>
        <p:txBody>
          <a:bodyPr>
            <a:normAutofit/>
          </a:bodyPr>
          <a:lstStyle/>
          <a:p>
            <a:r>
              <a:rPr lang="en-US" dirty="0" smtClean="0"/>
              <a:t>Focus Groups</a:t>
            </a:r>
            <a:endParaRPr lang="en-US" b="1" dirty="0"/>
          </a:p>
        </p:txBody>
      </p:sp>
      <p:sp>
        <p:nvSpPr>
          <p:cNvPr id="3" name="Content Placeholder 2"/>
          <p:cNvSpPr>
            <a:spLocks noGrp="1"/>
          </p:cNvSpPr>
          <p:nvPr>
            <p:ph idx="1"/>
          </p:nvPr>
        </p:nvSpPr>
        <p:spPr>
          <a:xfrm>
            <a:off x="397191" y="2667000"/>
            <a:ext cx="8258175" cy="3789260"/>
          </a:xfrm>
        </p:spPr>
        <p:txBody>
          <a:bodyPr>
            <a:normAutofit fontScale="70000" lnSpcReduction="20000"/>
          </a:bodyPr>
          <a:lstStyle/>
          <a:p>
            <a:pPr marL="0" indent="0">
              <a:buNone/>
            </a:pPr>
            <a:r>
              <a:rPr lang="en-US" dirty="0" smtClean="0"/>
              <a:t>Inclusion </a:t>
            </a:r>
            <a:r>
              <a:rPr lang="en-US" dirty="0"/>
              <a:t>criteria same as surveys, PLUS</a:t>
            </a:r>
          </a:p>
          <a:p>
            <a:pPr lvl="1"/>
            <a:r>
              <a:rPr lang="en-US" dirty="0"/>
              <a:t>Currently or recently pregnant (up to 6 months postpartum)</a:t>
            </a:r>
            <a:endParaRPr lang="en-US" i="1" dirty="0"/>
          </a:p>
          <a:p>
            <a:pPr lvl="1"/>
            <a:r>
              <a:rPr lang="en-US" dirty="0"/>
              <a:t>Initiated prenatal care after the first </a:t>
            </a:r>
            <a:r>
              <a:rPr lang="en-US" dirty="0" smtClean="0"/>
              <a:t>trimester</a:t>
            </a:r>
          </a:p>
          <a:p>
            <a:pPr marL="342900" lvl="1" indent="0">
              <a:buNone/>
            </a:pPr>
            <a:endParaRPr lang="en-US" i="1" dirty="0"/>
          </a:p>
          <a:p>
            <a:pPr marL="0" indent="0">
              <a:buNone/>
            </a:pPr>
            <a:r>
              <a:rPr lang="en-US" dirty="0" smtClean="0"/>
              <a:t>Questions </a:t>
            </a:r>
            <a:r>
              <a:rPr lang="en-US" dirty="0"/>
              <a:t>covered barriers and reasons for delayed entry to </a:t>
            </a:r>
            <a:r>
              <a:rPr lang="en-US" dirty="0" smtClean="0"/>
              <a:t>care</a:t>
            </a:r>
          </a:p>
          <a:p>
            <a:pPr lvl="1"/>
            <a:r>
              <a:rPr lang="en-US" i="1" dirty="0" smtClean="0"/>
              <a:t>Understanding of what PNC includes</a:t>
            </a:r>
          </a:p>
          <a:p>
            <a:pPr lvl="1"/>
            <a:r>
              <a:rPr lang="en-US" i="1" dirty="0" smtClean="0"/>
              <a:t>Information sources on PNC</a:t>
            </a:r>
          </a:p>
          <a:p>
            <a:pPr lvl="1"/>
            <a:r>
              <a:rPr lang="en-US" i="1" dirty="0" smtClean="0"/>
              <a:t>Ease/difficulty of access to PNC and reasons (general)</a:t>
            </a:r>
          </a:p>
          <a:p>
            <a:pPr lvl="1"/>
            <a:r>
              <a:rPr lang="en-US" i="1" dirty="0" smtClean="0"/>
              <a:t>Experiences in accessing PNC (specific)</a:t>
            </a:r>
          </a:p>
          <a:p>
            <a:pPr lvl="1"/>
            <a:r>
              <a:rPr lang="en-US" i="1" dirty="0" smtClean="0"/>
              <a:t>Reasons for late PNC</a:t>
            </a:r>
          </a:p>
          <a:p>
            <a:pPr lvl="1"/>
            <a:r>
              <a:rPr lang="en-US" i="1" dirty="0" smtClean="0"/>
              <a:t>Differences with prenatal care or delivery in Mexico vs. the US</a:t>
            </a:r>
          </a:p>
          <a:p>
            <a:pPr lvl="1"/>
            <a:r>
              <a:rPr lang="en-US" i="1" dirty="0" smtClean="0"/>
              <a:t>Ideas for how to improve early PNC</a:t>
            </a:r>
          </a:p>
          <a:p>
            <a:endParaRPr lang="en-US" dirty="0" smtClean="0"/>
          </a:p>
          <a:p>
            <a:pPr lvl="1"/>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393371"/>
            <a:ext cx="1618379" cy="1213784"/>
          </a:xfrm>
          <a:prstGeom prst="rect">
            <a:avLst/>
          </a:prstGeom>
          <a:ln w="88900" cap="sq" cmpd="thickThin">
            <a:solidFill>
              <a:srgbClr val="000000"/>
            </a:solidFill>
            <a:prstDash val="solid"/>
            <a:miter lim="800000"/>
          </a:ln>
          <a:effectLst>
            <a:innerShdw blurRad="76200">
              <a:srgbClr val="000000"/>
            </a:innerShdw>
          </a:effectLst>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387929"/>
            <a:ext cx="1112516" cy="14833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998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idx="1"/>
          </p:nvPr>
        </p:nvSpPr>
        <p:spPr bwMode="auto">
          <a:xfrm>
            <a:off x="609600" y="1752600"/>
            <a:ext cx="7772400" cy="36984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Aft>
                <a:spcPts val="1000"/>
              </a:spcAft>
              <a:buFont typeface="Arial" panose="020B0604020202020204" pitchFamily="34" charset="0"/>
              <a:buNone/>
              <a:tabLst>
                <a:tab pos="457200" algn="l"/>
              </a:tabLst>
              <a:defRPr/>
            </a:pPr>
            <a:endParaRPr lang="en-US" altLang="en-US" sz="1000" dirty="0" smtClean="0"/>
          </a:p>
          <a:p>
            <a:pPr marL="0" indent="0" eaLnBrk="1" hangingPunct="1">
              <a:spcAft>
                <a:spcPts val="1000"/>
              </a:spcAft>
              <a:buFont typeface="Arial" panose="020B0604020202020204" pitchFamily="34" charset="0"/>
              <a:buNone/>
              <a:tabLst>
                <a:tab pos="457200" algn="l"/>
              </a:tabLst>
              <a:defRPr/>
            </a:pPr>
            <a:r>
              <a:rPr lang="en-US" altLang="en-US" sz="2800" b="1" dirty="0" smtClean="0"/>
              <a:t>Healthy Start </a:t>
            </a:r>
            <a:r>
              <a:rPr lang="en-US" altLang="en-US" sz="2800" dirty="0" smtClean="0"/>
              <a:t>is a national initiative, funded by HRSA, mandated to reduce disparities in infant mortality and other perinatal outcomes</a:t>
            </a:r>
          </a:p>
          <a:p>
            <a:pPr marL="0" indent="0" eaLnBrk="1" hangingPunct="1">
              <a:spcAft>
                <a:spcPts val="1000"/>
              </a:spcAft>
              <a:buFont typeface="Arial" panose="020B0604020202020204" pitchFamily="34" charset="0"/>
              <a:buNone/>
              <a:tabLst>
                <a:tab pos="457200" algn="l"/>
              </a:tabLst>
              <a:defRPr/>
            </a:pPr>
            <a:r>
              <a:rPr lang="en-US" altLang="en-US" sz="2800" dirty="0" smtClean="0"/>
              <a:t>Usually African American communities; we have a Latino, border focus</a:t>
            </a:r>
          </a:p>
          <a:p>
            <a:pPr marL="0" indent="0">
              <a:spcAft>
                <a:spcPts val="1000"/>
              </a:spcAft>
              <a:buNone/>
              <a:tabLst>
                <a:tab pos="457200" algn="l"/>
              </a:tabLst>
              <a:defRPr/>
            </a:pPr>
            <a:r>
              <a:rPr lang="en-US" altLang="en-US" sz="2800" dirty="0" smtClean="0"/>
              <a:t>100 </a:t>
            </a:r>
            <a:r>
              <a:rPr lang="en-US" altLang="en-US" sz="2800" dirty="0"/>
              <a:t>Healthy Start programs working nationally</a:t>
            </a:r>
          </a:p>
          <a:p>
            <a:pPr marL="0" indent="0" eaLnBrk="1" hangingPunct="1">
              <a:spcAft>
                <a:spcPts val="1000"/>
              </a:spcAft>
              <a:buFont typeface="Arial" panose="020B0604020202020204" pitchFamily="34" charset="0"/>
              <a:buNone/>
              <a:tabLst>
                <a:tab pos="457200" algn="l"/>
              </a:tabLst>
              <a:defRPr/>
            </a:pPr>
            <a:endParaRPr lang="en-US" altLang="en-US" sz="2400" dirty="0" smtClean="0"/>
          </a:p>
        </p:txBody>
      </p:sp>
    </p:spTree>
    <p:extLst>
      <p:ext uri="{BB962C8B-B14F-4D97-AF65-F5344CB8AC3E}">
        <p14:creationId xmlns:p14="http://schemas.microsoft.com/office/powerpoint/2010/main" val="2846665257"/>
      </p:ext>
    </p:extLst>
  </p:cSld>
  <p:clrMapOvr>
    <a:masterClrMapping/>
  </p:clrMapOvr>
  <p:transition spd="slow">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flipH="1">
            <a:off x="779929" y="1450683"/>
            <a:ext cx="4061012" cy="170777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i="1" dirty="0">
                <a:solidFill>
                  <a:schemeClr val="tx1"/>
                </a:solidFill>
              </a:rPr>
              <a:t>I had nothing and knew nothing… nobody told me anything, no information at all, nothing, nothing. </a:t>
            </a:r>
          </a:p>
          <a:p>
            <a:pPr lvl="0" algn="ctr"/>
            <a:r>
              <a:rPr lang="en-US" i="1" dirty="0">
                <a:solidFill>
                  <a:schemeClr val="tx1"/>
                </a:solidFill>
              </a:rPr>
              <a:t>– Texas participant</a:t>
            </a:r>
          </a:p>
        </p:txBody>
      </p:sp>
      <p:sp>
        <p:nvSpPr>
          <p:cNvPr id="6" name="Oval Callout 5"/>
          <p:cNvSpPr/>
          <p:nvPr/>
        </p:nvSpPr>
        <p:spPr>
          <a:xfrm>
            <a:off x="4840941" y="1489263"/>
            <a:ext cx="4074460" cy="326763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i="1" dirty="0">
                <a:solidFill>
                  <a:schemeClr val="tx1"/>
                </a:solidFill>
              </a:rPr>
              <a:t>“We all know it is important to go to the doctor but there are so many things in our lives that discourage us, </a:t>
            </a:r>
            <a:br>
              <a:rPr lang="en-US" i="1" dirty="0">
                <a:solidFill>
                  <a:schemeClr val="tx1"/>
                </a:solidFill>
              </a:rPr>
            </a:br>
            <a:r>
              <a:rPr lang="en-US" i="1" dirty="0">
                <a:solidFill>
                  <a:schemeClr val="tx1"/>
                </a:solidFill>
              </a:rPr>
              <a:t>that keep us from getting ahead.” </a:t>
            </a:r>
            <a:endParaRPr lang="en-US" i="1" dirty="0" smtClean="0">
              <a:solidFill>
                <a:schemeClr val="tx1"/>
              </a:solidFill>
            </a:endParaRPr>
          </a:p>
          <a:p>
            <a:pPr lvl="0" algn="ctr"/>
            <a:r>
              <a:rPr lang="en-US" i="1" dirty="0" smtClean="0">
                <a:solidFill>
                  <a:schemeClr val="tx1"/>
                </a:solidFill>
              </a:rPr>
              <a:t>– </a:t>
            </a:r>
            <a:r>
              <a:rPr lang="en-US" i="1" dirty="0">
                <a:solidFill>
                  <a:schemeClr val="tx1"/>
                </a:solidFill>
              </a:rPr>
              <a:t>Arizona focus </a:t>
            </a:r>
            <a:r>
              <a:rPr lang="en-US" i="1" dirty="0" smtClean="0">
                <a:solidFill>
                  <a:schemeClr val="tx1"/>
                </a:solidFill>
              </a:rPr>
              <a:t>group </a:t>
            </a:r>
            <a:r>
              <a:rPr lang="en-US" i="1" dirty="0">
                <a:solidFill>
                  <a:schemeClr val="tx1"/>
                </a:solidFill>
              </a:rPr>
              <a:t>participant</a:t>
            </a:r>
            <a:r>
              <a:rPr lang="en-US" dirty="0">
                <a:solidFill>
                  <a:schemeClr val="tx1"/>
                </a:solidFill>
              </a:rPr>
              <a:t/>
            </a:r>
            <a:br>
              <a:rPr lang="en-US" dirty="0">
                <a:solidFill>
                  <a:schemeClr val="tx1"/>
                </a:solidFill>
              </a:rPr>
            </a:br>
            <a:endParaRPr lang="en-US"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058666"/>
            <a:ext cx="2230187" cy="2230187"/>
          </a:xfrm>
          <a:prstGeom prst="rect">
            <a:avLst/>
          </a:prstGeom>
        </p:spPr>
      </p:pic>
      <p:sp>
        <p:nvSpPr>
          <p:cNvPr id="7" name="Rounded Rectangular Callout 6"/>
          <p:cNvSpPr/>
          <p:nvPr/>
        </p:nvSpPr>
        <p:spPr>
          <a:xfrm flipH="1">
            <a:off x="1058711" y="3276600"/>
            <a:ext cx="2125226" cy="266700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i="1" dirty="0">
                <a:solidFill>
                  <a:schemeClr val="tx1"/>
                </a:solidFill>
              </a:rPr>
              <a:t>My mother is very religious and my whole family, and they don’t want me to mess up. I’m scared. </a:t>
            </a:r>
          </a:p>
          <a:p>
            <a:pPr lvl="0"/>
            <a:r>
              <a:rPr lang="en-US" i="1" dirty="0">
                <a:solidFill>
                  <a:schemeClr val="tx1"/>
                </a:solidFill>
              </a:rPr>
              <a:t>– California participant</a:t>
            </a:r>
            <a:endParaRPr lang="en-US" dirty="0">
              <a:solidFill>
                <a:schemeClr val="tx1"/>
              </a:solidFill>
            </a:endParaRPr>
          </a:p>
        </p:txBody>
      </p:sp>
    </p:spTree>
    <p:extLst>
      <p:ext uri="{BB962C8B-B14F-4D97-AF65-F5344CB8AC3E}">
        <p14:creationId xmlns:p14="http://schemas.microsoft.com/office/powerpoint/2010/main" val="281048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2794" t="7843"/>
          <a:stretch/>
        </p:blipFill>
        <p:spPr>
          <a:xfrm>
            <a:off x="2532514" y="4013951"/>
            <a:ext cx="1501603" cy="2091018"/>
          </a:xfrm>
          <a:prstGeom prst="rect">
            <a:avLst/>
          </a:prstGeom>
        </p:spPr>
      </p:pic>
      <p:sp>
        <p:nvSpPr>
          <p:cNvPr id="3" name="Oval Callout 2"/>
          <p:cNvSpPr/>
          <p:nvPr/>
        </p:nvSpPr>
        <p:spPr>
          <a:xfrm flipH="1">
            <a:off x="2590800" y="1517838"/>
            <a:ext cx="4921625" cy="188259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i="1" dirty="0">
                <a:solidFill>
                  <a:schemeClr val="tx1"/>
                </a:solidFill>
              </a:rPr>
              <a:t>We have to pay half the contract up front, $500, and we didn’t have the money for the first few months – New Mexico participant</a:t>
            </a:r>
            <a:endParaRPr lang="en-US" dirty="0">
              <a:solidFill>
                <a:schemeClr val="tx1"/>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9460" t="7582" r="15282" b="8758"/>
          <a:stretch/>
        </p:blipFill>
        <p:spPr>
          <a:xfrm>
            <a:off x="4103608" y="4238582"/>
            <a:ext cx="1819820" cy="1866387"/>
          </a:xfrm>
          <a:prstGeom prst="rect">
            <a:avLst/>
          </a:prstGeom>
        </p:spPr>
      </p:pic>
      <p:sp>
        <p:nvSpPr>
          <p:cNvPr id="7" name="Rounded Rectangular Callout 6"/>
          <p:cNvSpPr/>
          <p:nvPr/>
        </p:nvSpPr>
        <p:spPr>
          <a:xfrm flipH="1">
            <a:off x="198341" y="2786904"/>
            <a:ext cx="2334173" cy="269949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US"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It used to be you paid what you could, but now there is a price on everything, even at the clinics where they are supposed to help everyone  – Texas participant</a:t>
            </a:r>
            <a:endPar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ounded Rectangular Callout 3"/>
          <p:cNvSpPr/>
          <p:nvPr/>
        </p:nvSpPr>
        <p:spPr>
          <a:xfrm>
            <a:off x="5589495" y="3845859"/>
            <a:ext cx="3523130" cy="164054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i="1" dirty="0">
                <a:solidFill>
                  <a:schemeClr val="tx1"/>
                </a:solidFill>
              </a:rPr>
              <a:t>I knew I was pregnant but every appointment is so expensive and I don’t have money. I took vitamins and prayed for the best </a:t>
            </a:r>
          </a:p>
          <a:p>
            <a:pPr lvl="0"/>
            <a:r>
              <a:rPr lang="en-US" i="1" dirty="0">
                <a:solidFill>
                  <a:schemeClr val="tx1"/>
                </a:solidFill>
              </a:rPr>
              <a:t>– Arizona participant</a:t>
            </a:r>
            <a:endParaRPr lang="en-US" dirty="0">
              <a:solidFill>
                <a:schemeClr val="tx1"/>
              </a:solidFill>
            </a:endParaRPr>
          </a:p>
        </p:txBody>
      </p:sp>
    </p:spTree>
    <p:extLst>
      <p:ext uri="{BB962C8B-B14F-4D97-AF65-F5344CB8AC3E}">
        <p14:creationId xmlns:p14="http://schemas.microsoft.com/office/powerpoint/2010/main" val="179121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flipH="1">
            <a:off x="5706037" y="1283175"/>
            <a:ext cx="3437963" cy="207925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i="1" dirty="0">
                <a:solidFill>
                  <a:schemeClr val="tx1"/>
                </a:solidFill>
              </a:rPr>
              <a:t>I looked at options on both sides of the border, but it was cheaper in Mexico so I went with the economical choice </a:t>
            </a:r>
          </a:p>
          <a:p>
            <a:pPr lvl="0" algn="ctr"/>
            <a:r>
              <a:rPr lang="en-US" i="1" dirty="0">
                <a:solidFill>
                  <a:schemeClr val="tx1"/>
                </a:solidFill>
              </a:rPr>
              <a:t>– Arizona participant</a:t>
            </a:r>
            <a:endParaRPr lang="en-US" dirty="0">
              <a:solidFill>
                <a:schemeClr val="tx1"/>
              </a:solidFill>
            </a:endParaRPr>
          </a:p>
        </p:txBody>
      </p:sp>
      <p:sp>
        <p:nvSpPr>
          <p:cNvPr id="4" name="Rounded Rectangular Callout 3"/>
          <p:cNvSpPr/>
          <p:nvPr/>
        </p:nvSpPr>
        <p:spPr>
          <a:xfrm flipH="1">
            <a:off x="914400" y="4574403"/>
            <a:ext cx="3962400" cy="167640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i="1" dirty="0">
                <a:solidFill>
                  <a:schemeClr val="tx1"/>
                </a:solidFill>
              </a:rPr>
              <a:t>They told me here I wouldn’t get an ultrasound until week 20. Imagine all that time… so I went to Mexico for an ultrasound. As a mom I wanted to know.” 		</a:t>
            </a:r>
            <a:endParaRPr lang="en-US" i="1" dirty="0" smtClean="0">
              <a:solidFill>
                <a:schemeClr val="tx1"/>
              </a:solidFill>
            </a:endParaRPr>
          </a:p>
          <a:p>
            <a:pPr lvl="0"/>
            <a:r>
              <a:rPr lang="en-US" i="1" dirty="0">
                <a:solidFill>
                  <a:schemeClr val="tx1"/>
                </a:solidFill>
              </a:rPr>
              <a:t>	</a:t>
            </a:r>
            <a:r>
              <a:rPr lang="en-US" i="1" dirty="0" smtClean="0">
                <a:solidFill>
                  <a:schemeClr val="tx1"/>
                </a:solidFill>
              </a:rPr>
              <a:t>– </a:t>
            </a:r>
            <a:r>
              <a:rPr lang="en-US" i="1" dirty="0">
                <a:solidFill>
                  <a:schemeClr val="tx1"/>
                </a:solidFill>
              </a:rPr>
              <a:t>California participant</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946651" y="3908051"/>
            <a:ext cx="2466072" cy="2555600"/>
          </a:xfrm>
          <a:prstGeom prst="rect">
            <a:avLst/>
          </a:prstGeom>
        </p:spPr>
      </p:pic>
      <p:sp>
        <p:nvSpPr>
          <p:cNvPr id="5" name="Oval Callout 4"/>
          <p:cNvSpPr/>
          <p:nvPr/>
        </p:nvSpPr>
        <p:spPr>
          <a:xfrm rot="20833134">
            <a:off x="133408" y="1570944"/>
            <a:ext cx="4724399" cy="148814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i="1" dirty="0">
                <a:solidFill>
                  <a:schemeClr val="tx1"/>
                </a:solidFill>
              </a:rPr>
              <a:t>I was just scared to find out the truth.</a:t>
            </a:r>
          </a:p>
          <a:p>
            <a:pPr lvl="0"/>
            <a:r>
              <a:rPr lang="en-US" i="1" dirty="0">
                <a:solidFill>
                  <a:schemeClr val="tx1"/>
                </a:solidFill>
              </a:rPr>
              <a:t>- New Mexico participant</a:t>
            </a:r>
            <a:endParaRPr lang="en-US" dirty="0">
              <a:solidFill>
                <a:schemeClr val="tx1"/>
              </a:solidFill>
            </a:endParaRPr>
          </a:p>
        </p:txBody>
      </p:sp>
      <p:sp>
        <p:nvSpPr>
          <p:cNvPr id="7" name="Oval Callout 6"/>
          <p:cNvSpPr/>
          <p:nvPr/>
        </p:nvSpPr>
        <p:spPr>
          <a:xfrm flipH="1">
            <a:off x="2895600" y="2696946"/>
            <a:ext cx="3550109" cy="184937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600"/>
              </a:spcAft>
            </a:pPr>
            <a:r>
              <a:rPr lang="en-US" sz="14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 am really irregular, and forgetful. When they </a:t>
            </a:r>
            <a:r>
              <a:rPr lang="en-US" sz="1400" i="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sked </a:t>
            </a:r>
            <a:r>
              <a:rPr lang="en-US" sz="14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me when was my last period I said ‘I don’t remember’. ‘You don’t remember?’ ‘No, I don’t remember the last time. – California</a:t>
            </a:r>
            <a:r>
              <a:rPr lang="en-US" sz="1400" i="1"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14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participant</a:t>
            </a:r>
            <a:endParaRPr lang="en-US"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9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Key Informant Interviews</a:t>
            </a:r>
          </a:p>
        </p:txBody>
      </p:sp>
      <p:sp>
        <p:nvSpPr>
          <p:cNvPr id="3" name="Content Placeholder 2"/>
          <p:cNvSpPr>
            <a:spLocks noGrp="1"/>
          </p:cNvSpPr>
          <p:nvPr>
            <p:ph idx="1"/>
          </p:nvPr>
        </p:nvSpPr>
        <p:spPr>
          <a:xfrm>
            <a:off x="628650" y="2667000"/>
            <a:ext cx="7886700" cy="3057866"/>
          </a:xfrm>
        </p:spPr>
        <p:txBody>
          <a:bodyPr>
            <a:normAutofit fontScale="77500" lnSpcReduction="20000"/>
          </a:bodyPr>
          <a:lstStyle/>
          <a:p>
            <a:r>
              <a:rPr lang="en-US" dirty="0" smtClean="0"/>
              <a:t>18 KIIs across all sites</a:t>
            </a:r>
          </a:p>
          <a:p>
            <a:r>
              <a:rPr lang="en-US" dirty="0" smtClean="0"/>
              <a:t>OBGYN, Mid-wives, lead </a:t>
            </a:r>
            <a:r>
              <a:rPr lang="en-US" dirty="0"/>
              <a:t>nurse/nurse practitioner, midwife, </a:t>
            </a:r>
            <a:r>
              <a:rPr lang="en-US" dirty="0" smtClean="0"/>
              <a:t>etc. and  </a:t>
            </a:r>
            <a:r>
              <a:rPr lang="en-US" dirty="0"/>
              <a:t>office staff (ideally managers or </a:t>
            </a:r>
            <a:r>
              <a:rPr lang="en-US" dirty="0" smtClean="0"/>
              <a:t>directors)</a:t>
            </a:r>
          </a:p>
          <a:p>
            <a:r>
              <a:rPr lang="en-US" dirty="0"/>
              <a:t>Minimum of 1 Yr. Experience in relevant </a:t>
            </a:r>
            <a:r>
              <a:rPr lang="en-US" dirty="0" smtClean="0"/>
              <a:t>position</a:t>
            </a:r>
          </a:p>
          <a:p>
            <a:r>
              <a:rPr lang="en-US" dirty="0"/>
              <a:t>Questions covered </a:t>
            </a:r>
            <a:r>
              <a:rPr lang="en-US" dirty="0" smtClean="0"/>
              <a:t>how PNC is scheduled, tracked (staff), incentivized and promoted (providers)</a:t>
            </a:r>
          </a:p>
          <a:p>
            <a:pPr marL="0" indent="0">
              <a:buNone/>
            </a:pPr>
            <a:endParaRPr lang="en-US" dirty="0"/>
          </a:p>
          <a:p>
            <a:pPr marL="342900" lvl="1" indent="0">
              <a:buNone/>
            </a:pPr>
            <a:endParaRPr lang="en-US" i="1" dirty="0" smtClean="0"/>
          </a:p>
          <a:p>
            <a:pPr marL="0" indent="0">
              <a:buNone/>
            </a:pPr>
            <a:endParaRPr lang="en-US" dirty="0" smtClean="0"/>
          </a:p>
        </p:txBody>
      </p:sp>
    </p:spTree>
    <p:extLst>
      <p:ext uri="{BB962C8B-B14F-4D97-AF65-F5344CB8AC3E}">
        <p14:creationId xmlns:p14="http://schemas.microsoft.com/office/powerpoint/2010/main" val="2095272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Key Informant Interviews </a:t>
            </a:r>
            <a:r>
              <a:rPr lang="en-US" sz="3000" b="1" dirty="0"/>
              <a:t>Learnings</a:t>
            </a:r>
          </a:p>
        </p:txBody>
      </p:sp>
      <p:sp>
        <p:nvSpPr>
          <p:cNvPr id="3" name="Content Placeholder 2"/>
          <p:cNvSpPr>
            <a:spLocks noGrp="1"/>
          </p:cNvSpPr>
          <p:nvPr>
            <p:ph idx="1"/>
          </p:nvPr>
        </p:nvSpPr>
        <p:spPr/>
        <p:txBody>
          <a:bodyPr>
            <a:normAutofit/>
          </a:bodyPr>
          <a:lstStyle/>
          <a:p>
            <a:r>
              <a:rPr lang="en-US" sz="1800" dirty="0"/>
              <a:t>Language does not appear to be a barrier however communication may be</a:t>
            </a:r>
          </a:p>
          <a:p>
            <a:r>
              <a:rPr lang="en-US" sz="1800" dirty="0"/>
              <a:t>Reproductive Life Planning – It is not clear that providers truly understand RLP &amp; Preconception Health</a:t>
            </a:r>
          </a:p>
          <a:p>
            <a:r>
              <a:rPr lang="en-US" sz="1800" dirty="0"/>
              <a:t>Date used to document prenatal care entry is often unclear (Especially when a patient is transferred from one provider to another) </a:t>
            </a:r>
          </a:p>
          <a:p>
            <a:r>
              <a:rPr lang="en-US" sz="1800" dirty="0"/>
              <a:t>Need to find out how hospitals are documenting entry into prenatal care</a:t>
            </a:r>
          </a:p>
          <a:p>
            <a:r>
              <a:rPr lang="en-US" sz="1800" dirty="0"/>
              <a:t>Records provided from Mexico are not frequently used</a:t>
            </a:r>
          </a:p>
          <a:p>
            <a:r>
              <a:rPr lang="en-US" sz="1800" dirty="0"/>
              <a:t>Standards (ACOG, HRSA) are a reason for not considering care provided from other entities</a:t>
            </a:r>
          </a:p>
          <a:p>
            <a:r>
              <a:rPr lang="en-US" sz="1800" dirty="0"/>
              <a:t>There is a distinct difference in opinion between OB and Midwifes regarding Pregnancy Planning</a:t>
            </a:r>
          </a:p>
        </p:txBody>
      </p:sp>
    </p:spTree>
    <p:extLst>
      <p:ext uri="{BB962C8B-B14F-4D97-AF65-F5344CB8AC3E}">
        <p14:creationId xmlns:p14="http://schemas.microsoft.com/office/powerpoint/2010/main" val="4127188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249" y="1600200"/>
            <a:ext cx="7795044" cy="990600"/>
          </a:xfrm>
        </p:spPr>
        <p:txBody>
          <a:bodyPr>
            <a:normAutofit fontScale="90000"/>
          </a:bodyPr>
          <a:lstStyle/>
          <a:p>
            <a:r>
              <a:rPr lang="en-US" dirty="0" smtClean="0"/>
              <a:t>Next Phases: </a:t>
            </a:r>
            <a:br>
              <a:rPr lang="en-US" dirty="0" smtClean="0"/>
            </a:br>
            <a:r>
              <a:rPr lang="en-US" dirty="0" smtClean="0"/>
              <a:t>Translating </a:t>
            </a:r>
            <a:r>
              <a:rPr lang="en-US" dirty="0"/>
              <a:t>learnings to </a:t>
            </a:r>
            <a:r>
              <a:rPr lang="en-US" dirty="0" smtClean="0"/>
              <a:t>action</a:t>
            </a:r>
            <a:endParaRPr lang="en-US" dirty="0"/>
          </a:p>
        </p:txBody>
      </p:sp>
      <p:sp>
        <p:nvSpPr>
          <p:cNvPr id="3" name="Content Placeholder 2"/>
          <p:cNvSpPr>
            <a:spLocks noGrp="1"/>
          </p:cNvSpPr>
          <p:nvPr>
            <p:ph idx="1"/>
          </p:nvPr>
        </p:nvSpPr>
        <p:spPr>
          <a:xfrm>
            <a:off x="582822" y="2971800"/>
            <a:ext cx="7886700" cy="2914808"/>
          </a:xfrm>
        </p:spPr>
        <p:txBody>
          <a:bodyPr>
            <a:normAutofit fontScale="55000" lnSpcReduction="20000"/>
          </a:bodyPr>
          <a:lstStyle/>
          <a:p>
            <a:pPr>
              <a:buAutoNum type="arabicPeriod"/>
            </a:pPr>
            <a:r>
              <a:rPr lang="en-US" dirty="0" smtClean="0"/>
              <a:t>Align our CANs / community collaborations around defined FTPNC goal (three CANs already do)</a:t>
            </a:r>
          </a:p>
          <a:p>
            <a:pPr>
              <a:buFont typeface="Arial" panose="020B0604020202020204" pitchFamily="34" charset="0"/>
              <a:buAutoNum type="arabicPeriod"/>
            </a:pPr>
            <a:r>
              <a:rPr lang="en-US" dirty="0"/>
              <a:t>KII Interviews with providers in Mexico -- talk to providers in Mexico about their perceptions of quality, explore differences in guidelines</a:t>
            </a:r>
          </a:p>
          <a:p>
            <a:pPr>
              <a:buAutoNum type="arabicPeriod"/>
            </a:pPr>
            <a:r>
              <a:rPr lang="en-US" dirty="0" smtClean="0"/>
              <a:t>Trainings in reproductive life planning </a:t>
            </a:r>
          </a:p>
          <a:p>
            <a:pPr>
              <a:buAutoNum type="arabicPeriod"/>
            </a:pPr>
            <a:r>
              <a:rPr lang="en-US" dirty="0" smtClean="0"/>
              <a:t>Borderwide campaign – importance of preconception / reproductive life planning and prenatal care </a:t>
            </a:r>
          </a:p>
          <a:p>
            <a:pPr marL="385763" indent="-385763">
              <a:buFont typeface="+mj-lt"/>
              <a:buAutoNum type="arabicPeriod"/>
            </a:pPr>
            <a:r>
              <a:rPr lang="en-US" dirty="0" smtClean="0"/>
              <a:t>Use data/presentation to educate State MCH and community health care providers</a:t>
            </a:r>
          </a:p>
          <a:p>
            <a:pPr marL="385763" indent="-385763">
              <a:buFont typeface="+mj-lt"/>
              <a:buAutoNum type="arabicPeriod"/>
            </a:pPr>
            <a:r>
              <a:rPr lang="en-US" dirty="0" smtClean="0"/>
              <a:t>Increase information sources on preconception and prenatal care</a:t>
            </a:r>
          </a:p>
          <a:p>
            <a:pPr>
              <a:buAutoNum type="arabicPeriod"/>
            </a:pPr>
            <a:endParaRPr lang="en-US" dirty="0"/>
          </a:p>
        </p:txBody>
      </p:sp>
    </p:spTree>
    <p:extLst>
      <p:ext uri="{BB962C8B-B14F-4D97-AF65-F5344CB8AC3E}">
        <p14:creationId xmlns:p14="http://schemas.microsoft.com/office/powerpoint/2010/main" val="2567691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on </a:t>
            </a:r>
            <a:r>
              <a:rPr lang="en-US" dirty="0" err="1" smtClean="0"/>
              <a:t>Zika</a:t>
            </a:r>
            <a:r>
              <a:rPr lang="en-US" dirty="0" smtClean="0"/>
              <a:t> </a:t>
            </a:r>
            <a:br>
              <a:rPr lang="en-US" dirty="0" smtClean="0"/>
            </a:br>
            <a:r>
              <a:rPr lang="en-US" sz="3600" dirty="0" smtClean="0"/>
              <a:t>2016</a:t>
            </a:r>
            <a:endParaRPr lang="en-US" sz="3600" dirty="0"/>
          </a:p>
        </p:txBody>
      </p:sp>
      <p:sp>
        <p:nvSpPr>
          <p:cNvPr id="3" name="Content Placeholder 2"/>
          <p:cNvSpPr>
            <a:spLocks noGrp="1"/>
          </p:cNvSpPr>
          <p:nvPr>
            <p:ph idx="1"/>
          </p:nvPr>
        </p:nvSpPr>
        <p:spPr>
          <a:xfrm>
            <a:off x="443593" y="2514600"/>
            <a:ext cx="8229600" cy="3763963"/>
          </a:xfrm>
        </p:spPr>
        <p:txBody>
          <a:bodyPr>
            <a:normAutofit/>
          </a:bodyPr>
          <a:lstStyle/>
          <a:p>
            <a:r>
              <a:rPr lang="en-US" sz="2400" dirty="0"/>
              <a:t>In 2016, the threat of the </a:t>
            </a:r>
            <a:r>
              <a:rPr lang="en-US" sz="2400" dirty="0" err="1"/>
              <a:t>Zika</a:t>
            </a:r>
            <a:r>
              <a:rPr lang="en-US" sz="2400" dirty="0"/>
              <a:t> virus </a:t>
            </a:r>
            <a:r>
              <a:rPr lang="en-US" sz="2400" dirty="0" smtClean="0"/>
              <a:t>emerged.</a:t>
            </a:r>
          </a:p>
          <a:p>
            <a:r>
              <a:rPr lang="en-US" sz="2400" dirty="0" smtClean="0"/>
              <a:t>High </a:t>
            </a:r>
            <a:r>
              <a:rPr lang="en-US" sz="2400" dirty="0"/>
              <a:t>rates of cross-border traffic across the US-Mexico border, and the high patterns of international travel to areas with ongoing outbreaks of </a:t>
            </a:r>
            <a:r>
              <a:rPr lang="en-US" sz="2400" dirty="0" err="1"/>
              <a:t>Zika</a:t>
            </a:r>
            <a:r>
              <a:rPr lang="en-US" sz="2400" dirty="0"/>
              <a:t> on the part of many border region residents, pregnant women in the US-Mexico border region can be considered at an elevated risk. </a:t>
            </a:r>
            <a:endParaRPr lang="en-US" sz="2400" dirty="0" smtClean="0"/>
          </a:p>
          <a:p>
            <a:r>
              <a:rPr lang="en-US" sz="2400" dirty="0" smtClean="0"/>
              <a:t>HSBA </a:t>
            </a:r>
            <a:r>
              <a:rPr lang="en-US" sz="2400" dirty="0"/>
              <a:t>quickly began coordinating to share resources and materials for educating participants. </a:t>
            </a:r>
          </a:p>
        </p:txBody>
      </p:sp>
    </p:spTree>
    <p:extLst>
      <p:ext uri="{BB962C8B-B14F-4D97-AF65-F5344CB8AC3E}">
        <p14:creationId xmlns:p14="http://schemas.microsoft.com/office/powerpoint/2010/main" val="2902197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normAutofit fontScale="90000"/>
          </a:bodyPr>
          <a:lstStyle/>
          <a:p>
            <a:r>
              <a:rPr lang="en-US" sz="4000" dirty="0" err="1" smtClean="0"/>
              <a:t>Zika</a:t>
            </a:r>
            <a:r>
              <a:rPr lang="en-US" sz="4000" dirty="0" smtClean="0"/>
              <a:t> Study</a:t>
            </a:r>
            <a:endParaRPr lang="en-US" sz="40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OBJECTIVES:</a:t>
            </a:r>
          </a:p>
          <a:p>
            <a:r>
              <a:rPr lang="en-US" dirty="0" smtClean="0"/>
              <a:t>To </a:t>
            </a:r>
            <a:r>
              <a:rPr lang="en-US" dirty="0"/>
              <a:t>examine </a:t>
            </a:r>
            <a:r>
              <a:rPr lang="en-US" dirty="0" err="1"/>
              <a:t>Zika</a:t>
            </a:r>
            <a:r>
              <a:rPr lang="en-US" dirty="0"/>
              <a:t> virus related knowledge, perceived susceptibility/risk and preventive measures being taken among pregnant and reproductive age women served by our </a:t>
            </a:r>
            <a:r>
              <a:rPr lang="en-US" dirty="0" smtClean="0"/>
              <a:t>programs</a:t>
            </a:r>
          </a:p>
          <a:p>
            <a:r>
              <a:rPr lang="en-US" dirty="0" smtClean="0"/>
              <a:t>To </a:t>
            </a:r>
            <a:r>
              <a:rPr lang="en-US" dirty="0"/>
              <a:t>inform strategies to impact </a:t>
            </a:r>
            <a:r>
              <a:rPr lang="en-US" dirty="0" err="1"/>
              <a:t>Zika</a:t>
            </a:r>
            <a:r>
              <a:rPr lang="en-US" dirty="0"/>
              <a:t> prevention among these communities. </a:t>
            </a:r>
            <a:endParaRPr lang="en-US" dirty="0" smtClean="0"/>
          </a:p>
          <a:p>
            <a:pPr marL="0" indent="0">
              <a:buNone/>
            </a:pPr>
            <a:endParaRPr lang="en-US" dirty="0" smtClean="0"/>
          </a:p>
          <a:p>
            <a:pPr marL="0" indent="0">
              <a:buNone/>
            </a:pPr>
            <a:r>
              <a:rPr lang="en-US" dirty="0" smtClean="0"/>
              <a:t>RESULTS: Study completed </a:t>
            </a:r>
            <a:r>
              <a:rPr lang="en-US" dirty="0"/>
              <a:t>in October, </a:t>
            </a:r>
            <a:r>
              <a:rPr lang="en-US" dirty="0" smtClean="0"/>
              <a:t>2016:</a:t>
            </a:r>
          </a:p>
          <a:p>
            <a:pPr lvl="1">
              <a:buFontTx/>
              <a:buChar char="-"/>
            </a:pPr>
            <a:r>
              <a:rPr lang="en-US" dirty="0" smtClean="0"/>
              <a:t>HSBA </a:t>
            </a:r>
            <a:r>
              <a:rPr lang="en-US" dirty="0"/>
              <a:t>programs conducted over 350 surveys of pregnant and </a:t>
            </a:r>
            <a:r>
              <a:rPr lang="en-US" dirty="0" err="1"/>
              <a:t>interconceptional</a:t>
            </a:r>
            <a:r>
              <a:rPr lang="en-US" dirty="0"/>
              <a:t> participants across the five </a:t>
            </a:r>
            <a:r>
              <a:rPr lang="en-US" dirty="0" smtClean="0"/>
              <a:t>sites</a:t>
            </a:r>
          </a:p>
          <a:p>
            <a:pPr lvl="1">
              <a:buFontTx/>
              <a:buChar char="-"/>
            </a:pPr>
            <a:r>
              <a:rPr lang="en-US" dirty="0"/>
              <a:t>Work continues </a:t>
            </a:r>
            <a:r>
              <a:rPr lang="en-US" dirty="0" smtClean="0"/>
              <a:t>with a </a:t>
            </a:r>
            <a:r>
              <a:rPr lang="en-US" dirty="0"/>
              <a:t>researcher from New Mexico State University </a:t>
            </a:r>
            <a:r>
              <a:rPr lang="en-US" dirty="0" smtClean="0"/>
              <a:t>to </a:t>
            </a:r>
            <a:r>
              <a:rPr lang="en-US" dirty="0"/>
              <a:t>analyze and publish </a:t>
            </a:r>
            <a:r>
              <a:rPr lang="en-US" dirty="0" smtClean="0"/>
              <a:t>results</a:t>
            </a:r>
            <a:endParaRPr lang="en-US" dirty="0"/>
          </a:p>
        </p:txBody>
      </p:sp>
    </p:spTree>
    <p:extLst>
      <p:ext uri="{BB962C8B-B14F-4D97-AF65-F5344CB8AC3E}">
        <p14:creationId xmlns:p14="http://schemas.microsoft.com/office/powerpoint/2010/main" val="2793358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76400"/>
            <a:ext cx="7690339" cy="4325816"/>
          </a:xfrm>
          <a:prstGeom prst="rect">
            <a:avLst/>
          </a:prstGeom>
        </p:spPr>
      </p:pic>
    </p:spTree>
    <p:extLst>
      <p:ext uri="{BB962C8B-B14F-4D97-AF65-F5344CB8AC3E}">
        <p14:creationId xmlns:p14="http://schemas.microsoft.com/office/powerpoint/2010/main" val="8585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1752600" y="1333500"/>
            <a:ext cx="53340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US" altLang="en-US" sz="3600" b="1" dirty="0">
                <a:latin typeface="+mn-lt"/>
                <a:ea typeface="+mn-ea"/>
                <a:cs typeface="+mn-cs"/>
              </a:rPr>
              <a:t>Healthy Start </a:t>
            </a:r>
            <a:r>
              <a:rPr lang="en-US" altLang="en-US" sz="3600" b="1" dirty="0" smtClean="0">
                <a:latin typeface="+mn-lt"/>
                <a:ea typeface="+mn-ea"/>
                <a:cs typeface="+mn-cs"/>
              </a:rPr>
              <a:t>Objectives</a:t>
            </a:r>
            <a:endParaRPr lang="en-US" altLang="en-US" sz="3600" b="1" dirty="0">
              <a:latin typeface="+mn-lt"/>
              <a:ea typeface="+mn-ea"/>
              <a:cs typeface="+mn-cs"/>
            </a:endParaRPr>
          </a:p>
        </p:txBody>
      </p:sp>
      <p:sp>
        <p:nvSpPr>
          <p:cNvPr id="14339" name="Content Placeholder 2"/>
          <p:cNvSpPr>
            <a:spLocks noGrp="1"/>
          </p:cNvSpPr>
          <p:nvPr>
            <p:ph idx="1"/>
          </p:nvPr>
        </p:nvSpPr>
        <p:spPr>
          <a:xfrm>
            <a:off x="95249" y="1980455"/>
            <a:ext cx="4724400" cy="4038600"/>
          </a:xfrm>
        </p:spPr>
        <p:txBody>
          <a:bodyPr>
            <a:normAutofit fontScale="70000" lnSpcReduction="20000"/>
          </a:bodyPr>
          <a:lstStyle/>
          <a:p>
            <a:pPr marL="0" indent="0" eaLnBrk="1" fontAlgn="auto" hangingPunct="1">
              <a:lnSpc>
                <a:spcPct val="100000"/>
              </a:lnSpc>
              <a:spcBef>
                <a:spcPts val="0"/>
              </a:spcBef>
              <a:spcAft>
                <a:spcPts val="0"/>
              </a:spcAft>
              <a:buFont typeface="Wingdings 2" panose="05020102010507070707" pitchFamily="18" charset="2"/>
              <a:buNone/>
              <a:defRPr/>
            </a:pPr>
            <a:r>
              <a:rPr lang="en-US" sz="2900" b="1" dirty="0" smtClean="0"/>
              <a:t>Improve Women's Health</a:t>
            </a:r>
          </a:p>
          <a:p>
            <a:pPr eaLnBrk="1" fontAlgn="auto" hangingPunct="1">
              <a:lnSpc>
                <a:spcPct val="100000"/>
              </a:lnSpc>
              <a:spcBef>
                <a:spcPts val="0"/>
              </a:spcBef>
              <a:spcAft>
                <a:spcPts val="0"/>
              </a:spcAft>
              <a:defRPr/>
            </a:pPr>
            <a:r>
              <a:rPr lang="en-US" sz="2000" dirty="0" smtClean="0"/>
              <a:t>Health insurance (Goal: 90%)</a:t>
            </a:r>
          </a:p>
          <a:p>
            <a:pPr eaLnBrk="1" fontAlgn="auto" hangingPunct="1">
              <a:lnSpc>
                <a:spcPct val="100000"/>
              </a:lnSpc>
              <a:spcBef>
                <a:spcPts val="0"/>
              </a:spcBef>
              <a:spcAft>
                <a:spcPts val="0"/>
              </a:spcAft>
              <a:defRPr/>
            </a:pPr>
            <a:r>
              <a:rPr lang="en-US" sz="2000" dirty="0" smtClean="0"/>
              <a:t>Reproductive life plan (Goal: 90%)</a:t>
            </a:r>
          </a:p>
          <a:p>
            <a:pPr eaLnBrk="1" fontAlgn="auto" hangingPunct="1">
              <a:lnSpc>
                <a:spcPct val="100000"/>
              </a:lnSpc>
              <a:spcBef>
                <a:spcPts val="0"/>
              </a:spcBef>
              <a:spcAft>
                <a:spcPts val="0"/>
              </a:spcAft>
              <a:defRPr/>
            </a:pPr>
            <a:r>
              <a:rPr lang="en-US" sz="2000" dirty="0" smtClean="0"/>
              <a:t>Postpartum visit (Goal: 80%)</a:t>
            </a:r>
          </a:p>
          <a:p>
            <a:pPr eaLnBrk="1" fontAlgn="auto" hangingPunct="1">
              <a:lnSpc>
                <a:spcPct val="100000"/>
              </a:lnSpc>
              <a:spcBef>
                <a:spcPts val="0"/>
              </a:spcBef>
              <a:spcAft>
                <a:spcPts val="0"/>
              </a:spcAft>
              <a:defRPr/>
            </a:pPr>
            <a:r>
              <a:rPr lang="en-US" sz="2000" dirty="0" smtClean="0"/>
              <a:t>Medical home (Goal: 80%)</a:t>
            </a:r>
          </a:p>
          <a:p>
            <a:pPr eaLnBrk="1" fontAlgn="auto" hangingPunct="1">
              <a:lnSpc>
                <a:spcPct val="100000"/>
              </a:lnSpc>
              <a:spcBef>
                <a:spcPts val="0"/>
              </a:spcBef>
              <a:spcAft>
                <a:spcPts val="0"/>
              </a:spcAft>
              <a:defRPr/>
            </a:pPr>
            <a:r>
              <a:rPr lang="en-US" sz="2000" dirty="0" smtClean="0"/>
              <a:t>Well women visits </a:t>
            </a:r>
            <a:r>
              <a:rPr lang="en-US" sz="2000" dirty="0"/>
              <a:t>(Goal: 80</a:t>
            </a:r>
            <a:r>
              <a:rPr lang="en-US" sz="2000" dirty="0" smtClean="0"/>
              <a:t>%)</a:t>
            </a:r>
          </a:p>
          <a:p>
            <a:pPr marL="0" indent="0" eaLnBrk="1" fontAlgn="auto" hangingPunct="1">
              <a:lnSpc>
                <a:spcPct val="100000"/>
              </a:lnSpc>
              <a:spcBef>
                <a:spcPts val="0"/>
              </a:spcBef>
              <a:spcAft>
                <a:spcPts val="0"/>
              </a:spcAft>
              <a:buFont typeface="Wingdings 2" panose="05020102010507070707" pitchFamily="18" charset="2"/>
              <a:buNone/>
              <a:defRPr/>
            </a:pPr>
            <a:endParaRPr lang="en-US" b="1" dirty="0" smtClean="0"/>
          </a:p>
          <a:p>
            <a:pPr marL="0" indent="0" eaLnBrk="1" fontAlgn="auto" hangingPunct="1">
              <a:lnSpc>
                <a:spcPct val="100000"/>
              </a:lnSpc>
              <a:spcBef>
                <a:spcPts val="0"/>
              </a:spcBef>
              <a:spcAft>
                <a:spcPts val="0"/>
              </a:spcAft>
              <a:buFont typeface="Wingdings 2" panose="05020102010507070707" pitchFamily="18" charset="2"/>
              <a:buNone/>
              <a:defRPr/>
            </a:pPr>
            <a:r>
              <a:rPr lang="en-US" sz="2900" b="1" dirty="0" smtClean="0"/>
              <a:t>Strengthen </a:t>
            </a:r>
            <a:r>
              <a:rPr lang="en-US" sz="2900" b="1" dirty="0"/>
              <a:t>Family Resilience</a:t>
            </a:r>
          </a:p>
          <a:p>
            <a:pPr eaLnBrk="1" fontAlgn="auto" hangingPunct="1">
              <a:spcBef>
                <a:spcPts val="0"/>
              </a:spcBef>
              <a:spcAft>
                <a:spcPts val="0"/>
              </a:spcAft>
              <a:defRPr/>
            </a:pPr>
            <a:r>
              <a:rPr lang="en-US" sz="2000" dirty="0"/>
              <a:t>Perinatal depression screening and referral (Goal: 100%)</a:t>
            </a:r>
          </a:p>
          <a:p>
            <a:pPr eaLnBrk="1" fontAlgn="auto" hangingPunct="1">
              <a:spcBef>
                <a:spcPts val="0"/>
              </a:spcBef>
              <a:spcAft>
                <a:spcPts val="0"/>
              </a:spcAft>
              <a:defRPr/>
            </a:pPr>
            <a:r>
              <a:rPr lang="en-US" sz="2000" dirty="0"/>
              <a:t>Follow up services for perinatal depression (Goal: 90%)</a:t>
            </a:r>
          </a:p>
          <a:p>
            <a:pPr eaLnBrk="1" fontAlgn="auto" hangingPunct="1">
              <a:spcBef>
                <a:spcPts val="0"/>
              </a:spcBef>
              <a:spcAft>
                <a:spcPts val="0"/>
              </a:spcAft>
              <a:defRPr/>
            </a:pPr>
            <a:r>
              <a:rPr lang="en-US" sz="2000" dirty="0"/>
              <a:t>IPV screening (Goal: 100%)</a:t>
            </a:r>
          </a:p>
          <a:p>
            <a:pPr eaLnBrk="1" fontAlgn="auto" hangingPunct="1">
              <a:spcBef>
                <a:spcPts val="0"/>
              </a:spcBef>
              <a:spcAft>
                <a:spcPts val="0"/>
              </a:spcAft>
              <a:defRPr/>
            </a:pPr>
            <a:r>
              <a:rPr lang="en-US" sz="2000" dirty="0" smtClean="0"/>
              <a:t>Father involvement </a:t>
            </a:r>
            <a:r>
              <a:rPr lang="en-US" sz="2000" dirty="0"/>
              <a:t>(Goal: 80%)</a:t>
            </a:r>
          </a:p>
          <a:p>
            <a:pPr eaLnBrk="1" fontAlgn="auto" hangingPunct="1">
              <a:spcBef>
                <a:spcPts val="0"/>
              </a:spcBef>
              <a:spcAft>
                <a:spcPts val="0"/>
              </a:spcAft>
              <a:defRPr/>
            </a:pPr>
            <a:r>
              <a:rPr lang="en-US" sz="2000" dirty="0"/>
              <a:t>Daily reading to children (Goal: 50%)</a:t>
            </a:r>
          </a:p>
          <a:p>
            <a:pPr eaLnBrk="1" fontAlgn="auto" hangingPunct="1">
              <a:lnSpc>
                <a:spcPct val="100000"/>
              </a:lnSpc>
              <a:spcBef>
                <a:spcPts val="0"/>
              </a:spcBef>
              <a:spcAft>
                <a:spcPts val="0"/>
              </a:spcAft>
              <a:defRPr/>
            </a:pPr>
            <a:endParaRPr lang="en-US" dirty="0" smtClean="0"/>
          </a:p>
          <a:p>
            <a:pPr eaLnBrk="1" fontAlgn="auto" hangingPunct="1">
              <a:lnSpc>
                <a:spcPct val="100000"/>
              </a:lnSpc>
              <a:spcBef>
                <a:spcPts val="0"/>
              </a:spcBef>
              <a:spcAft>
                <a:spcPts val="0"/>
              </a:spcAft>
              <a:defRPr/>
            </a:pPr>
            <a:endParaRPr lang="en-US" dirty="0"/>
          </a:p>
          <a:p>
            <a:pPr eaLnBrk="1" fontAlgn="auto" hangingPunct="1">
              <a:lnSpc>
                <a:spcPct val="100000"/>
              </a:lnSpc>
              <a:spcBef>
                <a:spcPts val="0"/>
              </a:spcBef>
              <a:spcAft>
                <a:spcPts val="0"/>
              </a:spcAft>
              <a:defRPr/>
            </a:pPr>
            <a:endParaRPr lang="en-US" dirty="0"/>
          </a:p>
          <a:p>
            <a:pPr marL="0" indent="0" eaLnBrk="1" fontAlgn="auto" hangingPunct="1">
              <a:spcBef>
                <a:spcPts val="0"/>
              </a:spcBef>
              <a:spcAft>
                <a:spcPts val="0"/>
              </a:spcAft>
              <a:buFont typeface="Wingdings 2" panose="05020102010507070707" pitchFamily="18" charset="2"/>
              <a:buNone/>
              <a:defRPr/>
            </a:pPr>
            <a:r>
              <a:rPr lang="en-US" b="1" dirty="0" smtClean="0"/>
              <a:t> </a:t>
            </a:r>
            <a:endParaRPr lang="en-US" dirty="0" smtClean="0"/>
          </a:p>
          <a:p>
            <a:pPr marL="514350" indent="-514350" eaLnBrk="1" fontAlgn="auto" hangingPunct="1">
              <a:spcBef>
                <a:spcPts val="0"/>
              </a:spcBef>
              <a:spcAft>
                <a:spcPts val="0"/>
              </a:spcAft>
              <a:buFont typeface="Wingdings 2" panose="05020102010507070707" pitchFamily="18" charset="2"/>
              <a:buAutoNum type="arabicPeriod"/>
              <a:defRPr/>
            </a:pPr>
            <a:endParaRPr lang="en-US" dirty="0" smtClean="0"/>
          </a:p>
          <a:p>
            <a:pPr marL="514350" indent="-514350" eaLnBrk="1" fontAlgn="auto" hangingPunct="1">
              <a:spcBef>
                <a:spcPts val="0"/>
              </a:spcBef>
              <a:spcAft>
                <a:spcPts val="0"/>
              </a:spcAft>
              <a:buFont typeface="Wingdings 2" panose="05020102010507070707" pitchFamily="18" charset="2"/>
              <a:buAutoNum type="arabicPeriod"/>
              <a:defRPr/>
            </a:pPr>
            <a:endParaRPr lang="en-US" u="sng" dirty="0">
              <a:solidFill>
                <a:srgbClr val="FF0000"/>
              </a:solidFill>
            </a:endParaRPr>
          </a:p>
        </p:txBody>
      </p:sp>
      <p:sp>
        <p:nvSpPr>
          <p:cNvPr id="4" name="Content Placeholder 2"/>
          <p:cNvSpPr txBox="1">
            <a:spLocks/>
          </p:cNvSpPr>
          <p:nvPr/>
        </p:nvSpPr>
        <p:spPr>
          <a:xfrm>
            <a:off x="4770663" y="1896403"/>
            <a:ext cx="4019550" cy="3611336"/>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lnSpc>
                <a:spcPct val="100000"/>
              </a:lnSpc>
              <a:spcBef>
                <a:spcPts val="0"/>
              </a:spcBef>
              <a:spcAft>
                <a:spcPts val="0"/>
              </a:spcAft>
              <a:buFont typeface="Arial" panose="020B0604020202020204" pitchFamily="34" charset="0"/>
              <a:buNone/>
              <a:defRPr/>
            </a:pPr>
            <a:r>
              <a:rPr lang="en-US" sz="2000" b="1" dirty="0" smtClean="0">
                <a:latin typeface="Georgia" panose="02040502050405020303" pitchFamily="18" charset="0"/>
              </a:rPr>
              <a:t>Promote Quality Services</a:t>
            </a:r>
          </a:p>
          <a:p>
            <a:pPr eaLnBrk="1" fontAlgn="auto" hangingPunct="1">
              <a:spcBef>
                <a:spcPts val="0"/>
              </a:spcBef>
              <a:spcAft>
                <a:spcPts val="0"/>
              </a:spcAft>
              <a:defRPr/>
            </a:pPr>
            <a:r>
              <a:rPr lang="en-US" sz="1400" dirty="0" smtClean="0">
                <a:latin typeface="Georgia" panose="02040502050405020303" pitchFamily="18" charset="0"/>
              </a:rPr>
              <a:t>First trimester prenatal care (Goal: Increase) </a:t>
            </a:r>
          </a:p>
          <a:p>
            <a:pPr eaLnBrk="1" fontAlgn="auto" hangingPunct="1">
              <a:spcBef>
                <a:spcPts val="0"/>
              </a:spcBef>
              <a:spcAft>
                <a:spcPts val="0"/>
              </a:spcAft>
              <a:defRPr/>
            </a:pPr>
            <a:r>
              <a:rPr lang="en-US" sz="1400" dirty="0" smtClean="0">
                <a:latin typeface="Georgia" panose="02040502050405020303" pitchFamily="18" charset="0"/>
              </a:rPr>
              <a:t>Infants ever breastfed (Goal: 82%)</a:t>
            </a:r>
          </a:p>
          <a:p>
            <a:pPr eaLnBrk="1" fontAlgn="auto" hangingPunct="1">
              <a:spcBef>
                <a:spcPts val="0"/>
              </a:spcBef>
              <a:spcAft>
                <a:spcPts val="0"/>
              </a:spcAft>
              <a:defRPr/>
            </a:pPr>
            <a:r>
              <a:rPr lang="en-US" sz="1400" dirty="0" smtClean="0">
                <a:latin typeface="Georgia" panose="02040502050405020303" pitchFamily="18" charset="0"/>
              </a:rPr>
              <a:t>Infants breastfed at 6 months (Goal: 61%)</a:t>
            </a:r>
          </a:p>
          <a:p>
            <a:pPr eaLnBrk="1" fontAlgn="auto" hangingPunct="1">
              <a:spcBef>
                <a:spcPts val="0"/>
              </a:spcBef>
              <a:spcAft>
                <a:spcPts val="0"/>
              </a:spcAft>
              <a:defRPr/>
            </a:pPr>
            <a:r>
              <a:rPr lang="en-US" sz="1400" dirty="0" smtClean="0">
                <a:latin typeface="Georgia" panose="02040502050405020303" pitchFamily="18" charset="0"/>
              </a:rPr>
              <a:t>Abstinence from smoking (Goal: 90%)</a:t>
            </a:r>
          </a:p>
          <a:p>
            <a:pPr eaLnBrk="1" fontAlgn="auto" hangingPunct="1">
              <a:spcBef>
                <a:spcPts val="0"/>
              </a:spcBef>
              <a:spcAft>
                <a:spcPts val="0"/>
              </a:spcAft>
              <a:defRPr/>
            </a:pPr>
            <a:r>
              <a:rPr lang="en-US" sz="1400" dirty="0" smtClean="0">
                <a:latin typeface="Georgia" panose="02040502050405020303" pitchFamily="18" charset="0"/>
              </a:rPr>
              <a:t>Short Interval Pregnancies (Goal: &lt;30%)</a:t>
            </a:r>
          </a:p>
          <a:p>
            <a:pPr eaLnBrk="1" fontAlgn="auto" hangingPunct="1">
              <a:spcBef>
                <a:spcPts val="0"/>
              </a:spcBef>
              <a:spcAft>
                <a:spcPts val="0"/>
              </a:spcAft>
              <a:defRPr/>
            </a:pPr>
            <a:r>
              <a:rPr lang="en-US" sz="1400" dirty="0" smtClean="0">
                <a:latin typeface="Georgia" panose="02040502050405020303" pitchFamily="18" charset="0"/>
              </a:rPr>
              <a:t>Well child visits (Goal: 90%)</a:t>
            </a:r>
          </a:p>
          <a:p>
            <a:pPr eaLnBrk="1" fontAlgn="auto" hangingPunct="1">
              <a:spcBef>
                <a:spcPts val="0"/>
              </a:spcBef>
              <a:spcAft>
                <a:spcPts val="0"/>
              </a:spcAft>
              <a:defRPr/>
            </a:pPr>
            <a:r>
              <a:rPr lang="en-US" sz="1400" dirty="0" smtClean="0">
                <a:latin typeface="Georgia" panose="02040502050405020303" pitchFamily="18" charset="0"/>
              </a:rPr>
              <a:t>Elective delivery &lt;39 weeks (Goal: &lt;10%)</a:t>
            </a:r>
          </a:p>
          <a:p>
            <a:pPr eaLnBrk="1" fontAlgn="auto" hangingPunct="1">
              <a:spcBef>
                <a:spcPts val="0"/>
              </a:spcBef>
              <a:spcAft>
                <a:spcPts val="0"/>
              </a:spcAft>
              <a:defRPr/>
            </a:pPr>
            <a:endParaRPr lang="en-US" sz="1400" dirty="0" smtClean="0">
              <a:latin typeface="Georgia" panose="02040502050405020303" pitchFamily="18" charset="0"/>
            </a:endParaRPr>
          </a:p>
          <a:p>
            <a:pPr marL="0" indent="0" eaLnBrk="1" fontAlgn="auto" hangingPunct="1">
              <a:lnSpc>
                <a:spcPct val="100000"/>
              </a:lnSpc>
              <a:spcBef>
                <a:spcPts val="0"/>
              </a:spcBef>
              <a:spcAft>
                <a:spcPts val="0"/>
              </a:spcAft>
              <a:buFont typeface="Wingdings 2" panose="05020102010507070707" pitchFamily="18" charset="2"/>
              <a:buNone/>
              <a:defRPr/>
            </a:pPr>
            <a:r>
              <a:rPr lang="en-US" sz="2000" b="1" dirty="0" smtClean="0">
                <a:latin typeface="Georgia" panose="02040502050405020303" pitchFamily="18" charset="0"/>
              </a:rPr>
              <a:t>Achieve Collective impact</a:t>
            </a:r>
          </a:p>
          <a:p>
            <a:pPr eaLnBrk="1" fontAlgn="auto" hangingPunct="1">
              <a:spcBef>
                <a:spcPts val="0"/>
              </a:spcBef>
              <a:spcAft>
                <a:spcPts val="0"/>
              </a:spcAft>
              <a:defRPr/>
            </a:pPr>
            <a:r>
              <a:rPr lang="en-US" sz="1400" dirty="0" smtClean="0">
                <a:latin typeface="Georgia" panose="02040502050405020303" pitchFamily="18" charset="0"/>
              </a:rPr>
              <a:t>% </a:t>
            </a:r>
            <a:r>
              <a:rPr lang="en-US" sz="1400" dirty="0">
                <a:latin typeface="Georgia" panose="02040502050405020303" pitchFamily="18" charset="0"/>
              </a:rPr>
              <a:t>of HS grantees with a fully implemented Community Action Network (CAN) </a:t>
            </a:r>
            <a:r>
              <a:rPr lang="en-US" sz="1400" dirty="0" smtClean="0">
                <a:latin typeface="Georgia" panose="02040502050405020303" pitchFamily="18" charset="0"/>
              </a:rPr>
              <a:t>(Goal:100%)</a:t>
            </a:r>
          </a:p>
          <a:p>
            <a:pPr eaLnBrk="1" fontAlgn="auto" hangingPunct="1">
              <a:spcBef>
                <a:spcPts val="0"/>
              </a:spcBef>
              <a:spcAft>
                <a:spcPts val="0"/>
              </a:spcAft>
              <a:defRPr/>
            </a:pPr>
            <a:r>
              <a:rPr lang="en-US" sz="1400" dirty="0" smtClean="0">
                <a:latin typeface="Georgia" panose="02040502050405020303" pitchFamily="18" charset="0"/>
              </a:rPr>
              <a:t>% </a:t>
            </a:r>
            <a:r>
              <a:rPr lang="en-US" sz="1400" dirty="0">
                <a:latin typeface="Georgia" panose="02040502050405020303" pitchFamily="18" charset="0"/>
              </a:rPr>
              <a:t>of HS grantees with at least 25% HS participant membership on their Community Action Network (CAN) membership </a:t>
            </a:r>
            <a:r>
              <a:rPr lang="en-US" sz="1400" dirty="0" smtClean="0">
                <a:latin typeface="Georgia" panose="02040502050405020303" pitchFamily="18" charset="0"/>
              </a:rPr>
              <a:t>(Goal: 100%)</a:t>
            </a:r>
            <a:endParaRPr lang="en-US" sz="1400" dirty="0">
              <a:latin typeface="Georgia" panose="02040502050405020303" pitchFamily="18" charset="0"/>
            </a:endParaRPr>
          </a:p>
          <a:p>
            <a:pPr marL="0" indent="0" eaLnBrk="1" fontAlgn="auto" hangingPunct="1">
              <a:spcBef>
                <a:spcPts val="1200"/>
              </a:spcBef>
              <a:spcAft>
                <a:spcPts val="1200"/>
              </a:spcAft>
              <a:buFont typeface="Wingdings 2" panose="05020102010507070707" pitchFamily="18" charset="2"/>
              <a:buNone/>
              <a:defRPr/>
            </a:pPr>
            <a:endParaRPr lang="en-US" dirty="0" smtClean="0"/>
          </a:p>
          <a:p>
            <a:pPr marL="0" indent="0" eaLnBrk="1" fontAlgn="auto" hangingPunct="1">
              <a:lnSpc>
                <a:spcPct val="100000"/>
              </a:lnSpc>
              <a:spcBef>
                <a:spcPts val="0"/>
              </a:spcBef>
              <a:spcAft>
                <a:spcPts val="0"/>
              </a:spcAft>
              <a:buNone/>
              <a:defRPr/>
            </a:pPr>
            <a:endParaRPr lang="en-US" dirty="0" smtClean="0"/>
          </a:p>
          <a:p>
            <a:pPr marL="0" indent="0" eaLnBrk="1" fontAlgn="auto" hangingPunct="1">
              <a:spcBef>
                <a:spcPts val="0"/>
              </a:spcBef>
              <a:spcAft>
                <a:spcPts val="0"/>
              </a:spcAft>
              <a:buFont typeface="Wingdings 2" panose="05020102010507070707" pitchFamily="18" charset="2"/>
              <a:buNone/>
              <a:defRPr/>
            </a:pPr>
            <a:r>
              <a:rPr lang="en-US" b="1" dirty="0" smtClean="0"/>
              <a:t> </a:t>
            </a:r>
            <a:endParaRPr lang="en-US" dirty="0" smtClean="0"/>
          </a:p>
          <a:p>
            <a:pPr marL="514350" indent="-514350" eaLnBrk="1" fontAlgn="auto" hangingPunct="1">
              <a:spcBef>
                <a:spcPts val="0"/>
              </a:spcBef>
              <a:spcAft>
                <a:spcPts val="0"/>
              </a:spcAft>
              <a:buFont typeface="Wingdings 2" panose="05020102010507070707" pitchFamily="18" charset="2"/>
              <a:buAutoNum type="arabicPeriod"/>
              <a:defRPr/>
            </a:pPr>
            <a:endParaRPr lang="en-US" dirty="0" smtClean="0"/>
          </a:p>
          <a:p>
            <a:pPr marL="514350" indent="-514350" eaLnBrk="1" fontAlgn="auto" hangingPunct="1">
              <a:spcBef>
                <a:spcPts val="0"/>
              </a:spcBef>
              <a:spcAft>
                <a:spcPts val="0"/>
              </a:spcAft>
              <a:buFont typeface="Wingdings 2" panose="05020102010507070707" pitchFamily="18" charset="2"/>
              <a:buAutoNum type="arabicPeriod"/>
              <a:defRPr/>
            </a:pPr>
            <a:endParaRPr lang="en-US" u="sng" dirty="0">
              <a:solidFill>
                <a:srgbClr val="FF0000"/>
              </a:solidFill>
            </a:endParaRPr>
          </a:p>
        </p:txBody>
      </p:sp>
      <p:sp>
        <p:nvSpPr>
          <p:cNvPr id="3" name="TextBox 2"/>
          <p:cNvSpPr txBox="1"/>
          <p:nvPr/>
        </p:nvSpPr>
        <p:spPr>
          <a:xfrm>
            <a:off x="440869" y="5410200"/>
            <a:ext cx="8362951" cy="1138773"/>
          </a:xfrm>
          <a:prstGeom prst="rect">
            <a:avLst/>
          </a:prstGeom>
          <a:noFill/>
        </p:spPr>
        <p:txBody>
          <a:bodyPr wrap="square" rtlCol="0">
            <a:spAutoFit/>
          </a:bodyPr>
          <a:lstStyle/>
          <a:p>
            <a:pPr>
              <a:defRPr/>
            </a:pPr>
            <a:r>
              <a:rPr lang="en-US" sz="2000" b="1" dirty="0">
                <a:latin typeface="Georgia" panose="02040502050405020303" pitchFamily="18" charset="0"/>
              </a:rPr>
              <a:t>Increase accountability through quality improvement and performance M&amp;E </a:t>
            </a:r>
          </a:p>
          <a:p>
            <a:pPr>
              <a:defRPr/>
            </a:pPr>
            <a:r>
              <a:rPr lang="en-US" sz="1400" b="1" dirty="0">
                <a:latin typeface="Georgia" panose="02040502050405020303" pitchFamily="18" charset="0"/>
              </a:rPr>
              <a:t>↑  </a:t>
            </a:r>
            <a:r>
              <a:rPr lang="en-US" sz="1400" dirty="0">
                <a:latin typeface="Georgia" panose="02040502050405020303" pitchFamily="18" charset="0"/>
              </a:rPr>
              <a:t>% of HS grantees who establish a quality improvement and performance monitoring process to 100%</a:t>
            </a:r>
          </a:p>
          <a:p>
            <a:pPr>
              <a:defRPr/>
            </a:pPr>
            <a:r>
              <a:rPr lang="en-US" sz="1400" b="1" dirty="0">
                <a:latin typeface="Georgia" panose="02040502050405020303" pitchFamily="18" charset="0"/>
              </a:rPr>
              <a:t>↑  </a:t>
            </a:r>
            <a:r>
              <a:rPr lang="en-US" sz="1400" dirty="0">
                <a:latin typeface="Georgia" panose="02040502050405020303" pitchFamily="18" charset="0"/>
              </a:rPr>
              <a:t>% of HS grantees that have a fully implemented CoIIN process to 90%</a:t>
            </a:r>
            <a:endParaRPr lang="en-US" sz="1400" b="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47390650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16" end="16"/>
                                            </p:txEl>
                                          </p:spTgt>
                                        </p:tgtEl>
                                        <p:attrNameLst>
                                          <p:attrName>style.visibility</p:attrName>
                                        </p:attrNameLst>
                                      </p:cBhvr>
                                      <p:to>
                                        <p:strVal val="visible"/>
                                      </p:to>
                                    </p:set>
                                    <p:animEffect transition="in" filter="fade">
                                      <p:cBhvr>
                                        <p:cTn id="7" dur="1000"/>
                                        <p:tgtEl>
                                          <p:spTgt spid="14339">
                                            <p:txEl>
                                              <p:pRg st="16" end="16"/>
                                            </p:txEl>
                                          </p:spTgt>
                                        </p:tgtEl>
                                      </p:cBhvr>
                                    </p:animEffect>
                                    <p:anim calcmode="lin" valueType="num">
                                      <p:cBhvr>
                                        <p:cTn id="8" dur="1000" fill="hold"/>
                                        <p:tgtEl>
                                          <p:spTgt spid="14339">
                                            <p:txEl>
                                              <p:pRg st="16" end="16"/>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Shape 309"/>
          <p:cNvGrpSpPr/>
          <p:nvPr/>
        </p:nvGrpSpPr>
        <p:grpSpPr>
          <a:xfrm>
            <a:off x="767953" y="2518172"/>
            <a:ext cx="7522145" cy="3750469"/>
            <a:chOff x="0" y="0"/>
            <a:chExt cx="2147483646" cy="2147483646"/>
          </a:xfrm>
        </p:grpSpPr>
        <p:sp>
          <p:nvSpPr>
            <p:cNvPr id="310" name="Shape 310"/>
            <p:cNvSpPr txBox="1"/>
            <p:nvPr/>
          </p:nvSpPr>
          <p:spPr>
            <a:xfrm>
              <a:off x="887384800" y="760035664"/>
              <a:ext cx="427711962" cy="297388236"/>
            </a:xfrm>
            <a:prstGeom prst="rect">
              <a:avLst/>
            </a:prstGeom>
            <a:noFill/>
            <a:ln>
              <a:noFill/>
            </a:ln>
          </p:spPr>
          <p:txBody>
            <a:bodyPr lIns="64283" tIns="32133" rIns="64283" bIns="32133" anchor="t" anchorCtr="0">
              <a:noAutofit/>
            </a:bodyPr>
            <a:lstStyle/>
            <a:p>
              <a:pPr>
                <a:buClr>
                  <a:srgbClr val="414141"/>
                </a:buClr>
                <a:buSzPct val="25000"/>
              </a:pPr>
              <a:r>
                <a:rPr lang="en-US" sz="2953" b="1" dirty="0">
                  <a:solidFill>
                    <a:srgbClr val="414141"/>
                  </a:solidFill>
                  <a:latin typeface="Gill Sans"/>
                  <a:ea typeface="Gill Sans"/>
                  <a:cs typeface="Gill Sans"/>
                  <a:sym typeface="Gill Sans"/>
                </a:rPr>
                <a:t>poverty</a:t>
              </a:r>
            </a:p>
          </p:txBody>
        </p:sp>
        <p:sp>
          <p:nvSpPr>
            <p:cNvPr id="311" name="Shape 311"/>
            <p:cNvSpPr txBox="1"/>
            <p:nvPr/>
          </p:nvSpPr>
          <p:spPr>
            <a:xfrm>
              <a:off x="0" y="18311214"/>
              <a:ext cx="902472244" cy="557602935"/>
            </a:xfrm>
            <a:prstGeom prst="rect">
              <a:avLst/>
            </a:prstGeom>
            <a:noFill/>
            <a:ln>
              <a:noFill/>
            </a:ln>
          </p:spPr>
          <p:txBody>
            <a:bodyPr lIns="64283" tIns="32133" rIns="64283" bIns="32133" anchor="t" anchorCtr="0">
              <a:noAutofit/>
            </a:bodyPr>
            <a:lstStyle/>
            <a:p>
              <a:pPr algn="ctr">
                <a:buClr>
                  <a:srgbClr val="414141"/>
                </a:buClr>
                <a:buSzPct val="25000"/>
              </a:pPr>
              <a:r>
                <a:rPr lang="en-US" sz="2953" dirty="0">
                  <a:solidFill>
                    <a:srgbClr val="414141"/>
                  </a:solidFill>
                  <a:latin typeface="Gill Sans"/>
                  <a:ea typeface="Gill Sans"/>
                  <a:cs typeface="Gill Sans"/>
                  <a:sym typeface="Gill Sans"/>
                </a:rPr>
                <a:t>diet &amp; physical </a:t>
              </a:r>
              <a:br>
                <a:rPr lang="en-US" sz="2953" dirty="0">
                  <a:solidFill>
                    <a:srgbClr val="414141"/>
                  </a:solidFill>
                  <a:latin typeface="Gill Sans"/>
                  <a:ea typeface="Gill Sans"/>
                  <a:cs typeface="Gill Sans"/>
                  <a:sym typeface="Gill Sans"/>
                </a:rPr>
              </a:br>
              <a:r>
                <a:rPr lang="en-US" sz="2953" dirty="0">
                  <a:solidFill>
                    <a:srgbClr val="414141"/>
                  </a:solidFill>
                  <a:latin typeface="Gill Sans"/>
                  <a:ea typeface="Gill Sans"/>
                  <a:cs typeface="Gill Sans"/>
                  <a:sym typeface="Gill Sans"/>
                </a:rPr>
                <a:t>activity</a:t>
              </a:r>
            </a:p>
          </p:txBody>
        </p:sp>
        <p:sp>
          <p:nvSpPr>
            <p:cNvPr id="312" name="Shape 312"/>
            <p:cNvSpPr txBox="1"/>
            <p:nvPr/>
          </p:nvSpPr>
          <p:spPr>
            <a:xfrm>
              <a:off x="15879078" y="1311078985"/>
              <a:ext cx="568243960" cy="557602935"/>
            </a:xfrm>
            <a:prstGeom prst="rect">
              <a:avLst/>
            </a:prstGeom>
            <a:noFill/>
            <a:ln>
              <a:noFill/>
            </a:ln>
          </p:spPr>
          <p:txBody>
            <a:bodyPr lIns="64283" tIns="32133" rIns="64283" bIns="32133" anchor="t" anchorCtr="0">
              <a:noAutofit/>
            </a:bodyPr>
            <a:lstStyle/>
            <a:p>
              <a:pPr>
                <a:buClr>
                  <a:srgbClr val="414141"/>
                </a:buClr>
                <a:buSzPct val="25000"/>
              </a:pPr>
              <a:r>
                <a:rPr lang="en-US" sz="2953" dirty="0">
                  <a:solidFill>
                    <a:srgbClr val="414141"/>
                  </a:solidFill>
                  <a:latin typeface="Gill Sans"/>
                  <a:ea typeface="Gill Sans"/>
                  <a:cs typeface="Gill Sans"/>
                  <a:sym typeface="Gill Sans"/>
                </a:rPr>
                <a:t>women’s health</a:t>
              </a:r>
            </a:p>
          </p:txBody>
        </p:sp>
        <p:sp>
          <p:nvSpPr>
            <p:cNvPr id="313" name="Shape 313"/>
            <p:cNvSpPr txBox="1"/>
            <p:nvPr/>
          </p:nvSpPr>
          <p:spPr>
            <a:xfrm>
              <a:off x="941475959" y="1589880711"/>
              <a:ext cx="465257347" cy="557602935"/>
            </a:xfrm>
            <a:prstGeom prst="rect">
              <a:avLst/>
            </a:prstGeom>
            <a:noFill/>
            <a:ln>
              <a:noFill/>
            </a:ln>
          </p:spPr>
          <p:txBody>
            <a:bodyPr lIns="64283" tIns="32133" rIns="64283" bIns="32133" anchor="t" anchorCtr="0">
              <a:noAutofit/>
            </a:bodyPr>
            <a:lstStyle/>
            <a:p>
              <a:pPr>
                <a:buClr>
                  <a:srgbClr val="414141"/>
                </a:buClr>
                <a:buSzPct val="25000"/>
              </a:pPr>
              <a:r>
                <a:rPr lang="en-US" sz="2953" dirty="0">
                  <a:solidFill>
                    <a:srgbClr val="414141"/>
                  </a:solidFill>
                  <a:latin typeface="Gill Sans"/>
                  <a:ea typeface="Gill Sans"/>
                  <a:cs typeface="Gill Sans"/>
                  <a:sym typeface="Gill Sans"/>
                </a:rPr>
                <a:t>access to care</a:t>
              </a:r>
            </a:p>
          </p:txBody>
        </p:sp>
        <p:sp>
          <p:nvSpPr>
            <p:cNvPr id="314" name="Shape 314"/>
            <p:cNvSpPr txBox="1"/>
            <p:nvPr/>
          </p:nvSpPr>
          <p:spPr>
            <a:xfrm>
              <a:off x="1682226299" y="960379770"/>
              <a:ext cx="465257347" cy="557602935"/>
            </a:xfrm>
            <a:prstGeom prst="rect">
              <a:avLst/>
            </a:prstGeom>
            <a:noFill/>
            <a:ln>
              <a:noFill/>
            </a:ln>
          </p:spPr>
          <p:txBody>
            <a:bodyPr lIns="64283" tIns="32133" rIns="64283" bIns="32133" anchor="t" anchorCtr="0">
              <a:noAutofit/>
            </a:bodyPr>
            <a:lstStyle/>
            <a:p>
              <a:pPr>
                <a:buClr>
                  <a:srgbClr val="414141"/>
                </a:buClr>
                <a:buSzPct val="25000"/>
              </a:pPr>
              <a:r>
                <a:rPr lang="en-US" sz="2953" dirty="0">
                  <a:solidFill>
                    <a:srgbClr val="414141"/>
                  </a:solidFill>
                  <a:latin typeface="Gill Sans"/>
                  <a:ea typeface="Gill Sans"/>
                  <a:cs typeface="Gill Sans"/>
                  <a:sym typeface="Gill Sans"/>
                </a:rPr>
                <a:t>social support </a:t>
              </a:r>
            </a:p>
          </p:txBody>
        </p:sp>
        <p:sp>
          <p:nvSpPr>
            <p:cNvPr id="315" name="Shape 315"/>
            <p:cNvSpPr txBox="1"/>
            <p:nvPr/>
          </p:nvSpPr>
          <p:spPr>
            <a:xfrm>
              <a:off x="1238987045" y="0"/>
              <a:ext cx="657734005" cy="297388236"/>
            </a:xfrm>
            <a:prstGeom prst="rect">
              <a:avLst/>
            </a:prstGeom>
            <a:noFill/>
            <a:ln>
              <a:noFill/>
            </a:ln>
          </p:spPr>
          <p:txBody>
            <a:bodyPr lIns="64283" tIns="32133" rIns="64283" bIns="32133" anchor="t" anchorCtr="0">
              <a:noAutofit/>
            </a:bodyPr>
            <a:lstStyle/>
            <a:p>
              <a:pPr>
                <a:buClr>
                  <a:srgbClr val="414141"/>
                </a:buClr>
                <a:buSzPct val="25000"/>
              </a:pPr>
              <a:r>
                <a:rPr lang="en-US" sz="2953" dirty="0">
                  <a:solidFill>
                    <a:srgbClr val="414141"/>
                  </a:solidFill>
                  <a:latin typeface="Gill Sans"/>
                  <a:ea typeface="Gill Sans"/>
                  <a:cs typeface="Gill Sans"/>
                  <a:sym typeface="Gill Sans"/>
                </a:rPr>
                <a:t>environment</a:t>
              </a:r>
            </a:p>
          </p:txBody>
        </p:sp>
        <p:sp>
          <p:nvSpPr>
            <p:cNvPr id="316" name="Shape 316"/>
            <p:cNvSpPr/>
            <p:nvPr/>
          </p:nvSpPr>
          <p:spPr>
            <a:xfrm rot="-2100000">
              <a:off x="627141482" y="1135098413"/>
              <a:ext cx="244738228" cy="128106213"/>
            </a:xfrm>
            <a:prstGeom prst="leftRightArrow">
              <a:avLst>
                <a:gd name="adj1" fmla="val 2819"/>
                <a:gd name="adj2" fmla="val 50000"/>
              </a:avLst>
            </a:prstGeom>
            <a:solidFill>
              <a:schemeClr val="accent1"/>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318" name="Shape 318"/>
            <p:cNvSpPr/>
            <p:nvPr/>
          </p:nvSpPr>
          <p:spPr>
            <a:xfrm rot="1680000">
              <a:off x="673398119" y="480958218"/>
              <a:ext cx="244738223" cy="128106211"/>
            </a:xfrm>
            <a:prstGeom prst="leftRightArrow">
              <a:avLst>
                <a:gd name="adj1" fmla="val 2819"/>
                <a:gd name="adj2" fmla="val 50000"/>
              </a:avLst>
            </a:prstGeom>
            <a:solidFill>
              <a:schemeClr val="accent1"/>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320" name="Shape 320"/>
            <p:cNvSpPr/>
            <p:nvPr/>
          </p:nvSpPr>
          <p:spPr>
            <a:xfrm rot="-9960000">
              <a:off x="1357259489" y="938936670"/>
              <a:ext cx="244738219" cy="128106211"/>
            </a:xfrm>
            <a:prstGeom prst="leftRightArrow">
              <a:avLst>
                <a:gd name="adj1" fmla="val 2819"/>
                <a:gd name="adj2" fmla="val 50000"/>
              </a:avLst>
            </a:prstGeom>
            <a:solidFill>
              <a:schemeClr val="accent1"/>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322" name="Shape 322"/>
            <p:cNvSpPr/>
            <p:nvPr/>
          </p:nvSpPr>
          <p:spPr>
            <a:xfrm rot="-9720000">
              <a:off x="521146134" y="1732313102"/>
              <a:ext cx="325935232" cy="144983731"/>
            </a:xfrm>
            <a:prstGeom prst="leftRightArrow">
              <a:avLst>
                <a:gd name="adj1" fmla="val 2395"/>
                <a:gd name="adj2" fmla="val 50000"/>
              </a:avLst>
            </a:prstGeom>
            <a:solidFill>
              <a:srgbClr val="DEEBF7"/>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323" name="Shape 323"/>
            <p:cNvSpPr/>
            <p:nvPr/>
          </p:nvSpPr>
          <p:spPr>
            <a:xfrm rot="9420000">
              <a:off x="1354927259" y="1688255155"/>
              <a:ext cx="325935239" cy="144983725"/>
            </a:xfrm>
            <a:prstGeom prst="leftRightArrow">
              <a:avLst>
                <a:gd name="adj1" fmla="val 2395"/>
                <a:gd name="adj2" fmla="val 50000"/>
              </a:avLst>
            </a:prstGeom>
            <a:solidFill>
              <a:srgbClr val="DEEBF7"/>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325" name="Shape 325"/>
            <p:cNvSpPr/>
            <p:nvPr/>
          </p:nvSpPr>
          <p:spPr>
            <a:xfrm>
              <a:off x="868636659" y="98273339"/>
              <a:ext cx="325935228" cy="144983730"/>
            </a:xfrm>
            <a:prstGeom prst="leftRightArrow">
              <a:avLst>
                <a:gd name="adj1" fmla="val 2395"/>
                <a:gd name="adj2" fmla="val 50000"/>
              </a:avLst>
            </a:prstGeom>
            <a:solidFill>
              <a:srgbClr val="DEEBF7"/>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grpSp>
      <p:sp>
        <p:nvSpPr>
          <p:cNvPr id="326" name="Shape 326"/>
          <p:cNvSpPr txBox="1"/>
          <p:nvPr/>
        </p:nvSpPr>
        <p:spPr>
          <a:xfrm>
            <a:off x="258961" y="1596182"/>
            <a:ext cx="8733234" cy="879574"/>
          </a:xfrm>
          <a:prstGeom prst="rect">
            <a:avLst/>
          </a:prstGeom>
          <a:noFill/>
          <a:ln>
            <a:noFill/>
          </a:ln>
        </p:spPr>
        <p:txBody>
          <a:bodyPr lIns="64283" tIns="32133" rIns="64283" bIns="32133" anchor="t" anchorCtr="0">
            <a:noAutofit/>
          </a:bodyPr>
          <a:lstStyle/>
          <a:p>
            <a:pPr algn="ctr">
              <a:lnSpc>
                <a:spcPct val="90000"/>
              </a:lnSpc>
              <a:buClr>
                <a:schemeClr val="dk1"/>
              </a:buClr>
              <a:buSzPct val="25000"/>
            </a:pPr>
            <a:r>
              <a:rPr lang="en-US" sz="3937" b="1" dirty="0">
                <a:solidFill>
                  <a:schemeClr val="dk1"/>
                </a:solidFill>
                <a:latin typeface="Calibri"/>
                <a:ea typeface="Calibri"/>
                <a:cs typeface="Calibri"/>
                <a:sym typeface="Calibri"/>
              </a:rPr>
              <a:t>Health Disparities: Interrelated Factors</a:t>
            </a:r>
          </a:p>
        </p:txBody>
      </p:sp>
      <p:sp>
        <p:nvSpPr>
          <p:cNvPr id="20" name="Shape 318"/>
          <p:cNvSpPr/>
          <p:nvPr/>
        </p:nvSpPr>
        <p:spPr>
          <a:xfrm rot="5400000">
            <a:off x="4229563" y="4751793"/>
            <a:ext cx="857262" cy="223731"/>
          </a:xfrm>
          <a:prstGeom prst="leftRightArrow">
            <a:avLst>
              <a:gd name="adj1" fmla="val 2819"/>
              <a:gd name="adj2" fmla="val 50000"/>
            </a:avLst>
          </a:prstGeom>
          <a:solidFill>
            <a:schemeClr val="accent1"/>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21" name="Shape 318"/>
          <p:cNvSpPr/>
          <p:nvPr/>
        </p:nvSpPr>
        <p:spPr>
          <a:xfrm rot="7754231">
            <a:off x="5013471" y="3380561"/>
            <a:ext cx="857262" cy="223731"/>
          </a:xfrm>
          <a:prstGeom prst="leftRightArrow">
            <a:avLst>
              <a:gd name="adj1" fmla="val 2819"/>
              <a:gd name="adj2" fmla="val 50000"/>
            </a:avLst>
          </a:prstGeom>
          <a:solidFill>
            <a:schemeClr val="accent1"/>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22" name="Shape 323"/>
          <p:cNvSpPr/>
          <p:nvPr/>
        </p:nvSpPr>
        <p:spPr>
          <a:xfrm rot="4243919">
            <a:off x="6338018" y="3489882"/>
            <a:ext cx="1141677" cy="253207"/>
          </a:xfrm>
          <a:prstGeom prst="leftRightArrow">
            <a:avLst>
              <a:gd name="adj1" fmla="val 2395"/>
              <a:gd name="adj2" fmla="val 50000"/>
            </a:avLst>
          </a:prstGeom>
          <a:solidFill>
            <a:srgbClr val="DEEBF7"/>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
        <p:nvSpPr>
          <p:cNvPr id="23" name="Shape 323"/>
          <p:cNvSpPr/>
          <p:nvPr/>
        </p:nvSpPr>
        <p:spPr>
          <a:xfrm rot="6237398">
            <a:off x="1118745" y="4032657"/>
            <a:ext cx="1141677" cy="253207"/>
          </a:xfrm>
          <a:prstGeom prst="leftRightArrow">
            <a:avLst>
              <a:gd name="adj1" fmla="val 2395"/>
              <a:gd name="adj2" fmla="val 50000"/>
            </a:avLst>
          </a:prstGeom>
          <a:solidFill>
            <a:srgbClr val="DEEBF7"/>
          </a:solidFill>
          <a:ln w="12700" cap="flat" cmpd="sng">
            <a:solidFill>
              <a:srgbClr val="41719C"/>
            </a:solidFill>
            <a:prstDash val="solid"/>
            <a:miter/>
            <a:headEnd type="none" w="med" len="med"/>
            <a:tailEnd type="none" w="med" len="med"/>
          </a:ln>
        </p:spPr>
        <p:txBody>
          <a:bodyPr lIns="64283" tIns="32133" rIns="64283" bIns="32133" anchor="ctr" anchorCtr="0">
            <a:noAutofit/>
          </a:bodyPr>
          <a:lstStyle/>
          <a:p>
            <a:endParaRPr sz="2953" dirty="0">
              <a:solidFill>
                <a:srgbClr val="414141"/>
              </a:solidFill>
              <a:latin typeface="Gill Sans"/>
              <a:ea typeface="Gill Sans"/>
              <a:cs typeface="Gill Sans"/>
              <a:sym typeface="Gill Sans"/>
            </a:endParaRPr>
          </a:p>
        </p:txBody>
      </p:sp>
    </p:spTree>
    <p:extLst>
      <p:ext uri="{BB962C8B-B14F-4D97-AF65-F5344CB8AC3E}">
        <p14:creationId xmlns:p14="http://schemas.microsoft.com/office/powerpoint/2010/main" val="34668904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61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573054" y="1481211"/>
            <a:ext cx="7952856" cy="879574"/>
          </a:xfrm>
          <a:prstGeom prst="rect">
            <a:avLst/>
          </a:prstGeom>
          <a:noFill/>
          <a:ln>
            <a:noFill/>
          </a:ln>
        </p:spPr>
        <p:txBody>
          <a:bodyPr vert="horz" lIns="64283" tIns="32133" rIns="64283" bIns="32133" rtlCol="0" anchor="ctr" anchorCtr="0">
            <a:noAutofit/>
          </a:bodyPr>
          <a:lstStyle/>
          <a:p>
            <a:pPr>
              <a:lnSpc>
                <a:spcPct val="90000"/>
              </a:lnSpc>
              <a:spcBef>
                <a:spcPts val="0"/>
              </a:spcBef>
              <a:buClr>
                <a:schemeClr val="dk1"/>
              </a:buClr>
              <a:buSzPct val="25000"/>
            </a:pPr>
            <a:r>
              <a:rPr lang="en-US" sz="3937" b="1" dirty="0">
                <a:solidFill>
                  <a:schemeClr val="dk1"/>
                </a:solidFill>
                <a:latin typeface="Calibri"/>
                <a:ea typeface="Calibri"/>
                <a:cs typeface="Calibri"/>
                <a:sym typeface="Calibri"/>
              </a:rPr>
              <a:t>Healthy Start Border Alliance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29" y="3468245"/>
            <a:ext cx="4955114" cy="2897011"/>
          </a:xfrm>
          <a:prstGeom prst="rect">
            <a:avLst/>
          </a:prstGeom>
        </p:spPr>
      </p:pic>
      <p:sp>
        <p:nvSpPr>
          <p:cNvPr id="4" name="TextBox 3"/>
          <p:cNvSpPr txBox="1"/>
          <p:nvPr/>
        </p:nvSpPr>
        <p:spPr>
          <a:xfrm>
            <a:off x="5562600" y="3733800"/>
            <a:ext cx="3413976" cy="2115707"/>
          </a:xfrm>
          <a:prstGeom prst="rect">
            <a:avLst/>
          </a:prstGeom>
          <a:noFill/>
        </p:spPr>
        <p:txBody>
          <a:bodyPr wrap="square" rtlCol="0">
            <a:spAutoFit/>
          </a:bodyPr>
          <a:lstStyle/>
          <a:p>
            <a:pPr marL="0" lvl="3" algn="ctr">
              <a:spcBef>
                <a:spcPts val="211"/>
              </a:spcBef>
              <a:spcAft>
                <a:spcPts val="211"/>
              </a:spcAft>
              <a:defRPr/>
            </a:pPr>
            <a:r>
              <a:rPr lang="en-US" altLang="en-US" sz="1969" b="1" dirty="0" smtClean="0">
                <a:latin typeface="Calibri" panose="020F0502020204030204" pitchFamily="34" charset="0"/>
              </a:rPr>
              <a:t>HSBA Goals:</a:t>
            </a:r>
          </a:p>
          <a:p>
            <a:pPr marL="361639" lvl="3" indent="-361639">
              <a:spcBef>
                <a:spcPts val="211"/>
              </a:spcBef>
              <a:spcAft>
                <a:spcPts val="211"/>
              </a:spcAft>
              <a:buAutoNum type="arabicPeriod"/>
              <a:defRPr/>
            </a:pPr>
            <a:r>
              <a:rPr lang="en-US" altLang="en-US" sz="1969" dirty="0" smtClean="0">
                <a:latin typeface="Calibri" panose="020F0502020204030204" pitchFamily="34" charset="0"/>
              </a:rPr>
              <a:t>Improve </a:t>
            </a:r>
            <a:r>
              <a:rPr lang="en-US" altLang="en-US" sz="1969" dirty="0">
                <a:latin typeface="Calibri" panose="020F0502020204030204" pitchFamily="34" charset="0"/>
              </a:rPr>
              <a:t>Women’s Health</a:t>
            </a:r>
          </a:p>
          <a:p>
            <a:pPr marL="361639" lvl="3" indent="-361639">
              <a:spcBef>
                <a:spcPts val="211"/>
              </a:spcBef>
              <a:spcAft>
                <a:spcPts val="211"/>
              </a:spcAft>
              <a:buAutoNum type="arabicPeriod"/>
              <a:defRPr/>
            </a:pPr>
            <a:r>
              <a:rPr lang="en-US" altLang="en-US" sz="1969" dirty="0">
                <a:latin typeface="Calibri" panose="020F0502020204030204" pitchFamily="34" charset="0"/>
              </a:rPr>
              <a:t>Promote Quality Services</a:t>
            </a:r>
          </a:p>
          <a:p>
            <a:pPr marL="361639" lvl="3" indent="-361639">
              <a:spcBef>
                <a:spcPts val="211"/>
              </a:spcBef>
              <a:spcAft>
                <a:spcPts val="211"/>
              </a:spcAft>
              <a:buAutoNum type="arabicPeriod"/>
              <a:defRPr/>
            </a:pPr>
            <a:r>
              <a:rPr lang="en-US" altLang="en-US" sz="1969" dirty="0">
                <a:latin typeface="Calibri" panose="020F0502020204030204" pitchFamily="34" charset="0"/>
              </a:rPr>
              <a:t>Strengthen Family Resilience </a:t>
            </a:r>
          </a:p>
          <a:p>
            <a:pPr marL="361639" lvl="3" indent="-361639">
              <a:spcBef>
                <a:spcPts val="211"/>
              </a:spcBef>
              <a:spcAft>
                <a:spcPts val="211"/>
              </a:spcAft>
              <a:buAutoNum type="arabicPeriod"/>
              <a:defRPr/>
            </a:pPr>
            <a:r>
              <a:rPr lang="en-US" altLang="en-US" sz="1969" dirty="0">
                <a:latin typeface="Calibri" panose="020F0502020204030204" pitchFamily="34" charset="0"/>
              </a:rPr>
              <a:t>Achieve Collective Impact</a:t>
            </a:r>
          </a:p>
        </p:txBody>
      </p:sp>
      <p:sp>
        <p:nvSpPr>
          <p:cNvPr id="5" name="TextBox 4"/>
          <p:cNvSpPr txBox="1"/>
          <p:nvPr/>
        </p:nvSpPr>
        <p:spPr>
          <a:xfrm>
            <a:off x="573053" y="2226928"/>
            <a:ext cx="7952856" cy="1129668"/>
          </a:xfrm>
          <a:prstGeom prst="rect">
            <a:avLst/>
          </a:prstGeom>
          <a:noFill/>
        </p:spPr>
        <p:txBody>
          <a:bodyPr wrap="square" rtlCol="0">
            <a:spAutoFit/>
          </a:bodyPr>
          <a:lstStyle/>
          <a:p>
            <a:pPr>
              <a:spcAft>
                <a:spcPts val="1000"/>
              </a:spcAft>
              <a:tabLst>
                <a:tab pos="457177" algn="l"/>
              </a:tabLst>
            </a:pPr>
            <a:r>
              <a:rPr lang="en-US" altLang="en-US" sz="1969" dirty="0">
                <a:latin typeface="Calibri" panose="020F0502020204030204" pitchFamily="34" charset="0"/>
              </a:rPr>
              <a:t>Healthy Start is a national initiative, funded by DHHS HRSA, mandated to reduce the rate of infant mortality and improve perinatal outcomes</a:t>
            </a:r>
          </a:p>
          <a:p>
            <a:pPr>
              <a:spcAft>
                <a:spcPts val="1000"/>
              </a:spcAft>
              <a:tabLst>
                <a:tab pos="457177" algn="l"/>
              </a:tabLst>
            </a:pPr>
            <a:r>
              <a:rPr lang="en-US" altLang="en-US" sz="1969" dirty="0" smtClean="0">
                <a:latin typeface="Calibri" panose="020F0502020204030204" pitchFamily="34" charset="0"/>
              </a:rPr>
              <a:t>100+ working nationally</a:t>
            </a:r>
            <a:endParaRPr lang="en-US" altLang="en-US" sz="1969" dirty="0">
              <a:latin typeface="Calibri" panose="020F0502020204030204" pitchFamily="34" charset="0"/>
            </a:endParaRPr>
          </a:p>
        </p:txBody>
      </p:sp>
    </p:spTree>
    <p:extLst>
      <p:ext uri="{BB962C8B-B14F-4D97-AF65-F5344CB8AC3E}">
        <p14:creationId xmlns:p14="http://schemas.microsoft.com/office/powerpoint/2010/main" val="37231891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Border Challenges</a:t>
            </a:r>
            <a:endParaRPr lang="en-US" b="1" dirty="0">
              <a:latin typeface="+mn-lt"/>
            </a:endParaRPr>
          </a:p>
        </p:txBody>
      </p:sp>
      <p:sp>
        <p:nvSpPr>
          <p:cNvPr id="3" name="Content Placeholder 2"/>
          <p:cNvSpPr>
            <a:spLocks noGrp="1"/>
          </p:cNvSpPr>
          <p:nvPr>
            <p:ph idx="1"/>
          </p:nvPr>
        </p:nvSpPr>
        <p:spPr/>
        <p:txBody>
          <a:bodyPr>
            <a:noAutofit/>
          </a:bodyPr>
          <a:lstStyle/>
          <a:p>
            <a:pPr>
              <a:spcAft>
                <a:spcPts val="600"/>
              </a:spcAft>
            </a:pPr>
            <a:r>
              <a:rPr lang="en-US" sz="2600" dirty="0" smtClean="0"/>
              <a:t>Poverty at 25% vs 13% US</a:t>
            </a:r>
          </a:p>
          <a:p>
            <a:pPr>
              <a:spcAft>
                <a:spcPts val="600"/>
              </a:spcAft>
            </a:pPr>
            <a:r>
              <a:rPr lang="en-US" sz="2600" dirty="0" smtClean="0"/>
              <a:t>Without Health insurance 23% vs. 15% US</a:t>
            </a:r>
          </a:p>
          <a:p>
            <a:pPr>
              <a:spcAft>
                <a:spcPts val="600"/>
              </a:spcAft>
            </a:pPr>
            <a:r>
              <a:rPr lang="en-US" sz="2600" dirty="0" smtClean="0"/>
              <a:t>Last in education attainment at age 25</a:t>
            </a:r>
          </a:p>
          <a:p>
            <a:pPr>
              <a:spcAft>
                <a:spcPts val="600"/>
              </a:spcAft>
            </a:pPr>
            <a:r>
              <a:rPr lang="en-US" sz="2600" dirty="0" smtClean="0"/>
              <a:t>Depression 1:7 adults vs 1:10 US</a:t>
            </a:r>
          </a:p>
          <a:p>
            <a:pPr>
              <a:spcAft>
                <a:spcPts val="600"/>
              </a:spcAft>
            </a:pPr>
            <a:r>
              <a:rPr lang="en-US" sz="2600" dirty="0" smtClean="0"/>
              <a:t>DV- 42% are abused while pregnant</a:t>
            </a:r>
          </a:p>
          <a:p>
            <a:pPr>
              <a:spcAft>
                <a:spcPts val="600"/>
              </a:spcAft>
            </a:pPr>
            <a:r>
              <a:rPr lang="en-US" sz="2600" dirty="0" smtClean="0"/>
              <a:t>73% are medically underserved and 63% are Health Professional shortage areas for primary medical care</a:t>
            </a:r>
            <a:endParaRPr lang="en-US" sz="2600" dirty="0"/>
          </a:p>
        </p:txBody>
      </p:sp>
    </p:spTree>
    <p:extLst>
      <p:ext uri="{BB962C8B-B14F-4D97-AF65-F5344CB8AC3E}">
        <p14:creationId xmlns:p14="http://schemas.microsoft.com/office/powerpoint/2010/main" val="187948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TotalTime>
  <Words>5849</Words>
  <Application>Microsoft Office PowerPoint</Application>
  <PresentationFormat>On-screen Show (4:3)</PresentationFormat>
  <Paragraphs>513</Paragraphs>
  <Slides>48</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Arial Narrow</vt:lpstr>
      <vt:lpstr>Calibri</vt:lpstr>
      <vt:lpstr>Constantia</vt:lpstr>
      <vt:lpstr>Garamond</vt:lpstr>
      <vt:lpstr>Georgia</vt:lpstr>
      <vt:lpstr>Gill Sans</vt:lpstr>
      <vt:lpstr>Times New Roman</vt:lpstr>
      <vt:lpstr>Wingdings</vt:lpstr>
      <vt:lpstr>Wingdings 2</vt:lpstr>
      <vt:lpstr>Office Theme</vt:lpstr>
      <vt:lpstr>PowerPoint Presentation</vt:lpstr>
      <vt:lpstr>PowerPoint Presentation</vt:lpstr>
      <vt:lpstr>PowerPoint Presentation</vt:lpstr>
      <vt:lpstr>PowerPoint Presentation</vt:lpstr>
      <vt:lpstr>Healthy Start Objectives</vt:lpstr>
      <vt:lpstr>PowerPoint Presentation</vt:lpstr>
      <vt:lpstr>PowerPoint Presentation</vt:lpstr>
      <vt:lpstr>Healthy Start Border Alliance</vt:lpstr>
      <vt:lpstr>Border Challenges</vt:lpstr>
      <vt:lpstr>PowerPoint Presentation</vt:lpstr>
      <vt:lpstr>PowerPoint Presentation</vt:lpstr>
      <vt:lpstr>Ben Archer Health Center Welcome Baby Healthy Start Program </vt:lpstr>
      <vt:lpstr>Healthy Start Laredo</vt:lpstr>
      <vt:lpstr>California Border Healthy Start: San Diego, CA</vt:lpstr>
      <vt:lpstr>PowerPoint Presentation</vt:lpstr>
      <vt:lpstr>PowerPoint Presentation</vt:lpstr>
      <vt:lpstr>PowerPoint Presentation</vt:lpstr>
      <vt:lpstr>PowerPoint Presentation</vt:lpstr>
      <vt:lpstr>PowerPoint Presentation</vt:lpstr>
      <vt:lpstr>PowerPoint Presentation</vt:lpstr>
      <vt:lpstr>Women Empowered  Micro-savings groups</vt:lpstr>
      <vt:lpstr>Prioritizing First Trimester Prenatal Care (FTPNC)</vt:lpstr>
      <vt:lpstr>Early Prenatal Care: Why it Matters</vt:lpstr>
      <vt:lpstr>Rates of First Trimester Prenatal Care</vt:lpstr>
      <vt:lpstr>PowerPoint Presentation</vt:lpstr>
      <vt:lpstr>PowerPoint Presentation</vt:lpstr>
      <vt:lpstr>Other factors identified</vt:lpstr>
      <vt:lpstr>Research on Prenatal Care along the Border 2015-2016</vt:lpstr>
      <vt:lpstr>Survey Data Collection</vt:lpstr>
      <vt:lpstr>PowerPoint Presentation</vt:lpstr>
      <vt:lpstr>PowerPoint Presentation</vt:lpstr>
      <vt:lpstr>PowerPoint Presentation</vt:lpstr>
      <vt:lpstr>PowerPoint Presentation</vt:lpstr>
      <vt:lpstr>Times Pregnant</vt:lpstr>
      <vt:lpstr>PowerPoint Presentation</vt:lpstr>
      <vt:lpstr>PowerPoint Presentation</vt:lpstr>
      <vt:lpstr>Healthy Start vs. Non-Healthy Start Respondents</vt:lpstr>
      <vt:lpstr>Reasons for non-FTPNC (Surveys; n=27)</vt:lpstr>
      <vt:lpstr>Focus Groups</vt:lpstr>
      <vt:lpstr>PowerPoint Presentation</vt:lpstr>
      <vt:lpstr>PowerPoint Presentation</vt:lpstr>
      <vt:lpstr>PowerPoint Presentation</vt:lpstr>
      <vt:lpstr>Key Informant Interviews</vt:lpstr>
      <vt:lpstr>Key Informant Interviews Learnings</vt:lpstr>
      <vt:lpstr>Next Phases:  Translating learnings to action</vt:lpstr>
      <vt:lpstr>Research on Zika  2016</vt:lpstr>
      <vt:lpstr>Zika Study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Ayala</dc:creator>
  <cp:lastModifiedBy>Stephanie Ondrias</cp:lastModifiedBy>
  <cp:revision>58</cp:revision>
  <dcterms:created xsi:type="dcterms:W3CDTF">2015-10-22T05:36:31Z</dcterms:created>
  <dcterms:modified xsi:type="dcterms:W3CDTF">2017-02-04T02:49:34Z</dcterms:modified>
</cp:coreProperties>
</file>