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5" r:id="rId4"/>
    <p:sldId id="279" r:id="rId5"/>
    <p:sldId id="280" r:id="rId6"/>
    <p:sldId id="288" r:id="rId7"/>
    <p:sldId id="281" r:id="rId8"/>
    <p:sldId id="282" r:id="rId9"/>
    <p:sldId id="283" r:id="rId10"/>
    <p:sldId id="272" r:id="rId11"/>
    <p:sldId id="284" r:id="rId12"/>
    <p:sldId id="278" r:id="rId13"/>
    <p:sldId id="289" r:id="rId14"/>
    <p:sldId id="276" r:id="rId15"/>
    <p:sldId id="277" r:id="rId16"/>
    <p:sldId id="285" r:id="rId17"/>
    <p:sldId id="286" r:id="rId18"/>
    <p:sldId id="274" r:id="rId19"/>
    <p:sldId id="294" r:id="rId20"/>
    <p:sldId id="297" r:id="rId21"/>
    <p:sldId id="298" r:id="rId22"/>
    <p:sldId id="299" r:id="rId23"/>
    <p:sldId id="291" r:id="rId24"/>
    <p:sldId id="296" r:id="rId25"/>
    <p:sldId id="292" r:id="rId26"/>
    <p:sldId id="293" r:id="rId27"/>
    <p:sldId id="270" r:id="rId28"/>
    <p:sldId id="300" r:id="rId29"/>
    <p:sldId id="301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 Haris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8" autoAdjust="0"/>
    <p:restoredTop sz="83274" autoAdjust="0"/>
  </p:normalViewPr>
  <p:slideViewPr>
    <p:cSldViewPr snapToGrid="0" snapToObjects="1">
      <p:cViewPr varScale="1">
        <p:scale>
          <a:sx n="48" d="100"/>
          <a:sy n="48" d="100"/>
        </p:scale>
        <p:origin x="5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Patient Experience with </a:t>
            </a:r>
            <a:r>
              <a:rPr lang="en-US" b="1" dirty="0" err="1" smtClean="0"/>
              <a:t>eConsult</a:t>
            </a:r>
            <a:endParaRPr lang="en-US" b="1" dirty="0"/>
          </a:p>
        </c:rich>
      </c:tx>
      <c:layout>
        <c:manualLayout>
          <c:xMode val="edge"/>
          <c:yMode val="edge"/>
          <c:x val="0.26931289537931097"/>
          <c:y val="4.6148052821830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024127744431961E-2"/>
          <c:y val="0.11904935393682288"/>
          <c:w val="0.91869405366889179"/>
          <c:h val="0.6404969148888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eConsult explained in a way that was easy to understand</c:v>
                </c:pt>
                <c:pt idx="1">
                  <c:v>Encouraged to ask questions about eConsult</c:v>
                </c:pt>
                <c:pt idx="2">
                  <c:v>Questions about eConsult answered satisfactorily </c:v>
                </c:pt>
                <c:pt idx="3">
                  <c:v>Received easy to understand explanation about next steps for eConsult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0.1875</c:v>
                </c:pt>
                <c:pt idx="2">
                  <c:v>0.25</c:v>
                </c:pt>
                <c:pt idx="3">
                  <c:v>0.1875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eConsult explained in a way that was easy to understand</c:v>
                </c:pt>
                <c:pt idx="1">
                  <c:v>Encouraged to ask questions about eConsult</c:v>
                </c:pt>
                <c:pt idx="2">
                  <c:v>Questions about eConsult answered satisfactorily </c:v>
                </c:pt>
                <c:pt idx="3">
                  <c:v>Received easy to understand explanation about next steps for eConsult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0.125</c:v>
                </c:pt>
                <c:pt idx="2">
                  <c:v>0</c:v>
                </c:pt>
                <c:pt idx="3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eConsult explained in a way that was easy to understand</c:v>
                </c:pt>
                <c:pt idx="1">
                  <c:v>Encouraged to ask questions about eConsult</c:v>
                </c:pt>
                <c:pt idx="2">
                  <c:v>Questions about eConsult answered satisfactorily </c:v>
                </c:pt>
                <c:pt idx="3">
                  <c:v>Received easy to understand explanation about next steps for eConsult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</c:v>
                </c:pt>
                <c:pt idx="1">
                  <c:v>0.6875</c:v>
                </c:pt>
                <c:pt idx="2">
                  <c:v>0.75</c:v>
                </c:pt>
                <c:pt idx="3">
                  <c:v>0.6875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1545400"/>
        <c:axId val="311544224"/>
      </c:barChart>
      <c:catAx>
        <c:axId val="31154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544224"/>
        <c:crosses val="autoZero"/>
        <c:auto val="1"/>
        <c:lblAlgn val="ctr"/>
        <c:lblOffset val="100"/>
        <c:noMultiLvlLbl val="0"/>
      </c:catAx>
      <c:valAx>
        <c:axId val="31154422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54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1115764265578"/>
          <c:y val="0.921702838286934"/>
          <c:w val="0.37357756671082765"/>
          <c:h val="4.6722178203392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smtClean="0">
                <a:effectLst/>
              </a:rPr>
              <a:t>Patient Perception of </a:t>
            </a:r>
            <a:r>
              <a:rPr lang="en-US" sz="1800" b="1" i="0" u="none" strike="noStrike" baseline="0" dirty="0" err="1" smtClean="0">
                <a:effectLst/>
              </a:rPr>
              <a:t>eConsult</a:t>
            </a:r>
            <a:r>
              <a:rPr lang="en-US" sz="1800" b="1" i="0" u="none" strike="noStrike" baseline="0" dirty="0" smtClean="0">
                <a:effectLst/>
              </a:rPr>
              <a:t> Benefits:</a:t>
            </a:r>
          </a:p>
          <a:p>
            <a:pPr>
              <a:defRPr/>
            </a:pPr>
            <a:r>
              <a:rPr lang="en-US" sz="1800" b="0" i="0" u="none" strike="noStrike" baseline="0" dirty="0" smtClean="0">
                <a:effectLst/>
              </a:rPr>
              <a:t>Allows PCP to address patient’s health concern more quickly</a:t>
            </a:r>
            <a:endParaRPr lang="en-US" sz="1800" b="0" dirty="0"/>
          </a:p>
        </c:rich>
      </c:tx>
      <c:layout>
        <c:manualLayout>
          <c:xMode val="edge"/>
          <c:yMode val="edge"/>
          <c:x val="0.15631310625221037"/>
          <c:y val="2.428844885359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20121841346399E-2"/>
          <c:y val="8.9903215312509138E-2"/>
          <c:w val="0.91869405366889179"/>
          <c:h val="0.68421612282534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important is this to you?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</c:v>
                </c:pt>
                <c:pt idx="1">
                  <c:v>0.69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helpful was this in your situation?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</c:v>
                </c:pt>
                <c:pt idx="1">
                  <c:v>0.63</c:v>
                </c:pt>
                <c:pt idx="2">
                  <c:v>0.06</c:v>
                </c:pt>
                <c:pt idx="3">
                  <c:v>0.13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504640"/>
        <c:axId val="352504248"/>
      </c:barChart>
      <c:catAx>
        <c:axId val="3525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4248"/>
        <c:crosses val="autoZero"/>
        <c:auto val="1"/>
        <c:lblAlgn val="ctr"/>
        <c:lblOffset val="100"/>
        <c:noMultiLvlLbl val="0"/>
      </c:catAx>
      <c:valAx>
        <c:axId val="35250424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79086470751147"/>
          <c:y val="0.88527016500654165"/>
          <c:w val="0.51295192676113976"/>
          <c:h val="8.3154851483785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smtClean="0">
                <a:effectLst/>
              </a:rPr>
              <a:t>Patient Perception of </a:t>
            </a:r>
            <a:r>
              <a:rPr lang="en-US" sz="1800" b="1" i="0" u="none" strike="noStrike" baseline="0" dirty="0" err="1" smtClean="0">
                <a:effectLst/>
              </a:rPr>
              <a:t>eConsult</a:t>
            </a:r>
            <a:r>
              <a:rPr lang="en-US" sz="1800" b="1" i="0" u="none" strike="noStrike" baseline="0" dirty="0" smtClean="0">
                <a:effectLst/>
              </a:rPr>
              <a:t> Benefits:</a:t>
            </a:r>
          </a:p>
          <a:p>
            <a:pPr>
              <a:defRPr sz="1800"/>
            </a:pPr>
            <a:r>
              <a:rPr lang="en-US" sz="1800" b="0" i="0" u="none" strike="noStrike" baseline="0" dirty="0" smtClean="0">
                <a:effectLst/>
              </a:rPr>
              <a:t>Helps PCP manage patient’s condition so patient can avoid seeing a different doctor about the same problem</a:t>
            </a:r>
            <a:endParaRPr lang="en-US" sz="1800" b="0" dirty="0"/>
          </a:p>
        </c:rich>
      </c:tx>
      <c:layout>
        <c:manualLayout>
          <c:xMode val="edge"/>
          <c:yMode val="edge"/>
          <c:x val="0.16080905335060749"/>
          <c:y val="2.428844885359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20121841346399E-2"/>
          <c:y val="0.11419166416610392"/>
          <c:w val="0.91869405366889179"/>
          <c:h val="0.6720718983985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important is this to you?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0.38</c:v>
                </c:pt>
                <c:pt idx="2">
                  <c:v>0.25</c:v>
                </c:pt>
                <c:pt idx="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helpful was this in your situation?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0.31</c:v>
                </c:pt>
                <c:pt idx="1">
                  <c:v>0.38</c:v>
                </c:pt>
                <c:pt idx="2">
                  <c:v>0.19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503856"/>
        <c:axId val="352500328"/>
      </c:barChart>
      <c:catAx>
        <c:axId val="35250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0328"/>
        <c:crosses val="autoZero"/>
        <c:auto val="1"/>
        <c:lblAlgn val="ctr"/>
        <c:lblOffset val="100"/>
        <c:noMultiLvlLbl val="0"/>
      </c:catAx>
      <c:valAx>
        <c:axId val="35250032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79086470751147"/>
          <c:y val="0.88527016500654165"/>
          <c:w val="0.51295192676113976"/>
          <c:h val="8.3154851483785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smtClean="0">
                <a:effectLst/>
              </a:rPr>
              <a:t>Patient Perception of </a:t>
            </a:r>
            <a:r>
              <a:rPr lang="en-US" sz="1800" b="1" i="0" u="none" strike="noStrike" baseline="0" dirty="0" err="1" smtClean="0">
                <a:effectLst/>
              </a:rPr>
              <a:t>eConsult</a:t>
            </a:r>
            <a:r>
              <a:rPr lang="en-US" sz="1800" b="1" i="0" u="none" strike="noStrike" baseline="0" dirty="0" smtClean="0">
                <a:effectLst/>
              </a:rPr>
              <a:t> Benefits:</a:t>
            </a:r>
          </a:p>
          <a:p>
            <a:pPr>
              <a:defRPr sz="1800"/>
            </a:pPr>
            <a:r>
              <a:rPr lang="en-US" sz="1800" b="0" i="0" u="none" strike="noStrike" baseline="0" dirty="0" smtClean="0">
                <a:effectLst/>
              </a:rPr>
              <a:t>Helps PCP manage patient’s condition so patient can avoid having additional health care appointments</a:t>
            </a:r>
            <a:endParaRPr lang="en-US" sz="1800" b="0" dirty="0"/>
          </a:p>
        </c:rich>
      </c:tx>
      <c:layout>
        <c:manualLayout>
          <c:xMode val="edge"/>
          <c:yMode val="edge"/>
          <c:x val="0.16080905335060749"/>
          <c:y val="2.428844885359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20121841346399E-2"/>
          <c:y val="0.11419166416610392"/>
          <c:w val="0.91869405366889179"/>
          <c:h val="0.6720718983985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important is this to you?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0.56000000000000005</c:v>
                </c:pt>
                <c:pt idx="2">
                  <c:v>0.13</c:v>
                </c:pt>
                <c:pt idx="3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How helpful was this in your situation?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Extremely</c:v>
                </c:pt>
                <c:pt idx="1">
                  <c:v>Very </c:v>
                </c:pt>
                <c:pt idx="2">
                  <c:v>Somewhat </c:v>
                </c:pt>
                <c:pt idx="3">
                  <c:v>Slightly </c:v>
                </c:pt>
                <c:pt idx="4">
                  <c:v>Not at all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0.56000000000000005</c:v>
                </c:pt>
                <c:pt idx="2">
                  <c:v>0.19</c:v>
                </c:pt>
                <c:pt idx="3">
                  <c:v>0.06</c:v>
                </c:pt>
                <c:pt idx="4">
                  <c:v>0.13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503072"/>
        <c:axId val="352502680"/>
      </c:barChart>
      <c:catAx>
        <c:axId val="352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2680"/>
        <c:crosses val="autoZero"/>
        <c:auto val="1"/>
        <c:lblAlgn val="ctr"/>
        <c:lblOffset val="100"/>
        <c:noMultiLvlLbl val="0"/>
      </c:catAx>
      <c:valAx>
        <c:axId val="35250268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79086470751147"/>
          <c:y val="0.88527016500654165"/>
          <c:w val="0.51295192676113976"/>
          <c:h val="8.3154851483785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EFF53-2992-47B3-B4E3-2442F1296F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DE5758-83A6-404D-A1E3-B42B41667C43}">
      <dgm:prSet phldrT="[Text]" custT="1"/>
      <dgm:spPr/>
      <dgm:t>
        <a:bodyPr/>
        <a:lstStyle/>
        <a:p>
          <a:r>
            <a:rPr lang="en-US" sz="1400" u="sng" dirty="0" smtClean="0"/>
            <a:t>July 2016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Cardiology Pediatric Dermatology</a:t>
          </a:r>
          <a:endParaRPr lang="en-US" sz="1400" dirty="0"/>
        </a:p>
      </dgm:t>
    </dgm:pt>
    <dgm:pt modelId="{EE88BD38-64B3-4F34-BC5C-969E628DC7EB}" type="parTrans" cxnId="{39AE5033-B961-401F-BA9D-F2682B007875}">
      <dgm:prSet/>
      <dgm:spPr/>
      <dgm:t>
        <a:bodyPr/>
        <a:lstStyle/>
        <a:p>
          <a:endParaRPr lang="en-US"/>
        </a:p>
      </dgm:t>
    </dgm:pt>
    <dgm:pt modelId="{9DDB2776-8F0F-4F90-B3D8-77C8CC7678B3}" type="sibTrans" cxnId="{39AE5033-B961-401F-BA9D-F2682B007875}">
      <dgm:prSet/>
      <dgm:spPr/>
      <dgm:t>
        <a:bodyPr/>
        <a:lstStyle/>
        <a:p>
          <a:endParaRPr lang="en-US"/>
        </a:p>
      </dgm:t>
    </dgm:pt>
    <dgm:pt modelId="{2489A072-3B50-43BE-9DC8-D3409FB2F459}">
      <dgm:prSet phldrT="[Text]" custT="1"/>
      <dgm:spPr/>
      <dgm:t>
        <a:bodyPr/>
        <a:lstStyle/>
        <a:p>
          <a:r>
            <a:rPr lang="en-US" sz="1400" u="sng" dirty="0" smtClean="0"/>
            <a:t>Aug 2016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Rheumatology</a:t>
          </a:r>
          <a:endParaRPr lang="en-US" sz="1400" dirty="0"/>
        </a:p>
      </dgm:t>
    </dgm:pt>
    <dgm:pt modelId="{5CB471E1-CE0C-40A3-908C-BD10C51206F0}" type="parTrans" cxnId="{CD6D5139-B01E-4B24-BC0A-0E347E332092}">
      <dgm:prSet/>
      <dgm:spPr/>
      <dgm:t>
        <a:bodyPr/>
        <a:lstStyle/>
        <a:p>
          <a:endParaRPr lang="en-US"/>
        </a:p>
      </dgm:t>
    </dgm:pt>
    <dgm:pt modelId="{7666303E-529A-4508-AB43-D4EB7C834F7A}" type="sibTrans" cxnId="{CD6D5139-B01E-4B24-BC0A-0E347E332092}">
      <dgm:prSet/>
      <dgm:spPr/>
      <dgm:t>
        <a:bodyPr/>
        <a:lstStyle/>
        <a:p>
          <a:endParaRPr lang="en-US"/>
        </a:p>
      </dgm:t>
    </dgm:pt>
    <dgm:pt modelId="{74CEA831-BCC1-4C6B-AD17-4D63DC7348FF}">
      <dgm:prSet phldrT="[Text]" custT="1"/>
      <dgm:spPr/>
      <dgm:t>
        <a:bodyPr/>
        <a:lstStyle/>
        <a:p>
          <a:r>
            <a:rPr lang="en-US" sz="1400" u="sng" dirty="0" smtClean="0"/>
            <a:t>Feb 2017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Nephrology</a:t>
          </a:r>
        </a:p>
        <a:p>
          <a:r>
            <a:rPr lang="en-US" sz="1400" dirty="0" smtClean="0"/>
            <a:t>Adult Dermatology</a:t>
          </a:r>
          <a:endParaRPr lang="en-US" sz="1400" dirty="0"/>
        </a:p>
      </dgm:t>
    </dgm:pt>
    <dgm:pt modelId="{15319FA5-BF8D-40A5-97FD-69C7E3672F6C}" type="parTrans" cxnId="{C0BDF742-9793-49E3-969B-D8464A8A8B91}">
      <dgm:prSet/>
      <dgm:spPr/>
      <dgm:t>
        <a:bodyPr/>
        <a:lstStyle/>
        <a:p>
          <a:endParaRPr lang="en-US"/>
        </a:p>
      </dgm:t>
    </dgm:pt>
    <dgm:pt modelId="{4B80684B-FB34-4B01-9249-F924E64054AB}" type="sibTrans" cxnId="{C0BDF742-9793-49E3-969B-D8464A8A8B91}">
      <dgm:prSet/>
      <dgm:spPr/>
      <dgm:t>
        <a:bodyPr/>
        <a:lstStyle/>
        <a:p>
          <a:endParaRPr lang="en-US"/>
        </a:p>
      </dgm:t>
    </dgm:pt>
    <dgm:pt modelId="{6193C66F-7587-41FE-BEC8-106AE77F8E92}">
      <dgm:prSet phldrT="[Text]" custT="1"/>
      <dgm:spPr/>
      <dgm:t>
        <a:bodyPr/>
        <a:lstStyle/>
        <a:p>
          <a:r>
            <a:rPr lang="en-US" sz="1400" dirty="0" smtClean="0"/>
            <a:t>Ongoing discussions with additional specialties</a:t>
          </a:r>
          <a:endParaRPr lang="en-US" sz="1400" dirty="0"/>
        </a:p>
      </dgm:t>
    </dgm:pt>
    <dgm:pt modelId="{514593AA-9CB7-4E4E-945D-A436C0E4F470}" type="sibTrans" cxnId="{BB480B4F-C30C-489A-BF8C-00E40C52DCF5}">
      <dgm:prSet/>
      <dgm:spPr/>
      <dgm:t>
        <a:bodyPr/>
        <a:lstStyle/>
        <a:p>
          <a:endParaRPr lang="en-US"/>
        </a:p>
      </dgm:t>
    </dgm:pt>
    <dgm:pt modelId="{36596FF5-76A5-43E7-A849-2466F3A0E53A}" type="parTrans" cxnId="{BB480B4F-C30C-489A-BF8C-00E40C52DCF5}">
      <dgm:prSet/>
      <dgm:spPr/>
      <dgm:t>
        <a:bodyPr/>
        <a:lstStyle/>
        <a:p>
          <a:endParaRPr lang="en-US"/>
        </a:p>
      </dgm:t>
    </dgm:pt>
    <dgm:pt modelId="{77A60D1A-E3D3-4D6F-9626-36BFD72BABE9}" type="pres">
      <dgm:prSet presAssocID="{769EFF53-2992-47B3-B4E3-2442F1296F83}" presName="Name0" presStyleCnt="0">
        <dgm:presLayoutVars>
          <dgm:dir/>
          <dgm:resizeHandles val="exact"/>
        </dgm:presLayoutVars>
      </dgm:prSet>
      <dgm:spPr/>
    </dgm:pt>
    <dgm:pt modelId="{B7B1F846-3FED-46CB-BA95-C240A5897728}" type="pres">
      <dgm:prSet presAssocID="{769EFF53-2992-47B3-B4E3-2442F1296F83}" presName="arrow" presStyleLbl="bgShp" presStyleIdx="0" presStyleCnt="1" custLinFactNeighborX="2311" custLinFactNeighborY="4041"/>
      <dgm:spPr>
        <a:solidFill>
          <a:schemeClr val="accent1">
            <a:lumMod val="75000"/>
          </a:schemeClr>
        </a:solidFill>
      </dgm:spPr>
    </dgm:pt>
    <dgm:pt modelId="{0B6EA473-6165-4D70-8896-499B509780DC}" type="pres">
      <dgm:prSet presAssocID="{769EFF53-2992-47B3-B4E3-2442F1296F83}" presName="points" presStyleCnt="0"/>
      <dgm:spPr/>
    </dgm:pt>
    <dgm:pt modelId="{26980467-3568-4FF8-825C-6199A03C23B0}" type="pres">
      <dgm:prSet presAssocID="{8CDE5758-83A6-404D-A1E3-B42B41667C43}" presName="compositeA" presStyleCnt="0"/>
      <dgm:spPr/>
    </dgm:pt>
    <dgm:pt modelId="{2E4AC085-8C08-4233-86AD-C754C5F13FBE}" type="pres">
      <dgm:prSet presAssocID="{8CDE5758-83A6-404D-A1E3-B42B41667C43}" presName="textA" presStyleLbl="revTx" presStyleIdx="0" presStyleCnt="4" custScaleX="31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09F06-0238-455B-9A0F-4BC2A6250A00}" type="pres">
      <dgm:prSet presAssocID="{8CDE5758-83A6-404D-A1E3-B42B41667C43}" presName="circleA" presStyleLbl="node1" presStyleIdx="0" presStyleCnt="4" custLinFactNeighborY="16165"/>
      <dgm:spPr>
        <a:solidFill>
          <a:schemeClr val="bg1">
            <a:lumMod val="65000"/>
          </a:schemeClr>
        </a:solidFill>
      </dgm:spPr>
    </dgm:pt>
    <dgm:pt modelId="{7C8FC2E5-81C6-4B58-8954-AE2674089877}" type="pres">
      <dgm:prSet presAssocID="{8CDE5758-83A6-404D-A1E3-B42B41667C43}" presName="spaceA" presStyleCnt="0"/>
      <dgm:spPr/>
    </dgm:pt>
    <dgm:pt modelId="{B7A0C2B2-85BA-44CC-9D5A-97D73ED23851}" type="pres">
      <dgm:prSet presAssocID="{9DDB2776-8F0F-4F90-B3D8-77C8CC7678B3}" presName="space" presStyleCnt="0"/>
      <dgm:spPr/>
    </dgm:pt>
    <dgm:pt modelId="{C4B35EB2-3303-4680-9332-1D5CCF1E31EC}" type="pres">
      <dgm:prSet presAssocID="{2489A072-3B50-43BE-9DC8-D3409FB2F459}" presName="compositeB" presStyleCnt="0"/>
      <dgm:spPr/>
    </dgm:pt>
    <dgm:pt modelId="{927422F0-4A4D-4329-A70A-2273D05FFBF4}" type="pres">
      <dgm:prSet presAssocID="{2489A072-3B50-43BE-9DC8-D3409FB2F459}" presName="textB" presStyleLbl="revTx" presStyleIdx="1" presStyleCnt="4" custScaleX="228958" custLinFactNeighborX="-616" custLinFactNeighborY="6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DBD66-C901-4BE7-81EF-B57F4464AA7C}" type="pres">
      <dgm:prSet presAssocID="{2489A072-3B50-43BE-9DC8-D3409FB2F459}" presName="circleB" presStyleLbl="node1" presStyleIdx="1" presStyleCnt="4" custLinFactNeighborY="16165"/>
      <dgm:spPr>
        <a:solidFill>
          <a:schemeClr val="bg1">
            <a:lumMod val="65000"/>
          </a:schemeClr>
        </a:solidFill>
      </dgm:spPr>
    </dgm:pt>
    <dgm:pt modelId="{4337E76D-36E0-4308-B8EF-C53BECFC339A}" type="pres">
      <dgm:prSet presAssocID="{2489A072-3B50-43BE-9DC8-D3409FB2F459}" presName="spaceB" presStyleCnt="0"/>
      <dgm:spPr/>
    </dgm:pt>
    <dgm:pt modelId="{31CBB2CF-E295-41AE-A3CC-C46A520D9103}" type="pres">
      <dgm:prSet presAssocID="{7666303E-529A-4508-AB43-D4EB7C834F7A}" presName="space" presStyleCnt="0"/>
      <dgm:spPr/>
    </dgm:pt>
    <dgm:pt modelId="{B743305B-8ED8-421C-BB47-34B5C3C3D4DB}" type="pres">
      <dgm:prSet presAssocID="{74CEA831-BCC1-4C6B-AD17-4D63DC7348FF}" presName="compositeA" presStyleCnt="0"/>
      <dgm:spPr/>
    </dgm:pt>
    <dgm:pt modelId="{23FB249E-59CE-4EC7-BFEE-221FDB8A807E}" type="pres">
      <dgm:prSet presAssocID="{74CEA831-BCC1-4C6B-AD17-4D63DC7348FF}" presName="textA" presStyleLbl="revTx" presStyleIdx="2" presStyleCnt="4" custScaleX="274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94A6E-22C2-46CA-907C-C1C9CAFD88A9}" type="pres">
      <dgm:prSet presAssocID="{74CEA831-BCC1-4C6B-AD17-4D63DC7348FF}" presName="circleA" presStyleLbl="node1" presStyleIdx="2" presStyleCnt="4" custLinFactNeighborY="16165"/>
      <dgm:spPr>
        <a:solidFill>
          <a:schemeClr val="bg1">
            <a:lumMod val="65000"/>
          </a:schemeClr>
        </a:solidFill>
      </dgm:spPr>
    </dgm:pt>
    <dgm:pt modelId="{6B09E729-71C7-4D7E-A9EB-1FE256C0548C}" type="pres">
      <dgm:prSet presAssocID="{74CEA831-BCC1-4C6B-AD17-4D63DC7348FF}" presName="spaceA" presStyleCnt="0"/>
      <dgm:spPr/>
    </dgm:pt>
    <dgm:pt modelId="{6075BE8C-69B1-4274-A5AF-5694B89CF52A}" type="pres">
      <dgm:prSet presAssocID="{4B80684B-FB34-4B01-9249-F924E64054AB}" presName="space" presStyleCnt="0"/>
      <dgm:spPr/>
    </dgm:pt>
    <dgm:pt modelId="{2D551E0A-CE3C-45A2-9302-E49E6223264F}" type="pres">
      <dgm:prSet presAssocID="{6193C66F-7587-41FE-BEC8-106AE77F8E92}" presName="compositeB" presStyleCnt="0"/>
      <dgm:spPr/>
    </dgm:pt>
    <dgm:pt modelId="{01C37FB6-195C-4CEA-A323-39CF2C05A40F}" type="pres">
      <dgm:prSet presAssocID="{6193C66F-7587-41FE-BEC8-106AE77F8E92}" presName="textB" presStyleLbl="revTx" presStyleIdx="3" presStyleCnt="4" custScaleX="21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C384B-B988-45CB-AA71-5EDF497D0BED}" type="pres">
      <dgm:prSet presAssocID="{6193C66F-7587-41FE-BEC8-106AE77F8E92}" presName="circleB" presStyleLbl="node1" presStyleIdx="3" presStyleCnt="4"/>
      <dgm:spPr/>
    </dgm:pt>
    <dgm:pt modelId="{25D5981A-343E-41EF-9E12-2A0CFFBD2C20}" type="pres">
      <dgm:prSet presAssocID="{6193C66F-7587-41FE-BEC8-106AE77F8E92}" presName="spaceB" presStyleCnt="0"/>
      <dgm:spPr/>
    </dgm:pt>
  </dgm:ptLst>
  <dgm:cxnLst>
    <dgm:cxn modelId="{39AE5033-B961-401F-BA9D-F2682B007875}" srcId="{769EFF53-2992-47B3-B4E3-2442F1296F83}" destId="{8CDE5758-83A6-404D-A1E3-B42B41667C43}" srcOrd="0" destOrd="0" parTransId="{EE88BD38-64B3-4F34-BC5C-969E628DC7EB}" sibTransId="{9DDB2776-8F0F-4F90-B3D8-77C8CC7678B3}"/>
    <dgm:cxn modelId="{BB480B4F-C30C-489A-BF8C-00E40C52DCF5}" srcId="{769EFF53-2992-47B3-B4E3-2442F1296F83}" destId="{6193C66F-7587-41FE-BEC8-106AE77F8E92}" srcOrd="3" destOrd="0" parTransId="{36596FF5-76A5-43E7-A849-2466F3A0E53A}" sibTransId="{514593AA-9CB7-4E4E-945D-A436C0E4F470}"/>
    <dgm:cxn modelId="{2BFFC119-0CA4-4F15-856F-679E9A608BB1}" type="presOf" srcId="{8CDE5758-83A6-404D-A1E3-B42B41667C43}" destId="{2E4AC085-8C08-4233-86AD-C754C5F13FBE}" srcOrd="0" destOrd="0" presId="urn:microsoft.com/office/officeart/2005/8/layout/hProcess11"/>
    <dgm:cxn modelId="{CB8351FB-52A7-4D53-A429-E5EABB77DC9D}" type="presOf" srcId="{6193C66F-7587-41FE-BEC8-106AE77F8E92}" destId="{01C37FB6-195C-4CEA-A323-39CF2C05A40F}" srcOrd="0" destOrd="0" presId="urn:microsoft.com/office/officeart/2005/8/layout/hProcess11"/>
    <dgm:cxn modelId="{95CB83EA-8B8B-4231-A223-F50F15AD26A3}" type="presOf" srcId="{769EFF53-2992-47B3-B4E3-2442F1296F83}" destId="{77A60D1A-E3D3-4D6F-9626-36BFD72BABE9}" srcOrd="0" destOrd="0" presId="urn:microsoft.com/office/officeart/2005/8/layout/hProcess11"/>
    <dgm:cxn modelId="{CD6D5139-B01E-4B24-BC0A-0E347E332092}" srcId="{769EFF53-2992-47B3-B4E3-2442F1296F83}" destId="{2489A072-3B50-43BE-9DC8-D3409FB2F459}" srcOrd="1" destOrd="0" parTransId="{5CB471E1-CE0C-40A3-908C-BD10C51206F0}" sibTransId="{7666303E-529A-4508-AB43-D4EB7C834F7A}"/>
    <dgm:cxn modelId="{5DEF7630-413D-4E7A-8F9F-735C985A3593}" type="presOf" srcId="{74CEA831-BCC1-4C6B-AD17-4D63DC7348FF}" destId="{23FB249E-59CE-4EC7-BFEE-221FDB8A807E}" srcOrd="0" destOrd="0" presId="urn:microsoft.com/office/officeart/2005/8/layout/hProcess11"/>
    <dgm:cxn modelId="{34BCF797-F7A2-4BA4-BA0D-54BCD2630FE7}" type="presOf" srcId="{2489A072-3B50-43BE-9DC8-D3409FB2F459}" destId="{927422F0-4A4D-4329-A70A-2273D05FFBF4}" srcOrd="0" destOrd="0" presId="urn:microsoft.com/office/officeart/2005/8/layout/hProcess11"/>
    <dgm:cxn modelId="{C0BDF742-9793-49E3-969B-D8464A8A8B91}" srcId="{769EFF53-2992-47B3-B4E3-2442F1296F83}" destId="{74CEA831-BCC1-4C6B-AD17-4D63DC7348FF}" srcOrd="2" destOrd="0" parTransId="{15319FA5-BF8D-40A5-97FD-69C7E3672F6C}" sibTransId="{4B80684B-FB34-4B01-9249-F924E64054AB}"/>
    <dgm:cxn modelId="{2A0CEF0D-25CB-4C75-B2FE-0A06D8C2D406}" type="presParOf" srcId="{77A60D1A-E3D3-4D6F-9626-36BFD72BABE9}" destId="{B7B1F846-3FED-46CB-BA95-C240A5897728}" srcOrd="0" destOrd="0" presId="urn:microsoft.com/office/officeart/2005/8/layout/hProcess11"/>
    <dgm:cxn modelId="{C253C4CF-E445-4C0C-BBB8-8FA81FFF265C}" type="presParOf" srcId="{77A60D1A-E3D3-4D6F-9626-36BFD72BABE9}" destId="{0B6EA473-6165-4D70-8896-499B509780DC}" srcOrd="1" destOrd="0" presId="urn:microsoft.com/office/officeart/2005/8/layout/hProcess11"/>
    <dgm:cxn modelId="{16B8859E-5E6B-4164-AB53-2177F2741AA9}" type="presParOf" srcId="{0B6EA473-6165-4D70-8896-499B509780DC}" destId="{26980467-3568-4FF8-825C-6199A03C23B0}" srcOrd="0" destOrd="0" presId="urn:microsoft.com/office/officeart/2005/8/layout/hProcess11"/>
    <dgm:cxn modelId="{05EA06E0-A297-4C90-8AC1-A10042C7CF62}" type="presParOf" srcId="{26980467-3568-4FF8-825C-6199A03C23B0}" destId="{2E4AC085-8C08-4233-86AD-C754C5F13FBE}" srcOrd="0" destOrd="0" presId="urn:microsoft.com/office/officeart/2005/8/layout/hProcess11"/>
    <dgm:cxn modelId="{3F1CFE7D-33A6-4BE3-B436-7D61FBE6E499}" type="presParOf" srcId="{26980467-3568-4FF8-825C-6199A03C23B0}" destId="{0D509F06-0238-455B-9A0F-4BC2A6250A00}" srcOrd="1" destOrd="0" presId="urn:microsoft.com/office/officeart/2005/8/layout/hProcess11"/>
    <dgm:cxn modelId="{47E9AF48-F579-4E58-9069-99623E435B1E}" type="presParOf" srcId="{26980467-3568-4FF8-825C-6199A03C23B0}" destId="{7C8FC2E5-81C6-4B58-8954-AE2674089877}" srcOrd="2" destOrd="0" presId="urn:microsoft.com/office/officeart/2005/8/layout/hProcess11"/>
    <dgm:cxn modelId="{5600CA17-C479-494F-8CFE-601A4A32E4EB}" type="presParOf" srcId="{0B6EA473-6165-4D70-8896-499B509780DC}" destId="{B7A0C2B2-85BA-44CC-9D5A-97D73ED23851}" srcOrd="1" destOrd="0" presId="urn:microsoft.com/office/officeart/2005/8/layout/hProcess11"/>
    <dgm:cxn modelId="{E8D4A983-13AB-42FE-B5DE-C15E7412090D}" type="presParOf" srcId="{0B6EA473-6165-4D70-8896-499B509780DC}" destId="{C4B35EB2-3303-4680-9332-1D5CCF1E31EC}" srcOrd="2" destOrd="0" presId="urn:microsoft.com/office/officeart/2005/8/layout/hProcess11"/>
    <dgm:cxn modelId="{3FDD0C5C-9DF2-4C79-8DD1-9C9E6B74D701}" type="presParOf" srcId="{C4B35EB2-3303-4680-9332-1D5CCF1E31EC}" destId="{927422F0-4A4D-4329-A70A-2273D05FFBF4}" srcOrd="0" destOrd="0" presId="urn:microsoft.com/office/officeart/2005/8/layout/hProcess11"/>
    <dgm:cxn modelId="{12113289-8872-483D-A98A-77D6B7390393}" type="presParOf" srcId="{C4B35EB2-3303-4680-9332-1D5CCF1E31EC}" destId="{DFADBD66-C901-4BE7-81EF-B57F4464AA7C}" srcOrd="1" destOrd="0" presId="urn:microsoft.com/office/officeart/2005/8/layout/hProcess11"/>
    <dgm:cxn modelId="{43F3A64D-0BAA-4A8D-9D83-483C87B8B909}" type="presParOf" srcId="{C4B35EB2-3303-4680-9332-1D5CCF1E31EC}" destId="{4337E76D-36E0-4308-B8EF-C53BECFC339A}" srcOrd="2" destOrd="0" presId="urn:microsoft.com/office/officeart/2005/8/layout/hProcess11"/>
    <dgm:cxn modelId="{41F6F634-6227-4C0B-8A58-F0A4957CB847}" type="presParOf" srcId="{0B6EA473-6165-4D70-8896-499B509780DC}" destId="{31CBB2CF-E295-41AE-A3CC-C46A520D9103}" srcOrd="3" destOrd="0" presId="urn:microsoft.com/office/officeart/2005/8/layout/hProcess11"/>
    <dgm:cxn modelId="{A75EAA92-121A-4DC5-9F7D-4532A310AE40}" type="presParOf" srcId="{0B6EA473-6165-4D70-8896-499B509780DC}" destId="{B743305B-8ED8-421C-BB47-34B5C3C3D4DB}" srcOrd="4" destOrd="0" presId="urn:microsoft.com/office/officeart/2005/8/layout/hProcess11"/>
    <dgm:cxn modelId="{2DBD06F8-CD40-43E3-91F6-49BF83D8E8D9}" type="presParOf" srcId="{B743305B-8ED8-421C-BB47-34B5C3C3D4DB}" destId="{23FB249E-59CE-4EC7-BFEE-221FDB8A807E}" srcOrd="0" destOrd="0" presId="urn:microsoft.com/office/officeart/2005/8/layout/hProcess11"/>
    <dgm:cxn modelId="{631F88C6-917A-4808-87C4-5B6EB8BC53D1}" type="presParOf" srcId="{B743305B-8ED8-421C-BB47-34B5C3C3D4DB}" destId="{9D394A6E-22C2-46CA-907C-C1C9CAFD88A9}" srcOrd="1" destOrd="0" presId="urn:microsoft.com/office/officeart/2005/8/layout/hProcess11"/>
    <dgm:cxn modelId="{BF5F8D82-D5B2-4D96-AFD0-1AF4C6E126B3}" type="presParOf" srcId="{B743305B-8ED8-421C-BB47-34B5C3C3D4DB}" destId="{6B09E729-71C7-4D7E-A9EB-1FE256C0548C}" srcOrd="2" destOrd="0" presId="urn:microsoft.com/office/officeart/2005/8/layout/hProcess11"/>
    <dgm:cxn modelId="{9619252F-273E-4254-B0C3-2F1255C60651}" type="presParOf" srcId="{0B6EA473-6165-4D70-8896-499B509780DC}" destId="{6075BE8C-69B1-4274-A5AF-5694B89CF52A}" srcOrd="5" destOrd="0" presId="urn:microsoft.com/office/officeart/2005/8/layout/hProcess11"/>
    <dgm:cxn modelId="{458E48AC-F61F-4CBF-9AAF-82594A8239E8}" type="presParOf" srcId="{0B6EA473-6165-4D70-8896-499B509780DC}" destId="{2D551E0A-CE3C-45A2-9302-E49E6223264F}" srcOrd="6" destOrd="0" presId="urn:microsoft.com/office/officeart/2005/8/layout/hProcess11"/>
    <dgm:cxn modelId="{1F459824-0FD1-4FE3-BFD2-6B01F6F8362D}" type="presParOf" srcId="{2D551E0A-CE3C-45A2-9302-E49E6223264F}" destId="{01C37FB6-195C-4CEA-A323-39CF2C05A40F}" srcOrd="0" destOrd="0" presId="urn:microsoft.com/office/officeart/2005/8/layout/hProcess11"/>
    <dgm:cxn modelId="{CBC1594C-DBDF-43CF-9E13-3B54E03154EF}" type="presParOf" srcId="{2D551E0A-CE3C-45A2-9302-E49E6223264F}" destId="{6EBC384B-B988-45CB-AA71-5EDF497D0BED}" srcOrd="1" destOrd="0" presId="urn:microsoft.com/office/officeart/2005/8/layout/hProcess11"/>
    <dgm:cxn modelId="{9B3F9F0A-36DC-4A01-A1E3-0C97CB7B1E63}" type="presParOf" srcId="{2D551E0A-CE3C-45A2-9302-E49E6223264F}" destId="{25D5981A-343E-41EF-9E12-2A0CFFBD2C2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1BB2-EFE5-444A-BF08-0DBB0D37143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BAC35-69A1-4276-9945-745B11FB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3A40-1254-4AD9-9AA4-F3601EEA9682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9AF4-AFB1-42AA-B54C-C39EAB9D2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8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9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Brochure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r>
              <a:rPr lang="en-US" baseline="0" dirty="0" smtClean="0"/>
              <a:t> Brochure in Spanish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(mean)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A9AF4-AFB1-42AA-B54C-C39EAB9D29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56466"/>
            <a:ext cx="7772400" cy="55635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075939"/>
            <a:ext cx="7772400" cy="5936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56466"/>
            <a:ext cx="7772400" cy="55635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075939"/>
            <a:ext cx="7772400" cy="5936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February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February 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8078"/>
            <a:ext cx="7848600" cy="1927225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ELECTRONIC CONSULTS (</a:t>
            </a:r>
            <a:r>
              <a:rPr lang="en-US" sz="36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Consults)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Patient navigation at a FEDERALLY-QUALIFIED Community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6" y="3481374"/>
            <a:ext cx="7848600" cy="584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February 17,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928" y="456183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C5A6A"/>
                </a:solidFill>
              </a:rPr>
              <a:t>Lauren Kelley, MSW, MPA</a:t>
            </a:r>
          </a:p>
          <a:p>
            <a:pPr algn="ctr"/>
            <a:r>
              <a:rPr lang="en-US" sz="2200" dirty="0" smtClean="0">
                <a:solidFill>
                  <a:srgbClr val="4C5A6A"/>
                </a:solidFill>
              </a:rPr>
              <a:t>Sanket Dhruva, MD</a:t>
            </a:r>
          </a:p>
        </p:txBody>
      </p:sp>
    </p:spTree>
    <p:extLst>
      <p:ext uri="{BB962C8B-B14F-4D97-AF65-F5344CB8AC3E}">
        <p14:creationId xmlns:p14="http://schemas.microsoft.com/office/powerpoint/2010/main" val="10655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6 at 10.55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6 at 10.5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3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52726"/>
              </p:ext>
            </p:extLst>
          </p:nvPr>
        </p:nvGraphicFramePr>
        <p:xfrm>
          <a:off x="878312" y="2790497"/>
          <a:ext cx="7492956" cy="27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0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Access-New Haven’s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3A299"/>
              </a:buClr>
            </a:pPr>
            <a:r>
              <a:rPr lang="en-US" sz="2200" dirty="0" smtClean="0">
                <a:solidFill>
                  <a:srgbClr val="292934"/>
                </a:solidFill>
              </a:rPr>
              <a:t>Necessary “glue” that allows this </a:t>
            </a:r>
            <a:r>
              <a:rPr lang="en-US" sz="2200" dirty="0" err="1" smtClean="0">
                <a:solidFill>
                  <a:srgbClr val="292934"/>
                </a:solidFill>
              </a:rPr>
              <a:t>eConsult</a:t>
            </a:r>
            <a:r>
              <a:rPr lang="en-US" sz="2200" dirty="0" smtClean="0">
                <a:solidFill>
                  <a:srgbClr val="292934"/>
                </a:solidFill>
              </a:rPr>
              <a:t> system to function</a:t>
            </a:r>
          </a:p>
          <a:p>
            <a:pPr lvl="1">
              <a:buClr>
                <a:srgbClr val="93A299"/>
              </a:buClr>
            </a:pPr>
            <a:endParaRPr lang="en-US" sz="22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sz="2200" dirty="0" smtClean="0">
                <a:solidFill>
                  <a:srgbClr val="292934"/>
                </a:solidFill>
              </a:rPr>
              <a:t>Navigate patients to follow-up testing or specialist office visits</a:t>
            </a:r>
          </a:p>
          <a:p>
            <a:pPr lvl="1">
              <a:buClr>
                <a:srgbClr val="93A299"/>
              </a:buClr>
            </a:pPr>
            <a:endParaRPr lang="en-US" sz="22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sz="2200" dirty="0" smtClean="0">
                <a:solidFill>
                  <a:srgbClr val="292934"/>
                </a:solidFill>
              </a:rPr>
              <a:t>Remove barriers to care</a:t>
            </a:r>
          </a:p>
          <a:p>
            <a:pPr lvl="1">
              <a:buClr>
                <a:srgbClr val="93A299"/>
              </a:buClr>
            </a:pPr>
            <a:endParaRPr lang="en-US" sz="22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sz="2200" dirty="0" smtClean="0">
                <a:solidFill>
                  <a:srgbClr val="292934"/>
                </a:solidFill>
              </a:rPr>
              <a:t>Help provide an understanding of the social and economic characteristics of Medicaid beneficiaries who are receiving eConsults</a:t>
            </a:r>
          </a:p>
          <a:p>
            <a:pPr lvl="1">
              <a:buClr>
                <a:srgbClr val="93A299"/>
              </a:buClr>
            </a:pPr>
            <a:endParaRPr lang="en-US" sz="220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26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" y="365145"/>
            <a:ext cx="8312341" cy="63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426522"/>
            <a:ext cx="8312727" cy="62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To Date (as of January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eConsults </a:t>
            </a:r>
            <a:r>
              <a:rPr lang="en-US" dirty="0"/>
              <a:t>accepted thus </a:t>
            </a:r>
            <a:r>
              <a:rPr lang="en-US" dirty="0" smtClean="0"/>
              <a:t>far (17 closed)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-16 pediatric dermatology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-5 rheumatology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-2 cardiology</a:t>
            </a:r>
          </a:p>
          <a:p>
            <a:r>
              <a:rPr lang="en-US" dirty="0" smtClean="0"/>
              <a:t>4 navigation eligible (3 accepted)</a:t>
            </a:r>
          </a:p>
          <a:p>
            <a:pPr marL="274320" lvl="1" indent="0">
              <a:buNone/>
            </a:pPr>
            <a:r>
              <a:rPr lang="en-US" sz="2800" dirty="0" smtClean="0"/>
              <a:t>	-1 active</a:t>
            </a:r>
            <a:endParaRPr lang="en-US" sz="2800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 of eConsults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1.0 days (mean) from </a:t>
            </a:r>
            <a:r>
              <a:rPr lang="en-US" dirty="0" err="1" smtClean="0"/>
              <a:t>eConsult</a:t>
            </a:r>
            <a:r>
              <a:rPr lang="en-US" dirty="0" smtClean="0"/>
              <a:t> creation to first specialist response</a:t>
            </a:r>
          </a:p>
          <a:p>
            <a:endParaRPr lang="en-US" dirty="0" smtClean="0"/>
          </a:p>
          <a:p>
            <a:r>
              <a:rPr lang="en-US" dirty="0" smtClean="0"/>
              <a:t>2.7 days (mean) from </a:t>
            </a:r>
            <a:r>
              <a:rPr lang="en-US" dirty="0" err="1" smtClean="0"/>
              <a:t>eConsult</a:t>
            </a:r>
            <a:r>
              <a:rPr lang="en-US" dirty="0" smtClean="0"/>
              <a:t> creation to </a:t>
            </a:r>
            <a:r>
              <a:rPr lang="en-US" dirty="0" err="1" smtClean="0"/>
              <a:t>eConsult</a:t>
            </a:r>
            <a:r>
              <a:rPr lang="en-US" dirty="0" smtClean="0"/>
              <a:t> completion (including responses to follow-up questions from PCP if applicable) </a:t>
            </a:r>
          </a:p>
          <a:p>
            <a:endParaRPr lang="en-US" dirty="0" smtClean="0"/>
          </a:p>
          <a:p>
            <a:r>
              <a:rPr lang="en-US" dirty="0" smtClean="0"/>
              <a:t>20.5 days (mean) from enrollment in navigation to first medical appointment (physician office visit or test)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Patient Feedback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Surveys conducted </a:t>
            </a:r>
            <a:r>
              <a:rPr lang="en-US" dirty="0"/>
              <a:t>by Project Access </a:t>
            </a:r>
            <a:r>
              <a:rPr lang="en-US" dirty="0" smtClean="0"/>
              <a:t>- New Haven</a:t>
            </a:r>
            <a:endParaRPr lang="en-US" dirty="0"/>
          </a:p>
          <a:p>
            <a:pPr lvl="1"/>
            <a:r>
              <a:rPr lang="en-US" dirty="0" smtClean="0"/>
              <a:t>Baseline for all navigated patients at PA-NH enrollment</a:t>
            </a:r>
          </a:p>
          <a:p>
            <a:pPr lvl="1"/>
            <a:r>
              <a:rPr lang="en-US" dirty="0" smtClean="0"/>
              <a:t>Up to 10 </a:t>
            </a:r>
            <a:r>
              <a:rPr lang="en-US" dirty="0"/>
              <a:t>randomly selected </a:t>
            </a:r>
            <a:r>
              <a:rPr lang="en-US" dirty="0" smtClean="0"/>
              <a:t>patients/month who complete the </a:t>
            </a:r>
            <a:r>
              <a:rPr lang="en-US" dirty="0" err="1" smtClean="0"/>
              <a:t>eConsult</a:t>
            </a:r>
            <a:r>
              <a:rPr lang="en-US" dirty="0" smtClean="0"/>
              <a:t> process, but do </a:t>
            </a:r>
            <a:r>
              <a:rPr lang="en-US" dirty="0"/>
              <a:t>not require follow-up testing or a face-to-face </a:t>
            </a:r>
            <a:r>
              <a:rPr lang="en-US" dirty="0" smtClean="0"/>
              <a:t>visit </a:t>
            </a:r>
            <a:endParaRPr lang="en-US" dirty="0"/>
          </a:p>
          <a:p>
            <a:pPr lvl="1"/>
            <a:r>
              <a:rPr lang="en-US" dirty="0" smtClean="0"/>
              <a:t>Survey focus: experience with </a:t>
            </a:r>
            <a:r>
              <a:rPr lang="en-US" dirty="0" err="1" smtClean="0"/>
              <a:t>eConsult</a:t>
            </a:r>
            <a:r>
              <a:rPr lang="en-US" dirty="0" smtClean="0"/>
              <a:t> process, self-reported health and quality of life, utilization of care, access/barriers to care, social determinants of health</a:t>
            </a:r>
            <a:endParaRPr lang="en-US" dirty="0"/>
          </a:p>
          <a:p>
            <a:pPr lvl="1"/>
            <a:r>
              <a:rPr lang="en-US" dirty="0" smtClean="0"/>
              <a:t>Follow-up survey for patients </a:t>
            </a:r>
            <a:r>
              <a:rPr lang="en-US" dirty="0"/>
              <a:t>who </a:t>
            </a:r>
            <a:r>
              <a:rPr lang="en-US" dirty="0" smtClean="0"/>
              <a:t>enroll in and complete PA-NH navigation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2779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– Patient Feedback (n=16)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86225611"/>
              </p:ext>
            </p:extLst>
          </p:nvPr>
        </p:nvGraphicFramePr>
        <p:xfrm>
          <a:off x="309093" y="1403797"/>
          <a:ext cx="8474299" cy="52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7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8670" cy="990600"/>
          </a:xfrm>
        </p:spPr>
        <p:txBody>
          <a:bodyPr>
            <a:noAutofit/>
          </a:bodyPr>
          <a:lstStyle/>
          <a:p>
            <a:r>
              <a:rPr lang="en-US" sz="3700" dirty="0" smtClean="0"/>
              <a:t>Community-Based </a:t>
            </a:r>
            <a:r>
              <a:rPr lang="en-US" sz="3700" dirty="0"/>
              <a:t>Participatory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 in </a:t>
            </a:r>
            <a:r>
              <a:rPr lang="en-US" dirty="0" err="1"/>
              <a:t>eConsult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  <a:p>
            <a:pPr lvl="1"/>
            <a:r>
              <a:rPr lang="en-US" dirty="0"/>
              <a:t>Project </a:t>
            </a:r>
            <a:r>
              <a:rPr lang="en-US" dirty="0" smtClean="0"/>
              <a:t>Access-New Haven (PA-NH)</a:t>
            </a:r>
            <a:endParaRPr lang="en-US" dirty="0"/>
          </a:p>
          <a:p>
            <a:pPr lvl="1"/>
            <a:r>
              <a:rPr lang="en-US" dirty="0" smtClean="0"/>
              <a:t>Fair </a:t>
            </a:r>
            <a:r>
              <a:rPr lang="en-US" dirty="0"/>
              <a:t>Haven Community Health </a:t>
            </a:r>
            <a:r>
              <a:rPr lang="en-US" dirty="0" smtClean="0"/>
              <a:t>Center (FHCHC)</a:t>
            </a:r>
            <a:endParaRPr lang="en-US" dirty="0"/>
          </a:p>
          <a:p>
            <a:pPr lvl="1"/>
            <a:r>
              <a:rPr lang="en-US" dirty="0" smtClean="0"/>
              <a:t>Community </a:t>
            </a:r>
            <a:r>
              <a:rPr lang="en-US" dirty="0"/>
              <a:t>Health Center Association of </a:t>
            </a:r>
            <a:r>
              <a:rPr lang="en-US" dirty="0" smtClean="0"/>
              <a:t>Connecticut (CHCACT)</a:t>
            </a:r>
            <a:endParaRPr lang="en-US" dirty="0"/>
          </a:p>
          <a:p>
            <a:pPr lvl="1"/>
            <a:r>
              <a:rPr lang="en-US" dirty="0"/>
              <a:t>Yale-New Haven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Yale Medicine Technology</a:t>
            </a:r>
            <a:endParaRPr lang="en-US" dirty="0"/>
          </a:p>
          <a:p>
            <a:pPr lvl="1"/>
            <a:r>
              <a:rPr lang="en-US" dirty="0" smtClean="0"/>
              <a:t>Yale Medicine Cardiology, Adult &amp; Pediatric Dermatology, Rheumatology, Nephrology</a:t>
            </a:r>
            <a:endParaRPr lang="en-US" dirty="0"/>
          </a:p>
          <a:p>
            <a:pPr lvl="1"/>
            <a:r>
              <a:rPr lang="en-US" dirty="0"/>
              <a:t>Robert Wood Johnson Foundation Clinical Scholars at Yale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3917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Patient Feedback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7380516"/>
              </p:ext>
            </p:extLst>
          </p:nvPr>
        </p:nvGraphicFramePr>
        <p:xfrm>
          <a:off x="309093" y="1403797"/>
          <a:ext cx="8474299" cy="52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7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Patient Feedback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4417898"/>
              </p:ext>
            </p:extLst>
          </p:nvPr>
        </p:nvGraphicFramePr>
        <p:xfrm>
          <a:off x="309093" y="1403797"/>
          <a:ext cx="8474299" cy="52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Patient Feedback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1248982"/>
              </p:ext>
            </p:extLst>
          </p:nvPr>
        </p:nvGraphicFramePr>
        <p:xfrm>
          <a:off x="309093" y="1403797"/>
          <a:ext cx="8474299" cy="52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7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Patient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69% very satisfied with </a:t>
            </a:r>
            <a:r>
              <a:rPr lang="en-US" dirty="0" err="1" smtClean="0"/>
              <a:t>eConsult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75% very satisfied with time waited to hear back from PCP about specialist recommendations </a:t>
            </a:r>
          </a:p>
          <a:p>
            <a:r>
              <a:rPr lang="en-US" dirty="0" smtClean="0"/>
              <a:t>High level of provider (PCP) trust </a:t>
            </a:r>
          </a:p>
          <a:p>
            <a:pPr lvl="1"/>
            <a:r>
              <a:rPr lang="en-US" dirty="0" smtClean="0"/>
              <a:t>Scale of 0-10 (0=do not trust at all; 10=completely trust)</a:t>
            </a:r>
          </a:p>
          <a:p>
            <a:pPr lvl="1"/>
            <a:r>
              <a:rPr lang="en-US" dirty="0" smtClean="0"/>
              <a:t>Mean score: 8</a:t>
            </a:r>
          </a:p>
          <a:p>
            <a:r>
              <a:rPr lang="en-US" dirty="0" smtClean="0"/>
              <a:t>Preferred to see specialist in person?  </a:t>
            </a:r>
          </a:p>
          <a:p>
            <a:pPr lvl="1"/>
            <a:r>
              <a:rPr lang="en-US" dirty="0" smtClean="0"/>
              <a:t>19% would have preferred in-person visit</a:t>
            </a:r>
          </a:p>
          <a:p>
            <a:pPr lvl="1"/>
            <a:r>
              <a:rPr lang="en-US" dirty="0" smtClean="0"/>
              <a:t>38% would not have preferred in-person visit</a:t>
            </a:r>
          </a:p>
          <a:p>
            <a:pPr lvl="1"/>
            <a:r>
              <a:rPr lang="en-US" dirty="0" smtClean="0"/>
              <a:t>44% not sure</a:t>
            </a:r>
          </a:p>
        </p:txBody>
      </p:sp>
    </p:spTree>
    <p:extLst>
      <p:ext uri="{BB962C8B-B14F-4D97-AF65-F5344CB8AC3E}">
        <p14:creationId xmlns:p14="http://schemas.microsoft.com/office/powerpoint/2010/main" val="9268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Clinician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PCPs who have requested </a:t>
            </a:r>
            <a:r>
              <a:rPr lang="en-US" dirty="0" err="1" smtClean="0"/>
              <a:t>eConsults</a:t>
            </a:r>
            <a:endParaRPr lang="en-US" dirty="0" smtClean="0"/>
          </a:p>
          <a:p>
            <a:r>
              <a:rPr lang="en-US" dirty="0" smtClean="0"/>
              <a:t>Brief, structured interviews via phone</a:t>
            </a:r>
          </a:p>
          <a:p>
            <a:r>
              <a:rPr lang="en-US" dirty="0" smtClean="0"/>
              <a:t>PCPs request eConsults to expedite care and try to manage some medical issues in primary care</a:t>
            </a:r>
          </a:p>
          <a:p>
            <a:r>
              <a:rPr lang="en-US" dirty="0" smtClean="0"/>
              <a:t>Found the process slightly more time-consuming (2-3 minutes longer) than a traditional face-to-face consult because they had to communicate more information (specialist is not performing a primary patient evaluation)</a:t>
            </a:r>
          </a:p>
        </p:txBody>
      </p:sp>
    </p:spTree>
    <p:extLst>
      <p:ext uri="{BB962C8B-B14F-4D97-AF65-F5344CB8AC3E}">
        <p14:creationId xmlns:p14="http://schemas.microsoft.com/office/powerpoint/2010/main" val="7416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Clinician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Universally positive </a:t>
            </a:r>
            <a:r>
              <a:rPr lang="en-US" dirty="0" smtClean="0"/>
              <a:t>feedback on </a:t>
            </a:r>
            <a:r>
              <a:rPr lang="en-US" dirty="0"/>
              <a:t>communication from specialists</a:t>
            </a:r>
          </a:p>
          <a:p>
            <a:r>
              <a:rPr lang="en-US" dirty="0" smtClean="0"/>
              <a:t>Universally </a:t>
            </a:r>
            <a:r>
              <a:rPr lang="en-US" dirty="0"/>
              <a:t>positive </a:t>
            </a:r>
            <a:r>
              <a:rPr lang="en-US" dirty="0" smtClean="0"/>
              <a:t>feedback on </a:t>
            </a:r>
            <a:r>
              <a:rPr lang="en-US" dirty="0"/>
              <a:t>communication from Project Access – New Haven</a:t>
            </a:r>
          </a:p>
          <a:p>
            <a:r>
              <a:rPr lang="en-US" dirty="0" smtClean="0"/>
              <a:t>Patients were glad to know they would receive a quicker response</a:t>
            </a:r>
          </a:p>
          <a:p>
            <a:r>
              <a:rPr lang="en-US" dirty="0" smtClean="0"/>
              <a:t>Most PCPs wanted additional specialties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Clinician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PCPs who had not requested eConsults:</a:t>
            </a:r>
          </a:p>
          <a:p>
            <a:r>
              <a:rPr lang="en-US" dirty="0" smtClean="0"/>
              <a:t>Online survey</a:t>
            </a:r>
          </a:p>
          <a:p>
            <a:r>
              <a:rPr lang="en-US" dirty="0" smtClean="0"/>
              <a:t>Identified need for ongoing clinician outreach and training and broader specialty coverage </a:t>
            </a:r>
          </a:p>
        </p:txBody>
      </p:sp>
    </p:spTree>
    <p:extLst>
      <p:ext uri="{BB962C8B-B14F-4D97-AF65-F5344CB8AC3E}">
        <p14:creationId xmlns:p14="http://schemas.microsoft.com/office/powerpoint/2010/main" val="20762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03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</a:t>
            </a:r>
            <a:r>
              <a:rPr lang="en-US" dirty="0"/>
              <a:t>methods paper on </a:t>
            </a:r>
            <a:r>
              <a:rPr lang="en-US" dirty="0" smtClean="0"/>
              <a:t>our collaboration and lessons learned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Feedback to FHCHC providers and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Successes</a:t>
            </a:r>
          </a:p>
          <a:p>
            <a:r>
              <a:rPr lang="en-US" dirty="0"/>
              <a:t>Reduction of unnecessary tests and office visits (most eConsults resolved without visits/tests)</a:t>
            </a:r>
          </a:p>
          <a:p>
            <a:r>
              <a:rPr lang="en-US" dirty="0" smtClean="0"/>
              <a:t>PCPs have timely and efficient access to specialty expertise/clinical recommendations</a:t>
            </a:r>
          </a:p>
          <a:p>
            <a:r>
              <a:rPr lang="en-US" dirty="0" smtClean="0"/>
              <a:t>PCPs are better equipped to manage care in the primary care setting</a:t>
            </a:r>
          </a:p>
          <a:p>
            <a:r>
              <a:rPr lang="en-US" dirty="0" smtClean="0"/>
              <a:t>More appropriate use/timing of diagnostic testing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4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Challenges</a:t>
            </a:r>
            <a:endParaRPr lang="en-US" dirty="0"/>
          </a:p>
          <a:p>
            <a:r>
              <a:rPr lang="en-US" dirty="0" smtClean="0"/>
              <a:t>Provider education</a:t>
            </a:r>
          </a:p>
          <a:p>
            <a:r>
              <a:rPr lang="en-US" dirty="0" smtClean="0"/>
              <a:t>Patient education</a:t>
            </a:r>
          </a:p>
          <a:p>
            <a:r>
              <a:rPr lang="en-US" dirty="0" smtClean="0"/>
              <a:t>Patient engagement in navigation</a:t>
            </a:r>
            <a:endParaRPr lang="en-US" dirty="0"/>
          </a:p>
          <a:p>
            <a:r>
              <a:rPr lang="en-US" dirty="0" smtClean="0"/>
              <a:t>Scope of navigation – limited to medical care associated with </a:t>
            </a:r>
            <a:r>
              <a:rPr lang="en-US" dirty="0" err="1" smtClean="0"/>
              <a:t>eConsult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17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Medicaid </a:t>
            </a:r>
            <a:r>
              <a:rPr lang="en-US" dirty="0"/>
              <a:t>patients have limited specialty care access</a:t>
            </a:r>
          </a:p>
          <a:p>
            <a:pPr lvl="1"/>
            <a:r>
              <a:rPr lang="en-US" dirty="0"/>
              <a:t>Long wait times </a:t>
            </a:r>
            <a:endParaRPr lang="en-US" dirty="0" smtClean="0"/>
          </a:p>
          <a:p>
            <a:pPr lvl="1"/>
            <a:r>
              <a:rPr lang="en-US" dirty="0" smtClean="0"/>
              <a:t>Sometimes unable to receive appointments</a:t>
            </a:r>
          </a:p>
          <a:p>
            <a:pPr lvl="1"/>
            <a:r>
              <a:rPr lang="en-US" dirty="0" smtClean="0"/>
              <a:t>Some patients may not need a face-to-face specialist visit</a:t>
            </a:r>
          </a:p>
          <a:p>
            <a:pPr lvl="2"/>
            <a:r>
              <a:rPr lang="en-US" dirty="0" smtClean="0"/>
              <a:t>Significant inconvenience and stress</a:t>
            </a:r>
            <a:endParaRPr lang="en-US" dirty="0"/>
          </a:p>
          <a:p>
            <a:pPr lvl="1"/>
            <a:r>
              <a:rPr lang="en-US" dirty="0"/>
              <a:t>Poor coordination of services </a:t>
            </a:r>
          </a:p>
          <a:p>
            <a:pPr lvl="2"/>
            <a:r>
              <a:rPr lang="en-US" dirty="0" smtClean="0"/>
              <a:t>May not have necessary testing or information for a helpful specialty visit</a:t>
            </a:r>
          </a:p>
          <a:p>
            <a:pPr lvl="1"/>
            <a:r>
              <a:rPr lang="en-US" dirty="0" smtClean="0"/>
              <a:t>Urgent visits are often not prioritized</a:t>
            </a:r>
            <a:endParaRPr lang="en-US" dirty="0"/>
          </a:p>
          <a:p>
            <a:r>
              <a:rPr lang="en-US" dirty="0" smtClean="0"/>
              <a:t>PCPs have limited access to specialists</a:t>
            </a:r>
          </a:p>
          <a:p>
            <a:pPr lvl="2"/>
            <a:r>
              <a:rPr lang="en-US" dirty="0" smtClean="0"/>
              <a:t>May lack sufficient expertise to optimally manage a given patient’s health concerns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Lauren Kelley, MSW, MPA</a:t>
            </a:r>
          </a:p>
          <a:p>
            <a:pPr marL="0" indent="0">
              <a:buNone/>
            </a:pPr>
            <a:r>
              <a:rPr lang="en-US" dirty="0" smtClean="0"/>
              <a:t>lauren.kelley@ynhh.org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Sanket Dhruva, MD</a:t>
            </a:r>
          </a:p>
          <a:p>
            <a:pPr marL="0" indent="0">
              <a:buNone/>
            </a:pPr>
            <a:r>
              <a:rPr lang="en-US" dirty="0" smtClean="0"/>
              <a:t>sanket.dhruva@yale.edu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studies of eConsults have demonstrated</a:t>
            </a:r>
          </a:p>
          <a:p>
            <a:pPr lvl="1"/>
            <a:r>
              <a:rPr lang="en-US" sz="2200" dirty="0"/>
              <a:t>Decreased wait times for specialty consultations</a:t>
            </a:r>
          </a:p>
          <a:p>
            <a:pPr lvl="1"/>
            <a:r>
              <a:rPr lang="en-US" sz="2200" dirty="0"/>
              <a:t>Decreased need for face-to-face visits with specialists by enabling PCPs to manage medical issues (building capacity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Over time, a decrease in the number of specialist referrals because of increased primary care expertise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93A299"/>
              </a:buClr>
            </a:pPr>
            <a:r>
              <a:rPr lang="en-US" sz="2200" dirty="0" err="1" smtClean="0">
                <a:solidFill>
                  <a:srgbClr val="292934"/>
                </a:solidFill>
              </a:rPr>
              <a:t>eConsult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>
                <a:solidFill>
                  <a:srgbClr val="292934"/>
                </a:solidFill>
              </a:rPr>
              <a:t>system: electronic communication between a PCP and a specialist to answer a specific clinical </a:t>
            </a:r>
            <a:r>
              <a:rPr lang="en-US" sz="2200" dirty="0" smtClean="0">
                <a:solidFill>
                  <a:srgbClr val="292934"/>
                </a:solidFill>
              </a:rPr>
              <a:t>question; documented in the patient’s electronic medical record (Epic)</a:t>
            </a:r>
          </a:p>
          <a:p>
            <a:pPr lvl="2">
              <a:buClr>
                <a:srgbClr val="93A299"/>
              </a:buClr>
            </a:pPr>
            <a:r>
              <a:rPr lang="en-US" sz="2000" dirty="0" smtClean="0">
                <a:solidFill>
                  <a:srgbClr val="292934"/>
                </a:solidFill>
              </a:rPr>
              <a:t>Fair Haven Community Health Center and Yale New Haven Health have a shared electronic medical record system</a:t>
            </a:r>
          </a:p>
          <a:p>
            <a:pPr lvl="2">
              <a:buClr>
                <a:srgbClr val="93A299"/>
              </a:buClr>
            </a:pPr>
            <a:r>
              <a:rPr lang="en-US" sz="2000" dirty="0" smtClean="0">
                <a:solidFill>
                  <a:srgbClr val="292934"/>
                </a:solidFill>
              </a:rPr>
              <a:t>Project Access-New Haven has access to the electronic medical record</a:t>
            </a:r>
          </a:p>
          <a:p>
            <a:pPr lvl="1">
              <a:buClr>
                <a:srgbClr val="93A299"/>
              </a:buClr>
            </a:pPr>
            <a:endParaRPr lang="en-US" sz="22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sz="2200" b="1" dirty="0" smtClean="0">
                <a:solidFill>
                  <a:srgbClr val="0070C0"/>
                </a:solidFill>
              </a:rPr>
              <a:t>Patient </a:t>
            </a:r>
            <a:r>
              <a:rPr lang="en-US" sz="2200" b="1" dirty="0">
                <a:solidFill>
                  <a:srgbClr val="0070C0"/>
                </a:solidFill>
              </a:rPr>
              <a:t>navigation </a:t>
            </a:r>
            <a:r>
              <a:rPr lang="en-US" sz="2200" dirty="0" smtClean="0"/>
              <a:t>i</a:t>
            </a:r>
            <a:r>
              <a:rPr lang="en-US" sz="2200" dirty="0" smtClean="0">
                <a:solidFill>
                  <a:srgbClr val="292934"/>
                </a:solidFill>
              </a:rPr>
              <a:t>s provided by Project Access – New Haven using a care </a:t>
            </a:r>
            <a:r>
              <a:rPr lang="en-US" sz="2200" dirty="0">
                <a:solidFill>
                  <a:srgbClr val="292934"/>
                </a:solidFill>
              </a:rPr>
              <a:t>model </a:t>
            </a:r>
            <a:r>
              <a:rPr lang="en-US" sz="2200" dirty="0" smtClean="0">
                <a:solidFill>
                  <a:srgbClr val="292934"/>
                </a:solidFill>
              </a:rPr>
              <a:t>proven to </a:t>
            </a:r>
            <a:r>
              <a:rPr lang="en-US" sz="2200" dirty="0">
                <a:solidFill>
                  <a:srgbClr val="292934"/>
                </a:solidFill>
              </a:rPr>
              <a:t>support timely, efficient patient care through an episode of </a:t>
            </a:r>
            <a:r>
              <a:rPr lang="en-US" sz="2200" dirty="0" smtClean="0">
                <a:solidFill>
                  <a:srgbClr val="292934"/>
                </a:solidFill>
              </a:rPr>
              <a:t>illness</a:t>
            </a:r>
          </a:p>
          <a:p>
            <a:pPr marL="274320" lvl="1" indent="0">
              <a:buClr>
                <a:srgbClr val="93A299"/>
              </a:buClr>
              <a:buNone/>
            </a:pPr>
            <a:endParaRPr lang="en-US" sz="22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endParaRPr lang="en-US" sz="2200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endParaRPr lang="en-US" sz="26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Health Center Association of Connecticut </a:t>
            </a:r>
            <a:r>
              <a:rPr lang="en-US" dirty="0" smtClean="0"/>
              <a:t>awarded a $17 million Transforming </a:t>
            </a:r>
            <a:r>
              <a:rPr lang="en-US" dirty="0"/>
              <a:t>Clinical Practice Initiative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Included funding for PA-NH to navigate Medicaid-insured patients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292934"/>
                </a:solidFill>
              </a:rPr>
              <a:t>Separately, a Connecticut State </a:t>
            </a:r>
            <a:r>
              <a:rPr lang="en-US" dirty="0">
                <a:solidFill>
                  <a:srgbClr val="292934"/>
                </a:solidFill>
              </a:rPr>
              <a:t>Plan Amendment </a:t>
            </a:r>
            <a:r>
              <a:rPr lang="en-US" dirty="0" smtClean="0">
                <a:solidFill>
                  <a:srgbClr val="292934"/>
                </a:solidFill>
              </a:rPr>
              <a:t>provides </a:t>
            </a:r>
            <a:r>
              <a:rPr lang="en-US" dirty="0">
                <a:solidFill>
                  <a:srgbClr val="292934"/>
                </a:solidFill>
              </a:rPr>
              <a:t>reimbursement for Medicaid patients at </a:t>
            </a:r>
            <a:r>
              <a:rPr lang="en-US" dirty="0" smtClean="0">
                <a:solidFill>
                  <a:srgbClr val="292934"/>
                </a:solidFill>
              </a:rPr>
              <a:t>federally qualified health centers </a:t>
            </a:r>
            <a:r>
              <a:rPr lang="en-US" dirty="0">
                <a:solidFill>
                  <a:srgbClr val="292934"/>
                </a:solidFill>
              </a:rPr>
              <a:t>who receive care through eConsults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9864" y="365002"/>
            <a:ext cx="4833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eConsult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Workflow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Outcome #1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Question Answered w/o Additional Testing or Face-to-Face Visits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7" name="Straight Arrow Connector 16"/>
          <p:cNvCxnSpPr>
            <a:stCxn id="41" idx="3"/>
            <a:endCxn id="22" idx="1"/>
          </p:cNvCxnSpPr>
          <p:nvPr/>
        </p:nvCxnSpPr>
        <p:spPr>
          <a:xfrm>
            <a:off x="3510644" y="2998978"/>
            <a:ext cx="6803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47015" y="2770378"/>
            <a:ext cx="11430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Follow up Survey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No Navigation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0999" y="2770378"/>
            <a:ext cx="1143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Continue care w/PCP (no tests/F2F needed)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1" name="Diamond 40"/>
          <p:cNvSpPr/>
          <p:nvPr/>
        </p:nvSpPr>
        <p:spPr>
          <a:xfrm>
            <a:off x="1948440" y="2283206"/>
            <a:ext cx="1562204" cy="1431544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158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Outcome: question answered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31104" y="2191154"/>
            <a:ext cx="37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     No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enrollment in PANH – No Navigation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>
            <a:stCxn id="22" idx="3"/>
            <a:endCxn id="20" idx="1"/>
          </p:cNvCxnSpPr>
          <p:nvPr/>
        </p:nvCxnSpPr>
        <p:spPr>
          <a:xfrm>
            <a:off x="5333999" y="2998978"/>
            <a:ext cx="7130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31104" y="2528202"/>
            <a:ext cx="322353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4243" y="1255956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informs </a:t>
            </a:r>
            <a:r>
              <a:rPr lang="en-US" sz="900" dirty="0" err="1" smtClean="0">
                <a:solidFill>
                  <a:schemeClr val="bg1"/>
                </a:solidFill>
              </a:rPr>
              <a:t>pt</a:t>
            </a:r>
            <a:r>
              <a:rPr lang="en-US" sz="900" dirty="0" smtClean="0">
                <a:solidFill>
                  <a:schemeClr val="bg1"/>
                </a:solidFill>
              </a:rPr>
              <a:t> of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using PANH brochure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388" y="3034793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PANH forwards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Specialist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243" y="2157923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sends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PANH Pool via Epic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23" idx="2"/>
            <a:endCxn id="25" idx="0"/>
          </p:cNvCxnSpPr>
          <p:nvPr/>
        </p:nvCxnSpPr>
        <p:spPr>
          <a:xfrm>
            <a:off x="655743" y="1713156"/>
            <a:ext cx="0" cy="444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2"/>
            <a:endCxn id="24" idx="0"/>
          </p:cNvCxnSpPr>
          <p:nvPr/>
        </p:nvCxnSpPr>
        <p:spPr>
          <a:xfrm flipH="1">
            <a:off x="646888" y="2615123"/>
            <a:ext cx="8855" cy="419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9557" y="4161149"/>
            <a:ext cx="1143000" cy="570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Specialist responds to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within 48 hours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24" idx="2"/>
            <a:endCxn id="39" idx="0"/>
          </p:cNvCxnSpPr>
          <p:nvPr/>
        </p:nvCxnSpPr>
        <p:spPr>
          <a:xfrm flipH="1">
            <a:off x="641057" y="3491993"/>
            <a:ext cx="5831" cy="66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9557" y="463578"/>
            <a:ext cx="1878883" cy="5023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 w="15875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eConsult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Non-urgent Medicaid patients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9712" y="4731489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PANH f/u w/specialist  (72hrs) </a:t>
            </a:r>
          </a:p>
          <a:p>
            <a:endParaRPr lang="en-US" sz="900" b="1" dirty="0" smtClean="0"/>
          </a:p>
        </p:txBody>
      </p:sp>
      <p:cxnSp>
        <p:nvCxnSpPr>
          <p:cNvPr id="30" name="Straight Arrow Connector 29"/>
          <p:cNvCxnSpPr>
            <a:stCxn id="39" idx="3"/>
            <a:endCxn id="41" idx="1"/>
          </p:cNvCxnSpPr>
          <p:nvPr/>
        </p:nvCxnSpPr>
        <p:spPr>
          <a:xfrm flipV="1">
            <a:off x="1212557" y="2998978"/>
            <a:ext cx="735883" cy="1447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2" idx="2"/>
            <a:endCxn id="33" idx="1"/>
          </p:cNvCxnSpPr>
          <p:nvPr/>
        </p:nvCxnSpPr>
        <p:spPr>
          <a:xfrm rot="16200000" flipH="1">
            <a:off x="5144330" y="2845747"/>
            <a:ext cx="520855" cy="12845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047015" y="3519833"/>
            <a:ext cx="114300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PANH send closing letter to PCP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0070" y="3908606"/>
            <a:ext cx="13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eConsult Closed in Clara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>
            <a:stCxn id="41" idx="2"/>
            <a:endCxn id="2" idx="0"/>
          </p:cNvCxnSpPr>
          <p:nvPr/>
        </p:nvCxnSpPr>
        <p:spPr>
          <a:xfrm>
            <a:off x="2729542" y="3714750"/>
            <a:ext cx="0" cy="1938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6" idx="0"/>
          </p:cNvCxnSpPr>
          <p:nvPr/>
        </p:nvCxnSpPr>
        <p:spPr>
          <a:xfrm flipH="1">
            <a:off x="1239424" y="3684702"/>
            <a:ext cx="1487149" cy="1046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8965" y="345549"/>
            <a:ext cx="5084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eConsult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Workflow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Outcome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#2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Face to Face w/Specialist Needed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>
            <a:stCxn id="27" idx="3"/>
            <a:endCxn id="26" idx="1"/>
          </p:cNvCxnSpPr>
          <p:nvPr/>
        </p:nvCxnSpPr>
        <p:spPr>
          <a:xfrm>
            <a:off x="5824991" y="2665362"/>
            <a:ext cx="387301" cy="3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3478" y="1377078"/>
            <a:ext cx="17385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Navigation Offered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2128" y="4261235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informs </a:t>
            </a:r>
            <a:r>
              <a:rPr lang="en-US" sz="800" dirty="0">
                <a:solidFill>
                  <a:schemeClr val="bg1"/>
                </a:solidFill>
              </a:rPr>
              <a:t>enrollment status/</a:t>
            </a:r>
            <a:r>
              <a:rPr lang="en-US" sz="800" dirty="0" err="1">
                <a:solidFill>
                  <a:schemeClr val="bg1"/>
                </a:solidFill>
              </a:rPr>
              <a:t>appt</a:t>
            </a:r>
            <a:r>
              <a:rPr lang="en-US" sz="800" dirty="0">
                <a:solidFill>
                  <a:schemeClr val="bg1"/>
                </a:solidFill>
              </a:rPr>
              <a:t> back to PCP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16589" y="4266345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schedules  F2F w/Specialist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12292" y="2440017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PCP schedules F2F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19151" y="2436762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PANH  notifies PCP </a:t>
            </a:r>
            <a:r>
              <a:rPr lang="en-US" sz="700" dirty="0" err="1" smtClean="0">
                <a:solidFill>
                  <a:schemeClr val="bg1"/>
                </a:solidFill>
              </a:rPr>
              <a:t>pt</a:t>
            </a:r>
            <a:r>
              <a:rPr lang="en-US" sz="700" dirty="0" smtClean="0">
                <a:solidFill>
                  <a:schemeClr val="bg1"/>
                </a:solidFill>
              </a:rPr>
              <a:t> decline/  not able to contact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9783" y="1999005"/>
            <a:ext cx="337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No enrollment in PANH – No Navigation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3133" y="3840322"/>
            <a:ext cx="340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Enrolled in PANH -Navigation as needed</a:t>
            </a:r>
          </a:p>
        </p:txBody>
      </p:sp>
      <p:sp>
        <p:nvSpPr>
          <p:cNvPr id="34" name="Diamond 33"/>
          <p:cNvSpPr/>
          <p:nvPr/>
        </p:nvSpPr>
        <p:spPr>
          <a:xfrm>
            <a:off x="1218388" y="1539366"/>
            <a:ext cx="1471736" cy="1227053"/>
          </a:xfrm>
          <a:prstGeom prst="diamon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Outcome: Face to Face w/Specialist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2128" y="5179733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Pt</a:t>
            </a:r>
            <a:r>
              <a:rPr lang="en-US" sz="800" dirty="0">
                <a:solidFill>
                  <a:schemeClr val="bg1"/>
                </a:solidFill>
              </a:rPr>
              <a:t> discharged from PANH per specialist discretion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6727" y="2440017"/>
            <a:ext cx="109728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Follow up Survey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No Navigation</a:t>
            </a:r>
          </a:p>
        </p:txBody>
      </p:sp>
      <p:cxnSp>
        <p:nvCxnSpPr>
          <p:cNvPr id="50" name="Straight Arrow Connector 49"/>
          <p:cNvCxnSpPr>
            <a:stCxn id="26" idx="3"/>
            <a:endCxn id="49" idx="1"/>
          </p:cNvCxnSpPr>
          <p:nvPr/>
        </p:nvCxnSpPr>
        <p:spPr>
          <a:xfrm>
            <a:off x="7218132" y="2668617"/>
            <a:ext cx="4085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357814" y="5179733"/>
            <a:ext cx="100584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Follow up Survey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5 per </a:t>
            </a:r>
            <a:r>
              <a:rPr lang="en-US" sz="700" dirty="0" smtClean="0">
                <a:solidFill>
                  <a:schemeClr val="bg1"/>
                </a:solidFill>
              </a:rPr>
              <a:t>month/Navigated </a:t>
            </a:r>
            <a:r>
              <a:rPr lang="en-US" sz="700" dirty="0" err="1" smtClean="0">
                <a:solidFill>
                  <a:schemeClr val="bg1"/>
                </a:solidFill>
              </a:rPr>
              <a:t>pt</a:t>
            </a:r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5118539" y="4178759"/>
            <a:ext cx="360546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469376" y="2336031"/>
            <a:ext cx="3300351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388" y="4310279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Past 48 hours, PANH  f/u w/specialist on progress</a:t>
            </a:r>
            <a:endParaRPr lang="en-US" sz="900" b="1" dirty="0"/>
          </a:p>
        </p:txBody>
      </p:sp>
      <p:sp>
        <p:nvSpPr>
          <p:cNvPr id="90" name="Rectangle 89"/>
          <p:cNvSpPr/>
          <p:nvPr/>
        </p:nvSpPr>
        <p:spPr>
          <a:xfrm>
            <a:off x="69557" y="367747"/>
            <a:ext cx="1878883" cy="5023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 w="15875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eConsult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For Non-urgent Medicaid patients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5388" y="945714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informs </a:t>
            </a:r>
            <a:r>
              <a:rPr lang="en-US" sz="900" dirty="0" err="1" smtClean="0">
                <a:solidFill>
                  <a:schemeClr val="bg1"/>
                </a:solidFill>
              </a:rPr>
              <a:t>pt</a:t>
            </a:r>
            <a:r>
              <a:rPr lang="en-US" sz="900" dirty="0" smtClean="0">
                <a:solidFill>
                  <a:schemeClr val="bg1"/>
                </a:solidFill>
              </a:rPr>
              <a:t> of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using PANH brochure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9558" y="2847454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PANH  forwards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Specialist (?)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557" y="1886579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sends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PANH Pool via Epic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94" name="Straight Arrow Connector 93"/>
          <p:cNvCxnSpPr>
            <a:stCxn id="91" idx="2"/>
            <a:endCxn id="93" idx="0"/>
          </p:cNvCxnSpPr>
          <p:nvPr/>
        </p:nvCxnSpPr>
        <p:spPr>
          <a:xfrm flipH="1">
            <a:off x="641057" y="1402914"/>
            <a:ext cx="5831" cy="483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3" idx="2"/>
            <a:endCxn id="92" idx="0"/>
          </p:cNvCxnSpPr>
          <p:nvPr/>
        </p:nvCxnSpPr>
        <p:spPr>
          <a:xfrm>
            <a:off x="641057" y="2343779"/>
            <a:ext cx="1" cy="503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0" y="3365368"/>
            <a:ext cx="143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CLARA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3228" y="3869514"/>
            <a:ext cx="1143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Specialist responds to </a:t>
            </a:r>
            <a:r>
              <a:rPr lang="en-US" sz="900" dirty="0" err="1" smtClean="0">
                <a:solidFill>
                  <a:schemeClr val="tx1"/>
                </a:solidFill>
              </a:rPr>
              <a:t>eConsult</a:t>
            </a:r>
            <a:r>
              <a:rPr lang="en-US" sz="900" dirty="0" smtClean="0">
                <a:solidFill>
                  <a:schemeClr val="tx1"/>
                </a:solidFill>
              </a:rPr>
              <a:t> within 48 hours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98" name="Straight Arrow Connector 97"/>
          <p:cNvCxnSpPr>
            <a:stCxn id="92" idx="2"/>
            <a:endCxn id="97" idx="0"/>
          </p:cNvCxnSpPr>
          <p:nvPr/>
        </p:nvCxnSpPr>
        <p:spPr>
          <a:xfrm flipH="1">
            <a:off x="624728" y="3304654"/>
            <a:ext cx="16330" cy="564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212292" y="3255856"/>
            <a:ext cx="1005840" cy="54864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mail initial contact letter after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3 missed consecutive calls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726966" y="1870879"/>
            <a:ext cx="1005840" cy="54864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enters test/referral order in Epic</a:t>
            </a:r>
          </a:p>
        </p:txBody>
      </p:sp>
      <p:sp>
        <p:nvSpPr>
          <p:cNvPr id="104" name="Diamond 103"/>
          <p:cNvSpPr/>
          <p:nvPr/>
        </p:nvSpPr>
        <p:spPr>
          <a:xfrm>
            <a:off x="3784199" y="1711481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chemeClr val="tx1"/>
                </a:solidFill>
              </a:rPr>
              <a:t>Decline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05" name="Diamond 104"/>
          <p:cNvSpPr/>
          <p:nvPr/>
        </p:nvSpPr>
        <p:spPr>
          <a:xfrm>
            <a:off x="3753913" y="4083465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Accepts</a:t>
            </a:r>
            <a:endParaRPr lang="en-US" sz="600" b="1" dirty="0">
              <a:solidFill>
                <a:schemeClr val="tx1"/>
              </a:solidFill>
            </a:endParaRPr>
          </a:p>
        </p:txBody>
      </p:sp>
      <p:sp>
        <p:nvSpPr>
          <p:cNvPr id="106" name="Diamond 105"/>
          <p:cNvSpPr/>
          <p:nvPr/>
        </p:nvSpPr>
        <p:spPr>
          <a:xfrm>
            <a:off x="3732806" y="2845572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>
                <a:solidFill>
                  <a:schemeClr val="tx1"/>
                </a:solidFill>
              </a:rPr>
              <a:t>No Contact</a:t>
            </a:r>
            <a:endParaRPr lang="en-US" sz="650" b="1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104" idx="3"/>
            <a:endCxn id="27" idx="0"/>
          </p:cNvCxnSpPr>
          <p:nvPr/>
        </p:nvCxnSpPr>
        <p:spPr>
          <a:xfrm>
            <a:off x="4790039" y="2122961"/>
            <a:ext cx="532032" cy="313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6" idx="3"/>
            <a:endCxn id="27" idx="2"/>
          </p:cNvCxnSpPr>
          <p:nvPr/>
        </p:nvCxnSpPr>
        <p:spPr>
          <a:xfrm flipV="1">
            <a:off x="4738646" y="2893962"/>
            <a:ext cx="583425" cy="363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11" idx="3"/>
            <a:endCxn id="25" idx="1"/>
          </p:cNvCxnSpPr>
          <p:nvPr/>
        </p:nvCxnSpPr>
        <p:spPr>
          <a:xfrm>
            <a:off x="6127019" y="4494945"/>
            <a:ext cx="2895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121179" y="4266345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Baseline Survey 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Screening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112" name="Straight Arrow Connector 111"/>
          <p:cNvCxnSpPr>
            <a:stCxn id="25" idx="3"/>
            <a:endCxn id="24" idx="1"/>
          </p:cNvCxnSpPr>
          <p:nvPr/>
        </p:nvCxnSpPr>
        <p:spPr>
          <a:xfrm flipV="1">
            <a:off x="7422429" y="4489835"/>
            <a:ext cx="319699" cy="5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575243" y="4751613"/>
            <a:ext cx="2008236" cy="1102179"/>
          </a:xfrm>
          <a:prstGeom prst="rect">
            <a:avLst/>
          </a:prstGeom>
          <a:noFill/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01" idx="0"/>
            <a:endCxn id="18" idx="1"/>
          </p:cNvCxnSpPr>
          <p:nvPr/>
        </p:nvCxnSpPr>
        <p:spPr>
          <a:xfrm rot="5400000" flipH="1" flipV="1">
            <a:off x="3236726" y="1524127"/>
            <a:ext cx="339912" cy="3535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7" idx="3"/>
            <a:endCxn id="34" idx="2"/>
          </p:cNvCxnSpPr>
          <p:nvPr/>
        </p:nvCxnSpPr>
        <p:spPr>
          <a:xfrm flipV="1">
            <a:off x="1196228" y="2766419"/>
            <a:ext cx="758028" cy="13316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46272" y="2560459"/>
            <a:ext cx="481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24967" y="3804496"/>
            <a:ext cx="481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OR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106" idx="2"/>
            <a:endCxn id="99" idx="1"/>
          </p:cNvCxnSpPr>
          <p:nvPr/>
        </p:nvCxnSpPr>
        <p:spPr>
          <a:xfrm flipV="1">
            <a:off x="4235726" y="3530176"/>
            <a:ext cx="1976566" cy="1383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5" idx="3"/>
            <a:endCxn id="111" idx="1"/>
          </p:cNvCxnSpPr>
          <p:nvPr/>
        </p:nvCxnSpPr>
        <p:spPr>
          <a:xfrm>
            <a:off x="4759753" y="4494945"/>
            <a:ext cx="3614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24" idx="2"/>
            <a:endCxn id="39" idx="0"/>
          </p:cNvCxnSpPr>
          <p:nvPr/>
        </p:nvCxnSpPr>
        <p:spPr>
          <a:xfrm>
            <a:off x="8245048" y="4718435"/>
            <a:ext cx="0" cy="46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39" idx="1"/>
            <a:endCxn id="69" idx="3"/>
          </p:cNvCxnSpPr>
          <p:nvPr/>
        </p:nvCxnSpPr>
        <p:spPr>
          <a:xfrm flipH="1">
            <a:off x="7363654" y="5408333"/>
            <a:ext cx="3784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17291" y="4810584"/>
            <a:ext cx="726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F2F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363654" y="6000748"/>
            <a:ext cx="1555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eConsult</a:t>
            </a:r>
            <a:r>
              <a:rPr lang="en-US" sz="1400" dirty="0" smtClean="0"/>
              <a:t> Closed</a:t>
            </a:r>
            <a:endParaRPr lang="en-US" sz="1400" dirty="0"/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>
            <a:off x="8245048" y="5636933"/>
            <a:ext cx="0" cy="363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33662" y="253093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eConsult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Workflow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Outcome #3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Additional Tests Needed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33" name="Straight Arrow Connector 32"/>
          <p:cNvCxnSpPr>
            <a:stCxn id="39" idx="3"/>
            <a:endCxn id="38" idx="1"/>
          </p:cNvCxnSpPr>
          <p:nvPr/>
        </p:nvCxnSpPr>
        <p:spPr>
          <a:xfrm flipV="1">
            <a:off x="5977947" y="2612612"/>
            <a:ext cx="239464" cy="4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17411" y="2384012"/>
            <a:ext cx="109728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PCP schedules additional test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80667" y="2388081"/>
            <a:ext cx="109728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 notifies PCP </a:t>
            </a:r>
            <a:r>
              <a:rPr lang="en-US" sz="800" dirty="0" err="1" smtClean="0">
                <a:solidFill>
                  <a:schemeClr val="bg1"/>
                </a:solidFill>
              </a:rPr>
              <a:t>pt</a:t>
            </a:r>
            <a:r>
              <a:rPr lang="en-US" sz="800" dirty="0" smtClean="0">
                <a:solidFill>
                  <a:schemeClr val="bg1"/>
                </a:solidFill>
              </a:rPr>
              <a:t> decline/not able to contact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22439" y="3664704"/>
            <a:ext cx="330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Enrolled in PANH -Navigation as needed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639977" y="2384012"/>
            <a:ext cx="1097280" cy="4572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Follow up Survey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No Navigation</a:t>
            </a:r>
          </a:p>
        </p:txBody>
      </p:sp>
      <p:cxnSp>
        <p:nvCxnSpPr>
          <p:cNvPr id="98" name="Straight Arrow Connector 97"/>
          <p:cNvCxnSpPr>
            <a:stCxn id="38" idx="3"/>
            <a:endCxn id="96" idx="1"/>
          </p:cNvCxnSpPr>
          <p:nvPr/>
        </p:nvCxnSpPr>
        <p:spPr>
          <a:xfrm>
            <a:off x="7314691" y="2612612"/>
            <a:ext cx="3252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Diamond 78"/>
          <p:cNvSpPr/>
          <p:nvPr/>
        </p:nvSpPr>
        <p:spPr>
          <a:xfrm>
            <a:off x="1235351" y="1431894"/>
            <a:ext cx="1426178" cy="1143895"/>
          </a:xfrm>
          <a:prstGeom prst="diamon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Outcome: Additional tests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388" y="4310279"/>
            <a:ext cx="249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Past 48 hours, PANH PC f/u w/specialist on progress</a:t>
            </a:r>
            <a:endParaRPr lang="en-US" sz="900" b="1" dirty="0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4919945" y="3990041"/>
            <a:ext cx="3771592" cy="255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07145" y="5763032"/>
            <a:ext cx="1005840" cy="36576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Discharged from PANH per provider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44930" y="5763032"/>
            <a:ext cx="1005840" cy="36576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No need for F2F/testing continue care w/PCP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27013" y="5763032"/>
            <a:ext cx="1005840" cy="36576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Additional testing/F2F appt. needed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34045" y="5316667"/>
            <a:ext cx="24064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PANH Patient </a:t>
            </a:r>
            <a:r>
              <a:rPr lang="en-US" sz="1050" dirty="0" smtClean="0"/>
              <a:t>Navigation</a:t>
            </a:r>
            <a:endParaRPr lang="en-US" sz="1050" dirty="0"/>
          </a:p>
        </p:txBody>
      </p:sp>
      <p:sp>
        <p:nvSpPr>
          <p:cNvPr id="99" name="Rectangle 98"/>
          <p:cNvSpPr/>
          <p:nvPr/>
        </p:nvSpPr>
        <p:spPr>
          <a:xfrm>
            <a:off x="6308851" y="4081679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informs </a:t>
            </a:r>
            <a:r>
              <a:rPr lang="en-US" sz="800" dirty="0">
                <a:solidFill>
                  <a:schemeClr val="bg1"/>
                </a:solidFill>
              </a:rPr>
              <a:t>enrollment </a:t>
            </a:r>
            <a:r>
              <a:rPr lang="en-US" sz="800" dirty="0" smtClean="0">
                <a:solidFill>
                  <a:schemeClr val="bg1"/>
                </a:solidFill>
              </a:rPr>
              <a:t>status/ </a:t>
            </a:r>
            <a:r>
              <a:rPr lang="en-US" sz="800" dirty="0" err="1" smtClean="0">
                <a:solidFill>
                  <a:schemeClr val="bg1"/>
                </a:solidFill>
              </a:rPr>
              <a:t>appt</a:t>
            </a:r>
            <a:r>
              <a:rPr lang="en-US" sz="800" dirty="0" smtClean="0">
                <a:solidFill>
                  <a:schemeClr val="bg1"/>
                </a:solidFill>
              </a:rPr>
              <a:t> back to PCP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880667" y="4081679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schedules  required tests</a:t>
            </a:r>
          </a:p>
        </p:txBody>
      </p:sp>
      <p:cxnSp>
        <p:nvCxnSpPr>
          <p:cNvPr id="102" name="Straight Arrow Connector 101"/>
          <p:cNvCxnSpPr>
            <a:stCxn id="100" idx="3"/>
            <a:endCxn id="99" idx="1"/>
          </p:cNvCxnSpPr>
          <p:nvPr/>
        </p:nvCxnSpPr>
        <p:spPr>
          <a:xfrm>
            <a:off x="5886507" y="4310279"/>
            <a:ext cx="4223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7685697" y="4081679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PCP reviews f/u test results w/</a:t>
            </a:r>
            <a:r>
              <a:rPr lang="en-US" sz="800" dirty="0" err="1" smtClean="0">
                <a:solidFill>
                  <a:schemeClr val="bg1"/>
                </a:solidFill>
              </a:rPr>
              <a:t>pt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04" name="Straight Arrow Connector 103"/>
          <p:cNvCxnSpPr>
            <a:stCxn id="99" idx="3"/>
            <a:endCxn id="103" idx="1"/>
          </p:cNvCxnSpPr>
          <p:nvPr/>
        </p:nvCxnSpPr>
        <p:spPr>
          <a:xfrm>
            <a:off x="7314691" y="4310279"/>
            <a:ext cx="3710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706184" y="5763032"/>
            <a:ext cx="1005840" cy="3657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Follow up Survey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5 per month/Navigated </a:t>
            </a:r>
            <a:r>
              <a:rPr lang="en-US" sz="700" dirty="0" err="1">
                <a:solidFill>
                  <a:schemeClr val="bg1"/>
                </a:solidFill>
              </a:rPr>
              <a:t>pt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9557" y="367747"/>
            <a:ext cx="1878883" cy="50236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 w="15875" cmpd="sng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eConsult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For Non-urgent Medicaid patients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5388" y="945714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informs </a:t>
            </a:r>
            <a:r>
              <a:rPr lang="en-US" sz="900" dirty="0" err="1" smtClean="0">
                <a:solidFill>
                  <a:schemeClr val="bg1"/>
                </a:solidFill>
              </a:rPr>
              <a:t>pt</a:t>
            </a:r>
            <a:r>
              <a:rPr lang="en-US" sz="900" dirty="0" smtClean="0">
                <a:solidFill>
                  <a:schemeClr val="bg1"/>
                </a:solidFill>
              </a:rPr>
              <a:t> of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using PANH brochure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228" y="2801734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PANH PC forwards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Specialist (?)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557" y="1892644"/>
            <a:ext cx="1143000" cy="457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sends </a:t>
            </a:r>
            <a:r>
              <a:rPr lang="en-US" sz="900" dirty="0" err="1" smtClean="0">
                <a:solidFill>
                  <a:schemeClr val="bg1"/>
                </a:solidFill>
              </a:rPr>
              <a:t>eConsult</a:t>
            </a:r>
            <a:r>
              <a:rPr lang="en-US" sz="900" dirty="0" smtClean="0">
                <a:solidFill>
                  <a:schemeClr val="bg1"/>
                </a:solidFill>
              </a:rPr>
              <a:t> to PANH Pool via Epic</a:t>
            </a:r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87" name="Straight Arrow Connector 86"/>
          <p:cNvCxnSpPr>
            <a:stCxn id="84" idx="2"/>
            <a:endCxn id="86" idx="0"/>
          </p:cNvCxnSpPr>
          <p:nvPr/>
        </p:nvCxnSpPr>
        <p:spPr>
          <a:xfrm flipH="1">
            <a:off x="641057" y="1402914"/>
            <a:ext cx="5831" cy="489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6" idx="2"/>
            <a:endCxn id="85" idx="0"/>
          </p:cNvCxnSpPr>
          <p:nvPr/>
        </p:nvCxnSpPr>
        <p:spPr>
          <a:xfrm flipH="1">
            <a:off x="624728" y="2349844"/>
            <a:ext cx="16329" cy="451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3228" y="3869514"/>
            <a:ext cx="1143000" cy="457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Specialist responds to </a:t>
            </a:r>
            <a:r>
              <a:rPr lang="en-US" sz="900" dirty="0" err="1" smtClean="0">
                <a:solidFill>
                  <a:schemeClr val="tx1"/>
                </a:solidFill>
              </a:rPr>
              <a:t>eConsult</a:t>
            </a:r>
            <a:r>
              <a:rPr lang="en-US" sz="900" dirty="0" smtClean="0">
                <a:solidFill>
                  <a:schemeClr val="tx1"/>
                </a:solidFill>
              </a:rPr>
              <a:t> within 48 hours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/>
          <p:cNvCxnSpPr>
            <a:stCxn id="85" idx="2"/>
            <a:endCxn id="92" idx="0"/>
          </p:cNvCxnSpPr>
          <p:nvPr/>
        </p:nvCxnSpPr>
        <p:spPr>
          <a:xfrm>
            <a:off x="624728" y="3258934"/>
            <a:ext cx="0" cy="610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314159" y="3088536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PANH mail initial contact letter after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3 missed consecutive calls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675287" y="1766417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PCP enters test order(s) in Epic</a:t>
            </a:r>
          </a:p>
        </p:txBody>
      </p:sp>
      <p:sp>
        <p:nvSpPr>
          <p:cNvPr id="114" name="Diamond 113"/>
          <p:cNvSpPr/>
          <p:nvPr/>
        </p:nvSpPr>
        <p:spPr>
          <a:xfrm>
            <a:off x="3681127" y="1647673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chemeClr val="tx1"/>
                </a:solidFill>
              </a:rPr>
              <a:t>Decline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5" name="Diamond 114"/>
          <p:cNvSpPr/>
          <p:nvPr/>
        </p:nvSpPr>
        <p:spPr>
          <a:xfrm>
            <a:off x="3700670" y="3860064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Accept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6" name="Diamond 115"/>
          <p:cNvSpPr/>
          <p:nvPr/>
        </p:nvSpPr>
        <p:spPr>
          <a:xfrm>
            <a:off x="3706184" y="2722776"/>
            <a:ext cx="1005840" cy="82296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>
                <a:solidFill>
                  <a:schemeClr val="tx1"/>
                </a:solidFill>
              </a:rPr>
              <a:t>No Contact</a:t>
            </a:r>
            <a:endParaRPr lang="en-US" sz="650" b="1" dirty="0">
              <a:solidFill>
                <a:schemeClr val="tx1"/>
              </a:solidFill>
            </a:endParaRPr>
          </a:p>
        </p:txBody>
      </p:sp>
      <p:cxnSp>
        <p:nvCxnSpPr>
          <p:cNvPr id="117" name="Straight Arrow Connector 116"/>
          <p:cNvCxnSpPr>
            <a:stCxn id="114" idx="3"/>
            <a:endCxn id="39" idx="0"/>
          </p:cNvCxnSpPr>
          <p:nvPr/>
        </p:nvCxnSpPr>
        <p:spPr>
          <a:xfrm>
            <a:off x="4686967" y="2059153"/>
            <a:ext cx="742340" cy="328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6" idx="3"/>
            <a:endCxn id="39" idx="2"/>
          </p:cNvCxnSpPr>
          <p:nvPr/>
        </p:nvCxnSpPr>
        <p:spPr>
          <a:xfrm flipV="1">
            <a:off x="4712024" y="2845281"/>
            <a:ext cx="717283" cy="288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21" idx="3"/>
            <a:endCxn id="100" idx="2"/>
          </p:cNvCxnSpPr>
          <p:nvPr/>
        </p:nvCxnSpPr>
        <p:spPr>
          <a:xfrm flipV="1">
            <a:off x="4712024" y="4538879"/>
            <a:ext cx="671563" cy="603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5" idx="2"/>
            <a:endCxn id="121" idx="0"/>
          </p:cNvCxnSpPr>
          <p:nvPr/>
        </p:nvCxnSpPr>
        <p:spPr>
          <a:xfrm>
            <a:off x="4203590" y="4683024"/>
            <a:ext cx="5514" cy="230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706184" y="4913659"/>
            <a:ext cx="1005840" cy="457200"/>
          </a:xfrm>
          <a:prstGeom prst="rect">
            <a:avLst/>
          </a:prstGeom>
          <a:solidFill>
            <a:schemeClr val="tx2">
              <a:lumMod val="90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Baseline Survey </a:t>
            </a:r>
          </a:p>
          <a:p>
            <a:pPr algn="ctr"/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</a:rPr>
              <a:t>Screening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86150" y="1295434"/>
            <a:ext cx="17809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Navigation Offered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684702" y="2265865"/>
            <a:ext cx="26101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5519057" y="2297693"/>
            <a:ext cx="3022976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021795" y="1943162"/>
            <a:ext cx="373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No enrollment in PANH – No Navigation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6" name="Diamond 125"/>
          <p:cNvSpPr/>
          <p:nvPr/>
        </p:nvSpPr>
        <p:spPr>
          <a:xfrm>
            <a:off x="7922101" y="4679611"/>
            <a:ext cx="1188720" cy="877824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>
                <a:solidFill>
                  <a:schemeClr val="tx1"/>
                </a:solidFill>
              </a:rPr>
              <a:t>Abnormal test results</a:t>
            </a:r>
            <a:endParaRPr lang="en-US" sz="650" b="1" dirty="0">
              <a:solidFill>
                <a:schemeClr val="tx1"/>
              </a:solidFill>
            </a:endParaRPr>
          </a:p>
        </p:txBody>
      </p:sp>
      <p:sp>
        <p:nvSpPr>
          <p:cNvPr id="127" name="Diamond 126"/>
          <p:cNvSpPr/>
          <p:nvPr/>
        </p:nvSpPr>
        <p:spPr>
          <a:xfrm>
            <a:off x="6741213" y="4679044"/>
            <a:ext cx="1188720" cy="878391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Normal test results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218388" y="4849574"/>
            <a:ext cx="1959819" cy="1096338"/>
          </a:xfrm>
          <a:prstGeom prst="rect">
            <a:avLst/>
          </a:prstGeom>
          <a:noFill/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3" name="Straight Arrow Connector 172"/>
          <p:cNvCxnSpPr>
            <a:endCxn id="61" idx="0"/>
          </p:cNvCxnSpPr>
          <p:nvPr/>
        </p:nvCxnSpPr>
        <p:spPr>
          <a:xfrm flipH="1">
            <a:off x="7929933" y="5407419"/>
            <a:ext cx="335994" cy="355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endCxn id="61" idx="0"/>
          </p:cNvCxnSpPr>
          <p:nvPr/>
        </p:nvCxnSpPr>
        <p:spPr>
          <a:xfrm>
            <a:off x="7543800" y="5407419"/>
            <a:ext cx="386133" cy="355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56" idx="0"/>
          </p:cNvCxnSpPr>
          <p:nvPr/>
        </p:nvCxnSpPr>
        <p:spPr>
          <a:xfrm flipH="1">
            <a:off x="6710065" y="5378135"/>
            <a:ext cx="366296" cy="384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56" idx="1"/>
            <a:endCxn id="60" idx="3"/>
          </p:cNvCxnSpPr>
          <p:nvPr/>
        </p:nvCxnSpPr>
        <p:spPr>
          <a:xfrm flipH="1">
            <a:off x="5950770" y="5945912"/>
            <a:ext cx="256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61" idx="1"/>
            <a:endCxn id="56" idx="3"/>
          </p:cNvCxnSpPr>
          <p:nvPr/>
        </p:nvCxnSpPr>
        <p:spPr>
          <a:xfrm flipH="1">
            <a:off x="7212985" y="5945912"/>
            <a:ext cx="2140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92" idx="3"/>
            <a:endCxn id="79" idx="2"/>
          </p:cNvCxnSpPr>
          <p:nvPr/>
        </p:nvCxnSpPr>
        <p:spPr>
          <a:xfrm flipV="1">
            <a:off x="1196228" y="2575789"/>
            <a:ext cx="752212" cy="1522325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11" idx="0"/>
            <a:endCxn id="122" idx="1"/>
          </p:cNvCxnSpPr>
          <p:nvPr/>
        </p:nvCxnSpPr>
        <p:spPr>
          <a:xfrm rot="5400000" flipH="1" flipV="1">
            <a:off x="3173631" y="1453899"/>
            <a:ext cx="317094" cy="3079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45269" y="3998563"/>
            <a:ext cx="1293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Tests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101" name="Straight Arrow Connector 100"/>
          <p:cNvCxnSpPr>
            <a:stCxn id="103" idx="2"/>
          </p:cNvCxnSpPr>
          <p:nvPr/>
        </p:nvCxnSpPr>
        <p:spPr>
          <a:xfrm flipH="1">
            <a:off x="7543800" y="4538879"/>
            <a:ext cx="644817" cy="310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3" idx="2"/>
          </p:cNvCxnSpPr>
          <p:nvPr/>
        </p:nvCxnSpPr>
        <p:spPr>
          <a:xfrm>
            <a:off x="8188617" y="4538879"/>
            <a:ext cx="163922" cy="259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67945" y="5557435"/>
            <a:ext cx="618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Or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06" name="Straight Arrow Connector 105"/>
          <p:cNvCxnSpPr>
            <a:stCxn id="60" idx="1"/>
            <a:endCxn id="107" idx="3"/>
          </p:cNvCxnSpPr>
          <p:nvPr/>
        </p:nvCxnSpPr>
        <p:spPr>
          <a:xfrm flipH="1">
            <a:off x="4712024" y="5945912"/>
            <a:ext cx="2329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73862" y="2845281"/>
            <a:ext cx="1292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Close in Clara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92336" y="2470633"/>
            <a:ext cx="481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92336" y="3598131"/>
            <a:ext cx="481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OR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>
            <a:stCxn id="109" idx="1"/>
            <a:endCxn id="116" idx="2"/>
          </p:cNvCxnSpPr>
          <p:nvPr/>
        </p:nvCxnSpPr>
        <p:spPr>
          <a:xfrm flipH="1">
            <a:off x="4209104" y="3317136"/>
            <a:ext cx="2105055" cy="228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24886" y="6319154"/>
            <a:ext cx="16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eConsult</a:t>
            </a:r>
            <a:r>
              <a:rPr lang="en-US" sz="1400" dirty="0" smtClean="0"/>
              <a:t> Closed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>
            <a:stCxn id="60" idx="2"/>
            <a:endCxn id="2" idx="0"/>
          </p:cNvCxnSpPr>
          <p:nvPr/>
        </p:nvCxnSpPr>
        <p:spPr>
          <a:xfrm>
            <a:off x="5447850" y="6128792"/>
            <a:ext cx="0" cy="190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3180</TotalTime>
  <Words>1368</Words>
  <Application>Microsoft Office PowerPoint</Application>
  <PresentationFormat>On-screen Show (4:3)</PresentationFormat>
  <Paragraphs>249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Batang</vt:lpstr>
      <vt:lpstr>Arial</vt:lpstr>
      <vt:lpstr>Calibri</vt:lpstr>
      <vt:lpstr>Calibri Light</vt:lpstr>
      <vt:lpstr>Clarity</vt:lpstr>
      <vt:lpstr>Implementation of ELECTRONIC CONSULTS (eConsults) with Patient navigation at a FEDERALLY-QUALIFIED Community Health Center</vt:lpstr>
      <vt:lpstr>Community-Based Participatory Research</vt:lpstr>
      <vt:lpstr>Background</vt:lpstr>
      <vt:lpstr>eConsults</vt:lpstr>
      <vt:lpstr>Our Team’s Solution</vt:lpstr>
      <vt:lpstr>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Project Access-New Haven’s Role</vt:lpstr>
      <vt:lpstr>PowerPoint Presentation</vt:lpstr>
      <vt:lpstr>PowerPoint Presentation</vt:lpstr>
      <vt:lpstr>Progress To Date (as of January 2017)</vt:lpstr>
      <vt:lpstr>Timeliness of eConsults</vt:lpstr>
      <vt:lpstr>Evaluation – Patient Feedback </vt:lpstr>
      <vt:lpstr>Evaluation – Patient Feedback (n=16) </vt:lpstr>
      <vt:lpstr>Evaluation – Patient Feedback </vt:lpstr>
      <vt:lpstr>Evaluation – Patient Feedback </vt:lpstr>
      <vt:lpstr>Evaluation – Patient Feedback </vt:lpstr>
      <vt:lpstr>Evaluation – Patient Feedback</vt:lpstr>
      <vt:lpstr>Evaluation – Clinician Feedback</vt:lpstr>
      <vt:lpstr>Evaluation – Clinician Feedback</vt:lpstr>
      <vt:lpstr>Evaluation – Clinician Feedback</vt:lpstr>
      <vt:lpstr>Dissemination</vt:lpstr>
      <vt:lpstr>Successes &amp; Challenges</vt:lpstr>
      <vt:lpstr>Successes &amp; Challenges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electronic consults</dc:title>
  <dc:creator>Amy</dc:creator>
  <cp:lastModifiedBy>Stephanie Ondrias</cp:lastModifiedBy>
  <cp:revision>173</cp:revision>
  <dcterms:created xsi:type="dcterms:W3CDTF">2015-09-10T18:36:39Z</dcterms:created>
  <dcterms:modified xsi:type="dcterms:W3CDTF">2017-02-09T21:44:11Z</dcterms:modified>
</cp:coreProperties>
</file>