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364" r:id="rId2"/>
    <p:sldId id="366" r:id="rId3"/>
    <p:sldId id="431" r:id="rId4"/>
    <p:sldId id="426" r:id="rId5"/>
    <p:sldId id="418" r:id="rId6"/>
    <p:sldId id="370" r:id="rId7"/>
    <p:sldId id="401" r:id="rId8"/>
    <p:sldId id="407" r:id="rId9"/>
    <p:sldId id="423" r:id="rId10"/>
    <p:sldId id="432" r:id="rId11"/>
    <p:sldId id="424" r:id="rId12"/>
    <p:sldId id="425" r:id="rId13"/>
    <p:sldId id="427" r:id="rId14"/>
    <p:sldId id="435" r:id="rId15"/>
    <p:sldId id="428" r:id="rId16"/>
    <p:sldId id="429" r:id="rId17"/>
    <p:sldId id="430" r:id="rId18"/>
    <p:sldId id="434" r:id="rId19"/>
    <p:sldId id="408" r:id="rId20"/>
  </p:sldIdLst>
  <p:sldSz cx="9144000" cy="6858000" type="screen4x3"/>
  <p:notesSz cx="9296400" cy="7010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clrMode="bw"/>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16365"/>
    <a:srgbClr val="D0D8E8"/>
    <a:srgbClr val="366195"/>
    <a:srgbClr val="EA2839"/>
    <a:srgbClr val="C9CAC8"/>
    <a:srgbClr val="3D7E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205" autoAdjust="0"/>
    <p:restoredTop sz="84902" autoAdjust="0"/>
  </p:normalViewPr>
  <p:slideViewPr>
    <p:cSldViewPr>
      <p:cViewPr varScale="1">
        <p:scale>
          <a:sx n="49" d="100"/>
          <a:sy n="49" d="100"/>
        </p:scale>
        <p:origin x="414" y="54"/>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8440" cy="350760"/>
          </a:xfrm>
          <a:prstGeom prst="rect">
            <a:avLst/>
          </a:prstGeom>
        </p:spPr>
        <p:txBody>
          <a:bodyPr vert="horz" lIns="91290" tIns="45645" rIns="91290" bIns="45645" rtlCol="0"/>
          <a:lstStyle>
            <a:lvl1pPr algn="l">
              <a:defRPr sz="1200"/>
            </a:lvl1pPr>
          </a:lstStyle>
          <a:p>
            <a:endParaRPr lang="en-US" dirty="0"/>
          </a:p>
        </p:txBody>
      </p:sp>
      <p:sp>
        <p:nvSpPr>
          <p:cNvPr id="3" name="Date Placeholder 2"/>
          <p:cNvSpPr>
            <a:spLocks noGrp="1"/>
          </p:cNvSpPr>
          <p:nvPr>
            <p:ph type="dt" sz="quarter" idx="1"/>
          </p:nvPr>
        </p:nvSpPr>
        <p:spPr>
          <a:xfrm>
            <a:off x="5265812" y="0"/>
            <a:ext cx="4028440" cy="350760"/>
          </a:xfrm>
          <a:prstGeom prst="rect">
            <a:avLst/>
          </a:prstGeom>
        </p:spPr>
        <p:txBody>
          <a:bodyPr vert="horz" lIns="91290" tIns="45645" rIns="91290" bIns="45645" rtlCol="0"/>
          <a:lstStyle>
            <a:lvl1pPr algn="r">
              <a:defRPr sz="1200"/>
            </a:lvl1pPr>
          </a:lstStyle>
          <a:p>
            <a:fld id="{5224C9EC-C3CE-4A75-B75F-2DE09CA3F6BA}" type="datetimeFigureOut">
              <a:rPr lang="en-US" smtClean="0"/>
              <a:pPr/>
              <a:t>1/27/2017</a:t>
            </a:fld>
            <a:endParaRPr lang="en-US" dirty="0"/>
          </a:p>
        </p:txBody>
      </p:sp>
      <p:sp>
        <p:nvSpPr>
          <p:cNvPr id="4" name="Footer Placeholder 3"/>
          <p:cNvSpPr>
            <a:spLocks noGrp="1"/>
          </p:cNvSpPr>
          <p:nvPr>
            <p:ph type="ftr" sz="quarter" idx="2"/>
          </p:nvPr>
        </p:nvSpPr>
        <p:spPr>
          <a:xfrm>
            <a:off x="1" y="6658444"/>
            <a:ext cx="4028440" cy="350760"/>
          </a:xfrm>
          <a:prstGeom prst="rect">
            <a:avLst/>
          </a:prstGeom>
        </p:spPr>
        <p:txBody>
          <a:bodyPr vert="horz" lIns="91290" tIns="45645" rIns="91290" bIns="45645" rtlCol="0" anchor="b"/>
          <a:lstStyle>
            <a:lvl1pPr algn="l">
              <a:defRPr sz="1200"/>
            </a:lvl1pPr>
          </a:lstStyle>
          <a:p>
            <a:endParaRPr lang="en-US" dirty="0"/>
          </a:p>
        </p:txBody>
      </p:sp>
      <p:sp>
        <p:nvSpPr>
          <p:cNvPr id="5" name="Slide Number Placeholder 4"/>
          <p:cNvSpPr>
            <a:spLocks noGrp="1"/>
          </p:cNvSpPr>
          <p:nvPr>
            <p:ph type="sldNum" sz="quarter" idx="3"/>
          </p:nvPr>
        </p:nvSpPr>
        <p:spPr>
          <a:xfrm>
            <a:off x="5265812" y="6658444"/>
            <a:ext cx="4028440" cy="350760"/>
          </a:xfrm>
          <a:prstGeom prst="rect">
            <a:avLst/>
          </a:prstGeom>
        </p:spPr>
        <p:txBody>
          <a:bodyPr vert="horz" lIns="91290" tIns="45645" rIns="91290" bIns="45645" rtlCol="0" anchor="b"/>
          <a:lstStyle>
            <a:lvl1pPr algn="r">
              <a:defRPr sz="1200"/>
            </a:lvl1pPr>
          </a:lstStyle>
          <a:p>
            <a:fld id="{951A239B-906D-45B3-BF8B-735F2F46750E}" type="slidenum">
              <a:rPr lang="en-US" smtClean="0"/>
              <a:pPr/>
              <a:t>‹#›</a:t>
            </a:fld>
            <a:endParaRPr lang="en-US" dirty="0"/>
          </a:p>
        </p:txBody>
      </p:sp>
    </p:spTree>
    <p:extLst>
      <p:ext uri="{BB962C8B-B14F-4D97-AF65-F5344CB8AC3E}">
        <p14:creationId xmlns:p14="http://schemas.microsoft.com/office/powerpoint/2010/main" val="15937565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8440" cy="350760"/>
          </a:xfrm>
          <a:prstGeom prst="rect">
            <a:avLst/>
          </a:prstGeom>
        </p:spPr>
        <p:txBody>
          <a:bodyPr vert="horz" lIns="91290" tIns="45645" rIns="91290" bIns="45645" rtlCol="0"/>
          <a:lstStyle>
            <a:lvl1pPr algn="l">
              <a:defRPr sz="1200" smtClean="0"/>
            </a:lvl1pPr>
          </a:lstStyle>
          <a:p>
            <a:pPr>
              <a:defRPr/>
            </a:pPr>
            <a:endParaRPr lang="en-US" dirty="0"/>
          </a:p>
        </p:txBody>
      </p:sp>
      <p:sp>
        <p:nvSpPr>
          <p:cNvPr id="3" name="Date Placeholder 2"/>
          <p:cNvSpPr>
            <a:spLocks noGrp="1"/>
          </p:cNvSpPr>
          <p:nvPr>
            <p:ph type="dt" idx="1"/>
          </p:nvPr>
        </p:nvSpPr>
        <p:spPr>
          <a:xfrm>
            <a:off x="5265812" y="0"/>
            <a:ext cx="4028440" cy="350760"/>
          </a:xfrm>
          <a:prstGeom prst="rect">
            <a:avLst/>
          </a:prstGeom>
        </p:spPr>
        <p:txBody>
          <a:bodyPr vert="horz" lIns="91290" tIns="45645" rIns="91290" bIns="45645" rtlCol="0"/>
          <a:lstStyle>
            <a:lvl1pPr algn="r">
              <a:defRPr sz="1200" smtClean="0"/>
            </a:lvl1pPr>
          </a:lstStyle>
          <a:p>
            <a:pPr>
              <a:defRPr/>
            </a:pPr>
            <a:fld id="{0037B471-A514-4E1C-8AA1-5B2B6F917B70}" type="datetimeFigureOut">
              <a:rPr lang="en-US"/>
              <a:pPr>
                <a:defRPr/>
              </a:pPr>
              <a:t>1/27/2017</a:t>
            </a:fld>
            <a:endParaRPr lang="en-US" dirty="0"/>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1290" tIns="45645" rIns="91290" bIns="45645" rtlCol="0" anchor="ctr"/>
          <a:lstStyle/>
          <a:p>
            <a:pPr lvl="0"/>
            <a:endParaRPr lang="en-US" noProof="0" dirty="0" smtClean="0"/>
          </a:p>
        </p:txBody>
      </p:sp>
      <p:sp>
        <p:nvSpPr>
          <p:cNvPr id="5" name="Notes Placeholder 4"/>
          <p:cNvSpPr>
            <a:spLocks noGrp="1"/>
          </p:cNvSpPr>
          <p:nvPr>
            <p:ph type="body" sz="quarter" idx="3"/>
          </p:nvPr>
        </p:nvSpPr>
        <p:spPr>
          <a:xfrm>
            <a:off x="929641" y="3330421"/>
            <a:ext cx="7437120" cy="3154441"/>
          </a:xfrm>
          <a:prstGeom prst="rect">
            <a:avLst/>
          </a:prstGeom>
        </p:spPr>
        <p:txBody>
          <a:bodyPr vert="horz" lIns="91290" tIns="45645" rIns="91290" bIns="45645"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1" y="6658444"/>
            <a:ext cx="4028440" cy="350760"/>
          </a:xfrm>
          <a:prstGeom prst="rect">
            <a:avLst/>
          </a:prstGeom>
        </p:spPr>
        <p:txBody>
          <a:bodyPr vert="horz" lIns="91290" tIns="45645" rIns="91290" bIns="45645" rtlCol="0" anchor="b"/>
          <a:lstStyle>
            <a:lvl1pPr algn="l">
              <a:defRPr sz="1200" smtClean="0"/>
            </a:lvl1pPr>
          </a:lstStyle>
          <a:p>
            <a:pPr>
              <a:defRPr/>
            </a:pPr>
            <a:endParaRPr lang="en-US" dirty="0"/>
          </a:p>
        </p:txBody>
      </p:sp>
      <p:sp>
        <p:nvSpPr>
          <p:cNvPr id="7" name="Slide Number Placeholder 6"/>
          <p:cNvSpPr>
            <a:spLocks noGrp="1"/>
          </p:cNvSpPr>
          <p:nvPr>
            <p:ph type="sldNum" sz="quarter" idx="5"/>
          </p:nvPr>
        </p:nvSpPr>
        <p:spPr>
          <a:xfrm>
            <a:off x="5265812" y="6658444"/>
            <a:ext cx="4028440" cy="350760"/>
          </a:xfrm>
          <a:prstGeom prst="rect">
            <a:avLst/>
          </a:prstGeom>
        </p:spPr>
        <p:txBody>
          <a:bodyPr vert="horz" lIns="91290" tIns="45645" rIns="91290" bIns="45645" rtlCol="0" anchor="b"/>
          <a:lstStyle>
            <a:lvl1pPr algn="r">
              <a:defRPr sz="1200" smtClean="0"/>
            </a:lvl1pPr>
          </a:lstStyle>
          <a:p>
            <a:pPr>
              <a:defRPr/>
            </a:pPr>
            <a:fld id="{B6907306-1896-47D3-B2CF-5F2A4B174BB7}" type="slidenum">
              <a:rPr lang="en-US"/>
              <a:pPr>
                <a:defRPr/>
              </a:pPr>
              <a:t>‹#›</a:t>
            </a:fld>
            <a:endParaRPr lang="en-US" dirty="0"/>
          </a:p>
        </p:txBody>
      </p:sp>
    </p:spTree>
    <p:extLst>
      <p:ext uri="{BB962C8B-B14F-4D97-AF65-F5344CB8AC3E}">
        <p14:creationId xmlns:p14="http://schemas.microsoft.com/office/powerpoint/2010/main" val="175070208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907306-1896-47D3-B2CF-5F2A4B174BB7}" type="slidenum">
              <a:rPr lang="en-US" smtClean="0"/>
              <a:pPr>
                <a:defRPr/>
              </a:pPr>
              <a:t>1</a:t>
            </a:fld>
            <a:endParaRPr lang="en-US" dirty="0"/>
          </a:p>
        </p:txBody>
      </p:sp>
    </p:spTree>
    <p:extLst>
      <p:ext uri="{BB962C8B-B14F-4D97-AF65-F5344CB8AC3E}">
        <p14:creationId xmlns:p14="http://schemas.microsoft.com/office/powerpoint/2010/main" val="26717575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907306-1896-47D3-B2CF-5F2A4B174BB7}" type="slidenum">
              <a:rPr lang="en-US" smtClean="0"/>
              <a:pPr>
                <a:defRPr/>
              </a:pPr>
              <a:t>10</a:t>
            </a:fld>
            <a:endParaRPr lang="en-US" dirty="0"/>
          </a:p>
        </p:txBody>
      </p:sp>
    </p:spTree>
    <p:extLst>
      <p:ext uri="{BB962C8B-B14F-4D97-AF65-F5344CB8AC3E}">
        <p14:creationId xmlns:p14="http://schemas.microsoft.com/office/powerpoint/2010/main" val="33063606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907306-1896-47D3-B2CF-5F2A4B174BB7}" type="slidenum">
              <a:rPr lang="en-US" smtClean="0"/>
              <a:pPr>
                <a:defRPr/>
              </a:pPr>
              <a:t>11</a:t>
            </a:fld>
            <a:endParaRPr lang="en-US" dirty="0"/>
          </a:p>
        </p:txBody>
      </p:sp>
    </p:spTree>
    <p:extLst>
      <p:ext uri="{BB962C8B-B14F-4D97-AF65-F5344CB8AC3E}">
        <p14:creationId xmlns:p14="http://schemas.microsoft.com/office/powerpoint/2010/main" val="3738904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907306-1896-47D3-B2CF-5F2A4B174BB7}" type="slidenum">
              <a:rPr lang="en-US" smtClean="0"/>
              <a:pPr>
                <a:defRPr/>
              </a:pPr>
              <a:t>12</a:t>
            </a:fld>
            <a:endParaRPr lang="en-US" dirty="0"/>
          </a:p>
        </p:txBody>
      </p:sp>
    </p:spTree>
    <p:extLst>
      <p:ext uri="{BB962C8B-B14F-4D97-AF65-F5344CB8AC3E}">
        <p14:creationId xmlns:p14="http://schemas.microsoft.com/office/powerpoint/2010/main" val="24944795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907306-1896-47D3-B2CF-5F2A4B174BB7}" type="slidenum">
              <a:rPr lang="en-US" smtClean="0"/>
              <a:pPr>
                <a:defRPr/>
              </a:pPr>
              <a:t>13</a:t>
            </a:fld>
            <a:endParaRPr lang="en-US" dirty="0"/>
          </a:p>
        </p:txBody>
      </p:sp>
    </p:spTree>
    <p:extLst>
      <p:ext uri="{BB962C8B-B14F-4D97-AF65-F5344CB8AC3E}">
        <p14:creationId xmlns:p14="http://schemas.microsoft.com/office/powerpoint/2010/main" val="15567238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907306-1896-47D3-B2CF-5F2A4B174BB7}" type="slidenum">
              <a:rPr lang="en-US" smtClean="0"/>
              <a:pPr>
                <a:defRPr/>
              </a:pPr>
              <a:t>14</a:t>
            </a:fld>
            <a:endParaRPr lang="en-US" dirty="0"/>
          </a:p>
        </p:txBody>
      </p:sp>
    </p:spTree>
    <p:extLst>
      <p:ext uri="{BB962C8B-B14F-4D97-AF65-F5344CB8AC3E}">
        <p14:creationId xmlns:p14="http://schemas.microsoft.com/office/powerpoint/2010/main" val="36410690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907306-1896-47D3-B2CF-5F2A4B174BB7}" type="slidenum">
              <a:rPr lang="en-US" smtClean="0"/>
              <a:pPr>
                <a:defRPr/>
              </a:pPr>
              <a:t>15</a:t>
            </a:fld>
            <a:endParaRPr lang="en-US" dirty="0"/>
          </a:p>
        </p:txBody>
      </p:sp>
    </p:spTree>
    <p:extLst>
      <p:ext uri="{BB962C8B-B14F-4D97-AF65-F5344CB8AC3E}">
        <p14:creationId xmlns:p14="http://schemas.microsoft.com/office/powerpoint/2010/main" val="6506188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907306-1896-47D3-B2CF-5F2A4B174BB7}" type="slidenum">
              <a:rPr lang="en-US" smtClean="0"/>
              <a:pPr>
                <a:defRPr/>
              </a:pPr>
              <a:t>16</a:t>
            </a:fld>
            <a:endParaRPr lang="en-US" dirty="0"/>
          </a:p>
        </p:txBody>
      </p:sp>
    </p:spTree>
    <p:extLst>
      <p:ext uri="{BB962C8B-B14F-4D97-AF65-F5344CB8AC3E}">
        <p14:creationId xmlns:p14="http://schemas.microsoft.com/office/powerpoint/2010/main" val="16773935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907306-1896-47D3-B2CF-5F2A4B174BB7}" type="slidenum">
              <a:rPr lang="en-US" smtClean="0"/>
              <a:pPr>
                <a:defRPr/>
              </a:pPr>
              <a:t>17</a:t>
            </a:fld>
            <a:endParaRPr lang="en-US" dirty="0"/>
          </a:p>
        </p:txBody>
      </p:sp>
    </p:spTree>
    <p:extLst>
      <p:ext uri="{BB962C8B-B14F-4D97-AF65-F5344CB8AC3E}">
        <p14:creationId xmlns:p14="http://schemas.microsoft.com/office/powerpoint/2010/main" val="25810160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907306-1896-47D3-B2CF-5F2A4B174BB7}" type="slidenum">
              <a:rPr lang="en-US" smtClean="0"/>
              <a:pPr>
                <a:defRPr/>
              </a:pPr>
              <a:t>18</a:t>
            </a:fld>
            <a:endParaRPr lang="en-US" dirty="0"/>
          </a:p>
        </p:txBody>
      </p:sp>
    </p:spTree>
    <p:extLst>
      <p:ext uri="{BB962C8B-B14F-4D97-AF65-F5344CB8AC3E}">
        <p14:creationId xmlns:p14="http://schemas.microsoft.com/office/powerpoint/2010/main" val="23337174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907306-1896-47D3-B2CF-5F2A4B174BB7}" type="slidenum">
              <a:rPr lang="en-US" smtClean="0"/>
              <a:pPr>
                <a:defRPr/>
              </a:pPr>
              <a:t>19</a:t>
            </a:fld>
            <a:endParaRPr lang="en-US" dirty="0"/>
          </a:p>
        </p:txBody>
      </p:sp>
    </p:spTree>
    <p:extLst>
      <p:ext uri="{BB962C8B-B14F-4D97-AF65-F5344CB8AC3E}">
        <p14:creationId xmlns:p14="http://schemas.microsoft.com/office/powerpoint/2010/main" val="3498675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907306-1896-47D3-B2CF-5F2A4B174BB7}" type="slidenum">
              <a:rPr lang="en-US" smtClean="0"/>
              <a:pPr>
                <a:defRPr/>
              </a:pPr>
              <a:t>2</a:t>
            </a:fld>
            <a:endParaRPr lang="en-US" dirty="0"/>
          </a:p>
        </p:txBody>
      </p:sp>
    </p:spTree>
    <p:extLst>
      <p:ext uri="{BB962C8B-B14F-4D97-AF65-F5344CB8AC3E}">
        <p14:creationId xmlns:p14="http://schemas.microsoft.com/office/powerpoint/2010/main" val="34612900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907306-1896-47D3-B2CF-5F2A4B174BB7}" type="slidenum">
              <a:rPr lang="en-US" smtClean="0"/>
              <a:pPr>
                <a:defRPr/>
              </a:pPr>
              <a:t>3</a:t>
            </a:fld>
            <a:endParaRPr lang="en-US" dirty="0"/>
          </a:p>
        </p:txBody>
      </p:sp>
    </p:spTree>
    <p:extLst>
      <p:ext uri="{BB962C8B-B14F-4D97-AF65-F5344CB8AC3E}">
        <p14:creationId xmlns:p14="http://schemas.microsoft.com/office/powerpoint/2010/main" val="28157421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907306-1896-47D3-B2CF-5F2A4B174BB7}" type="slidenum">
              <a:rPr lang="en-US" smtClean="0"/>
              <a:pPr>
                <a:defRPr/>
              </a:pPr>
              <a:t>4</a:t>
            </a:fld>
            <a:endParaRPr lang="en-US" dirty="0"/>
          </a:p>
        </p:txBody>
      </p:sp>
    </p:spTree>
    <p:extLst>
      <p:ext uri="{BB962C8B-B14F-4D97-AF65-F5344CB8AC3E}">
        <p14:creationId xmlns:p14="http://schemas.microsoft.com/office/powerpoint/2010/main" val="30541335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907306-1896-47D3-B2CF-5F2A4B174BB7}" type="slidenum">
              <a:rPr lang="en-US" smtClean="0"/>
              <a:pPr>
                <a:defRPr/>
              </a:pPr>
              <a:t>5</a:t>
            </a:fld>
            <a:endParaRPr lang="en-US" dirty="0"/>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27113143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907306-1896-47D3-B2CF-5F2A4B174BB7}" type="slidenum">
              <a:rPr lang="en-US" smtClean="0"/>
              <a:pPr>
                <a:defRPr/>
              </a:pPr>
              <a:t>6</a:t>
            </a:fld>
            <a:endParaRPr lang="en-US" dirty="0"/>
          </a:p>
        </p:txBody>
      </p:sp>
    </p:spTree>
    <p:extLst>
      <p:ext uri="{BB962C8B-B14F-4D97-AF65-F5344CB8AC3E}">
        <p14:creationId xmlns:p14="http://schemas.microsoft.com/office/powerpoint/2010/main" val="16277295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907306-1896-47D3-B2CF-5F2A4B174BB7}" type="slidenum">
              <a:rPr lang="en-US" smtClean="0"/>
              <a:pPr>
                <a:defRPr/>
              </a:pPr>
              <a:t>7</a:t>
            </a:fld>
            <a:endParaRPr lang="en-US" dirty="0"/>
          </a:p>
        </p:txBody>
      </p:sp>
    </p:spTree>
    <p:extLst>
      <p:ext uri="{BB962C8B-B14F-4D97-AF65-F5344CB8AC3E}">
        <p14:creationId xmlns:p14="http://schemas.microsoft.com/office/powerpoint/2010/main" val="42884431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907306-1896-47D3-B2CF-5F2A4B174BB7}" type="slidenum">
              <a:rPr lang="en-US" smtClean="0"/>
              <a:pPr>
                <a:defRPr/>
              </a:pPr>
              <a:t>8</a:t>
            </a:fld>
            <a:endParaRPr lang="en-US" dirty="0"/>
          </a:p>
        </p:txBody>
      </p:sp>
    </p:spTree>
    <p:extLst>
      <p:ext uri="{BB962C8B-B14F-4D97-AF65-F5344CB8AC3E}">
        <p14:creationId xmlns:p14="http://schemas.microsoft.com/office/powerpoint/2010/main" val="2365258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B6907306-1896-47D3-B2CF-5F2A4B174BB7}" type="slidenum">
              <a:rPr lang="en-US" smtClean="0"/>
              <a:pPr>
                <a:defRPr/>
              </a:pPr>
              <a:t>9</a:t>
            </a:fld>
            <a:endParaRPr lang="en-US" dirty="0"/>
          </a:p>
        </p:txBody>
      </p:sp>
    </p:spTree>
    <p:extLst>
      <p:ext uri="{BB962C8B-B14F-4D97-AF65-F5344CB8AC3E}">
        <p14:creationId xmlns:p14="http://schemas.microsoft.com/office/powerpoint/2010/main" val="40861012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userDrawn="1"/>
        </p:nvCxnSpPr>
        <p:spPr>
          <a:xfrm>
            <a:off x="457200" y="2587625"/>
            <a:ext cx="4038600" cy="0"/>
          </a:xfrm>
          <a:prstGeom prst="line">
            <a:avLst/>
          </a:prstGeom>
          <a:ln>
            <a:solidFill>
              <a:srgbClr val="C9CAC8"/>
            </a:solidFill>
          </a:ln>
        </p:spPr>
        <p:style>
          <a:lnRef idx="1">
            <a:schemeClr val="accent1"/>
          </a:lnRef>
          <a:fillRef idx="0">
            <a:schemeClr val="accent1"/>
          </a:fillRef>
          <a:effectRef idx="0">
            <a:schemeClr val="accent1"/>
          </a:effectRef>
          <a:fontRef idx="minor">
            <a:schemeClr val="tx1"/>
          </a:fontRef>
        </p:style>
      </p:cxnSp>
      <p:pic>
        <p:nvPicPr>
          <p:cNvPr id="5" name="Picture 6" descr="UTMB_Health_RGB.jpg"/>
          <p:cNvPicPr>
            <a:picLocks noChangeAspect="1"/>
          </p:cNvPicPr>
          <p:nvPr userDrawn="1"/>
        </p:nvPicPr>
        <p:blipFill>
          <a:blip r:embed="rId2" cstate="print"/>
          <a:srcRect/>
          <a:stretch>
            <a:fillRect/>
          </a:stretch>
        </p:blipFill>
        <p:spPr bwMode="auto">
          <a:xfrm>
            <a:off x="460375" y="6078538"/>
            <a:ext cx="1020763" cy="309562"/>
          </a:xfrm>
          <a:prstGeom prst="rect">
            <a:avLst/>
          </a:prstGeom>
          <a:noFill/>
          <a:ln w="9525">
            <a:noFill/>
            <a:miter lim="800000"/>
            <a:headEnd/>
            <a:tailEnd/>
          </a:ln>
        </p:spPr>
      </p:pic>
      <p:sp>
        <p:nvSpPr>
          <p:cNvPr id="2" name="Title 1"/>
          <p:cNvSpPr>
            <a:spLocks noGrp="1"/>
          </p:cNvSpPr>
          <p:nvPr>
            <p:ph type="ctrTitle"/>
          </p:nvPr>
        </p:nvSpPr>
        <p:spPr>
          <a:xfrm>
            <a:off x="346496" y="2054225"/>
            <a:ext cx="7010400" cy="460375"/>
          </a:xfrm>
          <a:prstGeom prst="rect">
            <a:avLst/>
          </a:prstGeom>
        </p:spPr>
        <p:txBody>
          <a:bodyPr>
            <a:normAutofit/>
          </a:bodyPr>
          <a:lstStyle>
            <a:lvl1pPr algn="l">
              <a:defRPr sz="2000">
                <a:solidFill>
                  <a:srgbClr val="616365"/>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327810" y="2819400"/>
            <a:ext cx="6400800" cy="1752600"/>
          </a:xfrm>
          <a:prstGeom prst="rect">
            <a:avLst/>
          </a:prstGeom>
        </p:spPr>
        <p:txBody>
          <a:bodyPr>
            <a:normAutofit/>
          </a:bodyPr>
          <a:lstStyle>
            <a:lvl1pPr marL="0" indent="0" algn="l">
              <a:buNone/>
              <a:defRPr sz="4400">
                <a:solidFill>
                  <a:srgbClr val="366195"/>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Date Placeholder 3"/>
          <p:cNvSpPr>
            <a:spLocks noGrp="1"/>
          </p:cNvSpPr>
          <p:nvPr>
            <p:ph type="dt" sz="half" idx="10"/>
          </p:nvPr>
        </p:nvSpPr>
        <p:spPr/>
        <p:txBody>
          <a:bodyPr/>
          <a:lstStyle>
            <a:lvl1pPr>
              <a:defRPr smtClean="0"/>
            </a:lvl1pPr>
          </a:lstStyle>
          <a:p>
            <a:pPr>
              <a:defRPr/>
            </a:pPr>
            <a:fld id="{14395873-82E9-4DA4-B3DA-A5FBFF3249F8}" type="datetime1">
              <a:rPr lang="en-US" smtClean="0"/>
              <a:t>1/27/2017</a:t>
            </a:fld>
            <a:endParaRPr lang="en-US" dirty="0"/>
          </a:p>
        </p:txBody>
      </p:sp>
      <p:sp>
        <p:nvSpPr>
          <p:cNvPr id="7" name="Footer Placeholder 4"/>
          <p:cNvSpPr>
            <a:spLocks noGrp="1"/>
          </p:cNvSpPr>
          <p:nvPr>
            <p:ph type="ftr" sz="quarter" idx="11"/>
          </p:nvPr>
        </p:nvSpPr>
        <p:spPr/>
        <p:txBody>
          <a:bodyPr/>
          <a:lstStyle>
            <a:lvl1pPr>
              <a:defRPr/>
            </a:lvl1pPr>
          </a:lstStyle>
          <a:p>
            <a:pPr>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381000" y="396875"/>
            <a:ext cx="8382000" cy="1588"/>
          </a:xfrm>
          <a:prstGeom prst="line">
            <a:avLst/>
          </a:prstGeom>
          <a:ln>
            <a:solidFill>
              <a:srgbClr val="C9CAC8"/>
            </a:solidFill>
          </a:ln>
        </p:spPr>
        <p:style>
          <a:lnRef idx="1">
            <a:schemeClr val="accent1"/>
          </a:lnRef>
          <a:fillRef idx="0">
            <a:schemeClr val="accent1"/>
          </a:fillRef>
          <a:effectRef idx="0">
            <a:schemeClr val="accent1"/>
          </a:effectRef>
          <a:fontRef idx="minor">
            <a:schemeClr val="tx1"/>
          </a:fontRef>
        </p:style>
      </p:cxnSp>
      <p:pic>
        <p:nvPicPr>
          <p:cNvPr id="5" name="Picture 8" descr="UTMB_Health_RGB.jpg"/>
          <p:cNvPicPr>
            <a:picLocks noChangeAspect="1"/>
          </p:cNvPicPr>
          <p:nvPr userDrawn="1"/>
        </p:nvPicPr>
        <p:blipFill>
          <a:blip r:embed="rId2" cstate="print"/>
          <a:srcRect/>
          <a:stretch>
            <a:fillRect/>
          </a:stretch>
        </p:blipFill>
        <p:spPr bwMode="auto">
          <a:xfrm>
            <a:off x="381000" y="6226175"/>
            <a:ext cx="1020763" cy="309563"/>
          </a:xfrm>
          <a:prstGeom prst="rect">
            <a:avLst/>
          </a:prstGeom>
          <a:noFill/>
          <a:ln w="9525">
            <a:noFill/>
            <a:miter lim="800000"/>
            <a:headEnd/>
            <a:tailEnd/>
          </a:ln>
        </p:spPr>
      </p:pic>
      <p:sp>
        <p:nvSpPr>
          <p:cNvPr id="6" name="Date Placeholder 3"/>
          <p:cNvSpPr txBox="1">
            <a:spLocks/>
          </p:cNvSpPr>
          <p:nvPr userDrawn="1"/>
        </p:nvSpPr>
        <p:spPr>
          <a:xfrm>
            <a:off x="6096000" y="6256338"/>
            <a:ext cx="2819400" cy="365125"/>
          </a:xfrm>
          <a:prstGeom prst="rect">
            <a:avLst/>
          </a:prstGeom>
        </p:spPr>
        <p:txBody>
          <a:bodyPr anchor="ctr"/>
          <a:lstStyle>
            <a:lvl1pPr marL="0" marR="0" indent="0" algn="l" defTabSz="914400" rtl="0" eaLnBrk="1" fontAlgn="auto" latinLnBrk="0" hangingPunct="1">
              <a:lnSpc>
                <a:spcPct val="100000"/>
              </a:lnSpc>
              <a:spcBef>
                <a:spcPts val="0"/>
              </a:spcBef>
              <a:spcAft>
                <a:spcPts val="0"/>
              </a:spcAft>
              <a:buClrTx/>
              <a:buSzTx/>
              <a:buFontTx/>
              <a:buNone/>
              <a:tabLst/>
              <a:defRPr sz="1200"/>
            </a:lvl1pPr>
          </a:lstStyle>
          <a:p>
            <a:pPr>
              <a:defRPr/>
            </a:pPr>
            <a:r>
              <a:rPr lang="en-US" dirty="0" smtClean="0">
                <a:solidFill>
                  <a:schemeClr val="tx1">
                    <a:tint val="75000"/>
                  </a:schemeClr>
                </a:solidFill>
                <a:latin typeface="Arial" pitchFamily="34" charset="0"/>
              </a:rPr>
              <a:t>Working Together to Work Wonders</a:t>
            </a:r>
          </a:p>
        </p:txBody>
      </p:sp>
      <p:cxnSp>
        <p:nvCxnSpPr>
          <p:cNvPr id="7" name="Straight Connector 6"/>
          <p:cNvCxnSpPr/>
          <p:nvPr userDrawn="1"/>
        </p:nvCxnSpPr>
        <p:spPr>
          <a:xfrm flipV="1">
            <a:off x="1498600" y="6438900"/>
            <a:ext cx="4572000" cy="20638"/>
          </a:xfrm>
          <a:prstGeom prst="line">
            <a:avLst/>
          </a:prstGeom>
          <a:ln>
            <a:solidFill>
              <a:srgbClr val="C9CAC8"/>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1219200" y="1371600"/>
            <a:ext cx="7162800" cy="4525963"/>
          </a:xfrm>
          <a:prstGeom prst="rect">
            <a:avLst/>
          </a:prstGeom>
        </p:spPr>
        <p:txBody>
          <a:bodyPr/>
          <a:lstStyle>
            <a:lvl1pPr>
              <a:buNone/>
              <a:defRPr sz="2400">
                <a:solidFill>
                  <a:srgbClr val="616365"/>
                </a:solidFill>
              </a:defRPr>
            </a:lvl1pPr>
            <a:lvl2pPr>
              <a:buNone/>
              <a:defRPr sz="2400">
                <a:solidFill>
                  <a:srgbClr val="366195"/>
                </a:solidFill>
              </a:defRPr>
            </a:lvl2pPr>
          </a:lstStyle>
          <a:p>
            <a:pPr lvl="0"/>
            <a:r>
              <a:rPr lang="en-US" dirty="0" smtClean="0"/>
              <a:t>Click to edit Master text styles</a:t>
            </a:r>
          </a:p>
          <a:p>
            <a:pPr lvl="1"/>
            <a:r>
              <a:rPr lang="en-US" dirty="0" smtClean="0"/>
              <a:t>Second level</a:t>
            </a:r>
          </a:p>
        </p:txBody>
      </p:sp>
      <p:sp>
        <p:nvSpPr>
          <p:cNvPr id="12" name="Title 1"/>
          <p:cNvSpPr>
            <a:spLocks noGrp="1"/>
          </p:cNvSpPr>
          <p:nvPr>
            <p:ph type="ctrTitle"/>
          </p:nvPr>
        </p:nvSpPr>
        <p:spPr>
          <a:xfrm>
            <a:off x="381000" y="685800"/>
            <a:ext cx="7696200" cy="460375"/>
          </a:xfrm>
          <a:prstGeom prst="rect">
            <a:avLst/>
          </a:prstGeom>
        </p:spPr>
        <p:txBody>
          <a:bodyPr>
            <a:noAutofit/>
          </a:bodyPr>
          <a:lstStyle>
            <a:lvl1pPr algn="l">
              <a:defRPr sz="3200">
                <a:solidFill>
                  <a:srgbClr val="616365"/>
                </a:solidFill>
              </a:defRPr>
            </a:lvl1pPr>
          </a:lstStyle>
          <a:p>
            <a:r>
              <a:rPr lang="en-US" smtClean="0"/>
              <a:t>Click to edit Master title style</a:t>
            </a:r>
            <a:endParaRPr lang="en-US" dirty="0"/>
          </a:p>
        </p:txBody>
      </p:sp>
      <p:sp>
        <p:nvSpPr>
          <p:cNvPr id="8" name="Date Placeholder 3"/>
          <p:cNvSpPr>
            <a:spLocks noGrp="1"/>
          </p:cNvSpPr>
          <p:nvPr>
            <p:ph type="dt" sz="half" idx="10"/>
          </p:nvPr>
        </p:nvSpPr>
        <p:spPr/>
        <p:txBody>
          <a:bodyPr/>
          <a:lstStyle>
            <a:lvl1pPr>
              <a:defRPr smtClean="0"/>
            </a:lvl1pPr>
          </a:lstStyle>
          <a:p>
            <a:pPr>
              <a:defRPr/>
            </a:pPr>
            <a:fld id="{FB1C9255-2429-4107-9103-345B084C95CA}" type="datetime1">
              <a:rPr lang="en-US" smtClean="0"/>
              <a:t>1/27/2017</a:t>
            </a:fld>
            <a:endParaRPr lang="en-US" dirty="0"/>
          </a:p>
        </p:txBody>
      </p:sp>
      <p:sp>
        <p:nvSpPr>
          <p:cNvPr id="9" name="Footer Placeholder 4"/>
          <p:cNvSpPr>
            <a:spLocks noGrp="1"/>
          </p:cNvSpPr>
          <p:nvPr>
            <p:ph type="ftr" sz="quarter" idx="11"/>
          </p:nvPr>
        </p:nvSpPr>
        <p:spPr/>
        <p:txBody>
          <a:bodyPr/>
          <a:lstStyle>
            <a:lvl1pPr>
              <a:defRPr/>
            </a:lvl1pPr>
          </a:lstStyle>
          <a:p>
            <a:pPr>
              <a:defRPr/>
            </a:pPr>
            <a:endParaRPr lang="en-US" dirty="0"/>
          </a:p>
        </p:txBody>
      </p:sp>
      <p:sp>
        <p:nvSpPr>
          <p:cNvPr id="10" name="Slide Number Placeholder 5"/>
          <p:cNvSpPr>
            <a:spLocks noGrp="1"/>
          </p:cNvSpPr>
          <p:nvPr>
            <p:ph type="sldNum" sz="quarter" idx="12"/>
          </p:nvPr>
        </p:nvSpPr>
        <p:spPr>
          <a:xfrm>
            <a:off x="6934200" y="6272213"/>
            <a:ext cx="2133600" cy="365125"/>
          </a:xfrm>
        </p:spPr>
        <p:txBody>
          <a:bodyPr/>
          <a:lstStyle>
            <a:lvl1pPr>
              <a:defRPr/>
            </a:lvl1pPr>
          </a:lstStyle>
          <a:p>
            <a:pPr>
              <a:defRPr/>
            </a:pPr>
            <a:fld id="{6B22A523-FC2C-49FC-B5CE-A03C3A657229}"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781C1534-D5C6-45BC-9EA0-9A0E718BF4D6}" type="datetime1">
              <a:rPr lang="en-US" smtClean="0"/>
              <a:t>1/27/2017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6FE91F22-1682-4B3B-AC95-440B4AC6B04F}"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hyperlink" Target="mailto:kmlambre@utmb.edu"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5.jpg"/><Relationship Id="rId5" Type="http://schemas.openxmlformats.org/officeDocument/2006/relationships/hyperlink" Target="http://www.utmb.edu/1115" TargetMode="External"/><Relationship Id="rId4" Type="http://schemas.openxmlformats.org/officeDocument/2006/relationships/hyperlink" Target="mailto:cskovace@utmb.ed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4"/>
          <p:cNvSpPr txBox="1">
            <a:spLocks/>
          </p:cNvSpPr>
          <p:nvPr/>
        </p:nvSpPr>
        <p:spPr>
          <a:xfrm>
            <a:off x="1295400" y="4343400"/>
            <a:ext cx="7162800" cy="2151063"/>
          </a:xfrm>
          <a:prstGeom prst="rect">
            <a:avLst/>
          </a:prstGeom>
        </p:spPr>
        <p:txBody>
          <a:bodyPr>
            <a:noAutofit/>
          </a:bodyPr>
          <a:lstStyle>
            <a:lvl1pPr marL="0" indent="0" algn="l" rtl="0" eaLnBrk="0" fontAlgn="base" hangingPunct="0">
              <a:spcBef>
                <a:spcPct val="20000"/>
              </a:spcBef>
              <a:spcAft>
                <a:spcPct val="0"/>
              </a:spcAft>
              <a:buFont typeface="Arial" charset="0"/>
              <a:buNone/>
              <a:defRPr sz="4400" kern="1200">
                <a:solidFill>
                  <a:srgbClr val="366195"/>
                </a:solidFill>
                <a:latin typeface="+mn-lt"/>
                <a:ea typeface="+mn-ea"/>
                <a:cs typeface="+mn-cs"/>
              </a:defRPr>
            </a:lvl1pPr>
            <a:lvl2pPr marL="457200"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spcBef>
                <a:spcPts val="0"/>
              </a:spcBef>
            </a:pPr>
            <a:r>
              <a:rPr lang="en-US" sz="1400" b="1" dirty="0">
                <a:solidFill>
                  <a:srgbClr val="616365"/>
                </a:solidFill>
              </a:rPr>
              <a:t>Katrina Lambrecht, JD, MBA</a:t>
            </a:r>
          </a:p>
          <a:p>
            <a:pPr algn="r">
              <a:spcBef>
                <a:spcPts val="0"/>
              </a:spcBef>
            </a:pPr>
            <a:r>
              <a:rPr lang="en-US" sz="1400" dirty="0">
                <a:solidFill>
                  <a:srgbClr val="616365"/>
                </a:solidFill>
              </a:rPr>
              <a:t>Vice President Institution Strategic Initiatives and </a:t>
            </a:r>
          </a:p>
          <a:p>
            <a:pPr algn="r">
              <a:spcBef>
                <a:spcPts val="0"/>
              </a:spcBef>
            </a:pPr>
            <a:r>
              <a:rPr lang="en-US" sz="1400" dirty="0">
                <a:solidFill>
                  <a:srgbClr val="616365"/>
                </a:solidFill>
              </a:rPr>
              <a:t>Administrator, Angleton Danbury Campus </a:t>
            </a:r>
          </a:p>
          <a:p>
            <a:pPr algn="r">
              <a:spcBef>
                <a:spcPts val="0"/>
              </a:spcBef>
            </a:pPr>
            <a:endParaRPr lang="en-US" sz="1400" b="1" dirty="0" smtClean="0">
              <a:solidFill>
                <a:srgbClr val="616365"/>
              </a:solidFill>
            </a:endParaRPr>
          </a:p>
          <a:p>
            <a:pPr algn="r">
              <a:spcBef>
                <a:spcPts val="0"/>
              </a:spcBef>
            </a:pPr>
            <a:r>
              <a:rPr lang="en-US" sz="1400" b="1" dirty="0" smtClean="0">
                <a:solidFill>
                  <a:srgbClr val="616365"/>
                </a:solidFill>
              </a:rPr>
              <a:t>Craig Kovacevich, MA</a:t>
            </a:r>
          </a:p>
          <a:p>
            <a:pPr algn="r">
              <a:spcBef>
                <a:spcPts val="0"/>
              </a:spcBef>
            </a:pPr>
            <a:r>
              <a:rPr lang="en-US" sz="1400" dirty="0" smtClean="0">
                <a:solidFill>
                  <a:srgbClr val="616365"/>
                </a:solidFill>
              </a:rPr>
              <a:t>Associate Vice President, Waiver Operations &amp; Community Health Plans</a:t>
            </a:r>
          </a:p>
          <a:p>
            <a:pPr algn="r">
              <a:spcBef>
                <a:spcPts val="0"/>
              </a:spcBef>
            </a:pPr>
            <a:r>
              <a:rPr lang="en-US" sz="1400" dirty="0" smtClean="0">
                <a:solidFill>
                  <a:srgbClr val="616365"/>
                </a:solidFill>
              </a:rPr>
              <a:t>Office of the President</a:t>
            </a:r>
          </a:p>
          <a:p>
            <a:pPr algn="r">
              <a:spcBef>
                <a:spcPts val="0"/>
              </a:spcBef>
            </a:pPr>
            <a:endParaRPr lang="en-US" sz="1400" dirty="0">
              <a:solidFill>
                <a:srgbClr val="616365"/>
              </a:solidFill>
            </a:endParaRPr>
          </a:p>
          <a:p>
            <a:pPr algn="r">
              <a:spcBef>
                <a:spcPts val="0"/>
              </a:spcBef>
            </a:pPr>
            <a:r>
              <a:rPr lang="en-US" sz="1400" dirty="0" smtClean="0">
                <a:solidFill>
                  <a:srgbClr val="616365"/>
                </a:solidFill>
              </a:rPr>
              <a:t>University of Texas Medical Branch at Galveston</a:t>
            </a:r>
          </a:p>
          <a:p>
            <a:pPr algn="r">
              <a:spcBef>
                <a:spcPts val="0"/>
              </a:spcBef>
            </a:pPr>
            <a:r>
              <a:rPr lang="en-US" sz="1400" dirty="0" smtClean="0">
                <a:solidFill>
                  <a:srgbClr val="616365"/>
                </a:solidFill>
              </a:rPr>
              <a:t>February 17, 2017</a:t>
            </a:r>
            <a:endParaRPr lang="en-US" sz="1400" dirty="0">
              <a:solidFill>
                <a:srgbClr val="616365"/>
              </a:solidFill>
            </a:endParaRPr>
          </a:p>
        </p:txBody>
      </p:sp>
      <p:sp>
        <p:nvSpPr>
          <p:cNvPr id="6" name="Subtitle 5"/>
          <p:cNvSpPr>
            <a:spLocks noGrp="1"/>
          </p:cNvSpPr>
          <p:nvPr>
            <p:ph type="subTitle" idx="1"/>
          </p:nvPr>
        </p:nvSpPr>
        <p:spPr>
          <a:xfrm>
            <a:off x="346496" y="2640563"/>
            <a:ext cx="8721304" cy="1550437"/>
          </a:xfrm>
        </p:spPr>
        <p:txBody>
          <a:bodyPr>
            <a:normAutofit/>
          </a:bodyPr>
          <a:lstStyle/>
          <a:p>
            <a:r>
              <a:rPr lang="en-US" sz="3600" b="1" dirty="0"/>
              <a:t>Keeping Them Ambulatory: </a:t>
            </a:r>
          </a:p>
          <a:p>
            <a:r>
              <a:rPr lang="en-US" sz="3600" b="1" dirty="0" smtClean="0"/>
              <a:t>Care </a:t>
            </a:r>
            <a:r>
              <a:rPr lang="en-US" sz="3600" b="1" dirty="0"/>
              <a:t>Navigation for </a:t>
            </a:r>
            <a:r>
              <a:rPr lang="en-US" sz="3600" b="1" dirty="0" smtClean="0"/>
              <a:t>the At-Risk </a:t>
            </a:r>
            <a:r>
              <a:rPr lang="en-US" sz="3600" b="1" dirty="0"/>
              <a:t>Population </a:t>
            </a:r>
            <a:r>
              <a:rPr lang="en-US" sz="4000" dirty="0"/>
              <a:t>	</a:t>
            </a:r>
          </a:p>
        </p:txBody>
      </p:sp>
      <p:sp>
        <p:nvSpPr>
          <p:cNvPr id="7" name="Title 1"/>
          <p:cNvSpPr>
            <a:spLocks noGrp="1"/>
          </p:cNvSpPr>
          <p:nvPr>
            <p:ph type="ctrTitle"/>
          </p:nvPr>
        </p:nvSpPr>
        <p:spPr>
          <a:xfrm>
            <a:off x="346496" y="685800"/>
            <a:ext cx="7010400" cy="1752600"/>
          </a:xfrm>
        </p:spPr>
        <p:txBody>
          <a:bodyPr>
            <a:noAutofit/>
          </a:bodyPr>
          <a:lstStyle/>
          <a:p>
            <a:r>
              <a:rPr lang="en-US" dirty="0" smtClean="0"/>
              <a:t>Communities Joined in Action 2017</a:t>
            </a:r>
            <a:br>
              <a:rPr lang="en-US" dirty="0" smtClean="0"/>
            </a:br>
            <a:r>
              <a:rPr lang="en-US" dirty="0" smtClean="0"/>
              <a:t/>
            </a:r>
            <a:br>
              <a:rPr lang="en-US" dirty="0" smtClean="0"/>
            </a:br>
            <a:r>
              <a:rPr lang="en-US" sz="2800" dirty="0" smtClean="0"/>
              <a:t/>
            </a:r>
            <a:br>
              <a:rPr lang="en-US" sz="2800" dirty="0" smtClean="0"/>
            </a:br>
            <a:r>
              <a:rPr lang="en-US" sz="2800" dirty="0" smtClean="0"/>
              <a:t>Texas 1115 Healthcare Transformation Waiver</a:t>
            </a:r>
            <a:endParaRPr lang="en-US" sz="2800" dirty="0"/>
          </a:p>
        </p:txBody>
      </p:sp>
    </p:spTree>
    <p:extLst>
      <p:ext uri="{BB962C8B-B14F-4D97-AF65-F5344CB8AC3E}">
        <p14:creationId xmlns:p14="http://schemas.microsoft.com/office/powerpoint/2010/main" val="28711635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UTMB’s Community Health Program/Chronic Disease Education Project</a:t>
            </a:r>
            <a:endParaRPr lang="en-US" dirty="0"/>
          </a:p>
        </p:txBody>
      </p:sp>
    </p:spTree>
    <p:extLst>
      <p:ext uri="{BB962C8B-B14F-4D97-AF65-F5344CB8AC3E}">
        <p14:creationId xmlns:p14="http://schemas.microsoft.com/office/powerpoint/2010/main" val="23857592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9100" y="1219201"/>
            <a:ext cx="8305800" cy="4953000"/>
          </a:xfrm>
        </p:spPr>
        <p:txBody>
          <a:bodyPr/>
          <a:lstStyle/>
          <a:p>
            <a:pPr>
              <a:buFont typeface="Arial" panose="020B0604020202020204" pitchFamily="34" charset="0"/>
              <a:buChar char="•"/>
            </a:pPr>
            <a:r>
              <a:rPr lang="en-US" sz="2000" dirty="0"/>
              <a:t>P</a:t>
            </a:r>
            <a:r>
              <a:rPr lang="en-US" sz="2000" dirty="0" smtClean="0"/>
              <a:t>rovides </a:t>
            </a:r>
            <a:r>
              <a:rPr lang="en-US" sz="2000" dirty="0"/>
              <a:t>care management and disease management services in Galveston and Brazoria counties </a:t>
            </a:r>
            <a:r>
              <a:rPr lang="en-US" sz="2000" dirty="0" smtClean="0"/>
              <a:t>to:</a:t>
            </a:r>
          </a:p>
          <a:p>
            <a:pPr lvl="1">
              <a:buFont typeface="Arial" panose="020B0604020202020204" pitchFamily="34" charset="0"/>
              <a:buChar char="•"/>
            </a:pPr>
            <a:r>
              <a:rPr lang="en-US" sz="2000" dirty="0"/>
              <a:t>A</a:t>
            </a:r>
            <a:r>
              <a:rPr lang="en-US" sz="2000" dirty="0" smtClean="0"/>
              <a:t>dult Medicaid </a:t>
            </a:r>
          </a:p>
          <a:p>
            <a:pPr lvl="1">
              <a:buFont typeface="Arial" panose="020B0604020202020204" pitchFamily="34" charset="0"/>
              <a:buChar char="•"/>
            </a:pPr>
            <a:r>
              <a:rPr lang="en-US" sz="2000" dirty="0"/>
              <a:t>D</a:t>
            </a:r>
            <a:r>
              <a:rPr lang="en-US" sz="2000" dirty="0" smtClean="0"/>
              <a:t>ual </a:t>
            </a:r>
            <a:r>
              <a:rPr lang="en-US" sz="2000" dirty="0"/>
              <a:t>eligible (Medicare/Medicaid</a:t>
            </a:r>
            <a:r>
              <a:rPr lang="en-US" sz="2000" dirty="0" smtClean="0"/>
              <a:t>) </a:t>
            </a:r>
          </a:p>
          <a:p>
            <a:pPr lvl="1">
              <a:buFont typeface="Arial" panose="020B0604020202020204" pitchFamily="34" charset="0"/>
              <a:buChar char="•"/>
            </a:pPr>
            <a:r>
              <a:rPr lang="en-US" sz="2000" dirty="0"/>
              <a:t>U</a:t>
            </a:r>
            <a:r>
              <a:rPr lang="en-US" sz="2000" dirty="0" smtClean="0"/>
              <a:t>ninsured </a:t>
            </a:r>
            <a:r>
              <a:rPr lang="en-US" sz="2000" dirty="0"/>
              <a:t>patients who have chronic disease (i.e. diabetes, hypertension, heart disease, COPD</a:t>
            </a:r>
            <a:r>
              <a:rPr lang="en-US" sz="2000" dirty="0" smtClean="0"/>
              <a:t>) </a:t>
            </a:r>
          </a:p>
          <a:p>
            <a:pPr>
              <a:buFont typeface="Arial" panose="020B0604020202020204" pitchFamily="34" charset="0"/>
              <a:buChar char="•"/>
            </a:pPr>
            <a:r>
              <a:rPr lang="en-US" sz="2000" dirty="0"/>
              <a:t>Community Health </a:t>
            </a:r>
            <a:r>
              <a:rPr lang="en-US" sz="2000" dirty="0" smtClean="0"/>
              <a:t>Workers (CHWs) </a:t>
            </a:r>
            <a:r>
              <a:rPr lang="en-US" sz="2000" dirty="0"/>
              <a:t>and Case </a:t>
            </a:r>
            <a:r>
              <a:rPr lang="en-US" sz="2000" dirty="0" smtClean="0"/>
              <a:t>Managers (CMs) provide </a:t>
            </a:r>
            <a:r>
              <a:rPr lang="en-US" sz="2000" dirty="0"/>
              <a:t>enhanced social support and culturally competent care to this patient </a:t>
            </a:r>
            <a:r>
              <a:rPr lang="en-US" sz="2000" dirty="0" smtClean="0"/>
              <a:t>population</a:t>
            </a:r>
          </a:p>
          <a:p>
            <a:pPr>
              <a:buFont typeface="Arial" panose="020B0604020202020204" pitchFamily="34" charset="0"/>
              <a:buChar char="•"/>
            </a:pPr>
            <a:r>
              <a:rPr lang="en-US" sz="2000" dirty="0" smtClean="0"/>
              <a:t>The CHWs and CMs serve as navigators for the patients as they traverse through </a:t>
            </a:r>
            <a:r>
              <a:rPr lang="en-US" sz="2000" dirty="0"/>
              <a:t>the continuum of health care services and ensure that patients receive coordinated, timely, and site‐appropriate health care services. </a:t>
            </a:r>
            <a:endParaRPr lang="en-US" sz="2000" dirty="0" smtClean="0"/>
          </a:p>
          <a:p>
            <a:pPr>
              <a:buFont typeface="Arial" panose="020B0604020202020204" pitchFamily="34" charset="0"/>
              <a:buChar char="•"/>
            </a:pPr>
            <a:r>
              <a:rPr lang="en-US" sz="2000" dirty="0"/>
              <a:t>The navigators in this program assist in connecting patients to primary care physicians and/or medical home sites as well as providing expanded care management services and education to patients with chronic disease.</a:t>
            </a:r>
            <a:endParaRPr lang="en-US" sz="2000" dirty="0" smtClean="0"/>
          </a:p>
        </p:txBody>
      </p:sp>
      <p:sp>
        <p:nvSpPr>
          <p:cNvPr id="3" name="Title 2"/>
          <p:cNvSpPr>
            <a:spLocks noGrp="1"/>
          </p:cNvSpPr>
          <p:nvPr>
            <p:ph type="ctrTitle"/>
          </p:nvPr>
        </p:nvSpPr>
        <p:spPr>
          <a:xfrm>
            <a:off x="381000" y="685800"/>
            <a:ext cx="8343900" cy="533401"/>
          </a:xfrm>
        </p:spPr>
        <p:txBody>
          <a:bodyPr/>
          <a:lstStyle/>
          <a:p>
            <a:r>
              <a:rPr lang="en-US" sz="2400" dirty="0" smtClean="0"/>
              <a:t>Community Health Program/Chronic Disease Education Project</a:t>
            </a:r>
            <a:endParaRPr lang="en-US" sz="2400" dirty="0"/>
          </a:p>
        </p:txBody>
      </p:sp>
      <p:sp>
        <p:nvSpPr>
          <p:cNvPr id="4" name="Slide Number Placeholder 3"/>
          <p:cNvSpPr>
            <a:spLocks noGrp="1"/>
          </p:cNvSpPr>
          <p:nvPr>
            <p:ph type="sldNum" sz="quarter" idx="12"/>
          </p:nvPr>
        </p:nvSpPr>
        <p:spPr/>
        <p:txBody>
          <a:bodyPr/>
          <a:lstStyle/>
          <a:p>
            <a:pPr>
              <a:defRPr/>
            </a:pPr>
            <a:fld id="{6B22A523-FC2C-49FC-B5CE-A03C3A657229}" type="slidenum">
              <a:rPr lang="en-US" smtClean="0"/>
              <a:pPr>
                <a:defRPr/>
              </a:pPr>
              <a:t>11</a:t>
            </a:fld>
            <a:endParaRPr lang="en-US" dirty="0"/>
          </a:p>
        </p:txBody>
      </p:sp>
    </p:spTree>
    <p:extLst>
      <p:ext uri="{BB962C8B-B14F-4D97-AF65-F5344CB8AC3E}">
        <p14:creationId xmlns:p14="http://schemas.microsoft.com/office/powerpoint/2010/main" val="28105244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9100" y="1219201"/>
            <a:ext cx="8305800" cy="4953000"/>
          </a:xfrm>
        </p:spPr>
        <p:txBody>
          <a:bodyPr/>
          <a:lstStyle/>
          <a:p>
            <a:pPr>
              <a:buFont typeface="Arial" panose="020B0604020202020204" pitchFamily="34" charset="0"/>
              <a:buChar char="•"/>
            </a:pPr>
            <a:endParaRPr lang="en-US" sz="2000" dirty="0" smtClean="0"/>
          </a:p>
          <a:p>
            <a:pPr>
              <a:buFont typeface="Arial" panose="020B0604020202020204" pitchFamily="34" charset="0"/>
              <a:buChar char="•"/>
            </a:pPr>
            <a:r>
              <a:rPr lang="en-US" sz="2000" dirty="0" smtClean="0"/>
              <a:t>Hypertension is the pay-for-performance measure attached to the project in order to demonstrate the projects impact.</a:t>
            </a:r>
          </a:p>
          <a:p>
            <a:pPr lvl="1">
              <a:buFont typeface="Arial" panose="020B0604020202020204" pitchFamily="34" charset="0"/>
              <a:buChar char="•"/>
            </a:pPr>
            <a:r>
              <a:rPr lang="en-US" sz="2000" dirty="0"/>
              <a:t>The percentage of patients 18 to 85 years of age who had a diagnosis of hypertension (HTN) and whose blood pressure (BP) was adequately controlled (&lt;140/90) during the measurement year</a:t>
            </a:r>
            <a:r>
              <a:rPr lang="en-US" sz="2000" dirty="0" smtClean="0"/>
              <a:t>.</a:t>
            </a:r>
          </a:p>
          <a:p>
            <a:pPr marL="457200" lvl="1" indent="0"/>
            <a:endParaRPr lang="en-US" sz="2000" dirty="0" smtClean="0"/>
          </a:p>
          <a:p>
            <a:pPr>
              <a:buFont typeface="Arial" panose="020B0604020202020204" pitchFamily="34" charset="0"/>
              <a:buChar char="•"/>
            </a:pPr>
            <a:r>
              <a:rPr lang="en-US" sz="2000" dirty="0"/>
              <a:t>Readmissions are not a pay-for-performance metric that is associated with this Texas 1115 project but UTMB does count the Community Health Program/Chronic Disease Education project as a large piece of </a:t>
            </a:r>
            <a:r>
              <a:rPr lang="en-US" sz="2000" dirty="0" smtClean="0"/>
              <a:t>our overall </a:t>
            </a:r>
            <a:r>
              <a:rPr lang="en-US" sz="2000" dirty="0"/>
              <a:t>readmission reduction work.</a:t>
            </a:r>
          </a:p>
          <a:p>
            <a:pPr>
              <a:buFont typeface="Arial" panose="020B0604020202020204" pitchFamily="34" charset="0"/>
              <a:buChar char="•"/>
            </a:pPr>
            <a:endParaRPr lang="en-US" sz="2000" dirty="0"/>
          </a:p>
          <a:p>
            <a:pPr lvl="1">
              <a:buFont typeface="Arial" panose="020B0604020202020204" pitchFamily="34" charset="0"/>
              <a:buChar char="•"/>
            </a:pPr>
            <a:endParaRPr lang="en-US" sz="2000" dirty="0" smtClean="0"/>
          </a:p>
          <a:p>
            <a:pPr marL="0" indent="0"/>
            <a:endParaRPr lang="en-US" sz="2000" dirty="0" smtClean="0"/>
          </a:p>
          <a:p>
            <a:pPr>
              <a:buFont typeface="Arial" panose="020B0604020202020204" pitchFamily="34" charset="0"/>
              <a:buChar char="•"/>
            </a:pPr>
            <a:endParaRPr lang="en-US" sz="2000" dirty="0"/>
          </a:p>
        </p:txBody>
      </p:sp>
      <p:sp>
        <p:nvSpPr>
          <p:cNvPr id="3" name="Title 2"/>
          <p:cNvSpPr>
            <a:spLocks noGrp="1"/>
          </p:cNvSpPr>
          <p:nvPr>
            <p:ph type="ctrTitle"/>
          </p:nvPr>
        </p:nvSpPr>
        <p:spPr>
          <a:xfrm>
            <a:off x="381000" y="685800"/>
            <a:ext cx="8343900" cy="533401"/>
          </a:xfrm>
        </p:spPr>
        <p:txBody>
          <a:bodyPr/>
          <a:lstStyle/>
          <a:p>
            <a:r>
              <a:rPr lang="en-US" sz="2400" dirty="0" smtClean="0"/>
              <a:t>Community Health Program/Chronic Disease Education Project</a:t>
            </a:r>
            <a:endParaRPr lang="en-US" sz="2400" dirty="0"/>
          </a:p>
        </p:txBody>
      </p:sp>
      <p:sp>
        <p:nvSpPr>
          <p:cNvPr id="4" name="Slide Number Placeholder 3"/>
          <p:cNvSpPr>
            <a:spLocks noGrp="1"/>
          </p:cNvSpPr>
          <p:nvPr>
            <p:ph type="sldNum" sz="quarter" idx="12"/>
          </p:nvPr>
        </p:nvSpPr>
        <p:spPr/>
        <p:txBody>
          <a:bodyPr/>
          <a:lstStyle/>
          <a:p>
            <a:pPr>
              <a:defRPr/>
            </a:pPr>
            <a:fld id="{6B22A523-FC2C-49FC-B5CE-A03C3A657229}" type="slidenum">
              <a:rPr lang="en-US" smtClean="0"/>
              <a:pPr>
                <a:defRPr/>
              </a:pPr>
              <a:t>12</a:t>
            </a:fld>
            <a:endParaRPr lang="en-US" dirty="0"/>
          </a:p>
        </p:txBody>
      </p:sp>
    </p:spTree>
    <p:extLst>
      <p:ext uri="{BB962C8B-B14F-4D97-AF65-F5344CB8AC3E}">
        <p14:creationId xmlns:p14="http://schemas.microsoft.com/office/powerpoint/2010/main" val="1790998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9100" y="1219201"/>
            <a:ext cx="8305800" cy="4953000"/>
          </a:xfrm>
        </p:spPr>
        <p:txBody>
          <a:bodyPr/>
          <a:lstStyle/>
          <a:p>
            <a:pPr>
              <a:buFont typeface="Arial" panose="020B0604020202020204" pitchFamily="34" charset="0"/>
              <a:buChar char="•"/>
            </a:pPr>
            <a:r>
              <a:rPr lang="en-US" sz="2000" dirty="0" smtClean="0"/>
              <a:t>Patient data extraction is key to proper reporting to all project stakeholders</a:t>
            </a:r>
          </a:p>
          <a:p>
            <a:pPr lvl="1">
              <a:buFont typeface="Arial" panose="020B0604020202020204" pitchFamily="34" charset="0"/>
              <a:buChar char="•"/>
            </a:pPr>
            <a:r>
              <a:rPr lang="en-US" sz="2000" dirty="0" smtClean="0"/>
              <a:t>Electronic Medical Record (EMR) patient data extraction must be optimized to handle large and varied requests</a:t>
            </a:r>
          </a:p>
          <a:p>
            <a:pPr lvl="1">
              <a:buFont typeface="Arial" panose="020B0604020202020204" pitchFamily="34" charset="0"/>
              <a:buChar char="•"/>
            </a:pPr>
            <a:r>
              <a:rPr lang="en-US" sz="2000" dirty="0" smtClean="0"/>
              <a:t>Stakeholders will require varied reports in order to demonstrate the impact of the project as the project meets significant timeline milestones</a:t>
            </a:r>
          </a:p>
          <a:p>
            <a:pPr lvl="1">
              <a:buFont typeface="Arial" panose="020B0604020202020204" pitchFamily="34" charset="0"/>
              <a:buChar char="•"/>
            </a:pPr>
            <a:r>
              <a:rPr lang="en-US" sz="2000" dirty="0" smtClean="0"/>
              <a:t>Approach every reporting deliverable as if it is a performance review of the reporting systems you are using or an audit of the methodologies you are employing</a:t>
            </a:r>
          </a:p>
          <a:p>
            <a:pPr>
              <a:buFont typeface="Arial" panose="020B0604020202020204" pitchFamily="34" charset="0"/>
              <a:buChar char="•"/>
            </a:pPr>
            <a:r>
              <a:rPr lang="en-US" sz="2000" dirty="0" smtClean="0"/>
              <a:t>Second stage analysis once the data is extracted is key to final numbers.</a:t>
            </a:r>
          </a:p>
          <a:p>
            <a:pPr lvl="1">
              <a:buFont typeface="Arial" panose="020B0604020202020204" pitchFamily="34" charset="0"/>
              <a:buChar char="•"/>
            </a:pPr>
            <a:r>
              <a:rPr lang="en-US" sz="2000" dirty="0" smtClean="0"/>
              <a:t>Setting correct methodologies for data extraction is not enough before final number reporting. </a:t>
            </a:r>
            <a:endParaRPr lang="en-US" sz="2000" dirty="0"/>
          </a:p>
          <a:p>
            <a:pPr lvl="1">
              <a:buFont typeface="Arial" panose="020B0604020202020204" pitchFamily="34" charset="0"/>
              <a:buChar char="•"/>
            </a:pPr>
            <a:r>
              <a:rPr lang="en-US" sz="2000" dirty="0" smtClean="0"/>
              <a:t>Three stage data analysis is used at UTMB in order to ensure correct reporting to the information's final destination.</a:t>
            </a:r>
          </a:p>
          <a:p>
            <a:pPr lvl="1">
              <a:buFont typeface="Arial" panose="020B0604020202020204" pitchFamily="34" charset="0"/>
              <a:buChar char="•"/>
            </a:pPr>
            <a:endParaRPr lang="en-US" sz="2000" dirty="0" smtClean="0"/>
          </a:p>
          <a:p>
            <a:pPr>
              <a:buFont typeface="Arial" panose="020B0604020202020204" pitchFamily="34" charset="0"/>
              <a:buChar char="•"/>
            </a:pPr>
            <a:endParaRPr lang="en-US" sz="2000" dirty="0"/>
          </a:p>
        </p:txBody>
      </p:sp>
      <p:sp>
        <p:nvSpPr>
          <p:cNvPr id="3" name="Title 2"/>
          <p:cNvSpPr>
            <a:spLocks noGrp="1"/>
          </p:cNvSpPr>
          <p:nvPr>
            <p:ph type="ctrTitle"/>
          </p:nvPr>
        </p:nvSpPr>
        <p:spPr>
          <a:xfrm>
            <a:off x="381000" y="685800"/>
            <a:ext cx="8343900" cy="533401"/>
          </a:xfrm>
        </p:spPr>
        <p:txBody>
          <a:bodyPr/>
          <a:lstStyle/>
          <a:p>
            <a:r>
              <a:rPr lang="en-US" sz="2400" dirty="0" smtClean="0"/>
              <a:t>The Role </a:t>
            </a:r>
            <a:r>
              <a:rPr lang="en-US" sz="2400" dirty="0"/>
              <a:t>of </a:t>
            </a:r>
            <a:r>
              <a:rPr lang="en-US" sz="2400" dirty="0" smtClean="0"/>
              <a:t>Data Collection </a:t>
            </a:r>
            <a:r>
              <a:rPr lang="en-US" sz="2400" dirty="0"/>
              <a:t>and </a:t>
            </a:r>
            <a:r>
              <a:rPr lang="en-US" sz="2400" dirty="0" smtClean="0"/>
              <a:t>Analytics</a:t>
            </a:r>
            <a:endParaRPr lang="en-US" sz="2400" dirty="0"/>
          </a:p>
        </p:txBody>
      </p:sp>
      <p:sp>
        <p:nvSpPr>
          <p:cNvPr id="4" name="Slide Number Placeholder 3"/>
          <p:cNvSpPr>
            <a:spLocks noGrp="1"/>
          </p:cNvSpPr>
          <p:nvPr>
            <p:ph type="sldNum" sz="quarter" idx="12"/>
          </p:nvPr>
        </p:nvSpPr>
        <p:spPr/>
        <p:txBody>
          <a:bodyPr/>
          <a:lstStyle/>
          <a:p>
            <a:pPr>
              <a:defRPr/>
            </a:pPr>
            <a:fld id="{6B22A523-FC2C-49FC-B5CE-A03C3A657229}" type="slidenum">
              <a:rPr lang="en-US" smtClean="0"/>
              <a:pPr>
                <a:defRPr/>
              </a:pPr>
              <a:t>13</a:t>
            </a:fld>
            <a:endParaRPr lang="en-US" dirty="0"/>
          </a:p>
        </p:txBody>
      </p:sp>
    </p:spTree>
    <p:extLst>
      <p:ext uri="{BB962C8B-B14F-4D97-AF65-F5344CB8AC3E}">
        <p14:creationId xmlns:p14="http://schemas.microsoft.com/office/powerpoint/2010/main" val="19429646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533400" y="1524000"/>
            <a:ext cx="7848600" cy="4724400"/>
          </a:xfrm>
        </p:spPr>
        <p:txBody>
          <a:bodyPr/>
          <a:lstStyle/>
          <a:p>
            <a:pPr>
              <a:buFont typeface="Arial" panose="020B0604020202020204" pitchFamily="34" charset="0"/>
              <a:buChar char="•"/>
            </a:pPr>
            <a:r>
              <a:rPr lang="en-US" sz="2000" dirty="0" smtClean="0"/>
              <a:t>UTMB was able to align the project with the organizations overall care management strategy</a:t>
            </a:r>
          </a:p>
          <a:p>
            <a:pPr lvl="1">
              <a:buFont typeface="Arial" panose="020B0604020202020204" pitchFamily="34" charset="0"/>
              <a:buChar char="•"/>
            </a:pPr>
            <a:r>
              <a:rPr lang="en-US" sz="2000" dirty="0" smtClean="0"/>
              <a:t>Project successes and best practices are reviewed and reinforced at monthly readmission reduction meetings (CARE Team)</a:t>
            </a:r>
          </a:p>
          <a:p>
            <a:pPr lvl="1">
              <a:buFont typeface="Arial" panose="020B0604020202020204" pitchFamily="34" charset="0"/>
              <a:buChar char="•"/>
            </a:pPr>
            <a:r>
              <a:rPr lang="en-US" sz="2000" dirty="0" smtClean="0"/>
              <a:t>The RN Case Managers, Community Health Workers, and Team Leads and Analysts are also all part of the care management improvement teams </a:t>
            </a:r>
          </a:p>
          <a:p>
            <a:pPr lvl="1">
              <a:buFont typeface="Arial" panose="020B0604020202020204" pitchFamily="34" charset="0"/>
              <a:buChar char="•"/>
            </a:pPr>
            <a:r>
              <a:rPr lang="en-US" sz="2000" dirty="0" smtClean="0"/>
              <a:t>UTMB recently realigned the Care Management structure to better include the DSRIP projects that work towards the Care Management of the many different patient populations that UTMB serves, including the Community Health Program/Chronic Disease Education Program.</a:t>
            </a:r>
            <a:endParaRPr lang="en-US" sz="2000" dirty="0"/>
          </a:p>
        </p:txBody>
      </p:sp>
      <p:sp>
        <p:nvSpPr>
          <p:cNvPr id="3" name="Title 2"/>
          <p:cNvSpPr>
            <a:spLocks noGrp="1"/>
          </p:cNvSpPr>
          <p:nvPr>
            <p:ph type="ctrTitle"/>
          </p:nvPr>
        </p:nvSpPr>
        <p:spPr/>
        <p:txBody>
          <a:bodyPr/>
          <a:lstStyle/>
          <a:p>
            <a:r>
              <a:rPr lang="en-US" sz="2400" dirty="0" smtClean="0"/>
              <a:t>Project Replication</a:t>
            </a:r>
            <a:endParaRPr lang="en-US" sz="2400" dirty="0"/>
          </a:p>
        </p:txBody>
      </p:sp>
      <p:sp>
        <p:nvSpPr>
          <p:cNvPr id="4" name="Slide Number Placeholder 3"/>
          <p:cNvSpPr>
            <a:spLocks noGrp="1"/>
          </p:cNvSpPr>
          <p:nvPr>
            <p:ph type="sldNum" sz="quarter" idx="12"/>
          </p:nvPr>
        </p:nvSpPr>
        <p:spPr/>
        <p:txBody>
          <a:bodyPr/>
          <a:lstStyle/>
          <a:p>
            <a:pPr>
              <a:defRPr/>
            </a:pPr>
            <a:fld id="{6B22A523-FC2C-49FC-B5CE-A03C3A657229}" type="slidenum">
              <a:rPr lang="en-US" smtClean="0"/>
              <a:pPr>
                <a:defRPr/>
              </a:pPr>
              <a:t>14</a:t>
            </a:fld>
            <a:endParaRPr lang="en-US" dirty="0"/>
          </a:p>
        </p:txBody>
      </p:sp>
    </p:spTree>
    <p:extLst>
      <p:ext uri="{BB962C8B-B14F-4D97-AF65-F5344CB8AC3E}">
        <p14:creationId xmlns:p14="http://schemas.microsoft.com/office/powerpoint/2010/main" val="4305343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381000" y="685800"/>
            <a:ext cx="8343900" cy="533401"/>
          </a:xfrm>
        </p:spPr>
        <p:txBody>
          <a:bodyPr/>
          <a:lstStyle/>
          <a:p>
            <a:r>
              <a:rPr lang="en-US" sz="2400" dirty="0" smtClean="0"/>
              <a:t>Project Replication: Staffing</a:t>
            </a:r>
            <a:endParaRPr lang="en-US" sz="2400" dirty="0"/>
          </a:p>
        </p:txBody>
      </p:sp>
      <p:sp>
        <p:nvSpPr>
          <p:cNvPr id="4" name="Slide Number Placeholder 3"/>
          <p:cNvSpPr>
            <a:spLocks noGrp="1"/>
          </p:cNvSpPr>
          <p:nvPr>
            <p:ph type="sldNum" sz="quarter" idx="12"/>
          </p:nvPr>
        </p:nvSpPr>
        <p:spPr/>
        <p:txBody>
          <a:bodyPr/>
          <a:lstStyle/>
          <a:p>
            <a:pPr>
              <a:defRPr/>
            </a:pPr>
            <a:fld id="{6B22A523-FC2C-49FC-B5CE-A03C3A657229}" type="slidenum">
              <a:rPr lang="en-US" smtClean="0"/>
              <a:pPr>
                <a:defRPr/>
              </a:pPr>
              <a:t>15</a:t>
            </a:fld>
            <a:endParaRPr lang="en-US" dirty="0"/>
          </a:p>
        </p:txBody>
      </p:sp>
      <p:pic>
        <p:nvPicPr>
          <p:cNvPr id="8" name="Picture 7"/>
          <p:cNvPicPr>
            <a:picLocks noChangeAspect="1"/>
          </p:cNvPicPr>
          <p:nvPr/>
        </p:nvPicPr>
        <p:blipFill>
          <a:blip r:embed="rId3"/>
          <a:stretch>
            <a:fillRect/>
          </a:stretch>
        </p:blipFill>
        <p:spPr>
          <a:xfrm>
            <a:off x="1626458" y="1130285"/>
            <a:ext cx="5852984" cy="5156201"/>
          </a:xfrm>
          <a:prstGeom prst="rect">
            <a:avLst/>
          </a:prstGeom>
        </p:spPr>
      </p:pic>
    </p:spTree>
    <p:extLst>
      <p:ext uri="{BB962C8B-B14F-4D97-AF65-F5344CB8AC3E}">
        <p14:creationId xmlns:p14="http://schemas.microsoft.com/office/powerpoint/2010/main" val="16972288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9100" y="1219201"/>
            <a:ext cx="8305800" cy="4953000"/>
          </a:xfrm>
        </p:spPr>
        <p:txBody>
          <a:bodyPr/>
          <a:lstStyle/>
          <a:p>
            <a:pPr>
              <a:buFont typeface="Arial" panose="020B0604020202020204" pitchFamily="34" charset="0"/>
              <a:buChar char="•"/>
            </a:pPr>
            <a:r>
              <a:rPr lang="en-US" sz="2000" dirty="0" smtClean="0"/>
              <a:t>Hypertension impact:</a:t>
            </a:r>
          </a:p>
          <a:p>
            <a:pPr lvl="1">
              <a:buFont typeface="Arial" panose="020B0604020202020204" pitchFamily="34" charset="0"/>
              <a:buChar char="•"/>
            </a:pPr>
            <a:r>
              <a:rPr lang="en-US" sz="2000" b="1" dirty="0" smtClean="0"/>
              <a:t>Numerator:</a:t>
            </a:r>
            <a:r>
              <a:rPr lang="en-US" sz="2000" dirty="0" smtClean="0"/>
              <a:t> The </a:t>
            </a:r>
            <a:r>
              <a:rPr lang="en-US" sz="2000" dirty="0"/>
              <a:t>number of patients in the denominator whose most recent BP is adequately controlled during the measurement year. For a patient’s BP to be controlled, both the systolic and diastolic BP must be &lt;140/90 (adequate control). To determine if a patient’s BP is adequately controlled, the representative BP must be identified.</a:t>
            </a:r>
            <a:endParaRPr lang="en-US" sz="2000" dirty="0" smtClean="0"/>
          </a:p>
          <a:p>
            <a:pPr lvl="1">
              <a:buFont typeface="Arial" panose="020B0604020202020204" pitchFamily="34" charset="0"/>
              <a:buChar char="•"/>
            </a:pPr>
            <a:r>
              <a:rPr lang="en-US" sz="2000" b="1" dirty="0" smtClean="0"/>
              <a:t>Denominator:</a:t>
            </a:r>
            <a:r>
              <a:rPr lang="en-US" sz="2000" dirty="0" smtClean="0"/>
              <a:t> Patients </a:t>
            </a:r>
            <a:r>
              <a:rPr lang="en-US" sz="2000" dirty="0"/>
              <a:t>18 to 85 years of age by the end of the measurement year who had at least one outpatient encounter with a diagnosis of hypertension (HTN) during the first six months of the measurement year</a:t>
            </a:r>
            <a:r>
              <a:rPr lang="en-US" sz="2000" dirty="0" smtClean="0"/>
              <a:t>.</a:t>
            </a:r>
          </a:p>
          <a:p>
            <a:pPr>
              <a:buFont typeface="Arial" panose="020B0604020202020204" pitchFamily="34" charset="0"/>
              <a:buChar char="•"/>
            </a:pPr>
            <a:r>
              <a:rPr lang="en-US" sz="2000" dirty="0" smtClean="0"/>
              <a:t>The above numerator and denominator definitions are used to guide the data pulls for the baseline year and all subsequent performance years. The resulting performance year ratios are then pitted against the baseline ratio, informing the project team on the impact seen in the patient population.</a:t>
            </a:r>
          </a:p>
          <a:p>
            <a:pPr marL="0" indent="0"/>
            <a:endParaRPr lang="en-US" sz="2000" dirty="0" smtClean="0"/>
          </a:p>
        </p:txBody>
      </p:sp>
      <p:sp>
        <p:nvSpPr>
          <p:cNvPr id="3" name="Title 2"/>
          <p:cNvSpPr>
            <a:spLocks noGrp="1"/>
          </p:cNvSpPr>
          <p:nvPr>
            <p:ph type="ctrTitle"/>
          </p:nvPr>
        </p:nvSpPr>
        <p:spPr>
          <a:xfrm>
            <a:off x="381000" y="685800"/>
            <a:ext cx="8343900" cy="533401"/>
          </a:xfrm>
        </p:spPr>
        <p:txBody>
          <a:bodyPr/>
          <a:lstStyle/>
          <a:p>
            <a:r>
              <a:rPr lang="en-US" sz="2400" dirty="0" smtClean="0"/>
              <a:t>Best Practices </a:t>
            </a:r>
            <a:r>
              <a:rPr lang="en-US" sz="2400" dirty="0"/>
              <a:t>in </a:t>
            </a:r>
            <a:r>
              <a:rPr lang="en-US" sz="2400" dirty="0" smtClean="0"/>
              <a:t>Patient Navigation </a:t>
            </a:r>
            <a:r>
              <a:rPr lang="en-US" sz="2400" dirty="0"/>
              <a:t>and </a:t>
            </a:r>
            <a:r>
              <a:rPr lang="en-US" sz="2400" dirty="0" smtClean="0"/>
              <a:t>Care Coordination</a:t>
            </a:r>
            <a:endParaRPr lang="en-US" sz="2400" dirty="0"/>
          </a:p>
        </p:txBody>
      </p:sp>
      <p:sp>
        <p:nvSpPr>
          <p:cNvPr id="4" name="Slide Number Placeholder 3"/>
          <p:cNvSpPr>
            <a:spLocks noGrp="1"/>
          </p:cNvSpPr>
          <p:nvPr>
            <p:ph type="sldNum" sz="quarter" idx="12"/>
          </p:nvPr>
        </p:nvSpPr>
        <p:spPr/>
        <p:txBody>
          <a:bodyPr/>
          <a:lstStyle/>
          <a:p>
            <a:pPr>
              <a:defRPr/>
            </a:pPr>
            <a:fld id="{6B22A523-FC2C-49FC-B5CE-A03C3A657229}" type="slidenum">
              <a:rPr lang="en-US" smtClean="0"/>
              <a:pPr>
                <a:defRPr/>
              </a:pPr>
              <a:t>16</a:t>
            </a:fld>
            <a:endParaRPr lang="en-US" dirty="0"/>
          </a:p>
        </p:txBody>
      </p:sp>
    </p:spTree>
    <p:extLst>
      <p:ext uri="{BB962C8B-B14F-4D97-AF65-F5344CB8AC3E}">
        <p14:creationId xmlns:p14="http://schemas.microsoft.com/office/powerpoint/2010/main" val="34363344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9100" y="1143000"/>
            <a:ext cx="8305800" cy="5053012"/>
          </a:xfrm>
        </p:spPr>
        <p:txBody>
          <a:bodyPr/>
          <a:lstStyle/>
          <a:p>
            <a:pPr>
              <a:buFont typeface="Arial" panose="020B0604020202020204" pitchFamily="34" charset="0"/>
              <a:buChar char="•"/>
            </a:pPr>
            <a:r>
              <a:rPr lang="en-US" sz="2000" dirty="0" smtClean="0"/>
              <a:t>Hypertension </a:t>
            </a:r>
            <a:r>
              <a:rPr lang="en-US" sz="2000" dirty="0"/>
              <a:t>o</a:t>
            </a:r>
            <a:r>
              <a:rPr lang="en-US" sz="2000" dirty="0" smtClean="0"/>
              <a:t>utcome measure impact:</a:t>
            </a:r>
          </a:p>
          <a:p>
            <a:pPr marL="0" indent="0"/>
            <a:endParaRPr lang="en-US" sz="2000" dirty="0" smtClean="0"/>
          </a:p>
          <a:p>
            <a:pPr>
              <a:buFont typeface="Arial" panose="020B0604020202020204" pitchFamily="34" charset="0"/>
              <a:buChar char="•"/>
            </a:pPr>
            <a:endParaRPr lang="en-US" sz="2000" dirty="0" smtClean="0"/>
          </a:p>
          <a:p>
            <a:pPr>
              <a:buFont typeface="Arial" panose="020B0604020202020204" pitchFamily="34" charset="0"/>
              <a:buChar char="•"/>
            </a:pPr>
            <a:endParaRPr lang="en-US" sz="2000" dirty="0"/>
          </a:p>
          <a:p>
            <a:pPr>
              <a:buFont typeface="Arial" panose="020B0604020202020204" pitchFamily="34" charset="0"/>
              <a:buChar char="•"/>
            </a:pPr>
            <a:endParaRPr lang="en-US" sz="2000" dirty="0" smtClean="0"/>
          </a:p>
          <a:p>
            <a:pPr>
              <a:buFont typeface="Arial" panose="020B0604020202020204" pitchFamily="34" charset="0"/>
              <a:buChar char="•"/>
            </a:pPr>
            <a:endParaRPr lang="en-US" sz="2000" dirty="0"/>
          </a:p>
          <a:p>
            <a:pPr marL="0" indent="0"/>
            <a:endParaRPr lang="en-US" sz="2000" dirty="0" smtClean="0"/>
          </a:p>
          <a:p>
            <a:pPr marL="0" indent="0"/>
            <a:endParaRPr lang="en-US" sz="2000" dirty="0" smtClean="0"/>
          </a:p>
          <a:p>
            <a:pPr>
              <a:buFont typeface="Arial" panose="020B0604020202020204" pitchFamily="34" charset="0"/>
              <a:buChar char="•"/>
            </a:pPr>
            <a:endParaRPr lang="en-US" sz="2000" dirty="0" smtClean="0"/>
          </a:p>
          <a:p>
            <a:pPr>
              <a:buFont typeface="Arial" panose="020B0604020202020204" pitchFamily="34" charset="0"/>
              <a:buChar char="•"/>
            </a:pPr>
            <a:r>
              <a:rPr lang="en-US" sz="2000" dirty="0" smtClean="0"/>
              <a:t>Goals role over into a “carryforward year” if not met during the first performance year period allowing for achievement of previous goals</a:t>
            </a:r>
          </a:p>
          <a:p>
            <a:pPr>
              <a:buFont typeface="Arial" panose="020B0604020202020204" pitchFamily="34" charset="0"/>
              <a:buChar char="•"/>
            </a:pPr>
            <a:r>
              <a:rPr lang="en-US" sz="2000" dirty="0" smtClean="0"/>
              <a:t>Goals are also subject to partial achievement with gap closures of 25%, 50%, and 75% paid with dollars at the same percentage of the total metric’s valuation respectively</a:t>
            </a:r>
          </a:p>
          <a:p>
            <a:pPr>
              <a:buFont typeface="Arial" panose="020B0604020202020204" pitchFamily="34" charset="0"/>
              <a:buChar char="•"/>
            </a:pPr>
            <a:endParaRPr lang="en-US" sz="2000" dirty="0" smtClean="0"/>
          </a:p>
        </p:txBody>
      </p:sp>
      <p:sp>
        <p:nvSpPr>
          <p:cNvPr id="3" name="Title 2"/>
          <p:cNvSpPr>
            <a:spLocks noGrp="1"/>
          </p:cNvSpPr>
          <p:nvPr>
            <p:ph type="ctrTitle"/>
          </p:nvPr>
        </p:nvSpPr>
        <p:spPr>
          <a:xfrm>
            <a:off x="381000" y="685800"/>
            <a:ext cx="8343900" cy="533401"/>
          </a:xfrm>
        </p:spPr>
        <p:txBody>
          <a:bodyPr/>
          <a:lstStyle/>
          <a:p>
            <a:r>
              <a:rPr lang="en-US" sz="2400" dirty="0" smtClean="0"/>
              <a:t>Best Practices </a:t>
            </a:r>
            <a:r>
              <a:rPr lang="en-US" sz="2400" dirty="0"/>
              <a:t>in </a:t>
            </a:r>
            <a:r>
              <a:rPr lang="en-US" sz="2400" dirty="0" smtClean="0"/>
              <a:t>Patient Navigation </a:t>
            </a:r>
            <a:r>
              <a:rPr lang="en-US" sz="2400" dirty="0"/>
              <a:t>and </a:t>
            </a:r>
            <a:r>
              <a:rPr lang="en-US" sz="2400" dirty="0" smtClean="0"/>
              <a:t>Care Coordination</a:t>
            </a:r>
            <a:endParaRPr lang="en-US" sz="2400" dirty="0"/>
          </a:p>
        </p:txBody>
      </p:sp>
      <p:sp>
        <p:nvSpPr>
          <p:cNvPr id="4" name="Slide Number Placeholder 3"/>
          <p:cNvSpPr>
            <a:spLocks noGrp="1"/>
          </p:cNvSpPr>
          <p:nvPr>
            <p:ph type="sldNum" sz="quarter" idx="12"/>
          </p:nvPr>
        </p:nvSpPr>
        <p:spPr/>
        <p:txBody>
          <a:bodyPr/>
          <a:lstStyle/>
          <a:p>
            <a:pPr>
              <a:defRPr/>
            </a:pPr>
            <a:fld id="{6B22A523-FC2C-49FC-B5CE-A03C3A657229}" type="slidenum">
              <a:rPr lang="en-US" smtClean="0"/>
              <a:pPr>
                <a:defRPr/>
              </a:pPr>
              <a:t>17</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34021986"/>
              </p:ext>
            </p:extLst>
          </p:nvPr>
        </p:nvGraphicFramePr>
        <p:xfrm>
          <a:off x="914400" y="1676400"/>
          <a:ext cx="7239000" cy="2286000"/>
        </p:xfrm>
        <a:graphic>
          <a:graphicData uri="http://schemas.openxmlformats.org/drawingml/2006/table">
            <a:tbl>
              <a:tblPr firstRow="1" bandRow="1">
                <a:tableStyleId>{5C22544A-7EE6-4342-B048-85BDC9FD1C3A}</a:tableStyleId>
              </a:tblPr>
              <a:tblGrid>
                <a:gridCol w="2514600"/>
                <a:gridCol w="1216843"/>
                <a:gridCol w="3507557"/>
              </a:tblGrid>
              <a:tr h="457200">
                <a:tc>
                  <a:txBody>
                    <a:bodyPr/>
                    <a:lstStyle/>
                    <a:p>
                      <a:pPr algn="l">
                        <a:lnSpc>
                          <a:spcPct val="100000"/>
                        </a:lnSpc>
                      </a:pPr>
                      <a:r>
                        <a:rPr lang="en-US" b="1" dirty="0" smtClean="0"/>
                        <a:t>Measurement Period</a:t>
                      </a:r>
                      <a:endParaRPr lang="en-US" b="1" dirty="0"/>
                    </a:p>
                  </a:txBody>
                  <a:tcPr/>
                </a:tc>
                <a:tc>
                  <a:txBody>
                    <a:bodyPr/>
                    <a:lstStyle/>
                    <a:p>
                      <a:pPr algn="l">
                        <a:lnSpc>
                          <a:spcPct val="100000"/>
                        </a:lnSpc>
                      </a:pPr>
                      <a:r>
                        <a:rPr lang="en-US" dirty="0" smtClean="0"/>
                        <a:t>Goal</a:t>
                      </a:r>
                      <a:endParaRPr lang="en-US" dirty="0"/>
                    </a:p>
                  </a:txBody>
                  <a:tcPr/>
                </a:tc>
                <a:tc>
                  <a:txBody>
                    <a:bodyPr/>
                    <a:lstStyle/>
                    <a:p>
                      <a:pPr algn="l">
                        <a:lnSpc>
                          <a:spcPct val="100000"/>
                        </a:lnSpc>
                      </a:pPr>
                      <a:r>
                        <a:rPr lang="en-US" dirty="0" smtClean="0"/>
                        <a:t>Actual</a:t>
                      </a:r>
                      <a:endParaRPr lang="en-US" dirty="0"/>
                    </a:p>
                  </a:txBody>
                  <a:tcPr/>
                </a:tc>
              </a:tr>
              <a:tr h="457200">
                <a:tc>
                  <a:txBody>
                    <a:bodyPr/>
                    <a:lstStyle/>
                    <a:p>
                      <a:pPr algn="l">
                        <a:lnSpc>
                          <a:spcPct val="100000"/>
                        </a:lnSpc>
                      </a:pPr>
                      <a:r>
                        <a:rPr lang="en-US" b="1" dirty="0" smtClean="0"/>
                        <a:t>Baseline Year</a:t>
                      </a:r>
                      <a:endParaRPr lang="en-US" b="1" dirty="0"/>
                    </a:p>
                  </a:txBody>
                  <a:tcPr/>
                </a:tc>
                <a:tc>
                  <a:txBody>
                    <a:bodyPr/>
                    <a:lstStyle/>
                    <a:p>
                      <a:pPr algn="l">
                        <a:lnSpc>
                          <a:spcPct val="100000"/>
                        </a:lnSpc>
                      </a:pPr>
                      <a:r>
                        <a:rPr lang="en-US" dirty="0" smtClean="0"/>
                        <a:t>N/A</a:t>
                      </a:r>
                      <a:endParaRPr lang="en-US" dirty="0"/>
                    </a:p>
                  </a:txBody>
                  <a:tcPr/>
                </a:tc>
                <a:tc>
                  <a:txBody>
                    <a:bodyPr/>
                    <a:lstStyle/>
                    <a:p>
                      <a:pPr algn="l">
                        <a:lnSpc>
                          <a:spcPct val="100000"/>
                        </a:lnSpc>
                      </a:pPr>
                      <a:r>
                        <a:rPr lang="en-US" dirty="0" smtClean="0"/>
                        <a:t>.5800</a:t>
                      </a:r>
                      <a:endParaRPr lang="en-US" dirty="0"/>
                    </a:p>
                  </a:txBody>
                  <a:tcPr/>
                </a:tc>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smtClean="0"/>
                        <a:t>PY (Performance Year)</a:t>
                      </a:r>
                      <a:r>
                        <a:rPr lang="en-US" b="1" baseline="0" dirty="0" smtClean="0"/>
                        <a:t> </a:t>
                      </a:r>
                      <a:r>
                        <a:rPr lang="en-US" b="1" dirty="0" smtClean="0"/>
                        <a:t>1</a:t>
                      </a:r>
                    </a:p>
                  </a:txBody>
                  <a:tcPr/>
                </a:tc>
                <a:tc>
                  <a:txBody>
                    <a:bodyPr/>
                    <a:lstStyle/>
                    <a:p>
                      <a:pPr algn="l">
                        <a:lnSpc>
                          <a:spcPct val="100000"/>
                        </a:lnSpc>
                      </a:pPr>
                      <a:r>
                        <a:rPr lang="en-US" dirty="0" smtClean="0"/>
                        <a:t>.5911</a:t>
                      </a:r>
                      <a:endParaRPr lang="en-US" dirty="0"/>
                    </a:p>
                  </a:txBody>
                  <a:tcPr/>
                </a:tc>
                <a:tc>
                  <a:txBody>
                    <a:bodyPr/>
                    <a:lstStyle/>
                    <a:p>
                      <a:pPr algn="l">
                        <a:lnSpc>
                          <a:spcPct val="100000"/>
                        </a:lnSpc>
                      </a:pPr>
                      <a:r>
                        <a:rPr lang="en-US" dirty="0" smtClean="0"/>
                        <a:t>.5217</a:t>
                      </a:r>
                      <a:endParaRPr lang="en-US" dirty="0"/>
                    </a:p>
                  </a:txBody>
                  <a:tcPr/>
                </a:tc>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smtClean="0"/>
                        <a:t>PY 2</a:t>
                      </a:r>
                    </a:p>
                  </a:txBody>
                  <a:tcPr/>
                </a:tc>
                <a:tc>
                  <a:txBody>
                    <a:bodyPr/>
                    <a:lstStyle/>
                    <a:p>
                      <a:pPr algn="l">
                        <a:lnSpc>
                          <a:spcPct val="100000"/>
                        </a:lnSpc>
                      </a:pPr>
                      <a:r>
                        <a:rPr lang="en-US" dirty="0" smtClean="0"/>
                        <a:t>.6022</a:t>
                      </a:r>
                      <a:endParaRPr lang="en-US" dirty="0"/>
                    </a:p>
                  </a:txBody>
                  <a:tcPr/>
                </a:tc>
                <a:tc>
                  <a:txBody>
                    <a:bodyPr/>
                    <a:lstStyle/>
                    <a:p>
                      <a:pPr algn="l">
                        <a:lnSpc>
                          <a:spcPct val="100000"/>
                        </a:lnSpc>
                      </a:pPr>
                      <a:r>
                        <a:rPr lang="en-US" b="0" dirty="0" smtClean="0"/>
                        <a:t>.5948 (Achievement</a:t>
                      </a:r>
                      <a:r>
                        <a:rPr lang="en-US" b="0" baseline="0" dirty="0" smtClean="0"/>
                        <a:t> of</a:t>
                      </a:r>
                      <a:r>
                        <a:rPr lang="en-US" b="0" dirty="0" smtClean="0"/>
                        <a:t> PY1 goal!)</a:t>
                      </a:r>
                      <a:endParaRPr lang="en-US" b="0" dirty="0"/>
                    </a:p>
                  </a:txBody>
                  <a:tcPr/>
                </a:tc>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smtClean="0"/>
                        <a:t>PY 3</a:t>
                      </a:r>
                    </a:p>
                  </a:txBody>
                  <a:tcPr/>
                </a:tc>
                <a:tc>
                  <a:txBody>
                    <a:bodyPr/>
                    <a:lstStyle/>
                    <a:p>
                      <a:pPr algn="l">
                        <a:lnSpc>
                          <a:spcPct val="100000"/>
                        </a:lnSpc>
                      </a:pPr>
                      <a:r>
                        <a:rPr lang="en-US" dirty="0" smtClean="0"/>
                        <a:t>.6430</a:t>
                      </a:r>
                      <a:endParaRPr lang="en-US" dirty="0"/>
                    </a:p>
                  </a:txBody>
                  <a:tcPr/>
                </a:tc>
                <a:tc>
                  <a:txBody>
                    <a:bodyPr/>
                    <a:lstStyle/>
                    <a:p>
                      <a:pPr algn="l">
                        <a:lnSpc>
                          <a:spcPct val="100000"/>
                        </a:lnSpc>
                      </a:pPr>
                      <a:r>
                        <a:rPr lang="en-US" dirty="0" smtClean="0"/>
                        <a:t>Not reported yet</a:t>
                      </a:r>
                      <a:endParaRPr lang="en-US" dirty="0"/>
                    </a:p>
                  </a:txBody>
                  <a:tcPr/>
                </a:tc>
              </a:tr>
            </a:tbl>
          </a:graphicData>
        </a:graphic>
      </p:graphicFrame>
    </p:spTree>
    <p:extLst>
      <p:ext uri="{BB962C8B-B14F-4D97-AF65-F5344CB8AC3E}">
        <p14:creationId xmlns:p14="http://schemas.microsoft.com/office/powerpoint/2010/main" val="33571055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9100" y="1219201"/>
            <a:ext cx="8305800" cy="4953000"/>
          </a:xfrm>
        </p:spPr>
        <p:txBody>
          <a:bodyPr/>
          <a:lstStyle/>
          <a:p>
            <a:pPr>
              <a:buFont typeface="Arial" panose="020B0604020202020204" pitchFamily="34" charset="0"/>
              <a:buChar char="•"/>
            </a:pPr>
            <a:r>
              <a:rPr lang="en-US" sz="2000" dirty="0" smtClean="0"/>
              <a:t>The Texas 1115 Transformation Waiver has created opportunity for Texas Healthcare Service Organizations to start projects such as UTMB’s Community Health Program/Chronic Disease Education Project.</a:t>
            </a:r>
          </a:p>
          <a:p>
            <a:pPr>
              <a:buFont typeface="Arial" panose="020B0604020202020204" pitchFamily="34" charset="0"/>
              <a:buChar char="•"/>
            </a:pPr>
            <a:r>
              <a:rPr lang="en-US" sz="2000" dirty="0" smtClean="0"/>
              <a:t>UTMB has streamlined data reporting in order to meet DSRIP reporting needs</a:t>
            </a:r>
          </a:p>
          <a:p>
            <a:pPr>
              <a:buFont typeface="Arial" panose="020B0604020202020204" pitchFamily="34" charset="0"/>
              <a:buChar char="•"/>
            </a:pPr>
            <a:r>
              <a:rPr lang="en-US" sz="2000" dirty="0"/>
              <a:t>UTMB’s Community Health Program/Chronic Disease Education </a:t>
            </a:r>
            <a:r>
              <a:rPr lang="en-US" sz="2000" dirty="0" smtClean="0"/>
              <a:t>Project can be easily duplicated at other Healthcare Service organizations across Texas and the Nation to address readmissions and hypertension in a patient population as well as provide care for the Low-income/Uninsured population</a:t>
            </a:r>
          </a:p>
          <a:p>
            <a:pPr>
              <a:buFont typeface="Arial" panose="020B0604020202020204" pitchFamily="34" charset="0"/>
              <a:buChar char="•"/>
            </a:pPr>
            <a:r>
              <a:rPr lang="en-US" sz="2000" dirty="0" smtClean="0"/>
              <a:t>Best Practices in Hypertension have shown a positive variance over the 5 year project timeline and the 3 year outcome measure performance year periods.</a:t>
            </a:r>
          </a:p>
        </p:txBody>
      </p:sp>
      <p:sp>
        <p:nvSpPr>
          <p:cNvPr id="3" name="Title 2"/>
          <p:cNvSpPr>
            <a:spLocks noGrp="1"/>
          </p:cNvSpPr>
          <p:nvPr>
            <p:ph type="ctrTitle"/>
          </p:nvPr>
        </p:nvSpPr>
        <p:spPr>
          <a:xfrm>
            <a:off x="381000" y="685800"/>
            <a:ext cx="8343900" cy="533401"/>
          </a:xfrm>
        </p:spPr>
        <p:txBody>
          <a:bodyPr/>
          <a:lstStyle/>
          <a:p>
            <a:r>
              <a:rPr lang="en-US" sz="2400" dirty="0" smtClean="0"/>
              <a:t>In Summary</a:t>
            </a:r>
            <a:endParaRPr lang="en-US" sz="2400" dirty="0"/>
          </a:p>
        </p:txBody>
      </p:sp>
      <p:sp>
        <p:nvSpPr>
          <p:cNvPr id="4" name="Slide Number Placeholder 3"/>
          <p:cNvSpPr>
            <a:spLocks noGrp="1"/>
          </p:cNvSpPr>
          <p:nvPr>
            <p:ph type="sldNum" sz="quarter" idx="12"/>
          </p:nvPr>
        </p:nvSpPr>
        <p:spPr/>
        <p:txBody>
          <a:bodyPr/>
          <a:lstStyle/>
          <a:p>
            <a:pPr>
              <a:defRPr/>
            </a:pPr>
            <a:fld id="{6B22A523-FC2C-49FC-B5CE-A03C3A657229}" type="slidenum">
              <a:rPr lang="en-US" smtClean="0"/>
              <a:pPr>
                <a:defRPr/>
              </a:pPr>
              <a:t>18</a:t>
            </a:fld>
            <a:endParaRPr lang="en-US" dirty="0"/>
          </a:p>
        </p:txBody>
      </p:sp>
    </p:spTree>
    <p:extLst>
      <p:ext uri="{BB962C8B-B14F-4D97-AF65-F5344CB8AC3E}">
        <p14:creationId xmlns:p14="http://schemas.microsoft.com/office/powerpoint/2010/main" val="28111270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srcRect l="3666" r="56001" b="21555"/>
          <a:stretch/>
        </p:blipFill>
        <p:spPr>
          <a:xfrm>
            <a:off x="838200" y="3886200"/>
            <a:ext cx="1715386" cy="1676400"/>
          </a:xfrm>
          <a:prstGeom prst="rect">
            <a:avLst/>
          </a:prstGeom>
        </p:spPr>
      </p:pic>
      <p:sp>
        <p:nvSpPr>
          <p:cNvPr id="2" name="Content Placeholder 1"/>
          <p:cNvSpPr>
            <a:spLocks noGrp="1"/>
          </p:cNvSpPr>
          <p:nvPr>
            <p:ph idx="1"/>
          </p:nvPr>
        </p:nvSpPr>
        <p:spPr>
          <a:xfrm>
            <a:off x="2553586" y="4191000"/>
            <a:ext cx="6361814" cy="1752600"/>
          </a:xfrm>
        </p:spPr>
        <p:txBody>
          <a:bodyPr/>
          <a:lstStyle/>
          <a:p>
            <a:r>
              <a:rPr lang="en-US" sz="1400" b="1" dirty="0"/>
              <a:t>Associate </a:t>
            </a:r>
            <a:r>
              <a:rPr lang="en-US" sz="1400" b="1" dirty="0" smtClean="0"/>
              <a:t>VP, </a:t>
            </a:r>
            <a:r>
              <a:rPr lang="en-US" sz="1400" b="1" dirty="0"/>
              <a:t>Waiver Operations </a:t>
            </a:r>
            <a:r>
              <a:rPr lang="en-US" sz="1400" b="1" dirty="0" smtClean="0"/>
              <a:t>&amp; Community </a:t>
            </a:r>
            <a:r>
              <a:rPr lang="en-US" sz="1400" b="1" dirty="0"/>
              <a:t>Health </a:t>
            </a:r>
            <a:r>
              <a:rPr lang="en-US" sz="1400" b="1" dirty="0" smtClean="0"/>
              <a:t>Plans</a:t>
            </a:r>
          </a:p>
          <a:p>
            <a:r>
              <a:rPr lang="en-US" sz="1400" dirty="0" smtClean="0"/>
              <a:t>409.766.4047</a:t>
            </a:r>
          </a:p>
          <a:p>
            <a:r>
              <a:rPr lang="en-US" sz="1400" dirty="0" smtClean="0">
                <a:hlinkClick r:id="rId4"/>
              </a:rPr>
              <a:t>cskovace@utmb.edu</a:t>
            </a:r>
            <a:r>
              <a:rPr lang="en-US" sz="1400" dirty="0" smtClean="0"/>
              <a:t>  </a:t>
            </a:r>
            <a:endParaRPr lang="en-US" sz="1400" dirty="0"/>
          </a:p>
          <a:p>
            <a:r>
              <a:rPr lang="en-US" sz="1400" dirty="0" smtClean="0">
                <a:hlinkClick r:id="rId5"/>
              </a:rPr>
              <a:t>www.utmb.edu/1115</a:t>
            </a:r>
            <a:endParaRPr lang="en-US" sz="1400" dirty="0" smtClean="0"/>
          </a:p>
          <a:p>
            <a:endParaRPr lang="en-US" sz="1200" dirty="0" smtClean="0"/>
          </a:p>
          <a:p>
            <a:endParaRPr lang="en-US" sz="1200" dirty="0"/>
          </a:p>
          <a:p>
            <a:endParaRPr lang="en-US" sz="1200" dirty="0"/>
          </a:p>
        </p:txBody>
      </p:sp>
      <p:sp>
        <p:nvSpPr>
          <p:cNvPr id="4" name="Slide Number Placeholder 3"/>
          <p:cNvSpPr>
            <a:spLocks noGrp="1"/>
          </p:cNvSpPr>
          <p:nvPr>
            <p:ph type="sldNum" sz="quarter" idx="12"/>
          </p:nvPr>
        </p:nvSpPr>
        <p:spPr/>
        <p:txBody>
          <a:bodyPr/>
          <a:lstStyle/>
          <a:p>
            <a:pPr>
              <a:defRPr/>
            </a:pPr>
            <a:fld id="{6B22A523-FC2C-49FC-B5CE-A03C3A657229}" type="slidenum">
              <a:rPr lang="en-US" smtClean="0"/>
              <a:pPr>
                <a:defRPr/>
              </a:pPr>
              <a:t>19</a:t>
            </a:fld>
            <a:endParaRPr lang="en-US" dirty="0"/>
          </a:p>
        </p:txBody>
      </p:sp>
      <p:sp>
        <p:nvSpPr>
          <p:cNvPr id="8" name="Title 2"/>
          <p:cNvSpPr>
            <a:spLocks noGrp="1"/>
          </p:cNvSpPr>
          <p:nvPr>
            <p:ph type="ctrTitle"/>
          </p:nvPr>
        </p:nvSpPr>
        <p:spPr>
          <a:xfrm>
            <a:off x="381000" y="685800"/>
            <a:ext cx="8343900" cy="460375"/>
          </a:xfrm>
        </p:spPr>
        <p:txBody>
          <a:bodyPr/>
          <a:lstStyle/>
          <a:p>
            <a:r>
              <a:rPr lang="en-US" dirty="0" smtClean="0"/>
              <a:t>Want to Know More?</a:t>
            </a:r>
            <a:endParaRPr lang="en-US" dirty="0"/>
          </a:p>
        </p:txBody>
      </p:sp>
      <p:pic>
        <p:nvPicPr>
          <p:cNvPr id="3" name="Picture 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38200" y="1676400"/>
            <a:ext cx="1524000" cy="1930400"/>
          </a:xfrm>
          <a:prstGeom prst="rect">
            <a:avLst/>
          </a:prstGeom>
        </p:spPr>
      </p:pic>
      <p:sp>
        <p:nvSpPr>
          <p:cNvPr id="7" name="Content Placeholder 1"/>
          <p:cNvSpPr txBox="1">
            <a:spLocks/>
          </p:cNvSpPr>
          <p:nvPr/>
        </p:nvSpPr>
        <p:spPr>
          <a:xfrm>
            <a:off x="2553586" y="1766596"/>
            <a:ext cx="6361814" cy="1752600"/>
          </a:xfrm>
          <a:prstGeom prst="rect">
            <a:avLst/>
          </a:prstGeom>
        </p:spPr>
        <p:txBody>
          <a:bodyPr/>
          <a:lstStyle>
            <a:lvl1pPr marL="342900" indent="-342900" algn="l" rtl="0" eaLnBrk="0" fontAlgn="base" hangingPunct="0">
              <a:spcBef>
                <a:spcPct val="20000"/>
              </a:spcBef>
              <a:spcAft>
                <a:spcPct val="0"/>
              </a:spcAft>
              <a:buFont typeface="Arial" charset="0"/>
              <a:buNone/>
              <a:defRPr sz="2400" kern="1200">
                <a:solidFill>
                  <a:srgbClr val="616365"/>
                </a:solidFill>
                <a:latin typeface="+mn-lt"/>
                <a:ea typeface="+mn-ea"/>
                <a:cs typeface="+mn-cs"/>
              </a:defRPr>
            </a:lvl1pPr>
            <a:lvl2pPr marL="742950" indent="-285750" algn="l" rtl="0" eaLnBrk="0" fontAlgn="base" hangingPunct="0">
              <a:spcBef>
                <a:spcPct val="20000"/>
              </a:spcBef>
              <a:spcAft>
                <a:spcPct val="0"/>
              </a:spcAft>
              <a:buFont typeface="Arial" charset="0"/>
              <a:buNone/>
              <a:defRPr sz="2400" kern="1200">
                <a:solidFill>
                  <a:srgbClr val="366195"/>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400" b="1" dirty="0" smtClean="0"/>
              <a:t>VP </a:t>
            </a:r>
            <a:r>
              <a:rPr lang="en-US" sz="1400" b="1" dirty="0"/>
              <a:t>Institution Strategic Initiatives and </a:t>
            </a:r>
            <a:r>
              <a:rPr lang="en-US" sz="1400" b="1" dirty="0" smtClean="0"/>
              <a:t>Administrator</a:t>
            </a:r>
            <a:r>
              <a:rPr lang="en-US" sz="1400" b="1" dirty="0"/>
              <a:t>, Angleton Danbury Campus </a:t>
            </a:r>
          </a:p>
          <a:p>
            <a:r>
              <a:rPr lang="en-US" sz="1400" dirty="0" smtClean="0"/>
              <a:t>409.772.1909</a:t>
            </a:r>
          </a:p>
          <a:p>
            <a:r>
              <a:rPr lang="en-US" sz="1400" dirty="0" smtClean="0">
                <a:hlinkClick r:id="rId7"/>
              </a:rPr>
              <a:t>kmlambre@utmb.edu</a:t>
            </a:r>
            <a:r>
              <a:rPr lang="en-US" sz="1400" dirty="0" smtClean="0"/>
              <a:t> </a:t>
            </a:r>
          </a:p>
          <a:p>
            <a:r>
              <a:rPr lang="en-US" sz="1400" dirty="0" smtClean="0">
                <a:hlinkClick r:id="rId5"/>
              </a:rPr>
              <a:t>www.utmb.edu/1115</a:t>
            </a:r>
            <a:endParaRPr lang="en-US" sz="1400" dirty="0" smtClean="0"/>
          </a:p>
          <a:p>
            <a:endParaRPr lang="en-US" sz="1200" dirty="0" smtClean="0"/>
          </a:p>
          <a:p>
            <a:endParaRPr lang="en-US" sz="1200" dirty="0" smtClean="0"/>
          </a:p>
          <a:p>
            <a:endParaRPr lang="en-US" sz="1200" dirty="0"/>
          </a:p>
        </p:txBody>
      </p:sp>
    </p:spTree>
    <p:extLst>
      <p:ext uri="{BB962C8B-B14F-4D97-AF65-F5344CB8AC3E}">
        <p14:creationId xmlns:p14="http://schemas.microsoft.com/office/powerpoint/2010/main" val="13581926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9100" y="1371601"/>
            <a:ext cx="8305800" cy="4800600"/>
          </a:xfrm>
        </p:spPr>
        <p:txBody>
          <a:bodyPr/>
          <a:lstStyle/>
          <a:p>
            <a:pPr marL="457200" indent="-457200">
              <a:buFont typeface="+mj-lt"/>
              <a:buAutoNum type="arabicPeriod"/>
            </a:pPr>
            <a:r>
              <a:rPr lang="en-US" sz="2000" dirty="0" smtClean="0"/>
              <a:t>Overview of the Texas 1115 Healthcare Transformation Waiver </a:t>
            </a:r>
          </a:p>
          <a:p>
            <a:pPr marL="457200" indent="-457200">
              <a:buFont typeface="+mj-lt"/>
              <a:buAutoNum type="arabicPeriod"/>
            </a:pPr>
            <a:r>
              <a:rPr lang="en-US" sz="2000" dirty="0" smtClean="0"/>
              <a:t>Community Health Program/Chronic Disease Education Project Information</a:t>
            </a:r>
          </a:p>
          <a:p>
            <a:pPr marL="457200" indent="-457200">
              <a:buFont typeface="+mj-lt"/>
              <a:buAutoNum type="arabicPeriod"/>
            </a:pPr>
            <a:r>
              <a:rPr lang="en-US" sz="2000" dirty="0" smtClean="0"/>
              <a:t>Review </a:t>
            </a:r>
            <a:r>
              <a:rPr lang="en-US" sz="2000" dirty="0"/>
              <a:t>the role of data collection and analytics in measuring the impact to changes in health outcomes and community impact including, access, quality, and financial </a:t>
            </a:r>
            <a:r>
              <a:rPr lang="en-US" sz="2000" dirty="0" smtClean="0"/>
              <a:t>viability</a:t>
            </a:r>
            <a:endParaRPr lang="en-US" sz="2000" dirty="0"/>
          </a:p>
          <a:p>
            <a:pPr marL="457200" indent="-457200">
              <a:buFont typeface="+mj-lt"/>
              <a:buAutoNum type="arabicPeriod"/>
            </a:pPr>
            <a:r>
              <a:rPr lang="en-US" sz="2000" dirty="0" smtClean="0"/>
              <a:t>Discuss </a:t>
            </a:r>
            <a:r>
              <a:rPr lang="en-US" sz="2000" dirty="0"/>
              <a:t>feasibility for project replication in other communities that have identified the need to better navigate patients with Chronic Disease and/or multiple </a:t>
            </a:r>
            <a:r>
              <a:rPr lang="en-US" sz="2000" dirty="0" smtClean="0"/>
              <a:t>co-morbidities</a:t>
            </a:r>
            <a:endParaRPr lang="en-US" sz="2000" dirty="0"/>
          </a:p>
          <a:p>
            <a:pPr marL="457200" indent="-457200">
              <a:buFont typeface="+mj-lt"/>
              <a:buAutoNum type="arabicPeriod"/>
            </a:pPr>
            <a:r>
              <a:rPr lang="en-US" sz="2000" dirty="0" smtClean="0"/>
              <a:t>Showcase </a:t>
            </a:r>
            <a:r>
              <a:rPr lang="en-US" sz="2000" dirty="0"/>
              <a:t>best practices in patient navigation and care coordination through discussion of work that has proven to be successful in helping a variety of populations, including those most vulnerable in the community</a:t>
            </a:r>
            <a:r>
              <a:rPr lang="en-US" sz="2000" dirty="0" smtClean="0"/>
              <a:t>.</a:t>
            </a:r>
          </a:p>
          <a:p>
            <a:pPr marL="457200" indent="-457200">
              <a:buFont typeface="+mj-lt"/>
              <a:buAutoNum type="arabicPeriod"/>
            </a:pPr>
            <a:r>
              <a:rPr lang="en-US" sz="2000" dirty="0" smtClean="0"/>
              <a:t>Question and Answer</a:t>
            </a:r>
            <a:endParaRPr lang="en-US" sz="2000" dirty="0"/>
          </a:p>
          <a:p>
            <a:pPr>
              <a:buFont typeface="Arial" panose="020B0604020202020204" pitchFamily="34" charset="0"/>
              <a:buChar char="•"/>
            </a:pPr>
            <a:endParaRPr lang="en-US" sz="2200" dirty="0" smtClean="0"/>
          </a:p>
        </p:txBody>
      </p:sp>
      <p:sp>
        <p:nvSpPr>
          <p:cNvPr id="3" name="Title 2"/>
          <p:cNvSpPr>
            <a:spLocks noGrp="1"/>
          </p:cNvSpPr>
          <p:nvPr>
            <p:ph type="ctrTitle"/>
          </p:nvPr>
        </p:nvSpPr>
        <p:spPr>
          <a:xfrm>
            <a:off x="381000" y="685800"/>
            <a:ext cx="8343900" cy="460375"/>
          </a:xfrm>
        </p:spPr>
        <p:txBody>
          <a:bodyPr/>
          <a:lstStyle/>
          <a:p>
            <a:r>
              <a:rPr lang="en-US" sz="2900" dirty="0" smtClean="0"/>
              <a:t>Presentation Objectives</a:t>
            </a:r>
            <a:endParaRPr lang="en-US" sz="2900" dirty="0"/>
          </a:p>
        </p:txBody>
      </p:sp>
      <p:sp>
        <p:nvSpPr>
          <p:cNvPr id="4" name="Slide Number Placeholder 3"/>
          <p:cNvSpPr>
            <a:spLocks noGrp="1"/>
          </p:cNvSpPr>
          <p:nvPr>
            <p:ph type="sldNum" sz="quarter" idx="12"/>
          </p:nvPr>
        </p:nvSpPr>
        <p:spPr/>
        <p:txBody>
          <a:bodyPr/>
          <a:lstStyle/>
          <a:p>
            <a:pPr>
              <a:defRPr/>
            </a:pPr>
            <a:fld id="{6B22A523-FC2C-49FC-B5CE-A03C3A657229}" type="slidenum">
              <a:rPr lang="en-US" smtClean="0"/>
              <a:pPr>
                <a:defRPr/>
              </a:pPr>
              <a:t>2</a:t>
            </a:fld>
            <a:endParaRPr lang="en-US" dirty="0"/>
          </a:p>
        </p:txBody>
      </p:sp>
    </p:spTree>
    <p:extLst>
      <p:ext uri="{BB962C8B-B14F-4D97-AF65-F5344CB8AC3E}">
        <p14:creationId xmlns:p14="http://schemas.microsoft.com/office/powerpoint/2010/main" val="26928631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Texas 1115 Transformation Waiver Overview</a:t>
            </a:r>
            <a:endParaRPr lang="en-US" dirty="0"/>
          </a:p>
        </p:txBody>
      </p:sp>
    </p:spTree>
    <p:extLst>
      <p:ext uri="{BB962C8B-B14F-4D97-AF65-F5344CB8AC3E}">
        <p14:creationId xmlns:p14="http://schemas.microsoft.com/office/powerpoint/2010/main" val="3082275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9100" y="1371601"/>
            <a:ext cx="8305800" cy="4800600"/>
          </a:xfrm>
        </p:spPr>
        <p:txBody>
          <a:bodyPr/>
          <a:lstStyle/>
          <a:p>
            <a:pPr>
              <a:buFont typeface="Arial" panose="020B0604020202020204" pitchFamily="34" charset="0"/>
              <a:buChar char="•"/>
            </a:pPr>
            <a:r>
              <a:rPr lang="en-US" sz="2000" dirty="0" smtClean="0"/>
              <a:t>Five-year demonstration waiver approved by CMS in December 2011; expired September 2016</a:t>
            </a:r>
          </a:p>
          <a:p>
            <a:pPr lvl="1">
              <a:buFont typeface="Arial" panose="020B0604020202020204" pitchFamily="34" charset="0"/>
              <a:buChar char="•"/>
            </a:pPr>
            <a:r>
              <a:rPr lang="en-US" sz="2000" dirty="0" smtClean="0"/>
              <a:t>Approximately $29 billion value inclusive of Uncompensated Care (UC) and Delivery System Reform Incentive Payment (DSRIP)</a:t>
            </a:r>
          </a:p>
          <a:p>
            <a:pPr lvl="1">
              <a:buFont typeface="Arial" panose="020B0604020202020204" pitchFamily="34" charset="0"/>
              <a:buChar char="•"/>
            </a:pPr>
            <a:r>
              <a:rPr lang="en-US" sz="2000" dirty="0" smtClean="0"/>
              <a:t>Currently in a 15 month extension period ending December 2017</a:t>
            </a:r>
          </a:p>
          <a:p>
            <a:pPr>
              <a:buFont typeface="Arial" panose="020B0604020202020204" pitchFamily="34" charset="0"/>
              <a:buChar char="•"/>
            </a:pPr>
            <a:r>
              <a:rPr lang="en-US" sz="2000" dirty="0" smtClean="0"/>
              <a:t>Purpose:</a:t>
            </a:r>
          </a:p>
          <a:p>
            <a:pPr lvl="1">
              <a:buFont typeface="Arial" panose="020B0604020202020204" pitchFamily="34" charset="0"/>
              <a:buChar char="•"/>
            </a:pPr>
            <a:r>
              <a:rPr lang="en-US" sz="2000" dirty="0" smtClean="0"/>
              <a:t>Preserve supplemental funding under a new methodology</a:t>
            </a:r>
          </a:p>
          <a:p>
            <a:pPr lvl="1">
              <a:buFont typeface="Arial" panose="020B0604020202020204" pitchFamily="34" charset="0"/>
              <a:buChar char="•"/>
            </a:pPr>
            <a:r>
              <a:rPr lang="en-US" sz="2000" dirty="0" smtClean="0"/>
              <a:t>Expand Medicaid managed care statewide (transition from fee-for-service payment model)</a:t>
            </a:r>
          </a:p>
          <a:p>
            <a:pPr lvl="1">
              <a:buFont typeface="Arial" panose="020B0604020202020204" pitchFamily="34" charset="0"/>
              <a:buChar char="•"/>
            </a:pPr>
            <a:r>
              <a:rPr lang="en-US" sz="2000" dirty="0" smtClean="0"/>
              <a:t>Transform patient care delivery through innovative projects designed to improve quality and patient care coordination</a:t>
            </a:r>
          </a:p>
          <a:p>
            <a:pPr lvl="1">
              <a:buFont typeface="Arial" panose="020B0604020202020204" pitchFamily="34" charset="0"/>
              <a:buChar char="•"/>
            </a:pPr>
            <a:r>
              <a:rPr lang="en-US" sz="2000" dirty="0" smtClean="0"/>
              <a:t>Advance the Triple Aim of Healthcare as defined by the Institute of Healthcare Improvement (IHI)</a:t>
            </a:r>
          </a:p>
        </p:txBody>
      </p:sp>
      <p:sp>
        <p:nvSpPr>
          <p:cNvPr id="3" name="Title 2"/>
          <p:cNvSpPr>
            <a:spLocks noGrp="1"/>
          </p:cNvSpPr>
          <p:nvPr>
            <p:ph type="ctrTitle"/>
          </p:nvPr>
        </p:nvSpPr>
        <p:spPr>
          <a:xfrm>
            <a:off x="381000" y="685800"/>
            <a:ext cx="8343900" cy="460375"/>
          </a:xfrm>
        </p:spPr>
        <p:txBody>
          <a:bodyPr/>
          <a:lstStyle/>
          <a:p>
            <a:r>
              <a:rPr lang="en-US" sz="2900" dirty="0" smtClean="0"/>
              <a:t>Background: 1115 Healthcare Transformation Waiver</a:t>
            </a:r>
            <a:endParaRPr lang="en-US" sz="2900" dirty="0"/>
          </a:p>
        </p:txBody>
      </p:sp>
      <p:sp>
        <p:nvSpPr>
          <p:cNvPr id="4" name="Slide Number Placeholder 3"/>
          <p:cNvSpPr>
            <a:spLocks noGrp="1"/>
          </p:cNvSpPr>
          <p:nvPr>
            <p:ph type="sldNum" sz="quarter" idx="12"/>
          </p:nvPr>
        </p:nvSpPr>
        <p:spPr/>
        <p:txBody>
          <a:bodyPr/>
          <a:lstStyle/>
          <a:p>
            <a:pPr>
              <a:defRPr/>
            </a:pPr>
            <a:fld id="{6B22A523-FC2C-49FC-B5CE-A03C3A657229}" type="slidenum">
              <a:rPr lang="en-US" smtClean="0"/>
              <a:pPr>
                <a:defRPr/>
              </a:pPr>
              <a:t>4</a:t>
            </a:fld>
            <a:endParaRPr lang="en-US" dirty="0"/>
          </a:p>
        </p:txBody>
      </p:sp>
    </p:spTree>
    <p:extLst>
      <p:ext uri="{BB962C8B-B14F-4D97-AF65-F5344CB8AC3E}">
        <p14:creationId xmlns:p14="http://schemas.microsoft.com/office/powerpoint/2010/main" val="22595260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9100" y="1371601"/>
            <a:ext cx="8305800" cy="4800600"/>
          </a:xfrm>
        </p:spPr>
        <p:txBody>
          <a:bodyPr/>
          <a:lstStyle/>
          <a:p>
            <a:pPr>
              <a:buFont typeface="Arial" panose="020B0604020202020204" pitchFamily="34" charset="0"/>
              <a:buChar char="•"/>
            </a:pPr>
            <a:r>
              <a:rPr lang="en-US" sz="2150" dirty="0" smtClean="0"/>
              <a:t>DSRIP is an incentive program to:</a:t>
            </a:r>
          </a:p>
          <a:p>
            <a:pPr lvl="1">
              <a:buFont typeface="Arial" panose="020B0604020202020204" pitchFamily="34" charset="0"/>
              <a:buChar char="•"/>
            </a:pPr>
            <a:r>
              <a:rPr lang="en-US" sz="2150" dirty="0" smtClean="0"/>
              <a:t>Support coordinated care and quality improvement through 20 Regional Healthcare Partnerships</a:t>
            </a:r>
          </a:p>
          <a:p>
            <a:pPr lvl="1">
              <a:buFont typeface="Arial" panose="020B0604020202020204" pitchFamily="34" charset="0"/>
              <a:buChar char="•"/>
            </a:pPr>
            <a:r>
              <a:rPr lang="en-US" sz="2150" dirty="0" smtClean="0"/>
              <a:t>Transform delivery systems through infrastructure development and testing innovative care models</a:t>
            </a:r>
          </a:p>
          <a:p>
            <a:pPr>
              <a:buFont typeface="Arial" panose="020B0604020202020204" pitchFamily="34" charset="0"/>
              <a:buChar char="•"/>
            </a:pPr>
            <a:r>
              <a:rPr lang="en-US" sz="2150" dirty="0" smtClean="0"/>
              <a:t>DSRIP targets Medicaid recipients and low-income uninsured individuals</a:t>
            </a:r>
          </a:p>
          <a:p>
            <a:pPr>
              <a:buFont typeface="Arial" panose="020B0604020202020204" pitchFamily="34" charset="0"/>
              <a:buChar char="•"/>
            </a:pPr>
            <a:r>
              <a:rPr lang="en-US" sz="2150" dirty="0" smtClean="0"/>
              <a:t>Projects are funded at the Medicaid federal match rate with the non-federal share of funds coming from a local or state public entity (Intergovernmental Transfers, or IGT)</a:t>
            </a:r>
          </a:p>
          <a:p>
            <a:pPr>
              <a:buFont typeface="Arial" panose="020B0604020202020204" pitchFamily="34" charset="0"/>
              <a:buChar char="•"/>
            </a:pPr>
            <a:r>
              <a:rPr lang="en-US" sz="2150" dirty="0" smtClean="0"/>
              <a:t>DSRIP funds are earned based on achievement of project-specific metrics each year</a:t>
            </a:r>
          </a:p>
          <a:p>
            <a:pPr>
              <a:buFont typeface="Arial" panose="020B0604020202020204" pitchFamily="34" charset="0"/>
              <a:buChar char="•"/>
            </a:pPr>
            <a:r>
              <a:rPr lang="en-US" sz="2150" dirty="0" smtClean="0"/>
              <a:t>Approximately $7.1B in total DSRIP payments to date (as of July 2016)</a:t>
            </a:r>
          </a:p>
        </p:txBody>
      </p:sp>
      <p:sp>
        <p:nvSpPr>
          <p:cNvPr id="3" name="Title 2"/>
          <p:cNvSpPr>
            <a:spLocks noGrp="1"/>
          </p:cNvSpPr>
          <p:nvPr>
            <p:ph type="ctrTitle"/>
          </p:nvPr>
        </p:nvSpPr>
        <p:spPr>
          <a:xfrm>
            <a:off x="381000" y="685800"/>
            <a:ext cx="8343900" cy="460375"/>
          </a:xfrm>
        </p:spPr>
        <p:txBody>
          <a:bodyPr/>
          <a:lstStyle/>
          <a:p>
            <a:r>
              <a:rPr lang="en-US" sz="3100" dirty="0" smtClean="0"/>
              <a:t>Delivery System Reform Incentive Payment (DSRIP)</a:t>
            </a:r>
            <a:endParaRPr lang="en-US" sz="3100" dirty="0"/>
          </a:p>
        </p:txBody>
      </p:sp>
      <p:sp>
        <p:nvSpPr>
          <p:cNvPr id="4" name="Slide Number Placeholder 3"/>
          <p:cNvSpPr>
            <a:spLocks noGrp="1"/>
          </p:cNvSpPr>
          <p:nvPr>
            <p:ph type="sldNum" sz="quarter" idx="12"/>
          </p:nvPr>
        </p:nvSpPr>
        <p:spPr/>
        <p:txBody>
          <a:bodyPr/>
          <a:lstStyle/>
          <a:p>
            <a:pPr>
              <a:defRPr/>
            </a:pPr>
            <a:fld id="{6B22A523-FC2C-49FC-B5CE-A03C3A657229}" type="slidenum">
              <a:rPr lang="en-US" smtClean="0"/>
              <a:pPr>
                <a:defRPr/>
              </a:pPr>
              <a:t>5</a:t>
            </a:fld>
            <a:endParaRPr lang="en-US" dirty="0"/>
          </a:p>
        </p:txBody>
      </p:sp>
    </p:spTree>
    <p:extLst>
      <p:ext uri="{BB962C8B-B14F-4D97-AF65-F5344CB8AC3E}">
        <p14:creationId xmlns:p14="http://schemas.microsoft.com/office/powerpoint/2010/main" val="27478751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9100" y="1371601"/>
            <a:ext cx="8305800" cy="4800600"/>
          </a:xfrm>
        </p:spPr>
        <p:txBody>
          <a:bodyPr/>
          <a:lstStyle/>
          <a:p>
            <a:pPr>
              <a:buFont typeface="Arial" panose="020B0604020202020204" pitchFamily="34" charset="0"/>
              <a:buChar char="•"/>
            </a:pPr>
            <a:r>
              <a:rPr lang="en-US" sz="2000" dirty="0" smtClean="0"/>
              <a:t>20 Regional Healthcare Partnerships (RHPs) covering Texas’ 254 counties; each coordinated by a public Anchoring Entity</a:t>
            </a:r>
          </a:p>
          <a:p>
            <a:pPr>
              <a:buFont typeface="Arial" panose="020B0604020202020204" pitchFamily="34" charset="0"/>
              <a:buChar char="•"/>
            </a:pPr>
            <a:r>
              <a:rPr lang="en-US" sz="2000" dirty="0" smtClean="0"/>
              <a:t>Each RHP plan is based on a community needs assessment of healthcare needs for the region</a:t>
            </a:r>
          </a:p>
          <a:p>
            <a:pPr>
              <a:buFont typeface="Arial" panose="020B0604020202020204" pitchFamily="34" charset="0"/>
              <a:buChar char="•"/>
            </a:pPr>
            <a:r>
              <a:rPr lang="en-US" sz="2000" dirty="0" smtClean="0"/>
              <a:t>Over 300 DSRIP performing providers – hospitals (public and private), physician groups, community mental health centers, and local health departments</a:t>
            </a:r>
          </a:p>
          <a:p>
            <a:pPr>
              <a:buFont typeface="Arial" panose="020B0604020202020204" pitchFamily="34" charset="0"/>
              <a:buChar char="•"/>
            </a:pPr>
            <a:r>
              <a:rPr lang="en-US" sz="2000" dirty="0" smtClean="0"/>
              <a:t>Intergovernmental transfers (IGT) from governmental entities – largely local public hospital districts – are the non-federal share for DSRIP incentive payments</a:t>
            </a:r>
          </a:p>
          <a:p>
            <a:pPr>
              <a:buFont typeface="Arial" panose="020B0604020202020204" pitchFamily="34" charset="0"/>
              <a:buChar char="•"/>
            </a:pPr>
            <a:r>
              <a:rPr lang="en-US" sz="2000" dirty="0" smtClean="0"/>
              <a:t>1,342 active DSRIP projects statewide (as </a:t>
            </a:r>
            <a:r>
              <a:rPr lang="en-US" sz="2000" dirty="0"/>
              <a:t>of November </a:t>
            </a:r>
            <a:r>
              <a:rPr lang="en-US" sz="2000" dirty="0" smtClean="0"/>
              <a:t>2016</a:t>
            </a:r>
            <a:r>
              <a:rPr lang="en-US" sz="2000" dirty="0"/>
              <a:t>)</a:t>
            </a:r>
            <a:endParaRPr lang="en-US" sz="2000" dirty="0" smtClean="0"/>
          </a:p>
        </p:txBody>
      </p:sp>
      <p:sp>
        <p:nvSpPr>
          <p:cNvPr id="3" name="Title 2"/>
          <p:cNvSpPr>
            <a:spLocks noGrp="1"/>
          </p:cNvSpPr>
          <p:nvPr>
            <p:ph type="ctrTitle"/>
          </p:nvPr>
        </p:nvSpPr>
        <p:spPr>
          <a:xfrm>
            <a:off x="381000" y="685800"/>
            <a:ext cx="8343900" cy="460375"/>
          </a:xfrm>
        </p:spPr>
        <p:txBody>
          <a:bodyPr/>
          <a:lstStyle/>
          <a:p>
            <a:r>
              <a:rPr lang="en-US" sz="3100" dirty="0"/>
              <a:t>Delivery System Reform Incentive Payment (DSRIP)</a:t>
            </a:r>
          </a:p>
        </p:txBody>
      </p:sp>
      <p:sp>
        <p:nvSpPr>
          <p:cNvPr id="4" name="Slide Number Placeholder 3"/>
          <p:cNvSpPr>
            <a:spLocks noGrp="1"/>
          </p:cNvSpPr>
          <p:nvPr>
            <p:ph type="sldNum" sz="quarter" idx="12"/>
          </p:nvPr>
        </p:nvSpPr>
        <p:spPr/>
        <p:txBody>
          <a:bodyPr/>
          <a:lstStyle/>
          <a:p>
            <a:pPr>
              <a:defRPr/>
            </a:pPr>
            <a:fld id="{6B22A523-FC2C-49FC-B5CE-A03C3A657229}" type="slidenum">
              <a:rPr lang="en-US" smtClean="0"/>
              <a:pPr>
                <a:defRPr/>
              </a:pPr>
              <a:t>6</a:t>
            </a:fld>
            <a:endParaRPr lang="en-US" dirty="0"/>
          </a:p>
        </p:txBody>
      </p:sp>
    </p:spTree>
    <p:extLst>
      <p:ext uri="{BB962C8B-B14F-4D97-AF65-F5344CB8AC3E}">
        <p14:creationId xmlns:p14="http://schemas.microsoft.com/office/powerpoint/2010/main" val="41101522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9100" y="1371601"/>
            <a:ext cx="8305800" cy="4800600"/>
          </a:xfrm>
        </p:spPr>
        <p:txBody>
          <a:bodyPr/>
          <a:lstStyle/>
          <a:p>
            <a:pPr>
              <a:buFont typeface="Arial" panose="020B0604020202020204" pitchFamily="34" charset="0"/>
              <a:buChar char="•"/>
            </a:pPr>
            <a:r>
              <a:rPr lang="en-US" sz="2100" dirty="0"/>
              <a:t>UTMB has </a:t>
            </a:r>
            <a:r>
              <a:rPr lang="en-US" sz="2100" dirty="0" smtClean="0"/>
              <a:t>29 </a:t>
            </a:r>
            <a:r>
              <a:rPr lang="en-US" sz="2100" dirty="0"/>
              <a:t>active DSRIP projects with a combined valuation of approximately </a:t>
            </a:r>
            <a:r>
              <a:rPr lang="en-US" sz="2100" dirty="0" smtClean="0"/>
              <a:t>$250 </a:t>
            </a:r>
            <a:r>
              <a:rPr lang="en-US" sz="2100" dirty="0"/>
              <a:t>million</a:t>
            </a:r>
          </a:p>
          <a:p>
            <a:pPr>
              <a:buFont typeface="Arial" panose="020B0604020202020204" pitchFamily="34" charset="0"/>
              <a:buChar char="•"/>
            </a:pPr>
            <a:r>
              <a:rPr lang="en-US" sz="2100" dirty="0"/>
              <a:t>Projects are aimed at </a:t>
            </a:r>
            <a:r>
              <a:rPr lang="en-US" sz="2100" dirty="0" smtClean="0"/>
              <a:t>enhancing </a:t>
            </a:r>
            <a:r>
              <a:rPr lang="en-US" sz="2100" dirty="0"/>
              <a:t>patient care through </a:t>
            </a:r>
            <a:r>
              <a:rPr lang="en-US" sz="2100" dirty="0" smtClean="0"/>
              <a:t>increased access, better coordination, </a:t>
            </a:r>
            <a:r>
              <a:rPr lang="en-US" sz="2100" dirty="0"/>
              <a:t>and improved quality outcomes</a:t>
            </a:r>
          </a:p>
          <a:p>
            <a:pPr>
              <a:buFont typeface="Arial" panose="020B0604020202020204" pitchFamily="34" charset="0"/>
              <a:buChar char="•"/>
            </a:pPr>
            <a:r>
              <a:rPr lang="en-US" sz="2100" dirty="0" smtClean="0"/>
              <a:t>Many DSRIP projects have created new opportunities for cross-entity collaboration to support achievement of project goals and expansion of innovative patient care programs in the communities we serve</a:t>
            </a:r>
            <a:endParaRPr lang="en-US" sz="2100" dirty="0"/>
          </a:p>
          <a:p>
            <a:pPr>
              <a:buFont typeface="Arial" panose="020B0604020202020204" pitchFamily="34" charset="0"/>
              <a:buChar char="•"/>
            </a:pPr>
            <a:r>
              <a:rPr lang="en-US" sz="2100" dirty="0"/>
              <a:t>In its role as Anchor for Region 2, UTMB has been able to strengthen and build upon existing relationships and cultivate new partnerships</a:t>
            </a:r>
          </a:p>
          <a:p>
            <a:pPr>
              <a:buFont typeface="Arial" panose="020B0604020202020204" pitchFamily="34" charset="0"/>
              <a:buChar char="•"/>
            </a:pPr>
            <a:r>
              <a:rPr lang="en-US" sz="2100" dirty="0" smtClean="0"/>
              <a:t>UTMB </a:t>
            </a:r>
            <a:r>
              <a:rPr lang="en-US" sz="2100" dirty="0"/>
              <a:t>has been </a:t>
            </a:r>
            <a:r>
              <a:rPr lang="en-US" sz="2100" dirty="0" smtClean="0"/>
              <a:t>sought out by regional partners </a:t>
            </a:r>
            <a:r>
              <a:rPr lang="en-US" sz="2100" dirty="0"/>
              <a:t>and statewide colleagues </a:t>
            </a:r>
            <a:r>
              <a:rPr lang="en-US" sz="2100" dirty="0" smtClean="0"/>
              <a:t>for guidance </a:t>
            </a:r>
            <a:r>
              <a:rPr lang="en-US" sz="2100" dirty="0"/>
              <a:t>on best practices in areas that our faculty and staff are subject-matter </a:t>
            </a:r>
            <a:r>
              <a:rPr lang="en-US" sz="2100" dirty="0" smtClean="0"/>
              <a:t>experts (use of community health workers, telemedicine, population health research)</a:t>
            </a:r>
            <a:endParaRPr lang="en-US" sz="2100" dirty="0"/>
          </a:p>
        </p:txBody>
      </p:sp>
      <p:sp>
        <p:nvSpPr>
          <p:cNvPr id="3" name="Title 2"/>
          <p:cNvSpPr>
            <a:spLocks noGrp="1"/>
          </p:cNvSpPr>
          <p:nvPr>
            <p:ph type="ctrTitle"/>
          </p:nvPr>
        </p:nvSpPr>
        <p:spPr>
          <a:xfrm>
            <a:off x="381000" y="685800"/>
            <a:ext cx="8343900" cy="460375"/>
          </a:xfrm>
        </p:spPr>
        <p:txBody>
          <a:bodyPr/>
          <a:lstStyle/>
          <a:p>
            <a:r>
              <a:rPr lang="en-US" sz="3000" dirty="0" smtClean="0"/>
              <a:t>UTMB 1115 DSRIP Overview</a:t>
            </a:r>
            <a:endParaRPr lang="en-US" sz="3000" dirty="0"/>
          </a:p>
        </p:txBody>
      </p:sp>
      <p:sp>
        <p:nvSpPr>
          <p:cNvPr id="4" name="Slide Number Placeholder 3"/>
          <p:cNvSpPr>
            <a:spLocks noGrp="1"/>
          </p:cNvSpPr>
          <p:nvPr>
            <p:ph type="sldNum" sz="quarter" idx="12"/>
          </p:nvPr>
        </p:nvSpPr>
        <p:spPr/>
        <p:txBody>
          <a:bodyPr/>
          <a:lstStyle/>
          <a:p>
            <a:pPr>
              <a:defRPr/>
            </a:pPr>
            <a:fld id="{6B22A523-FC2C-49FC-B5CE-A03C3A657229}" type="slidenum">
              <a:rPr lang="en-US" smtClean="0"/>
              <a:pPr>
                <a:defRPr/>
              </a:pPr>
              <a:t>7</a:t>
            </a:fld>
            <a:endParaRPr lang="en-US" dirty="0"/>
          </a:p>
        </p:txBody>
      </p:sp>
    </p:spTree>
    <p:extLst>
      <p:ext uri="{BB962C8B-B14F-4D97-AF65-F5344CB8AC3E}">
        <p14:creationId xmlns:p14="http://schemas.microsoft.com/office/powerpoint/2010/main" val="40787197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9100" y="1371601"/>
            <a:ext cx="8305800" cy="4800600"/>
          </a:xfrm>
        </p:spPr>
        <p:txBody>
          <a:bodyPr/>
          <a:lstStyle/>
          <a:p>
            <a:pPr>
              <a:buFont typeface="Arial" panose="020B0604020202020204" pitchFamily="34" charset="0"/>
              <a:buChar char="•"/>
            </a:pPr>
            <a:r>
              <a:rPr lang="en-US" sz="2000" dirty="0" smtClean="0"/>
              <a:t>Continuation of transformational region-wide projects, with additional focus on cross-regional efforts</a:t>
            </a:r>
          </a:p>
          <a:p>
            <a:pPr lvl="1">
              <a:buFont typeface="Arial" panose="020B0604020202020204" pitchFamily="34" charset="0"/>
              <a:buChar char="•"/>
            </a:pPr>
            <a:r>
              <a:rPr lang="en-US" sz="2000" dirty="0" smtClean="0"/>
              <a:t>Strong desire by providers to build on individual work with more robust collaboration</a:t>
            </a:r>
          </a:p>
          <a:p>
            <a:pPr lvl="1">
              <a:buFont typeface="Arial" panose="020B0604020202020204" pitchFamily="34" charset="0"/>
              <a:buChar char="•"/>
            </a:pPr>
            <a:r>
              <a:rPr lang="en-US" sz="2000" dirty="0" smtClean="0"/>
              <a:t>Continue to build on existing relationships and develop new opportunities to expand</a:t>
            </a:r>
          </a:p>
          <a:p>
            <a:pPr>
              <a:buFont typeface="Arial" panose="020B0604020202020204" pitchFamily="34" charset="0"/>
              <a:buChar char="•"/>
            </a:pPr>
            <a:r>
              <a:rPr lang="en-US" sz="2000" dirty="0" smtClean="0"/>
              <a:t>Greater partnership with Medicaid Managed Care Organizations to enhance:</a:t>
            </a:r>
          </a:p>
          <a:p>
            <a:pPr lvl="1">
              <a:buFont typeface="Arial" panose="020B0604020202020204" pitchFamily="34" charset="0"/>
              <a:buChar char="•"/>
            </a:pPr>
            <a:r>
              <a:rPr lang="en-US" sz="2000" dirty="0" smtClean="0"/>
              <a:t>Exploration of alternative payment models, such as “bundled payments” and “shared savings arrangements”</a:t>
            </a:r>
          </a:p>
          <a:p>
            <a:pPr lvl="1">
              <a:buFont typeface="Arial" panose="020B0604020202020204" pitchFamily="34" charset="0"/>
              <a:buChar char="•"/>
            </a:pPr>
            <a:r>
              <a:rPr lang="en-US" sz="2000" dirty="0" smtClean="0"/>
              <a:t>Quality reporting</a:t>
            </a:r>
          </a:p>
          <a:p>
            <a:pPr lvl="1">
              <a:buFont typeface="Arial" panose="020B0604020202020204" pitchFamily="34" charset="0"/>
              <a:buChar char="•"/>
            </a:pPr>
            <a:r>
              <a:rPr lang="en-US" sz="2000" dirty="0" smtClean="0"/>
              <a:t>Better, coordinated care management for shared chronic disease and/or complex patient populations</a:t>
            </a:r>
          </a:p>
          <a:p>
            <a:pPr lvl="1">
              <a:buFont typeface="Arial" panose="020B0604020202020204" pitchFamily="34" charset="0"/>
              <a:buChar char="•"/>
            </a:pPr>
            <a:r>
              <a:rPr lang="en-US" sz="2000" dirty="0" smtClean="0"/>
              <a:t>Development of “systems of care”</a:t>
            </a:r>
          </a:p>
        </p:txBody>
      </p:sp>
      <p:sp>
        <p:nvSpPr>
          <p:cNvPr id="3" name="Title 2"/>
          <p:cNvSpPr>
            <a:spLocks noGrp="1"/>
          </p:cNvSpPr>
          <p:nvPr>
            <p:ph type="ctrTitle"/>
          </p:nvPr>
        </p:nvSpPr>
        <p:spPr>
          <a:xfrm>
            <a:off x="381000" y="685800"/>
            <a:ext cx="8343900" cy="460375"/>
          </a:xfrm>
        </p:spPr>
        <p:txBody>
          <a:bodyPr/>
          <a:lstStyle/>
          <a:p>
            <a:r>
              <a:rPr lang="en-US" sz="3000" dirty="0" smtClean="0"/>
              <a:t>Opportunities: Enhanced Collaboration</a:t>
            </a:r>
            <a:endParaRPr lang="en-US" sz="3000" dirty="0"/>
          </a:p>
        </p:txBody>
      </p:sp>
      <p:sp>
        <p:nvSpPr>
          <p:cNvPr id="4" name="Slide Number Placeholder 3"/>
          <p:cNvSpPr>
            <a:spLocks noGrp="1"/>
          </p:cNvSpPr>
          <p:nvPr>
            <p:ph type="sldNum" sz="quarter" idx="12"/>
          </p:nvPr>
        </p:nvSpPr>
        <p:spPr/>
        <p:txBody>
          <a:bodyPr/>
          <a:lstStyle/>
          <a:p>
            <a:pPr>
              <a:defRPr/>
            </a:pPr>
            <a:fld id="{6B22A523-FC2C-49FC-B5CE-A03C3A657229}" type="slidenum">
              <a:rPr lang="en-US" smtClean="0"/>
              <a:pPr>
                <a:defRPr/>
              </a:pPr>
              <a:t>8</a:t>
            </a:fld>
            <a:endParaRPr lang="en-US" dirty="0"/>
          </a:p>
        </p:txBody>
      </p:sp>
    </p:spTree>
    <p:extLst>
      <p:ext uri="{BB962C8B-B14F-4D97-AF65-F5344CB8AC3E}">
        <p14:creationId xmlns:p14="http://schemas.microsoft.com/office/powerpoint/2010/main" val="40362930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381000" y="685800"/>
            <a:ext cx="8343900" cy="460375"/>
          </a:xfrm>
        </p:spPr>
        <p:txBody>
          <a:bodyPr/>
          <a:lstStyle/>
          <a:p>
            <a:r>
              <a:rPr lang="en-US" sz="3000" dirty="0" smtClean="0"/>
              <a:t>Opportunities: Population Health Management</a:t>
            </a:r>
            <a:endParaRPr lang="en-US" sz="3000" dirty="0"/>
          </a:p>
        </p:txBody>
      </p:sp>
      <p:sp>
        <p:nvSpPr>
          <p:cNvPr id="4" name="Slide Number Placeholder 3"/>
          <p:cNvSpPr>
            <a:spLocks noGrp="1"/>
          </p:cNvSpPr>
          <p:nvPr>
            <p:ph type="sldNum" sz="quarter" idx="12"/>
          </p:nvPr>
        </p:nvSpPr>
        <p:spPr/>
        <p:txBody>
          <a:bodyPr/>
          <a:lstStyle/>
          <a:p>
            <a:pPr>
              <a:defRPr/>
            </a:pPr>
            <a:fld id="{6B22A523-FC2C-49FC-B5CE-A03C3A657229}" type="slidenum">
              <a:rPr lang="en-US" smtClean="0"/>
              <a:pPr>
                <a:defRPr/>
              </a:pPr>
              <a:t>9</a:t>
            </a:fld>
            <a:endParaRPr lang="en-US" dirty="0"/>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2208" t="12711" r="1870" b="13192"/>
          <a:stretch/>
        </p:blipFill>
        <p:spPr>
          <a:xfrm>
            <a:off x="342900" y="2514600"/>
            <a:ext cx="8458200" cy="3581400"/>
          </a:xfrm>
          <a:prstGeom prst="rect">
            <a:avLst/>
          </a:prstGeom>
        </p:spPr>
      </p:pic>
      <p:sp>
        <p:nvSpPr>
          <p:cNvPr id="7" name="Content Placeholder 1"/>
          <p:cNvSpPr>
            <a:spLocks noGrp="1"/>
          </p:cNvSpPr>
          <p:nvPr>
            <p:ph idx="1"/>
          </p:nvPr>
        </p:nvSpPr>
        <p:spPr>
          <a:xfrm>
            <a:off x="419100" y="1371601"/>
            <a:ext cx="8305800" cy="4800600"/>
          </a:xfrm>
        </p:spPr>
        <p:txBody>
          <a:bodyPr/>
          <a:lstStyle/>
          <a:p>
            <a:pPr>
              <a:buFont typeface="Arial" panose="020B0604020202020204" pitchFamily="34" charset="0"/>
              <a:buChar char="•"/>
            </a:pPr>
            <a:r>
              <a:rPr lang="en-US" sz="2000" dirty="0" smtClean="0"/>
              <a:t>DSRIP projects are “incubators” for population health</a:t>
            </a:r>
          </a:p>
          <a:p>
            <a:pPr>
              <a:buFont typeface="Arial" panose="020B0604020202020204" pitchFamily="34" charset="0"/>
              <a:buChar char="•"/>
            </a:pPr>
            <a:r>
              <a:rPr lang="en-US" sz="2000" dirty="0" smtClean="0"/>
              <a:t>Outcome metrics are tied to target populations, based on community needs and project scope</a:t>
            </a:r>
          </a:p>
        </p:txBody>
      </p:sp>
    </p:spTree>
    <p:extLst>
      <p:ext uri="{BB962C8B-B14F-4D97-AF65-F5344CB8AC3E}">
        <p14:creationId xmlns:p14="http://schemas.microsoft.com/office/powerpoint/2010/main" val="18568608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16676</TotalTime>
  <Words>1636</Words>
  <Application>Microsoft Office PowerPoint</Application>
  <PresentationFormat>On-screen Show (4:3)</PresentationFormat>
  <Paragraphs>176</Paragraphs>
  <Slides>19</Slides>
  <Notes>19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Communities Joined in Action 2017   Texas 1115 Healthcare Transformation Waiver</vt:lpstr>
      <vt:lpstr>Presentation Objectives</vt:lpstr>
      <vt:lpstr>Texas 1115 Transformation Waiver Overview</vt:lpstr>
      <vt:lpstr>Background: 1115 Healthcare Transformation Waiver</vt:lpstr>
      <vt:lpstr>Delivery System Reform Incentive Payment (DSRIP)</vt:lpstr>
      <vt:lpstr>Delivery System Reform Incentive Payment (DSRIP)</vt:lpstr>
      <vt:lpstr>UTMB 1115 DSRIP Overview</vt:lpstr>
      <vt:lpstr>Opportunities: Enhanced Collaboration</vt:lpstr>
      <vt:lpstr>Opportunities: Population Health Management</vt:lpstr>
      <vt:lpstr>UTMB’s Community Health Program/Chronic Disease Education Project</vt:lpstr>
      <vt:lpstr>Community Health Program/Chronic Disease Education Project</vt:lpstr>
      <vt:lpstr>Community Health Program/Chronic Disease Education Project</vt:lpstr>
      <vt:lpstr>The Role of Data Collection and Analytics</vt:lpstr>
      <vt:lpstr>Project Replication</vt:lpstr>
      <vt:lpstr>Project Replication: Staffing</vt:lpstr>
      <vt:lpstr>Best Practices in Patient Navigation and Care Coordination</vt:lpstr>
      <vt:lpstr>Best Practices in Patient Navigation and Care Coordination</vt:lpstr>
      <vt:lpstr>In Summary</vt:lpstr>
      <vt:lpstr>Want to Know More?</vt:lpstr>
    </vt:vector>
  </TitlesOfParts>
  <Company>UTMB Galveston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UTMB</dc:creator>
  <cp:lastModifiedBy>Stephanie Ondrias</cp:lastModifiedBy>
  <cp:revision>549</cp:revision>
  <cp:lastPrinted>2017-01-25T14:54:23Z</cp:lastPrinted>
  <dcterms:created xsi:type="dcterms:W3CDTF">2012-06-25T18:42:02Z</dcterms:created>
  <dcterms:modified xsi:type="dcterms:W3CDTF">2017-01-28T01:56:32Z</dcterms:modified>
</cp:coreProperties>
</file>