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95" r:id="rId3"/>
    <p:sldId id="294" r:id="rId4"/>
    <p:sldId id="296" r:id="rId5"/>
    <p:sldId id="297" r:id="rId6"/>
    <p:sldId id="298" r:id="rId7"/>
    <p:sldId id="301" r:id="rId8"/>
    <p:sldId id="299" r:id="rId9"/>
    <p:sldId id="282" r:id="rId10"/>
    <p:sldId id="269" r:id="rId11"/>
    <p:sldId id="283" r:id="rId12"/>
    <p:sldId id="271" r:id="rId13"/>
    <p:sldId id="276" r:id="rId14"/>
    <p:sldId id="303" r:id="rId15"/>
    <p:sldId id="280" r:id="rId16"/>
    <p:sldId id="300" r:id="rId17"/>
    <p:sldId id="304" r:id="rId18"/>
    <p:sldId id="25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A. Harnish" initials="CA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C4"/>
    <a:srgbClr val="FF6600"/>
    <a:srgbClr val="81C225"/>
    <a:srgbClr val="FEC33A"/>
    <a:srgbClr val="F4A928"/>
    <a:srgbClr val="A7E6FF"/>
    <a:srgbClr val="9DA93F"/>
    <a:srgbClr val="257643"/>
    <a:srgbClr val="B3C928"/>
    <a:srgbClr val="009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4" autoAdjust="0"/>
    <p:restoredTop sz="94794" autoAdjust="0"/>
  </p:normalViewPr>
  <p:slideViewPr>
    <p:cSldViewPr snapToGrid="0" snapToObjects="1">
      <p:cViewPr varScale="1">
        <p:scale>
          <a:sx n="54" d="100"/>
          <a:sy n="54" d="100"/>
        </p:scale>
        <p:origin x="43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E5FE6D-E11F-ED4B-A2E3-C6A5ECBA06D8}" type="datetimeFigureOut">
              <a:rPr lang="en-US" smtClean="0"/>
              <a:pPr/>
              <a:t>2/2/2017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B7902A-0257-5342-95CF-65938C1654F2}" type="slidenum">
              <a:rPr lang="en-US" smtClean="0"/>
              <a:pPr/>
              <a:t>‹#›</a:t>
            </a:fld>
            <a:endParaRPr lang="en-US" dirty="0"/>
          </a:p>
        </p:txBody>
      </p:sp>
    </p:spTree>
    <p:extLst>
      <p:ext uri="{BB962C8B-B14F-4D97-AF65-F5344CB8AC3E}">
        <p14:creationId xmlns:p14="http://schemas.microsoft.com/office/powerpoint/2010/main" val="31274316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37F5F4-7824-294C-A974-1D363880FF67}" type="datetimeFigureOut">
              <a:rPr lang="en-US" smtClean="0"/>
              <a:pPr/>
              <a:t>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40344-8402-1241-AF85-ADED1CD983EB}" type="slidenum">
              <a:rPr lang="en-US" smtClean="0"/>
              <a:pPr/>
              <a:t>‹#›</a:t>
            </a:fld>
            <a:endParaRPr lang="en-US" dirty="0"/>
          </a:p>
        </p:txBody>
      </p:sp>
    </p:spTree>
    <p:extLst>
      <p:ext uri="{BB962C8B-B14F-4D97-AF65-F5344CB8AC3E}">
        <p14:creationId xmlns:p14="http://schemas.microsoft.com/office/powerpoint/2010/main" val="12378450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1</a:t>
            </a:fld>
            <a:endParaRPr lang="en-US" dirty="0"/>
          </a:p>
        </p:txBody>
      </p:sp>
    </p:spTree>
    <p:extLst>
      <p:ext uri="{BB962C8B-B14F-4D97-AF65-F5344CB8AC3E}">
        <p14:creationId xmlns:p14="http://schemas.microsoft.com/office/powerpoint/2010/main" val="2517788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FamilyWize has been assisting uninsured and underinsured patients for over 10 years.  Originally, patients needed to remember to hand carry a document or card to obtain the FamilyWize discount.  (Gen 1 image) Over the past year we have been able to automate this process-allowing the program information to automatically transmit with the prescription.  As you can see in the image labeled Gen 2, the FamilyWize program information transmits in the comments section of the e-prescribed transmission.  The program also attaches to the script if it is faxed or printed.  This takes the burden off the patient –the pharmacist sees the patient is eligible for the FamilyWize program and applies the discount.  In a case where the patient has both insurance and FamilyWize, the lower price is charged. </a:t>
            </a:r>
          </a:p>
          <a:p>
            <a:endParaRPr lang="en-US" dirty="0"/>
          </a:p>
        </p:txBody>
      </p:sp>
      <p:sp>
        <p:nvSpPr>
          <p:cNvPr id="4" name="Slide Number Placeholder 3"/>
          <p:cNvSpPr>
            <a:spLocks noGrp="1"/>
          </p:cNvSpPr>
          <p:nvPr>
            <p:ph type="sldNum" sz="quarter" idx="10"/>
          </p:nvPr>
        </p:nvSpPr>
        <p:spPr/>
        <p:txBody>
          <a:bodyPr/>
          <a:lstStyle/>
          <a:p>
            <a:fld id="{6DB40344-8402-1241-AF85-ADED1CD983EB}" type="slidenum">
              <a:rPr lang="en-US" smtClean="0"/>
              <a:pPr/>
              <a:t>13</a:t>
            </a:fld>
            <a:endParaRPr lang="en-US" dirty="0"/>
          </a:p>
        </p:txBody>
      </p:sp>
    </p:spTree>
    <p:extLst>
      <p:ext uri="{BB962C8B-B14F-4D97-AF65-F5344CB8AC3E}">
        <p14:creationId xmlns:p14="http://schemas.microsoft.com/office/powerpoint/2010/main" val="87264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 why we have taken the time to put together a prescription safety net program when we operate in such a large geographic area?  Many programs are available across our geographic area.  In many cases, usage of these programs are based on a staff member knowing about the availability of the free or low cost medications.  The Trinity Health prescription safety net programs allows all locations what programs are available in their regions.  We have also started automating a few of these processes for Trinity prescribers and staff.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2</a:t>
            </a:fld>
            <a:endParaRPr lang="en-US" dirty="0"/>
          </a:p>
        </p:txBody>
      </p:sp>
    </p:spTree>
    <p:extLst>
      <p:ext uri="{BB962C8B-B14F-4D97-AF65-F5344CB8AC3E}">
        <p14:creationId xmlns:p14="http://schemas.microsoft.com/office/powerpoint/2010/main" val="164807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prescription assistance –no cost and reduced cost medications is growing.  25% of the workforce is underinsured-this means they have a co-pay of $2,000 or more. 35 Million patients did not a prescription in 2014 due to cost. 19% of Medicare </a:t>
            </a:r>
            <a:r>
              <a:rPr lang="en-US" dirty="0" err="1"/>
              <a:t>beneficiares</a:t>
            </a:r>
            <a:r>
              <a:rPr lang="en-US" dirty="0"/>
              <a:t> enter the donut hole but only 3% come out.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3</a:t>
            </a:fld>
            <a:endParaRPr lang="en-US" dirty="0"/>
          </a:p>
        </p:txBody>
      </p:sp>
    </p:spTree>
    <p:extLst>
      <p:ext uri="{BB962C8B-B14F-4D97-AF65-F5344CB8AC3E}">
        <p14:creationId xmlns:p14="http://schemas.microsoft.com/office/powerpoint/2010/main" val="31643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prescription assistance –no cost and reduced cost medications is growing.  25% of the workforce is underinsured-this means they have a co-pay of $2,000 or more. 35 Million patients did not a prescription in 2014 due to cost. 19% of Medicare </a:t>
            </a:r>
            <a:r>
              <a:rPr lang="en-US" dirty="0" err="1"/>
              <a:t>beneficiares</a:t>
            </a:r>
            <a:r>
              <a:rPr lang="en-US" dirty="0"/>
              <a:t> enter the donut hole but only 3% come out.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4</a:t>
            </a:fld>
            <a:endParaRPr lang="en-US" dirty="0"/>
          </a:p>
        </p:txBody>
      </p:sp>
    </p:spTree>
    <p:extLst>
      <p:ext uri="{BB962C8B-B14F-4D97-AF65-F5344CB8AC3E}">
        <p14:creationId xmlns:p14="http://schemas.microsoft.com/office/powerpoint/2010/main" val="93599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prescription assistance –no cost and reduced cost medications is growing.  25% of the workforce is underinsured-this means they have a co-pay of $2,000 or more. 35 Million patients did not a prescription in 2014 due to cost. 19% of Medicare </a:t>
            </a:r>
            <a:r>
              <a:rPr lang="en-US" dirty="0" err="1"/>
              <a:t>beneficiares</a:t>
            </a:r>
            <a:r>
              <a:rPr lang="en-US" dirty="0"/>
              <a:t> enter the donut hole but only 3% come out.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5</a:t>
            </a:fld>
            <a:endParaRPr lang="en-US" dirty="0"/>
          </a:p>
        </p:txBody>
      </p:sp>
    </p:spTree>
    <p:extLst>
      <p:ext uri="{BB962C8B-B14F-4D97-AF65-F5344CB8AC3E}">
        <p14:creationId xmlns:p14="http://schemas.microsoft.com/office/powerpoint/2010/main" val="78951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prescription assistance –no cost and reduced cost medications is growing.  25% of the workforce is underinsured-this means they have a co-pay of $2,000 or more. 35 Million patients did not a prescription in 2014 due to cost. 19% of Medicare </a:t>
            </a:r>
            <a:r>
              <a:rPr lang="en-US" dirty="0" err="1"/>
              <a:t>beneficiares</a:t>
            </a:r>
            <a:r>
              <a:rPr lang="en-US" dirty="0"/>
              <a:t> enter the donut hole but only 3% come out. </a:t>
            </a:r>
          </a:p>
        </p:txBody>
      </p:sp>
      <p:sp>
        <p:nvSpPr>
          <p:cNvPr id="4" name="Slide Number Placeholder 3"/>
          <p:cNvSpPr>
            <a:spLocks noGrp="1"/>
          </p:cNvSpPr>
          <p:nvPr>
            <p:ph type="sldNum" sz="quarter" idx="10"/>
          </p:nvPr>
        </p:nvSpPr>
        <p:spPr/>
        <p:txBody>
          <a:bodyPr/>
          <a:lstStyle/>
          <a:p>
            <a:fld id="{6DB40344-8402-1241-AF85-ADED1CD983EB}" type="slidenum">
              <a:rPr lang="en-US" smtClean="0"/>
              <a:pPr/>
              <a:t>6</a:t>
            </a:fld>
            <a:endParaRPr lang="en-US" dirty="0"/>
          </a:p>
        </p:txBody>
      </p:sp>
    </p:spTree>
    <p:extLst>
      <p:ext uri="{BB962C8B-B14F-4D97-AF65-F5344CB8AC3E}">
        <p14:creationId xmlns:p14="http://schemas.microsoft.com/office/powerpoint/2010/main" val="390086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FamilyWize?  We have been helping patients afford their prescription medications for over 10 years.  What started as a small, local program grew out the need to reduce the cost of prescription medications for the uninsured.  Ten years later, with high deductible plans  becoming the norm, we are needed more than ever. FamilyWize is an important layer in your prescription assistance safety net program.</a:t>
            </a:r>
          </a:p>
        </p:txBody>
      </p:sp>
      <p:sp>
        <p:nvSpPr>
          <p:cNvPr id="4" name="Slide Number Placeholder 3"/>
          <p:cNvSpPr>
            <a:spLocks noGrp="1"/>
          </p:cNvSpPr>
          <p:nvPr>
            <p:ph type="sldNum" sz="quarter" idx="10"/>
          </p:nvPr>
        </p:nvSpPr>
        <p:spPr/>
        <p:txBody>
          <a:bodyPr/>
          <a:lstStyle/>
          <a:p>
            <a:fld id="{6DB40344-8402-1241-AF85-ADED1CD983EB}" type="slidenum">
              <a:rPr lang="en-US" smtClean="0"/>
              <a:pPr/>
              <a:t>10</a:t>
            </a:fld>
            <a:endParaRPr lang="en-US" dirty="0"/>
          </a:p>
        </p:txBody>
      </p:sp>
    </p:spTree>
    <p:extLst>
      <p:ext uri="{BB962C8B-B14F-4D97-AF65-F5344CB8AC3E}">
        <p14:creationId xmlns:p14="http://schemas.microsoft.com/office/powerpoint/2010/main" val="33689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B40344-8402-1241-AF85-ADED1CD983EB}" type="slidenum">
              <a:rPr lang="en-US" smtClean="0"/>
              <a:pPr/>
              <a:t>11</a:t>
            </a:fld>
            <a:endParaRPr lang="en-US" dirty="0"/>
          </a:p>
        </p:txBody>
      </p:sp>
    </p:spTree>
    <p:extLst>
      <p:ext uri="{BB962C8B-B14F-4D97-AF65-F5344CB8AC3E}">
        <p14:creationId xmlns:p14="http://schemas.microsoft.com/office/powerpoint/2010/main" val="244001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FamilyWize automatically integrates the $4.00 lists into the Quick Rx Price Report.  Your office will receive this list of frequently prescribed medication and prices in your location's zip codes. This is a quick reference guide for use in the clinics and doctor’s office.  It is sent to your office manager every two weeks for distribution.  When a medication is prices in orange, that medication is on the $4.00 list at the pharmacy chain.</a:t>
            </a:r>
          </a:p>
        </p:txBody>
      </p:sp>
      <p:sp>
        <p:nvSpPr>
          <p:cNvPr id="4" name="Slide Number Placeholder 3"/>
          <p:cNvSpPr>
            <a:spLocks noGrp="1"/>
          </p:cNvSpPr>
          <p:nvPr>
            <p:ph type="sldNum" sz="quarter" idx="10"/>
          </p:nvPr>
        </p:nvSpPr>
        <p:spPr/>
        <p:txBody>
          <a:bodyPr/>
          <a:lstStyle/>
          <a:p>
            <a:fld id="{6DB40344-8402-1241-AF85-ADED1CD983EB}" type="slidenum">
              <a:rPr lang="en-US" smtClean="0"/>
              <a:pPr/>
              <a:t>12</a:t>
            </a:fld>
            <a:endParaRPr lang="en-US" dirty="0"/>
          </a:p>
        </p:txBody>
      </p:sp>
    </p:spTree>
    <p:extLst>
      <p:ext uri="{BB962C8B-B14F-4D97-AF65-F5344CB8AC3E}">
        <p14:creationId xmlns:p14="http://schemas.microsoft.com/office/powerpoint/2010/main" val="4211551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UW-National-Logo---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3317" y="128373"/>
            <a:ext cx="1397523" cy="478781"/>
          </a:xfrm>
          <a:prstGeom prst="rect">
            <a:avLst/>
          </a:prstGeom>
        </p:spPr>
      </p:pic>
      <p:sp>
        <p:nvSpPr>
          <p:cNvPr id="14" name="Title 13"/>
          <p:cNvSpPr>
            <a:spLocks noGrp="1"/>
          </p:cNvSpPr>
          <p:nvPr>
            <p:ph type="title"/>
          </p:nvPr>
        </p:nvSpPr>
        <p:spPr>
          <a:xfrm>
            <a:off x="606771" y="5151120"/>
            <a:ext cx="8229600" cy="563880"/>
          </a:xfrm>
          <a:prstGeom prst="rect">
            <a:avLst/>
          </a:prstGeom>
        </p:spPr>
        <p:txBody>
          <a:bodyPr vert="horz"/>
          <a:lstStyle>
            <a:lvl1pPr>
              <a:defRPr>
                <a:solidFill>
                  <a:srgbClr val="FF6600"/>
                </a:solidFill>
                <a:latin typeface="Lucida Grande"/>
                <a:cs typeface="Lucida Grande"/>
              </a:defRPr>
            </a:lvl1pPr>
          </a:lstStyle>
          <a:p>
            <a:r>
              <a:rPr lang="en-US" dirty="0"/>
              <a:t>Click to edit Master title style</a:t>
            </a:r>
          </a:p>
        </p:txBody>
      </p:sp>
      <p:sp>
        <p:nvSpPr>
          <p:cNvPr id="16" name="Text Placeholder 15"/>
          <p:cNvSpPr>
            <a:spLocks noGrp="1"/>
          </p:cNvSpPr>
          <p:nvPr>
            <p:ph type="body" sz="quarter" idx="10"/>
          </p:nvPr>
        </p:nvSpPr>
        <p:spPr>
          <a:xfrm>
            <a:off x="606425" y="5750148"/>
            <a:ext cx="4019550" cy="563562"/>
          </a:xfrm>
          <a:prstGeom prst="rect">
            <a:avLst/>
          </a:prstGeom>
        </p:spPr>
        <p:txBody>
          <a:bodyPr vert="horz"/>
          <a:lstStyle>
            <a:lvl1pPr>
              <a:buNone/>
              <a:defRPr sz="1800">
                <a:solidFill>
                  <a:srgbClr val="FF6600"/>
                </a:solidFill>
                <a:latin typeface="Lucida Grande"/>
                <a:cs typeface="Lucida Grande"/>
              </a:defRPr>
            </a:lvl1pPr>
          </a:lstStyle>
          <a:p>
            <a:pPr lvl="0"/>
            <a:r>
              <a:rPr lang="en-US"/>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60" y="-225088"/>
            <a:ext cx="9131079" cy="5151120"/>
          </a:xfrm>
          <a:prstGeom prst="rect">
            <a:avLst/>
          </a:prstGeom>
        </p:spPr>
      </p:pic>
      <p:pic>
        <p:nvPicPr>
          <p:cNvPr id="19" name="Picture 18" descr="fw.logo.comm.servicepartnership.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94892" y="5820032"/>
            <a:ext cx="2247754" cy="811259"/>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3329" y="5912809"/>
            <a:ext cx="2541563" cy="8018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200">
                <a:solidFill>
                  <a:srgbClr val="FF6600"/>
                </a:solidFill>
                <a:latin typeface="Lucida Grande"/>
                <a:cs typeface="Lucida Grande"/>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None/>
              <a:defRPr sz="2000">
                <a:solidFill>
                  <a:srgbClr val="0096D6"/>
                </a:solidFill>
                <a:latin typeface="Lucida Grande"/>
                <a:cs typeface="Lucida Grande"/>
              </a:defRPr>
            </a:lvl1pPr>
            <a:lvl2pPr>
              <a:buFont typeface="Arial"/>
              <a:buChar char="•"/>
              <a:defRPr sz="1800">
                <a:solidFill>
                  <a:schemeClr val="tx1">
                    <a:lumMod val="65000"/>
                    <a:lumOff val="35000"/>
                  </a:schemeClr>
                </a:solidFill>
                <a:latin typeface="Lucida Grande"/>
                <a:cs typeface="Lucida Grande"/>
              </a:defRPr>
            </a:lvl2pPr>
            <a:lvl3pPr>
              <a:defRPr sz="1600">
                <a:solidFill>
                  <a:schemeClr val="tx1">
                    <a:lumMod val="65000"/>
                    <a:lumOff val="35000"/>
                  </a:schemeClr>
                </a:solidFill>
                <a:latin typeface="Lucida Grande"/>
                <a:cs typeface="Lucida Grande"/>
              </a:defRPr>
            </a:lvl3pPr>
            <a:lvl4pPr>
              <a:defRPr sz="1400">
                <a:solidFill>
                  <a:schemeClr val="tx1">
                    <a:lumMod val="65000"/>
                    <a:lumOff val="35000"/>
                  </a:schemeClr>
                </a:solidFill>
                <a:latin typeface="Lucida Grande"/>
                <a:cs typeface="Lucida Grande"/>
              </a:defRPr>
            </a:lvl4pPr>
            <a:lvl5pPr>
              <a:defRPr sz="1400">
                <a:solidFill>
                  <a:schemeClr val="tx1">
                    <a:lumMod val="65000"/>
                    <a:lumOff val="35000"/>
                  </a:schemeClr>
                </a:solidFill>
                <a:latin typeface="Lucida Grande"/>
                <a:cs typeface="Lucida Grand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93801" y="6245332"/>
            <a:ext cx="2133600" cy="365125"/>
          </a:xfrm>
          <a:prstGeom prst="rect">
            <a:avLst/>
          </a:prstGeom>
        </p:spPr>
        <p:txBody>
          <a:bodyPr vert="horz" lIns="91440" tIns="45720" rIns="91440" bIns="45720" rtlCol="0" anchor="ctr"/>
          <a:lstStyle>
            <a:lvl1pPr algn="r">
              <a:defRPr sz="2000">
                <a:solidFill>
                  <a:srgbClr val="FF6600"/>
                </a:solidFill>
                <a:latin typeface="Avenir Book"/>
                <a:cs typeface="Avenir Book"/>
              </a:defRPr>
            </a:lvl1pPr>
          </a:lstStyle>
          <a:p>
            <a:fld id="{8E59C060-DF20-6548-AD9A-E312EDAF0CBF}" type="slidenum">
              <a:rPr lang="en-US" smtClean="0"/>
              <a:pPr/>
              <a:t>‹#›</a:t>
            </a:fld>
            <a:endParaRPr lang="en-US" dirty="0"/>
          </a:p>
        </p:txBody>
      </p:sp>
      <p:pic>
        <p:nvPicPr>
          <p:cNvPr id="11" name="Picture 10" descr="fw.logo.comm.servicepartnershi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8800" y="5981339"/>
            <a:ext cx="2073100" cy="748223"/>
          </a:xfrm>
          <a:prstGeom prst="rect">
            <a:avLst/>
          </a:prstGeom>
        </p:spPr>
      </p:pic>
      <p:sp>
        <p:nvSpPr>
          <p:cNvPr id="7" name="TextBox 6"/>
          <p:cNvSpPr txBox="1"/>
          <p:nvPr userDrawn="1"/>
        </p:nvSpPr>
        <p:spPr>
          <a:xfrm>
            <a:off x="7188181" y="25328"/>
            <a:ext cx="4224868" cy="215444"/>
          </a:xfrm>
          <a:prstGeom prst="rect">
            <a:avLst/>
          </a:prstGeom>
          <a:noFill/>
        </p:spPr>
        <p:txBody>
          <a:bodyPr wrap="square" rtlCol="0">
            <a:spAutoFit/>
          </a:bodyPr>
          <a:lstStyle/>
          <a:p>
            <a:r>
              <a:rPr lang="en-US" sz="800" dirty="0"/>
              <a:t>Confidential and Proprietary </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2137" y="6007557"/>
            <a:ext cx="2541563" cy="80180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200">
                <a:solidFill>
                  <a:srgbClr val="FF6600"/>
                </a:solidFill>
                <a:latin typeface="Lucida Grande"/>
                <a:cs typeface="Lucida Grande"/>
              </a:defRPr>
            </a:lvl1pPr>
          </a:lstStyle>
          <a:p>
            <a:r>
              <a:rPr lang="en-US"/>
              <a:t>Click to edit Master title style</a:t>
            </a:r>
            <a:endParaRPr lang="en-US" dirty="0"/>
          </a:p>
        </p:txBody>
      </p:sp>
      <p:sp>
        <p:nvSpPr>
          <p:cNvPr id="10" name="Slide Number Placeholder 7"/>
          <p:cNvSpPr>
            <a:spLocks noGrp="1"/>
          </p:cNvSpPr>
          <p:nvPr>
            <p:ph type="sldNum" sz="quarter" idx="4"/>
          </p:nvPr>
        </p:nvSpPr>
        <p:spPr>
          <a:xfrm>
            <a:off x="-1193801" y="6245332"/>
            <a:ext cx="2133600" cy="365125"/>
          </a:xfrm>
          <a:prstGeom prst="rect">
            <a:avLst/>
          </a:prstGeom>
        </p:spPr>
        <p:txBody>
          <a:bodyPr vert="horz" lIns="91440" tIns="45720" rIns="91440" bIns="45720" rtlCol="0" anchor="ctr"/>
          <a:lstStyle>
            <a:lvl1pPr algn="r">
              <a:defRPr sz="2000">
                <a:solidFill>
                  <a:srgbClr val="FF6600"/>
                </a:solidFill>
                <a:latin typeface="Avenir Book"/>
                <a:cs typeface="Avenir Book"/>
              </a:defRPr>
            </a:lvl1pPr>
          </a:lstStyle>
          <a:p>
            <a:fld id="{8E59C060-DF20-6548-AD9A-E312EDAF0CBF}" type="slidenum">
              <a:rPr lang="en-US" smtClean="0"/>
              <a:pPr/>
              <a:t>‹#›</a:t>
            </a:fld>
            <a:endParaRPr lang="en-US" dirty="0"/>
          </a:p>
        </p:txBody>
      </p:sp>
      <p:pic>
        <p:nvPicPr>
          <p:cNvPr id="11" name="Picture 10" descr="fw.logo.comm.servicepartnershi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8800" y="6034347"/>
            <a:ext cx="2073100" cy="748223"/>
          </a:xfrm>
          <a:prstGeom prst="rect">
            <a:avLst/>
          </a:prstGeom>
        </p:spPr>
      </p:pic>
      <p:sp>
        <p:nvSpPr>
          <p:cNvPr id="6" name="TextBox 5"/>
          <p:cNvSpPr txBox="1"/>
          <p:nvPr userDrawn="1"/>
        </p:nvSpPr>
        <p:spPr>
          <a:xfrm>
            <a:off x="7188181" y="25328"/>
            <a:ext cx="4224868" cy="215444"/>
          </a:xfrm>
          <a:prstGeom prst="rect">
            <a:avLst/>
          </a:prstGeom>
          <a:noFill/>
        </p:spPr>
        <p:txBody>
          <a:bodyPr wrap="square" rtlCol="0">
            <a:spAutoFit/>
          </a:bodyPr>
          <a:lstStyle/>
          <a:p>
            <a:r>
              <a:rPr lang="en-US" sz="800" dirty="0"/>
              <a:t>Confidential and Proprietary </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2137" y="6007557"/>
            <a:ext cx="2541563" cy="8018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200">
                <a:solidFill>
                  <a:srgbClr val="FF6600"/>
                </a:solidFill>
                <a:latin typeface="Lucida Grande"/>
                <a:cs typeface="Lucida Grande"/>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0" indent="0">
              <a:buNone/>
              <a:defRPr sz="2000">
                <a:solidFill>
                  <a:srgbClr val="0096D6"/>
                </a:solidFill>
                <a:latin typeface="Lucida Grande"/>
                <a:cs typeface="Lucida Grande"/>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solidFill>
                  <a:schemeClr val="tx1">
                    <a:lumMod val="65000"/>
                    <a:lumOff val="35000"/>
                  </a:schemeClr>
                </a:solidFill>
                <a:latin typeface="Lucida Grande"/>
                <a:cs typeface="Lucida Grande"/>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600">
                <a:solidFill>
                  <a:schemeClr val="tx1">
                    <a:lumMod val="65000"/>
                    <a:lumOff val="35000"/>
                  </a:schemeClr>
                </a:solidFill>
                <a:latin typeface="Lucida Grande"/>
                <a:cs typeface="Lucida Grande"/>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400">
                <a:solidFill>
                  <a:schemeClr val="tx1">
                    <a:lumMod val="65000"/>
                    <a:lumOff val="35000"/>
                  </a:schemeClr>
                </a:solidFill>
                <a:latin typeface="Lucida Grande"/>
                <a:cs typeface="Lucida Grande"/>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a:solidFill>
                  <a:schemeClr val="tx1">
                    <a:lumMod val="65000"/>
                    <a:lumOff val="35000"/>
                  </a:schemeClr>
                </a:solidFill>
                <a:latin typeface="Lucida Grande"/>
                <a:cs typeface="Lucida Grand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0" indent="0">
              <a:buNone/>
              <a:defRPr sz="2000">
                <a:solidFill>
                  <a:srgbClr val="0096D6"/>
                </a:solidFill>
                <a:latin typeface="Lucida Grande"/>
                <a:cs typeface="Lucida Grande"/>
              </a:defRPr>
            </a:lvl1pPr>
            <a:lvl2pPr>
              <a:buFont typeface="Arial"/>
              <a:buChar char="•"/>
              <a:defRPr sz="1800">
                <a:solidFill>
                  <a:srgbClr val="595959"/>
                </a:solidFill>
                <a:latin typeface="Lucida Grande"/>
                <a:cs typeface="Lucida Grande"/>
              </a:defRPr>
            </a:lvl2pPr>
            <a:lvl3pPr>
              <a:defRPr sz="1600">
                <a:solidFill>
                  <a:srgbClr val="595959"/>
                </a:solidFill>
                <a:latin typeface="Lucida Grande"/>
                <a:cs typeface="Lucida Grande"/>
              </a:defRPr>
            </a:lvl3pPr>
            <a:lvl4pPr>
              <a:defRPr sz="1400">
                <a:solidFill>
                  <a:srgbClr val="595959"/>
                </a:solidFill>
                <a:latin typeface="Lucida Grande"/>
                <a:cs typeface="Lucida Grande"/>
              </a:defRPr>
            </a:lvl4pPr>
            <a:lvl5pPr>
              <a:defRPr sz="1400">
                <a:solidFill>
                  <a:srgbClr val="595959"/>
                </a:solidFill>
                <a:latin typeface="Lucida Grande"/>
                <a:cs typeface="Lucida Grand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7"/>
          <p:cNvSpPr>
            <a:spLocks noGrp="1"/>
          </p:cNvSpPr>
          <p:nvPr>
            <p:ph type="sldNum" sz="quarter" idx="4"/>
          </p:nvPr>
        </p:nvSpPr>
        <p:spPr>
          <a:xfrm>
            <a:off x="-1193801" y="6149112"/>
            <a:ext cx="2133600" cy="365125"/>
          </a:xfrm>
          <a:prstGeom prst="rect">
            <a:avLst/>
          </a:prstGeom>
        </p:spPr>
        <p:txBody>
          <a:bodyPr vert="horz" lIns="91440" tIns="45720" rIns="91440" bIns="45720" rtlCol="0" anchor="ctr"/>
          <a:lstStyle>
            <a:lvl1pPr algn="r">
              <a:defRPr sz="2000">
                <a:solidFill>
                  <a:srgbClr val="FF6600"/>
                </a:solidFill>
                <a:latin typeface="Avenir Book"/>
                <a:cs typeface="Avenir Book"/>
              </a:defRPr>
            </a:lvl1pPr>
          </a:lstStyle>
          <a:p>
            <a:fld id="{8E59C060-DF20-6548-AD9A-E312EDAF0CBF}" type="slidenum">
              <a:rPr lang="en-US" smtClean="0"/>
              <a:pPr/>
              <a:t>‹#›</a:t>
            </a:fld>
            <a:endParaRPr lang="en-US" dirty="0"/>
          </a:p>
        </p:txBody>
      </p:sp>
      <p:pic>
        <p:nvPicPr>
          <p:cNvPr id="9" name="Picture 8" descr="fw.logo.comm.servicepartnershi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8800" y="6034347"/>
            <a:ext cx="2073100" cy="748223"/>
          </a:xfrm>
          <a:prstGeom prst="rect">
            <a:avLst/>
          </a:prstGeom>
        </p:spPr>
      </p:pic>
      <p:sp>
        <p:nvSpPr>
          <p:cNvPr id="8" name="TextBox 7"/>
          <p:cNvSpPr txBox="1"/>
          <p:nvPr userDrawn="1"/>
        </p:nvSpPr>
        <p:spPr>
          <a:xfrm>
            <a:off x="7188181" y="25328"/>
            <a:ext cx="4224868" cy="215444"/>
          </a:xfrm>
          <a:prstGeom prst="rect">
            <a:avLst/>
          </a:prstGeom>
          <a:noFill/>
        </p:spPr>
        <p:txBody>
          <a:bodyPr wrap="square" rtlCol="0">
            <a:spAutoFit/>
          </a:bodyPr>
          <a:lstStyle/>
          <a:p>
            <a:r>
              <a:rPr lang="en-US" sz="800" dirty="0"/>
              <a:t>Confidential and Proprietary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2137" y="6007557"/>
            <a:ext cx="2541563" cy="8018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ckCover Slide">
    <p:spTree>
      <p:nvGrpSpPr>
        <p:cNvPr id="1" name=""/>
        <p:cNvGrpSpPr/>
        <p:nvPr/>
      </p:nvGrpSpPr>
      <p:grpSpPr>
        <a:xfrm>
          <a:off x="0" y="0"/>
          <a:ext cx="0" cy="0"/>
          <a:chOff x="0" y="0"/>
          <a:chExt cx="0" cy="0"/>
        </a:xfrm>
      </p:grpSpPr>
      <p:pic>
        <p:nvPicPr>
          <p:cNvPr id="5" name="Picture 4" descr="fw.logo.comm.servicepartnershi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237" y="5597368"/>
            <a:ext cx="2223303" cy="802435"/>
          </a:xfrm>
          <a:prstGeom prst="rect">
            <a:avLst/>
          </a:prstGeom>
        </p:spPr>
      </p:pic>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r="9033"/>
          <a:stretch/>
        </p:blipFill>
        <p:spPr>
          <a:xfrm>
            <a:off x="2458" y="-1"/>
            <a:ext cx="9141542" cy="5265621"/>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2615" y="5764330"/>
            <a:ext cx="2207909" cy="696543"/>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30072" y="5290069"/>
            <a:ext cx="1495011" cy="14950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7"/>
          <p:cNvSpPr>
            <a:spLocks noGrp="1"/>
          </p:cNvSpPr>
          <p:nvPr>
            <p:ph type="sldNum" sz="quarter" idx="4"/>
          </p:nvPr>
        </p:nvSpPr>
        <p:spPr>
          <a:xfrm>
            <a:off x="-1309241" y="6149112"/>
            <a:ext cx="2133600" cy="365125"/>
          </a:xfrm>
          <a:prstGeom prst="rect">
            <a:avLst/>
          </a:prstGeom>
        </p:spPr>
        <p:txBody>
          <a:bodyPr vert="horz" lIns="91440" tIns="45720" rIns="91440" bIns="45720" rtlCol="0" anchor="ctr"/>
          <a:lstStyle>
            <a:lvl1pPr algn="r">
              <a:defRPr sz="2000" b="1">
                <a:solidFill>
                  <a:srgbClr val="FF6600"/>
                </a:solidFill>
                <a:latin typeface="Lucida Grande"/>
                <a:cs typeface="Lucida Grande"/>
              </a:defRPr>
            </a:lvl1pPr>
          </a:lstStyle>
          <a:p>
            <a:fld id="{8E59C060-DF20-6548-AD9A-E312EDAF0C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4" r:id="rId5"/>
  </p:sldLayoutIdLst>
  <p:hf hdr="0" ftr="0" dt="0"/>
  <p:txStyles>
    <p:titleStyle>
      <a:lvl1pPr algn="l" defTabSz="457200" rtl="0" eaLnBrk="1" latinLnBrk="0" hangingPunct="1">
        <a:spcBef>
          <a:spcPct val="0"/>
        </a:spcBef>
        <a:buNone/>
        <a:defRPr sz="3200" kern="1200">
          <a:solidFill>
            <a:srgbClr val="FF6600"/>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79" y="4940110"/>
            <a:ext cx="9353155" cy="563880"/>
          </a:xfrm>
        </p:spPr>
        <p:txBody>
          <a:bodyPr/>
          <a:lstStyle/>
          <a:p>
            <a:r>
              <a:rPr lang="en-US" dirty="0"/>
              <a:t>Effective Prescription Safety Net </a:t>
            </a:r>
            <a:br>
              <a:rPr lang="en-US" dirty="0"/>
            </a:br>
            <a:r>
              <a:rPr lang="en-US" dirty="0"/>
              <a:t>Programs in Action</a:t>
            </a:r>
          </a:p>
        </p:txBody>
      </p:sp>
      <p:sp>
        <p:nvSpPr>
          <p:cNvPr id="3" name="Text Placeholder 2"/>
          <p:cNvSpPr>
            <a:spLocks noGrp="1"/>
          </p:cNvSpPr>
          <p:nvPr>
            <p:ph type="body" sz="quarter" idx="10"/>
          </p:nvPr>
        </p:nvSpPr>
        <p:spPr>
          <a:xfrm>
            <a:off x="297279" y="5980852"/>
            <a:ext cx="4105909" cy="563562"/>
          </a:xfrm>
        </p:spPr>
        <p:txBody>
          <a:bodyPr/>
          <a:lstStyle/>
          <a:p>
            <a:pPr marL="0" indent="0"/>
            <a:r>
              <a:rPr lang="en-US" dirty="0">
                <a:solidFill>
                  <a:srgbClr val="008AC4"/>
                </a:solidFill>
              </a:rPr>
              <a:t>Communities Joined in Action</a:t>
            </a:r>
            <a:br>
              <a:rPr lang="en-US" dirty="0">
                <a:solidFill>
                  <a:srgbClr val="008AC4"/>
                </a:solidFill>
              </a:rPr>
            </a:br>
            <a:r>
              <a:rPr lang="en-US" dirty="0">
                <a:solidFill>
                  <a:srgbClr val="008AC4"/>
                </a:solidFill>
              </a:rPr>
              <a:t>2017 Conference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40858" y="1313924"/>
            <a:ext cx="7331555" cy="3074089"/>
          </a:xfrm>
        </p:spPr>
        <p:txBody>
          <a:bodyPr/>
          <a:lstStyle/>
          <a:p>
            <a:pPr marL="0" indent="0"/>
            <a:r>
              <a:rPr lang="en-US" sz="2400" dirty="0"/>
              <a:t>Helping millions of people nationwide</a:t>
            </a:r>
            <a:br>
              <a:rPr lang="en-US" sz="2400" dirty="0"/>
            </a:br>
            <a:endParaRPr lang="en-US" sz="2400" dirty="0"/>
          </a:p>
          <a:p>
            <a:pPr lvl="1">
              <a:buFont typeface="Arial" panose="020B0604020202020204" pitchFamily="34" charset="0"/>
              <a:buChar char="•"/>
            </a:pPr>
            <a:r>
              <a:rPr lang="en-US" dirty="0"/>
              <a:t>United Way partner </a:t>
            </a:r>
          </a:p>
          <a:p>
            <a:pPr lvl="1">
              <a:buFont typeface="Arial" panose="020B0604020202020204" pitchFamily="34" charset="0"/>
              <a:buChar char="•"/>
            </a:pPr>
            <a:r>
              <a:rPr lang="en-US" dirty="0"/>
              <a:t>More than 10 million patients served</a:t>
            </a:r>
          </a:p>
          <a:p>
            <a:pPr lvl="1">
              <a:buFont typeface="Arial" panose="020B0604020202020204" pitchFamily="34" charset="0"/>
              <a:buChar char="•"/>
            </a:pPr>
            <a:r>
              <a:rPr lang="en-US" dirty="0"/>
              <a:t>More than $1 billion saved for patients</a:t>
            </a:r>
          </a:p>
          <a:p>
            <a:pPr marL="0" indent="0"/>
            <a:endParaRPr lang="en-US" sz="700" dirty="0"/>
          </a:p>
          <a:p>
            <a:pPr marL="0" indent="0"/>
            <a:r>
              <a:rPr lang="en-US" sz="2400" dirty="0"/>
              <a:t>Innovation for healthcare organizations and patients </a:t>
            </a:r>
            <a:br>
              <a:rPr lang="en-US" sz="2400" dirty="0"/>
            </a:br>
            <a:endParaRPr lang="en-US" sz="2400" dirty="0"/>
          </a:p>
        </p:txBody>
      </p:sp>
      <p:sp>
        <p:nvSpPr>
          <p:cNvPr id="5" name="Slide Number Placeholder 4"/>
          <p:cNvSpPr>
            <a:spLocks noGrp="1"/>
          </p:cNvSpPr>
          <p:nvPr>
            <p:ph type="sldNum" sz="quarter" idx="4"/>
          </p:nvPr>
        </p:nvSpPr>
        <p:spPr>
          <a:xfrm>
            <a:off x="-1413934" y="6321540"/>
            <a:ext cx="2133600" cy="365125"/>
          </a:xfrm>
        </p:spPr>
        <p:txBody>
          <a:bodyPr/>
          <a:lstStyle/>
          <a:p>
            <a:fld id="{8E59C060-DF20-6548-AD9A-E312EDAF0CBF}" type="slidenum">
              <a:rPr lang="en-US" smtClean="0"/>
              <a:pPr/>
              <a:t>10</a:t>
            </a:fld>
            <a:endParaRPr lang="en-US" dirty="0"/>
          </a:p>
        </p:txBody>
      </p:sp>
      <p:sp>
        <p:nvSpPr>
          <p:cNvPr id="10" name="Rectangle 9"/>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Image result for united wa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25" y="1885586"/>
            <a:ext cx="1751075" cy="749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xt gen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6406" b="42656"/>
          <a:stretch/>
        </p:blipFill>
        <p:spPr bwMode="auto">
          <a:xfrm>
            <a:off x="304549" y="5405718"/>
            <a:ext cx="2552172" cy="4036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erne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3375" y="5334286"/>
            <a:ext cx="2101850" cy="5464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thenahealth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1880" y="5347356"/>
            <a:ext cx="3198875" cy="440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666" y="3854780"/>
            <a:ext cx="7762530" cy="1200329"/>
          </a:xfrm>
          <a:prstGeom prst="rect">
            <a:avLst/>
          </a:prstGeom>
          <a:noFill/>
        </p:spPr>
        <p:txBody>
          <a:bodyPr wrap="square" rtlCol="0">
            <a:spAutoFit/>
          </a:bodyPr>
          <a:lstStyle/>
          <a:p>
            <a:pPr lvl="1" indent="-285750">
              <a:buFont typeface="Arial" panose="020B0604020202020204" pitchFamily="34" charset="0"/>
              <a:buChar char="•"/>
            </a:pPr>
            <a:r>
              <a:rPr lang="en-US" b="1" dirty="0">
                <a:solidFill>
                  <a:schemeClr val="tx1">
                    <a:lumMod val="65000"/>
                    <a:lumOff val="35000"/>
                  </a:schemeClr>
                </a:solidFill>
                <a:latin typeface="Lucida Grande"/>
                <a:cs typeface="Lucida Grande"/>
              </a:rPr>
              <a:t>EMR integration </a:t>
            </a:r>
            <a:r>
              <a:rPr lang="en-US" dirty="0">
                <a:solidFill>
                  <a:schemeClr val="tx1">
                    <a:lumMod val="65000"/>
                    <a:lumOff val="35000"/>
                  </a:schemeClr>
                </a:solidFill>
                <a:latin typeface="Lucida Grande"/>
                <a:cs typeface="Lucida Grande"/>
              </a:rPr>
              <a:t>allows </a:t>
            </a:r>
            <a:r>
              <a:rPr lang="en-US" dirty="0" err="1">
                <a:solidFill>
                  <a:schemeClr val="tx1">
                    <a:lumMod val="65000"/>
                    <a:lumOff val="35000"/>
                  </a:schemeClr>
                </a:solidFill>
                <a:latin typeface="Lucida Grande"/>
                <a:cs typeface="Lucida Grande"/>
              </a:rPr>
              <a:t>FamilyWize</a:t>
            </a:r>
            <a:r>
              <a:rPr lang="en-US" dirty="0">
                <a:solidFill>
                  <a:schemeClr val="tx1">
                    <a:lumMod val="65000"/>
                    <a:lumOff val="35000"/>
                  </a:schemeClr>
                </a:solidFill>
                <a:latin typeface="Lucida Grande"/>
                <a:cs typeface="Lucida Grande"/>
              </a:rPr>
              <a:t> information to be transmitted automatically to any pharmacy</a:t>
            </a:r>
          </a:p>
          <a:p>
            <a:pPr lvl="1" indent="-285750">
              <a:buFont typeface="Arial" panose="020B0604020202020204" pitchFamily="34" charset="0"/>
              <a:buChar char="•"/>
            </a:pPr>
            <a:r>
              <a:rPr lang="en-US" b="1" dirty="0">
                <a:solidFill>
                  <a:schemeClr val="tx1">
                    <a:lumMod val="65000"/>
                    <a:lumOff val="35000"/>
                  </a:schemeClr>
                </a:solidFill>
                <a:latin typeface="Lucida Grande"/>
                <a:cs typeface="Lucida Grande"/>
              </a:rPr>
              <a:t>Mobile app </a:t>
            </a:r>
            <a:r>
              <a:rPr lang="en-US" dirty="0">
                <a:solidFill>
                  <a:schemeClr val="tx1">
                    <a:lumMod val="65000"/>
                    <a:lumOff val="35000"/>
                  </a:schemeClr>
                </a:solidFill>
                <a:latin typeface="Lucida Grande"/>
                <a:cs typeface="Lucida Grande"/>
              </a:rPr>
              <a:t>provides price lookup tool for patients</a:t>
            </a:r>
          </a:p>
          <a:p>
            <a:endParaRPr lang="en-US" dirty="0"/>
          </a:p>
        </p:txBody>
      </p:sp>
      <p:sp>
        <p:nvSpPr>
          <p:cNvPr id="11" name="Title 5"/>
          <p:cNvSpPr txBox="1">
            <a:spLocks/>
          </p:cNvSpPr>
          <p:nvPr/>
        </p:nvSpPr>
        <p:spPr>
          <a:xfrm>
            <a:off x="516575" y="516550"/>
            <a:ext cx="8192710"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smtClean="0"/>
              <a:t>Who is FamilyWize?</a:t>
            </a:r>
            <a:endParaRPr lang="en-US" dirty="0"/>
          </a:p>
        </p:txBody>
      </p:sp>
    </p:spTree>
    <p:extLst>
      <p:ext uri="{BB962C8B-B14F-4D97-AF65-F5344CB8AC3E}">
        <p14:creationId xmlns:p14="http://schemas.microsoft.com/office/powerpoint/2010/main" val="350772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4"/>
          </p:nvPr>
        </p:nvSpPr>
        <p:spPr>
          <a:xfrm>
            <a:off x="-1447801" y="6355406"/>
            <a:ext cx="2133600" cy="365125"/>
          </a:xfrm>
        </p:spPr>
        <p:txBody>
          <a:bodyPr/>
          <a:lstStyle/>
          <a:p>
            <a:r>
              <a:rPr lang="en-US" dirty="0"/>
              <a:t>11</a:t>
            </a:r>
          </a:p>
        </p:txBody>
      </p:sp>
      <p:sp>
        <p:nvSpPr>
          <p:cNvPr id="11" name="Title 5"/>
          <p:cNvSpPr txBox="1">
            <a:spLocks/>
          </p:cNvSpPr>
          <p:nvPr/>
        </p:nvSpPr>
        <p:spPr>
          <a:xfrm>
            <a:off x="563323" y="308061"/>
            <a:ext cx="7869983"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a:t>How Does </a:t>
            </a:r>
            <a:r>
              <a:rPr lang="en-US" dirty="0" err="1"/>
              <a:t>FamilyWize</a:t>
            </a:r>
            <a:r>
              <a:rPr lang="en-US" dirty="0"/>
              <a:t> Integrate with Your Prescription Safety Net? </a:t>
            </a:r>
          </a:p>
        </p:txBody>
      </p:sp>
      <p:sp>
        <p:nvSpPr>
          <p:cNvPr id="12" name="Rectangle 11"/>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rot="5400000">
            <a:off x="4692718" y="2097467"/>
            <a:ext cx="1761391" cy="5719785"/>
          </a:xfrm>
          <a:prstGeom prst="rect">
            <a:avLst/>
          </a:prstGeom>
        </p:spPr>
      </p:pic>
      <p:sp>
        <p:nvSpPr>
          <p:cNvPr id="15" name="TextBox 14"/>
          <p:cNvSpPr txBox="1"/>
          <p:nvPr/>
        </p:nvSpPr>
        <p:spPr>
          <a:xfrm>
            <a:off x="3348373" y="4172201"/>
            <a:ext cx="4450080" cy="1200329"/>
          </a:xfrm>
          <a:prstGeom prst="rect">
            <a:avLst/>
          </a:prstGeom>
          <a:noFill/>
        </p:spPr>
        <p:txBody>
          <a:bodyPr wrap="square" rtlCol="0">
            <a:spAutoFit/>
          </a:bodyPr>
          <a:lstStyle/>
          <a:p>
            <a:pPr lvl="0"/>
            <a:r>
              <a:rPr lang="en-US" sz="2400" dirty="0">
                <a:solidFill>
                  <a:schemeClr val="bg1"/>
                </a:solidFill>
                <a:latin typeface="Lucida Grande"/>
                <a:cs typeface="Lucida Grande"/>
              </a:rPr>
              <a:t>FamilyWize program info delivered directly to the pharmacy via your EMR</a:t>
            </a:r>
          </a:p>
        </p:txBody>
      </p:sp>
      <p:pic>
        <p:nvPicPr>
          <p:cNvPr id="17" name="Picture 16"/>
          <p:cNvPicPr>
            <a:picLocks noChangeAspect="1"/>
          </p:cNvPicPr>
          <p:nvPr/>
        </p:nvPicPr>
        <p:blipFill>
          <a:blip r:embed="rId4"/>
          <a:stretch>
            <a:fillRect/>
          </a:stretch>
        </p:blipFill>
        <p:spPr>
          <a:xfrm rot="16200000">
            <a:off x="2853034" y="-89542"/>
            <a:ext cx="1749980" cy="5682729"/>
          </a:xfrm>
          <a:prstGeom prst="rect">
            <a:avLst/>
          </a:prstGeom>
        </p:spPr>
      </p:pic>
      <p:sp>
        <p:nvSpPr>
          <p:cNvPr id="18" name="TextBox 17"/>
          <p:cNvSpPr txBox="1"/>
          <p:nvPr/>
        </p:nvSpPr>
        <p:spPr>
          <a:xfrm>
            <a:off x="1685600" y="1966992"/>
            <a:ext cx="4227520" cy="1569660"/>
          </a:xfrm>
          <a:prstGeom prst="rect">
            <a:avLst/>
          </a:prstGeom>
          <a:noFill/>
        </p:spPr>
        <p:txBody>
          <a:bodyPr wrap="square" rtlCol="0">
            <a:spAutoFit/>
          </a:bodyPr>
          <a:lstStyle/>
          <a:p>
            <a:r>
              <a:rPr lang="en-US" sz="2400" dirty="0">
                <a:solidFill>
                  <a:schemeClr val="bg1"/>
                </a:solidFill>
                <a:latin typeface="Lucida Grande"/>
                <a:cs typeface="Lucida Grande"/>
              </a:rPr>
              <a:t>Increased access to no-cost and $4 prescription medications from local retail pharmacies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073" y="1383574"/>
            <a:ext cx="3212870" cy="264589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998" y="3675713"/>
            <a:ext cx="3023878" cy="2639797"/>
          </a:xfrm>
          <a:prstGeom prst="rect">
            <a:avLst/>
          </a:prstGeom>
        </p:spPr>
      </p:pic>
    </p:spTree>
    <p:extLst>
      <p:ext uri="{BB962C8B-B14F-4D97-AF65-F5344CB8AC3E}">
        <p14:creationId xmlns:p14="http://schemas.microsoft.com/office/powerpoint/2010/main" val="1196536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45773" y="6453908"/>
            <a:ext cx="678585" cy="365125"/>
          </a:xfrm>
          <a:prstGeom prst="rect">
            <a:avLst/>
          </a:prstGeom>
        </p:spPr>
        <p:txBody>
          <a:bodyPr/>
          <a:lstStyle/>
          <a:p>
            <a:fld id="{8E59C060-DF20-6548-AD9A-E312EDAF0CBF}" type="slidenum">
              <a:rPr lang="en-US" smtClean="0"/>
              <a:pPr/>
              <a:t>12</a:t>
            </a:fld>
            <a:endParaRPr lang="en-US" dirty="0"/>
          </a:p>
        </p:txBody>
      </p:sp>
      <p:grpSp>
        <p:nvGrpSpPr>
          <p:cNvPr id="3" name="Group 2"/>
          <p:cNvGrpSpPr/>
          <p:nvPr/>
        </p:nvGrpSpPr>
        <p:grpSpPr>
          <a:xfrm>
            <a:off x="0" y="1265670"/>
            <a:ext cx="8998227" cy="5506264"/>
            <a:chOff x="1212058" y="1527082"/>
            <a:chExt cx="6805612" cy="406003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2058" y="1527082"/>
              <a:ext cx="6805612" cy="406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2732" y="3467085"/>
              <a:ext cx="438912" cy="14933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5"/>
          <p:cNvSpPr txBox="1">
            <a:spLocks/>
          </p:cNvSpPr>
          <p:nvPr/>
        </p:nvSpPr>
        <p:spPr>
          <a:xfrm>
            <a:off x="563323" y="315018"/>
            <a:ext cx="6667995"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a:t>Quick Rx Guide is Integrated with the $4.00 Lists</a:t>
            </a:r>
          </a:p>
        </p:txBody>
      </p:sp>
      <p:sp>
        <p:nvSpPr>
          <p:cNvPr id="11" name="Rectangle 10"/>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620787" y="3911546"/>
            <a:ext cx="384153" cy="161583"/>
          </a:xfrm>
          <a:prstGeom prst="rect">
            <a:avLst/>
          </a:prstGeom>
          <a:solidFill>
            <a:schemeClr val="accent5">
              <a:lumMod val="20000"/>
              <a:lumOff val="80000"/>
            </a:schemeClr>
          </a:solidFill>
        </p:spPr>
        <p:txBody>
          <a:bodyPr wrap="square" lIns="0" tIns="0" rIns="0" bIns="0" rtlCol="0">
            <a:spAutoFit/>
          </a:bodyPr>
          <a:lstStyle/>
          <a:p>
            <a:r>
              <a:rPr lang="en-US" sz="1050" dirty="0">
                <a:solidFill>
                  <a:schemeClr val="accent6"/>
                </a:solidFill>
              </a:rPr>
              <a:t>$4.00</a:t>
            </a:r>
          </a:p>
        </p:txBody>
      </p:sp>
      <p:sp>
        <p:nvSpPr>
          <p:cNvPr id="9" name="TextBox 8"/>
          <p:cNvSpPr txBox="1"/>
          <p:nvPr/>
        </p:nvSpPr>
        <p:spPr>
          <a:xfrm>
            <a:off x="7370616" y="3896725"/>
            <a:ext cx="384153" cy="161583"/>
          </a:xfrm>
          <a:prstGeom prst="rect">
            <a:avLst/>
          </a:prstGeom>
          <a:solidFill>
            <a:schemeClr val="accent5">
              <a:lumMod val="20000"/>
              <a:lumOff val="80000"/>
            </a:schemeClr>
          </a:solidFill>
        </p:spPr>
        <p:txBody>
          <a:bodyPr wrap="square" lIns="0" tIns="0" rIns="0" bIns="0" rtlCol="0">
            <a:spAutoFit/>
          </a:bodyPr>
          <a:lstStyle/>
          <a:p>
            <a:r>
              <a:rPr lang="en-US" sz="1050" dirty="0">
                <a:solidFill>
                  <a:schemeClr val="accent6"/>
                </a:solidFill>
              </a:rPr>
              <a:t>$4.00</a:t>
            </a:r>
          </a:p>
        </p:txBody>
      </p:sp>
      <p:sp>
        <p:nvSpPr>
          <p:cNvPr id="12" name="TextBox 11"/>
          <p:cNvSpPr txBox="1"/>
          <p:nvPr/>
        </p:nvSpPr>
        <p:spPr>
          <a:xfrm>
            <a:off x="5579093" y="5561871"/>
            <a:ext cx="384153" cy="161583"/>
          </a:xfrm>
          <a:prstGeom prst="rect">
            <a:avLst/>
          </a:prstGeom>
          <a:solidFill>
            <a:schemeClr val="accent5">
              <a:lumMod val="20000"/>
              <a:lumOff val="80000"/>
            </a:schemeClr>
          </a:solidFill>
        </p:spPr>
        <p:txBody>
          <a:bodyPr wrap="square" lIns="0" tIns="0" rIns="0" bIns="0" rtlCol="0">
            <a:spAutoFit/>
          </a:bodyPr>
          <a:lstStyle/>
          <a:p>
            <a:r>
              <a:rPr lang="en-US" sz="1050" dirty="0">
                <a:solidFill>
                  <a:schemeClr val="accent6"/>
                </a:solidFill>
              </a:rPr>
              <a:t>$4.00</a:t>
            </a:r>
          </a:p>
        </p:txBody>
      </p:sp>
      <p:sp>
        <p:nvSpPr>
          <p:cNvPr id="13" name="TextBox 12"/>
          <p:cNvSpPr txBox="1"/>
          <p:nvPr/>
        </p:nvSpPr>
        <p:spPr>
          <a:xfrm>
            <a:off x="7957335" y="5552688"/>
            <a:ext cx="384153" cy="161583"/>
          </a:xfrm>
          <a:prstGeom prst="rect">
            <a:avLst/>
          </a:prstGeom>
          <a:solidFill>
            <a:schemeClr val="accent5">
              <a:lumMod val="20000"/>
              <a:lumOff val="80000"/>
            </a:schemeClr>
          </a:solidFill>
        </p:spPr>
        <p:txBody>
          <a:bodyPr wrap="square" lIns="0" tIns="0" rIns="0" bIns="0" rtlCol="0">
            <a:spAutoFit/>
          </a:bodyPr>
          <a:lstStyle/>
          <a:p>
            <a:r>
              <a:rPr lang="en-US" sz="1050" dirty="0">
                <a:solidFill>
                  <a:schemeClr val="accent6"/>
                </a:solidFill>
              </a:rPr>
              <a:t>$4.00</a:t>
            </a:r>
          </a:p>
        </p:txBody>
      </p:sp>
      <p:sp>
        <p:nvSpPr>
          <p:cNvPr id="14" name="TextBox 13"/>
          <p:cNvSpPr txBox="1"/>
          <p:nvPr/>
        </p:nvSpPr>
        <p:spPr>
          <a:xfrm>
            <a:off x="7370616" y="6041972"/>
            <a:ext cx="384153" cy="161583"/>
          </a:xfrm>
          <a:prstGeom prst="rect">
            <a:avLst/>
          </a:prstGeom>
          <a:solidFill>
            <a:schemeClr val="accent5">
              <a:lumMod val="20000"/>
              <a:lumOff val="80000"/>
            </a:schemeClr>
          </a:solidFill>
        </p:spPr>
        <p:txBody>
          <a:bodyPr wrap="square" lIns="0" tIns="0" rIns="0" bIns="0" rtlCol="0">
            <a:spAutoFit/>
          </a:bodyPr>
          <a:lstStyle/>
          <a:p>
            <a:r>
              <a:rPr lang="en-US" sz="1050" dirty="0">
                <a:solidFill>
                  <a:schemeClr val="accent6"/>
                </a:solidFill>
              </a:rPr>
              <a:t>$4.00</a:t>
            </a:r>
          </a:p>
        </p:txBody>
      </p:sp>
      <p:sp>
        <p:nvSpPr>
          <p:cNvPr id="15" name="TextBox 14"/>
          <p:cNvSpPr txBox="1"/>
          <p:nvPr/>
        </p:nvSpPr>
        <p:spPr>
          <a:xfrm>
            <a:off x="7925702" y="6062481"/>
            <a:ext cx="384153" cy="161583"/>
          </a:xfrm>
          <a:prstGeom prst="rect">
            <a:avLst/>
          </a:prstGeom>
          <a:solidFill>
            <a:schemeClr val="accent5">
              <a:lumMod val="20000"/>
              <a:lumOff val="80000"/>
            </a:schemeClr>
          </a:solidFill>
        </p:spPr>
        <p:txBody>
          <a:bodyPr wrap="square" lIns="0" tIns="0" rIns="0" bIns="0" rtlCol="0">
            <a:spAutoFit/>
          </a:bodyPr>
          <a:lstStyle/>
          <a:p>
            <a:r>
              <a:rPr lang="en-US" sz="1050" dirty="0">
                <a:solidFill>
                  <a:schemeClr val="accent6"/>
                </a:solidFill>
              </a:rPr>
              <a:t>$4.00</a:t>
            </a:r>
          </a:p>
        </p:txBody>
      </p:sp>
    </p:spTree>
    <p:extLst>
      <p:ext uri="{BB962C8B-B14F-4D97-AF65-F5344CB8AC3E}">
        <p14:creationId xmlns:p14="http://schemas.microsoft.com/office/powerpoint/2010/main" val="269922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1202" y="1049935"/>
            <a:ext cx="5592866" cy="361831"/>
          </a:xfrm>
        </p:spPr>
        <p:txBody>
          <a:bodyPr/>
          <a:lstStyle/>
          <a:p>
            <a:pPr algn="ctr"/>
            <a:r>
              <a:rPr lang="en-US" sz="1800" b="1" dirty="0"/>
              <a:t>Program is completely automated.</a:t>
            </a:r>
          </a:p>
        </p:txBody>
      </p:sp>
      <p:sp>
        <p:nvSpPr>
          <p:cNvPr id="4" name="Slide Number Placeholder 3"/>
          <p:cNvSpPr>
            <a:spLocks noGrp="1"/>
          </p:cNvSpPr>
          <p:nvPr>
            <p:ph type="sldNum" sz="quarter" idx="4"/>
          </p:nvPr>
        </p:nvSpPr>
        <p:spPr>
          <a:xfrm>
            <a:off x="-1447802" y="6352757"/>
            <a:ext cx="2133600" cy="365125"/>
          </a:xfrm>
        </p:spPr>
        <p:txBody>
          <a:bodyPr/>
          <a:lstStyle/>
          <a:p>
            <a:fld id="{8E59C060-DF20-6548-AD9A-E312EDAF0CBF}" type="slidenum">
              <a:rPr lang="en-US" smtClean="0"/>
              <a:pPr/>
              <a:t>13</a:t>
            </a:fld>
            <a:endParaRPr lang="en-US" dirty="0"/>
          </a:p>
        </p:txBody>
      </p:sp>
      <p:sp>
        <p:nvSpPr>
          <p:cNvPr id="12" name="Content Placeholder 2"/>
          <p:cNvSpPr txBox="1">
            <a:spLocks/>
          </p:cNvSpPr>
          <p:nvPr/>
        </p:nvSpPr>
        <p:spPr>
          <a:xfrm>
            <a:off x="285750" y="4869184"/>
            <a:ext cx="8829674" cy="914394"/>
          </a:xfrm>
          <a:prstGeom prst="rect">
            <a:avLst/>
          </a:prstGeom>
        </p:spPr>
        <p:txBody>
          <a:bodyPr/>
          <a:lstStyle>
            <a:lvl1pPr marL="342900" indent="-342900" algn="l" defTabSz="457200" rtl="0" eaLnBrk="1" latinLnBrk="0" hangingPunct="1">
              <a:spcBef>
                <a:spcPct val="20000"/>
              </a:spcBef>
              <a:buFont typeface="Arial"/>
              <a:buNone/>
              <a:defRPr sz="2000" kern="1200">
                <a:solidFill>
                  <a:srgbClr val="0096D6"/>
                </a:solidFill>
                <a:latin typeface="Lucida Grande"/>
                <a:ea typeface="+mn-ea"/>
                <a:cs typeface="Lucida Grande"/>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Lucida Grande"/>
                <a:ea typeface="+mn-ea"/>
                <a:cs typeface="Lucida Grande"/>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Lucida Grande"/>
                <a:ea typeface="+mn-ea"/>
                <a:cs typeface="Lucida Grande"/>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Lucida Grande"/>
                <a:ea typeface="+mn-ea"/>
                <a:cs typeface="Lucida Grande"/>
              </a:defRPr>
            </a:lvl4pPr>
            <a:lvl5pPr marL="2057400" indent="-228600" algn="l" defTabSz="457200" rtl="0" eaLnBrk="1" latinLnBrk="0" hangingPunct="1">
              <a:spcBef>
                <a:spcPct val="20000"/>
              </a:spcBef>
              <a:buFont typeface="Arial"/>
              <a:buChar char="»"/>
              <a:defRPr sz="1400" kern="1200">
                <a:solidFill>
                  <a:schemeClr val="tx1">
                    <a:lumMod val="65000"/>
                    <a:lumOff val="35000"/>
                  </a:schemeClr>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dirty="0"/>
              <a:t>Paper-based </a:t>
            </a:r>
            <a:r>
              <a:rPr lang="en-US" dirty="0">
                <a:sym typeface="Wingdings" panose="05000000000000000000" pitchFamily="2" charset="2"/>
              </a:rPr>
              <a:t> electronic system </a:t>
            </a:r>
            <a:endParaRPr lang="en-US" dirty="0"/>
          </a:p>
          <a:p>
            <a:pPr lvl="1">
              <a:buFont typeface="Arial" panose="020B0604020202020204" pitchFamily="34" charset="0"/>
              <a:buChar char="•"/>
            </a:pPr>
            <a:r>
              <a:rPr lang="en-US" dirty="0"/>
              <a:t>Assures patients are getting the lowest price </a:t>
            </a:r>
          </a:p>
          <a:p>
            <a:pPr lvl="1">
              <a:buFont typeface="Arial" panose="020B0604020202020204" pitchFamily="34" charset="0"/>
              <a:buChar char="•"/>
            </a:pPr>
            <a:r>
              <a:rPr lang="en-US" dirty="0"/>
              <a:t>Moving with industry to electronic platform provides significant benefits to all parties</a:t>
            </a:r>
          </a:p>
        </p:txBody>
      </p:sp>
      <p:sp>
        <p:nvSpPr>
          <p:cNvPr id="14" name="Rectangle 13"/>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5594"/>
            <a:ext cx="9144000" cy="3201004"/>
          </a:xfrm>
          <a:prstGeom prst="rect">
            <a:avLst/>
          </a:prstGeom>
        </p:spPr>
      </p:pic>
      <p:sp>
        <p:nvSpPr>
          <p:cNvPr id="8" name="Title 5"/>
          <p:cNvSpPr txBox="1">
            <a:spLocks/>
          </p:cNvSpPr>
          <p:nvPr/>
        </p:nvSpPr>
        <p:spPr>
          <a:xfrm>
            <a:off x="516575" y="516550"/>
            <a:ext cx="8192710"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smtClean="0"/>
              <a:t>How Automation Helps</a:t>
            </a:r>
            <a:endParaRPr lang="en-US" dirty="0"/>
          </a:p>
        </p:txBody>
      </p:sp>
    </p:spTree>
    <p:extLst>
      <p:ext uri="{BB962C8B-B14F-4D97-AF65-F5344CB8AC3E}">
        <p14:creationId xmlns:p14="http://schemas.microsoft.com/office/powerpoint/2010/main" val="1807623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302"/>
            <a:ext cx="8229600" cy="4525963"/>
          </a:xfrm>
        </p:spPr>
        <p:txBody>
          <a:bodyPr/>
          <a:lstStyle/>
          <a:p>
            <a:pPr marL="0" indent="0"/>
            <a:r>
              <a:rPr lang="en-US" b="1" dirty="0">
                <a:solidFill>
                  <a:srgbClr val="008AC4"/>
                </a:solidFill>
                <a:latin typeface="Lucida Grande" charset="0"/>
                <a:ea typeface="Lucida Grande" charset="0"/>
                <a:cs typeface="Lucida Grande" charset="0"/>
              </a:rPr>
              <a:t>FamilyWize helps train your staff, saving your team time. </a:t>
            </a:r>
            <a:endParaRPr lang="en-US" dirty="0"/>
          </a:p>
          <a:p>
            <a:pPr marL="365760" lvl="1" indent="0">
              <a:spcBef>
                <a:spcPts val="2300"/>
              </a:spcBef>
              <a:buNone/>
            </a:pPr>
            <a:r>
              <a:rPr lang="en-US" dirty="0"/>
              <a:t>Live webinar session to learn process and ask questions</a:t>
            </a:r>
          </a:p>
          <a:p>
            <a:pPr marL="365760" lvl="1" indent="0">
              <a:spcBef>
                <a:spcPts val="2300"/>
              </a:spcBef>
              <a:buNone/>
            </a:pPr>
            <a:r>
              <a:rPr lang="en-US" dirty="0"/>
              <a:t>Recorded webinar session available for on-demand use </a:t>
            </a:r>
          </a:p>
          <a:p>
            <a:pPr marL="365760" lvl="1" indent="0">
              <a:spcBef>
                <a:spcPts val="2300"/>
              </a:spcBef>
              <a:buNone/>
            </a:pPr>
            <a:r>
              <a:rPr lang="en-US" dirty="0"/>
              <a:t>Signage in staff breakrooms to serve as reminder of </a:t>
            </a:r>
            <a:r>
              <a:rPr lang="en-US" dirty="0" err="1" smtClean="0"/>
              <a:t>emRxcel</a:t>
            </a:r>
            <a:r>
              <a:rPr lang="en-US" baseline="30000" dirty="0" err="1"/>
              <a:t>TM</a:t>
            </a:r>
            <a:r>
              <a:rPr lang="en-US" dirty="0" smtClean="0"/>
              <a:t> </a:t>
            </a:r>
            <a:r>
              <a:rPr lang="en-US" dirty="0"/>
              <a:t>integration and FamilyWize partnership</a:t>
            </a:r>
          </a:p>
          <a:p>
            <a:pPr marL="365760" lvl="1" indent="0">
              <a:spcBef>
                <a:spcPts val="2300"/>
              </a:spcBef>
              <a:buNone/>
            </a:pPr>
            <a:r>
              <a:rPr lang="en-US" dirty="0"/>
              <a:t>Dedicated website with educational tools about </a:t>
            </a:r>
            <a:r>
              <a:rPr lang="en-US" dirty="0" err="1" smtClean="0"/>
              <a:t>emRxcel</a:t>
            </a:r>
            <a:r>
              <a:rPr lang="en-US" baseline="30000" dirty="0" err="1"/>
              <a:t>TM</a:t>
            </a:r>
            <a:r>
              <a:rPr lang="en-US" dirty="0" smtClean="0"/>
              <a:t>, </a:t>
            </a:r>
            <a:r>
              <a:rPr lang="en-US" dirty="0"/>
              <a:t>a list of current prices of popular medications (Quick Rx Guide), and general information about the FamilyWize Prescription Safety Net program</a:t>
            </a:r>
          </a:p>
          <a:p>
            <a:pPr marL="365760" lvl="1" indent="0">
              <a:spcBef>
                <a:spcPts val="2300"/>
              </a:spcBef>
              <a:buNone/>
            </a:pPr>
            <a:r>
              <a:rPr lang="en-US" dirty="0"/>
              <a:t>Routine emails from Community Benefit Director with training information, success metrics, and other program features</a:t>
            </a:r>
          </a:p>
          <a:p>
            <a:pPr marL="365760" lvl="1" indent="0">
              <a:spcBef>
                <a:spcPts val="2300"/>
              </a:spcBef>
              <a:buNone/>
            </a:pPr>
            <a:r>
              <a:rPr lang="en-US" dirty="0"/>
              <a:t>Routine emails with updated Quick Rx Guide, featuring the latest prices of popular medications</a:t>
            </a:r>
          </a:p>
          <a:p>
            <a:pPr>
              <a:spcBef>
                <a:spcPts val="2300"/>
              </a:spcBef>
              <a:buFont typeface="Arial" panose="020B0604020202020204" pitchFamily="34" charset="0"/>
              <a:buChar char="•"/>
            </a:pPr>
            <a:endParaRPr lang="en-US" dirty="0"/>
          </a:p>
        </p:txBody>
      </p:sp>
      <p:sp>
        <p:nvSpPr>
          <p:cNvPr id="4" name="Slide Number Placeholder 3"/>
          <p:cNvSpPr>
            <a:spLocks noGrp="1"/>
          </p:cNvSpPr>
          <p:nvPr>
            <p:ph type="sldNum" sz="quarter" idx="4"/>
          </p:nvPr>
        </p:nvSpPr>
        <p:spPr>
          <a:xfrm>
            <a:off x="-1348549" y="6343808"/>
            <a:ext cx="2133600" cy="365125"/>
          </a:xfrm>
        </p:spPr>
        <p:txBody>
          <a:bodyPr/>
          <a:lstStyle/>
          <a:p>
            <a:fld id="{8E59C060-DF20-6548-AD9A-E312EDAF0CBF}" type="slidenum">
              <a:rPr lang="en-US" smtClean="0"/>
              <a:pPr/>
              <a:t>14</a:t>
            </a:fld>
            <a:endParaRPr lang="en-US" dirty="0"/>
          </a:p>
        </p:txBody>
      </p:sp>
      <p:sp>
        <p:nvSpPr>
          <p:cNvPr id="5" name="Rectangle 4"/>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06" y="1705829"/>
            <a:ext cx="539977" cy="5399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6" y="2294839"/>
            <a:ext cx="539977" cy="53997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06" y="2876015"/>
            <a:ext cx="536974" cy="53697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106" y="3739184"/>
            <a:ext cx="522288" cy="52228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106" y="4841760"/>
            <a:ext cx="528065" cy="52806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106" y="5664265"/>
            <a:ext cx="508214" cy="508214"/>
          </a:xfrm>
          <a:prstGeom prst="rect">
            <a:avLst/>
          </a:prstGeom>
        </p:spPr>
      </p:pic>
      <p:sp>
        <p:nvSpPr>
          <p:cNvPr id="15" name="TextBox 14"/>
          <p:cNvSpPr txBox="1"/>
          <p:nvPr/>
        </p:nvSpPr>
        <p:spPr>
          <a:xfrm>
            <a:off x="1150712" y="5908431"/>
            <a:ext cx="3934297" cy="1153551"/>
          </a:xfrm>
          <a:prstGeom prst="rect">
            <a:avLst/>
          </a:prstGeom>
          <a:noFill/>
        </p:spPr>
        <p:txBody>
          <a:bodyPr wrap="square" rtlCol="0">
            <a:spAutoFit/>
          </a:bodyPr>
          <a:lstStyle/>
          <a:p>
            <a:endParaRPr lang="en-US" dirty="0"/>
          </a:p>
        </p:txBody>
      </p:sp>
      <p:sp>
        <p:nvSpPr>
          <p:cNvPr id="14" name="Title 5"/>
          <p:cNvSpPr txBox="1">
            <a:spLocks/>
          </p:cNvSpPr>
          <p:nvPr/>
        </p:nvSpPr>
        <p:spPr>
          <a:xfrm>
            <a:off x="516575" y="516550"/>
            <a:ext cx="8192710"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smtClean="0"/>
              <a:t>Best Practices for Staff Training</a:t>
            </a:r>
            <a:endParaRPr lang="en-US" dirty="0"/>
          </a:p>
        </p:txBody>
      </p:sp>
    </p:spTree>
    <p:extLst>
      <p:ext uri="{BB962C8B-B14F-4D97-AF65-F5344CB8AC3E}">
        <p14:creationId xmlns:p14="http://schemas.microsoft.com/office/powerpoint/2010/main" val="2485663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827" y="1671635"/>
            <a:ext cx="5392197" cy="3733711"/>
          </a:xfrm>
        </p:spPr>
        <p:txBody>
          <a:bodyPr/>
          <a:lstStyle/>
          <a:p>
            <a:pPr marL="0" indent="0"/>
            <a:r>
              <a:rPr lang="en-US" sz="2400" dirty="0">
                <a:solidFill>
                  <a:srgbClr val="58595B"/>
                </a:solidFill>
              </a:rPr>
              <a:t>See results at the corporate level, including</a:t>
            </a:r>
            <a:r>
              <a:rPr lang="en-US" sz="2400" dirty="0" smtClean="0">
                <a:solidFill>
                  <a:srgbClr val="58595B"/>
                </a:solidFill>
              </a:rPr>
              <a:t>:</a:t>
            </a:r>
          </a:p>
          <a:p>
            <a:pPr marL="0" indent="0"/>
            <a:endParaRPr lang="en-US" sz="2400" dirty="0">
              <a:solidFill>
                <a:srgbClr val="58595B"/>
              </a:solidFill>
            </a:endParaRPr>
          </a:p>
          <a:p>
            <a:pPr marL="285750" indent="-285750">
              <a:buFont typeface="Arial" panose="020B0604020202020204" pitchFamily="34" charset="0"/>
              <a:buChar char="•"/>
            </a:pPr>
            <a:r>
              <a:rPr lang="en-US" sz="2400" dirty="0">
                <a:solidFill>
                  <a:srgbClr val="58595B"/>
                </a:solidFill>
              </a:rPr>
              <a:t>Number of patients</a:t>
            </a:r>
          </a:p>
          <a:p>
            <a:pPr marL="285750" indent="-285750">
              <a:buFont typeface="Arial" panose="020B0604020202020204" pitchFamily="34" charset="0"/>
              <a:buChar char="•"/>
            </a:pPr>
            <a:r>
              <a:rPr lang="en-US" sz="2400" dirty="0">
                <a:solidFill>
                  <a:srgbClr val="58595B"/>
                </a:solidFill>
              </a:rPr>
              <a:t>Number of scripts</a:t>
            </a:r>
          </a:p>
          <a:p>
            <a:pPr marL="285750" indent="-285750">
              <a:buFont typeface="Arial" panose="020B0604020202020204" pitchFamily="34" charset="0"/>
              <a:buChar char="•"/>
            </a:pPr>
            <a:r>
              <a:rPr lang="en-US" sz="2400" dirty="0" smtClean="0">
                <a:solidFill>
                  <a:srgbClr val="58595B"/>
                </a:solidFill>
              </a:rPr>
              <a:t>Medication prices and patient savings</a:t>
            </a:r>
            <a:endParaRPr lang="en-US" sz="2400" dirty="0">
              <a:solidFill>
                <a:srgbClr val="58595B"/>
              </a:solidFill>
            </a:endParaRPr>
          </a:p>
          <a:p>
            <a:pPr marL="285750" indent="-285750">
              <a:buFont typeface="Arial" panose="020B0604020202020204" pitchFamily="34" charset="0"/>
              <a:buChar char="•"/>
            </a:pPr>
            <a:r>
              <a:rPr lang="en-US" sz="2400" dirty="0">
                <a:solidFill>
                  <a:srgbClr val="58595B"/>
                </a:solidFill>
              </a:rPr>
              <a:t>Increased access to $4 medications</a:t>
            </a:r>
          </a:p>
          <a:p>
            <a:pPr marL="285750" indent="-285750">
              <a:buFont typeface="Arial" panose="020B0604020202020204" pitchFamily="34" charset="0"/>
              <a:buChar char="•"/>
            </a:pPr>
            <a:r>
              <a:rPr lang="en-US" sz="2400" dirty="0">
                <a:solidFill>
                  <a:srgbClr val="58595B"/>
                </a:solidFill>
              </a:rPr>
              <a:t>Data reported on expansion vs </a:t>
            </a:r>
            <a:r>
              <a:rPr lang="en-US" sz="2400" dirty="0" smtClean="0">
                <a:solidFill>
                  <a:srgbClr val="58595B"/>
                </a:solidFill>
              </a:rPr>
              <a:t/>
            </a:r>
            <a:br>
              <a:rPr lang="en-US" sz="2400" dirty="0" smtClean="0">
                <a:solidFill>
                  <a:srgbClr val="58595B"/>
                </a:solidFill>
              </a:rPr>
            </a:br>
            <a:r>
              <a:rPr lang="en-US" sz="2400" dirty="0" smtClean="0">
                <a:solidFill>
                  <a:srgbClr val="58595B"/>
                </a:solidFill>
              </a:rPr>
              <a:t>non-expansion </a:t>
            </a:r>
            <a:r>
              <a:rPr lang="en-US" sz="2400" dirty="0">
                <a:solidFill>
                  <a:srgbClr val="58595B"/>
                </a:solidFill>
              </a:rPr>
              <a:t>states</a:t>
            </a:r>
          </a:p>
          <a:p>
            <a:pPr marL="285750" indent="-285750">
              <a:buFont typeface="Arial" panose="020B0604020202020204" pitchFamily="34" charset="0"/>
              <a:buChar char="•"/>
            </a:pPr>
            <a:endParaRPr lang="en-US" sz="2400" dirty="0">
              <a:solidFill>
                <a:srgbClr val="58595B"/>
              </a:solidFill>
            </a:endParaRPr>
          </a:p>
          <a:p>
            <a:pPr marL="0" indent="0"/>
            <a:endParaRPr lang="en-US" sz="2400" dirty="0">
              <a:solidFill>
                <a:srgbClr val="58595B"/>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2840" y="1552286"/>
            <a:ext cx="4835679" cy="5121626"/>
          </a:xfrm>
          <a:prstGeom prst="rect">
            <a:avLst/>
          </a:prstGeom>
        </p:spPr>
      </p:pic>
      <p:sp>
        <p:nvSpPr>
          <p:cNvPr id="8" name="Slide Number Placeholder 4"/>
          <p:cNvSpPr>
            <a:spLocks noGrp="1"/>
          </p:cNvSpPr>
          <p:nvPr>
            <p:ph type="sldNum" sz="quarter" idx="4"/>
          </p:nvPr>
        </p:nvSpPr>
        <p:spPr>
          <a:xfrm>
            <a:off x="-1362613" y="6273237"/>
            <a:ext cx="2133600" cy="365125"/>
          </a:xfrm>
        </p:spPr>
        <p:txBody>
          <a:bodyPr/>
          <a:lstStyle/>
          <a:p>
            <a:r>
              <a:rPr lang="en-US"/>
              <a:t>15</a:t>
            </a:r>
            <a:endParaRPr lang="en-US" dirty="0"/>
          </a:p>
        </p:txBody>
      </p:sp>
      <p:sp>
        <p:nvSpPr>
          <p:cNvPr id="9" name="Title 5"/>
          <p:cNvSpPr txBox="1">
            <a:spLocks/>
          </p:cNvSpPr>
          <p:nvPr/>
        </p:nvSpPr>
        <p:spPr>
          <a:xfrm>
            <a:off x="563323" y="403620"/>
            <a:ext cx="6667995"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sz="2800" dirty="0"/>
              <a:t>Customized Impact Report Shows Monthly and Yearly Trends</a:t>
            </a:r>
          </a:p>
        </p:txBody>
      </p:sp>
      <p:sp>
        <p:nvSpPr>
          <p:cNvPr id="10" name="Rectangle 9"/>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868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364489" y="6318484"/>
            <a:ext cx="2133600" cy="365125"/>
          </a:xfrm>
        </p:spPr>
        <p:txBody>
          <a:bodyPr/>
          <a:lstStyle/>
          <a:p>
            <a:fld id="{8E59C060-DF20-6548-AD9A-E312EDAF0CBF}" type="slidenum">
              <a:rPr lang="en-US" smtClean="0"/>
              <a:pPr/>
              <a:t>16</a:t>
            </a:fld>
            <a:endParaRPr lang="en-US" dirty="0"/>
          </a:p>
        </p:txBody>
      </p:sp>
      <p:sp>
        <p:nvSpPr>
          <p:cNvPr id="7" name="Title 5"/>
          <p:cNvSpPr txBox="1">
            <a:spLocks/>
          </p:cNvSpPr>
          <p:nvPr/>
        </p:nvSpPr>
        <p:spPr>
          <a:xfrm>
            <a:off x="563323" y="515799"/>
            <a:ext cx="8180627"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a:t>Success </a:t>
            </a:r>
            <a:r>
              <a:rPr lang="en-US" dirty="0" smtClean="0"/>
              <a:t>Metrics from </a:t>
            </a:r>
            <a:r>
              <a:rPr lang="en-US" dirty="0" err="1" smtClean="0"/>
              <a:t>emRxcel</a:t>
            </a:r>
            <a:r>
              <a:rPr lang="en-US" baseline="30000" dirty="0" err="1" smtClean="0"/>
              <a:t>TM</a:t>
            </a:r>
            <a:r>
              <a:rPr lang="en-US" dirty="0" smtClean="0"/>
              <a:t> at </a:t>
            </a:r>
            <a:br>
              <a:rPr lang="en-US" dirty="0" smtClean="0"/>
            </a:br>
            <a:r>
              <a:rPr lang="en-US" dirty="0" smtClean="0"/>
              <a:t>Trinity Health</a:t>
            </a:r>
            <a:endParaRPr lang="en-US" dirty="0"/>
          </a:p>
        </p:txBody>
      </p:sp>
      <p:sp>
        <p:nvSpPr>
          <p:cNvPr id="8" name="Rectangle 7"/>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56535757"/>
              </p:ext>
            </p:extLst>
          </p:nvPr>
        </p:nvGraphicFramePr>
        <p:xfrm>
          <a:off x="1524000" y="1854207"/>
          <a:ext cx="6362700" cy="3660775"/>
        </p:xfrm>
        <a:graphic>
          <a:graphicData uri="http://schemas.openxmlformats.org/drawingml/2006/table">
            <a:tbl>
              <a:tblPr firstRow="1" bandRow="1">
                <a:tableStyleId>{5C22544A-7EE6-4342-B048-85BDC9FD1C3A}</a:tableStyleId>
              </a:tblPr>
              <a:tblGrid>
                <a:gridCol w="3181350"/>
                <a:gridCol w="3181350"/>
              </a:tblGrid>
              <a:tr h="732155">
                <a:tc>
                  <a:txBody>
                    <a:bodyPr/>
                    <a:lstStyle/>
                    <a:p>
                      <a:pPr algn="ctr"/>
                      <a:r>
                        <a:rPr lang="en-US" dirty="0" smtClean="0">
                          <a:latin typeface="Lucida Grande"/>
                        </a:rPr>
                        <a:t>Nationwide</a:t>
                      </a:r>
                      <a:endParaRPr lang="en-US" dirty="0">
                        <a:latin typeface="Lucida Grande"/>
                      </a:endParaRPr>
                    </a:p>
                  </a:txBody>
                  <a:tcPr anchor="ctr"/>
                </a:tc>
                <a:tc>
                  <a:txBody>
                    <a:bodyPr/>
                    <a:lstStyle/>
                    <a:p>
                      <a:pPr algn="ctr"/>
                      <a:r>
                        <a:rPr lang="en-US" dirty="0" smtClean="0">
                          <a:latin typeface="Lucida Grande"/>
                        </a:rPr>
                        <a:t>Program to Date</a:t>
                      </a:r>
                      <a:endParaRPr lang="en-US" dirty="0">
                        <a:latin typeface="Lucida Grande"/>
                      </a:endParaRPr>
                    </a:p>
                  </a:txBody>
                  <a:tcPr anchor="ctr"/>
                </a:tc>
              </a:tr>
              <a:tr h="732155">
                <a:tc>
                  <a:txBody>
                    <a:bodyPr/>
                    <a:lstStyle/>
                    <a:p>
                      <a:pPr algn="ctr"/>
                      <a:r>
                        <a:rPr lang="en-US" dirty="0" smtClean="0">
                          <a:latin typeface="Lucida Grande"/>
                        </a:rPr>
                        <a:t>Number of Patients </a:t>
                      </a:r>
                      <a:endParaRPr lang="en-US" dirty="0">
                        <a:latin typeface="Lucida Grande"/>
                      </a:endParaRPr>
                    </a:p>
                  </a:txBody>
                  <a:tcPr anchor="ctr"/>
                </a:tc>
                <a:tc>
                  <a:txBody>
                    <a:bodyPr/>
                    <a:lstStyle/>
                    <a:p>
                      <a:pPr algn="ctr"/>
                      <a:r>
                        <a:rPr lang="en-US" dirty="0" smtClean="0">
                          <a:latin typeface="Lucida Grande"/>
                        </a:rPr>
                        <a:t>10,551</a:t>
                      </a:r>
                      <a:endParaRPr lang="en-US" dirty="0">
                        <a:latin typeface="Lucida Grande"/>
                      </a:endParaRPr>
                    </a:p>
                  </a:txBody>
                  <a:tcPr anchor="ctr"/>
                </a:tc>
              </a:tr>
              <a:tr h="732155">
                <a:tc>
                  <a:txBody>
                    <a:bodyPr/>
                    <a:lstStyle/>
                    <a:p>
                      <a:pPr algn="ctr"/>
                      <a:r>
                        <a:rPr lang="en-US" dirty="0" smtClean="0">
                          <a:latin typeface="Lucida Grande"/>
                        </a:rPr>
                        <a:t>Number of Scripts</a:t>
                      </a:r>
                      <a:r>
                        <a:rPr lang="en-US" baseline="0" dirty="0" smtClean="0">
                          <a:latin typeface="Lucida Grande"/>
                        </a:rPr>
                        <a:t> Filled</a:t>
                      </a:r>
                      <a:endParaRPr lang="en-US" dirty="0">
                        <a:latin typeface="Lucida Grande"/>
                      </a:endParaRPr>
                    </a:p>
                  </a:txBody>
                  <a:tcPr anchor="ctr"/>
                </a:tc>
                <a:tc>
                  <a:txBody>
                    <a:bodyPr/>
                    <a:lstStyle/>
                    <a:p>
                      <a:pPr algn="ctr"/>
                      <a:r>
                        <a:rPr lang="en-US" dirty="0" smtClean="0">
                          <a:latin typeface="Lucida Grande"/>
                        </a:rPr>
                        <a:t>13,536</a:t>
                      </a:r>
                      <a:endParaRPr lang="en-US" dirty="0">
                        <a:latin typeface="Lucida Grande"/>
                      </a:endParaRPr>
                    </a:p>
                  </a:txBody>
                  <a:tcPr anchor="ctr"/>
                </a:tc>
              </a:tr>
              <a:tr h="732155">
                <a:tc>
                  <a:txBody>
                    <a:bodyPr/>
                    <a:lstStyle/>
                    <a:p>
                      <a:pPr algn="ctr"/>
                      <a:r>
                        <a:rPr lang="en-US" dirty="0" smtClean="0">
                          <a:latin typeface="Lucida Grande"/>
                        </a:rPr>
                        <a:t>Trinity</a:t>
                      </a:r>
                      <a:r>
                        <a:rPr lang="en-US" baseline="0" dirty="0" smtClean="0">
                          <a:latin typeface="Lucida Grande"/>
                        </a:rPr>
                        <a:t> Patient Savings</a:t>
                      </a:r>
                      <a:endParaRPr lang="en-US" dirty="0">
                        <a:latin typeface="Lucida Grande"/>
                      </a:endParaRPr>
                    </a:p>
                  </a:txBody>
                  <a:tcPr anchor="ctr"/>
                </a:tc>
                <a:tc>
                  <a:txBody>
                    <a:bodyPr/>
                    <a:lstStyle/>
                    <a:p>
                      <a:pPr algn="ctr"/>
                      <a:r>
                        <a:rPr lang="en-US" dirty="0" smtClean="0">
                          <a:latin typeface="Lucida Grande"/>
                        </a:rPr>
                        <a:t>$412,664</a:t>
                      </a:r>
                      <a:endParaRPr lang="en-US" dirty="0">
                        <a:latin typeface="Lucida Grande"/>
                      </a:endParaRPr>
                    </a:p>
                  </a:txBody>
                  <a:tcPr anchor="ctr"/>
                </a:tc>
              </a:tr>
              <a:tr h="732155">
                <a:tc>
                  <a:txBody>
                    <a:bodyPr/>
                    <a:lstStyle/>
                    <a:p>
                      <a:pPr algn="ctr"/>
                      <a:r>
                        <a:rPr lang="en-US" dirty="0" smtClean="0">
                          <a:latin typeface="Lucida Grande"/>
                        </a:rPr>
                        <a:t>% Savings</a:t>
                      </a:r>
                      <a:endParaRPr lang="en-US" dirty="0">
                        <a:latin typeface="Lucida Grande"/>
                      </a:endParaRPr>
                    </a:p>
                  </a:txBody>
                  <a:tcPr anchor="ctr"/>
                </a:tc>
                <a:tc>
                  <a:txBody>
                    <a:bodyPr/>
                    <a:lstStyle/>
                    <a:p>
                      <a:pPr algn="ctr"/>
                      <a:r>
                        <a:rPr lang="en-US" dirty="0" smtClean="0">
                          <a:latin typeface="Lucida Grande"/>
                        </a:rPr>
                        <a:t>43%</a:t>
                      </a:r>
                      <a:endParaRPr lang="en-US" dirty="0">
                        <a:latin typeface="Lucida Grande"/>
                      </a:endParaRPr>
                    </a:p>
                  </a:txBody>
                  <a:tcPr anchor="ctr"/>
                </a:tc>
              </a:tr>
            </a:tbl>
          </a:graphicData>
        </a:graphic>
      </p:graphicFrame>
    </p:spTree>
    <p:extLst>
      <p:ext uri="{BB962C8B-B14F-4D97-AF65-F5344CB8AC3E}">
        <p14:creationId xmlns:p14="http://schemas.microsoft.com/office/powerpoint/2010/main" val="3262483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643563" cy="4525963"/>
          </a:xfrm>
        </p:spPr>
        <p:txBody>
          <a:bodyPr/>
          <a:lstStyle/>
          <a:p>
            <a:pPr marL="0" indent="0"/>
            <a:r>
              <a:rPr lang="en-US" sz="2400" dirty="0" smtClean="0"/>
              <a:t>FamilyWize created Linked Healthcare Solutions to streamline and expand access to automation and education tools.</a:t>
            </a:r>
          </a:p>
          <a:p>
            <a:pPr marL="0" indent="0"/>
            <a:endParaRPr lang="en-US" sz="2400" dirty="0"/>
          </a:p>
          <a:p>
            <a:pPr marL="0" indent="0"/>
            <a:r>
              <a:rPr lang="en-US" sz="2400" dirty="0" smtClean="0"/>
              <a:t>Linked Healthcare Solutions is dedicated </a:t>
            </a:r>
            <a:r>
              <a:rPr lang="en-US" sz="2400" dirty="0"/>
              <a:t>to providing automated solutions to healthcare providers and patients in the medication access </a:t>
            </a:r>
            <a:r>
              <a:rPr lang="en-US" sz="2400" dirty="0" smtClean="0"/>
              <a:t>space.</a:t>
            </a:r>
            <a:endParaRPr lang="en-US" sz="2400" dirty="0"/>
          </a:p>
        </p:txBody>
      </p:sp>
      <p:sp>
        <p:nvSpPr>
          <p:cNvPr id="4" name="Slide Number Placeholder 3"/>
          <p:cNvSpPr>
            <a:spLocks noGrp="1"/>
          </p:cNvSpPr>
          <p:nvPr>
            <p:ph type="sldNum" sz="quarter" idx="4"/>
          </p:nvPr>
        </p:nvSpPr>
        <p:spPr/>
        <p:txBody>
          <a:bodyPr/>
          <a:lstStyle/>
          <a:p>
            <a:fld id="{8E59C060-DF20-6548-AD9A-E312EDAF0CBF}" type="slidenum">
              <a:rPr lang="en-US" smtClean="0"/>
              <a:pPr/>
              <a:t>17</a:t>
            </a:fld>
            <a:endParaRPr lang="en-US" dirty="0"/>
          </a:p>
        </p:txBody>
      </p:sp>
      <p:sp>
        <p:nvSpPr>
          <p:cNvPr id="5" name="Rectangle 4"/>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763" y="1791492"/>
            <a:ext cx="2767263" cy="2767263"/>
          </a:xfrm>
          <a:prstGeom prst="rect">
            <a:avLst/>
          </a:prstGeom>
        </p:spPr>
      </p:pic>
      <p:sp>
        <p:nvSpPr>
          <p:cNvPr id="8" name="Title 5"/>
          <p:cNvSpPr txBox="1">
            <a:spLocks/>
          </p:cNvSpPr>
          <p:nvPr/>
        </p:nvSpPr>
        <p:spPr>
          <a:xfrm>
            <a:off x="516575" y="516550"/>
            <a:ext cx="8192710" cy="568510"/>
          </a:xfrm>
          <a:prstGeom prst="rect">
            <a:avLst/>
          </a:prstGeom>
        </p:spPr>
        <p:txBody>
          <a:bodyPr/>
          <a:lstStyle>
            <a:lvl1pPr algn="l" defTabSz="457200" rtl="0" eaLnBrk="1" latinLnBrk="0" hangingPunct="1">
              <a:spcBef>
                <a:spcPct val="0"/>
              </a:spcBef>
              <a:buNone/>
              <a:defRPr sz="3200" kern="1200">
                <a:solidFill>
                  <a:srgbClr val="FF6600"/>
                </a:solidFill>
                <a:latin typeface="Lucida Grande"/>
                <a:ea typeface="+mj-ea"/>
                <a:cs typeface="Lucida Grande"/>
              </a:defRPr>
            </a:lvl1pPr>
          </a:lstStyle>
          <a:p>
            <a:r>
              <a:rPr lang="en-US" dirty="0" smtClean="0"/>
              <a:t>Introducing Linked Healthcare Solutions</a:t>
            </a:r>
            <a:endParaRPr lang="en-US" dirty="0"/>
          </a:p>
        </p:txBody>
      </p:sp>
    </p:spTree>
    <p:extLst>
      <p:ext uri="{BB962C8B-B14F-4D97-AF65-F5344CB8AC3E}">
        <p14:creationId xmlns:p14="http://schemas.microsoft.com/office/powerpoint/2010/main" val="968121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3926" y="329748"/>
            <a:ext cx="8847117" cy="568510"/>
          </a:xfrm>
        </p:spPr>
        <p:txBody>
          <a:bodyPr/>
          <a:lstStyle/>
          <a:p>
            <a:r>
              <a:rPr lang="en-US" dirty="0"/>
              <a:t>Why Does Trinity Health Need a </a:t>
            </a:r>
            <a:br>
              <a:rPr lang="en-US" dirty="0"/>
            </a:br>
            <a:r>
              <a:rPr lang="en-US" dirty="0"/>
              <a:t>Safety Net Strategy for Prescriptions?</a:t>
            </a:r>
          </a:p>
        </p:txBody>
      </p:sp>
      <p:sp>
        <p:nvSpPr>
          <p:cNvPr id="5" name="Slide Number Placeholder 4"/>
          <p:cNvSpPr>
            <a:spLocks noGrp="1"/>
          </p:cNvSpPr>
          <p:nvPr>
            <p:ph type="sldNum" sz="quarter" idx="4"/>
          </p:nvPr>
        </p:nvSpPr>
        <p:spPr>
          <a:xfrm>
            <a:off x="-1494370" y="6346325"/>
            <a:ext cx="2133600" cy="365125"/>
          </a:xfrm>
        </p:spPr>
        <p:txBody>
          <a:bodyPr/>
          <a:lstStyle/>
          <a:p>
            <a:fld id="{8E59C060-DF20-6548-AD9A-E312EDAF0CBF}" type="slidenum">
              <a:rPr lang="en-US" smtClean="0"/>
              <a:pPr/>
              <a:t>2</a:t>
            </a:fld>
            <a:endParaRPr lang="en-US" dirty="0"/>
          </a:p>
        </p:txBody>
      </p:sp>
      <p:sp>
        <p:nvSpPr>
          <p:cNvPr id="7" name="TextBox 6"/>
          <p:cNvSpPr txBox="1"/>
          <p:nvPr/>
        </p:nvSpPr>
        <p:spPr>
          <a:xfrm>
            <a:off x="75702" y="3887321"/>
            <a:ext cx="3179799" cy="1292662"/>
          </a:xfrm>
          <a:prstGeom prst="rect">
            <a:avLst/>
          </a:prstGeom>
          <a:noFill/>
        </p:spPr>
        <p:txBody>
          <a:bodyPr wrap="square" rtlCol="0">
            <a:spAutoFit/>
          </a:bodyPr>
          <a:lstStyle/>
          <a:p>
            <a:pPr algn="ctr"/>
            <a:r>
              <a:rPr lang="en-US" sz="2000" dirty="0">
                <a:solidFill>
                  <a:srgbClr val="008AC4"/>
                </a:solidFill>
                <a:latin typeface="Lucida Grande" charset="0"/>
                <a:ea typeface="Lucida Grande" charset="0"/>
                <a:cs typeface="Lucida Grande" charset="0"/>
              </a:rPr>
              <a:t>Facilitates </a:t>
            </a:r>
            <a:r>
              <a:rPr lang="en-US" sz="2000" b="1" dirty="0">
                <a:solidFill>
                  <a:srgbClr val="008AC4"/>
                </a:solidFill>
                <a:latin typeface="Lucida Grande" charset="0"/>
                <a:ea typeface="Lucida Grande" charset="0"/>
                <a:cs typeface="Lucida Grande" charset="0"/>
              </a:rPr>
              <a:t>sharing of information</a:t>
            </a:r>
            <a:r>
              <a:rPr lang="en-US" sz="2000" dirty="0">
                <a:solidFill>
                  <a:srgbClr val="008AC4"/>
                </a:solidFill>
                <a:latin typeface="Lucida Grande" charset="0"/>
                <a:ea typeface="Lucida Grande" charset="0"/>
                <a:cs typeface="Lucida Grande" charset="0"/>
              </a:rPr>
              <a:t> and availability of programs</a:t>
            </a:r>
          </a:p>
          <a:p>
            <a:endParaRPr lang="en-US" dirty="0"/>
          </a:p>
        </p:txBody>
      </p:sp>
      <p:sp>
        <p:nvSpPr>
          <p:cNvPr id="8" name="TextBox 7"/>
          <p:cNvSpPr txBox="1"/>
          <p:nvPr/>
        </p:nvSpPr>
        <p:spPr>
          <a:xfrm>
            <a:off x="2977909" y="3919979"/>
            <a:ext cx="3092224" cy="1292662"/>
          </a:xfrm>
          <a:prstGeom prst="rect">
            <a:avLst/>
          </a:prstGeom>
          <a:noFill/>
        </p:spPr>
        <p:txBody>
          <a:bodyPr wrap="square" rtlCol="0">
            <a:spAutoFit/>
          </a:bodyPr>
          <a:lstStyle/>
          <a:p>
            <a:pPr algn="ctr"/>
            <a:r>
              <a:rPr lang="en-US" sz="2000" dirty="0">
                <a:solidFill>
                  <a:srgbClr val="F4A928"/>
                </a:solidFill>
                <a:latin typeface="Lucida Grande" charset="0"/>
                <a:ea typeface="Lucida Grande" charset="0"/>
                <a:cs typeface="Lucida Grande" charset="0"/>
              </a:rPr>
              <a:t>Expands </a:t>
            </a:r>
            <a:r>
              <a:rPr lang="en-US" sz="2000" b="1" dirty="0">
                <a:solidFill>
                  <a:srgbClr val="F4A928"/>
                </a:solidFill>
                <a:latin typeface="Lucida Grande" charset="0"/>
                <a:ea typeface="Lucida Grande" charset="0"/>
                <a:cs typeface="Lucida Grande" charset="0"/>
              </a:rPr>
              <a:t>access </a:t>
            </a:r>
            <a:br>
              <a:rPr lang="en-US" sz="2000" b="1" dirty="0">
                <a:solidFill>
                  <a:srgbClr val="F4A928"/>
                </a:solidFill>
                <a:latin typeface="Lucida Grande" charset="0"/>
                <a:ea typeface="Lucida Grande" charset="0"/>
                <a:cs typeface="Lucida Grande" charset="0"/>
              </a:rPr>
            </a:br>
            <a:r>
              <a:rPr lang="en-US" sz="2000" b="1" dirty="0">
                <a:solidFill>
                  <a:srgbClr val="F4A928"/>
                </a:solidFill>
                <a:latin typeface="Lucida Grande" charset="0"/>
                <a:ea typeface="Lucida Grande" charset="0"/>
                <a:cs typeface="Lucida Grande" charset="0"/>
              </a:rPr>
              <a:t>to programs </a:t>
            </a:r>
            <a:r>
              <a:rPr lang="en-US" sz="2000" dirty="0">
                <a:solidFill>
                  <a:srgbClr val="F4A928"/>
                </a:solidFill>
                <a:latin typeface="Lucida Grande" charset="0"/>
                <a:ea typeface="Lucida Grande" charset="0"/>
                <a:cs typeface="Lucida Grande" charset="0"/>
              </a:rPr>
              <a:t>for our facilities </a:t>
            </a:r>
          </a:p>
          <a:p>
            <a:endParaRPr lang="en-US" dirty="0"/>
          </a:p>
        </p:txBody>
      </p:sp>
      <p:sp>
        <p:nvSpPr>
          <p:cNvPr id="9" name="TextBox 8"/>
          <p:cNvSpPr txBox="1"/>
          <p:nvPr/>
        </p:nvSpPr>
        <p:spPr>
          <a:xfrm>
            <a:off x="5943600" y="3870992"/>
            <a:ext cx="2988123" cy="2215991"/>
          </a:xfrm>
          <a:prstGeom prst="rect">
            <a:avLst/>
          </a:prstGeom>
          <a:noFill/>
        </p:spPr>
        <p:txBody>
          <a:bodyPr wrap="square" rtlCol="0">
            <a:spAutoFit/>
          </a:bodyPr>
          <a:lstStyle/>
          <a:p>
            <a:pPr algn="ctr"/>
            <a:r>
              <a:rPr lang="en-US" sz="2000" dirty="0">
                <a:solidFill>
                  <a:srgbClr val="81C225"/>
                </a:solidFill>
                <a:latin typeface="Lucida Grande" charset="0"/>
                <a:ea typeface="Lucida Grande" charset="0"/>
                <a:cs typeface="Lucida Grande" charset="0"/>
              </a:rPr>
              <a:t>Makes free medication and prescription assistance </a:t>
            </a:r>
            <a:r>
              <a:rPr lang="en-US" sz="2000" b="1" dirty="0">
                <a:solidFill>
                  <a:srgbClr val="81C225"/>
                </a:solidFill>
                <a:latin typeface="Lucida Grande" charset="0"/>
                <a:ea typeface="Lucida Grande" charset="0"/>
                <a:cs typeface="Lucida Grande" charset="0"/>
              </a:rPr>
              <a:t>programs more readily available </a:t>
            </a:r>
            <a:r>
              <a:rPr lang="en-US" sz="2000" dirty="0">
                <a:solidFill>
                  <a:srgbClr val="81C225"/>
                </a:solidFill>
                <a:latin typeface="Lucida Grande" charset="0"/>
                <a:ea typeface="Lucida Grande" charset="0"/>
                <a:cs typeface="Lucida Grande" charset="0"/>
              </a:rPr>
              <a:t>to patients who need them</a:t>
            </a:r>
          </a:p>
          <a:p>
            <a:endParaRPr lang="en-US" dirty="0"/>
          </a:p>
        </p:txBody>
      </p:sp>
      <p:sp>
        <p:nvSpPr>
          <p:cNvPr id="10" name="Rectangle 9"/>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39" y="1901257"/>
            <a:ext cx="1889924" cy="18899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2921" y="1884982"/>
            <a:ext cx="1896020" cy="188992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8049" y="1905137"/>
            <a:ext cx="2005758" cy="2005758"/>
          </a:xfrm>
          <a:prstGeom prst="rect">
            <a:avLst/>
          </a:prstGeom>
        </p:spPr>
      </p:pic>
    </p:spTree>
    <p:extLst>
      <p:ext uri="{BB962C8B-B14F-4D97-AF65-F5344CB8AC3E}">
        <p14:creationId xmlns:p14="http://schemas.microsoft.com/office/powerpoint/2010/main" val="3330588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6575" y="516550"/>
            <a:ext cx="8192710" cy="568510"/>
          </a:xfrm>
        </p:spPr>
        <p:txBody>
          <a:bodyPr/>
          <a:lstStyle/>
          <a:p>
            <a:r>
              <a:rPr lang="en-US" dirty="0"/>
              <a:t>Need for Prescription Assistance is Growing </a:t>
            </a:r>
          </a:p>
        </p:txBody>
      </p:sp>
      <p:sp>
        <p:nvSpPr>
          <p:cNvPr id="5" name="Slide Number Placeholder 4"/>
          <p:cNvSpPr>
            <a:spLocks noGrp="1"/>
          </p:cNvSpPr>
          <p:nvPr>
            <p:ph type="sldNum" sz="quarter" idx="4"/>
          </p:nvPr>
        </p:nvSpPr>
        <p:spPr>
          <a:xfrm>
            <a:off x="-1515530" y="6372339"/>
            <a:ext cx="2133600" cy="365125"/>
          </a:xfrm>
        </p:spPr>
        <p:txBody>
          <a:bodyPr/>
          <a:lstStyle/>
          <a:p>
            <a:fld id="{8E59C060-DF20-6548-AD9A-E312EDAF0CBF}" type="slidenum">
              <a:rPr lang="en-US" smtClean="0"/>
              <a:pPr/>
              <a:t>3</a:t>
            </a:fld>
            <a:endParaRPr lang="en-US" dirty="0"/>
          </a:p>
        </p:txBody>
      </p:sp>
      <p:sp>
        <p:nvSpPr>
          <p:cNvPr id="7" name="Content Placeholder 5"/>
          <p:cNvSpPr>
            <a:spLocks noGrp="1"/>
          </p:cNvSpPr>
          <p:nvPr>
            <p:ph sz="half" idx="4294967295"/>
          </p:nvPr>
        </p:nvSpPr>
        <p:spPr>
          <a:xfrm>
            <a:off x="1155943" y="6420857"/>
            <a:ext cx="5006025" cy="285901"/>
          </a:xfrm>
          <a:prstGeom prst="rect">
            <a:avLst/>
          </a:prstGeom>
        </p:spPr>
        <p:txBody>
          <a:bodyPr>
            <a:normAutofit/>
          </a:bodyPr>
          <a:lstStyle/>
          <a:p>
            <a:pPr marL="0" indent="0">
              <a:buNone/>
            </a:pPr>
            <a:r>
              <a:rPr lang="en-US" sz="800" dirty="0">
                <a:solidFill>
                  <a:srgbClr val="58595B"/>
                </a:solidFill>
                <a:latin typeface="Lucida Grande"/>
              </a:rPr>
              <a:t>The Henry J. Kaiser Family Foundation</a:t>
            </a:r>
          </a:p>
        </p:txBody>
      </p:sp>
      <p:sp>
        <p:nvSpPr>
          <p:cNvPr id="11" name="Rectangle 10"/>
          <p:cNvSpPr/>
          <p:nvPr/>
        </p:nvSpPr>
        <p:spPr>
          <a:xfrm>
            <a:off x="540292" y="4062615"/>
            <a:ext cx="7248438" cy="430887"/>
          </a:xfrm>
          <a:prstGeom prst="rect">
            <a:avLst/>
          </a:prstGeom>
        </p:spPr>
        <p:txBody>
          <a:bodyPr wrap="square">
            <a:spAutoFit/>
          </a:bodyPr>
          <a:lstStyle/>
          <a:p>
            <a:pPr marL="102870">
              <a:spcBef>
                <a:spcPts val="600"/>
              </a:spcBef>
              <a:buClr>
                <a:schemeClr val="tx2"/>
              </a:buClr>
            </a:pPr>
            <a:r>
              <a:rPr lang="en-US" sz="2200" b="1" dirty="0">
                <a:latin typeface="Lucida Grande"/>
              </a:rPr>
              <a:t>(25% of the workforce) </a:t>
            </a:r>
            <a:r>
              <a:rPr lang="en-US" sz="2200" dirty="0">
                <a:latin typeface="Lucida Grande"/>
              </a:rPr>
              <a:t>are </a:t>
            </a:r>
            <a:r>
              <a:rPr lang="en-US" sz="2200" b="1" dirty="0">
                <a:latin typeface="Lucida Grande"/>
              </a:rPr>
              <a:t>underinsured</a:t>
            </a:r>
            <a:endParaRPr lang="en-US" sz="2200" b="1" kern="2100" baseline="90000" dirty="0">
              <a:latin typeface="Lucida Grande"/>
            </a:endParaRPr>
          </a:p>
        </p:txBody>
      </p:sp>
      <p:sp>
        <p:nvSpPr>
          <p:cNvPr id="19" name="Rectangle 18"/>
          <p:cNvSpPr/>
          <p:nvPr/>
        </p:nvSpPr>
        <p:spPr>
          <a:xfrm>
            <a:off x="1654204" y="1773563"/>
            <a:ext cx="7086629" cy="954107"/>
          </a:xfrm>
          <a:prstGeom prst="rect">
            <a:avLst/>
          </a:prstGeom>
        </p:spPr>
        <p:txBody>
          <a:bodyPr wrap="square">
            <a:spAutoFit/>
          </a:bodyPr>
          <a:lstStyle/>
          <a:p>
            <a:pPr marL="102870">
              <a:spcBef>
                <a:spcPts val="600"/>
              </a:spcBef>
              <a:buClr>
                <a:srgbClr val="1082CD"/>
              </a:buClr>
            </a:pPr>
            <a:r>
              <a:rPr lang="en-US" sz="2800" b="1" dirty="0">
                <a:solidFill>
                  <a:srgbClr val="008AC4"/>
                </a:solidFill>
                <a:latin typeface="Lucida Grande"/>
              </a:rPr>
              <a:t>Large Base of Uninsured &amp; Underinsured   </a:t>
            </a:r>
            <a:endParaRPr lang="en-US" sz="2800" b="1" baseline="90000" dirty="0">
              <a:solidFill>
                <a:srgbClr val="008AC4"/>
              </a:solidFill>
              <a:latin typeface="Lucida Grande"/>
            </a:endParaRPr>
          </a:p>
        </p:txBody>
      </p:sp>
      <p:sp>
        <p:nvSpPr>
          <p:cNvPr id="8" name="Rectangle 7"/>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54595" y="5722223"/>
            <a:ext cx="7248438" cy="707886"/>
          </a:xfrm>
          <a:prstGeom prst="rect">
            <a:avLst/>
          </a:prstGeom>
          <a:noFill/>
        </p:spPr>
        <p:txBody>
          <a:bodyPr wrap="square" rtlCol="0">
            <a:spAutoFit/>
          </a:bodyPr>
          <a:lstStyle/>
          <a:p>
            <a:r>
              <a:rPr lang="en-US" sz="2200" dirty="0">
                <a:latin typeface="Lucida Grande"/>
              </a:rPr>
              <a:t>have no health insurance</a:t>
            </a:r>
            <a:endParaRPr lang="en-US" sz="2200" baseline="90000" dirty="0">
              <a:latin typeface="Lucida Grande"/>
            </a:endParaRPr>
          </a:p>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 y="4784736"/>
            <a:ext cx="5544312" cy="98961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80" y="3085878"/>
            <a:ext cx="5294376" cy="945002"/>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89851"/>
          <a:stretch/>
        </p:blipFill>
        <p:spPr>
          <a:xfrm>
            <a:off x="-193239" y="4784736"/>
            <a:ext cx="562720" cy="98961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250" y="1628671"/>
            <a:ext cx="1133954" cy="1133954"/>
          </a:xfrm>
          <a:prstGeom prst="rect">
            <a:avLst/>
          </a:prstGeom>
        </p:spPr>
      </p:pic>
    </p:spTree>
    <p:extLst>
      <p:ext uri="{BB962C8B-B14F-4D97-AF65-F5344CB8AC3E}">
        <p14:creationId xmlns:p14="http://schemas.microsoft.com/office/powerpoint/2010/main" val="2097067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515534" y="6372339"/>
            <a:ext cx="2133600" cy="365125"/>
          </a:xfrm>
        </p:spPr>
        <p:txBody>
          <a:bodyPr/>
          <a:lstStyle/>
          <a:p>
            <a:fld id="{8E59C060-DF20-6548-AD9A-E312EDAF0CBF}" type="slidenum">
              <a:rPr lang="en-US" smtClean="0"/>
              <a:pPr/>
              <a:t>4</a:t>
            </a:fld>
            <a:endParaRPr lang="en-US" dirty="0"/>
          </a:p>
        </p:txBody>
      </p:sp>
      <p:sp>
        <p:nvSpPr>
          <p:cNvPr id="7" name="Content Placeholder 5"/>
          <p:cNvSpPr>
            <a:spLocks noGrp="1"/>
          </p:cNvSpPr>
          <p:nvPr>
            <p:ph sz="half" idx="4294967295"/>
          </p:nvPr>
        </p:nvSpPr>
        <p:spPr>
          <a:xfrm>
            <a:off x="1155943" y="6420857"/>
            <a:ext cx="5006025" cy="285901"/>
          </a:xfrm>
          <a:prstGeom prst="rect">
            <a:avLst/>
          </a:prstGeom>
        </p:spPr>
        <p:txBody>
          <a:bodyPr>
            <a:normAutofit/>
          </a:bodyPr>
          <a:lstStyle/>
          <a:p>
            <a:pPr marL="0" indent="0">
              <a:buNone/>
            </a:pPr>
            <a:r>
              <a:rPr lang="en-US" sz="800" dirty="0">
                <a:solidFill>
                  <a:srgbClr val="58595B"/>
                </a:solidFill>
                <a:latin typeface="Lucida Grande"/>
              </a:rPr>
              <a:t>The Commonwealth Fund, Consumer Reports</a:t>
            </a:r>
          </a:p>
        </p:txBody>
      </p:sp>
      <p:sp>
        <p:nvSpPr>
          <p:cNvPr id="13" name="Rectangle 12"/>
          <p:cNvSpPr/>
          <p:nvPr/>
        </p:nvSpPr>
        <p:spPr>
          <a:xfrm>
            <a:off x="639737" y="3848606"/>
            <a:ext cx="7969691" cy="430887"/>
          </a:xfrm>
          <a:prstGeom prst="rect">
            <a:avLst/>
          </a:prstGeom>
        </p:spPr>
        <p:txBody>
          <a:bodyPr wrap="square">
            <a:spAutoFit/>
          </a:bodyPr>
          <a:lstStyle/>
          <a:p>
            <a:pPr marL="102870">
              <a:spcBef>
                <a:spcPts val="600"/>
              </a:spcBef>
              <a:buClr>
                <a:schemeClr val="tx2"/>
              </a:buClr>
            </a:pPr>
            <a:r>
              <a:rPr lang="en-US" sz="2200" dirty="0">
                <a:latin typeface="Lucida Grande"/>
              </a:rPr>
              <a:t>did not fill a needed prescription in 2014 because of </a:t>
            </a:r>
            <a:r>
              <a:rPr lang="en-US" sz="2200" b="1" dirty="0">
                <a:latin typeface="Lucida Grande"/>
              </a:rPr>
              <a:t>cost</a:t>
            </a:r>
            <a:endParaRPr lang="en-US" sz="2200" baseline="90000" dirty="0">
              <a:latin typeface="Lucida Grande"/>
            </a:endParaRPr>
          </a:p>
        </p:txBody>
      </p:sp>
      <p:sp>
        <p:nvSpPr>
          <p:cNvPr id="8" name="Rectangle 7"/>
          <p:cNvSpPr/>
          <p:nvPr/>
        </p:nvSpPr>
        <p:spPr>
          <a:xfrm>
            <a:off x="1655790" y="1760807"/>
            <a:ext cx="6644445" cy="954107"/>
          </a:xfrm>
          <a:prstGeom prst="rect">
            <a:avLst/>
          </a:prstGeom>
        </p:spPr>
        <p:txBody>
          <a:bodyPr wrap="square">
            <a:spAutoFit/>
          </a:bodyPr>
          <a:lstStyle/>
          <a:p>
            <a:pPr marL="102870">
              <a:spcBef>
                <a:spcPts val="600"/>
              </a:spcBef>
              <a:buClr>
                <a:srgbClr val="1082CD"/>
              </a:buClr>
            </a:pPr>
            <a:r>
              <a:rPr lang="en-US" sz="2800" b="1" dirty="0">
                <a:solidFill>
                  <a:srgbClr val="81C225"/>
                </a:solidFill>
                <a:latin typeface="Lucida Grande"/>
              </a:rPr>
              <a:t>High Costs of Meds Impacts Compliance   </a:t>
            </a:r>
            <a:endParaRPr lang="en-US" sz="2800" b="1" baseline="90000" dirty="0">
              <a:solidFill>
                <a:srgbClr val="81C225"/>
              </a:solidFill>
              <a:latin typeface="Lucida Grande"/>
            </a:endParaRPr>
          </a:p>
        </p:txBody>
      </p:sp>
      <p:sp>
        <p:nvSpPr>
          <p:cNvPr id="9" name="Rectangle 8"/>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99143" y="5428968"/>
            <a:ext cx="8109992" cy="1046440"/>
          </a:xfrm>
          <a:prstGeom prst="rect">
            <a:avLst/>
          </a:prstGeom>
          <a:noFill/>
        </p:spPr>
        <p:txBody>
          <a:bodyPr wrap="square" rtlCol="0">
            <a:spAutoFit/>
          </a:bodyPr>
          <a:lstStyle/>
          <a:p>
            <a:r>
              <a:rPr lang="en-US" sz="2200" dirty="0">
                <a:latin typeface="Lucida Grande"/>
              </a:rPr>
              <a:t>reported taking potentially dangerous steps to curb high medication costs</a:t>
            </a:r>
            <a:endParaRPr lang="en-US" sz="2200" baseline="90000" dirty="0">
              <a:latin typeface="Lucida Grande"/>
            </a:endParaRPr>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62" y="3020861"/>
            <a:ext cx="5292406" cy="94465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30" y="4514415"/>
            <a:ext cx="5292406" cy="944651"/>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84619"/>
          <a:stretch/>
        </p:blipFill>
        <p:spPr>
          <a:xfrm>
            <a:off x="-304902" y="4514414"/>
            <a:ext cx="814007" cy="94465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05" y="1606358"/>
            <a:ext cx="1140051" cy="1140051"/>
          </a:xfrm>
          <a:prstGeom prst="rect">
            <a:avLst/>
          </a:prstGeom>
        </p:spPr>
      </p:pic>
      <p:sp>
        <p:nvSpPr>
          <p:cNvPr id="14" name="Title 5"/>
          <p:cNvSpPr>
            <a:spLocks noGrp="1"/>
          </p:cNvSpPr>
          <p:nvPr>
            <p:ph type="title"/>
          </p:nvPr>
        </p:nvSpPr>
        <p:spPr>
          <a:xfrm>
            <a:off x="516575" y="516550"/>
            <a:ext cx="8192710" cy="568510"/>
          </a:xfrm>
        </p:spPr>
        <p:txBody>
          <a:bodyPr/>
          <a:lstStyle/>
          <a:p>
            <a:r>
              <a:rPr lang="en-US" dirty="0"/>
              <a:t>Need for Prescription Assistance is Growing </a:t>
            </a:r>
          </a:p>
        </p:txBody>
      </p:sp>
    </p:spTree>
    <p:extLst>
      <p:ext uri="{BB962C8B-B14F-4D97-AF65-F5344CB8AC3E}">
        <p14:creationId xmlns:p14="http://schemas.microsoft.com/office/powerpoint/2010/main" val="2107031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498601" y="6372337"/>
            <a:ext cx="2133600" cy="365125"/>
          </a:xfrm>
        </p:spPr>
        <p:txBody>
          <a:bodyPr/>
          <a:lstStyle/>
          <a:p>
            <a:fld id="{8E59C060-DF20-6548-AD9A-E312EDAF0CBF}" type="slidenum">
              <a:rPr lang="en-US" smtClean="0"/>
              <a:pPr/>
              <a:t>5</a:t>
            </a:fld>
            <a:endParaRPr lang="en-US" dirty="0"/>
          </a:p>
        </p:txBody>
      </p:sp>
      <p:sp>
        <p:nvSpPr>
          <p:cNvPr id="7" name="Content Placeholder 5"/>
          <p:cNvSpPr>
            <a:spLocks noGrp="1"/>
          </p:cNvSpPr>
          <p:nvPr>
            <p:ph sz="half" idx="4294967295"/>
          </p:nvPr>
        </p:nvSpPr>
        <p:spPr>
          <a:xfrm>
            <a:off x="1155943" y="6420857"/>
            <a:ext cx="5006025" cy="285901"/>
          </a:xfrm>
          <a:prstGeom prst="rect">
            <a:avLst/>
          </a:prstGeom>
        </p:spPr>
        <p:txBody>
          <a:bodyPr>
            <a:normAutofit/>
          </a:bodyPr>
          <a:lstStyle/>
          <a:p>
            <a:pPr marL="0" indent="0">
              <a:buNone/>
            </a:pPr>
            <a:r>
              <a:rPr lang="en-US" sz="800" dirty="0">
                <a:solidFill>
                  <a:srgbClr val="58595B"/>
                </a:solidFill>
                <a:latin typeface="Lucida Grande"/>
              </a:rPr>
              <a:t>The Henry J. Kaiser Family Foundation</a:t>
            </a:r>
          </a:p>
          <a:p>
            <a:pPr marL="0" indent="0">
              <a:buNone/>
            </a:pPr>
            <a:endParaRPr lang="en-US" sz="800" dirty="0">
              <a:solidFill>
                <a:srgbClr val="58595B"/>
              </a:solidFill>
              <a:latin typeface="Lucida Grande"/>
            </a:endParaRPr>
          </a:p>
        </p:txBody>
      </p:sp>
      <p:sp>
        <p:nvSpPr>
          <p:cNvPr id="8" name="Rectangle 7"/>
          <p:cNvSpPr/>
          <p:nvPr/>
        </p:nvSpPr>
        <p:spPr>
          <a:xfrm>
            <a:off x="724555" y="5356581"/>
            <a:ext cx="7560354" cy="430887"/>
          </a:xfrm>
          <a:prstGeom prst="rect">
            <a:avLst/>
          </a:prstGeom>
        </p:spPr>
        <p:txBody>
          <a:bodyPr wrap="square">
            <a:spAutoFit/>
          </a:bodyPr>
          <a:lstStyle/>
          <a:p>
            <a:pPr marL="102870">
              <a:spcBef>
                <a:spcPts val="600"/>
              </a:spcBef>
              <a:buClr>
                <a:schemeClr val="tx2"/>
              </a:buClr>
            </a:pPr>
            <a:r>
              <a:rPr lang="en-US" sz="2200" b="1" dirty="0">
                <a:latin typeface="Lucida Grande"/>
              </a:rPr>
              <a:t>cannot afford </a:t>
            </a:r>
            <a:r>
              <a:rPr lang="en-US" sz="2200" dirty="0">
                <a:latin typeface="Lucida Grande"/>
              </a:rPr>
              <a:t>their mid-level deductible</a:t>
            </a:r>
            <a:endParaRPr lang="en-US" sz="2200" baseline="70000" dirty="0">
              <a:latin typeface="Lucida Grande"/>
            </a:endParaRPr>
          </a:p>
        </p:txBody>
      </p:sp>
      <p:sp>
        <p:nvSpPr>
          <p:cNvPr id="10" name="Rectangle 9"/>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74140" y="1951574"/>
            <a:ext cx="6578855" cy="523220"/>
          </a:xfrm>
          <a:prstGeom prst="rect">
            <a:avLst/>
          </a:prstGeom>
        </p:spPr>
        <p:txBody>
          <a:bodyPr wrap="square">
            <a:spAutoFit/>
          </a:bodyPr>
          <a:lstStyle/>
          <a:p>
            <a:pPr marL="102870">
              <a:spcBef>
                <a:spcPts val="600"/>
              </a:spcBef>
              <a:buClr>
                <a:srgbClr val="1082CD"/>
              </a:buClr>
            </a:pPr>
            <a:r>
              <a:rPr lang="en-US" sz="2800" b="1" dirty="0">
                <a:solidFill>
                  <a:srgbClr val="FEC33A"/>
                </a:solidFill>
                <a:latin typeface="Lucida Grande"/>
              </a:rPr>
              <a:t>Growing Underinsured Population   </a:t>
            </a:r>
            <a:endParaRPr lang="en-US" sz="2800" b="1" baseline="90000" dirty="0">
              <a:solidFill>
                <a:srgbClr val="FEC33A"/>
              </a:solidFill>
              <a:latin typeface="Lucida Grande"/>
            </a:endParaRPr>
          </a:p>
        </p:txBody>
      </p:sp>
      <p:sp>
        <p:nvSpPr>
          <p:cNvPr id="14" name="TextBox 13"/>
          <p:cNvSpPr txBox="1"/>
          <p:nvPr/>
        </p:nvSpPr>
        <p:spPr>
          <a:xfrm>
            <a:off x="753913" y="3746128"/>
            <a:ext cx="8155182" cy="707886"/>
          </a:xfrm>
          <a:prstGeom prst="rect">
            <a:avLst/>
          </a:prstGeom>
          <a:noFill/>
        </p:spPr>
        <p:txBody>
          <a:bodyPr wrap="square" rtlCol="0">
            <a:spAutoFit/>
          </a:bodyPr>
          <a:lstStyle/>
          <a:p>
            <a:r>
              <a:rPr lang="en-US" sz="2200" dirty="0">
                <a:latin typeface="Lucida Grande"/>
              </a:rPr>
              <a:t>purchased insurance with a </a:t>
            </a:r>
            <a:r>
              <a:rPr lang="en-US" sz="2200" b="1" dirty="0">
                <a:latin typeface="Lucida Grande"/>
              </a:rPr>
              <a:t>high deductible </a:t>
            </a:r>
            <a:r>
              <a:rPr lang="en-US" sz="2200" dirty="0">
                <a:latin typeface="Lucida Grande"/>
              </a:rPr>
              <a:t>from an Exchange</a:t>
            </a:r>
            <a:endParaRPr lang="en-US" sz="2200" baseline="70000" dirty="0">
              <a:latin typeface="Lucida Grande"/>
            </a:endParaRPr>
          </a:p>
          <a:p>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16" y="2878799"/>
            <a:ext cx="5175360" cy="923759"/>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50" y="4456446"/>
            <a:ext cx="5779008" cy="87066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93299"/>
          <a:stretch/>
        </p:blipFill>
        <p:spPr>
          <a:xfrm>
            <a:off x="-204216" y="4456446"/>
            <a:ext cx="585214" cy="87066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98" y="1605068"/>
            <a:ext cx="1115665" cy="1115665"/>
          </a:xfrm>
          <a:prstGeom prst="rect">
            <a:avLst/>
          </a:prstGeom>
        </p:spPr>
      </p:pic>
      <p:sp>
        <p:nvSpPr>
          <p:cNvPr id="15" name="Title 5"/>
          <p:cNvSpPr>
            <a:spLocks noGrp="1"/>
          </p:cNvSpPr>
          <p:nvPr>
            <p:ph type="title"/>
          </p:nvPr>
        </p:nvSpPr>
        <p:spPr>
          <a:xfrm>
            <a:off x="516575" y="516550"/>
            <a:ext cx="8192710" cy="568510"/>
          </a:xfrm>
        </p:spPr>
        <p:txBody>
          <a:bodyPr/>
          <a:lstStyle/>
          <a:p>
            <a:r>
              <a:rPr lang="en-US" dirty="0"/>
              <a:t>Need for Prescription Assistance is Growing </a:t>
            </a:r>
          </a:p>
        </p:txBody>
      </p:sp>
    </p:spTree>
    <p:extLst>
      <p:ext uri="{BB962C8B-B14F-4D97-AF65-F5344CB8AC3E}">
        <p14:creationId xmlns:p14="http://schemas.microsoft.com/office/powerpoint/2010/main" val="1256429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515528" y="6372339"/>
            <a:ext cx="2133600" cy="365125"/>
          </a:xfrm>
        </p:spPr>
        <p:txBody>
          <a:bodyPr/>
          <a:lstStyle/>
          <a:p>
            <a:fld id="{8E59C060-DF20-6548-AD9A-E312EDAF0CBF}" type="slidenum">
              <a:rPr lang="en-US" smtClean="0"/>
              <a:pPr/>
              <a:t>6</a:t>
            </a:fld>
            <a:endParaRPr lang="en-US" dirty="0"/>
          </a:p>
        </p:txBody>
      </p:sp>
      <p:sp>
        <p:nvSpPr>
          <p:cNvPr id="7" name="Content Placeholder 5"/>
          <p:cNvSpPr>
            <a:spLocks noGrp="1"/>
          </p:cNvSpPr>
          <p:nvPr>
            <p:ph sz="half" idx="4294967295"/>
          </p:nvPr>
        </p:nvSpPr>
        <p:spPr>
          <a:xfrm>
            <a:off x="1155943" y="6420857"/>
            <a:ext cx="5006025" cy="285901"/>
          </a:xfrm>
          <a:prstGeom prst="rect">
            <a:avLst/>
          </a:prstGeom>
        </p:spPr>
        <p:txBody>
          <a:bodyPr>
            <a:normAutofit/>
          </a:bodyPr>
          <a:lstStyle/>
          <a:p>
            <a:pPr marL="0" indent="0">
              <a:buNone/>
            </a:pPr>
            <a:r>
              <a:rPr lang="en-US" sz="800" dirty="0">
                <a:solidFill>
                  <a:srgbClr val="58595B"/>
                </a:solidFill>
                <a:latin typeface="Lucida Grande"/>
              </a:rPr>
              <a:t>The Henry J. Kaiser Family Foundation</a:t>
            </a:r>
          </a:p>
        </p:txBody>
      </p:sp>
      <p:sp>
        <p:nvSpPr>
          <p:cNvPr id="12" name="Rectangle 11"/>
          <p:cNvSpPr/>
          <p:nvPr/>
        </p:nvSpPr>
        <p:spPr>
          <a:xfrm>
            <a:off x="561372" y="4096089"/>
            <a:ext cx="6623198" cy="430887"/>
          </a:xfrm>
          <a:prstGeom prst="rect">
            <a:avLst/>
          </a:prstGeom>
        </p:spPr>
        <p:txBody>
          <a:bodyPr wrap="square">
            <a:spAutoFit/>
          </a:bodyPr>
          <a:lstStyle/>
          <a:p>
            <a:pPr marL="102870">
              <a:spcBef>
                <a:spcPts val="600"/>
              </a:spcBef>
              <a:buClr>
                <a:schemeClr val="tx2"/>
              </a:buClr>
            </a:pPr>
            <a:r>
              <a:rPr lang="en-US" sz="2200" dirty="0">
                <a:latin typeface="Lucida Grande"/>
              </a:rPr>
              <a:t>eligible beneficiaries have no drug plan</a:t>
            </a:r>
            <a:endParaRPr lang="en-US" sz="2200" baseline="90000" dirty="0">
              <a:latin typeface="Lucida Grande"/>
            </a:endParaRPr>
          </a:p>
        </p:txBody>
      </p:sp>
      <p:sp>
        <p:nvSpPr>
          <p:cNvPr id="8" name="Rectangle 7"/>
          <p:cNvSpPr/>
          <p:nvPr/>
        </p:nvSpPr>
        <p:spPr>
          <a:xfrm>
            <a:off x="1654761" y="1722780"/>
            <a:ext cx="6584031" cy="954107"/>
          </a:xfrm>
          <a:prstGeom prst="rect">
            <a:avLst/>
          </a:prstGeom>
        </p:spPr>
        <p:txBody>
          <a:bodyPr wrap="square">
            <a:spAutoFit/>
          </a:bodyPr>
          <a:lstStyle/>
          <a:p>
            <a:pPr marL="102870">
              <a:spcBef>
                <a:spcPts val="600"/>
              </a:spcBef>
              <a:buClr>
                <a:srgbClr val="1082CD"/>
              </a:buClr>
            </a:pPr>
            <a:r>
              <a:rPr lang="en-US" sz="2800" b="1" dirty="0">
                <a:solidFill>
                  <a:srgbClr val="008AC4"/>
                </a:solidFill>
                <a:latin typeface="Lucida Grande"/>
              </a:rPr>
              <a:t>Medicare Doesn’t Meet Patient </a:t>
            </a:r>
            <a:br>
              <a:rPr lang="en-US" sz="2800" b="1" dirty="0">
                <a:solidFill>
                  <a:srgbClr val="008AC4"/>
                </a:solidFill>
                <a:latin typeface="Lucida Grande"/>
              </a:rPr>
            </a:br>
            <a:r>
              <a:rPr lang="en-US" sz="2800" b="1" dirty="0">
                <a:solidFill>
                  <a:srgbClr val="008AC4"/>
                </a:solidFill>
                <a:latin typeface="Lucida Grande"/>
              </a:rPr>
              <a:t>Drug Needs </a:t>
            </a:r>
            <a:endParaRPr lang="en-US" sz="2800" b="1" baseline="90000" dirty="0">
              <a:solidFill>
                <a:srgbClr val="008AC4"/>
              </a:solidFill>
              <a:latin typeface="Lucida Grande"/>
            </a:endParaRPr>
          </a:p>
        </p:txBody>
      </p:sp>
      <p:sp>
        <p:nvSpPr>
          <p:cNvPr id="11" name="Rectangle 10"/>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75252" y="5499363"/>
            <a:ext cx="6956470" cy="707886"/>
          </a:xfrm>
          <a:prstGeom prst="rect">
            <a:avLst/>
          </a:prstGeom>
          <a:noFill/>
        </p:spPr>
        <p:txBody>
          <a:bodyPr wrap="square" rtlCol="0">
            <a:spAutoFit/>
          </a:bodyPr>
          <a:lstStyle/>
          <a:p>
            <a:r>
              <a:rPr lang="en-US" sz="2200" dirty="0">
                <a:latin typeface="Lucida Grande"/>
              </a:rPr>
              <a:t>enter the donut hole but only </a:t>
            </a:r>
            <a:r>
              <a:rPr lang="en-US" sz="2200" b="1" dirty="0">
                <a:latin typeface="Lucida Grande"/>
              </a:rPr>
              <a:t>3%</a:t>
            </a:r>
            <a:r>
              <a:rPr lang="en-US" sz="2200" dirty="0">
                <a:latin typeface="Lucida Grande"/>
              </a:rPr>
              <a:t> come out</a:t>
            </a:r>
            <a:endParaRPr lang="en-US" sz="2200" baseline="90000" dirty="0">
              <a:latin typeface="Lucida Grande"/>
            </a:endParaRPr>
          </a:p>
          <a:p>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5100"/>
            <a:ext cx="5388787" cy="961854"/>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12" y="4588786"/>
            <a:ext cx="7439622" cy="978898"/>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88919"/>
          <a:stretch/>
        </p:blipFill>
        <p:spPr>
          <a:xfrm>
            <a:off x="-599607" y="3115100"/>
            <a:ext cx="1050562" cy="96185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98" y="1589721"/>
            <a:ext cx="1133954" cy="1133954"/>
          </a:xfrm>
          <a:prstGeom prst="rect">
            <a:avLst/>
          </a:prstGeom>
        </p:spPr>
      </p:pic>
      <p:sp>
        <p:nvSpPr>
          <p:cNvPr id="13" name="Title 5"/>
          <p:cNvSpPr>
            <a:spLocks noGrp="1"/>
          </p:cNvSpPr>
          <p:nvPr>
            <p:ph type="title"/>
          </p:nvPr>
        </p:nvSpPr>
        <p:spPr>
          <a:xfrm>
            <a:off x="516575" y="516550"/>
            <a:ext cx="8192710" cy="568510"/>
          </a:xfrm>
        </p:spPr>
        <p:txBody>
          <a:bodyPr/>
          <a:lstStyle/>
          <a:p>
            <a:r>
              <a:rPr lang="en-US" dirty="0"/>
              <a:t>Need for Prescription Assistance is Growing </a:t>
            </a:r>
          </a:p>
        </p:txBody>
      </p:sp>
    </p:spTree>
    <p:extLst>
      <p:ext uri="{BB962C8B-B14F-4D97-AF65-F5344CB8AC3E}">
        <p14:creationId xmlns:p14="http://schemas.microsoft.com/office/powerpoint/2010/main" val="696434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522985" y="6318484"/>
            <a:ext cx="2133600" cy="365125"/>
          </a:xfrm>
        </p:spPr>
        <p:txBody>
          <a:bodyPr/>
          <a:lstStyle/>
          <a:p>
            <a:fld id="{8E59C060-DF20-6548-AD9A-E312EDAF0CBF}" type="slidenum">
              <a:rPr lang="en-US" smtClean="0"/>
              <a:pPr/>
              <a:t>7</a:t>
            </a:fld>
            <a:endParaRPr lang="en-US" dirty="0"/>
          </a:p>
        </p:txBody>
      </p:sp>
      <p:sp>
        <p:nvSpPr>
          <p:cNvPr id="16" name="Rectangle 15"/>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10615" y="3017105"/>
            <a:ext cx="1669018" cy="369332"/>
          </a:xfrm>
          <a:prstGeom prst="rect">
            <a:avLst/>
          </a:prstGeom>
          <a:noFill/>
        </p:spPr>
        <p:txBody>
          <a:bodyPr wrap="square" rtlCol="0">
            <a:spAutoFit/>
          </a:bodyPr>
          <a:lstStyle/>
          <a:p>
            <a:r>
              <a:rPr lang="en-US" dirty="0">
                <a:solidFill>
                  <a:schemeClr val="bg1"/>
                </a:solidFill>
                <a:latin typeface="Lucida Grande" charset="0"/>
                <a:ea typeface="Lucida Grande" charset="0"/>
                <a:cs typeface="Lucida Grande" charset="0"/>
              </a:rPr>
              <a:t>Insured</a:t>
            </a:r>
          </a:p>
        </p:txBody>
      </p:sp>
      <p:sp>
        <p:nvSpPr>
          <p:cNvPr id="24" name="TextBox 23"/>
          <p:cNvSpPr txBox="1"/>
          <p:nvPr/>
        </p:nvSpPr>
        <p:spPr>
          <a:xfrm>
            <a:off x="516575" y="4378294"/>
            <a:ext cx="1669018" cy="338554"/>
          </a:xfrm>
          <a:prstGeom prst="rect">
            <a:avLst/>
          </a:prstGeom>
          <a:noFill/>
        </p:spPr>
        <p:txBody>
          <a:bodyPr wrap="square" rtlCol="0">
            <a:spAutoFit/>
          </a:bodyPr>
          <a:lstStyle/>
          <a:p>
            <a:r>
              <a:rPr lang="en-US" sz="1600" dirty="0">
                <a:solidFill>
                  <a:schemeClr val="bg1"/>
                </a:solidFill>
                <a:latin typeface="Lucida Grande" charset="0"/>
                <a:ea typeface="Lucida Grande" charset="0"/>
                <a:cs typeface="Lucida Grande" charset="0"/>
              </a:rPr>
              <a:t>Under Insured</a:t>
            </a:r>
          </a:p>
        </p:txBody>
      </p:sp>
      <p:sp>
        <p:nvSpPr>
          <p:cNvPr id="25" name="TextBox 24"/>
          <p:cNvSpPr txBox="1"/>
          <p:nvPr/>
        </p:nvSpPr>
        <p:spPr>
          <a:xfrm>
            <a:off x="647421" y="5680658"/>
            <a:ext cx="1669018" cy="338554"/>
          </a:xfrm>
          <a:prstGeom prst="rect">
            <a:avLst/>
          </a:prstGeom>
          <a:noFill/>
        </p:spPr>
        <p:txBody>
          <a:bodyPr wrap="square" rtlCol="0">
            <a:spAutoFit/>
          </a:bodyPr>
          <a:lstStyle/>
          <a:p>
            <a:r>
              <a:rPr lang="en-US" sz="1600">
                <a:solidFill>
                  <a:schemeClr val="bg1"/>
                </a:solidFill>
                <a:latin typeface="Lucida Grande" charset="0"/>
                <a:ea typeface="Lucida Grande" charset="0"/>
                <a:cs typeface="Lucida Grande" charset="0"/>
              </a:rPr>
              <a:t>Not Insured</a:t>
            </a:r>
            <a:endParaRPr lang="en-US" sz="1600" dirty="0">
              <a:solidFill>
                <a:schemeClr val="bg1"/>
              </a:solidFill>
              <a:latin typeface="Lucida Grande" charset="0"/>
              <a:ea typeface="Lucida Grande" charset="0"/>
              <a:cs typeface="Lucida Grande"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5" y="1368540"/>
            <a:ext cx="8974090" cy="4663844"/>
          </a:xfrm>
          <a:prstGeom prst="rect">
            <a:avLst/>
          </a:prstGeom>
        </p:spPr>
      </p:pic>
      <p:sp>
        <p:nvSpPr>
          <p:cNvPr id="9" name="Title 5"/>
          <p:cNvSpPr>
            <a:spLocks noGrp="1"/>
          </p:cNvSpPr>
          <p:nvPr>
            <p:ph type="title"/>
          </p:nvPr>
        </p:nvSpPr>
        <p:spPr>
          <a:xfrm>
            <a:off x="516575" y="516550"/>
            <a:ext cx="8192710" cy="568510"/>
          </a:xfrm>
        </p:spPr>
        <p:txBody>
          <a:bodyPr/>
          <a:lstStyle/>
          <a:p>
            <a:r>
              <a:rPr lang="en-US" dirty="0" smtClean="0"/>
              <a:t>The High Cost of Rx Medications Today</a:t>
            </a:r>
            <a:endParaRPr lang="en-US" dirty="0"/>
          </a:p>
        </p:txBody>
      </p:sp>
    </p:spTree>
    <p:extLst>
      <p:ext uri="{BB962C8B-B14F-4D97-AF65-F5344CB8AC3E}">
        <p14:creationId xmlns:p14="http://schemas.microsoft.com/office/powerpoint/2010/main" val="1874441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p:cNvSpPr/>
          <p:nvPr/>
        </p:nvSpPr>
        <p:spPr>
          <a:xfrm>
            <a:off x="1454" y="2015560"/>
            <a:ext cx="9144000" cy="1255776"/>
          </a:xfrm>
          <a:prstGeom prst="rect">
            <a:avLst/>
          </a:prstGeom>
          <a:solidFill>
            <a:schemeClr val="bg1">
              <a:lumMod val="85000"/>
            </a:schemeClr>
          </a:solid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154" idx="3"/>
            <a:endCxn id="151" idx="1"/>
          </p:cNvCxnSpPr>
          <p:nvPr/>
        </p:nvCxnSpPr>
        <p:spPr>
          <a:xfrm flipV="1">
            <a:off x="4500639" y="2599342"/>
            <a:ext cx="2394515" cy="2755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47" name="Rectangle 146"/>
          <p:cNvSpPr/>
          <p:nvPr/>
        </p:nvSpPr>
        <p:spPr>
          <a:xfrm>
            <a:off x="0" y="4586093"/>
            <a:ext cx="9144000" cy="1255776"/>
          </a:xfrm>
          <a:prstGeom prst="rect">
            <a:avLst/>
          </a:prstGeom>
          <a:solidFill>
            <a:schemeClr val="bg1">
              <a:lumMod val="85000"/>
            </a:schemeClr>
          </a:solid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a:off x="3521638" y="3046072"/>
            <a:ext cx="1054" cy="17238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Slide Number Placeholder 4"/>
          <p:cNvSpPr>
            <a:spLocks noGrp="1"/>
          </p:cNvSpPr>
          <p:nvPr>
            <p:ph type="sldNum" sz="quarter" idx="4"/>
          </p:nvPr>
        </p:nvSpPr>
        <p:spPr>
          <a:xfrm>
            <a:off x="-1552045" y="6317833"/>
            <a:ext cx="2133600" cy="365125"/>
          </a:xfrm>
        </p:spPr>
        <p:txBody>
          <a:bodyPr/>
          <a:lstStyle/>
          <a:p>
            <a:r>
              <a:rPr lang="en-US" dirty="0"/>
              <a:t>8</a:t>
            </a:r>
          </a:p>
        </p:txBody>
      </p:sp>
      <p:sp>
        <p:nvSpPr>
          <p:cNvPr id="31" name="Rectangle 30"/>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3926" y="4731366"/>
            <a:ext cx="1987044" cy="860498"/>
          </a:xfrm>
          <a:prstGeom prst="rect">
            <a:avLst/>
          </a:prstGeom>
        </p:spPr>
      </p:pic>
      <p:pic>
        <p:nvPicPr>
          <p:cNvPr id="150" name="Picture 14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1588" y="3428949"/>
            <a:ext cx="1987044" cy="860498"/>
          </a:xfrm>
          <a:prstGeom prst="rect">
            <a:avLst/>
          </a:prstGeom>
        </p:spPr>
      </p:pic>
      <p:pic>
        <p:nvPicPr>
          <p:cNvPr id="151" name="Picture 15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95154" y="2169093"/>
            <a:ext cx="1987044" cy="860498"/>
          </a:xfrm>
          <a:prstGeom prst="rect">
            <a:avLst/>
          </a:prstGeom>
        </p:spPr>
      </p:pic>
      <p:sp>
        <p:nvSpPr>
          <p:cNvPr id="158" name="TextBox 157"/>
          <p:cNvSpPr txBox="1"/>
          <p:nvPr/>
        </p:nvSpPr>
        <p:spPr>
          <a:xfrm>
            <a:off x="218037" y="2307070"/>
            <a:ext cx="2188804" cy="630942"/>
          </a:xfrm>
          <a:prstGeom prst="rect">
            <a:avLst/>
          </a:prstGeom>
          <a:noFill/>
        </p:spPr>
        <p:txBody>
          <a:bodyPr wrap="square" rtlCol="0">
            <a:spAutoFit/>
          </a:bodyPr>
          <a:lstStyle/>
          <a:p>
            <a:pPr marL="342900" indent="-342900" algn="ctr">
              <a:lnSpc>
                <a:spcPts val="2100"/>
              </a:lnSpc>
              <a:spcAft>
                <a:spcPts val="600"/>
              </a:spcAft>
              <a:buFont typeface="+mj-lt"/>
              <a:buAutoNum type="arabicPeriod"/>
            </a:pPr>
            <a:r>
              <a:rPr lang="en-US" sz="2000" b="1" dirty="0">
                <a:solidFill>
                  <a:schemeClr val="bg1">
                    <a:lumMod val="50000"/>
                  </a:schemeClr>
                </a:solidFill>
                <a:latin typeface="Lucida Grande"/>
              </a:rPr>
              <a:t>Immediate/     In-Office</a:t>
            </a:r>
          </a:p>
        </p:txBody>
      </p:sp>
      <p:sp>
        <p:nvSpPr>
          <p:cNvPr id="159" name="TextBox 158"/>
          <p:cNvSpPr txBox="1"/>
          <p:nvPr/>
        </p:nvSpPr>
        <p:spPr>
          <a:xfrm>
            <a:off x="332341" y="3605090"/>
            <a:ext cx="2188804" cy="630942"/>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2.  Regional/ Local Price List</a:t>
            </a:r>
          </a:p>
        </p:txBody>
      </p:sp>
      <p:sp>
        <p:nvSpPr>
          <p:cNvPr id="160" name="TextBox 159"/>
          <p:cNvSpPr txBox="1"/>
          <p:nvPr/>
        </p:nvSpPr>
        <p:spPr>
          <a:xfrm>
            <a:off x="389487" y="5022429"/>
            <a:ext cx="2188804" cy="630942"/>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3. Federal Program</a:t>
            </a:r>
          </a:p>
        </p:txBody>
      </p:sp>
      <p:grpSp>
        <p:nvGrpSpPr>
          <p:cNvPr id="8" name="Group 7"/>
          <p:cNvGrpSpPr/>
          <p:nvPr/>
        </p:nvGrpSpPr>
        <p:grpSpPr>
          <a:xfrm>
            <a:off x="2564755" y="2207729"/>
            <a:ext cx="1935884" cy="838343"/>
            <a:chOff x="2849565" y="2207729"/>
            <a:chExt cx="1935884" cy="838343"/>
          </a:xfrm>
        </p:grpSpPr>
        <p:pic>
          <p:nvPicPr>
            <p:cNvPr id="154" name="Picture 1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9565" y="2207729"/>
              <a:ext cx="1935884" cy="838343"/>
            </a:xfrm>
            <a:prstGeom prst="rect">
              <a:avLst/>
            </a:prstGeom>
          </p:spPr>
        </p:pic>
        <p:sp>
          <p:nvSpPr>
            <p:cNvPr id="161" name="Rectangle 160"/>
            <p:cNvSpPr/>
            <p:nvPr/>
          </p:nvSpPr>
          <p:spPr>
            <a:xfrm>
              <a:off x="2912760" y="2219490"/>
              <a:ext cx="1781611" cy="802198"/>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effectLst/>
                  <a:latin typeface="Lucida Grande"/>
                </a:rPr>
                <a:t>Uninsured and under 200-300% FPL</a:t>
              </a:r>
            </a:p>
          </p:txBody>
        </p:sp>
      </p:grpSp>
      <p:grpSp>
        <p:nvGrpSpPr>
          <p:cNvPr id="9" name="Group 8"/>
          <p:cNvGrpSpPr/>
          <p:nvPr/>
        </p:nvGrpSpPr>
        <p:grpSpPr>
          <a:xfrm>
            <a:off x="4783195" y="2191248"/>
            <a:ext cx="1935884" cy="838343"/>
            <a:chOff x="4858145" y="2191248"/>
            <a:chExt cx="1935884" cy="838343"/>
          </a:xfrm>
        </p:grpSpPr>
        <p:pic>
          <p:nvPicPr>
            <p:cNvPr id="152" name="Picture 1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8145" y="2191248"/>
              <a:ext cx="1935884" cy="838343"/>
            </a:xfrm>
            <a:prstGeom prst="rect">
              <a:avLst/>
            </a:prstGeom>
          </p:spPr>
        </p:pic>
        <p:sp>
          <p:nvSpPr>
            <p:cNvPr id="162" name="Rectangle 161"/>
            <p:cNvSpPr/>
            <p:nvPr/>
          </p:nvSpPr>
          <p:spPr>
            <a:xfrm>
              <a:off x="4981418" y="2243874"/>
              <a:ext cx="1702846"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chemeClr val="bg1"/>
                  </a:solidFill>
                  <a:effectLst/>
                  <a:latin typeface="Lucida Grande"/>
                </a:rPr>
                <a:t>Samples, AmeriCares, Dispensary of Hope</a:t>
              </a:r>
            </a:p>
          </p:txBody>
        </p:sp>
      </p:grpSp>
      <p:sp>
        <p:nvSpPr>
          <p:cNvPr id="163" name="Rectangle 162"/>
          <p:cNvSpPr/>
          <p:nvPr/>
        </p:nvSpPr>
        <p:spPr>
          <a:xfrm>
            <a:off x="7072046" y="2272450"/>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effectLst/>
                <a:latin typeface="Lucida Grande"/>
              </a:rPr>
              <a:t>Free</a:t>
            </a:r>
          </a:p>
        </p:txBody>
      </p:sp>
      <p:grpSp>
        <p:nvGrpSpPr>
          <p:cNvPr id="7" name="Group 6"/>
          <p:cNvGrpSpPr/>
          <p:nvPr/>
        </p:nvGrpSpPr>
        <p:grpSpPr>
          <a:xfrm>
            <a:off x="2564755" y="3460493"/>
            <a:ext cx="1935884" cy="838343"/>
            <a:chOff x="2849565" y="3460493"/>
            <a:chExt cx="1935884" cy="838343"/>
          </a:xfrm>
        </p:grpSpPr>
        <p:pic>
          <p:nvPicPr>
            <p:cNvPr id="155" name="Picture 15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9565" y="3460493"/>
              <a:ext cx="1935884" cy="838343"/>
            </a:xfrm>
            <a:prstGeom prst="rect">
              <a:avLst/>
            </a:prstGeom>
          </p:spPr>
        </p:pic>
        <p:sp>
          <p:nvSpPr>
            <p:cNvPr id="164" name="Rectangle 163"/>
            <p:cNvSpPr/>
            <p:nvPr/>
          </p:nvSpPr>
          <p:spPr>
            <a:xfrm>
              <a:off x="3018679" y="3541844"/>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ucida Grande"/>
                </a:rPr>
                <a:t>Is medication on $4/Free list?</a:t>
              </a:r>
              <a:endParaRPr lang="en-US" sz="1400" b="1" dirty="0">
                <a:solidFill>
                  <a:schemeClr val="bg1"/>
                </a:solidFill>
                <a:effectLst/>
                <a:latin typeface="Lucida Grande"/>
              </a:endParaRPr>
            </a:p>
          </p:txBody>
        </p:sp>
      </p:grpSp>
      <p:sp>
        <p:nvSpPr>
          <p:cNvPr id="166" name="Rectangle 165"/>
          <p:cNvSpPr/>
          <p:nvPr/>
        </p:nvSpPr>
        <p:spPr>
          <a:xfrm>
            <a:off x="7114903" y="3531310"/>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bg1"/>
                </a:solidFill>
                <a:effectLst/>
                <a:latin typeface="Lucida Grande"/>
              </a:rPr>
              <a:t>$4/30 days</a:t>
            </a:r>
          </a:p>
          <a:p>
            <a:pPr algn="ctr"/>
            <a:r>
              <a:rPr lang="en-US" sz="1500" b="1" dirty="0">
                <a:solidFill>
                  <a:schemeClr val="bg1"/>
                </a:solidFill>
                <a:latin typeface="Lucida Grande"/>
              </a:rPr>
              <a:t>$9/90 days</a:t>
            </a:r>
            <a:endParaRPr lang="en-US" sz="1500" b="1" dirty="0">
              <a:solidFill>
                <a:schemeClr val="bg1"/>
              </a:solidFill>
              <a:effectLst/>
              <a:latin typeface="Lucida Grande"/>
            </a:endParaRPr>
          </a:p>
        </p:txBody>
      </p:sp>
      <p:grpSp>
        <p:nvGrpSpPr>
          <p:cNvPr id="6" name="Group 5"/>
          <p:cNvGrpSpPr/>
          <p:nvPr/>
        </p:nvGrpSpPr>
        <p:grpSpPr>
          <a:xfrm>
            <a:off x="2553696" y="4769882"/>
            <a:ext cx="1935884" cy="838343"/>
            <a:chOff x="2838506" y="4769882"/>
            <a:chExt cx="1935884" cy="838343"/>
          </a:xfrm>
        </p:grpSpPr>
        <p:pic>
          <p:nvPicPr>
            <p:cNvPr id="153" name="Picture 15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8506" y="4769882"/>
              <a:ext cx="1935884" cy="838343"/>
            </a:xfrm>
            <a:prstGeom prst="rect">
              <a:avLst/>
            </a:prstGeom>
          </p:spPr>
        </p:pic>
        <p:sp>
          <p:nvSpPr>
            <p:cNvPr id="167" name="Rectangle 166"/>
            <p:cNvSpPr/>
            <p:nvPr/>
          </p:nvSpPr>
          <p:spPr>
            <a:xfrm>
              <a:off x="3004392" y="4872282"/>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ucida Grande"/>
                </a:rPr>
                <a:t>Is there a 340B program?</a:t>
              </a:r>
              <a:endParaRPr lang="en-US" sz="1400" b="1" dirty="0">
                <a:solidFill>
                  <a:schemeClr val="bg1"/>
                </a:solidFill>
                <a:effectLst/>
                <a:latin typeface="Lucida Grande"/>
              </a:endParaRPr>
            </a:p>
          </p:txBody>
        </p:sp>
      </p:grpSp>
      <p:sp>
        <p:nvSpPr>
          <p:cNvPr id="169" name="Rectangle 168"/>
          <p:cNvSpPr/>
          <p:nvPr/>
        </p:nvSpPr>
        <p:spPr>
          <a:xfrm>
            <a:off x="7114905" y="4827859"/>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bg1"/>
                </a:solidFill>
                <a:effectLst/>
                <a:latin typeface="Lucida Grande"/>
              </a:rPr>
              <a:t>Significantly reduced prices</a:t>
            </a:r>
          </a:p>
        </p:txBody>
      </p:sp>
      <p:sp>
        <p:nvSpPr>
          <p:cNvPr id="170" name="TextBox 169"/>
          <p:cNvSpPr txBox="1"/>
          <p:nvPr/>
        </p:nvSpPr>
        <p:spPr>
          <a:xfrm>
            <a:off x="7057746" y="1641560"/>
            <a:ext cx="1555849"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Cost</a:t>
            </a:r>
          </a:p>
        </p:txBody>
      </p:sp>
      <p:sp>
        <p:nvSpPr>
          <p:cNvPr id="171" name="TextBox 170"/>
          <p:cNvSpPr txBox="1"/>
          <p:nvPr/>
        </p:nvSpPr>
        <p:spPr>
          <a:xfrm>
            <a:off x="4831267" y="1641560"/>
            <a:ext cx="1710466"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Description</a:t>
            </a:r>
          </a:p>
        </p:txBody>
      </p:sp>
      <p:sp>
        <p:nvSpPr>
          <p:cNvPr id="172" name="TextBox 171"/>
          <p:cNvSpPr txBox="1"/>
          <p:nvPr/>
        </p:nvSpPr>
        <p:spPr>
          <a:xfrm>
            <a:off x="2754615" y="1658096"/>
            <a:ext cx="1555849"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Option</a:t>
            </a:r>
          </a:p>
        </p:txBody>
      </p:sp>
      <p:cxnSp>
        <p:nvCxnSpPr>
          <p:cNvPr id="36" name="Straight Arrow Connector 35"/>
          <p:cNvCxnSpPr>
            <a:stCxn id="155" idx="3"/>
          </p:cNvCxnSpPr>
          <p:nvPr/>
        </p:nvCxnSpPr>
        <p:spPr>
          <a:xfrm flipV="1">
            <a:off x="4500639" y="3873618"/>
            <a:ext cx="2394515"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10" name="Group 9"/>
          <p:cNvGrpSpPr/>
          <p:nvPr/>
        </p:nvGrpSpPr>
        <p:grpSpPr>
          <a:xfrm>
            <a:off x="4815643" y="3454447"/>
            <a:ext cx="1935884" cy="838343"/>
            <a:chOff x="4890593" y="3454447"/>
            <a:chExt cx="1935884" cy="838343"/>
          </a:xfrm>
        </p:grpSpPr>
        <p:pic>
          <p:nvPicPr>
            <p:cNvPr id="157" name="Picture 15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0593" y="3454447"/>
              <a:ext cx="1935884" cy="838343"/>
            </a:xfrm>
            <a:prstGeom prst="rect">
              <a:avLst/>
            </a:prstGeom>
          </p:spPr>
        </p:pic>
        <p:sp>
          <p:nvSpPr>
            <p:cNvPr id="165" name="Rectangle 164"/>
            <p:cNvSpPr/>
            <p:nvPr/>
          </p:nvSpPr>
          <p:spPr>
            <a:xfrm>
              <a:off x="4995704" y="3513272"/>
              <a:ext cx="1678130"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effectLst/>
                  <a:latin typeface="Lucida Grande"/>
                </a:rPr>
                <a:t>Fill at local chain offering $4/Free list</a:t>
              </a:r>
            </a:p>
          </p:txBody>
        </p:sp>
      </p:grpSp>
      <p:cxnSp>
        <p:nvCxnSpPr>
          <p:cNvPr id="45" name="Straight Arrow Connector 44"/>
          <p:cNvCxnSpPr/>
          <p:nvPr/>
        </p:nvCxnSpPr>
        <p:spPr>
          <a:xfrm flipV="1">
            <a:off x="4536647" y="5155279"/>
            <a:ext cx="2394515"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4831266" y="4761129"/>
            <a:ext cx="1935884" cy="838343"/>
            <a:chOff x="4906216" y="4761129"/>
            <a:chExt cx="1935884" cy="838343"/>
          </a:xfrm>
        </p:grpSpPr>
        <p:pic>
          <p:nvPicPr>
            <p:cNvPr id="156" name="Picture 15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6216" y="4761129"/>
              <a:ext cx="1935884" cy="838343"/>
            </a:xfrm>
            <a:prstGeom prst="rect">
              <a:avLst/>
            </a:prstGeom>
          </p:spPr>
        </p:pic>
        <p:sp>
          <p:nvSpPr>
            <p:cNvPr id="168" name="Rectangle 167"/>
            <p:cNvSpPr/>
            <p:nvPr/>
          </p:nvSpPr>
          <p:spPr>
            <a:xfrm>
              <a:off x="5067141" y="4862382"/>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chemeClr val="bg1"/>
                  </a:solidFill>
                  <a:effectLst/>
                  <a:latin typeface="Lucida Grande"/>
                </a:rPr>
                <a:t>Fill at outpatient/</a:t>
              </a:r>
            </a:p>
            <a:p>
              <a:pPr algn="ctr"/>
              <a:r>
                <a:rPr lang="en-US" sz="1300" b="1" dirty="0">
                  <a:solidFill>
                    <a:schemeClr val="bg1"/>
                  </a:solidFill>
                  <a:effectLst/>
                  <a:latin typeface="Lucida Grande"/>
                </a:rPr>
                <a:t>contracted pharmacy</a:t>
              </a:r>
            </a:p>
          </p:txBody>
        </p:sp>
      </p:grpSp>
      <p:sp>
        <p:nvSpPr>
          <p:cNvPr id="41" name="Title 5"/>
          <p:cNvSpPr>
            <a:spLocks noGrp="1"/>
          </p:cNvSpPr>
          <p:nvPr>
            <p:ph type="title"/>
          </p:nvPr>
        </p:nvSpPr>
        <p:spPr>
          <a:xfrm>
            <a:off x="516575" y="516550"/>
            <a:ext cx="8192710" cy="568510"/>
          </a:xfrm>
        </p:spPr>
        <p:txBody>
          <a:bodyPr/>
          <a:lstStyle/>
          <a:p>
            <a:r>
              <a:rPr lang="en-US" dirty="0" smtClean="0"/>
              <a:t>Streamlining the Process</a:t>
            </a:r>
            <a:endParaRPr lang="en-US" dirty="0"/>
          </a:p>
        </p:txBody>
      </p:sp>
    </p:spTree>
    <p:extLst>
      <p:ext uri="{BB962C8B-B14F-4D97-AF65-F5344CB8AC3E}">
        <p14:creationId xmlns:p14="http://schemas.microsoft.com/office/powerpoint/2010/main" val="315277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4"/>
          </p:nvPr>
        </p:nvSpPr>
        <p:spPr>
          <a:xfrm>
            <a:off x="-1501246" y="6329474"/>
            <a:ext cx="2133600" cy="365125"/>
          </a:xfrm>
        </p:spPr>
        <p:txBody>
          <a:bodyPr/>
          <a:lstStyle/>
          <a:p>
            <a:r>
              <a:rPr lang="en-US" dirty="0"/>
              <a:t>9</a:t>
            </a:r>
          </a:p>
        </p:txBody>
      </p:sp>
      <p:sp>
        <p:nvSpPr>
          <p:cNvPr id="31" name="Rectangle 30"/>
          <p:cNvSpPr/>
          <p:nvPr/>
        </p:nvSpPr>
        <p:spPr>
          <a:xfrm>
            <a:off x="228100" y="321813"/>
            <a:ext cx="152898" cy="982660"/>
          </a:xfrm>
          <a:prstGeom prst="rect">
            <a:avLst/>
          </a:prstGeom>
          <a:solidFill>
            <a:srgbClr val="008A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0" y="4599107"/>
            <a:ext cx="9144000" cy="1255776"/>
          </a:xfrm>
          <a:prstGeom prst="rect">
            <a:avLst/>
          </a:prstGeom>
          <a:solidFill>
            <a:schemeClr val="bg1">
              <a:lumMod val="85000"/>
            </a:schemeClr>
          </a:solid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430" y="2028574"/>
            <a:ext cx="9144000" cy="1255776"/>
          </a:xfrm>
          <a:prstGeom prst="rect">
            <a:avLst/>
          </a:prstGeom>
          <a:solidFill>
            <a:schemeClr val="bg1">
              <a:lumMod val="85000"/>
            </a:schemeClr>
          </a:solid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8" name="Picture 9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3926" y="4808178"/>
            <a:ext cx="1987044" cy="860498"/>
          </a:xfrm>
          <a:prstGeom prst="rect">
            <a:avLst/>
          </a:prstGeom>
        </p:spPr>
      </p:pic>
      <p:pic>
        <p:nvPicPr>
          <p:cNvPr id="99" name="Picture 9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0955" y="3463229"/>
            <a:ext cx="1987044" cy="936492"/>
          </a:xfrm>
          <a:prstGeom prst="rect">
            <a:avLst/>
          </a:prstGeom>
        </p:spPr>
      </p:pic>
      <p:pic>
        <p:nvPicPr>
          <p:cNvPr id="100" name="Picture 9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9245" y="2124264"/>
            <a:ext cx="1987044" cy="1063245"/>
          </a:xfrm>
          <a:prstGeom prst="rect">
            <a:avLst/>
          </a:prstGeom>
        </p:spPr>
      </p:pic>
      <p:sp>
        <p:nvSpPr>
          <p:cNvPr id="110" name="TextBox 109"/>
          <p:cNvSpPr txBox="1"/>
          <p:nvPr/>
        </p:nvSpPr>
        <p:spPr>
          <a:xfrm>
            <a:off x="194200" y="3734400"/>
            <a:ext cx="2188799" cy="630942"/>
          </a:xfrm>
          <a:prstGeom prst="rect">
            <a:avLst/>
          </a:prstGeom>
          <a:noFill/>
        </p:spPr>
        <p:txBody>
          <a:bodyPr wrap="square" rtlCol="0">
            <a:spAutoFit/>
          </a:bodyPr>
          <a:lstStyle/>
          <a:p>
            <a:pPr algn="ctr">
              <a:lnSpc>
                <a:spcPts val="2100"/>
              </a:lnSpc>
              <a:spcAft>
                <a:spcPts val="600"/>
              </a:spcAft>
            </a:pPr>
            <a:r>
              <a:rPr lang="en-US" sz="2000" b="1" dirty="0">
                <a:solidFill>
                  <a:schemeClr val="tx1">
                    <a:lumMod val="50000"/>
                    <a:lumOff val="50000"/>
                  </a:schemeClr>
                </a:solidFill>
                <a:latin typeface="Lucida Grande"/>
              </a:rPr>
              <a:t>5. Co Pay Coupons</a:t>
            </a:r>
          </a:p>
        </p:txBody>
      </p:sp>
      <p:sp>
        <p:nvSpPr>
          <p:cNvPr id="111" name="TextBox 110"/>
          <p:cNvSpPr txBox="1"/>
          <p:nvPr/>
        </p:nvSpPr>
        <p:spPr>
          <a:xfrm>
            <a:off x="194201" y="4950795"/>
            <a:ext cx="2188798" cy="630942"/>
          </a:xfrm>
          <a:prstGeom prst="rect">
            <a:avLst/>
          </a:prstGeom>
          <a:noFill/>
        </p:spPr>
        <p:txBody>
          <a:bodyPr wrap="square" rtlCol="0">
            <a:spAutoFit/>
          </a:bodyPr>
          <a:lstStyle/>
          <a:p>
            <a:pPr algn="ctr">
              <a:lnSpc>
                <a:spcPts val="2100"/>
              </a:lnSpc>
              <a:spcAft>
                <a:spcPts val="600"/>
              </a:spcAft>
            </a:pPr>
            <a:r>
              <a:rPr lang="en-US" sz="2000" b="1" dirty="0">
                <a:solidFill>
                  <a:srgbClr val="00A2EA"/>
                </a:solidFill>
                <a:latin typeface="Lucida Grande"/>
              </a:rPr>
              <a:t>6. Automated in EMR</a:t>
            </a:r>
          </a:p>
        </p:txBody>
      </p:sp>
      <p:sp>
        <p:nvSpPr>
          <p:cNvPr id="112" name="TextBox 111"/>
          <p:cNvSpPr txBox="1"/>
          <p:nvPr/>
        </p:nvSpPr>
        <p:spPr>
          <a:xfrm>
            <a:off x="194200" y="2356640"/>
            <a:ext cx="2428875" cy="900246"/>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4. Prescription Assistance Programs</a:t>
            </a:r>
          </a:p>
        </p:txBody>
      </p:sp>
      <p:sp>
        <p:nvSpPr>
          <p:cNvPr id="115" name="Rectangle 114"/>
          <p:cNvSpPr/>
          <p:nvPr/>
        </p:nvSpPr>
        <p:spPr>
          <a:xfrm>
            <a:off x="7003103" y="2308936"/>
            <a:ext cx="1754595" cy="665021"/>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effectLst/>
                <a:latin typeface="Lucida Grande"/>
              </a:rPr>
              <a:t>Free but not timely, use samples and FamilyWize Program</a:t>
            </a:r>
          </a:p>
        </p:txBody>
      </p:sp>
      <p:sp>
        <p:nvSpPr>
          <p:cNvPr id="118" name="Rectangle 117"/>
          <p:cNvSpPr/>
          <p:nvPr/>
        </p:nvSpPr>
        <p:spPr>
          <a:xfrm>
            <a:off x="7132398" y="3572475"/>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effectLst/>
                <a:latin typeface="Lucida Grande"/>
              </a:rPr>
              <a:t>Brand name only, savings limits apply, compare to FamilyWize pricing </a:t>
            </a:r>
          </a:p>
        </p:txBody>
      </p:sp>
      <p:sp>
        <p:nvSpPr>
          <p:cNvPr id="121" name="Rectangle 120"/>
          <p:cNvSpPr/>
          <p:nvPr/>
        </p:nvSpPr>
        <p:spPr>
          <a:xfrm>
            <a:off x="7196196" y="4912856"/>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effectLst/>
                <a:latin typeface="Lucida Grande"/>
              </a:rPr>
              <a:t>Reduced price equal to what insurance company pays</a:t>
            </a:r>
          </a:p>
        </p:txBody>
      </p:sp>
      <p:sp>
        <p:nvSpPr>
          <p:cNvPr id="122" name="TextBox 121"/>
          <p:cNvSpPr txBox="1"/>
          <p:nvPr/>
        </p:nvSpPr>
        <p:spPr>
          <a:xfrm>
            <a:off x="7068596" y="1666937"/>
            <a:ext cx="1555849"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Cost</a:t>
            </a:r>
          </a:p>
        </p:txBody>
      </p:sp>
      <p:sp>
        <p:nvSpPr>
          <p:cNvPr id="123" name="TextBox 122"/>
          <p:cNvSpPr txBox="1"/>
          <p:nvPr/>
        </p:nvSpPr>
        <p:spPr>
          <a:xfrm>
            <a:off x="4823283" y="1666937"/>
            <a:ext cx="1727893"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Description</a:t>
            </a:r>
          </a:p>
        </p:txBody>
      </p:sp>
      <p:sp>
        <p:nvSpPr>
          <p:cNvPr id="124" name="TextBox 123"/>
          <p:cNvSpPr txBox="1"/>
          <p:nvPr/>
        </p:nvSpPr>
        <p:spPr>
          <a:xfrm>
            <a:off x="2657724" y="1669185"/>
            <a:ext cx="1555849" cy="361637"/>
          </a:xfrm>
          <a:prstGeom prst="rect">
            <a:avLst/>
          </a:prstGeom>
          <a:noFill/>
        </p:spPr>
        <p:txBody>
          <a:bodyPr wrap="square" rtlCol="0">
            <a:spAutoFit/>
          </a:bodyPr>
          <a:lstStyle/>
          <a:p>
            <a:pPr algn="ctr">
              <a:lnSpc>
                <a:spcPts val="2100"/>
              </a:lnSpc>
              <a:spcAft>
                <a:spcPts val="600"/>
              </a:spcAft>
            </a:pPr>
            <a:r>
              <a:rPr lang="en-US" sz="2000" b="1" dirty="0">
                <a:solidFill>
                  <a:schemeClr val="bg1">
                    <a:lumMod val="50000"/>
                  </a:schemeClr>
                </a:solidFill>
                <a:latin typeface="Lucida Grande"/>
              </a:rPr>
              <a:t>Option</a:t>
            </a:r>
          </a:p>
        </p:txBody>
      </p:sp>
      <p:cxnSp>
        <p:nvCxnSpPr>
          <p:cNvPr id="38" name="Straight Arrow Connector 37"/>
          <p:cNvCxnSpPr/>
          <p:nvPr/>
        </p:nvCxnSpPr>
        <p:spPr>
          <a:xfrm flipH="1">
            <a:off x="3521638" y="3046072"/>
            <a:ext cx="1054" cy="17238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357758" y="3873618"/>
            <a:ext cx="2560320"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3" name="Group 2"/>
          <p:cNvGrpSpPr/>
          <p:nvPr/>
        </p:nvGrpSpPr>
        <p:grpSpPr>
          <a:xfrm>
            <a:off x="2519171" y="3515286"/>
            <a:ext cx="1935884" cy="838343"/>
            <a:chOff x="2818971" y="3515286"/>
            <a:chExt cx="1935884" cy="838343"/>
          </a:xfrm>
        </p:grpSpPr>
        <p:pic>
          <p:nvPicPr>
            <p:cNvPr id="104" name="Picture 10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971" y="3515286"/>
              <a:ext cx="1935884" cy="838343"/>
            </a:xfrm>
            <a:prstGeom prst="rect">
              <a:avLst/>
            </a:prstGeom>
          </p:spPr>
        </p:pic>
        <p:sp>
          <p:nvSpPr>
            <p:cNvPr id="116" name="Rectangle 115"/>
            <p:cNvSpPr/>
            <p:nvPr/>
          </p:nvSpPr>
          <p:spPr>
            <a:xfrm>
              <a:off x="2917080" y="3608943"/>
              <a:ext cx="1737428"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ucida Grande"/>
                </a:rPr>
                <a:t>Manufacturer co-pay coupon available?</a:t>
              </a:r>
              <a:endParaRPr lang="en-US" sz="1400" b="1" dirty="0">
                <a:solidFill>
                  <a:schemeClr val="bg1"/>
                </a:solidFill>
                <a:effectLst/>
                <a:latin typeface="Lucida Grande"/>
              </a:endParaRPr>
            </a:p>
          </p:txBody>
        </p:sp>
      </p:grpSp>
      <p:grpSp>
        <p:nvGrpSpPr>
          <p:cNvPr id="6" name="Group 5"/>
          <p:cNvGrpSpPr/>
          <p:nvPr/>
        </p:nvGrpSpPr>
        <p:grpSpPr>
          <a:xfrm>
            <a:off x="4725089" y="3523528"/>
            <a:ext cx="1935884" cy="838343"/>
            <a:chOff x="4859999" y="3523528"/>
            <a:chExt cx="1935884" cy="838343"/>
          </a:xfrm>
        </p:grpSpPr>
        <p:pic>
          <p:nvPicPr>
            <p:cNvPr id="108" name="Picture 10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9999" y="3523528"/>
              <a:ext cx="1935884" cy="838343"/>
            </a:xfrm>
            <a:prstGeom prst="rect">
              <a:avLst/>
            </a:prstGeom>
          </p:spPr>
        </p:pic>
        <p:sp>
          <p:nvSpPr>
            <p:cNvPr id="117" name="Rectangle 116"/>
            <p:cNvSpPr/>
            <p:nvPr/>
          </p:nvSpPr>
          <p:spPr>
            <a:xfrm>
              <a:off x="5063123" y="3594773"/>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effectLst/>
                  <a:latin typeface="Lucida Grande"/>
                </a:rPr>
                <a:t>Reduces out of pocket spending</a:t>
              </a:r>
            </a:p>
          </p:txBody>
        </p:sp>
      </p:grpSp>
      <p:cxnSp>
        <p:nvCxnSpPr>
          <p:cNvPr id="42" name="Straight Arrow Connector 41"/>
          <p:cNvCxnSpPr/>
          <p:nvPr/>
        </p:nvCxnSpPr>
        <p:spPr>
          <a:xfrm flipV="1">
            <a:off x="4392615" y="2681041"/>
            <a:ext cx="2560320"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5" name="Group 4"/>
          <p:cNvGrpSpPr/>
          <p:nvPr/>
        </p:nvGrpSpPr>
        <p:grpSpPr>
          <a:xfrm>
            <a:off x="4704833" y="2170793"/>
            <a:ext cx="1935884" cy="1013599"/>
            <a:chOff x="4839743" y="2170793"/>
            <a:chExt cx="1935884" cy="1013599"/>
          </a:xfrm>
        </p:grpSpPr>
        <p:pic>
          <p:nvPicPr>
            <p:cNvPr id="101" name="Picture 10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9743" y="2170793"/>
              <a:ext cx="1935884" cy="1013599"/>
            </a:xfrm>
            <a:prstGeom prst="rect">
              <a:avLst/>
            </a:prstGeom>
          </p:spPr>
        </p:pic>
        <p:sp>
          <p:nvSpPr>
            <p:cNvPr id="114" name="Rectangle 113"/>
            <p:cNvSpPr/>
            <p:nvPr/>
          </p:nvSpPr>
          <p:spPr>
            <a:xfrm>
              <a:off x="4935946" y="2310921"/>
              <a:ext cx="1753953" cy="665021"/>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effectLst/>
                  <a:latin typeface="Lucida Grande"/>
                </a:rPr>
                <a:t>Apply for manufacturer </a:t>
              </a:r>
              <a:r>
                <a:rPr lang="en-US" sz="1100" b="1" dirty="0">
                  <a:solidFill>
                    <a:schemeClr val="bg1"/>
                  </a:solidFill>
                  <a:latin typeface="Lucida Grande"/>
                </a:rPr>
                <a:t>prescription </a:t>
              </a:r>
              <a:r>
                <a:rPr lang="en-US" sz="1100" b="1" dirty="0">
                  <a:solidFill>
                    <a:schemeClr val="bg1"/>
                  </a:solidFill>
                  <a:effectLst/>
                  <a:latin typeface="Lucida Grande"/>
                </a:rPr>
                <a:t>assistance program </a:t>
              </a:r>
              <a:r>
                <a:rPr lang="en-US" sz="1100" b="1" dirty="0">
                  <a:solidFill>
                    <a:schemeClr val="bg1"/>
                  </a:solidFill>
                  <a:latin typeface="Lucida Grande"/>
                </a:rPr>
                <a:t>(PAP) </a:t>
              </a:r>
              <a:r>
                <a:rPr lang="en-US" sz="1100" b="1" dirty="0">
                  <a:solidFill>
                    <a:schemeClr val="bg1"/>
                  </a:solidFill>
                  <a:effectLst/>
                  <a:latin typeface="Lucida Grande"/>
                </a:rPr>
                <a:t>and NeedyMeds</a:t>
              </a:r>
            </a:p>
          </p:txBody>
        </p:sp>
      </p:grpSp>
      <p:cxnSp>
        <p:nvCxnSpPr>
          <p:cNvPr id="43" name="Straight Arrow Connector 42"/>
          <p:cNvCxnSpPr/>
          <p:nvPr/>
        </p:nvCxnSpPr>
        <p:spPr>
          <a:xfrm flipV="1">
            <a:off x="4397252" y="5246612"/>
            <a:ext cx="2560320" cy="60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4" name="Group 3"/>
          <p:cNvGrpSpPr/>
          <p:nvPr/>
        </p:nvGrpSpPr>
        <p:grpSpPr>
          <a:xfrm>
            <a:off x="2508112" y="4781811"/>
            <a:ext cx="1935884" cy="948427"/>
            <a:chOff x="2807912" y="4781811"/>
            <a:chExt cx="1935884" cy="948427"/>
          </a:xfrm>
        </p:grpSpPr>
        <p:pic>
          <p:nvPicPr>
            <p:cNvPr id="102" name="Picture 10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7912" y="4781811"/>
              <a:ext cx="1935884" cy="948427"/>
            </a:xfrm>
            <a:prstGeom prst="rect">
              <a:avLst/>
            </a:prstGeom>
          </p:spPr>
        </p:pic>
        <p:sp>
          <p:nvSpPr>
            <p:cNvPr id="119" name="Rectangle 118"/>
            <p:cNvSpPr/>
            <p:nvPr/>
          </p:nvSpPr>
          <p:spPr>
            <a:xfrm>
              <a:off x="2997931" y="4924378"/>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latin typeface="Lucida Grande"/>
                </a:rPr>
                <a:t>No Other Options,</a:t>
              </a:r>
              <a:br>
                <a:rPr lang="en-US" sz="1200" b="1" dirty="0">
                  <a:solidFill>
                    <a:schemeClr val="bg1"/>
                  </a:solidFill>
                  <a:latin typeface="Lucida Grande"/>
                </a:rPr>
              </a:br>
              <a:r>
                <a:rPr lang="en-US" sz="1200" b="1" dirty="0">
                  <a:solidFill>
                    <a:schemeClr val="bg1"/>
                  </a:solidFill>
                  <a:latin typeface="Lucida Grande"/>
                </a:rPr>
                <a:t>FamilyWize Program </a:t>
              </a:r>
              <a:endParaRPr lang="en-US" sz="1200" b="1" dirty="0">
                <a:solidFill>
                  <a:schemeClr val="bg1"/>
                </a:solidFill>
                <a:effectLst/>
                <a:latin typeface="Lucida Grande"/>
              </a:endParaRPr>
            </a:p>
          </p:txBody>
        </p:sp>
      </p:grpSp>
      <p:grpSp>
        <p:nvGrpSpPr>
          <p:cNvPr id="7" name="Group 6"/>
          <p:cNvGrpSpPr/>
          <p:nvPr/>
        </p:nvGrpSpPr>
        <p:grpSpPr>
          <a:xfrm>
            <a:off x="4740712" y="4830210"/>
            <a:ext cx="1935884" cy="838343"/>
            <a:chOff x="4875622" y="4830210"/>
            <a:chExt cx="1935884" cy="838343"/>
          </a:xfrm>
        </p:grpSpPr>
        <p:pic>
          <p:nvPicPr>
            <p:cNvPr id="106" name="Picture 10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5622" y="4830210"/>
              <a:ext cx="1935884" cy="838343"/>
            </a:xfrm>
            <a:prstGeom prst="rect">
              <a:avLst/>
            </a:prstGeom>
          </p:spPr>
        </p:pic>
        <p:sp>
          <p:nvSpPr>
            <p:cNvPr id="120" name="Rectangle 119"/>
            <p:cNvSpPr/>
            <p:nvPr/>
          </p:nvSpPr>
          <p:spPr>
            <a:xfrm>
              <a:off x="5050018" y="4924378"/>
              <a:ext cx="1555845" cy="66751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bg1"/>
                  </a:solidFill>
                  <a:effectLst/>
                  <a:latin typeface="Lucida Grande"/>
                </a:rPr>
                <a:t>Automated in EMR</a:t>
              </a:r>
            </a:p>
          </p:txBody>
        </p:sp>
      </p:grpSp>
      <p:grpSp>
        <p:nvGrpSpPr>
          <p:cNvPr id="2" name="Group 1"/>
          <p:cNvGrpSpPr/>
          <p:nvPr/>
        </p:nvGrpSpPr>
        <p:grpSpPr>
          <a:xfrm>
            <a:off x="2519171" y="2276810"/>
            <a:ext cx="1935884" cy="838343"/>
            <a:chOff x="2818971" y="2276810"/>
            <a:chExt cx="1935884" cy="838343"/>
          </a:xfrm>
        </p:grpSpPr>
        <p:pic>
          <p:nvPicPr>
            <p:cNvPr id="103" name="Picture 10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971" y="2276810"/>
              <a:ext cx="1935884" cy="838343"/>
            </a:xfrm>
            <a:prstGeom prst="rect">
              <a:avLst/>
            </a:prstGeom>
          </p:spPr>
        </p:pic>
        <p:sp>
          <p:nvSpPr>
            <p:cNvPr id="113" name="Rectangle 112"/>
            <p:cNvSpPr/>
            <p:nvPr/>
          </p:nvSpPr>
          <p:spPr>
            <a:xfrm>
              <a:off x="3044516" y="2368175"/>
              <a:ext cx="1555845" cy="665021"/>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Lucida Grande"/>
                </a:rPr>
                <a:t>Able to complete paperwork?</a:t>
              </a:r>
              <a:endParaRPr lang="en-US" sz="1400" b="1" dirty="0">
                <a:solidFill>
                  <a:schemeClr val="bg1"/>
                </a:solidFill>
                <a:effectLst/>
                <a:latin typeface="Lucida Grande"/>
              </a:endParaRPr>
            </a:p>
          </p:txBody>
        </p:sp>
      </p:grpSp>
      <p:sp>
        <p:nvSpPr>
          <p:cNvPr id="41" name="Title 5"/>
          <p:cNvSpPr>
            <a:spLocks noGrp="1"/>
          </p:cNvSpPr>
          <p:nvPr>
            <p:ph type="title"/>
          </p:nvPr>
        </p:nvSpPr>
        <p:spPr>
          <a:xfrm>
            <a:off x="516575" y="516550"/>
            <a:ext cx="8192710" cy="568510"/>
          </a:xfrm>
        </p:spPr>
        <p:txBody>
          <a:bodyPr/>
          <a:lstStyle/>
          <a:p>
            <a:r>
              <a:rPr lang="en-US" dirty="0" smtClean="0"/>
              <a:t>Streamlining the Process</a:t>
            </a:r>
            <a:endParaRPr lang="en-US" dirty="0"/>
          </a:p>
        </p:txBody>
      </p:sp>
    </p:spTree>
    <p:extLst>
      <p:ext uri="{BB962C8B-B14F-4D97-AF65-F5344CB8AC3E}">
        <p14:creationId xmlns:p14="http://schemas.microsoft.com/office/powerpoint/2010/main" val="2283864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W PowerPoint TemplateJun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FW PowerPoint TemplateJune 2015.potx</Template>
  <TotalTime>12465</TotalTime>
  <Words>1335</Words>
  <Application>Microsoft Office PowerPoint</Application>
  <PresentationFormat>On-screen Show (4:3)</PresentationFormat>
  <Paragraphs>153</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Book</vt:lpstr>
      <vt:lpstr>Calibri</vt:lpstr>
      <vt:lpstr>Century Gothic</vt:lpstr>
      <vt:lpstr>Lucida Grande</vt:lpstr>
      <vt:lpstr>Wingdings</vt:lpstr>
      <vt:lpstr>FW PowerPoint TemplateJune 2015</vt:lpstr>
      <vt:lpstr>Effective Prescription Safety Net  Programs in Action</vt:lpstr>
      <vt:lpstr>Why Does Trinity Health Need a  Safety Net Strategy for Prescriptions?</vt:lpstr>
      <vt:lpstr>Need for Prescription Assistance is Growing </vt:lpstr>
      <vt:lpstr>Need for Prescription Assistance is Growing </vt:lpstr>
      <vt:lpstr>Need for Prescription Assistance is Growing </vt:lpstr>
      <vt:lpstr>Need for Prescription Assistance is Growing </vt:lpstr>
      <vt:lpstr>The High Cost of Rx Medications Today</vt:lpstr>
      <vt:lpstr>Streamlining the Process</vt:lpstr>
      <vt:lpstr>Streamlining 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 Naldzin</dc:creator>
  <cp:lastModifiedBy>Stephanie Ondrias</cp:lastModifiedBy>
  <cp:revision>209</cp:revision>
  <cp:lastPrinted>2014-03-20T14:58:31Z</cp:lastPrinted>
  <dcterms:created xsi:type="dcterms:W3CDTF">2014-04-16T20:49:04Z</dcterms:created>
  <dcterms:modified xsi:type="dcterms:W3CDTF">2017-02-02T15:30:09Z</dcterms:modified>
</cp:coreProperties>
</file>