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55"/>
  </p:notesMasterIdLst>
  <p:handoutMasterIdLst>
    <p:handoutMasterId r:id="rId56"/>
  </p:handoutMasterIdLst>
  <p:sldIdLst>
    <p:sldId id="1000" r:id="rId2"/>
    <p:sldId id="942" r:id="rId3"/>
    <p:sldId id="995" r:id="rId4"/>
    <p:sldId id="997" r:id="rId5"/>
    <p:sldId id="943" r:id="rId6"/>
    <p:sldId id="944" r:id="rId7"/>
    <p:sldId id="945" r:id="rId8"/>
    <p:sldId id="946" r:id="rId9"/>
    <p:sldId id="950" r:id="rId10"/>
    <p:sldId id="951" r:id="rId11"/>
    <p:sldId id="952" r:id="rId12"/>
    <p:sldId id="953" r:id="rId13"/>
    <p:sldId id="954" r:id="rId14"/>
    <p:sldId id="955" r:id="rId15"/>
    <p:sldId id="996" r:id="rId16"/>
    <p:sldId id="956" r:id="rId17"/>
    <p:sldId id="957" r:id="rId18"/>
    <p:sldId id="958" r:id="rId19"/>
    <p:sldId id="959" r:id="rId20"/>
    <p:sldId id="960" r:id="rId21"/>
    <p:sldId id="1001" r:id="rId22"/>
    <p:sldId id="962" r:id="rId23"/>
    <p:sldId id="963" r:id="rId24"/>
    <p:sldId id="964" r:id="rId25"/>
    <p:sldId id="965" r:id="rId26"/>
    <p:sldId id="966" r:id="rId27"/>
    <p:sldId id="967" r:id="rId28"/>
    <p:sldId id="968" r:id="rId29"/>
    <p:sldId id="970" r:id="rId30"/>
    <p:sldId id="971" r:id="rId31"/>
    <p:sldId id="972" r:id="rId32"/>
    <p:sldId id="973" r:id="rId33"/>
    <p:sldId id="975" r:id="rId34"/>
    <p:sldId id="976" r:id="rId35"/>
    <p:sldId id="977" r:id="rId36"/>
    <p:sldId id="978" r:id="rId37"/>
    <p:sldId id="979" r:id="rId38"/>
    <p:sldId id="980" r:id="rId39"/>
    <p:sldId id="981" r:id="rId40"/>
    <p:sldId id="982" r:id="rId41"/>
    <p:sldId id="983" r:id="rId42"/>
    <p:sldId id="984" r:id="rId43"/>
    <p:sldId id="985" r:id="rId44"/>
    <p:sldId id="986" r:id="rId45"/>
    <p:sldId id="988" r:id="rId46"/>
    <p:sldId id="1003" r:id="rId47"/>
    <p:sldId id="991" r:id="rId48"/>
    <p:sldId id="990" r:id="rId49"/>
    <p:sldId id="992" r:id="rId50"/>
    <p:sldId id="989" r:id="rId51"/>
    <p:sldId id="1002" r:id="rId52"/>
    <p:sldId id="993" r:id="rId53"/>
    <p:sldId id="994" r:id="rId54"/>
  </p:sldIdLst>
  <p:sldSz cx="9144000" cy="5715000" type="screen16x10"/>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Stoen" initials="ses" lastIdx="1" clrIdx="0"/>
  <p:cmAuthor id="7" name="Meghan Krause" initials="" lastIdx="1" clrIdx="7"/>
  <p:cmAuthor id="1" name="Amelia Clouse" initials="AC" lastIdx="1" clrIdx="1">
    <p:extLst/>
  </p:cmAuthor>
  <p:cmAuthor id="2" name="Amelia Clouse" initials="AC [2]" lastIdx="1" clrIdx="2">
    <p:extLst/>
  </p:cmAuthor>
  <p:cmAuthor id="3" name="Amelia Clouse" initials="AC [3]" lastIdx="1" clrIdx="3">
    <p:extLst/>
  </p:cmAuthor>
  <p:cmAuthor id="4" name="Amelia Clouse" initials="AC [4]" lastIdx="1" clrIdx="4">
    <p:extLst/>
  </p:cmAuthor>
  <p:cmAuthor id="5" name="Amelia Clouse" initials="AC [5]" lastIdx="1" clrIdx="5">
    <p:extLst/>
  </p:cmAuthor>
  <p:cmAuthor id="6" name="Amelia Clouse" initials="AC [6]"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AEE"/>
    <a:srgbClr val="EB90E0"/>
    <a:srgbClr val="0081C0"/>
    <a:srgbClr val="26697A"/>
    <a:srgbClr val="88D0E2"/>
    <a:srgbClr val="C58D26"/>
    <a:srgbClr val="5481C0"/>
    <a:srgbClr val="0000CC"/>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7" autoAdjust="0"/>
    <p:restoredTop sz="92229" autoAdjust="0"/>
  </p:normalViewPr>
  <p:slideViewPr>
    <p:cSldViewPr snapToGrid="0">
      <p:cViewPr varScale="1">
        <p:scale>
          <a:sx n="82" d="100"/>
          <a:sy n="82" d="100"/>
        </p:scale>
        <p:origin x="1002" y="78"/>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504" y="642"/>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16-09-27T06:23:04.894" idx="1">
    <p:pos x="6000" y="0"/>
    <p:text>This needs to be updated to reflect revised approach to training (e.g., fewer weeks)</p:text>
  </p:cm>
</p:cmLst>
</file>

<file path=ppt/comments/comment2.xml><?xml version="1.0" encoding="utf-8"?>
<p:cmLst xmlns:a="http://schemas.openxmlformats.org/drawingml/2006/main" xmlns:r="http://schemas.openxmlformats.org/officeDocument/2006/relationships" xmlns:p="http://schemas.openxmlformats.org/presentationml/2006/main">
  <p:cm authorId="7" dt="2016-09-27T06:23:04.894" idx="1">
    <p:pos x="6000" y="0"/>
    <p:text>This needs to be updated to reflect revised approach to training (e.g., fewer weeks)</p:text>
  </p:cm>
</p:cmLst>
</file>

<file path=ppt/comments/comment3.xml><?xml version="1.0" encoding="utf-8"?>
<p:cmLst xmlns:a="http://schemas.openxmlformats.org/drawingml/2006/main" xmlns:r="http://schemas.openxmlformats.org/officeDocument/2006/relationships" xmlns:p="http://schemas.openxmlformats.org/presentationml/2006/main">
  <p:cm authorId="7" dt="2016-09-27T06:23:04.894" idx="1">
    <p:pos x="6000" y="0"/>
    <p:text>This needs to be updated to reflect revised approach to training (e.g., fewer weeks)</p:text>
  </p:cm>
</p:cmLst>
</file>

<file path=ppt/comments/comment4.xml><?xml version="1.0" encoding="utf-8"?>
<p:cmLst xmlns:a="http://schemas.openxmlformats.org/drawingml/2006/main" xmlns:r="http://schemas.openxmlformats.org/officeDocument/2006/relationships" xmlns:p="http://schemas.openxmlformats.org/presentationml/2006/main">
  <p:cm authorId="7" dt="2016-09-27T06:23:04.894" idx="1">
    <p:pos x="6000" y="0"/>
    <p:text>This needs to be updated to reflect revised approach to training (e.g., fewer weeks)</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67341" y="0"/>
            <a:ext cx="3035088" cy="464820"/>
          </a:xfrm>
          <a:prstGeom prst="rect">
            <a:avLst/>
          </a:prstGeom>
        </p:spPr>
        <p:txBody>
          <a:bodyPr vert="horz" lIns="93177" tIns="46589" rIns="93177" bIns="46589" rtlCol="0"/>
          <a:lstStyle>
            <a:lvl1pPr algn="r">
              <a:defRPr sz="1200"/>
            </a:lvl1pPr>
          </a:lstStyle>
          <a:p>
            <a:fld id="{2B01FBE8-F654-4A49-B964-3036AF159649}" type="datetimeFigureOut">
              <a:rPr lang="en-US" smtClean="0"/>
              <a:pPr/>
              <a:t>2/17/2017</a:t>
            </a:fld>
            <a:endParaRPr lang="en-US"/>
          </a:p>
        </p:txBody>
      </p:sp>
      <p:sp>
        <p:nvSpPr>
          <p:cNvPr id="4" name="Footer Placeholder 3"/>
          <p:cNvSpPr>
            <a:spLocks noGrp="1"/>
          </p:cNvSpPr>
          <p:nvPr>
            <p:ph type="ftr" sz="quarter" idx="2"/>
          </p:nvPr>
        </p:nvSpPr>
        <p:spPr>
          <a:xfrm>
            <a:off x="0" y="8829967"/>
            <a:ext cx="3035088"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829967"/>
            <a:ext cx="3035088" cy="464820"/>
          </a:xfrm>
          <a:prstGeom prst="rect">
            <a:avLst/>
          </a:prstGeom>
        </p:spPr>
        <p:txBody>
          <a:bodyPr vert="horz" lIns="93177" tIns="46589" rIns="93177" bIns="46589" rtlCol="0" anchor="b"/>
          <a:lstStyle>
            <a:lvl1pPr algn="r">
              <a:defRPr sz="1200"/>
            </a:lvl1pPr>
          </a:lstStyle>
          <a:p>
            <a:fld id="{D1B8E093-DF94-4372-A2C2-830EAA30A32E}" type="slidenum">
              <a:rPr lang="en-US" smtClean="0"/>
              <a:pPr/>
              <a:t>‹#›</a:t>
            </a:fld>
            <a:endParaRPr lang="en-US"/>
          </a:p>
        </p:txBody>
      </p:sp>
    </p:spTree>
    <p:extLst>
      <p:ext uri="{BB962C8B-B14F-4D97-AF65-F5344CB8AC3E}">
        <p14:creationId xmlns:p14="http://schemas.microsoft.com/office/powerpoint/2010/main" val="3041940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67341" y="0"/>
            <a:ext cx="3035088" cy="464820"/>
          </a:xfrm>
          <a:prstGeom prst="rect">
            <a:avLst/>
          </a:prstGeom>
        </p:spPr>
        <p:txBody>
          <a:bodyPr vert="horz" lIns="93177" tIns="46589" rIns="93177" bIns="46589" rtlCol="0"/>
          <a:lstStyle>
            <a:lvl1pPr algn="r">
              <a:defRPr sz="1200"/>
            </a:lvl1pPr>
          </a:lstStyle>
          <a:p>
            <a:fld id="{EDA80A15-F4FC-424B-BD35-E660C872D85C}" type="datetimeFigureOut">
              <a:rPr lang="en-US" smtClean="0"/>
              <a:pPr/>
              <a:t>2/17/2017</a:t>
            </a:fld>
            <a:endParaRPr lang="en-US"/>
          </a:p>
        </p:txBody>
      </p:sp>
      <p:sp>
        <p:nvSpPr>
          <p:cNvPr id="4" name="Slide Image Placeholder 3"/>
          <p:cNvSpPr>
            <a:spLocks noGrp="1" noRot="1" noChangeAspect="1"/>
          </p:cNvSpPr>
          <p:nvPr>
            <p:ph type="sldImg" idx="2"/>
          </p:nvPr>
        </p:nvSpPr>
        <p:spPr>
          <a:xfrm>
            <a:off x="714375" y="696913"/>
            <a:ext cx="55753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0405" y="4415790"/>
            <a:ext cx="560324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5088"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9967"/>
            <a:ext cx="3035088" cy="464820"/>
          </a:xfrm>
          <a:prstGeom prst="rect">
            <a:avLst/>
          </a:prstGeom>
        </p:spPr>
        <p:txBody>
          <a:bodyPr vert="horz" lIns="93177" tIns="46589" rIns="93177" bIns="46589" rtlCol="0" anchor="b"/>
          <a:lstStyle>
            <a:lvl1pPr algn="r">
              <a:defRPr sz="1200"/>
            </a:lvl1pPr>
          </a:lstStyle>
          <a:p>
            <a:fld id="{DBEF7383-7129-4CB8-8F5F-C589E088D416}" type="slidenum">
              <a:rPr lang="en-US" smtClean="0"/>
              <a:pPr/>
              <a:t>‹#›</a:t>
            </a:fld>
            <a:endParaRPr lang="en-US"/>
          </a:p>
        </p:txBody>
      </p:sp>
    </p:spTree>
    <p:extLst>
      <p:ext uri="{BB962C8B-B14F-4D97-AF65-F5344CB8AC3E}">
        <p14:creationId xmlns:p14="http://schemas.microsoft.com/office/powerpoint/2010/main" val="24225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Often there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p>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2</a:t>
            </a:fld>
            <a:endParaRPr lang="en-US" dirty="0"/>
          </a:p>
        </p:txBody>
      </p:sp>
    </p:spTree>
    <p:extLst>
      <p:ext uri="{BB962C8B-B14F-4D97-AF65-F5344CB8AC3E}">
        <p14:creationId xmlns:p14="http://schemas.microsoft.com/office/powerpoint/2010/main" val="135413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7434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376" name="Shape 37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24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39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6" name="Shape 376"/>
          <p:cNvSpPr>
            <a:spLocks noGrp="1" noRot="1" noChangeAspect="1"/>
          </p:cNvSpPr>
          <p:nvPr>
            <p:ph type="sldImg" idx="2"/>
          </p:nvPr>
        </p:nvSpPr>
        <p:spPr>
          <a:xfrm>
            <a:off x="685800" y="685800"/>
            <a:ext cx="54864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89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Often there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p>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28</a:t>
            </a:fld>
            <a:endParaRPr lang="en-US"/>
          </a:p>
        </p:txBody>
      </p:sp>
    </p:spTree>
    <p:extLst>
      <p:ext uri="{BB962C8B-B14F-4D97-AF65-F5344CB8AC3E}">
        <p14:creationId xmlns:p14="http://schemas.microsoft.com/office/powerpoint/2010/main" val="377751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34</a:t>
            </a:fld>
            <a:endParaRPr lang="en-US" dirty="0"/>
          </a:p>
        </p:txBody>
      </p:sp>
    </p:spTree>
    <p:extLst>
      <p:ext uri="{BB962C8B-B14F-4D97-AF65-F5344CB8AC3E}">
        <p14:creationId xmlns:p14="http://schemas.microsoft.com/office/powerpoint/2010/main" val="232400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strategy maps,</a:t>
            </a:r>
            <a:r>
              <a:rPr lang="en-US" baseline="0" dirty="0"/>
              <a:t> we add at least one layer of detail below the Outcome Objectives and Measures that provides clarity to the strategy.  As we have discussed, these strategy objectives are not the project or programs of individual organizations, but rather the changes, or the drivers of the outcomes, that will require collaboration among multiple organizations.  Each of these Strategy Objectives also has one or two measures that are can be used to monitor if we as a community are making progress on our strategy.   If we are making progress on our strategy, then we should see improvements in the Outcome Measure over time.   Instead of selecting measures for each program, we select the programs and fund actions based on how they can support progress in the strategy—the driver Objectives.  These are the types of measures that are often missing, and they are the ones that can allow for adjustments—such as pulling in additional “assists” by other organizations, represented by the red arrows here. </a:t>
            </a:r>
          </a:p>
          <a:p>
            <a:endParaRPr lang="en-US" baseline="0" dirty="0"/>
          </a:p>
          <a:p>
            <a:r>
              <a:rPr lang="en-US" baseline="0" dirty="0"/>
              <a:t>Instead of having the fragmented measures we saw in the previous slide, if the community can agree on the strategy map and then have measures for those objectives that will drive the outcomes, we can have far fewer measures to monitor and have more focus on working together to achieve those strategy objectives that will drive the success with the Outcome Objectives and the Outcome Measures.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35</a:t>
            </a:fld>
            <a:endParaRPr lang="en-US" dirty="0"/>
          </a:p>
        </p:txBody>
      </p:sp>
    </p:spTree>
    <p:extLst>
      <p:ext uri="{BB962C8B-B14F-4D97-AF65-F5344CB8AC3E}">
        <p14:creationId xmlns:p14="http://schemas.microsoft.com/office/powerpoint/2010/main" val="405794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With strategy maps, we add at least one layer of detail below the Outcome Objectives and Measures that provides clarity to the strategy.  As we have discussed, these strategy objectives are not the project or programs of individual organizations, but rather the changes, or the drivers of the outcomes, that will require collaboration among multiple organizations.  Each of these Strategy Objectives also has one or two measures that are can be used to monitor if we as a community are making progress on our strategy.   If we are making progress on our strategy, then we should see improvements in the Outcome Measure over time.   Instead of selecting measures for each program, we select the programs and fund actions based on how they can support progress in the strategy—the driver Objectives.  These are the types of measures that are often missing, and they are the ones that can allow for adjustments—such as pulling in additional “assists” by other organizations, represented by the red arrows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Instead of having the fragmented measures we saw in the previous slide, if the community can agree on the strategy map and then have measures for those objectives that will drive the outcomes, we can have far fewer measures to monitor and have more focus on working together to achieve those strategy objectives that will drive the success with the Outcome Objectives and the Outcome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 </a:t>
            </a:r>
          </a:p>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36</a:t>
            </a:fld>
            <a:endParaRPr lang="en-US" dirty="0"/>
          </a:p>
        </p:txBody>
      </p:sp>
    </p:spTree>
    <p:extLst>
      <p:ext uri="{BB962C8B-B14F-4D97-AF65-F5344CB8AC3E}">
        <p14:creationId xmlns:p14="http://schemas.microsoft.com/office/powerpoint/2010/main" val="1588511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37</a:t>
            </a:fld>
            <a:endParaRPr lang="en-US" dirty="0"/>
          </a:p>
        </p:txBody>
      </p:sp>
    </p:spTree>
    <p:extLst>
      <p:ext uri="{BB962C8B-B14F-4D97-AF65-F5344CB8AC3E}">
        <p14:creationId xmlns:p14="http://schemas.microsoft.com/office/powerpoint/2010/main" val="2026774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38</a:t>
            </a:fld>
            <a:endParaRPr lang="en-US" dirty="0"/>
          </a:p>
        </p:txBody>
      </p:sp>
    </p:spTree>
    <p:extLst>
      <p:ext uri="{BB962C8B-B14F-4D97-AF65-F5344CB8AC3E}">
        <p14:creationId xmlns:p14="http://schemas.microsoft.com/office/powerpoint/2010/main" val="321576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714375" y="696913"/>
            <a:ext cx="5575300" cy="3486150"/>
          </a:xfrm>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0" dirty="0"/>
              <a:t>This</a:t>
            </a:r>
            <a:r>
              <a:rPr lang="en-US" b="0" baseline="0" dirty="0"/>
              <a:t> arrow at the top in the blue represents a community that might agree on some high level health goals, reducing obesity, reducing teenage pregnancy, things of that sort. The little black arrows represent all of the different efforts and programs and things that are in place to try and achieve that. And as you can see, because of the fragmentation and poor alignment, there is an execution gap. There’s also a lot of wasteful redundancy, a failure to share information, and ideas, and resources, in ways that would be ideal. You have different grants that would result in a ramping up and ramping down of programs based on funding. As well as, time spent chasing and competing for funding instead of working to actually address the social issues, which are difficult to address because they require many organizations working together.</a:t>
            </a:r>
            <a:endParaRPr lang="en-US" b="0" dirty="0"/>
          </a:p>
          <a:p>
            <a:pPr eaLnBrk="1" hangingPunct="1">
              <a:spcBef>
                <a:spcPct val="0"/>
              </a:spcBef>
            </a:pPr>
            <a:endParaRPr lang="en-US" b="1" dirty="0"/>
          </a:p>
        </p:txBody>
      </p:sp>
    </p:spTree>
    <p:extLst>
      <p:ext uri="{BB962C8B-B14F-4D97-AF65-F5344CB8AC3E}">
        <p14:creationId xmlns:p14="http://schemas.microsoft.com/office/powerpoint/2010/main" val="2110297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39</a:t>
            </a:fld>
            <a:endParaRPr lang="en-US" dirty="0"/>
          </a:p>
        </p:txBody>
      </p:sp>
    </p:spTree>
    <p:extLst>
      <p:ext uri="{BB962C8B-B14F-4D97-AF65-F5344CB8AC3E}">
        <p14:creationId xmlns:p14="http://schemas.microsoft.com/office/powerpoint/2010/main" val="2663537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40</a:t>
            </a:fld>
            <a:endParaRPr lang="en-US" dirty="0"/>
          </a:p>
        </p:txBody>
      </p:sp>
    </p:spTree>
    <p:extLst>
      <p:ext uri="{BB962C8B-B14F-4D97-AF65-F5344CB8AC3E}">
        <p14:creationId xmlns:p14="http://schemas.microsoft.com/office/powerpoint/2010/main" val="343052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41</a:t>
            </a:fld>
            <a:endParaRPr lang="en-US" dirty="0"/>
          </a:p>
        </p:txBody>
      </p:sp>
    </p:spTree>
    <p:extLst>
      <p:ext uri="{BB962C8B-B14F-4D97-AF65-F5344CB8AC3E}">
        <p14:creationId xmlns:p14="http://schemas.microsoft.com/office/powerpoint/2010/main" val="1761701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there</a:t>
            </a:r>
            <a:r>
              <a:rPr lang="en-US" baseline="0" dirty="0"/>
              <a:t> is a  lot of emphasis on outcome measures and then individual organizations, programs or grant recipients need to come up with their own measures of performance.  Each program or organization will tend to pick measures that make them look good.   But, even though there are a lot of measures, they don’t really drive alignment around a strategy.   This approach to measurement--even with a shared outcome measure—does not significantly improve alignment and teamwork. </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42</a:t>
            </a:fld>
            <a:endParaRPr lang="en-US" dirty="0"/>
          </a:p>
        </p:txBody>
      </p:sp>
    </p:spTree>
    <p:extLst>
      <p:ext uri="{BB962C8B-B14F-4D97-AF65-F5344CB8AC3E}">
        <p14:creationId xmlns:p14="http://schemas.microsoft.com/office/powerpoint/2010/main" val="214835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47</a:t>
            </a:fld>
            <a:endParaRPr lang="en-US"/>
          </a:p>
        </p:txBody>
      </p:sp>
    </p:spTree>
    <p:extLst>
      <p:ext uri="{BB962C8B-B14F-4D97-AF65-F5344CB8AC3E}">
        <p14:creationId xmlns:p14="http://schemas.microsoft.com/office/powerpoint/2010/main" val="2966419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cs typeface="Calibri"/>
                <a:sym typeface="Calibri"/>
              </a:rPr>
              <a:t>Now minimizing childhood obesity is the desired outcome up on the top here and this would be measured. And at the top we’ve said this will be achieved if we can have the outcome of improving </a:t>
            </a:r>
            <a:r>
              <a:rPr kumimoji="0" lang="en-US" sz="1200" b="0" i="0" u="none" strike="noStrike" kern="1200" cap="none" spc="0" normalizeH="0" baseline="0" noProof="0" dirty="0" err="1">
                <a:ln>
                  <a:noFill/>
                </a:ln>
                <a:solidFill>
                  <a:srgbClr val="000000"/>
                </a:solidFill>
                <a:effectLst/>
                <a:uLnTx/>
                <a:uFillTx/>
                <a:latin typeface="+mn-lt"/>
                <a:cs typeface="Calibri"/>
                <a:sym typeface="Calibri"/>
              </a:rPr>
              <a:t>healthly</a:t>
            </a:r>
            <a:r>
              <a:rPr kumimoji="0" lang="en-US" sz="1200" b="0" i="0" u="none" strike="noStrike" kern="1200" cap="none" spc="0" normalizeH="0" baseline="0" noProof="0" dirty="0">
                <a:ln>
                  <a:noFill/>
                </a:ln>
                <a:solidFill>
                  <a:srgbClr val="000000"/>
                </a:solidFill>
                <a:effectLst/>
                <a:uLnTx/>
                <a:uFillTx/>
                <a:latin typeface="+mn-lt"/>
                <a:cs typeface="Calibri"/>
                <a:sym typeface="Calibri"/>
              </a:rPr>
              <a:t> eating for children as well as increasing age-appropriate activity. Now that’s not rocket science but if the community agrees on this framework, it’s a great way to start to bring consensus. Then the next set of objectives are what is the community going to do to achieve each of these. And in this case we have improve school nutrition and fitness programs and promote family nutrition and fitness to parents and kids. To increase age-appropriate activity besides the schools, we have increase biking and walking for recreation and transportation and increase neighborhood recreational activities to get kids off the computers and </a:t>
            </a:r>
            <a:r>
              <a:rPr kumimoji="0" lang="en-US" sz="1200" b="0" i="0" u="none" strike="noStrike" kern="1200" cap="none" spc="0" normalizeH="0" baseline="0" noProof="0" dirty="0" err="1">
                <a:ln>
                  <a:noFill/>
                </a:ln>
                <a:solidFill>
                  <a:srgbClr val="000000"/>
                </a:solidFill>
                <a:effectLst/>
                <a:uLnTx/>
                <a:uFillTx/>
                <a:latin typeface="+mn-lt"/>
                <a:cs typeface="Calibri"/>
                <a:sym typeface="Calibri"/>
              </a:rPr>
              <a:t>tv</a:t>
            </a:r>
            <a:r>
              <a:rPr kumimoji="0" lang="en-US" sz="1200" b="0" i="0" u="none" strike="noStrike" kern="1200" cap="none" spc="0" normalizeH="0" baseline="0" noProof="0" dirty="0">
                <a:ln>
                  <a:noFill/>
                </a:ln>
                <a:solidFill>
                  <a:srgbClr val="000000"/>
                </a:solidFill>
                <a:effectLst/>
                <a:uLnTx/>
                <a:uFillTx/>
                <a:latin typeface="+mn-lt"/>
                <a:cs typeface="Calibri"/>
                <a:sym typeface="Calibri"/>
              </a:rPr>
              <a:t> and out having fun, getting exercise. Well these would be good objectives and we can measure progress in these but their not just going to happen. They’re going to require the community doing things differently such as expanding and connecting and promoting trails and the built environment for active recreation. Or collaborating to leverage community assets for neighborhood fitness. This is describing a different way of working that can be focused on, measured, projects can be launched to accomplish this. As well as thing such as increase the monitoring of children’s BMI, nutrition, and fitness. And mobilizing assets in ways such as partnering with schools, parents, and community stakeholders or training public health staff in communication in asset based community development. So we have a story here of how this community can come together to minimize childhood obesity. But it’s not just a static document. </a:t>
            </a:r>
          </a:p>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48</a:t>
            </a:fld>
            <a:endParaRPr lang="en-US"/>
          </a:p>
        </p:txBody>
      </p:sp>
    </p:spTree>
    <p:extLst>
      <p:ext uri="{BB962C8B-B14F-4D97-AF65-F5344CB8AC3E}">
        <p14:creationId xmlns:p14="http://schemas.microsoft.com/office/powerpoint/2010/main" val="2847503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0D49DA-A1AE-2F4F-A56A-527D600AB253}" type="slidenum">
              <a:rPr lang="en-US" smtClean="0"/>
              <a:t>49</a:t>
            </a:fld>
            <a:endParaRPr lang="en-US"/>
          </a:p>
        </p:txBody>
      </p:sp>
    </p:spTree>
    <p:extLst>
      <p:ext uri="{BB962C8B-B14F-4D97-AF65-F5344CB8AC3E}">
        <p14:creationId xmlns:p14="http://schemas.microsoft.com/office/powerpoint/2010/main" val="2814559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xfrm>
            <a:off x="714375" y="696913"/>
            <a:ext cx="5575300" cy="3486150"/>
          </a:xfrm>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b="1" dirty="0"/>
          </a:p>
        </p:txBody>
      </p:sp>
    </p:spTree>
    <p:extLst>
      <p:ext uri="{BB962C8B-B14F-4D97-AF65-F5344CB8AC3E}">
        <p14:creationId xmlns:p14="http://schemas.microsoft.com/office/powerpoint/2010/main" val="16350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normAutofit/>
          </a:bodyPr>
          <a:lstStyle/>
          <a:p>
            <a:r>
              <a:rPr lang="en-US" dirty="0"/>
              <a:t>During</a:t>
            </a:r>
            <a:r>
              <a:rPr lang="en-US" baseline="0" dirty="0"/>
              <a:t> the presentation you can type in questions.  For those who may not be familiar with the term collective impact, we’re specifically referring to collective impact as it is described in a series of articles in the Stanford Social Innovation Review, one of which I have shown here on the screen. And if you fill out the survey at the end of the webinar, you’ll have the opportunity to request a copy of this article, which I think is an excellent summary of their research and the concepts behind collective impact and some good insights on getting started in that process.</a:t>
            </a:r>
            <a:endParaRPr lang="en-US" dirty="0"/>
          </a:p>
        </p:txBody>
      </p:sp>
      <p:sp>
        <p:nvSpPr>
          <p:cNvPr id="4" name="Slide Number Placeholder 3"/>
          <p:cNvSpPr>
            <a:spLocks noGrp="1"/>
          </p:cNvSpPr>
          <p:nvPr>
            <p:ph type="sldNum" sz="quarter" idx="10"/>
          </p:nvPr>
        </p:nvSpPr>
        <p:spPr/>
        <p:txBody>
          <a:bodyPr/>
          <a:lstStyle/>
          <a:p>
            <a:fld id="{90C0E6C2-6D3D-4F03-9C9E-C2D5F7AF9367}" type="slidenum">
              <a:rPr lang="en-US" smtClean="0"/>
              <a:pPr/>
              <a:t>7</a:t>
            </a:fld>
            <a:endParaRPr lang="en-US"/>
          </a:p>
        </p:txBody>
      </p:sp>
    </p:spTree>
    <p:extLst>
      <p:ext uri="{BB962C8B-B14F-4D97-AF65-F5344CB8AC3E}">
        <p14:creationId xmlns:p14="http://schemas.microsoft.com/office/powerpoint/2010/main" val="102005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lstStyle/>
          <a:p>
            <a:r>
              <a:rPr lang="en-US" dirty="0"/>
              <a:t>I’d like to start off with a poll so we can understand what exposure you have to the concept and understanding of collective impact. Whether</a:t>
            </a:r>
            <a:r>
              <a:rPr lang="en-US" baseline="0" dirty="0"/>
              <a:t> is very little beyond hearing the term, limited exposure, it’s a concept you embrace, or very familiar with. So let’s put out the poll and encourage you to take and select which of these best describes your familiarity and understanding. Just a few more seconds, most of you have voted and we will close the polls here. And display the results. So in spite of the fact that the webinar’s talking about collective impact, most of you have little exposure beyond hearing the term, or perhaps have read the article. So this will be a good chance for you to learn more about this powerful concept and why its getting such positive press I guess and buzz. So I will start off with sharing a little bit more about this concept.</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10</a:t>
            </a:fld>
            <a:endParaRPr lang="en-US" dirty="0"/>
          </a:p>
        </p:txBody>
      </p:sp>
    </p:spTree>
    <p:extLst>
      <p:ext uri="{BB962C8B-B14F-4D97-AF65-F5344CB8AC3E}">
        <p14:creationId xmlns:p14="http://schemas.microsoft.com/office/powerpoint/2010/main" val="32185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lstStyle/>
          <a:p>
            <a:r>
              <a:rPr lang="en-US" dirty="0"/>
              <a:t>I’d like to start off with a poll so we can understand what exposure you have to the concept and understanding of collective impact. Whether</a:t>
            </a:r>
            <a:r>
              <a:rPr lang="en-US" baseline="0" dirty="0"/>
              <a:t> is very little beyond hearing the term, limited exposure, it’s a concept you embrace, or very familiar with. So let’s put out the poll and encourage you to take and select which of these best describes your familiarity and understanding. Just a few more seconds, most of you have voted and we will close the polls here. And display the results. So in spite of the fact that the webinar’s talking about collective impact, most of you have little exposure beyond hearing the term, or perhaps have read the article. So this will be a good chance for you to learn more about this powerful concept and why its getting such positive press I guess and buzz. So I will start off with sharing a little bit more about this concept.</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11</a:t>
            </a:fld>
            <a:endParaRPr lang="en-US" dirty="0"/>
          </a:p>
        </p:txBody>
      </p:sp>
    </p:spTree>
    <p:extLst>
      <p:ext uri="{BB962C8B-B14F-4D97-AF65-F5344CB8AC3E}">
        <p14:creationId xmlns:p14="http://schemas.microsoft.com/office/powerpoint/2010/main" val="245651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lstStyle/>
          <a:p>
            <a:r>
              <a:rPr lang="en-US" dirty="0"/>
              <a:t>I’d like to start off with a poll so we can understand what exposure you have to the concept and understanding of collective impact. Whether</a:t>
            </a:r>
            <a:r>
              <a:rPr lang="en-US" baseline="0" dirty="0"/>
              <a:t> is very little beyond hearing the term, limited exposure, it’s a concept you embrace, or very familiar with. So let’s put out the poll and encourage you to take and select which of these best describes your familiarity and understanding. Just a few more seconds, most of you have voted and we will close the polls here. And display the results. So in spite of the fact that the webinar’s talking about collective impact, most of you have little exposure beyond hearing the term, or perhaps have read the article. So this will be a good chance for you to learn more about this powerful concept and why its getting such positive press I guess and buzz. So I will start off with sharing a little bit more about this concept.</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12</a:t>
            </a:fld>
            <a:endParaRPr lang="en-US" dirty="0"/>
          </a:p>
        </p:txBody>
      </p:sp>
    </p:spTree>
    <p:extLst>
      <p:ext uri="{BB962C8B-B14F-4D97-AF65-F5344CB8AC3E}">
        <p14:creationId xmlns:p14="http://schemas.microsoft.com/office/powerpoint/2010/main" val="176404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normAutofit/>
          </a:bodyPr>
          <a:lstStyle/>
          <a:p>
            <a:r>
              <a:rPr lang="en-US" baseline="0" dirty="0"/>
              <a:t>Today’s presentation will begin with a brief introduction and then we will talk the challenges in achieving collective impact. Then the majority of the presentation will focus on new techniques and tools that make collective impact more practical to accomplish and will summarize with some of the benefits, sharing some of the clients we have worked with, and a few concluding points.</a:t>
            </a:r>
            <a:endParaRPr lang="en-US" dirty="0"/>
          </a:p>
        </p:txBody>
      </p:sp>
      <p:sp>
        <p:nvSpPr>
          <p:cNvPr id="4" name="Slide Number Placeholder 3"/>
          <p:cNvSpPr>
            <a:spLocks noGrp="1"/>
          </p:cNvSpPr>
          <p:nvPr>
            <p:ph type="sldNum" sz="quarter" idx="10"/>
          </p:nvPr>
        </p:nvSpPr>
        <p:spPr/>
        <p:txBody>
          <a:bodyPr/>
          <a:lstStyle/>
          <a:p>
            <a:fld id="{F2E94FDA-238E-4606-92CA-CB3236908ED1}" type="slidenum">
              <a:rPr lang="en-US" smtClean="0"/>
              <a:pPr/>
              <a:t>13</a:t>
            </a:fld>
            <a:endParaRPr lang="en-US" dirty="0"/>
          </a:p>
        </p:txBody>
      </p:sp>
    </p:spTree>
    <p:extLst>
      <p:ext uri="{BB962C8B-B14F-4D97-AF65-F5344CB8AC3E}">
        <p14:creationId xmlns:p14="http://schemas.microsoft.com/office/powerpoint/2010/main" val="417763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696913"/>
            <a:ext cx="5575300" cy="3486150"/>
          </a:xfrm>
        </p:spPr>
      </p:sp>
      <p:sp>
        <p:nvSpPr>
          <p:cNvPr id="3" name="Notes Placeholder 2"/>
          <p:cNvSpPr>
            <a:spLocks noGrp="1"/>
          </p:cNvSpPr>
          <p:nvPr>
            <p:ph type="body" idx="1"/>
          </p:nvPr>
        </p:nvSpPr>
        <p:spPr/>
        <p:txBody>
          <a:bodyPr/>
          <a:lstStyle/>
          <a:p>
            <a:r>
              <a:rPr lang="en-US" baseline="0" dirty="0"/>
              <a:t>If you’re a funder or a grant giving organization, this well help you efficiently align the many different stakeholders in the community. Have them work together for collective impact. And have transparent engagement with the leading indicators, so you can make adjustments, not just wait. You have frequent communication of strategy, you can have infrastructure to be able to communicate and update what their planning on doing and what their actually doing. And all of this is ready in presentation-ready formats that reduces preparation times for meetings on the part of you and the grantees. And continuous evaluation and access to reports 24/7.</a:t>
            </a:r>
          </a:p>
        </p:txBody>
      </p:sp>
      <p:sp>
        <p:nvSpPr>
          <p:cNvPr id="4" name="Slide Number Placeholder 3"/>
          <p:cNvSpPr>
            <a:spLocks noGrp="1"/>
          </p:cNvSpPr>
          <p:nvPr>
            <p:ph type="sldNum" sz="quarter" idx="10"/>
          </p:nvPr>
        </p:nvSpPr>
        <p:spPr/>
        <p:txBody>
          <a:bodyPr/>
          <a:lstStyle/>
          <a:p>
            <a:fld id="{F2E94FDA-238E-4606-92CA-CB3236908ED1}" type="slidenum">
              <a:rPr lang="en-US" smtClean="0"/>
              <a:pPr/>
              <a:t>14</a:t>
            </a:fld>
            <a:endParaRPr lang="en-US" dirty="0"/>
          </a:p>
        </p:txBody>
      </p:sp>
    </p:spTree>
    <p:extLst>
      <p:ext uri="{BB962C8B-B14F-4D97-AF65-F5344CB8AC3E}">
        <p14:creationId xmlns:p14="http://schemas.microsoft.com/office/powerpoint/2010/main" val="208183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ounded Rectangle 4"/>
          <p:cNvSpPr/>
          <p:nvPr userDrawn="1"/>
        </p:nvSpPr>
        <p:spPr>
          <a:xfrm>
            <a:off x="745724" y="754603"/>
            <a:ext cx="7750206" cy="3795205"/>
          </a:xfrm>
          <a:prstGeom prst="roundRect">
            <a:avLst/>
          </a:prstGeom>
          <a:solidFill>
            <a:schemeClr val="accent6"/>
          </a:solidFill>
          <a:ln>
            <a:noFill/>
          </a:ln>
          <a:effectLst>
            <a:outerShdw blurRad="241300" sx="102000" sy="102000" algn="ctr" rotWithShape="0">
              <a:prstClr val="black">
                <a:alpha val="24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772368" y="1775380"/>
            <a:ext cx="7679185" cy="1225021"/>
          </a:xfrm>
        </p:spPr>
        <p:txBody>
          <a:bodyPr/>
          <a:lstStyle>
            <a:lvl1pPr algn="ct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7699" y="3238501"/>
            <a:ext cx="7342475" cy="1118957"/>
          </a:xfrm>
        </p:spPr>
        <p:txBody>
          <a:bodyPr/>
          <a:lstStyle>
            <a:lvl1pPr marL="0" indent="0" algn="ctr">
              <a:buNone/>
              <a:defRPr i="1">
                <a:solidFill>
                  <a:schemeClr val="accent6">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go.png"/>
          <p:cNvPicPr>
            <a:picLocks noChangeAspect="1"/>
          </p:cNvPicPr>
          <p:nvPr userDrawn="1"/>
        </p:nvPicPr>
        <p:blipFill>
          <a:blip r:embed="rId2" cstate="screen"/>
          <a:stretch>
            <a:fillRect/>
          </a:stretch>
        </p:blipFill>
        <p:spPr>
          <a:xfrm>
            <a:off x="6226670" y="4675219"/>
            <a:ext cx="2524125" cy="838533"/>
          </a:xfrm>
          <a:prstGeom prst="rect">
            <a:avLst/>
          </a:prstGeom>
        </p:spPr>
      </p:pic>
    </p:spTree>
    <p:extLst>
      <p:ext uri="{BB962C8B-B14F-4D97-AF65-F5344CB8AC3E}">
        <p14:creationId xmlns:p14="http://schemas.microsoft.com/office/powerpoint/2010/main" val="128177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47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3833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91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725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2555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71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512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539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7994" y="228865"/>
            <a:ext cx="7958831"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27994" y="1333500"/>
            <a:ext cx="7958831"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blue background.jpg"/>
          <p:cNvPicPr>
            <a:picLocks noChangeAspect="1"/>
          </p:cNvPicPr>
          <p:nvPr/>
        </p:nvPicPr>
        <p:blipFill>
          <a:blip r:embed="rId11" cstate="screen"/>
          <a:srcRect/>
          <a:stretch>
            <a:fillRect/>
          </a:stretch>
        </p:blipFill>
        <p:spPr>
          <a:xfrm rot="16200000">
            <a:off x="1707005" y="-1707005"/>
            <a:ext cx="5715000" cy="9129010"/>
          </a:xfrm>
          <a:prstGeom prst="rect">
            <a:avLst/>
          </a:prstGeom>
        </p:spPr>
      </p:pic>
    </p:spTree>
    <p:extLst>
      <p:ext uri="{BB962C8B-B14F-4D97-AF65-F5344CB8AC3E}">
        <p14:creationId xmlns:p14="http://schemas.microsoft.com/office/powerpoint/2010/main" val="402304908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hf hdr="0" ftr="0" dt="0"/>
  <p:txStyles>
    <p:titleStyle>
      <a:lvl1pPr algn="l" defTabSz="914400" rtl="0" eaLnBrk="1" latinLnBrk="0" hangingPunct="1">
        <a:spcBef>
          <a:spcPct val="0"/>
        </a:spcBef>
        <a:buNone/>
        <a:defRPr sz="40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Clr>
          <a:schemeClr val="accent6"/>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slide" Target="slide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50.xml"/><Relationship Id="rId4" Type="http://schemas.openxmlformats.org/officeDocument/2006/relationships/slide" Target="slide24.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slide" Target="slide48.xml"/><Relationship Id="rId4" Type="http://schemas.openxmlformats.org/officeDocument/2006/relationships/slide" Target="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Scott.Cole@Collectivity.coop" TargetMode="External"/><Relationship Id="rId2" Type="http://schemas.openxmlformats.org/officeDocument/2006/relationships/hyperlink" Target="mailto:bill.barberg@Insightformation.com" TargetMode="External"/><Relationship Id="rId1" Type="http://schemas.openxmlformats.org/officeDocument/2006/relationships/slideLayout" Target="../slideLayouts/slideLayout2.xml"/><Relationship Id="rId4" Type="http://schemas.openxmlformats.org/officeDocument/2006/relationships/hyperlink" Target="http://www.insightformation.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Social Impact Bond 2.0 </a:t>
            </a:r>
            <a:br>
              <a:rPr lang="en-US" dirty="0"/>
            </a:br>
            <a:r>
              <a:rPr lang="en-US" dirty="0"/>
              <a:t>A New Way to Get Resources &amp; Results</a:t>
            </a:r>
          </a:p>
        </p:txBody>
      </p:sp>
      <p:sp>
        <p:nvSpPr>
          <p:cNvPr id="3" name="Subtitle 2"/>
          <p:cNvSpPr>
            <a:spLocks noGrp="1"/>
          </p:cNvSpPr>
          <p:nvPr>
            <p:ph type="subTitle" idx="1"/>
          </p:nvPr>
        </p:nvSpPr>
        <p:spPr/>
        <p:txBody>
          <a:bodyPr>
            <a:normAutofit/>
          </a:bodyPr>
          <a:lstStyle/>
          <a:p>
            <a:r>
              <a:rPr lang="en-US" sz="2400" dirty="0"/>
              <a:t>Bill Barberg, President &amp; Founder, Insightformation, Inc. </a:t>
            </a:r>
          </a:p>
          <a:p>
            <a:r>
              <a:rPr lang="en-US" sz="2400" dirty="0"/>
              <a:t>	Scott Cole, CEO &amp; Co-Founder, Collectivity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69" y="4803450"/>
            <a:ext cx="1829515" cy="825302"/>
          </a:xfrm>
          <a:prstGeom prst="rect">
            <a:avLst/>
          </a:prstGeom>
        </p:spPr>
      </p:pic>
    </p:spTree>
    <p:extLst>
      <p:ext uri="{BB962C8B-B14F-4D97-AF65-F5344CB8AC3E}">
        <p14:creationId xmlns:p14="http://schemas.microsoft.com/office/powerpoint/2010/main" val="198101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87" y="0"/>
            <a:ext cx="7620000" cy="739833"/>
          </a:xfrm>
        </p:spPr>
        <p:txBody>
          <a:bodyPr>
            <a:normAutofit/>
          </a:bodyPr>
          <a:lstStyle/>
          <a:p>
            <a:pPr algn="ctr"/>
            <a:r>
              <a:rPr lang="en-US" sz="2667" dirty="0"/>
              <a:t>Who Scored More Career Points Than This Guy?</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37215" y="1395521"/>
            <a:ext cx="4253519" cy="3433904"/>
          </a:xfrm>
          <a:prstGeom prst="rect">
            <a:avLst/>
          </a:prstGeom>
        </p:spPr>
      </p:pic>
      <p:sp>
        <p:nvSpPr>
          <p:cNvPr id="6" name="Rectangle 5"/>
          <p:cNvSpPr/>
          <p:nvPr/>
        </p:nvSpPr>
        <p:spPr>
          <a:xfrm>
            <a:off x="1041401" y="2159733"/>
            <a:ext cx="1383071" cy="348878"/>
          </a:xfrm>
          <a:prstGeom prst="rect">
            <a:avLst/>
          </a:prstGeom>
        </p:spPr>
        <p:txBody>
          <a:bodyPr wrap="none">
            <a:spAutoFit/>
          </a:bodyPr>
          <a:lstStyle/>
          <a:p>
            <a:r>
              <a:rPr lang="en-US" sz="1667" b="1" dirty="0"/>
              <a:t>32,292 Points</a:t>
            </a:r>
          </a:p>
        </p:txBody>
      </p:sp>
      <p:sp>
        <p:nvSpPr>
          <p:cNvPr id="3" name="TextBox 2"/>
          <p:cNvSpPr txBox="1"/>
          <p:nvPr/>
        </p:nvSpPr>
        <p:spPr>
          <a:xfrm>
            <a:off x="4012112" y="4829425"/>
            <a:ext cx="2406650" cy="400110"/>
          </a:xfrm>
          <a:prstGeom prst="rect">
            <a:avLst/>
          </a:prstGeom>
          <a:noFill/>
        </p:spPr>
        <p:txBody>
          <a:bodyPr wrap="square" rtlCol="0">
            <a:spAutoFit/>
          </a:bodyPr>
          <a:lstStyle/>
          <a:p>
            <a:r>
              <a:rPr lang="en-US" sz="2000" dirty="0"/>
              <a:t>Michael Jordan  </a:t>
            </a:r>
          </a:p>
        </p:txBody>
      </p:sp>
      <p:sp>
        <p:nvSpPr>
          <p:cNvPr id="7" name="Oval 6"/>
          <p:cNvSpPr/>
          <p:nvPr/>
        </p:nvSpPr>
        <p:spPr bwMode="auto">
          <a:xfrm>
            <a:off x="476261" y="69780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16585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53" y="0"/>
            <a:ext cx="7620000" cy="862643"/>
          </a:xfrm>
        </p:spPr>
        <p:txBody>
          <a:bodyPr/>
          <a:lstStyle/>
          <a:p>
            <a:pPr algn="ctr"/>
            <a:r>
              <a:rPr lang="en-US" sz="3000" dirty="0"/>
              <a:t>Who Is This Guy?</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1242" y="1143000"/>
            <a:ext cx="3390012" cy="3959665"/>
          </a:xfrm>
          <a:prstGeom prst="rect">
            <a:avLst/>
          </a:prstGeom>
        </p:spPr>
      </p:pic>
      <p:sp>
        <p:nvSpPr>
          <p:cNvPr id="3" name="Rectangle 2"/>
          <p:cNvSpPr/>
          <p:nvPr/>
        </p:nvSpPr>
        <p:spPr>
          <a:xfrm>
            <a:off x="1224315" y="2269909"/>
            <a:ext cx="1616083" cy="400110"/>
          </a:xfrm>
          <a:prstGeom prst="rect">
            <a:avLst/>
          </a:prstGeom>
        </p:spPr>
        <p:txBody>
          <a:bodyPr wrap="none">
            <a:spAutoFit/>
          </a:bodyPr>
          <a:lstStyle/>
          <a:p>
            <a:r>
              <a:rPr lang="en-US" sz="2000" b="1" dirty="0"/>
              <a:t>36,928 Points</a:t>
            </a:r>
          </a:p>
        </p:txBody>
      </p:sp>
      <p:sp>
        <p:nvSpPr>
          <p:cNvPr id="6" name="TextBox 5"/>
          <p:cNvSpPr txBox="1"/>
          <p:nvPr/>
        </p:nvSpPr>
        <p:spPr>
          <a:xfrm>
            <a:off x="3923276" y="5102665"/>
            <a:ext cx="2317750" cy="400110"/>
          </a:xfrm>
          <a:prstGeom prst="rect">
            <a:avLst/>
          </a:prstGeom>
          <a:noFill/>
        </p:spPr>
        <p:txBody>
          <a:bodyPr wrap="square" rtlCol="0">
            <a:spAutoFit/>
          </a:bodyPr>
          <a:lstStyle/>
          <a:p>
            <a:r>
              <a:rPr lang="en-US" sz="2000" dirty="0"/>
              <a:t>Karl Malone  </a:t>
            </a:r>
          </a:p>
        </p:txBody>
      </p:sp>
      <p:sp>
        <p:nvSpPr>
          <p:cNvPr id="7" name="Oval 6"/>
          <p:cNvSpPr/>
          <p:nvPr/>
        </p:nvSpPr>
        <p:spPr bwMode="auto">
          <a:xfrm>
            <a:off x="476261" y="731059"/>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3647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505" y="64774"/>
            <a:ext cx="7620000" cy="675060"/>
          </a:xfrm>
        </p:spPr>
        <p:txBody>
          <a:bodyPr/>
          <a:lstStyle/>
          <a:p>
            <a:pPr algn="ctr"/>
            <a:r>
              <a:rPr lang="en-US" sz="3000" dirty="0"/>
              <a:t>The Power of Teamwork!</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5875" y="1173838"/>
            <a:ext cx="4246263" cy="3932692"/>
          </a:xfrm>
          <a:prstGeom prst="rect">
            <a:avLst/>
          </a:prstGeom>
        </p:spPr>
      </p:pic>
      <p:sp>
        <p:nvSpPr>
          <p:cNvPr id="3" name="Rectangle 2"/>
          <p:cNvSpPr/>
          <p:nvPr/>
        </p:nvSpPr>
        <p:spPr>
          <a:xfrm>
            <a:off x="694311" y="1775982"/>
            <a:ext cx="1383071" cy="348878"/>
          </a:xfrm>
          <a:prstGeom prst="rect">
            <a:avLst/>
          </a:prstGeom>
        </p:spPr>
        <p:txBody>
          <a:bodyPr wrap="none">
            <a:spAutoFit/>
          </a:bodyPr>
          <a:lstStyle/>
          <a:p>
            <a:r>
              <a:rPr lang="en-US" sz="1667" b="1" dirty="0"/>
              <a:t>36,928 Points</a:t>
            </a:r>
          </a:p>
        </p:txBody>
      </p:sp>
      <p:sp>
        <p:nvSpPr>
          <p:cNvPr id="6" name="Rectangle 5"/>
          <p:cNvSpPr/>
          <p:nvPr/>
        </p:nvSpPr>
        <p:spPr>
          <a:xfrm>
            <a:off x="6652138" y="1706732"/>
            <a:ext cx="2073324" cy="836255"/>
          </a:xfrm>
          <a:prstGeom prst="rect">
            <a:avLst/>
          </a:prstGeom>
        </p:spPr>
        <p:txBody>
          <a:bodyPr wrap="none">
            <a:spAutoFit/>
          </a:bodyPr>
          <a:lstStyle/>
          <a:p>
            <a:r>
              <a:rPr lang="en-US" sz="1500" b="1" dirty="0">
                <a:solidFill>
                  <a:srgbClr val="FF0000"/>
                </a:solidFill>
              </a:rPr>
              <a:t>15,806 Assists</a:t>
            </a:r>
          </a:p>
          <a:p>
            <a:endParaRPr lang="en-US" sz="1667" dirty="0"/>
          </a:p>
          <a:p>
            <a:r>
              <a:rPr lang="en-US" sz="1667" dirty="0"/>
              <a:t>9x NBA Assists Leader</a:t>
            </a:r>
          </a:p>
        </p:txBody>
      </p:sp>
      <p:sp>
        <p:nvSpPr>
          <p:cNvPr id="7" name="Rectangle 6"/>
          <p:cNvSpPr/>
          <p:nvPr/>
        </p:nvSpPr>
        <p:spPr>
          <a:xfrm>
            <a:off x="3104870" y="5106530"/>
            <a:ext cx="1231106" cy="348878"/>
          </a:xfrm>
          <a:prstGeom prst="rect">
            <a:avLst/>
          </a:prstGeom>
        </p:spPr>
        <p:txBody>
          <a:bodyPr wrap="none">
            <a:spAutoFit/>
          </a:bodyPr>
          <a:lstStyle/>
          <a:p>
            <a:r>
              <a:rPr lang="en-US" sz="1667" dirty="0"/>
              <a:t>Karl Malone</a:t>
            </a:r>
          </a:p>
        </p:txBody>
      </p:sp>
      <p:sp>
        <p:nvSpPr>
          <p:cNvPr id="8" name="Rectangle 7"/>
          <p:cNvSpPr/>
          <p:nvPr/>
        </p:nvSpPr>
        <p:spPr>
          <a:xfrm>
            <a:off x="4399562" y="5124592"/>
            <a:ext cx="1399294" cy="348878"/>
          </a:xfrm>
          <a:prstGeom prst="rect">
            <a:avLst/>
          </a:prstGeom>
        </p:spPr>
        <p:txBody>
          <a:bodyPr wrap="none">
            <a:spAutoFit/>
          </a:bodyPr>
          <a:lstStyle/>
          <a:p>
            <a:r>
              <a:rPr lang="en-US" sz="1667" dirty="0"/>
              <a:t>John Stockton</a:t>
            </a:r>
          </a:p>
        </p:txBody>
      </p:sp>
      <p:sp>
        <p:nvSpPr>
          <p:cNvPr id="9" name="Oval 8"/>
          <p:cNvSpPr/>
          <p:nvPr/>
        </p:nvSpPr>
        <p:spPr bwMode="auto">
          <a:xfrm>
            <a:off x="476261" y="672871"/>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8647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648" y="79826"/>
            <a:ext cx="7201977" cy="606143"/>
          </a:xfrm>
        </p:spPr>
        <p:txBody>
          <a:bodyPr>
            <a:normAutofit fontScale="90000"/>
          </a:bodyPr>
          <a:lstStyle/>
          <a:p>
            <a:pPr algn="ctr"/>
            <a:r>
              <a:rPr lang="en-US" dirty="0"/>
              <a:t>Recruiting Partners to Provide Assists</a:t>
            </a:r>
          </a:p>
        </p:txBody>
      </p:sp>
      <p:sp>
        <p:nvSpPr>
          <p:cNvPr id="3" name="Content Placeholder 2"/>
          <p:cNvSpPr>
            <a:spLocks noGrp="1"/>
          </p:cNvSpPr>
          <p:nvPr>
            <p:ph idx="1"/>
          </p:nvPr>
        </p:nvSpPr>
        <p:spPr>
          <a:xfrm>
            <a:off x="715297" y="1342104"/>
            <a:ext cx="7505328" cy="3880680"/>
          </a:xfrm>
        </p:spPr>
        <p:txBody>
          <a:bodyPr>
            <a:normAutofit/>
          </a:bodyPr>
          <a:lstStyle/>
          <a:p>
            <a:pPr>
              <a:spcBef>
                <a:spcPts val="1500"/>
              </a:spcBef>
              <a:spcAft>
                <a:spcPts val="500"/>
              </a:spcAft>
            </a:pPr>
            <a:r>
              <a:rPr lang="en-US" sz="2250" dirty="0">
                <a:solidFill>
                  <a:srgbClr val="002060"/>
                </a:solidFill>
              </a:rPr>
              <a:t>Focus on engaging the people you’re trying to help—not just as voices, but as key parts of the solution. </a:t>
            </a:r>
          </a:p>
          <a:p>
            <a:pPr>
              <a:spcBef>
                <a:spcPts val="1500"/>
              </a:spcBef>
              <a:spcAft>
                <a:spcPts val="500"/>
              </a:spcAft>
            </a:pPr>
            <a:r>
              <a:rPr lang="en-US" sz="2250" dirty="0">
                <a:solidFill>
                  <a:srgbClr val="002060"/>
                </a:solidFill>
              </a:rPr>
              <a:t>Other Non-Profits</a:t>
            </a:r>
            <a:endParaRPr lang="en-US" sz="2250" dirty="0"/>
          </a:p>
          <a:p>
            <a:pPr>
              <a:spcBef>
                <a:spcPts val="1500"/>
              </a:spcBef>
              <a:spcAft>
                <a:spcPts val="500"/>
              </a:spcAft>
            </a:pPr>
            <a:r>
              <a:rPr lang="en-US" sz="2250" dirty="0">
                <a:solidFill>
                  <a:srgbClr val="002060"/>
                </a:solidFill>
              </a:rPr>
              <a:t>Faith Communities</a:t>
            </a:r>
          </a:p>
          <a:p>
            <a:pPr>
              <a:spcBef>
                <a:spcPts val="1500"/>
              </a:spcBef>
              <a:spcAft>
                <a:spcPts val="500"/>
              </a:spcAft>
            </a:pPr>
            <a:r>
              <a:rPr lang="en-US" sz="2250" dirty="0">
                <a:solidFill>
                  <a:srgbClr val="002060"/>
                </a:solidFill>
              </a:rPr>
              <a:t>Universities and Colleges</a:t>
            </a:r>
          </a:p>
          <a:p>
            <a:pPr>
              <a:spcBef>
                <a:spcPts val="1500"/>
              </a:spcBef>
              <a:spcAft>
                <a:spcPts val="500"/>
              </a:spcAft>
            </a:pPr>
            <a:r>
              <a:rPr lang="en-US" sz="2250" dirty="0">
                <a:solidFill>
                  <a:srgbClr val="002060"/>
                </a:solidFill>
              </a:rPr>
              <a:t>Local Media</a:t>
            </a:r>
          </a:p>
          <a:p>
            <a:pPr>
              <a:spcBef>
                <a:spcPts val="1500"/>
              </a:spcBef>
              <a:spcAft>
                <a:spcPts val="500"/>
              </a:spcAft>
            </a:pPr>
            <a:r>
              <a:rPr lang="en-US" sz="2250" dirty="0">
                <a:solidFill>
                  <a:srgbClr val="002060"/>
                </a:solidFill>
              </a:rPr>
              <a:t>Social Entrepreneurs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969" y="2263878"/>
            <a:ext cx="4174897" cy="2776307"/>
          </a:xfrm>
          <a:prstGeom prst="rect">
            <a:avLst/>
          </a:prstGeom>
          <a:ln>
            <a:solidFill>
              <a:schemeClr val="accent1"/>
            </a:solidFill>
          </a:ln>
        </p:spPr>
      </p:pic>
      <p:sp>
        <p:nvSpPr>
          <p:cNvPr id="5" name="Oval 4"/>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704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33" y="50029"/>
            <a:ext cx="8861367" cy="611187"/>
          </a:xfrm>
        </p:spPr>
        <p:txBody>
          <a:bodyPr>
            <a:noAutofit/>
          </a:bodyPr>
          <a:lstStyle/>
          <a:p>
            <a:pPr algn="ctr"/>
            <a:r>
              <a:rPr lang="en-US" sz="3200" dirty="0"/>
              <a:t>Improve Each Program or PSE Change with “Assists”</a:t>
            </a:r>
          </a:p>
        </p:txBody>
      </p:sp>
      <p:sp>
        <p:nvSpPr>
          <p:cNvPr id="4" name="Footer Placeholder 5"/>
          <p:cNvSpPr txBox="1">
            <a:spLocks/>
          </p:cNvSpPr>
          <p:nvPr/>
        </p:nvSpPr>
        <p:spPr>
          <a:xfrm>
            <a:off x="4874398" y="5420157"/>
            <a:ext cx="3126619" cy="3042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pitchFamily="34" charset="0"/>
                <a:cs typeface="Arial" pitchFamily="34" charset="0"/>
              </a:rPr>
              <a:t>©</a:t>
            </a:r>
            <a:r>
              <a:rPr lang="en-US" sz="833" dirty="0">
                <a:latin typeface="Arial" pitchFamily="34" charset="0"/>
                <a:cs typeface="Arial" pitchFamily="34" charset="0"/>
              </a:rPr>
              <a:t>  2015  All Rights Reserved by Insightformation, Inc.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050" y="1339558"/>
            <a:ext cx="5907364" cy="4088328"/>
          </a:xfrm>
          <a:prstGeom prst="rect">
            <a:avLst/>
          </a:prstGeom>
        </p:spPr>
      </p:pic>
      <p:cxnSp>
        <p:nvCxnSpPr>
          <p:cNvPr id="8" name="Straight Arrow Connector 7"/>
          <p:cNvCxnSpPr/>
          <p:nvPr/>
        </p:nvCxnSpPr>
        <p:spPr>
          <a:xfrm>
            <a:off x="3224960" y="3043259"/>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24960" y="3383722"/>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10710" y="3043259"/>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10710" y="3383722"/>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96460" y="3043259"/>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96460" y="3383722"/>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26713" y="272679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726713" y="306725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12463" y="272679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012463" y="306725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98213" y="272679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298213" y="306725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844922" y="365124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844922" y="399170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130672" y="365124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30672" y="399170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16422" y="3651246"/>
            <a:ext cx="317500" cy="184150"/>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416422" y="3991709"/>
            <a:ext cx="317500" cy="185894"/>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476261" y="739373"/>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8477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Re-Engineer Your Coalition First…</a:t>
            </a:r>
          </a:p>
        </p:txBody>
      </p:sp>
      <p:sp>
        <p:nvSpPr>
          <p:cNvPr id="3" name="Content Placeholder 2"/>
          <p:cNvSpPr>
            <a:spLocks noGrp="1"/>
          </p:cNvSpPr>
          <p:nvPr>
            <p:ph idx="1"/>
          </p:nvPr>
        </p:nvSpPr>
        <p:spPr>
          <a:xfrm>
            <a:off x="567813" y="1333500"/>
            <a:ext cx="8354961" cy="3771636"/>
          </a:xfrm>
        </p:spPr>
        <p:txBody>
          <a:bodyPr/>
          <a:lstStyle/>
          <a:p>
            <a:pPr marL="0" indent="0">
              <a:buNone/>
            </a:pPr>
            <a:r>
              <a:rPr lang="en-US" dirty="0"/>
              <a:t> …to reduce your dependence on investment dollars and grants by</a:t>
            </a:r>
          </a:p>
          <a:p>
            <a:pPr marL="0" indent="0">
              <a:buNone/>
            </a:pPr>
            <a:endParaRPr lang="en-US" dirty="0"/>
          </a:p>
          <a:p>
            <a:pPr>
              <a:buFont typeface="Wingdings" panose="05000000000000000000" pitchFamily="2" charset="2"/>
              <a:buChar char="ü"/>
            </a:pPr>
            <a:r>
              <a:rPr lang="en-US" dirty="0">
                <a:solidFill>
                  <a:schemeClr val="bg1">
                    <a:lumMod val="65000"/>
                  </a:schemeClr>
                </a:solidFill>
              </a:rPr>
              <a:t>Improving Community Teamwork</a:t>
            </a:r>
          </a:p>
          <a:p>
            <a:r>
              <a:rPr lang="en-US" dirty="0"/>
              <a:t>Shifting from Scarce to Abundant and Multiplying Resources</a:t>
            </a:r>
          </a:p>
        </p:txBody>
      </p:sp>
    </p:spTree>
    <p:extLst>
      <p:ext uri="{BB962C8B-B14F-4D97-AF65-F5344CB8AC3E}">
        <p14:creationId xmlns:p14="http://schemas.microsoft.com/office/powerpoint/2010/main" val="63152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020588" y="1693658"/>
            <a:ext cx="1942746" cy="3771636"/>
          </a:xfrm>
        </p:spPr>
        <p:txBody>
          <a:bodyPr/>
          <a:lstStyle/>
          <a:p>
            <a:pPr marL="0" indent="0" algn="ctr">
              <a:buNone/>
            </a:pPr>
            <a:r>
              <a:rPr lang="en-US" sz="2250" b="1" u="sng" dirty="0"/>
              <a:t>Scarce, </a:t>
            </a:r>
            <a:br>
              <a:rPr lang="en-US" sz="2250" b="1" u="sng" dirty="0"/>
            </a:br>
            <a:r>
              <a:rPr lang="en-US" sz="2250" b="1" u="sng" dirty="0"/>
              <a:t>Zero Sum</a:t>
            </a:r>
          </a:p>
          <a:p>
            <a:pPr eaLnBrk="1" hangingPunct="1"/>
            <a:r>
              <a:rPr lang="en-US" sz="2000" dirty="0"/>
              <a:t>Dollars</a:t>
            </a:r>
          </a:p>
          <a:p>
            <a:pPr eaLnBrk="1" hangingPunct="1"/>
            <a:r>
              <a:rPr lang="en-US" sz="2000" dirty="0"/>
              <a:t>Scarce Time</a:t>
            </a:r>
          </a:p>
        </p:txBody>
      </p:sp>
      <p:sp>
        <p:nvSpPr>
          <p:cNvPr id="5" name="Content Placeholder 2"/>
          <p:cNvSpPr txBox="1">
            <a:spLocks/>
          </p:cNvSpPr>
          <p:nvPr/>
        </p:nvSpPr>
        <p:spPr>
          <a:xfrm>
            <a:off x="3123259" y="1693658"/>
            <a:ext cx="2746963" cy="3771636"/>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50" b="1" u="sng" dirty="0">
                <a:latin typeface="Avenir Book"/>
              </a:rPr>
              <a:t>Abundant</a:t>
            </a:r>
          </a:p>
          <a:p>
            <a:r>
              <a:rPr lang="en-US" sz="2000" dirty="0">
                <a:latin typeface="Avenir Book"/>
              </a:rPr>
              <a:t>Unemployed Youth</a:t>
            </a:r>
          </a:p>
          <a:p>
            <a:r>
              <a:rPr lang="en-US" sz="2000" dirty="0">
                <a:latin typeface="Avenir Book"/>
              </a:rPr>
              <a:t>Church Facilities</a:t>
            </a:r>
          </a:p>
          <a:p>
            <a:r>
              <a:rPr lang="en-US" sz="2000" dirty="0">
                <a:latin typeface="Avenir Book"/>
              </a:rPr>
              <a:t>Student Volunteers</a:t>
            </a:r>
          </a:p>
          <a:p>
            <a:r>
              <a:rPr lang="en-US" sz="2000" dirty="0">
                <a:latin typeface="Avenir Book"/>
              </a:rPr>
              <a:t>Retirees</a:t>
            </a:r>
          </a:p>
          <a:p>
            <a:r>
              <a:rPr lang="en-US" sz="2000" dirty="0">
                <a:latin typeface="Avenir Book"/>
              </a:rPr>
              <a:t>Cognitive Surplus</a:t>
            </a:r>
          </a:p>
          <a:p>
            <a:pPr marL="0" indent="0">
              <a:buNone/>
            </a:pPr>
            <a:r>
              <a:rPr lang="en-US" sz="1500" dirty="0">
                <a:latin typeface="Avenir Book"/>
              </a:rPr>
              <a:t>       (Search for TED Talk)</a:t>
            </a:r>
            <a:endParaRPr lang="en-US" sz="2000" dirty="0">
              <a:latin typeface="Avenir Book"/>
            </a:endParaRPr>
          </a:p>
          <a:p>
            <a:pPr marL="0" indent="0">
              <a:buNone/>
            </a:pPr>
            <a:endParaRPr lang="en-US" sz="2333" dirty="0">
              <a:latin typeface="Avenir Book"/>
            </a:endParaRPr>
          </a:p>
        </p:txBody>
      </p:sp>
      <p:sp>
        <p:nvSpPr>
          <p:cNvPr id="6" name="Content Placeholder 2"/>
          <p:cNvSpPr txBox="1">
            <a:spLocks/>
          </p:cNvSpPr>
          <p:nvPr/>
        </p:nvSpPr>
        <p:spPr>
          <a:xfrm>
            <a:off x="6030149" y="1658256"/>
            <a:ext cx="2276593" cy="3771636"/>
          </a:xfrm>
          <a:prstGeom prst="rect">
            <a:avLst/>
          </a:prstGeom>
        </p:spPr>
        <p:txBody>
          <a:bodyPr vert="horz" lIns="76200" tIns="38100" rIns="76200" bIns="38100" rtlCol="0">
            <a:normAutofit/>
          </a:bodyPr>
          <a:lstStyle>
            <a:lvl1pPr marL="342900" indent="-3429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50" b="1" u="sng" dirty="0">
                <a:latin typeface="Avenir Book"/>
              </a:rPr>
              <a:t>Multiplying*</a:t>
            </a:r>
          </a:p>
          <a:p>
            <a:r>
              <a:rPr lang="en-US" sz="2000" dirty="0">
                <a:latin typeface="Avenir Book"/>
              </a:rPr>
              <a:t>Ideas</a:t>
            </a:r>
          </a:p>
          <a:p>
            <a:r>
              <a:rPr lang="en-US" sz="2000" dirty="0">
                <a:latin typeface="Avenir Book"/>
              </a:rPr>
              <a:t>Templates</a:t>
            </a:r>
          </a:p>
          <a:p>
            <a:r>
              <a:rPr lang="en-US" sz="2000" dirty="0">
                <a:latin typeface="Avenir Book"/>
              </a:rPr>
              <a:t>On-line videos &amp; toolkits</a:t>
            </a:r>
          </a:p>
          <a:p>
            <a:r>
              <a:rPr lang="en-US" sz="2000" dirty="0">
                <a:latin typeface="Avenir Book"/>
              </a:rPr>
              <a:t>Shared digital assets</a:t>
            </a:r>
          </a:p>
          <a:p>
            <a:r>
              <a:rPr lang="en-US" sz="2000" dirty="0">
                <a:latin typeface="Avenir Book"/>
              </a:rPr>
              <a:t>Relationships</a:t>
            </a:r>
          </a:p>
          <a:p>
            <a:r>
              <a:rPr lang="en-US" sz="2000" dirty="0">
                <a:latin typeface="Avenir Book"/>
              </a:rPr>
              <a:t>Software*</a:t>
            </a:r>
          </a:p>
          <a:p>
            <a:endParaRPr lang="en-US" sz="2000" dirty="0">
              <a:latin typeface="Avenir Book"/>
            </a:endParaRPr>
          </a:p>
        </p:txBody>
      </p:sp>
      <p:sp>
        <p:nvSpPr>
          <p:cNvPr id="2" name="TextBox 1"/>
          <p:cNvSpPr txBox="1"/>
          <p:nvPr/>
        </p:nvSpPr>
        <p:spPr>
          <a:xfrm>
            <a:off x="3234659" y="4892524"/>
            <a:ext cx="2465507" cy="297454"/>
          </a:xfrm>
          <a:prstGeom prst="rect">
            <a:avLst/>
          </a:prstGeom>
          <a:noFill/>
        </p:spPr>
        <p:txBody>
          <a:bodyPr wrap="square" rtlCol="0">
            <a:spAutoFit/>
          </a:bodyPr>
          <a:lstStyle/>
          <a:p>
            <a:r>
              <a:rPr lang="en-US" sz="1333" dirty="0"/>
              <a:t>* Or Near Zero Marginal Cost</a:t>
            </a:r>
          </a:p>
        </p:txBody>
      </p:sp>
      <p:sp>
        <p:nvSpPr>
          <p:cNvPr id="8" name="Title 1"/>
          <p:cNvSpPr>
            <a:spLocks noGrp="1"/>
          </p:cNvSpPr>
          <p:nvPr>
            <p:ph type="title"/>
          </p:nvPr>
        </p:nvSpPr>
        <p:spPr>
          <a:xfrm>
            <a:off x="1253670" y="235109"/>
            <a:ext cx="6955013" cy="530929"/>
          </a:xfrm>
        </p:spPr>
        <p:txBody>
          <a:bodyPr>
            <a:normAutofit fontScale="90000"/>
          </a:bodyPr>
          <a:lstStyle/>
          <a:p>
            <a:r>
              <a:rPr lang="en-US" dirty="0"/>
              <a:t>Three Categories of Resources</a:t>
            </a:r>
            <a:endParaRPr lang="en-US" b="1" dirty="0"/>
          </a:p>
        </p:txBody>
      </p:sp>
      <p:sp>
        <p:nvSpPr>
          <p:cNvPr id="7" name="Oval 6"/>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88410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1156037" y="1220863"/>
            <a:ext cx="7013363" cy="3779908"/>
          </a:xfrm>
          <a:prstGeom prst="rect">
            <a:avLst/>
          </a:prstGeom>
          <a:noFill/>
          <a:ln>
            <a:noFill/>
          </a:ln>
        </p:spPr>
        <p:txBody>
          <a:bodyPr vert="horz" lIns="76188" tIns="38083" rIns="76188" bIns="38083" rtlCol="0" anchor="t" anchorCtr="0">
            <a:noAutofit/>
          </a:bodyPr>
          <a:lstStyle/>
          <a:p>
            <a:pPr marL="152394" indent="-152394">
              <a:lnSpc>
                <a:spcPct val="90000"/>
              </a:lnSpc>
              <a:spcBef>
                <a:spcPts val="0"/>
              </a:spcBef>
              <a:buClr>
                <a:schemeClr val="accent1"/>
              </a:buClr>
              <a:buSzPct val="85772"/>
              <a:buFont typeface="Garamond"/>
              <a:buChar char="•"/>
            </a:pPr>
            <a:r>
              <a:rPr lang="en-US" sz="2000" b="1" dirty="0">
                <a:ea typeface="Garamond"/>
                <a:cs typeface="Garamond"/>
                <a:sym typeface="Garamond"/>
              </a:rPr>
              <a:t>The Need: </a:t>
            </a:r>
            <a:r>
              <a:rPr lang="en-US" sz="2000" b="1" dirty="0">
                <a:solidFill>
                  <a:schemeClr val="dk1"/>
                </a:solidFill>
                <a:ea typeface="Garamond"/>
                <a:cs typeface="Garamond"/>
                <a:sym typeface="Garamond"/>
              </a:rPr>
              <a:t> </a:t>
            </a:r>
            <a:r>
              <a:rPr lang="en-US" sz="2333" dirty="0">
                <a:solidFill>
                  <a:schemeClr val="dk1"/>
                </a:solidFill>
                <a:ea typeface="Garamond"/>
                <a:cs typeface="Garamond"/>
                <a:sym typeface="Garamond"/>
              </a:rPr>
              <a:t>500 thir</a:t>
            </a:r>
            <a:r>
              <a:rPr lang="en-US" sz="2333" dirty="0">
                <a:ea typeface="Garamond"/>
                <a:cs typeface="Garamond"/>
                <a:sym typeface="Garamond"/>
              </a:rPr>
              <a:t>d-graders behind in reading proficiency</a:t>
            </a:r>
            <a:r>
              <a:rPr lang="en-US" sz="1667" dirty="0">
                <a:solidFill>
                  <a:schemeClr val="dk1"/>
                </a:solidFill>
                <a:ea typeface="Garamond"/>
                <a:cs typeface="Garamond"/>
                <a:sym typeface="Garamond"/>
              </a:rPr>
              <a:t> </a:t>
            </a:r>
          </a:p>
          <a:p>
            <a:pPr marL="152394" indent="-152394">
              <a:lnSpc>
                <a:spcPct val="90000"/>
              </a:lnSpc>
              <a:spcBef>
                <a:spcPts val="1500"/>
              </a:spcBef>
              <a:buClr>
                <a:schemeClr val="accent1"/>
              </a:buClr>
              <a:buSzPct val="85772"/>
              <a:buFont typeface="Garamond"/>
              <a:buChar char="•"/>
            </a:pPr>
            <a:r>
              <a:rPr lang="en-US" sz="2000" b="1" dirty="0">
                <a:ea typeface="Garamond"/>
                <a:cs typeface="Garamond"/>
                <a:sym typeface="Garamond"/>
              </a:rPr>
              <a:t>Option 1: </a:t>
            </a:r>
            <a:r>
              <a:rPr lang="en-US" sz="2000" dirty="0">
                <a:ea typeface="Garamond"/>
                <a:cs typeface="Garamond"/>
                <a:sym typeface="Garamond"/>
              </a:rPr>
              <a:t> Paid Tutors &amp; Reading Specialists</a:t>
            </a:r>
          </a:p>
          <a:p>
            <a:pPr lvl="1" indent="-152394">
              <a:lnSpc>
                <a:spcPct val="90000"/>
              </a:lnSpc>
              <a:spcBef>
                <a:spcPts val="1500"/>
              </a:spcBef>
              <a:buSzPct val="85772"/>
              <a:buFont typeface="Garamond"/>
              <a:buChar char="•"/>
            </a:pPr>
            <a:r>
              <a:rPr lang="en-US" sz="1667" dirty="0">
                <a:ea typeface="Garamond"/>
                <a:cs typeface="Garamond"/>
                <a:sym typeface="Garamond"/>
              </a:rPr>
              <a:t>$2,000/child = $1 million + $200,000 to coordinate (per year)</a:t>
            </a:r>
          </a:p>
          <a:p>
            <a:pPr marL="152130" indent="-152130">
              <a:lnSpc>
                <a:spcPct val="90000"/>
              </a:lnSpc>
              <a:spcBef>
                <a:spcPts val="1500"/>
              </a:spcBef>
              <a:buSzPct val="85772"/>
              <a:buFont typeface="Garamond"/>
              <a:buChar char="•"/>
            </a:pPr>
            <a:r>
              <a:rPr lang="en-US" sz="2000" b="1" dirty="0">
                <a:ea typeface="Garamond"/>
                <a:cs typeface="Garamond"/>
                <a:sym typeface="Garamond"/>
              </a:rPr>
              <a:t>Option 2: </a:t>
            </a:r>
            <a:r>
              <a:rPr lang="en-US" sz="2000" dirty="0">
                <a:ea typeface="Garamond"/>
                <a:cs typeface="Garamond"/>
                <a:sym typeface="Garamond"/>
              </a:rPr>
              <a:t>Volunteer Tutors</a:t>
            </a:r>
          </a:p>
          <a:p>
            <a:pPr lvl="1" indent="-152394">
              <a:lnSpc>
                <a:spcPct val="90000"/>
              </a:lnSpc>
              <a:spcBef>
                <a:spcPts val="1000"/>
              </a:spcBef>
              <a:buSzPct val="85772"/>
              <a:buFont typeface="Garamond"/>
              <a:buChar char="•"/>
            </a:pPr>
            <a:r>
              <a:rPr lang="en-US" sz="1667" dirty="0">
                <a:ea typeface="Garamond"/>
                <a:cs typeface="Garamond"/>
                <a:sym typeface="Garamond"/>
              </a:rPr>
              <a:t>250 to 500 skilled volunteers needed</a:t>
            </a:r>
          </a:p>
          <a:p>
            <a:pPr lvl="1" indent="-152394">
              <a:lnSpc>
                <a:spcPct val="90000"/>
              </a:lnSpc>
              <a:spcBef>
                <a:spcPts val="1000"/>
              </a:spcBef>
              <a:buSzPct val="85772"/>
              <a:buFont typeface="Garamond"/>
              <a:buChar char="•"/>
            </a:pPr>
            <a:r>
              <a:rPr lang="en-US" sz="1667" dirty="0">
                <a:ea typeface="Garamond"/>
                <a:cs typeface="Garamond"/>
                <a:sym typeface="Garamond"/>
              </a:rPr>
              <a:t>20 hours training per volunteer</a:t>
            </a:r>
          </a:p>
          <a:p>
            <a:pPr lvl="1" indent="-152394">
              <a:lnSpc>
                <a:spcPct val="90000"/>
              </a:lnSpc>
              <a:spcBef>
                <a:spcPts val="1000"/>
              </a:spcBef>
              <a:buSzPct val="85772"/>
              <a:buFont typeface="Garamond"/>
              <a:buChar char="•"/>
            </a:pPr>
            <a:r>
              <a:rPr lang="en-US" sz="1667" dirty="0">
                <a:ea typeface="Garamond"/>
                <a:cs typeface="Garamond"/>
                <a:sym typeface="Garamond"/>
              </a:rPr>
              <a:t>4 to 8 hours per week in volunteering</a:t>
            </a:r>
          </a:p>
          <a:p>
            <a:pPr lvl="1" indent="-152394">
              <a:lnSpc>
                <a:spcPct val="90000"/>
              </a:lnSpc>
              <a:spcBef>
                <a:spcPts val="1000"/>
              </a:spcBef>
              <a:buSzPct val="85772"/>
              <a:buFont typeface="Garamond"/>
              <a:buChar char="•"/>
            </a:pPr>
            <a:r>
              <a:rPr lang="en-US" sz="1667" dirty="0">
                <a:solidFill>
                  <a:schemeClr val="dk1"/>
                </a:solidFill>
                <a:ea typeface="Garamond"/>
                <a:cs typeface="Garamond"/>
                <a:sym typeface="Garamond"/>
              </a:rPr>
              <a:t>$250,000 to coordinate</a:t>
            </a:r>
          </a:p>
        </p:txBody>
      </p:sp>
      <p:sp>
        <p:nvSpPr>
          <p:cNvPr id="5" name="Title 1"/>
          <p:cNvSpPr>
            <a:spLocks noGrp="1"/>
          </p:cNvSpPr>
          <p:nvPr>
            <p:ph type="title"/>
          </p:nvPr>
        </p:nvSpPr>
        <p:spPr>
          <a:xfrm>
            <a:off x="794535" y="225814"/>
            <a:ext cx="7565923" cy="530929"/>
          </a:xfrm>
        </p:spPr>
        <p:txBody>
          <a:bodyPr>
            <a:normAutofit fontScale="90000"/>
          </a:bodyPr>
          <a:lstStyle/>
          <a:p>
            <a:pPr algn="ctr"/>
            <a:r>
              <a:rPr lang="en-US" dirty="0"/>
              <a:t>Designing Strategies to be Scalable</a:t>
            </a:r>
            <a:endParaRPr lang="en-US" b="1" dirty="0"/>
          </a:p>
        </p:txBody>
      </p:sp>
      <p:sp>
        <p:nvSpPr>
          <p:cNvPr id="4" name="Oval 3"/>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42401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1001699" y="1031927"/>
            <a:ext cx="7013363" cy="4048873"/>
          </a:xfrm>
          <a:prstGeom prst="rect">
            <a:avLst/>
          </a:prstGeom>
          <a:noFill/>
          <a:ln>
            <a:noFill/>
          </a:ln>
        </p:spPr>
        <p:txBody>
          <a:bodyPr vert="horz" lIns="76188" tIns="38083" rIns="76188" bIns="38083" rtlCol="0" anchor="t" anchorCtr="0">
            <a:noAutofit/>
          </a:bodyPr>
          <a:lstStyle/>
          <a:p>
            <a:pPr marL="333362" lvl="1" indent="0">
              <a:lnSpc>
                <a:spcPct val="90000"/>
              </a:lnSpc>
              <a:spcBef>
                <a:spcPts val="0"/>
              </a:spcBef>
              <a:buClr>
                <a:schemeClr val="accent1"/>
              </a:buClr>
              <a:buSzPct val="85772"/>
              <a:buNone/>
            </a:pPr>
            <a:r>
              <a:rPr lang="en-US" b="1" dirty="0">
                <a:ea typeface="Garamond"/>
                <a:cs typeface="Garamond"/>
                <a:sym typeface="Garamond"/>
              </a:rPr>
              <a:t>Option 3: Scalable Innovations</a:t>
            </a:r>
            <a:endParaRPr lang="en-US" sz="1667" dirty="0">
              <a:solidFill>
                <a:schemeClr val="dk1"/>
              </a:solidFill>
              <a:ea typeface="Garamond"/>
              <a:cs typeface="Garamond"/>
              <a:sym typeface="Garamond"/>
            </a:endParaRPr>
          </a:p>
          <a:p>
            <a:pPr marL="152394" indent="-152394">
              <a:lnSpc>
                <a:spcPct val="90000"/>
              </a:lnSpc>
              <a:spcBef>
                <a:spcPts val="0"/>
              </a:spcBef>
              <a:buClr>
                <a:schemeClr val="accent1"/>
              </a:buClr>
              <a:buSzPct val="85772"/>
              <a:buFont typeface="Garamond"/>
              <a:buChar char="•"/>
            </a:pPr>
            <a:endParaRPr lang="en-US" dirty="0">
              <a:ea typeface="Garamond"/>
              <a:cs typeface="Garamond"/>
              <a:sym typeface="Garamond"/>
            </a:endParaRPr>
          </a:p>
          <a:p>
            <a:pPr marL="0" indent="0">
              <a:lnSpc>
                <a:spcPct val="90000"/>
              </a:lnSpc>
              <a:spcBef>
                <a:spcPts val="0"/>
              </a:spcBef>
              <a:buClr>
                <a:schemeClr val="accent1"/>
              </a:buClr>
              <a:buSzPct val="85772"/>
              <a:buNone/>
            </a:pPr>
            <a:endParaRPr lang="en-US" sz="2000" dirty="0">
              <a:solidFill>
                <a:schemeClr val="dk1"/>
              </a:solidFill>
              <a:ea typeface="Garamond"/>
              <a:cs typeface="Garamond"/>
              <a:sym typeface="Garamond"/>
            </a:endParaRPr>
          </a:p>
          <a:p>
            <a:pPr marL="0" indent="0">
              <a:lnSpc>
                <a:spcPct val="90000"/>
              </a:lnSpc>
              <a:spcBef>
                <a:spcPts val="0"/>
              </a:spcBef>
              <a:buClr>
                <a:schemeClr val="accent1"/>
              </a:buClr>
              <a:buSzPct val="85772"/>
              <a:buNone/>
            </a:pPr>
            <a:endParaRPr lang="en-US" dirty="0">
              <a:ea typeface="Garamond"/>
              <a:cs typeface="Garamond"/>
              <a:sym typeface="Garamond"/>
            </a:endParaRPr>
          </a:p>
          <a:p>
            <a:pPr marL="0" indent="0">
              <a:lnSpc>
                <a:spcPct val="90000"/>
              </a:lnSpc>
              <a:spcBef>
                <a:spcPts val="0"/>
              </a:spcBef>
              <a:buClr>
                <a:schemeClr val="accent1"/>
              </a:buClr>
              <a:buSzPct val="85772"/>
              <a:buNone/>
            </a:pPr>
            <a:r>
              <a:rPr lang="en-US" sz="2000" dirty="0">
                <a:solidFill>
                  <a:schemeClr val="dk1"/>
                </a:solidFill>
                <a:ea typeface="Garamond"/>
                <a:cs typeface="Garamond"/>
                <a:sym typeface="Garamond"/>
              </a:rPr>
              <a:t> </a:t>
            </a:r>
          </a:p>
          <a:p>
            <a:pPr marL="0" indent="0">
              <a:lnSpc>
                <a:spcPct val="90000"/>
              </a:lnSpc>
              <a:spcBef>
                <a:spcPts val="0"/>
              </a:spcBef>
              <a:buClr>
                <a:schemeClr val="accent1"/>
              </a:buClr>
              <a:buSzPct val="85772"/>
              <a:buNone/>
            </a:pPr>
            <a:endParaRPr lang="en-US" sz="2000" dirty="0">
              <a:solidFill>
                <a:schemeClr val="dk1"/>
              </a:solidFill>
              <a:ea typeface="Garamond"/>
              <a:cs typeface="Garamond"/>
              <a:sym typeface="Garamond"/>
            </a:endParaRPr>
          </a:p>
          <a:p>
            <a:pPr lvl="1" indent="-152394">
              <a:lnSpc>
                <a:spcPct val="90000"/>
              </a:lnSpc>
              <a:spcBef>
                <a:spcPts val="500"/>
              </a:spcBef>
              <a:buSzPct val="85772"/>
              <a:buFont typeface="Garamond"/>
              <a:buChar char="•"/>
            </a:pPr>
            <a:endParaRPr lang="en-US" sz="1667" dirty="0">
              <a:ea typeface="Garamond"/>
              <a:cs typeface="Garamond"/>
              <a:sym typeface="Garamond"/>
            </a:endParaRPr>
          </a:p>
          <a:p>
            <a:pPr lvl="1" indent="-152394">
              <a:lnSpc>
                <a:spcPct val="90000"/>
              </a:lnSpc>
              <a:spcBef>
                <a:spcPts val="500"/>
              </a:spcBef>
              <a:buSzPct val="85772"/>
              <a:buFont typeface="Garamond"/>
              <a:buChar char="•"/>
            </a:pPr>
            <a:endParaRPr lang="en-US" sz="1667" dirty="0">
              <a:ea typeface="Garamond"/>
              <a:cs typeface="Garamond"/>
              <a:sym typeface="Garamond"/>
            </a:endParaRPr>
          </a:p>
          <a:p>
            <a:pPr indent="-152394">
              <a:lnSpc>
                <a:spcPct val="90000"/>
              </a:lnSpc>
              <a:spcBef>
                <a:spcPts val="500"/>
              </a:spcBef>
              <a:buSzPct val="85772"/>
              <a:buFont typeface="Garamond"/>
              <a:buChar char="•"/>
            </a:pPr>
            <a:r>
              <a:rPr lang="en-US" sz="2000" dirty="0">
                <a:ea typeface="Garamond"/>
                <a:cs typeface="Garamond"/>
                <a:sym typeface="Garamond"/>
              </a:rPr>
              <a:t>$50 per child = $25,000 per year + $5,000 one-time cost</a:t>
            </a:r>
          </a:p>
          <a:p>
            <a:pPr indent="-152394">
              <a:lnSpc>
                <a:spcPct val="90000"/>
              </a:lnSpc>
              <a:spcBef>
                <a:spcPts val="500"/>
              </a:spcBef>
              <a:buSzPct val="85772"/>
              <a:buFont typeface="Garamond"/>
              <a:buChar char="•"/>
            </a:pPr>
            <a:r>
              <a:rPr lang="en-US" sz="2000" dirty="0">
                <a:ea typeface="Garamond"/>
                <a:cs typeface="Garamond"/>
                <a:sym typeface="Garamond"/>
              </a:rPr>
              <a:t>Volunteers need very little training or skills </a:t>
            </a:r>
          </a:p>
          <a:p>
            <a:pPr indent="-152394">
              <a:lnSpc>
                <a:spcPct val="90000"/>
              </a:lnSpc>
              <a:spcBef>
                <a:spcPts val="500"/>
              </a:spcBef>
              <a:buSzPct val="85772"/>
              <a:buFont typeface="Garamond"/>
              <a:buChar char="•"/>
            </a:pPr>
            <a:r>
              <a:rPr lang="en-US" sz="2000" dirty="0">
                <a:ea typeface="Garamond"/>
                <a:cs typeface="Garamond"/>
                <a:sym typeface="Garamond"/>
              </a:rPr>
              <a:t>2 volunteers / 25 kids  (4 hours per month per volunteer)</a:t>
            </a:r>
          </a:p>
          <a:p>
            <a:pPr indent="-152394">
              <a:lnSpc>
                <a:spcPct val="90000"/>
              </a:lnSpc>
              <a:spcBef>
                <a:spcPts val="500"/>
              </a:spcBef>
              <a:buSzPct val="85772"/>
              <a:buFont typeface="Garamond"/>
              <a:buChar char="•"/>
            </a:pPr>
            <a:r>
              <a:rPr lang="en-US" sz="2000" dirty="0">
                <a:solidFill>
                  <a:schemeClr val="dk1"/>
                </a:solidFill>
                <a:ea typeface="Garamond"/>
                <a:cs typeface="Garamond"/>
                <a:sym typeface="Garamond"/>
              </a:rPr>
              <a:t>$50,000 for coordination</a:t>
            </a:r>
          </a:p>
          <a:p>
            <a:pPr indent="-152394">
              <a:lnSpc>
                <a:spcPct val="90000"/>
              </a:lnSpc>
              <a:spcBef>
                <a:spcPts val="500"/>
              </a:spcBef>
              <a:buSzPct val="85772"/>
              <a:buFont typeface="Garamond"/>
              <a:buChar char="•"/>
            </a:pPr>
            <a:endParaRPr lang="en-US" sz="1667" dirty="0">
              <a:solidFill>
                <a:schemeClr val="dk1"/>
              </a:solidFill>
              <a:ea typeface="Garamond"/>
              <a:cs typeface="Garamond"/>
              <a:sym typeface="Garamond"/>
            </a:endParaRPr>
          </a:p>
        </p:txBody>
      </p:sp>
      <p:pic>
        <p:nvPicPr>
          <p:cNvPr id="2" name="Picture 1"/>
          <p:cNvPicPr>
            <a:picLocks noChangeAspect="1"/>
          </p:cNvPicPr>
          <p:nvPr/>
        </p:nvPicPr>
        <p:blipFill>
          <a:blip r:embed="rId3"/>
          <a:stretch>
            <a:fillRect/>
          </a:stretch>
        </p:blipFill>
        <p:spPr>
          <a:xfrm>
            <a:off x="1439333" y="1566437"/>
            <a:ext cx="3530674" cy="1983098"/>
          </a:xfrm>
          <a:prstGeom prst="rect">
            <a:avLst/>
          </a:prstGeom>
        </p:spPr>
      </p:pic>
      <p:sp>
        <p:nvSpPr>
          <p:cNvPr id="3" name="TextBox 2"/>
          <p:cNvSpPr txBox="1"/>
          <p:nvPr/>
        </p:nvSpPr>
        <p:spPr>
          <a:xfrm>
            <a:off x="5206931" y="1681307"/>
            <a:ext cx="2917152" cy="1375056"/>
          </a:xfrm>
          <a:prstGeom prst="rect">
            <a:avLst/>
          </a:prstGeom>
          <a:noFill/>
        </p:spPr>
        <p:txBody>
          <a:bodyPr wrap="square" rtlCol="0">
            <a:spAutoFit/>
          </a:bodyPr>
          <a:lstStyle/>
          <a:p>
            <a:r>
              <a:rPr lang="en-US" sz="1667" b="1" dirty="0">
                <a:solidFill>
                  <a:schemeClr val="dk1"/>
                </a:solidFill>
                <a:latin typeface="+mj-lt"/>
                <a:ea typeface="Garamond"/>
                <a:cs typeface="Garamond"/>
                <a:sym typeface="Garamond"/>
              </a:rPr>
              <a:t>Using software &amp; singing to teach  reading. </a:t>
            </a:r>
          </a:p>
          <a:p>
            <a:endParaRPr lang="en-US" sz="1667" dirty="0">
              <a:solidFill>
                <a:schemeClr val="dk1"/>
              </a:solidFill>
              <a:latin typeface="+mj-lt"/>
              <a:sym typeface="Garamond"/>
            </a:endParaRPr>
          </a:p>
          <a:p>
            <a:r>
              <a:rPr lang="en-US" sz="1667" dirty="0">
                <a:solidFill>
                  <a:schemeClr val="dk1"/>
                </a:solidFill>
                <a:latin typeface="+mj-lt"/>
                <a:sym typeface="Garamond"/>
              </a:rPr>
              <a:t>Proven Effectiveness to advance 1 year in 12-weeks </a:t>
            </a:r>
          </a:p>
        </p:txBody>
      </p:sp>
      <p:sp>
        <p:nvSpPr>
          <p:cNvPr id="7" name="Title 1"/>
          <p:cNvSpPr>
            <a:spLocks noGrp="1"/>
          </p:cNvSpPr>
          <p:nvPr>
            <p:ph type="title"/>
          </p:nvPr>
        </p:nvSpPr>
        <p:spPr>
          <a:xfrm>
            <a:off x="1439333" y="198367"/>
            <a:ext cx="6591300" cy="530929"/>
          </a:xfrm>
        </p:spPr>
        <p:txBody>
          <a:bodyPr>
            <a:noAutofit/>
          </a:bodyPr>
          <a:lstStyle/>
          <a:p>
            <a:r>
              <a:rPr lang="en-US" sz="2800" dirty="0"/>
              <a:t>Using Abundant &amp; Multiplying Resources</a:t>
            </a:r>
            <a:endParaRPr lang="en-US" sz="2800" b="1" dirty="0"/>
          </a:p>
        </p:txBody>
      </p:sp>
    </p:spTree>
    <p:extLst>
      <p:ext uri="{BB962C8B-B14F-4D97-AF65-F5344CB8AC3E}">
        <p14:creationId xmlns:p14="http://schemas.microsoft.com/office/powerpoint/2010/main" val="1615587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845556" y="1332723"/>
            <a:ext cx="7369758" cy="3462798"/>
          </a:xfrm>
          <a:prstGeom prst="rect">
            <a:avLst/>
          </a:prstGeom>
          <a:noFill/>
          <a:ln>
            <a:noFill/>
          </a:ln>
        </p:spPr>
        <p:txBody>
          <a:bodyPr vert="horz" lIns="76188" tIns="38083" rIns="76188" bIns="38083" rtlCol="0" anchor="t" anchorCtr="0">
            <a:noAutofit/>
          </a:bodyPr>
          <a:lstStyle/>
          <a:p>
            <a:pPr marL="152394" indent="-152394">
              <a:lnSpc>
                <a:spcPct val="90000"/>
              </a:lnSpc>
              <a:spcBef>
                <a:spcPts val="0"/>
              </a:spcBef>
              <a:spcAft>
                <a:spcPts val="1000"/>
              </a:spcAft>
              <a:buClr>
                <a:schemeClr val="accent1"/>
              </a:buClr>
              <a:buSzPct val="85772"/>
              <a:buFont typeface="Garamond"/>
              <a:buChar char="•"/>
            </a:pPr>
            <a:r>
              <a:rPr lang="en-US" sz="2400" b="1" dirty="0">
                <a:ea typeface="Garamond"/>
                <a:cs typeface="Garamond"/>
                <a:sym typeface="Garamond"/>
              </a:rPr>
              <a:t>The Need: </a:t>
            </a:r>
            <a:r>
              <a:rPr lang="en-US" sz="2400" b="1" dirty="0">
                <a:solidFill>
                  <a:schemeClr val="dk1"/>
                </a:solidFill>
                <a:ea typeface="Garamond"/>
                <a:cs typeface="Garamond"/>
                <a:sym typeface="Garamond"/>
              </a:rPr>
              <a:t> </a:t>
            </a:r>
            <a:r>
              <a:rPr lang="en-US" sz="2400" dirty="0">
                <a:solidFill>
                  <a:schemeClr val="dk1"/>
                </a:solidFill>
                <a:ea typeface="Garamond"/>
                <a:cs typeface="Garamond"/>
                <a:sym typeface="Garamond"/>
              </a:rPr>
              <a:t>Help ex-convicts get connected with the resources to reduce recidivism in Arkansas </a:t>
            </a:r>
            <a:endParaRPr lang="en-US" sz="1600" dirty="0">
              <a:solidFill>
                <a:schemeClr val="dk1"/>
              </a:solidFill>
              <a:ea typeface="Garamond"/>
              <a:cs typeface="Garamond"/>
              <a:sym typeface="Garamond"/>
            </a:endParaRPr>
          </a:p>
          <a:p>
            <a:pPr marL="152394" indent="-152394">
              <a:lnSpc>
                <a:spcPct val="90000"/>
              </a:lnSpc>
              <a:spcBef>
                <a:spcPts val="1500"/>
              </a:spcBef>
              <a:buClr>
                <a:schemeClr val="accent1"/>
              </a:buClr>
              <a:buSzPct val="85772"/>
              <a:buFont typeface="Garamond"/>
              <a:buChar char="•"/>
            </a:pPr>
            <a:r>
              <a:rPr lang="en-US" sz="2400" b="1" dirty="0">
                <a:ea typeface="Garamond"/>
                <a:cs typeface="Garamond"/>
                <a:sym typeface="Garamond"/>
              </a:rPr>
              <a:t>Multiplying Resource: </a:t>
            </a:r>
            <a:r>
              <a:rPr lang="en-US" sz="2400" dirty="0">
                <a:ea typeface="Garamond"/>
                <a:cs typeface="Garamond"/>
                <a:sym typeface="Garamond"/>
              </a:rPr>
              <a:t> </a:t>
            </a:r>
            <a:r>
              <a:rPr lang="en-US" sz="1800" dirty="0">
                <a:ea typeface="Garamond"/>
                <a:cs typeface="Garamond"/>
                <a:sym typeface="Garamond"/>
              </a:rPr>
              <a:t>Innovative Software: </a:t>
            </a:r>
            <a:r>
              <a:rPr lang="en-US" sz="1800" b="1" dirty="0">
                <a:ea typeface="Garamond"/>
                <a:cs typeface="Garamond"/>
                <a:sym typeface="Garamond"/>
              </a:rPr>
              <a:t>The Good Grid</a:t>
            </a:r>
          </a:p>
          <a:p>
            <a:pPr lvl="1" indent="-152394">
              <a:lnSpc>
                <a:spcPct val="90000"/>
              </a:lnSpc>
              <a:spcBef>
                <a:spcPts val="500"/>
              </a:spcBef>
              <a:buSzPct val="85772"/>
              <a:buFont typeface="Garamond"/>
              <a:buChar char="•"/>
            </a:pPr>
            <a:r>
              <a:rPr lang="en-US" sz="1800" dirty="0">
                <a:ea typeface="Garamond"/>
                <a:cs typeface="Garamond"/>
                <a:sym typeface="Garamond"/>
              </a:rPr>
              <a:t>Technology to align &amp; coordinate the efforts of existing organizations  </a:t>
            </a:r>
          </a:p>
          <a:p>
            <a:pPr lvl="1" indent="-152394">
              <a:lnSpc>
                <a:spcPct val="90000"/>
              </a:lnSpc>
              <a:spcBef>
                <a:spcPts val="500"/>
              </a:spcBef>
              <a:spcAft>
                <a:spcPts val="1000"/>
              </a:spcAft>
              <a:buSzPct val="85772"/>
              <a:buFont typeface="Garamond"/>
              <a:buChar char="•"/>
            </a:pPr>
            <a:r>
              <a:rPr lang="en-US" sz="1800" dirty="0">
                <a:ea typeface="Garamond"/>
                <a:cs typeface="Garamond"/>
                <a:sym typeface="Garamond"/>
              </a:rPr>
              <a:t>E-learning, care coordination, information sharing and much more</a:t>
            </a:r>
            <a:endParaRPr lang="en-US" sz="1600" dirty="0">
              <a:ea typeface="Garamond"/>
              <a:cs typeface="Garamond"/>
              <a:sym typeface="Garamond"/>
            </a:endParaRPr>
          </a:p>
          <a:p>
            <a:pPr marL="190492" indent="-152130">
              <a:lnSpc>
                <a:spcPct val="90000"/>
              </a:lnSpc>
              <a:spcBef>
                <a:spcPts val="1500"/>
              </a:spcBef>
              <a:buSzPct val="85772"/>
              <a:buFont typeface="Garamond"/>
              <a:buChar char="•"/>
            </a:pPr>
            <a:r>
              <a:rPr lang="en-US" sz="2400" b="1" dirty="0">
                <a:ea typeface="Garamond"/>
                <a:cs typeface="Garamond"/>
                <a:sym typeface="Garamond"/>
              </a:rPr>
              <a:t>The Need: </a:t>
            </a:r>
            <a:r>
              <a:rPr lang="en-US" sz="1800" dirty="0">
                <a:ea typeface="Garamond"/>
                <a:cs typeface="Garamond"/>
                <a:sym typeface="Garamond"/>
              </a:rPr>
              <a:t>Updated, Detailed Information on Thousands of </a:t>
            </a:r>
            <a:r>
              <a:rPr lang="en-US" sz="1800" dirty="0" err="1">
                <a:ea typeface="Garamond"/>
                <a:cs typeface="Garamond"/>
                <a:sym typeface="Garamond"/>
              </a:rPr>
              <a:t>Organzations</a:t>
            </a:r>
            <a:endParaRPr lang="en-US" sz="1800" dirty="0">
              <a:ea typeface="Garamond"/>
              <a:cs typeface="Garamond"/>
              <a:sym typeface="Garamond"/>
            </a:endParaRPr>
          </a:p>
          <a:p>
            <a:pPr lvl="1" indent="-152394">
              <a:lnSpc>
                <a:spcPct val="90000"/>
              </a:lnSpc>
              <a:spcBef>
                <a:spcPts val="500"/>
              </a:spcBef>
              <a:buSzPct val="85772"/>
              <a:buFont typeface="Garamond"/>
              <a:buChar char="•"/>
            </a:pPr>
            <a:r>
              <a:rPr lang="en-US" sz="1800" dirty="0">
                <a:ea typeface="Garamond"/>
                <a:cs typeface="Garamond"/>
                <a:sym typeface="Garamond"/>
              </a:rPr>
              <a:t>Services</a:t>
            </a:r>
          </a:p>
          <a:p>
            <a:pPr lvl="1" indent="-152394">
              <a:lnSpc>
                <a:spcPct val="90000"/>
              </a:lnSpc>
              <a:spcBef>
                <a:spcPts val="500"/>
              </a:spcBef>
              <a:buSzPct val="85772"/>
              <a:buFont typeface="Garamond"/>
              <a:buChar char="•"/>
            </a:pPr>
            <a:r>
              <a:rPr lang="en-US" sz="1800" dirty="0">
                <a:ea typeface="Garamond"/>
                <a:cs typeface="Garamond"/>
                <a:sym typeface="Garamond"/>
              </a:rPr>
              <a:t>Capabilities</a:t>
            </a:r>
          </a:p>
          <a:p>
            <a:pPr lvl="1" indent="-152394">
              <a:lnSpc>
                <a:spcPct val="90000"/>
              </a:lnSpc>
              <a:spcBef>
                <a:spcPts val="500"/>
              </a:spcBef>
              <a:buSzPct val="85772"/>
              <a:buFont typeface="Garamond"/>
              <a:buChar char="•"/>
            </a:pPr>
            <a:r>
              <a:rPr lang="en-US" sz="1800" dirty="0">
                <a:ea typeface="Garamond"/>
                <a:cs typeface="Garamond"/>
                <a:sym typeface="Garamond"/>
              </a:rPr>
              <a:t>Contacts</a:t>
            </a:r>
          </a:p>
          <a:p>
            <a:pPr lvl="1" indent="-152394">
              <a:lnSpc>
                <a:spcPct val="90000"/>
              </a:lnSpc>
              <a:spcBef>
                <a:spcPts val="500"/>
              </a:spcBef>
              <a:buSzPct val="85772"/>
              <a:buFont typeface="Garamond"/>
              <a:buChar char="•"/>
            </a:pPr>
            <a:r>
              <a:rPr lang="en-US" sz="1800" dirty="0">
                <a:solidFill>
                  <a:schemeClr val="dk1"/>
                </a:solidFill>
                <a:ea typeface="Garamond"/>
                <a:cs typeface="Garamond"/>
                <a:sym typeface="Garamond"/>
              </a:rPr>
              <a:t>Understanding of The Good Grid</a:t>
            </a:r>
          </a:p>
        </p:txBody>
      </p:sp>
      <p:sp>
        <p:nvSpPr>
          <p:cNvPr id="5" name="Title 1"/>
          <p:cNvSpPr>
            <a:spLocks noGrp="1"/>
          </p:cNvSpPr>
          <p:nvPr>
            <p:ph type="title"/>
          </p:nvPr>
        </p:nvSpPr>
        <p:spPr>
          <a:xfrm>
            <a:off x="939337" y="190993"/>
            <a:ext cx="7182197" cy="530929"/>
          </a:xfrm>
        </p:spPr>
        <p:txBody>
          <a:bodyPr>
            <a:noAutofit/>
          </a:bodyPr>
          <a:lstStyle/>
          <a:p>
            <a:pPr algn="ctr"/>
            <a:r>
              <a:rPr lang="en-US" sz="3200" dirty="0"/>
              <a:t>Combine Multiplying Resources &amp; Assists</a:t>
            </a:r>
            <a:endParaRPr lang="en-US" sz="3200" b="1" dirty="0"/>
          </a:p>
        </p:txBody>
      </p:sp>
      <p:sp>
        <p:nvSpPr>
          <p:cNvPr id="4" name="Oval 3"/>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8761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762000" y="7399"/>
            <a:ext cx="7620000" cy="52925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cxnSp>
        <p:nvCxnSpPr>
          <p:cNvPr id="5" name="Straight Arrow Connector 4"/>
          <p:cNvCxnSpPr/>
          <p:nvPr/>
        </p:nvCxnSpPr>
        <p:spPr>
          <a:xfrm flipV="1">
            <a:off x="1715237" y="4435309"/>
            <a:ext cx="455543" cy="61291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6" name="Straight Arrow Connector 5"/>
          <p:cNvCxnSpPr/>
          <p:nvPr/>
        </p:nvCxnSpPr>
        <p:spPr>
          <a:xfrm flipH="1" flipV="1">
            <a:off x="2982476" y="4526418"/>
            <a:ext cx="153228" cy="695739"/>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 name="Straight Arrow Connector 6"/>
          <p:cNvCxnSpPr/>
          <p:nvPr/>
        </p:nvCxnSpPr>
        <p:spPr>
          <a:xfrm flipV="1">
            <a:off x="4200019" y="4609243"/>
            <a:ext cx="455543" cy="61291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8" name="Straight Arrow Connector 7"/>
          <p:cNvCxnSpPr/>
          <p:nvPr/>
        </p:nvCxnSpPr>
        <p:spPr>
          <a:xfrm flipH="1" flipV="1">
            <a:off x="5873106" y="3996329"/>
            <a:ext cx="215348" cy="744153"/>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9" name="Straight Arrow Connector 8"/>
          <p:cNvCxnSpPr/>
          <p:nvPr/>
        </p:nvCxnSpPr>
        <p:spPr>
          <a:xfrm flipV="1">
            <a:off x="6897109" y="4368406"/>
            <a:ext cx="455543" cy="61291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0" name="Straight Arrow Connector 9"/>
          <p:cNvCxnSpPr/>
          <p:nvPr/>
        </p:nvCxnSpPr>
        <p:spPr>
          <a:xfrm flipV="1">
            <a:off x="6888801" y="3147559"/>
            <a:ext cx="571500" cy="737153"/>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1" name="Straight Arrow Connector 10"/>
          <p:cNvCxnSpPr/>
          <p:nvPr/>
        </p:nvCxnSpPr>
        <p:spPr>
          <a:xfrm flipV="1">
            <a:off x="3744476" y="2477752"/>
            <a:ext cx="455543" cy="61291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2" name="Straight Arrow Connector 11"/>
          <p:cNvCxnSpPr/>
          <p:nvPr/>
        </p:nvCxnSpPr>
        <p:spPr>
          <a:xfrm flipV="1">
            <a:off x="4581019" y="3375134"/>
            <a:ext cx="74543" cy="803415"/>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3" name="Straight Arrow Connector 12"/>
          <p:cNvCxnSpPr/>
          <p:nvPr/>
        </p:nvCxnSpPr>
        <p:spPr>
          <a:xfrm flipH="1" flipV="1">
            <a:off x="2170780" y="3300591"/>
            <a:ext cx="153228" cy="695738"/>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4" name="Straight Arrow Connector 13"/>
          <p:cNvCxnSpPr/>
          <p:nvPr/>
        </p:nvCxnSpPr>
        <p:spPr>
          <a:xfrm flipH="1" flipV="1">
            <a:off x="2932780" y="2386643"/>
            <a:ext cx="136663" cy="612913"/>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5" name="Straight Arrow Connector 14"/>
          <p:cNvCxnSpPr/>
          <p:nvPr/>
        </p:nvCxnSpPr>
        <p:spPr>
          <a:xfrm flipV="1">
            <a:off x="3154340" y="3648460"/>
            <a:ext cx="948358" cy="277467"/>
          </a:xfrm>
          <a:prstGeom prst="straightConnector1">
            <a:avLst/>
          </a:prstGeom>
          <a:noFill/>
          <a:ln w="69850" cap="flat" cmpd="sng" algn="ctr">
            <a:solidFill>
              <a:srgbClr val="FF3D04">
                <a:shade val="95000"/>
                <a:satMod val="105000"/>
              </a:srgbClr>
            </a:solidFill>
            <a:prstDash val="solid"/>
            <a:tailEnd type="triangle"/>
          </a:ln>
          <a:effectLst/>
        </p:spPr>
      </p:cxnSp>
      <p:grpSp>
        <p:nvGrpSpPr>
          <p:cNvPr id="3" name="Group 2"/>
          <p:cNvGrpSpPr/>
          <p:nvPr/>
        </p:nvGrpSpPr>
        <p:grpSpPr>
          <a:xfrm>
            <a:off x="1941973" y="2099789"/>
            <a:ext cx="5747046" cy="2553192"/>
            <a:chOff x="1415967" y="2519747"/>
            <a:chExt cx="6896455" cy="3063830"/>
          </a:xfrm>
        </p:grpSpPr>
        <p:sp>
          <p:nvSpPr>
            <p:cNvPr id="16" name="Oval 15"/>
            <p:cNvSpPr/>
            <p:nvPr/>
          </p:nvSpPr>
          <p:spPr>
            <a:xfrm>
              <a:off x="2358942" y="2519747"/>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17" name="Oval 16"/>
            <p:cNvSpPr/>
            <p:nvPr/>
          </p:nvSpPr>
          <p:spPr>
            <a:xfrm>
              <a:off x="1415967" y="3579987"/>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18" name="Oval 17"/>
            <p:cNvSpPr/>
            <p:nvPr/>
          </p:nvSpPr>
          <p:spPr>
            <a:xfrm>
              <a:off x="1606053" y="4971284"/>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19" name="Oval 18"/>
            <p:cNvSpPr/>
            <p:nvPr/>
          </p:nvSpPr>
          <p:spPr>
            <a:xfrm>
              <a:off x="2411122" y="5050979"/>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0" name="Oval 19"/>
            <p:cNvSpPr/>
            <p:nvPr/>
          </p:nvSpPr>
          <p:spPr>
            <a:xfrm>
              <a:off x="4011322" y="4134093"/>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1" name="Oval 20"/>
            <p:cNvSpPr/>
            <p:nvPr/>
          </p:nvSpPr>
          <p:spPr>
            <a:xfrm>
              <a:off x="4021260" y="2725037"/>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2" name="Oval 21"/>
            <p:cNvSpPr/>
            <p:nvPr/>
          </p:nvSpPr>
          <p:spPr>
            <a:xfrm>
              <a:off x="4523212" y="3714755"/>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3" name="Oval 22"/>
            <p:cNvSpPr/>
            <p:nvPr/>
          </p:nvSpPr>
          <p:spPr>
            <a:xfrm>
              <a:off x="4573470" y="5192701"/>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4" name="Oval 23"/>
            <p:cNvSpPr/>
            <p:nvPr/>
          </p:nvSpPr>
          <p:spPr>
            <a:xfrm>
              <a:off x="5845654" y="4454630"/>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5" name="Oval 24"/>
            <p:cNvSpPr/>
            <p:nvPr/>
          </p:nvSpPr>
          <p:spPr>
            <a:xfrm>
              <a:off x="7924795" y="3460551"/>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26" name="Oval 25"/>
            <p:cNvSpPr/>
            <p:nvPr/>
          </p:nvSpPr>
          <p:spPr>
            <a:xfrm>
              <a:off x="7800015" y="4934279"/>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grpSp>
      <p:sp>
        <p:nvSpPr>
          <p:cNvPr id="27" name="Rounded Rectangle 26"/>
          <p:cNvSpPr/>
          <p:nvPr/>
        </p:nvSpPr>
        <p:spPr>
          <a:xfrm>
            <a:off x="3381080" y="828932"/>
            <a:ext cx="2756066" cy="544772"/>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500" kern="0" dirty="0">
                <a:solidFill>
                  <a:srgbClr val="FFFFFF"/>
                </a:solidFill>
                <a:latin typeface="Arial"/>
                <a:sym typeface="Arial"/>
              </a:rPr>
              <a:t>Reduce Substance Misuse</a:t>
            </a:r>
          </a:p>
        </p:txBody>
      </p:sp>
      <p:sp>
        <p:nvSpPr>
          <p:cNvPr id="28" name="Rectangle 27"/>
          <p:cNvSpPr/>
          <p:nvPr/>
        </p:nvSpPr>
        <p:spPr>
          <a:xfrm>
            <a:off x="3483781" y="1355847"/>
            <a:ext cx="2496999" cy="301334"/>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000053"/>
                </a:solidFill>
                <a:latin typeface="Arial"/>
                <a:sym typeface="Arial"/>
              </a:rPr>
              <a:t>Substance Misuse Rate</a:t>
            </a:r>
          </a:p>
        </p:txBody>
      </p:sp>
      <p:grpSp>
        <p:nvGrpSpPr>
          <p:cNvPr id="29" name="Group 28"/>
          <p:cNvGrpSpPr/>
          <p:nvPr/>
        </p:nvGrpSpPr>
        <p:grpSpPr>
          <a:xfrm>
            <a:off x="5064544" y="1979431"/>
            <a:ext cx="2133787" cy="1516224"/>
            <a:chOff x="5113175" y="2668555"/>
            <a:chExt cx="2560544" cy="1819469"/>
          </a:xfrm>
        </p:grpSpPr>
        <p:cxnSp>
          <p:nvCxnSpPr>
            <p:cNvPr id="30" name="Straight Arrow Connector 29"/>
            <p:cNvCxnSpPr/>
            <p:nvPr/>
          </p:nvCxnSpPr>
          <p:spPr>
            <a:xfrm flipH="1" flipV="1">
              <a:off x="5580822" y="3450416"/>
              <a:ext cx="392595" cy="892984"/>
            </a:xfrm>
            <a:prstGeom prst="straightConnector1">
              <a:avLst/>
            </a:prstGeom>
            <a:noFill/>
            <a:ln w="69850" cap="flat" cmpd="sng" algn="ctr">
              <a:solidFill>
                <a:srgbClr val="FF3D04">
                  <a:shade val="95000"/>
                  <a:satMod val="105000"/>
                </a:srgbClr>
              </a:solidFill>
              <a:prstDash val="solid"/>
              <a:tailEnd type="triangle"/>
            </a:ln>
            <a:effectLst/>
          </p:spPr>
        </p:cxnSp>
        <p:sp>
          <p:nvSpPr>
            <p:cNvPr id="31" name="Oval 30"/>
            <p:cNvSpPr/>
            <p:nvPr/>
          </p:nvSpPr>
          <p:spPr>
            <a:xfrm>
              <a:off x="5322404" y="3106278"/>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M</a:t>
              </a:r>
            </a:p>
          </p:txBody>
        </p:sp>
        <p:sp>
          <p:nvSpPr>
            <p:cNvPr id="32" name="TextBox 31"/>
            <p:cNvSpPr txBox="1"/>
            <p:nvPr/>
          </p:nvSpPr>
          <p:spPr>
            <a:xfrm>
              <a:off x="5897876" y="2941791"/>
              <a:ext cx="1775843" cy="972882"/>
            </a:xfrm>
            <a:prstGeom prst="rect">
              <a:avLst/>
            </a:prstGeom>
            <a:noFill/>
          </p:spPr>
          <p:txBody>
            <a:bodyPr wrap="square" rtlCol="0">
              <a:spAutoFit/>
            </a:bodyPr>
            <a:lstStyle/>
            <a:p>
              <a:pPr defTabSz="761970">
                <a:defRPr/>
              </a:pPr>
              <a:r>
                <a:rPr lang="en-US" sz="1167" kern="0" dirty="0">
                  <a:solidFill>
                    <a:srgbClr val="000000"/>
                  </a:solidFill>
                  <a:latin typeface="Arial"/>
                  <a:cs typeface="Arial"/>
                  <a:sym typeface="Arial"/>
                </a:rPr>
                <a:t>A program or PSE change with a strong evidence base</a:t>
              </a:r>
            </a:p>
          </p:txBody>
        </p:sp>
        <p:sp>
          <p:nvSpPr>
            <p:cNvPr id="33" name="Rounded Rectangle 32"/>
            <p:cNvSpPr/>
            <p:nvPr/>
          </p:nvSpPr>
          <p:spPr>
            <a:xfrm>
              <a:off x="5113175" y="2668555"/>
              <a:ext cx="2476641" cy="1819469"/>
            </a:xfrm>
            <a:prstGeom prst="roundRect">
              <a:avLst>
                <a:gd name="adj" fmla="val 10513"/>
              </a:avLst>
            </a:prstGeom>
            <a:noFill/>
            <a:ln w="25400" cap="flat" cmpd="sng" algn="ctr">
              <a:solidFill>
                <a:srgbClr val="FF3D04">
                  <a:shade val="50000"/>
                </a:srgbClr>
              </a:solidFill>
              <a:prstDash val="solid"/>
            </a:ln>
            <a:effectLst/>
          </p:spPr>
          <p:txBody>
            <a:bodyPr rtlCol="0" anchor="ctr"/>
            <a:lstStyle/>
            <a:p>
              <a:pPr algn="ctr" defTabSz="761970">
                <a:defRPr/>
              </a:pPr>
              <a:endParaRPr lang="en-US" sz="1167" kern="0" dirty="0">
                <a:solidFill>
                  <a:srgbClr val="FFFFFF"/>
                </a:solidFill>
                <a:latin typeface="Arial"/>
                <a:sym typeface="Arial"/>
              </a:endParaRPr>
            </a:p>
          </p:txBody>
        </p:sp>
      </p:grpSp>
      <p:sp>
        <p:nvSpPr>
          <p:cNvPr id="37" name="Title 1"/>
          <p:cNvSpPr>
            <a:spLocks noGrp="1"/>
          </p:cNvSpPr>
          <p:nvPr>
            <p:ph type="title"/>
          </p:nvPr>
        </p:nvSpPr>
        <p:spPr>
          <a:xfrm>
            <a:off x="1190615" y="29767"/>
            <a:ext cx="6762771" cy="706260"/>
          </a:xfrm>
        </p:spPr>
        <p:txBody>
          <a:bodyPr>
            <a:noAutofit/>
          </a:bodyPr>
          <a:lstStyle/>
          <a:p>
            <a:pPr algn="ctr"/>
            <a:r>
              <a:rPr lang="en-US" sz="2000" dirty="0"/>
              <a:t>The Typical Approach to Solve Community Problems Involves Seeking Resources to Scale Up Programs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2893" y="1731676"/>
            <a:ext cx="6299923" cy="3527957"/>
          </a:xfrm>
          <a:prstGeom prst="rect">
            <a:avLst/>
          </a:prstGeom>
        </p:spPr>
      </p:pic>
    </p:spTree>
    <p:extLst>
      <p:ext uri="{BB962C8B-B14F-4D97-AF65-F5344CB8AC3E}">
        <p14:creationId xmlns:p14="http://schemas.microsoft.com/office/powerpoint/2010/main" val="40093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972590" y="1113906"/>
            <a:ext cx="7218934" cy="3778702"/>
          </a:xfrm>
          <a:prstGeom prst="rect">
            <a:avLst/>
          </a:prstGeom>
          <a:noFill/>
          <a:ln>
            <a:noFill/>
          </a:ln>
        </p:spPr>
        <p:txBody>
          <a:bodyPr vert="horz" lIns="76188" tIns="38083" rIns="76188" bIns="38083" rtlCol="0" anchor="t" anchorCtr="0">
            <a:noAutofit/>
          </a:bodyPr>
          <a:lstStyle/>
          <a:p>
            <a:pPr marL="152394" indent="-152394">
              <a:lnSpc>
                <a:spcPct val="90000"/>
              </a:lnSpc>
              <a:spcBef>
                <a:spcPts val="0"/>
              </a:spcBef>
              <a:buClr>
                <a:schemeClr val="accent1"/>
              </a:buClr>
              <a:buSzPct val="85772"/>
              <a:buFont typeface="Garamond"/>
              <a:buChar char="•"/>
            </a:pPr>
            <a:r>
              <a:rPr lang="en-US" sz="2000" dirty="0">
                <a:ea typeface="Garamond"/>
                <a:cs typeface="Garamond"/>
                <a:sym typeface="Garamond"/>
              </a:rPr>
              <a:t>The </a:t>
            </a:r>
            <a:r>
              <a:rPr lang="en-US" sz="2000" b="1" dirty="0">
                <a:ea typeface="Garamond"/>
                <a:cs typeface="Garamond"/>
                <a:sym typeface="Garamond"/>
              </a:rPr>
              <a:t>“John Stockton” </a:t>
            </a:r>
            <a:r>
              <a:rPr lang="en-US" sz="2000" b="1" dirty="0">
                <a:solidFill>
                  <a:schemeClr val="dk1"/>
                </a:solidFill>
                <a:ea typeface="Garamond"/>
                <a:cs typeface="Garamond"/>
                <a:sym typeface="Garamond"/>
              </a:rPr>
              <a:t> </a:t>
            </a:r>
            <a:r>
              <a:rPr lang="en-US" sz="2000" dirty="0">
                <a:solidFill>
                  <a:schemeClr val="dk1"/>
                </a:solidFill>
                <a:ea typeface="Garamond"/>
                <a:cs typeface="Garamond"/>
                <a:sym typeface="Garamond"/>
              </a:rPr>
              <a:t>Harding University in Searcy, Arkansas </a:t>
            </a:r>
          </a:p>
          <a:p>
            <a:pPr marL="152394" indent="-152394">
              <a:lnSpc>
                <a:spcPct val="90000"/>
              </a:lnSpc>
              <a:spcBef>
                <a:spcPts val="1500"/>
              </a:spcBef>
              <a:buClr>
                <a:schemeClr val="accent1"/>
              </a:buClr>
              <a:buSzPct val="85772"/>
              <a:buFont typeface="Garamond"/>
              <a:buChar char="•"/>
            </a:pPr>
            <a:r>
              <a:rPr lang="en-US" sz="2000" b="1" dirty="0">
                <a:ea typeface="Garamond"/>
                <a:cs typeface="Garamond"/>
                <a:sym typeface="Garamond"/>
              </a:rPr>
              <a:t>1,200 Student </a:t>
            </a:r>
            <a:br>
              <a:rPr lang="en-US" sz="2000" b="1" dirty="0">
                <a:ea typeface="Garamond"/>
                <a:cs typeface="Garamond"/>
                <a:sym typeface="Garamond"/>
              </a:rPr>
            </a:br>
            <a:r>
              <a:rPr lang="en-US" sz="2000" b="1" dirty="0">
                <a:ea typeface="Garamond"/>
                <a:cs typeface="Garamond"/>
                <a:sym typeface="Garamond"/>
              </a:rPr>
              <a:t>Volunteers</a:t>
            </a: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466706" lvl="1" indent="0">
              <a:lnSpc>
                <a:spcPct val="90000"/>
              </a:lnSpc>
              <a:spcBef>
                <a:spcPts val="1500"/>
              </a:spcBef>
              <a:buSzPct val="85772"/>
              <a:buNone/>
            </a:pPr>
            <a:endParaRPr lang="en-US" sz="1667" dirty="0">
              <a:ea typeface="Garamond"/>
              <a:cs typeface="Garamond"/>
              <a:sym typeface="Garamond"/>
            </a:endParaRPr>
          </a:p>
          <a:p>
            <a:pPr marL="190492" indent="-152130">
              <a:lnSpc>
                <a:spcPct val="90000"/>
              </a:lnSpc>
              <a:spcBef>
                <a:spcPts val="1500"/>
              </a:spcBef>
              <a:buSzPct val="85772"/>
              <a:buFont typeface="Garamond"/>
              <a:buChar char="•"/>
            </a:pPr>
            <a:r>
              <a:rPr lang="en-US" sz="2000" b="1" dirty="0">
                <a:ea typeface="Garamond"/>
                <a:cs typeface="Garamond"/>
                <a:sym typeface="Garamond"/>
              </a:rPr>
              <a:t>Impact: </a:t>
            </a:r>
            <a:r>
              <a:rPr lang="en-US" sz="2000" dirty="0">
                <a:ea typeface="Garamond"/>
                <a:cs typeface="Garamond"/>
                <a:sym typeface="Garamond"/>
              </a:rPr>
              <a:t>Updated, information on 6,000 Service Providers loaded into The Good Grid Software</a:t>
            </a:r>
          </a:p>
        </p:txBody>
      </p:sp>
      <p:sp>
        <p:nvSpPr>
          <p:cNvPr id="5" name="Title 1"/>
          <p:cNvSpPr>
            <a:spLocks noGrp="1"/>
          </p:cNvSpPr>
          <p:nvPr>
            <p:ph type="title"/>
          </p:nvPr>
        </p:nvSpPr>
        <p:spPr>
          <a:xfrm>
            <a:off x="883192" y="205819"/>
            <a:ext cx="7203840" cy="530929"/>
          </a:xfrm>
        </p:spPr>
        <p:txBody>
          <a:bodyPr>
            <a:normAutofit fontScale="90000"/>
          </a:bodyPr>
          <a:lstStyle/>
          <a:p>
            <a:pPr algn="ctr"/>
            <a:r>
              <a:rPr lang="en-US" dirty="0"/>
              <a:t>Harnessing the Abundant Resources</a:t>
            </a:r>
            <a:endParaRPr lang="en-US" b="1" dirty="0"/>
          </a:p>
        </p:txBody>
      </p:sp>
      <p:grpSp>
        <p:nvGrpSpPr>
          <p:cNvPr id="4" name="Group 3"/>
          <p:cNvGrpSpPr/>
          <p:nvPr/>
        </p:nvGrpSpPr>
        <p:grpSpPr>
          <a:xfrm>
            <a:off x="1305160" y="1867363"/>
            <a:ext cx="6383612" cy="2758263"/>
            <a:chOff x="651792" y="2043999"/>
            <a:chExt cx="7660334" cy="3309915"/>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76747" y="2043999"/>
              <a:ext cx="4935379" cy="3309915"/>
            </a:xfrm>
            <a:prstGeom prst="rect">
              <a:avLst/>
            </a:prstGeom>
          </p:spPr>
        </p:pic>
        <p:sp>
          <p:nvSpPr>
            <p:cNvPr id="3" name="TextBox 2"/>
            <p:cNvSpPr txBox="1"/>
            <p:nvPr/>
          </p:nvSpPr>
          <p:spPr>
            <a:xfrm>
              <a:off x="651792" y="3083855"/>
              <a:ext cx="2325870" cy="2234919"/>
            </a:xfrm>
            <a:prstGeom prst="rect">
              <a:avLst/>
            </a:prstGeom>
            <a:noFill/>
          </p:spPr>
          <p:txBody>
            <a:bodyPr wrap="square" rtlCol="0">
              <a:spAutoFit/>
            </a:bodyPr>
            <a:lstStyle/>
            <a:p>
              <a:r>
                <a:rPr lang="en-US" sz="1667" dirty="0"/>
                <a:t>“Impact Service Project”</a:t>
              </a:r>
            </a:p>
            <a:p>
              <a:endParaRPr lang="en-US" sz="1667" dirty="0"/>
            </a:p>
            <a:p>
              <a:r>
                <a:rPr lang="en-US" sz="1667" dirty="0"/>
                <a:t>Raised awareness and interest in doing more</a:t>
              </a:r>
            </a:p>
            <a:p>
              <a:pPr marL="238115" indent="-238115">
                <a:buFont typeface="Arial" panose="020B0604020202020204" pitchFamily="34" charset="0"/>
                <a:buChar char="•"/>
              </a:pPr>
              <a:endParaRPr lang="en-US" sz="1500" dirty="0"/>
            </a:p>
          </p:txBody>
        </p:sp>
      </p:grpSp>
    </p:spTree>
    <p:extLst>
      <p:ext uri="{BB962C8B-B14F-4D97-AF65-F5344CB8AC3E}">
        <p14:creationId xmlns:p14="http://schemas.microsoft.com/office/powerpoint/2010/main" val="12676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94" y="83127"/>
            <a:ext cx="7576421" cy="764771"/>
          </a:xfrm>
        </p:spPr>
        <p:txBody>
          <a:bodyPr>
            <a:normAutofit/>
          </a:bodyPr>
          <a:lstStyle/>
          <a:p>
            <a:pPr algn="ctr"/>
            <a:r>
              <a:rPr lang="en-US" dirty="0"/>
              <a:t>Agenda</a:t>
            </a:r>
          </a:p>
        </p:txBody>
      </p:sp>
      <p:sp>
        <p:nvSpPr>
          <p:cNvPr id="3" name="Content Placeholder 2"/>
          <p:cNvSpPr>
            <a:spLocks noGrp="1"/>
          </p:cNvSpPr>
          <p:nvPr>
            <p:ph idx="1"/>
          </p:nvPr>
        </p:nvSpPr>
        <p:spPr>
          <a:xfrm>
            <a:off x="567813" y="1333500"/>
            <a:ext cx="8354961" cy="3771636"/>
          </a:xfrm>
        </p:spPr>
        <p:txBody>
          <a:bodyPr/>
          <a:lstStyle/>
          <a:p>
            <a:pPr>
              <a:buFont typeface="Wingdings" panose="05000000000000000000" pitchFamily="2" charset="2"/>
              <a:buChar char="ü"/>
            </a:pPr>
            <a:r>
              <a:rPr lang="en-US" dirty="0">
                <a:solidFill>
                  <a:schemeClr val="bg1">
                    <a:lumMod val="65000"/>
                  </a:schemeClr>
                </a:solidFill>
              </a:rPr>
              <a:t>Embrace a “Bootstrap” Mindset </a:t>
            </a:r>
          </a:p>
          <a:p>
            <a:r>
              <a:rPr lang="en-US" dirty="0"/>
              <a:t>Social Impact Bonds 2.0</a:t>
            </a:r>
          </a:p>
          <a:p>
            <a:pPr lvl="1"/>
            <a:r>
              <a:rPr lang="en-US" dirty="0"/>
              <a:t>Overview of SIBs</a:t>
            </a:r>
          </a:p>
          <a:p>
            <a:pPr lvl="1"/>
            <a:r>
              <a:rPr lang="en-US" dirty="0"/>
              <a:t>Six Fundamental Shifts</a:t>
            </a:r>
          </a:p>
          <a:p>
            <a:pPr lvl="1"/>
            <a:r>
              <a:rPr lang="en-US" dirty="0"/>
              <a:t>SIB 2.0 Techniques</a:t>
            </a:r>
          </a:p>
          <a:p>
            <a:r>
              <a:rPr lang="en-US" dirty="0"/>
              <a:t>Becoming an SIB 2.0 Pilot Community</a:t>
            </a:r>
          </a:p>
        </p:txBody>
      </p:sp>
      <p:sp>
        <p:nvSpPr>
          <p:cNvPr id="4" name="Oval 3"/>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16133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81665" y="1209367"/>
            <a:ext cx="7406233" cy="4133753"/>
          </a:xfrm>
          <a:prstGeom prst="rect">
            <a:avLst/>
          </a:prstGeom>
          <a:noFill/>
          <a:ln>
            <a:noFill/>
          </a:ln>
        </p:spPr>
        <p:txBody>
          <a:bodyPr lIns="76188" tIns="76188" rIns="76188" bIns="76188" anchor="t" anchorCtr="0">
            <a:noAutofit/>
          </a:bodyPr>
          <a:lstStyle>
            <a:defPPr marR="0" lvl="0" algn="l" rtl="0">
              <a:lnSpc>
                <a:spcPct val="100000"/>
              </a:lnSpc>
              <a:spcBef>
                <a:spcPts val="0"/>
              </a:spcBef>
              <a:spcAft>
                <a:spcPts val="0"/>
              </a:spcAft>
            </a:defPPr>
            <a:lvl1pPr marL="182880" marR="0" lvl="0" indent="-53339"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pPr marL="330716" indent="-2222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Blends </a:t>
            </a:r>
            <a:r>
              <a:rPr lang="en-US" b="1" kern="0" dirty="0">
                <a:solidFill>
                  <a:srgbClr val="000053"/>
                </a:solidFill>
                <a:latin typeface="Avenir Book"/>
                <a:ea typeface="Tahoma" panose="020B0604030504040204" pitchFamily="34" charset="0"/>
                <a:cs typeface="Tahoma" panose="020B0604030504040204" pitchFamily="34" charset="0"/>
              </a:rPr>
              <a:t>Pay for Success </a:t>
            </a:r>
            <a:r>
              <a:rPr lang="en-US" kern="0" dirty="0">
                <a:solidFill>
                  <a:srgbClr val="000053"/>
                </a:solidFill>
                <a:latin typeface="Avenir Book"/>
                <a:ea typeface="Tahoma" panose="020B0604030504040204" pitchFamily="34" charset="0"/>
                <a:cs typeface="Tahoma" panose="020B0604030504040204" pitchFamily="34" charset="0"/>
              </a:rPr>
              <a:t>with financial investors who provide the up-front dollars</a:t>
            </a:r>
          </a:p>
          <a:p>
            <a:pPr marL="330716" indent="-2222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Addressing the “wrong pockets” problem</a:t>
            </a:r>
          </a:p>
          <a:p>
            <a:pPr marL="330716" indent="-2222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Addresses the time lag problem</a:t>
            </a:r>
          </a:p>
          <a:p>
            <a:pPr marL="330716" indent="-2222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Allow non-profit organizations to earn revenue</a:t>
            </a:r>
          </a:p>
          <a:p>
            <a:pPr marL="330716" indent="-2222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Provide pathways for mission-oriented or social impact investments</a:t>
            </a:r>
          </a:p>
          <a:p>
            <a:pPr marL="284416" indent="-175941" defTabSz="761970">
              <a:spcBef>
                <a:spcPts val="400"/>
              </a:spcBef>
              <a:spcAft>
                <a:spcPts val="500"/>
              </a:spcAft>
              <a:buClr>
                <a:srgbClr val="FF3D04"/>
              </a:buClr>
              <a:defRPr/>
            </a:pPr>
            <a:r>
              <a:rPr lang="en-US" kern="0" dirty="0">
                <a:solidFill>
                  <a:srgbClr val="000053"/>
                </a:solidFill>
                <a:latin typeface="Avenir Book"/>
                <a:ea typeface="Tahoma" panose="020B0604030504040204" pitchFamily="34" charset="0"/>
                <a:cs typeface="Tahoma" panose="020B0604030504040204" pitchFamily="34" charset="0"/>
              </a:rPr>
              <a:t> The potential to tap into vast financial resources </a:t>
            </a:r>
          </a:p>
        </p:txBody>
      </p:sp>
      <p:sp>
        <p:nvSpPr>
          <p:cNvPr id="5" name="Shape 103"/>
          <p:cNvSpPr txBox="1">
            <a:spLocks/>
          </p:cNvSpPr>
          <p:nvPr/>
        </p:nvSpPr>
        <p:spPr>
          <a:xfrm>
            <a:off x="1507066" y="109876"/>
            <a:ext cx="6129867" cy="617682"/>
          </a:xfrm>
          <a:prstGeom prst="rect">
            <a:avLst/>
          </a:prstGeom>
          <a:noFill/>
          <a:ln>
            <a:noFill/>
          </a:ln>
        </p:spPr>
        <p:txBody>
          <a:bodyPr lIns="76188" tIns="38083" rIns="76188" bIns="3808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eaLnBrk="1" fontAlgn="auto" hangingPunct="1">
              <a:buSzPct val="25000"/>
              <a:buFont typeface="Impact"/>
              <a:buNone/>
            </a:pPr>
            <a:r>
              <a:rPr lang="en-US" sz="3000" kern="0" dirty="0">
                <a:solidFill>
                  <a:srgbClr val="0D7892"/>
                </a:solidFill>
                <a:latin typeface="Avenir Black"/>
                <a:ea typeface="Impact"/>
                <a:cs typeface="Impact"/>
                <a:sym typeface="Impact"/>
              </a:rPr>
              <a:t>The Appeal of Social Impact Bonds</a:t>
            </a:r>
          </a:p>
        </p:txBody>
      </p:sp>
      <p:sp>
        <p:nvSpPr>
          <p:cNvPr id="6" name="Oval 5"/>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64063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1586855"/>
            <a:ext cx="7619999" cy="3721745"/>
          </a:xfrm>
          <a:prstGeom prst="rect">
            <a:avLst/>
          </a:prstGeom>
        </p:spPr>
      </p:pic>
      <p:sp>
        <p:nvSpPr>
          <p:cNvPr id="5" name="TextBox 4"/>
          <p:cNvSpPr txBox="1"/>
          <p:nvPr/>
        </p:nvSpPr>
        <p:spPr>
          <a:xfrm>
            <a:off x="3759221" y="5407223"/>
            <a:ext cx="3006247" cy="271934"/>
          </a:xfrm>
          <a:prstGeom prst="rect">
            <a:avLst/>
          </a:prstGeom>
          <a:noFill/>
        </p:spPr>
        <p:txBody>
          <a:bodyPr wrap="square" rtlCol="0">
            <a:spAutoFit/>
          </a:bodyPr>
          <a:lstStyle/>
          <a:p>
            <a:r>
              <a:rPr lang="en-US" sz="1167" kern="0">
                <a:solidFill>
                  <a:srgbClr val="000000"/>
                </a:solidFill>
                <a:latin typeface="Arial"/>
                <a:cs typeface="Arial"/>
                <a:sym typeface="Arial"/>
              </a:rPr>
              <a:t>Source:  Caffeinated Capital</a:t>
            </a:r>
          </a:p>
        </p:txBody>
      </p:sp>
      <p:sp>
        <p:nvSpPr>
          <p:cNvPr id="6" name="Shape 103"/>
          <p:cNvSpPr txBox="1">
            <a:spLocks/>
          </p:cNvSpPr>
          <p:nvPr/>
        </p:nvSpPr>
        <p:spPr>
          <a:xfrm>
            <a:off x="1294307" y="172953"/>
            <a:ext cx="6096000" cy="617682"/>
          </a:xfrm>
          <a:prstGeom prst="rect">
            <a:avLst/>
          </a:prstGeom>
          <a:noFill/>
          <a:ln>
            <a:noFill/>
          </a:ln>
        </p:spPr>
        <p:txBody>
          <a:bodyPr lIns="76188" tIns="38083" rIns="76188" bIns="3808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eaLnBrk="1" fontAlgn="auto" hangingPunct="1">
              <a:buSzPct val="25000"/>
              <a:buFont typeface="Impact"/>
              <a:buNone/>
            </a:pPr>
            <a:r>
              <a:rPr lang="en-US" sz="3000" kern="0" dirty="0">
                <a:solidFill>
                  <a:srgbClr val="0D7892"/>
                </a:solidFill>
                <a:latin typeface="Avenir Black"/>
                <a:ea typeface="Impact"/>
                <a:cs typeface="Impact"/>
                <a:sym typeface="Impact"/>
              </a:rPr>
              <a:t>How SIBs Work (Version 1.0)</a:t>
            </a:r>
          </a:p>
        </p:txBody>
      </p:sp>
      <p:grpSp>
        <p:nvGrpSpPr>
          <p:cNvPr id="3" name="Group 2"/>
          <p:cNvGrpSpPr/>
          <p:nvPr/>
        </p:nvGrpSpPr>
        <p:grpSpPr>
          <a:xfrm>
            <a:off x="2352582" y="3699029"/>
            <a:ext cx="5726098" cy="1467290"/>
            <a:chOff x="1908698" y="4438835"/>
            <a:chExt cx="6871317" cy="1760748"/>
          </a:xfrm>
          <a:effectLst/>
        </p:grpSpPr>
        <p:sp>
          <p:nvSpPr>
            <p:cNvPr id="2" name="Rectangle 1"/>
            <p:cNvSpPr/>
            <p:nvPr/>
          </p:nvSpPr>
          <p:spPr>
            <a:xfrm>
              <a:off x="1908698" y="4841300"/>
              <a:ext cx="6871317" cy="1358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7" name="Rectangle 6"/>
            <p:cNvSpPr/>
            <p:nvPr/>
          </p:nvSpPr>
          <p:spPr>
            <a:xfrm>
              <a:off x="5166804" y="4438835"/>
              <a:ext cx="3613211" cy="1022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sp>
        <p:nvSpPr>
          <p:cNvPr id="8" name="Rectangle 7"/>
          <p:cNvSpPr/>
          <p:nvPr/>
        </p:nvSpPr>
        <p:spPr>
          <a:xfrm>
            <a:off x="5992427" y="2626311"/>
            <a:ext cx="2315592" cy="10727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nvGrpSpPr>
          <p:cNvPr id="11" name="Group 10"/>
          <p:cNvGrpSpPr/>
          <p:nvPr/>
        </p:nvGrpSpPr>
        <p:grpSpPr>
          <a:xfrm>
            <a:off x="4716264" y="2091365"/>
            <a:ext cx="2049204" cy="872795"/>
            <a:chOff x="4745116" y="2674520"/>
            <a:chExt cx="2459045" cy="882472"/>
          </a:xfrm>
        </p:grpSpPr>
        <p:sp>
          <p:nvSpPr>
            <p:cNvPr id="9" name="Rectangle 8"/>
            <p:cNvSpPr/>
            <p:nvPr/>
          </p:nvSpPr>
          <p:spPr>
            <a:xfrm>
              <a:off x="4745116" y="2674520"/>
              <a:ext cx="2459045" cy="6812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sp>
          <p:nvSpPr>
            <p:cNvPr id="10" name="Rectangle 9"/>
            <p:cNvSpPr/>
            <p:nvPr/>
          </p:nvSpPr>
          <p:spPr>
            <a:xfrm>
              <a:off x="5513033" y="3296605"/>
              <a:ext cx="674703" cy="260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6200" tIns="38100" rIns="76200" bIns="38100" numCol="1" spcCol="0" rtlCol="0" fromWordArt="0" anchor="ctr" anchorCtr="0" forceAA="0" compatLnSpc="1">
              <a:prstTxWarp prst="textNoShape">
                <a:avLst/>
              </a:prstTxWarp>
              <a:noAutofit/>
            </a:bodyPr>
            <a:lstStyle/>
            <a:p>
              <a:pPr algn="ctr"/>
              <a:endParaRPr lang="en-US" sz="1500"/>
            </a:p>
          </p:txBody>
        </p:sp>
      </p:grpSp>
    </p:spTree>
    <p:extLst>
      <p:ext uri="{BB962C8B-B14F-4D97-AF65-F5344CB8AC3E}">
        <p14:creationId xmlns:p14="http://schemas.microsoft.com/office/powerpoint/2010/main" val="39647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98361" y="113575"/>
            <a:ext cx="6858000" cy="591344"/>
          </a:xfrm>
        </p:spPr>
        <p:txBody>
          <a:bodyPr>
            <a:normAutofit/>
          </a:bodyPr>
          <a:lstStyle/>
          <a:p>
            <a:pPr algn="ctr" eaLnBrk="1" hangingPunct="1"/>
            <a:r>
              <a:rPr lang="en-US" sz="3000" dirty="0"/>
              <a:t>The Gradual Traction and Struggles of SIBs</a:t>
            </a:r>
          </a:p>
        </p:txBody>
      </p:sp>
      <p:sp>
        <p:nvSpPr>
          <p:cNvPr id="45058" name="Content Placeholder 2"/>
          <p:cNvSpPr>
            <a:spLocks noGrp="1"/>
          </p:cNvSpPr>
          <p:nvPr>
            <p:ph idx="1"/>
          </p:nvPr>
        </p:nvSpPr>
        <p:spPr>
          <a:xfrm>
            <a:off x="1143020" y="1187245"/>
            <a:ext cx="7514283" cy="3615179"/>
          </a:xfrm>
        </p:spPr>
        <p:txBody>
          <a:bodyPr>
            <a:noAutofit/>
          </a:bodyPr>
          <a:lstStyle/>
          <a:p>
            <a:pPr eaLnBrk="1" hangingPunct="1"/>
            <a:r>
              <a:rPr lang="en-US" sz="2400" dirty="0"/>
              <a:t>Lots of hype and interest</a:t>
            </a:r>
          </a:p>
          <a:p>
            <a:pPr eaLnBrk="1" hangingPunct="1"/>
            <a:r>
              <a:rPr lang="en-US" sz="2400" dirty="0"/>
              <a:t>Many educational sessions</a:t>
            </a:r>
            <a:endParaRPr lang="en-US" sz="1400" dirty="0"/>
          </a:p>
          <a:p>
            <a:pPr eaLnBrk="1" hangingPunct="1"/>
            <a:r>
              <a:rPr lang="en-US" sz="2400" dirty="0"/>
              <a:t>SIB Lab at Harvard (funded by the Rockefeller Foundation)</a:t>
            </a:r>
          </a:p>
          <a:p>
            <a:pPr eaLnBrk="1" hangingPunct="1"/>
            <a:r>
              <a:rPr lang="en-US" sz="2400" dirty="0"/>
              <a:t>Only 12 active SIBs in the U.S. so far </a:t>
            </a:r>
          </a:p>
          <a:p>
            <a:pPr lvl="1">
              <a:spcBef>
                <a:spcPts val="0"/>
              </a:spcBef>
            </a:pPr>
            <a:r>
              <a:rPr lang="en-US" sz="1800" dirty="0"/>
              <a:t>Recidivism</a:t>
            </a:r>
          </a:p>
          <a:p>
            <a:pPr lvl="1">
              <a:spcBef>
                <a:spcPts val="0"/>
              </a:spcBef>
            </a:pPr>
            <a:r>
              <a:rPr lang="en-US" sz="1800" dirty="0"/>
              <a:t>Homelessness</a:t>
            </a:r>
          </a:p>
          <a:p>
            <a:pPr lvl="1">
              <a:spcBef>
                <a:spcPts val="0"/>
              </a:spcBef>
            </a:pPr>
            <a:r>
              <a:rPr lang="en-US" sz="1800" dirty="0"/>
              <a:t>Early childhood / school readiness</a:t>
            </a:r>
          </a:p>
          <a:p>
            <a:pPr marL="285739" lvl="1" indent="-285739">
              <a:buFont typeface="Arial" pitchFamily="34" charset="0"/>
              <a:buChar char="•"/>
            </a:pPr>
            <a:r>
              <a:rPr lang="en-US" sz="2400" dirty="0"/>
              <a:t>Average SIB investing about $1 million/year for 7 years.</a:t>
            </a:r>
          </a:p>
          <a:p>
            <a:pPr lvl="1">
              <a:spcBef>
                <a:spcPts val="0"/>
              </a:spcBef>
            </a:pPr>
            <a:endParaRPr lang="en-US" sz="1800" dirty="0"/>
          </a:p>
        </p:txBody>
      </p:sp>
      <p:sp>
        <p:nvSpPr>
          <p:cNvPr id="4" name="Oval 3"/>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3603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09558" y="102168"/>
            <a:ext cx="6858000" cy="591344"/>
          </a:xfrm>
        </p:spPr>
        <p:txBody>
          <a:bodyPr/>
          <a:lstStyle/>
          <a:p>
            <a:pPr algn="ctr" eaLnBrk="1" hangingPunct="1"/>
            <a:r>
              <a:rPr lang="en-US" sz="3000" dirty="0"/>
              <a:t>The First SIB in the United States</a:t>
            </a:r>
          </a:p>
        </p:txBody>
      </p:sp>
      <p:sp>
        <p:nvSpPr>
          <p:cNvPr id="45058" name="Content Placeholder 2"/>
          <p:cNvSpPr>
            <a:spLocks noGrp="1"/>
          </p:cNvSpPr>
          <p:nvPr>
            <p:ph idx="1"/>
          </p:nvPr>
        </p:nvSpPr>
        <p:spPr>
          <a:xfrm>
            <a:off x="1116970" y="1149935"/>
            <a:ext cx="7146415" cy="3639884"/>
          </a:xfrm>
        </p:spPr>
        <p:txBody>
          <a:bodyPr>
            <a:noAutofit/>
          </a:bodyPr>
          <a:lstStyle/>
          <a:p>
            <a:pPr eaLnBrk="1" hangingPunct="1"/>
            <a:r>
              <a:rPr lang="en-US" sz="2333" dirty="0"/>
              <a:t>Reduce youth recidivism at Riker’s Island jail in NYC </a:t>
            </a:r>
          </a:p>
          <a:p>
            <a:r>
              <a:rPr lang="en-US" sz="2333" dirty="0"/>
              <a:t>Funder: Goldman Sachs Urban Investment Group (UIG)</a:t>
            </a:r>
          </a:p>
          <a:p>
            <a:pPr eaLnBrk="1" hangingPunct="1"/>
            <a:r>
              <a:rPr lang="en-US" sz="2333" dirty="0"/>
              <a:t>$7.2 million invested in Moral </a:t>
            </a:r>
            <a:r>
              <a:rPr lang="en-US" sz="2333" dirty="0" err="1"/>
              <a:t>Reconation</a:t>
            </a:r>
            <a:r>
              <a:rPr lang="en-US" sz="2333" dirty="0"/>
              <a:t> Therapy (MRT)</a:t>
            </a:r>
          </a:p>
          <a:p>
            <a:pPr eaLnBrk="1" hangingPunct="1"/>
            <a:r>
              <a:rPr lang="en-US" sz="2333" dirty="0"/>
              <a:t>Ended with no success payment.</a:t>
            </a:r>
          </a:p>
          <a:p>
            <a:pPr lvl="1"/>
            <a:r>
              <a:rPr lang="en-US" sz="2000" dirty="0"/>
              <a:t>Bloomberg Foundation paid $6 million to the funder </a:t>
            </a:r>
          </a:p>
          <a:p>
            <a:pPr lvl="1"/>
            <a:r>
              <a:rPr lang="en-US" sz="2000" dirty="0"/>
              <a:t>Goldman Sachs UIG lost $1.2 million</a:t>
            </a:r>
          </a:p>
        </p:txBody>
      </p:sp>
      <p:sp>
        <p:nvSpPr>
          <p:cNvPr id="4" name="Oval 3"/>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3655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24347" y="212592"/>
            <a:ext cx="6858000" cy="591344"/>
          </a:xfrm>
        </p:spPr>
        <p:txBody>
          <a:bodyPr/>
          <a:lstStyle/>
          <a:p>
            <a:pPr algn="ctr" eaLnBrk="1" hangingPunct="1"/>
            <a:r>
              <a:rPr lang="en-US" sz="3000" dirty="0"/>
              <a:t>Redesigning the SIB Model </a:t>
            </a:r>
          </a:p>
        </p:txBody>
      </p:sp>
      <p:sp>
        <p:nvSpPr>
          <p:cNvPr id="45058" name="Content Placeholder 2"/>
          <p:cNvSpPr>
            <a:spLocks noGrp="1"/>
          </p:cNvSpPr>
          <p:nvPr>
            <p:ph idx="1"/>
          </p:nvPr>
        </p:nvSpPr>
        <p:spPr>
          <a:xfrm>
            <a:off x="958394" y="1187245"/>
            <a:ext cx="7241709" cy="3972755"/>
          </a:xfrm>
        </p:spPr>
        <p:txBody>
          <a:bodyPr>
            <a:noAutofit/>
          </a:bodyPr>
          <a:lstStyle/>
          <a:p>
            <a:r>
              <a:rPr lang="en-US" sz="2000" b="1" dirty="0"/>
              <a:t>Different purpose</a:t>
            </a:r>
          </a:p>
          <a:p>
            <a:pPr lvl="1"/>
            <a:r>
              <a:rPr lang="en-US" sz="2000" dirty="0"/>
              <a:t>SIB 1.0 </a:t>
            </a:r>
            <a:r>
              <a:rPr lang="en-US" sz="1667" i="1" dirty="0"/>
              <a:t>“Monetize future government savings”</a:t>
            </a:r>
            <a:r>
              <a:rPr lang="en-US" sz="2000" i="1" dirty="0"/>
              <a:t/>
            </a:r>
            <a:br>
              <a:rPr lang="en-US" sz="2000" i="1" dirty="0"/>
            </a:br>
            <a:r>
              <a:rPr lang="en-US" sz="1667" i="1" dirty="0"/>
              <a:t>“An important business opportunity that can also do good for our society.” </a:t>
            </a:r>
          </a:p>
          <a:p>
            <a:pPr lvl="1"/>
            <a:r>
              <a:rPr lang="en-US" sz="2000" dirty="0"/>
              <a:t>SIB 2.0 </a:t>
            </a:r>
            <a:r>
              <a:rPr lang="en-US" sz="1667" i="1" dirty="0"/>
              <a:t>“Transform social finance to improve efficiency, </a:t>
            </a:r>
            <a:br>
              <a:rPr lang="en-US" sz="1667" i="1" dirty="0"/>
            </a:br>
            <a:r>
              <a:rPr lang="en-US" sz="1667" i="1" dirty="0"/>
              <a:t>collaboration and outcomes.”</a:t>
            </a:r>
            <a:r>
              <a:rPr lang="en-US" sz="2000" i="1" dirty="0"/>
              <a:t/>
            </a:r>
            <a:br>
              <a:rPr lang="en-US" sz="2000" i="1" dirty="0"/>
            </a:br>
            <a:endParaRPr lang="en-US" sz="1667" i="1" dirty="0"/>
          </a:p>
          <a:p>
            <a:pPr eaLnBrk="1" hangingPunct="1"/>
            <a:r>
              <a:rPr lang="en-US" sz="2000" b="1" dirty="0"/>
              <a:t>Different set of assumptions</a:t>
            </a:r>
          </a:p>
          <a:p>
            <a:pPr lvl="1"/>
            <a:r>
              <a:rPr lang="en-US" sz="1667" dirty="0"/>
              <a:t>Improving collaboration is the key to success</a:t>
            </a:r>
          </a:p>
          <a:p>
            <a:pPr lvl="1"/>
            <a:r>
              <a:rPr lang="en-US" sz="1667" dirty="0"/>
              <a:t>Leverage unique local assets and help people help themselves</a:t>
            </a:r>
          </a:p>
          <a:p>
            <a:pPr lvl="1"/>
            <a:r>
              <a:rPr lang="en-US" sz="1667" dirty="0"/>
              <a:t>Minimize money extracted from the community</a:t>
            </a:r>
          </a:p>
          <a:p>
            <a:pPr lvl="1"/>
            <a:r>
              <a:rPr lang="en-US" sz="1667" dirty="0"/>
              <a:t>Technology &amp; multiplying resources can be game-changers</a:t>
            </a:r>
          </a:p>
        </p:txBody>
      </p:sp>
      <p:sp>
        <p:nvSpPr>
          <p:cNvPr id="4" name="Oval 3"/>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32791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38700" y="83127"/>
            <a:ext cx="6858000" cy="682621"/>
          </a:xfrm>
        </p:spPr>
        <p:txBody>
          <a:bodyPr/>
          <a:lstStyle/>
          <a:p>
            <a:pPr algn="ctr" eaLnBrk="1" hangingPunct="1"/>
            <a:r>
              <a:rPr lang="en-US" sz="3000" dirty="0"/>
              <a:t>Shift #1: Embrace Collective Impact</a:t>
            </a:r>
          </a:p>
        </p:txBody>
      </p:sp>
      <p:sp>
        <p:nvSpPr>
          <p:cNvPr id="45058" name="Content Placeholder 2"/>
          <p:cNvSpPr>
            <a:spLocks noGrp="1"/>
          </p:cNvSpPr>
          <p:nvPr>
            <p:ph idx="1"/>
          </p:nvPr>
        </p:nvSpPr>
        <p:spPr>
          <a:xfrm>
            <a:off x="1401639" y="2107871"/>
            <a:ext cx="2777930" cy="1546794"/>
          </a:xfrm>
        </p:spPr>
        <p:txBody>
          <a:bodyPr>
            <a:noAutofit/>
          </a:bodyPr>
          <a:lstStyle/>
          <a:p>
            <a:pPr marL="0" indent="0">
              <a:buNone/>
            </a:pPr>
            <a:r>
              <a:rPr lang="en-US" sz="2400" b="1" dirty="0"/>
              <a:t>Isolated</a:t>
            </a:r>
            <a:r>
              <a:rPr lang="en-US" sz="2400" dirty="0"/>
              <a:t> </a:t>
            </a:r>
            <a:r>
              <a:rPr lang="en-US" sz="2400" b="1" dirty="0"/>
              <a:t>Impact</a:t>
            </a:r>
            <a:r>
              <a:rPr lang="en-US" sz="2400" dirty="0"/>
              <a:t> </a:t>
            </a:r>
            <a:br>
              <a:rPr lang="en-US" sz="2400" dirty="0"/>
            </a:br>
            <a:r>
              <a:rPr lang="en-US" sz="2400" dirty="0"/>
              <a:t>approach</a:t>
            </a:r>
            <a:endParaRPr lang="en-US" sz="2400" i="1" dirty="0"/>
          </a:p>
        </p:txBody>
      </p:sp>
      <p:sp>
        <p:nvSpPr>
          <p:cNvPr id="8" name="Content Placeholder 2"/>
          <p:cNvSpPr txBox="1">
            <a:spLocks/>
          </p:cNvSpPr>
          <p:nvPr/>
        </p:nvSpPr>
        <p:spPr>
          <a:xfrm>
            <a:off x="5174648" y="2107871"/>
            <a:ext cx="2777930" cy="1546794"/>
          </a:xfrm>
          <a:prstGeom prst="rect">
            <a:avLst/>
          </a:prstGeom>
        </p:spPr>
        <p:txBody>
          <a:bodyPr vert="horz" lIns="76200" tIns="38100" rIns="76200" bIns="38100" rtlCol="0">
            <a:noAutofit/>
          </a:bodyPr>
          <a:lstStyle>
            <a:lvl1pPr marL="342900" indent="-342900" algn="l" defTabSz="457200" rtl="0" eaLnBrk="1" latinLnBrk="0" hangingPunct="1">
              <a:spcBef>
                <a:spcPct val="20000"/>
              </a:spcBef>
              <a:buClr>
                <a:srgbClr val="B0BC22"/>
              </a:buClr>
              <a:buFont typeface="Arial"/>
              <a:buChar char="•"/>
              <a:defRPr sz="3200" kern="1200" baseline="0">
                <a:solidFill>
                  <a:schemeClr val="tx1"/>
                </a:solidFill>
                <a:latin typeface="Avenir Book"/>
                <a:ea typeface="+mn-ea"/>
                <a:cs typeface="+mn-cs"/>
              </a:defRPr>
            </a:lvl1pPr>
            <a:lvl2pPr marL="742950" indent="-285750" algn="l" defTabSz="457200" rtl="0" eaLnBrk="1" latinLnBrk="0" hangingPunct="1">
              <a:spcBef>
                <a:spcPct val="20000"/>
              </a:spcBef>
              <a:buClr>
                <a:srgbClr val="B0BC22"/>
              </a:buClr>
              <a:buFont typeface="Arial"/>
              <a:buChar char="–"/>
              <a:defRPr sz="2800" kern="1200" baseline="0">
                <a:solidFill>
                  <a:schemeClr val="tx1"/>
                </a:solidFill>
                <a:latin typeface="Avenir Book"/>
                <a:ea typeface="+mn-ea"/>
                <a:cs typeface="+mn-cs"/>
              </a:defRPr>
            </a:lvl2pPr>
            <a:lvl3pPr marL="1143000" indent="-228600" algn="l" defTabSz="457200" rtl="0" eaLnBrk="1" latinLnBrk="0" hangingPunct="1">
              <a:spcBef>
                <a:spcPct val="20000"/>
              </a:spcBef>
              <a:buClr>
                <a:srgbClr val="B0BC22"/>
              </a:buClr>
              <a:buFont typeface="Arial"/>
              <a:buChar char="•"/>
              <a:defRPr sz="2400" kern="1200" baseline="0">
                <a:solidFill>
                  <a:schemeClr val="tx1"/>
                </a:solidFill>
                <a:latin typeface="Avenir Book"/>
                <a:ea typeface="+mn-ea"/>
                <a:cs typeface="+mn-cs"/>
              </a:defRPr>
            </a:lvl3pPr>
            <a:lvl4pPr marL="1600200" indent="-228600" algn="l" defTabSz="457200" rtl="0" eaLnBrk="1" latinLnBrk="0" hangingPunct="1">
              <a:spcBef>
                <a:spcPct val="20000"/>
              </a:spcBef>
              <a:buClr>
                <a:srgbClr val="B0BC22"/>
              </a:buClr>
              <a:buFont typeface="Arial"/>
              <a:buChar char="–"/>
              <a:defRPr sz="2000" kern="1200" baseline="0">
                <a:solidFill>
                  <a:schemeClr val="tx1"/>
                </a:solidFill>
                <a:latin typeface="Avenir Book"/>
                <a:ea typeface="+mn-ea"/>
                <a:cs typeface="+mn-cs"/>
              </a:defRPr>
            </a:lvl4pPr>
            <a:lvl5pPr marL="2057400" indent="-228600" algn="l" defTabSz="457200" rtl="0" eaLnBrk="1" latinLnBrk="0" hangingPunct="1">
              <a:spcBef>
                <a:spcPct val="20000"/>
              </a:spcBef>
              <a:buClr>
                <a:srgbClr val="B0BC22"/>
              </a:buClr>
              <a:buFont typeface="Arial"/>
              <a:buChar char="»"/>
              <a:defRPr sz="2000" kern="1200" baseline="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t>Collective</a:t>
            </a:r>
            <a:r>
              <a:rPr lang="en-US" sz="2400" dirty="0"/>
              <a:t> </a:t>
            </a:r>
            <a:r>
              <a:rPr lang="en-US" sz="2400" b="1" dirty="0"/>
              <a:t>Impact</a:t>
            </a:r>
            <a:r>
              <a:rPr lang="en-US" sz="2400" dirty="0"/>
              <a:t> approach</a:t>
            </a:r>
            <a:endParaRPr lang="en-US" sz="2400" i="1" dirty="0"/>
          </a:p>
        </p:txBody>
      </p:sp>
      <p:sp>
        <p:nvSpPr>
          <p:cNvPr id="9" name="Right Arrow 4"/>
          <p:cNvSpPr/>
          <p:nvPr/>
        </p:nvSpPr>
        <p:spPr>
          <a:xfrm>
            <a:off x="4077324" y="2005087"/>
            <a:ext cx="693615" cy="1103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Oval 5"/>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31685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762000" y="0"/>
            <a:ext cx="7620000" cy="52925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grpSp>
        <p:nvGrpSpPr>
          <p:cNvPr id="35" name="Group 34"/>
          <p:cNvGrpSpPr/>
          <p:nvPr/>
        </p:nvGrpSpPr>
        <p:grpSpPr>
          <a:xfrm>
            <a:off x="1176888" y="70432"/>
            <a:ext cx="6987324" cy="5151725"/>
            <a:chOff x="457225" y="377757"/>
            <a:chExt cx="8384789" cy="6182070"/>
          </a:xfrm>
        </p:grpSpPr>
        <p:grpSp>
          <p:nvGrpSpPr>
            <p:cNvPr id="4" name="Group 3"/>
            <p:cNvGrpSpPr/>
            <p:nvPr/>
          </p:nvGrpSpPr>
          <p:grpSpPr>
            <a:xfrm>
              <a:off x="1103244" y="1287958"/>
              <a:ext cx="7197792" cy="5271869"/>
              <a:chOff x="1103244" y="1287958"/>
              <a:chExt cx="7197792" cy="5271869"/>
            </a:xfrm>
          </p:grpSpPr>
          <p:cxnSp>
            <p:nvCxnSpPr>
              <p:cNvPr id="5" name="Straight Arrow Connector 4"/>
              <p:cNvCxnSpPr/>
              <p:nvPr/>
            </p:nvCxnSpPr>
            <p:spPr>
              <a:xfrm flipV="1">
                <a:off x="1103244" y="5615609"/>
                <a:ext cx="546652" cy="73549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6" name="Straight Arrow Connector 5"/>
              <p:cNvCxnSpPr/>
              <p:nvPr/>
            </p:nvCxnSpPr>
            <p:spPr>
              <a:xfrm flipH="1" flipV="1">
                <a:off x="2623931" y="5724940"/>
                <a:ext cx="183874" cy="83488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 name="Straight Arrow Connector 6"/>
              <p:cNvCxnSpPr/>
              <p:nvPr/>
            </p:nvCxnSpPr>
            <p:spPr>
              <a:xfrm flipV="1">
                <a:off x="4084983" y="5824330"/>
                <a:ext cx="546652" cy="73549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8" name="Straight Arrow Connector 7"/>
              <p:cNvCxnSpPr/>
              <p:nvPr/>
            </p:nvCxnSpPr>
            <p:spPr>
              <a:xfrm flipH="1" flipV="1">
                <a:off x="6092687" y="5088834"/>
                <a:ext cx="258417" cy="89298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9" name="Straight Arrow Connector 8"/>
              <p:cNvCxnSpPr/>
              <p:nvPr/>
            </p:nvCxnSpPr>
            <p:spPr>
              <a:xfrm flipV="1">
                <a:off x="7321490" y="5535326"/>
                <a:ext cx="546652" cy="73549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0" name="Straight Arrow Connector 9"/>
              <p:cNvCxnSpPr/>
              <p:nvPr/>
            </p:nvCxnSpPr>
            <p:spPr>
              <a:xfrm flipV="1">
                <a:off x="7311521" y="4070309"/>
                <a:ext cx="685800" cy="88458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1" name="Straight Arrow Connector 10"/>
              <p:cNvCxnSpPr/>
              <p:nvPr/>
            </p:nvCxnSpPr>
            <p:spPr>
              <a:xfrm flipV="1">
                <a:off x="3538331" y="3266541"/>
                <a:ext cx="546652" cy="73549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2" name="Straight Arrow Connector 11"/>
              <p:cNvCxnSpPr/>
              <p:nvPr/>
            </p:nvCxnSpPr>
            <p:spPr>
              <a:xfrm flipV="1">
                <a:off x="4542183" y="4343400"/>
                <a:ext cx="89452" cy="964098"/>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3" name="Straight Arrow Connector 12"/>
              <p:cNvCxnSpPr/>
              <p:nvPr/>
            </p:nvCxnSpPr>
            <p:spPr>
              <a:xfrm flipH="1" flipV="1">
                <a:off x="1649896" y="4253948"/>
                <a:ext cx="183874" cy="834886"/>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4" name="Straight Arrow Connector 13"/>
              <p:cNvCxnSpPr/>
              <p:nvPr/>
            </p:nvCxnSpPr>
            <p:spPr>
              <a:xfrm flipH="1" flipV="1">
                <a:off x="2564296" y="3157210"/>
                <a:ext cx="163996" cy="735496"/>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15" name="Straight Arrow Connector 14"/>
              <p:cNvCxnSpPr/>
              <p:nvPr/>
            </p:nvCxnSpPr>
            <p:spPr>
              <a:xfrm flipV="1">
                <a:off x="2830168" y="4671391"/>
                <a:ext cx="1138030" cy="332960"/>
              </a:xfrm>
              <a:prstGeom prst="straightConnector1">
                <a:avLst/>
              </a:prstGeom>
              <a:noFill/>
              <a:ln w="69850" cap="flat" cmpd="sng" algn="ctr">
                <a:solidFill>
                  <a:srgbClr val="FF3D04">
                    <a:shade val="95000"/>
                    <a:satMod val="105000"/>
                  </a:srgbClr>
                </a:solidFill>
                <a:prstDash val="solid"/>
                <a:tailEnd type="triangle"/>
              </a:ln>
              <a:effectLst/>
            </p:spPr>
          </p:cxnSp>
          <p:sp>
            <p:nvSpPr>
              <p:cNvPr id="16" name="Oval 15"/>
              <p:cNvSpPr/>
              <p:nvPr/>
            </p:nvSpPr>
            <p:spPr>
              <a:xfrm>
                <a:off x="2318302" y="2766334"/>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17" name="Oval 16"/>
              <p:cNvSpPr/>
              <p:nvPr/>
            </p:nvSpPr>
            <p:spPr>
              <a:xfrm>
                <a:off x="1375327" y="3863072"/>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18" name="Oval 17"/>
              <p:cNvSpPr/>
              <p:nvPr/>
            </p:nvSpPr>
            <p:spPr>
              <a:xfrm>
                <a:off x="1565413" y="5254369"/>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19" name="Oval 18"/>
              <p:cNvSpPr/>
              <p:nvPr/>
            </p:nvSpPr>
            <p:spPr>
              <a:xfrm>
                <a:off x="2370482" y="5334064"/>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0" name="Oval 19"/>
              <p:cNvSpPr/>
              <p:nvPr/>
            </p:nvSpPr>
            <p:spPr>
              <a:xfrm>
                <a:off x="3970682" y="4417178"/>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1" name="Oval 20"/>
              <p:cNvSpPr/>
              <p:nvPr/>
            </p:nvSpPr>
            <p:spPr>
              <a:xfrm>
                <a:off x="3980620" y="2971624"/>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2" name="Oval 21"/>
              <p:cNvSpPr/>
              <p:nvPr/>
            </p:nvSpPr>
            <p:spPr>
              <a:xfrm>
                <a:off x="4482572" y="3997840"/>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3" name="Oval 22"/>
              <p:cNvSpPr/>
              <p:nvPr/>
            </p:nvSpPr>
            <p:spPr>
              <a:xfrm>
                <a:off x="4562084" y="5475786"/>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4" name="Oval 23"/>
              <p:cNvSpPr/>
              <p:nvPr/>
            </p:nvSpPr>
            <p:spPr>
              <a:xfrm>
                <a:off x="5834268" y="4737715"/>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5" name="Oval 24"/>
              <p:cNvSpPr/>
              <p:nvPr/>
            </p:nvSpPr>
            <p:spPr>
              <a:xfrm>
                <a:off x="7913409" y="3743636"/>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6" name="Oval 25"/>
              <p:cNvSpPr/>
              <p:nvPr/>
            </p:nvSpPr>
            <p:spPr>
              <a:xfrm>
                <a:off x="7788629" y="5217364"/>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27" name="Rounded Rectangle 26"/>
              <p:cNvSpPr/>
              <p:nvPr/>
            </p:nvSpPr>
            <p:spPr>
              <a:xfrm>
                <a:off x="3102256" y="1287958"/>
                <a:ext cx="3307279" cy="653726"/>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500" kern="0" dirty="0">
                    <a:solidFill>
                      <a:srgbClr val="FFFFFF"/>
                    </a:solidFill>
                    <a:latin typeface="Arial"/>
                    <a:sym typeface="Arial"/>
                  </a:rPr>
                  <a:t>Priority Goal</a:t>
                </a:r>
              </a:p>
            </p:txBody>
          </p:sp>
          <p:sp>
            <p:nvSpPr>
              <p:cNvPr id="28" name="Rectangle 27"/>
              <p:cNvSpPr/>
              <p:nvPr/>
            </p:nvSpPr>
            <p:spPr>
              <a:xfrm>
                <a:off x="3225496" y="1920255"/>
                <a:ext cx="2996399" cy="361601"/>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000053"/>
                    </a:solidFill>
                    <a:latin typeface="Arial"/>
                    <a:sym typeface="Arial"/>
                  </a:rPr>
                  <a:t>Outcome Measure</a:t>
                </a:r>
              </a:p>
            </p:txBody>
          </p:sp>
          <p:grpSp>
            <p:nvGrpSpPr>
              <p:cNvPr id="29" name="Group 28"/>
              <p:cNvGrpSpPr/>
              <p:nvPr/>
            </p:nvGrpSpPr>
            <p:grpSpPr>
              <a:xfrm>
                <a:off x="5122411" y="2668555"/>
                <a:ext cx="2560544" cy="1819469"/>
                <a:chOff x="5113175" y="2668555"/>
                <a:chExt cx="2560544" cy="1819469"/>
              </a:xfrm>
            </p:grpSpPr>
            <p:cxnSp>
              <p:nvCxnSpPr>
                <p:cNvPr id="30" name="Straight Arrow Connector 29"/>
                <p:cNvCxnSpPr/>
                <p:nvPr/>
              </p:nvCxnSpPr>
              <p:spPr>
                <a:xfrm flipH="1" flipV="1">
                  <a:off x="5580822" y="3450416"/>
                  <a:ext cx="392595" cy="892984"/>
                </a:xfrm>
                <a:prstGeom prst="straightConnector1">
                  <a:avLst/>
                </a:prstGeom>
                <a:noFill/>
                <a:ln w="69850" cap="flat" cmpd="sng" algn="ctr">
                  <a:solidFill>
                    <a:srgbClr val="FF3D04">
                      <a:shade val="95000"/>
                      <a:satMod val="105000"/>
                    </a:srgbClr>
                  </a:solidFill>
                  <a:prstDash val="solid"/>
                  <a:tailEnd type="triangle"/>
                </a:ln>
                <a:effectLst/>
              </p:spPr>
            </p:cxnSp>
            <p:sp>
              <p:nvSpPr>
                <p:cNvPr id="31" name="Oval 30"/>
                <p:cNvSpPr/>
                <p:nvPr/>
              </p:nvSpPr>
              <p:spPr>
                <a:xfrm>
                  <a:off x="5322404" y="3106278"/>
                  <a:ext cx="387627" cy="390876"/>
                </a:xfrm>
                <a:prstGeom prst="ellipse">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M</a:t>
                  </a:r>
                </a:p>
              </p:txBody>
            </p:sp>
            <p:sp>
              <p:nvSpPr>
                <p:cNvPr id="32" name="TextBox 31"/>
                <p:cNvSpPr txBox="1"/>
                <p:nvPr/>
              </p:nvSpPr>
              <p:spPr>
                <a:xfrm>
                  <a:off x="5897876" y="2941791"/>
                  <a:ext cx="1775843" cy="972882"/>
                </a:xfrm>
                <a:prstGeom prst="rect">
                  <a:avLst/>
                </a:prstGeom>
                <a:noFill/>
              </p:spPr>
              <p:txBody>
                <a:bodyPr wrap="square" rtlCol="0">
                  <a:spAutoFit/>
                </a:bodyPr>
                <a:lstStyle/>
                <a:p>
                  <a:pPr defTabSz="761970">
                    <a:defRPr/>
                  </a:pPr>
                  <a:r>
                    <a:rPr lang="en-US" sz="1167" kern="0" dirty="0">
                      <a:solidFill>
                        <a:srgbClr val="000000"/>
                      </a:solidFill>
                      <a:latin typeface="Arial"/>
                      <a:cs typeface="Arial"/>
                      <a:sym typeface="Arial"/>
                    </a:rPr>
                    <a:t>A program or PSE Change with a strong evidence base</a:t>
                  </a:r>
                </a:p>
              </p:txBody>
            </p:sp>
            <p:sp>
              <p:nvSpPr>
                <p:cNvPr id="33" name="Rounded Rectangle 32"/>
                <p:cNvSpPr/>
                <p:nvPr/>
              </p:nvSpPr>
              <p:spPr>
                <a:xfrm>
                  <a:off x="5113175" y="2668555"/>
                  <a:ext cx="2476641" cy="1819469"/>
                </a:xfrm>
                <a:prstGeom prst="roundRect">
                  <a:avLst>
                    <a:gd name="adj" fmla="val 10513"/>
                  </a:avLst>
                </a:prstGeom>
                <a:no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grpSp>
        </p:grpSp>
        <p:sp>
          <p:nvSpPr>
            <p:cNvPr id="34" name="Shape 379"/>
            <p:cNvSpPr txBox="1">
              <a:spLocks/>
            </p:cNvSpPr>
            <p:nvPr/>
          </p:nvSpPr>
          <p:spPr>
            <a:xfrm>
              <a:off x="457225" y="377757"/>
              <a:ext cx="8384789" cy="872974"/>
            </a:xfrm>
            <a:prstGeom prst="rect">
              <a:avLst/>
            </a:prstGeom>
            <a:noFill/>
            <a:ln>
              <a:noFill/>
            </a:ln>
          </p:spPr>
          <p:txBody>
            <a:bodyPr lIns="76188" tIns="76188" rIns="76188" bIns="76188"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eaLnBrk="1" fontAlgn="auto" hangingPunct="1">
                <a:buClr>
                  <a:srgbClr val="807F83"/>
                </a:buClr>
              </a:pPr>
              <a:r>
                <a:rPr lang="en-US" sz="3000" kern="0" dirty="0">
                  <a:solidFill>
                    <a:srgbClr val="0D7892"/>
                  </a:solidFill>
                  <a:latin typeface="Avenir Black"/>
                  <a:ea typeface="Impact"/>
                  <a:cs typeface="Impact"/>
                  <a:sym typeface="Impact"/>
                </a:rPr>
                <a:t>SIB 1.0 Funds Isolated Interventions</a:t>
              </a:r>
            </a:p>
          </p:txBody>
        </p:sp>
      </p:grpSp>
      <p:sp>
        <p:nvSpPr>
          <p:cNvPr id="2" name="TextBox 1"/>
          <p:cNvSpPr txBox="1"/>
          <p:nvPr/>
        </p:nvSpPr>
        <p:spPr>
          <a:xfrm>
            <a:off x="6239846" y="715819"/>
            <a:ext cx="1765003" cy="861967"/>
          </a:xfrm>
          <a:prstGeom prst="rect">
            <a:avLst/>
          </a:prstGeom>
          <a:noFill/>
        </p:spPr>
        <p:txBody>
          <a:bodyPr wrap="square" rtlCol="0">
            <a:spAutoFit/>
          </a:bodyPr>
          <a:lstStyle/>
          <a:p>
            <a:r>
              <a:rPr lang="en-US" sz="1667" dirty="0"/>
              <a:t>Pick winners (and losers) and invest in the winners.</a:t>
            </a:r>
          </a:p>
        </p:txBody>
      </p:sp>
    </p:spTree>
    <p:extLst>
      <p:ext uri="{BB962C8B-B14F-4D97-AF65-F5344CB8AC3E}">
        <p14:creationId xmlns:p14="http://schemas.microsoft.com/office/powerpoint/2010/main" val="169299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22675" y="83127"/>
            <a:ext cx="6858000" cy="725508"/>
          </a:xfrm>
        </p:spPr>
        <p:txBody>
          <a:bodyPr>
            <a:normAutofit/>
          </a:bodyPr>
          <a:lstStyle/>
          <a:p>
            <a:pPr algn="ctr" eaLnBrk="1" hangingPunct="1"/>
            <a:r>
              <a:rPr lang="en-US" sz="3000" dirty="0"/>
              <a:t>Shift #2: Different Way to Minimize Risks</a:t>
            </a:r>
          </a:p>
        </p:txBody>
      </p:sp>
      <p:sp>
        <p:nvSpPr>
          <p:cNvPr id="45058" name="Content Placeholder 2"/>
          <p:cNvSpPr>
            <a:spLocks noGrp="1"/>
          </p:cNvSpPr>
          <p:nvPr>
            <p:ph idx="1"/>
          </p:nvPr>
        </p:nvSpPr>
        <p:spPr>
          <a:xfrm>
            <a:off x="987680" y="1748256"/>
            <a:ext cx="2837116" cy="2152835"/>
          </a:xfrm>
        </p:spPr>
        <p:txBody>
          <a:bodyPr>
            <a:noAutofit/>
          </a:bodyPr>
          <a:lstStyle/>
          <a:p>
            <a:pPr marL="0" indent="0">
              <a:buNone/>
            </a:pPr>
            <a:r>
              <a:rPr lang="en-US" sz="2000" dirty="0"/>
              <a:t>Only fund interventions with a strong research base</a:t>
            </a:r>
          </a:p>
          <a:p>
            <a:pPr marL="0" indent="0">
              <a:buNone/>
            </a:pPr>
            <a:endParaRPr lang="en-US" sz="2000" dirty="0"/>
          </a:p>
          <a:p>
            <a:pPr marL="0" indent="0">
              <a:buNone/>
            </a:pPr>
            <a:r>
              <a:rPr lang="en-US" sz="2000" dirty="0"/>
              <a:t>Implement them "with fidelity"</a:t>
            </a:r>
            <a:endParaRPr lang="en-US" sz="1500" i="1" dirty="0"/>
          </a:p>
        </p:txBody>
      </p:sp>
      <p:sp>
        <p:nvSpPr>
          <p:cNvPr id="5" name="Content Placeholder 2"/>
          <p:cNvSpPr txBox="1">
            <a:spLocks/>
          </p:cNvSpPr>
          <p:nvPr/>
        </p:nvSpPr>
        <p:spPr>
          <a:xfrm>
            <a:off x="5278555" y="1748256"/>
            <a:ext cx="3699191" cy="2686008"/>
          </a:xfrm>
          <a:prstGeom prst="rect">
            <a:avLst/>
          </a:prstGeom>
        </p:spPr>
        <p:txBody>
          <a:bodyPr vert="horz" lIns="76200" tIns="38100" rIns="76200" bIns="38100" rtlCol="0">
            <a:noAutofit/>
          </a:bodyPr>
          <a:lstStyle>
            <a:lvl1pPr marL="342900" indent="-342900" algn="l" defTabSz="457200" rtl="0" eaLnBrk="1" latinLnBrk="0" hangingPunct="1">
              <a:spcBef>
                <a:spcPct val="20000"/>
              </a:spcBef>
              <a:buClr>
                <a:srgbClr val="B0BC22"/>
              </a:buClr>
              <a:buFont typeface="Arial"/>
              <a:buChar char="•"/>
              <a:defRPr sz="3200" kern="1200" baseline="0">
                <a:solidFill>
                  <a:schemeClr val="tx1"/>
                </a:solidFill>
                <a:latin typeface="Avenir Book"/>
                <a:ea typeface="+mn-ea"/>
                <a:cs typeface="+mn-cs"/>
              </a:defRPr>
            </a:lvl1pPr>
            <a:lvl2pPr marL="742950" indent="-285750" algn="l" defTabSz="457200" rtl="0" eaLnBrk="1" latinLnBrk="0" hangingPunct="1">
              <a:spcBef>
                <a:spcPct val="20000"/>
              </a:spcBef>
              <a:buClr>
                <a:srgbClr val="B0BC22"/>
              </a:buClr>
              <a:buFont typeface="Arial"/>
              <a:buChar char="–"/>
              <a:defRPr sz="2800" kern="1200" baseline="0">
                <a:solidFill>
                  <a:schemeClr val="tx1"/>
                </a:solidFill>
                <a:latin typeface="Avenir Book"/>
                <a:ea typeface="+mn-ea"/>
                <a:cs typeface="+mn-cs"/>
              </a:defRPr>
            </a:lvl2pPr>
            <a:lvl3pPr marL="1143000" indent="-228600" algn="l" defTabSz="457200" rtl="0" eaLnBrk="1" latinLnBrk="0" hangingPunct="1">
              <a:spcBef>
                <a:spcPct val="20000"/>
              </a:spcBef>
              <a:buClr>
                <a:srgbClr val="B0BC22"/>
              </a:buClr>
              <a:buFont typeface="Arial"/>
              <a:buChar char="•"/>
              <a:defRPr sz="2400" kern="1200" baseline="0">
                <a:solidFill>
                  <a:schemeClr val="tx1"/>
                </a:solidFill>
                <a:latin typeface="Avenir Book"/>
                <a:ea typeface="+mn-ea"/>
                <a:cs typeface="+mn-cs"/>
              </a:defRPr>
            </a:lvl3pPr>
            <a:lvl4pPr marL="1600200" indent="-228600" algn="l" defTabSz="457200" rtl="0" eaLnBrk="1" latinLnBrk="0" hangingPunct="1">
              <a:spcBef>
                <a:spcPct val="20000"/>
              </a:spcBef>
              <a:buClr>
                <a:srgbClr val="B0BC22"/>
              </a:buClr>
              <a:buFont typeface="Arial"/>
              <a:buChar char="–"/>
              <a:defRPr sz="2000" kern="1200" baseline="0">
                <a:solidFill>
                  <a:schemeClr val="tx1"/>
                </a:solidFill>
                <a:latin typeface="Avenir Book"/>
                <a:ea typeface="+mn-ea"/>
                <a:cs typeface="+mn-cs"/>
              </a:defRPr>
            </a:lvl4pPr>
            <a:lvl5pPr marL="2057400" indent="-228600" algn="l" defTabSz="457200" rtl="0" eaLnBrk="1" latinLnBrk="0" hangingPunct="1">
              <a:spcBef>
                <a:spcPct val="20000"/>
              </a:spcBef>
              <a:buClr>
                <a:srgbClr val="B0BC22"/>
              </a:buClr>
              <a:buFont typeface="Arial"/>
              <a:buChar char="»"/>
              <a:defRPr sz="2000" kern="1200" baseline="0">
                <a:solidFill>
                  <a:schemeClr val="tx1"/>
                </a:solidFill>
                <a:latin typeface="Avenir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Use </a:t>
            </a:r>
            <a:r>
              <a:rPr lang="en-US" sz="2000" dirty="0">
                <a:solidFill>
                  <a:srgbClr val="FF0000"/>
                </a:solidFill>
              </a:rPr>
              <a:t>community collaboration</a:t>
            </a:r>
            <a:r>
              <a:rPr lang="en-US" sz="2000" dirty="0"/>
              <a:t> to enhance success </a:t>
            </a:r>
          </a:p>
          <a:p>
            <a:pPr marL="0" indent="0">
              <a:buNone/>
            </a:pPr>
            <a:endParaRPr lang="en-US" sz="2000" dirty="0"/>
          </a:p>
          <a:p>
            <a:pPr marL="0" indent="0">
              <a:buNone/>
            </a:pPr>
            <a:r>
              <a:rPr lang="en-US" sz="2000" dirty="0"/>
              <a:t>Use proven </a:t>
            </a:r>
            <a:r>
              <a:rPr lang="en-US" sz="2000" dirty="0">
                <a:solidFill>
                  <a:srgbClr val="FF0000"/>
                </a:solidFill>
              </a:rPr>
              <a:t>strategy management</a:t>
            </a:r>
            <a:r>
              <a:rPr lang="en-US" sz="2000" dirty="0"/>
              <a:t> techniques to improve execution while allowing flexibility</a:t>
            </a:r>
            <a:endParaRPr lang="en-US" sz="1500" i="1" dirty="0"/>
          </a:p>
        </p:txBody>
      </p:sp>
      <p:sp>
        <p:nvSpPr>
          <p:cNvPr id="6" name="Right Arrow 4"/>
          <p:cNvSpPr/>
          <p:nvPr/>
        </p:nvSpPr>
        <p:spPr>
          <a:xfrm>
            <a:off x="4204868" y="2190015"/>
            <a:ext cx="693615" cy="1103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Oval 6"/>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00066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94" y="83127"/>
            <a:ext cx="7576421" cy="764771"/>
          </a:xfrm>
        </p:spPr>
        <p:txBody>
          <a:bodyPr>
            <a:normAutofit/>
          </a:bodyPr>
          <a:lstStyle/>
          <a:p>
            <a:pPr algn="ctr"/>
            <a:r>
              <a:rPr lang="en-US" dirty="0"/>
              <a:t>Agenda</a:t>
            </a:r>
          </a:p>
        </p:txBody>
      </p:sp>
      <p:sp>
        <p:nvSpPr>
          <p:cNvPr id="3" name="Content Placeholder 2"/>
          <p:cNvSpPr>
            <a:spLocks noGrp="1"/>
          </p:cNvSpPr>
          <p:nvPr>
            <p:ph idx="1"/>
          </p:nvPr>
        </p:nvSpPr>
        <p:spPr>
          <a:xfrm>
            <a:off x="567813" y="1333500"/>
            <a:ext cx="8354961" cy="3771636"/>
          </a:xfrm>
        </p:spPr>
        <p:txBody>
          <a:bodyPr/>
          <a:lstStyle/>
          <a:p>
            <a:r>
              <a:rPr lang="en-US" dirty="0"/>
              <a:t>Embrace a “Bootstrap” Mindset </a:t>
            </a:r>
          </a:p>
          <a:p>
            <a:r>
              <a:rPr lang="en-US" dirty="0"/>
              <a:t>Social Impact Bonds 2.0</a:t>
            </a:r>
          </a:p>
          <a:p>
            <a:pPr lvl="1"/>
            <a:r>
              <a:rPr lang="en-US" dirty="0"/>
              <a:t>Overview of SIBs</a:t>
            </a:r>
          </a:p>
          <a:p>
            <a:pPr lvl="1"/>
            <a:r>
              <a:rPr lang="en-US" dirty="0"/>
              <a:t>Six Fundamental Shifts</a:t>
            </a:r>
          </a:p>
          <a:p>
            <a:pPr lvl="1"/>
            <a:r>
              <a:rPr lang="en-US" dirty="0"/>
              <a:t>SIB 2.0 Techniques</a:t>
            </a:r>
          </a:p>
          <a:p>
            <a:r>
              <a:rPr lang="en-US" dirty="0"/>
              <a:t>Becoming an SIB 2.0 Pilot Community</a:t>
            </a:r>
          </a:p>
        </p:txBody>
      </p:sp>
      <p:sp>
        <p:nvSpPr>
          <p:cNvPr id="4" name="Oval 3"/>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873495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98409" y="114341"/>
            <a:ext cx="6858000" cy="591344"/>
          </a:xfrm>
        </p:spPr>
        <p:txBody>
          <a:bodyPr>
            <a:normAutofit/>
          </a:bodyPr>
          <a:lstStyle/>
          <a:p>
            <a:pPr algn="ctr" eaLnBrk="1" hangingPunct="1"/>
            <a:r>
              <a:rPr lang="en-US" sz="2800" dirty="0"/>
              <a:t>Disadvantages of the SIB 1.0 Risk Mitigation</a:t>
            </a:r>
          </a:p>
        </p:txBody>
      </p:sp>
      <p:sp>
        <p:nvSpPr>
          <p:cNvPr id="45058" name="Content Placeholder 2"/>
          <p:cNvSpPr>
            <a:spLocks noGrp="1"/>
          </p:cNvSpPr>
          <p:nvPr>
            <p:ph idx="1"/>
          </p:nvPr>
        </p:nvSpPr>
        <p:spPr>
          <a:xfrm>
            <a:off x="1110486" y="1111261"/>
            <a:ext cx="6981643" cy="2928470"/>
          </a:xfrm>
        </p:spPr>
        <p:txBody>
          <a:bodyPr>
            <a:noAutofit/>
          </a:bodyPr>
          <a:lstStyle/>
          <a:p>
            <a:pPr eaLnBrk="1" hangingPunct="1"/>
            <a:r>
              <a:rPr lang="en-US" sz="2667" dirty="0"/>
              <a:t>Interventions limited by evidence-based criteria</a:t>
            </a:r>
          </a:p>
          <a:p>
            <a:pPr lvl="1"/>
            <a:r>
              <a:rPr lang="en-US" sz="2000" dirty="0"/>
              <a:t>Largely eliminates broad collaborative efforts</a:t>
            </a:r>
          </a:p>
          <a:p>
            <a:pPr lvl="1"/>
            <a:r>
              <a:rPr lang="en-US" sz="2000" dirty="0"/>
              <a:t>Nearly always points to “isolated impact” interventions</a:t>
            </a:r>
          </a:p>
          <a:p>
            <a:endParaRPr lang="en-US" sz="750" dirty="0"/>
          </a:p>
        </p:txBody>
      </p:sp>
      <p:sp>
        <p:nvSpPr>
          <p:cNvPr id="2" name="Rectangle: Rounded Corners 1"/>
          <p:cNvSpPr/>
          <p:nvPr/>
        </p:nvSpPr>
        <p:spPr>
          <a:xfrm>
            <a:off x="1136588" y="2950915"/>
            <a:ext cx="5145028" cy="2334847"/>
          </a:xfrm>
          <a:prstGeom prst="roundRect">
            <a:avLst>
              <a:gd name="adj" fmla="val 13320"/>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1667" dirty="0">
                <a:solidFill>
                  <a:schemeClr val="tx1"/>
                </a:solidFill>
              </a:rPr>
              <a:t>Universe of Potentially Valuable Approaches</a:t>
            </a:r>
          </a:p>
        </p:txBody>
      </p:sp>
      <p:grpSp>
        <p:nvGrpSpPr>
          <p:cNvPr id="9" name="Group 8"/>
          <p:cNvGrpSpPr/>
          <p:nvPr/>
        </p:nvGrpSpPr>
        <p:grpSpPr>
          <a:xfrm>
            <a:off x="1765025" y="3101496"/>
            <a:ext cx="4350514" cy="640728"/>
            <a:chOff x="1203629" y="3592112"/>
            <a:chExt cx="5220617" cy="768873"/>
          </a:xfrm>
        </p:grpSpPr>
        <p:sp>
          <p:nvSpPr>
            <p:cNvPr id="3" name="Rectangle: Rounded Corners 2"/>
            <p:cNvSpPr/>
            <p:nvPr/>
          </p:nvSpPr>
          <p:spPr>
            <a:xfrm>
              <a:off x="4841631" y="3592112"/>
              <a:ext cx="1582615" cy="768873"/>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 name="TextBox 5"/>
            <p:cNvSpPr txBox="1"/>
            <p:nvPr/>
          </p:nvSpPr>
          <p:spPr>
            <a:xfrm>
              <a:off x="1203629" y="3778671"/>
              <a:ext cx="3423141" cy="356945"/>
            </a:xfrm>
            <a:prstGeom prst="rect">
              <a:avLst/>
            </a:prstGeom>
            <a:noFill/>
          </p:spPr>
          <p:txBody>
            <a:bodyPr wrap="square" rtlCol="0">
              <a:spAutoFit/>
            </a:bodyPr>
            <a:lstStyle/>
            <a:p>
              <a:r>
                <a:rPr lang="en-US" sz="1333" dirty="0"/>
                <a:t>Interventions that have been tried</a:t>
              </a:r>
            </a:p>
          </p:txBody>
        </p:sp>
        <p:cxnSp>
          <p:nvCxnSpPr>
            <p:cNvPr id="8" name="Straight Arrow Connector 7"/>
            <p:cNvCxnSpPr>
              <a:endCxn id="3" idx="1"/>
            </p:cNvCxnSpPr>
            <p:nvPr/>
          </p:nvCxnSpPr>
          <p:spPr>
            <a:xfrm>
              <a:off x="4372708" y="3962400"/>
              <a:ext cx="468923" cy="141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4" name="Group 13"/>
          <p:cNvGrpSpPr/>
          <p:nvPr/>
        </p:nvGrpSpPr>
        <p:grpSpPr>
          <a:xfrm>
            <a:off x="4972539" y="3214684"/>
            <a:ext cx="1406771" cy="1546251"/>
            <a:chOff x="5052646" y="3727938"/>
            <a:chExt cx="1688125" cy="1855501"/>
          </a:xfrm>
        </p:grpSpPr>
        <p:sp>
          <p:nvSpPr>
            <p:cNvPr id="5" name="Oval 4"/>
            <p:cNvSpPr/>
            <p:nvPr/>
          </p:nvSpPr>
          <p:spPr>
            <a:xfrm>
              <a:off x="5896709" y="3727938"/>
              <a:ext cx="433754" cy="468924"/>
            </a:xfrm>
            <a:prstGeom prst="ellips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0" name="TextBox 9"/>
            <p:cNvSpPr txBox="1"/>
            <p:nvPr/>
          </p:nvSpPr>
          <p:spPr>
            <a:xfrm>
              <a:off x="5052646" y="4734206"/>
              <a:ext cx="1688125" cy="849233"/>
            </a:xfrm>
            <a:prstGeom prst="rect">
              <a:avLst/>
            </a:prstGeom>
            <a:noFill/>
          </p:spPr>
          <p:txBody>
            <a:bodyPr wrap="square" rtlCol="0">
              <a:spAutoFit/>
            </a:bodyPr>
            <a:lstStyle/>
            <a:p>
              <a:r>
                <a:rPr lang="en-US" sz="1333" dirty="0"/>
                <a:t>Interventions that have been researched</a:t>
              </a:r>
            </a:p>
          </p:txBody>
        </p:sp>
        <p:cxnSp>
          <p:nvCxnSpPr>
            <p:cNvPr id="13" name="Straight Arrow Connector 12"/>
            <p:cNvCxnSpPr/>
            <p:nvPr/>
          </p:nvCxnSpPr>
          <p:spPr>
            <a:xfrm flipV="1">
              <a:off x="5820509" y="4229287"/>
              <a:ext cx="211017" cy="5637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5" name="Oval 14"/>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6390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15884" y="63804"/>
            <a:ext cx="8221287" cy="591344"/>
          </a:xfrm>
        </p:spPr>
        <p:txBody>
          <a:bodyPr>
            <a:normAutofit fontScale="90000"/>
          </a:bodyPr>
          <a:lstStyle/>
          <a:p>
            <a:pPr algn="ctr" eaLnBrk="1" hangingPunct="1"/>
            <a:r>
              <a:rPr lang="en-US" sz="3000" dirty="0"/>
              <a:t/>
            </a:r>
            <a:br>
              <a:rPr lang="en-US" sz="3000" dirty="0"/>
            </a:br>
            <a:r>
              <a:rPr lang="en-US" sz="3000" dirty="0"/>
              <a:t>Moonshots are Not Achieved by Only Using “Evidence-based Interventions” or Process Improvement</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039" y="1433367"/>
            <a:ext cx="6460635" cy="3617956"/>
          </a:xfrm>
          <a:prstGeom prst="rect">
            <a:avLst/>
          </a:prstGeom>
        </p:spPr>
      </p:pic>
      <p:sp>
        <p:nvSpPr>
          <p:cNvPr id="4" name="Oval 3"/>
          <p:cNvSpPr/>
          <p:nvPr/>
        </p:nvSpPr>
        <p:spPr bwMode="auto">
          <a:xfrm>
            <a:off x="416577" y="1121759"/>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784313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43020" y="66502"/>
            <a:ext cx="6858000" cy="776510"/>
          </a:xfrm>
        </p:spPr>
        <p:txBody>
          <a:bodyPr>
            <a:normAutofit fontScale="90000"/>
          </a:bodyPr>
          <a:lstStyle/>
          <a:p>
            <a:pPr algn="ctr" eaLnBrk="1" hangingPunct="1"/>
            <a:r>
              <a:rPr lang="en-US" sz="3200" dirty="0"/>
              <a:t>Disadvantages of the SIB 1.0 Risk Mitigation</a:t>
            </a:r>
          </a:p>
        </p:txBody>
      </p:sp>
      <p:sp>
        <p:nvSpPr>
          <p:cNvPr id="45058" name="Content Placeholder 2"/>
          <p:cNvSpPr>
            <a:spLocks noGrp="1"/>
          </p:cNvSpPr>
          <p:nvPr>
            <p:ph idx="1"/>
          </p:nvPr>
        </p:nvSpPr>
        <p:spPr>
          <a:xfrm>
            <a:off x="1066544" y="1182225"/>
            <a:ext cx="7010951" cy="2508393"/>
          </a:xfrm>
        </p:spPr>
        <p:txBody>
          <a:bodyPr>
            <a:noAutofit/>
          </a:bodyPr>
          <a:lstStyle/>
          <a:p>
            <a:endParaRPr lang="en-US" sz="700" dirty="0"/>
          </a:p>
          <a:p>
            <a:r>
              <a:rPr lang="en-US" sz="2400" dirty="0"/>
              <a:t>“Implementing with Fidelity” can be problematic or counter-productive</a:t>
            </a:r>
          </a:p>
          <a:p>
            <a:pPr lvl="1"/>
            <a:r>
              <a:rPr lang="en-US" sz="2400" dirty="0"/>
              <a:t>Limits the listening to and engaging the locals</a:t>
            </a:r>
          </a:p>
          <a:p>
            <a:pPr lvl="1"/>
            <a:r>
              <a:rPr lang="en-US" sz="2400" dirty="0"/>
              <a:t>Typically much more expensive to control variables</a:t>
            </a:r>
          </a:p>
          <a:p>
            <a:pPr lvl="1"/>
            <a:r>
              <a:rPr lang="en-US" sz="2400" dirty="0"/>
              <a:t>Limits flexibility to make adjustments</a:t>
            </a:r>
          </a:p>
          <a:p>
            <a:pPr lvl="1"/>
            <a:r>
              <a:rPr lang="en-US" sz="2400" dirty="0"/>
              <a:t>Limits the ability to benefit from “assists”</a:t>
            </a:r>
          </a:p>
          <a:p>
            <a:pPr marL="380985" lvl="1" indent="0">
              <a:buNone/>
            </a:pPr>
            <a:endParaRPr lang="en-US" sz="2400" i="1" dirty="0"/>
          </a:p>
        </p:txBody>
      </p:sp>
      <p:sp>
        <p:nvSpPr>
          <p:cNvPr id="4" name="Oval 3"/>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5811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8">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066545" y="210386"/>
            <a:ext cx="6858000" cy="591344"/>
          </a:xfrm>
        </p:spPr>
        <p:txBody>
          <a:bodyPr>
            <a:normAutofit/>
          </a:bodyPr>
          <a:lstStyle/>
          <a:p>
            <a:pPr algn="ctr" eaLnBrk="1" hangingPunct="1"/>
            <a:r>
              <a:rPr lang="en-US" sz="3000" dirty="0"/>
              <a:t>Reducing Risk with Strategy Management</a:t>
            </a:r>
          </a:p>
        </p:txBody>
      </p:sp>
      <p:sp>
        <p:nvSpPr>
          <p:cNvPr id="45058" name="Content Placeholder 2"/>
          <p:cNvSpPr>
            <a:spLocks noGrp="1"/>
          </p:cNvSpPr>
          <p:nvPr>
            <p:ph idx="1"/>
          </p:nvPr>
        </p:nvSpPr>
        <p:spPr>
          <a:xfrm>
            <a:off x="1169784" y="1147120"/>
            <a:ext cx="7010951" cy="2508393"/>
          </a:xfrm>
        </p:spPr>
        <p:txBody>
          <a:bodyPr>
            <a:noAutofit/>
          </a:bodyPr>
          <a:lstStyle/>
          <a:p>
            <a:r>
              <a:rPr lang="en-US" sz="2400" dirty="0"/>
              <a:t>Systematically Weave Many Actions Together</a:t>
            </a:r>
          </a:p>
          <a:p>
            <a:r>
              <a:rPr lang="en-US" sz="2400" dirty="0"/>
              <a:t>Anticipate Risks, Monitor Progress &amp; Adjust</a:t>
            </a:r>
          </a:p>
          <a:p>
            <a:pPr lvl="1">
              <a:spcBef>
                <a:spcPts val="0"/>
              </a:spcBef>
            </a:pPr>
            <a:r>
              <a:rPr lang="en-US" sz="2400" dirty="0"/>
              <a:t>A different approach to measurement</a:t>
            </a:r>
          </a:p>
          <a:p>
            <a:pPr lvl="1">
              <a:spcBef>
                <a:spcPts val="0"/>
              </a:spcBef>
            </a:pPr>
            <a:r>
              <a:rPr lang="en-US" sz="2400" dirty="0"/>
              <a:t>Monitor Actions and “Drivers”</a:t>
            </a:r>
          </a:p>
          <a:p>
            <a:r>
              <a:rPr lang="en-US" sz="2400" dirty="0"/>
              <a:t>20 Years Track Record for Strategy Execution</a:t>
            </a:r>
          </a:p>
          <a:p>
            <a:pPr marL="380985" lvl="1" indent="0">
              <a:buNone/>
            </a:pPr>
            <a:endParaRPr lang="en-US" sz="2400" i="1"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0835" y="3316300"/>
            <a:ext cx="5424255" cy="2225334"/>
          </a:xfrm>
          <a:prstGeom prst="rect">
            <a:avLst/>
          </a:prstGeom>
        </p:spPr>
      </p:pic>
    </p:spTree>
    <p:extLst>
      <p:ext uri="{BB962C8B-B14F-4D97-AF65-F5344CB8AC3E}">
        <p14:creationId xmlns:p14="http://schemas.microsoft.com/office/powerpoint/2010/main" val="15264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92696" y="63158"/>
            <a:ext cx="6858000" cy="591344"/>
          </a:xfrm>
        </p:spPr>
        <p:txBody>
          <a:bodyPr>
            <a:normAutofit/>
          </a:bodyPr>
          <a:lstStyle/>
          <a:p>
            <a:pPr algn="ctr" eaLnBrk="1" hangingPunct="1"/>
            <a:r>
              <a:rPr lang="en-US" sz="2333" dirty="0"/>
              <a:t>Alignment Challenges without Strategy Measures</a:t>
            </a:r>
            <a:endParaRPr lang="en-US" sz="1667" dirty="0"/>
          </a:p>
        </p:txBody>
      </p:sp>
      <p:grpSp>
        <p:nvGrpSpPr>
          <p:cNvPr id="45059" name="Group 45058"/>
          <p:cNvGrpSpPr/>
          <p:nvPr/>
        </p:nvGrpSpPr>
        <p:grpSpPr>
          <a:xfrm>
            <a:off x="1681370" y="2445395"/>
            <a:ext cx="5590760" cy="2835514"/>
            <a:chOff x="1103244" y="3157210"/>
            <a:chExt cx="6708912" cy="3402617"/>
          </a:xfrm>
        </p:grpSpPr>
        <p:cxnSp>
          <p:nvCxnSpPr>
            <p:cNvPr id="5" name="Straight Arrow Connector 4"/>
            <p:cNvCxnSpPr/>
            <p:nvPr/>
          </p:nvCxnSpPr>
          <p:spPr>
            <a:xfrm flipV="1">
              <a:off x="1103244" y="5615609"/>
              <a:ext cx="546652" cy="73549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623931" y="5724940"/>
              <a:ext cx="183874" cy="83488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084983" y="5824330"/>
              <a:ext cx="546652" cy="73549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092687" y="5088834"/>
              <a:ext cx="258417" cy="89298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265504" y="5535326"/>
              <a:ext cx="546652" cy="73549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937513" y="3727173"/>
              <a:ext cx="685800" cy="88458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538331" y="3266541"/>
              <a:ext cx="546652" cy="73549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80822" y="3450416"/>
              <a:ext cx="392595" cy="89298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542183" y="4343400"/>
              <a:ext cx="89452" cy="964098"/>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649896" y="4253948"/>
              <a:ext cx="183874" cy="83488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296" y="3157210"/>
              <a:ext cx="163996" cy="73549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830168" y="4671391"/>
              <a:ext cx="1138030" cy="33296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908106" y="2119664"/>
            <a:ext cx="5459275" cy="2583607"/>
            <a:chOff x="1375327" y="2766334"/>
            <a:chExt cx="6551130" cy="3100328"/>
          </a:xfrm>
        </p:grpSpPr>
        <p:sp>
          <p:nvSpPr>
            <p:cNvPr id="25" name="Oval 24"/>
            <p:cNvSpPr/>
            <p:nvPr/>
          </p:nvSpPr>
          <p:spPr>
            <a:xfrm>
              <a:off x="2318302" y="2766334"/>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29" name="Oval 28"/>
            <p:cNvSpPr/>
            <p:nvPr/>
          </p:nvSpPr>
          <p:spPr>
            <a:xfrm>
              <a:off x="1375327" y="3863072"/>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0" name="Oval 29"/>
            <p:cNvSpPr/>
            <p:nvPr/>
          </p:nvSpPr>
          <p:spPr>
            <a:xfrm>
              <a:off x="1565413" y="5254369"/>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1" name="Oval 30"/>
            <p:cNvSpPr/>
            <p:nvPr/>
          </p:nvSpPr>
          <p:spPr>
            <a:xfrm>
              <a:off x="2370482" y="5334064"/>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2" name="Oval 31"/>
            <p:cNvSpPr/>
            <p:nvPr/>
          </p:nvSpPr>
          <p:spPr>
            <a:xfrm>
              <a:off x="3970682" y="4417178"/>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3" name="Oval 32"/>
            <p:cNvSpPr/>
            <p:nvPr/>
          </p:nvSpPr>
          <p:spPr>
            <a:xfrm>
              <a:off x="3980620" y="2971624"/>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4" name="Oval 33"/>
            <p:cNvSpPr/>
            <p:nvPr/>
          </p:nvSpPr>
          <p:spPr>
            <a:xfrm>
              <a:off x="5322404" y="3106278"/>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5" name="Oval 34"/>
            <p:cNvSpPr/>
            <p:nvPr/>
          </p:nvSpPr>
          <p:spPr>
            <a:xfrm>
              <a:off x="4482572" y="3997840"/>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6" name="Oval 35"/>
            <p:cNvSpPr/>
            <p:nvPr/>
          </p:nvSpPr>
          <p:spPr>
            <a:xfrm>
              <a:off x="4562084" y="5475786"/>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7" name="Oval 36"/>
            <p:cNvSpPr/>
            <p:nvPr/>
          </p:nvSpPr>
          <p:spPr>
            <a:xfrm>
              <a:off x="5834268" y="4737715"/>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38" name="Oval 37"/>
            <p:cNvSpPr/>
            <p:nvPr/>
          </p:nvSpPr>
          <p:spPr>
            <a:xfrm>
              <a:off x="7538830" y="3416962"/>
              <a:ext cx="387627" cy="39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grpSp>
      <p:sp>
        <p:nvSpPr>
          <p:cNvPr id="39" name="Oval 38"/>
          <p:cNvSpPr/>
          <p:nvPr/>
        </p:nvSpPr>
        <p:spPr>
          <a:xfrm>
            <a:off x="7205869" y="4162189"/>
            <a:ext cx="323023" cy="325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M</a:t>
            </a:r>
          </a:p>
        </p:txBody>
      </p:sp>
      <p:sp>
        <p:nvSpPr>
          <p:cNvPr id="2" name="Rounded Rectangle 1"/>
          <p:cNvSpPr/>
          <p:nvPr/>
        </p:nvSpPr>
        <p:spPr>
          <a:xfrm>
            <a:off x="3140149" y="1397167"/>
            <a:ext cx="2756066" cy="544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Outcome Objective</a:t>
            </a:r>
          </a:p>
        </p:txBody>
      </p:sp>
      <p:sp>
        <p:nvSpPr>
          <p:cNvPr id="40" name="Rectangle 39"/>
          <p:cNvSpPr/>
          <p:nvPr/>
        </p:nvSpPr>
        <p:spPr>
          <a:xfrm>
            <a:off x="3242849" y="1924081"/>
            <a:ext cx="2496999" cy="301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Outcome Measure</a:t>
            </a:r>
          </a:p>
        </p:txBody>
      </p:sp>
      <p:sp>
        <p:nvSpPr>
          <p:cNvPr id="3" name="TextBox 2"/>
          <p:cNvSpPr txBox="1"/>
          <p:nvPr/>
        </p:nvSpPr>
        <p:spPr>
          <a:xfrm>
            <a:off x="6220532" y="1591077"/>
            <a:ext cx="1681094" cy="323165"/>
          </a:xfrm>
          <a:prstGeom prst="rect">
            <a:avLst/>
          </a:prstGeom>
          <a:noFill/>
        </p:spPr>
        <p:txBody>
          <a:bodyPr wrap="square" rtlCol="0">
            <a:spAutoFit/>
          </a:bodyPr>
          <a:lstStyle/>
          <a:p>
            <a:r>
              <a:rPr lang="en-US" sz="1500" dirty="0">
                <a:solidFill>
                  <a:srgbClr val="FF0000"/>
                </a:solidFill>
              </a:rPr>
              <a:t>Evaluation Focused</a:t>
            </a:r>
          </a:p>
        </p:txBody>
      </p:sp>
    </p:spTree>
    <p:extLst>
      <p:ext uri="{BB962C8B-B14F-4D97-AF65-F5344CB8AC3E}">
        <p14:creationId xmlns:p14="http://schemas.microsoft.com/office/powerpoint/2010/main" val="13680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762000" y="953803"/>
            <a:ext cx="7620000" cy="43801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45057" name="Title 1"/>
          <p:cNvSpPr>
            <a:spLocks noGrp="1"/>
          </p:cNvSpPr>
          <p:nvPr>
            <p:ph type="title"/>
          </p:nvPr>
        </p:nvSpPr>
        <p:spPr>
          <a:xfrm>
            <a:off x="1298361" y="117148"/>
            <a:ext cx="6858000" cy="591344"/>
          </a:xfrm>
        </p:spPr>
        <p:txBody>
          <a:bodyPr>
            <a:normAutofit/>
          </a:bodyPr>
          <a:lstStyle/>
          <a:p>
            <a:pPr algn="ctr" eaLnBrk="1" hangingPunct="1"/>
            <a:r>
              <a:rPr lang="en-US" sz="2500" dirty="0"/>
              <a:t>The Power of Community Strategy Measures</a:t>
            </a:r>
          </a:p>
        </p:txBody>
      </p:sp>
      <p:grpSp>
        <p:nvGrpSpPr>
          <p:cNvPr id="45065" name="Group 45064"/>
          <p:cNvGrpSpPr/>
          <p:nvPr/>
        </p:nvGrpSpPr>
        <p:grpSpPr>
          <a:xfrm>
            <a:off x="2223882" y="3752461"/>
            <a:ext cx="4717462" cy="1373634"/>
            <a:chOff x="1754258" y="3670613"/>
            <a:chExt cx="5660954" cy="1648361"/>
          </a:xfrm>
        </p:grpSpPr>
        <p:grpSp>
          <p:nvGrpSpPr>
            <p:cNvPr id="45063" name="Group 45062"/>
            <p:cNvGrpSpPr/>
            <p:nvPr/>
          </p:nvGrpSpPr>
          <p:grpSpPr>
            <a:xfrm>
              <a:off x="6029325" y="3763499"/>
              <a:ext cx="1385887" cy="1555475"/>
              <a:chOff x="6029325" y="3763499"/>
              <a:chExt cx="1385887" cy="1555475"/>
            </a:xfrm>
          </p:grpSpPr>
          <p:cxnSp>
            <p:nvCxnSpPr>
              <p:cNvPr id="9" name="Straight Arrow Connector 8"/>
              <p:cNvCxnSpPr/>
              <p:nvPr/>
            </p:nvCxnSpPr>
            <p:spPr>
              <a:xfrm flipV="1">
                <a:off x="6617598" y="4378498"/>
                <a:ext cx="31992" cy="94047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029325" y="3856386"/>
                <a:ext cx="283887" cy="771817"/>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058645" y="4232356"/>
                <a:ext cx="295691" cy="904641"/>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020754" y="3763499"/>
                <a:ext cx="394458" cy="956055"/>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60472" y="3974426"/>
                <a:ext cx="118027" cy="89298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432481" y="3865093"/>
                <a:ext cx="89452" cy="964098"/>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grpSp>
          <p:nvGrpSpPr>
            <p:cNvPr id="45064" name="Group 45063"/>
            <p:cNvGrpSpPr/>
            <p:nvPr/>
          </p:nvGrpSpPr>
          <p:grpSpPr>
            <a:xfrm>
              <a:off x="1754258" y="3670613"/>
              <a:ext cx="1802088" cy="1555475"/>
              <a:chOff x="1754258" y="3670613"/>
              <a:chExt cx="1802088" cy="1555475"/>
            </a:xfrm>
          </p:grpSpPr>
          <p:cxnSp>
            <p:nvCxnSpPr>
              <p:cNvPr id="5" name="Straight Arrow Connector 4"/>
              <p:cNvCxnSpPr/>
              <p:nvPr/>
            </p:nvCxnSpPr>
            <p:spPr>
              <a:xfrm flipV="1">
                <a:off x="2486026" y="4322960"/>
                <a:ext cx="201889" cy="903128"/>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297929" y="3763499"/>
                <a:ext cx="258417" cy="89298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048829" y="3763499"/>
                <a:ext cx="104361" cy="75194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754258" y="3763499"/>
                <a:ext cx="588893" cy="91936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43151" y="3670613"/>
                <a:ext cx="245993" cy="73549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2821472" y="3878568"/>
                <a:ext cx="84482" cy="888783"/>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grpSp>
      <p:cxnSp>
        <p:nvCxnSpPr>
          <p:cNvPr id="45061" name="Straight Arrow Connector 45060"/>
          <p:cNvCxnSpPr/>
          <p:nvPr/>
        </p:nvCxnSpPr>
        <p:spPr>
          <a:xfrm flipV="1">
            <a:off x="3569804" y="2489014"/>
            <a:ext cx="381263" cy="501783"/>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415699" y="2489014"/>
            <a:ext cx="370738" cy="539593"/>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45079" name="Group 45078"/>
          <p:cNvGrpSpPr/>
          <p:nvPr/>
        </p:nvGrpSpPr>
        <p:grpSpPr>
          <a:xfrm>
            <a:off x="2207768" y="3847170"/>
            <a:ext cx="4883697" cy="1388423"/>
            <a:chOff x="1734922" y="3784265"/>
            <a:chExt cx="5860436" cy="1666108"/>
          </a:xfrm>
        </p:grpSpPr>
        <p:cxnSp>
          <p:nvCxnSpPr>
            <p:cNvPr id="45068" name="Straight Arrow Connector 45067"/>
            <p:cNvCxnSpPr/>
            <p:nvPr/>
          </p:nvCxnSpPr>
          <p:spPr>
            <a:xfrm flipV="1">
              <a:off x="1754258" y="4139470"/>
              <a:ext cx="501925" cy="108661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3237053" y="4055015"/>
              <a:ext cx="319293" cy="13527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6825078" y="3784265"/>
              <a:ext cx="319293" cy="135273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227609" y="4682779"/>
              <a:ext cx="297088" cy="1846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2183349" y="4952216"/>
              <a:ext cx="297088" cy="1846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2668429" y="4974689"/>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2688264" y="4731381"/>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937051" y="4483405"/>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3511194" y="4223183"/>
              <a:ext cx="323562" cy="26022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1734922" y="4139470"/>
              <a:ext cx="337388" cy="1089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572994" y="4182546"/>
              <a:ext cx="210435" cy="23064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281164" y="4858965"/>
              <a:ext cx="297088" cy="1846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236904" y="5128402"/>
              <a:ext cx="297088" cy="184631"/>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flipV="1">
              <a:off x="6721984" y="5150875"/>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6741819" y="4907567"/>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5779878" y="4268478"/>
              <a:ext cx="337388" cy="108962"/>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flipV="1">
              <a:off x="6255969" y="4207453"/>
              <a:ext cx="159569"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flipV="1">
              <a:off x="6144987" y="4486479"/>
              <a:ext cx="90926" cy="36225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flipV="1">
              <a:off x="7291234" y="4721003"/>
              <a:ext cx="304124" cy="299498"/>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7253431" y="4144782"/>
              <a:ext cx="323562" cy="260223"/>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Rounded Rectangle 51"/>
          <p:cNvSpPr/>
          <p:nvPr/>
        </p:nvSpPr>
        <p:spPr>
          <a:xfrm>
            <a:off x="3347214" y="1684371"/>
            <a:ext cx="2756066" cy="5447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Outcome Objective</a:t>
            </a:r>
          </a:p>
        </p:txBody>
      </p:sp>
      <p:sp>
        <p:nvSpPr>
          <p:cNvPr id="3" name="Rounded Rectangle 2"/>
          <p:cNvSpPr/>
          <p:nvPr/>
        </p:nvSpPr>
        <p:spPr>
          <a:xfrm>
            <a:off x="2488925" y="2990796"/>
            <a:ext cx="1352390" cy="5265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Driver Objective</a:t>
            </a:r>
          </a:p>
        </p:txBody>
      </p:sp>
      <p:sp>
        <p:nvSpPr>
          <p:cNvPr id="53" name="Rounded Rectangle 52"/>
          <p:cNvSpPr/>
          <p:nvPr/>
        </p:nvSpPr>
        <p:spPr>
          <a:xfrm>
            <a:off x="5499206" y="2990796"/>
            <a:ext cx="1352390" cy="5265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Driver Objective</a:t>
            </a:r>
          </a:p>
        </p:txBody>
      </p:sp>
      <p:grpSp>
        <p:nvGrpSpPr>
          <p:cNvPr id="2" name="Group 1"/>
          <p:cNvGrpSpPr/>
          <p:nvPr/>
        </p:nvGrpSpPr>
        <p:grpSpPr>
          <a:xfrm>
            <a:off x="2369507" y="3496423"/>
            <a:ext cx="4591842" cy="290340"/>
            <a:chOff x="2369507" y="3496423"/>
            <a:chExt cx="4591842" cy="290340"/>
          </a:xfrm>
        </p:grpSpPr>
        <p:sp>
          <p:nvSpPr>
            <p:cNvPr id="6" name="Rectangle 5"/>
            <p:cNvSpPr/>
            <p:nvPr/>
          </p:nvSpPr>
          <p:spPr>
            <a:xfrm>
              <a:off x="2369507" y="3496423"/>
              <a:ext cx="1581561" cy="290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Strategy Measure</a:t>
              </a:r>
            </a:p>
          </p:txBody>
        </p:sp>
        <p:sp>
          <p:nvSpPr>
            <p:cNvPr id="54" name="Rectangle 53"/>
            <p:cNvSpPr/>
            <p:nvPr/>
          </p:nvSpPr>
          <p:spPr>
            <a:xfrm>
              <a:off x="5379788" y="3496423"/>
              <a:ext cx="1581561" cy="2903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Strategy Measure</a:t>
              </a:r>
            </a:p>
          </p:txBody>
        </p:sp>
      </p:grpSp>
      <p:sp>
        <p:nvSpPr>
          <p:cNvPr id="56" name="Rectangle 55"/>
          <p:cNvSpPr/>
          <p:nvPr/>
        </p:nvSpPr>
        <p:spPr>
          <a:xfrm>
            <a:off x="3590681" y="2191137"/>
            <a:ext cx="2119100" cy="2736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Outcome Measure</a:t>
            </a:r>
          </a:p>
        </p:txBody>
      </p:sp>
      <p:sp>
        <p:nvSpPr>
          <p:cNvPr id="57" name="Rectangle 56"/>
          <p:cNvSpPr/>
          <p:nvPr/>
        </p:nvSpPr>
        <p:spPr>
          <a:xfrm>
            <a:off x="899583" y="1600665"/>
            <a:ext cx="560917" cy="1004741"/>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33" b="1" dirty="0">
                <a:solidFill>
                  <a:prstClr val="white"/>
                </a:solidFill>
              </a:rPr>
              <a:t>Outcomes</a:t>
            </a:r>
          </a:p>
        </p:txBody>
      </p:sp>
      <p:cxnSp>
        <p:nvCxnSpPr>
          <p:cNvPr id="59" name="Straight Connector 58"/>
          <p:cNvCxnSpPr/>
          <p:nvPr/>
        </p:nvCxnSpPr>
        <p:spPr>
          <a:xfrm>
            <a:off x="899584" y="1608767"/>
            <a:ext cx="7249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99584" y="2624578"/>
            <a:ext cx="72495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906778" y="5241758"/>
            <a:ext cx="7249583" cy="0"/>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99583" y="2624578"/>
            <a:ext cx="560917" cy="261101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333" b="1" dirty="0">
                <a:solidFill>
                  <a:prstClr val="white"/>
                </a:solidFill>
              </a:rPr>
              <a:t>Strategies</a:t>
            </a:r>
          </a:p>
        </p:txBody>
      </p:sp>
    </p:spTree>
    <p:extLst>
      <p:ext uri="{BB962C8B-B14F-4D97-AF65-F5344CB8AC3E}">
        <p14:creationId xmlns:p14="http://schemas.microsoft.com/office/powerpoint/2010/main" val="381687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762000" y="953803"/>
            <a:ext cx="7620000" cy="43801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grpSp>
        <p:nvGrpSpPr>
          <p:cNvPr id="42" name="Group 41"/>
          <p:cNvGrpSpPr/>
          <p:nvPr/>
        </p:nvGrpSpPr>
        <p:grpSpPr>
          <a:xfrm>
            <a:off x="6289510" y="3199446"/>
            <a:ext cx="1154906" cy="1296229"/>
            <a:chOff x="6029325" y="3763499"/>
            <a:chExt cx="1385887" cy="1555475"/>
          </a:xfrm>
        </p:grpSpPr>
        <p:cxnSp>
          <p:nvCxnSpPr>
            <p:cNvPr id="50" name="Straight Arrow Connector 49"/>
            <p:cNvCxnSpPr/>
            <p:nvPr/>
          </p:nvCxnSpPr>
          <p:spPr>
            <a:xfrm flipV="1">
              <a:off x="6617598" y="4378498"/>
              <a:ext cx="31992" cy="940476"/>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51" name="Straight Arrow Connector 50"/>
            <p:cNvCxnSpPr/>
            <p:nvPr/>
          </p:nvCxnSpPr>
          <p:spPr>
            <a:xfrm flipV="1">
              <a:off x="6029325" y="3856386"/>
              <a:ext cx="283887" cy="77181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52" name="Straight Arrow Connector 51"/>
            <p:cNvCxnSpPr/>
            <p:nvPr/>
          </p:nvCxnSpPr>
          <p:spPr>
            <a:xfrm flipH="1" flipV="1">
              <a:off x="7058645" y="4232356"/>
              <a:ext cx="295691" cy="904641"/>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53" name="Straight Arrow Connector 52"/>
            <p:cNvCxnSpPr/>
            <p:nvPr/>
          </p:nvCxnSpPr>
          <p:spPr>
            <a:xfrm flipH="1" flipV="1">
              <a:off x="7020754" y="3763499"/>
              <a:ext cx="394458" cy="956055"/>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54" name="Straight Arrow Connector 53"/>
            <p:cNvCxnSpPr/>
            <p:nvPr/>
          </p:nvCxnSpPr>
          <p:spPr>
            <a:xfrm flipH="1" flipV="1">
              <a:off x="6760472" y="3974426"/>
              <a:ext cx="118027" cy="89298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55" name="Straight Arrow Connector 54"/>
            <p:cNvCxnSpPr/>
            <p:nvPr/>
          </p:nvCxnSpPr>
          <p:spPr>
            <a:xfrm flipV="1">
              <a:off x="6432481" y="3865093"/>
              <a:ext cx="89452" cy="964098"/>
            </a:xfrm>
            <a:prstGeom prst="straightConnector1">
              <a:avLst/>
            </a:prstGeom>
            <a:noFill/>
            <a:ln w="69850" cap="flat" cmpd="sng" algn="ctr">
              <a:solidFill>
                <a:srgbClr val="FF3D04">
                  <a:shade val="95000"/>
                  <a:satMod val="105000"/>
                </a:srgbClr>
              </a:solidFill>
              <a:prstDash val="solid"/>
              <a:tailEnd type="triangle"/>
            </a:ln>
            <a:effectLst/>
          </p:spPr>
        </p:cxnSp>
      </p:grpSp>
      <p:grpSp>
        <p:nvGrpSpPr>
          <p:cNvPr id="43" name="Group 42"/>
          <p:cNvGrpSpPr/>
          <p:nvPr/>
        </p:nvGrpSpPr>
        <p:grpSpPr>
          <a:xfrm>
            <a:off x="1639431" y="3225617"/>
            <a:ext cx="1501740" cy="1296229"/>
            <a:chOff x="1754258" y="3670613"/>
            <a:chExt cx="1802088" cy="1555475"/>
          </a:xfrm>
        </p:grpSpPr>
        <p:cxnSp>
          <p:nvCxnSpPr>
            <p:cNvPr id="44" name="Straight Arrow Connector 43"/>
            <p:cNvCxnSpPr/>
            <p:nvPr/>
          </p:nvCxnSpPr>
          <p:spPr>
            <a:xfrm flipV="1">
              <a:off x="2486026" y="4322960"/>
              <a:ext cx="201889" cy="903128"/>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45" name="Straight Arrow Connector 44"/>
            <p:cNvCxnSpPr/>
            <p:nvPr/>
          </p:nvCxnSpPr>
          <p:spPr>
            <a:xfrm flipH="1" flipV="1">
              <a:off x="3297929" y="3763499"/>
              <a:ext cx="258417" cy="89298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46" name="Straight Arrow Connector 45"/>
            <p:cNvCxnSpPr/>
            <p:nvPr/>
          </p:nvCxnSpPr>
          <p:spPr>
            <a:xfrm flipH="1" flipV="1">
              <a:off x="3048829" y="3763499"/>
              <a:ext cx="104361" cy="751943"/>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47" name="Straight Arrow Connector 46"/>
            <p:cNvCxnSpPr/>
            <p:nvPr/>
          </p:nvCxnSpPr>
          <p:spPr>
            <a:xfrm flipV="1">
              <a:off x="1754258" y="3763499"/>
              <a:ext cx="588893" cy="919369"/>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48" name="Straight Arrow Connector 47"/>
            <p:cNvCxnSpPr/>
            <p:nvPr/>
          </p:nvCxnSpPr>
          <p:spPr>
            <a:xfrm flipV="1">
              <a:off x="2343151" y="3670613"/>
              <a:ext cx="245993" cy="735496"/>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49" name="Straight Arrow Connector 48"/>
            <p:cNvCxnSpPr/>
            <p:nvPr/>
          </p:nvCxnSpPr>
          <p:spPr>
            <a:xfrm flipH="1" flipV="1">
              <a:off x="2821472" y="3878568"/>
              <a:ext cx="84482" cy="888783"/>
            </a:xfrm>
            <a:prstGeom prst="straightConnector1">
              <a:avLst/>
            </a:prstGeom>
            <a:noFill/>
            <a:ln w="69850" cap="flat" cmpd="sng" algn="ctr">
              <a:solidFill>
                <a:srgbClr val="FF3D04">
                  <a:shade val="95000"/>
                  <a:satMod val="105000"/>
                </a:srgbClr>
              </a:solidFill>
              <a:prstDash val="solid"/>
              <a:tailEnd type="triangle"/>
            </a:ln>
            <a:effectLst/>
          </p:spPr>
        </p:cxnSp>
      </p:grpSp>
      <p:cxnSp>
        <p:nvCxnSpPr>
          <p:cNvPr id="6" name="Straight Arrow Connector 5"/>
          <p:cNvCxnSpPr>
            <a:cxnSpLocks/>
          </p:cNvCxnSpPr>
          <p:nvPr/>
        </p:nvCxnSpPr>
        <p:spPr>
          <a:xfrm flipV="1">
            <a:off x="2779048" y="1793845"/>
            <a:ext cx="827455" cy="515191"/>
          </a:xfrm>
          <a:prstGeom prst="straightConnector1">
            <a:avLst/>
          </a:prstGeom>
          <a:noFill/>
          <a:ln w="19050" cap="flat" cmpd="sng" algn="ctr">
            <a:solidFill>
              <a:srgbClr val="262849"/>
            </a:solidFill>
            <a:prstDash val="solid"/>
            <a:tailEnd type="triangle"/>
          </a:ln>
          <a:effectLst/>
        </p:spPr>
      </p:cxnSp>
      <p:cxnSp>
        <p:nvCxnSpPr>
          <p:cNvPr id="7" name="Straight Arrow Connector 6"/>
          <p:cNvCxnSpPr>
            <a:cxnSpLocks/>
          </p:cNvCxnSpPr>
          <p:nvPr/>
        </p:nvCxnSpPr>
        <p:spPr>
          <a:xfrm flipH="1" flipV="1">
            <a:off x="5733396" y="1841279"/>
            <a:ext cx="758337" cy="507655"/>
          </a:xfrm>
          <a:prstGeom prst="straightConnector1">
            <a:avLst/>
          </a:prstGeom>
          <a:noFill/>
          <a:ln w="19050" cap="flat" cmpd="sng" algn="ctr">
            <a:solidFill>
              <a:srgbClr val="262849"/>
            </a:solidFill>
            <a:prstDash val="solid"/>
            <a:tailEnd type="triangle"/>
          </a:ln>
          <a:effectLst/>
        </p:spPr>
      </p:cxnSp>
      <p:cxnSp>
        <p:nvCxnSpPr>
          <p:cNvPr id="22" name="Straight Arrow Connector 21"/>
          <p:cNvCxnSpPr/>
          <p:nvPr/>
        </p:nvCxnSpPr>
        <p:spPr>
          <a:xfrm flipV="1">
            <a:off x="1639431" y="3588098"/>
            <a:ext cx="418271" cy="905515"/>
          </a:xfrm>
          <a:prstGeom prst="straightConnector1">
            <a:avLst/>
          </a:prstGeom>
          <a:noFill/>
          <a:ln w="15875" cap="flat" cmpd="sng" algn="ctr">
            <a:solidFill>
              <a:srgbClr val="FF0000"/>
            </a:solidFill>
            <a:prstDash val="solid"/>
            <a:tailEnd type="triangle"/>
          </a:ln>
          <a:effectLst/>
        </p:spPr>
      </p:cxnSp>
      <p:cxnSp>
        <p:nvCxnSpPr>
          <p:cNvPr id="23" name="Straight Arrow Connector 22"/>
          <p:cNvCxnSpPr/>
          <p:nvPr/>
        </p:nvCxnSpPr>
        <p:spPr>
          <a:xfrm flipH="1" flipV="1">
            <a:off x="2875094" y="3517719"/>
            <a:ext cx="266078" cy="1127277"/>
          </a:xfrm>
          <a:prstGeom prst="straightConnector1">
            <a:avLst/>
          </a:prstGeom>
          <a:noFill/>
          <a:ln w="15875" cap="flat" cmpd="sng" algn="ctr">
            <a:solidFill>
              <a:srgbClr val="FF0000"/>
            </a:solidFill>
            <a:prstDash val="solid"/>
            <a:tailEnd type="triangle"/>
          </a:ln>
          <a:effectLst/>
        </p:spPr>
      </p:cxnSp>
      <p:cxnSp>
        <p:nvCxnSpPr>
          <p:cNvPr id="24" name="Straight Arrow Connector 23"/>
          <p:cNvCxnSpPr/>
          <p:nvPr/>
        </p:nvCxnSpPr>
        <p:spPr>
          <a:xfrm flipH="1" flipV="1">
            <a:off x="6952638" y="3188517"/>
            <a:ext cx="266078" cy="1127277"/>
          </a:xfrm>
          <a:prstGeom prst="straightConnector1">
            <a:avLst/>
          </a:prstGeom>
          <a:noFill/>
          <a:ln w="15875" cap="flat" cmpd="sng" algn="ctr">
            <a:solidFill>
              <a:srgbClr val="FF0000"/>
            </a:solidFill>
            <a:prstDash val="solid"/>
            <a:tailEnd type="triangle"/>
          </a:ln>
          <a:effectLst/>
        </p:spPr>
      </p:cxnSp>
      <p:cxnSp>
        <p:nvCxnSpPr>
          <p:cNvPr id="25" name="Straight Arrow Connector 24"/>
          <p:cNvCxnSpPr/>
          <p:nvPr/>
        </p:nvCxnSpPr>
        <p:spPr>
          <a:xfrm flipV="1">
            <a:off x="2033890" y="4040856"/>
            <a:ext cx="247573" cy="153859"/>
          </a:xfrm>
          <a:prstGeom prst="straightConnector1">
            <a:avLst/>
          </a:prstGeom>
          <a:noFill/>
          <a:ln w="15875" cap="flat" cmpd="sng" algn="ctr">
            <a:solidFill>
              <a:srgbClr val="FF0000"/>
            </a:solidFill>
            <a:prstDash val="solid"/>
            <a:tailEnd type="triangle"/>
          </a:ln>
          <a:effectLst/>
        </p:spPr>
      </p:cxnSp>
      <p:cxnSp>
        <p:nvCxnSpPr>
          <p:cNvPr id="26" name="Straight Arrow Connector 25"/>
          <p:cNvCxnSpPr/>
          <p:nvPr/>
        </p:nvCxnSpPr>
        <p:spPr>
          <a:xfrm flipV="1">
            <a:off x="1997007" y="4265387"/>
            <a:ext cx="247573" cy="153859"/>
          </a:xfrm>
          <a:prstGeom prst="straightConnector1">
            <a:avLst/>
          </a:prstGeom>
          <a:noFill/>
          <a:ln w="15875" cap="flat" cmpd="sng" algn="ctr">
            <a:solidFill>
              <a:srgbClr val="FF0000"/>
            </a:solidFill>
            <a:prstDash val="solid"/>
            <a:tailEnd type="triangle"/>
          </a:ln>
          <a:effectLst/>
        </p:spPr>
      </p:cxnSp>
      <p:cxnSp>
        <p:nvCxnSpPr>
          <p:cNvPr id="27" name="Straight Arrow Connector 26"/>
          <p:cNvCxnSpPr/>
          <p:nvPr/>
        </p:nvCxnSpPr>
        <p:spPr>
          <a:xfrm flipH="1" flipV="1">
            <a:off x="2401241" y="4284114"/>
            <a:ext cx="132974" cy="249582"/>
          </a:xfrm>
          <a:prstGeom prst="straightConnector1">
            <a:avLst/>
          </a:prstGeom>
          <a:noFill/>
          <a:ln w="15875" cap="flat" cmpd="sng" algn="ctr">
            <a:solidFill>
              <a:srgbClr val="FF0000"/>
            </a:solidFill>
            <a:prstDash val="solid"/>
            <a:tailEnd type="triangle"/>
          </a:ln>
          <a:effectLst/>
        </p:spPr>
      </p:cxnSp>
      <p:cxnSp>
        <p:nvCxnSpPr>
          <p:cNvPr id="28" name="Straight Arrow Connector 27"/>
          <p:cNvCxnSpPr/>
          <p:nvPr/>
        </p:nvCxnSpPr>
        <p:spPr>
          <a:xfrm flipH="1" flipV="1">
            <a:off x="2417770" y="4081357"/>
            <a:ext cx="132974" cy="249582"/>
          </a:xfrm>
          <a:prstGeom prst="straightConnector1">
            <a:avLst/>
          </a:prstGeom>
          <a:noFill/>
          <a:ln w="15875" cap="flat" cmpd="sng" algn="ctr">
            <a:solidFill>
              <a:srgbClr val="FF0000"/>
            </a:solidFill>
            <a:prstDash val="solid"/>
            <a:tailEnd type="triangle"/>
          </a:ln>
          <a:effectLst/>
        </p:spPr>
      </p:cxnSp>
      <p:cxnSp>
        <p:nvCxnSpPr>
          <p:cNvPr id="29" name="Straight Arrow Connector 28"/>
          <p:cNvCxnSpPr/>
          <p:nvPr/>
        </p:nvCxnSpPr>
        <p:spPr>
          <a:xfrm flipH="1" flipV="1">
            <a:off x="2625092" y="3874711"/>
            <a:ext cx="132974" cy="249582"/>
          </a:xfrm>
          <a:prstGeom prst="straightConnector1">
            <a:avLst/>
          </a:prstGeom>
          <a:noFill/>
          <a:ln w="15875" cap="flat" cmpd="sng" algn="ctr">
            <a:solidFill>
              <a:srgbClr val="FF0000"/>
            </a:solidFill>
            <a:prstDash val="solid"/>
            <a:tailEnd type="triangle"/>
          </a:ln>
          <a:effectLst/>
        </p:spPr>
      </p:cxnSp>
      <p:cxnSp>
        <p:nvCxnSpPr>
          <p:cNvPr id="30" name="Straight Arrow Connector 29"/>
          <p:cNvCxnSpPr/>
          <p:nvPr/>
        </p:nvCxnSpPr>
        <p:spPr>
          <a:xfrm flipH="1" flipV="1">
            <a:off x="3103544" y="3657859"/>
            <a:ext cx="269635" cy="216853"/>
          </a:xfrm>
          <a:prstGeom prst="straightConnector1">
            <a:avLst/>
          </a:prstGeom>
          <a:noFill/>
          <a:ln w="15875" cap="flat" cmpd="sng" algn="ctr">
            <a:solidFill>
              <a:srgbClr val="FF0000"/>
            </a:solidFill>
            <a:prstDash val="solid"/>
            <a:tailEnd type="triangle"/>
          </a:ln>
          <a:effectLst/>
        </p:spPr>
      </p:cxnSp>
      <p:cxnSp>
        <p:nvCxnSpPr>
          <p:cNvPr id="31" name="Straight Arrow Connector 30"/>
          <p:cNvCxnSpPr/>
          <p:nvPr/>
        </p:nvCxnSpPr>
        <p:spPr>
          <a:xfrm flipV="1">
            <a:off x="1623317" y="3588098"/>
            <a:ext cx="281157" cy="90802"/>
          </a:xfrm>
          <a:prstGeom prst="straightConnector1">
            <a:avLst/>
          </a:prstGeom>
          <a:noFill/>
          <a:ln w="15875" cap="flat" cmpd="sng" algn="ctr">
            <a:solidFill>
              <a:srgbClr val="FF0000"/>
            </a:solidFill>
            <a:prstDash val="solid"/>
            <a:tailEnd type="triangle"/>
          </a:ln>
          <a:effectLst/>
        </p:spPr>
      </p:cxnSp>
      <p:cxnSp>
        <p:nvCxnSpPr>
          <p:cNvPr id="32" name="Straight Arrow Connector 31"/>
          <p:cNvCxnSpPr/>
          <p:nvPr/>
        </p:nvCxnSpPr>
        <p:spPr>
          <a:xfrm flipV="1">
            <a:off x="2321711" y="3623995"/>
            <a:ext cx="175363" cy="192208"/>
          </a:xfrm>
          <a:prstGeom prst="straightConnector1">
            <a:avLst/>
          </a:prstGeom>
          <a:noFill/>
          <a:ln w="15875" cap="flat" cmpd="sng" algn="ctr">
            <a:solidFill>
              <a:srgbClr val="FF0000"/>
            </a:solidFill>
            <a:prstDash val="solid"/>
            <a:tailEnd type="triangle"/>
          </a:ln>
          <a:effectLst/>
        </p:spPr>
      </p:cxnSp>
      <p:cxnSp>
        <p:nvCxnSpPr>
          <p:cNvPr id="33" name="Straight Arrow Connector 32"/>
          <p:cNvCxnSpPr/>
          <p:nvPr/>
        </p:nvCxnSpPr>
        <p:spPr>
          <a:xfrm flipV="1">
            <a:off x="6499376" y="4084101"/>
            <a:ext cx="247573" cy="153859"/>
          </a:xfrm>
          <a:prstGeom prst="straightConnector1">
            <a:avLst/>
          </a:prstGeom>
          <a:noFill/>
          <a:ln w="15875" cap="flat" cmpd="sng" algn="ctr">
            <a:solidFill>
              <a:srgbClr val="FF0000"/>
            </a:solidFill>
            <a:prstDash val="solid"/>
            <a:tailEnd type="triangle"/>
          </a:ln>
          <a:effectLst/>
        </p:spPr>
      </p:cxnSp>
      <p:cxnSp>
        <p:nvCxnSpPr>
          <p:cNvPr id="34" name="Straight Arrow Connector 33"/>
          <p:cNvCxnSpPr/>
          <p:nvPr/>
        </p:nvCxnSpPr>
        <p:spPr>
          <a:xfrm flipV="1">
            <a:off x="6462493" y="4308632"/>
            <a:ext cx="247573" cy="153859"/>
          </a:xfrm>
          <a:prstGeom prst="straightConnector1">
            <a:avLst/>
          </a:prstGeom>
          <a:noFill/>
          <a:ln w="15875" cap="flat" cmpd="sng" algn="ctr">
            <a:solidFill>
              <a:srgbClr val="FF0000"/>
            </a:solidFill>
            <a:prstDash val="solid"/>
            <a:tailEnd type="triangle"/>
          </a:ln>
          <a:effectLst/>
        </p:spPr>
      </p:cxnSp>
      <p:cxnSp>
        <p:nvCxnSpPr>
          <p:cNvPr id="35" name="Straight Arrow Connector 34"/>
          <p:cNvCxnSpPr/>
          <p:nvPr/>
        </p:nvCxnSpPr>
        <p:spPr>
          <a:xfrm flipH="1" flipV="1">
            <a:off x="6866726" y="4327359"/>
            <a:ext cx="132974" cy="249582"/>
          </a:xfrm>
          <a:prstGeom prst="straightConnector1">
            <a:avLst/>
          </a:prstGeom>
          <a:noFill/>
          <a:ln w="15875" cap="flat" cmpd="sng" algn="ctr">
            <a:solidFill>
              <a:srgbClr val="FF0000"/>
            </a:solidFill>
            <a:prstDash val="solid"/>
            <a:tailEnd type="triangle"/>
          </a:ln>
          <a:effectLst/>
        </p:spPr>
      </p:cxnSp>
      <p:cxnSp>
        <p:nvCxnSpPr>
          <p:cNvPr id="36" name="Straight Arrow Connector 35"/>
          <p:cNvCxnSpPr/>
          <p:nvPr/>
        </p:nvCxnSpPr>
        <p:spPr>
          <a:xfrm flipH="1" flipV="1">
            <a:off x="6883256" y="4124602"/>
            <a:ext cx="132974" cy="249582"/>
          </a:xfrm>
          <a:prstGeom prst="straightConnector1">
            <a:avLst/>
          </a:prstGeom>
          <a:noFill/>
          <a:ln w="15875" cap="flat" cmpd="sng" algn="ctr">
            <a:solidFill>
              <a:srgbClr val="FF0000"/>
            </a:solidFill>
            <a:prstDash val="solid"/>
            <a:tailEnd type="triangle"/>
          </a:ln>
          <a:effectLst/>
        </p:spPr>
      </p:cxnSp>
      <p:cxnSp>
        <p:nvCxnSpPr>
          <p:cNvPr id="37" name="Straight Arrow Connector 36"/>
          <p:cNvCxnSpPr/>
          <p:nvPr/>
        </p:nvCxnSpPr>
        <p:spPr>
          <a:xfrm flipV="1">
            <a:off x="6081637" y="3592028"/>
            <a:ext cx="281157" cy="90802"/>
          </a:xfrm>
          <a:prstGeom prst="straightConnector1">
            <a:avLst/>
          </a:prstGeom>
          <a:noFill/>
          <a:ln w="15875" cap="flat" cmpd="sng" algn="ctr">
            <a:solidFill>
              <a:srgbClr val="FF0000"/>
            </a:solidFill>
            <a:prstDash val="solid"/>
            <a:tailEnd type="triangle"/>
          </a:ln>
          <a:effectLst/>
        </p:spPr>
      </p:cxnSp>
      <p:cxnSp>
        <p:nvCxnSpPr>
          <p:cNvPr id="38" name="Straight Arrow Connector 37"/>
          <p:cNvCxnSpPr/>
          <p:nvPr/>
        </p:nvCxnSpPr>
        <p:spPr>
          <a:xfrm flipH="1" flipV="1">
            <a:off x="6478381" y="3541174"/>
            <a:ext cx="132974" cy="249582"/>
          </a:xfrm>
          <a:prstGeom prst="straightConnector1">
            <a:avLst/>
          </a:prstGeom>
          <a:noFill/>
          <a:ln w="15875" cap="flat" cmpd="sng" algn="ctr">
            <a:solidFill>
              <a:srgbClr val="FF0000"/>
            </a:solidFill>
            <a:prstDash val="solid"/>
            <a:tailEnd type="triangle"/>
          </a:ln>
          <a:effectLst/>
        </p:spPr>
      </p:cxnSp>
      <p:cxnSp>
        <p:nvCxnSpPr>
          <p:cNvPr id="39" name="Straight Arrow Connector 38"/>
          <p:cNvCxnSpPr/>
          <p:nvPr/>
        </p:nvCxnSpPr>
        <p:spPr>
          <a:xfrm flipH="1" flipV="1">
            <a:off x="6385895" y="3773696"/>
            <a:ext cx="75772" cy="301881"/>
          </a:xfrm>
          <a:prstGeom prst="straightConnector1">
            <a:avLst/>
          </a:prstGeom>
          <a:noFill/>
          <a:ln w="15875" cap="flat" cmpd="sng" algn="ctr">
            <a:solidFill>
              <a:srgbClr val="FF0000"/>
            </a:solidFill>
            <a:prstDash val="solid"/>
            <a:tailEnd type="triangle"/>
          </a:ln>
          <a:effectLst/>
        </p:spPr>
      </p:cxnSp>
      <p:cxnSp>
        <p:nvCxnSpPr>
          <p:cNvPr id="40" name="Straight Arrow Connector 39"/>
          <p:cNvCxnSpPr/>
          <p:nvPr/>
        </p:nvCxnSpPr>
        <p:spPr>
          <a:xfrm flipH="1" flipV="1">
            <a:off x="7341101" y="3969132"/>
            <a:ext cx="253437" cy="249582"/>
          </a:xfrm>
          <a:prstGeom prst="straightConnector1">
            <a:avLst/>
          </a:prstGeom>
          <a:noFill/>
          <a:ln w="15875" cap="flat" cmpd="sng" algn="ctr">
            <a:solidFill>
              <a:srgbClr val="FF0000"/>
            </a:solidFill>
            <a:prstDash val="solid"/>
            <a:tailEnd type="triangle"/>
          </a:ln>
          <a:effectLst/>
        </p:spPr>
      </p:cxnSp>
      <p:cxnSp>
        <p:nvCxnSpPr>
          <p:cNvPr id="41" name="Straight Arrow Connector 40"/>
          <p:cNvCxnSpPr/>
          <p:nvPr/>
        </p:nvCxnSpPr>
        <p:spPr>
          <a:xfrm flipH="1" flipV="1">
            <a:off x="7309598" y="3488949"/>
            <a:ext cx="269635" cy="216853"/>
          </a:xfrm>
          <a:prstGeom prst="straightConnector1">
            <a:avLst/>
          </a:prstGeom>
          <a:noFill/>
          <a:ln w="15875" cap="flat" cmpd="sng" algn="ctr">
            <a:solidFill>
              <a:srgbClr val="FF0000"/>
            </a:solidFill>
            <a:prstDash val="solid"/>
            <a:tailEnd type="triangle"/>
          </a:ln>
          <a:effectLst/>
        </p:spPr>
      </p:cxnSp>
      <p:sp>
        <p:nvSpPr>
          <p:cNvPr id="9" name="Rounded Rectangle 8"/>
          <p:cNvSpPr/>
          <p:nvPr/>
        </p:nvSpPr>
        <p:spPr>
          <a:xfrm>
            <a:off x="3347214" y="1129295"/>
            <a:ext cx="2756066" cy="544772"/>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500" kern="0" dirty="0">
                <a:solidFill>
                  <a:srgbClr val="FFFFFF"/>
                </a:solidFill>
                <a:latin typeface="Arial"/>
                <a:sym typeface="Arial"/>
              </a:rPr>
              <a:t>Reducing Recidivism</a:t>
            </a:r>
          </a:p>
        </p:txBody>
      </p:sp>
      <p:sp>
        <p:nvSpPr>
          <p:cNvPr id="10" name="Rounded Rectangle 9"/>
          <p:cNvSpPr/>
          <p:nvPr/>
        </p:nvSpPr>
        <p:spPr>
          <a:xfrm>
            <a:off x="1908127" y="2309036"/>
            <a:ext cx="1352390" cy="526504"/>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000" kern="0" dirty="0">
                <a:solidFill>
                  <a:srgbClr val="FFFFFF"/>
                </a:solidFill>
                <a:latin typeface="Arial"/>
                <a:sym typeface="Arial"/>
              </a:rPr>
              <a:t>Increase Employment for Ex-Offenders</a:t>
            </a:r>
          </a:p>
        </p:txBody>
      </p:sp>
      <p:sp>
        <p:nvSpPr>
          <p:cNvPr id="11" name="Rectangle 10"/>
          <p:cNvSpPr/>
          <p:nvPr/>
        </p:nvSpPr>
        <p:spPr>
          <a:xfrm>
            <a:off x="1810819" y="2800571"/>
            <a:ext cx="1581561" cy="413195"/>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100" kern="0" dirty="0">
                <a:solidFill>
                  <a:srgbClr val="000053"/>
                </a:solidFill>
                <a:latin typeface="Arial"/>
                <a:sym typeface="Arial"/>
              </a:rPr>
              <a:t>Employment Rate for Returning Citizens</a:t>
            </a:r>
          </a:p>
        </p:txBody>
      </p:sp>
      <p:sp>
        <p:nvSpPr>
          <p:cNvPr id="12" name="Rounded Rectangle 11"/>
          <p:cNvSpPr/>
          <p:nvPr/>
        </p:nvSpPr>
        <p:spPr>
          <a:xfrm>
            <a:off x="6121312" y="2332144"/>
            <a:ext cx="1352390" cy="526504"/>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000" kern="0" dirty="0">
                <a:solidFill>
                  <a:srgbClr val="FFFFFF"/>
                </a:solidFill>
                <a:latin typeface="Arial"/>
                <a:sym typeface="Arial"/>
              </a:rPr>
              <a:t>Strengthen Community Support &amp; Mentoring</a:t>
            </a:r>
          </a:p>
        </p:txBody>
      </p:sp>
      <p:sp>
        <p:nvSpPr>
          <p:cNvPr id="13" name="Rectangle 12"/>
          <p:cNvSpPr/>
          <p:nvPr/>
        </p:nvSpPr>
        <p:spPr>
          <a:xfrm>
            <a:off x="5601599" y="2837771"/>
            <a:ext cx="2409598" cy="290340"/>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200" kern="0" dirty="0">
                <a:solidFill>
                  <a:srgbClr val="000053"/>
                </a:solidFill>
                <a:latin typeface="Arial"/>
                <a:sym typeface="Arial"/>
              </a:rPr>
              <a:t>% Participating in Mentoring</a:t>
            </a:r>
          </a:p>
        </p:txBody>
      </p:sp>
      <p:sp>
        <p:nvSpPr>
          <p:cNvPr id="14" name="Rectangle 13"/>
          <p:cNvSpPr/>
          <p:nvPr/>
        </p:nvSpPr>
        <p:spPr>
          <a:xfrm>
            <a:off x="3590681" y="1636061"/>
            <a:ext cx="2119100" cy="273606"/>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000053"/>
                </a:solidFill>
                <a:latin typeface="Arial"/>
                <a:sym typeface="Arial"/>
              </a:rPr>
              <a:t>Recidivism Rate</a:t>
            </a:r>
          </a:p>
        </p:txBody>
      </p:sp>
      <p:sp>
        <p:nvSpPr>
          <p:cNvPr id="15" name="Rectangle 14"/>
          <p:cNvSpPr/>
          <p:nvPr/>
        </p:nvSpPr>
        <p:spPr>
          <a:xfrm>
            <a:off x="899583" y="1045589"/>
            <a:ext cx="560917" cy="1004741"/>
          </a:xfrm>
          <a:prstGeom prst="rect">
            <a:avLst/>
          </a:prstGeom>
          <a:solidFill>
            <a:srgbClr val="FF3D04"/>
          </a:solidFill>
          <a:ln w="25400" cap="flat" cmpd="sng" algn="ctr">
            <a:solidFill>
              <a:srgbClr val="FF3D04">
                <a:shade val="50000"/>
              </a:srgbClr>
            </a:solidFill>
            <a:prstDash val="solid"/>
          </a:ln>
          <a:effectLst/>
        </p:spPr>
        <p:txBody>
          <a:bodyPr vert="vert270" rtlCol="0" anchor="ctr"/>
          <a:lstStyle/>
          <a:p>
            <a:pPr algn="ctr" defTabSz="761970">
              <a:defRPr/>
            </a:pPr>
            <a:r>
              <a:rPr lang="en-US" sz="1333" b="1" kern="0" dirty="0">
                <a:solidFill>
                  <a:prstClr val="white"/>
                </a:solidFill>
                <a:latin typeface="Arial"/>
                <a:sym typeface="Arial"/>
              </a:rPr>
              <a:t>Outcomes</a:t>
            </a:r>
          </a:p>
        </p:txBody>
      </p:sp>
      <p:cxnSp>
        <p:nvCxnSpPr>
          <p:cNvPr id="16" name="Straight Connector 15"/>
          <p:cNvCxnSpPr/>
          <p:nvPr/>
        </p:nvCxnSpPr>
        <p:spPr>
          <a:xfrm>
            <a:off x="899584" y="1053691"/>
            <a:ext cx="7249583" cy="0"/>
          </a:xfrm>
          <a:prstGeom prst="line">
            <a:avLst/>
          </a:prstGeom>
          <a:noFill/>
          <a:ln w="9525" cap="flat" cmpd="sng" algn="ctr">
            <a:solidFill>
              <a:srgbClr val="FF3D04">
                <a:shade val="95000"/>
                <a:satMod val="105000"/>
              </a:srgbClr>
            </a:solidFill>
            <a:prstDash val="solid"/>
          </a:ln>
          <a:effectLst/>
        </p:spPr>
      </p:cxnSp>
      <p:cxnSp>
        <p:nvCxnSpPr>
          <p:cNvPr id="17" name="Straight Connector 16"/>
          <p:cNvCxnSpPr/>
          <p:nvPr/>
        </p:nvCxnSpPr>
        <p:spPr>
          <a:xfrm>
            <a:off x="961885" y="2069503"/>
            <a:ext cx="7249583" cy="0"/>
          </a:xfrm>
          <a:prstGeom prst="line">
            <a:avLst/>
          </a:prstGeom>
          <a:noFill/>
          <a:ln w="9525" cap="flat" cmpd="sng" algn="ctr">
            <a:solidFill>
              <a:srgbClr val="FF3D04">
                <a:shade val="95000"/>
                <a:satMod val="105000"/>
              </a:srgbClr>
            </a:solidFill>
            <a:prstDash val="solid"/>
          </a:ln>
          <a:effectLst/>
        </p:spPr>
      </p:cxnSp>
      <p:cxnSp>
        <p:nvCxnSpPr>
          <p:cNvPr id="18" name="Straight Connector 17"/>
          <p:cNvCxnSpPr/>
          <p:nvPr/>
        </p:nvCxnSpPr>
        <p:spPr>
          <a:xfrm>
            <a:off x="906778" y="4686682"/>
            <a:ext cx="7249583" cy="0"/>
          </a:xfrm>
          <a:prstGeom prst="line">
            <a:avLst/>
          </a:prstGeom>
          <a:noFill/>
          <a:ln w="9525" cap="flat" cmpd="sng" algn="ctr">
            <a:solidFill>
              <a:srgbClr val="FF3D04">
                <a:shade val="95000"/>
                <a:satMod val="105000"/>
              </a:srgbClr>
            </a:solidFill>
            <a:prstDash val="solid"/>
          </a:ln>
          <a:effectLst/>
        </p:spPr>
      </p:cxnSp>
      <p:sp>
        <p:nvSpPr>
          <p:cNvPr id="19" name="Rectangle 18"/>
          <p:cNvSpPr/>
          <p:nvPr/>
        </p:nvSpPr>
        <p:spPr>
          <a:xfrm>
            <a:off x="899583" y="2069503"/>
            <a:ext cx="560917" cy="2611015"/>
          </a:xfrm>
          <a:prstGeom prst="rect">
            <a:avLst/>
          </a:prstGeom>
          <a:solidFill>
            <a:srgbClr val="FF3D04"/>
          </a:solidFill>
          <a:ln w="25400" cap="flat" cmpd="sng" algn="ctr">
            <a:solidFill>
              <a:srgbClr val="FF3D04">
                <a:shade val="50000"/>
              </a:srgbClr>
            </a:solidFill>
            <a:prstDash val="solid"/>
          </a:ln>
          <a:effectLst/>
        </p:spPr>
        <p:txBody>
          <a:bodyPr vert="vert270" rtlCol="0" anchor="ctr"/>
          <a:lstStyle/>
          <a:p>
            <a:pPr algn="ctr" defTabSz="761970">
              <a:defRPr/>
            </a:pPr>
            <a:r>
              <a:rPr lang="en-US" sz="1333" b="1" kern="0" dirty="0">
                <a:solidFill>
                  <a:prstClr val="white"/>
                </a:solidFill>
                <a:latin typeface="Arial"/>
                <a:sym typeface="Arial"/>
              </a:rPr>
              <a:t>Strategies</a:t>
            </a:r>
          </a:p>
        </p:txBody>
      </p:sp>
      <p:sp>
        <p:nvSpPr>
          <p:cNvPr id="20" name="TextBox 19"/>
          <p:cNvSpPr txBox="1"/>
          <p:nvPr/>
        </p:nvSpPr>
        <p:spPr>
          <a:xfrm>
            <a:off x="6430140" y="1344699"/>
            <a:ext cx="1637368" cy="451534"/>
          </a:xfrm>
          <a:prstGeom prst="rect">
            <a:avLst/>
          </a:prstGeom>
          <a:noFill/>
        </p:spPr>
        <p:txBody>
          <a:bodyPr wrap="square" rtlCol="0">
            <a:spAutoFit/>
          </a:bodyPr>
          <a:lstStyle/>
          <a:p>
            <a:pPr defTabSz="761970">
              <a:defRPr/>
            </a:pPr>
            <a:r>
              <a:rPr lang="en-US" sz="1167" kern="0" dirty="0">
                <a:solidFill>
                  <a:srgbClr val="000000"/>
                </a:solidFill>
                <a:latin typeface="Arial"/>
                <a:cs typeface="Arial"/>
                <a:sym typeface="Arial"/>
              </a:rPr>
              <a:t>Outcome Success Payments</a:t>
            </a:r>
          </a:p>
        </p:txBody>
      </p:sp>
      <p:sp>
        <p:nvSpPr>
          <p:cNvPr id="21" name="TextBox 20"/>
          <p:cNvSpPr txBox="1"/>
          <p:nvPr/>
        </p:nvSpPr>
        <p:spPr>
          <a:xfrm>
            <a:off x="7516626" y="2149945"/>
            <a:ext cx="901821" cy="631135"/>
          </a:xfrm>
          <a:prstGeom prst="rect">
            <a:avLst/>
          </a:prstGeom>
          <a:noFill/>
        </p:spPr>
        <p:txBody>
          <a:bodyPr wrap="square" rtlCol="0">
            <a:spAutoFit/>
          </a:bodyPr>
          <a:lstStyle/>
          <a:p>
            <a:pPr defTabSz="761970">
              <a:defRPr/>
            </a:pPr>
            <a:r>
              <a:rPr lang="en-US" sz="1167" kern="0" dirty="0">
                <a:solidFill>
                  <a:srgbClr val="000000"/>
                </a:solidFill>
                <a:latin typeface="Arial"/>
                <a:cs typeface="Arial"/>
                <a:sym typeface="Arial"/>
              </a:rPr>
              <a:t>Strategy Execution Payments</a:t>
            </a:r>
          </a:p>
        </p:txBody>
      </p:sp>
      <p:sp>
        <p:nvSpPr>
          <p:cNvPr id="57" name="Rounded Rectangle 11"/>
          <p:cNvSpPr/>
          <p:nvPr/>
        </p:nvSpPr>
        <p:spPr>
          <a:xfrm>
            <a:off x="3889983" y="2309036"/>
            <a:ext cx="1468236" cy="526504"/>
          </a:xfrm>
          <a:prstGeom prst="round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000" kern="0" dirty="0">
                <a:solidFill>
                  <a:srgbClr val="FFFFFF"/>
                </a:solidFill>
                <a:latin typeface="Arial"/>
                <a:sym typeface="Arial"/>
              </a:rPr>
              <a:t>Individual Therapies</a:t>
            </a:r>
          </a:p>
        </p:txBody>
      </p:sp>
      <p:sp>
        <p:nvSpPr>
          <p:cNvPr id="58" name="Rectangle 57"/>
          <p:cNvSpPr/>
          <p:nvPr/>
        </p:nvSpPr>
        <p:spPr>
          <a:xfrm>
            <a:off x="3643588" y="2814663"/>
            <a:ext cx="1867128" cy="512843"/>
          </a:xfrm>
          <a:prstGeom prst="rect">
            <a:avLst/>
          </a:prstGeom>
          <a:solidFill>
            <a:srgbClr val="FFFFFF"/>
          </a:solidFill>
          <a:ln w="25400" cap="flat" cmpd="sng" algn="ctr">
            <a:solidFill>
              <a:srgbClr val="FF3D04">
                <a:shade val="50000"/>
              </a:srgbClr>
            </a:solidFill>
            <a:prstDash val="solid"/>
          </a:ln>
          <a:effectLst/>
        </p:spPr>
        <p:txBody>
          <a:bodyPr rtlCol="0" anchor="ctr"/>
          <a:lstStyle/>
          <a:p>
            <a:pPr algn="ctr" defTabSz="761970">
              <a:defRPr/>
            </a:pPr>
            <a:r>
              <a:rPr lang="en-US" sz="1200" kern="0" dirty="0">
                <a:solidFill>
                  <a:srgbClr val="000053"/>
                </a:solidFill>
                <a:latin typeface="Arial"/>
                <a:sym typeface="Arial"/>
              </a:rPr>
              <a:t># Completing Selected</a:t>
            </a:r>
            <a:br>
              <a:rPr lang="en-US" sz="1200" kern="0" dirty="0">
                <a:solidFill>
                  <a:srgbClr val="000053"/>
                </a:solidFill>
                <a:latin typeface="Arial"/>
                <a:sym typeface="Arial"/>
              </a:rPr>
            </a:br>
            <a:r>
              <a:rPr lang="en-US" sz="1200" kern="0" dirty="0">
                <a:solidFill>
                  <a:srgbClr val="000053"/>
                </a:solidFill>
                <a:latin typeface="Arial"/>
                <a:sym typeface="Arial"/>
              </a:rPr>
              <a:t>Therapy Programs</a:t>
            </a:r>
          </a:p>
        </p:txBody>
      </p:sp>
      <p:cxnSp>
        <p:nvCxnSpPr>
          <p:cNvPr id="62" name="Straight Arrow Connector 61"/>
          <p:cNvCxnSpPr>
            <a:cxnSpLocks/>
            <a:stCxn id="57" idx="0"/>
            <a:endCxn id="14" idx="2"/>
          </p:cNvCxnSpPr>
          <p:nvPr/>
        </p:nvCxnSpPr>
        <p:spPr>
          <a:xfrm flipV="1">
            <a:off x="4624101" y="1909667"/>
            <a:ext cx="26130" cy="399368"/>
          </a:xfrm>
          <a:prstGeom prst="straightConnector1">
            <a:avLst/>
          </a:prstGeom>
          <a:noFill/>
          <a:ln w="19050" cap="flat" cmpd="sng" algn="ctr">
            <a:solidFill>
              <a:srgbClr val="262849"/>
            </a:solidFill>
            <a:prstDash val="solid"/>
            <a:tailEnd type="triangle"/>
          </a:ln>
          <a:effectLst/>
        </p:spPr>
      </p:cxnSp>
      <p:grpSp>
        <p:nvGrpSpPr>
          <p:cNvPr id="67" name="Group 66"/>
          <p:cNvGrpSpPr/>
          <p:nvPr/>
        </p:nvGrpSpPr>
        <p:grpSpPr>
          <a:xfrm>
            <a:off x="4063824" y="3381361"/>
            <a:ext cx="1154906" cy="1296229"/>
            <a:chOff x="6029325" y="3763499"/>
            <a:chExt cx="1385887" cy="1555475"/>
          </a:xfrm>
        </p:grpSpPr>
        <p:cxnSp>
          <p:nvCxnSpPr>
            <p:cNvPr id="68" name="Straight Arrow Connector 67"/>
            <p:cNvCxnSpPr/>
            <p:nvPr/>
          </p:nvCxnSpPr>
          <p:spPr>
            <a:xfrm flipV="1">
              <a:off x="6617598" y="4378498"/>
              <a:ext cx="31992" cy="940476"/>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69" name="Straight Arrow Connector 68"/>
            <p:cNvCxnSpPr/>
            <p:nvPr/>
          </p:nvCxnSpPr>
          <p:spPr>
            <a:xfrm flipV="1">
              <a:off x="6029325" y="3856386"/>
              <a:ext cx="283887" cy="771817"/>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0" name="Straight Arrow Connector 69"/>
            <p:cNvCxnSpPr/>
            <p:nvPr/>
          </p:nvCxnSpPr>
          <p:spPr>
            <a:xfrm flipH="1" flipV="1">
              <a:off x="7058645" y="4232356"/>
              <a:ext cx="295691" cy="904641"/>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1" name="Straight Arrow Connector 70"/>
            <p:cNvCxnSpPr/>
            <p:nvPr/>
          </p:nvCxnSpPr>
          <p:spPr>
            <a:xfrm flipH="1" flipV="1">
              <a:off x="7020754" y="3763499"/>
              <a:ext cx="394458" cy="956055"/>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2" name="Straight Arrow Connector 71"/>
            <p:cNvCxnSpPr/>
            <p:nvPr/>
          </p:nvCxnSpPr>
          <p:spPr>
            <a:xfrm flipH="1" flipV="1">
              <a:off x="6760472" y="3974426"/>
              <a:ext cx="118027" cy="892984"/>
            </a:xfrm>
            <a:prstGeom prst="straightConnector1">
              <a:avLst/>
            </a:prstGeom>
            <a:noFill/>
            <a:ln w="69850" cap="flat" cmpd="sng" algn="ctr">
              <a:solidFill>
                <a:srgbClr val="FF3D04">
                  <a:shade val="95000"/>
                  <a:satMod val="105000"/>
                </a:srgbClr>
              </a:solidFill>
              <a:prstDash val="solid"/>
              <a:tailEnd type="triangle"/>
            </a:ln>
            <a:effectLst/>
          </p:spPr>
        </p:cxnSp>
        <p:cxnSp>
          <p:nvCxnSpPr>
            <p:cNvPr id="73" name="Straight Arrow Connector 72"/>
            <p:cNvCxnSpPr/>
            <p:nvPr/>
          </p:nvCxnSpPr>
          <p:spPr>
            <a:xfrm flipV="1">
              <a:off x="6432481" y="3865093"/>
              <a:ext cx="89452" cy="964098"/>
            </a:xfrm>
            <a:prstGeom prst="straightConnector1">
              <a:avLst/>
            </a:prstGeom>
            <a:noFill/>
            <a:ln w="69850" cap="flat" cmpd="sng" algn="ctr">
              <a:solidFill>
                <a:srgbClr val="FF3D04">
                  <a:shade val="95000"/>
                  <a:satMod val="105000"/>
                </a:srgbClr>
              </a:solidFill>
              <a:prstDash val="solid"/>
              <a:tailEnd type="triangle"/>
            </a:ln>
            <a:effectLst/>
          </p:spPr>
        </p:cxnSp>
      </p:grpSp>
      <p:cxnSp>
        <p:nvCxnSpPr>
          <p:cNvPr id="74" name="Straight Arrow Connector 73"/>
          <p:cNvCxnSpPr/>
          <p:nvPr/>
        </p:nvCxnSpPr>
        <p:spPr>
          <a:xfrm flipH="1" flipV="1">
            <a:off x="4726951" y="3370433"/>
            <a:ext cx="266078" cy="1127277"/>
          </a:xfrm>
          <a:prstGeom prst="straightConnector1">
            <a:avLst/>
          </a:prstGeom>
          <a:noFill/>
          <a:ln w="15875" cap="flat" cmpd="sng" algn="ctr">
            <a:solidFill>
              <a:srgbClr val="FF0000"/>
            </a:solidFill>
            <a:prstDash val="solid"/>
            <a:tailEnd type="triangle"/>
          </a:ln>
          <a:effectLst/>
        </p:spPr>
      </p:cxnSp>
      <p:cxnSp>
        <p:nvCxnSpPr>
          <p:cNvPr id="75" name="Straight Arrow Connector 74"/>
          <p:cNvCxnSpPr/>
          <p:nvPr/>
        </p:nvCxnSpPr>
        <p:spPr>
          <a:xfrm flipV="1">
            <a:off x="4273689" y="4266017"/>
            <a:ext cx="247573" cy="153859"/>
          </a:xfrm>
          <a:prstGeom prst="straightConnector1">
            <a:avLst/>
          </a:prstGeom>
          <a:noFill/>
          <a:ln w="15875" cap="flat" cmpd="sng" algn="ctr">
            <a:solidFill>
              <a:srgbClr val="FF0000"/>
            </a:solidFill>
            <a:prstDash val="solid"/>
            <a:tailEnd type="triangle"/>
          </a:ln>
          <a:effectLst/>
        </p:spPr>
      </p:cxnSp>
      <p:cxnSp>
        <p:nvCxnSpPr>
          <p:cNvPr id="76" name="Straight Arrow Connector 75"/>
          <p:cNvCxnSpPr/>
          <p:nvPr/>
        </p:nvCxnSpPr>
        <p:spPr>
          <a:xfrm flipV="1">
            <a:off x="4236806" y="4490548"/>
            <a:ext cx="247573" cy="153859"/>
          </a:xfrm>
          <a:prstGeom prst="straightConnector1">
            <a:avLst/>
          </a:prstGeom>
          <a:noFill/>
          <a:ln w="15875" cap="flat" cmpd="sng" algn="ctr">
            <a:solidFill>
              <a:srgbClr val="FF0000"/>
            </a:solidFill>
            <a:prstDash val="solid"/>
            <a:tailEnd type="triangle"/>
          </a:ln>
          <a:effectLst/>
        </p:spPr>
      </p:cxnSp>
      <p:cxnSp>
        <p:nvCxnSpPr>
          <p:cNvPr id="77" name="Straight Arrow Connector 76"/>
          <p:cNvCxnSpPr/>
          <p:nvPr/>
        </p:nvCxnSpPr>
        <p:spPr>
          <a:xfrm flipH="1" flipV="1">
            <a:off x="4641040" y="4509275"/>
            <a:ext cx="132974" cy="249582"/>
          </a:xfrm>
          <a:prstGeom prst="straightConnector1">
            <a:avLst/>
          </a:prstGeom>
          <a:noFill/>
          <a:ln w="15875" cap="flat" cmpd="sng" algn="ctr">
            <a:solidFill>
              <a:srgbClr val="FF0000"/>
            </a:solidFill>
            <a:prstDash val="solid"/>
            <a:tailEnd type="triangle"/>
          </a:ln>
          <a:effectLst/>
        </p:spPr>
      </p:cxnSp>
      <p:cxnSp>
        <p:nvCxnSpPr>
          <p:cNvPr id="78" name="Straight Arrow Connector 77"/>
          <p:cNvCxnSpPr/>
          <p:nvPr/>
        </p:nvCxnSpPr>
        <p:spPr>
          <a:xfrm flipH="1" flipV="1">
            <a:off x="4657569" y="4306518"/>
            <a:ext cx="132974" cy="249582"/>
          </a:xfrm>
          <a:prstGeom prst="straightConnector1">
            <a:avLst/>
          </a:prstGeom>
          <a:noFill/>
          <a:ln w="15875" cap="flat" cmpd="sng" algn="ctr">
            <a:solidFill>
              <a:srgbClr val="FF0000"/>
            </a:solidFill>
            <a:prstDash val="solid"/>
            <a:tailEnd type="triangle"/>
          </a:ln>
          <a:effectLst/>
        </p:spPr>
      </p:cxnSp>
      <p:cxnSp>
        <p:nvCxnSpPr>
          <p:cNvPr id="79" name="Straight Arrow Connector 78"/>
          <p:cNvCxnSpPr/>
          <p:nvPr/>
        </p:nvCxnSpPr>
        <p:spPr>
          <a:xfrm flipV="1">
            <a:off x="3855951" y="3773944"/>
            <a:ext cx="281157" cy="90802"/>
          </a:xfrm>
          <a:prstGeom prst="straightConnector1">
            <a:avLst/>
          </a:prstGeom>
          <a:noFill/>
          <a:ln w="15875" cap="flat" cmpd="sng" algn="ctr">
            <a:solidFill>
              <a:srgbClr val="FF0000"/>
            </a:solidFill>
            <a:prstDash val="solid"/>
            <a:tailEnd type="triangle"/>
          </a:ln>
          <a:effectLst/>
        </p:spPr>
      </p:cxnSp>
      <p:cxnSp>
        <p:nvCxnSpPr>
          <p:cNvPr id="80" name="Straight Arrow Connector 79"/>
          <p:cNvCxnSpPr/>
          <p:nvPr/>
        </p:nvCxnSpPr>
        <p:spPr>
          <a:xfrm flipH="1" flipV="1">
            <a:off x="4252694" y="3723090"/>
            <a:ext cx="132974" cy="249582"/>
          </a:xfrm>
          <a:prstGeom prst="straightConnector1">
            <a:avLst/>
          </a:prstGeom>
          <a:noFill/>
          <a:ln w="15875" cap="flat" cmpd="sng" algn="ctr">
            <a:solidFill>
              <a:srgbClr val="FF0000"/>
            </a:solidFill>
            <a:prstDash val="solid"/>
            <a:tailEnd type="triangle"/>
          </a:ln>
          <a:effectLst/>
        </p:spPr>
      </p:cxnSp>
      <p:cxnSp>
        <p:nvCxnSpPr>
          <p:cNvPr id="81" name="Straight Arrow Connector 80"/>
          <p:cNvCxnSpPr/>
          <p:nvPr/>
        </p:nvCxnSpPr>
        <p:spPr>
          <a:xfrm flipH="1" flipV="1">
            <a:off x="4160208" y="3955612"/>
            <a:ext cx="75772" cy="301881"/>
          </a:xfrm>
          <a:prstGeom prst="straightConnector1">
            <a:avLst/>
          </a:prstGeom>
          <a:noFill/>
          <a:ln w="15875" cap="flat" cmpd="sng" algn="ctr">
            <a:solidFill>
              <a:srgbClr val="FF0000"/>
            </a:solidFill>
            <a:prstDash val="solid"/>
            <a:tailEnd type="triangle"/>
          </a:ln>
          <a:effectLst/>
        </p:spPr>
      </p:cxnSp>
      <p:cxnSp>
        <p:nvCxnSpPr>
          <p:cNvPr id="82" name="Straight Arrow Connector 81"/>
          <p:cNvCxnSpPr/>
          <p:nvPr/>
        </p:nvCxnSpPr>
        <p:spPr>
          <a:xfrm flipH="1" flipV="1">
            <a:off x="5115414" y="4151048"/>
            <a:ext cx="253437" cy="249582"/>
          </a:xfrm>
          <a:prstGeom prst="straightConnector1">
            <a:avLst/>
          </a:prstGeom>
          <a:noFill/>
          <a:ln w="15875" cap="flat" cmpd="sng" algn="ctr">
            <a:solidFill>
              <a:srgbClr val="FF0000"/>
            </a:solidFill>
            <a:prstDash val="solid"/>
            <a:tailEnd type="triangle"/>
          </a:ln>
          <a:effectLst/>
        </p:spPr>
      </p:cxnSp>
      <p:cxnSp>
        <p:nvCxnSpPr>
          <p:cNvPr id="83" name="Straight Arrow Connector 82"/>
          <p:cNvCxnSpPr/>
          <p:nvPr/>
        </p:nvCxnSpPr>
        <p:spPr>
          <a:xfrm flipH="1" flipV="1">
            <a:off x="5083912" y="3670864"/>
            <a:ext cx="269635" cy="216853"/>
          </a:xfrm>
          <a:prstGeom prst="straightConnector1">
            <a:avLst/>
          </a:prstGeom>
          <a:noFill/>
          <a:ln w="15875" cap="flat" cmpd="sng" algn="ctr">
            <a:solidFill>
              <a:srgbClr val="FF0000"/>
            </a:solidFill>
            <a:prstDash val="solid"/>
            <a:tailEnd type="triangle"/>
          </a:ln>
          <a:effectLst/>
        </p:spPr>
      </p:cxnSp>
    </p:spTree>
    <p:extLst>
      <p:ext uri="{BB962C8B-B14F-4D97-AF65-F5344CB8AC3E}">
        <p14:creationId xmlns:p14="http://schemas.microsoft.com/office/powerpoint/2010/main" val="37035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620000" cy="53001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1"/>
          <p:cNvSpPr txBox="1">
            <a:spLocks/>
          </p:cNvSpPr>
          <p:nvPr/>
        </p:nvSpPr>
        <p:spPr>
          <a:xfrm>
            <a:off x="1169298" y="166065"/>
            <a:ext cx="6858000" cy="366845"/>
          </a:xfrm>
          <a:prstGeom prst="rect">
            <a:avLst/>
          </a:prstGeom>
        </p:spPr>
        <p:txBody>
          <a:bodyPr vert="horz" lIns="76200" tIns="38100" rIns="76200" bIns="38100" rtlCol="0" anchor="ctr">
            <a:normAutofit fontScale="75000" lnSpcReduction="20000"/>
          </a:bodyPr>
          <a:lstStyle>
            <a:lvl1pPr algn="l" defTabSz="914400" rtl="0" eaLnBrk="1" latinLnBrk="0" hangingPunct="1">
              <a:spcBef>
                <a:spcPct val="0"/>
              </a:spcBef>
              <a:buNone/>
              <a:defRPr sz="4000" kern="1200">
                <a:solidFill>
                  <a:schemeClr val="accent6"/>
                </a:solidFill>
                <a:latin typeface="+mj-lt"/>
                <a:ea typeface="+mj-ea"/>
                <a:cs typeface="+mj-cs"/>
              </a:defRPr>
            </a:lvl1pPr>
          </a:lstStyle>
          <a:p>
            <a:pPr algn="ctr" defTabSz="761970">
              <a:defRPr/>
            </a:pPr>
            <a:r>
              <a:rPr lang="en-US" sz="3000" dirty="0">
                <a:solidFill>
                  <a:srgbClr val="475A8D"/>
                </a:solidFill>
                <a:latin typeface="Avenir Black"/>
              </a:rPr>
              <a:t>Strategy to Address Opioid &amp; Heroin Abuse</a:t>
            </a:r>
          </a:p>
        </p:txBody>
      </p:sp>
      <p:sp>
        <p:nvSpPr>
          <p:cNvPr id="6" name="Rectangle 5"/>
          <p:cNvSpPr/>
          <p:nvPr/>
        </p:nvSpPr>
        <p:spPr>
          <a:xfrm>
            <a:off x="899583" y="1318549"/>
            <a:ext cx="560917" cy="3047272"/>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Strategies</a:t>
            </a:r>
          </a:p>
        </p:txBody>
      </p:sp>
      <p:sp>
        <p:nvSpPr>
          <p:cNvPr id="7" name="Rectangle 6"/>
          <p:cNvSpPr/>
          <p:nvPr/>
        </p:nvSpPr>
        <p:spPr>
          <a:xfrm>
            <a:off x="899583" y="4365824"/>
            <a:ext cx="560917" cy="802373"/>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Asset &amp; Capacity Building</a:t>
            </a:r>
          </a:p>
        </p:txBody>
      </p:sp>
      <p:cxnSp>
        <p:nvCxnSpPr>
          <p:cNvPr id="8" name="Straight Connector 7"/>
          <p:cNvCxnSpPr/>
          <p:nvPr/>
        </p:nvCxnSpPr>
        <p:spPr>
          <a:xfrm flipV="1">
            <a:off x="948490" y="578924"/>
            <a:ext cx="7372098" cy="3"/>
          </a:xfrm>
          <a:prstGeom prst="line">
            <a:avLst/>
          </a:prstGeom>
          <a:noFill/>
          <a:ln w="9525" cap="flat" cmpd="sng" algn="ctr">
            <a:solidFill>
              <a:srgbClr val="3891A7">
                <a:shade val="95000"/>
                <a:satMod val="105000"/>
              </a:srgbClr>
            </a:solidFill>
            <a:prstDash val="solid"/>
          </a:ln>
          <a:effectLst/>
        </p:spPr>
      </p:cxnSp>
      <p:cxnSp>
        <p:nvCxnSpPr>
          <p:cNvPr id="9" name="Straight Connector 8"/>
          <p:cNvCxnSpPr/>
          <p:nvPr/>
        </p:nvCxnSpPr>
        <p:spPr>
          <a:xfrm>
            <a:off x="904916" y="1851513"/>
            <a:ext cx="7414489" cy="0"/>
          </a:xfrm>
          <a:prstGeom prst="line">
            <a:avLst/>
          </a:prstGeom>
          <a:noFill/>
          <a:ln w="9525" cap="flat" cmpd="sng" algn="ctr">
            <a:solidFill>
              <a:srgbClr val="3891A7">
                <a:shade val="95000"/>
                <a:satMod val="105000"/>
              </a:srgbClr>
            </a:solidFill>
            <a:prstDash val="solid"/>
          </a:ln>
          <a:effectLst/>
        </p:spPr>
      </p:cxnSp>
      <p:cxnSp>
        <p:nvCxnSpPr>
          <p:cNvPr id="10" name="Straight Connector 9"/>
          <p:cNvCxnSpPr/>
          <p:nvPr/>
        </p:nvCxnSpPr>
        <p:spPr>
          <a:xfrm>
            <a:off x="899585" y="5168194"/>
            <a:ext cx="7419821" cy="0"/>
          </a:xfrm>
          <a:prstGeom prst="line">
            <a:avLst/>
          </a:prstGeom>
          <a:noFill/>
          <a:ln w="9525" cap="flat" cmpd="sng" algn="ctr">
            <a:solidFill>
              <a:srgbClr val="3891A7">
                <a:shade val="95000"/>
                <a:satMod val="105000"/>
              </a:srgbClr>
            </a:solidFill>
            <a:prstDash val="solid"/>
          </a:ln>
          <a:effectLst/>
        </p:spPr>
      </p:cxnSp>
      <p:sp>
        <p:nvSpPr>
          <p:cNvPr id="11" name="Rounded Rectangle 10"/>
          <p:cNvSpPr/>
          <p:nvPr/>
        </p:nvSpPr>
        <p:spPr>
          <a:xfrm>
            <a:off x="1749526" y="680178"/>
            <a:ext cx="1273622" cy="502631"/>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Crime &amp; Law Enforcement Costs due to Opioid Misuse</a:t>
            </a:r>
          </a:p>
        </p:txBody>
      </p:sp>
      <p:sp>
        <p:nvSpPr>
          <p:cNvPr id="12" name="Rounded Rectangle 11"/>
          <p:cNvSpPr/>
          <p:nvPr/>
        </p:nvSpPr>
        <p:spPr>
          <a:xfrm>
            <a:off x="6225327" y="742931"/>
            <a:ext cx="1312457" cy="467490"/>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Decrease Deaths due to Opioid Misuse</a:t>
            </a:r>
          </a:p>
        </p:txBody>
      </p:sp>
      <p:sp>
        <p:nvSpPr>
          <p:cNvPr id="13" name="Rounded Rectangle 12"/>
          <p:cNvSpPr/>
          <p:nvPr/>
        </p:nvSpPr>
        <p:spPr>
          <a:xfrm>
            <a:off x="3143816" y="688186"/>
            <a:ext cx="1421819" cy="530112"/>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Decrease Health Costs &amp; Employment Problems due to Opioid Misuse</a:t>
            </a:r>
          </a:p>
        </p:txBody>
      </p:sp>
      <p:grpSp>
        <p:nvGrpSpPr>
          <p:cNvPr id="14" name="Group 13"/>
          <p:cNvGrpSpPr/>
          <p:nvPr/>
        </p:nvGrpSpPr>
        <p:grpSpPr>
          <a:xfrm>
            <a:off x="1544127" y="4447599"/>
            <a:ext cx="6643657" cy="676699"/>
            <a:chOff x="938552" y="4765617"/>
            <a:chExt cx="7972388" cy="812039"/>
          </a:xfrm>
        </p:grpSpPr>
        <p:sp>
          <p:nvSpPr>
            <p:cNvPr id="15" name="Rounded Rectangle 14"/>
            <p:cNvSpPr/>
            <p:nvPr/>
          </p:nvSpPr>
          <p:spPr>
            <a:xfrm>
              <a:off x="938552" y="5012138"/>
              <a:ext cx="1406524"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Strengthen the Coalition to Reduce Opioid Abuse</a:t>
              </a:r>
            </a:p>
          </p:txBody>
        </p:sp>
        <p:sp>
          <p:nvSpPr>
            <p:cNvPr id="16" name="Up Arrow 15"/>
            <p:cNvSpPr/>
            <p:nvPr/>
          </p:nvSpPr>
          <p:spPr>
            <a:xfrm>
              <a:off x="1598131"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400" kern="0" dirty="0">
                <a:solidFill>
                  <a:prstClr val="white"/>
                </a:solidFill>
                <a:latin typeface="Calibri"/>
                <a:sym typeface="Arial"/>
              </a:endParaRPr>
            </a:p>
          </p:txBody>
        </p:sp>
        <p:sp>
          <p:nvSpPr>
            <p:cNvPr id="17" name="Rounded Rectangle 16"/>
            <p:cNvSpPr/>
            <p:nvPr/>
          </p:nvSpPr>
          <p:spPr>
            <a:xfrm>
              <a:off x="2441642" y="5012138"/>
              <a:ext cx="1746078"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Engage Youth to Improve Communication &amp; Prevention</a:t>
              </a:r>
            </a:p>
          </p:txBody>
        </p:sp>
        <p:sp>
          <p:nvSpPr>
            <p:cNvPr id="18" name="Up Arrow 17"/>
            <p:cNvSpPr/>
            <p:nvPr/>
          </p:nvSpPr>
          <p:spPr>
            <a:xfrm>
              <a:off x="3084317" y="4768904"/>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400" kern="0" dirty="0">
                <a:solidFill>
                  <a:prstClr val="white"/>
                </a:solidFill>
                <a:latin typeface="Calibri"/>
                <a:sym typeface="Arial"/>
              </a:endParaRPr>
            </a:p>
          </p:txBody>
        </p:sp>
        <p:sp>
          <p:nvSpPr>
            <p:cNvPr id="19" name="Rounded Rectangle 18"/>
            <p:cNvSpPr/>
            <p:nvPr/>
          </p:nvSpPr>
          <p:spPr>
            <a:xfrm>
              <a:off x="5814920" y="5012138"/>
              <a:ext cx="1671167"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800" b="1" kern="0" dirty="0">
                  <a:solidFill>
                    <a:prstClr val="black"/>
                  </a:solidFill>
                  <a:latin typeface="Calibri"/>
                  <a:sym typeface="Arial"/>
                </a:rPr>
                <a:t>Engage Healthcare Professionals to Address the Opioid Crisis</a:t>
              </a:r>
            </a:p>
          </p:txBody>
        </p:sp>
        <p:sp>
          <p:nvSpPr>
            <p:cNvPr id="20" name="Rounded Rectangle 19"/>
            <p:cNvSpPr/>
            <p:nvPr/>
          </p:nvSpPr>
          <p:spPr>
            <a:xfrm>
              <a:off x="7562009" y="5012138"/>
              <a:ext cx="1348931"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Increase Resources to Address the Opioid Crisis</a:t>
              </a:r>
            </a:p>
          </p:txBody>
        </p:sp>
        <p:sp>
          <p:nvSpPr>
            <p:cNvPr id="21" name="Up Arrow 20"/>
            <p:cNvSpPr/>
            <p:nvPr/>
          </p:nvSpPr>
          <p:spPr>
            <a:xfrm>
              <a:off x="6324417"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400" kern="0" dirty="0">
                <a:solidFill>
                  <a:prstClr val="white"/>
                </a:solidFill>
                <a:latin typeface="Calibri"/>
                <a:sym typeface="Arial"/>
              </a:endParaRPr>
            </a:p>
          </p:txBody>
        </p:sp>
        <p:sp>
          <p:nvSpPr>
            <p:cNvPr id="22" name="Up Arrow 21"/>
            <p:cNvSpPr/>
            <p:nvPr/>
          </p:nvSpPr>
          <p:spPr>
            <a:xfrm>
              <a:off x="7974768"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400" kern="0" dirty="0">
                <a:solidFill>
                  <a:prstClr val="white"/>
                </a:solidFill>
                <a:latin typeface="Calibri"/>
                <a:sym typeface="Arial"/>
              </a:endParaRPr>
            </a:p>
          </p:txBody>
        </p:sp>
        <p:sp>
          <p:nvSpPr>
            <p:cNvPr id="23" name="Rounded Rectangle 22"/>
            <p:cNvSpPr/>
            <p:nvPr/>
          </p:nvSpPr>
          <p:spPr>
            <a:xfrm>
              <a:off x="4242096" y="5012138"/>
              <a:ext cx="1496902"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Secure Funding for Expanding Addiction Treatment</a:t>
              </a:r>
            </a:p>
          </p:txBody>
        </p:sp>
        <p:sp>
          <p:nvSpPr>
            <p:cNvPr id="24" name="Up Arrow 23"/>
            <p:cNvSpPr/>
            <p:nvPr/>
          </p:nvSpPr>
          <p:spPr>
            <a:xfrm>
              <a:off x="4755732"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400" kern="0" dirty="0">
                <a:solidFill>
                  <a:prstClr val="white"/>
                </a:solidFill>
                <a:latin typeface="Calibri"/>
                <a:sym typeface="Arial"/>
              </a:endParaRPr>
            </a:p>
          </p:txBody>
        </p:sp>
      </p:grpSp>
      <p:cxnSp>
        <p:nvCxnSpPr>
          <p:cNvPr id="25" name="Straight Connector 24"/>
          <p:cNvCxnSpPr/>
          <p:nvPr/>
        </p:nvCxnSpPr>
        <p:spPr>
          <a:xfrm flipV="1">
            <a:off x="8319405" y="576808"/>
            <a:ext cx="1" cy="4567733"/>
          </a:xfrm>
          <a:prstGeom prst="line">
            <a:avLst/>
          </a:prstGeom>
          <a:noFill/>
          <a:ln w="9525" cap="flat" cmpd="sng" algn="ctr">
            <a:solidFill>
              <a:srgbClr val="3891A7">
                <a:shade val="95000"/>
                <a:satMod val="105000"/>
              </a:srgbClr>
            </a:solidFill>
            <a:prstDash val="solid"/>
          </a:ln>
          <a:effectLst/>
        </p:spPr>
      </p:cxnSp>
      <p:sp>
        <p:nvSpPr>
          <p:cNvPr id="26" name="Rectangle 25"/>
          <p:cNvSpPr/>
          <p:nvPr/>
        </p:nvSpPr>
        <p:spPr>
          <a:xfrm>
            <a:off x="899583" y="576808"/>
            <a:ext cx="560917" cy="1274705"/>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Outcomes</a:t>
            </a:r>
          </a:p>
        </p:txBody>
      </p:sp>
      <p:grpSp>
        <p:nvGrpSpPr>
          <p:cNvPr id="27" name="Group 26"/>
          <p:cNvGrpSpPr/>
          <p:nvPr/>
        </p:nvGrpSpPr>
        <p:grpSpPr>
          <a:xfrm>
            <a:off x="904916" y="3625225"/>
            <a:ext cx="7414489" cy="740599"/>
            <a:chOff x="171499" y="4350269"/>
            <a:chExt cx="8897387" cy="888719"/>
          </a:xfrm>
        </p:grpSpPr>
        <p:cxnSp>
          <p:nvCxnSpPr>
            <p:cNvPr id="28" name="Straight Connector 27"/>
            <p:cNvCxnSpPr/>
            <p:nvPr/>
          </p:nvCxnSpPr>
          <p:spPr>
            <a:xfrm>
              <a:off x="171499" y="5238988"/>
              <a:ext cx="8897387" cy="0"/>
            </a:xfrm>
            <a:prstGeom prst="line">
              <a:avLst/>
            </a:prstGeom>
            <a:noFill/>
            <a:ln w="9525" cap="flat" cmpd="sng" algn="ctr">
              <a:solidFill>
                <a:srgbClr val="3891A7">
                  <a:shade val="95000"/>
                  <a:satMod val="105000"/>
                </a:srgbClr>
              </a:solidFill>
              <a:prstDash val="solid"/>
            </a:ln>
            <a:effectLst/>
          </p:spPr>
        </p:cxnSp>
        <p:sp>
          <p:nvSpPr>
            <p:cNvPr id="29" name="Rounded Rectangle 28"/>
            <p:cNvSpPr/>
            <p:nvPr/>
          </p:nvSpPr>
          <p:spPr>
            <a:xfrm>
              <a:off x="3714680" y="4596850"/>
              <a:ext cx="2244052" cy="5354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Expand Access to (MAT) Medication-Assisted Treatment</a:t>
              </a:r>
            </a:p>
          </p:txBody>
        </p:sp>
        <p:sp>
          <p:nvSpPr>
            <p:cNvPr id="30" name="Rounded Rectangle 29"/>
            <p:cNvSpPr/>
            <p:nvPr/>
          </p:nvSpPr>
          <p:spPr>
            <a:xfrm>
              <a:off x="6158632" y="4596850"/>
              <a:ext cx="2396771" cy="5354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Shift from Punishment to Treatment Approach for Opioid Users</a:t>
              </a:r>
            </a:p>
          </p:txBody>
        </p:sp>
        <p:sp>
          <p:nvSpPr>
            <p:cNvPr id="31" name="Up Arrow 30"/>
            <p:cNvSpPr/>
            <p:nvPr/>
          </p:nvSpPr>
          <p:spPr>
            <a:xfrm>
              <a:off x="4827331" y="4380062"/>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2" name="Up Arrow 31"/>
            <p:cNvSpPr/>
            <p:nvPr/>
          </p:nvSpPr>
          <p:spPr>
            <a:xfrm>
              <a:off x="7276247" y="4359346"/>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3" name="Rounded Rectangle 32"/>
            <p:cNvSpPr/>
            <p:nvPr/>
          </p:nvSpPr>
          <p:spPr>
            <a:xfrm>
              <a:off x="963960" y="4602273"/>
              <a:ext cx="1286207" cy="5516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Increase Awareness of the Risks &amp; the Crisis</a:t>
              </a:r>
            </a:p>
          </p:txBody>
        </p:sp>
        <p:sp>
          <p:nvSpPr>
            <p:cNvPr id="34" name="Up Arrow 33"/>
            <p:cNvSpPr/>
            <p:nvPr/>
          </p:nvSpPr>
          <p:spPr>
            <a:xfrm>
              <a:off x="1527084" y="4358154"/>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5" name="Rectangle 34">
              <a:hlinkClick r:id="rId3" action="ppaction://hlinksldjump"/>
            </p:cNvPr>
            <p:cNvSpPr/>
            <p:nvPr/>
          </p:nvSpPr>
          <p:spPr>
            <a:xfrm>
              <a:off x="5795804" y="4935518"/>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sp>
          <p:nvSpPr>
            <p:cNvPr id="36" name="Rectangle 35">
              <a:hlinkClick r:id="rId3" action="ppaction://hlinksldjump"/>
            </p:cNvPr>
            <p:cNvSpPr/>
            <p:nvPr/>
          </p:nvSpPr>
          <p:spPr>
            <a:xfrm>
              <a:off x="8376752" y="4935518"/>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nvGrpSpPr>
            <p:cNvPr id="37" name="Group 36"/>
            <p:cNvGrpSpPr/>
            <p:nvPr/>
          </p:nvGrpSpPr>
          <p:grpSpPr>
            <a:xfrm>
              <a:off x="5627029" y="4930877"/>
              <a:ext cx="535457" cy="256073"/>
              <a:chOff x="1419175" y="2873903"/>
              <a:chExt cx="535457" cy="256073"/>
            </a:xfrm>
          </p:grpSpPr>
          <p:grpSp>
            <p:nvGrpSpPr>
              <p:cNvPr id="46" name="Group 45"/>
              <p:cNvGrpSpPr/>
              <p:nvPr/>
            </p:nvGrpSpPr>
            <p:grpSpPr>
              <a:xfrm>
                <a:off x="1419175" y="2878615"/>
                <a:ext cx="535457" cy="251361"/>
                <a:chOff x="2450613" y="3679619"/>
                <a:chExt cx="535457" cy="251361"/>
              </a:xfrm>
            </p:grpSpPr>
            <p:sp>
              <p:nvSpPr>
                <p:cNvPr id="48" name="Isosceles Triangle 47">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9" name="Rectangle 48"/>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50" name="Rectangle 49">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47" name="Rectangle 46">
                <a:hlinkClick r:id="rId4"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grpSp>
          <p:nvGrpSpPr>
            <p:cNvPr id="38" name="Group 37"/>
            <p:cNvGrpSpPr/>
            <p:nvPr/>
          </p:nvGrpSpPr>
          <p:grpSpPr>
            <a:xfrm>
              <a:off x="8220503" y="4930877"/>
              <a:ext cx="535457" cy="256073"/>
              <a:chOff x="1431701" y="2873903"/>
              <a:chExt cx="535457" cy="256073"/>
            </a:xfrm>
          </p:grpSpPr>
          <p:grpSp>
            <p:nvGrpSpPr>
              <p:cNvPr id="41" name="Group 40"/>
              <p:cNvGrpSpPr/>
              <p:nvPr/>
            </p:nvGrpSpPr>
            <p:grpSpPr>
              <a:xfrm>
                <a:off x="1431701" y="2878615"/>
                <a:ext cx="535457" cy="251361"/>
                <a:chOff x="2463139" y="3679619"/>
                <a:chExt cx="535457" cy="251361"/>
              </a:xfrm>
            </p:grpSpPr>
            <p:sp>
              <p:nvSpPr>
                <p:cNvPr id="43" name="Isosceles Triangle 42">
                  <a:hlinkClick r:id="" action="ppaction://noaction"/>
                </p:cNvPr>
                <p:cNvSpPr/>
                <p:nvPr/>
              </p:nvSpPr>
              <p:spPr>
                <a:xfrm rot="8161777">
                  <a:off x="2463139"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4" name="Rectangle 43"/>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5" name="Rectangle 44">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42" name="Rectangle 41">
                <a:hlinkClick r:id="rId5"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sp>
          <p:nvSpPr>
            <p:cNvPr id="39" name="Rounded Rectangle 133"/>
            <p:cNvSpPr/>
            <p:nvPr/>
          </p:nvSpPr>
          <p:spPr>
            <a:xfrm>
              <a:off x="2330421" y="4594388"/>
              <a:ext cx="1286207" cy="5516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Become a Trauma-Informed Community</a:t>
              </a:r>
            </a:p>
          </p:txBody>
        </p:sp>
        <p:sp>
          <p:nvSpPr>
            <p:cNvPr id="40" name="Up Arrow 134"/>
            <p:cNvSpPr/>
            <p:nvPr/>
          </p:nvSpPr>
          <p:spPr>
            <a:xfrm>
              <a:off x="2865837" y="4350269"/>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grpSp>
      <p:sp>
        <p:nvSpPr>
          <p:cNvPr id="51" name="Rounded Rectangle 50"/>
          <p:cNvSpPr/>
          <p:nvPr/>
        </p:nvSpPr>
        <p:spPr>
          <a:xfrm>
            <a:off x="4692578" y="676329"/>
            <a:ext cx="1380042" cy="548924"/>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Minimize Babies born with Opioid Addictions</a:t>
            </a:r>
          </a:p>
        </p:txBody>
      </p:sp>
      <p:cxnSp>
        <p:nvCxnSpPr>
          <p:cNvPr id="52" name="Straight Arrow Connector 51"/>
          <p:cNvCxnSpPr/>
          <p:nvPr/>
        </p:nvCxnSpPr>
        <p:spPr>
          <a:xfrm flipH="1" flipV="1">
            <a:off x="2960465" y="1194039"/>
            <a:ext cx="183351"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3" name="Straight Arrow Connector 52"/>
          <p:cNvCxnSpPr/>
          <p:nvPr/>
        </p:nvCxnSpPr>
        <p:spPr>
          <a:xfrm flipV="1">
            <a:off x="3849286" y="1194039"/>
            <a:ext cx="0"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4" name="Straight Arrow Connector 53"/>
          <p:cNvCxnSpPr/>
          <p:nvPr/>
        </p:nvCxnSpPr>
        <p:spPr>
          <a:xfrm flipV="1">
            <a:off x="5382599" y="1194039"/>
            <a:ext cx="0"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5" name="Straight Arrow Connector 54"/>
          <p:cNvCxnSpPr/>
          <p:nvPr/>
        </p:nvCxnSpPr>
        <p:spPr>
          <a:xfrm flipV="1">
            <a:off x="6428362" y="1194039"/>
            <a:ext cx="120560" cy="252388"/>
          </a:xfrm>
          <a:prstGeom prst="straightConnector1">
            <a:avLst/>
          </a:prstGeom>
          <a:noFill/>
          <a:ln w="22225" cap="flat" cmpd="sng" algn="ctr">
            <a:solidFill>
              <a:srgbClr val="3891A7">
                <a:shade val="95000"/>
                <a:satMod val="105000"/>
              </a:srgbClr>
            </a:solidFill>
            <a:prstDash val="solid"/>
            <a:tailEnd type="triangle"/>
          </a:ln>
          <a:effectLst/>
        </p:spPr>
      </p:cxnSp>
      <p:sp>
        <p:nvSpPr>
          <p:cNvPr id="56" name="Rounded Rectangle 55"/>
          <p:cNvSpPr/>
          <p:nvPr/>
        </p:nvSpPr>
        <p:spPr>
          <a:xfrm>
            <a:off x="2796702" y="1413195"/>
            <a:ext cx="3987166" cy="318930"/>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Opioid  Drug Misuse</a:t>
            </a:r>
          </a:p>
        </p:txBody>
      </p:sp>
      <p:sp>
        <p:nvSpPr>
          <p:cNvPr id="57" name="TextBox 56"/>
          <p:cNvSpPr txBox="1"/>
          <p:nvPr/>
        </p:nvSpPr>
        <p:spPr>
          <a:xfrm>
            <a:off x="2240113" y="5282904"/>
            <a:ext cx="4278065" cy="400110"/>
          </a:xfrm>
          <a:prstGeom prst="rect">
            <a:avLst/>
          </a:prstGeom>
          <a:noFill/>
        </p:spPr>
        <p:txBody>
          <a:bodyPr wrap="square" rtlCol="0">
            <a:spAutoFit/>
          </a:bodyPr>
          <a:lstStyle/>
          <a:p>
            <a:pPr algn="ctr">
              <a:defRPr/>
            </a:pPr>
            <a:r>
              <a:rPr lang="en-US" sz="1000" kern="0" dirty="0">
                <a:solidFill>
                  <a:sysClr val="windowText" lastClr="000000"/>
                </a:solidFill>
                <a:latin typeface="Arial"/>
                <a:cs typeface="Arial"/>
                <a:sym typeface="Arial"/>
              </a:rPr>
              <a:t>Template Created by Insightformation, Inc. </a:t>
            </a:r>
          </a:p>
          <a:p>
            <a:pPr algn="ctr">
              <a:defRPr/>
            </a:pPr>
            <a:r>
              <a:rPr lang="en-US" sz="1000" kern="0" dirty="0">
                <a:latin typeface="Arial"/>
                <a:cs typeface="Arial"/>
                <a:sym typeface="Arial"/>
              </a:rPr>
              <a:t> www.Insightformation.com </a:t>
            </a:r>
          </a:p>
        </p:txBody>
      </p:sp>
      <p:grpSp>
        <p:nvGrpSpPr>
          <p:cNvPr id="58" name="Group 57"/>
          <p:cNvGrpSpPr/>
          <p:nvPr/>
        </p:nvGrpSpPr>
        <p:grpSpPr>
          <a:xfrm>
            <a:off x="1576384" y="1210421"/>
            <a:ext cx="6661334" cy="1191516"/>
            <a:chOff x="977260" y="1452505"/>
            <a:chExt cx="7993601" cy="1429819"/>
          </a:xfrm>
        </p:grpSpPr>
        <p:sp>
          <p:nvSpPr>
            <p:cNvPr id="59" name="Rounded Rectangle 58"/>
            <p:cNvSpPr/>
            <p:nvPr/>
          </p:nvSpPr>
          <p:spPr>
            <a:xfrm>
              <a:off x="977260" y="2363283"/>
              <a:ext cx="1783532" cy="476405"/>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Minimize People Starting to Misuse Opioid Drugs</a:t>
              </a:r>
            </a:p>
          </p:txBody>
        </p:sp>
        <p:cxnSp>
          <p:nvCxnSpPr>
            <p:cNvPr id="60" name="Straight Arrow Connector 59"/>
            <p:cNvCxnSpPr/>
            <p:nvPr/>
          </p:nvCxnSpPr>
          <p:spPr>
            <a:xfrm flipV="1">
              <a:off x="2572657" y="2078550"/>
              <a:ext cx="151906" cy="288506"/>
            </a:xfrm>
            <a:prstGeom prst="straightConnector1">
              <a:avLst/>
            </a:prstGeom>
            <a:noFill/>
            <a:ln w="22225" cap="flat" cmpd="sng" algn="ctr">
              <a:solidFill>
                <a:srgbClr val="3891A7">
                  <a:shade val="95000"/>
                  <a:satMod val="105000"/>
                </a:srgbClr>
              </a:solidFill>
              <a:prstDash val="solid"/>
              <a:tailEnd type="triangle"/>
            </a:ln>
            <a:effectLst/>
          </p:spPr>
        </p:cxnSp>
        <p:sp>
          <p:nvSpPr>
            <p:cNvPr id="61" name="Rounded Rectangle 60"/>
            <p:cNvSpPr/>
            <p:nvPr/>
          </p:nvSpPr>
          <p:spPr>
            <a:xfrm>
              <a:off x="2881674" y="2348078"/>
              <a:ext cx="2147476" cy="465535"/>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Enable People Who Start Misusing Opioids to Quickly Quit</a:t>
              </a:r>
            </a:p>
          </p:txBody>
        </p:sp>
        <p:sp>
          <p:nvSpPr>
            <p:cNvPr id="62" name="Rounded Rectangle 61"/>
            <p:cNvSpPr/>
            <p:nvPr/>
          </p:nvSpPr>
          <p:spPr>
            <a:xfrm>
              <a:off x="5138075" y="2363809"/>
              <a:ext cx="2095130" cy="459749"/>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Improve Treatment of Addicted People &amp; Enable Recovery</a:t>
              </a:r>
            </a:p>
          </p:txBody>
        </p:sp>
        <p:cxnSp>
          <p:nvCxnSpPr>
            <p:cNvPr id="63" name="Straight Arrow Connector 62"/>
            <p:cNvCxnSpPr/>
            <p:nvPr/>
          </p:nvCxnSpPr>
          <p:spPr>
            <a:xfrm flipH="1" flipV="1">
              <a:off x="5896177" y="2076805"/>
              <a:ext cx="23732" cy="260666"/>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64" name="Straight Arrow Connector 63"/>
            <p:cNvCxnSpPr>
              <a:stCxn id="61" idx="0"/>
            </p:cNvCxnSpPr>
            <p:nvPr/>
          </p:nvCxnSpPr>
          <p:spPr>
            <a:xfrm flipV="1">
              <a:off x="3955412" y="2059730"/>
              <a:ext cx="51436" cy="288348"/>
            </a:xfrm>
            <a:prstGeom prst="straightConnector1">
              <a:avLst/>
            </a:prstGeom>
            <a:noFill/>
            <a:ln w="22225" cap="flat" cmpd="sng" algn="ctr">
              <a:solidFill>
                <a:srgbClr val="3891A7">
                  <a:shade val="95000"/>
                  <a:satMod val="105000"/>
                </a:srgbClr>
              </a:solidFill>
              <a:prstDash val="solid"/>
              <a:tailEnd type="triangle"/>
            </a:ln>
            <a:effectLst/>
          </p:spPr>
        </p:cxnSp>
        <p:sp>
          <p:nvSpPr>
            <p:cNvPr id="65" name="Rounded Rectangle 64"/>
            <p:cNvSpPr/>
            <p:nvPr/>
          </p:nvSpPr>
          <p:spPr>
            <a:xfrm>
              <a:off x="7338131" y="2347928"/>
              <a:ext cx="1632730" cy="513445"/>
            </a:xfrm>
            <a:prstGeom prst="roundRect">
              <a:avLst>
                <a:gd name="adj" fmla="val 13982"/>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Prevent Overdose Deaths</a:t>
              </a:r>
            </a:p>
          </p:txBody>
        </p:sp>
        <p:grpSp>
          <p:nvGrpSpPr>
            <p:cNvPr id="66" name="Group 65"/>
            <p:cNvGrpSpPr/>
            <p:nvPr/>
          </p:nvGrpSpPr>
          <p:grpSpPr>
            <a:xfrm>
              <a:off x="6919626" y="2626251"/>
              <a:ext cx="535457" cy="256073"/>
              <a:chOff x="1419175" y="2873903"/>
              <a:chExt cx="535457" cy="256073"/>
            </a:xfrm>
          </p:grpSpPr>
          <p:grpSp>
            <p:nvGrpSpPr>
              <p:cNvPr id="69" name="Group 68"/>
              <p:cNvGrpSpPr/>
              <p:nvPr/>
            </p:nvGrpSpPr>
            <p:grpSpPr>
              <a:xfrm>
                <a:off x="1419175" y="2878615"/>
                <a:ext cx="535457" cy="251361"/>
                <a:chOff x="2450613" y="3679619"/>
                <a:chExt cx="535457" cy="251361"/>
              </a:xfrm>
            </p:grpSpPr>
            <p:sp>
              <p:nvSpPr>
                <p:cNvPr id="71" name="Isosceles Triangle 70">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72" name="Rectangle 71"/>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73" name="Rectangle 72">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70" name="Rectangle 69">
                <a:hlinkClick r:id="rId4"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sp>
          <p:nvSpPr>
            <p:cNvPr id="67" name="Rectangle 66">
              <a:hlinkClick r:id="rId3" action="ppaction://hlinksldjump"/>
            </p:cNvPr>
            <p:cNvSpPr/>
            <p:nvPr/>
          </p:nvSpPr>
          <p:spPr>
            <a:xfrm>
              <a:off x="7088401" y="2630892"/>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cxnSp>
          <p:nvCxnSpPr>
            <p:cNvPr id="68" name="Straight Arrow Connector 67"/>
            <p:cNvCxnSpPr/>
            <p:nvPr/>
          </p:nvCxnSpPr>
          <p:spPr>
            <a:xfrm flipH="1" flipV="1">
              <a:off x="7486087" y="1452505"/>
              <a:ext cx="35717" cy="867470"/>
            </a:xfrm>
            <a:prstGeom prst="straightConnector1">
              <a:avLst/>
            </a:prstGeom>
            <a:noFill/>
            <a:ln w="22225" cap="flat" cmpd="sng" algn="ctr">
              <a:solidFill>
                <a:srgbClr val="3891A7">
                  <a:shade val="95000"/>
                  <a:satMod val="105000"/>
                </a:srgbClr>
              </a:solidFill>
              <a:prstDash val="solid"/>
              <a:tailEnd type="triangle"/>
            </a:ln>
            <a:effectLst/>
          </p:spPr>
        </p:cxnSp>
      </p:grpSp>
      <p:grpSp>
        <p:nvGrpSpPr>
          <p:cNvPr id="74" name="Group 73"/>
          <p:cNvGrpSpPr/>
          <p:nvPr/>
        </p:nvGrpSpPr>
        <p:grpSpPr>
          <a:xfrm>
            <a:off x="7000406" y="2727576"/>
            <a:ext cx="1232855" cy="815924"/>
            <a:chOff x="7486087" y="3273091"/>
            <a:chExt cx="1479426" cy="979109"/>
          </a:xfrm>
        </p:grpSpPr>
        <p:sp>
          <p:nvSpPr>
            <p:cNvPr id="75" name="Rounded Rectangle 74"/>
            <p:cNvSpPr/>
            <p:nvPr/>
          </p:nvSpPr>
          <p:spPr>
            <a:xfrm>
              <a:off x="7486087" y="3487027"/>
              <a:ext cx="1479426" cy="765173"/>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Adopt Key Legislative &amp; Policy Changes to Address the Opioid Crisis</a:t>
              </a:r>
            </a:p>
          </p:txBody>
        </p:sp>
        <p:sp>
          <p:nvSpPr>
            <p:cNvPr id="76" name="Up Arrow 75"/>
            <p:cNvSpPr/>
            <p:nvPr/>
          </p:nvSpPr>
          <p:spPr>
            <a:xfrm>
              <a:off x="8135148" y="3273091"/>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grpSp>
      <p:grpSp>
        <p:nvGrpSpPr>
          <p:cNvPr id="77" name="Group 76"/>
          <p:cNvGrpSpPr/>
          <p:nvPr/>
        </p:nvGrpSpPr>
        <p:grpSpPr>
          <a:xfrm>
            <a:off x="3472164" y="2345564"/>
            <a:ext cx="3396047" cy="1282653"/>
            <a:chOff x="3252197" y="2814676"/>
            <a:chExt cx="4075256" cy="1539184"/>
          </a:xfrm>
        </p:grpSpPr>
        <p:grpSp>
          <p:nvGrpSpPr>
            <p:cNvPr id="78" name="Group 77"/>
            <p:cNvGrpSpPr/>
            <p:nvPr/>
          </p:nvGrpSpPr>
          <p:grpSpPr>
            <a:xfrm>
              <a:off x="3252197" y="2814676"/>
              <a:ext cx="4075256" cy="1539184"/>
              <a:chOff x="3199172" y="2814249"/>
              <a:chExt cx="4075256" cy="1539184"/>
            </a:xfrm>
          </p:grpSpPr>
          <p:cxnSp>
            <p:nvCxnSpPr>
              <p:cNvPr id="80" name="Straight Arrow Connector 79"/>
              <p:cNvCxnSpPr/>
              <p:nvPr/>
            </p:nvCxnSpPr>
            <p:spPr>
              <a:xfrm flipH="1" flipV="1">
                <a:off x="3872729" y="2838104"/>
                <a:ext cx="11052" cy="246119"/>
              </a:xfrm>
              <a:prstGeom prst="straightConnector1">
                <a:avLst/>
              </a:prstGeom>
              <a:noFill/>
              <a:ln w="22225" cap="flat" cmpd="sng" algn="ctr">
                <a:solidFill>
                  <a:srgbClr val="3891A7">
                    <a:shade val="95000"/>
                    <a:satMod val="105000"/>
                  </a:srgbClr>
                </a:solidFill>
                <a:prstDash val="solid"/>
                <a:tailEnd type="triangle"/>
              </a:ln>
              <a:effectLst/>
            </p:spPr>
          </p:cxnSp>
          <p:sp>
            <p:nvSpPr>
              <p:cNvPr id="81" name="Rounded Rectangle 80"/>
              <p:cNvSpPr/>
              <p:nvPr/>
            </p:nvSpPr>
            <p:spPr>
              <a:xfrm>
                <a:off x="3199172" y="3064911"/>
                <a:ext cx="1322375" cy="591326"/>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Improve &amp; Expand Screening &amp; Testing for Misuse</a:t>
                </a:r>
              </a:p>
            </p:txBody>
          </p:sp>
          <p:sp>
            <p:nvSpPr>
              <p:cNvPr id="82" name="Rounded Rectangle 81"/>
              <p:cNvSpPr/>
              <p:nvPr/>
            </p:nvSpPr>
            <p:spPr>
              <a:xfrm>
                <a:off x="4914575" y="3791092"/>
                <a:ext cx="1485676" cy="562341"/>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Stigma of Seeking Help with Substance Misuse</a:t>
                </a:r>
              </a:p>
            </p:txBody>
          </p:sp>
          <p:cxnSp>
            <p:nvCxnSpPr>
              <p:cNvPr id="83" name="Straight Arrow Connector 82"/>
              <p:cNvCxnSpPr/>
              <p:nvPr/>
            </p:nvCxnSpPr>
            <p:spPr>
              <a:xfrm flipH="1" flipV="1">
                <a:off x="4778058" y="2830379"/>
                <a:ext cx="307659" cy="953965"/>
              </a:xfrm>
              <a:prstGeom prst="straightConnector1">
                <a:avLst/>
              </a:prstGeom>
              <a:noFill/>
              <a:ln w="22225" cap="flat" cmpd="sng" algn="ctr">
                <a:solidFill>
                  <a:srgbClr val="3891A7">
                    <a:shade val="95000"/>
                    <a:satMod val="105000"/>
                  </a:srgbClr>
                </a:solidFill>
                <a:prstDash val="solid"/>
                <a:tailEnd type="triangle"/>
              </a:ln>
              <a:effectLst/>
            </p:spPr>
          </p:cxnSp>
          <p:sp>
            <p:nvSpPr>
              <p:cNvPr id="84" name="Rounded Rectangle 83"/>
              <p:cNvSpPr/>
              <p:nvPr/>
            </p:nvSpPr>
            <p:spPr>
              <a:xfrm>
                <a:off x="5113767" y="3059285"/>
                <a:ext cx="2160661" cy="61285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Improve Alignment &amp; Teamwork Among Existing Programs &amp; Opioid-Related Coalitions </a:t>
                </a:r>
              </a:p>
            </p:txBody>
          </p:sp>
          <p:cxnSp>
            <p:nvCxnSpPr>
              <p:cNvPr id="85" name="Straight Arrow Connector 84"/>
              <p:cNvCxnSpPr>
                <a:stCxn id="84" idx="0"/>
                <a:endCxn id="62" idx="2"/>
              </p:cNvCxnSpPr>
              <p:nvPr/>
            </p:nvCxnSpPr>
            <p:spPr>
              <a:xfrm flipH="1" flipV="1">
                <a:off x="6176580" y="2814249"/>
                <a:ext cx="17518" cy="245036"/>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86" name="Straight Arrow Connector 85"/>
              <p:cNvCxnSpPr/>
              <p:nvPr/>
            </p:nvCxnSpPr>
            <p:spPr>
              <a:xfrm flipH="1" flipV="1">
                <a:off x="4989795" y="2828248"/>
                <a:ext cx="156147" cy="203837"/>
              </a:xfrm>
              <a:prstGeom prst="straightConnector1">
                <a:avLst/>
              </a:prstGeom>
              <a:noFill/>
              <a:ln w="22225" cap="flat" cmpd="sng" algn="ctr">
                <a:solidFill>
                  <a:srgbClr val="3891A7">
                    <a:shade val="95000"/>
                    <a:satMod val="105000"/>
                  </a:srgbClr>
                </a:solidFill>
                <a:prstDash val="solid"/>
                <a:tailEnd type="triangle"/>
              </a:ln>
              <a:effectLst/>
            </p:spPr>
          </p:cxnSp>
          <p:sp>
            <p:nvSpPr>
              <p:cNvPr id="87" name="Rounded Rectangle 86"/>
              <p:cNvSpPr/>
              <p:nvPr/>
            </p:nvSpPr>
            <p:spPr>
              <a:xfrm>
                <a:off x="3600910" y="3799974"/>
                <a:ext cx="1210293" cy="53652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Expand SBIRT Program</a:t>
                </a:r>
              </a:p>
            </p:txBody>
          </p:sp>
        </p:grpSp>
        <p:cxnSp>
          <p:nvCxnSpPr>
            <p:cNvPr id="79" name="Straight Arrow Connector 78"/>
            <p:cNvCxnSpPr/>
            <p:nvPr/>
          </p:nvCxnSpPr>
          <p:spPr>
            <a:xfrm flipH="1" flipV="1">
              <a:off x="4647047" y="2819307"/>
              <a:ext cx="4073" cy="965464"/>
            </a:xfrm>
            <a:prstGeom prst="straightConnector1">
              <a:avLst/>
            </a:prstGeom>
            <a:noFill/>
            <a:ln w="22225" cap="flat" cmpd="sng" algn="ctr">
              <a:solidFill>
                <a:srgbClr val="3891A7">
                  <a:shade val="95000"/>
                  <a:satMod val="105000"/>
                </a:srgbClr>
              </a:solidFill>
              <a:prstDash val="solid"/>
              <a:tailEnd type="triangle"/>
            </a:ln>
            <a:effectLst/>
          </p:spPr>
        </p:cxnSp>
      </p:grpSp>
      <p:sp>
        <p:nvSpPr>
          <p:cNvPr id="88" name="Rectangle 87">
            <a:hlinkClick r:id="rId3" action="ppaction://hlinksldjump"/>
          </p:cNvPr>
          <p:cNvSpPr/>
          <p:nvPr/>
        </p:nvSpPr>
        <p:spPr>
          <a:xfrm>
            <a:off x="3164163" y="2851039"/>
            <a:ext cx="155084" cy="160536"/>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nvGrpSpPr>
          <p:cNvPr id="89" name="Group 88"/>
          <p:cNvGrpSpPr/>
          <p:nvPr/>
        </p:nvGrpSpPr>
        <p:grpSpPr>
          <a:xfrm>
            <a:off x="1505946" y="2346468"/>
            <a:ext cx="2178789" cy="1240640"/>
            <a:chOff x="892735" y="2815762"/>
            <a:chExt cx="2614547" cy="1488768"/>
          </a:xfrm>
        </p:grpSpPr>
        <p:cxnSp>
          <p:nvCxnSpPr>
            <p:cNvPr id="90" name="Straight Arrow Connector 89"/>
            <p:cNvCxnSpPr/>
            <p:nvPr/>
          </p:nvCxnSpPr>
          <p:spPr>
            <a:xfrm flipV="1">
              <a:off x="1257562" y="2832234"/>
              <a:ext cx="162453" cy="204059"/>
            </a:xfrm>
            <a:prstGeom prst="straightConnector1">
              <a:avLst/>
            </a:prstGeom>
            <a:noFill/>
            <a:ln w="22225" cap="flat" cmpd="sng" algn="ctr">
              <a:solidFill>
                <a:srgbClr val="3891A7">
                  <a:shade val="95000"/>
                  <a:satMod val="105000"/>
                </a:srgbClr>
              </a:solidFill>
              <a:prstDash val="solid"/>
              <a:tailEnd type="triangle"/>
            </a:ln>
            <a:effectLst/>
          </p:spPr>
        </p:cxnSp>
        <p:sp>
          <p:nvSpPr>
            <p:cNvPr id="91" name="Rounded Rectangle 90"/>
            <p:cNvSpPr/>
            <p:nvPr/>
          </p:nvSpPr>
          <p:spPr>
            <a:xfrm>
              <a:off x="892735" y="3024261"/>
              <a:ext cx="811618" cy="6027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Reduce Access to Opioids</a:t>
              </a:r>
            </a:p>
          </p:txBody>
        </p:sp>
        <p:sp>
          <p:nvSpPr>
            <p:cNvPr id="92" name="Rounded Rectangle 91"/>
            <p:cNvSpPr/>
            <p:nvPr/>
          </p:nvSpPr>
          <p:spPr>
            <a:xfrm>
              <a:off x="1849363" y="3024261"/>
              <a:ext cx="1186042" cy="6027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Minimize Desire to Misuse Opioids</a:t>
              </a:r>
            </a:p>
          </p:txBody>
        </p:sp>
        <p:cxnSp>
          <p:nvCxnSpPr>
            <p:cNvPr id="93" name="Straight Arrow Connector 92"/>
            <p:cNvCxnSpPr/>
            <p:nvPr/>
          </p:nvCxnSpPr>
          <p:spPr>
            <a:xfrm flipV="1">
              <a:off x="2302713" y="2819236"/>
              <a:ext cx="0" cy="213903"/>
            </a:xfrm>
            <a:prstGeom prst="straightConnector1">
              <a:avLst/>
            </a:prstGeom>
            <a:noFill/>
            <a:ln w="22225" cap="flat" cmpd="sng" algn="ctr">
              <a:solidFill>
                <a:srgbClr val="3891A7">
                  <a:shade val="95000"/>
                  <a:satMod val="105000"/>
                </a:srgbClr>
              </a:solidFill>
              <a:prstDash val="solid"/>
              <a:tailEnd type="triangle"/>
            </a:ln>
            <a:effectLst/>
          </p:spPr>
        </p:cxnSp>
        <p:sp>
          <p:nvSpPr>
            <p:cNvPr id="94" name="Rounded Rectangle 93"/>
            <p:cNvSpPr/>
            <p:nvPr/>
          </p:nvSpPr>
          <p:spPr>
            <a:xfrm>
              <a:off x="2250167" y="3770355"/>
              <a:ext cx="1257115" cy="514039"/>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Reduce Prescription of Opioids</a:t>
              </a:r>
            </a:p>
          </p:txBody>
        </p:sp>
        <p:grpSp>
          <p:nvGrpSpPr>
            <p:cNvPr id="95" name="Group 94"/>
            <p:cNvGrpSpPr/>
            <p:nvPr/>
          </p:nvGrpSpPr>
          <p:grpSpPr>
            <a:xfrm>
              <a:off x="950546" y="2838910"/>
              <a:ext cx="1179536" cy="1420039"/>
              <a:chOff x="2067139" y="2294605"/>
              <a:chExt cx="1179536" cy="1383402"/>
            </a:xfrm>
          </p:grpSpPr>
          <p:sp>
            <p:nvSpPr>
              <p:cNvPr id="110" name="Rounded Rectangle 109"/>
              <p:cNvSpPr/>
              <p:nvPr/>
            </p:nvSpPr>
            <p:spPr>
              <a:xfrm>
                <a:off x="2067139" y="3209545"/>
                <a:ext cx="1179536" cy="468462"/>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Reduce Use of Gateway Drugs</a:t>
                </a:r>
              </a:p>
            </p:txBody>
          </p:sp>
          <p:cxnSp>
            <p:nvCxnSpPr>
              <p:cNvPr id="111" name="Straight Arrow Connector 110"/>
              <p:cNvCxnSpPr/>
              <p:nvPr/>
            </p:nvCxnSpPr>
            <p:spPr>
              <a:xfrm flipV="1">
                <a:off x="2882421" y="2294605"/>
                <a:ext cx="7906" cy="870312"/>
              </a:xfrm>
              <a:prstGeom prst="straightConnector1">
                <a:avLst/>
              </a:prstGeom>
              <a:noFill/>
              <a:ln w="22225" cap="flat" cmpd="sng" algn="ctr">
                <a:solidFill>
                  <a:srgbClr val="3891A7">
                    <a:shade val="95000"/>
                    <a:satMod val="105000"/>
                  </a:srgbClr>
                </a:solidFill>
                <a:prstDash val="solid"/>
                <a:tailEnd type="triangle"/>
              </a:ln>
              <a:effectLst/>
            </p:spPr>
          </p:cxnSp>
        </p:grpSp>
        <p:grpSp>
          <p:nvGrpSpPr>
            <p:cNvPr id="96" name="Group 95"/>
            <p:cNvGrpSpPr/>
            <p:nvPr/>
          </p:nvGrpSpPr>
          <p:grpSpPr>
            <a:xfrm>
              <a:off x="1376813" y="3436278"/>
              <a:ext cx="535457" cy="256073"/>
              <a:chOff x="1419175" y="2873903"/>
              <a:chExt cx="535457" cy="256073"/>
            </a:xfrm>
          </p:grpSpPr>
          <p:grpSp>
            <p:nvGrpSpPr>
              <p:cNvPr id="105" name="Group 104"/>
              <p:cNvGrpSpPr/>
              <p:nvPr/>
            </p:nvGrpSpPr>
            <p:grpSpPr>
              <a:xfrm>
                <a:off x="1419175" y="2878615"/>
                <a:ext cx="535457" cy="251361"/>
                <a:chOff x="2450613" y="3679619"/>
                <a:chExt cx="535457" cy="251361"/>
              </a:xfrm>
            </p:grpSpPr>
            <p:sp>
              <p:nvSpPr>
                <p:cNvPr id="107" name="Isosceles Triangle 106">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00" kern="0" dirty="0">
                    <a:solidFill>
                      <a:sysClr val="windowText" lastClr="000000"/>
                    </a:solidFill>
                    <a:latin typeface="Calibri"/>
                    <a:sym typeface="Arial"/>
                  </a:endParaRPr>
                </a:p>
              </p:txBody>
            </p:sp>
            <p:sp>
              <p:nvSpPr>
                <p:cNvPr id="108" name="Rectangle 107"/>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00" kern="0" dirty="0">
                    <a:solidFill>
                      <a:sysClr val="windowText" lastClr="000000"/>
                    </a:solidFill>
                    <a:latin typeface="Calibri"/>
                    <a:sym typeface="Arial"/>
                  </a:endParaRPr>
                </a:p>
              </p:txBody>
            </p:sp>
            <p:sp>
              <p:nvSpPr>
                <p:cNvPr id="109" name="Rectangle 108">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00" kern="0" dirty="0">
                    <a:solidFill>
                      <a:sysClr val="windowText" lastClr="000000"/>
                    </a:solidFill>
                    <a:latin typeface="Calibri"/>
                    <a:sym typeface="Arial"/>
                  </a:endParaRPr>
                </a:p>
              </p:txBody>
            </p:sp>
          </p:grpSp>
          <p:sp>
            <p:nvSpPr>
              <p:cNvPr id="106" name="Rectangle 105">
                <a:hlinkClick r:id="rId4"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400" kern="0" dirty="0">
                  <a:solidFill>
                    <a:sysClr val="windowText" lastClr="000000"/>
                  </a:solidFill>
                  <a:latin typeface="Calibri"/>
                  <a:sym typeface="Arial"/>
                </a:endParaRPr>
              </a:p>
            </p:txBody>
          </p:sp>
        </p:grpSp>
        <p:sp>
          <p:nvSpPr>
            <p:cNvPr id="97" name="Rectangle 96">
              <a:hlinkClick r:id="rId6" action="ppaction://hlinksldjump"/>
            </p:cNvPr>
            <p:cNvSpPr/>
            <p:nvPr/>
          </p:nvSpPr>
          <p:spPr>
            <a:xfrm>
              <a:off x="1545588" y="3440919"/>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400" kern="0" dirty="0">
                <a:solidFill>
                  <a:sysClr val="windowText" lastClr="000000"/>
                </a:solidFill>
                <a:latin typeface="Calibri"/>
                <a:sym typeface="Arial"/>
              </a:endParaRPr>
            </a:p>
          </p:txBody>
        </p:sp>
        <p:sp>
          <p:nvSpPr>
            <p:cNvPr id="98" name="Arc 97"/>
            <p:cNvSpPr/>
            <p:nvPr/>
          </p:nvSpPr>
          <p:spPr>
            <a:xfrm>
              <a:off x="2379597" y="2815762"/>
              <a:ext cx="795247" cy="1488768"/>
            </a:xfrm>
            <a:prstGeom prst="arc">
              <a:avLst>
                <a:gd name="adj1" fmla="val 16200000"/>
                <a:gd name="adj2" fmla="val 1440125"/>
              </a:avLst>
            </a:prstGeom>
            <a:noFill/>
            <a:ln w="22225" cap="flat" cmpd="sng" algn="ctr">
              <a:solidFill>
                <a:srgbClr val="3891A7">
                  <a:shade val="95000"/>
                  <a:satMod val="105000"/>
                </a:srgbClr>
              </a:solidFill>
              <a:prstDash val="solid"/>
              <a:headEnd type="triangle"/>
              <a:tailEnd type="none"/>
            </a:ln>
            <a:effectLst/>
          </p:spPr>
          <p:txBody>
            <a:bodyPr rtlCol="0" anchor="ctr"/>
            <a:lstStyle/>
            <a:p>
              <a:pPr algn="ctr" defTabSz="761970">
                <a:defRPr/>
              </a:pPr>
              <a:endParaRPr lang="en-US" sz="1400" kern="0" dirty="0">
                <a:solidFill>
                  <a:sysClr val="windowText" lastClr="000000"/>
                </a:solidFill>
                <a:latin typeface="Calibri"/>
                <a:sym typeface="Arial"/>
              </a:endParaRPr>
            </a:p>
          </p:txBody>
        </p:sp>
        <p:grpSp>
          <p:nvGrpSpPr>
            <p:cNvPr id="99" name="Group 98"/>
            <p:cNvGrpSpPr/>
            <p:nvPr/>
          </p:nvGrpSpPr>
          <p:grpSpPr>
            <a:xfrm>
              <a:off x="2717720" y="3438569"/>
              <a:ext cx="535457" cy="251361"/>
              <a:chOff x="1431701" y="2878615"/>
              <a:chExt cx="535457" cy="251361"/>
            </a:xfrm>
          </p:grpSpPr>
          <p:grpSp>
            <p:nvGrpSpPr>
              <p:cNvPr id="100" name="Group 99"/>
              <p:cNvGrpSpPr/>
              <p:nvPr/>
            </p:nvGrpSpPr>
            <p:grpSpPr>
              <a:xfrm>
                <a:off x="1431701" y="2878615"/>
                <a:ext cx="535457" cy="251361"/>
                <a:chOff x="2463139" y="3679619"/>
                <a:chExt cx="535457" cy="251361"/>
              </a:xfrm>
            </p:grpSpPr>
            <p:sp>
              <p:nvSpPr>
                <p:cNvPr id="102" name="Isosceles Triangle 101">
                  <a:hlinkClick r:id="" action="ppaction://noaction"/>
                </p:cNvPr>
                <p:cNvSpPr/>
                <p:nvPr/>
              </p:nvSpPr>
              <p:spPr>
                <a:xfrm rot="8161777">
                  <a:off x="2463139"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00" kern="0" dirty="0">
                    <a:solidFill>
                      <a:sysClr val="windowText" lastClr="000000"/>
                    </a:solidFill>
                    <a:latin typeface="Calibri"/>
                    <a:sym typeface="Arial"/>
                  </a:endParaRPr>
                </a:p>
              </p:txBody>
            </p:sp>
            <p:sp>
              <p:nvSpPr>
                <p:cNvPr id="103" name="Rectangle 102"/>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00" kern="0" dirty="0">
                    <a:solidFill>
                      <a:sysClr val="windowText" lastClr="000000"/>
                    </a:solidFill>
                    <a:latin typeface="Calibri"/>
                    <a:sym typeface="Arial"/>
                  </a:endParaRPr>
                </a:p>
              </p:txBody>
            </p:sp>
            <p:sp>
              <p:nvSpPr>
                <p:cNvPr id="104" name="Rectangle 103">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00" kern="0" dirty="0">
                    <a:solidFill>
                      <a:sysClr val="windowText" lastClr="000000"/>
                    </a:solidFill>
                    <a:latin typeface="Calibri"/>
                    <a:sym typeface="Arial"/>
                  </a:endParaRPr>
                </a:p>
              </p:txBody>
            </p:sp>
          </p:grpSp>
          <p:sp>
            <p:nvSpPr>
              <p:cNvPr id="101" name="Rectangle 100">
                <a:hlinkClick r:id="rId7" action="ppaction://hlinksldjump"/>
              </p:cNvPr>
              <p:cNvSpPr/>
              <p:nvPr/>
            </p:nvSpPr>
            <p:spPr>
              <a:xfrm>
                <a:off x="1549950" y="2908407"/>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400" kern="0" dirty="0">
                  <a:solidFill>
                    <a:sysClr val="windowText" lastClr="000000"/>
                  </a:solidFill>
                  <a:latin typeface="Calibri"/>
                  <a:sym typeface="Arial"/>
                </a:endParaRPr>
              </a:p>
            </p:txBody>
          </p:sp>
        </p:grpSp>
      </p:grpSp>
      <p:sp>
        <p:nvSpPr>
          <p:cNvPr id="113" name="Rectangle: Rounded Corners 110"/>
          <p:cNvSpPr/>
          <p:nvPr/>
        </p:nvSpPr>
        <p:spPr>
          <a:xfrm>
            <a:off x="1419625" y="2448881"/>
            <a:ext cx="833323" cy="655623"/>
          </a:xfrm>
          <a:prstGeom prst="roundRect">
            <a:avLst>
              <a:gd name="adj" fmla="val 7214"/>
            </a:avLst>
          </a:prstGeom>
          <a:noFill/>
          <a:ln w="25400" cap="flat" cmpd="sng" algn="ctr">
            <a:solidFill>
              <a:srgbClr val="FF0000"/>
            </a:solidFill>
            <a:prstDash val="solid"/>
          </a:ln>
          <a:effectLst/>
        </p:spPr>
        <p:txBody>
          <a:bodyPr rtlCol="0" anchor="ctr"/>
          <a:lstStyle/>
          <a:p>
            <a:pPr algn="ctr" defTabSz="761970">
              <a:defRPr/>
            </a:pPr>
            <a:endParaRPr lang="en-US" sz="1167" kern="0" dirty="0">
              <a:solidFill>
                <a:prstClr val="white"/>
              </a:solidFill>
              <a:latin typeface="Calibri"/>
              <a:sym typeface="Arial"/>
            </a:endParaRPr>
          </a:p>
        </p:txBody>
      </p:sp>
    </p:spTree>
    <p:extLst>
      <p:ext uri="{BB962C8B-B14F-4D97-AF65-F5344CB8AC3E}">
        <p14:creationId xmlns:p14="http://schemas.microsoft.com/office/powerpoint/2010/main" val="11300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72497" y="0"/>
            <a:ext cx="6858000" cy="591344"/>
          </a:xfrm>
        </p:spPr>
        <p:txBody>
          <a:bodyPr>
            <a:normAutofit/>
          </a:bodyPr>
          <a:lstStyle/>
          <a:p>
            <a:pPr algn="ctr" eaLnBrk="1" hangingPunct="1"/>
            <a:r>
              <a:rPr lang="en-US" sz="2333" dirty="0"/>
              <a:t>Scorecard Showing “Driver” Objectives &amp; Measures</a:t>
            </a:r>
            <a:endParaRPr lang="en-US" sz="1667"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683" y="846807"/>
            <a:ext cx="8807113" cy="3857927"/>
          </a:xfrm>
          <a:prstGeom prst="rect">
            <a:avLst/>
          </a:prstGeom>
        </p:spPr>
      </p:pic>
      <p:sp>
        <p:nvSpPr>
          <p:cNvPr id="2" name="Rounded Rectangle 1"/>
          <p:cNvSpPr/>
          <p:nvPr/>
        </p:nvSpPr>
        <p:spPr>
          <a:xfrm>
            <a:off x="1891971" y="1353593"/>
            <a:ext cx="2252325" cy="3581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6" name="Rounded Rectangle 5"/>
          <p:cNvSpPr/>
          <p:nvPr/>
        </p:nvSpPr>
        <p:spPr>
          <a:xfrm>
            <a:off x="501445" y="2402874"/>
            <a:ext cx="7580671" cy="981881"/>
          </a:xfrm>
          <a:prstGeom prst="roundRect">
            <a:avLst>
              <a:gd name="adj" fmla="val 681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 name="Left Arrow 4"/>
          <p:cNvSpPr/>
          <p:nvPr/>
        </p:nvSpPr>
        <p:spPr>
          <a:xfrm>
            <a:off x="4732472" y="2705361"/>
            <a:ext cx="598714" cy="3498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dirty="0"/>
              <a:t>Click</a:t>
            </a:r>
          </a:p>
        </p:txBody>
      </p:sp>
    </p:spTree>
    <p:extLst>
      <p:ext uri="{BB962C8B-B14F-4D97-AF65-F5344CB8AC3E}">
        <p14:creationId xmlns:p14="http://schemas.microsoft.com/office/powerpoint/2010/main" val="4762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241848" y="145002"/>
            <a:ext cx="6858000" cy="591344"/>
          </a:xfrm>
        </p:spPr>
        <p:txBody>
          <a:bodyPr>
            <a:normAutofit/>
          </a:bodyPr>
          <a:lstStyle/>
          <a:p>
            <a:pPr algn="ctr" eaLnBrk="1" hangingPunct="1"/>
            <a:r>
              <a:rPr lang="en-US" sz="2333" dirty="0"/>
              <a:t>One-Click Access to Trend Data, Comments &amp; More</a:t>
            </a:r>
            <a:endParaRPr lang="en-US" sz="1667"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27" y="1113503"/>
            <a:ext cx="8841225" cy="4204264"/>
          </a:xfrm>
          <a:prstGeom prst="rect">
            <a:avLst/>
          </a:prstGeom>
        </p:spPr>
      </p:pic>
      <p:sp>
        <p:nvSpPr>
          <p:cNvPr id="41" name="Rounded Rectangle 40"/>
          <p:cNvSpPr/>
          <p:nvPr/>
        </p:nvSpPr>
        <p:spPr>
          <a:xfrm>
            <a:off x="7349681" y="1015200"/>
            <a:ext cx="450655" cy="3892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49847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94" y="0"/>
            <a:ext cx="7958831" cy="931025"/>
          </a:xfrm>
        </p:spPr>
        <p:txBody>
          <a:bodyPr/>
          <a:lstStyle/>
          <a:p>
            <a:pPr algn="ctr"/>
            <a:r>
              <a:rPr lang="en-US" dirty="0"/>
              <a:t>Re-Engineer Your Coalition First…</a:t>
            </a:r>
          </a:p>
        </p:txBody>
      </p:sp>
      <p:sp>
        <p:nvSpPr>
          <p:cNvPr id="3" name="Content Placeholder 2"/>
          <p:cNvSpPr>
            <a:spLocks noGrp="1"/>
          </p:cNvSpPr>
          <p:nvPr>
            <p:ph idx="1"/>
          </p:nvPr>
        </p:nvSpPr>
        <p:spPr>
          <a:xfrm>
            <a:off x="567813" y="1521228"/>
            <a:ext cx="8354961" cy="3583907"/>
          </a:xfrm>
        </p:spPr>
        <p:txBody>
          <a:bodyPr/>
          <a:lstStyle/>
          <a:p>
            <a:pPr marL="0" indent="0">
              <a:buNone/>
            </a:pPr>
            <a:r>
              <a:rPr lang="en-US" dirty="0"/>
              <a:t> …to reduce your dependence on investment dollars and grants by</a:t>
            </a:r>
          </a:p>
          <a:p>
            <a:pPr marL="0" indent="0">
              <a:buNone/>
            </a:pPr>
            <a:endParaRPr lang="en-US" dirty="0"/>
          </a:p>
          <a:p>
            <a:r>
              <a:rPr lang="en-US" dirty="0"/>
              <a:t>Improving Community Teamwork, and </a:t>
            </a:r>
          </a:p>
          <a:p>
            <a:r>
              <a:rPr lang="en-US" dirty="0"/>
              <a:t>Shifting from Scarce to Abundant and Multiplying Resources</a:t>
            </a:r>
          </a:p>
        </p:txBody>
      </p:sp>
      <p:sp>
        <p:nvSpPr>
          <p:cNvPr id="4" name="Oval 3"/>
          <p:cNvSpPr/>
          <p:nvPr/>
        </p:nvSpPr>
        <p:spPr bwMode="auto">
          <a:xfrm>
            <a:off x="476261" y="922258"/>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9155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43000" y="40791"/>
            <a:ext cx="6858000" cy="591344"/>
          </a:xfrm>
        </p:spPr>
        <p:txBody>
          <a:bodyPr>
            <a:normAutofit/>
          </a:bodyPr>
          <a:lstStyle/>
          <a:p>
            <a:pPr algn="ctr" eaLnBrk="1" hangingPunct="1"/>
            <a:r>
              <a:rPr lang="en-US" sz="2333" dirty="0"/>
              <a:t>One Click to See the “Action Plans” for each Measure</a:t>
            </a:r>
            <a:endParaRPr lang="en-US" sz="1667"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903" y="1120877"/>
            <a:ext cx="9014020" cy="3948562"/>
          </a:xfrm>
          <a:prstGeom prst="rect">
            <a:avLst/>
          </a:prstGeom>
        </p:spPr>
      </p:pic>
      <p:sp>
        <p:nvSpPr>
          <p:cNvPr id="2" name="Up Arrow 1"/>
          <p:cNvSpPr/>
          <p:nvPr/>
        </p:nvSpPr>
        <p:spPr>
          <a:xfrm>
            <a:off x="8432965" y="3633923"/>
            <a:ext cx="478215" cy="443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12706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57835" y="38773"/>
            <a:ext cx="6858000" cy="591344"/>
          </a:xfrm>
        </p:spPr>
        <p:txBody>
          <a:bodyPr>
            <a:normAutofit fontScale="90000"/>
          </a:bodyPr>
          <a:lstStyle/>
          <a:p>
            <a:pPr algn="ctr" eaLnBrk="1" hangingPunct="1"/>
            <a:r>
              <a:rPr lang="en-US" sz="2333" dirty="0"/>
              <a:t>Show Many “Mutually-Reinforcing Activities” and “Assists”</a:t>
            </a:r>
            <a:endParaRPr lang="en-US" sz="1667"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981" y="862780"/>
            <a:ext cx="8793959" cy="4055807"/>
          </a:xfrm>
          <a:prstGeom prst="rect">
            <a:avLst/>
          </a:prstGeom>
        </p:spPr>
      </p:pic>
      <p:sp>
        <p:nvSpPr>
          <p:cNvPr id="5" name="Rounded Rectangle 4"/>
          <p:cNvSpPr/>
          <p:nvPr/>
        </p:nvSpPr>
        <p:spPr>
          <a:xfrm>
            <a:off x="1505080" y="3535264"/>
            <a:ext cx="6009223" cy="2852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18445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94005" y="0"/>
            <a:ext cx="6858000" cy="591344"/>
          </a:xfrm>
        </p:spPr>
        <p:txBody>
          <a:bodyPr>
            <a:normAutofit/>
          </a:bodyPr>
          <a:lstStyle/>
          <a:p>
            <a:pPr algn="ctr" eaLnBrk="1" hangingPunct="1"/>
            <a:r>
              <a:rPr lang="en-US" sz="2333" dirty="0"/>
              <a:t>Powerful Transparency on How Actions are Progressing</a:t>
            </a:r>
            <a:endParaRPr lang="en-US" sz="1667"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5139" y="774291"/>
            <a:ext cx="8614832" cy="4454012"/>
          </a:xfrm>
          <a:prstGeom prst="rect">
            <a:avLst/>
          </a:prstGeom>
        </p:spPr>
      </p:pic>
    </p:spTree>
    <p:extLst>
      <p:ext uri="{BB962C8B-B14F-4D97-AF65-F5344CB8AC3E}">
        <p14:creationId xmlns:p14="http://schemas.microsoft.com/office/powerpoint/2010/main" val="1261587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72780" y="216093"/>
            <a:ext cx="6858000" cy="591344"/>
          </a:xfrm>
        </p:spPr>
        <p:txBody>
          <a:bodyPr>
            <a:normAutofit/>
          </a:bodyPr>
          <a:lstStyle/>
          <a:p>
            <a:pPr algn="ctr" eaLnBrk="1" hangingPunct="1"/>
            <a:r>
              <a:rPr lang="en-US" sz="3000" dirty="0"/>
              <a:t>Shift #3: Different Designers and Investors</a:t>
            </a:r>
          </a:p>
        </p:txBody>
      </p:sp>
      <p:sp>
        <p:nvSpPr>
          <p:cNvPr id="45058" name="Content Placeholder 2"/>
          <p:cNvSpPr>
            <a:spLocks noGrp="1"/>
          </p:cNvSpPr>
          <p:nvPr>
            <p:ph idx="1"/>
          </p:nvPr>
        </p:nvSpPr>
        <p:spPr>
          <a:xfrm>
            <a:off x="792650" y="1227267"/>
            <a:ext cx="7618259" cy="889871"/>
          </a:xfrm>
        </p:spPr>
        <p:txBody>
          <a:bodyPr>
            <a:noAutofit/>
          </a:bodyPr>
          <a:lstStyle/>
          <a:p>
            <a:pPr marL="0" indent="0">
              <a:buNone/>
            </a:pPr>
            <a:r>
              <a:rPr lang="en-US" sz="2000" dirty="0"/>
              <a:t>Shifting from extractive financial investors to local foundation PRIs.</a:t>
            </a:r>
            <a:endParaRPr lang="en-US" sz="1500" i="1" dirty="0"/>
          </a:p>
        </p:txBody>
      </p:sp>
      <p:grpSp>
        <p:nvGrpSpPr>
          <p:cNvPr id="6" name="Group 5"/>
          <p:cNvGrpSpPr/>
          <p:nvPr/>
        </p:nvGrpSpPr>
        <p:grpSpPr>
          <a:xfrm>
            <a:off x="1465385" y="2028310"/>
            <a:ext cx="6291407" cy="2041649"/>
            <a:chOff x="844062" y="2433971"/>
            <a:chExt cx="7549688" cy="2449979"/>
          </a:xfrm>
        </p:grpSpPr>
        <p:sp>
          <p:nvSpPr>
            <p:cNvPr id="3" name="TextBox 2"/>
            <p:cNvSpPr txBox="1"/>
            <p:nvPr/>
          </p:nvSpPr>
          <p:spPr>
            <a:xfrm>
              <a:off x="844062" y="2649415"/>
              <a:ext cx="2532184" cy="2234457"/>
            </a:xfrm>
            <a:prstGeom prst="rect">
              <a:avLst/>
            </a:prstGeom>
            <a:noFill/>
          </p:spPr>
          <p:txBody>
            <a:bodyPr wrap="square" rtlCol="0">
              <a:spAutoFit/>
            </a:bodyPr>
            <a:lstStyle/>
            <a:p>
              <a:pPr algn="ctr"/>
              <a:r>
                <a:rPr lang="en-US" sz="5500" dirty="0"/>
                <a:t>Profit</a:t>
              </a:r>
            </a:p>
            <a:p>
              <a:pPr algn="ctr"/>
              <a:endParaRPr lang="en-US" sz="1500" dirty="0"/>
            </a:p>
            <a:p>
              <a:pPr algn="ctr"/>
              <a:endParaRPr lang="en-US" sz="1500" dirty="0"/>
            </a:p>
            <a:p>
              <a:pPr algn="ctr"/>
              <a:endParaRPr lang="en-US" sz="1500" dirty="0"/>
            </a:p>
            <a:p>
              <a:pPr algn="ctr"/>
              <a:r>
                <a:rPr lang="en-US" sz="1500" dirty="0"/>
                <a:t>Social Impact</a:t>
              </a:r>
            </a:p>
          </p:txBody>
        </p:sp>
        <p:sp>
          <p:nvSpPr>
            <p:cNvPr id="7" name="TextBox 6"/>
            <p:cNvSpPr txBox="1"/>
            <p:nvPr/>
          </p:nvSpPr>
          <p:spPr>
            <a:xfrm>
              <a:off x="5158180" y="2433971"/>
              <a:ext cx="3235570" cy="2449979"/>
            </a:xfrm>
            <a:prstGeom prst="rect">
              <a:avLst/>
            </a:prstGeom>
            <a:noFill/>
          </p:spPr>
          <p:txBody>
            <a:bodyPr wrap="square" rtlCol="0">
              <a:spAutoFit/>
            </a:bodyPr>
            <a:lstStyle/>
            <a:p>
              <a:pPr algn="ctr"/>
              <a:r>
                <a:rPr lang="en-US" sz="5000" dirty="0"/>
                <a:t>Social Impact</a:t>
              </a:r>
            </a:p>
            <a:p>
              <a:pPr algn="ctr"/>
              <a:endParaRPr lang="en-US" sz="1167" dirty="0"/>
            </a:p>
            <a:p>
              <a:pPr algn="ctr"/>
              <a:r>
                <a:rPr lang="en-US" sz="1500" dirty="0"/>
                <a:t>Profit</a:t>
              </a:r>
            </a:p>
          </p:txBody>
        </p:sp>
        <p:sp>
          <p:nvSpPr>
            <p:cNvPr id="5" name="Right Arrow 4"/>
            <p:cNvSpPr/>
            <p:nvPr/>
          </p:nvSpPr>
          <p:spPr>
            <a:xfrm>
              <a:off x="4103077" y="3329354"/>
              <a:ext cx="832338" cy="1324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grpSp>
      <p:sp>
        <p:nvSpPr>
          <p:cNvPr id="8" name="Oval 7"/>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679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143021" y="91440"/>
            <a:ext cx="6858000" cy="717475"/>
          </a:xfrm>
        </p:spPr>
        <p:txBody>
          <a:bodyPr>
            <a:noAutofit/>
          </a:bodyPr>
          <a:lstStyle/>
          <a:p>
            <a:pPr algn="ctr" eaLnBrk="1" hangingPunct="1"/>
            <a:r>
              <a:rPr lang="en-US" sz="2800" dirty="0"/>
              <a:t>Financial Industry is Good at Extracting Value</a:t>
            </a:r>
          </a:p>
        </p:txBody>
      </p:sp>
      <p:sp>
        <p:nvSpPr>
          <p:cNvPr id="45058" name="Content Placeholder 2"/>
          <p:cNvSpPr>
            <a:spLocks noGrp="1"/>
          </p:cNvSpPr>
          <p:nvPr>
            <p:ph idx="1"/>
          </p:nvPr>
        </p:nvSpPr>
        <p:spPr>
          <a:xfrm>
            <a:off x="1143021" y="1106710"/>
            <a:ext cx="7137951" cy="3771636"/>
          </a:xfrm>
        </p:spPr>
        <p:txBody>
          <a:bodyPr>
            <a:noAutofit/>
          </a:bodyPr>
          <a:lstStyle/>
          <a:p>
            <a:pPr eaLnBrk="1" hangingPunct="1"/>
            <a:r>
              <a:rPr lang="en-US" sz="2400" dirty="0"/>
              <a:t>Financial investors are eager to find high returns</a:t>
            </a:r>
          </a:p>
          <a:p>
            <a:pPr lvl="1"/>
            <a:r>
              <a:rPr lang="en-US" sz="1800" dirty="0"/>
              <a:t>Venture Capitalists as in “Shark Tank” </a:t>
            </a:r>
          </a:p>
          <a:p>
            <a:pPr lvl="1"/>
            <a:r>
              <a:rPr lang="en-US" sz="1800" dirty="0"/>
              <a:t>Developing creative financial derivatives to “monetize” business profits</a:t>
            </a:r>
          </a:p>
          <a:p>
            <a:endParaRPr lang="en-US" sz="700" dirty="0"/>
          </a:p>
          <a:p>
            <a:r>
              <a:rPr lang="en-US" sz="2400" dirty="0"/>
              <a:t>SIB 1.0 Investors want high returns</a:t>
            </a:r>
          </a:p>
          <a:p>
            <a:pPr lvl="1"/>
            <a:r>
              <a:rPr lang="en-US" sz="1800" dirty="0"/>
              <a:t>Generally looking for 12% or more</a:t>
            </a:r>
          </a:p>
          <a:p>
            <a:pPr lvl="1"/>
            <a:r>
              <a:rPr lang="en-US" sz="1800" dirty="0"/>
              <a:t>Seek to have philanthropists take much of the risk</a:t>
            </a:r>
          </a:p>
          <a:p>
            <a:pPr lvl="1"/>
            <a:r>
              <a:rPr lang="en-US" sz="1800" dirty="0"/>
              <a:t>Capital costs can often exceed intervention costs</a:t>
            </a:r>
          </a:p>
          <a:p>
            <a:pPr lvl="1"/>
            <a:r>
              <a:rPr lang="en-US" sz="1800" dirty="0"/>
              <a:t>SIB Service fees can be high (10-20%)</a:t>
            </a:r>
          </a:p>
          <a:p>
            <a:pPr marL="380985" lvl="1" indent="0">
              <a:buNone/>
            </a:pPr>
            <a:endParaRPr lang="en-US" sz="1800" i="1" dirty="0"/>
          </a:p>
        </p:txBody>
      </p:sp>
      <p:sp>
        <p:nvSpPr>
          <p:cNvPr id="4" name="Oval 3"/>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162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5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5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5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044538" y="114711"/>
            <a:ext cx="6858000" cy="525369"/>
          </a:xfrm>
        </p:spPr>
        <p:txBody>
          <a:bodyPr>
            <a:normAutofit fontScale="90000"/>
          </a:bodyPr>
          <a:lstStyle/>
          <a:p>
            <a:pPr algn="ctr" eaLnBrk="1" hangingPunct="1"/>
            <a:r>
              <a:rPr lang="en-US" sz="3000" dirty="0"/>
              <a:t>SIB 2.0 is Different</a:t>
            </a:r>
          </a:p>
        </p:txBody>
      </p:sp>
      <p:sp>
        <p:nvSpPr>
          <p:cNvPr id="45058" name="Content Placeholder 2"/>
          <p:cNvSpPr>
            <a:spLocks noGrp="1"/>
          </p:cNvSpPr>
          <p:nvPr>
            <p:ph idx="1"/>
          </p:nvPr>
        </p:nvSpPr>
        <p:spPr>
          <a:xfrm>
            <a:off x="1044538" y="1480344"/>
            <a:ext cx="7137951" cy="3700240"/>
          </a:xfrm>
        </p:spPr>
        <p:txBody>
          <a:bodyPr>
            <a:noAutofit/>
          </a:bodyPr>
          <a:lstStyle/>
          <a:p>
            <a:pPr eaLnBrk="1" hangingPunct="1"/>
            <a:r>
              <a:rPr lang="en-US" sz="2400" dirty="0"/>
              <a:t>Concept Developers are Focused on Having Impact</a:t>
            </a:r>
          </a:p>
          <a:p>
            <a:endParaRPr lang="en-US" sz="800" dirty="0"/>
          </a:p>
          <a:p>
            <a:r>
              <a:rPr lang="en-US" sz="2400" dirty="0"/>
              <a:t>SIB Funders are (Local) Foundation Investments</a:t>
            </a:r>
          </a:p>
          <a:p>
            <a:pPr lvl="1"/>
            <a:r>
              <a:rPr lang="en-US" sz="2400" dirty="0"/>
              <a:t>Program Related Investments (PRI)</a:t>
            </a:r>
          </a:p>
          <a:p>
            <a:pPr lvl="1"/>
            <a:r>
              <a:rPr lang="en-US" sz="2400" dirty="0"/>
              <a:t>Over $500,000,000,000 could be tapped. </a:t>
            </a:r>
          </a:p>
          <a:p>
            <a:r>
              <a:rPr lang="en-US" sz="2400" dirty="0"/>
              <a:t>Keep Money in the Community </a:t>
            </a:r>
          </a:p>
          <a:p>
            <a:r>
              <a:rPr lang="en-US" sz="2400" dirty="0"/>
              <a:t>Minimize Transaction Costs &amp; Extracted Profits</a:t>
            </a:r>
          </a:p>
          <a:p>
            <a:pPr marL="380985" lvl="1" indent="0">
              <a:buNone/>
            </a:pPr>
            <a:endParaRPr lang="en-US" sz="2400" i="1" dirty="0"/>
          </a:p>
        </p:txBody>
      </p:sp>
      <p:sp>
        <p:nvSpPr>
          <p:cNvPr id="4" name="Oval 3"/>
          <p:cNvSpPr/>
          <p:nvPr/>
        </p:nvSpPr>
        <p:spPr bwMode="auto">
          <a:xfrm>
            <a:off x="476261" y="706055"/>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6371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p:cNvGraphicFramePr>
            <a:graphicFrameLocks/>
          </p:cNvGraphicFramePr>
          <p:nvPr>
            <p:extLst/>
          </p:nvPr>
        </p:nvGraphicFramePr>
        <p:xfrm>
          <a:off x="762000" y="738040"/>
          <a:ext cx="7620000" cy="5064760"/>
        </p:xfrm>
        <a:graphic>
          <a:graphicData uri="http://schemas.openxmlformats.org/drawingml/2006/table">
            <a:tbl>
              <a:tblPr firstRow="1" bandRow="1"/>
              <a:tblGrid>
                <a:gridCol w="3671454">
                  <a:extLst>
                    <a:ext uri="{9D8B030D-6E8A-4147-A177-3AD203B41FA5}">
                      <a16:colId xmlns:a16="http://schemas.microsoft.com/office/drawing/2014/main" xmlns="" val="3858321306"/>
                    </a:ext>
                  </a:extLst>
                </a:gridCol>
                <a:gridCol w="3948546">
                  <a:extLst>
                    <a:ext uri="{9D8B030D-6E8A-4147-A177-3AD203B41FA5}">
                      <a16:colId xmlns:a16="http://schemas.microsoft.com/office/drawing/2014/main" xmlns="" val="3688826425"/>
                    </a:ext>
                  </a:extLst>
                </a:gridCol>
              </a:tblGrid>
              <a:tr h="30480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500" dirty="0">
                          <a:latin typeface="Avenir Book"/>
                        </a:rPr>
                        <a:t>SIB 1.0</a:t>
                      </a:r>
                    </a:p>
                  </a:txBody>
                  <a:tcPr marL="76200" marR="762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3D04"/>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500" dirty="0">
                          <a:latin typeface="Avenir Book"/>
                        </a:rPr>
                        <a:t>SIB 2.0</a:t>
                      </a:r>
                    </a:p>
                  </a:txBody>
                  <a:tcPr marL="76200" marR="762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3D04"/>
                    </a:solidFill>
                  </a:tcPr>
                </a:tc>
                <a:extLst>
                  <a:ext uri="{0D108BD9-81ED-4DB2-BD59-A6C34878D82A}">
                    <a16:rowId xmlns:a16="http://schemas.microsoft.com/office/drawing/2014/main" xmlns="" val="1472587005"/>
                  </a:ext>
                </a:extLst>
              </a:tr>
              <a:tr h="3048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Isolated Impact approach</a:t>
                      </a:r>
                    </a:p>
                  </a:txBody>
                  <a:tcPr marL="76200" marR="762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Collective Impact approach</a:t>
                      </a:r>
                    </a:p>
                  </a:txBody>
                  <a:tcPr marL="76200" marR="762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4231621562"/>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1706439285"/>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Avenir Book"/>
                        </a:rPr>
                        <a:t>Minimize risk by</a:t>
                      </a:r>
                      <a:r>
                        <a:rPr lang="en-US" sz="1500" baseline="0" dirty="0">
                          <a:latin typeface="Avenir Book"/>
                        </a:rPr>
                        <a:t> selecting evidence-based interventions and implementing with fidelity</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Avenir Book"/>
                        </a:rPr>
                        <a:t>Minimize</a:t>
                      </a:r>
                      <a:r>
                        <a:rPr lang="en-US" sz="1500" baseline="0" dirty="0">
                          <a:latin typeface="Avenir Book"/>
                        </a:rPr>
                        <a:t> risk by using system leadership, community input and assets, and rigorous strategy management practices &amp; technology</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332492749"/>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600557623"/>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Designed by the</a:t>
                      </a:r>
                      <a:r>
                        <a:rPr lang="en-US" sz="1500" baseline="0" dirty="0">
                          <a:latin typeface="Avenir Book"/>
                        </a:rPr>
                        <a:t> financial industry to (eventually) get funding from mainstream investors</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Design by the social sector innovators to get</a:t>
                      </a:r>
                      <a:r>
                        <a:rPr lang="en-US" sz="1500" baseline="0" dirty="0">
                          <a:latin typeface="Avenir Book"/>
                        </a:rPr>
                        <a:t> funding from Foundation Program-Related Investments</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457549971"/>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400" kern="1200" baseline="0" dirty="0">
                        <a:solidFill>
                          <a:schemeClr val="dk1"/>
                        </a:solidFill>
                        <a:latin typeface="Avenir Book"/>
                        <a:ea typeface="+mn-ea"/>
                        <a:cs typeface="+mn-cs"/>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4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254692866"/>
                  </a:ext>
                </a:extLst>
              </a:tr>
              <a:tr h="1219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kern="1200" baseline="0" dirty="0">
                          <a:solidFill>
                            <a:schemeClr val="dk1"/>
                          </a:solidFill>
                          <a:latin typeface="Avenir Book"/>
                          <a:ea typeface="+mn-ea"/>
                          <a:cs typeface="+mn-cs"/>
                        </a:rPr>
                        <a:t>Funding given to the organization delivering the specific program (and most of the success payment goes to the investors)</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kern="1200" baseline="0" dirty="0">
                          <a:solidFill>
                            <a:schemeClr val="dk1"/>
                          </a:solidFill>
                          <a:latin typeface="Avenir Book"/>
                          <a:ea typeface="+mn-ea"/>
                          <a:cs typeface="+mn-cs"/>
                        </a:rPr>
                        <a:t>Funding goes into the StratEx budget for the topic (managed by the action team) and value is multiplied by using funding techniques that promote collaboration.  Gainsharing Bonuses.</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676365529"/>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781324288"/>
                  </a:ext>
                </a:extLst>
              </a:tr>
              <a:tr h="3048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Long, complex</a:t>
                      </a:r>
                      <a:r>
                        <a:rPr lang="en-US" sz="1500" baseline="0" dirty="0"/>
                        <a:t> documents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Much</a:t>
                      </a:r>
                      <a:r>
                        <a:rPr lang="en-US" sz="1500" baseline="0" dirty="0"/>
                        <a:t> simpler documents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8418320"/>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1384384446"/>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Philanthropy use to pay investors if success payment is not reached</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Philanthropy</a:t>
                      </a:r>
                      <a:r>
                        <a:rPr lang="en-US" sz="1500" baseline="0" dirty="0"/>
                        <a:t> used to overcome obstacles and to </a:t>
                      </a:r>
                      <a:r>
                        <a:rPr lang="en-US" sz="1500" b="1" baseline="0" dirty="0"/>
                        <a:t>Pay for Success</a:t>
                      </a:r>
                      <a:r>
                        <a:rPr lang="en-US" sz="1500" baseline="0" dirty="0"/>
                        <a:t> of driver Objectives.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4002792722"/>
                  </a:ext>
                </a:extLst>
              </a:tr>
            </a:tbl>
          </a:graphicData>
        </a:graphic>
      </p:graphicFrame>
      <p:sp>
        <p:nvSpPr>
          <p:cNvPr id="6" name="Rectangle 5"/>
          <p:cNvSpPr/>
          <p:nvPr/>
        </p:nvSpPr>
        <p:spPr>
          <a:xfrm>
            <a:off x="762000" y="0"/>
            <a:ext cx="7620000" cy="770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rgbClr val="0D7892"/>
              </a:solidFill>
            </a:endParaRPr>
          </a:p>
        </p:txBody>
      </p:sp>
      <p:sp>
        <p:nvSpPr>
          <p:cNvPr id="5" name="Shape 379"/>
          <p:cNvSpPr txBox="1">
            <a:spLocks/>
          </p:cNvSpPr>
          <p:nvPr/>
        </p:nvSpPr>
        <p:spPr>
          <a:xfrm>
            <a:off x="1306930" y="-123156"/>
            <a:ext cx="6987324" cy="1016778"/>
          </a:xfrm>
          <a:prstGeom prst="rect">
            <a:avLst/>
          </a:prstGeom>
          <a:noFill/>
          <a:ln>
            <a:noFill/>
          </a:ln>
        </p:spPr>
        <p:txBody>
          <a:bodyPr lIns="76188" tIns="76188" rIns="76188" bIns="76188"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eaLnBrk="1" fontAlgn="auto" hangingPunct="1"/>
            <a:r>
              <a:rPr lang="en-US" sz="3000" kern="0" dirty="0">
                <a:solidFill>
                  <a:srgbClr val="0D7892"/>
                </a:solidFill>
                <a:latin typeface="Avenir Black"/>
                <a:ea typeface="Impact"/>
                <a:cs typeface="Impact"/>
                <a:sym typeface="Impact"/>
              </a:rPr>
              <a:t>Six Differences between SIB 1.0 &amp; 2.0</a:t>
            </a:r>
          </a:p>
        </p:txBody>
      </p:sp>
      <p:sp>
        <p:nvSpPr>
          <p:cNvPr id="7" name="Rectangle 6"/>
          <p:cNvSpPr/>
          <p:nvPr/>
        </p:nvSpPr>
        <p:spPr>
          <a:xfrm>
            <a:off x="762000" y="3092335"/>
            <a:ext cx="7620000" cy="11804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8" name="Rectangle 7"/>
          <p:cNvSpPr/>
          <p:nvPr/>
        </p:nvSpPr>
        <p:spPr>
          <a:xfrm>
            <a:off x="762000" y="4197927"/>
            <a:ext cx="7620000" cy="15493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4048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60309" y="64135"/>
            <a:ext cx="6858000" cy="652659"/>
          </a:xfrm>
          <a:prstGeom prst="rect">
            <a:avLst/>
          </a:prstGeom>
          <a:noFill/>
          <a:ln>
            <a:noFill/>
          </a:ln>
        </p:spPr>
        <p:txBody>
          <a:bodyPr lIns="76188" tIns="76188" rIns="76188" bIns="76188" anchor="ctr" anchorCtr="0">
            <a:normAutofit fontScale="97500"/>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defTabSz="761970">
              <a:buClr>
                <a:srgbClr val="807F83"/>
              </a:buClr>
              <a:defRPr/>
            </a:pPr>
            <a:r>
              <a:rPr lang="en-US" sz="3000" kern="0" dirty="0">
                <a:solidFill>
                  <a:srgbClr val="0D7892"/>
                </a:solidFill>
                <a:latin typeface="Avenir Black"/>
              </a:rPr>
              <a:t>SIB 1.0 Sources and Uses of Funding</a:t>
            </a:r>
          </a:p>
        </p:txBody>
      </p:sp>
      <p:sp>
        <p:nvSpPr>
          <p:cNvPr id="6" name="Flowchart: Magnetic Disk 5"/>
          <p:cNvSpPr/>
          <p:nvPr/>
        </p:nvSpPr>
        <p:spPr>
          <a:xfrm>
            <a:off x="3480682" y="1563254"/>
            <a:ext cx="1775915" cy="1936992"/>
          </a:xfrm>
          <a:prstGeom prst="flowChartMagneticDisk">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2400" kern="0">
                <a:solidFill>
                  <a:srgbClr val="FFFFFF"/>
                </a:solidFill>
                <a:latin typeface="Arial"/>
                <a:sym typeface="Arial"/>
              </a:rPr>
              <a:t>SIB 1.0</a:t>
            </a:r>
          </a:p>
          <a:p>
            <a:pPr algn="ctr" defTabSz="761970">
              <a:defRPr/>
            </a:pPr>
            <a:r>
              <a:rPr lang="en-US" sz="2400" kern="0">
                <a:solidFill>
                  <a:srgbClr val="FFFFFF"/>
                </a:solidFill>
                <a:latin typeface="Arial"/>
                <a:sym typeface="Arial"/>
              </a:rPr>
              <a:t>$$$$$</a:t>
            </a:r>
          </a:p>
        </p:txBody>
      </p:sp>
      <p:sp>
        <p:nvSpPr>
          <p:cNvPr id="7" name="Right Arrow 6"/>
          <p:cNvSpPr/>
          <p:nvPr/>
        </p:nvSpPr>
        <p:spPr>
          <a:xfrm>
            <a:off x="5379748" y="1563254"/>
            <a:ext cx="669636" cy="939030"/>
          </a:xfrm>
          <a:prstGeom prst="rightArrow">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sp>
        <p:nvSpPr>
          <p:cNvPr id="8" name="Rectangle 7"/>
          <p:cNvSpPr/>
          <p:nvPr/>
        </p:nvSpPr>
        <p:spPr>
          <a:xfrm>
            <a:off x="6295685" y="2853915"/>
            <a:ext cx="1779056" cy="973291"/>
          </a:xfrm>
          <a:prstGeom prst="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400" kern="0">
                <a:solidFill>
                  <a:srgbClr val="FFFFFF"/>
                </a:solidFill>
                <a:latin typeface="Arial"/>
                <a:sym typeface="Arial"/>
              </a:rPr>
              <a:t>Isolated, Evidence-Based Programs</a:t>
            </a:r>
          </a:p>
        </p:txBody>
      </p:sp>
      <p:sp>
        <p:nvSpPr>
          <p:cNvPr id="9" name="Rectangle 8"/>
          <p:cNvSpPr/>
          <p:nvPr/>
        </p:nvSpPr>
        <p:spPr>
          <a:xfrm>
            <a:off x="6295686" y="1663315"/>
            <a:ext cx="1779055" cy="905383"/>
          </a:xfrm>
          <a:prstGeom prst="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400" kern="0">
                <a:solidFill>
                  <a:srgbClr val="FFFFFF"/>
                </a:solidFill>
                <a:latin typeface="Arial"/>
                <a:sym typeface="Arial"/>
              </a:rPr>
              <a:t>Isolated, Evidence-Based Programs</a:t>
            </a:r>
          </a:p>
        </p:txBody>
      </p:sp>
      <p:sp>
        <p:nvSpPr>
          <p:cNvPr id="10" name="Right Arrow 9"/>
          <p:cNvSpPr/>
          <p:nvPr/>
        </p:nvSpPr>
        <p:spPr>
          <a:xfrm>
            <a:off x="5379748" y="2804053"/>
            <a:ext cx="669636" cy="939030"/>
          </a:xfrm>
          <a:prstGeom prst="rightArrow">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sp>
        <p:nvSpPr>
          <p:cNvPr id="11" name="Rectangle 10"/>
          <p:cNvSpPr/>
          <p:nvPr/>
        </p:nvSpPr>
        <p:spPr>
          <a:xfrm>
            <a:off x="1430595" y="1614948"/>
            <a:ext cx="1572876" cy="953750"/>
          </a:xfrm>
          <a:prstGeom prst="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600" kern="0">
                <a:solidFill>
                  <a:srgbClr val="FFFFFF"/>
                </a:solidFill>
                <a:latin typeface="Arial"/>
                <a:sym typeface="Arial"/>
              </a:rPr>
              <a:t>Social Impact Investors</a:t>
            </a:r>
          </a:p>
        </p:txBody>
      </p:sp>
      <p:sp>
        <p:nvSpPr>
          <p:cNvPr id="12" name="Rectangle 11"/>
          <p:cNvSpPr/>
          <p:nvPr/>
        </p:nvSpPr>
        <p:spPr>
          <a:xfrm>
            <a:off x="1430595" y="2853915"/>
            <a:ext cx="1572875" cy="899550"/>
          </a:xfrm>
          <a:prstGeom prst="rect">
            <a:avLst/>
          </a:prstGeom>
          <a:solidFill>
            <a:srgbClr val="FF3D04"/>
          </a:solidFill>
          <a:ln w="25400" cap="flat" cmpd="sng" algn="ctr">
            <a:solidFill>
              <a:srgbClr val="FF3D04">
                <a:shade val="50000"/>
              </a:srgbClr>
            </a:solidFill>
            <a:prstDash val="solid"/>
          </a:ln>
          <a:effectLst/>
        </p:spPr>
        <p:txBody>
          <a:bodyPr rtlCol="0" anchor="ctr"/>
          <a:lstStyle/>
          <a:p>
            <a:pPr algn="ctr" defTabSz="761970">
              <a:defRPr/>
            </a:pPr>
            <a:r>
              <a:rPr lang="en-US" sz="1600" kern="0">
                <a:solidFill>
                  <a:srgbClr val="FFFFFF"/>
                </a:solidFill>
                <a:latin typeface="Arial"/>
                <a:sym typeface="Arial"/>
              </a:rPr>
              <a:t>Mainstream Investors</a:t>
            </a:r>
          </a:p>
        </p:txBody>
      </p:sp>
      <p:cxnSp>
        <p:nvCxnSpPr>
          <p:cNvPr id="13" name="Straight Arrow Connector 12"/>
          <p:cNvCxnSpPr>
            <a:cxnSpLocks/>
            <a:stCxn id="11" idx="3"/>
          </p:cNvCxnSpPr>
          <p:nvPr/>
        </p:nvCxnSpPr>
        <p:spPr>
          <a:xfrm>
            <a:off x="3003471" y="2091823"/>
            <a:ext cx="477211" cy="144807"/>
          </a:xfrm>
          <a:prstGeom prst="straightConnector1">
            <a:avLst/>
          </a:prstGeom>
          <a:noFill/>
          <a:ln w="31750" cap="flat" cmpd="sng" algn="ctr">
            <a:solidFill>
              <a:srgbClr val="FF3D04">
                <a:shade val="95000"/>
                <a:satMod val="105000"/>
              </a:srgbClr>
            </a:solidFill>
            <a:prstDash val="solid"/>
            <a:tailEnd type="triangle"/>
          </a:ln>
          <a:effectLst/>
        </p:spPr>
      </p:cxnSp>
      <p:cxnSp>
        <p:nvCxnSpPr>
          <p:cNvPr id="14" name="Straight Arrow Connector 13"/>
          <p:cNvCxnSpPr>
            <a:cxnSpLocks/>
          </p:cNvCxnSpPr>
          <p:nvPr/>
        </p:nvCxnSpPr>
        <p:spPr>
          <a:xfrm flipV="1">
            <a:off x="3003470" y="3045573"/>
            <a:ext cx="477211" cy="90608"/>
          </a:xfrm>
          <a:prstGeom prst="straightConnector1">
            <a:avLst/>
          </a:prstGeom>
          <a:noFill/>
          <a:ln w="31750" cap="flat" cmpd="sng" algn="ctr">
            <a:solidFill>
              <a:srgbClr val="FF3D04">
                <a:shade val="95000"/>
                <a:satMod val="105000"/>
              </a:srgbClr>
            </a:solidFill>
            <a:prstDash val="solid"/>
            <a:tailEnd type="triangle"/>
          </a:ln>
          <a:effectLst/>
        </p:spPr>
      </p:cxnSp>
      <p:sp>
        <p:nvSpPr>
          <p:cNvPr id="15" name="Oval 14"/>
          <p:cNvSpPr/>
          <p:nvPr/>
        </p:nvSpPr>
        <p:spPr bwMode="auto">
          <a:xfrm>
            <a:off x="476261" y="780937"/>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54155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0"/>
            <a:ext cx="7620000" cy="53001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1"/>
          <p:cNvSpPr txBox="1">
            <a:spLocks/>
          </p:cNvSpPr>
          <p:nvPr/>
        </p:nvSpPr>
        <p:spPr>
          <a:xfrm>
            <a:off x="1169298" y="80733"/>
            <a:ext cx="6858000" cy="452177"/>
          </a:xfrm>
          <a:prstGeom prst="rect">
            <a:avLst/>
          </a:prstGeom>
        </p:spPr>
        <p:txBody>
          <a:bodyPr vert="horz" lIns="76200" tIns="38100" rIns="76200" bIns="38100" rtlCol="0" anchor="ctr">
            <a:noAutofit/>
          </a:bodyPr>
          <a:lstStyle>
            <a:lvl1pPr algn="l" defTabSz="914400" rtl="0" eaLnBrk="1" latinLnBrk="0" hangingPunct="1">
              <a:spcBef>
                <a:spcPct val="0"/>
              </a:spcBef>
              <a:buNone/>
              <a:defRPr sz="4000" kern="1200">
                <a:solidFill>
                  <a:schemeClr val="accent6"/>
                </a:solidFill>
                <a:latin typeface="+mj-lt"/>
                <a:ea typeface="+mj-ea"/>
                <a:cs typeface="+mj-cs"/>
              </a:defRPr>
            </a:lvl1pPr>
          </a:lstStyle>
          <a:p>
            <a:pPr algn="ctr" defTabSz="761970">
              <a:defRPr/>
            </a:pPr>
            <a:r>
              <a:rPr lang="en-US" sz="2333" b="1" dirty="0">
                <a:solidFill>
                  <a:srgbClr val="475A8D"/>
                </a:solidFill>
                <a:latin typeface="Avenir Black"/>
              </a:rPr>
              <a:t>Strategy to Address Opioid &amp; Heroin Abuse</a:t>
            </a:r>
          </a:p>
        </p:txBody>
      </p:sp>
      <p:sp>
        <p:nvSpPr>
          <p:cNvPr id="6" name="Rectangle 5"/>
          <p:cNvSpPr/>
          <p:nvPr/>
        </p:nvSpPr>
        <p:spPr>
          <a:xfrm>
            <a:off x="899583" y="1318549"/>
            <a:ext cx="560917" cy="3047272"/>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Strategies</a:t>
            </a:r>
          </a:p>
        </p:txBody>
      </p:sp>
      <p:sp>
        <p:nvSpPr>
          <p:cNvPr id="7" name="Rectangle 6"/>
          <p:cNvSpPr/>
          <p:nvPr/>
        </p:nvSpPr>
        <p:spPr>
          <a:xfrm>
            <a:off x="899583" y="4365824"/>
            <a:ext cx="560917" cy="802373"/>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Asset &amp; Capacity Building</a:t>
            </a:r>
          </a:p>
        </p:txBody>
      </p:sp>
      <p:cxnSp>
        <p:nvCxnSpPr>
          <p:cNvPr id="8" name="Straight Connector 7"/>
          <p:cNvCxnSpPr/>
          <p:nvPr/>
        </p:nvCxnSpPr>
        <p:spPr>
          <a:xfrm flipV="1">
            <a:off x="948490" y="578924"/>
            <a:ext cx="7372098" cy="3"/>
          </a:xfrm>
          <a:prstGeom prst="line">
            <a:avLst/>
          </a:prstGeom>
          <a:noFill/>
          <a:ln w="9525" cap="flat" cmpd="sng" algn="ctr">
            <a:solidFill>
              <a:srgbClr val="3891A7">
                <a:shade val="95000"/>
                <a:satMod val="105000"/>
              </a:srgbClr>
            </a:solidFill>
            <a:prstDash val="solid"/>
          </a:ln>
          <a:effectLst/>
        </p:spPr>
      </p:cxnSp>
      <p:cxnSp>
        <p:nvCxnSpPr>
          <p:cNvPr id="9" name="Straight Connector 8"/>
          <p:cNvCxnSpPr/>
          <p:nvPr/>
        </p:nvCxnSpPr>
        <p:spPr>
          <a:xfrm>
            <a:off x="904916" y="1851513"/>
            <a:ext cx="7414489" cy="0"/>
          </a:xfrm>
          <a:prstGeom prst="line">
            <a:avLst/>
          </a:prstGeom>
          <a:noFill/>
          <a:ln w="9525" cap="flat" cmpd="sng" algn="ctr">
            <a:solidFill>
              <a:srgbClr val="3891A7">
                <a:shade val="95000"/>
                <a:satMod val="105000"/>
              </a:srgbClr>
            </a:solidFill>
            <a:prstDash val="solid"/>
          </a:ln>
          <a:effectLst/>
        </p:spPr>
      </p:cxnSp>
      <p:cxnSp>
        <p:nvCxnSpPr>
          <p:cNvPr id="10" name="Straight Connector 9"/>
          <p:cNvCxnSpPr/>
          <p:nvPr/>
        </p:nvCxnSpPr>
        <p:spPr>
          <a:xfrm>
            <a:off x="899585" y="5168194"/>
            <a:ext cx="7419821" cy="0"/>
          </a:xfrm>
          <a:prstGeom prst="line">
            <a:avLst/>
          </a:prstGeom>
          <a:noFill/>
          <a:ln w="9525" cap="flat" cmpd="sng" algn="ctr">
            <a:solidFill>
              <a:srgbClr val="3891A7">
                <a:shade val="95000"/>
                <a:satMod val="105000"/>
              </a:srgbClr>
            </a:solidFill>
            <a:prstDash val="solid"/>
          </a:ln>
          <a:effectLst/>
        </p:spPr>
      </p:cxnSp>
      <p:sp>
        <p:nvSpPr>
          <p:cNvPr id="11" name="Rounded Rectangle 10"/>
          <p:cNvSpPr/>
          <p:nvPr/>
        </p:nvSpPr>
        <p:spPr>
          <a:xfrm>
            <a:off x="1749526" y="680178"/>
            <a:ext cx="1273622" cy="502631"/>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Crime &amp; Law Enforcement Costs due to Opioid Misuse</a:t>
            </a:r>
          </a:p>
        </p:txBody>
      </p:sp>
      <p:sp>
        <p:nvSpPr>
          <p:cNvPr id="12" name="Rounded Rectangle 11"/>
          <p:cNvSpPr/>
          <p:nvPr/>
        </p:nvSpPr>
        <p:spPr>
          <a:xfrm>
            <a:off x="6225327" y="742931"/>
            <a:ext cx="1312457" cy="467490"/>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Decrease Deaths due to Opioid Misuse</a:t>
            </a:r>
          </a:p>
        </p:txBody>
      </p:sp>
      <p:sp>
        <p:nvSpPr>
          <p:cNvPr id="13" name="Rounded Rectangle 12"/>
          <p:cNvSpPr/>
          <p:nvPr/>
        </p:nvSpPr>
        <p:spPr>
          <a:xfrm>
            <a:off x="3143816" y="688186"/>
            <a:ext cx="1421819" cy="530112"/>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Decrease Health Costs &amp; Employment Problems due to Opioid Misuse</a:t>
            </a:r>
          </a:p>
        </p:txBody>
      </p:sp>
      <p:grpSp>
        <p:nvGrpSpPr>
          <p:cNvPr id="14" name="Group 13"/>
          <p:cNvGrpSpPr/>
          <p:nvPr/>
        </p:nvGrpSpPr>
        <p:grpSpPr>
          <a:xfrm>
            <a:off x="1544127" y="4447599"/>
            <a:ext cx="6643657" cy="676699"/>
            <a:chOff x="938552" y="4765617"/>
            <a:chExt cx="7972388" cy="812039"/>
          </a:xfrm>
        </p:grpSpPr>
        <p:sp>
          <p:nvSpPr>
            <p:cNvPr id="15" name="Rounded Rectangle 14"/>
            <p:cNvSpPr/>
            <p:nvPr/>
          </p:nvSpPr>
          <p:spPr>
            <a:xfrm>
              <a:off x="938552" y="5012138"/>
              <a:ext cx="1406524"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Strengthen the Coalition to Reduce Opioid Abuse</a:t>
              </a:r>
            </a:p>
          </p:txBody>
        </p:sp>
        <p:sp>
          <p:nvSpPr>
            <p:cNvPr id="16" name="Up Arrow 15"/>
            <p:cNvSpPr/>
            <p:nvPr/>
          </p:nvSpPr>
          <p:spPr>
            <a:xfrm>
              <a:off x="1598131"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17" name="Rounded Rectangle 16"/>
            <p:cNvSpPr/>
            <p:nvPr/>
          </p:nvSpPr>
          <p:spPr>
            <a:xfrm>
              <a:off x="2441642" y="5012138"/>
              <a:ext cx="1746078"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Engage Youth to Improve Communication &amp; Prevention</a:t>
              </a:r>
            </a:p>
          </p:txBody>
        </p:sp>
        <p:sp>
          <p:nvSpPr>
            <p:cNvPr id="18" name="Up Arrow 17"/>
            <p:cNvSpPr/>
            <p:nvPr/>
          </p:nvSpPr>
          <p:spPr>
            <a:xfrm>
              <a:off x="3084317" y="4768904"/>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19" name="Rounded Rectangle 18"/>
            <p:cNvSpPr/>
            <p:nvPr/>
          </p:nvSpPr>
          <p:spPr>
            <a:xfrm>
              <a:off x="5814920" y="5012138"/>
              <a:ext cx="1671167"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800" b="1" kern="0" dirty="0">
                  <a:solidFill>
                    <a:prstClr val="black"/>
                  </a:solidFill>
                  <a:latin typeface="Calibri"/>
                  <a:sym typeface="Arial"/>
                </a:rPr>
                <a:t>Engage Healthcare Professionals to Address the Opioid Crisis</a:t>
              </a:r>
            </a:p>
          </p:txBody>
        </p:sp>
        <p:sp>
          <p:nvSpPr>
            <p:cNvPr id="20" name="Rounded Rectangle 19"/>
            <p:cNvSpPr/>
            <p:nvPr/>
          </p:nvSpPr>
          <p:spPr>
            <a:xfrm>
              <a:off x="7562009" y="5012138"/>
              <a:ext cx="1348931"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Increase Resources to Address the Opioid Crisis</a:t>
              </a:r>
            </a:p>
          </p:txBody>
        </p:sp>
        <p:sp>
          <p:nvSpPr>
            <p:cNvPr id="21" name="Up Arrow 20"/>
            <p:cNvSpPr/>
            <p:nvPr/>
          </p:nvSpPr>
          <p:spPr>
            <a:xfrm>
              <a:off x="6324417"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22" name="Up Arrow 21"/>
            <p:cNvSpPr/>
            <p:nvPr/>
          </p:nvSpPr>
          <p:spPr>
            <a:xfrm>
              <a:off x="7974768"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23" name="Rounded Rectangle 22"/>
            <p:cNvSpPr/>
            <p:nvPr/>
          </p:nvSpPr>
          <p:spPr>
            <a:xfrm>
              <a:off x="4242096" y="5012138"/>
              <a:ext cx="1496902" cy="5655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Secure Funding for Expanding Addiction Treatment</a:t>
              </a:r>
            </a:p>
          </p:txBody>
        </p:sp>
        <p:sp>
          <p:nvSpPr>
            <p:cNvPr id="24" name="Up Arrow 23"/>
            <p:cNvSpPr/>
            <p:nvPr/>
          </p:nvSpPr>
          <p:spPr>
            <a:xfrm>
              <a:off x="4755732" y="4765617"/>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grpSp>
      <p:cxnSp>
        <p:nvCxnSpPr>
          <p:cNvPr id="25" name="Straight Connector 24"/>
          <p:cNvCxnSpPr/>
          <p:nvPr/>
        </p:nvCxnSpPr>
        <p:spPr>
          <a:xfrm flipV="1">
            <a:off x="8319405" y="576808"/>
            <a:ext cx="1" cy="4567733"/>
          </a:xfrm>
          <a:prstGeom prst="line">
            <a:avLst/>
          </a:prstGeom>
          <a:noFill/>
          <a:ln w="9525" cap="flat" cmpd="sng" algn="ctr">
            <a:solidFill>
              <a:srgbClr val="3891A7">
                <a:shade val="95000"/>
                <a:satMod val="105000"/>
              </a:srgbClr>
            </a:solidFill>
            <a:prstDash val="solid"/>
          </a:ln>
          <a:effectLst/>
        </p:spPr>
      </p:cxnSp>
      <p:sp>
        <p:nvSpPr>
          <p:cNvPr id="26" name="Rectangle 25"/>
          <p:cNvSpPr/>
          <p:nvPr/>
        </p:nvSpPr>
        <p:spPr>
          <a:xfrm>
            <a:off x="899583" y="576808"/>
            <a:ext cx="560917" cy="1274705"/>
          </a:xfrm>
          <a:prstGeom prst="rect">
            <a:avLst/>
          </a:prstGeom>
          <a:solidFill>
            <a:srgbClr val="3891A7"/>
          </a:solidFill>
          <a:ln w="25400" cap="flat" cmpd="sng" algn="ctr">
            <a:solidFill>
              <a:srgbClr val="3891A7">
                <a:shade val="50000"/>
              </a:srgbClr>
            </a:solidFill>
            <a:prstDash val="solid"/>
          </a:ln>
          <a:effectLst/>
        </p:spPr>
        <p:txBody>
          <a:bodyPr vert="vert270" rtlCol="0" anchor="ctr"/>
          <a:lstStyle/>
          <a:p>
            <a:pPr algn="ctr" defTabSz="761970">
              <a:defRPr/>
            </a:pPr>
            <a:r>
              <a:rPr lang="en-US" sz="1167" b="1" kern="0" dirty="0">
                <a:solidFill>
                  <a:prstClr val="white"/>
                </a:solidFill>
                <a:latin typeface="Calibri"/>
                <a:sym typeface="Arial"/>
              </a:rPr>
              <a:t>Outcomes</a:t>
            </a:r>
          </a:p>
        </p:txBody>
      </p:sp>
      <p:grpSp>
        <p:nvGrpSpPr>
          <p:cNvPr id="27" name="Group 26"/>
          <p:cNvGrpSpPr/>
          <p:nvPr/>
        </p:nvGrpSpPr>
        <p:grpSpPr>
          <a:xfrm>
            <a:off x="904916" y="3625225"/>
            <a:ext cx="7414489" cy="740599"/>
            <a:chOff x="171499" y="4350269"/>
            <a:chExt cx="8897387" cy="888719"/>
          </a:xfrm>
        </p:grpSpPr>
        <p:cxnSp>
          <p:nvCxnSpPr>
            <p:cNvPr id="28" name="Straight Connector 27"/>
            <p:cNvCxnSpPr/>
            <p:nvPr/>
          </p:nvCxnSpPr>
          <p:spPr>
            <a:xfrm>
              <a:off x="171499" y="5238988"/>
              <a:ext cx="8897387" cy="0"/>
            </a:xfrm>
            <a:prstGeom prst="line">
              <a:avLst/>
            </a:prstGeom>
            <a:noFill/>
            <a:ln w="9525" cap="flat" cmpd="sng" algn="ctr">
              <a:solidFill>
                <a:srgbClr val="3891A7">
                  <a:shade val="95000"/>
                  <a:satMod val="105000"/>
                </a:srgbClr>
              </a:solidFill>
              <a:prstDash val="solid"/>
            </a:ln>
            <a:effectLst/>
          </p:spPr>
        </p:cxnSp>
        <p:sp>
          <p:nvSpPr>
            <p:cNvPr id="29" name="Rounded Rectangle 28"/>
            <p:cNvSpPr/>
            <p:nvPr/>
          </p:nvSpPr>
          <p:spPr>
            <a:xfrm>
              <a:off x="3714680" y="4596850"/>
              <a:ext cx="2244052" cy="5354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Expand Access to (MAT) Medication-Assisted Treatment</a:t>
              </a:r>
            </a:p>
          </p:txBody>
        </p:sp>
        <p:sp>
          <p:nvSpPr>
            <p:cNvPr id="30" name="Rounded Rectangle 29"/>
            <p:cNvSpPr/>
            <p:nvPr/>
          </p:nvSpPr>
          <p:spPr>
            <a:xfrm>
              <a:off x="6158632" y="4596850"/>
              <a:ext cx="2396771" cy="5354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Shift from Punishment to Treatment Approach for Opioid Users</a:t>
              </a:r>
            </a:p>
          </p:txBody>
        </p:sp>
        <p:sp>
          <p:nvSpPr>
            <p:cNvPr id="31" name="Up Arrow 30"/>
            <p:cNvSpPr/>
            <p:nvPr/>
          </p:nvSpPr>
          <p:spPr>
            <a:xfrm>
              <a:off x="4827331" y="4380062"/>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2" name="Up Arrow 31"/>
            <p:cNvSpPr/>
            <p:nvPr/>
          </p:nvSpPr>
          <p:spPr>
            <a:xfrm>
              <a:off x="7276247" y="4359346"/>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3" name="Rounded Rectangle 32"/>
            <p:cNvSpPr/>
            <p:nvPr/>
          </p:nvSpPr>
          <p:spPr>
            <a:xfrm>
              <a:off x="963960" y="4602273"/>
              <a:ext cx="1286207" cy="5516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Increase Awareness of the Risks &amp; the Crisis</a:t>
              </a:r>
            </a:p>
          </p:txBody>
        </p:sp>
        <p:sp>
          <p:nvSpPr>
            <p:cNvPr id="34" name="Up Arrow 33"/>
            <p:cNvSpPr/>
            <p:nvPr/>
          </p:nvSpPr>
          <p:spPr>
            <a:xfrm>
              <a:off x="1527084" y="4358154"/>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sp>
          <p:nvSpPr>
            <p:cNvPr id="35" name="Rectangle 34">
              <a:hlinkClick r:id="" action="ppaction://noaction"/>
            </p:cNvPr>
            <p:cNvSpPr/>
            <p:nvPr/>
          </p:nvSpPr>
          <p:spPr>
            <a:xfrm>
              <a:off x="5795804" y="4935518"/>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sp>
          <p:nvSpPr>
            <p:cNvPr id="36" name="Rectangle 35">
              <a:hlinkClick r:id="" action="ppaction://noaction"/>
            </p:cNvPr>
            <p:cNvSpPr/>
            <p:nvPr/>
          </p:nvSpPr>
          <p:spPr>
            <a:xfrm>
              <a:off x="8376752" y="4935518"/>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nvGrpSpPr>
            <p:cNvPr id="37" name="Group 36"/>
            <p:cNvGrpSpPr/>
            <p:nvPr/>
          </p:nvGrpSpPr>
          <p:grpSpPr>
            <a:xfrm>
              <a:off x="5627029" y="4930877"/>
              <a:ext cx="535457" cy="256073"/>
              <a:chOff x="1419175" y="2873903"/>
              <a:chExt cx="535457" cy="256073"/>
            </a:xfrm>
          </p:grpSpPr>
          <p:grpSp>
            <p:nvGrpSpPr>
              <p:cNvPr id="46" name="Group 45"/>
              <p:cNvGrpSpPr/>
              <p:nvPr/>
            </p:nvGrpSpPr>
            <p:grpSpPr>
              <a:xfrm>
                <a:off x="1419175" y="2878615"/>
                <a:ext cx="535457" cy="251361"/>
                <a:chOff x="2450613" y="3679619"/>
                <a:chExt cx="535457" cy="251361"/>
              </a:xfrm>
            </p:grpSpPr>
            <p:sp>
              <p:nvSpPr>
                <p:cNvPr id="48" name="Isosceles Triangle 47">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9" name="Rectangle 48"/>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50" name="Rectangle 49">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47" name="Rectangle 46">
                <a:hlinkClick r:id="rId3"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grpSp>
          <p:nvGrpSpPr>
            <p:cNvPr id="38" name="Group 37"/>
            <p:cNvGrpSpPr/>
            <p:nvPr/>
          </p:nvGrpSpPr>
          <p:grpSpPr>
            <a:xfrm>
              <a:off x="8220503" y="4930877"/>
              <a:ext cx="535457" cy="256073"/>
              <a:chOff x="1431701" y="2873903"/>
              <a:chExt cx="535457" cy="256073"/>
            </a:xfrm>
          </p:grpSpPr>
          <p:grpSp>
            <p:nvGrpSpPr>
              <p:cNvPr id="41" name="Group 40"/>
              <p:cNvGrpSpPr/>
              <p:nvPr/>
            </p:nvGrpSpPr>
            <p:grpSpPr>
              <a:xfrm>
                <a:off x="1431701" y="2878615"/>
                <a:ext cx="535457" cy="251361"/>
                <a:chOff x="2463139" y="3679619"/>
                <a:chExt cx="535457" cy="251361"/>
              </a:xfrm>
            </p:grpSpPr>
            <p:sp>
              <p:nvSpPr>
                <p:cNvPr id="43" name="Isosceles Triangle 42">
                  <a:hlinkClick r:id="" action="ppaction://noaction"/>
                </p:cNvPr>
                <p:cNvSpPr/>
                <p:nvPr/>
              </p:nvSpPr>
              <p:spPr>
                <a:xfrm rot="8161777">
                  <a:off x="2463139"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4" name="Rectangle 43"/>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45" name="Rectangle 44">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42" name="Rectangle 41">
                <a:hlinkClick r:id="" action="ppaction://noaction"/>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sp>
          <p:nvSpPr>
            <p:cNvPr id="39" name="Rounded Rectangle 133"/>
            <p:cNvSpPr/>
            <p:nvPr/>
          </p:nvSpPr>
          <p:spPr>
            <a:xfrm>
              <a:off x="2330421" y="4594388"/>
              <a:ext cx="1286207" cy="55161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Become a Trauma-Informed Community</a:t>
              </a:r>
            </a:p>
          </p:txBody>
        </p:sp>
        <p:sp>
          <p:nvSpPr>
            <p:cNvPr id="40" name="Up Arrow 134"/>
            <p:cNvSpPr/>
            <p:nvPr/>
          </p:nvSpPr>
          <p:spPr>
            <a:xfrm>
              <a:off x="2865837" y="4350269"/>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grpSp>
      <p:sp>
        <p:nvSpPr>
          <p:cNvPr id="51" name="Rounded Rectangle 50"/>
          <p:cNvSpPr/>
          <p:nvPr/>
        </p:nvSpPr>
        <p:spPr>
          <a:xfrm>
            <a:off x="4692578" y="676329"/>
            <a:ext cx="1380042" cy="548924"/>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Minimize Babies born with Opioid Addictions</a:t>
            </a:r>
          </a:p>
        </p:txBody>
      </p:sp>
      <p:cxnSp>
        <p:nvCxnSpPr>
          <p:cNvPr id="52" name="Straight Arrow Connector 51"/>
          <p:cNvCxnSpPr/>
          <p:nvPr/>
        </p:nvCxnSpPr>
        <p:spPr>
          <a:xfrm flipH="1" flipV="1">
            <a:off x="2960465" y="1194039"/>
            <a:ext cx="183351"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3" name="Straight Arrow Connector 52"/>
          <p:cNvCxnSpPr/>
          <p:nvPr/>
        </p:nvCxnSpPr>
        <p:spPr>
          <a:xfrm flipV="1">
            <a:off x="3849286" y="1194039"/>
            <a:ext cx="0"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4" name="Straight Arrow Connector 53"/>
          <p:cNvCxnSpPr/>
          <p:nvPr/>
        </p:nvCxnSpPr>
        <p:spPr>
          <a:xfrm flipV="1">
            <a:off x="5382599" y="1194039"/>
            <a:ext cx="0" cy="252388"/>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55" name="Straight Arrow Connector 54"/>
          <p:cNvCxnSpPr/>
          <p:nvPr/>
        </p:nvCxnSpPr>
        <p:spPr>
          <a:xfrm flipV="1">
            <a:off x="6428362" y="1194039"/>
            <a:ext cx="120560" cy="252388"/>
          </a:xfrm>
          <a:prstGeom prst="straightConnector1">
            <a:avLst/>
          </a:prstGeom>
          <a:noFill/>
          <a:ln w="22225" cap="flat" cmpd="sng" algn="ctr">
            <a:solidFill>
              <a:srgbClr val="3891A7">
                <a:shade val="95000"/>
                <a:satMod val="105000"/>
              </a:srgbClr>
            </a:solidFill>
            <a:prstDash val="solid"/>
            <a:tailEnd type="triangle"/>
          </a:ln>
          <a:effectLst/>
        </p:spPr>
      </p:cxnSp>
      <p:sp>
        <p:nvSpPr>
          <p:cNvPr id="56" name="Rounded Rectangle 55"/>
          <p:cNvSpPr/>
          <p:nvPr/>
        </p:nvSpPr>
        <p:spPr>
          <a:xfrm>
            <a:off x="2796702" y="1413195"/>
            <a:ext cx="3987166" cy="318930"/>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Opioid  Drug Misuse</a:t>
            </a:r>
          </a:p>
        </p:txBody>
      </p:sp>
      <p:sp>
        <p:nvSpPr>
          <p:cNvPr id="57" name="TextBox 56"/>
          <p:cNvSpPr txBox="1"/>
          <p:nvPr/>
        </p:nvSpPr>
        <p:spPr>
          <a:xfrm>
            <a:off x="2240113" y="5282904"/>
            <a:ext cx="4278065" cy="400110"/>
          </a:xfrm>
          <a:prstGeom prst="rect">
            <a:avLst/>
          </a:prstGeom>
          <a:noFill/>
        </p:spPr>
        <p:txBody>
          <a:bodyPr wrap="square" rtlCol="0">
            <a:spAutoFit/>
          </a:bodyPr>
          <a:lstStyle/>
          <a:p>
            <a:pPr algn="ctr">
              <a:defRPr/>
            </a:pPr>
            <a:r>
              <a:rPr lang="en-US" sz="1000" kern="0" dirty="0">
                <a:solidFill>
                  <a:sysClr val="windowText" lastClr="000000"/>
                </a:solidFill>
                <a:latin typeface="Arial"/>
                <a:cs typeface="Arial"/>
                <a:sym typeface="Arial"/>
              </a:rPr>
              <a:t>Template Created by Insightformation, Inc. </a:t>
            </a:r>
          </a:p>
          <a:p>
            <a:pPr algn="ctr">
              <a:defRPr/>
            </a:pPr>
            <a:r>
              <a:rPr lang="en-US" sz="1000" kern="0" dirty="0">
                <a:solidFill>
                  <a:sysClr val="windowText" lastClr="000000"/>
                </a:solidFill>
                <a:latin typeface="Arial"/>
                <a:cs typeface="Arial"/>
                <a:sym typeface="Arial"/>
              </a:rPr>
              <a:t> www.Insightformation.com </a:t>
            </a:r>
          </a:p>
        </p:txBody>
      </p:sp>
      <p:grpSp>
        <p:nvGrpSpPr>
          <p:cNvPr id="58" name="Group 57"/>
          <p:cNvGrpSpPr/>
          <p:nvPr/>
        </p:nvGrpSpPr>
        <p:grpSpPr>
          <a:xfrm>
            <a:off x="1576384" y="1210421"/>
            <a:ext cx="6661334" cy="1191516"/>
            <a:chOff x="977260" y="1452505"/>
            <a:chExt cx="7993601" cy="1429819"/>
          </a:xfrm>
        </p:grpSpPr>
        <p:sp>
          <p:nvSpPr>
            <p:cNvPr id="59" name="Rounded Rectangle 58"/>
            <p:cNvSpPr/>
            <p:nvPr/>
          </p:nvSpPr>
          <p:spPr>
            <a:xfrm>
              <a:off x="977260" y="2363283"/>
              <a:ext cx="1783532" cy="476405"/>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Minimize People Starting to Misuse Opioid Drugs</a:t>
              </a:r>
            </a:p>
          </p:txBody>
        </p:sp>
        <p:cxnSp>
          <p:nvCxnSpPr>
            <p:cNvPr id="60" name="Straight Arrow Connector 59"/>
            <p:cNvCxnSpPr/>
            <p:nvPr/>
          </p:nvCxnSpPr>
          <p:spPr>
            <a:xfrm flipV="1">
              <a:off x="2572657" y="2078550"/>
              <a:ext cx="151906" cy="288506"/>
            </a:xfrm>
            <a:prstGeom prst="straightConnector1">
              <a:avLst/>
            </a:prstGeom>
            <a:noFill/>
            <a:ln w="22225" cap="flat" cmpd="sng" algn="ctr">
              <a:solidFill>
                <a:srgbClr val="3891A7">
                  <a:shade val="95000"/>
                  <a:satMod val="105000"/>
                </a:srgbClr>
              </a:solidFill>
              <a:prstDash val="solid"/>
              <a:tailEnd type="triangle"/>
            </a:ln>
            <a:effectLst/>
          </p:spPr>
        </p:cxnSp>
        <p:sp>
          <p:nvSpPr>
            <p:cNvPr id="61" name="Rounded Rectangle 60"/>
            <p:cNvSpPr/>
            <p:nvPr/>
          </p:nvSpPr>
          <p:spPr>
            <a:xfrm>
              <a:off x="2881674" y="2348078"/>
              <a:ext cx="2147476" cy="465535"/>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Enable People Who Start Misusing Opioids to Quickly Quit</a:t>
              </a:r>
            </a:p>
          </p:txBody>
        </p:sp>
        <p:sp>
          <p:nvSpPr>
            <p:cNvPr id="62" name="Rounded Rectangle 61"/>
            <p:cNvSpPr/>
            <p:nvPr/>
          </p:nvSpPr>
          <p:spPr>
            <a:xfrm>
              <a:off x="5138075" y="2363809"/>
              <a:ext cx="2095130" cy="459749"/>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Improve Treatment of Addicted People &amp; Enable Recovery</a:t>
              </a:r>
            </a:p>
          </p:txBody>
        </p:sp>
        <p:cxnSp>
          <p:nvCxnSpPr>
            <p:cNvPr id="63" name="Straight Arrow Connector 62"/>
            <p:cNvCxnSpPr/>
            <p:nvPr/>
          </p:nvCxnSpPr>
          <p:spPr>
            <a:xfrm flipH="1" flipV="1">
              <a:off x="5896177" y="2076805"/>
              <a:ext cx="23732" cy="260666"/>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64" name="Straight Arrow Connector 63"/>
            <p:cNvCxnSpPr>
              <a:stCxn id="61" idx="0"/>
            </p:cNvCxnSpPr>
            <p:nvPr/>
          </p:nvCxnSpPr>
          <p:spPr>
            <a:xfrm flipV="1">
              <a:off x="3955412" y="2059730"/>
              <a:ext cx="51436" cy="288348"/>
            </a:xfrm>
            <a:prstGeom prst="straightConnector1">
              <a:avLst/>
            </a:prstGeom>
            <a:noFill/>
            <a:ln w="22225" cap="flat" cmpd="sng" algn="ctr">
              <a:solidFill>
                <a:srgbClr val="3891A7">
                  <a:shade val="95000"/>
                  <a:satMod val="105000"/>
                </a:srgbClr>
              </a:solidFill>
              <a:prstDash val="solid"/>
              <a:tailEnd type="triangle"/>
            </a:ln>
            <a:effectLst/>
          </p:spPr>
        </p:cxnSp>
        <p:sp>
          <p:nvSpPr>
            <p:cNvPr id="65" name="Rounded Rectangle 64"/>
            <p:cNvSpPr/>
            <p:nvPr/>
          </p:nvSpPr>
          <p:spPr>
            <a:xfrm>
              <a:off x="7338131" y="2347928"/>
              <a:ext cx="1632730" cy="513445"/>
            </a:xfrm>
            <a:prstGeom prst="roundRect">
              <a:avLst>
                <a:gd name="adj" fmla="val 15705"/>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Prevent Overdose Deaths</a:t>
              </a:r>
            </a:p>
          </p:txBody>
        </p:sp>
        <p:grpSp>
          <p:nvGrpSpPr>
            <p:cNvPr id="66" name="Group 65"/>
            <p:cNvGrpSpPr/>
            <p:nvPr/>
          </p:nvGrpSpPr>
          <p:grpSpPr>
            <a:xfrm>
              <a:off x="6919626" y="2626251"/>
              <a:ext cx="535457" cy="256073"/>
              <a:chOff x="1419175" y="2873903"/>
              <a:chExt cx="535457" cy="256073"/>
            </a:xfrm>
          </p:grpSpPr>
          <p:grpSp>
            <p:nvGrpSpPr>
              <p:cNvPr id="69" name="Group 68"/>
              <p:cNvGrpSpPr/>
              <p:nvPr/>
            </p:nvGrpSpPr>
            <p:grpSpPr>
              <a:xfrm>
                <a:off x="1419175" y="2878615"/>
                <a:ext cx="535457" cy="251361"/>
                <a:chOff x="2450613" y="3679619"/>
                <a:chExt cx="535457" cy="251361"/>
              </a:xfrm>
            </p:grpSpPr>
            <p:sp>
              <p:nvSpPr>
                <p:cNvPr id="71" name="Isosceles Triangle 70">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72" name="Rectangle 71"/>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73" name="Rectangle 72">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70" name="Rectangle 69">
                <a:hlinkClick r:id="rId3"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sp>
          <p:nvSpPr>
            <p:cNvPr id="67" name="Rectangle 66">
              <a:hlinkClick r:id="" action="ppaction://noaction"/>
            </p:cNvPr>
            <p:cNvSpPr/>
            <p:nvPr/>
          </p:nvSpPr>
          <p:spPr>
            <a:xfrm>
              <a:off x="7088401" y="2630892"/>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cxnSp>
          <p:nvCxnSpPr>
            <p:cNvPr id="68" name="Straight Arrow Connector 67"/>
            <p:cNvCxnSpPr/>
            <p:nvPr/>
          </p:nvCxnSpPr>
          <p:spPr>
            <a:xfrm flipH="1" flipV="1">
              <a:off x="7486087" y="1452505"/>
              <a:ext cx="35717" cy="867470"/>
            </a:xfrm>
            <a:prstGeom prst="straightConnector1">
              <a:avLst/>
            </a:prstGeom>
            <a:noFill/>
            <a:ln w="22225" cap="flat" cmpd="sng" algn="ctr">
              <a:solidFill>
                <a:srgbClr val="3891A7">
                  <a:shade val="95000"/>
                  <a:satMod val="105000"/>
                </a:srgbClr>
              </a:solidFill>
              <a:prstDash val="solid"/>
              <a:tailEnd type="triangle"/>
            </a:ln>
            <a:effectLst/>
          </p:spPr>
        </p:cxnSp>
      </p:grpSp>
      <p:grpSp>
        <p:nvGrpSpPr>
          <p:cNvPr id="74" name="Group 73"/>
          <p:cNvGrpSpPr/>
          <p:nvPr/>
        </p:nvGrpSpPr>
        <p:grpSpPr>
          <a:xfrm>
            <a:off x="7000406" y="2727576"/>
            <a:ext cx="1232855" cy="815924"/>
            <a:chOff x="7486087" y="3273091"/>
            <a:chExt cx="1479426" cy="979109"/>
          </a:xfrm>
        </p:grpSpPr>
        <p:sp>
          <p:nvSpPr>
            <p:cNvPr id="75" name="Rounded Rectangle 74"/>
            <p:cNvSpPr/>
            <p:nvPr/>
          </p:nvSpPr>
          <p:spPr>
            <a:xfrm>
              <a:off x="7486087" y="3487027"/>
              <a:ext cx="1479426" cy="765173"/>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Adopt Key Legislative &amp; Policy Changes to Address the Opioid Crisis</a:t>
              </a:r>
            </a:p>
          </p:txBody>
        </p:sp>
        <p:sp>
          <p:nvSpPr>
            <p:cNvPr id="76" name="Up Arrow 75"/>
            <p:cNvSpPr/>
            <p:nvPr/>
          </p:nvSpPr>
          <p:spPr>
            <a:xfrm>
              <a:off x="8135148" y="3273091"/>
              <a:ext cx="177248" cy="152569"/>
            </a:xfrm>
            <a:prstGeom prst="upArrow">
              <a:avLst/>
            </a:prstGeom>
            <a:solidFill>
              <a:srgbClr val="3891A7"/>
            </a:solidFill>
            <a:ln w="25400" cap="flat" cmpd="sng" algn="ctr">
              <a:solidFill>
                <a:srgbClr val="3891A7">
                  <a:shade val="50000"/>
                </a:srgbClr>
              </a:solidFill>
              <a:prstDash val="solid"/>
            </a:ln>
            <a:effectLst/>
          </p:spPr>
          <p:txBody>
            <a:bodyPr rtlCol="0" anchor="ctr"/>
            <a:lstStyle/>
            <a:p>
              <a:pPr algn="ctr" defTabSz="761970">
                <a:defRPr/>
              </a:pPr>
              <a:endParaRPr lang="en-US" sz="1500" kern="0" dirty="0">
                <a:solidFill>
                  <a:prstClr val="white"/>
                </a:solidFill>
                <a:latin typeface="Calibri"/>
                <a:sym typeface="Arial"/>
              </a:endParaRPr>
            </a:p>
          </p:txBody>
        </p:sp>
      </p:grpSp>
      <p:grpSp>
        <p:nvGrpSpPr>
          <p:cNvPr id="77" name="Group 76"/>
          <p:cNvGrpSpPr/>
          <p:nvPr/>
        </p:nvGrpSpPr>
        <p:grpSpPr>
          <a:xfrm>
            <a:off x="3472164" y="2345564"/>
            <a:ext cx="3396047" cy="1282653"/>
            <a:chOff x="3252197" y="2814676"/>
            <a:chExt cx="4075256" cy="1539184"/>
          </a:xfrm>
        </p:grpSpPr>
        <p:grpSp>
          <p:nvGrpSpPr>
            <p:cNvPr id="78" name="Group 77"/>
            <p:cNvGrpSpPr/>
            <p:nvPr/>
          </p:nvGrpSpPr>
          <p:grpSpPr>
            <a:xfrm>
              <a:off x="3252197" y="2814676"/>
              <a:ext cx="4075256" cy="1539184"/>
              <a:chOff x="3199172" y="2814249"/>
              <a:chExt cx="4075256" cy="1539184"/>
            </a:xfrm>
          </p:grpSpPr>
          <p:cxnSp>
            <p:nvCxnSpPr>
              <p:cNvPr id="80" name="Straight Arrow Connector 79"/>
              <p:cNvCxnSpPr/>
              <p:nvPr/>
            </p:nvCxnSpPr>
            <p:spPr>
              <a:xfrm flipH="1" flipV="1">
                <a:off x="3872729" y="2838104"/>
                <a:ext cx="11052" cy="246119"/>
              </a:xfrm>
              <a:prstGeom prst="straightConnector1">
                <a:avLst/>
              </a:prstGeom>
              <a:noFill/>
              <a:ln w="22225" cap="flat" cmpd="sng" algn="ctr">
                <a:solidFill>
                  <a:srgbClr val="3891A7">
                    <a:shade val="95000"/>
                    <a:satMod val="105000"/>
                  </a:srgbClr>
                </a:solidFill>
                <a:prstDash val="solid"/>
                <a:tailEnd type="triangle"/>
              </a:ln>
              <a:effectLst/>
            </p:spPr>
          </p:cxnSp>
          <p:sp>
            <p:nvSpPr>
              <p:cNvPr id="81" name="Rounded Rectangle 80"/>
              <p:cNvSpPr/>
              <p:nvPr/>
            </p:nvSpPr>
            <p:spPr>
              <a:xfrm>
                <a:off x="3199172" y="3064911"/>
                <a:ext cx="1322375" cy="591326"/>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800" b="1" kern="0" dirty="0">
                    <a:solidFill>
                      <a:prstClr val="black"/>
                    </a:solidFill>
                    <a:latin typeface="Calibri"/>
                    <a:sym typeface="Arial"/>
                  </a:rPr>
                  <a:t>Improve &amp; Expand Screening &amp; Testing for Misuse</a:t>
                </a:r>
              </a:p>
            </p:txBody>
          </p:sp>
          <p:sp>
            <p:nvSpPr>
              <p:cNvPr id="82" name="Rounded Rectangle 81"/>
              <p:cNvSpPr/>
              <p:nvPr/>
            </p:nvSpPr>
            <p:spPr>
              <a:xfrm>
                <a:off x="4914575" y="3791092"/>
                <a:ext cx="1485676" cy="562341"/>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Stigma of Seeking Help with Substance Misuse</a:t>
                </a:r>
              </a:p>
            </p:txBody>
          </p:sp>
          <p:cxnSp>
            <p:nvCxnSpPr>
              <p:cNvPr id="83" name="Straight Arrow Connector 82"/>
              <p:cNvCxnSpPr/>
              <p:nvPr/>
            </p:nvCxnSpPr>
            <p:spPr>
              <a:xfrm flipH="1" flipV="1">
                <a:off x="4778058" y="2830379"/>
                <a:ext cx="307659" cy="953965"/>
              </a:xfrm>
              <a:prstGeom prst="straightConnector1">
                <a:avLst/>
              </a:prstGeom>
              <a:noFill/>
              <a:ln w="22225" cap="flat" cmpd="sng" algn="ctr">
                <a:solidFill>
                  <a:srgbClr val="3891A7">
                    <a:shade val="95000"/>
                    <a:satMod val="105000"/>
                  </a:srgbClr>
                </a:solidFill>
                <a:prstDash val="solid"/>
                <a:tailEnd type="triangle"/>
              </a:ln>
              <a:effectLst/>
            </p:spPr>
          </p:cxnSp>
          <p:sp>
            <p:nvSpPr>
              <p:cNvPr id="84" name="Rounded Rectangle 83"/>
              <p:cNvSpPr/>
              <p:nvPr/>
            </p:nvSpPr>
            <p:spPr>
              <a:xfrm>
                <a:off x="5113767" y="3059285"/>
                <a:ext cx="2160661" cy="61285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Improve Alignment &amp; Teamwork Among Existing Programs &amp; Opioid-Related Coalitions </a:t>
                </a:r>
              </a:p>
            </p:txBody>
          </p:sp>
          <p:cxnSp>
            <p:nvCxnSpPr>
              <p:cNvPr id="85" name="Straight Arrow Connector 84"/>
              <p:cNvCxnSpPr>
                <a:stCxn id="84" idx="0"/>
                <a:endCxn id="62" idx="2"/>
              </p:cNvCxnSpPr>
              <p:nvPr/>
            </p:nvCxnSpPr>
            <p:spPr>
              <a:xfrm flipH="1" flipV="1">
                <a:off x="6176580" y="2814249"/>
                <a:ext cx="17518" cy="245036"/>
              </a:xfrm>
              <a:prstGeom prst="straightConnector1">
                <a:avLst/>
              </a:prstGeom>
              <a:noFill/>
              <a:ln w="22225" cap="flat" cmpd="sng" algn="ctr">
                <a:solidFill>
                  <a:srgbClr val="3891A7">
                    <a:shade val="95000"/>
                    <a:satMod val="105000"/>
                  </a:srgbClr>
                </a:solidFill>
                <a:prstDash val="solid"/>
                <a:tailEnd type="triangle"/>
              </a:ln>
              <a:effectLst/>
            </p:spPr>
          </p:cxnSp>
          <p:cxnSp>
            <p:nvCxnSpPr>
              <p:cNvPr id="86" name="Straight Arrow Connector 85"/>
              <p:cNvCxnSpPr/>
              <p:nvPr/>
            </p:nvCxnSpPr>
            <p:spPr>
              <a:xfrm flipH="1" flipV="1">
                <a:off x="4989795" y="2828248"/>
                <a:ext cx="156147" cy="203837"/>
              </a:xfrm>
              <a:prstGeom prst="straightConnector1">
                <a:avLst/>
              </a:prstGeom>
              <a:noFill/>
              <a:ln w="22225" cap="flat" cmpd="sng" algn="ctr">
                <a:solidFill>
                  <a:srgbClr val="3891A7">
                    <a:shade val="95000"/>
                    <a:satMod val="105000"/>
                  </a:srgbClr>
                </a:solidFill>
                <a:prstDash val="solid"/>
                <a:tailEnd type="triangle"/>
              </a:ln>
              <a:effectLst/>
            </p:spPr>
          </p:cxnSp>
          <p:sp>
            <p:nvSpPr>
              <p:cNvPr id="87" name="Rounded Rectangle 86"/>
              <p:cNvSpPr/>
              <p:nvPr/>
            </p:nvSpPr>
            <p:spPr>
              <a:xfrm>
                <a:off x="3600910" y="3799974"/>
                <a:ext cx="1210293" cy="536528"/>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Expand SBIRT Program</a:t>
                </a:r>
              </a:p>
            </p:txBody>
          </p:sp>
        </p:grpSp>
        <p:cxnSp>
          <p:nvCxnSpPr>
            <p:cNvPr id="79" name="Straight Arrow Connector 78"/>
            <p:cNvCxnSpPr/>
            <p:nvPr/>
          </p:nvCxnSpPr>
          <p:spPr>
            <a:xfrm flipH="1" flipV="1">
              <a:off x="4647047" y="2819307"/>
              <a:ext cx="4073" cy="965464"/>
            </a:xfrm>
            <a:prstGeom prst="straightConnector1">
              <a:avLst/>
            </a:prstGeom>
            <a:noFill/>
            <a:ln w="22225" cap="flat" cmpd="sng" algn="ctr">
              <a:solidFill>
                <a:srgbClr val="3891A7">
                  <a:shade val="95000"/>
                  <a:satMod val="105000"/>
                </a:srgbClr>
              </a:solidFill>
              <a:prstDash val="solid"/>
              <a:tailEnd type="triangle"/>
            </a:ln>
            <a:effectLst/>
          </p:spPr>
        </p:cxnSp>
      </p:grpSp>
      <p:sp>
        <p:nvSpPr>
          <p:cNvPr id="88" name="Rectangle 87">
            <a:hlinkClick r:id="" action="ppaction://noaction"/>
          </p:cNvPr>
          <p:cNvSpPr/>
          <p:nvPr/>
        </p:nvSpPr>
        <p:spPr>
          <a:xfrm>
            <a:off x="3164163" y="2851039"/>
            <a:ext cx="155084" cy="160536"/>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nvGrpSpPr>
          <p:cNvPr id="89" name="Group 88"/>
          <p:cNvGrpSpPr/>
          <p:nvPr/>
        </p:nvGrpSpPr>
        <p:grpSpPr>
          <a:xfrm>
            <a:off x="1505946" y="2346468"/>
            <a:ext cx="2178789" cy="1240640"/>
            <a:chOff x="892735" y="2815762"/>
            <a:chExt cx="2614547" cy="1488768"/>
          </a:xfrm>
        </p:grpSpPr>
        <p:cxnSp>
          <p:nvCxnSpPr>
            <p:cNvPr id="90" name="Straight Arrow Connector 89"/>
            <p:cNvCxnSpPr/>
            <p:nvPr/>
          </p:nvCxnSpPr>
          <p:spPr>
            <a:xfrm flipV="1">
              <a:off x="1257562" y="2832234"/>
              <a:ext cx="162453" cy="204059"/>
            </a:xfrm>
            <a:prstGeom prst="straightConnector1">
              <a:avLst/>
            </a:prstGeom>
            <a:noFill/>
            <a:ln w="22225" cap="flat" cmpd="sng" algn="ctr">
              <a:solidFill>
                <a:srgbClr val="3891A7">
                  <a:shade val="95000"/>
                  <a:satMod val="105000"/>
                </a:srgbClr>
              </a:solidFill>
              <a:prstDash val="solid"/>
              <a:tailEnd type="triangle"/>
            </a:ln>
            <a:effectLst/>
          </p:spPr>
        </p:cxnSp>
        <p:sp>
          <p:nvSpPr>
            <p:cNvPr id="91" name="Rounded Rectangle 90"/>
            <p:cNvSpPr/>
            <p:nvPr/>
          </p:nvSpPr>
          <p:spPr>
            <a:xfrm>
              <a:off x="892735" y="3024261"/>
              <a:ext cx="811618" cy="6027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00" b="1" kern="0" dirty="0">
                  <a:solidFill>
                    <a:prstClr val="black"/>
                  </a:solidFill>
                  <a:latin typeface="Calibri"/>
                  <a:sym typeface="Arial"/>
                </a:rPr>
                <a:t>Reduce Access to Opioids</a:t>
              </a:r>
            </a:p>
          </p:txBody>
        </p:sp>
        <p:sp>
          <p:nvSpPr>
            <p:cNvPr id="92" name="Rounded Rectangle 91"/>
            <p:cNvSpPr/>
            <p:nvPr/>
          </p:nvSpPr>
          <p:spPr>
            <a:xfrm>
              <a:off x="1849363" y="3024261"/>
              <a:ext cx="1186042" cy="602797"/>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Minimize Desire to Misuse Opioids</a:t>
              </a:r>
            </a:p>
          </p:txBody>
        </p:sp>
        <p:cxnSp>
          <p:nvCxnSpPr>
            <p:cNvPr id="93" name="Straight Arrow Connector 92"/>
            <p:cNvCxnSpPr/>
            <p:nvPr/>
          </p:nvCxnSpPr>
          <p:spPr>
            <a:xfrm flipV="1">
              <a:off x="2302713" y="2819236"/>
              <a:ext cx="0" cy="213903"/>
            </a:xfrm>
            <a:prstGeom prst="straightConnector1">
              <a:avLst/>
            </a:prstGeom>
            <a:noFill/>
            <a:ln w="22225" cap="flat" cmpd="sng" algn="ctr">
              <a:solidFill>
                <a:srgbClr val="3891A7">
                  <a:shade val="95000"/>
                  <a:satMod val="105000"/>
                </a:srgbClr>
              </a:solidFill>
              <a:prstDash val="solid"/>
              <a:tailEnd type="triangle"/>
            </a:ln>
            <a:effectLst/>
          </p:spPr>
        </p:cxnSp>
        <p:sp>
          <p:nvSpPr>
            <p:cNvPr id="94" name="Rounded Rectangle 93"/>
            <p:cNvSpPr/>
            <p:nvPr/>
          </p:nvSpPr>
          <p:spPr>
            <a:xfrm>
              <a:off x="2250167" y="3770355"/>
              <a:ext cx="1257115" cy="514039"/>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Prescription of Opioids</a:t>
              </a:r>
            </a:p>
          </p:txBody>
        </p:sp>
        <p:grpSp>
          <p:nvGrpSpPr>
            <p:cNvPr id="95" name="Group 94"/>
            <p:cNvGrpSpPr/>
            <p:nvPr/>
          </p:nvGrpSpPr>
          <p:grpSpPr>
            <a:xfrm>
              <a:off x="950546" y="2838910"/>
              <a:ext cx="1179536" cy="1420039"/>
              <a:chOff x="2067139" y="2294605"/>
              <a:chExt cx="1179536" cy="1383402"/>
            </a:xfrm>
          </p:grpSpPr>
          <p:sp>
            <p:nvSpPr>
              <p:cNvPr id="110" name="Rounded Rectangle 109"/>
              <p:cNvSpPr/>
              <p:nvPr/>
            </p:nvSpPr>
            <p:spPr>
              <a:xfrm>
                <a:off x="2067139" y="3209545"/>
                <a:ext cx="1179536" cy="468462"/>
              </a:xfrm>
              <a:prstGeom prst="roundRect">
                <a:avLst/>
              </a:prstGeom>
              <a:solidFill>
                <a:srgbClr val="3891A7">
                  <a:lumMod val="60000"/>
                  <a:lumOff val="40000"/>
                </a:srgbClr>
              </a:solidFill>
              <a:ln w="25400" cap="flat" cmpd="sng" algn="ctr">
                <a:solidFill>
                  <a:srgbClr val="3891A7">
                    <a:shade val="50000"/>
                  </a:srgbClr>
                </a:solidFill>
                <a:prstDash val="solid"/>
              </a:ln>
              <a:effectLst>
                <a:outerShdw blurRad="50800" dist="38100" dir="13500000" algn="br" rotWithShape="0">
                  <a:prstClr val="black">
                    <a:alpha val="40000"/>
                  </a:prstClr>
                </a:outerShdw>
              </a:effectLst>
              <a:scene3d>
                <a:camera prst="orthographicFront"/>
                <a:lightRig rig="threePt" dir="t"/>
              </a:scene3d>
              <a:sp3d>
                <a:bevelT/>
              </a:sp3d>
            </p:spPr>
            <p:txBody>
              <a:bodyPr rtlCol="0" anchor="ctr"/>
              <a:lstStyle/>
              <a:p>
                <a:pPr algn="ctr" defTabSz="761970">
                  <a:defRPr/>
                </a:pPr>
                <a:r>
                  <a:rPr lang="en-US" sz="917" b="1" kern="0" dirty="0">
                    <a:solidFill>
                      <a:prstClr val="black"/>
                    </a:solidFill>
                    <a:latin typeface="Calibri"/>
                    <a:sym typeface="Arial"/>
                  </a:rPr>
                  <a:t>Reduce Use of Gateway Drugs</a:t>
                </a:r>
              </a:p>
            </p:txBody>
          </p:sp>
          <p:cxnSp>
            <p:nvCxnSpPr>
              <p:cNvPr id="111" name="Straight Arrow Connector 110"/>
              <p:cNvCxnSpPr/>
              <p:nvPr/>
            </p:nvCxnSpPr>
            <p:spPr>
              <a:xfrm flipV="1">
                <a:off x="2882421" y="2294605"/>
                <a:ext cx="7906" cy="870312"/>
              </a:xfrm>
              <a:prstGeom prst="straightConnector1">
                <a:avLst/>
              </a:prstGeom>
              <a:noFill/>
              <a:ln w="22225" cap="flat" cmpd="sng" algn="ctr">
                <a:solidFill>
                  <a:srgbClr val="3891A7">
                    <a:shade val="95000"/>
                    <a:satMod val="105000"/>
                  </a:srgbClr>
                </a:solidFill>
                <a:prstDash val="solid"/>
                <a:tailEnd type="triangle"/>
              </a:ln>
              <a:effectLst/>
            </p:spPr>
          </p:cxnSp>
        </p:grpSp>
        <p:grpSp>
          <p:nvGrpSpPr>
            <p:cNvPr id="96" name="Group 95"/>
            <p:cNvGrpSpPr/>
            <p:nvPr/>
          </p:nvGrpSpPr>
          <p:grpSpPr>
            <a:xfrm>
              <a:off x="1376813" y="3436278"/>
              <a:ext cx="535457" cy="256073"/>
              <a:chOff x="1419175" y="2873903"/>
              <a:chExt cx="535457" cy="256073"/>
            </a:xfrm>
          </p:grpSpPr>
          <p:grpSp>
            <p:nvGrpSpPr>
              <p:cNvPr id="105" name="Group 104"/>
              <p:cNvGrpSpPr/>
              <p:nvPr/>
            </p:nvGrpSpPr>
            <p:grpSpPr>
              <a:xfrm>
                <a:off x="1419175" y="2878615"/>
                <a:ext cx="535457" cy="251361"/>
                <a:chOff x="2450613" y="3679619"/>
                <a:chExt cx="535457" cy="251361"/>
              </a:xfrm>
            </p:grpSpPr>
            <p:sp>
              <p:nvSpPr>
                <p:cNvPr id="107" name="Isosceles Triangle 106">
                  <a:hlinkClick r:id="" action="ppaction://noaction"/>
                </p:cNvPr>
                <p:cNvSpPr/>
                <p:nvPr/>
              </p:nvSpPr>
              <p:spPr>
                <a:xfrm rot="8161777">
                  <a:off x="2450613"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108" name="Rectangle 107"/>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109" name="Rectangle 108">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106" name="Rectangle 105">
                <a:hlinkClick r:id="rId3" action="ppaction://hlinksldjump"/>
              </p:cNvPr>
              <p:cNvSpPr/>
              <p:nvPr/>
            </p:nvSpPr>
            <p:spPr>
              <a:xfrm>
                <a:off x="1575828" y="2873903"/>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sp>
          <p:nvSpPr>
            <p:cNvPr id="97" name="Rectangle 96">
              <a:hlinkClick r:id="rId4" action="ppaction://hlinksldjump"/>
            </p:cNvPr>
            <p:cNvSpPr/>
            <p:nvPr/>
          </p:nvSpPr>
          <p:spPr>
            <a:xfrm>
              <a:off x="1545588" y="3440919"/>
              <a:ext cx="186101" cy="192643"/>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sp>
          <p:nvSpPr>
            <p:cNvPr id="98" name="Arc 97"/>
            <p:cNvSpPr/>
            <p:nvPr/>
          </p:nvSpPr>
          <p:spPr>
            <a:xfrm>
              <a:off x="2379597" y="2815762"/>
              <a:ext cx="795247" cy="1488768"/>
            </a:xfrm>
            <a:prstGeom prst="arc">
              <a:avLst>
                <a:gd name="adj1" fmla="val 16200000"/>
                <a:gd name="adj2" fmla="val 1440125"/>
              </a:avLst>
            </a:prstGeom>
            <a:noFill/>
            <a:ln w="22225" cap="flat" cmpd="sng" algn="ctr">
              <a:solidFill>
                <a:srgbClr val="3891A7">
                  <a:shade val="95000"/>
                  <a:satMod val="105000"/>
                </a:srgbClr>
              </a:solidFill>
              <a:prstDash val="solid"/>
              <a:headEnd type="triangle"/>
              <a:tailEnd type="none"/>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nvGrpSpPr>
            <p:cNvPr id="99" name="Group 98"/>
            <p:cNvGrpSpPr/>
            <p:nvPr/>
          </p:nvGrpSpPr>
          <p:grpSpPr>
            <a:xfrm>
              <a:off x="2717720" y="3438569"/>
              <a:ext cx="535457" cy="251361"/>
              <a:chOff x="1431701" y="2878615"/>
              <a:chExt cx="535457" cy="251361"/>
            </a:xfrm>
          </p:grpSpPr>
          <p:grpSp>
            <p:nvGrpSpPr>
              <p:cNvPr id="100" name="Group 99"/>
              <p:cNvGrpSpPr/>
              <p:nvPr/>
            </p:nvGrpSpPr>
            <p:grpSpPr>
              <a:xfrm>
                <a:off x="1431701" y="2878615"/>
                <a:ext cx="535457" cy="251361"/>
                <a:chOff x="2463139" y="3679619"/>
                <a:chExt cx="535457" cy="251361"/>
              </a:xfrm>
            </p:grpSpPr>
            <p:sp>
              <p:nvSpPr>
                <p:cNvPr id="102" name="Isosceles Triangle 101">
                  <a:hlinkClick r:id="" action="ppaction://noaction"/>
                </p:cNvPr>
                <p:cNvSpPr/>
                <p:nvPr/>
              </p:nvSpPr>
              <p:spPr>
                <a:xfrm rot="8161777">
                  <a:off x="2463139" y="3679619"/>
                  <a:ext cx="535457" cy="251361"/>
                </a:xfrm>
                <a:prstGeom prst="triangle">
                  <a:avLst/>
                </a:prstGeom>
                <a:solidFill>
                  <a:srgbClr val="273F85"/>
                </a:solidFill>
                <a:ln w="25400" cap="flat" cmpd="sng" algn="ctr">
                  <a:solidFill>
                    <a:srgbClr val="273F85"/>
                  </a:solidFill>
                  <a:prstDash val="solid"/>
                </a:ln>
                <a:effectLst>
                  <a:glow>
                    <a:srgbClr val="3891A7">
                      <a:alpha val="0"/>
                    </a:srgbClr>
                  </a:glow>
                  <a:softEdge rad="63500"/>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103" name="Rectangle 102"/>
                <p:cNvSpPr/>
                <p:nvPr/>
              </p:nvSpPr>
              <p:spPr>
                <a:xfrm>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sp>
              <p:nvSpPr>
                <p:cNvPr id="104" name="Rectangle 103">
                  <a:hlinkClick r:id="" action="ppaction://noaction"/>
                </p:cNvPr>
                <p:cNvSpPr/>
                <p:nvPr/>
              </p:nvSpPr>
              <p:spPr>
                <a:xfrm rot="16200000">
                  <a:off x="2693671" y="3745229"/>
                  <a:ext cx="22859" cy="76199"/>
                </a:xfrm>
                <a:prstGeom prst="rect">
                  <a:avLst/>
                </a:prstGeom>
                <a:solidFill>
                  <a:srgbClr val="87AFB4"/>
                </a:solidFill>
                <a:ln w="25400" cap="flat" cmpd="sng" algn="ctr">
                  <a:noFill/>
                  <a:prstDash val="solid"/>
                </a:ln>
                <a:effectLst/>
              </p:spPr>
              <p:txBody>
                <a:bodyPr rtlCol="0" anchor="ctr"/>
                <a:lstStyle/>
                <a:p>
                  <a:pPr algn="ctr" defTabSz="761970">
                    <a:defRPr/>
                  </a:pPr>
                  <a:endParaRPr lang="en-US" sz="1167" kern="0" dirty="0">
                    <a:solidFill>
                      <a:sysClr val="windowText" lastClr="000000"/>
                    </a:solidFill>
                    <a:latin typeface="Calibri"/>
                    <a:sym typeface="Arial"/>
                  </a:endParaRPr>
                </a:p>
              </p:txBody>
            </p:sp>
          </p:grpSp>
          <p:sp>
            <p:nvSpPr>
              <p:cNvPr id="101" name="Rectangle 100">
                <a:hlinkClick r:id="rId5" action="ppaction://hlinksldjump"/>
              </p:cNvPr>
              <p:cNvSpPr/>
              <p:nvPr/>
            </p:nvSpPr>
            <p:spPr>
              <a:xfrm>
                <a:off x="1549950" y="2908407"/>
                <a:ext cx="178830" cy="169354"/>
              </a:xfrm>
              <a:prstGeom prst="rect">
                <a:avLst/>
              </a:prstGeom>
              <a:solidFill>
                <a:srgbClr val="3891A7">
                  <a:alpha val="0"/>
                </a:srgbClr>
              </a:solidFill>
              <a:ln w="25400" cap="flat" cmpd="sng" algn="ctr">
                <a:noFill/>
                <a:prstDash val="solid"/>
              </a:ln>
              <a:effectLst/>
            </p:spPr>
            <p:txBody>
              <a:bodyPr rtlCol="0" anchor="ctr"/>
              <a:lstStyle/>
              <a:p>
                <a:pPr algn="ctr" defTabSz="761970">
                  <a:defRPr/>
                </a:pPr>
                <a:endParaRPr lang="en-US" sz="1500" kern="0" dirty="0">
                  <a:solidFill>
                    <a:sysClr val="windowText" lastClr="000000"/>
                  </a:solidFill>
                  <a:latin typeface="Calibri"/>
                  <a:sym typeface="Arial"/>
                </a:endParaRPr>
              </a:p>
            </p:txBody>
          </p:sp>
        </p:grpSp>
      </p:grpSp>
      <p:sp>
        <p:nvSpPr>
          <p:cNvPr id="112" name="Rectangle: Rounded Corners 110"/>
          <p:cNvSpPr/>
          <p:nvPr/>
        </p:nvSpPr>
        <p:spPr>
          <a:xfrm>
            <a:off x="1613208" y="621725"/>
            <a:ext cx="4526523" cy="657474"/>
          </a:xfrm>
          <a:prstGeom prst="roundRect">
            <a:avLst/>
          </a:prstGeom>
          <a:noFill/>
          <a:ln w="25400" cap="flat" cmpd="sng" algn="ctr">
            <a:solidFill>
              <a:srgbClr val="FF0000"/>
            </a:solidFill>
            <a:prstDash val="solid"/>
          </a:ln>
          <a:effectLst/>
        </p:spPr>
        <p:txBody>
          <a:bodyPr rtlCol="0" anchor="ctr"/>
          <a:lstStyle/>
          <a:p>
            <a:pPr algn="ctr" defTabSz="761970">
              <a:defRPr/>
            </a:pPr>
            <a:endParaRPr lang="en-US" sz="1167" kern="0" dirty="0">
              <a:solidFill>
                <a:prstClr val="white"/>
              </a:solidFill>
              <a:latin typeface="Calibri"/>
              <a:sym typeface="Arial"/>
            </a:endParaRPr>
          </a:p>
        </p:txBody>
      </p:sp>
    </p:spTree>
    <p:extLst>
      <p:ext uri="{BB962C8B-B14F-4D97-AF65-F5344CB8AC3E}">
        <p14:creationId xmlns:p14="http://schemas.microsoft.com/office/powerpoint/2010/main" val="158265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60987" y="97191"/>
            <a:ext cx="6858000" cy="591344"/>
          </a:xfrm>
          <a:prstGeom prst="rect">
            <a:avLst/>
          </a:prstGeom>
          <a:noFill/>
          <a:ln>
            <a:noFill/>
          </a:ln>
        </p:spPr>
        <p:txBody>
          <a:bodyPr lIns="76188" tIns="76188" rIns="76188" bIns="76188" anchor="ctr" anchorCtr="0">
            <a:normAutofit fontScale="97500" lnSpcReduction="10000"/>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defTabSz="761970">
              <a:buClr>
                <a:srgbClr val="807F83"/>
              </a:buClr>
              <a:defRPr/>
            </a:pPr>
            <a:r>
              <a:rPr lang="en-US" sz="3000" kern="0" dirty="0">
                <a:solidFill>
                  <a:srgbClr val="0D7892"/>
                </a:solidFill>
                <a:latin typeface="Avenir Black"/>
              </a:rPr>
              <a:t>SIB 2.0 Sources and Uses of Funding</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187" y="1908950"/>
            <a:ext cx="3582258" cy="2490712"/>
          </a:xfrm>
          <a:prstGeom prst="rect">
            <a:avLst/>
          </a:prstGeom>
        </p:spPr>
      </p:pic>
      <p:sp>
        <p:nvSpPr>
          <p:cNvPr id="21" name="Rectangle 20"/>
          <p:cNvSpPr/>
          <p:nvPr/>
        </p:nvSpPr>
        <p:spPr>
          <a:xfrm>
            <a:off x="1130217" y="1827039"/>
            <a:ext cx="1308485" cy="490972"/>
          </a:xfrm>
          <a:prstGeom prst="rect">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Existing Orgs &amp; their $$</a:t>
            </a:r>
          </a:p>
        </p:txBody>
      </p:sp>
      <p:sp>
        <p:nvSpPr>
          <p:cNvPr id="24" name="Right Arrow 23"/>
          <p:cNvSpPr/>
          <p:nvPr/>
        </p:nvSpPr>
        <p:spPr>
          <a:xfrm>
            <a:off x="2606110" y="1994845"/>
            <a:ext cx="2030077" cy="323165"/>
          </a:xfrm>
          <a:prstGeom prst="rightArrow">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grpSp>
        <p:nvGrpSpPr>
          <p:cNvPr id="2" name="Group 1"/>
          <p:cNvGrpSpPr/>
          <p:nvPr/>
        </p:nvGrpSpPr>
        <p:grpSpPr>
          <a:xfrm>
            <a:off x="1130217" y="2374706"/>
            <a:ext cx="3505970" cy="580938"/>
            <a:chOff x="441860" y="2849647"/>
            <a:chExt cx="4207164" cy="697126"/>
          </a:xfrm>
        </p:grpSpPr>
        <p:sp>
          <p:nvSpPr>
            <p:cNvPr id="22" name="Rectangle 21"/>
            <p:cNvSpPr/>
            <p:nvPr/>
          </p:nvSpPr>
          <p:spPr>
            <a:xfrm>
              <a:off x="441860" y="2849647"/>
              <a:ext cx="1570182" cy="697126"/>
            </a:xfrm>
            <a:prstGeom prst="rect">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Increased Community “Assists”</a:t>
              </a:r>
            </a:p>
          </p:txBody>
        </p:sp>
        <p:sp>
          <p:nvSpPr>
            <p:cNvPr id="25" name="Right Arrow 24"/>
            <p:cNvSpPr/>
            <p:nvPr/>
          </p:nvSpPr>
          <p:spPr>
            <a:xfrm>
              <a:off x="2212932" y="2993087"/>
              <a:ext cx="2436092" cy="387798"/>
            </a:xfrm>
            <a:prstGeom prst="rightArrow">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grpSp>
      <p:grpSp>
        <p:nvGrpSpPr>
          <p:cNvPr id="3" name="Group 2"/>
          <p:cNvGrpSpPr/>
          <p:nvPr/>
        </p:nvGrpSpPr>
        <p:grpSpPr>
          <a:xfrm>
            <a:off x="1130217" y="3039467"/>
            <a:ext cx="3505970" cy="445277"/>
            <a:chOff x="441860" y="3647360"/>
            <a:chExt cx="4207164" cy="534332"/>
          </a:xfrm>
        </p:grpSpPr>
        <p:sp>
          <p:nvSpPr>
            <p:cNvPr id="23" name="Rectangle 22"/>
            <p:cNvSpPr/>
            <p:nvPr/>
          </p:nvSpPr>
          <p:spPr>
            <a:xfrm>
              <a:off x="441860" y="3647360"/>
              <a:ext cx="1570182" cy="534332"/>
            </a:xfrm>
            <a:prstGeom prst="rect">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Existing NPs &amp; their Grant $$</a:t>
              </a:r>
            </a:p>
          </p:txBody>
        </p:sp>
        <p:sp>
          <p:nvSpPr>
            <p:cNvPr id="26" name="Right Arrow 25"/>
            <p:cNvSpPr/>
            <p:nvPr/>
          </p:nvSpPr>
          <p:spPr>
            <a:xfrm>
              <a:off x="2212932" y="3682087"/>
              <a:ext cx="2436092" cy="387798"/>
            </a:xfrm>
            <a:prstGeom prst="rightArrow">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grpSp>
      <p:grpSp>
        <p:nvGrpSpPr>
          <p:cNvPr id="6" name="Group 5"/>
          <p:cNvGrpSpPr/>
          <p:nvPr/>
        </p:nvGrpSpPr>
        <p:grpSpPr>
          <a:xfrm>
            <a:off x="1131062" y="3522615"/>
            <a:ext cx="3505125" cy="445277"/>
            <a:chOff x="442874" y="4227138"/>
            <a:chExt cx="4206150" cy="534332"/>
          </a:xfrm>
        </p:grpSpPr>
        <p:sp>
          <p:nvSpPr>
            <p:cNvPr id="27" name="Rectangle 26"/>
            <p:cNvSpPr/>
            <p:nvPr/>
          </p:nvSpPr>
          <p:spPr>
            <a:xfrm>
              <a:off x="442874" y="4227138"/>
              <a:ext cx="1570182" cy="534332"/>
            </a:xfrm>
            <a:prstGeom prst="rect">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dirty="0">
                  <a:solidFill>
                    <a:srgbClr val="FFFFFF"/>
                  </a:solidFill>
                  <a:latin typeface="Arial"/>
                  <a:sym typeface="Arial"/>
                </a:rPr>
                <a:t>Philanthropic PFS Funders</a:t>
              </a:r>
            </a:p>
          </p:txBody>
        </p:sp>
        <p:sp>
          <p:nvSpPr>
            <p:cNvPr id="28" name="Right Arrow 34"/>
            <p:cNvSpPr/>
            <p:nvPr/>
          </p:nvSpPr>
          <p:spPr>
            <a:xfrm>
              <a:off x="2212932" y="4227138"/>
              <a:ext cx="2436092" cy="387798"/>
            </a:xfrm>
            <a:prstGeom prst="rightArrow">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grpSp>
      <p:grpSp>
        <p:nvGrpSpPr>
          <p:cNvPr id="7" name="Group 6"/>
          <p:cNvGrpSpPr/>
          <p:nvPr/>
        </p:nvGrpSpPr>
        <p:grpSpPr>
          <a:xfrm>
            <a:off x="1130217" y="3800849"/>
            <a:ext cx="3402061" cy="743443"/>
            <a:chOff x="441860" y="4561018"/>
            <a:chExt cx="4082473" cy="892132"/>
          </a:xfrm>
        </p:grpSpPr>
        <p:sp>
          <p:nvSpPr>
            <p:cNvPr id="16" name="Flowchart: Magnetic Disk 15"/>
            <p:cNvSpPr/>
            <p:nvPr/>
          </p:nvSpPr>
          <p:spPr>
            <a:xfrm>
              <a:off x="3016496" y="4561018"/>
              <a:ext cx="905163" cy="706018"/>
            </a:xfrm>
            <a:prstGeom prst="flowChartMagneticDisk">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SIB 2.0</a:t>
              </a:r>
            </a:p>
            <a:p>
              <a:pPr algn="ctr" defTabSz="761970">
                <a:defRPr/>
              </a:pPr>
              <a:r>
                <a:rPr lang="en-US" sz="1167" kern="0">
                  <a:solidFill>
                    <a:srgbClr val="FFFFFF"/>
                  </a:solidFill>
                  <a:latin typeface="Arial"/>
                  <a:sym typeface="Arial"/>
                </a:rPr>
                <a:t>$$</a:t>
              </a:r>
            </a:p>
          </p:txBody>
        </p:sp>
        <p:sp>
          <p:nvSpPr>
            <p:cNvPr id="17" name="Right Arrow 16"/>
            <p:cNvSpPr/>
            <p:nvPr/>
          </p:nvSpPr>
          <p:spPr>
            <a:xfrm>
              <a:off x="3984005" y="4702373"/>
              <a:ext cx="540328" cy="387798"/>
            </a:xfrm>
            <a:prstGeom prst="rightArrow">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endParaRPr lang="en-US" sz="1167" kern="0">
                <a:solidFill>
                  <a:srgbClr val="FFFFFF"/>
                </a:solidFill>
                <a:latin typeface="Arial"/>
                <a:sym typeface="Arial"/>
              </a:endParaRPr>
            </a:p>
          </p:txBody>
        </p:sp>
        <p:sp>
          <p:nvSpPr>
            <p:cNvPr id="19" name="Rectangle 18"/>
            <p:cNvSpPr/>
            <p:nvPr/>
          </p:nvSpPr>
          <p:spPr>
            <a:xfrm>
              <a:off x="441860" y="4822440"/>
              <a:ext cx="1570182" cy="542271"/>
            </a:xfrm>
            <a:prstGeom prst="rect">
              <a:avLst/>
            </a:prstGeom>
            <a:solidFill>
              <a:srgbClr val="1C1C39">
                <a:lumMod val="75000"/>
              </a:srgbClr>
            </a:solidFill>
            <a:ln w="25400" cap="flat" cmpd="sng" algn="ctr">
              <a:solidFill>
                <a:srgbClr val="FF3D04">
                  <a:shade val="50000"/>
                </a:srgbClr>
              </a:solidFill>
              <a:prstDash val="solid"/>
            </a:ln>
            <a:effectLst/>
          </p:spPr>
          <p:txBody>
            <a:bodyPr rtlCol="0" anchor="ctr"/>
            <a:lstStyle/>
            <a:p>
              <a:pPr algn="ctr" defTabSz="761970">
                <a:defRPr/>
              </a:pPr>
              <a:r>
                <a:rPr lang="en-US" sz="1167" kern="0">
                  <a:solidFill>
                    <a:srgbClr val="FFFFFF"/>
                  </a:solidFill>
                  <a:latin typeface="Arial"/>
                  <a:sym typeface="Arial"/>
                </a:rPr>
                <a:t>Local Foundation PRI</a:t>
              </a:r>
            </a:p>
          </p:txBody>
        </p:sp>
        <p:cxnSp>
          <p:nvCxnSpPr>
            <p:cNvPr id="20" name="Straight Arrow Connector 19"/>
            <p:cNvCxnSpPr>
              <a:stCxn id="19" idx="3"/>
              <a:endCxn id="16" idx="2"/>
            </p:cNvCxnSpPr>
            <p:nvPr/>
          </p:nvCxnSpPr>
          <p:spPr>
            <a:xfrm flipV="1">
              <a:off x="2012042" y="4914027"/>
              <a:ext cx="1004454" cy="179549"/>
            </a:xfrm>
            <a:prstGeom prst="straightConnector1">
              <a:avLst/>
            </a:prstGeom>
            <a:noFill/>
            <a:ln w="9525" cap="flat" cmpd="sng" algn="ctr">
              <a:solidFill>
                <a:srgbClr val="FF3D04">
                  <a:shade val="95000"/>
                  <a:satMod val="105000"/>
                </a:srgbClr>
              </a:solidFill>
              <a:prstDash val="solid"/>
              <a:tailEnd type="triangle"/>
            </a:ln>
            <a:effectLst/>
          </p:spPr>
        </p:cxnSp>
        <p:sp>
          <p:nvSpPr>
            <p:cNvPr id="29" name="TextBox 28"/>
            <p:cNvSpPr txBox="1"/>
            <p:nvPr/>
          </p:nvSpPr>
          <p:spPr>
            <a:xfrm>
              <a:off x="2302134" y="4973018"/>
              <a:ext cx="1166944" cy="480132"/>
            </a:xfrm>
            <a:prstGeom prst="rect">
              <a:avLst/>
            </a:prstGeom>
            <a:noFill/>
          </p:spPr>
          <p:txBody>
            <a:bodyPr wrap="square" rtlCol="0">
              <a:spAutoFit/>
            </a:bodyPr>
            <a:lstStyle/>
            <a:p>
              <a:r>
                <a:rPr lang="en-US" sz="1000" kern="0" dirty="0">
                  <a:solidFill>
                    <a:srgbClr val="000000"/>
                  </a:solidFill>
                  <a:latin typeface="Arial"/>
                  <a:cs typeface="Arial"/>
                  <a:sym typeface="Arial"/>
                </a:rPr>
                <a:t>StratEx </a:t>
              </a:r>
              <a:br>
                <a:rPr lang="en-US" sz="1000" kern="0" dirty="0">
                  <a:solidFill>
                    <a:srgbClr val="000000"/>
                  </a:solidFill>
                  <a:latin typeface="Arial"/>
                  <a:cs typeface="Arial"/>
                  <a:sym typeface="Arial"/>
                </a:rPr>
              </a:br>
              <a:r>
                <a:rPr lang="en-US" sz="1000" kern="0" dirty="0">
                  <a:solidFill>
                    <a:srgbClr val="000000"/>
                  </a:solidFill>
                  <a:latin typeface="Arial"/>
                  <a:cs typeface="Arial"/>
                  <a:sym typeface="Arial"/>
                </a:rPr>
                <a:t>Budget</a:t>
              </a:r>
            </a:p>
          </p:txBody>
        </p:sp>
      </p:grpSp>
      <p:sp>
        <p:nvSpPr>
          <p:cNvPr id="30" name="Oval 29"/>
          <p:cNvSpPr/>
          <p:nvPr/>
        </p:nvSpPr>
        <p:spPr bwMode="auto">
          <a:xfrm>
            <a:off x="481983" y="637343"/>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96027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ight Arrow 71"/>
          <p:cNvSpPr/>
          <p:nvPr/>
        </p:nvSpPr>
        <p:spPr>
          <a:xfrm>
            <a:off x="4473863" y="1981112"/>
            <a:ext cx="2286000" cy="1079500"/>
          </a:xfrm>
          <a:prstGeom prst="rightArrow">
            <a:avLst>
              <a:gd name="adj1" fmla="val 67870"/>
              <a:gd name="adj2" fmla="val 64297"/>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500" b="1" dirty="0">
                <a:solidFill>
                  <a:schemeClr val="tx1"/>
                </a:solidFill>
              </a:rPr>
              <a:t>                    Execution </a:t>
            </a:r>
          </a:p>
          <a:p>
            <a:pPr algn="ctr">
              <a:defRPr/>
            </a:pPr>
            <a:r>
              <a:rPr lang="en-US" sz="1500" b="1" dirty="0">
                <a:solidFill>
                  <a:schemeClr val="tx1"/>
                </a:solidFill>
              </a:rPr>
              <a:t>                  Gap</a:t>
            </a:r>
          </a:p>
        </p:txBody>
      </p:sp>
      <p:sp>
        <p:nvSpPr>
          <p:cNvPr id="13" name="TextBox 12"/>
          <p:cNvSpPr txBox="1"/>
          <p:nvPr/>
        </p:nvSpPr>
        <p:spPr>
          <a:xfrm>
            <a:off x="2095537" y="2170580"/>
            <a:ext cx="2024063" cy="323165"/>
          </a:xfrm>
          <a:prstGeom prst="rect">
            <a:avLst/>
          </a:prstGeom>
          <a:noFill/>
        </p:spPr>
        <p:txBody>
          <a:bodyPr>
            <a:spAutoFit/>
          </a:bodyPr>
          <a:lstStyle/>
          <a:p>
            <a:pPr>
              <a:defRPr/>
            </a:pPr>
            <a:r>
              <a:rPr lang="en-US" sz="1500" dirty="0">
                <a:solidFill>
                  <a:schemeClr val="accent2">
                    <a:lumMod val="50000"/>
                  </a:schemeClr>
                </a:solidFill>
              </a:rPr>
              <a:t>No Strategic Alignment</a:t>
            </a:r>
          </a:p>
        </p:txBody>
      </p:sp>
      <p:grpSp>
        <p:nvGrpSpPr>
          <p:cNvPr id="2" name="Group 40"/>
          <p:cNvGrpSpPr/>
          <p:nvPr/>
        </p:nvGrpSpPr>
        <p:grpSpPr>
          <a:xfrm>
            <a:off x="1333499" y="1981112"/>
            <a:ext cx="4064000" cy="1079500"/>
            <a:chOff x="1295400" y="3657600"/>
            <a:chExt cx="6705600" cy="1295400"/>
          </a:xfrm>
          <a:solidFill>
            <a:schemeClr val="accent1">
              <a:lumMod val="75000"/>
            </a:schemeClr>
          </a:solidFill>
        </p:grpSpPr>
        <p:sp>
          <p:nvSpPr>
            <p:cNvPr id="42" name="Right Arrow 41"/>
            <p:cNvSpPr/>
            <p:nvPr/>
          </p:nvSpPr>
          <p:spPr>
            <a:xfrm>
              <a:off x="1295400" y="3657600"/>
              <a:ext cx="6705600" cy="1295400"/>
            </a:xfrm>
            <a:prstGeom prst="rightArrow">
              <a:avLst>
                <a:gd name="adj1" fmla="val 68487"/>
                <a:gd name="adj2" fmla="val 68487"/>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500" dirty="0"/>
            </a:p>
          </p:txBody>
        </p:sp>
        <p:cxnSp>
          <p:nvCxnSpPr>
            <p:cNvPr id="43" name="Straight Arrow Connector 42"/>
            <p:cNvCxnSpPr/>
            <p:nvPr/>
          </p:nvCxnSpPr>
          <p:spPr>
            <a:xfrm>
              <a:off x="1447800" y="4038600"/>
              <a:ext cx="381000" cy="3048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752600" y="39624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1866900" y="43815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171700" y="41529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362200" y="44196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743200" y="4038600"/>
              <a:ext cx="3048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19400" y="44196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200400" y="4419600"/>
              <a:ext cx="304800" cy="1588"/>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124200" y="40386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657600" y="4343400"/>
              <a:ext cx="4572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33800" y="41148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62400" y="43434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267200" y="4267200"/>
              <a:ext cx="381000" cy="3048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343400" y="4038600"/>
              <a:ext cx="6096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4724400" y="4343400"/>
              <a:ext cx="3048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029200" y="4191000"/>
              <a:ext cx="3048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4038600"/>
              <a:ext cx="5334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181600" y="4419600"/>
              <a:ext cx="4572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524500" y="41529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867400" y="3962400"/>
              <a:ext cx="6096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172200" y="4114800"/>
              <a:ext cx="4572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943600" y="4343400"/>
              <a:ext cx="3810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324600" y="44958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29400" y="4038600"/>
              <a:ext cx="6096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705600" y="4343400"/>
              <a:ext cx="6858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Oval 105"/>
          <p:cNvSpPr/>
          <p:nvPr/>
        </p:nvSpPr>
        <p:spPr>
          <a:xfrm>
            <a:off x="6891996" y="2068848"/>
            <a:ext cx="1092948" cy="967528"/>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333" dirty="0"/>
              <a:t>Health Goals</a:t>
            </a:r>
          </a:p>
        </p:txBody>
      </p:sp>
      <p:sp>
        <p:nvSpPr>
          <p:cNvPr id="3" name="TextBox 2"/>
          <p:cNvSpPr txBox="1"/>
          <p:nvPr/>
        </p:nvSpPr>
        <p:spPr>
          <a:xfrm>
            <a:off x="1205048" y="3178588"/>
            <a:ext cx="6273363" cy="1375056"/>
          </a:xfrm>
          <a:prstGeom prst="rect">
            <a:avLst/>
          </a:prstGeom>
          <a:noFill/>
        </p:spPr>
        <p:txBody>
          <a:bodyPr wrap="square" rtlCol="0">
            <a:spAutoFit/>
          </a:bodyPr>
          <a:lstStyle/>
          <a:p>
            <a:pPr marL="238115" indent="-238115">
              <a:buFont typeface="Arial" pitchFamily="34" charset="0"/>
              <a:buChar char="•"/>
            </a:pPr>
            <a:r>
              <a:rPr lang="en-US" sz="1667" dirty="0"/>
              <a:t>Wasteful redundancy</a:t>
            </a:r>
          </a:p>
          <a:p>
            <a:pPr marL="238115" indent="-238115">
              <a:buFont typeface="Arial" pitchFamily="34" charset="0"/>
              <a:buChar char="•"/>
            </a:pPr>
            <a:r>
              <a:rPr lang="en-US" sz="1667" dirty="0"/>
              <a:t>Little sharing of information, ideas and resources</a:t>
            </a:r>
          </a:p>
          <a:p>
            <a:pPr marL="238115" indent="-238115">
              <a:buFont typeface="Arial" pitchFamily="34" charset="0"/>
              <a:buChar char="•"/>
            </a:pPr>
            <a:r>
              <a:rPr lang="en-US" sz="1667" dirty="0"/>
              <a:t>Frequent ramp-up and ramp-down of programs based on funding</a:t>
            </a:r>
          </a:p>
          <a:p>
            <a:pPr marL="238115" indent="-238115">
              <a:buFont typeface="Arial" pitchFamily="34" charset="0"/>
              <a:buChar char="•"/>
            </a:pPr>
            <a:r>
              <a:rPr lang="en-US" sz="1667" dirty="0"/>
              <a:t>Time spent chasing and competing for funding</a:t>
            </a:r>
          </a:p>
          <a:p>
            <a:pPr marL="238115" indent="-238115">
              <a:buFont typeface="Arial" pitchFamily="34" charset="0"/>
              <a:buChar char="•"/>
            </a:pPr>
            <a:r>
              <a:rPr lang="en-US" sz="1667" dirty="0"/>
              <a:t>Frustration among people committed to improving the environment</a:t>
            </a:r>
          </a:p>
        </p:txBody>
      </p:sp>
      <p:sp>
        <p:nvSpPr>
          <p:cNvPr id="39" name="Title 1"/>
          <p:cNvSpPr txBox="1">
            <a:spLocks/>
          </p:cNvSpPr>
          <p:nvPr/>
        </p:nvSpPr>
        <p:spPr>
          <a:xfrm>
            <a:off x="831273" y="72763"/>
            <a:ext cx="7248698" cy="776344"/>
          </a:xfrm>
          <a:prstGeom prst="rect">
            <a:avLst/>
          </a:prstGeom>
        </p:spPr>
        <p:txBody>
          <a:bodyPr vert="horz" lIns="76200" tIns="38100" rIns="76200" bIns="38100" rtlCol="0" anchor="ctr">
            <a:normAutofit/>
          </a:bodyPr>
          <a:lstStyle>
            <a:lvl1pPr algn="l" defTabSz="914400" rtl="0" eaLnBrk="1" latinLnBrk="0" hangingPunct="1">
              <a:spcBef>
                <a:spcPct val="0"/>
              </a:spcBef>
              <a:buNone/>
              <a:defRPr sz="4000" kern="1200">
                <a:solidFill>
                  <a:schemeClr val="accent6"/>
                </a:solidFill>
                <a:latin typeface="+mj-lt"/>
                <a:ea typeface="+mj-ea"/>
                <a:cs typeface="+mj-cs"/>
              </a:defRPr>
            </a:lvl1pPr>
          </a:lstStyle>
          <a:p>
            <a:pPr lvl="0" algn="ctr"/>
            <a:r>
              <a:rPr lang="en-US" sz="3600" dirty="0">
                <a:solidFill>
                  <a:srgbClr val="475A8D"/>
                </a:solidFill>
              </a:rPr>
              <a:t>Fragmentation Undermines Success</a:t>
            </a:r>
            <a:endParaRPr lang="en-US" sz="3600" dirty="0">
              <a:solidFill>
                <a:srgbClr val="475A8D"/>
              </a:solidFill>
              <a:latin typeface="Calibri"/>
            </a:endParaRPr>
          </a:p>
        </p:txBody>
      </p:sp>
      <p:sp>
        <p:nvSpPr>
          <p:cNvPr id="35" name="Oval 34"/>
          <p:cNvSpPr/>
          <p:nvPr/>
        </p:nvSpPr>
        <p:spPr bwMode="auto">
          <a:xfrm>
            <a:off x="476261" y="922258"/>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8069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p:cNvGraphicFramePr>
            <a:graphicFrameLocks/>
          </p:cNvGraphicFramePr>
          <p:nvPr>
            <p:extLst>
              <p:ext uri="{D42A27DB-BD31-4B8C-83A1-F6EECF244321}">
                <p14:modId xmlns:p14="http://schemas.microsoft.com/office/powerpoint/2010/main" val="3445989446"/>
              </p:ext>
            </p:extLst>
          </p:nvPr>
        </p:nvGraphicFramePr>
        <p:xfrm>
          <a:off x="762000" y="738040"/>
          <a:ext cx="7620000" cy="5064760"/>
        </p:xfrm>
        <a:graphic>
          <a:graphicData uri="http://schemas.openxmlformats.org/drawingml/2006/table">
            <a:tbl>
              <a:tblPr firstRow="1" bandRow="1"/>
              <a:tblGrid>
                <a:gridCol w="3671454">
                  <a:extLst>
                    <a:ext uri="{9D8B030D-6E8A-4147-A177-3AD203B41FA5}">
                      <a16:colId xmlns:a16="http://schemas.microsoft.com/office/drawing/2014/main" xmlns="" val="3858321306"/>
                    </a:ext>
                  </a:extLst>
                </a:gridCol>
                <a:gridCol w="3948546">
                  <a:extLst>
                    <a:ext uri="{9D8B030D-6E8A-4147-A177-3AD203B41FA5}">
                      <a16:colId xmlns:a16="http://schemas.microsoft.com/office/drawing/2014/main" xmlns="" val="3688826425"/>
                    </a:ext>
                  </a:extLst>
                </a:gridCol>
              </a:tblGrid>
              <a:tr h="304800">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500" dirty="0">
                          <a:latin typeface="Avenir Book"/>
                        </a:rPr>
                        <a:t>SIB 1.0</a:t>
                      </a:r>
                    </a:p>
                  </a:txBody>
                  <a:tcPr marL="76200" marR="762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3D04"/>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r>
                        <a:rPr lang="en-US" sz="1500" dirty="0">
                          <a:latin typeface="Avenir Book"/>
                        </a:rPr>
                        <a:t>SIB 2.0</a:t>
                      </a:r>
                    </a:p>
                  </a:txBody>
                  <a:tcPr marL="76200" marR="76200" marT="38100" marB="3810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3D04"/>
                    </a:solidFill>
                  </a:tcPr>
                </a:tc>
                <a:extLst>
                  <a:ext uri="{0D108BD9-81ED-4DB2-BD59-A6C34878D82A}">
                    <a16:rowId xmlns:a16="http://schemas.microsoft.com/office/drawing/2014/main" xmlns="" val="1472587005"/>
                  </a:ext>
                </a:extLst>
              </a:tr>
              <a:tr h="3048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Isolated Impact approach</a:t>
                      </a:r>
                    </a:p>
                  </a:txBody>
                  <a:tcPr marL="76200" marR="762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Collective Impact approach</a:t>
                      </a:r>
                    </a:p>
                  </a:txBody>
                  <a:tcPr marL="76200" marR="76200" marT="38100" marB="3810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4231621562"/>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1706439285"/>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Avenir Book"/>
                        </a:rPr>
                        <a:t>Minimize risk by</a:t>
                      </a:r>
                      <a:r>
                        <a:rPr lang="en-US" sz="1500" baseline="0" dirty="0">
                          <a:latin typeface="Avenir Book"/>
                        </a:rPr>
                        <a:t> selecting evidence-based interventions and implementing with fidelity</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latin typeface="Avenir Book"/>
                        </a:rPr>
                        <a:t>Minimize</a:t>
                      </a:r>
                      <a:r>
                        <a:rPr lang="en-US" sz="1500" baseline="0" dirty="0">
                          <a:latin typeface="Avenir Book"/>
                        </a:rPr>
                        <a:t> risk by using system leadership, community input and assets, and rigorous strategy management practices &amp; technology</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332492749"/>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600557623"/>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Designed by the</a:t>
                      </a:r>
                      <a:r>
                        <a:rPr lang="en-US" sz="1500" baseline="0" dirty="0">
                          <a:latin typeface="Avenir Book"/>
                        </a:rPr>
                        <a:t> financial industry to (eventually) get funding from mainstream investors</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latin typeface="Avenir Book"/>
                        </a:rPr>
                        <a:t>Design by the social sector innovators to get</a:t>
                      </a:r>
                      <a:r>
                        <a:rPr lang="en-US" sz="1500" baseline="0" dirty="0">
                          <a:latin typeface="Avenir Book"/>
                        </a:rPr>
                        <a:t> funding from Foundation Program-Related Investments</a:t>
                      </a:r>
                      <a:endParaRPr lang="en-US" sz="1500" dirty="0">
                        <a:latin typeface="Avenir Book"/>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457549971"/>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400" kern="1200" baseline="0" dirty="0">
                        <a:solidFill>
                          <a:schemeClr val="dk1"/>
                        </a:solidFill>
                        <a:latin typeface="Avenir Book"/>
                        <a:ea typeface="+mn-ea"/>
                        <a:cs typeface="+mn-cs"/>
                      </a:endParaRP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4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254692866"/>
                  </a:ext>
                </a:extLst>
              </a:tr>
              <a:tr h="12192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kern="1200" baseline="0" dirty="0">
                          <a:solidFill>
                            <a:schemeClr val="dk1"/>
                          </a:solidFill>
                          <a:latin typeface="Avenir Book"/>
                          <a:ea typeface="+mn-ea"/>
                          <a:cs typeface="+mn-cs"/>
                        </a:rPr>
                        <a:t>Funding given to the organization delivering the specific program (and most of the success payment goes to the investors)</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kern="1200" baseline="0" dirty="0">
                          <a:solidFill>
                            <a:schemeClr val="dk1"/>
                          </a:solidFill>
                          <a:latin typeface="Avenir Book"/>
                          <a:ea typeface="+mn-ea"/>
                          <a:cs typeface="+mn-cs"/>
                        </a:rPr>
                        <a:t>Funding goes into the StratEx budget for the topic (managed by the action team) and value is multiplied by using funding techniques that promote collaboration.  Gainsharing Bonuses.</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676365529"/>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2781324288"/>
                  </a:ext>
                </a:extLst>
              </a:tr>
              <a:tr h="3048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Long, complex</a:t>
                      </a:r>
                      <a:r>
                        <a:rPr lang="en-US" sz="1500" baseline="0" dirty="0"/>
                        <a:t> documents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Much</a:t>
                      </a:r>
                      <a:r>
                        <a:rPr lang="en-US" sz="1500" baseline="0" dirty="0"/>
                        <a:t> simpler documents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28418320"/>
                  </a:ext>
                </a:extLst>
              </a:tr>
              <a:tr h="127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endParaRPr lang="en-US" sz="3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20000"/>
                      </a:srgbClr>
                    </a:solidFill>
                  </a:tcPr>
                </a:tc>
                <a:extLst>
                  <a:ext uri="{0D108BD9-81ED-4DB2-BD59-A6C34878D82A}">
                    <a16:rowId xmlns:a16="http://schemas.microsoft.com/office/drawing/2014/main" xmlns="" val="1384384446"/>
                  </a:ext>
                </a:extLst>
              </a:tr>
              <a:tr h="762000">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Philanthropy use to pay investors if success payment is not reached</a:t>
                      </a:r>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sz="1500" dirty="0"/>
                        <a:t>Philanthropy</a:t>
                      </a:r>
                      <a:r>
                        <a:rPr lang="en-US" sz="1500" baseline="0" dirty="0"/>
                        <a:t> used to overcome obstacles and to </a:t>
                      </a:r>
                      <a:r>
                        <a:rPr lang="en-US" sz="1500" b="1" baseline="0" dirty="0"/>
                        <a:t>Pay for Success</a:t>
                      </a:r>
                      <a:r>
                        <a:rPr lang="en-US" sz="1500" baseline="0" dirty="0"/>
                        <a:t> of driver Objectives.</a:t>
                      </a:r>
                      <a:endParaRPr lang="en-US" sz="1500" dirty="0"/>
                    </a:p>
                  </a:txBody>
                  <a:tcPr marL="76200" marR="76200" marT="38100" marB="3810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3D04">
                        <a:tint val="40000"/>
                      </a:srgbClr>
                    </a:solidFill>
                  </a:tcPr>
                </a:tc>
                <a:extLst>
                  <a:ext uri="{0D108BD9-81ED-4DB2-BD59-A6C34878D82A}">
                    <a16:rowId xmlns:a16="http://schemas.microsoft.com/office/drawing/2014/main" xmlns="" val="4002792722"/>
                  </a:ext>
                </a:extLst>
              </a:tr>
            </a:tbl>
          </a:graphicData>
        </a:graphic>
      </p:graphicFrame>
      <p:sp>
        <p:nvSpPr>
          <p:cNvPr id="6" name="Rectangle 5"/>
          <p:cNvSpPr/>
          <p:nvPr/>
        </p:nvSpPr>
        <p:spPr>
          <a:xfrm>
            <a:off x="762000" y="0"/>
            <a:ext cx="7620000" cy="77046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rgbClr val="0D7892"/>
              </a:solidFill>
            </a:endParaRPr>
          </a:p>
        </p:txBody>
      </p:sp>
      <p:sp>
        <p:nvSpPr>
          <p:cNvPr id="5" name="Shape 379"/>
          <p:cNvSpPr txBox="1">
            <a:spLocks/>
          </p:cNvSpPr>
          <p:nvPr/>
        </p:nvSpPr>
        <p:spPr>
          <a:xfrm>
            <a:off x="1306930" y="-123156"/>
            <a:ext cx="6987324" cy="1016778"/>
          </a:xfrm>
          <a:prstGeom prst="rect">
            <a:avLst/>
          </a:prstGeom>
          <a:noFill/>
          <a:ln>
            <a:noFill/>
          </a:ln>
        </p:spPr>
        <p:txBody>
          <a:bodyPr lIns="76188" tIns="76188" rIns="76188" bIns="76188"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eaLnBrk="1" fontAlgn="auto" hangingPunct="1"/>
            <a:r>
              <a:rPr lang="en-US" sz="3000" kern="0" dirty="0">
                <a:solidFill>
                  <a:srgbClr val="0D7892"/>
                </a:solidFill>
                <a:latin typeface="Avenir Black"/>
                <a:ea typeface="Impact"/>
                <a:cs typeface="Impact"/>
                <a:sym typeface="Impact"/>
              </a:rPr>
              <a:t>Six Differences between SIB 1.0 &amp; 2.0</a:t>
            </a:r>
          </a:p>
        </p:txBody>
      </p:sp>
      <p:sp>
        <p:nvSpPr>
          <p:cNvPr id="7" name="Rectangle 6"/>
          <p:cNvSpPr/>
          <p:nvPr/>
        </p:nvSpPr>
        <p:spPr>
          <a:xfrm>
            <a:off x="762000" y="4507149"/>
            <a:ext cx="7620000" cy="43102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8" name="Rectangle 7"/>
          <p:cNvSpPr/>
          <p:nvPr/>
        </p:nvSpPr>
        <p:spPr>
          <a:xfrm>
            <a:off x="762000" y="4862142"/>
            <a:ext cx="7620000" cy="8851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Tree>
    <p:extLst>
      <p:ext uri="{BB962C8B-B14F-4D97-AF65-F5344CB8AC3E}">
        <p14:creationId xmlns:p14="http://schemas.microsoft.com/office/powerpoint/2010/main" val="383546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994" y="1"/>
            <a:ext cx="7576421" cy="756458"/>
          </a:xfrm>
        </p:spPr>
        <p:txBody>
          <a:bodyPr>
            <a:normAutofit/>
          </a:bodyPr>
          <a:lstStyle/>
          <a:p>
            <a:pPr algn="ctr"/>
            <a:r>
              <a:rPr lang="en-US" dirty="0"/>
              <a:t>Agenda</a:t>
            </a:r>
          </a:p>
        </p:txBody>
      </p:sp>
      <p:sp>
        <p:nvSpPr>
          <p:cNvPr id="3" name="Content Placeholder 2"/>
          <p:cNvSpPr>
            <a:spLocks noGrp="1"/>
          </p:cNvSpPr>
          <p:nvPr>
            <p:ph idx="1"/>
          </p:nvPr>
        </p:nvSpPr>
        <p:spPr>
          <a:xfrm>
            <a:off x="567813" y="1333500"/>
            <a:ext cx="8354961" cy="3771636"/>
          </a:xfrm>
        </p:spPr>
        <p:txBody>
          <a:bodyPr/>
          <a:lstStyle/>
          <a:p>
            <a:pPr>
              <a:buFont typeface="Wingdings" panose="05000000000000000000" pitchFamily="2" charset="2"/>
              <a:buChar char="ü"/>
            </a:pPr>
            <a:r>
              <a:rPr lang="en-US" dirty="0">
                <a:solidFill>
                  <a:schemeClr val="bg1">
                    <a:lumMod val="65000"/>
                  </a:schemeClr>
                </a:solidFill>
              </a:rPr>
              <a:t>Embrace a “Bootstrap” Mindset </a:t>
            </a:r>
          </a:p>
          <a:p>
            <a:r>
              <a:rPr lang="en-US" dirty="0"/>
              <a:t>Social Impact Bonds 2.0</a:t>
            </a:r>
          </a:p>
          <a:p>
            <a:pPr marL="742950" lvl="2" indent="-342900">
              <a:buFont typeface="Wingdings" panose="05000000000000000000" pitchFamily="2" charset="2"/>
              <a:buChar char="ü"/>
            </a:pPr>
            <a:r>
              <a:rPr lang="en-US" dirty="0">
                <a:solidFill>
                  <a:schemeClr val="bg1">
                    <a:lumMod val="65000"/>
                  </a:schemeClr>
                </a:solidFill>
              </a:rPr>
              <a:t>Overview of SIBs</a:t>
            </a:r>
          </a:p>
          <a:p>
            <a:pPr marL="742950" lvl="2" indent="-342900">
              <a:buFont typeface="Wingdings" panose="05000000000000000000" pitchFamily="2" charset="2"/>
              <a:buChar char="ü"/>
            </a:pPr>
            <a:r>
              <a:rPr lang="en-US" dirty="0">
                <a:solidFill>
                  <a:schemeClr val="bg1">
                    <a:lumMod val="65000"/>
                  </a:schemeClr>
                </a:solidFill>
              </a:rPr>
              <a:t>Six Fundamental Shifts</a:t>
            </a:r>
          </a:p>
          <a:p>
            <a:pPr lvl="1"/>
            <a:r>
              <a:rPr lang="en-US" dirty="0"/>
              <a:t>SIB 2.0 Techniques</a:t>
            </a:r>
          </a:p>
          <a:p>
            <a:r>
              <a:rPr lang="en-US" dirty="0"/>
              <a:t>Becoming an SIB 2.0 Pilot Community</a:t>
            </a:r>
          </a:p>
        </p:txBody>
      </p:sp>
      <p:sp>
        <p:nvSpPr>
          <p:cNvPr id="4" name="Oval 3"/>
          <p:cNvSpPr/>
          <p:nvPr/>
        </p:nvSpPr>
        <p:spPr bwMode="auto">
          <a:xfrm>
            <a:off x="476261" y="872380"/>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997974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36523" y="1091381"/>
            <a:ext cx="7647038" cy="3370005"/>
          </a:xfrm>
          <a:prstGeom prst="rect">
            <a:avLst/>
          </a:prstGeom>
          <a:noFill/>
          <a:ln>
            <a:noFill/>
          </a:ln>
        </p:spPr>
        <p:txBody>
          <a:bodyPr lIns="76188" tIns="76188" rIns="76188" bIns="76188" anchor="t" anchorCtr="0">
            <a:noAutofit/>
          </a:bodyPr>
          <a:lstStyle>
            <a:defPPr marR="0" lvl="0" algn="l" rtl="0">
              <a:lnSpc>
                <a:spcPct val="100000"/>
              </a:lnSpc>
              <a:spcBef>
                <a:spcPts val="0"/>
              </a:spcBef>
              <a:spcAft>
                <a:spcPts val="0"/>
              </a:spcAft>
            </a:defPPr>
            <a:lvl1pPr marL="182880" marR="0" lvl="0" indent="-53339"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pPr marL="152394" indent="-44447" defTabSz="761970">
              <a:spcAft>
                <a:spcPts val="500"/>
              </a:spcAft>
              <a:buClr>
                <a:srgbClr val="FF3D04"/>
              </a:buClr>
              <a:defRPr/>
            </a:pPr>
            <a:r>
              <a:rPr lang="en-US" kern="0" dirty="0">
                <a:solidFill>
                  <a:srgbClr val="000053"/>
                </a:solidFill>
              </a:rPr>
              <a:t> If you are interested…</a:t>
            </a:r>
          </a:p>
          <a:p>
            <a:pPr marL="380985" lvl="1" indent="-68789" defTabSz="761970">
              <a:spcAft>
                <a:spcPts val="500"/>
              </a:spcAft>
              <a:buClr>
                <a:srgbClr val="FF3D04"/>
              </a:buClr>
              <a:defRPr/>
            </a:pPr>
            <a:r>
              <a:rPr lang="en-US" sz="2400" kern="0" dirty="0">
                <a:solidFill>
                  <a:srgbClr val="000053"/>
                </a:solidFill>
              </a:rPr>
              <a:t> Indicate in the Survey </a:t>
            </a:r>
          </a:p>
          <a:p>
            <a:pPr marL="380985" lvl="1" indent="-68789" defTabSz="761970">
              <a:spcAft>
                <a:spcPts val="500"/>
              </a:spcAft>
              <a:buClr>
                <a:srgbClr val="FF3D04"/>
              </a:buClr>
              <a:defRPr/>
            </a:pPr>
            <a:r>
              <a:rPr lang="en-US" sz="2400" kern="0" dirty="0">
                <a:solidFill>
                  <a:srgbClr val="000053"/>
                </a:solidFill>
              </a:rPr>
              <a:t> Attend a Web-conference call discussion</a:t>
            </a:r>
          </a:p>
          <a:p>
            <a:pPr marL="380985" lvl="1" indent="-68789" defTabSz="761970">
              <a:spcAft>
                <a:spcPts val="500"/>
              </a:spcAft>
              <a:buClr>
                <a:srgbClr val="FF3D04"/>
              </a:buClr>
              <a:defRPr/>
            </a:pPr>
            <a:r>
              <a:rPr lang="en-US" sz="2400" kern="0" dirty="0">
                <a:solidFill>
                  <a:srgbClr val="000053"/>
                </a:solidFill>
              </a:rPr>
              <a:t> Seeking to find national funders to support a pilot</a:t>
            </a:r>
          </a:p>
          <a:p>
            <a:pPr marL="152394" indent="-44447" defTabSz="761970">
              <a:spcBef>
                <a:spcPts val="1000"/>
              </a:spcBef>
              <a:buClr>
                <a:srgbClr val="FF3D04"/>
              </a:buClr>
              <a:defRPr/>
            </a:pPr>
            <a:r>
              <a:rPr lang="en-US" kern="0" dirty="0">
                <a:solidFill>
                  <a:srgbClr val="000053"/>
                </a:solidFill>
              </a:rPr>
              <a:t> Innovative practices can be adopted even </a:t>
            </a:r>
            <a:br>
              <a:rPr lang="en-US" kern="0" dirty="0">
                <a:solidFill>
                  <a:srgbClr val="000053"/>
                </a:solidFill>
              </a:rPr>
            </a:br>
            <a:r>
              <a:rPr lang="en-US" kern="0" dirty="0">
                <a:solidFill>
                  <a:srgbClr val="000053"/>
                </a:solidFill>
              </a:rPr>
              <a:t>  without an SIB</a:t>
            </a:r>
          </a:p>
          <a:p>
            <a:pPr marL="380985" lvl="1" indent="0" defTabSz="761970">
              <a:spcBef>
                <a:spcPts val="333"/>
              </a:spcBef>
              <a:buClr>
                <a:srgbClr val="FF3D04"/>
              </a:buClr>
              <a:buNone/>
              <a:defRPr/>
            </a:pPr>
            <a:endParaRPr lang="en-US" sz="2400" i="1" kern="0" dirty="0">
              <a:solidFill>
                <a:srgbClr val="000053"/>
              </a:solidFill>
            </a:endParaRPr>
          </a:p>
        </p:txBody>
      </p:sp>
      <p:sp>
        <p:nvSpPr>
          <p:cNvPr id="5" name="Shape 379"/>
          <p:cNvSpPr txBox="1">
            <a:spLocks/>
          </p:cNvSpPr>
          <p:nvPr/>
        </p:nvSpPr>
        <p:spPr>
          <a:xfrm>
            <a:off x="1696905" y="140002"/>
            <a:ext cx="6987324" cy="420117"/>
          </a:xfrm>
          <a:prstGeom prst="rect">
            <a:avLst/>
          </a:prstGeom>
          <a:noFill/>
          <a:ln>
            <a:noFill/>
          </a:ln>
        </p:spPr>
        <p:txBody>
          <a:bodyPr lIns="76188" tIns="76188" rIns="76188" bIns="76188"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eaLnBrk="1" fontAlgn="auto" hangingPunct="1">
              <a:buClr>
                <a:srgbClr val="807F83"/>
              </a:buClr>
            </a:pPr>
            <a:r>
              <a:rPr lang="en-US" sz="3333" kern="0" dirty="0">
                <a:solidFill>
                  <a:srgbClr val="0D7892"/>
                </a:solidFill>
                <a:latin typeface="Avenir Black"/>
                <a:ea typeface="Impact"/>
                <a:cs typeface="Impact"/>
                <a:sym typeface="Impact"/>
              </a:rPr>
              <a:t>Seeking SIB 2.0 Pilot Communities</a:t>
            </a:r>
          </a:p>
        </p:txBody>
      </p:sp>
    </p:spTree>
    <p:extLst>
      <p:ext uri="{BB962C8B-B14F-4D97-AF65-F5344CB8AC3E}">
        <p14:creationId xmlns:p14="http://schemas.microsoft.com/office/powerpoint/2010/main" val="12219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a:spLocks/>
          </p:cNvSpPr>
          <p:nvPr/>
        </p:nvSpPr>
        <p:spPr>
          <a:xfrm>
            <a:off x="1341558" y="130960"/>
            <a:ext cx="6858000" cy="437687"/>
          </a:xfrm>
          <a:prstGeom prst="rect">
            <a:avLst/>
          </a:prstGeom>
          <a:noFill/>
          <a:ln>
            <a:noFill/>
          </a:ln>
        </p:spPr>
        <p:txBody>
          <a:bodyPr lIns="76188" tIns="38083" rIns="76188" bIns="38083"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4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eaLnBrk="1" fontAlgn="auto" hangingPunct="1">
              <a:buSzPct val="25000"/>
              <a:buFont typeface="Impact"/>
              <a:buNone/>
            </a:pPr>
            <a:r>
              <a:rPr lang="en-US" sz="3333" kern="0" dirty="0">
                <a:solidFill>
                  <a:srgbClr val="0D7892"/>
                </a:solidFill>
                <a:latin typeface="Avenir Black"/>
                <a:ea typeface="Impact"/>
                <a:cs typeface="Impact"/>
                <a:sym typeface="Impact"/>
              </a:rPr>
              <a:t>Contact</a:t>
            </a:r>
          </a:p>
        </p:txBody>
      </p:sp>
      <p:sp>
        <p:nvSpPr>
          <p:cNvPr id="5" name="Shape 104"/>
          <p:cNvSpPr txBox="1">
            <a:spLocks/>
          </p:cNvSpPr>
          <p:nvPr/>
        </p:nvSpPr>
        <p:spPr>
          <a:xfrm>
            <a:off x="1341558" y="1151028"/>
            <a:ext cx="7500100" cy="1976966"/>
          </a:xfrm>
          <a:prstGeom prst="rect">
            <a:avLst/>
          </a:prstGeom>
          <a:noFill/>
          <a:ln>
            <a:noFill/>
          </a:ln>
        </p:spPr>
        <p:txBody>
          <a:bodyPr lIns="76188" tIns="38083" rIns="76188" bIns="38083" anchor="t" anchorCtr="0">
            <a:noAutofit/>
          </a:bodyPr>
          <a:lstStyle>
            <a:defPPr marR="0" lvl="0" algn="l" rtl="0">
              <a:lnSpc>
                <a:spcPct val="100000"/>
              </a:lnSpc>
              <a:spcBef>
                <a:spcPts val="0"/>
              </a:spcBef>
              <a:spcAft>
                <a:spcPts val="0"/>
              </a:spcAft>
            </a:defPPr>
            <a:lvl1pPr marL="182880" marR="0" lvl="0" indent="-53339"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Arial"/>
                <a:ea typeface="Arial"/>
                <a:cs typeface="Arial"/>
                <a:sym typeface="Arial"/>
              </a:defRPr>
            </a:lvl1pPr>
            <a:lvl2pPr marL="457200" marR="0" lvl="1" indent="-825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Arial"/>
                <a:ea typeface="Arial"/>
                <a:cs typeface="Arial"/>
                <a:sym typeface="Arial"/>
              </a:defRPr>
            </a:lvl2pPr>
            <a:lvl3pPr marL="731520" marR="0" lvl="2" indent="-82550"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Arial"/>
                <a:ea typeface="Arial"/>
                <a:cs typeface="Arial"/>
                <a:sym typeface="Arial"/>
              </a:defRPr>
            </a:lvl3pPr>
            <a:lvl4pPr marL="1005839" marR="0" lvl="3" indent="-914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Arial"/>
                <a:ea typeface="Arial"/>
                <a:cs typeface="Arial"/>
                <a:sym typeface="Arial"/>
              </a:defRPr>
            </a:lvl4pPr>
            <a:lvl5pPr marL="1188720" marR="0" lvl="4" indent="-5841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Arial"/>
                <a:ea typeface="Arial"/>
                <a:cs typeface="Arial"/>
                <a:sym typeface="Arial"/>
              </a:defRPr>
            </a:lvl5pPr>
            <a:lvl6pPr marL="1371600" marR="0" lvl="5" indent="-1079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6pPr>
            <a:lvl7pPr marL="1554480" marR="0" lvl="6" indent="-1003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7pPr>
            <a:lvl8pPr marL="1737360" marR="0" lvl="7" indent="-1054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8pPr>
            <a:lvl9pPr marL="1920240" marR="0" lvl="8" indent="-1104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Arial"/>
                <a:ea typeface="Arial"/>
                <a:cs typeface="Arial"/>
                <a:sym typeface="Arial"/>
              </a:defRPr>
            </a:lvl9pPr>
          </a:lstStyle>
          <a:p>
            <a:pPr marL="0" indent="0">
              <a:spcBef>
                <a:spcPts val="1000"/>
              </a:spcBef>
              <a:spcAft>
                <a:spcPts val="1000"/>
              </a:spcAft>
              <a:buNone/>
            </a:pPr>
            <a:r>
              <a:rPr lang="en-US" sz="2800" kern="0" dirty="0">
                <a:solidFill>
                  <a:srgbClr val="262849"/>
                </a:solidFill>
                <a:latin typeface="Avenir Book"/>
                <a:ea typeface="Garamond"/>
                <a:cs typeface="Garamond"/>
                <a:sym typeface="Garamond"/>
              </a:rPr>
              <a:t>Bill Barberg  -  </a:t>
            </a:r>
            <a:r>
              <a:rPr lang="en-US" sz="2800" kern="0" dirty="0">
                <a:solidFill>
                  <a:srgbClr val="262849"/>
                </a:solidFill>
                <a:latin typeface="Avenir Book"/>
                <a:ea typeface="Garamond"/>
                <a:cs typeface="Garamond"/>
                <a:sym typeface="Garamond"/>
                <a:hlinkClick r:id="rId2"/>
              </a:rPr>
              <a:t>bill.barberg@Insightformation.com</a:t>
            </a:r>
            <a:r>
              <a:rPr lang="en-US" sz="2800" b="1" kern="0" dirty="0">
                <a:solidFill>
                  <a:srgbClr val="262849"/>
                </a:solidFill>
                <a:latin typeface="Avenir Book"/>
                <a:ea typeface="Garamond"/>
                <a:cs typeface="Garamond"/>
                <a:sym typeface="Garamond"/>
              </a:rPr>
              <a:t>	</a:t>
            </a:r>
          </a:p>
          <a:p>
            <a:pPr marL="0" indent="0">
              <a:spcBef>
                <a:spcPts val="1000"/>
              </a:spcBef>
              <a:spcAft>
                <a:spcPts val="1000"/>
              </a:spcAft>
              <a:buNone/>
            </a:pPr>
            <a:r>
              <a:rPr lang="en-US" sz="2800" kern="0" dirty="0">
                <a:solidFill>
                  <a:srgbClr val="262849"/>
                </a:solidFill>
                <a:latin typeface="Avenir Book"/>
                <a:ea typeface="Garamond"/>
                <a:cs typeface="Garamond"/>
                <a:sym typeface="Garamond"/>
              </a:rPr>
              <a:t>Scott Cole  -  </a:t>
            </a:r>
            <a:r>
              <a:rPr lang="en-US" sz="2800" kern="0" dirty="0">
                <a:solidFill>
                  <a:srgbClr val="262849"/>
                </a:solidFill>
                <a:latin typeface="Avenir Book"/>
                <a:ea typeface="Garamond"/>
                <a:cs typeface="Garamond"/>
                <a:sym typeface="Garamond"/>
                <a:hlinkClick r:id="rId3"/>
              </a:rPr>
              <a:t>Scott.Cole@Collectivity.coop</a:t>
            </a:r>
            <a:r>
              <a:rPr lang="en-US" sz="2800" kern="0" dirty="0">
                <a:solidFill>
                  <a:srgbClr val="262849"/>
                </a:solidFill>
                <a:latin typeface="Avenir Book"/>
                <a:ea typeface="Garamond"/>
                <a:cs typeface="Garamond"/>
                <a:sym typeface="Garamond"/>
              </a:rPr>
              <a:t> </a:t>
            </a:r>
          </a:p>
          <a:p>
            <a:pPr marL="428608" indent="-428608">
              <a:spcBef>
                <a:spcPts val="1000"/>
              </a:spcBef>
              <a:spcAft>
                <a:spcPts val="1000"/>
              </a:spcAft>
              <a:buNone/>
            </a:pPr>
            <a:r>
              <a:rPr lang="en-US" sz="2800" kern="0" dirty="0">
                <a:solidFill>
                  <a:srgbClr val="262849"/>
                </a:solidFill>
                <a:latin typeface="Avenir Book"/>
                <a:ea typeface="Garamond"/>
                <a:cs typeface="Garamond"/>
                <a:sym typeface="Garamond"/>
              </a:rPr>
              <a:t>Web Address  -  </a:t>
            </a:r>
            <a:r>
              <a:rPr lang="en-US" sz="2800" kern="0" dirty="0">
                <a:solidFill>
                  <a:srgbClr val="262849"/>
                </a:solidFill>
                <a:latin typeface="Avenir Book"/>
                <a:ea typeface="Garamond"/>
                <a:cs typeface="Garamond"/>
                <a:sym typeface="Garamond"/>
                <a:hlinkClick r:id="rId4"/>
              </a:rPr>
              <a:t>www.Insightformation.com</a:t>
            </a:r>
            <a:r>
              <a:rPr lang="en-US" sz="2800" kern="0" dirty="0">
                <a:solidFill>
                  <a:srgbClr val="262849"/>
                </a:solidFill>
                <a:latin typeface="Avenir Book"/>
                <a:ea typeface="Garamond"/>
                <a:cs typeface="Garamond"/>
                <a:sym typeface="Garamond"/>
              </a:rPr>
              <a:t> </a:t>
            </a:r>
          </a:p>
        </p:txBody>
      </p:sp>
      <p:sp>
        <p:nvSpPr>
          <p:cNvPr id="2" name="TextBox 1"/>
          <p:cNvSpPr txBox="1"/>
          <p:nvPr/>
        </p:nvSpPr>
        <p:spPr>
          <a:xfrm>
            <a:off x="1267814" y="3916853"/>
            <a:ext cx="4761869" cy="1118127"/>
          </a:xfrm>
          <a:prstGeom prst="rect">
            <a:avLst/>
          </a:prstGeom>
          <a:noFill/>
        </p:spPr>
        <p:txBody>
          <a:bodyPr wrap="square" rtlCol="0">
            <a:spAutoFit/>
          </a:bodyPr>
          <a:lstStyle/>
          <a:p>
            <a:r>
              <a:rPr lang="en-US" sz="6666" dirty="0">
                <a:solidFill>
                  <a:srgbClr val="C00000"/>
                </a:solidFill>
                <a:latin typeface="+mj-lt"/>
              </a:rPr>
              <a:t>QUESTIONS? </a:t>
            </a:r>
          </a:p>
        </p:txBody>
      </p:sp>
    </p:spTree>
    <p:extLst>
      <p:ext uri="{BB962C8B-B14F-4D97-AF65-F5344CB8AC3E}">
        <p14:creationId xmlns:p14="http://schemas.microsoft.com/office/powerpoint/2010/main" val="248740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p:cNvCxnSpPr/>
          <p:nvPr/>
        </p:nvCxnSpPr>
        <p:spPr>
          <a:xfrm flipH="1" flipV="1">
            <a:off x="2421598" y="3029080"/>
            <a:ext cx="691225" cy="90057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Right Arrow 71"/>
          <p:cNvSpPr/>
          <p:nvPr/>
        </p:nvSpPr>
        <p:spPr>
          <a:xfrm>
            <a:off x="4572000" y="1160419"/>
            <a:ext cx="2286000" cy="1079500"/>
          </a:xfrm>
          <a:prstGeom prst="rightArrow">
            <a:avLst>
              <a:gd name="adj1" fmla="val 67870"/>
              <a:gd name="adj2" fmla="val 64297"/>
            </a:avLst>
          </a:prstGeom>
          <a:solidFill>
            <a:schemeClr val="accent2">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1500" b="1" dirty="0">
                <a:solidFill>
                  <a:schemeClr val="tx1"/>
                </a:solidFill>
              </a:rPr>
              <a:t>                    Execution </a:t>
            </a:r>
          </a:p>
          <a:p>
            <a:pPr algn="ctr">
              <a:defRPr/>
            </a:pPr>
            <a:r>
              <a:rPr lang="en-US" sz="1500" b="1" dirty="0">
                <a:solidFill>
                  <a:schemeClr val="tx1"/>
                </a:solidFill>
              </a:rPr>
              <a:t>                  Gap</a:t>
            </a:r>
          </a:p>
        </p:txBody>
      </p:sp>
      <p:sp>
        <p:nvSpPr>
          <p:cNvPr id="13" name="TextBox 12"/>
          <p:cNvSpPr txBox="1"/>
          <p:nvPr/>
        </p:nvSpPr>
        <p:spPr>
          <a:xfrm>
            <a:off x="2095537" y="1033050"/>
            <a:ext cx="2390879" cy="348878"/>
          </a:xfrm>
          <a:prstGeom prst="rect">
            <a:avLst/>
          </a:prstGeom>
          <a:noFill/>
        </p:spPr>
        <p:txBody>
          <a:bodyPr wrap="square">
            <a:spAutoFit/>
          </a:bodyPr>
          <a:lstStyle/>
          <a:p>
            <a:pPr>
              <a:defRPr/>
            </a:pPr>
            <a:r>
              <a:rPr lang="en-US" sz="1667" dirty="0">
                <a:solidFill>
                  <a:schemeClr val="accent2">
                    <a:lumMod val="50000"/>
                  </a:schemeClr>
                </a:solidFill>
              </a:rPr>
              <a:t>No Strategic Alignment</a:t>
            </a:r>
          </a:p>
        </p:txBody>
      </p:sp>
      <p:grpSp>
        <p:nvGrpSpPr>
          <p:cNvPr id="2" name="Group 40"/>
          <p:cNvGrpSpPr/>
          <p:nvPr/>
        </p:nvGrpSpPr>
        <p:grpSpPr>
          <a:xfrm>
            <a:off x="1333500" y="1160419"/>
            <a:ext cx="4064000" cy="1079500"/>
            <a:chOff x="1295400" y="3657600"/>
            <a:chExt cx="6705600" cy="1295400"/>
          </a:xfrm>
          <a:solidFill>
            <a:schemeClr val="accent1">
              <a:lumMod val="75000"/>
            </a:schemeClr>
          </a:solidFill>
        </p:grpSpPr>
        <p:sp>
          <p:nvSpPr>
            <p:cNvPr id="42" name="Right Arrow 41"/>
            <p:cNvSpPr/>
            <p:nvPr/>
          </p:nvSpPr>
          <p:spPr>
            <a:xfrm>
              <a:off x="1295400" y="3657600"/>
              <a:ext cx="6705600" cy="1295400"/>
            </a:xfrm>
            <a:prstGeom prst="rightArrow">
              <a:avLst>
                <a:gd name="adj1" fmla="val 68487"/>
                <a:gd name="adj2" fmla="val 68487"/>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500" dirty="0"/>
            </a:p>
          </p:txBody>
        </p:sp>
        <p:cxnSp>
          <p:nvCxnSpPr>
            <p:cNvPr id="43" name="Straight Arrow Connector 42"/>
            <p:cNvCxnSpPr/>
            <p:nvPr/>
          </p:nvCxnSpPr>
          <p:spPr>
            <a:xfrm>
              <a:off x="1447800" y="4038600"/>
              <a:ext cx="381000" cy="3048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752600" y="39624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1866900" y="43815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2171700" y="41529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362200" y="44196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743200" y="4038600"/>
              <a:ext cx="3048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819400" y="4419600"/>
              <a:ext cx="3810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3200400" y="4419600"/>
              <a:ext cx="304800" cy="1588"/>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124200" y="40386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657600" y="4343400"/>
              <a:ext cx="4572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33800" y="41148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962400" y="43434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267200" y="4267200"/>
              <a:ext cx="381000" cy="3048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4343400" y="4038600"/>
              <a:ext cx="6096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4724400" y="4343400"/>
              <a:ext cx="3048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029200" y="4191000"/>
              <a:ext cx="3048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4038600"/>
              <a:ext cx="5334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181600" y="4419600"/>
              <a:ext cx="4572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H="1">
              <a:off x="5524500" y="4152900"/>
              <a:ext cx="4572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5867400" y="3962400"/>
              <a:ext cx="6096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172200" y="4114800"/>
              <a:ext cx="4572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943600" y="4343400"/>
              <a:ext cx="381000" cy="2286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324600" y="4495800"/>
              <a:ext cx="5334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6629400" y="4038600"/>
              <a:ext cx="609600" cy="1524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705600" y="4343400"/>
              <a:ext cx="685800" cy="7620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2" name="Oval 101"/>
          <p:cNvSpPr/>
          <p:nvPr/>
        </p:nvSpPr>
        <p:spPr>
          <a:xfrm>
            <a:off x="6549572" y="3194860"/>
            <a:ext cx="1786936" cy="1610483"/>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500" dirty="0"/>
              <a:t>Improve Community Health Outcomes</a:t>
            </a:r>
          </a:p>
        </p:txBody>
      </p:sp>
      <p:cxnSp>
        <p:nvCxnSpPr>
          <p:cNvPr id="103" name="Straight Connector 102"/>
          <p:cNvCxnSpPr/>
          <p:nvPr/>
        </p:nvCxnSpPr>
        <p:spPr>
          <a:xfrm flipH="1" flipV="1">
            <a:off x="1475111" y="3111721"/>
            <a:ext cx="600364" cy="79706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475" name="TextBox 41"/>
          <p:cNvSpPr txBox="1">
            <a:spLocks noChangeArrowheads="1"/>
          </p:cNvSpPr>
          <p:nvPr/>
        </p:nvSpPr>
        <p:spPr bwMode="auto">
          <a:xfrm>
            <a:off x="959179" y="2548890"/>
            <a:ext cx="839584" cy="553998"/>
          </a:xfrm>
          <a:prstGeom prst="rect">
            <a:avLst/>
          </a:prstGeom>
          <a:noFill/>
          <a:ln w="9525">
            <a:noFill/>
            <a:miter lim="800000"/>
            <a:headEnd/>
            <a:tailEnd/>
          </a:ln>
        </p:spPr>
        <p:txBody>
          <a:bodyPr wrap="square">
            <a:spAutoFit/>
          </a:bodyPr>
          <a:lstStyle/>
          <a:p>
            <a:r>
              <a:rPr lang="en-US" sz="1500" dirty="0">
                <a:latin typeface="Calibri" pitchFamily="34" charset="0"/>
              </a:rPr>
              <a:t>Health </a:t>
            </a:r>
            <a:r>
              <a:rPr lang="en-US" sz="1500" dirty="0" err="1">
                <a:latin typeface="Calibri" pitchFamily="34" charset="0"/>
              </a:rPr>
              <a:t>Depts</a:t>
            </a:r>
            <a:endParaRPr lang="en-US" sz="1500" dirty="0">
              <a:latin typeface="Calibri" pitchFamily="34" charset="0"/>
            </a:endParaRPr>
          </a:p>
        </p:txBody>
      </p:sp>
      <p:cxnSp>
        <p:nvCxnSpPr>
          <p:cNvPr id="105" name="Straight Connector 104"/>
          <p:cNvCxnSpPr/>
          <p:nvPr/>
        </p:nvCxnSpPr>
        <p:spPr>
          <a:xfrm flipH="1" flipV="1">
            <a:off x="4486416" y="3087434"/>
            <a:ext cx="480759" cy="67683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477" name="TextBox 43"/>
          <p:cNvSpPr txBox="1">
            <a:spLocks noChangeArrowheads="1"/>
          </p:cNvSpPr>
          <p:nvPr/>
        </p:nvSpPr>
        <p:spPr bwMode="auto">
          <a:xfrm>
            <a:off x="4871911" y="2577861"/>
            <a:ext cx="1389894" cy="553998"/>
          </a:xfrm>
          <a:prstGeom prst="rect">
            <a:avLst/>
          </a:prstGeom>
          <a:noFill/>
          <a:ln w="9525">
            <a:noFill/>
            <a:miter lim="800000"/>
            <a:headEnd/>
            <a:tailEnd/>
          </a:ln>
        </p:spPr>
        <p:txBody>
          <a:bodyPr wrap="square">
            <a:spAutoFit/>
          </a:bodyPr>
          <a:lstStyle/>
          <a:p>
            <a:r>
              <a:rPr lang="en-US" sz="1500" dirty="0">
                <a:latin typeface="Calibri" pitchFamily="34" charset="0"/>
              </a:rPr>
              <a:t>Social Service Providers</a:t>
            </a:r>
          </a:p>
        </p:txBody>
      </p:sp>
      <p:sp>
        <p:nvSpPr>
          <p:cNvPr id="19478" name="TextBox 45"/>
          <p:cNvSpPr txBox="1">
            <a:spLocks noChangeArrowheads="1"/>
          </p:cNvSpPr>
          <p:nvPr/>
        </p:nvSpPr>
        <p:spPr bwMode="auto">
          <a:xfrm>
            <a:off x="1775283" y="4814061"/>
            <a:ext cx="1139560" cy="323165"/>
          </a:xfrm>
          <a:prstGeom prst="rect">
            <a:avLst/>
          </a:prstGeom>
          <a:noFill/>
          <a:ln w="9525">
            <a:noFill/>
            <a:miter lim="800000"/>
            <a:headEnd/>
            <a:tailEnd/>
          </a:ln>
        </p:spPr>
        <p:txBody>
          <a:bodyPr wrap="square">
            <a:spAutoFit/>
          </a:bodyPr>
          <a:lstStyle/>
          <a:p>
            <a:r>
              <a:rPr lang="en-US" sz="1500" dirty="0">
                <a:latin typeface="Calibri" pitchFamily="34" charset="0"/>
              </a:rPr>
              <a:t>Schools</a:t>
            </a:r>
          </a:p>
        </p:txBody>
      </p:sp>
      <p:sp>
        <p:nvSpPr>
          <p:cNvPr id="19479" name="TextBox 46"/>
          <p:cNvSpPr txBox="1">
            <a:spLocks noChangeArrowheads="1"/>
          </p:cNvSpPr>
          <p:nvPr/>
        </p:nvSpPr>
        <p:spPr bwMode="auto">
          <a:xfrm>
            <a:off x="2676265" y="4805413"/>
            <a:ext cx="1093569" cy="553998"/>
          </a:xfrm>
          <a:prstGeom prst="rect">
            <a:avLst/>
          </a:prstGeom>
          <a:noFill/>
          <a:ln w="9525">
            <a:noFill/>
            <a:miter lim="800000"/>
            <a:headEnd/>
            <a:tailEnd/>
          </a:ln>
        </p:spPr>
        <p:txBody>
          <a:bodyPr wrap="none">
            <a:spAutoFit/>
          </a:bodyPr>
          <a:lstStyle/>
          <a:p>
            <a:r>
              <a:rPr lang="en-US" sz="1500" dirty="0">
                <a:latin typeface="Calibri" pitchFamily="34" charset="0"/>
              </a:rPr>
              <a:t>Community</a:t>
            </a:r>
          </a:p>
          <a:p>
            <a:r>
              <a:rPr lang="en-US" sz="1500" dirty="0">
                <a:latin typeface="Calibri" pitchFamily="34" charset="0"/>
              </a:rPr>
              <a:t>groups</a:t>
            </a:r>
          </a:p>
        </p:txBody>
      </p:sp>
      <p:sp>
        <p:nvSpPr>
          <p:cNvPr id="19480" name="TextBox 47"/>
          <p:cNvSpPr txBox="1">
            <a:spLocks noChangeArrowheads="1"/>
          </p:cNvSpPr>
          <p:nvPr/>
        </p:nvSpPr>
        <p:spPr bwMode="auto">
          <a:xfrm>
            <a:off x="3812996" y="4856923"/>
            <a:ext cx="1309688" cy="553998"/>
          </a:xfrm>
          <a:prstGeom prst="rect">
            <a:avLst/>
          </a:prstGeom>
          <a:noFill/>
          <a:ln w="9525">
            <a:noFill/>
            <a:miter lim="800000"/>
            <a:headEnd/>
            <a:tailEnd/>
          </a:ln>
        </p:spPr>
        <p:txBody>
          <a:bodyPr wrap="square">
            <a:spAutoFit/>
          </a:bodyPr>
          <a:lstStyle/>
          <a:p>
            <a:r>
              <a:rPr lang="en-US" sz="1500" dirty="0">
                <a:latin typeface="Calibri" pitchFamily="34" charset="0"/>
              </a:rPr>
              <a:t>Faith Communities</a:t>
            </a:r>
          </a:p>
        </p:txBody>
      </p:sp>
      <p:cxnSp>
        <p:nvCxnSpPr>
          <p:cNvPr id="110" name="Straight Connector 109"/>
          <p:cNvCxnSpPr/>
          <p:nvPr/>
        </p:nvCxnSpPr>
        <p:spPr>
          <a:xfrm rot="5400000" flipH="1" flipV="1">
            <a:off x="2034647" y="4325182"/>
            <a:ext cx="698500" cy="3889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flipH="1" flipV="1">
            <a:off x="4196431" y="4500988"/>
            <a:ext cx="482864" cy="2764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flipH="1" flipV="1">
            <a:off x="3029480" y="4325182"/>
            <a:ext cx="698500" cy="3889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6200000" flipV="1">
            <a:off x="5270727" y="3192752"/>
            <a:ext cx="825500" cy="635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485" name="TextBox 55"/>
          <p:cNvSpPr txBox="1">
            <a:spLocks noChangeArrowheads="1"/>
          </p:cNvSpPr>
          <p:nvPr/>
        </p:nvSpPr>
        <p:spPr bwMode="auto">
          <a:xfrm>
            <a:off x="3963470" y="2570050"/>
            <a:ext cx="943083" cy="553998"/>
          </a:xfrm>
          <a:prstGeom prst="rect">
            <a:avLst/>
          </a:prstGeom>
          <a:noFill/>
          <a:ln w="9525">
            <a:noFill/>
            <a:miter lim="800000"/>
            <a:headEnd/>
            <a:tailEnd/>
          </a:ln>
        </p:spPr>
        <p:txBody>
          <a:bodyPr wrap="square">
            <a:spAutoFit/>
          </a:bodyPr>
          <a:lstStyle/>
          <a:p>
            <a:r>
              <a:rPr lang="en-US" sz="1500" dirty="0">
                <a:latin typeface="Calibri" pitchFamily="34" charset="0"/>
              </a:rPr>
              <a:t>Medical Practices</a:t>
            </a:r>
          </a:p>
        </p:txBody>
      </p:sp>
      <p:cxnSp>
        <p:nvCxnSpPr>
          <p:cNvPr id="115" name="Straight Connector 114"/>
          <p:cNvCxnSpPr/>
          <p:nvPr/>
        </p:nvCxnSpPr>
        <p:spPr>
          <a:xfrm flipH="1" flipV="1">
            <a:off x="3427016" y="2958136"/>
            <a:ext cx="691225" cy="90057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487" name="TextBox 57"/>
          <p:cNvSpPr txBox="1">
            <a:spLocks noChangeArrowheads="1"/>
          </p:cNvSpPr>
          <p:nvPr/>
        </p:nvSpPr>
        <p:spPr bwMode="auto">
          <a:xfrm>
            <a:off x="2958436" y="2693213"/>
            <a:ext cx="900439" cy="323165"/>
          </a:xfrm>
          <a:prstGeom prst="rect">
            <a:avLst/>
          </a:prstGeom>
          <a:noFill/>
          <a:ln w="9525">
            <a:noFill/>
            <a:miter lim="800000"/>
            <a:headEnd/>
            <a:tailEnd/>
          </a:ln>
        </p:spPr>
        <p:txBody>
          <a:bodyPr wrap="none">
            <a:spAutoFit/>
          </a:bodyPr>
          <a:lstStyle/>
          <a:p>
            <a:r>
              <a:rPr lang="en-US" sz="1500" dirty="0">
                <a:latin typeface="Calibri" pitchFamily="34" charset="0"/>
              </a:rPr>
              <a:t>Hospitals</a:t>
            </a:r>
          </a:p>
        </p:txBody>
      </p:sp>
      <p:sp>
        <p:nvSpPr>
          <p:cNvPr id="19488" name="TextBox 58"/>
          <p:cNvSpPr txBox="1">
            <a:spLocks noChangeArrowheads="1"/>
          </p:cNvSpPr>
          <p:nvPr/>
        </p:nvSpPr>
        <p:spPr bwMode="auto">
          <a:xfrm>
            <a:off x="5096670" y="4805415"/>
            <a:ext cx="1196161" cy="553998"/>
          </a:xfrm>
          <a:prstGeom prst="rect">
            <a:avLst/>
          </a:prstGeom>
          <a:noFill/>
          <a:ln w="9525">
            <a:noFill/>
            <a:miter lim="800000"/>
            <a:headEnd/>
            <a:tailEnd/>
          </a:ln>
        </p:spPr>
        <p:txBody>
          <a:bodyPr wrap="none">
            <a:spAutoFit/>
          </a:bodyPr>
          <a:lstStyle/>
          <a:p>
            <a:r>
              <a:rPr lang="en-US" sz="1500" dirty="0">
                <a:latin typeface="Calibri" pitchFamily="34" charset="0"/>
              </a:rPr>
              <a:t>Families </a:t>
            </a:r>
          </a:p>
          <a:p>
            <a:r>
              <a:rPr lang="en-US" sz="1500" dirty="0">
                <a:latin typeface="Calibri" pitchFamily="34" charset="0"/>
              </a:rPr>
              <a:t>&amp; individuals</a:t>
            </a:r>
          </a:p>
        </p:txBody>
      </p:sp>
      <p:cxnSp>
        <p:nvCxnSpPr>
          <p:cNvPr id="118" name="Straight Connector 117"/>
          <p:cNvCxnSpPr/>
          <p:nvPr/>
        </p:nvCxnSpPr>
        <p:spPr>
          <a:xfrm rot="5400000" flipH="1" flipV="1">
            <a:off x="5339292" y="4405880"/>
            <a:ext cx="522552" cy="3055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6891996" y="1219202"/>
            <a:ext cx="1092948" cy="967528"/>
          </a:xfrm>
          <a:prstGeom prst="ellipse">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333" dirty="0"/>
              <a:t>Unmet</a:t>
            </a:r>
          </a:p>
          <a:p>
            <a:pPr algn="ctr">
              <a:defRPr/>
            </a:pPr>
            <a:r>
              <a:rPr lang="en-US" sz="1333" dirty="0"/>
              <a:t>Health</a:t>
            </a:r>
          </a:p>
          <a:p>
            <a:pPr algn="ctr">
              <a:defRPr/>
            </a:pPr>
            <a:r>
              <a:rPr lang="en-US" sz="1333" dirty="0"/>
              <a:t>Goals</a:t>
            </a:r>
          </a:p>
        </p:txBody>
      </p:sp>
      <p:sp>
        <p:nvSpPr>
          <p:cNvPr id="107" name="TextBox 45"/>
          <p:cNvSpPr txBox="1">
            <a:spLocks noChangeArrowheads="1"/>
          </p:cNvSpPr>
          <p:nvPr/>
        </p:nvSpPr>
        <p:spPr bwMode="auto">
          <a:xfrm>
            <a:off x="764291" y="4920669"/>
            <a:ext cx="998735" cy="323165"/>
          </a:xfrm>
          <a:prstGeom prst="rect">
            <a:avLst/>
          </a:prstGeom>
          <a:noFill/>
          <a:ln w="9525">
            <a:noFill/>
            <a:miter lim="800000"/>
            <a:headEnd/>
            <a:tailEnd/>
          </a:ln>
        </p:spPr>
        <p:txBody>
          <a:bodyPr wrap="none">
            <a:spAutoFit/>
          </a:bodyPr>
          <a:lstStyle/>
          <a:p>
            <a:r>
              <a:rPr lang="en-US" sz="1500" dirty="0">
                <a:latin typeface="Calibri" pitchFamily="34" charset="0"/>
              </a:rPr>
              <a:t>Employers</a:t>
            </a:r>
          </a:p>
        </p:txBody>
      </p:sp>
      <p:cxnSp>
        <p:nvCxnSpPr>
          <p:cNvPr id="108" name="Straight Connector 107"/>
          <p:cNvCxnSpPr/>
          <p:nvPr/>
        </p:nvCxnSpPr>
        <p:spPr>
          <a:xfrm rot="5400000" flipH="1" flipV="1">
            <a:off x="1144323" y="4453504"/>
            <a:ext cx="698500" cy="38893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37"/>
          <p:cNvGrpSpPr>
            <a:grpSpLocks/>
          </p:cNvGrpSpPr>
          <p:nvPr/>
        </p:nvGrpSpPr>
        <p:grpSpPr bwMode="auto">
          <a:xfrm>
            <a:off x="1173428" y="3535343"/>
            <a:ext cx="5524500" cy="1079500"/>
            <a:chOff x="914400" y="4343400"/>
            <a:chExt cx="6629400" cy="1295400"/>
          </a:xfrm>
        </p:grpSpPr>
        <p:sp>
          <p:nvSpPr>
            <p:cNvPr id="78" name="Right Arrow 77"/>
            <p:cNvSpPr/>
            <p:nvPr/>
          </p:nvSpPr>
          <p:spPr>
            <a:xfrm>
              <a:off x="914400" y="4343400"/>
              <a:ext cx="6629400" cy="1295400"/>
            </a:xfrm>
            <a:prstGeom prst="rightArrow">
              <a:avLst>
                <a:gd name="adj1" fmla="val 73529"/>
                <a:gd name="adj2" fmla="val 65126"/>
              </a:avLst>
            </a:prstGeom>
            <a:solidFill>
              <a:srgbClr val="00B0F0"/>
            </a:solidFill>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sz="1500"/>
            </a:p>
          </p:txBody>
        </p:sp>
        <p:cxnSp>
          <p:nvCxnSpPr>
            <p:cNvPr id="79" name="Straight Arrow Connector 78"/>
            <p:cNvCxnSpPr/>
            <p:nvPr/>
          </p:nvCxnSpPr>
          <p:spPr>
            <a:xfrm>
              <a:off x="1828800" y="47244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400175" y="50292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908175" y="51816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989637" y="47244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2128837" y="49530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90600" y="48006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725737" y="48006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422525" y="51054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879725" y="52578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027362" y="49530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352800" y="47244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3470275" y="51054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4059237" y="52578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984625" y="49530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059237" y="48006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1031875" y="52578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664075" y="53340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5032375" y="5029200"/>
              <a:ext cx="514350"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648200" y="47244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546725" y="51816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5473700" y="48006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210300" y="4953000"/>
              <a:ext cx="515937"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6062662" y="5257800"/>
              <a:ext cx="515938" cy="1587"/>
            </a:xfrm>
            <a:prstGeom prst="straightConnector1">
              <a:avLst/>
            </a:prstGeom>
            <a:solidFill>
              <a:schemeClr val="accent1">
                <a:lumMod val="75000"/>
              </a:schemeClr>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6" name="TextBox 57"/>
          <p:cNvSpPr txBox="1">
            <a:spLocks noChangeArrowheads="1"/>
          </p:cNvSpPr>
          <p:nvPr/>
        </p:nvSpPr>
        <p:spPr bwMode="auto">
          <a:xfrm>
            <a:off x="1779600" y="2351240"/>
            <a:ext cx="1185996" cy="784830"/>
          </a:xfrm>
          <a:prstGeom prst="rect">
            <a:avLst/>
          </a:prstGeom>
          <a:noFill/>
          <a:ln w="9525">
            <a:noFill/>
            <a:miter lim="800000"/>
            <a:headEnd/>
            <a:tailEnd/>
          </a:ln>
        </p:spPr>
        <p:txBody>
          <a:bodyPr wrap="square">
            <a:spAutoFit/>
          </a:bodyPr>
          <a:lstStyle/>
          <a:p>
            <a:r>
              <a:rPr lang="en-US" sz="1500" dirty="0">
                <a:latin typeface="Calibri" pitchFamily="34" charset="0"/>
              </a:rPr>
              <a:t>Other Public Agencies &amp; Officials</a:t>
            </a:r>
          </a:p>
        </p:txBody>
      </p:sp>
    </p:spTree>
    <p:extLst>
      <p:ext uri="{BB962C8B-B14F-4D97-AF65-F5344CB8AC3E}">
        <p14:creationId xmlns:p14="http://schemas.microsoft.com/office/powerpoint/2010/main" val="207966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0225" y="4978778"/>
            <a:ext cx="3316136" cy="28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667" y="3840004"/>
            <a:ext cx="3398932" cy="1014380"/>
          </a:xfrm>
          <a:prstGeom prst="rect">
            <a:avLst/>
          </a:prstGeom>
        </p:spPr>
      </p:pic>
      <p:sp>
        <p:nvSpPr>
          <p:cNvPr id="2" name="Title 1"/>
          <p:cNvSpPr>
            <a:spLocks noGrp="1"/>
          </p:cNvSpPr>
          <p:nvPr>
            <p:ph type="title"/>
          </p:nvPr>
        </p:nvSpPr>
        <p:spPr>
          <a:xfrm>
            <a:off x="1076667" y="182558"/>
            <a:ext cx="7888113" cy="660136"/>
          </a:xfrm>
        </p:spPr>
        <p:txBody>
          <a:bodyPr>
            <a:normAutofit/>
          </a:bodyPr>
          <a:lstStyle/>
          <a:p>
            <a:r>
              <a:rPr lang="en-US" sz="2800" dirty="0"/>
              <a:t>An Asset-Based Approach to “Collective Impact” </a:t>
            </a: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6370" y="1799039"/>
            <a:ext cx="4287743" cy="1050312"/>
          </a:xfrm>
          <a:prstGeom prst="rect">
            <a:avLst/>
          </a:prstGeom>
        </p:spPr>
      </p:pic>
      <p:sp>
        <p:nvSpPr>
          <p:cNvPr id="16" name="Rectangle 15"/>
          <p:cNvSpPr/>
          <p:nvPr/>
        </p:nvSpPr>
        <p:spPr>
          <a:xfrm>
            <a:off x="4167674" y="5031949"/>
            <a:ext cx="208733" cy="17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TextBox 13"/>
          <p:cNvSpPr txBox="1"/>
          <p:nvPr/>
        </p:nvSpPr>
        <p:spPr>
          <a:xfrm>
            <a:off x="2631926" y="4219396"/>
            <a:ext cx="488063" cy="246221"/>
          </a:xfrm>
          <a:prstGeom prst="rect">
            <a:avLst/>
          </a:prstGeom>
          <a:solidFill>
            <a:schemeClr val="bg1"/>
          </a:solidFill>
        </p:spPr>
        <p:txBody>
          <a:bodyPr wrap="square" rtlCol="0">
            <a:spAutoFit/>
          </a:bodyPr>
          <a:lstStyle/>
          <a:p>
            <a:r>
              <a:rPr lang="en-US" sz="1000" dirty="0"/>
              <a:t>2011</a:t>
            </a:r>
          </a:p>
        </p:txBody>
      </p:sp>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780" y="2945555"/>
            <a:ext cx="4250298" cy="1024236"/>
          </a:xfrm>
          <a:prstGeom prst="rect">
            <a:avLst/>
          </a:prstGeom>
        </p:spPr>
      </p:pic>
      <p:sp>
        <p:nvSpPr>
          <p:cNvPr id="8" name="Rectangle 7"/>
          <p:cNvSpPr/>
          <p:nvPr/>
        </p:nvSpPr>
        <p:spPr>
          <a:xfrm>
            <a:off x="896370" y="1799038"/>
            <a:ext cx="4287709" cy="32224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374949" y="1824438"/>
            <a:ext cx="2950516" cy="3256201"/>
          </a:xfrm>
          <a:prstGeom prst="rect">
            <a:avLst/>
          </a:prstGeom>
        </p:spPr>
      </p:pic>
      <p:sp>
        <p:nvSpPr>
          <p:cNvPr id="11" name="Oval 10"/>
          <p:cNvSpPr/>
          <p:nvPr/>
        </p:nvSpPr>
        <p:spPr bwMode="auto">
          <a:xfrm>
            <a:off x="476261" y="922258"/>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16675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623" y="162838"/>
            <a:ext cx="6104467" cy="609600"/>
          </a:xfrm>
        </p:spPr>
        <p:txBody>
          <a:bodyPr>
            <a:normAutofit fontScale="90000"/>
          </a:bodyPr>
          <a:lstStyle/>
          <a:p>
            <a:pPr algn="ctr"/>
            <a:r>
              <a:rPr lang="en-US" dirty="0"/>
              <a:t>Learning a New Game</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877"/>
          <a:stretch/>
        </p:blipFill>
        <p:spPr>
          <a:xfrm>
            <a:off x="1201615" y="1515533"/>
            <a:ext cx="2700578" cy="363710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66846" y="1524437"/>
            <a:ext cx="3807988" cy="178094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6462" y="3391189"/>
            <a:ext cx="2922628" cy="1922313"/>
          </a:xfrm>
          <a:prstGeom prst="rect">
            <a:avLst/>
          </a:prstGeom>
        </p:spPr>
      </p:pic>
      <p:sp>
        <p:nvSpPr>
          <p:cNvPr id="7" name="Oval 6"/>
          <p:cNvSpPr/>
          <p:nvPr/>
        </p:nvSpPr>
        <p:spPr bwMode="auto">
          <a:xfrm>
            <a:off x="476261" y="922258"/>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690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8" y="29089"/>
            <a:ext cx="7620000" cy="703972"/>
          </a:xfrm>
        </p:spPr>
        <p:txBody>
          <a:bodyPr>
            <a:normAutofit fontScale="90000"/>
          </a:bodyPr>
          <a:lstStyle/>
          <a:p>
            <a:pPr algn="ctr"/>
            <a:r>
              <a:rPr lang="en-US" sz="3000" dirty="0"/>
              <a:t>The Power Source for </a:t>
            </a:r>
            <a:r>
              <a:rPr lang="en-US" sz="3000" i="1" dirty="0"/>
              <a:t>Sustainable</a:t>
            </a:r>
            <a:r>
              <a:rPr lang="en-US" sz="3000" dirty="0"/>
              <a:t> Collective Impact</a:t>
            </a:r>
          </a:p>
        </p:txBody>
      </p:sp>
      <p:sp>
        <p:nvSpPr>
          <p:cNvPr id="3" name="Content Placeholder 2"/>
          <p:cNvSpPr>
            <a:spLocks noGrp="1"/>
          </p:cNvSpPr>
          <p:nvPr>
            <p:ph idx="1"/>
          </p:nvPr>
        </p:nvSpPr>
        <p:spPr>
          <a:xfrm>
            <a:off x="1617514" y="1301142"/>
            <a:ext cx="6409368" cy="950155"/>
          </a:xfrm>
        </p:spPr>
        <p:txBody>
          <a:bodyPr>
            <a:normAutofit/>
          </a:bodyPr>
          <a:lstStyle/>
          <a:p>
            <a:pPr marL="0" indent="0">
              <a:buNone/>
            </a:pPr>
            <a:r>
              <a:rPr lang="en-US" sz="2250" dirty="0"/>
              <a:t>Condition Three</a:t>
            </a:r>
            <a:r>
              <a:rPr lang="en-US" sz="2167" dirty="0"/>
              <a:t>: </a:t>
            </a:r>
            <a:r>
              <a:rPr lang="en-US" sz="2167" b="1" dirty="0">
                <a:solidFill>
                  <a:srgbClr val="FF0000"/>
                </a:solidFill>
              </a:rPr>
              <a:t>Mutually Reinforcing Activities</a:t>
            </a:r>
            <a:r>
              <a:rPr lang="en-US" sz="2167" dirty="0"/>
              <a:t> </a:t>
            </a:r>
          </a:p>
          <a:p>
            <a:pPr marL="0" indent="0">
              <a:buNone/>
            </a:pPr>
            <a:r>
              <a:rPr lang="en-US" sz="1417" dirty="0"/>
              <a:t>- Participant activities must be differentiated while still being coordinated through a mutually reinforcing plan of action</a:t>
            </a:r>
          </a:p>
        </p:txBody>
      </p:sp>
      <p:pic>
        <p:nvPicPr>
          <p:cNvPr id="9218" name="Picture 2" descr="http://www.pdu4pm.com/pmpblog/wp-content/uploads/2012/06/puzzle_people_working_together_800_wht_6984.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43023" y="2480235"/>
            <a:ext cx="5438975" cy="2818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9505" y="2819378"/>
            <a:ext cx="2452255" cy="1477328"/>
          </a:xfrm>
          <a:prstGeom prst="rect">
            <a:avLst/>
          </a:prstGeom>
          <a:noFill/>
        </p:spPr>
        <p:txBody>
          <a:bodyPr wrap="square" rtlCol="0">
            <a:spAutoFit/>
          </a:bodyPr>
          <a:lstStyle/>
          <a:p>
            <a:r>
              <a:rPr lang="en-US" b="1" dirty="0"/>
              <a:t>Upgrade to </a:t>
            </a:r>
            <a:r>
              <a:rPr lang="en-US" b="1" dirty="0">
                <a:solidFill>
                  <a:srgbClr val="FF0000"/>
                </a:solidFill>
              </a:rPr>
              <a:t>Mutually-Reinforcing </a:t>
            </a:r>
            <a:r>
              <a:rPr lang="en-US" b="1" dirty="0"/>
              <a:t>and</a:t>
            </a:r>
            <a:r>
              <a:rPr lang="en-US" b="1" dirty="0">
                <a:solidFill>
                  <a:srgbClr val="FF0000"/>
                </a:solidFill>
              </a:rPr>
              <a:t> Mutually-Beneficial </a:t>
            </a:r>
            <a:r>
              <a:rPr lang="en-US" b="1" dirty="0"/>
              <a:t>Activities</a:t>
            </a:r>
            <a:br>
              <a:rPr lang="en-US" b="1" dirty="0"/>
            </a:br>
            <a:endParaRPr lang="en-US" b="1" dirty="0"/>
          </a:p>
        </p:txBody>
      </p:sp>
      <p:grpSp>
        <p:nvGrpSpPr>
          <p:cNvPr id="7" name="Group 6"/>
          <p:cNvGrpSpPr/>
          <p:nvPr/>
        </p:nvGrpSpPr>
        <p:grpSpPr>
          <a:xfrm>
            <a:off x="1617514" y="1068878"/>
            <a:ext cx="7398150" cy="4168140"/>
            <a:chOff x="1617514" y="1068878"/>
            <a:chExt cx="7398150" cy="416814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315" y="1068878"/>
              <a:ext cx="6588349" cy="4168140"/>
            </a:xfrm>
            <a:prstGeom prst="rect">
              <a:avLst/>
            </a:prstGeom>
          </p:spPr>
        </p:pic>
        <p:sp>
          <p:nvSpPr>
            <p:cNvPr id="6" name="Rectangle 5"/>
            <p:cNvSpPr/>
            <p:nvPr/>
          </p:nvSpPr>
          <p:spPr>
            <a:xfrm>
              <a:off x="1617514" y="1388225"/>
              <a:ext cx="809802" cy="86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bwMode="auto">
          <a:xfrm>
            <a:off x="476261" y="681181"/>
            <a:ext cx="8416008" cy="11720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244664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9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74955</TotalTime>
  <Words>4639</Words>
  <Application>Microsoft Office PowerPoint</Application>
  <PresentationFormat>On-screen Show (16:10)</PresentationFormat>
  <Paragraphs>497</Paragraphs>
  <Slides>53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Avenir Black</vt:lpstr>
      <vt:lpstr>Avenir Book</vt:lpstr>
      <vt:lpstr>Calibri</vt:lpstr>
      <vt:lpstr>Garamond</vt:lpstr>
      <vt:lpstr>Impact</vt:lpstr>
      <vt:lpstr>Tahoma</vt:lpstr>
      <vt:lpstr>Wingdings</vt:lpstr>
      <vt:lpstr>9_Office Theme</vt:lpstr>
      <vt:lpstr>Social Impact Bond 2.0  A New Way to Get Resources &amp; Results</vt:lpstr>
      <vt:lpstr>The Typical Approach to Solve Community Problems Involves Seeking Resources to Scale Up Programs</vt:lpstr>
      <vt:lpstr>Agenda</vt:lpstr>
      <vt:lpstr>Re-Engineer Your Coalition First…</vt:lpstr>
      <vt:lpstr>PowerPoint Presentation</vt:lpstr>
      <vt:lpstr>PowerPoint Presentation</vt:lpstr>
      <vt:lpstr>An Asset-Based Approach to “Collective Impact” </vt:lpstr>
      <vt:lpstr>Learning a New Game</vt:lpstr>
      <vt:lpstr>The Power Source for Sustainable Collective Impact</vt:lpstr>
      <vt:lpstr>Who Scored More Career Points Than This Guy?</vt:lpstr>
      <vt:lpstr>Who Is This Guy?</vt:lpstr>
      <vt:lpstr>The Power of Teamwork!</vt:lpstr>
      <vt:lpstr>Recruiting Partners to Provide Assists</vt:lpstr>
      <vt:lpstr>Improve Each Program or PSE Change with “Assists”</vt:lpstr>
      <vt:lpstr>Re-Engineer Your Coalition First…</vt:lpstr>
      <vt:lpstr>Three Categories of Resources</vt:lpstr>
      <vt:lpstr>Designing Strategies to be Scalable</vt:lpstr>
      <vt:lpstr>Using Abundant &amp; Multiplying Resources</vt:lpstr>
      <vt:lpstr>Combine Multiplying Resources &amp; Assists</vt:lpstr>
      <vt:lpstr>Harnessing the Abundant Resources</vt:lpstr>
      <vt:lpstr>Agenda</vt:lpstr>
      <vt:lpstr>PowerPoint Presentation</vt:lpstr>
      <vt:lpstr>PowerPoint Presentation</vt:lpstr>
      <vt:lpstr>The Gradual Traction and Struggles of SIBs</vt:lpstr>
      <vt:lpstr>The First SIB in the United States</vt:lpstr>
      <vt:lpstr>Redesigning the SIB Model </vt:lpstr>
      <vt:lpstr>Shift #1: Embrace Collective Impact</vt:lpstr>
      <vt:lpstr>PowerPoint Presentation</vt:lpstr>
      <vt:lpstr>Shift #2: Different Way to Minimize Risks</vt:lpstr>
      <vt:lpstr>Disadvantages of the SIB 1.0 Risk Mitigation</vt:lpstr>
      <vt:lpstr> Moonshots are Not Achieved by Only Using “Evidence-based Interventions” or Process Improvement</vt:lpstr>
      <vt:lpstr>Disadvantages of the SIB 1.0 Risk Mitigation</vt:lpstr>
      <vt:lpstr>Reducing Risk with Strategy Management</vt:lpstr>
      <vt:lpstr>Alignment Challenges without Strategy Measures</vt:lpstr>
      <vt:lpstr>The Power of Community Strategy Measures</vt:lpstr>
      <vt:lpstr>PowerPoint Presentation</vt:lpstr>
      <vt:lpstr>PowerPoint Presentation</vt:lpstr>
      <vt:lpstr>Scorecard Showing “Driver” Objectives &amp; Measures</vt:lpstr>
      <vt:lpstr>One-Click Access to Trend Data, Comments &amp; More</vt:lpstr>
      <vt:lpstr>One Click to See the “Action Plans” for each Measure</vt:lpstr>
      <vt:lpstr>Show Many “Mutually-Reinforcing Activities” and “Assists”</vt:lpstr>
      <vt:lpstr>Powerful Transparency on How Actions are Progressing</vt:lpstr>
      <vt:lpstr>Shift #3: Different Designers and Investors</vt:lpstr>
      <vt:lpstr>Financial Industry is Good at Extracting Value</vt:lpstr>
      <vt:lpstr>SIB 2.0 is Different</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dc:creator>
  <cp:lastModifiedBy>AYSPS</cp:lastModifiedBy>
  <cp:revision>760</cp:revision>
  <cp:lastPrinted>2013-01-20T00:09:47Z</cp:lastPrinted>
  <dcterms:created xsi:type="dcterms:W3CDTF">2011-08-05T18:46:39Z</dcterms:created>
  <dcterms:modified xsi:type="dcterms:W3CDTF">2017-02-17T15:08:25Z</dcterms:modified>
</cp:coreProperties>
</file>