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8"/>
  </p:notesMasterIdLst>
  <p:handoutMasterIdLst>
    <p:handoutMasterId r:id="rId39"/>
  </p:handoutMasterIdLst>
  <p:sldIdLst>
    <p:sldId id="529" r:id="rId5"/>
    <p:sldId id="655" r:id="rId6"/>
    <p:sldId id="645" r:id="rId7"/>
    <p:sldId id="646" r:id="rId8"/>
    <p:sldId id="647" r:id="rId9"/>
    <p:sldId id="648" r:id="rId10"/>
    <p:sldId id="649" r:id="rId11"/>
    <p:sldId id="608" r:id="rId12"/>
    <p:sldId id="620" r:id="rId13"/>
    <p:sldId id="621" r:id="rId14"/>
    <p:sldId id="622" r:id="rId15"/>
    <p:sldId id="643" r:id="rId16"/>
    <p:sldId id="599" r:id="rId17"/>
    <p:sldId id="605" r:id="rId18"/>
    <p:sldId id="623" r:id="rId19"/>
    <p:sldId id="624" r:id="rId20"/>
    <p:sldId id="630" r:id="rId21"/>
    <p:sldId id="631" r:id="rId22"/>
    <p:sldId id="625" r:id="rId23"/>
    <p:sldId id="650" r:id="rId24"/>
    <p:sldId id="656" r:id="rId25"/>
    <p:sldId id="637" r:id="rId26"/>
    <p:sldId id="642" r:id="rId27"/>
    <p:sldId id="658" r:id="rId28"/>
    <p:sldId id="638" r:id="rId29"/>
    <p:sldId id="654" r:id="rId30"/>
    <p:sldId id="659" r:id="rId31"/>
    <p:sldId id="640" r:id="rId32"/>
    <p:sldId id="641" r:id="rId33"/>
    <p:sldId id="657" r:id="rId34"/>
    <p:sldId id="651" r:id="rId35"/>
    <p:sldId id="660" r:id="rId36"/>
    <p:sldId id="598" r:id="rId37"/>
  </p:sldIdLst>
  <p:sldSz cx="9144000" cy="6858000" type="screen4x3"/>
  <p:notesSz cx="7077075" cy="9363075"/>
  <p:defaultTextStyle>
    <a:defPPr>
      <a:defRPr lang="en-US"/>
    </a:defPPr>
    <a:lvl1pPr algn="l" rtl="0" eaLnBrk="0" fontAlgn="base" hangingPunct="0">
      <a:spcBef>
        <a:spcPct val="0"/>
      </a:spcBef>
      <a:spcAft>
        <a:spcPct val="0"/>
      </a:spcAft>
      <a:defRPr sz="20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b="1" kern="1200">
        <a:solidFill>
          <a:schemeClr val="tx1"/>
        </a:solidFill>
        <a:latin typeface="Times New Roman" pitchFamily="18" charset="0"/>
        <a:ea typeface="+mn-ea"/>
        <a:cs typeface="+mn-cs"/>
      </a:defRPr>
    </a:lvl5pPr>
    <a:lvl6pPr marL="2286000" algn="l" defTabSz="914400" rtl="0" eaLnBrk="1" latinLnBrk="0" hangingPunct="1">
      <a:defRPr sz="2000" b="1" kern="1200">
        <a:solidFill>
          <a:schemeClr val="tx1"/>
        </a:solidFill>
        <a:latin typeface="Times New Roman" pitchFamily="18" charset="0"/>
        <a:ea typeface="+mn-ea"/>
        <a:cs typeface="+mn-cs"/>
      </a:defRPr>
    </a:lvl6pPr>
    <a:lvl7pPr marL="2743200" algn="l" defTabSz="914400" rtl="0" eaLnBrk="1" latinLnBrk="0" hangingPunct="1">
      <a:defRPr sz="2000" b="1" kern="1200">
        <a:solidFill>
          <a:schemeClr val="tx1"/>
        </a:solidFill>
        <a:latin typeface="Times New Roman" pitchFamily="18" charset="0"/>
        <a:ea typeface="+mn-ea"/>
        <a:cs typeface="+mn-cs"/>
      </a:defRPr>
    </a:lvl7pPr>
    <a:lvl8pPr marL="3200400" algn="l" defTabSz="914400" rtl="0" eaLnBrk="1" latinLnBrk="0" hangingPunct="1">
      <a:defRPr sz="2000" b="1" kern="1200">
        <a:solidFill>
          <a:schemeClr val="tx1"/>
        </a:solidFill>
        <a:latin typeface="Times New Roman" pitchFamily="18" charset="0"/>
        <a:ea typeface="+mn-ea"/>
        <a:cs typeface="+mn-cs"/>
      </a:defRPr>
    </a:lvl8pPr>
    <a:lvl9pPr marL="3657600" algn="l" defTabSz="914400" rtl="0" eaLnBrk="1" latinLnBrk="0" hangingPunct="1">
      <a:defRPr sz="20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000099"/>
    <a:srgbClr val="D60093"/>
    <a:srgbClr val="000066"/>
    <a:srgbClr val="D00000"/>
    <a:srgbClr val="808080"/>
    <a:srgbClr val="C0C0C0"/>
    <a:srgbClr val="0099FF"/>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63" autoAdjust="0"/>
    <p:restoredTop sz="84133" autoAdjust="0"/>
  </p:normalViewPr>
  <p:slideViewPr>
    <p:cSldViewPr showGuides="1">
      <p:cViewPr varScale="1">
        <p:scale>
          <a:sx n="49" d="100"/>
          <a:sy n="49" d="100"/>
        </p:scale>
        <p:origin x="618" y="42"/>
      </p:cViewPr>
      <p:guideLst>
        <p:guide orient="horz" pos="2160"/>
        <p:guide pos="2880"/>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42"/>
    </p:cViewPr>
  </p:sorterViewPr>
  <p:notesViewPr>
    <p:cSldViewPr>
      <p:cViewPr varScale="1">
        <p:scale>
          <a:sx n="41" d="100"/>
          <a:sy n="41" d="100"/>
        </p:scale>
        <p:origin x="2323" y="2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59667" cy="453662"/>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defRPr sz="1200" b="0"/>
            </a:lvl1pPr>
          </a:lstStyle>
          <a:p>
            <a:endParaRPr lang="en-US" altLang="en-US"/>
          </a:p>
        </p:txBody>
      </p:sp>
      <p:sp>
        <p:nvSpPr>
          <p:cNvPr id="7171" name="Rectangle 3"/>
          <p:cNvSpPr>
            <a:spLocks noGrp="1" noChangeArrowheads="1"/>
          </p:cNvSpPr>
          <p:nvPr>
            <p:ph type="dt" sz="quarter" idx="1"/>
          </p:nvPr>
        </p:nvSpPr>
        <p:spPr bwMode="auto">
          <a:xfrm>
            <a:off x="3977568" y="0"/>
            <a:ext cx="3136159" cy="453662"/>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r">
              <a:defRPr sz="1200" b="0"/>
            </a:lvl1pPr>
          </a:lstStyle>
          <a:p>
            <a:endParaRPr lang="en-US" altLang="en-US"/>
          </a:p>
        </p:txBody>
      </p:sp>
      <p:sp>
        <p:nvSpPr>
          <p:cNvPr id="7172" name="Rectangle 4"/>
          <p:cNvSpPr>
            <a:spLocks noGrp="1" noChangeArrowheads="1"/>
          </p:cNvSpPr>
          <p:nvPr>
            <p:ph type="ftr" sz="quarter" idx="2"/>
          </p:nvPr>
        </p:nvSpPr>
        <p:spPr bwMode="auto">
          <a:xfrm>
            <a:off x="0" y="8922015"/>
            <a:ext cx="3059667" cy="453662"/>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defRPr sz="1200" b="0"/>
            </a:lvl1pPr>
          </a:lstStyle>
          <a:p>
            <a:endParaRPr lang="en-US" altLang="en-US"/>
          </a:p>
        </p:txBody>
      </p:sp>
      <p:sp>
        <p:nvSpPr>
          <p:cNvPr id="7173" name="Rectangle 5"/>
          <p:cNvSpPr>
            <a:spLocks noGrp="1" noChangeArrowheads="1"/>
          </p:cNvSpPr>
          <p:nvPr>
            <p:ph type="sldNum" sz="quarter" idx="3"/>
          </p:nvPr>
        </p:nvSpPr>
        <p:spPr bwMode="auto">
          <a:xfrm>
            <a:off x="3977568" y="8922015"/>
            <a:ext cx="3136159" cy="453662"/>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lgn="r">
              <a:defRPr sz="1200" b="0"/>
            </a:lvl1pPr>
          </a:lstStyle>
          <a:p>
            <a:fld id="{C3BDD6DD-5583-4F2C-9165-64C3D803F215}" type="slidenum">
              <a:rPr lang="en-US" altLang="en-US"/>
              <a:pPr/>
              <a:t>‹#›</a:t>
            </a:fld>
            <a:endParaRPr lang="en-US" altLang="en-US"/>
          </a:p>
        </p:txBody>
      </p:sp>
    </p:spTree>
    <p:extLst>
      <p:ext uri="{BB962C8B-B14F-4D97-AF65-F5344CB8AC3E}">
        <p14:creationId xmlns:p14="http://schemas.microsoft.com/office/powerpoint/2010/main" val="42048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59667" cy="453662"/>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defRPr sz="1200" b="0"/>
            </a:lvl1pPr>
          </a:lstStyle>
          <a:p>
            <a:endParaRPr lang="en-US" altLang="en-US"/>
          </a:p>
        </p:txBody>
      </p:sp>
      <p:sp>
        <p:nvSpPr>
          <p:cNvPr id="22531" name="Rectangle 3"/>
          <p:cNvSpPr>
            <a:spLocks noGrp="1" noChangeArrowheads="1"/>
          </p:cNvSpPr>
          <p:nvPr>
            <p:ph type="dt" idx="1"/>
          </p:nvPr>
        </p:nvSpPr>
        <p:spPr bwMode="auto">
          <a:xfrm>
            <a:off x="3977568" y="0"/>
            <a:ext cx="3136159" cy="453662"/>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r">
              <a:defRPr sz="1200" b="0"/>
            </a:lvl1pPr>
          </a:lstStyle>
          <a:p>
            <a:endParaRPr lang="en-US" altLang="en-US"/>
          </a:p>
        </p:txBody>
      </p:sp>
      <p:sp>
        <p:nvSpPr>
          <p:cNvPr id="22532" name="Rectangle 4"/>
          <p:cNvSpPr>
            <a:spLocks noGrp="1" noRot="1" noChangeAspect="1" noChangeArrowheads="1" noTextEdit="1"/>
          </p:cNvSpPr>
          <p:nvPr>
            <p:ph type="sldImg" idx="2"/>
          </p:nvPr>
        </p:nvSpPr>
        <p:spPr bwMode="auto">
          <a:xfrm>
            <a:off x="1150938" y="681038"/>
            <a:ext cx="4738687" cy="3552825"/>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917900" y="4461007"/>
            <a:ext cx="5201435" cy="4234177"/>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p>
            <a:pPr lvl="0"/>
            <a:r>
              <a:rPr lang="en-US" altLang="en-US"/>
              <a:t>Click to edit Master text styles</a:t>
            </a:r>
          </a:p>
        </p:txBody>
      </p:sp>
      <p:sp>
        <p:nvSpPr>
          <p:cNvPr id="22534" name="Rectangle 6"/>
          <p:cNvSpPr>
            <a:spLocks noGrp="1" noChangeArrowheads="1"/>
          </p:cNvSpPr>
          <p:nvPr>
            <p:ph type="ftr" sz="quarter" idx="4"/>
          </p:nvPr>
        </p:nvSpPr>
        <p:spPr bwMode="auto">
          <a:xfrm>
            <a:off x="0" y="8922015"/>
            <a:ext cx="3059667" cy="453662"/>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defRPr sz="1200" b="0"/>
            </a:lvl1pPr>
          </a:lstStyle>
          <a:p>
            <a:endParaRPr lang="en-US" altLang="en-US"/>
          </a:p>
        </p:txBody>
      </p:sp>
      <p:sp>
        <p:nvSpPr>
          <p:cNvPr id="22535" name="Rectangle 7"/>
          <p:cNvSpPr>
            <a:spLocks noGrp="1" noChangeArrowheads="1"/>
          </p:cNvSpPr>
          <p:nvPr>
            <p:ph type="sldNum" sz="quarter" idx="5"/>
          </p:nvPr>
        </p:nvSpPr>
        <p:spPr bwMode="auto">
          <a:xfrm>
            <a:off x="3977568" y="8922015"/>
            <a:ext cx="3136159" cy="453662"/>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lgn="r">
              <a:defRPr sz="1200" b="0"/>
            </a:lvl1pPr>
          </a:lstStyle>
          <a:p>
            <a:fld id="{DD925003-E83B-4FA1-B927-376BBC8B8905}" type="slidenum">
              <a:rPr lang="en-US" altLang="en-US"/>
              <a:pPr/>
              <a:t>‹#›</a:t>
            </a:fld>
            <a:endParaRPr lang="en-US" altLang="en-US"/>
          </a:p>
        </p:txBody>
      </p:sp>
    </p:spTree>
    <p:extLst>
      <p:ext uri="{BB962C8B-B14F-4D97-AF65-F5344CB8AC3E}">
        <p14:creationId xmlns:p14="http://schemas.microsoft.com/office/powerpoint/2010/main" val="1635785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1</a:t>
            </a:fld>
            <a:endParaRPr lang="en-US" altLang="en-US"/>
          </a:p>
        </p:txBody>
      </p:sp>
    </p:spTree>
    <p:extLst>
      <p:ext uri="{BB962C8B-B14F-4D97-AF65-F5344CB8AC3E}">
        <p14:creationId xmlns:p14="http://schemas.microsoft.com/office/powerpoint/2010/main" val="41919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Systems</a:t>
            </a:r>
            <a:r>
              <a:rPr lang="en-US" baseline="0" dirty="0"/>
              <a:t> and Environmental changes</a:t>
            </a:r>
            <a:r>
              <a:rPr lang="en-US" dirty="0"/>
              <a:t> is the ultimate goal</a:t>
            </a:r>
            <a:r>
              <a:rPr lang="en-US" baseline="0" dirty="0"/>
              <a:t> based on AHA’s priorities. </a:t>
            </a:r>
            <a:r>
              <a:rPr lang="en-US" dirty="0"/>
              <a:t>Approach</a:t>
            </a:r>
            <a:r>
              <a:rPr lang="en-US" baseline="0" dirty="0"/>
              <a:t> is the same, activities different on “front end” vs. “back end”. Just because a PSE is complete doesn’t mean ANCHOR has no role to play. ANCHOR is here to accelerate on both ends of the pendulum. </a:t>
            </a:r>
            <a:endParaRPr lang="en-US"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10</a:t>
            </a:fld>
            <a:endParaRPr lang="en-US" altLang="en-US" dirty="0"/>
          </a:p>
        </p:txBody>
      </p:sp>
    </p:spTree>
    <p:extLst>
      <p:ext uri="{BB962C8B-B14F-4D97-AF65-F5344CB8AC3E}">
        <p14:creationId xmlns:p14="http://schemas.microsoft.com/office/powerpoint/2010/main" val="2858200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11</a:t>
            </a:fld>
            <a:endParaRPr lang="en-US" altLang="en-US"/>
          </a:p>
        </p:txBody>
      </p:sp>
    </p:spTree>
    <p:extLst>
      <p:ext uri="{BB962C8B-B14F-4D97-AF65-F5344CB8AC3E}">
        <p14:creationId xmlns:p14="http://schemas.microsoft.com/office/powerpoint/2010/main" val="3363643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12</a:t>
            </a:fld>
            <a:endParaRPr lang="en-US" altLang="en-US"/>
          </a:p>
        </p:txBody>
      </p:sp>
    </p:spTree>
    <p:extLst>
      <p:ext uri="{BB962C8B-B14F-4D97-AF65-F5344CB8AC3E}">
        <p14:creationId xmlns:p14="http://schemas.microsoft.com/office/powerpoint/2010/main" val="1431236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bg2"/>
                </a:solidFill>
                <a:latin typeface="Times New Roman" pitchFamily="18" charset="0"/>
                <a:ea typeface="+mn-ea"/>
                <a:cs typeface="+mn-cs"/>
              </a:rPr>
              <a:t>15 sub-recipients across 13 States</a:t>
            </a:r>
          </a:p>
          <a:p>
            <a:pPr marL="171450" indent="-171450">
              <a:buFont typeface="Arial" panose="020B0604020202020204" pitchFamily="34" charset="0"/>
              <a:buChar char="•"/>
            </a:pPr>
            <a:r>
              <a:rPr lang="en-US" sz="1100" baseline="0" dirty="0">
                <a:latin typeface="Calibri" panose="020F0502020204030204" pitchFamily="34" charset="0"/>
              </a:rPr>
              <a:t>11 – led by advocacy </a:t>
            </a:r>
          </a:p>
          <a:p>
            <a:pPr marL="171450" indent="-171450">
              <a:buFont typeface="Arial" panose="020B0604020202020204" pitchFamily="34" charset="0"/>
              <a:buChar char="•"/>
            </a:pPr>
            <a:r>
              <a:rPr lang="en-US" sz="1100" baseline="0" dirty="0">
                <a:latin typeface="Calibri" panose="020F0502020204030204" pitchFamily="34" charset="0"/>
              </a:rPr>
              <a:t>3 – led by multicultural</a:t>
            </a:r>
          </a:p>
          <a:p>
            <a:pPr marL="171450" indent="-171450">
              <a:buFont typeface="Arial" panose="020B0604020202020204" pitchFamily="34" charset="0"/>
              <a:buChar char="•"/>
            </a:pPr>
            <a:r>
              <a:rPr lang="en-US" sz="1100" baseline="0" dirty="0">
                <a:latin typeface="Calibri" panose="020F0502020204030204" pitchFamily="34" charset="0"/>
              </a:rPr>
              <a:t>1 – led by community health</a:t>
            </a:r>
          </a:p>
          <a:p>
            <a:pPr marL="171450" indent="-171450">
              <a:buFont typeface="Arial" panose="020B0604020202020204" pitchFamily="34" charset="0"/>
              <a:buChar char="•"/>
            </a:pPr>
            <a:endParaRPr lang="en-US" sz="1100" baseline="0" dirty="0">
              <a:latin typeface="Calibri" panose="020F0502020204030204" pitchFamily="34" charset="0"/>
            </a:endParaRPr>
          </a:p>
          <a:p>
            <a:pPr marL="0" indent="0">
              <a:buNone/>
            </a:pPr>
            <a:r>
              <a:rPr lang="en-US" sz="2000" b="0" dirty="0"/>
              <a:t>Strategic Areas of Focus per ANCHOR Market: </a:t>
            </a:r>
          </a:p>
          <a:p>
            <a:pPr lvl="0"/>
            <a:endParaRPr lang="en-US" sz="2000" b="0" dirty="0"/>
          </a:p>
          <a:p>
            <a:pPr lvl="0"/>
            <a:r>
              <a:rPr lang="en-US" sz="2000" b="0" dirty="0"/>
              <a:t>Nutrition: </a:t>
            </a:r>
          </a:p>
          <a:p>
            <a:pPr lvl="1"/>
            <a:r>
              <a:rPr lang="en-US" sz="2000" b="0" dirty="0"/>
              <a:t>Procurement - 8 sites</a:t>
            </a:r>
          </a:p>
          <a:p>
            <a:pPr lvl="1"/>
            <a:r>
              <a:rPr lang="en-US" sz="2000" b="0" dirty="0"/>
              <a:t>Healthy Food Financing Initiatives (HFFI) - 4 sites</a:t>
            </a:r>
          </a:p>
          <a:p>
            <a:pPr lvl="1"/>
            <a:r>
              <a:rPr lang="en-US" sz="2000" b="0" dirty="0"/>
              <a:t>Farmers Markets - 5 sites</a:t>
            </a:r>
          </a:p>
          <a:p>
            <a:pPr lvl="0"/>
            <a:endParaRPr lang="en-US" sz="2000" b="0" dirty="0"/>
          </a:p>
          <a:p>
            <a:pPr lvl="0"/>
            <a:r>
              <a:rPr lang="en-US" sz="2000" b="0" dirty="0"/>
              <a:t>Physical Activity: </a:t>
            </a:r>
          </a:p>
          <a:p>
            <a:pPr lvl="1"/>
            <a:r>
              <a:rPr lang="en-US" sz="2000" b="0" dirty="0"/>
              <a:t>Shared Use - 2 sites</a:t>
            </a:r>
          </a:p>
          <a:p>
            <a:pPr lvl="1"/>
            <a:r>
              <a:rPr lang="en-US" sz="2000" b="0" dirty="0"/>
              <a:t>Physical Education (PE) - 3 sites</a:t>
            </a:r>
          </a:p>
          <a:p>
            <a:pPr lvl="0"/>
            <a:endParaRPr lang="en-US" sz="2000" b="0" dirty="0"/>
          </a:p>
          <a:p>
            <a:pPr lvl="0"/>
            <a:r>
              <a:rPr lang="en-US" sz="2000" b="0" dirty="0"/>
              <a:t>Tobacco: </a:t>
            </a:r>
          </a:p>
          <a:p>
            <a:pPr lvl="1"/>
            <a:r>
              <a:rPr lang="en-US" sz="2000" b="0" dirty="0"/>
              <a:t>Smoke-free Environments - 3 sites</a:t>
            </a:r>
          </a:p>
          <a:p>
            <a:endParaRPr lang="en-US" sz="1600" b="0"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13</a:t>
            </a:fld>
            <a:endParaRPr lang="en-US" altLang="en-US"/>
          </a:p>
        </p:txBody>
      </p:sp>
    </p:spTree>
    <p:extLst>
      <p:ext uri="{BB962C8B-B14F-4D97-AF65-F5344CB8AC3E}">
        <p14:creationId xmlns:p14="http://schemas.microsoft.com/office/powerpoint/2010/main" val="2008003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15 sub-</a:t>
            </a:r>
            <a:r>
              <a:rPr lang="en-US" sz="2000" dirty="0" err="1"/>
              <a:t>receipients</a:t>
            </a:r>
            <a:r>
              <a:rPr lang="en-US" sz="2000" dirty="0"/>
              <a:t> across 14 states:</a:t>
            </a:r>
          </a:p>
          <a:p>
            <a:pPr marL="171450" indent="-171450">
              <a:buFont typeface="Arial" panose="020B0604020202020204" pitchFamily="34" charset="0"/>
              <a:buChar char="•"/>
            </a:pPr>
            <a:r>
              <a:rPr lang="en-US" sz="2000" dirty="0"/>
              <a:t>13 led by advocacy</a:t>
            </a:r>
          </a:p>
          <a:p>
            <a:pPr marL="171450" indent="-171450">
              <a:buFont typeface="Arial" panose="020B0604020202020204" pitchFamily="34" charset="0"/>
              <a:buChar char="•"/>
            </a:pPr>
            <a:r>
              <a:rPr lang="en-US" sz="2000" dirty="0"/>
              <a:t>2 led by multicultural</a:t>
            </a:r>
          </a:p>
          <a:p>
            <a:pPr marL="171450" indent="-171450">
              <a:buFont typeface="Arial" panose="020B0604020202020204" pitchFamily="34" charset="0"/>
              <a:buChar char="•"/>
            </a:pPr>
            <a:r>
              <a:rPr lang="en-US" sz="2000" dirty="0"/>
              <a:t>0 led</a:t>
            </a:r>
            <a:r>
              <a:rPr lang="en-US" sz="2000" baseline="0" dirty="0"/>
              <a:t> by community health</a:t>
            </a:r>
            <a:endParaRPr lang="en-US" sz="20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000"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b="0" dirty="0"/>
              <a:t>Strategic Areas of Focus per ANCHOR Market: </a:t>
            </a:r>
          </a:p>
          <a:p>
            <a:pPr lvl="0"/>
            <a:endParaRPr lang="en-US" sz="2000" b="0" dirty="0"/>
          </a:p>
          <a:p>
            <a:pPr lvl="0"/>
            <a:r>
              <a:rPr lang="en-US" sz="2000" b="0" dirty="0"/>
              <a:t>Nutrition: </a:t>
            </a:r>
          </a:p>
          <a:p>
            <a:pPr lvl="1"/>
            <a:r>
              <a:rPr lang="en-US" sz="2000" b="0" dirty="0"/>
              <a:t>Procurement – 10 sites</a:t>
            </a:r>
          </a:p>
          <a:p>
            <a:pPr lvl="1"/>
            <a:r>
              <a:rPr lang="en-US" sz="2000" b="0" dirty="0"/>
              <a:t>Healthy Food Financing Initiatives (HFFI) – 1 sites</a:t>
            </a:r>
          </a:p>
          <a:p>
            <a:pPr lvl="1"/>
            <a:r>
              <a:rPr lang="en-US" sz="2000" b="0" dirty="0"/>
              <a:t>Farmers Markets – 3 sites</a:t>
            </a:r>
          </a:p>
          <a:p>
            <a:pPr lvl="0"/>
            <a:endParaRPr lang="en-US" sz="2000" b="0" dirty="0"/>
          </a:p>
          <a:p>
            <a:pPr lvl="0"/>
            <a:r>
              <a:rPr lang="en-US" sz="2000" b="0" dirty="0"/>
              <a:t>Physical Activity: </a:t>
            </a:r>
          </a:p>
          <a:p>
            <a:pPr lvl="1"/>
            <a:r>
              <a:rPr lang="en-US" sz="2000" b="0" dirty="0"/>
              <a:t>Shared Use – 1 sites</a:t>
            </a:r>
          </a:p>
          <a:p>
            <a:pPr lvl="1"/>
            <a:r>
              <a:rPr lang="en-US" sz="2000" b="0" dirty="0"/>
              <a:t>Physical Education (PE) – 3 sites</a:t>
            </a:r>
          </a:p>
          <a:p>
            <a:pPr lvl="1"/>
            <a:r>
              <a:rPr lang="en-US" sz="2000" b="0" dirty="0"/>
              <a:t>Community Physical Activity – 2 sites</a:t>
            </a:r>
          </a:p>
          <a:p>
            <a:pPr lvl="0"/>
            <a:endParaRPr lang="en-US" sz="2000" b="0" dirty="0"/>
          </a:p>
          <a:p>
            <a:pPr lvl="0"/>
            <a:r>
              <a:rPr lang="en-US" sz="2000" b="0" dirty="0"/>
              <a:t>Tobacco: </a:t>
            </a:r>
          </a:p>
          <a:p>
            <a:pPr lvl="1"/>
            <a:r>
              <a:rPr lang="en-US" sz="2000" b="0" dirty="0"/>
              <a:t>Smoke-free Environments – 3 sites</a:t>
            </a:r>
          </a:p>
          <a:p>
            <a:endParaRPr lang="en-US" sz="2000" b="0"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14</a:t>
            </a:fld>
            <a:endParaRPr lang="en-US" altLang="en-US"/>
          </a:p>
        </p:txBody>
      </p:sp>
    </p:spTree>
    <p:extLst>
      <p:ext uri="{BB962C8B-B14F-4D97-AF65-F5344CB8AC3E}">
        <p14:creationId xmlns:p14="http://schemas.microsoft.com/office/powerpoint/2010/main" val="3703944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a:solidFill>
                  <a:schemeClr val="bg2"/>
                </a:solidFill>
                <a:latin typeface="Arial"/>
              </a:rPr>
              <a:t>We needed to ensure we were all speaking the same language and did not get lost in terminology. We had to understood the goal and the metrics that could or could not be measured. </a:t>
            </a:r>
          </a:p>
          <a:p>
            <a:pPr lvl="0"/>
            <a:endParaRPr lang="en-US" sz="1400" dirty="0">
              <a:solidFill>
                <a:schemeClr val="accent6"/>
              </a:solidFill>
              <a:latin typeface="Arial"/>
            </a:endParaRPr>
          </a:p>
          <a:p>
            <a:pPr lvl="0"/>
            <a:r>
              <a:rPr lang="en-US" sz="1400" dirty="0">
                <a:solidFill>
                  <a:schemeClr val="accent6"/>
                </a:solidFill>
                <a:latin typeface="Arial"/>
              </a:rPr>
              <a:t>Policy, Systems, and Environment changes </a:t>
            </a:r>
            <a:r>
              <a:rPr lang="en-US" sz="1400" b="0" dirty="0">
                <a:solidFill>
                  <a:schemeClr val="bg2"/>
                </a:solidFill>
                <a:latin typeface="Arial"/>
              </a:rPr>
              <a:t>were the metric of success. Once complete, PSE changes were used to attain reach numbers towards ANCHOR’s CAP reach goal.</a:t>
            </a:r>
          </a:p>
          <a:p>
            <a:pPr lvl="0"/>
            <a:endParaRPr lang="en-US" sz="1400" b="0" dirty="0">
              <a:solidFill>
                <a:schemeClr val="bg2"/>
              </a:solidFill>
              <a:latin typeface="Arial"/>
            </a:endParaRPr>
          </a:p>
          <a:p>
            <a:pPr lvl="0"/>
            <a:endParaRPr lang="en-US" sz="1200" b="0" dirty="0">
              <a:solidFill>
                <a:schemeClr val="bg2"/>
              </a:solidFill>
              <a:latin typeface="Arial"/>
            </a:endParaRPr>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15</a:t>
            </a:fld>
            <a:endParaRPr lang="en-US" altLang="en-US"/>
          </a:p>
        </p:txBody>
      </p:sp>
    </p:spTree>
    <p:extLst>
      <p:ext uri="{BB962C8B-B14F-4D97-AF65-F5344CB8AC3E}">
        <p14:creationId xmlns:p14="http://schemas.microsoft.com/office/powerpoint/2010/main" val="2191291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kern="1200" dirty="0">
                <a:solidFill>
                  <a:schemeClr val="bg2"/>
                </a:solidFill>
                <a:latin typeface="Times New Roman" pitchFamily="18" charset="0"/>
                <a:ea typeface="+mn-ea"/>
                <a:cs typeface="+mn-cs"/>
              </a:rPr>
              <a:t>Guidance was provided to determine how each RCM was planning to reach their ANCHOR </a:t>
            </a:r>
            <a:r>
              <a:rPr lang="en-US" b="0" dirty="0">
                <a:solidFill>
                  <a:schemeClr val="bg2"/>
                </a:solidFill>
                <a:latin typeface="Calibri" panose="020F0502020204030204" pitchFamily="34" charset="0"/>
              </a:rPr>
              <a:t>reach number. This was a critical in CAP the planning process. The RCM needed to consider and articulate the settings, sites and opportunities and how these aligned with their campaign goals.</a:t>
            </a:r>
          </a:p>
          <a:p>
            <a:endParaRPr lang="en-US" dirty="0"/>
          </a:p>
          <a:p>
            <a:r>
              <a:rPr lang="en-US" dirty="0"/>
              <a:t>Multi-pronged approach to build PSE changes included</a:t>
            </a:r>
            <a:r>
              <a:rPr lang="en-US" baseline="0" dirty="0"/>
              <a:t> engaging internal and external partners, key stakeholders, community members, AHA volunteers. The CAP then was to reflect the collaborative action plan on how to move the priority forward based on identified needs.</a:t>
            </a:r>
            <a:endParaRPr lang="en-US"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16</a:t>
            </a:fld>
            <a:endParaRPr lang="en-US" altLang="en-US"/>
          </a:p>
        </p:txBody>
      </p:sp>
    </p:spTree>
    <p:extLst>
      <p:ext uri="{BB962C8B-B14F-4D97-AF65-F5344CB8AC3E}">
        <p14:creationId xmlns:p14="http://schemas.microsoft.com/office/powerpoint/2010/main" val="3059113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17</a:t>
            </a:fld>
            <a:endParaRPr lang="en-US" altLang="en-US"/>
          </a:p>
        </p:txBody>
      </p:sp>
    </p:spTree>
    <p:extLst>
      <p:ext uri="{BB962C8B-B14F-4D97-AF65-F5344CB8AC3E}">
        <p14:creationId xmlns:p14="http://schemas.microsoft.com/office/powerpoint/2010/main" val="3743752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actions that ANCHOR was conducting</a:t>
            </a:r>
            <a:r>
              <a:rPr lang="en-US" baseline="0" dirty="0"/>
              <a:t> are based on AHA advocacy best practices and could be led by other sections within the organization. Meaning when the federal funds supporting this initiative go away the approach does not need to end. Advocacy, community health and multicultural initiatives could collaborate and lead on the multi-prong approach to </a:t>
            </a:r>
            <a:r>
              <a:rPr lang="en-US" dirty="0"/>
              <a:t>support</a:t>
            </a:r>
            <a:r>
              <a:rPr lang="en-US" baseline="0" dirty="0"/>
              <a:t> changes that lead to “Little p” and “Big P” policy levels</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accent6"/>
                </a:solidFill>
                <a:latin typeface="Arial"/>
              </a:rPr>
              <a:t>Policy, Systems, and Environment changes </a:t>
            </a:r>
            <a:r>
              <a:rPr lang="en-US" sz="1200" b="0" dirty="0">
                <a:solidFill>
                  <a:srgbClr val="000000"/>
                </a:solidFill>
                <a:latin typeface="Arial"/>
              </a:rPr>
              <a:t>are the metric of success in ANCHOR’s work. I would argue this is where</a:t>
            </a:r>
            <a:r>
              <a:rPr lang="en-US" sz="1200" b="0" baseline="0" dirty="0">
                <a:solidFill>
                  <a:srgbClr val="000000"/>
                </a:solidFill>
                <a:latin typeface="Arial"/>
              </a:rPr>
              <a:t> being “of the community fits” and multicultural initiatives and community health have a role to play in the same sphere that ANCHOR played.</a:t>
            </a:r>
            <a:endParaRPr lang="en-US" sz="1200" b="0" dirty="0">
              <a:solidFill>
                <a:srgbClr val="000000"/>
              </a:solidFill>
              <a:latin typeface="Arial"/>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18</a:t>
            </a:fld>
            <a:endParaRPr lang="en-US" altLang="en-US"/>
          </a:p>
        </p:txBody>
      </p:sp>
    </p:spTree>
    <p:extLst>
      <p:ext uri="{BB962C8B-B14F-4D97-AF65-F5344CB8AC3E}">
        <p14:creationId xmlns:p14="http://schemas.microsoft.com/office/powerpoint/2010/main" val="2186847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solidFill>
                  <a:srgbClr val="000000"/>
                </a:solidFill>
              </a:rPr>
              <a:pPr/>
              <a:t>19</a:t>
            </a:fld>
            <a:endParaRPr lang="en-US" altLang="en-US">
              <a:solidFill>
                <a:srgbClr val="000000"/>
              </a:solidFill>
            </a:endParaRPr>
          </a:p>
        </p:txBody>
      </p:sp>
    </p:spTree>
    <p:extLst>
      <p:ext uri="{BB962C8B-B14F-4D97-AF65-F5344CB8AC3E}">
        <p14:creationId xmlns:p14="http://schemas.microsoft.com/office/powerpoint/2010/main" val="363651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2</a:t>
            </a:fld>
            <a:endParaRPr lang="en-US" altLang="en-US"/>
          </a:p>
        </p:txBody>
      </p:sp>
    </p:spTree>
    <p:extLst>
      <p:ext uri="{BB962C8B-B14F-4D97-AF65-F5344CB8AC3E}">
        <p14:creationId xmlns:p14="http://schemas.microsoft.com/office/powerpoint/2010/main" val="4250115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bg2"/>
                </a:solidFill>
                <a:latin typeface="Arial" panose="020B0604020202020204" pitchFamily="34" charset="0"/>
                <a:cs typeface="Arial" panose="020B0604020202020204" pitchFamily="34" charset="0"/>
              </a:rPr>
              <a:t>Note: On-going technical assistance and training will address these items with staff from both local and organizational perspectives, leveraging all assets and opportunities</a:t>
            </a:r>
            <a:r>
              <a:rPr lang="en-US" sz="1400" dirty="0">
                <a:solidFill>
                  <a:schemeClr val="bg2"/>
                </a:solidFill>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21</a:t>
            </a:fld>
            <a:endParaRPr lang="en-US" altLang="en-US"/>
          </a:p>
        </p:txBody>
      </p:sp>
    </p:spTree>
    <p:extLst>
      <p:ext uri="{BB962C8B-B14F-4D97-AF65-F5344CB8AC3E}">
        <p14:creationId xmlns:p14="http://schemas.microsoft.com/office/powerpoint/2010/main" val="2071003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22</a:t>
            </a:fld>
            <a:endParaRPr lang="en-US" altLang="en-US" dirty="0"/>
          </a:p>
        </p:txBody>
      </p:sp>
    </p:spTree>
    <p:extLst>
      <p:ext uri="{BB962C8B-B14F-4D97-AF65-F5344CB8AC3E}">
        <p14:creationId xmlns:p14="http://schemas.microsoft.com/office/powerpoint/2010/main" val="3139512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23</a:t>
            </a:fld>
            <a:endParaRPr lang="en-US" altLang="en-US" dirty="0"/>
          </a:p>
        </p:txBody>
      </p:sp>
    </p:spTree>
    <p:extLst>
      <p:ext uri="{BB962C8B-B14F-4D97-AF65-F5344CB8AC3E}">
        <p14:creationId xmlns:p14="http://schemas.microsoft.com/office/powerpoint/2010/main" val="2225466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developed by Texas</a:t>
            </a:r>
            <a:r>
              <a:rPr lang="en-US" baseline="0" dirty="0"/>
              <a:t> A&amp;M University Evaluation team</a:t>
            </a:r>
            <a:endParaRPr lang="en-US"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24</a:t>
            </a:fld>
            <a:endParaRPr lang="en-US" altLang="en-US"/>
          </a:p>
        </p:txBody>
      </p:sp>
    </p:spTree>
    <p:extLst>
      <p:ext uri="{BB962C8B-B14F-4D97-AF65-F5344CB8AC3E}">
        <p14:creationId xmlns:p14="http://schemas.microsoft.com/office/powerpoint/2010/main" val="1572711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25</a:t>
            </a:fld>
            <a:endParaRPr lang="en-US" altLang="en-US" dirty="0"/>
          </a:p>
        </p:txBody>
      </p:sp>
    </p:spTree>
    <p:extLst>
      <p:ext uri="{BB962C8B-B14F-4D97-AF65-F5344CB8AC3E}">
        <p14:creationId xmlns:p14="http://schemas.microsoft.com/office/powerpoint/2010/main" val="317072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copyright American Heart Association</a:t>
            </a:r>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26</a:t>
            </a:fld>
            <a:endParaRPr lang="en-US" altLang="en-US"/>
          </a:p>
        </p:txBody>
      </p:sp>
    </p:spTree>
    <p:extLst>
      <p:ext uri="{BB962C8B-B14F-4D97-AF65-F5344CB8AC3E}">
        <p14:creationId xmlns:p14="http://schemas.microsoft.com/office/powerpoint/2010/main" val="1000870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29</a:t>
            </a:fld>
            <a:endParaRPr lang="en-US" altLang="en-US"/>
          </a:p>
        </p:txBody>
      </p:sp>
    </p:spTree>
    <p:extLst>
      <p:ext uri="{BB962C8B-B14F-4D97-AF65-F5344CB8AC3E}">
        <p14:creationId xmlns:p14="http://schemas.microsoft.com/office/powerpoint/2010/main" val="701415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copyright American Heart Association - http://newsroom.heart.org/news/addressing-social-factors-critical-for-continued-fight-against-heart-disease-and-stroke-in-america</a:t>
            </a:r>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30</a:t>
            </a:fld>
            <a:endParaRPr lang="en-US" altLang="en-US"/>
          </a:p>
        </p:txBody>
      </p:sp>
    </p:spTree>
    <p:extLst>
      <p:ext uri="{BB962C8B-B14F-4D97-AF65-F5344CB8AC3E}">
        <p14:creationId xmlns:p14="http://schemas.microsoft.com/office/powerpoint/2010/main" val="3481963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31</a:t>
            </a:fld>
            <a:endParaRPr lang="en-US" altLang="en-US" dirty="0"/>
          </a:p>
        </p:txBody>
      </p:sp>
    </p:spTree>
    <p:extLst>
      <p:ext uri="{BB962C8B-B14F-4D97-AF65-F5344CB8AC3E}">
        <p14:creationId xmlns:p14="http://schemas.microsoft.com/office/powerpoint/2010/main" val="2721051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33</a:t>
            </a:fld>
            <a:endParaRPr lang="en-US" altLang="en-US"/>
          </a:p>
        </p:txBody>
      </p:sp>
    </p:spTree>
    <p:extLst>
      <p:ext uri="{BB962C8B-B14F-4D97-AF65-F5344CB8AC3E}">
        <p14:creationId xmlns:p14="http://schemas.microsoft.com/office/powerpoint/2010/main" val="31253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3</a:t>
            </a:fld>
            <a:endParaRPr lang="en-US" altLang="en-US"/>
          </a:p>
        </p:txBody>
      </p:sp>
    </p:spTree>
    <p:extLst>
      <p:ext uri="{BB962C8B-B14F-4D97-AF65-F5344CB8AC3E}">
        <p14:creationId xmlns:p14="http://schemas.microsoft.com/office/powerpoint/2010/main" val="3361970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4</a:t>
            </a:fld>
            <a:endParaRPr lang="en-US" altLang="en-US"/>
          </a:p>
        </p:txBody>
      </p:sp>
    </p:spTree>
    <p:extLst>
      <p:ext uri="{BB962C8B-B14F-4D97-AF65-F5344CB8AC3E}">
        <p14:creationId xmlns:p14="http://schemas.microsoft.com/office/powerpoint/2010/main" val="2753020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5</a:t>
            </a:fld>
            <a:endParaRPr lang="en-US" altLang="en-US"/>
          </a:p>
        </p:txBody>
      </p:sp>
    </p:spTree>
    <p:extLst>
      <p:ext uri="{BB962C8B-B14F-4D97-AF65-F5344CB8AC3E}">
        <p14:creationId xmlns:p14="http://schemas.microsoft.com/office/powerpoint/2010/main" val="3822348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6</a:t>
            </a:fld>
            <a:endParaRPr lang="en-US" altLang="en-US"/>
          </a:p>
        </p:txBody>
      </p:sp>
    </p:spTree>
    <p:extLst>
      <p:ext uri="{BB962C8B-B14F-4D97-AF65-F5344CB8AC3E}">
        <p14:creationId xmlns:p14="http://schemas.microsoft.com/office/powerpoint/2010/main" val="1330716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7</a:t>
            </a:fld>
            <a:endParaRPr lang="en-US" altLang="en-US"/>
          </a:p>
        </p:txBody>
      </p:sp>
    </p:spTree>
    <p:extLst>
      <p:ext uri="{BB962C8B-B14F-4D97-AF65-F5344CB8AC3E}">
        <p14:creationId xmlns:p14="http://schemas.microsoft.com/office/powerpoint/2010/main" val="115974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1200"/>
              </a:spcAft>
            </a:pPr>
            <a:r>
              <a:rPr lang="en-US" sz="2000" b="1" dirty="0"/>
              <a:t>Reasons for pursuing the project</a:t>
            </a:r>
          </a:p>
          <a:p>
            <a:pPr lvl="1">
              <a:lnSpc>
                <a:spcPct val="100000"/>
              </a:lnSpc>
              <a:spcAft>
                <a:spcPts val="600"/>
              </a:spcAft>
            </a:pPr>
            <a:r>
              <a:rPr lang="en-US" sz="2000" dirty="0"/>
              <a:t>Support 2020 Goal </a:t>
            </a:r>
          </a:p>
          <a:p>
            <a:pPr lvl="2">
              <a:lnSpc>
                <a:spcPct val="100000"/>
              </a:lnSpc>
              <a:spcAft>
                <a:spcPts val="600"/>
              </a:spcAft>
              <a:buFont typeface="Courier New" panose="02070309020205020404" pitchFamily="49" charset="0"/>
              <a:buChar char="o"/>
            </a:pPr>
            <a:r>
              <a:rPr lang="en-US" sz="2000" dirty="0"/>
              <a:t> Improve cardiovascular health by 20%</a:t>
            </a:r>
          </a:p>
          <a:p>
            <a:pPr lvl="2">
              <a:lnSpc>
                <a:spcPct val="100000"/>
              </a:lnSpc>
              <a:spcAft>
                <a:spcPts val="600"/>
              </a:spcAft>
              <a:buFont typeface="Courier New" panose="02070309020205020404" pitchFamily="49" charset="0"/>
              <a:buChar char="o"/>
            </a:pPr>
            <a:r>
              <a:rPr lang="en-US" sz="2000" dirty="0"/>
              <a:t> Reduce deaths from cardiovascular diseases and stroke by 20%</a:t>
            </a:r>
          </a:p>
          <a:p>
            <a:pPr lvl="2">
              <a:lnSpc>
                <a:spcPct val="100000"/>
              </a:lnSpc>
              <a:spcAft>
                <a:spcPts val="600"/>
              </a:spcAft>
              <a:buFont typeface="Courier New" panose="02070309020205020404" pitchFamily="49" charset="0"/>
              <a:buChar char="o"/>
            </a:pPr>
            <a:r>
              <a:rPr lang="en-US" sz="2000" baseline="0" dirty="0"/>
              <a:t> </a:t>
            </a:r>
            <a:r>
              <a:rPr lang="en-US" sz="2000" dirty="0"/>
              <a:t>Focus policy priorities at the local level </a:t>
            </a:r>
          </a:p>
          <a:p>
            <a:pPr>
              <a:lnSpc>
                <a:spcPct val="100000"/>
              </a:lnSpc>
              <a:spcAft>
                <a:spcPts val="1200"/>
              </a:spcAft>
            </a:pPr>
            <a:endParaRPr lang="en-US" sz="2000" b="1" dirty="0"/>
          </a:p>
          <a:p>
            <a:pPr>
              <a:lnSpc>
                <a:spcPct val="100000"/>
              </a:lnSpc>
              <a:spcAft>
                <a:spcPts val="1200"/>
              </a:spcAft>
            </a:pPr>
            <a:r>
              <a:rPr lang="en-US" sz="2000" b="1" dirty="0"/>
              <a:t>Sustainability </a:t>
            </a:r>
          </a:p>
          <a:p>
            <a:pPr lvl="1">
              <a:lnSpc>
                <a:spcPct val="100000"/>
              </a:lnSpc>
              <a:spcAft>
                <a:spcPts val="1200"/>
              </a:spcAft>
            </a:pPr>
            <a:r>
              <a:rPr lang="en-US" sz="2000" dirty="0"/>
              <a:t>Fits within AHA’s preexisting goals</a:t>
            </a:r>
          </a:p>
          <a:p>
            <a:pPr lvl="1">
              <a:lnSpc>
                <a:spcPct val="100000"/>
              </a:lnSpc>
              <a:spcAft>
                <a:spcPts val="1200"/>
              </a:spcAft>
            </a:pPr>
            <a:r>
              <a:rPr lang="en-US" sz="2000" dirty="0"/>
              <a:t>Accelerate and expand current work </a:t>
            </a:r>
          </a:p>
          <a:p>
            <a:endParaRPr lang="en-US" sz="2000"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8</a:t>
            </a:fld>
            <a:endParaRPr lang="en-US" altLang="en-US"/>
          </a:p>
        </p:txBody>
      </p:sp>
    </p:spTree>
    <p:extLst>
      <p:ext uri="{BB962C8B-B14F-4D97-AF65-F5344CB8AC3E}">
        <p14:creationId xmlns:p14="http://schemas.microsoft.com/office/powerpoint/2010/main" val="1063187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25003-E83B-4FA1-B927-376BBC8B8905}" type="slidenum">
              <a:rPr lang="en-US" altLang="en-US" smtClean="0"/>
              <a:pPr/>
              <a:t>9</a:t>
            </a:fld>
            <a:endParaRPr lang="en-US" altLang="en-US" dirty="0"/>
          </a:p>
        </p:txBody>
      </p:sp>
    </p:spTree>
    <p:extLst>
      <p:ext uri="{BB962C8B-B14F-4D97-AF65-F5344CB8AC3E}">
        <p14:creationId xmlns:p14="http://schemas.microsoft.com/office/powerpoint/2010/main" val="286985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772400" cy="536575"/>
          </a:xfrm>
          <a:prstGeom prst="rect">
            <a:avLst/>
          </a:prstGeom>
        </p:spPr>
        <p:txBody>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685800"/>
            <a:ext cx="6400800" cy="304800"/>
          </a:xfrm>
          <a:prstGeom prst="rect">
            <a:avLst/>
          </a:prstGeom>
        </p:spPr>
        <p:txBody>
          <a:bodyPr/>
          <a:lstStyle>
            <a:lvl1pPr marL="0" indent="0" algn="l">
              <a:buNone/>
              <a:defRPr sz="20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Date Placeholder 3"/>
          <p:cNvSpPr>
            <a:spLocks noGrp="1"/>
          </p:cNvSpPr>
          <p:nvPr>
            <p:ph type="dt" sz="half" idx="10"/>
          </p:nvPr>
        </p:nvSpPr>
        <p:spPr>
          <a:xfrm>
            <a:off x="228600" y="6400800"/>
            <a:ext cx="1905000" cy="304800"/>
          </a:xfrm>
          <a:prstGeom prst="rect">
            <a:avLst/>
          </a:prstGeom>
        </p:spPr>
        <p:txBody>
          <a:bodyPr/>
          <a:lstStyle>
            <a:lvl1pPr>
              <a:defRPr>
                <a:latin typeface="Arial Narrow"/>
                <a:cs typeface="Arial Narrow"/>
              </a:defRPr>
            </a:lvl1pPr>
          </a:lstStyle>
          <a:p>
            <a:endParaRPr lang="en-US" altLang="en-US" dirty="0"/>
          </a:p>
        </p:txBody>
      </p:sp>
      <p:sp>
        <p:nvSpPr>
          <p:cNvPr id="5" name="Footer Placeholder 4"/>
          <p:cNvSpPr>
            <a:spLocks noGrp="1"/>
          </p:cNvSpPr>
          <p:nvPr>
            <p:ph type="ftr" sz="quarter" idx="11"/>
          </p:nvPr>
        </p:nvSpPr>
        <p:spPr>
          <a:xfrm>
            <a:off x="2362200" y="6400800"/>
            <a:ext cx="2895600" cy="304800"/>
          </a:xfrm>
          <a:prstGeom prst="rect">
            <a:avLst/>
          </a:prstGeom>
        </p:spPr>
        <p:txBody>
          <a:bodyPr/>
          <a:lstStyle>
            <a:lvl1pPr>
              <a:defRPr>
                <a:latin typeface="Arial Narrow"/>
                <a:cs typeface="Arial Narrow"/>
              </a:defRPr>
            </a:lvl1pPr>
          </a:lstStyle>
          <a:p>
            <a:endParaRPr lang="en-US" altLang="en-US" dirty="0"/>
          </a:p>
        </p:txBody>
      </p:sp>
      <p:sp>
        <p:nvSpPr>
          <p:cNvPr id="6" name="Slide Number Placeholder 5"/>
          <p:cNvSpPr>
            <a:spLocks noGrp="1"/>
          </p:cNvSpPr>
          <p:nvPr>
            <p:ph type="sldNum" sz="quarter" idx="12"/>
          </p:nvPr>
        </p:nvSpPr>
        <p:spPr>
          <a:xfrm>
            <a:off x="5562600" y="6400800"/>
            <a:ext cx="1447800" cy="304800"/>
          </a:xfrm>
          <a:prstGeom prst="rect">
            <a:avLst/>
          </a:prstGeom>
        </p:spPr>
        <p:txBody>
          <a:bodyPr/>
          <a:lstStyle>
            <a:lvl1pPr>
              <a:defRPr/>
            </a:lvl1pPr>
          </a:lstStyle>
          <a:p>
            <a:fld id="{94B6551B-2A84-42DA-BD5E-D1E2F4E4AD85}" type="slidenum">
              <a:rPr lang="en-US" altLang="en-US"/>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86800" cy="4267200"/>
          </a:xfrm>
          <a:prstGeom prst="rect">
            <a:avLst/>
          </a:prstGeom>
        </p:spPr>
        <p:txBody>
          <a:bodyPr/>
          <a:lstStyle>
            <a:lvl1pPr>
              <a:defRPr sz="2400" b="0"/>
            </a:lvl1pPr>
            <a:lvl2pPr>
              <a:defRPr sz="2000" b="0"/>
            </a:lvl2pPr>
            <a:lvl3pPr>
              <a:defRPr sz="1800" b="0"/>
            </a:lvl3pPr>
            <a:lvl4pPr>
              <a:defRPr sz="1600" b="0"/>
            </a:lvl4pPr>
            <a:lvl5pP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p:nvPr>
        </p:nvSpPr>
        <p:spPr>
          <a:xfrm>
            <a:off x="228600" y="228600"/>
            <a:ext cx="8686800" cy="536575"/>
          </a:xfrm>
          <a:prstGeom prst="rect">
            <a:avLst/>
          </a:prstGeom>
        </p:spPr>
        <p:txBody>
          <a:bodyPr/>
          <a:lstStyle>
            <a:lvl1pPr algn="l">
              <a:defRPr sz="3200">
                <a:solidFill>
                  <a:schemeClr val="bg2"/>
                </a:solidFill>
              </a:defRPr>
            </a:lvl1pPr>
          </a:lstStyle>
          <a:p>
            <a:r>
              <a:rPr lang="en-US"/>
              <a:t>Click to edit Master title style</a:t>
            </a:r>
            <a:endParaRPr lang="en-US" dirty="0"/>
          </a:p>
        </p:txBody>
      </p:sp>
      <p:sp>
        <p:nvSpPr>
          <p:cNvPr id="8" name="Subtitle 2"/>
          <p:cNvSpPr>
            <a:spLocks noGrp="1"/>
          </p:cNvSpPr>
          <p:nvPr>
            <p:ph type="subTitle" idx="10"/>
          </p:nvPr>
        </p:nvSpPr>
        <p:spPr>
          <a:xfrm>
            <a:off x="228600" y="685800"/>
            <a:ext cx="8686800" cy="304800"/>
          </a:xfrm>
          <a:prstGeom prst="rect">
            <a:avLst/>
          </a:prstGeom>
        </p:spPr>
        <p:txBody>
          <a:bodyPr/>
          <a:lstStyle>
            <a:lvl1pPr marL="0" indent="0" algn="l">
              <a:buNone/>
              <a:defRPr sz="20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9" name="Date Placeholder 3"/>
          <p:cNvSpPr>
            <a:spLocks noGrp="1"/>
          </p:cNvSpPr>
          <p:nvPr>
            <p:ph type="dt" sz="half" idx="11"/>
          </p:nvPr>
        </p:nvSpPr>
        <p:spPr>
          <a:xfrm>
            <a:off x="228600" y="6400800"/>
            <a:ext cx="1905000" cy="304800"/>
          </a:xfrm>
          <a:prstGeom prst="rect">
            <a:avLst/>
          </a:prstGeom>
        </p:spPr>
        <p:txBody>
          <a:bodyPr/>
          <a:lstStyle>
            <a:lvl1pPr>
              <a:defRPr>
                <a:latin typeface="Arial Narrow"/>
                <a:cs typeface="Arial Narrow"/>
              </a:defRPr>
            </a:lvl1pPr>
          </a:lstStyle>
          <a:p>
            <a:endParaRPr lang="en-US" altLang="en-US" dirty="0"/>
          </a:p>
        </p:txBody>
      </p:sp>
      <p:sp>
        <p:nvSpPr>
          <p:cNvPr id="10" name="Footer Placeholder 4"/>
          <p:cNvSpPr>
            <a:spLocks noGrp="1"/>
          </p:cNvSpPr>
          <p:nvPr>
            <p:ph type="ftr" sz="quarter" idx="12"/>
          </p:nvPr>
        </p:nvSpPr>
        <p:spPr>
          <a:xfrm>
            <a:off x="2362200" y="6400800"/>
            <a:ext cx="2895600" cy="304800"/>
          </a:xfrm>
          <a:prstGeom prst="rect">
            <a:avLst/>
          </a:prstGeom>
        </p:spPr>
        <p:txBody>
          <a:bodyPr/>
          <a:lstStyle>
            <a:lvl1pPr>
              <a:defRPr>
                <a:latin typeface="Arial Narrow"/>
                <a:cs typeface="Arial Narrow"/>
              </a:defRPr>
            </a:lvl1pPr>
          </a:lstStyle>
          <a:p>
            <a:endParaRPr lang="en-US" altLang="en-US" dirty="0"/>
          </a:p>
        </p:txBody>
      </p:sp>
      <p:sp>
        <p:nvSpPr>
          <p:cNvPr id="11" name="Slide Number Placeholder 5"/>
          <p:cNvSpPr>
            <a:spLocks noGrp="1"/>
          </p:cNvSpPr>
          <p:nvPr>
            <p:ph type="sldNum" sz="quarter" idx="13"/>
          </p:nvPr>
        </p:nvSpPr>
        <p:spPr>
          <a:xfrm>
            <a:off x="5562600" y="6400800"/>
            <a:ext cx="1447800" cy="304800"/>
          </a:xfrm>
          <a:prstGeom prst="rect">
            <a:avLst/>
          </a:prstGeom>
        </p:spPr>
        <p:txBody>
          <a:bodyPr/>
          <a:lstStyle>
            <a:lvl1pPr>
              <a:defRPr/>
            </a:lvl1pPr>
          </a:lstStyle>
          <a:p>
            <a:fld id="{94B6551B-2A84-42DA-BD5E-D1E2F4E4AD85}" type="slidenum">
              <a:rPr lang="en-US" altLang="en-US"/>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228600" y="228600"/>
            <a:ext cx="8686800" cy="536575"/>
          </a:xfrm>
          <a:prstGeom prst="rect">
            <a:avLst/>
          </a:prstGeom>
        </p:spPr>
        <p:txBody>
          <a:bodyPr/>
          <a:lstStyle>
            <a:lvl1pPr algn="l">
              <a:defRPr sz="3200">
                <a:solidFill>
                  <a:schemeClr val="bg2"/>
                </a:solidFill>
              </a:defRPr>
            </a:lvl1pPr>
          </a:lstStyle>
          <a:p>
            <a:r>
              <a:rPr lang="en-US"/>
              <a:t>Click to edit Master title style</a:t>
            </a:r>
            <a:endParaRPr lang="en-US" dirty="0"/>
          </a:p>
        </p:txBody>
      </p:sp>
      <p:sp>
        <p:nvSpPr>
          <p:cNvPr id="9" name="Subtitle 2"/>
          <p:cNvSpPr>
            <a:spLocks noGrp="1"/>
          </p:cNvSpPr>
          <p:nvPr>
            <p:ph type="subTitle" idx="10"/>
          </p:nvPr>
        </p:nvSpPr>
        <p:spPr>
          <a:xfrm>
            <a:off x="228600" y="685800"/>
            <a:ext cx="8686800" cy="304800"/>
          </a:xfrm>
          <a:prstGeom prst="rect">
            <a:avLst/>
          </a:prstGeom>
        </p:spPr>
        <p:txBody>
          <a:bodyPr/>
          <a:lstStyle>
            <a:lvl1pPr marL="0" indent="0" algn="l">
              <a:buNone/>
              <a:defRPr sz="20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10" name="Date Placeholder 3"/>
          <p:cNvSpPr>
            <a:spLocks noGrp="1"/>
          </p:cNvSpPr>
          <p:nvPr>
            <p:ph type="dt" sz="half" idx="11"/>
          </p:nvPr>
        </p:nvSpPr>
        <p:spPr>
          <a:xfrm>
            <a:off x="228600" y="6400800"/>
            <a:ext cx="1905000" cy="304800"/>
          </a:xfrm>
          <a:prstGeom prst="rect">
            <a:avLst/>
          </a:prstGeom>
        </p:spPr>
        <p:txBody>
          <a:bodyPr/>
          <a:lstStyle>
            <a:lvl1pPr>
              <a:defRPr>
                <a:latin typeface="Arial Narrow"/>
                <a:cs typeface="Arial Narrow"/>
              </a:defRPr>
            </a:lvl1pPr>
          </a:lstStyle>
          <a:p>
            <a:endParaRPr lang="en-US" altLang="en-US" dirty="0"/>
          </a:p>
        </p:txBody>
      </p:sp>
      <p:sp>
        <p:nvSpPr>
          <p:cNvPr id="11" name="Footer Placeholder 4"/>
          <p:cNvSpPr>
            <a:spLocks noGrp="1"/>
          </p:cNvSpPr>
          <p:nvPr>
            <p:ph type="ftr" sz="quarter" idx="12"/>
          </p:nvPr>
        </p:nvSpPr>
        <p:spPr>
          <a:xfrm>
            <a:off x="2362200" y="6400800"/>
            <a:ext cx="2895600" cy="304800"/>
          </a:xfrm>
          <a:prstGeom prst="rect">
            <a:avLst/>
          </a:prstGeom>
        </p:spPr>
        <p:txBody>
          <a:bodyPr/>
          <a:lstStyle>
            <a:lvl1pPr>
              <a:defRPr>
                <a:latin typeface="Arial Narrow"/>
                <a:cs typeface="Arial Narrow"/>
              </a:defRPr>
            </a:lvl1pPr>
          </a:lstStyle>
          <a:p>
            <a:endParaRPr lang="en-US" altLang="en-US" dirty="0"/>
          </a:p>
        </p:txBody>
      </p:sp>
      <p:sp>
        <p:nvSpPr>
          <p:cNvPr id="12" name="Slide Number Placeholder 5"/>
          <p:cNvSpPr>
            <a:spLocks noGrp="1"/>
          </p:cNvSpPr>
          <p:nvPr>
            <p:ph type="sldNum" sz="quarter" idx="13"/>
          </p:nvPr>
        </p:nvSpPr>
        <p:spPr>
          <a:xfrm>
            <a:off x="5562600" y="6400800"/>
            <a:ext cx="1447800" cy="304800"/>
          </a:xfrm>
          <a:prstGeom prst="rect">
            <a:avLst/>
          </a:prstGeom>
        </p:spPr>
        <p:txBody>
          <a:bodyPr/>
          <a:lstStyle>
            <a:lvl1pPr>
              <a:defRPr/>
            </a:lvl1pPr>
          </a:lstStyle>
          <a:p>
            <a:fld id="{94B6551B-2A84-42DA-BD5E-D1E2F4E4AD85}" type="slidenum">
              <a:rPr lang="en-US" altLang="en-US"/>
              <a:pPr/>
              <a:t>‹#›</a:t>
            </a:fld>
            <a:endParaRPr lang="en-US" altLang="en-US"/>
          </a:p>
        </p:txBody>
      </p:sp>
      <p:sp>
        <p:nvSpPr>
          <p:cNvPr id="13" name="Content Placeholder 2"/>
          <p:cNvSpPr>
            <a:spLocks noGrp="1"/>
          </p:cNvSpPr>
          <p:nvPr>
            <p:ph idx="1"/>
          </p:nvPr>
        </p:nvSpPr>
        <p:spPr>
          <a:xfrm>
            <a:off x="228600" y="1371600"/>
            <a:ext cx="4191000" cy="4267200"/>
          </a:xfrm>
          <a:prstGeom prst="rect">
            <a:avLst/>
          </a:prstGeom>
        </p:spPr>
        <p:txBody>
          <a:bodyPr/>
          <a:lstStyle>
            <a:lvl1pPr>
              <a:defRPr sz="2400" b="0"/>
            </a:lvl1pPr>
            <a:lvl2pPr>
              <a:defRPr sz="2000" b="0"/>
            </a:lvl2pPr>
            <a:lvl3pPr>
              <a:defRPr sz="1800" b="0"/>
            </a:lvl3pPr>
            <a:lvl4pPr>
              <a:defRPr sz="1600" b="0"/>
            </a:lvl4pPr>
            <a:lvl5pP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4"/>
          </p:nvPr>
        </p:nvSpPr>
        <p:spPr>
          <a:xfrm>
            <a:off x="4724400" y="1371600"/>
            <a:ext cx="4191000" cy="4267200"/>
          </a:xfrm>
          <a:prstGeom prst="rect">
            <a:avLst/>
          </a:prstGeom>
        </p:spPr>
        <p:txBody>
          <a:bodyPr/>
          <a:lstStyle>
            <a:lvl1pPr>
              <a:defRPr sz="2400" b="0"/>
            </a:lvl1pPr>
            <a:lvl2pPr>
              <a:defRPr sz="2000" b="0"/>
            </a:lvl2pPr>
            <a:lvl3pPr>
              <a:defRPr sz="1800" b="0"/>
            </a:lvl3pPr>
            <a:lvl4pPr>
              <a:defRPr sz="1600" b="0"/>
            </a:lvl4pPr>
            <a:lvl5pP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1295399"/>
            <a:ext cx="5486400" cy="45720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ctrTitle"/>
          </p:nvPr>
        </p:nvSpPr>
        <p:spPr>
          <a:xfrm>
            <a:off x="228600" y="228600"/>
            <a:ext cx="8686800" cy="536575"/>
          </a:xfrm>
          <a:prstGeom prst="rect">
            <a:avLst/>
          </a:prstGeom>
        </p:spPr>
        <p:txBody>
          <a:bodyPr/>
          <a:lstStyle>
            <a:lvl1pPr algn="l">
              <a:defRPr sz="3200">
                <a:solidFill>
                  <a:schemeClr val="bg2"/>
                </a:solidFill>
              </a:defRPr>
            </a:lvl1pPr>
          </a:lstStyle>
          <a:p>
            <a:r>
              <a:rPr lang="en-US"/>
              <a:t>Click to edit Master title style</a:t>
            </a:r>
            <a:endParaRPr lang="en-US" dirty="0"/>
          </a:p>
        </p:txBody>
      </p:sp>
      <p:sp>
        <p:nvSpPr>
          <p:cNvPr id="9" name="Subtitle 2"/>
          <p:cNvSpPr>
            <a:spLocks noGrp="1"/>
          </p:cNvSpPr>
          <p:nvPr>
            <p:ph type="subTitle" idx="10"/>
          </p:nvPr>
        </p:nvSpPr>
        <p:spPr>
          <a:xfrm>
            <a:off x="228600" y="685800"/>
            <a:ext cx="8686800" cy="304800"/>
          </a:xfrm>
          <a:prstGeom prst="rect">
            <a:avLst/>
          </a:prstGeom>
        </p:spPr>
        <p:txBody>
          <a:bodyPr/>
          <a:lstStyle>
            <a:lvl1pPr marL="0" indent="0" algn="l">
              <a:buNone/>
              <a:defRPr sz="20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10" name="Date Placeholder 3"/>
          <p:cNvSpPr>
            <a:spLocks noGrp="1"/>
          </p:cNvSpPr>
          <p:nvPr>
            <p:ph type="dt" sz="half" idx="11"/>
          </p:nvPr>
        </p:nvSpPr>
        <p:spPr>
          <a:xfrm>
            <a:off x="228600" y="6400800"/>
            <a:ext cx="1905000" cy="304800"/>
          </a:xfrm>
          <a:prstGeom prst="rect">
            <a:avLst/>
          </a:prstGeom>
        </p:spPr>
        <p:txBody>
          <a:bodyPr/>
          <a:lstStyle>
            <a:lvl1pPr>
              <a:defRPr>
                <a:latin typeface="Arial Narrow"/>
                <a:cs typeface="Arial Narrow"/>
              </a:defRPr>
            </a:lvl1pPr>
          </a:lstStyle>
          <a:p>
            <a:endParaRPr lang="en-US" altLang="en-US" dirty="0"/>
          </a:p>
        </p:txBody>
      </p:sp>
      <p:sp>
        <p:nvSpPr>
          <p:cNvPr id="11" name="Footer Placeholder 4"/>
          <p:cNvSpPr>
            <a:spLocks noGrp="1"/>
          </p:cNvSpPr>
          <p:nvPr>
            <p:ph type="ftr" sz="quarter" idx="12"/>
          </p:nvPr>
        </p:nvSpPr>
        <p:spPr>
          <a:xfrm>
            <a:off x="2362200" y="6400800"/>
            <a:ext cx="2895600" cy="304800"/>
          </a:xfrm>
          <a:prstGeom prst="rect">
            <a:avLst/>
          </a:prstGeom>
        </p:spPr>
        <p:txBody>
          <a:bodyPr/>
          <a:lstStyle>
            <a:lvl1pPr>
              <a:defRPr>
                <a:latin typeface="Arial Narrow"/>
                <a:cs typeface="Arial Narrow"/>
              </a:defRPr>
            </a:lvl1pPr>
          </a:lstStyle>
          <a:p>
            <a:endParaRPr lang="en-US" altLang="en-US" dirty="0"/>
          </a:p>
        </p:txBody>
      </p:sp>
      <p:sp>
        <p:nvSpPr>
          <p:cNvPr id="12" name="Slide Number Placeholder 5"/>
          <p:cNvSpPr>
            <a:spLocks noGrp="1"/>
          </p:cNvSpPr>
          <p:nvPr>
            <p:ph type="sldNum" sz="quarter" idx="13"/>
          </p:nvPr>
        </p:nvSpPr>
        <p:spPr>
          <a:xfrm>
            <a:off x="5562600" y="6400800"/>
            <a:ext cx="1447800" cy="304800"/>
          </a:xfrm>
          <a:prstGeom prst="rect">
            <a:avLst/>
          </a:prstGeom>
        </p:spPr>
        <p:txBody>
          <a:bodyPr/>
          <a:lstStyle>
            <a:lvl1pPr>
              <a:defRPr/>
            </a:lvl1pPr>
          </a:lstStyle>
          <a:p>
            <a:fld id="{94B6551B-2A84-42DA-BD5E-D1E2F4E4AD85}" type="slidenum">
              <a:rPr lang="en-US" altLang="en-US"/>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0"/>
            <a:ext cx="7543800" cy="6858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2590800"/>
            <a:ext cx="7467600" cy="3733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0B793C5-FBCD-4E68-A3BA-90FD9CA5E4F3}" type="slidenum">
              <a:rPr lang="en-US" altLang="en-US"/>
              <a:pPr>
                <a:defRPr/>
              </a:pPr>
              <a:t>‹#›</a:t>
            </a:fld>
            <a:endParaRPr lang="en-US" altLang="en-US"/>
          </a:p>
        </p:txBody>
      </p:sp>
    </p:spTree>
    <p:extLst>
      <p:ext uri="{BB962C8B-B14F-4D97-AF65-F5344CB8AC3E}">
        <p14:creationId xmlns:p14="http://schemas.microsoft.com/office/powerpoint/2010/main" val="43415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990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 </a:t>
            </a:r>
          </a:p>
        </p:txBody>
      </p:sp>
      <p:pic>
        <p:nvPicPr>
          <p:cNvPr id="17" name="Picture 16" descr="Vibrant_Page_01-02.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0307" cy="6858000"/>
          </a:xfrm>
          <a:prstGeom prst="rect">
            <a:avLst/>
          </a:prstGeom>
        </p:spPr>
      </p:pic>
      <p:sp>
        <p:nvSpPr>
          <p:cNvPr id="13" name="Date Placeholder 3"/>
          <p:cNvSpPr>
            <a:spLocks noGrp="1"/>
          </p:cNvSpPr>
          <p:nvPr>
            <p:ph type="dt" sz="half" idx="2"/>
          </p:nvPr>
        </p:nvSpPr>
        <p:spPr>
          <a:xfrm>
            <a:off x="228600" y="6400800"/>
            <a:ext cx="1905000" cy="304800"/>
          </a:xfrm>
          <a:prstGeom prst="rect">
            <a:avLst/>
          </a:prstGeom>
        </p:spPr>
        <p:txBody>
          <a:bodyPr/>
          <a:lstStyle>
            <a:lvl1pPr>
              <a:defRPr sz="1400" b="0">
                <a:solidFill>
                  <a:schemeClr val="bg2"/>
                </a:solidFill>
                <a:latin typeface="Arial Narrow"/>
                <a:cs typeface="Arial Narrow"/>
              </a:defRPr>
            </a:lvl1pPr>
          </a:lstStyle>
          <a:p>
            <a:endParaRPr lang="en-US" altLang="en-US" dirty="0"/>
          </a:p>
        </p:txBody>
      </p:sp>
      <p:sp>
        <p:nvSpPr>
          <p:cNvPr id="14" name="Footer Placeholder 4"/>
          <p:cNvSpPr>
            <a:spLocks noGrp="1"/>
          </p:cNvSpPr>
          <p:nvPr>
            <p:ph type="ftr" sz="quarter" idx="3"/>
          </p:nvPr>
        </p:nvSpPr>
        <p:spPr>
          <a:xfrm>
            <a:off x="2362200" y="6400800"/>
            <a:ext cx="2895600" cy="304800"/>
          </a:xfrm>
          <a:prstGeom prst="rect">
            <a:avLst/>
          </a:prstGeom>
        </p:spPr>
        <p:txBody>
          <a:bodyPr/>
          <a:lstStyle>
            <a:lvl1pPr>
              <a:defRPr sz="1400" b="0">
                <a:solidFill>
                  <a:srgbClr val="000000"/>
                </a:solidFill>
                <a:latin typeface="Arial Narrow"/>
                <a:cs typeface="Arial Narrow"/>
              </a:defRPr>
            </a:lvl1pPr>
          </a:lstStyle>
          <a:p>
            <a:endParaRPr lang="en-US" altLang="en-US" dirty="0"/>
          </a:p>
        </p:txBody>
      </p:sp>
      <p:sp>
        <p:nvSpPr>
          <p:cNvPr id="15" name="Slide Number Placeholder 5"/>
          <p:cNvSpPr>
            <a:spLocks noGrp="1"/>
          </p:cNvSpPr>
          <p:nvPr>
            <p:ph type="sldNum" sz="quarter" idx="4"/>
          </p:nvPr>
        </p:nvSpPr>
        <p:spPr>
          <a:xfrm>
            <a:off x="5562600" y="6400800"/>
            <a:ext cx="1447800" cy="304800"/>
          </a:xfrm>
          <a:prstGeom prst="rect">
            <a:avLst/>
          </a:prstGeom>
        </p:spPr>
        <p:txBody>
          <a:bodyPr/>
          <a:lstStyle>
            <a:lvl1pPr>
              <a:defRPr sz="1400" b="0">
                <a:solidFill>
                  <a:srgbClr val="000000"/>
                </a:solidFill>
              </a:defRPr>
            </a:lvl1pPr>
          </a:lstStyle>
          <a:p>
            <a:fld id="{94B6551B-2A84-42DA-BD5E-D1E2F4E4AD85}" type="slidenum">
              <a:rPr lang="en-US" altLang="en-US" smtClean="0"/>
              <a:pPr/>
              <a:t>‹#›</a:t>
            </a:fld>
            <a:endParaRPr lang="en-US" alt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 id="214748365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70000"/>
        </a:lnSpc>
        <a:spcBef>
          <a:spcPct val="0"/>
        </a:spcBef>
        <a:spcAft>
          <a:spcPct val="0"/>
        </a:spcAft>
        <a:defRPr sz="4400" b="1">
          <a:solidFill>
            <a:srgbClr val="000099"/>
          </a:solidFill>
          <a:latin typeface="+mj-lt"/>
          <a:ea typeface="+mj-ea"/>
          <a:cs typeface="+mj-cs"/>
        </a:defRPr>
      </a:lvl1pPr>
      <a:lvl2pPr algn="l" rtl="0" eaLnBrk="1" fontAlgn="base" hangingPunct="1">
        <a:lnSpc>
          <a:spcPct val="70000"/>
        </a:lnSpc>
        <a:spcBef>
          <a:spcPct val="0"/>
        </a:spcBef>
        <a:spcAft>
          <a:spcPct val="0"/>
        </a:spcAft>
        <a:defRPr sz="4400" b="1">
          <a:solidFill>
            <a:srgbClr val="000099"/>
          </a:solidFill>
          <a:latin typeface="Times New Roman" pitchFamily="18" charset="0"/>
        </a:defRPr>
      </a:lvl2pPr>
      <a:lvl3pPr algn="l" rtl="0" eaLnBrk="1" fontAlgn="base" hangingPunct="1">
        <a:lnSpc>
          <a:spcPct val="70000"/>
        </a:lnSpc>
        <a:spcBef>
          <a:spcPct val="0"/>
        </a:spcBef>
        <a:spcAft>
          <a:spcPct val="0"/>
        </a:spcAft>
        <a:defRPr sz="4400" b="1">
          <a:solidFill>
            <a:srgbClr val="000099"/>
          </a:solidFill>
          <a:latin typeface="Times New Roman" pitchFamily="18" charset="0"/>
        </a:defRPr>
      </a:lvl3pPr>
      <a:lvl4pPr algn="l" rtl="0" eaLnBrk="1" fontAlgn="base" hangingPunct="1">
        <a:lnSpc>
          <a:spcPct val="70000"/>
        </a:lnSpc>
        <a:spcBef>
          <a:spcPct val="0"/>
        </a:spcBef>
        <a:spcAft>
          <a:spcPct val="0"/>
        </a:spcAft>
        <a:defRPr sz="4400" b="1">
          <a:solidFill>
            <a:srgbClr val="000099"/>
          </a:solidFill>
          <a:latin typeface="Times New Roman" pitchFamily="18" charset="0"/>
        </a:defRPr>
      </a:lvl4pPr>
      <a:lvl5pPr algn="l" rtl="0" eaLnBrk="1" fontAlgn="base" hangingPunct="1">
        <a:lnSpc>
          <a:spcPct val="70000"/>
        </a:lnSpc>
        <a:spcBef>
          <a:spcPct val="0"/>
        </a:spcBef>
        <a:spcAft>
          <a:spcPct val="0"/>
        </a:spcAft>
        <a:defRPr sz="4400" b="1">
          <a:solidFill>
            <a:srgbClr val="000099"/>
          </a:solidFill>
          <a:latin typeface="Times New Roman" pitchFamily="18" charset="0"/>
        </a:defRPr>
      </a:lvl5pPr>
      <a:lvl6pPr marL="457200" algn="l" rtl="0" eaLnBrk="1" fontAlgn="base" hangingPunct="1">
        <a:lnSpc>
          <a:spcPct val="70000"/>
        </a:lnSpc>
        <a:spcBef>
          <a:spcPct val="0"/>
        </a:spcBef>
        <a:spcAft>
          <a:spcPct val="0"/>
        </a:spcAft>
        <a:defRPr sz="4400" b="1">
          <a:solidFill>
            <a:srgbClr val="000099"/>
          </a:solidFill>
          <a:latin typeface="Times New Roman" pitchFamily="18" charset="0"/>
        </a:defRPr>
      </a:lvl6pPr>
      <a:lvl7pPr marL="914400" algn="l" rtl="0" eaLnBrk="1" fontAlgn="base" hangingPunct="1">
        <a:lnSpc>
          <a:spcPct val="70000"/>
        </a:lnSpc>
        <a:spcBef>
          <a:spcPct val="0"/>
        </a:spcBef>
        <a:spcAft>
          <a:spcPct val="0"/>
        </a:spcAft>
        <a:defRPr sz="4400" b="1">
          <a:solidFill>
            <a:srgbClr val="000099"/>
          </a:solidFill>
          <a:latin typeface="Times New Roman" pitchFamily="18" charset="0"/>
        </a:defRPr>
      </a:lvl7pPr>
      <a:lvl8pPr marL="1371600" algn="l" rtl="0" eaLnBrk="1" fontAlgn="base" hangingPunct="1">
        <a:lnSpc>
          <a:spcPct val="70000"/>
        </a:lnSpc>
        <a:spcBef>
          <a:spcPct val="0"/>
        </a:spcBef>
        <a:spcAft>
          <a:spcPct val="0"/>
        </a:spcAft>
        <a:defRPr sz="4400" b="1">
          <a:solidFill>
            <a:srgbClr val="000099"/>
          </a:solidFill>
          <a:latin typeface="Times New Roman" pitchFamily="18" charset="0"/>
        </a:defRPr>
      </a:lvl8pPr>
      <a:lvl9pPr marL="1828800" algn="l" rtl="0" eaLnBrk="1" fontAlgn="base" hangingPunct="1">
        <a:lnSpc>
          <a:spcPct val="70000"/>
        </a:lnSpc>
        <a:spcBef>
          <a:spcPct val="0"/>
        </a:spcBef>
        <a:spcAft>
          <a:spcPct val="0"/>
        </a:spcAft>
        <a:defRPr sz="4400" b="1">
          <a:solidFill>
            <a:srgbClr val="000099"/>
          </a:solidFill>
          <a:latin typeface="Times New Roman" pitchFamily="18" charset="0"/>
        </a:defRPr>
      </a:lvl9pPr>
    </p:titleStyle>
    <p:bodyStyle>
      <a:lvl1pPr marL="342900" indent="-342900" algn="l" rtl="0" eaLnBrk="1" fontAlgn="base" hangingPunct="1">
        <a:lnSpc>
          <a:spcPct val="90000"/>
        </a:lnSpc>
        <a:spcBef>
          <a:spcPct val="20000"/>
        </a:spcBef>
        <a:spcAft>
          <a:spcPct val="0"/>
        </a:spcAft>
        <a:buClr>
          <a:schemeClr val="bg2"/>
        </a:buClr>
        <a:buChar char="•"/>
        <a:defRPr sz="3200" b="1">
          <a:solidFill>
            <a:schemeClr val="bg2"/>
          </a:solidFill>
          <a:latin typeface="+mn-lt"/>
          <a:ea typeface="+mn-ea"/>
          <a:cs typeface="+mn-cs"/>
        </a:defRPr>
      </a:lvl1pPr>
      <a:lvl2pPr marL="742950" indent="-285750" algn="l" rtl="0" eaLnBrk="1" fontAlgn="base" hangingPunct="1">
        <a:lnSpc>
          <a:spcPct val="90000"/>
        </a:lnSpc>
        <a:spcBef>
          <a:spcPct val="20000"/>
        </a:spcBef>
        <a:spcAft>
          <a:spcPct val="0"/>
        </a:spcAft>
        <a:buClr>
          <a:schemeClr val="bg2"/>
        </a:buClr>
        <a:buChar char="–"/>
        <a:defRPr sz="2800" b="1">
          <a:solidFill>
            <a:schemeClr val="bg2"/>
          </a:solidFill>
          <a:latin typeface="+mn-lt"/>
        </a:defRPr>
      </a:lvl2pPr>
      <a:lvl3pPr marL="1143000" indent="-228600" algn="l" rtl="0" eaLnBrk="1" fontAlgn="base" hangingPunct="1">
        <a:lnSpc>
          <a:spcPct val="90000"/>
        </a:lnSpc>
        <a:spcBef>
          <a:spcPct val="20000"/>
        </a:spcBef>
        <a:spcAft>
          <a:spcPct val="0"/>
        </a:spcAft>
        <a:buClr>
          <a:schemeClr val="bg2"/>
        </a:buClr>
        <a:buSzPct val="55000"/>
        <a:buFont typeface="Monotype Sorts" pitchFamily="2" charset="2"/>
        <a:buChar char="u"/>
        <a:defRPr sz="2400" b="1">
          <a:solidFill>
            <a:schemeClr val="bg2"/>
          </a:solidFill>
          <a:latin typeface="+mn-lt"/>
        </a:defRPr>
      </a:lvl3pPr>
      <a:lvl4pPr marL="1600200" indent="-228600" algn="l" rtl="0" eaLnBrk="1" fontAlgn="base" hangingPunct="1">
        <a:lnSpc>
          <a:spcPct val="90000"/>
        </a:lnSpc>
        <a:spcBef>
          <a:spcPct val="20000"/>
        </a:spcBef>
        <a:spcAft>
          <a:spcPct val="0"/>
        </a:spcAft>
        <a:buClr>
          <a:schemeClr val="bg2"/>
        </a:buClr>
        <a:defRPr sz="2000" b="1">
          <a:solidFill>
            <a:schemeClr val="bg2"/>
          </a:solidFill>
          <a:latin typeface="+mn-lt"/>
        </a:defRPr>
      </a:lvl4pPr>
      <a:lvl5pPr marL="2057400" indent="-228600" algn="l" rtl="0" eaLnBrk="1" fontAlgn="base" hangingPunct="1">
        <a:lnSpc>
          <a:spcPct val="90000"/>
        </a:lnSpc>
        <a:spcBef>
          <a:spcPct val="20000"/>
        </a:spcBef>
        <a:spcAft>
          <a:spcPct val="0"/>
        </a:spcAft>
        <a:buClr>
          <a:schemeClr val="bg2"/>
        </a:buClr>
        <a:buChar char="•"/>
        <a:defRPr sz="2000" b="1">
          <a:solidFill>
            <a:schemeClr val="bg2"/>
          </a:solidFill>
          <a:latin typeface="+mn-lt"/>
        </a:defRPr>
      </a:lvl5pPr>
      <a:lvl6pPr marL="2514600" indent="-228600" algn="l" rtl="0" eaLnBrk="1" fontAlgn="base" hangingPunct="1">
        <a:lnSpc>
          <a:spcPct val="90000"/>
        </a:lnSpc>
        <a:spcBef>
          <a:spcPct val="20000"/>
        </a:spcBef>
        <a:spcAft>
          <a:spcPct val="0"/>
        </a:spcAft>
        <a:buClr>
          <a:schemeClr val="bg2"/>
        </a:buClr>
        <a:buChar char="•"/>
        <a:defRPr sz="2000" b="1">
          <a:solidFill>
            <a:schemeClr val="bg2"/>
          </a:solidFill>
          <a:latin typeface="+mn-lt"/>
        </a:defRPr>
      </a:lvl6pPr>
      <a:lvl7pPr marL="2971800" indent="-228600" algn="l" rtl="0" eaLnBrk="1" fontAlgn="base" hangingPunct="1">
        <a:lnSpc>
          <a:spcPct val="90000"/>
        </a:lnSpc>
        <a:spcBef>
          <a:spcPct val="20000"/>
        </a:spcBef>
        <a:spcAft>
          <a:spcPct val="0"/>
        </a:spcAft>
        <a:buClr>
          <a:schemeClr val="bg2"/>
        </a:buClr>
        <a:buChar char="•"/>
        <a:defRPr sz="2000" b="1">
          <a:solidFill>
            <a:schemeClr val="bg2"/>
          </a:solidFill>
          <a:latin typeface="+mn-lt"/>
        </a:defRPr>
      </a:lvl7pPr>
      <a:lvl8pPr marL="3429000" indent="-228600" algn="l" rtl="0" eaLnBrk="1" fontAlgn="base" hangingPunct="1">
        <a:lnSpc>
          <a:spcPct val="90000"/>
        </a:lnSpc>
        <a:spcBef>
          <a:spcPct val="20000"/>
        </a:spcBef>
        <a:spcAft>
          <a:spcPct val="0"/>
        </a:spcAft>
        <a:buClr>
          <a:schemeClr val="bg2"/>
        </a:buClr>
        <a:buChar char="•"/>
        <a:defRPr sz="2000" b="1">
          <a:solidFill>
            <a:schemeClr val="bg2"/>
          </a:solidFill>
          <a:latin typeface="+mn-lt"/>
        </a:defRPr>
      </a:lvl8pPr>
      <a:lvl9pPr marL="3886200" indent="-228600" algn="l" rtl="0" eaLnBrk="1" fontAlgn="base" hangingPunct="1">
        <a:lnSpc>
          <a:spcPct val="90000"/>
        </a:lnSpc>
        <a:spcBef>
          <a:spcPct val="20000"/>
        </a:spcBef>
        <a:spcAft>
          <a:spcPct val="0"/>
        </a:spcAft>
        <a:buClr>
          <a:schemeClr val="bg2"/>
        </a:buClr>
        <a:buChar char="•"/>
        <a:defRPr sz="2000" b="1">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mailto:laura.king.Hahn@heart.org"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hyperlink" Target="http://www.heart.org/anchor" TargetMode="External"/><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0274" y="4418484"/>
            <a:ext cx="7848600" cy="1107996"/>
          </a:xfrm>
          <a:prstGeom prst="rect">
            <a:avLst/>
          </a:prstGeom>
          <a:noFill/>
        </p:spPr>
        <p:txBody>
          <a:bodyPr wrap="square" rtlCol="0">
            <a:spAutoFit/>
          </a:bodyPr>
          <a:lstStyle/>
          <a:p>
            <a:pPr algn="ctr"/>
            <a:r>
              <a:rPr lang="en-US" sz="2200" dirty="0">
                <a:solidFill>
                  <a:schemeClr val="bg2"/>
                </a:solidFill>
                <a:latin typeface="+mj-lt"/>
              </a:rPr>
              <a:t>Laura King Hahn</a:t>
            </a:r>
          </a:p>
          <a:p>
            <a:pPr algn="ctr"/>
            <a:r>
              <a:rPr lang="en-US" sz="2200" dirty="0">
                <a:solidFill>
                  <a:schemeClr val="bg2"/>
                </a:solidFill>
                <a:latin typeface="+mj-lt"/>
              </a:rPr>
              <a:t>Sr. Program Manager</a:t>
            </a:r>
          </a:p>
          <a:p>
            <a:pPr algn="ctr"/>
            <a:r>
              <a:rPr lang="en-US" sz="2200" dirty="0">
                <a:solidFill>
                  <a:schemeClr val="bg2"/>
                </a:solidFill>
                <a:latin typeface="+mj-lt"/>
              </a:rPr>
              <a:t>ANCHOR Partnerships Program</a:t>
            </a:r>
          </a:p>
        </p:txBody>
      </p:sp>
      <p:pic>
        <p:nvPicPr>
          <p:cNvPr id="8" name="Picture 7"/>
          <p:cNvPicPr>
            <a:picLocks noChangeAspect="1"/>
          </p:cNvPicPr>
          <p:nvPr/>
        </p:nvPicPr>
        <p:blipFill>
          <a:blip r:embed="rId3"/>
          <a:stretch>
            <a:fillRect/>
          </a:stretch>
        </p:blipFill>
        <p:spPr>
          <a:xfrm>
            <a:off x="665018" y="1143000"/>
            <a:ext cx="7773074" cy="3109229"/>
          </a:xfrm>
          <a:prstGeom prst="rect">
            <a:avLst/>
          </a:prstGeom>
        </p:spPr>
      </p:pic>
      <p:sp>
        <p:nvSpPr>
          <p:cNvPr id="2" name="Rectangle 1"/>
          <p:cNvSpPr/>
          <p:nvPr/>
        </p:nvSpPr>
        <p:spPr>
          <a:xfrm>
            <a:off x="-37426" y="268859"/>
            <a:ext cx="9144000" cy="707886"/>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ANCHOR National Implementation Model: Engaging Communities for</a:t>
            </a:r>
          </a:p>
          <a:p>
            <a:r>
              <a:rPr lang="en-US" dirty="0">
                <a:latin typeface="Arial" panose="020B0604020202020204" pitchFamily="34" charset="0"/>
                <a:cs typeface="Arial" panose="020B0604020202020204" pitchFamily="34" charset="0"/>
              </a:rPr>
              <a:t>Sustainable Policy, Systems, and Environment Change</a:t>
            </a:r>
          </a:p>
        </p:txBody>
      </p:sp>
    </p:spTree>
    <p:extLst>
      <p:ext uri="{BB962C8B-B14F-4D97-AF65-F5344CB8AC3E}">
        <p14:creationId xmlns:p14="http://schemas.microsoft.com/office/powerpoint/2010/main" val="300106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6772660" y="5619161"/>
            <a:ext cx="2351579" cy="1219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p:txBody>
      </p:sp>
      <p:sp>
        <p:nvSpPr>
          <p:cNvPr id="40" name="Rectangle 39"/>
          <p:cNvSpPr/>
          <p:nvPr/>
        </p:nvSpPr>
        <p:spPr bwMode="auto">
          <a:xfrm>
            <a:off x="4378377" y="1003824"/>
            <a:ext cx="4803791" cy="5867400"/>
          </a:xfrm>
          <a:prstGeom prst="rect">
            <a:avLst/>
          </a:prstGeom>
          <a:solidFill>
            <a:srgbClr val="F3F6F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accent6"/>
                </a:solidFill>
                <a:latin typeface="Calibri" panose="020F0502020204030204" pitchFamily="34" charset="0"/>
              </a:rPr>
              <a:t>Supporting Implementation</a:t>
            </a:r>
            <a:endParaRPr lang="en-US" dirty="0">
              <a:latin typeface="Calibri" panose="020F0502020204030204" pitchFamily="34" charset="0"/>
            </a:endParaRPr>
          </a:p>
        </p:txBody>
      </p:sp>
      <p:sp>
        <p:nvSpPr>
          <p:cNvPr id="39" name="Rectangle 38"/>
          <p:cNvSpPr/>
          <p:nvPr/>
        </p:nvSpPr>
        <p:spPr bwMode="auto">
          <a:xfrm>
            <a:off x="-28452" y="1056375"/>
            <a:ext cx="4354364" cy="5814849"/>
          </a:xfrm>
          <a:prstGeom prst="rect">
            <a:avLst/>
          </a:prstGeom>
          <a:solidFill>
            <a:srgbClr val="F0F8E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accent6"/>
                </a:solidFill>
                <a:latin typeface="Calibri" panose="020F0502020204030204" pitchFamily="34" charset="0"/>
              </a:rPr>
              <a:t>Building Momentum</a:t>
            </a:r>
            <a:endParaRPr kumimoji="0" lang="en-US" sz="2000" i="0" u="none" strike="noStrike" cap="none" normalizeH="0" baseline="0" dirty="0">
              <a:ln>
                <a:noFill/>
              </a:ln>
              <a:solidFill>
                <a:schemeClr val="tx1"/>
              </a:solidFill>
              <a:effectLst/>
              <a:latin typeface="Calibri" panose="020F0502020204030204" pitchFamily="34" charset="0"/>
            </a:endParaRPr>
          </a:p>
        </p:txBody>
      </p:sp>
      <p:sp>
        <p:nvSpPr>
          <p:cNvPr id="3" name="Title 2"/>
          <p:cNvSpPr>
            <a:spLocks noGrp="1"/>
          </p:cNvSpPr>
          <p:nvPr>
            <p:ph type="ctrTitle"/>
          </p:nvPr>
        </p:nvSpPr>
        <p:spPr>
          <a:xfrm>
            <a:off x="-228600" y="-103243"/>
            <a:ext cx="9601200" cy="1133343"/>
          </a:xfrm>
        </p:spPr>
        <p:txBody>
          <a:bodyPr anchor="ctr"/>
          <a:lstStyle/>
          <a:p>
            <a:pPr algn="ctr">
              <a:lnSpc>
                <a:spcPct val="100000"/>
              </a:lnSpc>
            </a:pPr>
            <a:r>
              <a:rPr lang="en-US" sz="2200" dirty="0">
                <a:solidFill>
                  <a:schemeClr val="tx1"/>
                </a:solidFill>
              </a:rPr>
              <a:t>Accelerating Change in Communities: </a:t>
            </a:r>
            <a:br>
              <a:rPr lang="en-US" sz="2200" dirty="0">
                <a:solidFill>
                  <a:schemeClr val="tx1"/>
                </a:solidFill>
              </a:rPr>
            </a:br>
            <a:r>
              <a:rPr lang="en-US" sz="2200" dirty="0">
                <a:solidFill>
                  <a:schemeClr val="tx1"/>
                </a:solidFill>
              </a:rPr>
              <a:t>The Policy, Systems and Environmental (PSE) Campaign Pendulum</a:t>
            </a:r>
          </a:p>
        </p:txBody>
      </p:sp>
      <p:sp>
        <p:nvSpPr>
          <p:cNvPr id="5" name="Oval 4"/>
          <p:cNvSpPr/>
          <p:nvPr/>
        </p:nvSpPr>
        <p:spPr bwMode="auto">
          <a:xfrm>
            <a:off x="3834404" y="4385962"/>
            <a:ext cx="1052970" cy="1002399"/>
          </a:xfrm>
          <a:prstGeom prst="ellipse">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p:txBody>
      </p:sp>
      <p:cxnSp>
        <p:nvCxnSpPr>
          <p:cNvPr id="7" name="Straight Connector 6"/>
          <p:cNvCxnSpPr/>
          <p:nvPr/>
        </p:nvCxnSpPr>
        <p:spPr bwMode="auto">
          <a:xfrm>
            <a:off x="4325911" y="1202688"/>
            <a:ext cx="34978" cy="3198545"/>
          </a:xfrm>
          <a:prstGeom prst="line">
            <a:avLst/>
          </a:prstGeom>
          <a:solidFill>
            <a:schemeClr val="accent1"/>
          </a:solidFill>
          <a:ln w="28575" cap="flat" cmpd="sng" algn="ctr">
            <a:solidFill>
              <a:srgbClr val="000000"/>
            </a:solidFill>
            <a:prstDash val="solid"/>
            <a:round/>
            <a:headEnd type="none" w="med" len="med"/>
            <a:tailEnd type="none" w="med" len="med"/>
          </a:ln>
          <a:effectLst/>
        </p:spPr>
      </p:cxnSp>
      <p:cxnSp>
        <p:nvCxnSpPr>
          <p:cNvPr id="11" name="Straight Connector 10"/>
          <p:cNvCxnSpPr/>
          <p:nvPr/>
        </p:nvCxnSpPr>
        <p:spPr bwMode="auto">
          <a:xfrm>
            <a:off x="4343400" y="1245885"/>
            <a:ext cx="2349065" cy="2711026"/>
          </a:xfrm>
          <a:prstGeom prst="line">
            <a:avLst/>
          </a:prstGeom>
          <a:solidFill>
            <a:schemeClr val="accent1"/>
          </a:solidFill>
          <a:ln w="28575" cap="flat" cmpd="sng" algn="ctr">
            <a:solidFill>
              <a:srgbClr val="000000"/>
            </a:solidFill>
            <a:prstDash val="solid"/>
            <a:round/>
            <a:headEnd type="none" w="med" len="med"/>
            <a:tailEnd type="none" w="med" len="med"/>
          </a:ln>
          <a:effectLst/>
        </p:spPr>
      </p:cxnSp>
      <p:cxnSp>
        <p:nvCxnSpPr>
          <p:cNvPr id="12" name="Straight Connector 11"/>
          <p:cNvCxnSpPr/>
          <p:nvPr/>
        </p:nvCxnSpPr>
        <p:spPr bwMode="auto">
          <a:xfrm flipH="1">
            <a:off x="1761112" y="1216374"/>
            <a:ext cx="2582288" cy="2883687"/>
          </a:xfrm>
          <a:prstGeom prst="line">
            <a:avLst/>
          </a:prstGeom>
          <a:solidFill>
            <a:schemeClr val="accent1"/>
          </a:solidFill>
          <a:ln w="28575" cap="flat" cmpd="sng" algn="ctr">
            <a:solidFill>
              <a:srgbClr val="000000"/>
            </a:solidFill>
            <a:prstDash val="solid"/>
            <a:round/>
            <a:headEnd type="none" w="med" len="med"/>
            <a:tailEnd type="none" w="med" len="med"/>
          </a:ln>
          <a:effectLst/>
        </p:spPr>
      </p:cxnSp>
      <p:sp>
        <p:nvSpPr>
          <p:cNvPr id="17" name="Oval 16"/>
          <p:cNvSpPr/>
          <p:nvPr/>
        </p:nvSpPr>
        <p:spPr bwMode="auto">
          <a:xfrm>
            <a:off x="1178554" y="3717144"/>
            <a:ext cx="1188515" cy="1100112"/>
          </a:xfrm>
          <a:prstGeom prst="ellipse">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p:txBody>
      </p:sp>
      <p:sp>
        <p:nvSpPr>
          <p:cNvPr id="18" name="Oval 17"/>
          <p:cNvSpPr/>
          <p:nvPr/>
        </p:nvSpPr>
        <p:spPr bwMode="auto">
          <a:xfrm>
            <a:off x="6236437" y="3837020"/>
            <a:ext cx="1110020" cy="1065413"/>
          </a:xfrm>
          <a:prstGeom prst="ellipse">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p:txBody>
      </p:sp>
      <p:sp>
        <p:nvSpPr>
          <p:cNvPr id="31" name="Right Arrow 30"/>
          <p:cNvSpPr/>
          <p:nvPr/>
        </p:nvSpPr>
        <p:spPr bwMode="auto">
          <a:xfrm rot="1018980">
            <a:off x="2690938" y="4346449"/>
            <a:ext cx="940841" cy="489479"/>
          </a:xfrm>
          <a:prstGeom prst="rightArrow">
            <a:avLst>
              <a:gd name="adj1" fmla="val 36046"/>
              <a:gd name="adj2" fmla="val 32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100" dirty="0">
                <a:latin typeface="+mj-lt"/>
              </a:rPr>
              <a:t>ANCHOR</a:t>
            </a:r>
          </a:p>
        </p:txBody>
      </p:sp>
      <p:sp>
        <p:nvSpPr>
          <p:cNvPr id="33" name="Rectangle 32"/>
          <p:cNvSpPr/>
          <p:nvPr/>
        </p:nvSpPr>
        <p:spPr>
          <a:xfrm>
            <a:off x="65272" y="5259679"/>
            <a:ext cx="3181433" cy="1569660"/>
          </a:xfrm>
          <a:prstGeom prst="rect">
            <a:avLst/>
          </a:prstGeom>
        </p:spPr>
        <p:txBody>
          <a:bodyPr wrap="square">
            <a:spAutoFit/>
          </a:bodyPr>
          <a:lstStyle/>
          <a:p>
            <a:pPr eaLnBrk="1" hangingPunct="1">
              <a:spcBef>
                <a:spcPts val="0"/>
              </a:spcBef>
            </a:pPr>
            <a:r>
              <a:rPr lang="en-US" sz="1600" dirty="0">
                <a:solidFill>
                  <a:srgbClr val="000000"/>
                </a:solidFill>
                <a:latin typeface="Calibri" panose="020F0502020204030204" pitchFamily="34" charset="0"/>
              </a:rPr>
              <a:t>Implementation Approach</a:t>
            </a:r>
            <a:r>
              <a:rPr lang="en-US" sz="1600" i="1" dirty="0">
                <a:solidFill>
                  <a:srgbClr val="000000"/>
                </a:solidFill>
                <a:latin typeface="Calibri" panose="020F0502020204030204" pitchFamily="34" charset="0"/>
              </a:rPr>
              <a:t>:</a:t>
            </a:r>
          </a:p>
          <a:p>
            <a:pPr marL="285750" indent="-285750" eaLnBrk="1" hangingPunct="1">
              <a:spcBef>
                <a:spcPts val="0"/>
              </a:spcBef>
              <a:buFont typeface="Arial" panose="020B0604020202020204" pitchFamily="34" charset="0"/>
              <a:buChar char="•"/>
            </a:pPr>
            <a:r>
              <a:rPr lang="en-US" sz="1600" dirty="0">
                <a:solidFill>
                  <a:srgbClr val="000000"/>
                </a:solidFill>
                <a:latin typeface="Calibri" panose="020F0502020204030204" pitchFamily="34" charset="0"/>
              </a:rPr>
              <a:t>D</a:t>
            </a:r>
            <a:r>
              <a:rPr lang="en-US" sz="1600" i="1" dirty="0">
                <a:solidFill>
                  <a:srgbClr val="000000"/>
                </a:solidFill>
                <a:latin typeface="Calibri" panose="020F0502020204030204" pitchFamily="34" charset="0"/>
              </a:rPr>
              <a:t>e</a:t>
            </a:r>
            <a:r>
              <a:rPr lang="en-US" sz="1600" dirty="0">
                <a:solidFill>
                  <a:srgbClr val="000000"/>
                </a:solidFill>
                <a:latin typeface="Calibri" panose="020F0502020204030204" pitchFamily="34" charset="0"/>
              </a:rPr>
              <a:t>fining the Problem</a:t>
            </a:r>
          </a:p>
          <a:p>
            <a:pPr marL="285750" indent="-285750" eaLnBrk="1" hangingPunct="1">
              <a:spcBef>
                <a:spcPts val="0"/>
              </a:spcBef>
              <a:buFont typeface="Arial" panose="020B0604020202020204" pitchFamily="34" charset="0"/>
              <a:buChar char="•"/>
            </a:pPr>
            <a:r>
              <a:rPr lang="en-US" sz="1600" dirty="0">
                <a:solidFill>
                  <a:srgbClr val="000000"/>
                </a:solidFill>
                <a:latin typeface="Calibri" panose="020F0502020204030204" pitchFamily="34" charset="0"/>
              </a:rPr>
              <a:t>Identify Solutions</a:t>
            </a:r>
          </a:p>
          <a:p>
            <a:pPr marL="285750" indent="-285750" eaLnBrk="1" hangingPunct="1">
              <a:spcBef>
                <a:spcPts val="0"/>
              </a:spcBef>
              <a:buFont typeface="Arial" panose="020B0604020202020204" pitchFamily="34" charset="0"/>
              <a:buChar char="•"/>
            </a:pPr>
            <a:r>
              <a:rPr lang="en-US" sz="1600" dirty="0">
                <a:solidFill>
                  <a:srgbClr val="000000"/>
                </a:solidFill>
                <a:latin typeface="Calibri" panose="020F0502020204030204" pitchFamily="34" charset="0"/>
              </a:rPr>
              <a:t>Plan Strategies</a:t>
            </a:r>
          </a:p>
          <a:p>
            <a:pPr marL="285750" indent="-285750" eaLnBrk="1" hangingPunct="1">
              <a:spcBef>
                <a:spcPts val="0"/>
              </a:spcBef>
              <a:buFont typeface="Arial" panose="020B0604020202020204" pitchFamily="34" charset="0"/>
              <a:buChar char="•"/>
            </a:pPr>
            <a:r>
              <a:rPr lang="en-US" sz="1600" dirty="0">
                <a:solidFill>
                  <a:srgbClr val="000000"/>
                </a:solidFill>
                <a:latin typeface="Calibri" panose="020F0502020204030204" pitchFamily="34" charset="0"/>
              </a:rPr>
              <a:t>Implementation</a:t>
            </a:r>
          </a:p>
          <a:p>
            <a:pPr marL="285750" indent="-285750" eaLnBrk="1" hangingPunct="1">
              <a:spcBef>
                <a:spcPts val="0"/>
              </a:spcBef>
              <a:buFont typeface="Arial" panose="020B0604020202020204" pitchFamily="34" charset="0"/>
              <a:buChar char="•"/>
            </a:pPr>
            <a:r>
              <a:rPr lang="en-US" sz="1600" dirty="0">
                <a:solidFill>
                  <a:srgbClr val="000000"/>
                </a:solidFill>
                <a:latin typeface="Calibri" panose="020F0502020204030204" pitchFamily="34" charset="0"/>
              </a:rPr>
              <a:t>Sustainability</a:t>
            </a:r>
          </a:p>
        </p:txBody>
      </p:sp>
      <p:sp>
        <p:nvSpPr>
          <p:cNvPr id="38" name="TextBox 37"/>
          <p:cNvSpPr txBox="1"/>
          <p:nvPr/>
        </p:nvSpPr>
        <p:spPr>
          <a:xfrm>
            <a:off x="3874146" y="4510328"/>
            <a:ext cx="968028" cy="738664"/>
          </a:xfrm>
          <a:prstGeom prst="rect">
            <a:avLst/>
          </a:prstGeom>
          <a:noFill/>
        </p:spPr>
        <p:txBody>
          <a:bodyPr wrap="square" rtlCol="0">
            <a:spAutoFit/>
          </a:bodyPr>
          <a:lstStyle/>
          <a:p>
            <a:pPr algn="ctr"/>
            <a:r>
              <a:rPr lang="en-US" sz="1400" dirty="0">
                <a:latin typeface="+mj-lt"/>
              </a:rPr>
              <a:t>PSE</a:t>
            </a:r>
          </a:p>
          <a:p>
            <a:pPr algn="ctr"/>
            <a:r>
              <a:rPr lang="en-US" sz="1400" dirty="0">
                <a:latin typeface="+mj-lt"/>
              </a:rPr>
              <a:t>Change Occurs</a:t>
            </a:r>
          </a:p>
        </p:txBody>
      </p:sp>
      <p:sp>
        <p:nvSpPr>
          <p:cNvPr id="43" name="TextBox 42"/>
          <p:cNvSpPr txBox="1"/>
          <p:nvPr/>
        </p:nvSpPr>
        <p:spPr>
          <a:xfrm>
            <a:off x="1158148" y="3987271"/>
            <a:ext cx="1218490" cy="523220"/>
          </a:xfrm>
          <a:prstGeom prst="rect">
            <a:avLst/>
          </a:prstGeom>
          <a:noFill/>
        </p:spPr>
        <p:txBody>
          <a:bodyPr wrap="square" rtlCol="0">
            <a:spAutoFit/>
          </a:bodyPr>
          <a:lstStyle/>
          <a:p>
            <a:pPr algn="ctr"/>
            <a:r>
              <a:rPr lang="en-US" sz="1400" dirty="0">
                <a:latin typeface="+mj-lt"/>
              </a:rPr>
              <a:t>Momentum for Change</a:t>
            </a:r>
          </a:p>
        </p:txBody>
      </p:sp>
      <p:sp>
        <p:nvSpPr>
          <p:cNvPr id="44" name="TextBox 43"/>
          <p:cNvSpPr txBox="1"/>
          <p:nvPr/>
        </p:nvSpPr>
        <p:spPr>
          <a:xfrm>
            <a:off x="6240542" y="3983186"/>
            <a:ext cx="1062511" cy="738664"/>
          </a:xfrm>
          <a:prstGeom prst="rect">
            <a:avLst/>
          </a:prstGeom>
          <a:noFill/>
        </p:spPr>
        <p:txBody>
          <a:bodyPr wrap="square" rtlCol="0">
            <a:spAutoFit/>
          </a:bodyPr>
          <a:lstStyle/>
          <a:p>
            <a:pPr algn="ctr"/>
            <a:r>
              <a:rPr lang="en-US" sz="1400" dirty="0">
                <a:latin typeface="+mj-lt"/>
              </a:rPr>
              <a:t>Support the Change</a:t>
            </a:r>
            <a:endParaRPr lang="en-US" sz="1050" dirty="0">
              <a:latin typeface="+mj-lt"/>
            </a:endParaRPr>
          </a:p>
        </p:txBody>
      </p:sp>
      <p:sp>
        <p:nvSpPr>
          <p:cNvPr id="45" name="Right Arrow 44"/>
          <p:cNvSpPr/>
          <p:nvPr/>
        </p:nvSpPr>
        <p:spPr bwMode="auto">
          <a:xfrm rot="20607850">
            <a:off x="5214137" y="4333071"/>
            <a:ext cx="940841" cy="489479"/>
          </a:xfrm>
          <a:prstGeom prst="rightArrow">
            <a:avLst>
              <a:gd name="adj1" fmla="val 36046"/>
              <a:gd name="adj2" fmla="val 32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100" dirty="0">
                <a:latin typeface="+mj-lt"/>
              </a:rPr>
              <a:t>ANCHOR</a:t>
            </a:r>
          </a:p>
        </p:txBody>
      </p:sp>
      <p:sp>
        <p:nvSpPr>
          <p:cNvPr id="46" name="Rectangle 45"/>
          <p:cNvSpPr/>
          <p:nvPr/>
        </p:nvSpPr>
        <p:spPr>
          <a:xfrm>
            <a:off x="6612840" y="5259679"/>
            <a:ext cx="2466290" cy="1569660"/>
          </a:xfrm>
          <a:prstGeom prst="rect">
            <a:avLst/>
          </a:prstGeom>
        </p:spPr>
        <p:txBody>
          <a:bodyPr wrap="square">
            <a:spAutoFit/>
          </a:bodyPr>
          <a:lstStyle/>
          <a:p>
            <a:pPr eaLnBrk="1" hangingPunct="1">
              <a:spcBef>
                <a:spcPts val="0"/>
              </a:spcBef>
            </a:pPr>
            <a:r>
              <a:rPr lang="en-US" sz="1600" dirty="0">
                <a:solidFill>
                  <a:srgbClr val="000000"/>
                </a:solidFill>
                <a:latin typeface="Calibri" panose="020F0502020204030204" pitchFamily="34" charset="0"/>
              </a:rPr>
              <a:t>Implementation Approach</a:t>
            </a:r>
            <a:r>
              <a:rPr lang="en-US" sz="1600" i="1" dirty="0">
                <a:solidFill>
                  <a:srgbClr val="000000"/>
                </a:solidFill>
                <a:latin typeface="Calibri" panose="020F0502020204030204" pitchFamily="34" charset="0"/>
              </a:rPr>
              <a:t>:</a:t>
            </a:r>
          </a:p>
          <a:p>
            <a:pPr marL="285750" indent="-285750" eaLnBrk="1" hangingPunct="1">
              <a:spcBef>
                <a:spcPts val="0"/>
              </a:spcBef>
              <a:buFont typeface="Arial" panose="020B0604020202020204" pitchFamily="34" charset="0"/>
              <a:buChar char="•"/>
            </a:pPr>
            <a:r>
              <a:rPr lang="en-US" sz="1600" dirty="0">
                <a:solidFill>
                  <a:srgbClr val="000000"/>
                </a:solidFill>
                <a:latin typeface="Calibri" panose="020F0502020204030204" pitchFamily="34" charset="0"/>
              </a:rPr>
              <a:t>Defining the Problem</a:t>
            </a:r>
          </a:p>
          <a:p>
            <a:pPr marL="285750" indent="-285750" eaLnBrk="1" hangingPunct="1">
              <a:spcBef>
                <a:spcPts val="0"/>
              </a:spcBef>
              <a:buFont typeface="Arial" panose="020B0604020202020204" pitchFamily="34" charset="0"/>
              <a:buChar char="•"/>
            </a:pPr>
            <a:r>
              <a:rPr lang="en-US" sz="1600" dirty="0">
                <a:solidFill>
                  <a:srgbClr val="000000"/>
                </a:solidFill>
                <a:latin typeface="Calibri" panose="020F0502020204030204" pitchFamily="34" charset="0"/>
              </a:rPr>
              <a:t>Identify Solutions</a:t>
            </a:r>
          </a:p>
          <a:p>
            <a:pPr marL="285750" indent="-285750" eaLnBrk="1" hangingPunct="1">
              <a:spcBef>
                <a:spcPts val="0"/>
              </a:spcBef>
              <a:buFont typeface="Arial" panose="020B0604020202020204" pitchFamily="34" charset="0"/>
              <a:buChar char="•"/>
            </a:pPr>
            <a:r>
              <a:rPr lang="en-US" sz="1600" dirty="0">
                <a:solidFill>
                  <a:srgbClr val="000000"/>
                </a:solidFill>
                <a:latin typeface="Calibri" panose="020F0502020204030204" pitchFamily="34" charset="0"/>
              </a:rPr>
              <a:t>Plan Strategies</a:t>
            </a:r>
          </a:p>
          <a:p>
            <a:pPr marL="285750" indent="-285750" eaLnBrk="1" hangingPunct="1">
              <a:spcBef>
                <a:spcPts val="0"/>
              </a:spcBef>
              <a:buFont typeface="Arial" panose="020B0604020202020204" pitchFamily="34" charset="0"/>
              <a:buChar char="•"/>
            </a:pPr>
            <a:r>
              <a:rPr lang="en-US" sz="1600" dirty="0">
                <a:solidFill>
                  <a:srgbClr val="000000"/>
                </a:solidFill>
                <a:latin typeface="Calibri" panose="020F0502020204030204" pitchFamily="34" charset="0"/>
              </a:rPr>
              <a:t>Implementation</a:t>
            </a:r>
          </a:p>
          <a:p>
            <a:pPr marL="285750" indent="-285750" eaLnBrk="1" hangingPunct="1">
              <a:spcBef>
                <a:spcPts val="0"/>
              </a:spcBef>
              <a:buFont typeface="Arial" panose="020B0604020202020204" pitchFamily="34" charset="0"/>
              <a:buChar char="•"/>
            </a:pPr>
            <a:r>
              <a:rPr lang="en-US" sz="1600" dirty="0">
                <a:solidFill>
                  <a:srgbClr val="000000"/>
                </a:solidFill>
                <a:latin typeface="Calibri" panose="020F0502020204030204" pitchFamily="34" charset="0"/>
              </a:rPr>
              <a:t>Sustainability</a:t>
            </a:r>
          </a:p>
        </p:txBody>
      </p:sp>
    </p:spTree>
    <p:extLst>
      <p:ext uri="{BB962C8B-B14F-4D97-AF65-F5344CB8AC3E}">
        <p14:creationId xmlns:p14="http://schemas.microsoft.com/office/powerpoint/2010/main" val="230098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Line 4"/>
          <p:cNvSpPr>
            <a:spLocks noChangeShapeType="1"/>
          </p:cNvSpPr>
          <p:nvPr/>
        </p:nvSpPr>
        <p:spPr bwMode="auto">
          <a:xfrm flipV="1">
            <a:off x="1126611" y="2009552"/>
            <a:ext cx="1028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solidFill>
                <a:srgbClr val="000000"/>
              </a:solidFill>
            </a:endParaRPr>
          </a:p>
        </p:txBody>
      </p:sp>
      <p:sp>
        <p:nvSpPr>
          <p:cNvPr id="2052" name="Line 20"/>
          <p:cNvSpPr>
            <a:spLocks noChangeShapeType="1"/>
          </p:cNvSpPr>
          <p:nvPr/>
        </p:nvSpPr>
        <p:spPr bwMode="auto">
          <a:xfrm flipV="1">
            <a:off x="3952192" y="2009552"/>
            <a:ext cx="1200150" cy="0"/>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solidFill>
                <a:srgbClr val="000000"/>
              </a:solidFill>
            </a:endParaRPr>
          </a:p>
        </p:txBody>
      </p:sp>
      <p:sp>
        <p:nvSpPr>
          <p:cNvPr id="2053" name="Line 21"/>
          <p:cNvSpPr>
            <a:spLocks noChangeShapeType="1"/>
          </p:cNvSpPr>
          <p:nvPr/>
        </p:nvSpPr>
        <p:spPr bwMode="auto">
          <a:xfrm>
            <a:off x="7047336" y="2016427"/>
            <a:ext cx="942358"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solidFill>
                <a:srgbClr val="000000"/>
              </a:solidFill>
            </a:endParaRPr>
          </a:p>
        </p:txBody>
      </p:sp>
      <p:sp>
        <p:nvSpPr>
          <p:cNvPr id="2054" name="Text Box 22"/>
          <p:cNvSpPr txBox="1">
            <a:spLocks noChangeArrowheads="1"/>
          </p:cNvSpPr>
          <p:nvPr/>
        </p:nvSpPr>
        <p:spPr bwMode="auto">
          <a:xfrm>
            <a:off x="735965" y="1169230"/>
            <a:ext cx="178773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600" dirty="0">
                <a:solidFill>
                  <a:srgbClr val="000000"/>
                </a:solidFill>
                <a:cs typeface="Arial" panose="020B0604020202020204" pitchFamily="34" charset="0"/>
              </a:rPr>
              <a:t>Defining the Problem</a:t>
            </a:r>
          </a:p>
        </p:txBody>
      </p:sp>
      <p:sp>
        <p:nvSpPr>
          <p:cNvPr id="2055" name="Text Box 23"/>
          <p:cNvSpPr txBox="1">
            <a:spLocks noChangeArrowheads="1"/>
          </p:cNvSpPr>
          <p:nvPr/>
        </p:nvSpPr>
        <p:spPr bwMode="auto">
          <a:xfrm>
            <a:off x="3612221" y="1186281"/>
            <a:ext cx="169661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600" dirty="0">
                <a:solidFill>
                  <a:srgbClr val="000000"/>
                </a:solidFill>
                <a:cs typeface="Arial" panose="020B0604020202020204" pitchFamily="34" charset="0"/>
              </a:rPr>
              <a:t>Planning Strategies</a:t>
            </a:r>
          </a:p>
        </p:txBody>
      </p:sp>
      <p:sp>
        <p:nvSpPr>
          <p:cNvPr id="2056" name="Text Box 24"/>
          <p:cNvSpPr txBox="1">
            <a:spLocks noChangeArrowheads="1"/>
          </p:cNvSpPr>
          <p:nvPr/>
        </p:nvSpPr>
        <p:spPr bwMode="auto">
          <a:xfrm>
            <a:off x="6618157" y="1205059"/>
            <a:ext cx="16174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600" dirty="0">
                <a:solidFill>
                  <a:srgbClr val="000000"/>
                </a:solidFill>
                <a:cs typeface="Arial" panose="020B0604020202020204" pitchFamily="34" charset="0"/>
              </a:rPr>
              <a:t>Sustainability</a:t>
            </a:r>
          </a:p>
        </p:txBody>
      </p:sp>
      <p:sp>
        <p:nvSpPr>
          <p:cNvPr id="2063" name="Text Box 26"/>
          <p:cNvSpPr txBox="1">
            <a:spLocks noChangeArrowheads="1"/>
          </p:cNvSpPr>
          <p:nvPr/>
        </p:nvSpPr>
        <p:spPr bwMode="auto">
          <a:xfrm rot="-5400000">
            <a:off x="681848" y="2425251"/>
            <a:ext cx="1318062"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a:solidFill>
                  <a:srgbClr val="000000"/>
                </a:solidFill>
                <a:cs typeface="Arial" panose="020B0604020202020204" pitchFamily="34" charset="0"/>
              </a:rPr>
              <a:t>Community needs assessment </a:t>
            </a:r>
          </a:p>
        </p:txBody>
      </p:sp>
      <p:sp>
        <p:nvSpPr>
          <p:cNvPr id="2064" name="Text Box 27"/>
          <p:cNvSpPr txBox="1">
            <a:spLocks noChangeArrowheads="1"/>
          </p:cNvSpPr>
          <p:nvPr/>
        </p:nvSpPr>
        <p:spPr bwMode="auto">
          <a:xfrm rot="-5400000">
            <a:off x="1344366" y="2534937"/>
            <a:ext cx="109804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a:solidFill>
                  <a:srgbClr val="000000"/>
                </a:solidFill>
                <a:cs typeface="Arial" panose="020B0604020202020204" pitchFamily="34" charset="0"/>
              </a:rPr>
              <a:t>Potential stakeholders convened</a:t>
            </a:r>
          </a:p>
        </p:txBody>
      </p:sp>
      <p:sp>
        <p:nvSpPr>
          <p:cNvPr id="2065" name="Text Box 29"/>
          <p:cNvSpPr txBox="1">
            <a:spLocks noChangeArrowheads="1"/>
          </p:cNvSpPr>
          <p:nvPr/>
        </p:nvSpPr>
        <p:spPr bwMode="auto">
          <a:xfrm rot="-5400000">
            <a:off x="3881188" y="2513035"/>
            <a:ext cx="134215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a:solidFill>
                  <a:srgbClr val="000000"/>
                </a:solidFill>
                <a:cs typeface="Arial" panose="020B0604020202020204" pitchFamily="34" charset="0"/>
              </a:rPr>
              <a:t>Strategies tailored for sites</a:t>
            </a:r>
          </a:p>
        </p:txBody>
      </p:sp>
      <p:sp>
        <p:nvSpPr>
          <p:cNvPr id="2067" name="Text Box 31"/>
          <p:cNvSpPr txBox="1">
            <a:spLocks noChangeArrowheads="1"/>
          </p:cNvSpPr>
          <p:nvPr/>
        </p:nvSpPr>
        <p:spPr bwMode="auto">
          <a:xfrm rot="-5400000">
            <a:off x="5046207" y="2600104"/>
            <a:ext cx="12114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a:solidFill>
                  <a:srgbClr val="000000"/>
                </a:solidFill>
                <a:cs typeface="Arial" panose="020B0604020202020204" pitchFamily="34" charset="0"/>
              </a:rPr>
              <a:t>PSE strategy carried out</a:t>
            </a:r>
          </a:p>
        </p:txBody>
      </p:sp>
      <p:sp>
        <p:nvSpPr>
          <p:cNvPr id="2068" name="Text Box 32"/>
          <p:cNvSpPr txBox="1">
            <a:spLocks noChangeArrowheads="1"/>
          </p:cNvSpPr>
          <p:nvPr/>
        </p:nvSpPr>
        <p:spPr bwMode="auto">
          <a:xfrm rot="-5400000">
            <a:off x="5865538" y="2609584"/>
            <a:ext cx="123046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a:solidFill>
                  <a:srgbClr val="000000"/>
                </a:solidFill>
                <a:cs typeface="Arial" panose="020B0604020202020204" pitchFamily="34" charset="0"/>
              </a:rPr>
              <a:t>Organization adoption </a:t>
            </a:r>
          </a:p>
        </p:txBody>
      </p:sp>
      <p:sp>
        <p:nvSpPr>
          <p:cNvPr id="2069" name="Text Box 33"/>
          <p:cNvSpPr txBox="1">
            <a:spLocks noChangeArrowheads="1"/>
          </p:cNvSpPr>
          <p:nvPr/>
        </p:nvSpPr>
        <p:spPr bwMode="auto">
          <a:xfrm rot="-5400000">
            <a:off x="6564233" y="2549402"/>
            <a:ext cx="139709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a:solidFill>
                  <a:srgbClr val="000000"/>
                </a:solidFill>
                <a:cs typeface="Arial" panose="020B0604020202020204" pitchFamily="34" charset="0"/>
              </a:rPr>
              <a:t>Institutionalized PSE change</a:t>
            </a:r>
          </a:p>
        </p:txBody>
      </p:sp>
      <p:sp>
        <p:nvSpPr>
          <p:cNvPr id="2070" name="Text Box 41"/>
          <p:cNvSpPr txBox="1">
            <a:spLocks noChangeArrowheads="1"/>
          </p:cNvSpPr>
          <p:nvPr/>
        </p:nvSpPr>
        <p:spPr bwMode="auto">
          <a:xfrm>
            <a:off x="1032734" y="3587945"/>
            <a:ext cx="1377932" cy="31700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 indent="-571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sz="1000" dirty="0">
                <a:solidFill>
                  <a:srgbClr val="000000"/>
                </a:solidFill>
                <a:latin typeface="+mn-lt"/>
              </a:rPr>
              <a:t>An issue is identified as a policy, systems, or environmental change is needed to improve local health status</a:t>
            </a:r>
          </a:p>
          <a:p>
            <a:pPr eaLnBrk="1" hangingPunct="1">
              <a:spcBef>
                <a:spcPct val="50000"/>
              </a:spcBef>
              <a:buFontTx/>
              <a:buChar char="•"/>
            </a:pPr>
            <a:r>
              <a:rPr lang="en-US" sz="1000" dirty="0">
                <a:solidFill>
                  <a:srgbClr val="000000"/>
                </a:solidFill>
                <a:latin typeface="+mn-lt"/>
              </a:rPr>
              <a:t>AHA staff convene statewide and/or local stakeholders vested in the issues identified</a:t>
            </a:r>
          </a:p>
          <a:p>
            <a:pPr eaLnBrk="1" hangingPunct="1">
              <a:spcBef>
                <a:spcPct val="50000"/>
              </a:spcBef>
              <a:buFontTx/>
              <a:buChar char="•"/>
            </a:pPr>
            <a:r>
              <a:rPr lang="en-US" sz="1000" dirty="0">
                <a:solidFill>
                  <a:srgbClr val="000000"/>
                </a:solidFill>
                <a:latin typeface="+mn-lt"/>
              </a:rPr>
              <a:t>If identified, decision is made to explore potential PSE changes</a:t>
            </a:r>
            <a:br>
              <a:rPr lang="en-US" sz="1000" dirty="0">
                <a:solidFill>
                  <a:srgbClr val="000000"/>
                </a:solidFill>
                <a:latin typeface="+mn-lt"/>
              </a:rPr>
            </a:br>
            <a:r>
              <a:rPr lang="en-US" sz="1000" dirty="0">
                <a:solidFill>
                  <a:srgbClr val="000000"/>
                </a:solidFill>
                <a:latin typeface="+mn-lt"/>
              </a:rPr>
              <a:t/>
            </a:r>
            <a:br>
              <a:rPr lang="en-US" sz="1000" dirty="0">
                <a:solidFill>
                  <a:srgbClr val="000000"/>
                </a:solidFill>
                <a:latin typeface="+mn-lt"/>
              </a:rPr>
            </a:br>
            <a:endParaRPr lang="en-US" sz="1000" dirty="0">
              <a:solidFill>
                <a:srgbClr val="000000"/>
              </a:solidFill>
              <a:latin typeface="+mn-lt"/>
            </a:endParaRPr>
          </a:p>
        </p:txBody>
      </p:sp>
      <p:sp>
        <p:nvSpPr>
          <p:cNvPr id="4139" name="Text Box 43"/>
          <p:cNvSpPr txBox="1">
            <a:spLocks noChangeArrowheads="1"/>
          </p:cNvSpPr>
          <p:nvPr/>
        </p:nvSpPr>
        <p:spPr bwMode="auto">
          <a:xfrm>
            <a:off x="3932812" y="3587945"/>
            <a:ext cx="1337019" cy="30162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 indent="-571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FontTx/>
              <a:buChar char="•"/>
              <a:defRPr/>
            </a:pPr>
            <a:r>
              <a:rPr lang="en-US" sz="1000" dirty="0">
                <a:solidFill>
                  <a:srgbClr val="000000"/>
                </a:solidFill>
                <a:latin typeface="Arial" panose="020B0604020202020204" pitchFamily="34" charset="0"/>
                <a:cs typeface="Arial" panose="020B0604020202020204" pitchFamily="34" charset="0"/>
              </a:rPr>
              <a:t>Leadership group identifies sites that are willing to implement PSE changes</a:t>
            </a:r>
          </a:p>
          <a:p>
            <a:pPr>
              <a:spcBef>
                <a:spcPct val="50000"/>
              </a:spcBef>
              <a:buFontTx/>
              <a:buChar char="•"/>
              <a:defRPr/>
            </a:pPr>
            <a:r>
              <a:rPr lang="en-US" sz="1000" dirty="0">
                <a:solidFill>
                  <a:srgbClr val="000000"/>
                </a:solidFill>
                <a:latin typeface="Arial" panose="020B0604020202020204" pitchFamily="34" charset="0"/>
                <a:cs typeface="Arial" panose="020B0604020202020204" pitchFamily="34" charset="0"/>
              </a:rPr>
              <a:t>Leadership group tailors PSE change strategy to be site specific</a:t>
            </a:r>
          </a:p>
          <a:p>
            <a:pPr>
              <a:spcBef>
                <a:spcPct val="50000"/>
              </a:spcBef>
              <a:buFontTx/>
              <a:buChar char="•"/>
              <a:defRPr/>
            </a:pPr>
            <a:r>
              <a:rPr lang="en-US" sz="1000" dirty="0">
                <a:solidFill>
                  <a:srgbClr val="000000"/>
                </a:solidFill>
                <a:latin typeface="Arial" panose="020B0604020202020204" pitchFamily="34" charset="0"/>
                <a:cs typeface="Arial" panose="020B0604020202020204" pitchFamily="34" charset="0"/>
              </a:rPr>
              <a:t>AHA staff develop and/or modify the community action plan to incorporate new PSE activities.</a:t>
            </a:r>
          </a:p>
          <a:p>
            <a:pPr marL="0" indent="0">
              <a:spcBef>
                <a:spcPct val="50000"/>
              </a:spcBef>
              <a:defRPr/>
            </a:pPr>
            <a:endParaRPr lang="en-US" sz="1000" dirty="0">
              <a:solidFill>
                <a:srgbClr val="000000"/>
              </a:solidFill>
              <a:latin typeface="Arial" panose="020B0604020202020204" pitchFamily="34" charset="0"/>
              <a:cs typeface="Arial" panose="020B0604020202020204" pitchFamily="34" charset="0"/>
            </a:endParaRPr>
          </a:p>
          <a:p>
            <a:pPr>
              <a:spcBef>
                <a:spcPct val="50000"/>
              </a:spcBef>
              <a:buFontTx/>
              <a:buChar char="•"/>
              <a:defRPr/>
            </a:pPr>
            <a:endParaRPr lang="en-US" sz="1000" dirty="0">
              <a:solidFill>
                <a:srgbClr val="000000"/>
              </a:solidFill>
              <a:latin typeface="Arial" panose="020B0604020202020204" pitchFamily="34" charset="0"/>
              <a:cs typeface="Arial" panose="020B0604020202020204" pitchFamily="34" charset="0"/>
            </a:endParaRPr>
          </a:p>
        </p:txBody>
      </p:sp>
      <p:sp>
        <p:nvSpPr>
          <p:cNvPr id="2073" name="Text Box 94"/>
          <p:cNvSpPr txBox="1">
            <a:spLocks noChangeArrowheads="1"/>
          </p:cNvSpPr>
          <p:nvPr/>
        </p:nvSpPr>
        <p:spPr bwMode="auto">
          <a:xfrm rot="-5400000">
            <a:off x="4374085" y="2523312"/>
            <a:ext cx="13449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a:solidFill>
                  <a:srgbClr val="000000"/>
                </a:solidFill>
                <a:cs typeface="Arial" panose="020B0604020202020204" pitchFamily="34" charset="0"/>
              </a:rPr>
              <a:t>CAP developed, modified</a:t>
            </a:r>
          </a:p>
        </p:txBody>
      </p:sp>
      <p:sp>
        <p:nvSpPr>
          <p:cNvPr id="2074" name="Text Box 96"/>
          <p:cNvSpPr txBox="1">
            <a:spLocks noChangeArrowheads="1"/>
          </p:cNvSpPr>
          <p:nvPr/>
        </p:nvSpPr>
        <p:spPr bwMode="auto">
          <a:xfrm rot="-5400000">
            <a:off x="5380306" y="2537836"/>
            <a:ext cx="137396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a:solidFill>
                  <a:srgbClr val="000000"/>
                </a:solidFill>
                <a:cs typeface="Arial" panose="020B0604020202020204" pitchFamily="34" charset="0"/>
              </a:rPr>
              <a:t>Promotion of new PSE change</a:t>
            </a:r>
          </a:p>
        </p:txBody>
      </p:sp>
      <p:sp>
        <p:nvSpPr>
          <p:cNvPr id="2075" name="Line 97"/>
          <p:cNvSpPr>
            <a:spLocks noChangeShapeType="1"/>
          </p:cNvSpPr>
          <p:nvPr/>
        </p:nvSpPr>
        <p:spPr bwMode="auto">
          <a:xfrm flipV="1">
            <a:off x="2586646" y="2009552"/>
            <a:ext cx="1028700" cy="0"/>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solidFill>
                <a:srgbClr val="000000"/>
              </a:solidFill>
            </a:endParaRPr>
          </a:p>
        </p:txBody>
      </p:sp>
      <p:sp>
        <p:nvSpPr>
          <p:cNvPr id="2076" name="Text Box 99"/>
          <p:cNvSpPr txBox="1">
            <a:spLocks noChangeArrowheads="1"/>
          </p:cNvSpPr>
          <p:nvPr/>
        </p:nvSpPr>
        <p:spPr bwMode="auto">
          <a:xfrm>
            <a:off x="2193470" y="1186282"/>
            <a:ext cx="161747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600" dirty="0">
                <a:solidFill>
                  <a:srgbClr val="000000"/>
                </a:solidFill>
                <a:cs typeface="Arial" panose="020B0604020202020204" pitchFamily="34" charset="0"/>
              </a:rPr>
              <a:t>Identify Solutions</a:t>
            </a:r>
          </a:p>
        </p:txBody>
      </p:sp>
      <p:sp>
        <p:nvSpPr>
          <p:cNvPr id="2077" name="Text Box 101"/>
          <p:cNvSpPr txBox="1">
            <a:spLocks noChangeArrowheads="1"/>
          </p:cNvSpPr>
          <p:nvPr/>
        </p:nvSpPr>
        <p:spPr bwMode="auto">
          <a:xfrm>
            <a:off x="2540716" y="3606140"/>
            <a:ext cx="1377057" cy="252376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 indent="-57150" eaLnBrk="0" hangingPunct="0">
              <a:defRPr>
                <a:solidFill>
                  <a:schemeClr val="tx1"/>
                </a:solidFill>
                <a:latin typeface="Arial" panose="020B0604020202020204" pitchFamily="34" charset="0"/>
              </a:defRPr>
            </a:lvl1pPr>
            <a:lvl2pPr marL="228600" indent="-571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sz="1000" dirty="0">
                <a:solidFill>
                  <a:srgbClr val="000000"/>
                </a:solidFill>
                <a:cs typeface="Arial" panose="020B0604020202020204" pitchFamily="34" charset="0"/>
              </a:rPr>
              <a:t>AHA staff convene stakeholders to identify resources and barriers to address the issue.</a:t>
            </a:r>
          </a:p>
          <a:p>
            <a:pPr eaLnBrk="1" hangingPunct="1">
              <a:buFontTx/>
              <a:buChar char="•"/>
            </a:pPr>
            <a:r>
              <a:rPr lang="en-US" sz="1000" dirty="0">
                <a:solidFill>
                  <a:srgbClr val="000000"/>
                </a:solidFill>
                <a:cs typeface="Arial" panose="020B0604020202020204" pitchFamily="34" charset="0"/>
              </a:rPr>
              <a:t>AHA staff convene leadership group of stakeholders to help in the planning and implementation of PSE changes</a:t>
            </a:r>
          </a:p>
          <a:p>
            <a:pPr marL="0" indent="0" eaLnBrk="1" hangingPunct="1"/>
            <a:endParaRPr lang="en-US" sz="800" dirty="0">
              <a:solidFill>
                <a:srgbClr val="000000"/>
              </a:solidFill>
              <a:cs typeface="Arial" panose="020B0604020202020204" pitchFamily="34" charset="0"/>
            </a:endParaRPr>
          </a:p>
          <a:p>
            <a:pPr eaLnBrk="1" hangingPunct="1">
              <a:buFontTx/>
              <a:buChar char="•"/>
            </a:pPr>
            <a:r>
              <a:rPr lang="en-US" sz="1000" dirty="0">
                <a:solidFill>
                  <a:srgbClr val="000000"/>
                </a:solidFill>
                <a:cs typeface="Arial" panose="020B0604020202020204" pitchFamily="34" charset="0"/>
              </a:rPr>
              <a:t>Decision is made to conduct a PSE intervention</a:t>
            </a:r>
          </a:p>
        </p:txBody>
      </p:sp>
      <p:sp>
        <p:nvSpPr>
          <p:cNvPr id="2090" name="Text Box 114"/>
          <p:cNvSpPr txBox="1">
            <a:spLocks noChangeArrowheads="1"/>
          </p:cNvSpPr>
          <p:nvPr/>
        </p:nvSpPr>
        <p:spPr bwMode="auto">
          <a:xfrm rot="-5400000">
            <a:off x="2109490" y="2428798"/>
            <a:ext cx="132515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a:solidFill>
                  <a:srgbClr val="000000"/>
                </a:solidFill>
                <a:cs typeface="Arial" panose="020B0604020202020204" pitchFamily="34" charset="0"/>
              </a:rPr>
              <a:t>Resources and barriers identified </a:t>
            </a:r>
          </a:p>
        </p:txBody>
      </p:sp>
      <p:sp>
        <p:nvSpPr>
          <p:cNvPr id="2091" name="Text Box 115"/>
          <p:cNvSpPr txBox="1">
            <a:spLocks noChangeArrowheads="1"/>
          </p:cNvSpPr>
          <p:nvPr/>
        </p:nvSpPr>
        <p:spPr bwMode="auto">
          <a:xfrm rot="-5400000">
            <a:off x="3574290" y="2677211"/>
            <a:ext cx="119643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a:solidFill>
                  <a:srgbClr val="000000"/>
                </a:solidFill>
                <a:cs typeface="Arial" panose="020B0604020202020204" pitchFamily="34" charset="0"/>
              </a:rPr>
              <a:t>Sites identified </a:t>
            </a:r>
          </a:p>
        </p:txBody>
      </p:sp>
      <p:sp>
        <p:nvSpPr>
          <p:cNvPr id="2093" name="Text Box 117"/>
          <p:cNvSpPr txBox="1">
            <a:spLocks noChangeArrowheads="1"/>
          </p:cNvSpPr>
          <p:nvPr/>
        </p:nvSpPr>
        <p:spPr bwMode="auto">
          <a:xfrm rot="-5400000">
            <a:off x="2577038" y="2513435"/>
            <a:ext cx="132515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a:solidFill>
                  <a:srgbClr val="000000"/>
                </a:solidFill>
                <a:cs typeface="Arial" panose="020B0604020202020204" pitchFamily="34" charset="0"/>
              </a:rPr>
              <a:t>Develop leadership team</a:t>
            </a:r>
          </a:p>
        </p:txBody>
      </p:sp>
      <p:sp>
        <p:nvSpPr>
          <p:cNvPr id="2098" name="Line 122"/>
          <p:cNvSpPr>
            <a:spLocks noChangeShapeType="1"/>
          </p:cNvSpPr>
          <p:nvPr/>
        </p:nvSpPr>
        <p:spPr bwMode="auto">
          <a:xfrm flipV="1">
            <a:off x="8686800" y="2904446"/>
            <a:ext cx="0" cy="400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solidFill>
                <a:srgbClr val="000000"/>
              </a:solidFill>
            </a:endParaRPr>
          </a:p>
        </p:txBody>
      </p:sp>
      <p:sp>
        <p:nvSpPr>
          <p:cNvPr id="2100" name="Line 124"/>
          <p:cNvSpPr>
            <a:spLocks noChangeShapeType="1"/>
          </p:cNvSpPr>
          <p:nvPr/>
        </p:nvSpPr>
        <p:spPr bwMode="auto">
          <a:xfrm>
            <a:off x="5443456" y="2003296"/>
            <a:ext cx="1174701" cy="6256"/>
          </a:xfrm>
          <a:prstGeom prst="line">
            <a:avLst/>
          </a:prstGeom>
          <a:noFill/>
          <a:ln w="76200">
            <a:solidFill>
              <a:schemeClr val="accent4">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solidFill>
                <a:srgbClr val="000000"/>
              </a:solidFill>
            </a:endParaRPr>
          </a:p>
        </p:txBody>
      </p:sp>
      <p:sp>
        <p:nvSpPr>
          <p:cNvPr id="2101" name="Text Box 125"/>
          <p:cNvSpPr txBox="1">
            <a:spLocks noChangeArrowheads="1"/>
          </p:cNvSpPr>
          <p:nvPr/>
        </p:nvSpPr>
        <p:spPr bwMode="auto">
          <a:xfrm>
            <a:off x="5036081" y="1194377"/>
            <a:ext cx="17172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600" dirty="0">
                <a:solidFill>
                  <a:srgbClr val="000000"/>
                </a:solidFill>
                <a:cs typeface="Arial" panose="020B0604020202020204" pitchFamily="34" charset="0"/>
              </a:rPr>
              <a:t>Implementation</a:t>
            </a:r>
          </a:p>
        </p:txBody>
      </p:sp>
      <p:sp>
        <p:nvSpPr>
          <p:cNvPr id="2102" name="Text Box 126"/>
          <p:cNvSpPr txBox="1">
            <a:spLocks noChangeArrowheads="1"/>
          </p:cNvSpPr>
          <p:nvPr/>
        </p:nvSpPr>
        <p:spPr bwMode="auto">
          <a:xfrm>
            <a:off x="5372494" y="3606140"/>
            <a:ext cx="1245663" cy="255454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325" indent="-603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sz="1000" dirty="0">
                <a:solidFill>
                  <a:srgbClr val="000000"/>
                </a:solidFill>
                <a:cs typeface="Arial" panose="020B0604020202020204" pitchFamily="34" charset="0"/>
              </a:rPr>
              <a:t>AHA staff and/or leadership team work with sites to carry out PSE changes</a:t>
            </a:r>
          </a:p>
          <a:p>
            <a:pPr eaLnBrk="1" hangingPunct="1">
              <a:spcBef>
                <a:spcPct val="50000"/>
              </a:spcBef>
              <a:buFontTx/>
              <a:buChar char="•"/>
            </a:pPr>
            <a:r>
              <a:rPr lang="en-US" sz="1000" dirty="0">
                <a:solidFill>
                  <a:srgbClr val="000000"/>
                </a:solidFill>
                <a:cs typeface="Arial" panose="020B0604020202020204" pitchFamily="34" charset="0"/>
              </a:rPr>
              <a:t>AHA staff, setting, and/or leadership team promotes new PSE changes </a:t>
            </a:r>
          </a:p>
          <a:p>
            <a:pPr eaLnBrk="1" hangingPunct="1">
              <a:spcBef>
                <a:spcPct val="50000"/>
              </a:spcBef>
              <a:buFontTx/>
              <a:buChar char="•"/>
            </a:pPr>
            <a:r>
              <a:rPr lang="en-US" sz="1000" dirty="0">
                <a:solidFill>
                  <a:srgbClr val="000000"/>
                </a:solidFill>
                <a:cs typeface="Arial" panose="020B0604020202020204" pitchFamily="34" charset="0"/>
              </a:rPr>
              <a:t>Site adopts organizational procedures to continue the PSE change</a:t>
            </a:r>
          </a:p>
        </p:txBody>
      </p:sp>
      <p:sp>
        <p:nvSpPr>
          <p:cNvPr id="55" name="Text Box 117"/>
          <p:cNvSpPr txBox="1">
            <a:spLocks noChangeArrowheads="1"/>
          </p:cNvSpPr>
          <p:nvPr/>
        </p:nvSpPr>
        <p:spPr bwMode="auto">
          <a:xfrm rot="-5400000">
            <a:off x="3106685" y="2634371"/>
            <a:ext cx="112763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a:solidFill>
                  <a:srgbClr val="000000"/>
                </a:solidFill>
                <a:cs typeface="Arial" panose="020B0604020202020204" pitchFamily="34" charset="0"/>
              </a:rPr>
              <a:t>Strategy identified </a:t>
            </a:r>
          </a:p>
        </p:txBody>
      </p:sp>
      <p:sp>
        <p:nvSpPr>
          <p:cNvPr id="33" name="Title 2"/>
          <p:cNvSpPr txBox="1">
            <a:spLocks/>
          </p:cNvSpPr>
          <p:nvPr/>
        </p:nvSpPr>
        <p:spPr>
          <a:xfrm>
            <a:off x="30017" y="0"/>
            <a:ext cx="9094221" cy="993775"/>
          </a:xfrm>
          <a:prstGeom prst="rect">
            <a:avLst/>
          </a:prstGeom>
        </p:spPr>
        <p:txBody>
          <a:bodyPr anchor="b"/>
          <a:lstStyle>
            <a:lvl1pPr algn="l" rtl="0" eaLnBrk="0" fontAlgn="base" hangingPunct="0">
              <a:lnSpc>
                <a:spcPct val="70000"/>
              </a:lnSpc>
              <a:spcBef>
                <a:spcPct val="0"/>
              </a:spcBef>
              <a:spcAft>
                <a:spcPct val="0"/>
              </a:spcAft>
              <a:defRPr sz="3200" b="1">
                <a:solidFill>
                  <a:schemeClr val="bg2"/>
                </a:solidFill>
                <a:latin typeface="Calibri" panose="020F0502020204030204" pitchFamily="34" charset="0"/>
                <a:ea typeface="+mj-ea"/>
                <a:cs typeface="Calibri" panose="020F0502020204030204" pitchFamily="34" charset="0"/>
              </a:defRPr>
            </a:lvl1pPr>
            <a:lvl2pPr algn="l" rtl="0" eaLnBrk="0" fontAlgn="base" hangingPunct="0">
              <a:lnSpc>
                <a:spcPct val="70000"/>
              </a:lnSpc>
              <a:spcBef>
                <a:spcPct val="0"/>
              </a:spcBef>
              <a:spcAft>
                <a:spcPct val="0"/>
              </a:spcAft>
              <a:defRPr sz="4400" b="1">
                <a:solidFill>
                  <a:srgbClr val="000099"/>
                </a:solidFill>
                <a:latin typeface="Times New Roman" pitchFamily="18" charset="0"/>
              </a:defRPr>
            </a:lvl2pPr>
            <a:lvl3pPr algn="l" rtl="0" eaLnBrk="0" fontAlgn="base" hangingPunct="0">
              <a:lnSpc>
                <a:spcPct val="70000"/>
              </a:lnSpc>
              <a:spcBef>
                <a:spcPct val="0"/>
              </a:spcBef>
              <a:spcAft>
                <a:spcPct val="0"/>
              </a:spcAft>
              <a:defRPr sz="4400" b="1">
                <a:solidFill>
                  <a:srgbClr val="000099"/>
                </a:solidFill>
                <a:latin typeface="Times New Roman" pitchFamily="18" charset="0"/>
              </a:defRPr>
            </a:lvl3pPr>
            <a:lvl4pPr algn="l" rtl="0" eaLnBrk="0" fontAlgn="base" hangingPunct="0">
              <a:lnSpc>
                <a:spcPct val="70000"/>
              </a:lnSpc>
              <a:spcBef>
                <a:spcPct val="0"/>
              </a:spcBef>
              <a:spcAft>
                <a:spcPct val="0"/>
              </a:spcAft>
              <a:defRPr sz="4400" b="1">
                <a:solidFill>
                  <a:srgbClr val="000099"/>
                </a:solidFill>
                <a:latin typeface="Times New Roman" pitchFamily="18" charset="0"/>
              </a:defRPr>
            </a:lvl4pPr>
            <a:lvl5pPr algn="l" rtl="0" eaLnBrk="0" fontAlgn="base" hangingPunct="0">
              <a:lnSpc>
                <a:spcPct val="70000"/>
              </a:lnSpc>
              <a:spcBef>
                <a:spcPct val="0"/>
              </a:spcBef>
              <a:spcAft>
                <a:spcPct val="0"/>
              </a:spcAft>
              <a:defRPr sz="4400" b="1">
                <a:solidFill>
                  <a:srgbClr val="000099"/>
                </a:solidFill>
                <a:latin typeface="Times New Roman" pitchFamily="18" charset="0"/>
              </a:defRPr>
            </a:lvl5pPr>
            <a:lvl6pPr marL="457200" algn="l" rtl="0" eaLnBrk="0" fontAlgn="base" hangingPunct="0">
              <a:lnSpc>
                <a:spcPct val="70000"/>
              </a:lnSpc>
              <a:spcBef>
                <a:spcPct val="0"/>
              </a:spcBef>
              <a:spcAft>
                <a:spcPct val="0"/>
              </a:spcAft>
              <a:defRPr sz="4400" b="1">
                <a:solidFill>
                  <a:srgbClr val="000099"/>
                </a:solidFill>
                <a:latin typeface="Times New Roman" pitchFamily="18" charset="0"/>
              </a:defRPr>
            </a:lvl6pPr>
            <a:lvl7pPr marL="914400" algn="l" rtl="0" eaLnBrk="0" fontAlgn="base" hangingPunct="0">
              <a:lnSpc>
                <a:spcPct val="70000"/>
              </a:lnSpc>
              <a:spcBef>
                <a:spcPct val="0"/>
              </a:spcBef>
              <a:spcAft>
                <a:spcPct val="0"/>
              </a:spcAft>
              <a:defRPr sz="4400" b="1">
                <a:solidFill>
                  <a:srgbClr val="000099"/>
                </a:solidFill>
                <a:latin typeface="Times New Roman" pitchFamily="18" charset="0"/>
              </a:defRPr>
            </a:lvl7pPr>
            <a:lvl8pPr marL="1371600" algn="l" rtl="0" eaLnBrk="0" fontAlgn="base" hangingPunct="0">
              <a:lnSpc>
                <a:spcPct val="70000"/>
              </a:lnSpc>
              <a:spcBef>
                <a:spcPct val="0"/>
              </a:spcBef>
              <a:spcAft>
                <a:spcPct val="0"/>
              </a:spcAft>
              <a:defRPr sz="4400" b="1">
                <a:solidFill>
                  <a:srgbClr val="000099"/>
                </a:solidFill>
                <a:latin typeface="Times New Roman" pitchFamily="18" charset="0"/>
              </a:defRPr>
            </a:lvl8pPr>
            <a:lvl9pPr marL="1828800" algn="l" rtl="0" eaLnBrk="0" fontAlgn="base" hangingPunct="0">
              <a:lnSpc>
                <a:spcPct val="70000"/>
              </a:lnSpc>
              <a:spcBef>
                <a:spcPct val="0"/>
              </a:spcBef>
              <a:spcAft>
                <a:spcPct val="0"/>
              </a:spcAft>
              <a:defRPr sz="4400" b="1">
                <a:solidFill>
                  <a:srgbClr val="000099"/>
                </a:solidFill>
                <a:latin typeface="Times New Roman" pitchFamily="18" charset="0"/>
              </a:defRPr>
            </a:lvl9pPr>
          </a:lstStyle>
          <a:p>
            <a:pPr algn="ctr">
              <a:lnSpc>
                <a:spcPct val="100000"/>
              </a:lnSpc>
            </a:pPr>
            <a:r>
              <a:rPr lang="en-US" sz="2800" kern="0" dirty="0">
                <a:solidFill>
                  <a:schemeClr val="tx1"/>
                </a:solidFill>
                <a:ea typeface="Times New Roman" panose="02020603050405020304" pitchFamily="18" charset="0"/>
                <a:cs typeface="Times New Roman" panose="02020603050405020304" pitchFamily="18" charset="0"/>
              </a:rPr>
              <a:t>Designing a Policy, Systems and Environmental Changes (PSE) Continuum Model</a:t>
            </a:r>
            <a:endParaRPr lang="en-US" sz="2800" kern="0" dirty="0">
              <a:solidFill>
                <a:schemeClr val="tx1"/>
              </a:solidFill>
            </a:endParaRPr>
          </a:p>
        </p:txBody>
      </p:sp>
      <p:sp>
        <p:nvSpPr>
          <p:cNvPr id="31" name="Rectangle 30"/>
          <p:cNvSpPr/>
          <p:nvPr/>
        </p:nvSpPr>
        <p:spPr bwMode="auto">
          <a:xfrm>
            <a:off x="6772660" y="5619161"/>
            <a:ext cx="2351579" cy="1219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New Roman" pitchFamily="18" charset="0"/>
            </a:endParaRPr>
          </a:p>
        </p:txBody>
      </p:sp>
      <p:sp>
        <p:nvSpPr>
          <p:cNvPr id="4138" name="Text Box 42"/>
          <p:cNvSpPr txBox="1">
            <a:spLocks noChangeArrowheads="1"/>
          </p:cNvSpPr>
          <p:nvPr/>
        </p:nvSpPr>
        <p:spPr bwMode="auto">
          <a:xfrm>
            <a:off x="6720819" y="3606140"/>
            <a:ext cx="1268875" cy="280076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325" indent="-6032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FontTx/>
              <a:buChar char="•"/>
              <a:defRPr/>
            </a:pPr>
            <a:r>
              <a:rPr lang="en-US" sz="1000" dirty="0">
                <a:solidFill>
                  <a:srgbClr val="000000"/>
                </a:solidFill>
                <a:latin typeface="Arial" panose="020B0604020202020204" pitchFamily="34" charset="0"/>
                <a:cs typeface="Arial" panose="020B0604020202020204" pitchFamily="34" charset="0"/>
              </a:rPr>
              <a:t>Once implemented, site staff embed the PSE change in to organizational budget, practice and policy</a:t>
            </a:r>
          </a:p>
          <a:p>
            <a:pPr>
              <a:spcBef>
                <a:spcPct val="50000"/>
              </a:spcBef>
              <a:buFontTx/>
              <a:buChar char="•"/>
              <a:defRPr/>
            </a:pPr>
            <a:r>
              <a:rPr lang="en-US" sz="1000" dirty="0">
                <a:solidFill>
                  <a:srgbClr val="000000"/>
                </a:solidFill>
                <a:latin typeface="Arial" panose="020B0604020202020204" pitchFamily="34" charset="0"/>
                <a:cs typeface="Arial" panose="020B0604020202020204" pitchFamily="34" charset="0"/>
              </a:rPr>
              <a:t>AHA staff helps to promote PSE changes, so community support influences sustainability </a:t>
            </a:r>
          </a:p>
          <a:p>
            <a:pPr marL="0" indent="0">
              <a:spcBef>
                <a:spcPct val="50000"/>
              </a:spcBef>
              <a:defRPr/>
            </a:pPr>
            <a:r>
              <a:rPr lang="en-US" sz="600" dirty="0">
                <a:solidFill>
                  <a:srgbClr val="000000"/>
                </a:solidFill>
                <a:latin typeface="Arial" panose="020B0604020202020204" pitchFamily="34" charset="0"/>
                <a:cs typeface="Arial" panose="020B0604020202020204" pitchFamily="34" charset="0"/>
              </a:rPr>
              <a:t/>
            </a:r>
            <a:br>
              <a:rPr lang="en-US" sz="600" dirty="0">
                <a:solidFill>
                  <a:srgbClr val="000000"/>
                </a:solidFill>
                <a:latin typeface="Arial" panose="020B0604020202020204" pitchFamily="34" charset="0"/>
                <a:cs typeface="Arial" panose="020B0604020202020204" pitchFamily="34" charset="0"/>
              </a:rPr>
            </a:br>
            <a:r>
              <a:rPr lang="en-US" sz="600" dirty="0">
                <a:solidFill>
                  <a:srgbClr val="000000"/>
                </a:solidFill>
                <a:latin typeface="Arial" panose="020B0604020202020204" pitchFamily="34" charset="0"/>
                <a:cs typeface="Arial" panose="020B0604020202020204" pitchFamily="34" charset="0"/>
              </a:rPr>
              <a:t/>
            </a:r>
            <a:br>
              <a:rPr lang="en-US" sz="600" dirty="0">
                <a:solidFill>
                  <a:srgbClr val="000000"/>
                </a:solidFill>
                <a:latin typeface="Arial" panose="020B0604020202020204" pitchFamily="34" charset="0"/>
                <a:cs typeface="Arial" panose="020B0604020202020204" pitchFamily="34" charset="0"/>
              </a:rPr>
            </a:br>
            <a:endParaRPr lang="en-US" sz="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7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laura.king.hahn\Documents\Funding Opportunities\National Implementation and Dissemination for CD Prevention\Appendices\Affiliate Ma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60" y="0"/>
            <a:ext cx="9178160" cy="6842760"/>
          </a:xfrm>
          <a:prstGeom prst="rect">
            <a:avLst/>
          </a:prstGeom>
          <a:noFill/>
          <a:ln>
            <a:noFill/>
          </a:ln>
        </p:spPr>
      </p:pic>
      <p:sp>
        <p:nvSpPr>
          <p:cNvPr id="2" name="TextBox 1"/>
          <p:cNvSpPr txBox="1"/>
          <p:nvPr/>
        </p:nvSpPr>
        <p:spPr>
          <a:xfrm>
            <a:off x="3962400" y="457200"/>
            <a:ext cx="1295400" cy="40011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26578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1696" r="1613"/>
          <a:stretch/>
        </p:blipFill>
        <p:spPr>
          <a:xfrm>
            <a:off x="381000" y="1066800"/>
            <a:ext cx="8406580" cy="4572000"/>
          </a:xfrm>
          <a:prstGeom prst="rect">
            <a:avLst/>
          </a:prstGeom>
        </p:spPr>
      </p:pic>
      <p:sp>
        <p:nvSpPr>
          <p:cNvPr id="8" name="Title 1"/>
          <p:cNvSpPr txBox="1">
            <a:spLocks/>
          </p:cNvSpPr>
          <p:nvPr/>
        </p:nvSpPr>
        <p:spPr>
          <a:xfrm>
            <a:off x="0" y="0"/>
            <a:ext cx="9220200" cy="1041400"/>
          </a:xfrm>
          <a:prstGeom prst="rect">
            <a:avLst/>
          </a:prstGeom>
        </p:spPr>
        <p:txBody>
          <a:bodyPr anchor="ctr"/>
          <a:lstStyle>
            <a:lvl1pPr algn="l" rtl="0" eaLnBrk="1" fontAlgn="base" hangingPunct="1">
              <a:lnSpc>
                <a:spcPct val="70000"/>
              </a:lnSpc>
              <a:spcBef>
                <a:spcPct val="0"/>
              </a:spcBef>
              <a:spcAft>
                <a:spcPct val="0"/>
              </a:spcAft>
              <a:defRPr sz="3200" b="1">
                <a:solidFill>
                  <a:schemeClr val="bg2"/>
                </a:solidFill>
                <a:latin typeface="+mj-lt"/>
                <a:ea typeface="+mj-ea"/>
                <a:cs typeface="+mj-cs"/>
              </a:defRPr>
            </a:lvl1pPr>
            <a:lvl2pPr algn="l" rtl="0" eaLnBrk="1" fontAlgn="base" hangingPunct="1">
              <a:lnSpc>
                <a:spcPct val="70000"/>
              </a:lnSpc>
              <a:spcBef>
                <a:spcPct val="0"/>
              </a:spcBef>
              <a:spcAft>
                <a:spcPct val="0"/>
              </a:spcAft>
              <a:defRPr sz="4400" b="1">
                <a:solidFill>
                  <a:srgbClr val="000099"/>
                </a:solidFill>
                <a:latin typeface="Times New Roman" pitchFamily="18" charset="0"/>
              </a:defRPr>
            </a:lvl2pPr>
            <a:lvl3pPr algn="l" rtl="0" eaLnBrk="1" fontAlgn="base" hangingPunct="1">
              <a:lnSpc>
                <a:spcPct val="70000"/>
              </a:lnSpc>
              <a:spcBef>
                <a:spcPct val="0"/>
              </a:spcBef>
              <a:spcAft>
                <a:spcPct val="0"/>
              </a:spcAft>
              <a:defRPr sz="4400" b="1">
                <a:solidFill>
                  <a:srgbClr val="000099"/>
                </a:solidFill>
                <a:latin typeface="Times New Roman" pitchFamily="18" charset="0"/>
              </a:defRPr>
            </a:lvl3pPr>
            <a:lvl4pPr algn="l" rtl="0" eaLnBrk="1" fontAlgn="base" hangingPunct="1">
              <a:lnSpc>
                <a:spcPct val="70000"/>
              </a:lnSpc>
              <a:spcBef>
                <a:spcPct val="0"/>
              </a:spcBef>
              <a:spcAft>
                <a:spcPct val="0"/>
              </a:spcAft>
              <a:defRPr sz="4400" b="1">
                <a:solidFill>
                  <a:srgbClr val="000099"/>
                </a:solidFill>
                <a:latin typeface="Times New Roman" pitchFamily="18" charset="0"/>
              </a:defRPr>
            </a:lvl4pPr>
            <a:lvl5pPr algn="l" rtl="0" eaLnBrk="1" fontAlgn="base" hangingPunct="1">
              <a:lnSpc>
                <a:spcPct val="70000"/>
              </a:lnSpc>
              <a:spcBef>
                <a:spcPct val="0"/>
              </a:spcBef>
              <a:spcAft>
                <a:spcPct val="0"/>
              </a:spcAft>
              <a:defRPr sz="4400" b="1">
                <a:solidFill>
                  <a:srgbClr val="000099"/>
                </a:solidFill>
                <a:latin typeface="Times New Roman" pitchFamily="18" charset="0"/>
              </a:defRPr>
            </a:lvl5pPr>
            <a:lvl6pPr marL="457200" algn="l" rtl="0" eaLnBrk="1" fontAlgn="base" hangingPunct="1">
              <a:lnSpc>
                <a:spcPct val="70000"/>
              </a:lnSpc>
              <a:spcBef>
                <a:spcPct val="0"/>
              </a:spcBef>
              <a:spcAft>
                <a:spcPct val="0"/>
              </a:spcAft>
              <a:defRPr sz="4400" b="1">
                <a:solidFill>
                  <a:srgbClr val="000099"/>
                </a:solidFill>
                <a:latin typeface="Times New Roman" pitchFamily="18" charset="0"/>
              </a:defRPr>
            </a:lvl6pPr>
            <a:lvl7pPr marL="914400" algn="l" rtl="0" eaLnBrk="1" fontAlgn="base" hangingPunct="1">
              <a:lnSpc>
                <a:spcPct val="70000"/>
              </a:lnSpc>
              <a:spcBef>
                <a:spcPct val="0"/>
              </a:spcBef>
              <a:spcAft>
                <a:spcPct val="0"/>
              </a:spcAft>
              <a:defRPr sz="4400" b="1">
                <a:solidFill>
                  <a:srgbClr val="000099"/>
                </a:solidFill>
                <a:latin typeface="Times New Roman" pitchFamily="18" charset="0"/>
              </a:defRPr>
            </a:lvl7pPr>
            <a:lvl8pPr marL="1371600" algn="l" rtl="0" eaLnBrk="1" fontAlgn="base" hangingPunct="1">
              <a:lnSpc>
                <a:spcPct val="70000"/>
              </a:lnSpc>
              <a:spcBef>
                <a:spcPct val="0"/>
              </a:spcBef>
              <a:spcAft>
                <a:spcPct val="0"/>
              </a:spcAft>
              <a:defRPr sz="4400" b="1">
                <a:solidFill>
                  <a:srgbClr val="000099"/>
                </a:solidFill>
                <a:latin typeface="Times New Roman" pitchFamily="18" charset="0"/>
              </a:defRPr>
            </a:lvl8pPr>
            <a:lvl9pPr marL="1828800" algn="l" rtl="0" eaLnBrk="1" fontAlgn="base" hangingPunct="1">
              <a:lnSpc>
                <a:spcPct val="70000"/>
              </a:lnSpc>
              <a:spcBef>
                <a:spcPct val="0"/>
              </a:spcBef>
              <a:spcAft>
                <a:spcPct val="0"/>
              </a:spcAft>
              <a:defRPr sz="4400" b="1">
                <a:solidFill>
                  <a:srgbClr val="000099"/>
                </a:solidFill>
                <a:latin typeface="Times New Roman" pitchFamily="18" charset="0"/>
              </a:defRPr>
            </a:lvl9pPr>
          </a:lstStyle>
          <a:p>
            <a:pPr algn="ctr"/>
            <a:r>
              <a:rPr lang="en-US" kern="0" dirty="0">
                <a:solidFill>
                  <a:schemeClr val="tx1"/>
                </a:solidFill>
              </a:rPr>
              <a:t>As a result, ANCHOR Cohort One…</a:t>
            </a:r>
          </a:p>
        </p:txBody>
      </p:sp>
      <p:sp>
        <p:nvSpPr>
          <p:cNvPr id="4" name="TextBox 3"/>
          <p:cNvSpPr txBox="1"/>
          <p:nvPr/>
        </p:nvSpPr>
        <p:spPr>
          <a:xfrm>
            <a:off x="381000" y="6019800"/>
            <a:ext cx="7337612" cy="523220"/>
          </a:xfrm>
          <a:prstGeom prst="rect">
            <a:avLst/>
          </a:prstGeom>
          <a:noFill/>
        </p:spPr>
        <p:txBody>
          <a:bodyPr wrap="square" rtlCol="0">
            <a:spAutoFit/>
          </a:bodyPr>
          <a:lstStyle/>
          <a:p>
            <a:r>
              <a:rPr lang="en-US" sz="2800" dirty="0">
                <a:solidFill>
                  <a:schemeClr val="bg2"/>
                </a:solidFill>
                <a:latin typeface="+mn-lt"/>
              </a:rPr>
              <a:t>15 Locations Across 13 States</a:t>
            </a:r>
          </a:p>
        </p:txBody>
      </p:sp>
    </p:spTree>
    <p:extLst>
      <p:ext uri="{BB962C8B-B14F-4D97-AF65-F5344CB8AC3E}">
        <p14:creationId xmlns:p14="http://schemas.microsoft.com/office/powerpoint/2010/main" val="256914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990600"/>
          </a:xfrm>
          <a:prstGeom prst="rect">
            <a:avLst/>
          </a:prstGeom>
        </p:spPr>
        <p:txBody>
          <a:bodyPr anchor="ctr"/>
          <a:lstStyle>
            <a:lvl1pPr algn="l" rtl="0" eaLnBrk="1" fontAlgn="base" hangingPunct="1">
              <a:lnSpc>
                <a:spcPct val="70000"/>
              </a:lnSpc>
              <a:spcBef>
                <a:spcPct val="0"/>
              </a:spcBef>
              <a:spcAft>
                <a:spcPct val="0"/>
              </a:spcAft>
              <a:defRPr sz="3200" b="1">
                <a:solidFill>
                  <a:schemeClr val="bg2"/>
                </a:solidFill>
                <a:latin typeface="+mj-lt"/>
                <a:ea typeface="+mj-ea"/>
                <a:cs typeface="+mj-cs"/>
              </a:defRPr>
            </a:lvl1pPr>
            <a:lvl2pPr algn="l" rtl="0" eaLnBrk="1" fontAlgn="base" hangingPunct="1">
              <a:lnSpc>
                <a:spcPct val="70000"/>
              </a:lnSpc>
              <a:spcBef>
                <a:spcPct val="0"/>
              </a:spcBef>
              <a:spcAft>
                <a:spcPct val="0"/>
              </a:spcAft>
              <a:defRPr sz="4400" b="1">
                <a:solidFill>
                  <a:srgbClr val="000099"/>
                </a:solidFill>
                <a:latin typeface="Times New Roman" pitchFamily="18" charset="0"/>
              </a:defRPr>
            </a:lvl2pPr>
            <a:lvl3pPr algn="l" rtl="0" eaLnBrk="1" fontAlgn="base" hangingPunct="1">
              <a:lnSpc>
                <a:spcPct val="70000"/>
              </a:lnSpc>
              <a:spcBef>
                <a:spcPct val="0"/>
              </a:spcBef>
              <a:spcAft>
                <a:spcPct val="0"/>
              </a:spcAft>
              <a:defRPr sz="4400" b="1">
                <a:solidFill>
                  <a:srgbClr val="000099"/>
                </a:solidFill>
                <a:latin typeface="Times New Roman" pitchFamily="18" charset="0"/>
              </a:defRPr>
            </a:lvl3pPr>
            <a:lvl4pPr algn="l" rtl="0" eaLnBrk="1" fontAlgn="base" hangingPunct="1">
              <a:lnSpc>
                <a:spcPct val="70000"/>
              </a:lnSpc>
              <a:spcBef>
                <a:spcPct val="0"/>
              </a:spcBef>
              <a:spcAft>
                <a:spcPct val="0"/>
              </a:spcAft>
              <a:defRPr sz="4400" b="1">
                <a:solidFill>
                  <a:srgbClr val="000099"/>
                </a:solidFill>
                <a:latin typeface="Times New Roman" pitchFamily="18" charset="0"/>
              </a:defRPr>
            </a:lvl4pPr>
            <a:lvl5pPr algn="l" rtl="0" eaLnBrk="1" fontAlgn="base" hangingPunct="1">
              <a:lnSpc>
                <a:spcPct val="70000"/>
              </a:lnSpc>
              <a:spcBef>
                <a:spcPct val="0"/>
              </a:spcBef>
              <a:spcAft>
                <a:spcPct val="0"/>
              </a:spcAft>
              <a:defRPr sz="4400" b="1">
                <a:solidFill>
                  <a:srgbClr val="000099"/>
                </a:solidFill>
                <a:latin typeface="Times New Roman" pitchFamily="18" charset="0"/>
              </a:defRPr>
            </a:lvl5pPr>
            <a:lvl6pPr marL="457200" algn="l" rtl="0" eaLnBrk="1" fontAlgn="base" hangingPunct="1">
              <a:lnSpc>
                <a:spcPct val="70000"/>
              </a:lnSpc>
              <a:spcBef>
                <a:spcPct val="0"/>
              </a:spcBef>
              <a:spcAft>
                <a:spcPct val="0"/>
              </a:spcAft>
              <a:defRPr sz="4400" b="1">
                <a:solidFill>
                  <a:srgbClr val="000099"/>
                </a:solidFill>
                <a:latin typeface="Times New Roman" pitchFamily="18" charset="0"/>
              </a:defRPr>
            </a:lvl6pPr>
            <a:lvl7pPr marL="914400" algn="l" rtl="0" eaLnBrk="1" fontAlgn="base" hangingPunct="1">
              <a:lnSpc>
                <a:spcPct val="70000"/>
              </a:lnSpc>
              <a:spcBef>
                <a:spcPct val="0"/>
              </a:spcBef>
              <a:spcAft>
                <a:spcPct val="0"/>
              </a:spcAft>
              <a:defRPr sz="4400" b="1">
                <a:solidFill>
                  <a:srgbClr val="000099"/>
                </a:solidFill>
                <a:latin typeface="Times New Roman" pitchFamily="18" charset="0"/>
              </a:defRPr>
            </a:lvl7pPr>
            <a:lvl8pPr marL="1371600" algn="l" rtl="0" eaLnBrk="1" fontAlgn="base" hangingPunct="1">
              <a:lnSpc>
                <a:spcPct val="70000"/>
              </a:lnSpc>
              <a:spcBef>
                <a:spcPct val="0"/>
              </a:spcBef>
              <a:spcAft>
                <a:spcPct val="0"/>
              </a:spcAft>
              <a:defRPr sz="4400" b="1">
                <a:solidFill>
                  <a:srgbClr val="000099"/>
                </a:solidFill>
                <a:latin typeface="Times New Roman" pitchFamily="18" charset="0"/>
              </a:defRPr>
            </a:lvl8pPr>
            <a:lvl9pPr marL="1828800" algn="l" rtl="0" eaLnBrk="1" fontAlgn="base" hangingPunct="1">
              <a:lnSpc>
                <a:spcPct val="70000"/>
              </a:lnSpc>
              <a:spcBef>
                <a:spcPct val="0"/>
              </a:spcBef>
              <a:spcAft>
                <a:spcPct val="0"/>
              </a:spcAft>
              <a:defRPr sz="4400" b="1">
                <a:solidFill>
                  <a:srgbClr val="000099"/>
                </a:solidFill>
                <a:latin typeface="Times New Roman" pitchFamily="18" charset="0"/>
              </a:defRPr>
            </a:lvl9pPr>
          </a:lstStyle>
          <a:p>
            <a:pPr algn="ctr"/>
            <a:r>
              <a:rPr lang="en-US" kern="0" dirty="0">
                <a:solidFill>
                  <a:schemeClr val="tx1"/>
                </a:solidFill>
              </a:rPr>
              <a:t>As a result, ANCHOR Cohort Two…</a:t>
            </a:r>
          </a:p>
        </p:txBody>
      </p:sp>
      <p:sp>
        <p:nvSpPr>
          <p:cNvPr id="2" name="TextBox 1"/>
          <p:cNvSpPr txBox="1"/>
          <p:nvPr/>
        </p:nvSpPr>
        <p:spPr>
          <a:xfrm>
            <a:off x="381000" y="6019800"/>
            <a:ext cx="7337612" cy="523220"/>
          </a:xfrm>
          <a:prstGeom prst="rect">
            <a:avLst/>
          </a:prstGeom>
          <a:noFill/>
        </p:spPr>
        <p:txBody>
          <a:bodyPr wrap="square" rtlCol="0">
            <a:spAutoFit/>
          </a:bodyPr>
          <a:lstStyle/>
          <a:p>
            <a:r>
              <a:rPr lang="en-US" sz="2800" dirty="0">
                <a:solidFill>
                  <a:schemeClr val="bg2"/>
                </a:solidFill>
                <a:latin typeface="+mn-lt"/>
              </a:rPr>
              <a:t>15 Locations Across 14 States</a:t>
            </a:r>
          </a:p>
        </p:txBody>
      </p:sp>
      <p:pic>
        <p:nvPicPr>
          <p:cNvPr id="3" name="Picture 2"/>
          <p:cNvPicPr>
            <a:picLocks noChangeAspect="1"/>
          </p:cNvPicPr>
          <p:nvPr/>
        </p:nvPicPr>
        <p:blipFill>
          <a:blip r:embed="rId3"/>
          <a:stretch>
            <a:fillRect/>
          </a:stretch>
        </p:blipFill>
        <p:spPr>
          <a:xfrm>
            <a:off x="228600" y="1102638"/>
            <a:ext cx="8686800" cy="4652723"/>
          </a:xfrm>
          <a:prstGeom prst="rect">
            <a:avLst/>
          </a:prstGeom>
        </p:spPr>
      </p:pic>
    </p:spTree>
    <p:extLst>
      <p:ext uri="{BB962C8B-B14F-4D97-AF65-F5344CB8AC3E}">
        <p14:creationId xmlns:p14="http://schemas.microsoft.com/office/powerpoint/2010/main" val="2360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018" y="0"/>
            <a:ext cx="9113982" cy="993775"/>
          </a:xfrm>
        </p:spPr>
        <p:txBody>
          <a:bodyPr anchor="ctr"/>
          <a:lstStyle/>
          <a:p>
            <a:pPr algn="ctr"/>
            <a:r>
              <a:rPr lang="en-US" sz="2800" dirty="0">
                <a:solidFill>
                  <a:schemeClr val="tx1"/>
                </a:solidFill>
                <a:ea typeface="Times New Roman" panose="02020603050405020304" pitchFamily="18" charset="0"/>
                <a:cs typeface="Times New Roman" panose="02020603050405020304" pitchFamily="18" charset="0"/>
              </a:rPr>
              <a:t>Ensuring We All Spoke the Same Language</a:t>
            </a:r>
            <a:endParaRPr lang="en-US" sz="2800" dirty="0">
              <a:solidFill>
                <a:schemeClr val="tx1"/>
              </a:solidFill>
            </a:endParaRPr>
          </a:p>
        </p:txBody>
      </p:sp>
      <p:sp>
        <p:nvSpPr>
          <p:cNvPr id="5" name="Rectangle 4"/>
          <p:cNvSpPr/>
          <p:nvPr/>
        </p:nvSpPr>
        <p:spPr>
          <a:xfrm>
            <a:off x="914400" y="2819400"/>
            <a:ext cx="7467600" cy="2862322"/>
          </a:xfrm>
          <a:prstGeom prst="rect">
            <a:avLst/>
          </a:prstGeom>
        </p:spPr>
        <p:txBody>
          <a:bodyPr wrap="square">
            <a:spAutoFit/>
          </a:bodyPr>
          <a:lstStyle/>
          <a:p>
            <a:pPr lvl="0"/>
            <a:r>
              <a:rPr lang="en-US" b="0" dirty="0">
                <a:solidFill>
                  <a:schemeClr val="bg2"/>
                </a:solidFill>
                <a:latin typeface="Arial"/>
              </a:rPr>
              <a:t>We needed to ensure we were all speaking the same language to avoid anyone getting lost in terminology. </a:t>
            </a:r>
          </a:p>
          <a:p>
            <a:pPr lvl="0"/>
            <a:endParaRPr lang="en-US" b="0" dirty="0">
              <a:solidFill>
                <a:schemeClr val="bg2"/>
              </a:solidFill>
              <a:latin typeface="Arial"/>
            </a:endParaRPr>
          </a:p>
          <a:p>
            <a:pPr lvl="0"/>
            <a:r>
              <a:rPr lang="en-US" b="0" dirty="0">
                <a:solidFill>
                  <a:schemeClr val="bg2"/>
                </a:solidFill>
                <a:latin typeface="Arial"/>
              </a:rPr>
              <a:t>We had to understand the goal and the metrics that could or could not be measured. </a:t>
            </a:r>
          </a:p>
          <a:p>
            <a:pPr lvl="0"/>
            <a:endParaRPr lang="en-US" dirty="0">
              <a:solidFill>
                <a:schemeClr val="accent6"/>
              </a:solidFill>
              <a:latin typeface="Arial"/>
            </a:endParaRPr>
          </a:p>
          <a:p>
            <a:pPr lvl="0"/>
            <a:r>
              <a:rPr lang="en-US" dirty="0">
                <a:solidFill>
                  <a:schemeClr val="accent6"/>
                </a:solidFill>
                <a:latin typeface="Arial"/>
              </a:rPr>
              <a:t>Policy, Systems, and Environment changes </a:t>
            </a:r>
            <a:r>
              <a:rPr lang="en-US" b="0" dirty="0">
                <a:solidFill>
                  <a:schemeClr val="bg2"/>
                </a:solidFill>
                <a:latin typeface="Arial"/>
              </a:rPr>
              <a:t>were the metric of success. Once complete, PSE changes were used to attain reach numbers towards ANCHOR’s CAP reach goal.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3582" y="1371600"/>
            <a:ext cx="1199672" cy="1266144"/>
          </a:xfrm>
          <a:prstGeom prst="rect">
            <a:avLst/>
          </a:prstGeom>
        </p:spPr>
      </p:pic>
    </p:spTree>
    <p:extLst>
      <p:ext uri="{BB962C8B-B14F-4D97-AF65-F5344CB8AC3E}">
        <p14:creationId xmlns:p14="http://schemas.microsoft.com/office/powerpoint/2010/main" val="301250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30018" y="0"/>
            <a:ext cx="9113982" cy="993775"/>
          </a:xfrm>
          <a:prstGeom prst="rect">
            <a:avLst/>
          </a:prstGeom>
        </p:spPr>
        <p:txBody>
          <a:bodyPr anchor="ctr"/>
          <a:lstStyle>
            <a:lvl1pPr algn="l" rtl="0" eaLnBrk="0" fontAlgn="base" hangingPunct="0">
              <a:lnSpc>
                <a:spcPct val="70000"/>
              </a:lnSpc>
              <a:spcBef>
                <a:spcPct val="0"/>
              </a:spcBef>
              <a:spcAft>
                <a:spcPct val="0"/>
              </a:spcAft>
              <a:defRPr sz="3200" b="1">
                <a:solidFill>
                  <a:schemeClr val="bg2"/>
                </a:solidFill>
                <a:latin typeface="Calibri" panose="020F0502020204030204" pitchFamily="34" charset="0"/>
                <a:ea typeface="+mj-ea"/>
                <a:cs typeface="Calibri" panose="020F0502020204030204" pitchFamily="34" charset="0"/>
              </a:defRPr>
            </a:lvl1pPr>
            <a:lvl2pPr algn="l" rtl="0" eaLnBrk="0" fontAlgn="base" hangingPunct="0">
              <a:lnSpc>
                <a:spcPct val="70000"/>
              </a:lnSpc>
              <a:spcBef>
                <a:spcPct val="0"/>
              </a:spcBef>
              <a:spcAft>
                <a:spcPct val="0"/>
              </a:spcAft>
              <a:defRPr sz="4400" b="1">
                <a:solidFill>
                  <a:srgbClr val="000099"/>
                </a:solidFill>
                <a:latin typeface="Times New Roman" pitchFamily="18" charset="0"/>
              </a:defRPr>
            </a:lvl2pPr>
            <a:lvl3pPr algn="l" rtl="0" eaLnBrk="0" fontAlgn="base" hangingPunct="0">
              <a:lnSpc>
                <a:spcPct val="70000"/>
              </a:lnSpc>
              <a:spcBef>
                <a:spcPct val="0"/>
              </a:spcBef>
              <a:spcAft>
                <a:spcPct val="0"/>
              </a:spcAft>
              <a:defRPr sz="4400" b="1">
                <a:solidFill>
                  <a:srgbClr val="000099"/>
                </a:solidFill>
                <a:latin typeface="Times New Roman" pitchFamily="18" charset="0"/>
              </a:defRPr>
            </a:lvl3pPr>
            <a:lvl4pPr algn="l" rtl="0" eaLnBrk="0" fontAlgn="base" hangingPunct="0">
              <a:lnSpc>
                <a:spcPct val="70000"/>
              </a:lnSpc>
              <a:spcBef>
                <a:spcPct val="0"/>
              </a:spcBef>
              <a:spcAft>
                <a:spcPct val="0"/>
              </a:spcAft>
              <a:defRPr sz="4400" b="1">
                <a:solidFill>
                  <a:srgbClr val="000099"/>
                </a:solidFill>
                <a:latin typeface="Times New Roman" pitchFamily="18" charset="0"/>
              </a:defRPr>
            </a:lvl4pPr>
            <a:lvl5pPr algn="l" rtl="0" eaLnBrk="0" fontAlgn="base" hangingPunct="0">
              <a:lnSpc>
                <a:spcPct val="70000"/>
              </a:lnSpc>
              <a:spcBef>
                <a:spcPct val="0"/>
              </a:spcBef>
              <a:spcAft>
                <a:spcPct val="0"/>
              </a:spcAft>
              <a:defRPr sz="4400" b="1">
                <a:solidFill>
                  <a:srgbClr val="000099"/>
                </a:solidFill>
                <a:latin typeface="Times New Roman" pitchFamily="18" charset="0"/>
              </a:defRPr>
            </a:lvl5pPr>
            <a:lvl6pPr marL="457200" algn="l" rtl="0" eaLnBrk="0" fontAlgn="base" hangingPunct="0">
              <a:lnSpc>
                <a:spcPct val="70000"/>
              </a:lnSpc>
              <a:spcBef>
                <a:spcPct val="0"/>
              </a:spcBef>
              <a:spcAft>
                <a:spcPct val="0"/>
              </a:spcAft>
              <a:defRPr sz="4400" b="1">
                <a:solidFill>
                  <a:srgbClr val="000099"/>
                </a:solidFill>
                <a:latin typeface="Times New Roman" pitchFamily="18" charset="0"/>
              </a:defRPr>
            </a:lvl6pPr>
            <a:lvl7pPr marL="914400" algn="l" rtl="0" eaLnBrk="0" fontAlgn="base" hangingPunct="0">
              <a:lnSpc>
                <a:spcPct val="70000"/>
              </a:lnSpc>
              <a:spcBef>
                <a:spcPct val="0"/>
              </a:spcBef>
              <a:spcAft>
                <a:spcPct val="0"/>
              </a:spcAft>
              <a:defRPr sz="4400" b="1">
                <a:solidFill>
                  <a:srgbClr val="000099"/>
                </a:solidFill>
                <a:latin typeface="Times New Roman" pitchFamily="18" charset="0"/>
              </a:defRPr>
            </a:lvl7pPr>
            <a:lvl8pPr marL="1371600" algn="l" rtl="0" eaLnBrk="0" fontAlgn="base" hangingPunct="0">
              <a:lnSpc>
                <a:spcPct val="70000"/>
              </a:lnSpc>
              <a:spcBef>
                <a:spcPct val="0"/>
              </a:spcBef>
              <a:spcAft>
                <a:spcPct val="0"/>
              </a:spcAft>
              <a:defRPr sz="4400" b="1">
                <a:solidFill>
                  <a:srgbClr val="000099"/>
                </a:solidFill>
                <a:latin typeface="Times New Roman" pitchFamily="18" charset="0"/>
              </a:defRPr>
            </a:lvl8pPr>
            <a:lvl9pPr marL="1828800" algn="l" rtl="0" eaLnBrk="0" fontAlgn="base" hangingPunct="0">
              <a:lnSpc>
                <a:spcPct val="70000"/>
              </a:lnSpc>
              <a:spcBef>
                <a:spcPct val="0"/>
              </a:spcBef>
              <a:spcAft>
                <a:spcPct val="0"/>
              </a:spcAft>
              <a:defRPr sz="4400" b="1">
                <a:solidFill>
                  <a:srgbClr val="000099"/>
                </a:solidFill>
                <a:latin typeface="Times New Roman" pitchFamily="18" charset="0"/>
              </a:defRPr>
            </a:lvl9pPr>
          </a:lstStyle>
          <a:p>
            <a:pPr algn="ctr"/>
            <a:r>
              <a:rPr lang="en-US" sz="2800" kern="0" dirty="0">
                <a:solidFill>
                  <a:schemeClr val="tx1"/>
                </a:solidFill>
                <a:cs typeface="Times New Roman" panose="02020603050405020304" pitchFamily="18" charset="0"/>
              </a:rPr>
              <a:t>Building a Comprehensive Community Action Plan (CAP)</a:t>
            </a:r>
            <a:endParaRPr lang="en-US" sz="2800" kern="0" dirty="0">
              <a:solidFill>
                <a:schemeClr val="tx1"/>
              </a:solidFill>
            </a:endParaRPr>
          </a:p>
        </p:txBody>
      </p:sp>
      <p:sp>
        <p:nvSpPr>
          <p:cNvPr id="2" name="Rectangle 1"/>
          <p:cNvSpPr/>
          <p:nvPr/>
        </p:nvSpPr>
        <p:spPr>
          <a:xfrm>
            <a:off x="381000" y="1219200"/>
            <a:ext cx="8458200" cy="5401479"/>
          </a:xfrm>
          <a:prstGeom prst="rect">
            <a:avLst/>
          </a:prstGeom>
        </p:spPr>
        <p:txBody>
          <a:bodyPr wrap="square">
            <a:spAutoFit/>
          </a:bodyPr>
          <a:lstStyle/>
          <a:p>
            <a:pPr>
              <a:spcBef>
                <a:spcPts val="600"/>
              </a:spcBef>
            </a:pPr>
            <a:r>
              <a:rPr lang="en-US" sz="2400" dirty="0">
                <a:solidFill>
                  <a:schemeClr val="bg2"/>
                </a:solidFill>
                <a:latin typeface="Calibri" panose="020F0502020204030204" pitchFamily="34" charset="0"/>
              </a:rPr>
              <a:t>CAP Development Approach </a:t>
            </a:r>
            <a:r>
              <a:rPr lang="en-US" dirty="0">
                <a:solidFill>
                  <a:schemeClr val="bg2"/>
                </a:solidFill>
                <a:latin typeface="Calibri" panose="020F0502020204030204" pitchFamily="34" charset="0"/>
              </a:rPr>
              <a:t>– </a:t>
            </a:r>
            <a:r>
              <a:rPr lang="en-US" sz="2400" i="1" dirty="0">
                <a:solidFill>
                  <a:schemeClr val="bg1"/>
                </a:solidFill>
                <a:latin typeface="Calibri" panose="020F0502020204030204" pitchFamily="34" charset="0"/>
              </a:rPr>
              <a:t>“Being of the Community”:</a:t>
            </a:r>
          </a:p>
          <a:p>
            <a:pPr marL="342900" indent="-342900">
              <a:spcBef>
                <a:spcPts val="600"/>
              </a:spcBef>
              <a:buFont typeface="+mj-lt"/>
              <a:buAutoNum type="arabicPeriod"/>
            </a:pPr>
            <a:r>
              <a:rPr lang="en-US" dirty="0">
                <a:solidFill>
                  <a:schemeClr val="accent6"/>
                </a:solidFill>
                <a:latin typeface="+mn-lt"/>
              </a:rPr>
              <a:t>Assess and understand the needs of the community in relation to reaching your end goal – the PSE change. </a:t>
            </a:r>
          </a:p>
          <a:p>
            <a:pPr lvl="2">
              <a:spcBef>
                <a:spcPts val="0"/>
              </a:spcBef>
            </a:pPr>
            <a:r>
              <a:rPr lang="en-US" sz="1800" b="0" dirty="0">
                <a:solidFill>
                  <a:schemeClr val="bg2"/>
                </a:solidFill>
                <a:latin typeface="+mn-lt"/>
              </a:rPr>
              <a:t>What activities are partners already undertaking? </a:t>
            </a:r>
          </a:p>
          <a:p>
            <a:pPr lvl="2">
              <a:spcBef>
                <a:spcPts val="0"/>
              </a:spcBef>
            </a:pPr>
            <a:r>
              <a:rPr lang="en-US" sz="1800" b="0" dirty="0">
                <a:solidFill>
                  <a:schemeClr val="bg2"/>
                </a:solidFill>
                <a:latin typeface="+mn-lt"/>
              </a:rPr>
              <a:t>Can ANCHOR serve as a maximizer?                </a:t>
            </a:r>
          </a:p>
          <a:p>
            <a:pPr lvl="2">
              <a:spcBef>
                <a:spcPts val="0"/>
              </a:spcBef>
            </a:pPr>
            <a:r>
              <a:rPr lang="en-US" sz="1800" b="0" dirty="0">
                <a:solidFill>
                  <a:schemeClr val="bg2"/>
                </a:solidFill>
                <a:latin typeface="+mn-lt"/>
              </a:rPr>
              <a:t>What gaps are there which are unmet?</a:t>
            </a:r>
          </a:p>
          <a:p>
            <a:pPr marL="342900" indent="-342900">
              <a:spcBef>
                <a:spcPts val="600"/>
              </a:spcBef>
              <a:buFont typeface="+mj-lt"/>
              <a:buAutoNum type="arabicPeriod"/>
            </a:pPr>
            <a:endParaRPr lang="en-US" dirty="0">
              <a:solidFill>
                <a:schemeClr val="accent6"/>
              </a:solidFill>
              <a:latin typeface="+mn-lt"/>
            </a:endParaRPr>
          </a:p>
          <a:p>
            <a:pPr marL="342900" indent="-342900">
              <a:spcBef>
                <a:spcPts val="600"/>
              </a:spcBef>
              <a:buFont typeface="+mj-lt"/>
              <a:buAutoNum type="arabicPeriod"/>
            </a:pPr>
            <a:r>
              <a:rPr lang="en-US" dirty="0">
                <a:solidFill>
                  <a:schemeClr val="accent6"/>
                </a:solidFill>
                <a:latin typeface="+mn-lt"/>
              </a:rPr>
              <a:t>Select effective support activities. </a:t>
            </a:r>
          </a:p>
          <a:p>
            <a:pPr lvl="2">
              <a:spcBef>
                <a:spcPts val="0"/>
              </a:spcBef>
            </a:pPr>
            <a:r>
              <a:rPr lang="en-US" sz="1800" b="0" dirty="0">
                <a:solidFill>
                  <a:schemeClr val="bg2"/>
                </a:solidFill>
                <a:latin typeface="+mn-lt"/>
              </a:rPr>
              <a:t>What support activities will best position your setting(s) for change?</a:t>
            </a:r>
          </a:p>
          <a:p>
            <a:pPr marL="342900" indent="-342900">
              <a:spcBef>
                <a:spcPts val="600"/>
              </a:spcBef>
              <a:buFont typeface="+mj-lt"/>
              <a:buAutoNum type="arabicPeriod"/>
            </a:pPr>
            <a:endParaRPr lang="en-US" dirty="0">
              <a:solidFill>
                <a:schemeClr val="accent6"/>
              </a:solidFill>
              <a:latin typeface="+mn-lt"/>
            </a:endParaRPr>
          </a:p>
          <a:p>
            <a:pPr marL="342900" indent="-342900">
              <a:spcBef>
                <a:spcPts val="600"/>
              </a:spcBef>
              <a:buFont typeface="+mj-lt"/>
              <a:buAutoNum type="arabicPeriod"/>
            </a:pPr>
            <a:r>
              <a:rPr lang="en-US" dirty="0">
                <a:solidFill>
                  <a:schemeClr val="accent6"/>
                </a:solidFill>
                <a:latin typeface="+mn-lt"/>
              </a:rPr>
              <a:t>Utilize the CAP as a roadmap to PSE change. </a:t>
            </a:r>
          </a:p>
          <a:p>
            <a:pPr lvl="2">
              <a:spcBef>
                <a:spcPts val="0"/>
              </a:spcBef>
            </a:pPr>
            <a:r>
              <a:rPr lang="en-US" sz="1800" b="0" dirty="0">
                <a:solidFill>
                  <a:schemeClr val="bg2"/>
                </a:solidFill>
                <a:latin typeface="+mn-lt"/>
              </a:rPr>
              <a:t>Are some support activities dependent on one another or on efforts of partners? </a:t>
            </a:r>
          </a:p>
          <a:p>
            <a:pPr lvl="2">
              <a:spcBef>
                <a:spcPts val="0"/>
              </a:spcBef>
            </a:pPr>
            <a:r>
              <a:rPr lang="en-US" sz="1800" b="0" dirty="0">
                <a:solidFill>
                  <a:schemeClr val="bg2"/>
                </a:solidFill>
                <a:latin typeface="+mn-lt"/>
              </a:rPr>
              <a:t>What timing is best suited for each support activity? </a:t>
            </a:r>
          </a:p>
          <a:p>
            <a:pPr lvl="2">
              <a:spcBef>
                <a:spcPts val="0"/>
              </a:spcBef>
            </a:pPr>
            <a:r>
              <a:rPr lang="en-US" sz="1800" b="0" dirty="0">
                <a:solidFill>
                  <a:schemeClr val="bg2"/>
                </a:solidFill>
                <a:latin typeface="+mn-lt"/>
              </a:rPr>
              <a:t>How can they work cohesively to build momentum?</a:t>
            </a:r>
          </a:p>
          <a:p>
            <a:pPr lvl="2">
              <a:spcBef>
                <a:spcPts val="0"/>
              </a:spcBef>
            </a:pPr>
            <a:endParaRPr lang="en-US" sz="1800" b="0" dirty="0">
              <a:solidFill>
                <a:schemeClr val="bg2"/>
              </a:solidFill>
              <a:latin typeface="+mn-lt"/>
            </a:endParaRPr>
          </a:p>
          <a:p>
            <a:pPr>
              <a:spcBef>
                <a:spcPts val="0"/>
              </a:spcBef>
            </a:pPr>
            <a:endParaRPr lang="en-US" sz="1400" b="0" dirty="0">
              <a:solidFill>
                <a:schemeClr val="bg2"/>
              </a:solidFill>
              <a:latin typeface="+mn-lt"/>
            </a:endParaRPr>
          </a:p>
        </p:txBody>
      </p:sp>
    </p:spTree>
    <p:extLst>
      <p:ext uri="{BB962C8B-B14F-4D97-AF65-F5344CB8AC3E}">
        <p14:creationId xmlns:p14="http://schemas.microsoft.com/office/powerpoint/2010/main" val="37438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0" dur="500"/>
                                        <p:tgtEl>
                                          <p:spTgt spid="2">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3" dur="500"/>
                                        <p:tgtEl>
                                          <p:spTgt spid="2">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1" dur="500"/>
                                        <p:tgtEl>
                                          <p:spTgt spid="2">
                                            <p:txEl>
                                              <p:pRg st="6" end="6"/>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4" dur="500"/>
                                        <p:tgtEl>
                                          <p:spTgt spid="2">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randombar(horizontal)">
                                      <p:cBhvr>
                                        <p:cTn id="29" dur="500"/>
                                        <p:tgtEl>
                                          <p:spTgt spid="2">
                                            <p:txEl>
                                              <p:pRg st="9" end="9"/>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32" dur="500"/>
                                        <p:tgtEl>
                                          <p:spTgt spid="2">
                                            <p:txEl>
                                              <p:pRg st="10" end="10"/>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randombar(horizontal)">
                                      <p:cBhvr>
                                        <p:cTn id="35" dur="500"/>
                                        <p:tgtEl>
                                          <p:spTgt spid="2">
                                            <p:txEl>
                                              <p:pRg st="11" end="11"/>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animEffect transition="in" filter="randombar(horizontal)">
                                      <p:cBhvr>
                                        <p:cTn id="38"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bwMode="auto">
          <a:xfrm>
            <a:off x="6693072" y="5628167"/>
            <a:ext cx="2351579" cy="1219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New Roman" pitchFamily="18" charset="0"/>
            </a:endParaRPr>
          </a:p>
        </p:txBody>
      </p:sp>
      <p:grpSp>
        <p:nvGrpSpPr>
          <p:cNvPr id="23" name="Group 22"/>
          <p:cNvGrpSpPr/>
          <p:nvPr/>
        </p:nvGrpSpPr>
        <p:grpSpPr>
          <a:xfrm>
            <a:off x="2611591" y="1423101"/>
            <a:ext cx="5517717" cy="332882"/>
            <a:chOff x="0" y="0"/>
            <a:chExt cx="7801969" cy="973447"/>
          </a:xfrm>
          <a:solidFill>
            <a:schemeClr val="accent4"/>
          </a:solidFill>
        </p:grpSpPr>
        <p:sp>
          <p:nvSpPr>
            <p:cNvPr id="24" name="Rounded Rectangle 23"/>
            <p:cNvSpPr/>
            <p:nvPr/>
          </p:nvSpPr>
          <p:spPr>
            <a:xfrm>
              <a:off x="0" y="0"/>
              <a:ext cx="7801969" cy="97344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p:nvPr/>
          </p:nvSpPr>
          <p:spPr>
            <a:xfrm>
              <a:off x="28511" y="28511"/>
              <a:ext cx="7744947" cy="91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1600" kern="1200" dirty="0"/>
                <a:t>Smoke-free Environments</a:t>
              </a:r>
            </a:p>
          </p:txBody>
        </p:sp>
      </p:grpSp>
      <p:grpSp>
        <p:nvGrpSpPr>
          <p:cNvPr id="26" name="Group 25"/>
          <p:cNvGrpSpPr>
            <a:grpSpLocks/>
          </p:cNvGrpSpPr>
          <p:nvPr/>
        </p:nvGrpSpPr>
        <p:grpSpPr>
          <a:xfrm>
            <a:off x="2599161" y="2221038"/>
            <a:ext cx="1105371" cy="640080"/>
            <a:chOff x="5341644" y="0"/>
            <a:chExt cx="1097935" cy="877259"/>
          </a:xfrm>
        </p:grpSpPr>
        <p:sp>
          <p:nvSpPr>
            <p:cNvPr id="54" name="Rounded Rectangle 53"/>
            <p:cNvSpPr/>
            <p:nvPr/>
          </p:nvSpPr>
          <p:spPr>
            <a:xfrm>
              <a:off x="5341644" y="0"/>
              <a:ext cx="1097935" cy="87725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Rounded Rectangle 4"/>
            <p:cNvSpPr/>
            <p:nvPr/>
          </p:nvSpPr>
          <p:spPr>
            <a:xfrm>
              <a:off x="5367338" y="25694"/>
              <a:ext cx="1046547" cy="825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100" kern="1200" dirty="0"/>
                <a:t>Businesses</a:t>
              </a:r>
            </a:p>
          </p:txBody>
        </p:sp>
      </p:grpSp>
      <p:grpSp>
        <p:nvGrpSpPr>
          <p:cNvPr id="29" name="Group 28"/>
          <p:cNvGrpSpPr>
            <a:grpSpLocks/>
          </p:cNvGrpSpPr>
          <p:nvPr/>
        </p:nvGrpSpPr>
        <p:grpSpPr>
          <a:xfrm>
            <a:off x="4049930" y="2202290"/>
            <a:ext cx="1100347" cy="640080"/>
            <a:chOff x="2038204" y="1050335"/>
            <a:chExt cx="1269241" cy="1002078"/>
          </a:xfrm>
        </p:grpSpPr>
        <p:sp>
          <p:nvSpPr>
            <p:cNvPr id="48" name="Rounded Rectangle 47"/>
            <p:cNvSpPr/>
            <p:nvPr/>
          </p:nvSpPr>
          <p:spPr>
            <a:xfrm>
              <a:off x="2038204" y="1050335"/>
              <a:ext cx="1269241" cy="10020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Rounded Rectangle 10"/>
            <p:cNvSpPr/>
            <p:nvPr/>
          </p:nvSpPr>
          <p:spPr>
            <a:xfrm>
              <a:off x="2067554" y="1079685"/>
              <a:ext cx="1210541" cy="943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100" kern="1200" dirty="0"/>
                <a:t>Restaurants and Bars</a:t>
              </a:r>
            </a:p>
          </p:txBody>
        </p:sp>
      </p:grpSp>
      <p:grpSp>
        <p:nvGrpSpPr>
          <p:cNvPr id="34" name="Group 33"/>
          <p:cNvGrpSpPr>
            <a:grpSpLocks/>
          </p:cNvGrpSpPr>
          <p:nvPr/>
        </p:nvGrpSpPr>
        <p:grpSpPr>
          <a:xfrm>
            <a:off x="5544589" y="2170399"/>
            <a:ext cx="1005840" cy="640080"/>
            <a:chOff x="5968653" y="1026957"/>
            <a:chExt cx="1399802" cy="1002078"/>
          </a:xfrm>
        </p:grpSpPr>
        <p:sp>
          <p:nvSpPr>
            <p:cNvPr id="38" name="Rounded Rectangle 37"/>
            <p:cNvSpPr/>
            <p:nvPr/>
          </p:nvSpPr>
          <p:spPr>
            <a:xfrm>
              <a:off x="5968653" y="1026957"/>
              <a:ext cx="1399802" cy="10020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ounded Rectangle 20"/>
            <p:cNvSpPr/>
            <p:nvPr/>
          </p:nvSpPr>
          <p:spPr>
            <a:xfrm>
              <a:off x="5998003" y="1056307"/>
              <a:ext cx="1341102" cy="943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100" kern="1200" dirty="0"/>
                <a:t>Colleges and Universities</a:t>
              </a:r>
            </a:p>
          </p:txBody>
        </p:sp>
      </p:grpSp>
      <p:grpSp>
        <p:nvGrpSpPr>
          <p:cNvPr id="35" name="Group 34"/>
          <p:cNvGrpSpPr>
            <a:grpSpLocks/>
          </p:cNvGrpSpPr>
          <p:nvPr/>
        </p:nvGrpSpPr>
        <p:grpSpPr>
          <a:xfrm>
            <a:off x="6873415" y="2173428"/>
            <a:ext cx="1234337" cy="640080"/>
            <a:chOff x="7428549" y="1026957"/>
            <a:chExt cx="1399802" cy="1002078"/>
          </a:xfrm>
        </p:grpSpPr>
        <p:sp>
          <p:nvSpPr>
            <p:cNvPr id="36" name="Rounded Rectangle 35"/>
            <p:cNvSpPr/>
            <p:nvPr/>
          </p:nvSpPr>
          <p:spPr>
            <a:xfrm>
              <a:off x="7428549" y="1026957"/>
              <a:ext cx="1399802" cy="10020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ounded Rectangle 22"/>
            <p:cNvSpPr/>
            <p:nvPr/>
          </p:nvSpPr>
          <p:spPr>
            <a:xfrm>
              <a:off x="7457899" y="1056307"/>
              <a:ext cx="1341102" cy="943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50" kern="1200" dirty="0"/>
                <a:t>Public Spaces </a:t>
              </a:r>
              <a:r>
                <a:rPr lang="en-US" sz="1000" kern="1200" dirty="0"/>
                <a:t>(Parks, trails, beaches, etc.)</a:t>
              </a:r>
            </a:p>
          </p:txBody>
        </p:sp>
      </p:grpSp>
      <p:grpSp>
        <p:nvGrpSpPr>
          <p:cNvPr id="3" name="Group 2"/>
          <p:cNvGrpSpPr/>
          <p:nvPr/>
        </p:nvGrpSpPr>
        <p:grpSpPr>
          <a:xfrm>
            <a:off x="2529796" y="3097117"/>
            <a:ext cx="5552210" cy="1386275"/>
            <a:chOff x="2468832" y="2865684"/>
            <a:chExt cx="5270374" cy="1386275"/>
          </a:xfrm>
        </p:grpSpPr>
        <p:grpSp>
          <p:nvGrpSpPr>
            <p:cNvPr id="27" name="Group 26"/>
            <p:cNvGrpSpPr/>
            <p:nvPr/>
          </p:nvGrpSpPr>
          <p:grpSpPr>
            <a:xfrm>
              <a:off x="2468832" y="2876024"/>
              <a:ext cx="1138987" cy="1371600"/>
              <a:chOff x="6027" y="1030615"/>
              <a:chExt cx="1399802" cy="1002078"/>
            </a:xfrm>
          </p:grpSpPr>
          <p:sp>
            <p:nvSpPr>
              <p:cNvPr id="52" name="Rounded Rectangle 51"/>
              <p:cNvSpPr/>
              <p:nvPr/>
            </p:nvSpPr>
            <p:spPr>
              <a:xfrm>
                <a:off x="6027" y="1030615"/>
                <a:ext cx="1399802" cy="10020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ounded Rectangle 6"/>
              <p:cNvSpPr/>
              <p:nvPr/>
            </p:nvSpPr>
            <p:spPr>
              <a:xfrm>
                <a:off x="35377" y="1059965"/>
                <a:ext cx="1341102" cy="943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1050" b="0" kern="1200" dirty="0"/>
                  <a:t>Businesses go smoke-free</a:t>
                </a:r>
              </a:p>
            </p:txBody>
          </p:sp>
        </p:grpSp>
        <p:grpSp>
          <p:nvGrpSpPr>
            <p:cNvPr id="28" name="Group 27"/>
            <p:cNvGrpSpPr/>
            <p:nvPr/>
          </p:nvGrpSpPr>
          <p:grpSpPr>
            <a:xfrm>
              <a:off x="3880625" y="2879305"/>
              <a:ext cx="1149169" cy="1371600"/>
              <a:chOff x="1523413" y="1030615"/>
              <a:chExt cx="1399802" cy="1002078"/>
            </a:xfrm>
          </p:grpSpPr>
          <p:sp>
            <p:nvSpPr>
              <p:cNvPr id="50" name="Rounded Rectangle 49"/>
              <p:cNvSpPr/>
              <p:nvPr/>
            </p:nvSpPr>
            <p:spPr>
              <a:xfrm>
                <a:off x="1523413" y="1030615"/>
                <a:ext cx="1399802" cy="10020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ounded Rectangle 8"/>
              <p:cNvSpPr/>
              <p:nvPr/>
            </p:nvSpPr>
            <p:spPr>
              <a:xfrm>
                <a:off x="1552763" y="1059965"/>
                <a:ext cx="1341102" cy="943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Aft>
                    <a:spcPct val="35000"/>
                  </a:spcAft>
                </a:pPr>
                <a:r>
                  <a:rPr lang="en-US" sz="1050" b="0" dirty="0">
                    <a:solidFill>
                      <a:prstClr val="white"/>
                    </a:solidFill>
                  </a:rPr>
                  <a:t>Restaurants and bars go smoke-free</a:t>
                </a:r>
              </a:p>
            </p:txBody>
          </p:sp>
        </p:grpSp>
        <p:grpSp>
          <p:nvGrpSpPr>
            <p:cNvPr id="57" name="Group 56"/>
            <p:cNvGrpSpPr/>
            <p:nvPr/>
          </p:nvGrpSpPr>
          <p:grpSpPr>
            <a:xfrm>
              <a:off x="6600198" y="2885229"/>
              <a:ext cx="1139008" cy="1353189"/>
              <a:chOff x="-736787" y="-225375"/>
              <a:chExt cx="11857182" cy="4343400"/>
            </a:xfrm>
          </p:grpSpPr>
          <p:sp>
            <p:nvSpPr>
              <p:cNvPr id="58" name="Rounded Rectangle 57"/>
              <p:cNvSpPr/>
              <p:nvPr/>
            </p:nvSpPr>
            <p:spPr>
              <a:xfrm>
                <a:off x="-736787" y="-225375"/>
                <a:ext cx="11857182" cy="434340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Rounded Rectangle 4"/>
              <p:cNvSpPr/>
              <p:nvPr/>
            </p:nvSpPr>
            <p:spPr>
              <a:xfrm>
                <a:off x="-609571" y="-8544"/>
                <a:ext cx="11602752" cy="40889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1050" b="0" dirty="0"/>
                  <a:t>Departments adopt </a:t>
                </a:r>
                <a:r>
                  <a:rPr lang="en-US" sz="1050" b="0" kern="1200" dirty="0"/>
                  <a:t>smoke-free for public spaces</a:t>
                </a:r>
              </a:p>
            </p:txBody>
          </p:sp>
        </p:grpSp>
        <p:grpSp>
          <p:nvGrpSpPr>
            <p:cNvPr id="61" name="Group 60"/>
            <p:cNvGrpSpPr/>
            <p:nvPr/>
          </p:nvGrpSpPr>
          <p:grpSpPr>
            <a:xfrm>
              <a:off x="5236026" y="2865684"/>
              <a:ext cx="1196670" cy="1386275"/>
              <a:chOff x="7327253" y="2658079"/>
              <a:chExt cx="1541810" cy="1386275"/>
            </a:xfrm>
          </p:grpSpPr>
          <p:sp>
            <p:nvSpPr>
              <p:cNvPr id="46" name="Rounded Rectangle 45"/>
              <p:cNvSpPr/>
              <p:nvPr/>
            </p:nvSpPr>
            <p:spPr>
              <a:xfrm>
                <a:off x="7327253" y="2658079"/>
                <a:ext cx="1541810" cy="137160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Rounded Rectangle 12"/>
              <p:cNvSpPr/>
              <p:nvPr/>
            </p:nvSpPr>
            <p:spPr>
              <a:xfrm>
                <a:off x="7327253" y="2672754"/>
                <a:ext cx="1463040" cy="1371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Aft>
                    <a:spcPct val="35000"/>
                  </a:spcAft>
                </a:pPr>
                <a:r>
                  <a:rPr lang="en-US" sz="1050" b="0" dirty="0">
                    <a:solidFill>
                      <a:prstClr val="white"/>
                    </a:solidFill>
                  </a:rPr>
                  <a:t>Campuses adopt smoke-free policy</a:t>
                </a:r>
              </a:p>
            </p:txBody>
          </p:sp>
        </p:grpSp>
      </p:grpSp>
      <p:grpSp>
        <p:nvGrpSpPr>
          <p:cNvPr id="2" name="Group 1"/>
          <p:cNvGrpSpPr/>
          <p:nvPr/>
        </p:nvGrpSpPr>
        <p:grpSpPr>
          <a:xfrm>
            <a:off x="2423270" y="4715056"/>
            <a:ext cx="5645862" cy="1503285"/>
            <a:chOff x="2448198" y="4387555"/>
            <a:chExt cx="5291008" cy="1353022"/>
          </a:xfrm>
        </p:grpSpPr>
        <p:grpSp>
          <p:nvGrpSpPr>
            <p:cNvPr id="31" name="Group 30"/>
            <p:cNvGrpSpPr/>
            <p:nvPr/>
          </p:nvGrpSpPr>
          <p:grpSpPr>
            <a:xfrm flipH="1">
              <a:off x="2448198" y="4398609"/>
              <a:ext cx="994856" cy="1341968"/>
              <a:chOff x="4520194" y="3306006"/>
              <a:chExt cx="1399802" cy="1002078"/>
            </a:xfrm>
            <a:solidFill>
              <a:schemeClr val="accent3">
                <a:alpha val="49000"/>
              </a:schemeClr>
            </a:solidFill>
          </p:grpSpPr>
          <p:sp>
            <p:nvSpPr>
              <p:cNvPr id="44" name="Rounded Rectangle 43"/>
              <p:cNvSpPr/>
              <p:nvPr/>
            </p:nvSpPr>
            <p:spPr>
              <a:xfrm>
                <a:off x="4520194" y="3306006"/>
                <a:ext cx="1399802" cy="100207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ounded Rectangle 14"/>
              <p:cNvSpPr/>
              <p:nvPr/>
            </p:nvSpPr>
            <p:spPr>
              <a:xfrm>
                <a:off x="4549544" y="3335356"/>
                <a:ext cx="1341102" cy="9433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50" kern="1200" dirty="0"/>
                  <a:t>Educational presentations and materials provided to community</a:t>
                </a:r>
              </a:p>
            </p:txBody>
          </p:sp>
        </p:grpSp>
        <p:grpSp>
          <p:nvGrpSpPr>
            <p:cNvPr id="32" name="Group 31"/>
            <p:cNvGrpSpPr/>
            <p:nvPr/>
          </p:nvGrpSpPr>
          <p:grpSpPr>
            <a:xfrm flipH="1">
              <a:off x="4519489" y="4397310"/>
              <a:ext cx="903747" cy="1341968"/>
              <a:chOff x="5949392" y="3306006"/>
              <a:chExt cx="1399802" cy="1002078"/>
            </a:xfrm>
            <a:solidFill>
              <a:schemeClr val="accent3">
                <a:alpha val="49000"/>
              </a:schemeClr>
            </a:solidFill>
          </p:grpSpPr>
          <p:sp>
            <p:nvSpPr>
              <p:cNvPr id="42" name="Rounded Rectangle 41"/>
              <p:cNvSpPr/>
              <p:nvPr/>
            </p:nvSpPr>
            <p:spPr>
              <a:xfrm>
                <a:off x="5949392" y="3306006"/>
                <a:ext cx="1399802" cy="100207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ounded Rectangle 16"/>
              <p:cNvSpPr/>
              <p:nvPr/>
            </p:nvSpPr>
            <p:spPr>
              <a:xfrm>
                <a:off x="5978742" y="3335356"/>
                <a:ext cx="1341102" cy="9433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50" kern="1200" dirty="0"/>
                  <a:t>Letters of support and/or pledges drafted</a:t>
                </a:r>
              </a:p>
            </p:txBody>
          </p:sp>
        </p:grpSp>
        <p:grpSp>
          <p:nvGrpSpPr>
            <p:cNvPr id="66" name="Group 65"/>
            <p:cNvGrpSpPr/>
            <p:nvPr/>
          </p:nvGrpSpPr>
          <p:grpSpPr>
            <a:xfrm flipH="1">
              <a:off x="5453568" y="4388431"/>
              <a:ext cx="1184073" cy="1341968"/>
              <a:chOff x="5949392" y="3306006"/>
              <a:chExt cx="1399802" cy="1002078"/>
            </a:xfrm>
            <a:solidFill>
              <a:schemeClr val="accent3">
                <a:alpha val="49000"/>
              </a:schemeClr>
            </a:solidFill>
          </p:grpSpPr>
          <p:sp>
            <p:nvSpPr>
              <p:cNvPr id="67" name="Rounded Rectangle 66"/>
              <p:cNvSpPr/>
              <p:nvPr/>
            </p:nvSpPr>
            <p:spPr>
              <a:xfrm>
                <a:off x="5949392" y="3306006"/>
                <a:ext cx="1399802" cy="100207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Rounded Rectangle 16"/>
              <p:cNvSpPr/>
              <p:nvPr/>
            </p:nvSpPr>
            <p:spPr>
              <a:xfrm>
                <a:off x="5978742" y="3335357"/>
                <a:ext cx="1341102" cy="9433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50" kern="1200" dirty="0"/>
                  <a:t>Communications to celebrate and publicize changes</a:t>
                </a:r>
              </a:p>
            </p:txBody>
          </p:sp>
        </p:grpSp>
        <p:grpSp>
          <p:nvGrpSpPr>
            <p:cNvPr id="69" name="Group 68"/>
            <p:cNvGrpSpPr/>
            <p:nvPr/>
          </p:nvGrpSpPr>
          <p:grpSpPr>
            <a:xfrm flipH="1">
              <a:off x="6662468" y="4387555"/>
              <a:ext cx="1076738" cy="1341968"/>
              <a:chOff x="5949392" y="3306006"/>
              <a:chExt cx="1399802" cy="1002078"/>
            </a:xfrm>
            <a:solidFill>
              <a:schemeClr val="accent3">
                <a:alpha val="49000"/>
              </a:schemeClr>
            </a:solidFill>
          </p:grpSpPr>
          <p:sp>
            <p:nvSpPr>
              <p:cNvPr id="70" name="Rounded Rectangle 69"/>
              <p:cNvSpPr/>
              <p:nvPr/>
            </p:nvSpPr>
            <p:spPr>
              <a:xfrm>
                <a:off x="5949392" y="3306006"/>
                <a:ext cx="1399802" cy="100207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Rounded Rectangle 16"/>
              <p:cNvSpPr/>
              <p:nvPr/>
            </p:nvSpPr>
            <p:spPr>
              <a:xfrm>
                <a:off x="5978742" y="3335356"/>
                <a:ext cx="1341102" cy="9433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50" kern="1200" dirty="0"/>
                  <a:t>Signage to promote change and informs community</a:t>
                </a:r>
              </a:p>
            </p:txBody>
          </p:sp>
        </p:grpSp>
        <p:grpSp>
          <p:nvGrpSpPr>
            <p:cNvPr id="74" name="Group 73"/>
            <p:cNvGrpSpPr/>
            <p:nvPr/>
          </p:nvGrpSpPr>
          <p:grpSpPr>
            <a:xfrm flipH="1">
              <a:off x="3468249" y="4387555"/>
              <a:ext cx="1029681" cy="1341968"/>
              <a:chOff x="4520194" y="3306006"/>
              <a:chExt cx="1399802" cy="1002078"/>
            </a:xfrm>
            <a:solidFill>
              <a:schemeClr val="accent3">
                <a:alpha val="49000"/>
              </a:schemeClr>
            </a:solidFill>
          </p:grpSpPr>
          <p:sp>
            <p:nvSpPr>
              <p:cNvPr id="75" name="Rounded Rectangle 74"/>
              <p:cNvSpPr/>
              <p:nvPr/>
            </p:nvSpPr>
            <p:spPr>
              <a:xfrm>
                <a:off x="4520194" y="3306006"/>
                <a:ext cx="1399802" cy="100207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6" name="Rounded Rectangle 14"/>
              <p:cNvSpPr/>
              <p:nvPr/>
            </p:nvSpPr>
            <p:spPr>
              <a:xfrm>
                <a:off x="4549542" y="3335357"/>
                <a:ext cx="1341102" cy="9433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50" kern="1200" dirty="0"/>
                  <a:t>Assessments to inform change and community</a:t>
                </a:r>
              </a:p>
            </p:txBody>
          </p:sp>
        </p:grpSp>
      </p:grpSp>
      <p:sp>
        <p:nvSpPr>
          <p:cNvPr id="85" name="Rectangle 84"/>
          <p:cNvSpPr/>
          <p:nvPr/>
        </p:nvSpPr>
        <p:spPr>
          <a:xfrm>
            <a:off x="502413" y="5063851"/>
            <a:ext cx="1736198" cy="307777"/>
          </a:xfrm>
          <a:prstGeom prst="rect">
            <a:avLst/>
          </a:prstGeom>
        </p:spPr>
        <p:txBody>
          <a:bodyPr wrap="square">
            <a:spAutoFit/>
          </a:bodyPr>
          <a:lstStyle/>
          <a:p>
            <a:pPr algn="r"/>
            <a:r>
              <a:rPr lang="en-US" sz="1400" dirty="0">
                <a:solidFill>
                  <a:schemeClr val="bg2"/>
                </a:solidFill>
                <a:latin typeface="Calibri" panose="020F0502020204030204" pitchFamily="34" charset="0"/>
              </a:rPr>
              <a:t>Support Activities</a:t>
            </a:r>
          </a:p>
        </p:txBody>
      </p:sp>
      <p:sp>
        <p:nvSpPr>
          <p:cNvPr id="64" name="Rectangle 63"/>
          <p:cNvSpPr/>
          <p:nvPr/>
        </p:nvSpPr>
        <p:spPr>
          <a:xfrm>
            <a:off x="-81366" y="2276551"/>
            <a:ext cx="2535074" cy="523220"/>
          </a:xfrm>
          <a:prstGeom prst="rect">
            <a:avLst/>
          </a:prstGeom>
        </p:spPr>
        <p:txBody>
          <a:bodyPr wrap="square">
            <a:spAutoFit/>
          </a:bodyPr>
          <a:lstStyle/>
          <a:p>
            <a:pPr algn="r"/>
            <a:r>
              <a:rPr lang="en-US" sz="1400" dirty="0">
                <a:solidFill>
                  <a:schemeClr val="bg2"/>
                </a:solidFill>
                <a:latin typeface="Calibri" panose="020F0502020204030204" pitchFamily="34" charset="0"/>
              </a:rPr>
              <a:t>PSE Changes within the following settings</a:t>
            </a:r>
          </a:p>
        </p:txBody>
      </p:sp>
      <p:sp>
        <p:nvSpPr>
          <p:cNvPr id="65" name="Rectangle 64"/>
          <p:cNvSpPr/>
          <p:nvPr/>
        </p:nvSpPr>
        <p:spPr>
          <a:xfrm>
            <a:off x="1178076" y="3300296"/>
            <a:ext cx="1114088" cy="307777"/>
          </a:xfrm>
          <a:prstGeom prst="rect">
            <a:avLst/>
          </a:prstGeom>
        </p:spPr>
        <p:txBody>
          <a:bodyPr wrap="none">
            <a:spAutoFit/>
          </a:bodyPr>
          <a:lstStyle/>
          <a:p>
            <a:r>
              <a:rPr lang="en-US" sz="1400" dirty="0">
                <a:solidFill>
                  <a:schemeClr val="bg2"/>
                </a:solidFill>
                <a:latin typeface="Calibri" panose="020F0502020204030204" pitchFamily="34" charset="0"/>
              </a:rPr>
              <a:t>PSE Changes</a:t>
            </a:r>
          </a:p>
        </p:txBody>
      </p:sp>
      <p:sp>
        <p:nvSpPr>
          <p:cNvPr id="72" name="Rectangle 71"/>
          <p:cNvSpPr/>
          <p:nvPr/>
        </p:nvSpPr>
        <p:spPr>
          <a:xfrm>
            <a:off x="99403" y="1356855"/>
            <a:ext cx="2354305" cy="307777"/>
          </a:xfrm>
          <a:prstGeom prst="rect">
            <a:avLst/>
          </a:prstGeom>
        </p:spPr>
        <p:txBody>
          <a:bodyPr wrap="square">
            <a:spAutoFit/>
          </a:bodyPr>
          <a:lstStyle/>
          <a:p>
            <a:pPr algn="r"/>
            <a:r>
              <a:rPr lang="en-US" sz="1400" dirty="0">
                <a:solidFill>
                  <a:schemeClr val="bg2"/>
                </a:solidFill>
                <a:latin typeface="Calibri" panose="020F0502020204030204" pitchFamily="34" charset="0"/>
              </a:rPr>
              <a:t>PSE Change</a:t>
            </a:r>
          </a:p>
        </p:txBody>
      </p:sp>
      <p:sp>
        <p:nvSpPr>
          <p:cNvPr id="78" name="Up Arrow 77"/>
          <p:cNvSpPr/>
          <p:nvPr/>
        </p:nvSpPr>
        <p:spPr bwMode="auto">
          <a:xfrm>
            <a:off x="8195678" y="2590800"/>
            <a:ext cx="731520" cy="3582427"/>
          </a:xfrm>
          <a:prstGeom prst="upArrow">
            <a:avLst/>
          </a:prstGeom>
          <a:solidFill>
            <a:schemeClr val="bg1">
              <a:lumMod val="20000"/>
              <a:lumOff val="80000"/>
            </a:schemeClr>
          </a:solidFill>
          <a:ln w="1905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solidFill>
                    <a:schemeClr val="bg2"/>
                  </a:solidFill>
                </a:ln>
                <a:solidFill>
                  <a:schemeClr val="bg2"/>
                </a:solidFill>
                <a:effectLst/>
                <a:latin typeface="+mn-lt"/>
              </a:rPr>
              <a:t>ANCHOR</a:t>
            </a:r>
          </a:p>
        </p:txBody>
      </p:sp>
      <p:sp>
        <p:nvSpPr>
          <p:cNvPr id="56" name="Title 2"/>
          <p:cNvSpPr txBox="1">
            <a:spLocks/>
          </p:cNvSpPr>
          <p:nvPr/>
        </p:nvSpPr>
        <p:spPr>
          <a:xfrm>
            <a:off x="30018" y="0"/>
            <a:ext cx="9113982" cy="993775"/>
          </a:xfrm>
          <a:prstGeom prst="rect">
            <a:avLst/>
          </a:prstGeom>
        </p:spPr>
        <p:txBody>
          <a:bodyPr anchor="ctr"/>
          <a:lstStyle>
            <a:lvl1pPr algn="l" rtl="0" eaLnBrk="0" fontAlgn="base" hangingPunct="0">
              <a:lnSpc>
                <a:spcPct val="70000"/>
              </a:lnSpc>
              <a:spcBef>
                <a:spcPct val="0"/>
              </a:spcBef>
              <a:spcAft>
                <a:spcPct val="0"/>
              </a:spcAft>
              <a:defRPr sz="3200" b="1">
                <a:solidFill>
                  <a:schemeClr val="bg2"/>
                </a:solidFill>
                <a:latin typeface="Calibri" panose="020F0502020204030204" pitchFamily="34" charset="0"/>
                <a:ea typeface="+mj-ea"/>
                <a:cs typeface="Calibri" panose="020F0502020204030204" pitchFamily="34" charset="0"/>
              </a:defRPr>
            </a:lvl1pPr>
            <a:lvl2pPr algn="l" rtl="0" eaLnBrk="0" fontAlgn="base" hangingPunct="0">
              <a:lnSpc>
                <a:spcPct val="70000"/>
              </a:lnSpc>
              <a:spcBef>
                <a:spcPct val="0"/>
              </a:spcBef>
              <a:spcAft>
                <a:spcPct val="0"/>
              </a:spcAft>
              <a:defRPr sz="4400" b="1">
                <a:solidFill>
                  <a:srgbClr val="000099"/>
                </a:solidFill>
                <a:latin typeface="Times New Roman" pitchFamily="18" charset="0"/>
              </a:defRPr>
            </a:lvl2pPr>
            <a:lvl3pPr algn="l" rtl="0" eaLnBrk="0" fontAlgn="base" hangingPunct="0">
              <a:lnSpc>
                <a:spcPct val="70000"/>
              </a:lnSpc>
              <a:spcBef>
                <a:spcPct val="0"/>
              </a:spcBef>
              <a:spcAft>
                <a:spcPct val="0"/>
              </a:spcAft>
              <a:defRPr sz="4400" b="1">
                <a:solidFill>
                  <a:srgbClr val="000099"/>
                </a:solidFill>
                <a:latin typeface="Times New Roman" pitchFamily="18" charset="0"/>
              </a:defRPr>
            </a:lvl3pPr>
            <a:lvl4pPr algn="l" rtl="0" eaLnBrk="0" fontAlgn="base" hangingPunct="0">
              <a:lnSpc>
                <a:spcPct val="70000"/>
              </a:lnSpc>
              <a:spcBef>
                <a:spcPct val="0"/>
              </a:spcBef>
              <a:spcAft>
                <a:spcPct val="0"/>
              </a:spcAft>
              <a:defRPr sz="4400" b="1">
                <a:solidFill>
                  <a:srgbClr val="000099"/>
                </a:solidFill>
                <a:latin typeface="Times New Roman" pitchFamily="18" charset="0"/>
              </a:defRPr>
            </a:lvl4pPr>
            <a:lvl5pPr algn="l" rtl="0" eaLnBrk="0" fontAlgn="base" hangingPunct="0">
              <a:lnSpc>
                <a:spcPct val="70000"/>
              </a:lnSpc>
              <a:spcBef>
                <a:spcPct val="0"/>
              </a:spcBef>
              <a:spcAft>
                <a:spcPct val="0"/>
              </a:spcAft>
              <a:defRPr sz="4400" b="1">
                <a:solidFill>
                  <a:srgbClr val="000099"/>
                </a:solidFill>
                <a:latin typeface="Times New Roman" pitchFamily="18" charset="0"/>
              </a:defRPr>
            </a:lvl5pPr>
            <a:lvl6pPr marL="457200" algn="l" rtl="0" eaLnBrk="0" fontAlgn="base" hangingPunct="0">
              <a:lnSpc>
                <a:spcPct val="70000"/>
              </a:lnSpc>
              <a:spcBef>
                <a:spcPct val="0"/>
              </a:spcBef>
              <a:spcAft>
                <a:spcPct val="0"/>
              </a:spcAft>
              <a:defRPr sz="4400" b="1">
                <a:solidFill>
                  <a:srgbClr val="000099"/>
                </a:solidFill>
                <a:latin typeface="Times New Roman" pitchFamily="18" charset="0"/>
              </a:defRPr>
            </a:lvl6pPr>
            <a:lvl7pPr marL="914400" algn="l" rtl="0" eaLnBrk="0" fontAlgn="base" hangingPunct="0">
              <a:lnSpc>
                <a:spcPct val="70000"/>
              </a:lnSpc>
              <a:spcBef>
                <a:spcPct val="0"/>
              </a:spcBef>
              <a:spcAft>
                <a:spcPct val="0"/>
              </a:spcAft>
              <a:defRPr sz="4400" b="1">
                <a:solidFill>
                  <a:srgbClr val="000099"/>
                </a:solidFill>
                <a:latin typeface="Times New Roman" pitchFamily="18" charset="0"/>
              </a:defRPr>
            </a:lvl7pPr>
            <a:lvl8pPr marL="1371600" algn="l" rtl="0" eaLnBrk="0" fontAlgn="base" hangingPunct="0">
              <a:lnSpc>
                <a:spcPct val="70000"/>
              </a:lnSpc>
              <a:spcBef>
                <a:spcPct val="0"/>
              </a:spcBef>
              <a:spcAft>
                <a:spcPct val="0"/>
              </a:spcAft>
              <a:defRPr sz="4400" b="1">
                <a:solidFill>
                  <a:srgbClr val="000099"/>
                </a:solidFill>
                <a:latin typeface="Times New Roman" pitchFamily="18" charset="0"/>
              </a:defRPr>
            </a:lvl8pPr>
            <a:lvl9pPr marL="1828800" algn="l" rtl="0" eaLnBrk="0" fontAlgn="base" hangingPunct="0">
              <a:lnSpc>
                <a:spcPct val="70000"/>
              </a:lnSpc>
              <a:spcBef>
                <a:spcPct val="0"/>
              </a:spcBef>
              <a:spcAft>
                <a:spcPct val="0"/>
              </a:spcAft>
              <a:defRPr sz="4400" b="1">
                <a:solidFill>
                  <a:srgbClr val="000099"/>
                </a:solidFill>
                <a:latin typeface="Times New Roman" pitchFamily="18" charset="0"/>
              </a:defRPr>
            </a:lvl9pPr>
          </a:lstStyle>
          <a:p>
            <a:pPr algn="ctr"/>
            <a:r>
              <a:rPr lang="en-US" sz="2800" kern="0" dirty="0">
                <a:solidFill>
                  <a:schemeClr val="tx1"/>
                </a:solidFill>
                <a:cs typeface="Times New Roman" panose="02020603050405020304" pitchFamily="18" charset="0"/>
              </a:rPr>
              <a:t>Campaign Planning for PSE Changes</a:t>
            </a:r>
            <a:endParaRPr lang="en-US" sz="2800" kern="0" dirty="0">
              <a:solidFill>
                <a:schemeClr val="tx1"/>
              </a:solidFill>
            </a:endParaRPr>
          </a:p>
        </p:txBody>
      </p:sp>
    </p:spTree>
    <p:extLst>
      <p:ext uri="{BB962C8B-B14F-4D97-AF65-F5344CB8AC3E}">
        <p14:creationId xmlns:p14="http://schemas.microsoft.com/office/powerpoint/2010/main" val="203118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30018" y="0"/>
            <a:ext cx="9113982" cy="993775"/>
          </a:xfrm>
          <a:prstGeom prst="rect">
            <a:avLst/>
          </a:prstGeom>
        </p:spPr>
        <p:txBody>
          <a:bodyPr anchor="ctr"/>
          <a:lstStyle>
            <a:lvl1pPr algn="l" rtl="0" eaLnBrk="0" fontAlgn="base" hangingPunct="0">
              <a:lnSpc>
                <a:spcPct val="70000"/>
              </a:lnSpc>
              <a:spcBef>
                <a:spcPct val="0"/>
              </a:spcBef>
              <a:spcAft>
                <a:spcPct val="0"/>
              </a:spcAft>
              <a:defRPr sz="3200" b="1">
                <a:solidFill>
                  <a:schemeClr val="bg2"/>
                </a:solidFill>
                <a:latin typeface="Calibri" panose="020F0502020204030204" pitchFamily="34" charset="0"/>
                <a:ea typeface="+mj-ea"/>
                <a:cs typeface="Calibri" panose="020F0502020204030204" pitchFamily="34" charset="0"/>
              </a:defRPr>
            </a:lvl1pPr>
            <a:lvl2pPr algn="l" rtl="0" eaLnBrk="0" fontAlgn="base" hangingPunct="0">
              <a:lnSpc>
                <a:spcPct val="70000"/>
              </a:lnSpc>
              <a:spcBef>
                <a:spcPct val="0"/>
              </a:spcBef>
              <a:spcAft>
                <a:spcPct val="0"/>
              </a:spcAft>
              <a:defRPr sz="4400" b="1">
                <a:solidFill>
                  <a:srgbClr val="000099"/>
                </a:solidFill>
                <a:latin typeface="Times New Roman" pitchFamily="18" charset="0"/>
              </a:defRPr>
            </a:lvl2pPr>
            <a:lvl3pPr algn="l" rtl="0" eaLnBrk="0" fontAlgn="base" hangingPunct="0">
              <a:lnSpc>
                <a:spcPct val="70000"/>
              </a:lnSpc>
              <a:spcBef>
                <a:spcPct val="0"/>
              </a:spcBef>
              <a:spcAft>
                <a:spcPct val="0"/>
              </a:spcAft>
              <a:defRPr sz="4400" b="1">
                <a:solidFill>
                  <a:srgbClr val="000099"/>
                </a:solidFill>
                <a:latin typeface="Times New Roman" pitchFamily="18" charset="0"/>
              </a:defRPr>
            </a:lvl3pPr>
            <a:lvl4pPr algn="l" rtl="0" eaLnBrk="0" fontAlgn="base" hangingPunct="0">
              <a:lnSpc>
                <a:spcPct val="70000"/>
              </a:lnSpc>
              <a:spcBef>
                <a:spcPct val="0"/>
              </a:spcBef>
              <a:spcAft>
                <a:spcPct val="0"/>
              </a:spcAft>
              <a:defRPr sz="4400" b="1">
                <a:solidFill>
                  <a:srgbClr val="000099"/>
                </a:solidFill>
                <a:latin typeface="Times New Roman" pitchFamily="18" charset="0"/>
              </a:defRPr>
            </a:lvl4pPr>
            <a:lvl5pPr algn="l" rtl="0" eaLnBrk="0" fontAlgn="base" hangingPunct="0">
              <a:lnSpc>
                <a:spcPct val="70000"/>
              </a:lnSpc>
              <a:spcBef>
                <a:spcPct val="0"/>
              </a:spcBef>
              <a:spcAft>
                <a:spcPct val="0"/>
              </a:spcAft>
              <a:defRPr sz="4400" b="1">
                <a:solidFill>
                  <a:srgbClr val="000099"/>
                </a:solidFill>
                <a:latin typeface="Times New Roman" pitchFamily="18" charset="0"/>
              </a:defRPr>
            </a:lvl5pPr>
            <a:lvl6pPr marL="457200" algn="l" rtl="0" eaLnBrk="0" fontAlgn="base" hangingPunct="0">
              <a:lnSpc>
                <a:spcPct val="70000"/>
              </a:lnSpc>
              <a:spcBef>
                <a:spcPct val="0"/>
              </a:spcBef>
              <a:spcAft>
                <a:spcPct val="0"/>
              </a:spcAft>
              <a:defRPr sz="4400" b="1">
                <a:solidFill>
                  <a:srgbClr val="000099"/>
                </a:solidFill>
                <a:latin typeface="Times New Roman" pitchFamily="18" charset="0"/>
              </a:defRPr>
            </a:lvl6pPr>
            <a:lvl7pPr marL="914400" algn="l" rtl="0" eaLnBrk="0" fontAlgn="base" hangingPunct="0">
              <a:lnSpc>
                <a:spcPct val="70000"/>
              </a:lnSpc>
              <a:spcBef>
                <a:spcPct val="0"/>
              </a:spcBef>
              <a:spcAft>
                <a:spcPct val="0"/>
              </a:spcAft>
              <a:defRPr sz="4400" b="1">
                <a:solidFill>
                  <a:srgbClr val="000099"/>
                </a:solidFill>
                <a:latin typeface="Times New Roman" pitchFamily="18" charset="0"/>
              </a:defRPr>
            </a:lvl7pPr>
            <a:lvl8pPr marL="1371600" algn="l" rtl="0" eaLnBrk="0" fontAlgn="base" hangingPunct="0">
              <a:lnSpc>
                <a:spcPct val="70000"/>
              </a:lnSpc>
              <a:spcBef>
                <a:spcPct val="0"/>
              </a:spcBef>
              <a:spcAft>
                <a:spcPct val="0"/>
              </a:spcAft>
              <a:defRPr sz="4400" b="1">
                <a:solidFill>
                  <a:srgbClr val="000099"/>
                </a:solidFill>
                <a:latin typeface="Times New Roman" pitchFamily="18" charset="0"/>
              </a:defRPr>
            </a:lvl8pPr>
            <a:lvl9pPr marL="1828800" algn="l" rtl="0" eaLnBrk="0" fontAlgn="base" hangingPunct="0">
              <a:lnSpc>
                <a:spcPct val="70000"/>
              </a:lnSpc>
              <a:spcBef>
                <a:spcPct val="0"/>
              </a:spcBef>
              <a:spcAft>
                <a:spcPct val="0"/>
              </a:spcAft>
              <a:defRPr sz="4400" b="1">
                <a:solidFill>
                  <a:srgbClr val="000099"/>
                </a:solidFill>
                <a:latin typeface="Times New Roman" pitchFamily="18" charset="0"/>
              </a:defRPr>
            </a:lvl9pPr>
          </a:lstStyle>
          <a:p>
            <a:pPr algn="ctr"/>
            <a:r>
              <a:rPr lang="en-US" sz="2800" kern="0" dirty="0">
                <a:solidFill>
                  <a:schemeClr val="tx1"/>
                </a:solidFill>
                <a:cs typeface="Times New Roman" panose="02020603050405020304" pitchFamily="18" charset="0"/>
              </a:rPr>
              <a:t>Campaign Planning for PSE Changes Cont.</a:t>
            </a:r>
            <a:endParaRPr lang="en-US" sz="2800" kern="0" dirty="0">
              <a:solidFill>
                <a:schemeClr val="tx1"/>
              </a:solidFill>
            </a:endParaRPr>
          </a:p>
        </p:txBody>
      </p:sp>
      <p:grpSp>
        <p:nvGrpSpPr>
          <p:cNvPr id="23" name="Group 22"/>
          <p:cNvGrpSpPr/>
          <p:nvPr/>
        </p:nvGrpSpPr>
        <p:grpSpPr>
          <a:xfrm>
            <a:off x="2697571" y="1405822"/>
            <a:ext cx="5186857" cy="332882"/>
            <a:chOff x="0" y="0"/>
            <a:chExt cx="7801969" cy="973447"/>
          </a:xfrm>
          <a:solidFill>
            <a:schemeClr val="accent4"/>
          </a:solidFill>
        </p:grpSpPr>
        <p:sp>
          <p:nvSpPr>
            <p:cNvPr id="24" name="Rounded Rectangle 23"/>
            <p:cNvSpPr/>
            <p:nvPr/>
          </p:nvSpPr>
          <p:spPr>
            <a:xfrm>
              <a:off x="0" y="0"/>
              <a:ext cx="7801969" cy="97344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p:nvPr/>
          </p:nvSpPr>
          <p:spPr>
            <a:xfrm>
              <a:off x="28511" y="28511"/>
              <a:ext cx="7744947" cy="91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1600" kern="1200" dirty="0"/>
                <a:t>Healthy Food Financing Initiatives (HFFI)</a:t>
              </a:r>
            </a:p>
          </p:txBody>
        </p:sp>
      </p:grpSp>
      <p:sp>
        <p:nvSpPr>
          <p:cNvPr id="73" name="Rectangle 72"/>
          <p:cNvSpPr/>
          <p:nvPr/>
        </p:nvSpPr>
        <p:spPr bwMode="auto">
          <a:xfrm>
            <a:off x="6680810" y="5584149"/>
            <a:ext cx="2351579" cy="1219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New Roman" pitchFamily="18" charset="0"/>
            </a:endParaRPr>
          </a:p>
        </p:txBody>
      </p:sp>
      <p:grpSp>
        <p:nvGrpSpPr>
          <p:cNvPr id="3" name="Group 2"/>
          <p:cNvGrpSpPr/>
          <p:nvPr/>
        </p:nvGrpSpPr>
        <p:grpSpPr>
          <a:xfrm>
            <a:off x="2697571" y="2149536"/>
            <a:ext cx="4950695" cy="650044"/>
            <a:chOff x="2720121" y="2183380"/>
            <a:chExt cx="4950695" cy="650044"/>
          </a:xfrm>
        </p:grpSpPr>
        <p:grpSp>
          <p:nvGrpSpPr>
            <p:cNvPr id="26" name="Group 25"/>
            <p:cNvGrpSpPr>
              <a:grpSpLocks/>
            </p:cNvGrpSpPr>
            <p:nvPr/>
          </p:nvGrpSpPr>
          <p:grpSpPr>
            <a:xfrm>
              <a:off x="2720121" y="2183380"/>
              <a:ext cx="1005840" cy="650044"/>
              <a:chOff x="5341644" y="0"/>
              <a:chExt cx="1097935" cy="890915"/>
            </a:xfrm>
          </p:grpSpPr>
          <p:sp>
            <p:nvSpPr>
              <p:cNvPr id="54" name="Rounded Rectangle 53"/>
              <p:cNvSpPr/>
              <p:nvPr/>
            </p:nvSpPr>
            <p:spPr>
              <a:xfrm>
                <a:off x="5341644" y="0"/>
                <a:ext cx="1097935" cy="87725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Rounded Rectangle 4"/>
              <p:cNvSpPr/>
              <p:nvPr/>
            </p:nvSpPr>
            <p:spPr>
              <a:xfrm>
                <a:off x="5367338" y="65045"/>
                <a:ext cx="1046547" cy="8258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400" kern="1200" dirty="0"/>
                  <a:t>Farmers markets</a:t>
                </a:r>
              </a:p>
            </p:txBody>
          </p:sp>
        </p:grpSp>
        <p:grpSp>
          <p:nvGrpSpPr>
            <p:cNvPr id="29" name="Group 28"/>
            <p:cNvGrpSpPr>
              <a:grpSpLocks/>
            </p:cNvGrpSpPr>
            <p:nvPr/>
          </p:nvGrpSpPr>
          <p:grpSpPr>
            <a:xfrm>
              <a:off x="4016825" y="2191044"/>
              <a:ext cx="1005840" cy="640080"/>
              <a:chOff x="2038204" y="1050335"/>
              <a:chExt cx="1269241" cy="1002078"/>
            </a:xfrm>
          </p:grpSpPr>
          <p:sp>
            <p:nvSpPr>
              <p:cNvPr id="48" name="Rounded Rectangle 47"/>
              <p:cNvSpPr/>
              <p:nvPr/>
            </p:nvSpPr>
            <p:spPr>
              <a:xfrm>
                <a:off x="2038204" y="1050335"/>
                <a:ext cx="1269241" cy="10020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Rounded Rectangle 10"/>
              <p:cNvSpPr/>
              <p:nvPr/>
            </p:nvSpPr>
            <p:spPr>
              <a:xfrm>
                <a:off x="2067554" y="1079685"/>
                <a:ext cx="1210541" cy="943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400" kern="1200" dirty="0"/>
                  <a:t>Grocery stores</a:t>
                </a:r>
              </a:p>
            </p:txBody>
          </p:sp>
        </p:grpSp>
        <p:grpSp>
          <p:nvGrpSpPr>
            <p:cNvPr id="34" name="Group 33"/>
            <p:cNvGrpSpPr>
              <a:grpSpLocks/>
            </p:cNvGrpSpPr>
            <p:nvPr/>
          </p:nvGrpSpPr>
          <p:grpSpPr>
            <a:xfrm>
              <a:off x="5368272" y="2183380"/>
              <a:ext cx="1005840" cy="640080"/>
              <a:chOff x="5968653" y="1026957"/>
              <a:chExt cx="1399802" cy="1002078"/>
            </a:xfrm>
          </p:grpSpPr>
          <p:sp>
            <p:nvSpPr>
              <p:cNvPr id="38" name="Rounded Rectangle 37"/>
              <p:cNvSpPr/>
              <p:nvPr/>
            </p:nvSpPr>
            <p:spPr>
              <a:xfrm>
                <a:off x="5968653" y="1026957"/>
                <a:ext cx="1399802" cy="10020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ounded Rectangle 20"/>
              <p:cNvSpPr/>
              <p:nvPr/>
            </p:nvSpPr>
            <p:spPr>
              <a:xfrm>
                <a:off x="5998003" y="1056307"/>
                <a:ext cx="1341102" cy="943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400" kern="1200" dirty="0"/>
                  <a:t>Mobile markets</a:t>
                </a:r>
              </a:p>
            </p:txBody>
          </p:sp>
        </p:grpSp>
        <p:grpSp>
          <p:nvGrpSpPr>
            <p:cNvPr id="35" name="Group 34"/>
            <p:cNvGrpSpPr>
              <a:grpSpLocks/>
            </p:cNvGrpSpPr>
            <p:nvPr/>
          </p:nvGrpSpPr>
          <p:grpSpPr>
            <a:xfrm>
              <a:off x="6664976" y="2191044"/>
              <a:ext cx="1005840" cy="640080"/>
              <a:chOff x="7428549" y="1026957"/>
              <a:chExt cx="1399802" cy="1002078"/>
            </a:xfrm>
          </p:grpSpPr>
          <p:sp>
            <p:nvSpPr>
              <p:cNvPr id="36" name="Rounded Rectangle 35"/>
              <p:cNvSpPr/>
              <p:nvPr/>
            </p:nvSpPr>
            <p:spPr>
              <a:xfrm>
                <a:off x="7428549" y="1026957"/>
                <a:ext cx="1399802" cy="10020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ounded Rectangle 22"/>
              <p:cNvSpPr/>
              <p:nvPr/>
            </p:nvSpPr>
            <p:spPr>
              <a:xfrm>
                <a:off x="7457899" y="1056307"/>
                <a:ext cx="1341102" cy="943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400" kern="1200" dirty="0"/>
                  <a:t>Corner stores</a:t>
                </a:r>
              </a:p>
            </p:txBody>
          </p:sp>
        </p:grpSp>
      </p:grpSp>
      <p:grpSp>
        <p:nvGrpSpPr>
          <p:cNvPr id="8" name="Group 7"/>
          <p:cNvGrpSpPr/>
          <p:nvPr/>
        </p:nvGrpSpPr>
        <p:grpSpPr>
          <a:xfrm>
            <a:off x="2509155" y="3168120"/>
            <a:ext cx="5286869" cy="1393502"/>
            <a:chOff x="2562979" y="2903619"/>
            <a:chExt cx="5286869" cy="1393502"/>
          </a:xfrm>
        </p:grpSpPr>
        <p:grpSp>
          <p:nvGrpSpPr>
            <p:cNvPr id="27" name="Group 26"/>
            <p:cNvGrpSpPr/>
            <p:nvPr/>
          </p:nvGrpSpPr>
          <p:grpSpPr>
            <a:xfrm>
              <a:off x="2562979" y="2903818"/>
              <a:ext cx="1280266" cy="1371600"/>
              <a:chOff x="6027" y="1030615"/>
              <a:chExt cx="1399802" cy="1002078"/>
            </a:xfrm>
          </p:grpSpPr>
          <p:sp>
            <p:nvSpPr>
              <p:cNvPr id="52" name="Rounded Rectangle 51"/>
              <p:cNvSpPr/>
              <p:nvPr/>
            </p:nvSpPr>
            <p:spPr>
              <a:xfrm>
                <a:off x="6027" y="1030615"/>
                <a:ext cx="1399802" cy="10020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ounded Rectangle 6"/>
              <p:cNvSpPr/>
              <p:nvPr/>
            </p:nvSpPr>
            <p:spPr>
              <a:xfrm>
                <a:off x="35377" y="1059965"/>
                <a:ext cx="1341102" cy="943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1050" b="0" dirty="0"/>
                  <a:t>I</a:t>
                </a:r>
                <a:r>
                  <a:rPr lang="en-US" sz="1050" b="0" kern="1200" dirty="0"/>
                  <a:t>ncreased number of markets</a:t>
                </a:r>
              </a:p>
            </p:txBody>
          </p:sp>
        </p:grpSp>
        <p:grpSp>
          <p:nvGrpSpPr>
            <p:cNvPr id="28" name="Group 27"/>
            <p:cNvGrpSpPr/>
            <p:nvPr/>
          </p:nvGrpSpPr>
          <p:grpSpPr>
            <a:xfrm>
              <a:off x="3935998" y="2903619"/>
              <a:ext cx="1152576" cy="1371600"/>
              <a:chOff x="1523413" y="1030615"/>
              <a:chExt cx="1399802" cy="1002078"/>
            </a:xfrm>
          </p:grpSpPr>
          <p:sp>
            <p:nvSpPr>
              <p:cNvPr id="50" name="Rounded Rectangle 49"/>
              <p:cNvSpPr/>
              <p:nvPr/>
            </p:nvSpPr>
            <p:spPr>
              <a:xfrm>
                <a:off x="1523413" y="1030615"/>
                <a:ext cx="1399802" cy="10020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ounded Rectangle 8"/>
              <p:cNvSpPr/>
              <p:nvPr/>
            </p:nvSpPr>
            <p:spPr>
              <a:xfrm>
                <a:off x="1552763" y="1059965"/>
                <a:ext cx="1341102" cy="943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1050" b="0" kern="1200" dirty="0"/>
                  <a:t>Increased acceptance of SNAP and WIC</a:t>
                </a:r>
              </a:p>
            </p:txBody>
          </p:sp>
        </p:grpSp>
        <p:grpSp>
          <p:nvGrpSpPr>
            <p:cNvPr id="57" name="Group 56"/>
            <p:cNvGrpSpPr/>
            <p:nvPr/>
          </p:nvGrpSpPr>
          <p:grpSpPr>
            <a:xfrm>
              <a:off x="6584734" y="2925521"/>
              <a:ext cx="1265114" cy="1371600"/>
              <a:chOff x="-736787" y="-225375"/>
              <a:chExt cx="11857182" cy="4343400"/>
            </a:xfrm>
          </p:grpSpPr>
          <p:sp>
            <p:nvSpPr>
              <p:cNvPr id="58" name="Rounded Rectangle 57"/>
              <p:cNvSpPr/>
              <p:nvPr/>
            </p:nvSpPr>
            <p:spPr>
              <a:xfrm>
                <a:off x="-736787" y="-225375"/>
                <a:ext cx="11857182" cy="434340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Rounded Rectangle 4"/>
              <p:cNvSpPr/>
              <p:nvPr/>
            </p:nvSpPr>
            <p:spPr>
              <a:xfrm>
                <a:off x="-609571" y="-8544"/>
                <a:ext cx="11602752" cy="40889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1050" b="0" dirty="0"/>
                  <a:t>A</a:t>
                </a:r>
                <a:r>
                  <a:rPr lang="en-US" sz="1050" b="0" kern="1200" dirty="0"/>
                  <a:t>ddition and promotion of healthier food and beverage offerings</a:t>
                </a:r>
              </a:p>
              <a:p>
                <a:pPr lvl="0" algn="ctr" defTabSz="400050">
                  <a:lnSpc>
                    <a:spcPct val="90000"/>
                  </a:lnSpc>
                  <a:spcBef>
                    <a:spcPct val="0"/>
                  </a:spcBef>
                  <a:spcAft>
                    <a:spcPct val="35000"/>
                  </a:spcAft>
                </a:pPr>
                <a:r>
                  <a:rPr lang="en-US" sz="1050" b="0" dirty="0"/>
                  <a:t>I</a:t>
                </a:r>
                <a:r>
                  <a:rPr lang="en-US" sz="1050" b="0" kern="1200" dirty="0"/>
                  <a:t>ncreased acceptance of SNAP and WIC</a:t>
                </a:r>
              </a:p>
            </p:txBody>
          </p:sp>
        </p:grpSp>
        <p:grpSp>
          <p:nvGrpSpPr>
            <p:cNvPr id="61" name="Group 60"/>
            <p:cNvGrpSpPr/>
            <p:nvPr/>
          </p:nvGrpSpPr>
          <p:grpSpPr>
            <a:xfrm>
              <a:off x="5312562" y="2910846"/>
              <a:ext cx="1170991" cy="1386275"/>
              <a:chOff x="7327253" y="2658079"/>
              <a:chExt cx="1541810" cy="1386275"/>
            </a:xfrm>
          </p:grpSpPr>
          <p:sp>
            <p:nvSpPr>
              <p:cNvPr id="46" name="Rounded Rectangle 45"/>
              <p:cNvSpPr/>
              <p:nvPr/>
            </p:nvSpPr>
            <p:spPr>
              <a:xfrm>
                <a:off x="7327253" y="2658079"/>
                <a:ext cx="1541810" cy="137160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Rounded Rectangle 12"/>
              <p:cNvSpPr/>
              <p:nvPr/>
            </p:nvSpPr>
            <p:spPr>
              <a:xfrm>
                <a:off x="7327253" y="2672754"/>
                <a:ext cx="1463040" cy="1371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1000" b="0" dirty="0"/>
                  <a:t>A</a:t>
                </a:r>
                <a:r>
                  <a:rPr lang="en-US" sz="1000" b="0" kern="1200" dirty="0"/>
                  <a:t>ddition and promotion of healthier food and beverage offerings</a:t>
                </a:r>
              </a:p>
              <a:p>
                <a:pPr lvl="0" algn="ctr" defTabSz="400050">
                  <a:lnSpc>
                    <a:spcPct val="90000"/>
                  </a:lnSpc>
                  <a:spcBef>
                    <a:spcPct val="0"/>
                  </a:spcBef>
                  <a:spcAft>
                    <a:spcPct val="35000"/>
                  </a:spcAft>
                </a:pPr>
                <a:r>
                  <a:rPr lang="en-US" sz="1000" b="0" dirty="0"/>
                  <a:t>I</a:t>
                </a:r>
                <a:r>
                  <a:rPr lang="en-US" sz="1000" b="0" kern="1200" dirty="0"/>
                  <a:t>ncreased acceptance of SNAP and WIC</a:t>
                </a:r>
              </a:p>
            </p:txBody>
          </p:sp>
        </p:grpSp>
      </p:grpSp>
      <p:grpSp>
        <p:nvGrpSpPr>
          <p:cNvPr id="7" name="Group 6"/>
          <p:cNvGrpSpPr/>
          <p:nvPr/>
        </p:nvGrpSpPr>
        <p:grpSpPr>
          <a:xfrm>
            <a:off x="2509155" y="4905864"/>
            <a:ext cx="5569616" cy="1356570"/>
            <a:chOff x="2611813" y="4403368"/>
            <a:chExt cx="5263736" cy="1356570"/>
          </a:xfrm>
        </p:grpSpPr>
        <p:grpSp>
          <p:nvGrpSpPr>
            <p:cNvPr id="31" name="Group 30"/>
            <p:cNvGrpSpPr/>
            <p:nvPr/>
          </p:nvGrpSpPr>
          <p:grpSpPr>
            <a:xfrm flipH="1">
              <a:off x="2611813" y="4417970"/>
              <a:ext cx="994856" cy="1341968"/>
              <a:chOff x="4520194" y="3306006"/>
              <a:chExt cx="1399802" cy="1002078"/>
            </a:xfrm>
            <a:solidFill>
              <a:schemeClr val="accent3">
                <a:alpha val="49000"/>
              </a:schemeClr>
            </a:solidFill>
          </p:grpSpPr>
          <p:sp>
            <p:nvSpPr>
              <p:cNvPr id="44" name="Rounded Rectangle 43"/>
              <p:cNvSpPr/>
              <p:nvPr/>
            </p:nvSpPr>
            <p:spPr>
              <a:xfrm>
                <a:off x="4520194" y="3306006"/>
                <a:ext cx="1399802" cy="100207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ounded Rectangle 14"/>
              <p:cNvSpPr/>
              <p:nvPr/>
            </p:nvSpPr>
            <p:spPr>
              <a:xfrm>
                <a:off x="4549545" y="3335356"/>
                <a:ext cx="1341102" cy="9433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50" kern="1200" dirty="0"/>
                  <a:t>Educational presentations and materials provided to community</a:t>
                </a:r>
              </a:p>
            </p:txBody>
          </p:sp>
        </p:grpSp>
        <p:grpSp>
          <p:nvGrpSpPr>
            <p:cNvPr id="32" name="Group 31"/>
            <p:cNvGrpSpPr/>
            <p:nvPr/>
          </p:nvGrpSpPr>
          <p:grpSpPr>
            <a:xfrm flipH="1">
              <a:off x="4803871" y="4411440"/>
              <a:ext cx="903747" cy="1341968"/>
              <a:chOff x="5949392" y="3306006"/>
              <a:chExt cx="1399802" cy="1002078"/>
            </a:xfrm>
            <a:solidFill>
              <a:schemeClr val="accent3">
                <a:alpha val="49000"/>
              </a:schemeClr>
            </a:solidFill>
          </p:grpSpPr>
          <p:sp>
            <p:nvSpPr>
              <p:cNvPr id="42" name="Rounded Rectangle 41"/>
              <p:cNvSpPr/>
              <p:nvPr/>
            </p:nvSpPr>
            <p:spPr>
              <a:xfrm>
                <a:off x="5949392" y="3306006"/>
                <a:ext cx="1399802" cy="100207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ounded Rectangle 16"/>
              <p:cNvSpPr/>
              <p:nvPr/>
            </p:nvSpPr>
            <p:spPr>
              <a:xfrm>
                <a:off x="5978743" y="3335356"/>
                <a:ext cx="1341103" cy="9433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50" kern="1200" dirty="0"/>
                  <a:t>Letters of support and/or pledges drafted</a:t>
                </a:r>
              </a:p>
            </p:txBody>
          </p:sp>
        </p:grpSp>
        <p:grpSp>
          <p:nvGrpSpPr>
            <p:cNvPr id="66" name="Group 65"/>
            <p:cNvGrpSpPr/>
            <p:nvPr/>
          </p:nvGrpSpPr>
          <p:grpSpPr>
            <a:xfrm flipH="1">
              <a:off x="5771273" y="4410370"/>
              <a:ext cx="1213099" cy="1341968"/>
              <a:chOff x="5949392" y="3306007"/>
              <a:chExt cx="1399802" cy="1002078"/>
            </a:xfrm>
            <a:solidFill>
              <a:schemeClr val="accent3">
                <a:alpha val="49000"/>
              </a:schemeClr>
            </a:solidFill>
          </p:grpSpPr>
          <p:sp>
            <p:nvSpPr>
              <p:cNvPr id="67" name="Rounded Rectangle 66"/>
              <p:cNvSpPr/>
              <p:nvPr/>
            </p:nvSpPr>
            <p:spPr>
              <a:xfrm>
                <a:off x="5949392" y="3306007"/>
                <a:ext cx="1399802" cy="100207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Rounded Rectangle 16"/>
              <p:cNvSpPr/>
              <p:nvPr/>
            </p:nvSpPr>
            <p:spPr>
              <a:xfrm>
                <a:off x="5978746" y="3335358"/>
                <a:ext cx="1341102" cy="9433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50" kern="1200" dirty="0"/>
                  <a:t>Communications to celebrate and publicize changes</a:t>
                </a:r>
              </a:p>
            </p:txBody>
          </p:sp>
        </p:grpSp>
        <p:grpSp>
          <p:nvGrpSpPr>
            <p:cNvPr id="69" name="Group 68"/>
            <p:cNvGrpSpPr/>
            <p:nvPr/>
          </p:nvGrpSpPr>
          <p:grpSpPr>
            <a:xfrm flipH="1">
              <a:off x="6971802" y="4403368"/>
              <a:ext cx="903747" cy="1341968"/>
              <a:chOff x="5949392" y="3306005"/>
              <a:chExt cx="1399802" cy="1002078"/>
            </a:xfrm>
            <a:solidFill>
              <a:schemeClr val="accent3">
                <a:alpha val="49000"/>
              </a:schemeClr>
            </a:solidFill>
          </p:grpSpPr>
          <p:sp>
            <p:nvSpPr>
              <p:cNvPr id="70" name="Rounded Rectangle 69"/>
              <p:cNvSpPr/>
              <p:nvPr/>
            </p:nvSpPr>
            <p:spPr>
              <a:xfrm>
                <a:off x="5949392" y="3306005"/>
                <a:ext cx="1399802" cy="100207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Rounded Rectangle 16"/>
              <p:cNvSpPr/>
              <p:nvPr/>
            </p:nvSpPr>
            <p:spPr>
              <a:xfrm>
                <a:off x="5978742" y="3335356"/>
                <a:ext cx="1341102" cy="9433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50" kern="1200" dirty="0"/>
                  <a:t>Signage and guides to promote change and inform community</a:t>
                </a:r>
              </a:p>
            </p:txBody>
          </p:sp>
        </p:grpSp>
        <p:grpSp>
          <p:nvGrpSpPr>
            <p:cNvPr id="74" name="Group 73"/>
            <p:cNvGrpSpPr/>
            <p:nvPr/>
          </p:nvGrpSpPr>
          <p:grpSpPr>
            <a:xfrm flipH="1">
              <a:off x="3678631" y="4417970"/>
              <a:ext cx="1029681" cy="1341968"/>
              <a:chOff x="4520196" y="3306006"/>
              <a:chExt cx="1399802" cy="1002078"/>
            </a:xfrm>
            <a:solidFill>
              <a:schemeClr val="accent3">
                <a:alpha val="49000"/>
              </a:schemeClr>
            </a:solidFill>
          </p:grpSpPr>
          <p:sp>
            <p:nvSpPr>
              <p:cNvPr id="75" name="Rounded Rectangle 74"/>
              <p:cNvSpPr/>
              <p:nvPr/>
            </p:nvSpPr>
            <p:spPr>
              <a:xfrm>
                <a:off x="4520196" y="3306006"/>
                <a:ext cx="1399802" cy="100207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6" name="Rounded Rectangle 14"/>
              <p:cNvSpPr/>
              <p:nvPr/>
            </p:nvSpPr>
            <p:spPr>
              <a:xfrm>
                <a:off x="4549542" y="3335356"/>
                <a:ext cx="1341102" cy="9433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50" kern="1200" dirty="0"/>
                  <a:t>Assessments to inform change and community</a:t>
                </a:r>
              </a:p>
            </p:txBody>
          </p:sp>
        </p:grpSp>
      </p:grpSp>
      <p:sp>
        <p:nvSpPr>
          <p:cNvPr id="84" name="Rectangle 83"/>
          <p:cNvSpPr/>
          <p:nvPr/>
        </p:nvSpPr>
        <p:spPr>
          <a:xfrm>
            <a:off x="1132363" y="3242589"/>
            <a:ext cx="1114088" cy="307777"/>
          </a:xfrm>
          <a:prstGeom prst="rect">
            <a:avLst/>
          </a:prstGeom>
        </p:spPr>
        <p:txBody>
          <a:bodyPr wrap="none">
            <a:spAutoFit/>
          </a:bodyPr>
          <a:lstStyle/>
          <a:p>
            <a:r>
              <a:rPr lang="en-US" sz="1400" dirty="0">
                <a:solidFill>
                  <a:schemeClr val="bg2"/>
                </a:solidFill>
                <a:latin typeface="Calibri" panose="020F0502020204030204" pitchFamily="34" charset="0"/>
              </a:rPr>
              <a:t>PSE Changes</a:t>
            </a:r>
          </a:p>
        </p:txBody>
      </p:sp>
      <p:sp>
        <p:nvSpPr>
          <p:cNvPr id="85" name="Rectangle 84"/>
          <p:cNvSpPr/>
          <p:nvPr/>
        </p:nvSpPr>
        <p:spPr>
          <a:xfrm>
            <a:off x="472450" y="4948885"/>
            <a:ext cx="1736198" cy="523220"/>
          </a:xfrm>
          <a:prstGeom prst="rect">
            <a:avLst/>
          </a:prstGeom>
        </p:spPr>
        <p:txBody>
          <a:bodyPr wrap="square">
            <a:spAutoFit/>
          </a:bodyPr>
          <a:lstStyle/>
          <a:p>
            <a:pPr algn="r"/>
            <a:r>
              <a:rPr lang="en-US" sz="1400" dirty="0">
                <a:solidFill>
                  <a:schemeClr val="bg2"/>
                </a:solidFill>
                <a:latin typeface="Calibri" panose="020F0502020204030204" pitchFamily="34" charset="0"/>
              </a:rPr>
              <a:t>Support </a:t>
            </a:r>
          </a:p>
          <a:p>
            <a:pPr algn="r"/>
            <a:r>
              <a:rPr lang="en-US" sz="1400" dirty="0">
                <a:solidFill>
                  <a:schemeClr val="bg2"/>
                </a:solidFill>
                <a:latin typeface="Calibri" panose="020F0502020204030204" pitchFamily="34" charset="0"/>
              </a:rPr>
              <a:t>Activities</a:t>
            </a:r>
          </a:p>
        </p:txBody>
      </p:sp>
      <p:sp>
        <p:nvSpPr>
          <p:cNvPr id="4" name="Up Arrow 3"/>
          <p:cNvSpPr/>
          <p:nvPr/>
        </p:nvSpPr>
        <p:spPr bwMode="auto">
          <a:xfrm>
            <a:off x="8243550" y="2625027"/>
            <a:ext cx="731520" cy="3657600"/>
          </a:xfrm>
          <a:prstGeom prst="upArrow">
            <a:avLst/>
          </a:prstGeom>
          <a:solidFill>
            <a:schemeClr val="bg1">
              <a:lumMod val="20000"/>
              <a:lumOff val="80000"/>
            </a:schemeClr>
          </a:solidFill>
          <a:ln w="1905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solidFill>
                    <a:schemeClr val="bg2"/>
                  </a:solidFill>
                </a:ln>
                <a:solidFill>
                  <a:schemeClr val="bg2"/>
                </a:solidFill>
                <a:effectLst/>
                <a:latin typeface="Times New Roman" pitchFamily="18" charset="0"/>
              </a:rPr>
              <a:t>ANCHOR</a:t>
            </a:r>
          </a:p>
        </p:txBody>
      </p:sp>
      <p:sp>
        <p:nvSpPr>
          <p:cNvPr id="62" name="Rectangle 61"/>
          <p:cNvSpPr/>
          <p:nvPr/>
        </p:nvSpPr>
        <p:spPr>
          <a:xfrm>
            <a:off x="99403" y="1356855"/>
            <a:ext cx="2354305" cy="307777"/>
          </a:xfrm>
          <a:prstGeom prst="rect">
            <a:avLst/>
          </a:prstGeom>
        </p:spPr>
        <p:txBody>
          <a:bodyPr wrap="square">
            <a:spAutoFit/>
          </a:bodyPr>
          <a:lstStyle/>
          <a:p>
            <a:pPr algn="r"/>
            <a:r>
              <a:rPr lang="en-US" sz="1400" dirty="0">
                <a:solidFill>
                  <a:schemeClr val="bg2"/>
                </a:solidFill>
                <a:latin typeface="Calibri" panose="020F0502020204030204" pitchFamily="34" charset="0"/>
              </a:rPr>
              <a:t>PSE Change</a:t>
            </a:r>
          </a:p>
        </p:txBody>
      </p:sp>
      <p:sp>
        <p:nvSpPr>
          <p:cNvPr id="63" name="Rectangle 62"/>
          <p:cNvSpPr/>
          <p:nvPr/>
        </p:nvSpPr>
        <p:spPr>
          <a:xfrm>
            <a:off x="-128367" y="2112681"/>
            <a:ext cx="2535074" cy="523220"/>
          </a:xfrm>
          <a:prstGeom prst="rect">
            <a:avLst/>
          </a:prstGeom>
        </p:spPr>
        <p:txBody>
          <a:bodyPr wrap="square">
            <a:spAutoFit/>
          </a:bodyPr>
          <a:lstStyle/>
          <a:p>
            <a:pPr algn="r"/>
            <a:r>
              <a:rPr lang="en-US" sz="1400" dirty="0">
                <a:solidFill>
                  <a:schemeClr val="bg2"/>
                </a:solidFill>
                <a:latin typeface="Calibri" panose="020F0502020204030204" pitchFamily="34" charset="0"/>
              </a:rPr>
              <a:t>PSE Changes within the following Settings</a:t>
            </a:r>
          </a:p>
        </p:txBody>
      </p:sp>
    </p:spTree>
    <p:extLst>
      <p:ext uri="{BB962C8B-B14F-4D97-AF65-F5344CB8AC3E}">
        <p14:creationId xmlns:p14="http://schemas.microsoft.com/office/powerpoint/2010/main" val="403586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686800" cy="5257800"/>
          </a:xfrm>
        </p:spPr>
        <p:txBody>
          <a:bodyPr/>
          <a:lstStyle/>
          <a:p>
            <a:pPr marL="285750" indent="-285750">
              <a:lnSpc>
                <a:spcPct val="100000"/>
              </a:lnSpc>
              <a:spcBef>
                <a:spcPts val="400"/>
              </a:spcBef>
              <a:buFont typeface="Arial" panose="020B0604020202020204" pitchFamily="34" charset="0"/>
              <a:buChar char="•"/>
            </a:pPr>
            <a:r>
              <a:rPr lang="en-US" sz="1800" dirty="0"/>
              <a:t>Community Action Plan (CAP) planning:</a:t>
            </a:r>
          </a:p>
          <a:p>
            <a:pPr marL="685800" lvl="1">
              <a:lnSpc>
                <a:spcPct val="100000"/>
              </a:lnSpc>
              <a:spcBef>
                <a:spcPts val="400"/>
              </a:spcBef>
              <a:buFont typeface="Arial" panose="020B0604020202020204" pitchFamily="34" charset="0"/>
              <a:buChar char="•"/>
            </a:pPr>
            <a:r>
              <a:rPr lang="en-US" sz="1800" dirty="0"/>
              <a:t>Including a detailed work plan and a RASCI (to ensure internal and external partners were appropriately engaged) </a:t>
            </a:r>
          </a:p>
          <a:p>
            <a:pPr marL="285750" indent="-285750">
              <a:lnSpc>
                <a:spcPct val="100000"/>
              </a:lnSpc>
              <a:spcBef>
                <a:spcPts val="400"/>
              </a:spcBef>
              <a:buFont typeface="Arial" panose="020B0604020202020204" pitchFamily="34" charset="0"/>
              <a:buChar char="•"/>
            </a:pPr>
            <a:r>
              <a:rPr lang="en-US" sz="1800" dirty="0"/>
              <a:t>Program management training</a:t>
            </a:r>
          </a:p>
          <a:p>
            <a:pPr marL="285750" indent="-285750">
              <a:lnSpc>
                <a:spcPct val="100000"/>
              </a:lnSpc>
              <a:spcBef>
                <a:spcPts val="400"/>
              </a:spcBef>
              <a:buFont typeface="Arial" panose="020B0604020202020204" pitchFamily="34" charset="0"/>
              <a:buChar char="•"/>
            </a:pPr>
            <a:endParaRPr lang="en-US" sz="1800" dirty="0"/>
          </a:p>
          <a:p>
            <a:pPr marL="0" indent="0">
              <a:lnSpc>
                <a:spcPct val="100000"/>
              </a:lnSpc>
              <a:spcBef>
                <a:spcPts val="400"/>
              </a:spcBef>
              <a:buNone/>
            </a:pPr>
            <a:r>
              <a:rPr lang="en-US" sz="1800" dirty="0"/>
              <a:t>Additional Technical Assistance Offerings:</a:t>
            </a:r>
          </a:p>
          <a:p>
            <a:pPr>
              <a:lnSpc>
                <a:spcPct val="100000"/>
              </a:lnSpc>
              <a:spcBef>
                <a:spcPts val="400"/>
              </a:spcBef>
            </a:pPr>
            <a:r>
              <a:rPr lang="en-US" sz="1800" dirty="0"/>
              <a:t>1:1 CAP review calls (CAPs to be updated quarterly)</a:t>
            </a:r>
          </a:p>
          <a:p>
            <a:pPr>
              <a:lnSpc>
                <a:spcPct val="100000"/>
              </a:lnSpc>
              <a:spcBef>
                <a:spcPts val="400"/>
              </a:spcBef>
            </a:pPr>
            <a:r>
              <a:rPr lang="en-US" sz="1800" dirty="0"/>
              <a:t>Face-to-face team mtgs </a:t>
            </a:r>
          </a:p>
          <a:p>
            <a:pPr>
              <a:lnSpc>
                <a:spcPct val="100000"/>
              </a:lnSpc>
              <a:spcBef>
                <a:spcPts val="400"/>
              </a:spcBef>
            </a:pPr>
            <a:r>
              <a:rPr lang="en-US" sz="1800" dirty="0"/>
              <a:t>Affinity (peer) calls  </a:t>
            </a:r>
          </a:p>
          <a:p>
            <a:pPr>
              <a:lnSpc>
                <a:spcPct val="100000"/>
              </a:lnSpc>
              <a:spcBef>
                <a:spcPts val="400"/>
              </a:spcBef>
            </a:pPr>
            <a:r>
              <a:rPr lang="en-US" sz="1800" dirty="0"/>
              <a:t>Coaching calls (campaign planning, PSE changes, messages research results, evaluation tools/resources etc.)</a:t>
            </a:r>
          </a:p>
          <a:p>
            <a:pPr>
              <a:lnSpc>
                <a:spcPct val="100000"/>
              </a:lnSpc>
              <a:spcBef>
                <a:spcPts val="400"/>
              </a:spcBef>
            </a:pPr>
            <a:r>
              <a:rPr lang="en-US" sz="1800" dirty="0"/>
              <a:t>Monthly calls between Affiliate supervisor and the Sr. Program Manager</a:t>
            </a:r>
          </a:p>
          <a:p>
            <a:pPr>
              <a:lnSpc>
                <a:spcPct val="100000"/>
              </a:lnSpc>
              <a:spcBef>
                <a:spcPts val="400"/>
              </a:spcBef>
            </a:pPr>
            <a:r>
              <a:rPr lang="en-US" sz="1800" dirty="0"/>
              <a:t>Monthly dashboards reports</a:t>
            </a:r>
          </a:p>
          <a:p>
            <a:pPr>
              <a:lnSpc>
                <a:spcPct val="100000"/>
              </a:lnSpc>
              <a:spcBef>
                <a:spcPts val="400"/>
              </a:spcBef>
            </a:pPr>
            <a:r>
              <a:rPr lang="en-US" sz="1800" dirty="0"/>
              <a:t>Consultation services provided by Sr. Program Manager, Program Performance Improvement Specialist and Texas A&amp;M (ANCHOR evaluators) </a:t>
            </a:r>
          </a:p>
          <a:p>
            <a:pPr>
              <a:lnSpc>
                <a:spcPct val="100000"/>
              </a:lnSpc>
              <a:spcBef>
                <a:spcPts val="400"/>
              </a:spcBef>
            </a:pPr>
            <a:endParaRPr lang="en-US" sz="1600" dirty="0"/>
          </a:p>
          <a:p>
            <a:pPr marL="285750" indent="-285750">
              <a:lnSpc>
                <a:spcPct val="100000"/>
              </a:lnSpc>
              <a:spcBef>
                <a:spcPts val="0"/>
              </a:spcBef>
              <a:buFont typeface="Arial" panose="020B0604020202020204" pitchFamily="34" charset="0"/>
              <a:buChar char="•"/>
            </a:pPr>
            <a:endParaRPr lang="en-US" sz="1700" dirty="0"/>
          </a:p>
          <a:p>
            <a:pPr marL="285750" indent="-285750">
              <a:lnSpc>
                <a:spcPct val="100000"/>
              </a:lnSpc>
              <a:spcBef>
                <a:spcPts val="0"/>
              </a:spcBef>
              <a:buFont typeface="Arial" panose="020B0604020202020204" pitchFamily="34" charset="0"/>
              <a:buChar char="•"/>
            </a:pPr>
            <a:endParaRPr lang="en-US" sz="1700" dirty="0"/>
          </a:p>
          <a:p>
            <a:pPr marL="0" indent="0">
              <a:buNone/>
            </a:pPr>
            <a:r>
              <a:rPr lang="en-US" sz="1600" dirty="0"/>
              <a:t/>
            </a:r>
            <a:br>
              <a:rPr lang="en-US" sz="1600" dirty="0"/>
            </a:br>
            <a:endParaRPr lang="en-US" sz="1600" dirty="0"/>
          </a:p>
        </p:txBody>
      </p:sp>
      <p:sp>
        <p:nvSpPr>
          <p:cNvPr id="3" name="Title 2"/>
          <p:cNvSpPr>
            <a:spLocks noGrp="1"/>
          </p:cNvSpPr>
          <p:nvPr>
            <p:ph type="ctrTitle"/>
          </p:nvPr>
        </p:nvSpPr>
        <p:spPr>
          <a:xfrm>
            <a:off x="30018" y="0"/>
            <a:ext cx="8686800" cy="993775"/>
          </a:xfrm>
        </p:spPr>
        <p:txBody>
          <a:bodyPr anchor="ctr"/>
          <a:lstStyle/>
          <a:p>
            <a:pPr algn="ctr">
              <a:lnSpc>
                <a:spcPct val="100000"/>
              </a:lnSpc>
            </a:pPr>
            <a:r>
              <a:rPr lang="en-US" sz="2800" dirty="0">
                <a:solidFill>
                  <a:schemeClr val="tx1"/>
                </a:solidFill>
                <a:ea typeface="Times New Roman" panose="02020603050405020304" pitchFamily="18" charset="0"/>
                <a:cs typeface="Times New Roman" panose="02020603050405020304" pitchFamily="18" charset="0"/>
              </a:rPr>
              <a:t>CAP Implementation: Training and Technical Assistance</a:t>
            </a:r>
            <a:endParaRPr lang="en-US" sz="2800" dirty="0">
              <a:solidFill>
                <a:schemeClr val="tx1"/>
              </a:solidFill>
            </a:endParaRPr>
          </a:p>
        </p:txBody>
      </p:sp>
    </p:spTree>
    <p:extLst>
      <p:ext uri="{BB962C8B-B14F-4D97-AF65-F5344CB8AC3E}">
        <p14:creationId xmlns:p14="http://schemas.microsoft.com/office/powerpoint/2010/main" val="326885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ctrTitle"/>
          </p:nvPr>
        </p:nvSpPr>
        <p:spPr>
          <a:xfrm>
            <a:off x="0" y="567154"/>
            <a:ext cx="7772400" cy="536575"/>
          </a:xfrm>
        </p:spPr>
        <p:txBody>
          <a:bodyPr/>
          <a:lstStyle/>
          <a:p>
            <a:r>
              <a:rPr lang="en-US" altLang="en-US" sz="3200" b="1" dirty="0">
                <a:solidFill>
                  <a:schemeClr val="tx1"/>
                </a:solidFill>
              </a:rPr>
              <a:t>Presenter Disclosures</a:t>
            </a:r>
          </a:p>
        </p:txBody>
      </p:sp>
      <p:sp>
        <p:nvSpPr>
          <p:cNvPr id="6151" name="Rectangle 7"/>
          <p:cNvSpPr>
            <a:spLocks noGrp="1" noChangeArrowheads="1"/>
          </p:cNvSpPr>
          <p:nvPr>
            <p:ph type="subTitle" idx="1"/>
          </p:nvPr>
        </p:nvSpPr>
        <p:spPr>
          <a:xfrm>
            <a:off x="533400" y="1970504"/>
            <a:ext cx="7848600" cy="2068095"/>
          </a:xfrm>
        </p:spPr>
        <p:txBody>
          <a:bodyPr/>
          <a:lstStyle/>
          <a:p>
            <a:pPr>
              <a:spcBef>
                <a:spcPct val="0"/>
              </a:spcBef>
              <a:buFont typeface="Wingdings" panose="05000000000000000000" pitchFamily="2" charset="2"/>
              <a:buNone/>
            </a:pPr>
            <a:r>
              <a:rPr lang="en-US" altLang="en-US" sz="2400" b="1" dirty="0">
                <a:latin typeface="Arial" panose="020B0604020202020204" pitchFamily="34" charset="0"/>
              </a:rPr>
              <a:t>(1)	The following personal financial relationships with commercial interests relevant to this presentation existed during the past 12 months:</a:t>
            </a:r>
            <a:endParaRPr lang="en-US" altLang="en-US" sz="2400" dirty="0"/>
          </a:p>
        </p:txBody>
      </p:sp>
      <p:sp>
        <p:nvSpPr>
          <p:cNvPr id="6154" name="Text Box 10"/>
          <p:cNvSpPr txBox="1">
            <a:spLocks noChangeArrowheads="1"/>
          </p:cNvSpPr>
          <p:nvPr/>
        </p:nvSpPr>
        <p:spPr bwMode="auto">
          <a:xfrm>
            <a:off x="685800" y="1712913"/>
            <a:ext cx="784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ysClr val="windowText" lastClr="000000"/>
              </a:solidFill>
              <a:effectLst/>
              <a:uLnTx/>
              <a:uFillTx/>
            </a:endParaRPr>
          </a:p>
        </p:txBody>
      </p:sp>
      <p:sp>
        <p:nvSpPr>
          <p:cNvPr id="6155" name="Text Box 11"/>
          <p:cNvSpPr txBox="1">
            <a:spLocks noChangeArrowheads="1"/>
          </p:cNvSpPr>
          <p:nvPr/>
        </p:nvSpPr>
        <p:spPr bwMode="auto">
          <a:xfrm>
            <a:off x="685800" y="1789113"/>
            <a:ext cx="792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ysClr val="windowText" lastClr="000000"/>
              </a:solidFill>
              <a:effectLst/>
              <a:uLnTx/>
              <a:uFillTx/>
            </a:endParaRPr>
          </a:p>
        </p:txBody>
      </p:sp>
      <p:sp>
        <p:nvSpPr>
          <p:cNvPr id="6156" name="Text Box 12"/>
          <p:cNvSpPr txBox="1">
            <a:spLocks noChangeArrowheads="1"/>
          </p:cNvSpPr>
          <p:nvPr/>
        </p:nvSpPr>
        <p:spPr bwMode="auto">
          <a:xfrm>
            <a:off x="304800" y="1295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chemeClr val="bg1"/>
                </a:solidFill>
                <a:effectLst/>
                <a:uLnTx/>
                <a:uFillTx/>
                <a:latin typeface="+mn-lt"/>
              </a:rPr>
              <a:t>Laura King Hahn</a:t>
            </a:r>
            <a:endParaRPr kumimoji="0" lang="en-US" altLang="en-US" sz="2400" b="0" i="0" u="none" strike="noStrike" kern="0" cap="none" spc="0" normalizeH="0" baseline="0" noProof="0" dirty="0">
              <a:ln>
                <a:noFill/>
              </a:ln>
              <a:solidFill>
                <a:schemeClr val="bg1"/>
              </a:solidFill>
              <a:effectLst/>
              <a:uLnTx/>
              <a:uFillTx/>
              <a:latin typeface="+mn-lt"/>
            </a:endParaRPr>
          </a:p>
        </p:txBody>
      </p:sp>
      <p:sp>
        <p:nvSpPr>
          <p:cNvPr id="6157" name="Text Box 13"/>
          <p:cNvSpPr txBox="1">
            <a:spLocks noChangeArrowheads="1"/>
          </p:cNvSpPr>
          <p:nvPr/>
        </p:nvSpPr>
        <p:spPr bwMode="auto">
          <a:xfrm>
            <a:off x="533400" y="3276600"/>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chemeClr val="bg2"/>
                </a:solidFill>
                <a:effectLst/>
                <a:uLnTx/>
                <a:uFillTx/>
                <a:latin typeface="+mn-lt"/>
              </a:rPr>
              <a:t>No relationships to disclose</a:t>
            </a:r>
          </a:p>
        </p:txBody>
      </p:sp>
    </p:spTree>
    <p:extLst>
      <p:ext uri="{BB962C8B-B14F-4D97-AF65-F5344CB8AC3E}">
        <p14:creationId xmlns:p14="http://schemas.microsoft.com/office/powerpoint/2010/main" val="71855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1" y="1069099"/>
            <a:ext cx="6858000" cy="5631507"/>
          </a:xfrm>
        </p:spPr>
        <p:txBody>
          <a:bodyPr/>
          <a:lstStyle/>
          <a:p>
            <a:r>
              <a:rPr lang="en-US" sz="2000" b="1" dirty="0"/>
              <a:t>AHA internal partners</a:t>
            </a:r>
            <a:r>
              <a:rPr lang="en-US" sz="2000" dirty="0"/>
              <a:t>:</a:t>
            </a:r>
          </a:p>
          <a:p>
            <a:pPr lvl="1">
              <a:buClr>
                <a:srgbClr val="000000"/>
              </a:buClr>
            </a:pPr>
            <a:r>
              <a:rPr lang="en-US" dirty="0"/>
              <a:t>Local Board of Directors</a:t>
            </a:r>
          </a:p>
          <a:p>
            <a:pPr lvl="1">
              <a:buClr>
                <a:srgbClr val="000000"/>
              </a:buClr>
            </a:pPr>
            <a:r>
              <a:rPr lang="en-US" dirty="0">
                <a:solidFill>
                  <a:srgbClr val="000000"/>
                </a:solidFill>
              </a:rPr>
              <a:t>Government Relations </a:t>
            </a:r>
          </a:p>
          <a:p>
            <a:pPr lvl="1">
              <a:buClr>
                <a:srgbClr val="000000"/>
              </a:buClr>
            </a:pPr>
            <a:r>
              <a:rPr lang="en-US" dirty="0">
                <a:solidFill>
                  <a:srgbClr val="000000"/>
                </a:solidFill>
              </a:rPr>
              <a:t>Volunteers (including grassroots and grass top)</a:t>
            </a:r>
          </a:p>
          <a:p>
            <a:pPr lvl="1">
              <a:buClr>
                <a:srgbClr val="000000"/>
              </a:buClr>
            </a:pPr>
            <a:r>
              <a:rPr lang="en-US" dirty="0">
                <a:solidFill>
                  <a:srgbClr val="000000"/>
                </a:solidFill>
              </a:rPr>
              <a:t>Community Health Multicultural Initiatives </a:t>
            </a:r>
          </a:p>
          <a:p>
            <a:pPr lvl="1">
              <a:buClr>
                <a:srgbClr val="000000"/>
              </a:buClr>
            </a:pPr>
            <a:r>
              <a:rPr lang="en-US" dirty="0">
                <a:solidFill>
                  <a:srgbClr val="000000"/>
                </a:solidFill>
              </a:rPr>
              <a:t>Communications</a:t>
            </a:r>
          </a:p>
          <a:p>
            <a:pPr lvl="1">
              <a:buClr>
                <a:srgbClr val="000000"/>
              </a:buClr>
            </a:pPr>
            <a:r>
              <a:rPr lang="en-US" dirty="0"/>
              <a:t>Science and Legal</a:t>
            </a:r>
          </a:p>
          <a:p>
            <a:pPr lvl="1">
              <a:buClr>
                <a:srgbClr val="000000"/>
              </a:buClr>
            </a:pPr>
            <a:r>
              <a:rPr lang="en-US" dirty="0"/>
              <a:t>Youth Market</a:t>
            </a:r>
          </a:p>
          <a:p>
            <a:pPr lvl="1">
              <a:buClr>
                <a:srgbClr val="000000"/>
              </a:buClr>
            </a:pPr>
            <a:r>
              <a:rPr lang="en-US" dirty="0"/>
              <a:t>Market Quality &amp; Systems Improvement</a:t>
            </a:r>
          </a:p>
          <a:p>
            <a:endParaRPr lang="en-US" sz="2000" dirty="0"/>
          </a:p>
          <a:p>
            <a:r>
              <a:rPr lang="en-US" sz="2000" b="1" dirty="0"/>
              <a:t>AHA resources and materials:</a:t>
            </a:r>
          </a:p>
          <a:p>
            <a:pPr lvl="1"/>
            <a:r>
              <a:rPr lang="en-US" dirty="0"/>
              <a:t>Healthy food and beverage toolkit</a:t>
            </a:r>
          </a:p>
          <a:p>
            <a:pPr lvl="1"/>
            <a:r>
              <a:rPr lang="en-US" dirty="0"/>
              <a:t>Tobacco control resources</a:t>
            </a:r>
          </a:p>
          <a:p>
            <a:pPr lvl="1"/>
            <a:r>
              <a:rPr lang="en-US" dirty="0"/>
              <a:t>Voices for Healthy Kids toolkits (e.g. shared use)</a:t>
            </a:r>
          </a:p>
          <a:p>
            <a:pPr lvl="1"/>
            <a:r>
              <a:rPr lang="en-US" dirty="0"/>
              <a:t>Healthy Ways to Grow materials</a:t>
            </a:r>
          </a:p>
          <a:p>
            <a:pPr lvl="1"/>
            <a:r>
              <a:rPr lang="en-US" dirty="0"/>
              <a:t>NEMS assessment tools</a:t>
            </a:r>
          </a:p>
          <a:p>
            <a:pPr lvl="1"/>
            <a:r>
              <a:rPr lang="en-US" dirty="0"/>
              <a:t>Sodium reduction materials</a:t>
            </a:r>
          </a:p>
        </p:txBody>
      </p:sp>
      <p:sp>
        <p:nvSpPr>
          <p:cNvPr id="5" name="Title 1"/>
          <p:cNvSpPr txBox="1">
            <a:spLocks/>
          </p:cNvSpPr>
          <p:nvPr/>
        </p:nvSpPr>
        <p:spPr>
          <a:xfrm>
            <a:off x="152400" y="0"/>
            <a:ext cx="8686800" cy="1119071"/>
          </a:xfrm>
          <a:prstGeom prst="rect">
            <a:avLst/>
          </a:prstGeom>
        </p:spPr>
        <p:txBody>
          <a:bodyPr anchor="ctr"/>
          <a:lstStyle>
            <a:lvl1pPr algn="l" rtl="0" eaLnBrk="1" fontAlgn="base" hangingPunct="1">
              <a:lnSpc>
                <a:spcPct val="70000"/>
              </a:lnSpc>
              <a:spcBef>
                <a:spcPct val="0"/>
              </a:spcBef>
              <a:spcAft>
                <a:spcPct val="0"/>
              </a:spcAft>
              <a:defRPr sz="3200" b="1">
                <a:solidFill>
                  <a:schemeClr val="bg2"/>
                </a:solidFill>
                <a:latin typeface="+mj-lt"/>
                <a:ea typeface="+mj-ea"/>
                <a:cs typeface="+mj-cs"/>
              </a:defRPr>
            </a:lvl1pPr>
            <a:lvl2pPr algn="l" rtl="0" eaLnBrk="1" fontAlgn="base" hangingPunct="1">
              <a:lnSpc>
                <a:spcPct val="70000"/>
              </a:lnSpc>
              <a:spcBef>
                <a:spcPct val="0"/>
              </a:spcBef>
              <a:spcAft>
                <a:spcPct val="0"/>
              </a:spcAft>
              <a:defRPr sz="4400" b="1">
                <a:solidFill>
                  <a:srgbClr val="000099"/>
                </a:solidFill>
                <a:latin typeface="Times New Roman" pitchFamily="18" charset="0"/>
              </a:defRPr>
            </a:lvl2pPr>
            <a:lvl3pPr algn="l" rtl="0" eaLnBrk="1" fontAlgn="base" hangingPunct="1">
              <a:lnSpc>
                <a:spcPct val="70000"/>
              </a:lnSpc>
              <a:spcBef>
                <a:spcPct val="0"/>
              </a:spcBef>
              <a:spcAft>
                <a:spcPct val="0"/>
              </a:spcAft>
              <a:defRPr sz="4400" b="1">
                <a:solidFill>
                  <a:srgbClr val="000099"/>
                </a:solidFill>
                <a:latin typeface="Times New Roman" pitchFamily="18" charset="0"/>
              </a:defRPr>
            </a:lvl3pPr>
            <a:lvl4pPr algn="l" rtl="0" eaLnBrk="1" fontAlgn="base" hangingPunct="1">
              <a:lnSpc>
                <a:spcPct val="70000"/>
              </a:lnSpc>
              <a:spcBef>
                <a:spcPct val="0"/>
              </a:spcBef>
              <a:spcAft>
                <a:spcPct val="0"/>
              </a:spcAft>
              <a:defRPr sz="4400" b="1">
                <a:solidFill>
                  <a:srgbClr val="000099"/>
                </a:solidFill>
                <a:latin typeface="Times New Roman" pitchFamily="18" charset="0"/>
              </a:defRPr>
            </a:lvl4pPr>
            <a:lvl5pPr algn="l" rtl="0" eaLnBrk="1" fontAlgn="base" hangingPunct="1">
              <a:lnSpc>
                <a:spcPct val="70000"/>
              </a:lnSpc>
              <a:spcBef>
                <a:spcPct val="0"/>
              </a:spcBef>
              <a:spcAft>
                <a:spcPct val="0"/>
              </a:spcAft>
              <a:defRPr sz="4400" b="1">
                <a:solidFill>
                  <a:srgbClr val="000099"/>
                </a:solidFill>
                <a:latin typeface="Times New Roman" pitchFamily="18" charset="0"/>
              </a:defRPr>
            </a:lvl5pPr>
            <a:lvl6pPr marL="457200" algn="l" rtl="0" eaLnBrk="1" fontAlgn="base" hangingPunct="1">
              <a:lnSpc>
                <a:spcPct val="70000"/>
              </a:lnSpc>
              <a:spcBef>
                <a:spcPct val="0"/>
              </a:spcBef>
              <a:spcAft>
                <a:spcPct val="0"/>
              </a:spcAft>
              <a:defRPr sz="4400" b="1">
                <a:solidFill>
                  <a:srgbClr val="000099"/>
                </a:solidFill>
                <a:latin typeface="Times New Roman" pitchFamily="18" charset="0"/>
              </a:defRPr>
            </a:lvl6pPr>
            <a:lvl7pPr marL="914400" algn="l" rtl="0" eaLnBrk="1" fontAlgn="base" hangingPunct="1">
              <a:lnSpc>
                <a:spcPct val="70000"/>
              </a:lnSpc>
              <a:spcBef>
                <a:spcPct val="0"/>
              </a:spcBef>
              <a:spcAft>
                <a:spcPct val="0"/>
              </a:spcAft>
              <a:defRPr sz="4400" b="1">
                <a:solidFill>
                  <a:srgbClr val="000099"/>
                </a:solidFill>
                <a:latin typeface="Times New Roman" pitchFamily="18" charset="0"/>
              </a:defRPr>
            </a:lvl7pPr>
            <a:lvl8pPr marL="1371600" algn="l" rtl="0" eaLnBrk="1" fontAlgn="base" hangingPunct="1">
              <a:lnSpc>
                <a:spcPct val="70000"/>
              </a:lnSpc>
              <a:spcBef>
                <a:spcPct val="0"/>
              </a:spcBef>
              <a:spcAft>
                <a:spcPct val="0"/>
              </a:spcAft>
              <a:defRPr sz="4400" b="1">
                <a:solidFill>
                  <a:srgbClr val="000099"/>
                </a:solidFill>
                <a:latin typeface="Times New Roman" pitchFamily="18" charset="0"/>
              </a:defRPr>
            </a:lvl8pPr>
            <a:lvl9pPr marL="1828800" algn="l" rtl="0" eaLnBrk="1" fontAlgn="base" hangingPunct="1">
              <a:lnSpc>
                <a:spcPct val="70000"/>
              </a:lnSpc>
              <a:spcBef>
                <a:spcPct val="0"/>
              </a:spcBef>
              <a:spcAft>
                <a:spcPct val="0"/>
              </a:spcAft>
              <a:defRPr sz="4400" b="1">
                <a:solidFill>
                  <a:srgbClr val="000099"/>
                </a:solidFill>
                <a:latin typeface="Times New Roman" pitchFamily="18" charset="0"/>
              </a:defRPr>
            </a:lvl9pPr>
          </a:lstStyle>
          <a:p>
            <a:pPr algn="ctr"/>
            <a:r>
              <a:rPr lang="en-US" sz="2800" kern="0" dirty="0">
                <a:solidFill>
                  <a:schemeClr val="tx1"/>
                </a:solidFill>
              </a:rPr>
              <a:t>Leveraging AHA Assets</a:t>
            </a:r>
          </a:p>
        </p:txBody>
      </p:sp>
      <p:pic>
        <p:nvPicPr>
          <p:cNvPr id="3" name="Picture 2"/>
          <p:cNvPicPr>
            <a:picLocks noChangeAspect="1"/>
          </p:cNvPicPr>
          <p:nvPr/>
        </p:nvPicPr>
        <p:blipFill rotWithShape="1">
          <a:blip r:embed="rId2"/>
          <a:srcRect l="11879" t="10400" r="20804" b="17452"/>
          <a:stretch/>
        </p:blipFill>
        <p:spPr>
          <a:xfrm>
            <a:off x="6781801" y="3779193"/>
            <a:ext cx="2348418" cy="3078807"/>
          </a:xfrm>
          <a:prstGeom prst="rect">
            <a:avLst/>
          </a:prstGeom>
        </p:spPr>
      </p:pic>
      <p:pic>
        <p:nvPicPr>
          <p:cNvPr id="4" name="Picture 3"/>
          <p:cNvPicPr>
            <a:picLocks noChangeAspect="1"/>
          </p:cNvPicPr>
          <p:nvPr/>
        </p:nvPicPr>
        <p:blipFill>
          <a:blip r:embed="rId3"/>
          <a:stretch>
            <a:fillRect/>
          </a:stretch>
        </p:blipFill>
        <p:spPr>
          <a:xfrm>
            <a:off x="6781801" y="962417"/>
            <a:ext cx="2348418" cy="2800563"/>
          </a:xfrm>
          <a:prstGeom prst="rect">
            <a:avLst/>
          </a:prstGeom>
        </p:spPr>
      </p:pic>
    </p:spTree>
    <p:extLst>
      <p:ext uri="{BB962C8B-B14F-4D97-AF65-F5344CB8AC3E}">
        <p14:creationId xmlns:p14="http://schemas.microsoft.com/office/powerpoint/2010/main" val="284229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0283" y="1144471"/>
            <a:ext cx="8843433" cy="4900729"/>
          </a:xfrm>
        </p:spPr>
        <p:txBody>
          <a:bodyPr/>
          <a:lstStyle/>
          <a:p>
            <a:pPr marL="0" indent="0">
              <a:spcBef>
                <a:spcPts val="600"/>
              </a:spcBef>
              <a:spcAft>
                <a:spcPts val="0"/>
              </a:spcAft>
              <a:buNone/>
            </a:pPr>
            <a:r>
              <a:rPr lang="en-US" sz="2000" b="1" dirty="0"/>
              <a:t>ANCHOR sub-recipients developed sustainability plans that addressed:</a:t>
            </a:r>
          </a:p>
          <a:p>
            <a:pPr>
              <a:spcBef>
                <a:spcPts val="600"/>
              </a:spcBef>
              <a:spcAft>
                <a:spcPts val="600"/>
              </a:spcAft>
            </a:pPr>
            <a:r>
              <a:rPr lang="en-US" sz="2000" dirty="0"/>
              <a:t>What does success look like?</a:t>
            </a:r>
          </a:p>
          <a:p>
            <a:pPr>
              <a:spcBef>
                <a:spcPts val="600"/>
              </a:spcBef>
              <a:spcAft>
                <a:spcPts val="600"/>
              </a:spcAft>
            </a:pPr>
            <a:r>
              <a:rPr lang="en-US" sz="2000" dirty="0"/>
              <a:t>What potential barriers could hinder progress?</a:t>
            </a:r>
          </a:p>
          <a:p>
            <a:pPr>
              <a:spcBef>
                <a:spcPts val="600"/>
              </a:spcBef>
              <a:spcAft>
                <a:spcPts val="600"/>
              </a:spcAft>
            </a:pPr>
            <a:r>
              <a:rPr lang="en-US" sz="2000" dirty="0"/>
              <a:t>What campaign components/activities/projects should continue in the future? </a:t>
            </a:r>
          </a:p>
          <a:p>
            <a:pPr>
              <a:spcBef>
                <a:spcPts val="600"/>
              </a:spcBef>
              <a:spcAft>
                <a:spcPts val="600"/>
              </a:spcAft>
            </a:pPr>
            <a:r>
              <a:rPr lang="en-US" sz="2000" dirty="0"/>
              <a:t>How do these support AHA priorities and/or the communities’ priorities? </a:t>
            </a:r>
          </a:p>
          <a:p>
            <a:pPr>
              <a:spcBef>
                <a:spcPts val="600"/>
              </a:spcBef>
              <a:spcAft>
                <a:spcPts val="600"/>
              </a:spcAft>
            </a:pPr>
            <a:r>
              <a:rPr lang="en-US" sz="2000" dirty="0"/>
              <a:t>Who needs to be responsible and what resources will be required for sustaining the campaign components in the future (i.e. partner/ community organization, AHA staff, monetary resources, institution contacts or supports, individual contacts or support, tools, communications, data, and other materials). </a:t>
            </a:r>
          </a:p>
          <a:p>
            <a:pPr>
              <a:spcBef>
                <a:spcPts val="600"/>
              </a:spcBef>
              <a:spcAft>
                <a:spcPts val="600"/>
              </a:spcAft>
            </a:pPr>
            <a:r>
              <a:rPr lang="en-US" sz="2000" dirty="0"/>
              <a:t>What are considerations for organizational and community capacity?</a:t>
            </a:r>
          </a:p>
          <a:p>
            <a:pPr>
              <a:spcBef>
                <a:spcPts val="600"/>
              </a:spcBef>
              <a:spcAft>
                <a:spcPts val="600"/>
              </a:spcAft>
            </a:pPr>
            <a:r>
              <a:rPr lang="en-US" sz="2000" dirty="0"/>
              <a:t>What significant milestones or deliverables are required for these efforts to be successful? </a:t>
            </a:r>
          </a:p>
          <a:p>
            <a:pPr>
              <a:spcBef>
                <a:spcPts val="600"/>
              </a:spcBef>
              <a:spcAft>
                <a:spcPts val="600"/>
              </a:spcAft>
            </a:pPr>
            <a:r>
              <a:rPr lang="en-US" sz="2000" dirty="0"/>
              <a:t>What are the dependencies for the milestones/deliverables?</a:t>
            </a:r>
          </a:p>
          <a:p>
            <a:pPr marL="0" indent="0">
              <a:buNone/>
            </a:pPr>
            <a:endParaRPr lang="en-US" sz="1800" dirty="0"/>
          </a:p>
        </p:txBody>
      </p:sp>
      <p:sp>
        <p:nvSpPr>
          <p:cNvPr id="5" name="Title 1"/>
          <p:cNvSpPr txBox="1">
            <a:spLocks/>
          </p:cNvSpPr>
          <p:nvPr/>
        </p:nvSpPr>
        <p:spPr>
          <a:xfrm>
            <a:off x="0" y="0"/>
            <a:ext cx="9144000" cy="1119071"/>
          </a:xfrm>
          <a:prstGeom prst="rect">
            <a:avLst/>
          </a:prstGeom>
        </p:spPr>
        <p:txBody>
          <a:bodyPr anchor="ctr"/>
          <a:lstStyle>
            <a:lvl1pPr algn="l" rtl="0" eaLnBrk="1" fontAlgn="base" hangingPunct="1">
              <a:lnSpc>
                <a:spcPct val="70000"/>
              </a:lnSpc>
              <a:spcBef>
                <a:spcPct val="0"/>
              </a:spcBef>
              <a:spcAft>
                <a:spcPct val="0"/>
              </a:spcAft>
              <a:defRPr sz="3200" b="1">
                <a:solidFill>
                  <a:schemeClr val="bg2"/>
                </a:solidFill>
                <a:latin typeface="+mj-lt"/>
                <a:ea typeface="+mj-ea"/>
                <a:cs typeface="+mj-cs"/>
              </a:defRPr>
            </a:lvl1pPr>
            <a:lvl2pPr algn="l" rtl="0" eaLnBrk="1" fontAlgn="base" hangingPunct="1">
              <a:lnSpc>
                <a:spcPct val="70000"/>
              </a:lnSpc>
              <a:spcBef>
                <a:spcPct val="0"/>
              </a:spcBef>
              <a:spcAft>
                <a:spcPct val="0"/>
              </a:spcAft>
              <a:defRPr sz="4400" b="1">
                <a:solidFill>
                  <a:srgbClr val="000099"/>
                </a:solidFill>
                <a:latin typeface="Times New Roman" pitchFamily="18" charset="0"/>
              </a:defRPr>
            </a:lvl2pPr>
            <a:lvl3pPr algn="l" rtl="0" eaLnBrk="1" fontAlgn="base" hangingPunct="1">
              <a:lnSpc>
                <a:spcPct val="70000"/>
              </a:lnSpc>
              <a:spcBef>
                <a:spcPct val="0"/>
              </a:spcBef>
              <a:spcAft>
                <a:spcPct val="0"/>
              </a:spcAft>
              <a:defRPr sz="4400" b="1">
                <a:solidFill>
                  <a:srgbClr val="000099"/>
                </a:solidFill>
                <a:latin typeface="Times New Roman" pitchFamily="18" charset="0"/>
              </a:defRPr>
            </a:lvl3pPr>
            <a:lvl4pPr algn="l" rtl="0" eaLnBrk="1" fontAlgn="base" hangingPunct="1">
              <a:lnSpc>
                <a:spcPct val="70000"/>
              </a:lnSpc>
              <a:spcBef>
                <a:spcPct val="0"/>
              </a:spcBef>
              <a:spcAft>
                <a:spcPct val="0"/>
              </a:spcAft>
              <a:defRPr sz="4400" b="1">
                <a:solidFill>
                  <a:srgbClr val="000099"/>
                </a:solidFill>
                <a:latin typeface="Times New Roman" pitchFamily="18" charset="0"/>
              </a:defRPr>
            </a:lvl4pPr>
            <a:lvl5pPr algn="l" rtl="0" eaLnBrk="1" fontAlgn="base" hangingPunct="1">
              <a:lnSpc>
                <a:spcPct val="70000"/>
              </a:lnSpc>
              <a:spcBef>
                <a:spcPct val="0"/>
              </a:spcBef>
              <a:spcAft>
                <a:spcPct val="0"/>
              </a:spcAft>
              <a:defRPr sz="4400" b="1">
                <a:solidFill>
                  <a:srgbClr val="000099"/>
                </a:solidFill>
                <a:latin typeface="Times New Roman" pitchFamily="18" charset="0"/>
              </a:defRPr>
            </a:lvl5pPr>
            <a:lvl6pPr marL="457200" algn="l" rtl="0" eaLnBrk="1" fontAlgn="base" hangingPunct="1">
              <a:lnSpc>
                <a:spcPct val="70000"/>
              </a:lnSpc>
              <a:spcBef>
                <a:spcPct val="0"/>
              </a:spcBef>
              <a:spcAft>
                <a:spcPct val="0"/>
              </a:spcAft>
              <a:defRPr sz="4400" b="1">
                <a:solidFill>
                  <a:srgbClr val="000099"/>
                </a:solidFill>
                <a:latin typeface="Times New Roman" pitchFamily="18" charset="0"/>
              </a:defRPr>
            </a:lvl6pPr>
            <a:lvl7pPr marL="914400" algn="l" rtl="0" eaLnBrk="1" fontAlgn="base" hangingPunct="1">
              <a:lnSpc>
                <a:spcPct val="70000"/>
              </a:lnSpc>
              <a:spcBef>
                <a:spcPct val="0"/>
              </a:spcBef>
              <a:spcAft>
                <a:spcPct val="0"/>
              </a:spcAft>
              <a:defRPr sz="4400" b="1">
                <a:solidFill>
                  <a:srgbClr val="000099"/>
                </a:solidFill>
                <a:latin typeface="Times New Roman" pitchFamily="18" charset="0"/>
              </a:defRPr>
            </a:lvl7pPr>
            <a:lvl8pPr marL="1371600" algn="l" rtl="0" eaLnBrk="1" fontAlgn="base" hangingPunct="1">
              <a:lnSpc>
                <a:spcPct val="70000"/>
              </a:lnSpc>
              <a:spcBef>
                <a:spcPct val="0"/>
              </a:spcBef>
              <a:spcAft>
                <a:spcPct val="0"/>
              </a:spcAft>
              <a:defRPr sz="4400" b="1">
                <a:solidFill>
                  <a:srgbClr val="000099"/>
                </a:solidFill>
                <a:latin typeface="Times New Roman" pitchFamily="18" charset="0"/>
              </a:defRPr>
            </a:lvl8pPr>
            <a:lvl9pPr marL="1828800" algn="l" rtl="0" eaLnBrk="1" fontAlgn="base" hangingPunct="1">
              <a:lnSpc>
                <a:spcPct val="70000"/>
              </a:lnSpc>
              <a:spcBef>
                <a:spcPct val="0"/>
              </a:spcBef>
              <a:spcAft>
                <a:spcPct val="0"/>
              </a:spcAft>
              <a:defRPr sz="4400" b="1">
                <a:solidFill>
                  <a:srgbClr val="000099"/>
                </a:solidFill>
                <a:latin typeface="Times New Roman" pitchFamily="18" charset="0"/>
              </a:defRPr>
            </a:lvl9pPr>
          </a:lstStyle>
          <a:p>
            <a:pPr algn="ctr"/>
            <a:r>
              <a:rPr lang="en-US" sz="2800" kern="0" dirty="0">
                <a:solidFill>
                  <a:schemeClr val="tx1"/>
                </a:solidFill>
              </a:rPr>
              <a:t>Sustainability Planning</a:t>
            </a:r>
          </a:p>
        </p:txBody>
      </p:sp>
    </p:spTree>
    <p:extLst>
      <p:ext uri="{BB962C8B-B14F-4D97-AF65-F5344CB8AC3E}">
        <p14:creationId xmlns:p14="http://schemas.microsoft.com/office/powerpoint/2010/main" val="311068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 y="1187657"/>
            <a:ext cx="5974080" cy="2469943"/>
          </a:xfrm>
        </p:spPr>
        <p:txBody>
          <a:bodyPr/>
          <a:lstStyle/>
          <a:p>
            <a:pPr marL="0" indent="0">
              <a:buNone/>
            </a:pPr>
            <a:r>
              <a:rPr lang="en-US" sz="2000" b="1" dirty="0"/>
              <a:t>Bismarck, Mandan, ND: </a:t>
            </a:r>
          </a:p>
          <a:p>
            <a:r>
              <a:rPr lang="en-US" sz="2000" dirty="0"/>
              <a:t>The </a:t>
            </a:r>
            <a:r>
              <a:rPr lang="en-US" sz="2000" b="1" dirty="0"/>
              <a:t>Capitol Café </a:t>
            </a:r>
            <a:r>
              <a:rPr lang="en-US" sz="2000" dirty="0"/>
              <a:t>stocks beverage machines on the capitol grounds. A policy was developed for all beverage machines to offer plain water and a minimum of 50% healthy beverages. </a:t>
            </a:r>
          </a:p>
          <a:p>
            <a:r>
              <a:rPr lang="en-US" sz="2000" dirty="0"/>
              <a:t>Healthy box lunch project provided healthy options for meetings and caterings and the addition of a healthy entrée salad to the daily cafeteria menu. </a:t>
            </a:r>
          </a:p>
          <a:p>
            <a:endParaRPr lang="en-US" sz="1400" dirty="0"/>
          </a:p>
        </p:txBody>
      </p:sp>
      <p:sp>
        <p:nvSpPr>
          <p:cNvPr id="3" name="Title 2"/>
          <p:cNvSpPr>
            <a:spLocks noGrp="1"/>
          </p:cNvSpPr>
          <p:nvPr>
            <p:ph type="ctrTitle"/>
          </p:nvPr>
        </p:nvSpPr>
        <p:spPr>
          <a:xfrm>
            <a:off x="0" y="1"/>
            <a:ext cx="9144000" cy="1008924"/>
          </a:xfrm>
        </p:spPr>
        <p:txBody>
          <a:bodyPr anchor="ctr"/>
          <a:lstStyle/>
          <a:p>
            <a:pPr algn="ctr"/>
            <a:r>
              <a:rPr lang="en-US" sz="2800" dirty="0">
                <a:solidFill>
                  <a:schemeClr val="tx1"/>
                </a:solidFill>
              </a:rPr>
              <a:t>Highlights from Cohort One</a:t>
            </a:r>
          </a:p>
        </p:txBody>
      </p:sp>
      <p:pic>
        <p:nvPicPr>
          <p:cNvPr id="4" name="Picture 3"/>
          <p:cNvPicPr>
            <a:picLocks noChangeAspect="1"/>
          </p:cNvPicPr>
          <p:nvPr/>
        </p:nvPicPr>
        <p:blipFill>
          <a:blip r:embed="rId3"/>
          <a:stretch>
            <a:fillRect/>
          </a:stretch>
        </p:blipFill>
        <p:spPr>
          <a:xfrm>
            <a:off x="6321196" y="1187657"/>
            <a:ext cx="2571344" cy="2159929"/>
          </a:xfrm>
          <a:prstGeom prst="rect">
            <a:avLst/>
          </a:prstGeom>
        </p:spPr>
      </p:pic>
      <p:sp>
        <p:nvSpPr>
          <p:cNvPr id="5" name="TextBox 4"/>
          <p:cNvSpPr txBox="1"/>
          <p:nvPr/>
        </p:nvSpPr>
        <p:spPr>
          <a:xfrm>
            <a:off x="176514" y="3962400"/>
            <a:ext cx="8641080" cy="1938992"/>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bg2"/>
                </a:solidFill>
                <a:latin typeface="+mn-lt"/>
              </a:rPr>
              <a:t>Sanford Health-Bismarck </a:t>
            </a:r>
            <a:r>
              <a:rPr lang="en-US" b="0" dirty="0">
                <a:solidFill>
                  <a:schemeClr val="bg2"/>
                </a:solidFill>
                <a:latin typeface="+mn-lt"/>
              </a:rPr>
              <a:t>increased healthy food and beverage in their employee/visitor cafeteria and vending which resulted in increased revenue. The Sanford Health Enterprise worksite wellness leadership is interested in to additional sites within the hospital system.    </a:t>
            </a:r>
          </a:p>
          <a:p>
            <a:pPr marL="342900" indent="-342900">
              <a:buFont typeface="Arial" panose="020B0604020202020204" pitchFamily="34" charset="0"/>
              <a:buChar char="•"/>
            </a:pPr>
            <a:r>
              <a:rPr lang="en-US" b="0" i="1" dirty="0">
                <a:solidFill>
                  <a:schemeClr val="bg2"/>
                </a:solidFill>
                <a:latin typeface="+mn-lt"/>
              </a:rPr>
              <a:t>The Sanford Health Healthy Food and Beverage Task Force </a:t>
            </a:r>
            <a:r>
              <a:rPr lang="en-US" b="0" dirty="0">
                <a:solidFill>
                  <a:schemeClr val="bg2"/>
                </a:solidFill>
                <a:latin typeface="+mn-lt"/>
              </a:rPr>
              <a:t>was awarded the HERO team award. </a:t>
            </a:r>
          </a:p>
        </p:txBody>
      </p:sp>
    </p:spTree>
    <p:extLst>
      <p:ext uri="{BB962C8B-B14F-4D97-AF65-F5344CB8AC3E}">
        <p14:creationId xmlns:p14="http://schemas.microsoft.com/office/powerpoint/2010/main" val="209433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182" y="1524000"/>
            <a:ext cx="8763000" cy="2667000"/>
          </a:xfrm>
        </p:spPr>
        <p:txBody>
          <a:bodyPr/>
          <a:lstStyle/>
          <a:p>
            <a:pPr marL="0" indent="0">
              <a:lnSpc>
                <a:spcPct val="100000"/>
              </a:lnSpc>
              <a:spcBef>
                <a:spcPts val="600"/>
              </a:spcBef>
              <a:buNone/>
            </a:pPr>
            <a:r>
              <a:rPr lang="en-US" sz="2000" b="1" dirty="0"/>
              <a:t>Providence, RI: </a:t>
            </a:r>
          </a:p>
          <a:p>
            <a:pPr>
              <a:lnSpc>
                <a:spcPct val="100000"/>
              </a:lnSpc>
              <a:spcBef>
                <a:spcPts val="600"/>
              </a:spcBef>
            </a:pPr>
            <a:r>
              <a:rPr lang="en-US" sz="2000" dirty="0"/>
              <a:t>AHA partnered with the </a:t>
            </a:r>
            <a:r>
              <a:rPr lang="en-US" sz="2000" b="1" dirty="0"/>
              <a:t>RI Department of Health (RIDOH) </a:t>
            </a:r>
            <a:r>
              <a:rPr lang="en-US" sz="2000" dirty="0"/>
              <a:t>to increase healthy food and beverage selections at the </a:t>
            </a:r>
            <a:r>
              <a:rPr lang="en-US" sz="2000" b="1" dirty="0"/>
              <a:t>Dunkin Donuts Center </a:t>
            </a:r>
            <a:r>
              <a:rPr lang="en-US" sz="2000" dirty="0"/>
              <a:t>concessions (entertainment and sports arena). </a:t>
            </a:r>
          </a:p>
          <a:p>
            <a:pPr marL="0" indent="0">
              <a:buNone/>
            </a:pPr>
            <a:endParaRPr lang="en-US" sz="2000" b="1" dirty="0"/>
          </a:p>
          <a:p>
            <a:pPr marL="0" indent="0">
              <a:buNone/>
            </a:pPr>
            <a:endParaRPr lang="en-US" sz="1400" dirty="0"/>
          </a:p>
          <a:p>
            <a:endParaRPr lang="en-US" sz="1400" dirty="0"/>
          </a:p>
        </p:txBody>
      </p:sp>
      <p:sp>
        <p:nvSpPr>
          <p:cNvPr id="3" name="Title 2"/>
          <p:cNvSpPr>
            <a:spLocks noGrp="1"/>
          </p:cNvSpPr>
          <p:nvPr>
            <p:ph type="ctrTitle"/>
          </p:nvPr>
        </p:nvSpPr>
        <p:spPr>
          <a:xfrm>
            <a:off x="0" y="1"/>
            <a:ext cx="9144000" cy="1008924"/>
          </a:xfrm>
        </p:spPr>
        <p:txBody>
          <a:bodyPr anchor="ctr"/>
          <a:lstStyle/>
          <a:p>
            <a:pPr algn="ctr"/>
            <a:r>
              <a:rPr lang="en-US" sz="2800" dirty="0">
                <a:solidFill>
                  <a:schemeClr val="tx1"/>
                </a:solidFill>
              </a:rPr>
              <a:t>Highlights from Cohort One Cont.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5839" b="8925"/>
          <a:stretch/>
        </p:blipFill>
        <p:spPr>
          <a:xfrm>
            <a:off x="0" y="3657600"/>
            <a:ext cx="2164880" cy="3200400"/>
          </a:xfrm>
          <a:prstGeom prst="rect">
            <a:avLst/>
          </a:prstGeom>
        </p:spPr>
      </p:pic>
      <p:sp>
        <p:nvSpPr>
          <p:cNvPr id="5" name="TextBox 4"/>
          <p:cNvSpPr txBox="1"/>
          <p:nvPr/>
        </p:nvSpPr>
        <p:spPr>
          <a:xfrm>
            <a:off x="2317280" y="3657600"/>
            <a:ext cx="6553199" cy="2092881"/>
          </a:xfrm>
          <a:prstGeom prst="rect">
            <a:avLst/>
          </a:prstGeom>
          <a:noFill/>
        </p:spPr>
        <p:txBody>
          <a:bodyPr wrap="square" rtlCol="0">
            <a:spAutoFit/>
          </a:bodyPr>
          <a:lstStyle/>
          <a:p>
            <a:pPr lvl="0" eaLnBrk="1" hangingPunct="1">
              <a:spcBef>
                <a:spcPts val="600"/>
              </a:spcBef>
              <a:buClr>
                <a:srgbClr val="000000"/>
              </a:buClr>
            </a:pPr>
            <a:r>
              <a:rPr lang="en-US" kern="0" dirty="0">
                <a:solidFill>
                  <a:srgbClr val="000000"/>
                </a:solidFill>
                <a:latin typeface="Arial"/>
              </a:rPr>
              <a:t>Incline Village, NV: </a:t>
            </a:r>
          </a:p>
          <a:p>
            <a:pPr marL="342900" lvl="0" indent="-342900" eaLnBrk="1" hangingPunct="1">
              <a:spcBef>
                <a:spcPts val="600"/>
              </a:spcBef>
              <a:buClr>
                <a:srgbClr val="000000"/>
              </a:buClr>
              <a:buFontTx/>
              <a:buChar char="•"/>
            </a:pPr>
            <a:r>
              <a:rPr lang="en-US" kern="0" dirty="0">
                <a:solidFill>
                  <a:srgbClr val="000000"/>
                </a:solidFill>
                <a:latin typeface="Arial"/>
              </a:rPr>
              <a:t>Incline Village Parks &amp; Recreation </a:t>
            </a:r>
            <a:r>
              <a:rPr lang="en-US" b="0" kern="0" dirty="0">
                <a:solidFill>
                  <a:srgbClr val="000000"/>
                </a:solidFill>
                <a:latin typeface="Arial"/>
              </a:rPr>
              <a:t>pilot tested smoke-free signs at outdoor events, beaches and playgrounds. </a:t>
            </a:r>
          </a:p>
          <a:p>
            <a:pPr marL="342900" lvl="0" indent="-342900" eaLnBrk="1" hangingPunct="1">
              <a:spcBef>
                <a:spcPts val="600"/>
              </a:spcBef>
              <a:buClr>
                <a:srgbClr val="000000"/>
              </a:buClr>
              <a:buFontTx/>
              <a:buChar char="•"/>
            </a:pPr>
            <a:r>
              <a:rPr lang="en-US" b="0" kern="0" dirty="0">
                <a:solidFill>
                  <a:srgbClr val="000000"/>
                </a:solidFill>
                <a:latin typeface="Arial"/>
              </a:rPr>
              <a:t>Decided to make their parks, beaches and trails smoke-free. Permanent signs installed (Fall 2016).</a:t>
            </a:r>
          </a:p>
        </p:txBody>
      </p:sp>
    </p:spTree>
    <p:extLst>
      <p:ext uri="{BB962C8B-B14F-4D97-AF65-F5344CB8AC3E}">
        <p14:creationId xmlns:p14="http://schemas.microsoft.com/office/powerpoint/2010/main" val="144597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990600"/>
          </a:xfrm>
        </p:spPr>
        <p:txBody>
          <a:bodyPr anchor="ctr"/>
          <a:lstStyle/>
          <a:p>
            <a:pPr algn="ctr"/>
            <a:r>
              <a:rPr lang="en-US" dirty="0">
                <a:solidFill>
                  <a:schemeClr val="tx1"/>
                </a:solidFill>
              </a:rPr>
              <a:t>Potential Reach* and Settings (Cohort One)</a:t>
            </a:r>
          </a:p>
        </p:txBody>
      </p:sp>
      <p:pic>
        <p:nvPicPr>
          <p:cNvPr id="8" name="Picture 7"/>
          <p:cNvPicPr>
            <a:picLocks noChangeAspect="1"/>
          </p:cNvPicPr>
          <p:nvPr/>
        </p:nvPicPr>
        <p:blipFill rotWithShape="1">
          <a:blip r:embed="rId3"/>
          <a:srcRect r="67929"/>
          <a:stretch/>
        </p:blipFill>
        <p:spPr>
          <a:xfrm>
            <a:off x="717804" y="1523998"/>
            <a:ext cx="2667000" cy="3655995"/>
          </a:xfrm>
          <a:prstGeom prst="rect">
            <a:avLst/>
          </a:prstGeom>
          <a:ln>
            <a:solidFill>
              <a:schemeClr val="bg2"/>
            </a:solidFill>
          </a:ln>
        </p:spPr>
      </p:pic>
      <p:pic>
        <p:nvPicPr>
          <p:cNvPr id="10" name="Picture 9"/>
          <p:cNvPicPr>
            <a:picLocks noChangeAspect="1"/>
          </p:cNvPicPr>
          <p:nvPr/>
        </p:nvPicPr>
        <p:blipFill rotWithShape="1">
          <a:blip r:embed="rId3"/>
          <a:srcRect l="64551" r="21704"/>
          <a:stretch/>
        </p:blipFill>
        <p:spPr>
          <a:xfrm>
            <a:off x="3384804" y="1523999"/>
            <a:ext cx="1143000" cy="3655994"/>
          </a:xfrm>
          <a:prstGeom prst="rect">
            <a:avLst/>
          </a:prstGeom>
          <a:ln w="12700">
            <a:solidFill>
              <a:schemeClr val="bg2"/>
            </a:solidFill>
          </a:ln>
        </p:spPr>
      </p:pic>
      <p:sp>
        <p:nvSpPr>
          <p:cNvPr id="11" name="TextBox 10"/>
          <p:cNvSpPr txBox="1"/>
          <p:nvPr/>
        </p:nvSpPr>
        <p:spPr>
          <a:xfrm>
            <a:off x="152400" y="6096000"/>
            <a:ext cx="6477000" cy="584775"/>
          </a:xfrm>
          <a:prstGeom prst="rect">
            <a:avLst/>
          </a:prstGeom>
          <a:noFill/>
        </p:spPr>
        <p:txBody>
          <a:bodyPr wrap="square" rtlCol="0">
            <a:spAutoFit/>
          </a:bodyPr>
          <a:lstStyle/>
          <a:p>
            <a:r>
              <a:rPr lang="en-US" sz="1600" b="0" dirty="0">
                <a:solidFill>
                  <a:schemeClr val="bg2"/>
                </a:solidFill>
                <a:latin typeface="Arial" panose="020B0604020202020204" pitchFamily="34" charset="0"/>
                <a:cs typeface="Arial" panose="020B0604020202020204" pitchFamily="34" charset="0"/>
              </a:rPr>
              <a:t>*Potential Reach – Not referring to actual population reached but rather those who have the opportunity to benefit from the change.</a:t>
            </a:r>
          </a:p>
        </p:txBody>
      </p:sp>
      <p:sp>
        <p:nvSpPr>
          <p:cNvPr id="12" name="TextBox 11"/>
          <p:cNvSpPr txBox="1"/>
          <p:nvPr/>
        </p:nvSpPr>
        <p:spPr>
          <a:xfrm>
            <a:off x="4800600" y="1523998"/>
            <a:ext cx="4038600" cy="3477875"/>
          </a:xfrm>
          <a:prstGeom prst="rect">
            <a:avLst/>
          </a:prstGeom>
          <a:noFill/>
        </p:spPr>
        <p:txBody>
          <a:bodyPr wrap="square" rtlCol="0">
            <a:spAutoFit/>
          </a:bodyPr>
          <a:lstStyle/>
          <a:p>
            <a:pPr lvl="0"/>
            <a:r>
              <a:rPr lang="en-US" dirty="0">
                <a:solidFill>
                  <a:schemeClr val="bg2"/>
                </a:solidFill>
                <a:latin typeface="+mn-lt"/>
              </a:rPr>
              <a:t>Settings included: </a:t>
            </a:r>
            <a:r>
              <a:rPr lang="en-US" b="0" dirty="0">
                <a:solidFill>
                  <a:schemeClr val="bg2"/>
                </a:solidFill>
                <a:latin typeface="+mn-lt"/>
              </a:rPr>
              <a:t>hospitals, schools, colleges/universities, early childcare centers and home care centers, workplaces, government buildings/property, parks/beaches/trails, and more.</a:t>
            </a:r>
          </a:p>
          <a:p>
            <a:pPr lvl="0"/>
            <a:endParaRPr lang="en-US" dirty="0">
              <a:solidFill>
                <a:schemeClr val="bg2"/>
              </a:solidFill>
              <a:latin typeface="+mn-lt"/>
            </a:endParaRPr>
          </a:p>
          <a:p>
            <a:pPr lvl="0"/>
            <a:r>
              <a:rPr lang="en-US" b="0" dirty="0">
                <a:solidFill>
                  <a:srgbClr val="000000"/>
                </a:solidFill>
                <a:latin typeface="Arial"/>
              </a:rPr>
              <a:t>Cohort Two potential reach will be available at the end of the cohort (July 2017). </a:t>
            </a:r>
          </a:p>
          <a:p>
            <a:endParaRPr lang="en-US" dirty="0">
              <a:solidFill>
                <a:schemeClr val="bg2"/>
              </a:solidFill>
              <a:latin typeface="+mn-lt"/>
            </a:endParaRPr>
          </a:p>
        </p:txBody>
      </p:sp>
      <p:sp>
        <p:nvSpPr>
          <p:cNvPr id="13" name="Rectangle 12"/>
          <p:cNvSpPr/>
          <p:nvPr/>
        </p:nvSpPr>
        <p:spPr bwMode="auto">
          <a:xfrm>
            <a:off x="1828800" y="4779264"/>
            <a:ext cx="685800" cy="379393"/>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0206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70657"/>
            <a:ext cx="8839200" cy="2422385"/>
          </a:xfrm>
        </p:spPr>
        <p:txBody>
          <a:bodyPr/>
          <a:lstStyle/>
          <a:p>
            <a:pPr marL="0" indent="0">
              <a:lnSpc>
                <a:spcPct val="100000"/>
              </a:lnSpc>
              <a:spcBef>
                <a:spcPts val="600"/>
              </a:spcBef>
              <a:buNone/>
            </a:pPr>
            <a:r>
              <a:rPr lang="en-US" sz="2000" b="1" dirty="0"/>
              <a:t>Southern Chester County, PA: </a:t>
            </a:r>
          </a:p>
          <a:p>
            <a:pPr>
              <a:lnSpc>
                <a:spcPct val="100000"/>
              </a:lnSpc>
              <a:spcBef>
                <a:spcPts val="600"/>
              </a:spcBef>
            </a:pPr>
            <a:r>
              <a:rPr lang="en-US" sz="1800" dirty="0"/>
              <a:t>The </a:t>
            </a:r>
            <a:r>
              <a:rPr lang="en-US" sz="1800" b="1" dirty="0"/>
              <a:t>Nourish Mobile Market </a:t>
            </a:r>
            <a:r>
              <a:rPr lang="en-US" sz="1800" dirty="0"/>
              <a:t>obtained a USDA license to accept SNAP but they were not processing SNAP transactions as they were unsure of how to obtain EBT equipment. The AHA identified a vendor that provides free EBT equipment to farmers markets and provided TA to the employees to set up the equipment and process transactions. </a:t>
            </a:r>
          </a:p>
          <a:p>
            <a:pPr>
              <a:lnSpc>
                <a:spcPct val="100000"/>
              </a:lnSpc>
              <a:spcBef>
                <a:spcPts val="600"/>
              </a:spcBef>
            </a:pPr>
            <a:r>
              <a:rPr lang="en-US" sz="1800" dirty="0"/>
              <a:t>The </a:t>
            </a:r>
            <a:r>
              <a:rPr lang="en-US" sz="1800" b="1" dirty="0"/>
              <a:t>Nourish Mobile Market </a:t>
            </a:r>
            <a:r>
              <a:rPr lang="en-US" sz="1800" dirty="0"/>
              <a:t>and the </a:t>
            </a:r>
            <a:r>
              <a:rPr lang="en-US" sz="1800" b="1" dirty="0"/>
              <a:t>YMCA </a:t>
            </a:r>
            <a:r>
              <a:rPr lang="en-US" sz="1800" dirty="0"/>
              <a:t>partnership</a:t>
            </a:r>
            <a:r>
              <a:rPr lang="en-US" sz="1800" b="1" dirty="0"/>
              <a:t> </a:t>
            </a:r>
            <a:r>
              <a:rPr lang="en-US" sz="1800" dirty="0"/>
              <a:t>resulted in expanding the mobile markets to seven new locations (YMCA branches). </a:t>
            </a:r>
          </a:p>
          <a:p>
            <a:endParaRPr lang="en-US" sz="1800" dirty="0"/>
          </a:p>
          <a:p>
            <a:endParaRPr lang="en-US" sz="1800" dirty="0"/>
          </a:p>
        </p:txBody>
      </p:sp>
      <p:sp>
        <p:nvSpPr>
          <p:cNvPr id="3" name="Title 2"/>
          <p:cNvSpPr>
            <a:spLocks noGrp="1"/>
          </p:cNvSpPr>
          <p:nvPr>
            <p:ph type="ctrTitle"/>
          </p:nvPr>
        </p:nvSpPr>
        <p:spPr>
          <a:xfrm>
            <a:off x="0" y="0"/>
            <a:ext cx="9144000" cy="993775"/>
          </a:xfrm>
        </p:spPr>
        <p:txBody>
          <a:bodyPr anchor="ctr"/>
          <a:lstStyle/>
          <a:p>
            <a:pPr algn="ctr"/>
            <a:r>
              <a:rPr lang="en-US" sz="2800" dirty="0">
                <a:solidFill>
                  <a:schemeClr val="tx1"/>
                </a:solidFill>
              </a:rPr>
              <a:t>Highlights from Cohort One Cont. </a:t>
            </a:r>
          </a:p>
        </p:txBody>
      </p:sp>
      <p:pic>
        <p:nvPicPr>
          <p:cNvPr id="4" name="Picture 3"/>
          <p:cNvPicPr>
            <a:picLocks noChangeAspect="1"/>
          </p:cNvPicPr>
          <p:nvPr/>
        </p:nvPicPr>
        <p:blipFill>
          <a:blip r:embed="rId3"/>
          <a:stretch>
            <a:fillRect/>
          </a:stretch>
        </p:blipFill>
        <p:spPr>
          <a:xfrm>
            <a:off x="7017026" y="3962400"/>
            <a:ext cx="2126974" cy="2895600"/>
          </a:xfrm>
          <a:prstGeom prst="rect">
            <a:avLst/>
          </a:prstGeom>
        </p:spPr>
      </p:pic>
      <p:sp>
        <p:nvSpPr>
          <p:cNvPr id="5" name="TextBox 4"/>
          <p:cNvSpPr txBox="1"/>
          <p:nvPr/>
        </p:nvSpPr>
        <p:spPr>
          <a:xfrm>
            <a:off x="299977" y="4114800"/>
            <a:ext cx="6712226" cy="2492990"/>
          </a:xfrm>
          <a:prstGeom prst="rect">
            <a:avLst/>
          </a:prstGeom>
          <a:noFill/>
        </p:spPr>
        <p:txBody>
          <a:bodyPr wrap="square" rtlCol="0">
            <a:spAutoFit/>
          </a:bodyPr>
          <a:lstStyle/>
          <a:p>
            <a:pPr marL="0" indent="0">
              <a:spcBef>
                <a:spcPts val="600"/>
              </a:spcBef>
              <a:buNone/>
            </a:pPr>
            <a:r>
              <a:rPr lang="en-US" dirty="0">
                <a:solidFill>
                  <a:schemeClr val="bg2"/>
                </a:solidFill>
                <a:latin typeface="+mn-lt"/>
              </a:rPr>
              <a:t>Beaverton, OR: </a:t>
            </a:r>
          </a:p>
          <a:p>
            <a:pPr marL="285750" indent="-285750">
              <a:spcBef>
                <a:spcPts val="600"/>
              </a:spcBef>
              <a:buFont typeface="Arial" panose="020B0604020202020204" pitchFamily="34" charset="0"/>
              <a:buChar char="•"/>
            </a:pPr>
            <a:r>
              <a:rPr lang="en-US" sz="1800" b="0" dirty="0">
                <a:solidFill>
                  <a:schemeClr val="bg2"/>
                </a:solidFill>
                <a:latin typeface="+mn-lt"/>
              </a:rPr>
              <a:t>The </a:t>
            </a:r>
            <a:r>
              <a:rPr lang="en-US" sz="1800" dirty="0">
                <a:solidFill>
                  <a:schemeClr val="bg2"/>
                </a:solidFill>
                <a:latin typeface="+mn-lt"/>
              </a:rPr>
              <a:t>Beaverton School District </a:t>
            </a:r>
            <a:r>
              <a:rPr lang="en-US" sz="1800" b="0" i="1" dirty="0">
                <a:solidFill>
                  <a:schemeClr val="bg2"/>
                </a:solidFill>
                <a:latin typeface="+mn-lt"/>
              </a:rPr>
              <a:t>Oregon Kids Move with Heart </a:t>
            </a:r>
            <a:r>
              <a:rPr lang="en-US" sz="1800" b="0" dirty="0">
                <a:solidFill>
                  <a:schemeClr val="bg2"/>
                </a:solidFill>
                <a:latin typeface="+mn-lt"/>
              </a:rPr>
              <a:t>pilot (occurred in 16 schools) each elementary school began the school day with 10 minutes of physical activity (Brain Boosts), have recess before lunch, and incorporate Brain Boosts activities throughout the school day. </a:t>
            </a:r>
          </a:p>
          <a:p>
            <a:pPr marL="285750" indent="-285750">
              <a:spcBef>
                <a:spcPts val="600"/>
              </a:spcBef>
              <a:buFont typeface="Arial" panose="020B0604020202020204" pitchFamily="34" charset="0"/>
              <a:buChar char="•"/>
            </a:pPr>
            <a:r>
              <a:rPr lang="en-US" sz="1800" b="0" dirty="0">
                <a:solidFill>
                  <a:schemeClr val="bg2"/>
                </a:solidFill>
                <a:latin typeface="+mn-lt"/>
              </a:rPr>
              <a:t>Decided to expand the across all 33 elementary schools beginning September 2016.  </a:t>
            </a:r>
          </a:p>
        </p:txBody>
      </p:sp>
    </p:spTree>
    <p:extLst>
      <p:ext uri="{BB962C8B-B14F-4D97-AF65-F5344CB8AC3E}">
        <p14:creationId xmlns:p14="http://schemas.microsoft.com/office/powerpoint/2010/main" val="171721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0496" y="1143000"/>
            <a:ext cx="8458200" cy="2590800"/>
          </a:xfrm>
        </p:spPr>
        <p:txBody>
          <a:bodyPr/>
          <a:lstStyle/>
          <a:p>
            <a:pPr marL="0" indent="0">
              <a:lnSpc>
                <a:spcPct val="100000"/>
              </a:lnSpc>
              <a:spcBef>
                <a:spcPts val="600"/>
              </a:spcBef>
              <a:buNone/>
            </a:pPr>
            <a:r>
              <a:rPr lang="en-US" sz="1800" b="1" dirty="0"/>
              <a:t>Providence, Rhode Island</a:t>
            </a:r>
            <a:r>
              <a:rPr lang="en-US" sz="1800" dirty="0"/>
              <a:t>:</a:t>
            </a:r>
          </a:p>
          <a:p>
            <a:pPr>
              <a:lnSpc>
                <a:spcPct val="100000"/>
              </a:lnSpc>
              <a:spcBef>
                <a:spcPts val="600"/>
              </a:spcBef>
            </a:pPr>
            <a:r>
              <a:rPr lang="en-US" sz="1800" dirty="0"/>
              <a:t>The </a:t>
            </a:r>
            <a:r>
              <a:rPr lang="en-US" sz="1800" b="1" dirty="0"/>
              <a:t>Providence Public School District</a:t>
            </a:r>
            <a:r>
              <a:rPr lang="en-US" sz="1800" dirty="0"/>
              <a:t> has trained 7 more schools to implement the Comprehensive School Physical Activity Program (CSPAP) which provides guidance to develop, implement, and evaluate comprehensive school physical activity programs. </a:t>
            </a:r>
          </a:p>
          <a:p>
            <a:pPr>
              <a:lnSpc>
                <a:spcPct val="100000"/>
              </a:lnSpc>
              <a:spcBef>
                <a:spcPts val="600"/>
              </a:spcBef>
            </a:pPr>
            <a:r>
              <a:rPr lang="en-US" sz="1800" dirty="0"/>
              <a:t>18 schools (of 39 in the district) have signed up as an Active School on the “</a:t>
            </a:r>
            <a:r>
              <a:rPr lang="en-US" sz="1800" i="1" dirty="0"/>
              <a:t>Let's Move!</a:t>
            </a:r>
            <a:r>
              <a:rPr lang="en-US" sz="1800" dirty="0"/>
              <a:t> Active Schools” website. </a:t>
            </a:r>
          </a:p>
          <a:p>
            <a:pPr lvl="1"/>
            <a:endParaRPr lang="en-US" sz="1000" dirty="0"/>
          </a:p>
          <a:p>
            <a:pPr marL="0" indent="0">
              <a:lnSpc>
                <a:spcPct val="100000"/>
              </a:lnSpc>
              <a:spcBef>
                <a:spcPts val="600"/>
              </a:spcBef>
              <a:buNone/>
            </a:pPr>
            <a:r>
              <a:rPr lang="en-US" sz="1800" b="1" dirty="0"/>
              <a:t>Bismarck/Mandan, North Dakota:</a:t>
            </a:r>
          </a:p>
          <a:p>
            <a:pPr>
              <a:lnSpc>
                <a:spcPct val="100000"/>
              </a:lnSpc>
              <a:spcBef>
                <a:spcPts val="600"/>
              </a:spcBef>
            </a:pPr>
            <a:r>
              <a:rPr lang="en-US" sz="1800" dirty="0"/>
              <a:t>The </a:t>
            </a:r>
            <a:r>
              <a:rPr lang="en-US" sz="1800" b="1" dirty="0"/>
              <a:t>Bismarck Event Center </a:t>
            </a:r>
            <a:r>
              <a:rPr lang="en-US" sz="1800" dirty="0"/>
              <a:t>adopted healthy choices on their standard catering menu offerings. The concession stands has added a select number of healthy items including fresh fruit and low sugar beverages.</a:t>
            </a:r>
          </a:p>
          <a:p>
            <a:endParaRPr lang="en-US" sz="1100" dirty="0"/>
          </a:p>
        </p:txBody>
      </p:sp>
      <p:sp>
        <p:nvSpPr>
          <p:cNvPr id="3" name="Title 2"/>
          <p:cNvSpPr>
            <a:spLocks noGrp="1"/>
          </p:cNvSpPr>
          <p:nvPr>
            <p:ph type="ctrTitle"/>
          </p:nvPr>
        </p:nvSpPr>
        <p:spPr>
          <a:xfrm>
            <a:off x="24114" y="0"/>
            <a:ext cx="9210964" cy="993775"/>
          </a:xfrm>
        </p:spPr>
        <p:txBody>
          <a:bodyPr anchor="ctr"/>
          <a:lstStyle/>
          <a:p>
            <a:pPr algn="ctr"/>
            <a:r>
              <a:rPr lang="en-US" sz="2800" dirty="0">
                <a:solidFill>
                  <a:schemeClr val="tx1"/>
                </a:solidFill>
              </a:rPr>
              <a:t>Cohort One Momentum (Sustainability) Continues…</a:t>
            </a:r>
          </a:p>
        </p:txBody>
      </p:sp>
      <p:pic>
        <p:nvPicPr>
          <p:cNvPr id="6" name="Picture 5"/>
          <p:cNvPicPr>
            <a:picLocks noChangeAspect="1"/>
          </p:cNvPicPr>
          <p:nvPr/>
        </p:nvPicPr>
        <p:blipFill>
          <a:blip r:embed="rId3"/>
          <a:stretch>
            <a:fillRect/>
          </a:stretch>
        </p:blipFill>
        <p:spPr>
          <a:xfrm>
            <a:off x="2971800" y="4800600"/>
            <a:ext cx="2819400" cy="1944414"/>
          </a:xfrm>
          <a:prstGeom prst="rect">
            <a:avLst/>
          </a:prstGeom>
        </p:spPr>
      </p:pic>
    </p:spTree>
    <p:extLst>
      <p:ext uri="{BB962C8B-B14F-4D97-AF65-F5344CB8AC3E}">
        <p14:creationId xmlns:p14="http://schemas.microsoft.com/office/powerpoint/2010/main" val="102368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239000" y="5562600"/>
            <a:ext cx="1905000" cy="1295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New Roman" pitchFamily="18" charset="0"/>
            </a:endParaRPr>
          </a:p>
        </p:txBody>
      </p:sp>
      <p:sp>
        <p:nvSpPr>
          <p:cNvPr id="2" name="Content Placeholder 1"/>
          <p:cNvSpPr>
            <a:spLocks noGrp="1"/>
          </p:cNvSpPr>
          <p:nvPr>
            <p:ph idx="1"/>
          </p:nvPr>
        </p:nvSpPr>
        <p:spPr>
          <a:xfrm>
            <a:off x="3886200" y="1600200"/>
            <a:ext cx="4876800" cy="4953000"/>
          </a:xfrm>
        </p:spPr>
        <p:txBody>
          <a:bodyPr/>
          <a:lstStyle/>
          <a:p>
            <a:pPr marL="0" indent="0">
              <a:lnSpc>
                <a:spcPct val="100000"/>
              </a:lnSpc>
              <a:spcBef>
                <a:spcPts val="600"/>
              </a:spcBef>
              <a:buNone/>
            </a:pPr>
            <a:r>
              <a:rPr lang="en-US" sz="1800" b="1" dirty="0"/>
              <a:t>Kanawha County, West Virginia: </a:t>
            </a:r>
          </a:p>
          <a:p>
            <a:pPr>
              <a:lnSpc>
                <a:spcPct val="100000"/>
              </a:lnSpc>
              <a:spcBef>
                <a:spcPts val="600"/>
              </a:spcBef>
            </a:pPr>
            <a:r>
              <a:rPr lang="en-US" sz="1800" dirty="0"/>
              <a:t>The Kanawha County Coalition for Community Health Improvement is utilizing AHA’s Healthy Food and Beverage Toolkit for their “Wellness at Work” initiative.</a:t>
            </a:r>
          </a:p>
          <a:p>
            <a:pPr marL="0" indent="0">
              <a:lnSpc>
                <a:spcPct val="100000"/>
              </a:lnSpc>
              <a:spcBef>
                <a:spcPts val="600"/>
              </a:spcBef>
              <a:buNone/>
            </a:pPr>
            <a:endParaRPr lang="en-US" sz="1800" dirty="0"/>
          </a:p>
          <a:p>
            <a:pPr marL="0" indent="0">
              <a:lnSpc>
                <a:spcPct val="100000"/>
              </a:lnSpc>
              <a:spcBef>
                <a:spcPts val="600"/>
              </a:spcBef>
              <a:buNone/>
            </a:pPr>
            <a:r>
              <a:rPr lang="en-US" sz="1800" b="1" dirty="0"/>
              <a:t>Oklahoma City, Oklahoma:</a:t>
            </a:r>
          </a:p>
          <a:p>
            <a:pPr>
              <a:lnSpc>
                <a:spcPct val="100000"/>
              </a:lnSpc>
              <a:spcBef>
                <a:spcPts val="600"/>
              </a:spcBef>
            </a:pPr>
            <a:r>
              <a:rPr lang="en-US" sz="1800" dirty="0"/>
              <a:t>The Oklahoma City Council unanimously passed a resolution implementing a healthy vending policy to ensure that local officials, staff, and visitors to city property have access to healthier food and beverages. ANCHOR provided critical education outreach in advance of this decision.</a:t>
            </a:r>
          </a:p>
        </p:txBody>
      </p:sp>
      <p:sp>
        <p:nvSpPr>
          <p:cNvPr id="3" name="Title 2"/>
          <p:cNvSpPr>
            <a:spLocks noGrp="1"/>
          </p:cNvSpPr>
          <p:nvPr>
            <p:ph type="ctrTitle"/>
          </p:nvPr>
        </p:nvSpPr>
        <p:spPr>
          <a:xfrm>
            <a:off x="24114" y="0"/>
            <a:ext cx="9210964" cy="993775"/>
          </a:xfrm>
        </p:spPr>
        <p:txBody>
          <a:bodyPr anchor="ctr"/>
          <a:lstStyle/>
          <a:p>
            <a:pPr algn="ctr"/>
            <a:r>
              <a:rPr lang="en-US" sz="2800" dirty="0">
                <a:solidFill>
                  <a:schemeClr val="tx1"/>
                </a:solidFill>
              </a:rPr>
              <a:t>Cohort One Momentum (Sustainability) Continues…</a:t>
            </a:r>
          </a:p>
        </p:txBody>
      </p:sp>
      <p:pic>
        <p:nvPicPr>
          <p:cNvPr id="1026" name="Picture 2" descr="Image result for aha healthy food and beverage tool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62200"/>
            <a:ext cx="3241378"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95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6096000" cy="5465618"/>
          </a:xfrm>
        </p:spPr>
        <p:txBody>
          <a:bodyPr/>
          <a:lstStyle/>
          <a:p>
            <a:pPr marL="0" indent="0">
              <a:lnSpc>
                <a:spcPct val="100000"/>
              </a:lnSpc>
              <a:spcBef>
                <a:spcPts val="600"/>
              </a:spcBef>
              <a:buNone/>
            </a:pPr>
            <a:r>
              <a:rPr lang="en-US" sz="2000" b="1" dirty="0"/>
              <a:t>Pawtucket, Central Falls, RI: </a:t>
            </a:r>
          </a:p>
          <a:p>
            <a:pPr>
              <a:lnSpc>
                <a:spcPct val="100000"/>
              </a:lnSpc>
              <a:spcBef>
                <a:spcPts val="600"/>
              </a:spcBef>
            </a:pPr>
            <a:r>
              <a:rPr lang="en-US" sz="1800" dirty="0"/>
              <a:t>The RI Department of Health has adopted AHA’s nutrition guidelines as their standard for providing support to government and outside organizations.</a:t>
            </a:r>
          </a:p>
          <a:p>
            <a:pPr marL="0" indent="0">
              <a:lnSpc>
                <a:spcPct val="100000"/>
              </a:lnSpc>
              <a:spcBef>
                <a:spcPts val="600"/>
              </a:spcBef>
              <a:buNone/>
            </a:pPr>
            <a:endParaRPr lang="en-US" sz="1800" dirty="0"/>
          </a:p>
          <a:p>
            <a:pPr>
              <a:lnSpc>
                <a:spcPct val="100000"/>
              </a:lnSpc>
              <a:spcBef>
                <a:spcPts val="600"/>
              </a:spcBef>
            </a:pPr>
            <a:r>
              <a:rPr lang="en-US" sz="1800" dirty="0"/>
              <a:t>In collaboration with the RI Department of Health, the </a:t>
            </a:r>
            <a:r>
              <a:rPr lang="en-US" sz="1800" b="1" dirty="0"/>
              <a:t>McCoy Stadium</a:t>
            </a:r>
            <a:r>
              <a:rPr lang="en-US" sz="1800" dirty="0"/>
              <a:t> agreed to increase healthy food and beverage options. Technical assistance is being delivered to meet the AHA guidelines. </a:t>
            </a:r>
          </a:p>
          <a:p>
            <a:pPr marL="0" indent="0">
              <a:lnSpc>
                <a:spcPct val="100000"/>
              </a:lnSpc>
              <a:spcBef>
                <a:spcPts val="600"/>
              </a:spcBef>
              <a:buNone/>
            </a:pPr>
            <a:endParaRPr lang="en-US" sz="1800" dirty="0"/>
          </a:p>
          <a:p>
            <a:pPr>
              <a:lnSpc>
                <a:spcPct val="100000"/>
              </a:lnSpc>
              <a:spcBef>
                <a:spcPts val="600"/>
              </a:spcBef>
            </a:pPr>
            <a:r>
              <a:rPr lang="en-US" sz="1800" dirty="0"/>
              <a:t>The RI Department of Health (DOH) requested local ANCHOR collaboration to deliver a healthy food and beverage policy training for all </a:t>
            </a:r>
            <a:r>
              <a:rPr lang="en-US" sz="1800" b="1" dirty="0"/>
              <a:t>Health Equity Zones (HEZ)</a:t>
            </a:r>
            <a:r>
              <a:rPr lang="en-US" sz="1800" dirty="0"/>
              <a:t> in RI in addition to a training already planned for the Pawtucket/Central Falls HEZ. It is an opportunity for DOH to announce the adoption of the AHA nutrition guidelines. All HEZ members have been asked to adopt healthy food and beverage policies.</a:t>
            </a:r>
          </a:p>
          <a:p>
            <a:endParaRPr lang="en-US" sz="2000" dirty="0"/>
          </a:p>
          <a:p>
            <a:pPr marL="0" indent="0">
              <a:buNone/>
            </a:pPr>
            <a:endParaRPr lang="en-US" sz="1700" dirty="0"/>
          </a:p>
          <a:p>
            <a:pPr marL="0" indent="0">
              <a:buNone/>
            </a:pPr>
            <a:endParaRPr lang="en-US" sz="1700" dirty="0"/>
          </a:p>
        </p:txBody>
      </p:sp>
      <p:sp>
        <p:nvSpPr>
          <p:cNvPr id="5" name="Title 2"/>
          <p:cNvSpPr>
            <a:spLocks noGrp="1"/>
          </p:cNvSpPr>
          <p:nvPr>
            <p:ph type="ctrTitle"/>
          </p:nvPr>
        </p:nvSpPr>
        <p:spPr>
          <a:xfrm>
            <a:off x="25400" y="0"/>
            <a:ext cx="9118600" cy="993775"/>
          </a:xfrm>
        </p:spPr>
        <p:txBody>
          <a:bodyPr anchor="ctr"/>
          <a:lstStyle/>
          <a:p>
            <a:pPr algn="ctr"/>
            <a:r>
              <a:rPr lang="en-US" sz="2800" dirty="0">
                <a:solidFill>
                  <a:schemeClr val="tx1"/>
                </a:solidFill>
              </a:rPr>
              <a:t>Cohort Two Progress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824" t="840" r="8824"/>
          <a:stretch/>
        </p:blipFill>
        <p:spPr>
          <a:xfrm>
            <a:off x="6560518" y="1524000"/>
            <a:ext cx="2151682" cy="3627120"/>
          </a:xfrm>
          <a:prstGeom prst="rect">
            <a:avLst/>
          </a:prstGeom>
        </p:spPr>
      </p:pic>
    </p:spTree>
    <p:extLst>
      <p:ext uri="{BB962C8B-B14F-4D97-AF65-F5344CB8AC3E}">
        <p14:creationId xmlns:p14="http://schemas.microsoft.com/office/powerpoint/2010/main" val="61787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933" y="1079326"/>
            <a:ext cx="8839200" cy="2770421"/>
          </a:xfrm>
        </p:spPr>
        <p:txBody>
          <a:bodyPr/>
          <a:lstStyle/>
          <a:p>
            <a:pPr marL="0" indent="0">
              <a:lnSpc>
                <a:spcPct val="100000"/>
              </a:lnSpc>
              <a:spcBef>
                <a:spcPts val="600"/>
              </a:spcBef>
              <a:buNone/>
            </a:pPr>
            <a:r>
              <a:rPr lang="en-US" sz="2000" b="1" dirty="0"/>
              <a:t>Austin, TX:</a:t>
            </a:r>
          </a:p>
          <a:p>
            <a:pPr>
              <a:lnSpc>
                <a:spcPct val="100000"/>
              </a:lnSpc>
              <a:spcBef>
                <a:spcPts val="600"/>
              </a:spcBef>
            </a:pPr>
            <a:r>
              <a:rPr lang="en-US" sz="2000" dirty="0"/>
              <a:t>Collaborating with the local </a:t>
            </a:r>
            <a:r>
              <a:rPr lang="en-US" sz="2000" b="1" dirty="0"/>
              <a:t>Good Food Purchasing, </a:t>
            </a:r>
            <a:r>
              <a:rPr lang="en-US" sz="2000" dirty="0"/>
              <a:t>the </a:t>
            </a:r>
            <a:r>
              <a:rPr lang="en-US" sz="2000" b="1" dirty="0"/>
              <a:t>University of Texas Department of Housing (UT-Housing) </a:t>
            </a:r>
            <a:r>
              <a:rPr lang="en-US" sz="2000" dirty="0"/>
              <a:t>and </a:t>
            </a:r>
            <a:r>
              <a:rPr lang="en-US" sz="2000" b="1" dirty="0"/>
              <a:t>Austin Independent School District (AISD)</a:t>
            </a:r>
            <a:r>
              <a:rPr lang="en-US" sz="2000" dirty="0"/>
              <a:t> on</a:t>
            </a:r>
            <a:r>
              <a:rPr lang="en-US" sz="2000" b="1" dirty="0"/>
              <a:t> </a:t>
            </a:r>
            <a:r>
              <a:rPr lang="en-US" sz="2000" dirty="0"/>
              <a:t>a pilot to improve food procurement standards.</a:t>
            </a:r>
          </a:p>
          <a:p>
            <a:pPr>
              <a:lnSpc>
                <a:spcPct val="100000"/>
              </a:lnSpc>
              <a:spcBef>
                <a:spcPts val="600"/>
              </a:spcBef>
            </a:pPr>
            <a:r>
              <a:rPr lang="en-US" sz="2000" dirty="0"/>
              <a:t>Led to a national opportunity whereby the AHA is advising on the Center for Good Food Purchasing national nutrition procurement  standards.   </a:t>
            </a:r>
          </a:p>
          <a:p>
            <a:pPr>
              <a:lnSpc>
                <a:spcPct val="100000"/>
              </a:lnSpc>
              <a:spcBef>
                <a:spcPts val="600"/>
              </a:spcBef>
            </a:pPr>
            <a:r>
              <a:rPr lang="en-US" sz="2000" dirty="0"/>
              <a:t>Developed a public education campaign to educate the public on the issue of access to healthy food in collaboration with AHA’s Voices for Healthy Kids team. </a:t>
            </a:r>
          </a:p>
          <a:p>
            <a:endParaRPr lang="en-US" sz="2000" dirty="0"/>
          </a:p>
        </p:txBody>
      </p:sp>
      <p:sp>
        <p:nvSpPr>
          <p:cNvPr id="5" name="Title 2"/>
          <p:cNvSpPr>
            <a:spLocks noGrp="1"/>
          </p:cNvSpPr>
          <p:nvPr>
            <p:ph type="ctrTitle"/>
          </p:nvPr>
        </p:nvSpPr>
        <p:spPr>
          <a:xfrm>
            <a:off x="25400" y="0"/>
            <a:ext cx="9118600" cy="993775"/>
          </a:xfrm>
        </p:spPr>
        <p:txBody>
          <a:bodyPr anchor="ctr"/>
          <a:lstStyle/>
          <a:p>
            <a:pPr algn="ctr"/>
            <a:r>
              <a:rPr lang="en-US" sz="2800" dirty="0">
                <a:solidFill>
                  <a:schemeClr val="tx1"/>
                </a:solidFill>
              </a:rPr>
              <a:t>Cohort Two Progress Cont.</a:t>
            </a:r>
          </a:p>
        </p:txBody>
      </p:sp>
      <p:pic>
        <p:nvPicPr>
          <p:cNvPr id="4" name="Picture 3"/>
          <p:cNvPicPr>
            <a:picLocks noChangeAspect="1"/>
          </p:cNvPicPr>
          <p:nvPr/>
        </p:nvPicPr>
        <p:blipFill>
          <a:blip r:embed="rId3"/>
          <a:stretch>
            <a:fillRect/>
          </a:stretch>
        </p:blipFill>
        <p:spPr>
          <a:xfrm>
            <a:off x="5410200" y="4661269"/>
            <a:ext cx="3733800" cy="2196731"/>
          </a:xfrm>
          <a:prstGeom prst="rect">
            <a:avLst/>
          </a:prstGeom>
        </p:spPr>
      </p:pic>
      <p:sp>
        <p:nvSpPr>
          <p:cNvPr id="3" name="TextBox 2"/>
          <p:cNvSpPr txBox="1"/>
          <p:nvPr/>
        </p:nvSpPr>
        <p:spPr>
          <a:xfrm>
            <a:off x="165100" y="4153437"/>
            <a:ext cx="8839200" cy="1015663"/>
          </a:xfrm>
          <a:prstGeom prst="rect">
            <a:avLst/>
          </a:prstGeom>
          <a:noFill/>
        </p:spPr>
        <p:txBody>
          <a:bodyPr wrap="square" rtlCol="0">
            <a:spAutoFit/>
          </a:bodyPr>
          <a:lstStyle/>
          <a:p>
            <a:pPr marL="342900" indent="-342900">
              <a:buFont typeface="Arial" panose="020B0604020202020204" pitchFamily="34" charset="0"/>
              <a:buChar char="•"/>
            </a:pPr>
            <a:r>
              <a:rPr lang="en-US" b="0" dirty="0">
                <a:solidFill>
                  <a:schemeClr val="bg2"/>
                </a:solidFill>
                <a:latin typeface="+mj-lt"/>
              </a:rPr>
              <a:t>The City of Austin recently allocated resources for food access initiatives including $300K to SNAP double dollar programming and $400K for grocery incubator grants. </a:t>
            </a:r>
          </a:p>
        </p:txBody>
      </p:sp>
    </p:spTree>
    <p:extLst>
      <p:ext uri="{BB962C8B-B14F-4D97-AF65-F5344CB8AC3E}">
        <p14:creationId xmlns:p14="http://schemas.microsoft.com/office/powerpoint/2010/main" val="68842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1600200"/>
            <a:ext cx="5562600" cy="646331"/>
          </a:xfrm>
          <a:prstGeom prst="rect">
            <a:avLst/>
          </a:prstGeom>
          <a:noFill/>
        </p:spPr>
        <p:txBody>
          <a:bodyPr wrap="square" rtlCol="0">
            <a:spAutoFit/>
          </a:bodyPr>
          <a:lstStyle/>
          <a:p>
            <a:pPr algn="ctr"/>
            <a:r>
              <a:rPr lang="en-US" sz="3600" dirty="0">
                <a:solidFill>
                  <a:schemeClr val="bg1"/>
                </a:solidFill>
                <a:latin typeface="+mj-lt"/>
              </a:rPr>
              <a:t>What is ANCHOR?</a:t>
            </a:r>
          </a:p>
        </p:txBody>
      </p:sp>
      <p:pic>
        <p:nvPicPr>
          <p:cNvPr id="5" name="Picture 4"/>
          <p:cNvPicPr>
            <a:picLocks noChangeAspect="1"/>
          </p:cNvPicPr>
          <p:nvPr/>
        </p:nvPicPr>
        <p:blipFill>
          <a:blip r:embed="rId3"/>
          <a:stretch>
            <a:fillRect/>
          </a:stretch>
        </p:blipFill>
        <p:spPr>
          <a:xfrm>
            <a:off x="228600" y="4278798"/>
            <a:ext cx="8915400" cy="696713"/>
          </a:xfrm>
          <a:prstGeom prst="rect">
            <a:avLst/>
          </a:prstGeom>
        </p:spPr>
      </p:pic>
      <p:sp>
        <p:nvSpPr>
          <p:cNvPr id="6" name="Rectangle 5"/>
          <p:cNvSpPr/>
          <p:nvPr/>
        </p:nvSpPr>
        <p:spPr>
          <a:xfrm>
            <a:off x="685800" y="2373670"/>
            <a:ext cx="7772400" cy="707886"/>
          </a:xfrm>
          <a:prstGeom prst="rect">
            <a:avLst/>
          </a:prstGeom>
        </p:spPr>
        <p:txBody>
          <a:bodyPr wrap="square">
            <a:spAutoFit/>
          </a:bodyPr>
          <a:lstStyle/>
          <a:p>
            <a:pPr algn="ctr"/>
            <a:r>
              <a:rPr lang="en-US" dirty="0">
                <a:solidFill>
                  <a:srgbClr val="FF0000"/>
                </a:solidFill>
                <a:latin typeface="+mj-lt"/>
              </a:rPr>
              <a:t>Accelerating National Community Health Outcomes through Reinforcing Partnerships Program</a:t>
            </a:r>
          </a:p>
        </p:txBody>
      </p:sp>
      <p:sp>
        <p:nvSpPr>
          <p:cNvPr id="7" name="TextBox 6"/>
          <p:cNvSpPr txBox="1"/>
          <p:nvPr/>
        </p:nvSpPr>
        <p:spPr>
          <a:xfrm>
            <a:off x="1219201" y="3280067"/>
            <a:ext cx="6629399" cy="707886"/>
          </a:xfrm>
          <a:prstGeom prst="rect">
            <a:avLst/>
          </a:prstGeom>
          <a:noFill/>
        </p:spPr>
        <p:txBody>
          <a:bodyPr wrap="square" rtlCol="0">
            <a:spAutoFit/>
          </a:bodyPr>
          <a:lstStyle/>
          <a:p>
            <a:pPr algn="ctr"/>
            <a:r>
              <a:rPr lang="en-US" dirty="0">
                <a:solidFill>
                  <a:srgbClr val="FF0000"/>
                </a:solidFill>
                <a:latin typeface="+mj-lt"/>
              </a:rPr>
              <a:t>Otherwise known as by CDC and our public health partners…</a:t>
            </a:r>
          </a:p>
        </p:txBody>
      </p:sp>
      <p:sp>
        <p:nvSpPr>
          <p:cNvPr id="8" name="TextBox 7"/>
          <p:cNvSpPr txBox="1"/>
          <p:nvPr/>
        </p:nvSpPr>
        <p:spPr>
          <a:xfrm>
            <a:off x="2895600" y="4989112"/>
            <a:ext cx="3276600" cy="400110"/>
          </a:xfrm>
          <a:prstGeom prst="rect">
            <a:avLst/>
          </a:prstGeom>
          <a:noFill/>
        </p:spPr>
        <p:txBody>
          <a:bodyPr wrap="square" rtlCol="0">
            <a:spAutoFit/>
          </a:bodyPr>
          <a:lstStyle/>
          <a:p>
            <a:pPr algn="ctr"/>
            <a:r>
              <a:rPr lang="en-US" dirty="0">
                <a:solidFill>
                  <a:srgbClr val="FF0000"/>
                </a:solidFill>
                <a:latin typeface="+mj-lt"/>
              </a:rPr>
              <a:t>Category “A”</a:t>
            </a:r>
          </a:p>
        </p:txBody>
      </p:sp>
    </p:spTree>
    <p:extLst>
      <p:ext uri="{BB962C8B-B14F-4D97-AF65-F5344CB8AC3E}">
        <p14:creationId xmlns:p14="http://schemas.microsoft.com/office/powerpoint/2010/main" val="386827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926" y="1865662"/>
            <a:ext cx="4523874" cy="4625281"/>
          </a:xfrm>
        </p:spPr>
        <p:txBody>
          <a:bodyPr/>
          <a:lstStyle/>
          <a:p>
            <a:pPr>
              <a:lnSpc>
                <a:spcPct val="100000"/>
              </a:lnSpc>
              <a:spcBef>
                <a:spcPts val="600"/>
              </a:spcBef>
            </a:pPr>
            <a:r>
              <a:rPr lang="en-US" sz="2000" dirty="0"/>
              <a:t>ANCHOR collaborated to bring in the Virginia Department of Agriculture's Mobile Lab to sign up farmers participating in farmers markets to be able to accept Supplemental Nutrition Assistance Program (SNAP) payments. </a:t>
            </a:r>
          </a:p>
          <a:p>
            <a:pPr>
              <a:lnSpc>
                <a:spcPct val="100000"/>
              </a:lnSpc>
              <a:spcBef>
                <a:spcPts val="600"/>
              </a:spcBef>
            </a:pPr>
            <a:r>
              <a:rPr lang="en-US" sz="2000" dirty="0"/>
              <a:t>Four farms were set up; these farmers were equipped with free terminals for processing the payments. The AHA goal is to  encourage other farmers/farmers markets to increase SNAP acceptance.</a:t>
            </a:r>
          </a:p>
          <a:p>
            <a:endParaRPr lang="en-US" sz="2000" dirty="0"/>
          </a:p>
        </p:txBody>
      </p:sp>
      <p:sp>
        <p:nvSpPr>
          <p:cNvPr id="5" name="Title 2"/>
          <p:cNvSpPr>
            <a:spLocks noGrp="1"/>
          </p:cNvSpPr>
          <p:nvPr>
            <p:ph type="ctrTitle"/>
          </p:nvPr>
        </p:nvSpPr>
        <p:spPr>
          <a:xfrm>
            <a:off x="25400" y="0"/>
            <a:ext cx="9118600" cy="993775"/>
          </a:xfrm>
        </p:spPr>
        <p:txBody>
          <a:bodyPr anchor="ctr"/>
          <a:lstStyle/>
          <a:p>
            <a:pPr algn="ctr"/>
            <a:r>
              <a:rPr lang="en-US" sz="2800" dirty="0">
                <a:solidFill>
                  <a:schemeClr val="tx1"/>
                </a:solidFill>
              </a:rPr>
              <a:t>Cohort Two Progress Cont.</a:t>
            </a:r>
          </a:p>
        </p:txBody>
      </p:sp>
      <p:pic>
        <p:nvPicPr>
          <p:cNvPr id="6" name="Picture 5"/>
          <p:cNvPicPr>
            <a:picLocks noChangeAspect="1"/>
          </p:cNvPicPr>
          <p:nvPr/>
        </p:nvPicPr>
        <p:blipFill>
          <a:blip r:embed="rId3"/>
          <a:stretch>
            <a:fillRect/>
          </a:stretch>
        </p:blipFill>
        <p:spPr>
          <a:xfrm>
            <a:off x="5056460" y="2363439"/>
            <a:ext cx="3655740" cy="2437160"/>
          </a:xfrm>
          <a:prstGeom prst="rect">
            <a:avLst/>
          </a:prstGeom>
        </p:spPr>
      </p:pic>
      <p:sp>
        <p:nvSpPr>
          <p:cNvPr id="7" name="Rectangle 6"/>
          <p:cNvSpPr/>
          <p:nvPr/>
        </p:nvSpPr>
        <p:spPr>
          <a:xfrm>
            <a:off x="352926" y="1468541"/>
            <a:ext cx="5943600" cy="369332"/>
          </a:xfrm>
          <a:prstGeom prst="rect">
            <a:avLst/>
          </a:prstGeom>
        </p:spPr>
        <p:txBody>
          <a:bodyPr wrap="square">
            <a:spAutoFit/>
          </a:bodyPr>
          <a:lstStyle/>
          <a:p>
            <a:pPr lvl="0" eaLnBrk="1" hangingPunct="1">
              <a:lnSpc>
                <a:spcPct val="90000"/>
              </a:lnSpc>
              <a:spcBef>
                <a:spcPct val="20000"/>
              </a:spcBef>
              <a:buClr>
                <a:srgbClr val="000000"/>
              </a:buClr>
            </a:pPr>
            <a:r>
              <a:rPr lang="en-US" kern="0" dirty="0">
                <a:solidFill>
                  <a:srgbClr val="000000"/>
                </a:solidFill>
                <a:latin typeface="Arial"/>
              </a:rPr>
              <a:t>Chesapeake, Newport News, Suffolk, VA:</a:t>
            </a:r>
          </a:p>
        </p:txBody>
      </p:sp>
    </p:spTree>
    <p:extLst>
      <p:ext uri="{BB962C8B-B14F-4D97-AF65-F5344CB8AC3E}">
        <p14:creationId xmlns:p14="http://schemas.microsoft.com/office/powerpoint/2010/main" val="121568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1961" y="1447800"/>
            <a:ext cx="8350559" cy="4800600"/>
          </a:xfrm>
        </p:spPr>
        <p:txBody>
          <a:bodyPr/>
          <a:lstStyle/>
          <a:p>
            <a:pPr>
              <a:spcBef>
                <a:spcPts val="1200"/>
              </a:spcBef>
            </a:pPr>
            <a:r>
              <a:rPr lang="en-US" sz="2000" dirty="0"/>
              <a:t>Begin by creating a relationship - POWER of Connection</a:t>
            </a:r>
          </a:p>
          <a:p>
            <a:pPr>
              <a:spcBef>
                <a:spcPts val="1200"/>
              </a:spcBef>
            </a:pPr>
            <a:r>
              <a:rPr lang="en-US" sz="2000" dirty="0"/>
              <a:t>AWARENESS, TRUST, and ACTION</a:t>
            </a:r>
          </a:p>
          <a:p>
            <a:pPr>
              <a:spcBef>
                <a:spcPts val="1200"/>
              </a:spcBef>
            </a:pPr>
            <a:r>
              <a:rPr lang="en-US" sz="2000" dirty="0"/>
              <a:t>PAINT A PICTURE of a different way</a:t>
            </a:r>
          </a:p>
          <a:p>
            <a:pPr>
              <a:spcBef>
                <a:spcPts val="1200"/>
              </a:spcBef>
            </a:pPr>
            <a:r>
              <a:rPr lang="en-US" sz="2000" dirty="0"/>
              <a:t>Stepping stones build confidence </a:t>
            </a:r>
          </a:p>
          <a:p>
            <a:pPr>
              <a:spcBef>
                <a:spcPts val="1200"/>
              </a:spcBef>
            </a:pPr>
            <a:r>
              <a:rPr lang="en-US" sz="2000" dirty="0"/>
              <a:t>Engage grassroots and grass top champions</a:t>
            </a:r>
          </a:p>
          <a:p>
            <a:pPr>
              <a:spcBef>
                <a:spcPts val="1200"/>
              </a:spcBef>
            </a:pPr>
            <a:r>
              <a:rPr lang="en-US" sz="2000" dirty="0"/>
              <a:t>There is more than one way  to . . . Have a Plan B…plus a Plan C … </a:t>
            </a:r>
          </a:p>
          <a:p>
            <a:pPr>
              <a:spcBef>
                <a:spcPts val="1200"/>
              </a:spcBef>
            </a:pPr>
            <a:r>
              <a:rPr lang="en-US" sz="2000" dirty="0"/>
              <a:t>It won’t be perfect but it will be better.</a:t>
            </a:r>
          </a:p>
          <a:p>
            <a:pPr>
              <a:spcBef>
                <a:spcPts val="1200"/>
              </a:spcBef>
            </a:pPr>
            <a:r>
              <a:rPr lang="en-US" sz="2000" dirty="0"/>
              <a:t>Start communications activities early and keep it consistent (i.e. public education and partner messaging)</a:t>
            </a:r>
          </a:p>
          <a:p>
            <a:pPr>
              <a:spcBef>
                <a:spcPts val="1200"/>
              </a:spcBef>
            </a:pPr>
            <a:r>
              <a:rPr lang="en-US" sz="2000" dirty="0"/>
              <a:t>Paperwork</a:t>
            </a:r>
          </a:p>
          <a:p>
            <a:pPr>
              <a:spcBef>
                <a:spcPts val="1200"/>
              </a:spcBef>
            </a:pPr>
            <a:r>
              <a:rPr lang="en-US" sz="2000" dirty="0"/>
              <a:t>Timelines</a:t>
            </a:r>
          </a:p>
          <a:p>
            <a:pPr>
              <a:spcBef>
                <a:spcPts val="1200"/>
              </a:spcBef>
            </a:pPr>
            <a:endParaRPr lang="en-US" sz="1800" dirty="0"/>
          </a:p>
        </p:txBody>
      </p:sp>
      <p:sp>
        <p:nvSpPr>
          <p:cNvPr id="5" name="Title 1"/>
          <p:cNvSpPr txBox="1">
            <a:spLocks/>
          </p:cNvSpPr>
          <p:nvPr/>
        </p:nvSpPr>
        <p:spPr>
          <a:xfrm>
            <a:off x="0" y="0"/>
            <a:ext cx="9143999" cy="990600"/>
          </a:xfrm>
          <a:prstGeom prst="rect">
            <a:avLst/>
          </a:prstGeom>
        </p:spPr>
        <p:txBody>
          <a:bodyPr anchor="ctr"/>
          <a:lstStyle>
            <a:lvl1pPr algn="l" rtl="0" eaLnBrk="1" fontAlgn="base" hangingPunct="1">
              <a:lnSpc>
                <a:spcPct val="70000"/>
              </a:lnSpc>
              <a:spcBef>
                <a:spcPct val="0"/>
              </a:spcBef>
              <a:spcAft>
                <a:spcPct val="0"/>
              </a:spcAft>
              <a:defRPr sz="3200" b="1">
                <a:solidFill>
                  <a:schemeClr val="bg2"/>
                </a:solidFill>
                <a:latin typeface="+mj-lt"/>
                <a:ea typeface="+mj-ea"/>
                <a:cs typeface="+mj-cs"/>
              </a:defRPr>
            </a:lvl1pPr>
            <a:lvl2pPr algn="l" rtl="0" eaLnBrk="1" fontAlgn="base" hangingPunct="1">
              <a:lnSpc>
                <a:spcPct val="70000"/>
              </a:lnSpc>
              <a:spcBef>
                <a:spcPct val="0"/>
              </a:spcBef>
              <a:spcAft>
                <a:spcPct val="0"/>
              </a:spcAft>
              <a:defRPr sz="4400" b="1">
                <a:solidFill>
                  <a:srgbClr val="000099"/>
                </a:solidFill>
                <a:latin typeface="Times New Roman" pitchFamily="18" charset="0"/>
              </a:defRPr>
            </a:lvl2pPr>
            <a:lvl3pPr algn="l" rtl="0" eaLnBrk="1" fontAlgn="base" hangingPunct="1">
              <a:lnSpc>
                <a:spcPct val="70000"/>
              </a:lnSpc>
              <a:spcBef>
                <a:spcPct val="0"/>
              </a:spcBef>
              <a:spcAft>
                <a:spcPct val="0"/>
              </a:spcAft>
              <a:defRPr sz="4400" b="1">
                <a:solidFill>
                  <a:srgbClr val="000099"/>
                </a:solidFill>
                <a:latin typeface="Times New Roman" pitchFamily="18" charset="0"/>
              </a:defRPr>
            </a:lvl3pPr>
            <a:lvl4pPr algn="l" rtl="0" eaLnBrk="1" fontAlgn="base" hangingPunct="1">
              <a:lnSpc>
                <a:spcPct val="70000"/>
              </a:lnSpc>
              <a:spcBef>
                <a:spcPct val="0"/>
              </a:spcBef>
              <a:spcAft>
                <a:spcPct val="0"/>
              </a:spcAft>
              <a:defRPr sz="4400" b="1">
                <a:solidFill>
                  <a:srgbClr val="000099"/>
                </a:solidFill>
                <a:latin typeface="Times New Roman" pitchFamily="18" charset="0"/>
              </a:defRPr>
            </a:lvl4pPr>
            <a:lvl5pPr algn="l" rtl="0" eaLnBrk="1" fontAlgn="base" hangingPunct="1">
              <a:lnSpc>
                <a:spcPct val="70000"/>
              </a:lnSpc>
              <a:spcBef>
                <a:spcPct val="0"/>
              </a:spcBef>
              <a:spcAft>
                <a:spcPct val="0"/>
              </a:spcAft>
              <a:defRPr sz="4400" b="1">
                <a:solidFill>
                  <a:srgbClr val="000099"/>
                </a:solidFill>
                <a:latin typeface="Times New Roman" pitchFamily="18" charset="0"/>
              </a:defRPr>
            </a:lvl5pPr>
            <a:lvl6pPr marL="457200" algn="l" rtl="0" eaLnBrk="1" fontAlgn="base" hangingPunct="1">
              <a:lnSpc>
                <a:spcPct val="70000"/>
              </a:lnSpc>
              <a:spcBef>
                <a:spcPct val="0"/>
              </a:spcBef>
              <a:spcAft>
                <a:spcPct val="0"/>
              </a:spcAft>
              <a:defRPr sz="4400" b="1">
                <a:solidFill>
                  <a:srgbClr val="000099"/>
                </a:solidFill>
                <a:latin typeface="Times New Roman" pitchFamily="18" charset="0"/>
              </a:defRPr>
            </a:lvl6pPr>
            <a:lvl7pPr marL="914400" algn="l" rtl="0" eaLnBrk="1" fontAlgn="base" hangingPunct="1">
              <a:lnSpc>
                <a:spcPct val="70000"/>
              </a:lnSpc>
              <a:spcBef>
                <a:spcPct val="0"/>
              </a:spcBef>
              <a:spcAft>
                <a:spcPct val="0"/>
              </a:spcAft>
              <a:defRPr sz="4400" b="1">
                <a:solidFill>
                  <a:srgbClr val="000099"/>
                </a:solidFill>
                <a:latin typeface="Times New Roman" pitchFamily="18" charset="0"/>
              </a:defRPr>
            </a:lvl7pPr>
            <a:lvl8pPr marL="1371600" algn="l" rtl="0" eaLnBrk="1" fontAlgn="base" hangingPunct="1">
              <a:lnSpc>
                <a:spcPct val="70000"/>
              </a:lnSpc>
              <a:spcBef>
                <a:spcPct val="0"/>
              </a:spcBef>
              <a:spcAft>
                <a:spcPct val="0"/>
              </a:spcAft>
              <a:defRPr sz="4400" b="1">
                <a:solidFill>
                  <a:srgbClr val="000099"/>
                </a:solidFill>
                <a:latin typeface="Times New Roman" pitchFamily="18" charset="0"/>
              </a:defRPr>
            </a:lvl8pPr>
            <a:lvl9pPr marL="1828800" algn="l" rtl="0" eaLnBrk="1" fontAlgn="base" hangingPunct="1">
              <a:lnSpc>
                <a:spcPct val="70000"/>
              </a:lnSpc>
              <a:spcBef>
                <a:spcPct val="0"/>
              </a:spcBef>
              <a:spcAft>
                <a:spcPct val="0"/>
              </a:spcAft>
              <a:defRPr sz="4400" b="1">
                <a:solidFill>
                  <a:srgbClr val="000099"/>
                </a:solidFill>
                <a:latin typeface="Times New Roman" pitchFamily="18" charset="0"/>
              </a:defRPr>
            </a:lvl9pPr>
          </a:lstStyle>
          <a:p>
            <a:pPr algn="ctr">
              <a:lnSpc>
                <a:spcPct val="100000"/>
              </a:lnSpc>
            </a:pPr>
            <a:r>
              <a:rPr lang="en-US" sz="2800" kern="0" dirty="0">
                <a:solidFill>
                  <a:schemeClr val="tx1"/>
                </a:solidFill>
              </a:rPr>
              <a:t>Lessons Learned: Reflections from AHA               Sub-recipients</a:t>
            </a:r>
          </a:p>
        </p:txBody>
      </p:sp>
    </p:spTree>
    <p:extLst>
      <p:ext uri="{BB962C8B-B14F-4D97-AF65-F5344CB8AC3E}">
        <p14:creationId xmlns:p14="http://schemas.microsoft.com/office/powerpoint/2010/main" val="127214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952" y="1828800"/>
            <a:ext cx="7467600" cy="3733800"/>
          </a:xfrm>
        </p:spPr>
        <p:txBody>
          <a:bodyPr/>
          <a:lstStyle/>
          <a:p>
            <a:r>
              <a:rPr lang="en-US" dirty="0"/>
              <a:t>What questions do you have about…</a:t>
            </a:r>
          </a:p>
          <a:p>
            <a:pPr lvl="1"/>
            <a:r>
              <a:rPr lang="en-US" sz="2400" dirty="0"/>
              <a:t>Pursuing PSE Changes?</a:t>
            </a:r>
          </a:p>
          <a:p>
            <a:pPr lvl="1"/>
            <a:r>
              <a:rPr lang="en-US" sz="2400" dirty="0"/>
              <a:t>Building or strengthening coalitions?</a:t>
            </a:r>
          </a:p>
          <a:p>
            <a:pPr lvl="1"/>
            <a:r>
              <a:rPr lang="en-US" sz="2400" dirty="0"/>
              <a:t>Community Action Plans?</a:t>
            </a:r>
          </a:p>
          <a:p>
            <a:pPr lvl="1"/>
            <a:r>
              <a:rPr lang="en-US" sz="2400" dirty="0"/>
              <a:t>Planning for sustainability?</a:t>
            </a:r>
          </a:p>
          <a:p>
            <a:pPr lvl="1"/>
            <a:r>
              <a:rPr lang="en-US" sz="2400" dirty="0"/>
              <a:t>Other items?</a:t>
            </a:r>
          </a:p>
        </p:txBody>
      </p:sp>
      <p:sp>
        <p:nvSpPr>
          <p:cNvPr id="4" name="Title 1"/>
          <p:cNvSpPr>
            <a:spLocks noGrp="1"/>
          </p:cNvSpPr>
          <p:nvPr>
            <p:ph type="title"/>
          </p:nvPr>
        </p:nvSpPr>
        <p:spPr>
          <a:xfrm>
            <a:off x="13504" y="0"/>
            <a:ext cx="9130496" cy="990599"/>
          </a:xfrm>
        </p:spPr>
        <p:txBody>
          <a:bodyPr anchor="ctr"/>
          <a:lstStyle/>
          <a:p>
            <a:pPr algn="ctr"/>
            <a:r>
              <a:rPr lang="en-US" sz="2800" dirty="0">
                <a:solidFill>
                  <a:schemeClr val="tx1"/>
                </a:solidFill>
              </a:rPr>
              <a:t>Ask the Audience</a:t>
            </a:r>
          </a:p>
        </p:txBody>
      </p:sp>
    </p:spTree>
    <p:extLst>
      <p:ext uri="{BB962C8B-B14F-4D97-AF65-F5344CB8AC3E}">
        <p14:creationId xmlns:p14="http://schemas.microsoft.com/office/powerpoint/2010/main" val="23819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4129154"/>
            <a:ext cx="7467600" cy="1371600"/>
          </a:xfrm>
        </p:spPr>
        <p:txBody>
          <a:bodyPr/>
          <a:lstStyle/>
          <a:p>
            <a:pPr marL="0" indent="0" algn="ctr">
              <a:buNone/>
            </a:pPr>
            <a:r>
              <a:rPr lang="en-US" sz="2000" dirty="0"/>
              <a:t>Laura King Hahn, Sr. Program Manager </a:t>
            </a:r>
          </a:p>
          <a:p>
            <a:pPr marL="0" indent="0" algn="ctr">
              <a:buNone/>
            </a:pPr>
            <a:r>
              <a:rPr lang="en-US" sz="2000" dirty="0"/>
              <a:t>ANCHOR Partnership Program</a:t>
            </a:r>
          </a:p>
          <a:p>
            <a:pPr marL="0" indent="0" algn="ctr">
              <a:buNone/>
            </a:pPr>
            <a:r>
              <a:rPr lang="en-US" sz="2000" dirty="0">
                <a:hlinkClick r:id="rId3"/>
              </a:rPr>
              <a:t>laura.king.hahn@heart.org</a:t>
            </a:r>
            <a:r>
              <a:rPr lang="en-US" sz="2000"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9411" y="1878280"/>
            <a:ext cx="2819400" cy="1879600"/>
          </a:xfrm>
          <a:prstGeom prst="rect">
            <a:avLst/>
          </a:prstGeom>
        </p:spPr>
      </p:pic>
      <p:sp>
        <p:nvSpPr>
          <p:cNvPr id="4" name="TextBox 3"/>
          <p:cNvSpPr txBox="1"/>
          <p:nvPr/>
        </p:nvSpPr>
        <p:spPr>
          <a:xfrm>
            <a:off x="3657600" y="2420023"/>
            <a:ext cx="5029200" cy="1015663"/>
          </a:xfrm>
          <a:prstGeom prst="rect">
            <a:avLst/>
          </a:prstGeom>
          <a:noFill/>
        </p:spPr>
        <p:txBody>
          <a:bodyPr wrap="square" rtlCol="0">
            <a:spAutoFit/>
          </a:bodyPr>
          <a:lstStyle/>
          <a:p>
            <a:r>
              <a:rPr lang="en-US" b="0" dirty="0">
                <a:solidFill>
                  <a:schemeClr val="bg2"/>
                </a:solidFill>
                <a:latin typeface="Arial" panose="020B0604020202020204" pitchFamily="34" charset="0"/>
                <a:cs typeface="Arial" panose="020B0604020202020204" pitchFamily="34" charset="0"/>
              </a:rPr>
              <a:t>Interested in learning more? </a:t>
            </a:r>
          </a:p>
          <a:p>
            <a:r>
              <a:rPr lang="en-US" b="0" dirty="0">
                <a:solidFill>
                  <a:schemeClr val="bg2"/>
                </a:solidFill>
                <a:latin typeface="Arial" panose="020B0604020202020204" pitchFamily="34" charset="0"/>
                <a:cs typeface="Arial" panose="020B0604020202020204" pitchFamily="34" charset="0"/>
              </a:rPr>
              <a:t>ANCHOR success stories are online! </a:t>
            </a:r>
            <a:r>
              <a:rPr lang="en-US" dirty="0">
                <a:solidFill>
                  <a:schemeClr val="bg2"/>
                </a:solidFill>
                <a:latin typeface="Arial" panose="020B0604020202020204" pitchFamily="34" charset="0"/>
                <a:cs typeface="Arial" panose="020B0604020202020204" pitchFamily="34" charset="0"/>
              </a:rPr>
              <a:t>Please visit </a:t>
            </a:r>
            <a:r>
              <a:rPr lang="en-US" dirty="0">
                <a:solidFill>
                  <a:schemeClr val="bg2"/>
                </a:solidFill>
                <a:latin typeface="Arial" panose="020B0604020202020204" pitchFamily="34" charset="0"/>
                <a:cs typeface="Arial" panose="020B0604020202020204" pitchFamily="34" charset="0"/>
                <a:hlinkClick r:id="rId5"/>
              </a:rPr>
              <a:t>www.heart.org/anchor</a:t>
            </a:r>
            <a:r>
              <a:rPr lang="en-US" dirty="0">
                <a:solidFill>
                  <a:schemeClr val="bg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883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chor="ctr"/>
          <a:lstStyle/>
          <a:p>
            <a:pPr algn="ctr"/>
            <a:r>
              <a:rPr lang="en-US" sz="3200" dirty="0">
                <a:solidFill>
                  <a:schemeClr val="tx1"/>
                </a:solidFill>
              </a:rPr>
              <a:t>National Organizations That Were Funded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69044469"/>
              </p:ext>
            </p:extLst>
          </p:nvPr>
        </p:nvGraphicFramePr>
        <p:xfrm>
          <a:off x="266700" y="1524000"/>
          <a:ext cx="8610600" cy="4114800"/>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xmlns="" val="20000"/>
                    </a:ext>
                  </a:extLst>
                </a:gridCol>
              </a:tblGrid>
              <a:tr h="514350">
                <a:tc>
                  <a:txBody>
                    <a:bodyPr/>
                    <a:lstStyle/>
                    <a:p>
                      <a:pPr algn="l"/>
                      <a:r>
                        <a:rPr lang="en-US" b="1" dirty="0">
                          <a:effectLst/>
                        </a:rPr>
                        <a:t>Awardee</a:t>
                      </a:r>
                      <a:endParaRPr lang="en-US" dirty="0">
                        <a:effectLst/>
                      </a:endParaRPr>
                    </a:p>
                  </a:txBody>
                  <a:tcPr anchor="ctr"/>
                </a:tc>
                <a:extLst>
                  <a:ext uri="{0D108BD9-81ED-4DB2-BD59-A6C34878D82A}">
                    <a16:rowId xmlns:a16="http://schemas.microsoft.com/office/drawing/2014/main" xmlns="" val="10000"/>
                  </a:ext>
                </a:extLst>
              </a:tr>
              <a:tr h="514350">
                <a:tc>
                  <a:txBody>
                    <a:bodyPr/>
                    <a:lstStyle/>
                    <a:p>
                      <a:pPr algn="ctr"/>
                      <a:r>
                        <a:rPr lang="en-US" b="1" dirty="0"/>
                        <a:t>Category A:</a:t>
                      </a:r>
                    </a:p>
                  </a:txBody>
                  <a:tcPr anchor="ctr"/>
                </a:tc>
                <a:extLst>
                  <a:ext uri="{0D108BD9-81ED-4DB2-BD59-A6C34878D82A}">
                    <a16:rowId xmlns:a16="http://schemas.microsoft.com/office/drawing/2014/main" xmlns="" val="10001"/>
                  </a:ext>
                </a:extLst>
              </a:tr>
              <a:tr h="514350">
                <a:tc>
                  <a:txBody>
                    <a:bodyPr/>
                    <a:lstStyle/>
                    <a:p>
                      <a:pPr algn="ctr"/>
                      <a:r>
                        <a:rPr lang="en-US" dirty="0"/>
                        <a:t>National WIC Association</a:t>
                      </a:r>
                    </a:p>
                  </a:txBody>
                  <a:tcPr anchor="ctr"/>
                </a:tc>
                <a:extLst>
                  <a:ext uri="{0D108BD9-81ED-4DB2-BD59-A6C34878D82A}">
                    <a16:rowId xmlns:a16="http://schemas.microsoft.com/office/drawing/2014/main" xmlns="" val="10002"/>
                  </a:ext>
                </a:extLst>
              </a:tr>
              <a:tr h="514350">
                <a:tc>
                  <a:txBody>
                    <a:bodyPr/>
                    <a:lstStyle/>
                    <a:p>
                      <a:pPr algn="ctr"/>
                      <a:r>
                        <a:rPr lang="en-US" dirty="0"/>
                        <a:t>American Planning Association</a:t>
                      </a:r>
                    </a:p>
                  </a:txBody>
                  <a:tcPr anchor="ctr"/>
                </a:tc>
                <a:extLst>
                  <a:ext uri="{0D108BD9-81ED-4DB2-BD59-A6C34878D82A}">
                    <a16:rowId xmlns:a16="http://schemas.microsoft.com/office/drawing/2014/main" xmlns="" val="10003"/>
                  </a:ext>
                </a:extLst>
              </a:tr>
              <a:tr h="514350">
                <a:tc>
                  <a:txBody>
                    <a:bodyPr/>
                    <a:lstStyle/>
                    <a:p>
                      <a:pPr algn="ctr"/>
                      <a:r>
                        <a:rPr lang="en-US" dirty="0"/>
                        <a:t>American Heart Association</a:t>
                      </a:r>
                    </a:p>
                  </a:txBody>
                  <a:tcPr anchor="ctr"/>
                </a:tc>
                <a:extLst>
                  <a:ext uri="{0D108BD9-81ED-4DB2-BD59-A6C34878D82A}">
                    <a16:rowId xmlns:a16="http://schemas.microsoft.com/office/drawing/2014/main" xmlns="" val="10004"/>
                  </a:ext>
                </a:extLst>
              </a:tr>
              <a:tr h="514350">
                <a:tc>
                  <a:txBody>
                    <a:bodyPr/>
                    <a:lstStyle/>
                    <a:p>
                      <a:pPr algn="ctr"/>
                      <a:r>
                        <a:rPr lang="en-US" b="1" dirty="0"/>
                        <a:t>Category B:</a:t>
                      </a:r>
                    </a:p>
                  </a:txBody>
                  <a:tcPr anchor="ctr"/>
                </a:tc>
                <a:extLst>
                  <a:ext uri="{0D108BD9-81ED-4DB2-BD59-A6C34878D82A}">
                    <a16:rowId xmlns:a16="http://schemas.microsoft.com/office/drawing/2014/main" xmlns="" val="10005"/>
                  </a:ext>
                </a:extLst>
              </a:tr>
              <a:tr h="514350">
                <a:tc>
                  <a:txBody>
                    <a:bodyPr/>
                    <a:lstStyle/>
                    <a:p>
                      <a:pPr algn="ctr"/>
                      <a:r>
                        <a:rPr lang="en-US" dirty="0"/>
                        <a:t>Society for Public Health Education</a:t>
                      </a:r>
                    </a:p>
                  </a:txBody>
                  <a:tcPr anchor="ctr"/>
                </a:tc>
                <a:extLst>
                  <a:ext uri="{0D108BD9-81ED-4DB2-BD59-A6C34878D82A}">
                    <a16:rowId xmlns:a16="http://schemas.microsoft.com/office/drawing/2014/main" xmlns="" val="10006"/>
                  </a:ext>
                </a:extLst>
              </a:tr>
              <a:tr h="514350">
                <a:tc>
                  <a:txBody>
                    <a:bodyPr/>
                    <a:lstStyle/>
                    <a:p>
                      <a:pPr algn="ctr"/>
                      <a:r>
                        <a:rPr lang="en-US" dirty="0"/>
                        <a:t>Directors</a:t>
                      </a:r>
                      <a:r>
                        <a:rPr lang="en-US" baseline="0" dirty="0"/>
                        <a:t> of Health Promotion and Education </a:t>
                      </a:r>
                      <a:endParaRPr lang="en-US" dirty="0"/>
                    </a:p>
                  </a:txBody>
                  <a:tcPr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44816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4" y="0"/>
            <a:ext cx="9130496" cy="990599"/>
          </a:xfrm>
        </p:spPr>
        <p:txBody>
          <a:bodyPr anchor="ctr"/>
          <a:lstStyle/>
          <a:p>
            <a:pPr algn="ctr"/>
            <a:r>
              <a:rPr lang="en-US" sz="2800" dirty="0">
                <a:solidFill>
                  <a:schemeClr val="tx1"/>
                </a:solidFill>
              </a:rPr>
              <a:t>Role of Category As: National Project Scope  </a:t>
            </a:r>
          </a:p>
        </p:txBody>
      </p:sp>
      <p:sp>
        <p:nvSpPr>
          <p:cNvPr id="3" name="Content Placeholder 2"/>
          <p:cNvSpPr>
            <a:spLocks noGrp="1"/>
          </p:cNvSpPr>
          <p:nvPr>
            <p:ph idx="1"/>
          </p:nvPr>
        </p:nvSpPr>
        <p:spPr>
          <a:xfrm>
            <a:off x="228600" y="1143000"/>
            <a:ext cx="8458200" cy="4648200"/>
          </a:xfrm>
        </p:spPr>
        <p:txBody>
          <a:bodyPr/>
          <a:lstStyle/>
          <a:p>
            <a:r>
              <a:rPr lang="en-US" sz="2000" b="0" dirty="0"/>
              <a:t>National awardees (American Heart Association, National WIC Association, American Planning Association) will use </a:t>
            </a:r>
            <a:r>
              <a:rPr lang="en-US" sz="2000" dirty="0"/>
              <a:t>their annual award</a:t>
            </a:r>
            <a:r>
              <a:rPr lang="en-US" sz="2000" b="0" dirty="0"/>
              <a:t> to identify, fund, monitor, and </a:t>
            </a:r>
            <a:r>
              <a:rPr lang="en-US" sz="2000" dirty="0"/>
              <a:t>support two cohorts of 15 sub-recipients</a:t>
            </a:r>
            <a:r>
              <a:rPr lang="en-US" sz="2000" b="0" dirty="0"/>
              <a:t> from among their chapters/affiliates.</a:t>
            </a:r>
          </a:p>
          <a:p>
            <a:endParaRPr lang="en-US" sz="2000" b="0" dirty="0"/>
          </a:p>
          <a:p>
            <a:r>
              <a:rPr lang="en-US" sz="2000" b="0" dirty="0"/>
              <a:t>Selected locations (chapters/affiliates) will </a:t>
            </a:r>
            <a:r>
              <a:rPr lang="en-US" sz="2000" dirty="0"/>
              <a:t>develop or strengthen their local coalition(s) and examine community needs assessment data.</a:t>
            </a:r>
          </a:p>
          <a:p>
            <a:endParaRPr lang="en-US" sz="2000" b="0" dirty="0"/>
          </a:p>
          <a:p>
            <a:r>
              <a:rPr lang="en-US" sz="2000" b="0" dirty="0"/>
              <a:t>Then implement a </a:t>
            </a:r>
            <a:r>
              <a:rPr lang="en-US" sz="2000" dirty="0"/>
              <a:t>locally-driven community action plan </a:t>
            </a:r>
            <a:r>
              <a:rPr lang="en-US" sz="2000" b="0" dirty="0"/>
              <a:t>that addresses one or more of the following chronic disease risk factors selected by their national organization: </a:t>
            </a:r>
            <a:r>
              <a:rPr lang="en-US" sz="2000" dirty="0"/>
              <a:t>tobacco use and exposure, poor nutrition, physical inactivity.</a:t>
            </a:r>
          </a:p>
          <a:p>
            <a:endParaRPr lang="en-US" sz="2000" b="0" dirty="0"/>
          </a:p>
          <a:p>
            <a:r>
              <a:rPr lang="en-US" sz="2000" b="0" dirty="0"/>
              <a:t>Sub-recipients implementation timeline: </a:t>
            </a:r>
          </a:p>
          <a:p>
            <a:pPr lvl="1"/>
            <a:r>
              <a:rPr lang="en-US" sz="2000" b="0" dirty="0"/>
              <a:t>Cohort one: March 2015 – April 2016</a:t>
            </a:r>
          </a:p>
          <a:p>
            <a:pPr lvl="1"/>
            <a:r>
              <a:rPr lang="en-US" sz="2000" b="0" dirty="0"/>
              <a:t>Cohort two: Feb 2016 – July 2017 </a:t>
            </a:r>
          </a:p>
          <a:p>
            <a:pPr lvl="1"/>
            <a:endParaRPr lang="en-US" sz="2100" b="0" dirty="0"/>
          </a:p>
        </p:txBody>
      </p:sp>
    </p:spTree>
    <p:extLst>
      <p:ext uri="{BB962C8B-B14F-4D97-AF65-F5344CB8AC3E}">
        <p14:creationId xmlns:p14="http://schemas.microsoft.com/office/powerpoint/2010/main" val="376263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361"/>
            <a:ext cx="9143999" cy="930239"/>
          </a:xfrm>
        </p:spPr>
        <p:txBody>
          <a:bodyPr anchor="ctr"/>
          <a:lstStyle/>
          <a:p>
            <a:pPr algn="ctr"/>
            <a:r>
              <a:rPr lang="en-US" sz="2800" dirty="0">
                <a:solidFill>
                  <a:schemeClr val="tx1"/>
                </a:solidFill>
              </a:rPr>
              <a:t>Role of Sub-recipients: Local Project Scope</a:t>
            </a:r>
          </a:p>
        </p:txBody>
      </p:sp>
      <p:sp>
        <p:nvSpPr>
          <p:cNvPr id="3" name="Content Placeholder 2"/>
          <p:cNvSpPr>
            <a:spLocks noGrp="1"/>
          </p:cNvSpPr>
          <p:nvPr>
            <p:ph idx="1"/>
          </p:nvPr>
        </p:nvSpPr>
        <p:spPr>
          <a:xfrm>
            <a:off x="76200" y="1315656"/>
            <a:ext cx="8839200" cy="5562600"/>
          </a:xfrm>
        </p:spPr>
        <p:txBody>
          <a:bodyPr/>
          <a:lstStyle/>
          <a:p>
            <a:r>
              <a:rPr lang="en-US" sz="2000" b="0" dirty="0"/>
              <a:t>Increase collaboration between local community partners</a:t>
            </a:r>
          </a:p>
          <a:p>
            <a:endParaRPr lang="en-US" sz="2000" b="0" dirty="0"/>
          </a:p>
          <a:p>
            <a:r>
              <a:rPr lang="en-US" sz="2000" b="0" dirty="0"/>
              <a:t>Build a local community action plan (CAP), a work plan, that outlines that activities and tactics that will be undertaken to build policy, systems and environmental (PSE) changes.</a:t>
            </a:r>
          </a:p>
          <a:p>
            <a:endParaRPr lang="en-US" sz="2000" b="0" dirty="0"/>
          </a:p>
          <a:p>
            <a:r>
              <a:rPr lang="en-US" sz="2000" b="0" dirty="0"/>
              <a:t>Increase the community’s capacity by:</a:t>
            </a:r>
          </a:p>
          <a:p>
            <a:pPr lvl="1"/>
            <a:r>
              <a:rPr lang="en-US" sz="2000" b="0" dirty="0"/>
              <a:t>Build or leverage an existing multi-sectorial coalition </a:t>
            </a:r>
          </a:p>
          <a:p>
            <a:pPr lvl="1"/>
            <a:r>
              <a:rPr lang="en-US" sz="2000" b="0" dirty="0"/>
              <a:t>Identify community priorities by reviewing local data and conducting a situational assessment</a:t>
            </a:r>
          </a:p>
          <a:p>
            <a:pPr lvl="1"/>
            <a:r>
              <a:rPr lang="en-US" sz="2000" b="0" dirty="0"/>
              <a:t>Identify the settings that this effort would occur</a:t>
            </a:r>
          </a:p>
          <a:p>
            <a:pPr lvl="1"/>
            <a:r>
              <a:rPr lang="en-US" sz="2000" b="0" dirty="0"/>
              <a:t>Identify the audience who would be benefit from by the PSE change </a:t>
            </a:r>
          </a:p>
          <a:p>
            <a:pPr lvl="1"/>
            <a:r>
              <a:rPr lang="en-US" sz="2000" b="0" dirty="0"/>
              <a:t>Project the number of people who will benefit (reach) </a:t>
            </a:r>
          </a:p>
          <a:p>
            <a:pPr marL="1314450" lvl="3" indent="0"/>
            <a:endParaRPr lang="en-US" sz="1800" b="0" i="1" dirty="0"/>
          </a:p>
        </p:txBody>
      </p:sp>
    </p:spTree>
    <p:extLst>
      <p:ext uri="{BB962C8B-B14F-4D97-AF65-F5344CB8AC3E}">
        <p14:creationId xmlns:p14="http://schemas.microsoft.com/office/powerpoint/2010/main" val="206790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763000" cy="5638800"/>
          </a:xfrm>
        </p:spPr>
        <p:txBody>
          <a:bodyPr/>
          <a:lstStyle/>
          <a:p>
            <a:pPr marL="0" indent="0">
              <a:buNone/>
            </a:pPr>
            <a:endParaRPr lang="en-US" sz="2000" b="0" i="1" dirty="0"/>
          </a:p>
          <a:p>
            <a:pPr marL="0" indent="0">
              <a:spcBef>
                <a:spcPts val="600"/>
              </a:spcBef>
              <a:buNone/>
            </a:pPr>
            <a:r>
              <a:rPr lang="en-US" sz="2000" b="0" dirty="0"/>
              <a:t>Communication Deliverables:</a:t>
            </a:r>
          </a:p>
          <a:p>
            <a:pPr>
              <a:spcBef>
                <a:spcPts val="600"/>
              </a:spcBef>
            </a:pPr>
            <a:endParaRPr lang="en-US" sz="2000" b="0" dirty="0"/>
          </a:p>
          <a:p>
            <a:pPr>
              <a:spcBef>
                <a:spcPts val="600"/>
              </a:spcBef>
            </a:pPr>
            <a:r>
              <a:rPr lang="en-US" sz="2000" b="0" dirty="0"/>
              <a:t>Communicate to the public about the importance of PSE improvements and the activities underway to build PSE changes within the selected local communities;</a:t>
            </a:r>
          </a:p>
          <a:p>
            <a:pPr>
              <a:spcBef>
                <a:spcPts val="600"/>
              </a:spcBef>
            </a:pPr>
            <a:endParaRPr lang="en-US" sz="2000" b="0" dirty="0"/>
          </a:p>
          <a:p>
            <a:pPr>
              <a:spcBef>
                <a:spcPts val="600"/>
              </a:spcBef>
            </a:pPr>
            <a:r>
              <a:rPr lang="en-US" sz="2000" b="0" dirty="0"/>
              <a:t>Communicate to partners about the project and engage them on PSE improvements; and  </a:t>
            </a:r>
          </a:p>
          <a:p>
            <a:pPr>
              <a:spcBef>
                <a:spcPts val="600"/>
              </a:spcBef>
            </a:pPr>
            <a:endParaRPr lang="en-US" sz="2000" b="0" dirty="0"/>
          </a:p>
          <a:p>
            <a:pPr>
              <a:spcBef>
                <a:spcPts val="600"/>
              </a:spcBef>
            </a:pPr>
            <a:r>
              <a:rPr lang="en-US" sz="2000" b="0" dirty="0"/>
              <a:t>Develop success stories</a:t>
            </a:r>
          </a:p>
          <a:p>
            <a:endParaRPr lang="en-US" sz="2100" dirty="0"/>
          </a:p>
        </p:txBody>
      </p:sp>
      <p:sp>
        <p:nvSpPr>
          <p:cNvPr id="4" name="Title 1"/>
          <p:cNvSpPr>
            <a:spLocks noGrp="1"/>
          </p:cNvSpPr>
          <p:nvPr>
            <p:ph type="title"/>
          </p:nvPr>
        </p:nvSpPr>
        <p:spPr>
          <a:xfrm>
            <a:off x="0" y="0"/>
            <a:ext cx="9144000" cy="1066800"/>
          </a:xfrm>
        </p:spPr>
        <p:txBody>
          <a:bodyPr anchor="ctr"/>
          <a:lstStyle/>
          <a:p>
            <a:pPr algn="ctr"/>
            <a:r>
              <a:rPr lang="en-US" sz="2800" dirty="0">
                <a:solidFill>
                  <a:schemeClr val="tx1"/>
                </a:solidFill>
              </a:rPr>
              <a:t>Additional CDC Deliverables</a:t>
            </a:r>
          </a:p>
        </p:txBody>
      </p:sp>
    </p:spTree>
    <p:extLst>
      <p:ext uri="{BB962C8B-B14F-4D97-AF65-F5344CB8AC3E}">
        <p14:creationId xmlns:p14="http://schemas.microsoft.com/office/powerpoint/2010/main" val="295650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198" y="0"/>
            <a:ext cx="9067801" cy="990600"/>
          </a:xfrm>
          <a:prstGeom prst="rect">
            <a:avLst/>
          </a:prstGeom>
        </p:spPr>
        <p:txBody>
          <a:bodyPr anchor="ctr"/>
          <a:lstStyle>
            <a:lvl1pPr algn="l" rtl="0" eaLnBrk="1" fontAlgn="base" hangingPunct="1">
              <a:lnSpc>
                <a:spcPct val="70000"/>
              </a:lnSpc>
              <a:spcBef>
                <a:spcPct val="0"/>
              </a:spcBef>
              <a:spcAft>
                <a:spcPct val="0"/>
              </a:spcAft>
              <a:defRPr sz="3200" b="1">
                <a:solidFill>
                  <a:schemeClr val="bg2"/>
                </a:solidFill>
                <a:latin typeface="+mj-lt"/>
                <a:ea typeface="+mj-ea"/>
                <a:cs typeface="+mj-cs"/>
              </a:defRPr>
            </a:lvl1pPr>
            <a:lvl2pPr algn="l" rtl="0" eaLnBrk="1" fontAlgn="base" hangingPunct="1">
              <a:lnSpc>
                <a:spcPct val="70000"/>
              </a:lnSpc>
              <a:spcBef>
                <a:spcPct val="0"/>
              </a:spcBef>
              <a:spcAft>
                <a:spcPct val="0"/>
              </a:spcAft>
              <a:defRPr sz="4400" b="1">
                <a:solidFill>
                  <a:srgbClr val="000099"/>
                </a:solidFill>
                <a:latin typeface="Times New Roman" pitchFamily="18" charset="0"/>
              </a:defRPr>
            </a:lvl2pPr>
            <a:lvl3pPr algn="l" rtl="0" eaLnBrk="1" fontAlgn="base" hangingPunct="1">
              <a:lnSpc>
                <a:spcPct val="70000"/>
              </a:lnSpc>
              <a:spcBef>
                <a:spcPct val="0"/>
              </a:spcBef>
              <a:spcAft>
                <a:spcPct val="0"/>
              </a:spcAft>
              <a:defRPr sz="4400" b="1">
                <a:solidFill>
                  <a:srgbClr val="000099"/>
                </a:solidFill>
                <a:latin typeface="Times New Roman" pitchFamily="18" charset="0"/>
              </a:defRPr>
            </a:lvl3pPr>
            <a:lvl4pPr algn="l" rtl="0" eaLnBrk="1" fontAlgn="base" hangingPunct="1">
              <a:lnSpc>
                <a:spcPct val="70000"/>
              </a:lnSpc>
              <a:spcBef>
                <a:spcPct val="0"/>
              </a:spcBef>
              <a:spcAft>
                <a:spcPct val="0"/>
              </a:spcAft>
              <a:defRPr sz="4400" b="1">
                <a:solidFill>
                  <a:srgbClr val="000099"/>
                </a:solidFill>
                <a:latin typeface="Times New Roman" pitchFamily="18" charset="0"/>
              </a:defRPr>
            </a:lvl4pPr>
            <a:lvl5pPr algn="l" rtl="0" eaLnBrk="1" fontAlgn="base" hangingPunct="1">
              <a:lnSpc>
                <a:spcPct val="70000"/>
              </a:lnSpc>
              <a:spcBef>
                <a:spcPct val="0"/>
              </a:spcBef>
              <a:spcAft>
                <a:spcPct val="0"/>
              </a:spcAft>
              <a:defRPr sz="4400" b="1">
                <a:solidFill>
                  <a:srgbClr val="000099"/>
                </a:solidFill>
                <a:latin typeface="Times New Roman" pitchFamily="18" charset="0"/>
              </a:defRPr>
            </a:lvl5pPr>
            <a:lvl6pPr marL="457200" algn="l" rtl="0" eaLnBrk="1" fontAlgn="base" hangingPunct="1">
              <a:lnSpc>
                <a:spcPct val="70000"/>
              </a:lnSpc>
              <a:spcBef>
                <a:spcPct val="0"/>
              </a:spcBef>
              <a:spcAft>
                <a:spcPct val="0"/>
              </a:spcAft>
              <a:defRPr sz="4400" b="1">
                <a:solidFill>
                  <a:srgbClr val="000099"/>
                </a:solidFill>
                <a:latin typeface="Times New Roman" pitchFamily="18" charset="0"/>
              </a:defRPr>
            </a:lvl6pPr>
            <a:lvl7pPr marL="914400" algn="l" rtl="0" eaLnBrk="1" fontAlgn="base" hangingPunct="1">
              <a:lnSpc>
                <a:spcPct val="70000"/>
              </a:lnSpc>
              <a:spcBef>
                <a:spcPct val="0"/>
              </a:spcBef>
              <a:spcAft>
                <a:spcPct val="0"/>
              </a:spcAft>
              <a:defRPr sz="4400" b="1">
                <a:solidFill>
                  <a:srgbClr val="000099"/>
                </a:solidFill>
                <a:latin typeface="Times New Roman" pitchFamily="18" charset="0"/>
              </a:defRPr>
            </a:lvl7pPr>
            <a:lvl8pPr marL="1371600" algn="l" rtl="0" eaLnBrk="1" fontAlgn="base" hangingPunct="1">
              <a:lnSpc>
                <a:spcPct val="70000"/>
              </a:lnSpc>
              <a:spcBef>
                <a:spcPct val="0"/>
              </a:spcBef>
              <a:spcAft>
                <a:spcPct val="0"/>
              </a:spcAft>
              <a:defRPr sz="4400" b="1">
                <a:solidFill>
                  <a:srgbClr val="000099"/>
                </a:solidFill>
                <a:latin typeface="Times New Roman" pitchFamily="18" charset="0"/>
              </a:defRPr>
            </a:lvl8pPr>
            <a:lvl9pPr marL="1828800" algn="l" rtl="0" eaLnBrk="1" fontAlgn="base" hangingPunct="1">
              <a:lnSpc>
                <a:spcPct val="70000"/>
              </a:lnSpc>
              <a:spcBef>
                <a:spcPct val="0"/>
              </a:spcBef>
              <a:spcAft>
                <a:spcPct val="0"/>
              </a:spcAft>
              <a:defRPr sz="4400" b="1">
                <a:solidFill>
                  <a:srgbClr val="000099"/>
                </a:solidFill>
                <a:latin typeface="Times New Roman" pitchFamily="18" charset="0"/>
              </a:defRPr>
            </a:lvl9pPr>
          </a:lstStyle>
          <a:p>
            <a:pPr algn="ctr">
              <a:spcAft>
                <a:spcPts val="600"/>
              </a:spcAft>
            </a:pPr>
            <a:r>
              <a:rPr lang="en-US" sz="2800" kern="0" dirty="0">
                <a:solidFill>
                  <a:schemeClr val="tx1"/>
                </a:solidFill>
              </a:rPr>
              <a:t>Alignment with AHA Priorities</a:t>
            </a:r>
          </a:p>
        </p:txBody>
      </p:sp>
      <p:sp>
        <p:nvSpPr>
          <p:cNvPr id="6" name="Content Placeholder 5"/>
          <p:cNvSpPr>
            <a:spLocks noGrp="1"/>
          </p:cNvSpPr>
          <p:nvPr>
            <p:ph idx="1"/>
          </p:nvPr>
        </p:nvSpPr>
        <p:spPr>
          <a:xfrm>
            <a:off x="152399" y="1219200"/>
            <a:ext cx="8610601" cy="4876800"/>
          </a:xfrm>
        </p:spPr>
        <p:txBody>
          <a:bodyPr/>
          <a:lstStyle/>
          <a:p>
            <a:pPr>
              <a:lnSpc>
                <a:spcPct val="100000"/>
              </a:lnSpc>
              <a:spcBef>
                <a:spcPts val="600"/>
              </a:spcBef>
              <a:spcAft>
                <a:spcPts val="0"/>
              </a:spcAft>
            </a:pPr>
            <a:r>
              <a:rPr lang="en-US" sz="2000" b="1" dirty="0"/>
              <a:t>Reasons for pursuing the National Implementation for Chronic Disease Prevention funding:</a:t>
            </a:r>
          </a:p>
          <a:p>
            <a:pPr lvl="1">
              <a:lnSpc>
                <a:spcPct val="100000"/>
              </a:lnSpc>
              <a:spcBef>
                <a:spcPts val="600"/>
              </a:spcBef>
              <a:spcAft>
                <a:spcPts val="0"/>
              </a:spcAft>
            </a:pPr>
            <a:r>
              <a:rPr lang="en-US" dirty="0"/>
              <a:t>To accelerate the AHA’s 2020 goal: </a:t>
            </a:r>
          </a:p>
          <a:p>
            <a:pPr lvl="2">
              <a:lnSpc>
                <a:spcPct val="100000"/>
              </a:lnSpc>
              <a:spcBef>
                <a:spcPts val="600"/>
              </a:spcBef>
              <a:spcAft>
                <a:spcPts val="0"/>
              </a:spcAft>
              <a:buFont typeface="Courier New" panose="02070309020205020404" pitchFamily="49" charset="0"/>
              <a:buChar char="o"/>
            </a:pPr>
            <a:r>
              <a:rPr lang="en-US" sz="2000" dirty="0"/>
              <a:t>To improve cardiovascular health by 20%</a:t>
            </a:r>
          </a:p>
          <a:p>
            <a:pPr lvl="2">
              <a:lnSpc>
                <a:spcPct val="100000"/>
              </a:lnSpc>
              <a:spcBef>
                <a:spcPts val="600"/>
              </a:spcBef>
              <a:spcAft>
                <a:spcPts val="0"/>
              </a:spcAft>
              <a:buFont typeface="Courier New" panose="02070309020205020404" pitchFamily="49" charset="0"/>
              <a:buChar char="o"/>
            </a:pPr>
            <a:r>
              <a:rPr lang="en-US" sz="2000" dirty="0"/>
              <a:t>To reduce deaths from cardiovascular diseases and stroke by 20%</a:t>
            </a:r>
          </a:p>
          <a:p>
            <a:pPr lvl="1">
              <a:lnSpc>
                <a:spcPct val="100000"/>
              </a:lnSpc>
              <a:spcBef>
                <a:spcPts val="600"/>
              </a:spcBef>
              <a:spcAft>
                <a:spcPts val="0"/>
              </a:spcAft>
            </a:pPr>
            <a:r>
              <a:rPr lang="en-US" dirty="0"/>
              <a:t>To build policy, systems and environmental improvements at the local level </a:t>
            </a:r>
          </a:p>
          <a:p>
            <a:pPr>
              <a:lnSpc>
                <a:spcPct val="100000"/>
              </a:lnSpc>
              <a:spcBef>
                <a:spcPts val="600"/>
              </a:spcBef>
              <a:spcAft>
                <a:spcPts val="0"/>
              </a:spcAft>
            </a:pPr>
            <a:endParaRPr lang="en-US" sz="2000" b="1" dirty="0"/>
          </a:p>
          <a:p>
            <a:pPr>
              <a:lnSpc>
                <a:spcPct val="100000"/>
              </a:lnSpc>
              <a:spcBef>
                <a:spcPts val="600"/>
              </a:spcBef>
              <a:spcAft>
                <a:spcPts val="0"/>
              </a:spcAft>
            </a:pPr>
            <a:r>
              <a:rPr lang="en-US" sz="2000" b="1" dirty="0"/>
              <a:t>AHA’s Approach to Sustainability: </a:t>
            </a:r>
          </a:p>
          <a:p>
            <a:pPr lvl="1">
              <a:lnSpc>
                <a:spcPct val="100000"/>
              </a:lnSpc>
              <a:spcBef>
                <a:spcPts val="600"/>
              </a:spcBef>
              <a:spcAft>
                <a:spcPts val="0"/>
              </a:spcAft>
            </a:pPr>
            <a:r>
              <a:rPr lang="en-US" dirty="0"/>
              <a:t>Fits within AHA’s pre-existing goals</a:t>
            </a:r>
          </a:p>
          <a:p>
            <a:pPr lvl="1">
              <a:lnSpc>
                <a:spcPct val="100000"/>
              </a:lnSpc>
              <a:spcBef>
                <a:spcPts val="600"/>
              </a:spcBef>
              <a:spcAft>
                <a:spcPts val="0"/>
              </a:spcAft>
            </a:pPr>
            <a:r>
              <a:rPr lang="en-US" dirty="0"/>
              <a:t>Accelerated and expanded on AHA’s existing priorities  </a:t>
            </a:r>
          </a:p>
          <a:p>
            <a:pPr lvl="1">
              <a:lnSpc>
                <a:spcPct val="100000"/>
              </a:lnSpc>
              <a:spcAft>
                <a:spcPts val="1200"/>
              </a:spcAft>
            </a:pPr>
            <a:endParaRPr lang="en-US" dirty="0"/>
          </a:p>
        </p:txBody>
      </p:sp>
    </p:spTree>
    <p:extLst>
      <p:ext uri="{BB962C8B-B14F-4D97-AF65-F5344CB8AC3E}">
        <p14:creationId xmlns:p14="http://schemas.microsoft.com/office/powerpoint/2010/main" val="376157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8755" y="0"/>
            <a:ext cx="8686800" cy="990600"/>
          </a:xfrm>
        </p:spPr>
        <p:txBody>
          <a:bodyPr anchor="ctr"/>
          <a:lstStyle/>
          <a:p>
            <a:pPr algn="ctr"/>
            <a:r>
              <a:rPr lang="en-US" sz="2800" dirty="0">
                <a:solidFill>
                  <a:schemeClr val="tx1"/>
                </a:solidFill>
              </a:rPr>
              <a:t>ANCHOR’s unique niche…</a:t>
            </a:r>
          </a:p>
        </p:txBody>
      </p:sp>
      <p:sp>
        <p:nvSpPr>
          <p:cNvPr id="10" name="Rectangle 9"/>
          <p:cNvSpPr/>
          <p:nvPr/>
        </p:nvSpPr>
        <p:spPr bwMode="auto">
          <a:xfrm>
            <a:off x="6772660" y="5619161"/>
            <a:ext cx="2351579" cy="1219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p:txBody>
      </p:sp>
      <p:sp>
        <p:nvSpPr>
          <p:cNvPr id="9" name="TextBox 8"/>
          <p:cNvSpPr txBox="1"/>
          <p:nvPr/>
        </p:nvSpPr>
        <p:spPr>
          <a:xfrm>
            <a:off x="228600" y="1371600"/>
            <a:ext cx="8536173" cy="3477875"/>
          </a:xfrm>
          <a:prstGeom prst="rect">
            <a:avLst/>
          </a:prstGeom>
          <a:noFill/>
        </p:spPr>
        <p:txBody>
          <a:bodyPr wrap="square" rtlCol="0">
            <a:spAutoFit/>
          </a:bodyPr>
          <a:lstStyle/>
          <a:p>
            <a:r>
              <a:rPr lang="en-US" b="0" dirty="0">
                <a:solidFill>
                  <a:schemeClr val="bg2"/>
                </a:solidFill>
                <a:latin typeface="+mn-lt"/>
              </a:rPr>
              <a:t>Accelerating National Community Health Outcomes through Reinforcing (ANCHOR) Partnerships program provides the following value add: </a:t>
            </a:r>
          </a:p>
          <a:p>
            <a:endParaRPr lang="en-US" b="0" dirty="0">
              <a:solidFill>
                <a:schemeClr val="bg2"/>
              </a:solidFill>
              <a:latin typeface="+mn-lt"/>
            </a:endParaRPr>
          </a:p>
          <a:p>
            <a:pPr marL="285750" indent="-285750">
              <a:buFont typeface="Arial" panose="020B0604020202020204" pitchFamily="34" charset="0"/>
              <a:buChar char="•"/>
            </a:pPr>
            <a:r>
              <a:rPr lang="en-US" b="0" dirty="0">
                <a:solidFill>
                  <a:schemeClr val="bg2"/>
                </a:solidFill>
                <a:latin typeface="+mj-lt"/>
              </a:rPr>
              <a:t>Facilitates multi-sectoral collaboration with stakeholders, partners, volunteers and community members on community-identified priorities</a:t>
            </a:r>
          </a:p>
          <a:p>
            <a:endParaRPr lang="en-US" b="0" dirty="0">
              <a:solidFill>
                <a:schemeClr val="bg2"/>
              </a:solidFill>
              <a:latin typeface="+mj-lt"/>
            </a:endParaRPr>
          </a:p>
          <a:p>
            <a:pPr marL="285750" indent="-285750">
              <a:buFont typeface="Arial" panose="020B0604020202020204" pitchFamily="34" charset="0"/>
              <a:buChar char="•"/>
            </a:pPr>
            <a:r>
              <a:rPr lang="en-US" b="0" dirty="0">
                <a:solidFill>
                  <a:srgbClr val="0070C0"/>
                </a:solidFill>
                <a:latin typeface="+mn-lt"/>
              </a:rPr>
              <a:t>A</a:t>
            </a:r>
            <a:r>
              <a:rPr lang="en-US" b="0" dirty="0">
                <a:solidFill>
                  <a:schemeClr val="accent6"/>
                </a:solidFill>
                <a:latin typeface="+mn-lt"/>
              </a:rPr>
              <a:t>ccelerates the momentum </a:t>
            </a:r>
            <a:r>
              <a:rPr lang="en-US" b="0" dirty="0">
                <a:solidFill>
                  <a:schemeClr val="bg2"/>
                </a:solidFill>
                <a:latin typeface="+mn-lt"/>
              </a:rPr>
              <a:t>to build policy, systems or environmental changes </a:t>
            </a:r>
          </a:p>
          <a:p>
            <a:pPr lvl="8"/>
            <a:r>
              <a:rPr lang="en-US" b="0" u="sng" dirty="0">
                <a:solidFill>
                  <a:schemeClr val="bg2"/>
                </a:solidFill>
                <a:latin typeface="+mn-lt"/>
              </a:rPr>
              <a:t>or</a:t>
            </a:r>
            <a:r>
              <a:rPr lang="en-US" b="0" dirty="0">
                <a:solidFill>
                  <a:schemeClr val="bg2"/>
                </a:solidFill>
                <a:latin typeface="+mn-lt"/>
              </a:rPr>
              <a:t> </a:t>
            </a:r>
          </a:p>
          <a:p>
            <a:pPr lvl="8"/>
            <a:endParaRPr lang="en-US" b="0" dirty="0">
              <a:solidFill>
                <a:schemeClr val="bg2"/>
              </a:solidFill>
              <a:latin typeface="+mn-lt"/>
            </a:endParaRPr>
          </a:p>
          <a:p>
            <a:pPr marL="285750" indent="-285750">
              <a:buFont typeface="Arial" panose="020B0604020202020204" pitchFamily="34" charset="0"/>
              <a:buChar char="•"/>
            </a:pPr>
            <a:r>
              <a:rPr lang="en-US" b="0" dirty="0">
                <a:solidFill>
                  <a:schemeClr val="accent6"/>
                </a:solidFill>
                <a:latin typeface="+mn-lt"/>
              </a:rPr>
              <a:t>Support the implementation </a:t>
            </a:r>
            <a:r>
              <a:rPr lang="en-US" b="0" dirty="0">
                <a:solidFill>
                  <a:schemeClr val="bg2"/>
                </a:solidFill>
                <a:latin typeface="+mn-lt"/>
              </a:rPr>
              <a:t>in the wake of policy adoption. </a:t>
            </a:r>
          </a:p>
        </p:txBody>
      </p:sp>
    </p:spTree>
    <p:extLst>
      <p:ext uri="{BB962C8B-B14F-4D97-AF65-F5344CB8AC3E}">
        <p14:creationId xmlns:p14="http://schemas.microsoft.com/office/powerpoint/2010/main" val="67007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imple">
  <a:themeElements>
    <a:clrScheme name="Simple">
      <a:dk1>
        <a:srgbClr val="000000"/>
      </a:dk1>
      <a:lt1>
        <a:sysClr val="window" lastClr="FFFFFF"/>
      </a:lt1>
      <a:dk2>
        <a:srgbClr val="E10202"/>
      </a:dk2>
      <a:lt2>
        <a:srgbClr val="FFFFF5"/>
      </a:lt2>
      <a:accent1>
        <a:srgbClr val="E32526"/>
      </a:accent1>
      <a:accent2>
        <a:srgbClr val="F28B20"/>
      </a:accent2>
      <a:accent3>
        <a:srgbClr val="81BE41"/>
      </a:accent3>
      <a:accent4>
        <a:srgbClr val="873594"/>
      </a:accent4>
      <a:accent5>
        <a:srgbClr val="31B0C9"/>
      </a:accent5>
      <a:accent6>
        <a:srgbClr val="4279BD"/>
      </a:accent6>
      <a:hlink>
        <a:srgbClr val="0000FF"/>
      </a:hlink>
      <a:folHlink>
        <a:srgbClr val="81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icago June 14" id="{A53958C9-F746-4F7F-9021-8C1B4898ABB2}" vid="{56F657E0-13C1-4B76-9928-29F57EE336C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B69F02E2E22E43B76D7CB97BD25D2D" ma:contentTypeVersion="1" ma:contentTypeDescription="Create a new document." ma:contentTypeScope="" ma:versionID="976d69454c96330167c85cd964713127">
  <xsd:schema xmlns:xsd="http://www.w3.org/2001/XMLSchema" xmlns:xs="http://www.w3.org/2001/XMLSchema" xmlns:p="http://schemas.microsoft.com/office/2006/metadata/properties" xmlns:ns2="http://schemas.microsoft.com/sharepoint/v4" targetNamespace="http://schemas.microsoft.com/office/2006/metadata/properties" ma:root="true" ma:fieldsID="c79c8594d4fa4c9fd200c91a62336472"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83BE3F-EA3A-49F9-85EC-79AA52D1EA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4531BD-7FFB-4D79-9934-75AAE17E6E42}">
  <ds:schemaRefs>
    <ds:schemaRef ds:uri="http://schemas.microsoft.com/office/infopath/2007/PartnerControls"/>
    <ds:schemaRef ds:uri="http://purl.org/dc/elements/1.1/"/>
    <ds:schemaRef ds:uri="http://schemas.microsoft.com/office/2006/metadata/properties"/>
    <ds:schemaRef ds:uri="http://schemas.microsoft.com/sharepoint/v4"/>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9719A45-CE81-479B-93CC-0866156BC0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Chicago June 14</Template>
  <TotalTime>16620</TotalTime>
  <Words>3153</Words>
  <Application>Microsoft Office PowerPoint</Application>
  <PresentationFormat>On-screen Show (4:3)</PresentationFormat>
  <Paragraphs>406</Paragraphs>
  <Slides>33</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Narrow</vt:lpstr>
      <vt:lpstr>Calibri</vt:lpstr>
      <vt:lpstr>Courier New</vt:lpstr>
      <vt:lpstr>Monotype Sorts</vt:lpstr>
      <vt:lpstr>Times New Roman</vt:lpstr>
      <vt:lpstr>Wingdings</vt:lpstr>
      <vt:lpstr>Simple</vt:lpstr>
      <vt:lpstr>PowerPoint Presentation</vt:lpstr>
      <vt:lpstr>Presenter Disclosures</vt:lpstr>
      <vt:lpstr>PowerPoint Presentation</vt:lpstr>
      <vt:lpstr>National Organizations That Were Funded</vt:lpstr>
      <vt:lpstr>Role of Category As: National Project Scope  </vt:lpstr>
      <vt:lpstr>Role of Sub-recipients: Local Project Scope</vt:lpstr>
      <vt:lpstr>Additional CDC Deliverables</vt:lpstr>
      <vt:lpstr>PowerPoint Presentation</vt:lpstr>
      <vt:lpstr>ANCHOR’s unique niche…</vt:lpstr>
      <vt:lpstr>Accelerating Change in Communities:  The Policy, Systems and Environmental (PSE) Campaign Pendulum</vt:lpstr>
      <vt:lpstr>PowerPoint Presentation</vt:lpstr>
      <vt:lpstr>PowerPoint Presentation</vt:lpstr>
      <vt:lpstr>PowerPoint Presentation</vt:lpstr>
      <vt:lpstr>PowerPoint Presentation</vt:lpstr>
      <vt:lpstr>Ensuring We All Spoke the Same Language</vt:lpstr>
      <vt:lpstr>PowerPoint Presentation</vt:lpstr>
      <vt:lpstr>PowerPoint Presentation</vt:lpstr>
      <vt:lpstr>PowerPoint Presentation</vt:lpstr>
      <vt:lpstr>CAP Implementation: Training and Technical Assistance</vt:lpstr>
      <vt:lpstr>PowerPoint Presentation</vt:lpstr>
      <vt:lpstr>PowerPoint Presentation</vt:lpstr>
      <vt:lpstr>Highlights from Cohort One</vt:lpstr>
      <vt:lpstr>Highlights from Cohort One Cont.</vt:lpstr>
      <vt:lpstr>Potential Reach* and Settings (Cohort One)</vt:lpstr>
      <vt:lpstr>Highlights from Cohort One Cont. </vt:lpstr>
      <vt:lpstr>Cohort One Momentum (Sustainability) Continues…</vt:lpstr>
      <vt:lpstr>Cohort One Momentum (Sustainability) Continues…</vt:lpstr>
      <vt:lpstr>Cohort Two Progress</vt:lpstr>
      <vt:lpstr>Cohort Two Progress Cont.</vt:lpstr>
      <vt:lpstr>Cohort Two Progress Cont.</vt:lpstr>
      <vt:lpstr>PowerPoint Presentation</vt:lpstr>
      <vt:lpstr>Ask the Audience</vt:lpstr>
      <vt:lpstr>PowerPoint Presentation</vt:lpstr>
    </vt:vector>
  </TitlesOfParts>
  <Manager> </Manager>
  <Company>American Heart Assoication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Riemenschneider</dc:creator>
  <dc:description> </dc:description>
  <cp:lastModifiedBy>Stephanie Ondrias</cp:lastModifiedBy>
  <cp:revision>334</cp:revision>
  <cp:lastPrinted>2016-04-22T22:00:46Z</cp:lastPrinted>
  <dcterms:created xsi:type="dcterms:W3CDTF">2014-07-28T14:18:33Z</dcterms:created>
  <dcterms:modified xsi:type="dcterms:W3CDTF">2017-01-28T02:02:53Z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0x0101004EB69F02E2E22E43B76D7CB97BD25D2D</vt:lpwstr>
  </property>
</Properties>
</file>