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4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DFF96C-B40F-4A05-9207-1245259D3BD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21AD6EE-D85B-466C-8085-28DA701FA4F8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Regulatory Issues</a:t>
          </a:r>
          <a:endParaRPr lang="en-US" dirty="0"/>
        </a:p>
      </dgm:t>
    </dgm:pt>
    <dgm:pt modelId="{016E6628-1C6C-4ADC-92C0-B85A17581B74}" type="parTrans" cxnId="{C02F9657-7041-4C23-A219-7C90EA9A82F4}">
      <dgm:prSet/>
      <dgm:spPr/>
      <dgm:t>
        <a:bodyPr/>
        <a:lstStyle/>
        <a:p>
          <a:endParaRPr lang="en-US"/>
        </a:p>
      </dgm:t>
    </dgm:pt>
    <dgm:pt modelId="{1585AD9D-6739-4214-BF3F-5BFFA98EFE2A}" type="sibTrans" cxnId="{C02F9657-7041-4C23-A219-7C90EA9A82F4}">
      <dgm:prSet/>
      <dgm:spPr/>
      <dgm:t>
        <a:bodyPr/>
        <a:lstStyle/>
        <a:p>
          <a:endParaRPr lang="en-US"/>
        </a:p>
      </dgm:t>
    </dgm:pt>
    <dgm:pt modelId="{E18D1268-30D9-4BBE-BAD9-9BBBF94FA670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“ER flooded with psych”</a:t>
          </a:r>
          <a:endParaRPr lang="en-US" dirty="0"/>
        </a:p>
      </dgm:t>
    </dgm:pt>
    <dgm:pt modelId="{E0F2337A-943E-4821-B536-DCF5C302CB4D}" type="parTrans" cxnId="{5D3BF6BC-E38A-423D-AE0C-F64CBC5D673F}">
      <dgm:prSet/>
      <dgm:spPr/>
      <dgm:t>
        <a:bodyPr/>
        <a:lstStyle/>
        <a:p>
          <a:endParaRPr lang="en-US"/>
        </a:p>
      </dgm:t>
    </dgm:pt>
    <dgm:pt modelId="{9A5A8982-951D-44F5-BD62-CB30C6380D9F}" type="sibTrans" cxnId="{5D3BF6BC-E38A-423D-AE0C-F64CBC5D673F}">
      <dgm:prSet/>
      <dgm:spPr/>
      <dgm:t>
        <a:bodyPr/>
        <a:lstStyle/>
        <a:p>
          <a:endParaRPr lang="en-US"/>
        </a:p>
      </dgm:t>
    </dgm:pt>
    <dgm:pt modelId="{9EF82C40-46C2-44B6-9F94-1FEEE1A97410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Huge financial losses</a:t>
          </a:r>
          <a:endParaRPr lang="en-US" dirty="0"/>
        </a:p>
      </dgm:t>
    </dgm:pt>
    <dgm:pt modelId="{82FEBC0C-4A3E-4966-90AA-05557F01496D}" type="parTrans" cxnId="{4AE466B0-5B6B-414A-BE3C-171E32E24632}">
      <dgm:prSet/>
      <dgm:spPr/>
      <dgm:t>
        <a:bodyPr/>
        <a:lstStyle/>
        <a:p>
          <a:endParaRPr lang="en-US"/>
        </a:p>
      </dgm:t>
    </dgm:pt>
    <dgm:pt modelId="{31DBDEC9-BA68-4ACC-8CE5-8E8760650836}" type="sibTrans" cxnId="{4AE466B0-5B6B-414A-BE3C-171E32E24632}">
      <dgm:prSet/>
      <dgm:spPr/>
      <dgm:t>
        <a:bodyPr/>
        <a:lstStyle/>
        <a:p>
          <a:endParaRPr lang="en-US"/>
        </a:p>
      </dgm:t>
    </dgm:pt>
    <dgm:pt modelId="{E787377E-608F-49DD-9E6F-98859073FAA9}" type="pres">
      <dgm:prSet presAssocID="{4ADFF96C-B40F-4A05-9207-1245259D3BD6}" presName="Name0" presStyleCnt="0">
        <dgm:presLayoutVars>
          <dgm:dir/>
          <dgm:animLvl val="lvl"/>
          <dgm:resizeHandles val="exact"/>
        </dgm:presLayoutVars>
      </dgm:prSet>
      <dgm:spPr/>
    </dgm:pt>
    <dgm:pt modelId="{2C60688F-0CD3-4DA2-9AAC-B185D4D4F337}" type="pres">
      <dgm:prSet presAssocID="{921AD6EE-D85B-466C-8085-28DA701FA4F8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B26454-AC45-42AB-9FB4-BB61A8194AF8}" type="pres">
      <dgm:prSet presAssocID="{1585AD9D-6739-4214-BF3F-5BFFA98EFE2A}" presName="parTxOnlySpace" presStyleCnt="0"/>
      <dgm:spPr/>
    </dgm:pt>
    <dgm:pt modelId="{DC678207-A685-40BE-8E28-73FAB88E61CC}" type="pres">
      <dgm:prSet presAssocID="{E18D1268-30D9-4BBE-BAD9-9BBBF94FA67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66961F-13D9-49E3-89B8-D5B76C9F7242}" type="pres">
      <dgm:prSet presAssocID="{9A5A8982-951D-44F5-BD62-CB30C6380D9F}" presName="parTxOnlySpace" presStyleCnt="0"/>
      <dgm:spPr/>
    </dgm:pt>
    <dgm:pt modelId="{5048969E-65B3-43D6-AD73-915BCBE1CD61}" type="pres">
      <dgm:prSet presAssocID="{9EF82C40-46C2-44B6-9F94-1FEEE1A97410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2F9657-7041-4C23-A219-7C90EA9A82F4}" srcId="{4ADFF96C-B40F-4A05-9207-1245259D3BD6}" destId="{921AD6EE-D85B-466C-8085-28DA701FA4F8}" srcOrd="0" destOrd="0" parTransId="{016E6628-1C6C-4ADC-92C0-B85A17581B74}" sibTransId="{1585AD9D-6739-4214-BF3F-5BFFA98EFE2A}"/>
    <dgm:cxn modelId="{5D3BF6BC-E38A-423D-AE0C-F64CBC5D673F}" srcId="{4ADFF96C-B40F-4A05-9207-1245259D3BD6}" destId="{E18D1268-30D9-4BBE-BAD9-9BBBF94FA670}" srcOrd="1" destOrd="0" parTransId="{E0F2337A-943E-4821-B536-DCF5C302CB4D}" sibTransId="{9A5A8982-951D-44F5-BD62-CB30C6380D9F}"/>
    <dgm:cxn modelId="{4AE466B0-5B6B-414A-BE3C-171E32E24632}" srcId="{4ADFF96C-B40F-4A05-9207-1245259D3BD6}" destId="{9EF82C40-46C2-44B6-9F94-1FEEE1A97410}" srcOrd="2" destOrd="0" parTransId="{82FEBC0C-4A3E-4966-90AA-05557F01496D}" sibTransId="{31DBDEC9-BA68-4ACC-8CE5-8E8760650836}"/>
    <dgm:cxn modelId="{C82B4143-226D-4E22-B58B-E04EBA8529B4}" type="presOf" srcId="{9EF82C40-46C2-44B6-9F94-1FEEE1A97410}" destId="{5048969E-65B3-43D6-AD73-915BCBE1CD61}" srcOrd="0" destOrd="0" presId="urn:microsoft.com/office/officeart/2005/8/layout/chevron1"/>
    <dgm:cxn modelId="{013FE06D-45D5-4038-8C3D-D7FF0E39D07E}" type="presOf" srcId="{921AD6EE-D85B-466C-8085-28DA701FA4F8}" destId="{2C60688F-0CD3-4DA2-9AAC-B185D4D4F337}" srcOrd="0" destOrd="0" presId="urn:microsoft.com/office/officeart/2005/8/layout/chevron1"/>
    <dgm:cxn modelId="{26E73780-28BE-4351-9074-3894143A3A59}" type="presOf" srcId="{E18D1268-30D9-4BBE-BAD9-9BBBF94FA670}" destId="{DC678207-A685-40BE-8E28-73FAB88E61CC}" srcOrd="0" destOrd="0" presId="urn:microsoft.com/office/officeart/2005/8/layout/chevron1"/>
    <dgm:cxn modelId="{9509B90A-5B36-4AC2-99F9-BC045E21E6EE}" type="presOf" srcId="{4ADFF96C-B40F-4A05-9207-1245259D3BD6}" destId="{E787377E-608F-49DD-9E6F-98859073FAA9}" srcOrd="0" destOrd="0" presId="urn:microsoft.com/office/officeart/2005/8/layout/chevron1"/>
    <dgm:cxn modelId="{28DFB4DD-2997-45D3-9DEA-A50757690550}" type="presParOf" srcId="{E787377E-608F-49DD-9E6F-98859073FAA9}" destId="{2C60688F-0CD3-4DA2-9AAC-B185D4D4F337}" srcOrd="0" destOrd="0" presId="urn:microsoft.com/office/officeart/2005/8/layout/chevron1"/>
    <dgm:cxn modelId="{6222034A-244A-42D9-BC66-5E405EE7454B}" type="presParOf" srcId="{E787377E-608F-49DD-9E6F-98859073FAA9}" destId="{14B26454-AC45-42AB-9FB4-BB61A8194AF8}" srcOrd="1" destOrd="0" presId="urn:microsoft.com/office/officeart/2005/8/layout/chevron1"/>
    <dgm:cxn modelId="{C5A01760-3EAE-436E-A693-518500E1C93D}" type="presParOf" srcId="{E787377E-608F-49DD-9E6F-98859073FAA9}" destId="{DC678207-A685-40BE-8E28-73FAB88E61CC}" srcOrd="2" destOrd="0" presId="urn:microsoft.com/office/officeart/2005/8/layout/chevron1"/>
    <dgm:cxn modelId="{4BFA90EE-570E-4546-B838-A93575FAC7BA}" type="presParOf" srcId="{E787377E-608F-49DD-9E6F-98859073FAA9}" destId="{5066961F-13D9-49E3-89B8-D5B76C9F7242}" srcOrd="3" destOrd="0" presId="urn:microsoft.com/office/officeart/2005/8/layout/chevron1"/>
    <dgm:cxn modelId="{D63F0E22-4209-40FA-A214-BEA0302FBA49}" type="presParOf" srcId="{E787377E-608F-49DD-9E6F-98859073FAA9}" destId="{5048969E-65B3-43D6-AD73-915BCBE1CD6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32C50D-8343-4BDC-A538-ADF6A1120A99}" type="doc">
      <dgm:prSet loTypeId="urn:microsoft.com/office/officeart/2005/8/layout/gear1" loCatId="process" qsTypeId="urn:microsoft.com/office/officeart/2005/8/quickstyle/simple1" qsCatId="simple" csTypeId="urn:microsoft.com/office/officeart/2005/8/colors/accent6_1" csCatId="accent6" phldr="1"/>
      <dgm:spPr/>
    </dgm:pt>
    <dgm:pt modelId="{0C1E5853-1915-4BDC-9A04-59BAF2262FD2}">
      <dgm:prSet phldrT="[Text]"/>
      <dgm:spPr/>
      <dgm:t>
        <a:bodyPr/>
        <a:lstStyle/>
        <a:p>
          <a:r>
            <a:rPr lang="en-US" dirty="0" smtClean="0"/>
            <a:t>Law Enforcement</a:t>
          </a:r>
          <a:endParaRPr lang="en-US" dirty="0"/>
        </a:p>
      </dgm:t>
    </dgm:pt>
    <dgm:pt modelId="{58C5D329-2F5F-4BBE-9249-1AA80352C04A}" type="parTrans" cxnId="{7CE1D274-DDB7-4183-83C5-5D32D06EE371}">
      <dgm:prSet/>
      <dgm:spPr/>
      <dgm:t>
        <a:bodyPr/>
        <a:lstStyle/>
        <a:p>
          <a:endParaRPr lang="en-US"/>
        </a:p>
      </dgm:t>
    </dgm:pt>
    <dgm:pt modelId="{7C974137-4059-4C06-BA7D-DF755D42DF1C}" type="sibTrans" cxnId="{7CE1D274-DDB7-4183-83C5-5D32D06EE371}">
      <dgm:prSet/>
      <dgm:spPr/>
      <dgm:t>
        <a:bodyPr/>
        <a:lstStyle/>
        <a:p>
          <a:endParaRPr lang="en-US"/>
        </a:p>
      </dgm:t>
    </dgm:pt>
    <dgm:pt modelId="{C7681572-470E-4338-8835-064B2B4FCE23}">
      <dgm:prSet phldrT="[Text]"/>
      <dgm:spPr/>
      <dgm:t>
        <a:bodyPr/>
        <a:lstStyle/>
        <a:p>
          <a:r>
            <a:rPr lang="en-US" dirty="0" smtClean="0"/>
            <a:t>LMHA</a:t>
          </a:r>
          <a:endParaRPr lang="en-US" dirty="0"/>
        </a:p>
      </dgm:t>
    </dgm:pt>
    <dgm:pt modelId="{F6EECA69-1389-461A-83A3-3B21E811FEF1}" type="parTrans" cxnId="{B88AFACA-34FD-4E2E-AF9C-D6B401444603}">
      <dgm:prSet/>
      <dgm:spPr/>
      <dgm:t>
        <a:bodyPr/>
        <a:lstStyle/>
        <a:p>
          <a:endParaRPr lang="en-US"/>
        </a:p>
      </dgm:t>
    </dgm:pt>
    <dgm:pt modelId="{7339A57C-8013-4FDE-B997-299031B218FE}" type="sibTrans" cxnId="{B88AFACA-34FD-4E2E-AF9C-D6B401444603}">
      <dgm:prSet/>
      <dgm:spPr/>
      <dgm:t>
        <a:bodyPr/>
        <a:lstStyle/>
        <a:p>
          <a:endParaRPr lang="en-US"/>
        </a:p>
      </dgm:t>
    </dgm:pt>
    <dgm:pt modelId="{BADC31F7-ECA0-44F4-A41A-CAAC99A6DA54}">
      <dgm:prSet phldrT="[Text]"/>
      <dgm:spPr/>
      <dgm:t>
        <a:bodyPr/>
        <a:lstStyle/>
        <a:p>
          <a:r>
            <a:rPr lang="en-US" dirty="0" smtClean="0"/>
            <a:t>ER</a:t>
          </a:r>
          <a:endParaRPr lang="en-US" dirty="0"/>
        </a:p>
      </dgm:t>
    </dgm:pt>
    <dgm:pt modelId="{38DF779A-5A75-4CF1-9D36-AC0A9F9BE3BA}" type="parTrans" cxnId="{4672E778-A3BB-46E3-8A1A-33C58723DBCB}">
      <dgm:prSet/>
      <dgm:spPr/>
      <dgm:t>
        <a:bodyPr/>
        <a:lstStyle/>
        <a:p>
          <a:endParaRPr lang="en-US"/>
        </a:p>
      </dgm:t>
    </dgm:pt>
    <dgm:pt modelId="{0E1440F8-D14C-4FDE-9B9C-381CFED52E6E}" type="sibTrans" cxnId="{4672E778-A3BB-46E3-8A1A-33C58723DBCB}">
      <dgm:prSet/>
      <dgm:spPr/>
      <dgm:t>
        <a:bodyPr/>
        <a:lstStyle/>
        <a:p>
          <a:endParaRPr lang="en-US"/>
        </a:p>
      </dgm:t>
    </dgm:pt>
    <dgm:pt modelId="{3205D64D-787D-49CA-B54F-EB776A791630}" type="pres">
      <dgm:prSet presAssocID="{EB32C50D-8343-4BDC-A538-ADF6A1120A9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0F71450C-B404-4F8F-9EA5-2D4399A820C7}" type="pres">
      <dgm:prSet presAssocID="{0C1E5853-1915-4BDC-9A04-59BAF2262FD2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E8DC51-7A4B-4DF1-977A-A2B018A80290}" type="pres">
      <dgm:prSet presAssocID="{0C1E5853-1915-4BDC-9A04-59BAF2262FD2}" presName="gear1srcNode" presStyleLbl="node1" presStyleIdx="0" presStyleCnt="3"/>
      <dgm:spPr/>
      <dgm:t>
        <a:bodyPr/>
        <a:lstStyle/>
        <a:p>
          <a:endParaRPr lang="en-US"/>
        </a:p>
      </dgm:t>
    </dgm:pt>
    <dgm:pt modelId="{1FDB24B3-48BD-49D6-AD96-DC845090506F}" type="pres">
      <dgm:prSet presAssocID="{0C1E5853-1915-4BDC-9A04-59BAF2262FD2}" presName="gear1dstNode" presStyleLbl="node1" presStyleIdx="0" presStyleCnt="3"/>
      <dgm:spPr/>
      <dgm:t>
        <a:bodyPr/>
        <a:lstStyle/>
        <a:p>
          <a:endParaRPr lang="en-US"/>
        </a:p>
      </dgm:t>
    </dgm:pt>
    <dgm:pt modelId="{ACD275A8-D688-4663-9DB9-99AABEEF73B5}" type="pres">
      <dgm:prSet presAssocID="{C7681572-470E-4338-8835-064B2B4FCE23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12A7A-40BC-461E-A8C2-FF75CA5A773C}" type="pres">
      <dgm:prSet presAssocID="{C7681572-470E-4338-8835-064B2B4FCE23}" presName="gear2srcNode" presStyleLbl="node1" presStyleIdx="1" presStyleCnt="3"/>
      <dgm:spPr/>
      <dgm:t>
        <a:bodyPr/>
        <a:lstStyle/>
        <a:p>
          <a:endParaRPr lang="en-US"/>
        </a:p>
      </dgm:t>
    </dgm:pt>
    <dgm:pt modelId="{213E5233-2C21-426D-9420-D74F4DFBA475}" type="pres">
      <dgm:prSet presAssocID="{C7681572-470E-4338-8835-064B2B4FCE23}" presName="gear2dstNode" presStyleLbl="node1" presStyleIdx="1" presStyleCnt="3"/>
      <dgm:spPr/>
      <dgm:t>
        <a:bodyPr/>
        <a:lstStyle/>
        <a:p>
          <a:endParaRPr lang="en-US"/>
        </a:p>
      </dgm:t>
    </dgm:pt>
    <dgm:pt modelId="{A309184A-F668-4B5A-9A59-2D4001722D33}" type="pres">
      <dgm:prSet presAssocID="{BADC31F7-ECA0-44F4-A41A-CAAC99A6DA54}" presName="gear3" presStyleLbl="node1" presStyleIdx="2" presStyleCnt="3"/>
      <dgm:spPr/>
      <dgm:t>
        <a:bodyPr/>
        <a:lstStyle/>
        <a:p>
          <a:endParaRPr lang="en-US"/>
        </a:p>
      </dgm:t>
    </dgm:pt>
    <dgm:pt modelId="{D0068C6C-5279-4FAE-BA1B-9D040A7B1F35}" type="pres">
      <dgm:prSet presAssocID="{BADC31F7-ECA0-44F4-A41A-CAAC99A6DA5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EE16E3-41F9-4F16-B334-41D5AA2AC0DD}" type="pres">
      <dgm:prSet presAssocID="{BADC31F7-ECA0-44F4-A41A-CAAC99A6DA54}" presName="gear3srcNode" presStyleLbl="node1" presStyleIdx="2" presStyleCnt="3"/>
      <dgm:spPr/>
      <dgm:t>
        <a:bodyPr/>
        <a:lstStyle/>
        <a:p>
          <a:endParaRPr lang="en-US"/>
        </a:p>
      </dgm:t>
    </dgm:pt>
    <dgm:pt modelId="{391AA01C-7CC7-4FFF-8694-0D77066092D2}" type="pres">
      <dgm:prSet presAssocID="{BADC31F7-ECA0-44F4-A41A-CAAC99A6DA54}" presName="gear3dstNode" presStyleLbl="node1" presStyleIdx="2" presStyleCnt="3"/>
      <dgm:spPr/>
      <dgm:t>
        <a:bodyPr/>
        <a:lstStyle/>
        <a:p>
          <a:endParaRPr lang="en-US"/>
        </a:p>
      </dgm:t>
    </dgm:pt>
    <dgm:pt modelId="{C1380BFD-90AF-45F7-9A83-6B3AA18982FB}" type="pres">
      <dgm:prSet presAssocID="{7C974137-4059-4C06-BA7D-DF755D42DF1C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A081B29B-E820-400C-922D-2B42AE97F508}" type="pres">
      <dgm:prSet presAssocID="{7339A57C-8013-4FDE-B997-299031B218FE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F6F1F6BC-F0E6-4E5B-9833-61D87A1B9D7E}" type="pres">
      <dgm:prSet presAssocID="{0E1440F8-D14C-4FDE-9B9C-381CFED52E6E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3B726301-3C78-416E-A226-778CA9B665C1}" type="presOf" srcId="{BADC31F7-ECA0-44F4-A41A-CAAC99A6DA54}" destId="{A309184A-F668-4B5A-9A59-2D4001722D33}" srcOrd="0" destOrd="0" presId="urn:microsoft.com/office/officeart/2005/8/layout/gear1"/>
    <dgm:cxn modelId="{2E930D46-3411-45C2-B453-E6B07B2FE270}" type="presOf" srcId="{0C1E5853-1915-4BDC-9A04-59BAF2262FD2}" destId="{0F71450C-B404-4F8F-9EA5-2D4399A820C7}" srcOrd="0" destOrd="0" presId="urn:microsoft.com/office/officeart/2005/8/layout/gear1"/>
    <dgm:cxn modelId="{D05BAAB9-8FE4-42B9-AAC7-C9A6C6B00AF5}" type="presOf" srcId="{C7681572-470E-4338-8835-064B2B4FCE23}" destId="{ACD275A8-D688-4663-9DB9-99AABEEF73B5}" srcOrd="0" destOrd="0" presId="urn:microsoft.com/office/officeart/2005/8/layout/gear1"/>
    <dgm:cxn modelId="{57103F28-E59E-4960-BEAB-76DFACCF0FF0}" type="presOf" srcId="{0E1440F8-D14C-4FDE-9B9C-381CFED52E6E}" destId="{F6F1F6BC-F0E6-4E5B-9833-61D87A1B9D7E}" srcOrd="0" destOrd="0" presId="urn:microsoft.com/office/officeart/2005/8/layout/gear1"/>
    <dgm:cxn modelId="{3CFCB0E1-B1FE-49FD-BCCC-1B6D8637FCC2}" type="presOf" srcId="{7339A57C-8013-4FDE-B997-299031B218FE}" destId="{A081B29B-E820-400C-922D-2B42AE97F508}" srcOrd="0" destOrd="0" presId="urn:microsoft.com/office/officeart/2005/8/layout/gear1"/>
    <dgm:cxn modelId="{4E109006-2B3E-4DBB-BC4B-0F03FCC07425}" type="presOf" srcId="{C7681572-470E-4338-8835-064B2B4FCE23}" destId="{213E5233-2C21-426D-9420-D74F4DFBA475}" srcOrd="2" destOrd="0" presId="urn:microsoft.com/office/officeart/2005/8/layout/gear1"/>
    <dgm:cxn modelId="{ABCA5410-3577-4B79-957D-E9E5DC135DDA}" type="presOf" srcId="{0C1E5853-1915-4BDC-9A04-59BAF2262FD2}" destId="{C4E8DC51-7A4B-4DF1-977A-A2B018A80290}" srcOrd="1" destOrd="0" presId="urn:microsoft.com/office/officeart/2005/8/layout/gear1"/>
    <dgm:cxn modelId="{9CB8DECB-5E91-4D42-9B61-DC309FAD793B}" type="presOf" srcId="{BADC31F7-ECA0-44F4-A41A-CAAC99A6DA54}" destId="{391AA01C-7CC7-4FFF-8694-0D77066092D2}" srcOrd="3" destOrd="0" presId="urn:microsoft.com/office/officeart/2005/8/layout/gear1"/>
    <dgm:cxn modelId="{232E6744-53D4-4E8E-8B8B-2D9C3B803074}" type="presOf" srcId="{BADC31F7-ECA0-44F4-A41A-CAAC99A6DA54}" destId="{D0068C6C-5279-4FAE-BA1B-9D040A7B1F35}" srcOrd="1" destOrd="0" presId="urn:microsoft.com/office/officeart/2005/8/layout/gear1"/>
    <dgm:cxn modelId="{8FB6DBE9-CA11-4EF6-BC49-7E354D2CA061}" type="presOf" srcId="{EB32C50D-8343-4BDC-A538-ADF6A1120A99}" destId="{3205D64D-787D-49CA-B54F-EB776A791630}" srcOrd="0" destOrd="0" presId="urn:microsoft.com/office/officeart/2005/8/layout/gear1"/>
    <dgm:cxn modelId="{4672E778-A3BB-46E3-8A1A-33C58723DBCB}" srcId="{EB32C50D-8343-4BDC-A538-ADF6A1120A99}" destId="{BADC31F7-ECA0-44F4-A41A-CAAC99A6DA54}" srcOrd="2" destOrd="0" parTransId="{38DF779A-5A75-4CF1-9D36-AC0A9F9BE3BA}" sibTransId="{0E1440F8-D14C-4FDE-9B9C-381CFED52E6E}"/>
    <dgm:cxn modelId="{B88AFACA-34FD-4E2E-AF9C-D6B401444603}" srcId="{EB32C50D-8343-4BDC-A538-ADF6A1120A99}" destId="{C7681572-470E-4338-8835-064B2B4FCE23}" srcOrd="1" destOrd="0" parTransId="{F6EECA69-1389-461A-83A3-3B21E811FEF1}" sibTransId="{7339A57C-8013-4FDE-B997-299031B218FE}"/>
    <dgm:cxn modelId="{77ACC04D-D09B-41F0-AA3F-7010A8F00BB3}" type="presOf" srcId="{0C1E5853-1915-4BDC-9A04-59BAF2262FD2}" destId="{1FDB24B3-48BD-49D6-AD96-DC845090506F}" srcOrd="2" destOrd="0" presId="urn:microsoft.com/office/officeart/2005/8/layout/gear1"/>
    <dgm:cxn modelId="{D30D15A3-B7DB-4973-8D31-B9EEB3DDE82A}" type="presOf" srcId="{BADC31F7-ECA0-44F4-A41A-CAAC99A6DA54}" destId="{6CEE16E3-41F9-4F16-B334-41D5AA2AC0DD}" srcOrd="2" destOrd="0" presId="urn:microsoft.com/office/officeart/2005/8/layout/gear1"/>
    <dgm:cxn modelId="{7CE1D274-DDB7-4183-83C5-5D32D06EE371}" srcId="{EB32C50D-8343-4BDC-A538-ADF6A1120A99}" destId="{0C1E5853-1915-4BDC-9A04-59BAF2262FD2}" srcOrd="0" destOrd="0" parTransId="{58C5D329-2F5F-4BBE-9249-1AA80352C04A}" sibTransId="{7C974137-4059-4C06-BA7D-DF755D42DF1C}"/>
    <dgm:cxn modelId="{BCA204FF-69DB-44EA-9C78-5EF12EC40EA2}" type="presOf" srcId="{C7681572-470E-4338-8835-064B2B4FCE23}" destId="{1A412A7A-40BC-461E-A8C2-FF75CA5A773C}" srcOrd="1" destOrd="0" presId="urn:microsoft.com/office/officeart/2005/8/layout/gear1"/>
    <dgm:cxn modelId="{BF2C56BA-7DED-4822-B68B-45D21103DC69}" type="presOf" srcId="{7C974137-4059-4C06-BA7D-DF755D42DF1C}" destId="{C1380BFD-90AF-45F7-9A83-6B3AA18982FB}" srcOrd="0" destOrd="0" presId="urn:microsoft.com/office/officeart/2005/8/layout/gear1"/>
    <dgm:cxn modelId="{7C0A6E67-D111-45C0-BC86-7676CAA4E4F9}" type="presParOf" srcId="{3205D64D-787D-49CA-B54F-EB776A791630}" destId="{0F71450C-B404-4F8F-9EA5-2D4399A820C7}" srcOrd="0" destOrd="0" presId="urn:microsoft.com/office/officeart/2005/8/layout/gear1"/>
    <dgm:cxn modelId="{8575157F-1FE9-4B3D-9BA0-566AF1C9E5A2}" type="presParOf" srcId="{3205D64D-787D-49CA-B54F-EB776A791630}" destId="{C4E8DC51-7A4B-4DF1-977A-A2B018A80290}" srcOrd="1" destOrd="0" presId="urn:microsoft.com/office/officeart/2005/8/layout/gear1"/>
    <dgm:cxn modelId="{EC3BF42C-4A0E-473C-B5C8-0AFC4D2DE47D}" type="presParOf" srcId="{3205D64D-787D-49CA-B54F-EB776A791630}" destId="{1FDB24B3-48BD-49D6-AD96-DC845090506F}" srcOrd="2" destOrd="0" presId="urn:microsoft.com/office/officeart/2005/8/layout/gear1"/>
    <dgm:cxn modelId="{8FCA62F5-438B-4D5A-9604-DA55B874A8E5}" type="presParOf" srcId="{3205D64D-787D-49CA-B54F-EB776A791630}" destId="{ACD275A8-D688-4663-9DB9-99AABEEF73B5}" srcOrd="3" destOrd="0" presId="urn:microsoft.com/office/officeart/2005/8/layout/gear1"/>
    <dgm:cxn modelId="{D4EB7254-E138-4A3D-A8CB-8150CFD85907}" type="presParOf" srcId="{3205D64D-787D-49CA-B54F-EB776A791630}" destId="{1A412A7A-40BC-461E-A8C2-FF75CA5A773C}" srcOrd="4" destOrd="0" presId="urn:microsoft.com/office/officeart/2005/8/layout/gear1"/>
    <dgm:cxn modelId="{E215210D-60C9-4399-8E3C-20C59FF96B4F}" type="presParOf" srcId="{3205D64D-787D-49CA-B54F-EB776A791630}" destId="{213E5233-2C21-426D-9420-D74F4DFBA475}" srcOrd="5" destOrd="0" presId="urn:microsoft.com/office/officeart/2005/8/layout/gear1"/>
    <dgm:cxn modelId="{98F8EBC0-FFEA-40A0-AB06-289B32AE3CE1}" type="presParOf" srcId="{3205D64D-787D-49CA-B54F-EB776A791630}" destId="{A309184A-F668-4B5A-9A59-2D4001722D33}" srcOrd="6" destOrd="0" presId="urn:microsoft.com/office/officeart/2005/8/layout/gear1"/>
    <dgm:cxn modelId="{D4EA22E2-6A8E-4FD4-93D6-F34DDDF8B321}" type="presParOf" srcId="{3205D64D-787D-49CA-B54F-EB776A791630}" destId="{D0068C6C-5279-4FAE-BA1B-9D040A7B1F35}" srcOrd="7" destOrd="0" presId="urn:microsoft.com/office/officeart/2005/8/layout/gear1"/>
    <dgm:cxn modelId="{2A3236E7-4177-4DE9-8709-397DC1B03046}" type="presParOf" srcId="{3205D64D-787D-49CA-B54F-EB776A791630}" destId="{6CEE16E3-41F9-4F16-B334-41D5AA2AC0DD}" srcOrd="8" destOrd="0" presId="urn:microsoft.com/office/officeart/2005/8/layout/gear1"/>
    <dgm:cxn modelId="{0026C4A1-A152-461D-8B66-6BA0FB1F7B14}" type="presParOf" srcId="{3205D64D-787D-49CA-B54F-EB776A791630}" destId="{391AA01C-7CC7-4FFF-8694-0D77066092D2}" srcOrd="9" destOrd="0" presId="urn:microsoft.com/office/officeart/2005/8/layout/gear1"/>
    <dgm:cxn modelId="{8D602F59-697D-44CF-96D5-333D92D988A9}" type="presParOf" srcId="{3205D64D-787D-49CA-B54F-EB776A791630}" destId="{C1380BFD-90AF-45F7-9A83-6B3AA18982FB}" srcOrd="10" destOrd="0" presId="urn:microsoft.com/office/officeart/2005/8/layout/gear1"/>
    <dgm:cxn modelId="{1E61FB90-A104-47C6-8406-020BDFB63FD0}" type="presParOf" srcId="{3205D64D-787D-49CA-B54F-EB776A791630}" destId="{A081B29B-E820-400C-922D-2B42AE97F508}" srcOrd="11" destOrd="0" presId="urn:microsoft.com/office/officeart/2005/8/layout/gear1"/>
    <dgm:cxn modelId="{CA5538AD-A2FC-40A0-B78D-074547C26AD3}" type="presParOf" srcId="{3205D64D-787D-49CA-B54F-EB776A791630}" destId="{F6F1F6BC-F0E6-4E5B-9833-61D87A1B9D7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Heather Champion and Mark Severns of Spindletop Center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The Evolution of Crisis Care: A Community Solution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9021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How have we evolved?</a:t>
            </a:r>
            <a:endParaRPr lang="en-US" sz="4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Crisis Stabilization Unit</a:t>
            </a:r>
          </a:p>
          <a:p>
            <a:pPr lvl="1"/>
            <a:r>
              <a:rPr lang="en-US" dirty="0" smtClean="0"/>
              <a:t>10 new beds for diversion from inpatient</a:t>
            </a:r>
          </a:p>
          <a:p>
            <a:pPr lvl="1"/>
            <a:r>
              <a:rPr lang="en-US" dirty="0" smtClean="0"/>
              <a:t>Generous in-kind donation from Baptist</a:t>
            </a:r>
          </a:p>
          <a:p>
            <a:r>
              <a:rPr lang="en-US" dirty="0" smtClean="0"/>
              <a:t>State beds</a:t>
            </a:r>
          </a:p>
          <a:p>
            <a:pPr lvl="1"/>
            <a:r>
              <a:rPr lang="en-US" dirty="0" smtClean="0"/>
              <a:t>9 state funded beds under LMHA authority</a:t>
            </a:r>
          </a:p>
          <a:p>
            <a:pPr lvl="1"/>
            <a:r>
              <a:rPr lang="en-US" dirty="0" smtClean="0"/>
              <a:t>Housed within Medical Center of SETX</a:t>
            </a:r>
          </a:p>
          <a:p>
            <a:r>
              <a:rPr lang="en-US" dirty="0" smtClean="0"/>
              <a:t>MH Deputy Team and MCOT merged</a:t>
            </a:r>
          </a:p>
          <a:p>
            <a:r>
              <a:rPr lang="en-US" dirty="0" smtClean="0"/>
              <a:t>PSA addressing synthetic marijuana epidemic</a:t>
            </a:r>
          </a:p>
          <a:p>
            <a:r>
              <a:rPr lang="en-US" dirty="0" smtClean="0"/>
              <a:t>Task Force to address “super utilizers”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57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With great power comes great responsibility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Moving into the Future</a:t>
            </a:r>
          </a:p>
          <a:p>
            <a:r>
              <a:rPr lang="en-US" dirty="0" smtClean="0"/>
              <a:t>Tracking data including trends in volume, type of crisis, disposition</a:t>
            </a:r>
          </a:p>
          <a:p>
            <a:r>
              <a:rPr lang="en-US" dirty="0" smtClean="0"/>
              <a:t>Utilizing the data to identify preventive measures and better solutions</a:t>
            </a:r>
          </a:p>
          <a:p>
            <a:r>
              <a:rPr lang="en-US" dirty="0" smtClean="0"/>
              <a:t>Sharing data across systems</a:t>
            </a:r>
          </a:p>
          <a:p>
            <a:r>
              <a:rPr lang="en-US" dirty="0" smtClean="0"/>
              <a:t>Pooling resources to create a regional psychiatric crisis center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0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Identify Partners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Don’t leave anyone out</a:t>
            </a:r>
          </a:p>
          <a:p>
            <a:r>
              <a:rPr lang="en-US" dirty="0" smtClean="0"/>
              <a:t>Public &amp; Private entities</a:t>
            </a:r>
          </a:p>
          <a:p>
            <a:r>
              <a:rPr lang="en-US" dirty="0" smtClean="0"/>
              <a:t>It doesn’t hurt to ask</a:t>
            </a:r>
          </a:p>
          <a:p>
            <a:r>
              <a:rPr lang="en-US" dirty="0" smtClean="0"/>
              <a:t>Get the “authorities” involved</a:t>
            </a:r>
          </a:p>
          <a:p>
            <a:pPr lvl="1"/>
            <a:r>
              <a:rPr lang="en-US" dirty="0" smtClean="0"/>
              <a:t>LMHA/LIDDA</a:t>
            </a:r>
          </a:p>
          <a:p>
            <a:pPr lvl="1"/>
            <a:r>
              <a:rPr lang="en-US" dirty="0" smtClean="0"/>
              <a:t>County officials</a:t>
            </a:r>
          </a:p>
          <a:p>
            <a:pPr lvl="1"/>
            <a:r>
              <a:rPr lang="en-US" dirty="0" smtClean="0"/>
              <a:t>Law enforcement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Be open to all possible solutions</a:t>
            </a:r>
          </a:p>
          <a:p>
            <a:r>
              <a:rPr lang="en-US" dirty="0" smtClean="0"/>
              <a:t>Don’t be afraid to fail…or to succeed</a:t>
            </a:r>
          </a:p>
          <a:p>
            <a:r>
              <a:rPr lang="en-US" dirty="0" smtClean="0"/>
              <a:t>Keep communicating, even when it hurts</a:t>
            </a:r>
          </a:p>
          <a:p>
            <a:r>
              <a:rPr lang="en-US" dirty="0" smtClean="0"/>
              <a:t>Get in their face, literally</a:t>
            </a:r>
          </a:p>
          <a:p>
            <a:r>
              <a:rPr lang="en-US" dirty="0" smtClean="0"/>
              <a:t>Build upon the uniqueness of your community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Can we do that too?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4052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Countdown to Crisis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02339862"/>
              </p:ext>
            </p:extLst>
          </p:nvPr>
        </p:nvGraphicFramePr>
        <p:xfrm>
          <a:off x="1143000" y="2514600"/>
          <a:ext cx="6400800" cy="169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19200" y="1600200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FF0000"/>
                </a:solidFill>
              </a:rPr>
              <a:t>Local private hospital announced closure of behavioral health unit. Community would lose substantial number of inpatient beds.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685800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Timeline of events: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50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3289" y="5029200"/>
            <a:ext cx="6512511" cy="990600"/>
          </a:xfrm>
        </p:spPr>
        <p:txBody>
          <a:bodyPr/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Jefferson County Judge holds courthouse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meeting of stakeholders to brainstorm solutions.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1447800"/>
            <a:ext cx="3352800" cy="27432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smtClean="0"/>
              <a:t>Public Sector Participants</a:t>
            </a:r>
          </a:p>
          <a:p>
            <a:pPr lvl="2"/>
            <a:r>
              <a:rPr lang="en-US" dirty="0" smtClean="0"/>
              <a:t>LMHA – Spindletop Center</a:t>
            </a:r>
          </a:p>
          <a:p>
            <a:pPr lvl="2"/>
            <a:r>
              <a:rPr lang="en-US" dirty="0" smtClean="0"/>
              <a:t>County officials</a:t>
            </a:r>
          </a:p>
          <a:p>
            <a:pPr lvl="2"/>
            <a:r>
              <a:rPr lang="en-US" dirty="0" smtClean="0"/>
              <a:t>Law enforcement agencies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>
          <a:xfrm>
            <a:off x="4648200" y="1524000"/>
            <a:ext cx="3352800" cy="2971800"/>
          </a:xfrm>
        </p:spPr>
        <p:txBody>
          <a:bodyPr>
            <a:normAutofit fontScale="92500" lnSpcReduction="20000"/>
          </a:bodyPr>
          <a:lstStyle/>
          <a:p>
            <a:pPr lvl="1"/>
            <a:endParaRPr lang="en-US" dirty="0" smtClean="0"/>
          </a:p>
          <a:p>
            <a:pPr lvl="1"/>
            <a:r>
              <a:rPr lang="en-US" sz="2200" dirty="0" smtClean="0"/>
              <a:t>Private </a:t>
            </a:r>
            <a:r>
              <a:rPr lang="en-US" sz="2200" dirty="0"/>
              <a:t>Sector Participants</a:t>
            </a:r>
          </a:p>
          <a:p>
            <a:pPr lvl="2"/>
            <a:r>
              <a:rPr lang="en-US" sz="1900" dirty="0"/>
              <a:t>EMS – Acadian Ambulance</a:t>
            </a:r>
          </a:p>
          <a:p>
            <a:pPr lvl="2"/>
            <a:r>
              <a:rPr lang="en-US" sz="1900" dirty="0"/>
              <a:t>Hospitals</a:t>
            </a:r>
          </a:p>
          <a:p>
            <a:pPr lvl="3"/>
            <a:r>
              <a:rPr lang="en-US" sz="1800" dirty="0"/>
              <a:t>Baptist Behavioral </a:t>
            </a:r>
          </a:p>
          <a:p>
            <a:pPr lvl="3"/>
            <a:r>
              <a:rPr lang="en-US" sz="1800" dirty="0"/>
              <a:t>Christus St. Elizabeth</a:t>
            </a:r>
          </a:p>
          <a:p>
            <a:pPr lvl="3"/>
            <a:r>
              <a:rPr lang="en-US" sz="1800" dirty="0"/>
              <a:t>The Medical Center of Southeast Texas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762000"/>
            <a:ext cx="5791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002060"/>
                </a:solidFill>
              </a:rPr>
              <a:t>Timeline of events:</a:t>
            </a:r>
          </a:p>
        </p:txBody>
      </p:sp>
    </p:spTree>
    <p:extLst>
      <p:ext uri="{BB962C8B-B14F-4D97-AF65-F5344CB8AC3E}">
        <p14:creationId xmlns:p14="http://schemas.microsoft.com/office/powerpoint/2010/main" val="366441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9095" y="762001"/>
            <a:ext cx="3636085" cy="838200"/>
          </a:xfrm>
        </p:spPr>
        <p:txBody>
          <a:bodyPr/>
          <a:lstStyle/>
          <a:p>
            <a:r>
              <a:rPr lang="en-US" dirty="0" smtClean="0"/>
              <a:t>LMHA letter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1075765" y="2514600"/>
            <a:ext cx="3388660" cy="3122720"/>
          </a:xfrm>
        </p:spPr>
        <p:txBody>
          <a:bodyPr>
            <a:noAutofit/>
          </a:bodyPr>
          <a:lstStyle/>
          <a:p>
            <a:r>
              <a:rPr lang="en-US" sz="2200" dirty="0" smtClean="0"/>
              <a:t>Pursuant to Texas Administrative Code as the local mental health authority, Spindletop Center invokes it’s power to designate all emergency departments as “suitable psychiatric facilities.” </a:t>
            </a:r>
            <a:endParaRPr lang="en-US" sz="2200" dirty="0"/>
          </a:p>
        </p:txBody>
      </p:sp>
      <p:graphicFrame>
        <p:nvGraphicFramePr>
          <p:cNvPr id="7" name="Content Placeholder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68435"/>
              </p:ext>
            </p:extLst>
          </p:nvPr>
        </p:nvGraphicFramePr>
        <p:xfrm>
          <a:off x="4727575" y="731838"/>
          <a:ext cx="3748088" cy="489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5791110" imgH="7562700" progId="AcroExch.Document.DC">
                  <p:embed/>
                </p:oleObj>
              </mc:Choice>
              <mc:Fallback>
                <p:oleObj name="Acrobat Document" r:id="rId3" imgW="5791110" imgH="756270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27575" y="731838"/>
                        <a:ext cx="3748088" cy="4894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369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Compromise is the key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Following LMHA letter, participants began to work together.</a:t>
            </a:r>
          </a:p>
          <a:p>
            <a:pPr lvl="1"/>
            <a:r>
              <a:rPr lang="en-US" dirty="0"/>
              <a:t>A plan </a:t>
            </a:r>
            <a:r>
              <a:rPr lang="en-US" dirty="0" smtClean="0"/>
              <a:t>was </a:t>
            </a:r>
            <a:r>
              <a:rPr lang="en-US" dirty="0"/>
              <a:t>developed </a:t>
            </a:r>
          </a:p>
          <a:p>
            <a:pPr lvl="1"/>
            <a:r>
              <a:rPr lang="en-US" dirty="0" smtClean="0"/>
              <a:t>Everyone had “skin in the game”</a:t>
            </a:r>
          </a:p>
          <a:p>
            <a:pPr lvl="1"/>
            <a:r>
              <a:rPr lang="en-US" dirty="0" smtClean="0"/>
              <a:t>No one entity must bear the burden alone</a:t>
            </a:r>
          </a:p>
          <a:p>
            <a:pPr lvl="1"/>
            <a:r>
              <a:rPr lang="en-US" dirty="0" smtClean="0"/>
              <a:t>Risk to all is too great – failure is not an option</a:t>
            </a:r>
          </a:p>
        </p:txBody>
      </p:sp>
    </p:spTree>
    <p:extLst>
      <p:ext uri="{BB962C8B-B14F-4D97-AF65-F5344CB8AC3E}">
        <p14:creationId xmlns:p14="http://schemas.microsoft.com/office/powerpoint/2010/main" val="30421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Our Model of Community Crisis Intervention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Spindletop catchment</a:t>
            </a:r>
          </a:p>
          <a:p>
            <a:pPr lvl="1"/>
            <a:r>
              <a:rPr lang="en-US" dirty="0" smtClean="0"/>
              <a:t>Chambers County</a:t>
            </a:r>
          </a:p>
          <a:p>
            <a:pPr lvl="1"/>
            <a:r>
              <a:rPr lang="en-US" dirty="0" smtClean="0"/>
              <a:t>Hardin County</a:t>
            </a:r>
          </a:p>
          <a:p>
            <a:pPr lvl="1"/>
            <a:r>
              <a:rPr lang="en-US" dirty="0" smtClean="0"/>
              <a:t>Jefferson County</a:t>
            </a:r>
          </a:p>
          <a:p>
            <a:pPr lvl="1"/>
            <a:r>
              <a:rPr lang="en-US" dirty="0" smtClean="0"/>
              <a:t>Orange County</a:t>
            </a:r>
          </a:p>
          <a:p>
            <a:r>
              <a:rPr lang="en-US" dirty="0" smtClean="0"/>
              <a:t>Divided into 2 zones</a:t>
            </a:r>
          </a:p>
          <a:p>
            <a:pPr lvl="1"/>
            <a:r>
              <a:rPr lang="en-US" dirty="0" smtClean="0"/>
              <a:t>North Zone </a:t>
            </a:r>
          </a:p>
          <a:p>
            <a:pPr lvl="1"/>
            <a:r>
              <a:rPr lang="en-US" dirty="0" smtClean="0"/>
              <a:t>South Zone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Five hospitals rotating on-call psychiatric response within emergency department</a:t>
            </a:r>
          </a:p>
          <a:p>
            <a:r>
              <a:rPr lang="en-US" dirty="0" smtClean="0"/>
              <a:t>Law enforcement and County officials divert to on-call ER</a:t>
            </a:r>
          </a:p>
          <a:p>
            <a:r>
              <a:rPr lang="en-US" dirty="0" smtClean="0"/>
              <a:t>LMHA embeds crisis interventionists in 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7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5 original hospitals eventually reduced to 3 largest hospital emergency departments</a:t>
            </a:r>
          </a:p>
          <a:p>
            <a:r>
              <a:rPr lang="en-US" dirty="0" smtClean="0"/>
              <a:t>Increased MCOT staff, added 12-hr shifts, meshed MCOT with MH Deputy team</a:t>
            </a:r>
          </a:p>
          <a:p>
            <a:r>
              <a:rPr lang="en-US" dirty="0" smtClean="0"/>
              <a:t>Struggles to incorporate tele-health and make it work</a:t>
            </a:r>
          </a:p>
          <a:p>
            <a:r>
              <a:rPr lang="en-US" dirty="0" smtClean="0"/>
              <a:t>Complex HR requirements for new contract staff in emergency departments</a:t>
            </a:r>
          </a:p>
          <a:p>
            <a:r>
              <a:rPr lang="en-US" dirty="0"/>
              <a:t>EMS – voluntary patient’s right to choose</a:t>
            </a:r>
          </a:p>
          <a:p>
            <a:r>
              <a:rPr lang="en-US" dirty="0" smtClean="0"/>
              <a:t>Personalities, personalities, personalities!</a:t>
            </a:r>
          </a:p>
        </p:txBody>
      </p:sp>
    </p:spTree>
    <p:extLst>
      <p:ext uri="{BB962C8B-B14F-4D97-AF65-F5344CB8AC3E}">
        <p14:creationId xmlns:p14="http://schemas.microsoft.com/office/powerpoint/2010/main" val="426888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Allows on-call hospital to “ramp up” resources</a:t>
            </a:r>
          </a:p>
          <a:p>
            <a:r>
              <a:rPr lang="en-US" dirty="0" smtClean="0"/>
              <a:t>Addition of crisis intervention specialists in ER at no cost to hospitals</a:t>
            </a:r>
          </a:p>
          <a:p>
            <a:r>
              <a:rPr lang="en-US" dirty="0" smtClean="0"/>
              <a:t>Improved communication among participants</a:t>
            </a:r>
          </a:p>
          <a:p>
            <a:r>
              <a:rPr lang="en-US" dirty="0" smtClean="0"/>
              <a:t>Expedited placement for inpatient needs</a:t>
            </a:r>
          </a:p>
          <a:p>
            <a:r>
              <a:rPr lang="en-US" dirty="0" smtClean="0"/>
              <a:t>Better diversion of inappropriate hospital admissions to alternative resources w/in community</a:t>
            </a:r>
          </a:p>
          <a:p>
            <a:r>
              <a:rPr lang="en-US" dirty="0" smtClean="0"/>
              <a:t>Lower recidivism rate</a:t>
            </a:r>
          </a:p>
          <a:p>
            <a:r>
              <a:rPr lang="en-US" dirty="0" smtClean="0"/>
              <a:t>Law enforcement better educated on MH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66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762000"/>
            <a:ext cx="3636085" cy="1258493"/>
          </a:xfrm>
        </p:spPr>
        <p:txBody>
          <a:bodyPr/>
          <a:lstStyle/>
          <a:p>
            <a:r>
              <a:rPr lang="en-US" dirty="0" smtClean="0"/>
              <a:t>Is it still working?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968265"/>
              </p:ext>
            </p:extLst>
          </p:nvPr>
        </p:nvGraphicFramePr>
        <p:xfrm>
          <a:off x="4594225" y="731838"/>
          <a:ext cx="4016375" cy="4894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702425" cy="335132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In the first year of our collaborative model, 1,256 unique individuals were served. </a:t>
            </a:r>
          </a:p>
          <a:p>
            <a:r>
              <a:rPr lang="en-US" sz="1800" dirty="0" smtClean="0"/>
              <a:t>Baptist Behavioral Hospital has been able to remain open.</a:t>
            </a:r>
          </a:p>
          <a:p>
            <a:r>
              <a:rPr lang="en-US" sz="1800" dirty="0" smtClean="0"/>
              <a:t>By incorporating LMHA staff in the ER, we have also increased awareness of outpatient alternatives to hospitalization.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5515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105</TotalTime>
  <Words>558</Words>
  <Application>Microsoft Office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Georgia</vt:lpstr>
      <vt:lpstr>Trebuchet MS</vt:lpstr>
      <vt:lpstr>Slipstream</vt:lpstr>
      <vt:lpstr>Acrobat Document</vt:lpstr>
      <vt:lpstr>The Evolution of Crisis Care: A Community Solution</vt:lpstr>
      <vt:lpstr>Countdown to Crisis</vt:lpstr>
      <vt:lpstr>Jefferson County Judge holds courthouse meeting of stakeholders to brainstorm solutions. </vt:lpstr>
      <vt:lpstr>LMHA letter</vt:lpstr>
      <vt:lpstr>Compromise is the key</vt:lpstr>
      <vt:lpstr>Our Model of Community Crisis Intervention</vt:lpstr>
      <vt:lpstr>Lessons Learned</vt:lpstr>
      <vt:lpstr>Lessons Learned</vt:lpstr>
      <vt:lpstr>Is it still working?</vt:lpstr>
      <vt:lpstr>How have we evolved?</vt:lpstr>
      <vt:lpstr>With great power comes great responsibility</vt:lpstr>
      <vt:lpstr>Can we do that too?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Champion</dc:creator>
  <cp:lastModifiedBy>Stephanie Ondrias</cp:lastModifiedBy>
  <cp:revision>12</cp:revision>
  <dcterms:created xsi:type="dcterms:W3CDTF">2006-08-16T00:00:00Z</dcterms:created>
  <dcterms:modified xsi:type="dcterms:W3CDTF">2017-01-31T21:58:27Z</dcterms:modified>
</cp:coreProperties>
</file>