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Lst>
  <p:notesMasterIdLst>
    <p:notesMasterId r:id="rId17"/>
  </p:notesMasterIdLst>
  <p:sldIdLst>
    <p:sldId id="284" r:id="rId6"/>
    <p:sldId id="267" r:id="rId7"/>
    <p:sldId id="264" r:id="rId8"/>
    <p:sldId id="278" r:id="rId9"/>
    <p:sldId id="279" r:id="rId10"/>
    <p:sldId id="269" r:id="rId11"/>
    <p:sldId id="274" r:id="rId12"/>
    <p:sldId id="280" r:id="rId13"/>
    <p:sldId id="275" r:id="rId14"/>
    <p:sldId id="28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BD8CF-91AB-4A8B-9214-27814B56CC87}" type="datetimeFigureOut">
              <a:rPr lang="en-US" smtClean="0"/>
              <a:t>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4989F-31D0-4A50-B591-0E33E69DFFF2}" type="slidenum">
              <a:rPr lang="en-US" smtClean="0"/>
              <a:t>‹#›</a:t>
            </a:fld>
            <a:endParaRPr lang="en-US"/>
          </a:p>
        </p:txBody>
      </p:sp>
    </p:spTree>
    <p:extLst>
      <p:ext uri="{BB962C8B-B14F-4D97-AF65-F5344CB8AC3E}">
        <p14:creationId xmlns:p14="http://schemas.microsoft.com/office/powerpoint/2010/main" val="15777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03645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16253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05168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78763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54419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20768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29517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B323E-B12B-B44A-9C2C-4445C4BB7A2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9563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B323E-B12B-B44A-9C2C-4445C4BB7A2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006122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58878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8474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23373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20156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77236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05043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789372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378832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93"/>
            <a:ext cx="12195015" cy="6856307"/>
          </a:xfrm>
          <a:prstGeom prst="rect">
            <a:avLst/>
          </a:prstGeom>
        </p:spPr>
      </p:pic>
      <p:sp>
        <p:nvSpPr>
          <p:cNvPr id="2" name="Title 1"/>
          <p:cNvSpPr>
            <a:spLocks noGrp="1"/>
          </p:cNvSpPr>
          <p:nvPr>
            <p:ph type="title" hasCustomPrompt="1"/>
          </p:nvPr>
        </p:nvSpPr>
        <p:spPr>
          <a:xfrm>
            <a:off x="0" y="3990975"/>
            <a:ext cx="6593983" cy="1431030"/>
          </a:xfrm>
          <a:solidFill>
            <a:srgbClr val="688A7E">
              <a:alpha val="80000"/>
            </a:srgbClr>
          </a:solidFill>
        </p:spPr>
        <p:txBody>
          <a:bodyPr>
            <a:noAutofit/>
          </a:bodyPr>
          <a:lstStyle>
            <a:lvl1pPr>
              <a:defRPr sz="8800" b="1"/>
            </a:lvl1pPr>
          </a:lstStyle>
          <a:p>
            <a:r>
              <a:rPr lang="en-US" dirty="0"/>
              <a:t>Grants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583193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2848" cy="6858000"/>
          </a:xfrm>
          <a:prstGeom prst="rect">
            <a:avLst/>
          </a:prstGeom>
        </p:spPr>
      </p:pic>
      <p:sp>
        <p:nvSpPr>
          <p:cNvPr id="2" name="Title 1"/>
          <p:cNvSpPr>
            <a:spLocks noGrp="1"/>
          </p:cNvSpPr>
          <p:nvPr>
            <p:ph type="title" hasCustomPrompt="1"/>
          </p:nvPr>
        </p:nvSpPr>
        <p:spPr>
          <a:xfrm>
            <a:off x="0" y="3990975"/>
            <a:ext cx="6593983" cy="1431030"/>
          </a:xfrm>
          <a:solidFill>
            <a:schemeClr val="accent5">
              <a:alpha val="80000"/>
            </a:schemeClr>
          </a:solidFill>
        </p:spPr>
        <p:txBody>
          <a:bodyPr>
            <a:noAutofit/>
          </a:bodyPr>
          <a:lstStyle>
            <a:lvl1pPr>
              <a:defRPr sz="8800" b="1"/>
            </a:lvl1pPr>
          </a:lstStyle>
          <a:p>
            <a:r>
              <a:rPr lang="en-US" dirty="0"/>
              <a:t>Research</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117250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5404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84213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B323E-B12B-B44A-9C2C-4445C4BB7A2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5046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370166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B323E-B12B-B44A-9C2C-4445C4BB7A2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50890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642399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57514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933920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918246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49169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490240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81992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258465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9852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79964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B323E-B12B-B44A-9C2C-4445C4BB7A2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245894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B323E-B12B-B44A-9C2C-4445C4BB7A2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249078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051158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478507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348336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789956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756446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022026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98327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5853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B323E-B12B-B44A-9C2C-4445C4BB7A2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257041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415154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B323E-B12B-B44A-9C2C-4445C4BB7A2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143475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B323E-B12B-B44A-9C2C-4445C4BB7A2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778385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954989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003320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020922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504335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B323E-B12B-B44A-9C2C-4445C4BB7A2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35971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503541"/>
            <a:ext cx="8534400" cy="1752600"/>
          </a:xfrm>
        </p:spPr>
        <p:txBody>
          <a:bodyPr>
            <a:normAutofit/>
          </a:bodyPr>
          <a:lstStyle>
            <a:lvl1pPr marL="0" indent="0" algn="ctr">
              <a:buNone/>
              <a:defRPr sz="2800">
                <a:solidFill>
                  <a:srgbClr val="688A7E"/>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0FB01-09BD-EE42-9906-C751CC6B5B38}"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00F6-EFAC-AA4C-9A8C-5E19757DE6E8}" type="slidenum">
              <a:rPr lang="en-US" smtClean="0"/>
              <a:t>‹#›</a:t>
            </a:fld>
            <a:endParaRPr lang="en-US"/>
          </a:p>
        </p:txBody>
      </p:sp>
      <p:pic>
        <p:nvPicPr>
          <p:cNvPr id="7" name="Picture 6" descr="EHF_LogoTa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5588" y="1247329"/>
            <a:ext cx="3680825" cy="2700606"/>
          </a:xfrm>
          <a:prstGeom prst="rect">
            <a:avLst/>
          </a:prstGeom>
        </p:spPr>
      </p:pic>
    </p:spTree>
    <p:extLst>
      <p:ext uri="{BB962C8B-B14F-4D97-AF65-F5344CB8AC3E}">
        <p14:creationId xmlns:p14="http://schemas.microsoft.com/office/powerpoint/2010/main" val="191403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B323E-B12B-B44A-9C2C-4445C4BB7A2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84453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97262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76557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41287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417638"/>
          </a:xfrm>
          <a:prstGeom prst="rect">
            <a:avLst/>
          </a:prstGeom>
          <a:solidFill>
            <a:schemeClr val="accent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2/14/2017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0031" y="6333076"/>
            <a:ext cx="3971937" cy="381067"/>
          </a:xfrm>
          <a:prstGeom prst="rect">
            <a:avLst/>
          </a:prstGeom>
        </p:spPr>
      </p:pic>
    </p:spTree>
    <p:extLst>
      <p:ext uri="{BB962C8B-B14F-4D97-AF65-F5344CB8AC3E}">
        <p14:creationId xmlns:p14="http://schemas.microsoft.com/office/powerpoint/2010/main" val="581276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40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36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32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417638"/>
          </a:xfrm>
          <a:prstGeom prst="rect">
            <a:avLst/>
          </a:prstGeom>
          <a:solidFill>
            <a:schemeClr val="accent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2/14/2017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0031" y="6333076"/>
            <a:ext cx="3971937" cy="381067"/>
          </a:xfrm>
          <a:prstGeom prst="rect">
            <a:avLst/>
          </a:prstGeom>
        </p:spPr>
      </p:pic>
    </p:spTree>
    <p:extLst>
      <p:ext uri="{BB962C8B-B14F-4D97-AF65-F5344CB8AC3E}">
        <p14:creationId xmlns:p14="http://schemas.microsoft.com/office/powerpoint/2010/main" val="816932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40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36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32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417638"/>
          </a:xfrm>
          <a:prstGeom prst="rect">
            <a:avLst/>
          </a:prstGeom>
          <a:solidFill>
            <a:srgbClr val="688A7E"/>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2/14/2017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10031" y="6333076"/>
            <a:ext cx="3971937" cy="381067"/>
          </a:xfrm>
          <a:prstGeom prst="rect">
            <a:avLst/>
          </a:prstGeom>
        </p:spPr>
      </p:pic>
    </p:spTree>
    <p:extLst>
      <p:ext uri="{BB962C8B-B14F-4D97-AF65-F5344CB8AC3E}">
        <p14:creationId xmlns:p14="http://schemas.microsoft.com/office/powerpoint/2010/main" val="10924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40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36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32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417638"/>
          </a:xfrm>
          <a:prstGeom prst="rect">
            <a:avLst/>
          </a:prstGeom>
          <a:solidFill>
            <a:schemeClr val="accent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2/14/2017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0031" y="6333076"/>
            <a:ext cx="3971937" cy="381067"/>
          </a:xfrm>
          <a:prstGeom prst="rect">
            <a:avLst/>
          </a:prstGeom>
        </p:spPr>
      </p:pic>
    </p:spTree>
    <p:extLst>
      <p:ext uri="{BB962C8B-B14F-4D97-AF65-F5344CB8AC3E}">
        <p14:creationId xmlns:p14="http://schemas.microsoft.com/office/powerpoint/2010/main" val="28447396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40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36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32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3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97" y="0"/>
            <a:ext cx="12594773" cy="1417638"/>
          </a:xfrm>
          <a:prstGeom prst="rect">
            <a:avLst/>
          </a:prstGeom>
          <a:solidFill>
            <a:srgbClr val="688A7E"/>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7" name="Picture 6" descr="EHF_HorizontalLogotype_EHF_Logo copy 2.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85112" y="6365011"/>
            <a:ext cx="4221777" cy="305523"/>
          </a:xfrm>
          <a:prstGeom prst="rect">
            <a:avLst/>
          </a:prstGeom>
        </p:spPr>
      </p:pic>
    </p:spTree>
    <p:extLst>
      <p:ext uri="{BB962C8B-B14F-4D97-AF65-F5344CB8AC3E}">
        <p14:creationId xmlns:p14="http://schemas.microsoft.com/office/powerpoint/2010/main" val="21508248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496" y="1066672"/>
            <a:ext cx="10553700" cy="4216539"/>
          </a:xfrm>
          <a:prstGeom prst="rect">
            <a:avLst/>
          </a:prstGeom>
          <a:noFill/>
        </p:spPr>
        <p:txBody>
          <a:bodyPr wrap="square" rtlCol="0">
            <a:spAutoFit/>
          </a:bodyPr>
          <a:lstStyle/>
          <a:p>
            <a:pPr algn="ctr"/>
            <a:endParaRPr lang="en-US" sz="2400" dirty="0">
              <a:solidFill>
                <a:srgbClr val="E6674A"/>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Role of a Health Foundation in </a:t>
            </a:r>
          </a:p>
          <a:p>
            <a:pPr algn="ctr"/>
            <a:r>
              <a:rPr lang="en-US" sz="3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Developing </a:t>
            </a:r>
            <a:r>
              <a:rPr lang="en-US" sz="3200" dirty="0" err="1">
                <a:solidFill>
                  <a:srgbClr val="E6674A"/>
                </a:solidFill>
                <a:latin typeface="Verdana" panose="020B0604030504040204" pitchFamily="34" charset="0"/>
                <a:ea typeface="Verdana" panose="020B0604030504040204" pitchFamily="34" charset="0"/>
                <a:cs typeface="Verdana" panose="020B0604030504040204" pitchFamily="34" charset="0"/>
              </a:rPr>
              <a:t>HealthNotJustHealthcare</a:t>
            </a:r>
            <a:r>
              <a:rPr lang="en-US" sz="3200" dirty="0">
                <a:solidFill>
                  <a:srgbClr val="E6674A"/>
                </a:solidFill>
                <a:latin typeface="Verdana" panose="020B0604030504040204" pitchFamily="34" charset="0"/>
                <a:ea typeface="Verdana" panose="020B0604030504040204" pitchFamily="34" charset="0"/>
                <a:cs typeface="Verdana" panose="020B0604030504040204" pitchFamily="34" charset="0"/>
              </a:rPr>
              <a:t> </a:t>
            </a:r>
            <a:r>
              <a:rPr lang="en-US" sz="3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Strategies to Assist Communities and Community Clinics </a:t>
            </a:r>
          </a:p>
          <a:p>
            <a:pPr algn="ctr"/>
            <a:endParaRPr lang="en-US" sz="3600" dirty="0">
              <a:solidFill>
                <a:srgbClr val="E6674A"/>
              </a:solidFill>
              <a:latin typeface="Verdana" panose="020B0604030504040204" pitchFamily="34" charset="0"/>
              <a:ea typeface="Verdana" panose="020B0604030504040204" pitchFamily="34" charset="0"/>
              <a:cs typeface="Verdana" panose="020B0604030504040204" pitchFamily="34" charset="0"/>
            </a:endParaRPr>
          </a:p>
          <a:p>
            <a:pPr algn="ctr"/>
            <a:endParaRPr lang="en-US" sz="3600" dirty="0">
              <a:solidFill>
                <a:srgbClr val="E6674A"/>
              </a:solidFill>
              <a:latin typeface="Verdana" panose="020B0604030504040204" pitchFamily="34" charset="0"/>
              <a:ea typeface="Verdana" panose="020B0604030504040204" pitchFamily="34" charset="0"/>
              <a:cs typeface="Verdana" panose="020B0604030504040204" pitchFamily="34" charset="0"/>
            </a:endParaRPr>
          </a:p>
          <a:p>
            <a:pPr algn="ctr"/>
            <a:endParaRPr lang="en-US" sz="3600" dirty="0">
              <a:solidFill>
                <a:srgbClr val="E6674A"/>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Shao-Chee Sim</a:t>
            </a:r>
          </a:p>
          <a:p>
            <a:pPr algn="ctr"/>
            <a:r>
              <a:rPr lang="en-US"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February 17, 2017</a:t>
            </a:r>
          </a:p>
        </p:txBody>
      </p:sp>
    </p:spTree>
    <p:extLst>
      <p:ext uri="{BB962C8B-B14F-4D97-AF65-F5344CB8AC3E}">
        <p14:creationId xmlns:p14="http://schemas.microsoft.com/office/powerpoint/2010/main" val="66032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6674A"/>
          </a:solidFill>
        </p:spPr>
        <p:txBody>
          <a:bodyPr/>
          <a:lstStyle/>
          <a:p>
            <a:r>
              <a:rPr lang="en-US" dirty="0"/>
              <a:t>SOME EARLY LESSONS LEARNED</a:t>
            </a:r>
          </a:p>
        </p:txBody>
      </p:sp>
      <p:sp>
        <p:nvSpPr>
          <p:cNvPr id="3" name="Content Placeholder 2"/>
          <p:cNvSpPr>
            <a:spLocks noGrp="1"/>
          </p:cNvSpPr>
          <p:nvPr>
            <p:ph idx="1"/>
          </p:nvPr>
        </p:nvSpPr>
        <p:spPr>
          <a:xfrm>
            <a:off x="609600" y="1600201"/>
            <a:ext cx="10972800" cy="5186493"/>
          </a:xfrm>
        </p:spPr>
        <p:txBody>
          <a:bodyPr>
            <a:normAutofit fontScale="70000" lnSpcReduction="20000"/>
          </a:bodyPr>
          <a:lstStyle/>
          <a:p>
            <a:pPr marL="514350" indent="-514350">
              <a:buFont typeface="+mj-lt"/>
              <a:buAutoNum type="arabicPeriod"/>
            </a:pPr>
            <a:r>
              <a:rPr lang="en-US" sz="2800" dirty="0">
                <a:solidFill>
                  <a:schemeClr val="bg1">
                    <a:lumMod val="50000"/>
                  </a:schemeClr>
                </a:solidFill>
              </a:rPr>
              <a:t>EHF service area covers 57 counties and 10.7 million population.  Given this complexity, EHF is experimenting with a number of different approaches: </a:t>
            </a:r>
          </a:p>
          <a:p>
            <a:pPr marL="914400" lvl="1" indent="-173038">
              <a:buFont typeface="Arial" panose="020B0604020202020204" pitchFamily="34" charset="0"/>
              <a:buChar char="•"/>
            </a:pPr>
            <a:r>
              <a:rPr lang="en-US" sz="2400" dirty="0">
                <a:solidFill>
                  <a:schemeClr val="bg1">
                    <a:lumMod val="50000"/>
                  </a:schemeClr>
                </a:solidFill>
              </a:rPr>
              <a:t>Invest in research, asset maps and social network analysis</a:t>
            </a:r>
          </a:p>
          <a:p>
            <a:pPr marL="914400" lvl="1" indent="-173038">
              <a:buFont typeface="Arial" panose="020B0604020202020204" pitchFamily="34" charset="0"/>
              <a:buChar char="•"/>
            </a:pPr>
            <a:r>
              <a:rPr lang="en-US" sz="2400" dirty="0">
                <a:solidFill>
                  <a:schemeClr val="bg1">
                    <a:lumMod val="50000"/>
                  </a:schemeClr>
                </a:solidFill>
              </a:rPr>
              <a:t>Deploying staff to support existing health coalition work </a:t>
            </a:r>
          </a:p>
          <a:p>
            <a:pPr marL="914400" lvl="1" indent="-173038">
              <a:buFont typeface="Arial" panose="020B0604020202020204" pitchFamily="34" charset="0"/>
              <a:buChar char="•"/>
            </a:pPr>
            <a:r>
              <a:rPr lang="en-US" sz="2400" dirty="0">
                <a:solidFill>
                  <a:schemeClr val="bg1">
                    <a:lumMod val="50000"/>
                  </a:schemeClr>
                </a:solidFill>
              </a:rPr>
              <a:t>Rely on the knowledge of local universities in communities to help us identify community stakeholders and organizations </a:t>
            </a:r>
          </a:p>
          <a:p>
            <a:pPr marL="514350" indent="-514350">
              <a:buFont typeface="+mj-lt"/>
              <a:buAutoNum type="arabicPeriod"/>
            </a:pPr>
            <a:endParaRPr lang="en-US" sz="2800" dirty="0">
              <a:solidFill>
                <a:schemeClr val="bg1">
                  <a:lumMod val="50000"/>
                </a:schemeClr>
              </a:solidFill>
            </a:endParaRPr>
          </a:p>
          <a:p>
            <a:pPr marL="514350" indent="-514350">
              <a:buFont typeface="+mj-lt"/>
              <a:buAutoNum type="arabicPeriod"/>
            </a:pPr>
            <a:r>
              <a:rPr lang="en-US" sz="2800" dirty="0">
                <a:solidFill>
                  <a:schemeClr val="bg1">
                    <a:lumMod val="50000"/>
                  </a:schemeClr>
                </a:solidFill>
              </a:rPr>
              <a:t>Community engagement is often messy, time and resource intensive, and leaders usually look for a quick solution without including community voices.</a:t>
            </a:r>
          </a:p>
          <a:p>
            <a:pPr marL="514350" indent="-514350">
              <a:buFont typeface="+mj-lt"/>
              <a:buAutoNum type="arabicPeriod"/>
            </a:pPr>
            <a:endParaRPr lang="en-US" sz="2800" dirty="0">
              <a:solidFill>
                <a:schemeClr val="bg1">
                  <a:lumMod val="50000"/>
                </a:schemeClr>
              </a:solidFill>
            </a:endParaRPr>
          </a:p>
          <a:p>
            <a:pPr marL="514350" indent="-514350">
              <a:buFont typeface="+mj-lt"/>
              <a:buAutoNum type="arabicPeriod"/>
            </a:pPr>
            <a:r>
              <a:rPr lang="en-US" sz="2800" dirty="0">
                <a:solidFill>
                  <a:schemeClr val="bg1">
                    <a:lumMod val="50000"/>
                  </a:schemeClr>
                </a:solidFill>
              </a:rPr>
              <a:t>EHF is in the midst of developing a community engagement strategy – more intentional, focused and outcome-oriented.</a:t>
            </a:r>
          </a:p>
          <a:p>
            <a:pPr marL="514350" indent="-514350">
              <a:buFont typeface="+mj-lt"/>
              <a:buAutoNum type="arabicPeriod"/>
            </a:pPr>
            <a:endParaRPr lang="en-US" sz="2800" dirty="0">
              <a:solidFill>
                <a:schemeClr val="bg1">
                  <a:lumMod val="50000"/>
                </a:schemeClr>
              </a:solidFill>
            </a:endParaRPr>
          </a:p>
          <a:p>
            <a:pPr marL="514350" indent="-514350">
              <a:buFont typeface="+mj-lt"/>
              <a:buAutoNum type="arabicPeriod"/>
            </a:pPr>
            <a:r>
              <a:rPr lang="en-US" sz="2800" dirty="0">
                <a:solidFill>
                  <a:schemeClr val="bg1">
                    <a:lumMod val="50000"/>
                  </a:schemeClr>
                </a:solidFill>
              </a:rPr>
              <a:t>Given the larger health policy trends, EHF has and continues to work to address patients’ social determinants of health issues via community prevention initiative, social determinants of health screening tools and financial sustainability of the community clinics to address upstream issue. </a:t>
            </a:r>
            <a:r>
              <a:rPr lang="en-US" sz="2800" dirty="0">
                <a:solidFill>
                  <a:srgbClr val="E6674A"/>
                </a:solidFill>
              </a:rPr>
              <a:t>(</a:t>
            </a:r>
            <a:r>
              <a:rPr lang="en-US" sz="2800" dirty="0" err="1">
                <a:solidFill>
                  <a:srgbClr val="E6674A"/>
                </a:solidFill>
              </a:rPr>
              <a:t>HealthNotJustHealthcare</a:t>
            </a:r>
            <a:r>
              <a:rPr lang="en-US" sz="2800" dirty="0">
                <a:solidFill>
                  <a:srgbClr val="E6674A"/>
                </a:solidFill>
              </a:rPr>
              <a:t>!)</a:t>
            </a:r>
          </a:p>
          <a:p>
            <a:endParaRPr lang="en-US" sz="2800" dirty="0"/>
          </a:p>
          <a:p>
            <a:endParaRPr lang="en-US" sz="2800" dirty="0"/>
          </a:p>
        </p:txBody>
      </p:sp>
    </p:spTree>
    <p:extLst>
      <p:ext uri="{BB962C8B-B14F-4D97-AF65-F5344CB8AC3E}">
        <p14:creationId xmlns:p14="http://schemas.microsoft.com/office/powerpoint/2010/main" val="194241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4375" y="2667004"/>
            <a:ext cx="10972800" cy="2867022"/>
          </a:xfrm>
        </p:spPr>
        <p:txBody>
          <a:bodyPr>
            <a:normAutofit/>
          </a:bodyPr>
          <a:lstStyle/>
          <a:p>
            <a:pPr marL="0" indent="0" algn="ctr">
              <a:buNone/>
            </a:pPr>
            <a:r>
              <a:rPr lang="en-US" sz="3200" dirty="0">
                <a:solidFill>
                  <a:schemeClr val="bg1">
                    <a:lumMod val="50000"/>
                  </a:schemeClr>
                </a:solidFill>
              </a:rPr>
              <a:t>Shao-Chee Sim, PhD</a:t>
            </a:r>
          </a:p>
          <a:p>
            <a:pPr marL="0" indent="0" algn="ctr">
              <a:buNone/>
            </a:pPr>
            <a:r>
              <a:rPr lang="en-US" sz="3200" dirty="0">
                <a:solidFill>
                  <a:schemeClr val="bg1">
                    <a:lumMod val="50000"/>
                  </a:schemeClr>
                </a:solidFill>
              </a:rPr>
              <a:t>Vice President for Applied Research</a:t>
            </a:r>
          </a:p>
          <a:p>
            <a:pPr marL="0" indent="0" algn="ctr">
              <a:buNone/>
            </a:pPr>
            <a:r>
              <a:rPr lang="en-US" sz="3200" dirty="0">
                <a:solidFill>
                  <a:schemeClr val="bg1">
                    <a:lumMod val="50000"/>
                  </a:schemeClr>
                </a:solidFill>
              </a:rPr>
              <a:t>Ssim@episcopalhealth.org</a:t>
            </a:r>
          </a:p>
        </p:txBody>
      </p:sp>
    </p:spTree>
    <p:extLst>
      <p:ext uri="{BB962C8B-B14F-4D97-AF65-F5344CB8AC3E}">
        <p14:creationId xmlns:p14="http://schemas.microsoft.com/office/powerpoint/2010/main" val="5931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20 at 12.01.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2112" y="2039885"/>
            <a:ext cx="5195888" cy="4219575"/>
          </a:xfrm>
          <a:prstGeom prst="rect">
            <a:avLst/>
          </a:prstGeom>
          <a:noFill/>
          <a:ln>
            <a:noFill/>
          </a:ln>
          <a:effectLst>
            <a:outerShdw blurRad="50800" dist="38100" dir="5400000" algn="t"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2"/>
          <p:cNvSpPr>
            <a:spLocks noGrp="1"/>
          </p:cNvSpPr>
          <p:nvPr>
            <p:ph idx="1"/>
          </p:nvPr>
        </p:nvSpPr>
        <p:spPr>
          <a:xfrm>
            <a:off x="980451" y="2039885"/>
            <a:ext cx="3689405" cy="2992138"/>
          </a:xfrm>
        </p:spPr>
        <p:txBody>
          <a:bodyPr>
            <a:normAutofit fontScale="92500" lnSpcReduction="10000"/>
          </a:bodyPr>
          <a:lstStyle/>
          <a:p>
            <a:pPr marL="0" indent="0">
              <a:buNone/>
            </a:pPr>
            <a:r>
              <a:rPr lang="en-US" altLang="en-US" sz="2000" b="1" u="sng" dirty="0">
                <a:solidFill>
                  <a:schemeClr val="bg1">
                    <a:lumMod val="50000"/>
                  </a:schemeClr>
                </a:solidFill>
                <a:latin typeface="Verdana" panose="020B0604030504040204" pitchFamily="34" charset="0"/>
              </a:rPr>
              <a:t>Geographic service area</a:t>
            </a:r>
            <a:r>
              <a:rPr lang="en-US" altLang="en-US" sz="2000" b="1" dirty="0">
                <a:solidFill>
                  <a:schemeClr val="bg1">
                    <a:lumMod val="50000"/>
                  </a:schemeClr>
                </a:solidFill>
                <a:latin typeface="Verdana" panose="020B0604030504040204" pitchFamily="34" charset="0"/>
              </a:rPr>
              <a:t>:</a:t>
            </a:r>
          </a:p>
          <a:p>
            <a:pPr marL="0" indent="0">
              <a:buNone/>
            </a:pPr>
            <a:endParaRPr lang="en-US" altLang="en-US" sz="2000" b="1" dirty="0">
              <a:solidFill>
                <a:schemeClr val="bg1">
                  <a:lumMod val="50000"/>
                </a:schemeClr>
              </a:solidFill>
              <a:latin typeface="Verdana" panose="020B0604030504040204" pitchFamily="34" charset="0"/>
            </a:endParaRPr>
          </a:p>
          <a:p>
            <a:pPr marL="0" indent="0">
              <a:buNone/>
            </a:pPr>
            <a:r>
              <a:rPr lang="en-US" altLang="en-US" sz="2000" b="1" dirty="0">
                <a:solidFill>
                  <a:schemeClr val="bg1">
                    <a:lumMod val="50000"/>
                  </a:schemeClr>
                </a:solidFill>
                <a:latin typeface="Verdana" panose="020B0604030504040204" pitchFamily="34" charset="0"/>
              </a:rPr>
              <a:t>57 counties in SE Texas</a:t>
            </a:r>
          </a:p>
          <a:p>
            <a:pPr marL="0" indent="0">
              <a:buNone/>
            </a:pPr>
            <a:endParaRPr lang="en-US" altLang="en-US" sz="2000" b="1" dirty="0">
              <a:solidFill>
                <a:schemeClr val="bg1">
                  <a:lumMod val="50000"/>
                </a:schemeClr>
              </a:solidFill>
              <a:latin typeface="Verdana" panose="020B0604030504040204" pitchFamily="34" charset="0"/>
            </a:endParaRPr>
          </a:p>
          <a:p>
            <a:pPr marL="0" indent="0">
              <a:buNone/>
            </a:pPr>
            <a:r>
              <a:rPr lang="en-US" altLang="en-US" sz="2000" b="1" dirty="0">
                <a:solidFill>
                  <a:schemeClr val="bg1">
                    <a:lumMod val="50000"/>
                  </a:schemeClr>
                </a:solidFill>
                <a:latin typeface="Verdana" panose="020B0604030504040204" pitchFamily="34" charset="0"/>
              </a:rPr>
              <a:t>10 million people</a:t>
            </a:r>
          </a:p>
          <a:p>
            <a:pPr marL="0" indent="0">
              <a:buNone/>
            </a:pPr>
            <a:endParaRPr lang="en-US" altLang="en-US" sz="2000" b="1" dirty="0">
              <a:solidFill>
                <a:schemeClr val="bg1">
                  <a:lumMod val="50000"/>
                </a:schemeClr>
              </a:solidFill>
              <a:latin typeface="Verdana" panose="020B0604030504040204" pitchFamily="34" charset="0"/>
            </a:endParaRPr>
          </a:p>
          <a:p>
            <a:pPr marL="0" indent="0">
              <a:buNone/>
            </a:pPr>
            <a:r>
              <a:rPr lang="en-US" altLang="en-US" sz="2000" b="1" dirty="0">
                <a:solidFill>
                  <a:schemeClr val="bg1">
                    <a:lumMod val="50000"/>
                  </a:schemeClr>
                </a:solidFill>
                <a:latin typeface="Verdana" panose="020B0604030504040204" pitchFamily="34" charset="0"/>
              </a:rPr>
              <a:t>153 Churches</a:t>
            </a:r>
          </a:p>
          <a:p>
            <a:pPr marL="0" indent="0">
              <a:buNone/>
            </a:pPr>
            <a:endParaRPr lang="en-US" altLang="en-US" sz="2000" b="1" dirty="0">
              <a:solidFill>
                <a:srgbClr val="688A7E"/>
              </a:solidFill>
              <a:latin typeface="Verdana" panose="020B0604030504040204" pitchFamily="34" charset="0"/>
            </a:endParaRPr>
          </a:p>
          <a:p>
            <a:pPr marL="0" indent="0">
              <a:buNone/>
            </a:pPr>
            <a:r>
              <a:rPr lang="en-US" altLang="en-US" sz="2400" b="1" dirty="0">
                <a:solidFill>
                  <a:srgbClr val="E6674A"/>
                </a:solidFill>
                <a:latin typeface="Verdana" panose="020B0604030504040204" pitchFamily="34" charset="0"/>
              </a:rPr>
              <a:t>	</a:t>
            </a:r>
          </a:p>
          <a:p>
            <a:pPr marL="0" indent="0">
              <a:buNone/>
            </a:pPr>
            <a:endParaRPr lang="en-US" altLang="en-US" sz="1800" b="1" dirty="0">
              <a:solidFill>
                <a:srgbClr val="E6674A"/>
              </a:solidFill>
              <a:latin typeface="Verdana" panose="020B0604030504040204" pitchFamily="34" charset="0"/>
            </a:endParaRPr>
          </a:p>
          <a:p>
            <a:pPr marL="0" indent="0">
              <a:buNone/>
            </a:pPr>
            <a:endParaRPr lang="en-US" altLang="en-US" dirty="0">
              <a:solidFill>
                <a:srgbClr val="FF0000"/>
              </a:solidFill>
              <a:latin typeface="Verdana" panose="020B0604030504040204" pitchFamily="34" charset="0"/>
            </a:endParaRPr>
          </a:p>
        </p:txBody>
      </p:sp>
      <p:sp>
        <p:nvSpPr>
          <p:cNvPr id="5" name="Title 1"/>
          <p:cNvSpPr txBox="1">
            <a:spLocks/>
          </p:cNvSpPr>
          <p:nvPr/>
        </p:nvSpPr>
        <p:spPr>
          <a:xfrm>
            <a:off x="0" y="0"/>
            <a:ext cx="12192000" cy="1417638"/>
          </a:xfrm>
          <a:prstGeom prst="rect">
            <a:avLst/>
          </a:prstGeom>
          <a:solidFill>
            <a:srgbClr val="E6674A"/>
          </a:solidFill>
        </p:spPr>
        <p:txBody>
          <a:bodyPr vert="horz" lIns="91440" tIns="45720" rIns="91440" bIns="45720" rtlCol="0" anchor="ctr">
            <a:normAutofit/>
          </a:bodyPr>
          <a:lstStyle>
            <a:lvl1pPr algn="ctr" defTabSz="457200" rtl="0" eaLnBrk="1" latinLnBrk="0" hangingPunct="1">
              <a:spcBef>
                <a:spcPct val="0"/>
              </a:spcBef>
              <a:buNone/>
              <a:defRPr sz="3600" kern="1200">
                <a:solidFill>
                  <a:schemeClr val="bg1"/>
                </a:solidFill>
                <a:latin typeface="Verdana"/>
                <a:ea typeface="+mj-ea"/>
                <a:cs typeface="Verdana"/>
              </a:defRPr>
            </a:lvl1pPr>
          </a:lstStyle>
          <a:p>
            <a:r>
              <a:rPr lang="en-US" sz="4000" b="1" dirty="0"/>
              <a:t>Episcopal Health Foundation</a:t>
            </a:r>
          </a:p>
          <a:p>
            <a:r>
              <a:rPr lang="en-US" sz="4000" b="1" dirty="0"/>
              <a:t>Service Area</a:t>
            </a:r>
          </a:p>
        </p:txBody>
      </p:sp>
    </p:spTree>
    <p:extLst>
      <p:ext uri="{BB962C8B-B14F-4D97-AF65-F5344CB8AC3E}">
        <p14:creationId xmlns:p14="http://schemas.microsoft.com/office/powerpoint/2010/main" val="266270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12 at 2.5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128" y="255249"/>
            <a:ext cx="7390256" cy="59870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118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00202"/>
            <a:ext cx="10587488" cy="4196749"/>
          </a:xfrm>
        </p:spPr>
        <p:txBody>
          <a:bodyPr>
            <a:normAutofit fontScale="85000" lnSpcReduction="20000"/>
          </a:bodyPr>
          <a:lstStyle/>
          <a:p>
            <a:endParaRPr lang="en-US" dirty="0">
              <a:solidFill>
                <a:schemeClr val="bg1">
                  <a:lumMod val="50000"/>
                </a:schemeClr>
              </a:solidFill>
            </a:endParaRPr>
          </a:p>
          <a:p>
            <a:pPr marL="0" indent="0">
              <a:buNone/>
            </a:pPr>
            <a:r>
              <a:rPr lang="en-US" sz="2200" b="1" dirty="0">
                <a:solidFill>
                  <a:schemeClr val="bg1">
                    <a:lumMod val="50000"/>
                  </a:schemeClr>
                </a:solidFill>
              </a:rPr>
              <a:t>Convene Organizations to Accomplish A Goal</a:t>
            </a:r>
          </a:p>
          <a:p>
            <a:pPr>
              <a:spcAft>
                <a:spcPts val="1200"/>
              </a:spcAft>
              <a:buFont typeface="Arial" panose="020B0604020202020204" pitchFamily="34" charset="0"/>
              <a:buChar char="•"/>
            </a:pPr>
            <a:r>
              <a:rPr lang="en-US" sz="1700" dirty="0">
                <a:solidFill>
                  <a:schemeClr val="bg1">
                    <a:lumMod val="50000"/>
                  </a:schemeClr>
                </a:solidFill>
              </a:rPr>
              <a:t>Beaumont Health Coalition</a:t>
            </a:r>
          </a:p>
          <a:p>
            <a:pPr>
              <a:buFont typeface="Arial" panose="020B0604020202020204" pitchFamily="34" charset="0"/>
              <a:buChar char="•"/>
            </a:pPr>
            <a:r>
              <a:rPr lang="en-US" sz="1700" dirty="0">
                <a:solidFill>
                  <a:schemeClr val="bg1">
                    <a:lumMod val="50000"/>
                  </a:schemeClr>
                </a:solidFill>
              </a:rPr>
              <a:t>Health &amp; Wellness Planning Committees in Madison, Grimes and Robertson Counties</a:t>
            </a:r>
          </a:p>
          <a:p>
            <a:pPr marL="0" indent="0">
              <a:buNone/>
            </a:pPr>
            <a:endParaRPr lang="en-US" dirty="0">
              <a:solidFill>
                <a:schemeClr val="bg1">
                  <a:lumMod val="50000"/>
                </a:schemeClr>
              </a:solidFill>
            </a:endParaRPr>
          </a:p>
          <a:p>
            <a:pPr marL="0" indent="0">
              <a:buNone/>
            </a:pPr>
            <a:r>
              <a:rPr lang="en-US" altLang="en-US" sz="2200" b="1" dirty="0">
                <a:solidFill>
                  <a:schemeClr val="bg1">
                    <a:lumMod val="50000"/>
                  </a:schemeClr>
                </a:solidFill>
              </a:rPr>
              <a:t>Build capacity of organizations to engage their communities to appreciate grassroots voices</a:t>
            </a:r>
          </a:p>
          <a:p>
            <a:pPr>
              <a:spcAft>
                <a:spcPts val="1200"/>
              </a:spcAft>
            </a:pPr>
            <a:r>
              <a:rPr lang="en-US" sz="1700" dirty="0">
                <a:solidFill>
                  <a:schemeClr val="bg1">
                    <a:lumMod val="50000"/>
                  </a:schemeClr>
                </a:solidFill>
              </a:rPr>
              <a:t>Prosper Waco (Collective Impact Initiative)</a:t>
            </a:r>
          </a:p>
          <a:p>
            <a:pPr>
              <a:spcAft>
                <a:spcPts val="1200"/>
              </a:spcAft>
            </a:pPr>
            <a:r>
              <a:rPr lang="en-US" sz="1700" dirty="0">
                <a:solidFill>
                  <a:schemeClr val="bg1">
                    <a:lumMod val="50000"/>
                  </a:schemeClr>
                </a:solidFill>
              </a:rPr>
              <a:t>Early Matters in Houston (Collective Impact Initiative)</a:t>
            </a:r>
          </a:p>
          <a:p>
            <a:pPr>
              <a:spcAft>
                <a:spcPts val="1200"/>
              </a:spcAft>
            </a:pPr>
            <a:r>
              <a:rPr lang="en-US" sz="1700" dirty="0">
                <a:solidFill>
                  <a:schemeClr val="bg1">
                    <a:lumMod val="50000"/>
                  </a:schemeClr>
                </a:solidFill>
              </a:rPr>
              <a:t>Community Engagement Workshops (targeting grantees and congregations)</a:t>
            </a:r>
          </a:p>
          <a:p>
            <a:pPr>
              <a:spcAft>
                <a:spcPts val="1200"/>
              </a:spcAft>
            </a:pPr>
            <a:r>
              <a:rPr lang="en-US" sz="1700" i="1" dirty="0">
                <a:solidFill>
                  <a:schemeClr val="bg1">
                    <a:lumMod val="50000"/>
                  </a:schemeClr>
                </a:solidFill>
              </a:rPr>
              <a:t>Provide grants to support community engagement work</a:t>
            </a:r>
          </a:p>
          <a:p>
            <a:pPr>
              <a:spcAft>
                <a:spcPts val="1200"/>
              </a:spcAft>
            </a:pPr>
            <a:r>
              <a:rPr lang="en-US" sz="1700" i="1" dirty="0">
                <a:solidFill>
                  <a:schemeClr val="bg1">
                    <a:lumMod val="50000"/>
                  </a:schemeClr>
                </a:solidFill>
              </a:rPr>
              <a:t>Engage congregations in health-focused outreach</a:t>
            </a:r>
          </a:p>
        </p:txBody>
      </p:sp>
      <p:sp>
        <p:nvSpPr>
          <p:cNvPr id="4" name="Title 1"/>
          <p:cNvSpPr>
            <a:spLocks noGrp="1"/>
          </p:cNvSpPr>
          <p:nvPr>
            <p:ph type="title"/>
          </p:nvPr>
        </p:nvSpPr>
        <p:spPr>
          <a:solidFill>
            <a:srgbClr val="E6674A"/>
          </a:solidFill>
        </p:spPr>
        <p:txBody>
          <a:bodyPr/>
          <a:lstStyle/>
          <a:p>
            <a:r>
              <a:rPr lang="en-US" dirty="0"/>
              <a:t>Community Engagement Efforts</a:t>
            </a:r>
          </a:p>
        </p:txBody>
      </p:sp>
    </p:spTree>
    <p:extLst>
      <p:ext uri="{BB962C8B-B14F-4D97-AF65-F5344CB8AC3E}">
        <p14:creationId xmlns:p14="http://schemas.microsoft.com/office/powerpoint/2010/main" val="260759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832184"/>
            <a:ext cx="10972800" cy="4344329"/>
          </a:xfrm>
        </p:spPr>
        <p:txBody>
          <a:bodyPr>
            <a:normAutofit fontScale="47500" lnSpcReduction="20000"/>
          </a:bodyPr>
          <a:lstStyle/>
          <a:p>
            <a:pPr marL="0" indent="0">
              <a:spcAft>
                <a:spcPts val="1200"/>
              </a:spcAft>
              <a:buNone/>
            </a:pPr>
            <a:r>
              <a:rPr lang="en-US" sz="4000" b="1" dirty="0">
                <a:solidFill>
                  <a:schemeClr val="bg1">
                    <a:lumMod val="50000"/>
                  </a:schemeClr>
                </a:solidFill>
              </a:rPr>
              <a:t>Stakeholder Engagement</a:t>
            </a:r>
          </a:p>
          <a:p>
            <a:pPr>
              <a:spcAft>
                <a:spcPts val="1200"/>
              </a:spcAft>
              <a:buFont typeface="Arial" panose="020B0604020202020204" pitchFamily="34" charset="0"/>
              <a:buChar char="•"/>
            </a:pPr>
            <a:r>
              <a:rPr lang="en-US" sz="2900" dirty="0">
                <a:solidFill>
                  <a:schemeClr val="bg1">
                    <a:lumMod val="50000"/>
                  </a:schemeClr>
                </a:solidFill>
              </a:rPr>
              <a:t>State Associations (Texas Organization of Rural &amp; Community Hospitals &amp; Texas </a:t>
            </a:r>
            <a:r>
              <a:rPr lang="en-US" sz="2900" dirty="0" err="1">
                <a:solidFill>
                  <a:schemeClr val="bg1">
                    <a:lumMod val="50000"/>
                  </a:schemeClr>
                </a:solidFill>
              </a:rPr>
              <a:t>Assoc</a:t>
            </a:r>
            <a:r>
              <a:rPr lang="en-US" sz="2900" dirty="0">
                <a:solidFill>
                  <a:schemeClr val="bg1">
                    <a:lumMod val="50000"/>
                  </a:schemeClr>
                </a:solidFill>
              </a:rPr>
              <a:t> of Rural Health Clinics</a:t>
            </a:r>
          </a:p>
          <a:p>
            <a:pPr>
              <a:spcAft>
                <a:spcPts val="1200"/>
              </a:spcAft>
              <a:buFont typeface="Arial" panose="020B0604020202020204" pitchFamily="34" charset="0"/>
              <a:buChar char="•"/>
            </a:pPr>
            <a:r>
              <a:rPr lang="en-US" sz="2900" dirty="0">
                <a:solidFill>
                  <a:schemeClr val="bg1">
                    <a:lumMod val="50000"/>
                  </a:schemeClr>
                </a:solidFill>
              </a:rPr>
              <a:t>State Agencies	(Texas State Office of Rural Health &amp; Texas Office of Primary Care)</a:t>
            </a:r>
          </a:p>
          <a:p>
            <a:pPr>
              <a:spcAft>
                <a:spcPts val="1200"/>
              </a:spcAft>
              <a:buFont typeface="Arial" panose="020B0604020202020204" pitchFamily="34" charset="0"/>
              <a:buChar char="•"/>
            </a:pPr>
            <a:r>
              <a:rPr lang="en-US" sz="2900" dirty="0">
                <a:solidFill>
                  <a:schemeClr val="bg1">
                    <a:lumMod val="50000"/>
                  </a:schemeClr>
                </a:solidFill>
              </a:rPr>
              <a:t>Funding Partners (St. David’s Foundation, Methodist Healthcare Ministries &amp; T.L.L. Temple Foundation)</a:t>
            </a:r>
          </a:p>
          <a:p>
            <a:pPr marL="0" indent="0">
              <a:spcAft>
                <a:spcPts val="1200"/>
              </a:spcAft>
              <a:buNone/>
            </a:pPr>
            <a:r>
              <a:rPr lang="en-US" sz="4000" b="1" dirty="0">
                <a:solidFill>
                  <a:schemeClr val="bg1">
                    <a:lumMod val="50000"/>
                  </a:schemeClr>
                </a:solidFill>
              </a:rPr>
              <a:t>Research Projects</a:t>
            </a:r>
          </a:p>
          <a:p>
            <a:pPr>
              <a:spcAft>
                <a:spcPts val="1200"/>
              </a:spcAft>
            </a:pPr>
            <a:r>
              <a:rPr lang="en-US" sz="2900" dirty="0">
                <a:solidFill>
                  <a:schemeClr val="bg1">
                    <a:lumMod val="50000"/>
                  </a:schemeClr>
                </a:solidFill>
              </a:rPr>
              <a:t>State of rural hospitals in Texas (TORCH)</a:t>
            </a:r>
          </a:p>
          <a:p>
            <a:pPr>
              <a:spcAft>
                <a:spcPts val="1200"/>
              </a:spcAft>
            </a:pPr>
            <a:r>
              <a:rPr lang="en-US" sz="2900" dirty="0">
                <a:solidFill>
                  <a:schemeClr val="bg1">
                    <a:lumMod val="50000"/>
                  </a:schemeClr>
                </a:solidFill>
              </a:rPr>
              <a:t>In-depth analysis of rural health clinics (TORCH and TARHC)</a:t>
            </a:r>
          </a:p>
          <a:p>
            <a:pPr>
              <a:spcAft>
                <a:spcPts val="1200"/>
              </a:spcAft>
            </a:pPr>
            <a:r>
              <a:rPr lang="en-US" sz="2900" dirty="0">
                <a:solidFill>
                  <a:schemeClr val="bg1">
                    <a:lumMod val="50000"/>
                  </a:schemeClr>
                </a:solidFill>
              </a:rPr>
              <a:t>Development of community options to address rural hospital closures (TAMU College of Medicine)</a:t>
            </a:r>
          </a:p>
          <a:p>
            <a:pPr marL="0" indent="0">
              <a:spcAft>
                <a:spcPts val="1200"/>
              </a:spcAft>
              <a:buNone/>
            </a:pPr>
            <a:r>
              <a:rPr lang="en-US" sz="4000" b="1" dirty="0">
                <a:solidFill>
                  <a:schemeClr val="bg1">
                    <a:lumMod val="50000"/>
                  </a:schemeClr>
                </a:solidFill>
              </a:rPr>
              <a:t>Community Convening</a:t>
            </a:r>
          </a:p>
          <a:p>
            <a:pPr>
              <a:spcAft>
                <a:spcPts val="1200"/>
              </a:spcAft>
            </a:pPr>
            <a:r>
              <a:rPr lang="en-US" sz="2900" dirty="0">
                <a:solidFill>
                  <a:schemeClr val="bg1">
                    <a:lumMod val="50000"/>
                  </a:schemeClr>
                </a:solidFill>
              </a:rPr>
              <a:t>Madison, Grimes and Robertson Counties (TAMU Southwest Rural Health Research Center)</a:t>
            </a:r>
          </a:p>
          <a:p>
            <a:pPr>
              <a:spcAft>
                <a:spcPts val="1200"/>
              </a:spcAft>
            </a:pPr>
            <a:r>
              <a:rPr lang="en-US" sz="2900" dirty="0">
                <a:solidFill>
                  <a:schemeClr val="bg1">
                    <a:lumMod val="50000"/>
                  </a:schemeClr>
                </a:solidFill>
              </a:rPr>
              <a:t>11 rural counties in Northeast Texas (UT Northeast Health Science)</a:t>
            </a:r>
          </a:p>
          <a:p>
            <a:pPr marL="0" indent="0">
              <a:spcAft>
                <a:spcPts val="1200"/>
              </a:spcAft>
              <a:buNone/>
            </a:pPr>
            <a:endParaRPr lang="en-US" sz="2400" b="1" dirty="0">
              <a:solidFill>
                <a:schemeClr val="bg1">
                  <a:lumMod val="50000"/>
                </a:schemeClr>
              </a:solidFill>
            </a:endParaRPr>
          </a:p>
        </p:txBody>
      </p:sp>
      <p:sp>
        <p:nvSpPr>
          <p:cNvPr id="4" name="Title 1"/>
          <p:cNvSpPr>
            <a:spLocks noGrp="1"/>
          </p:cNvSpPr>
          <p:nvPr>
            <p:ph type="title"/>
          </p:nvPr>
        </p:nvSpPr>
        <p:spPr>
          <a:xfrm>
            <a:off x="-176213" y="-25400"/>
            <a:ext cx="12595226" cy="1417638"/>
          </a:xfrm>
          <a:solidFill>
            <a:srgbClr val="E6674A"/>
          </a:solidFill>
        </p:spPr>
        <p:txBody>
          <a:bodyPr/>
          <a:lstStyle/>
          <a:p>
            <a:r>
              <a:rPr lang="en-US" dirty="0"/>
              <a:t>Rural Health Efforts</a:t>
            </a:r>
          </a:p>
        </p:txBody>
      </p:sp>
    </p:spTree>
    <p:extLst>
      <p:ext uri="{BB962C8B-B14F-4D97-AF65-F5344CB8AC3E}">
        <p14:creationId xmlns:p14="http://schemas.microsoft.com/office/powerpoint/2010/main" val="196692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Centered Health Homes (CCHH)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849" y="1639863"/>
            <a:ext cx="4474473" cy="4440945"/>
          </a:xfrm>
          <a:prstGeom prst="rect">
            <a:avLst/>
          </a:prstGeom>
          <a:solidFill>
            <a:schemeClr val="bg1"/>
          </a:solidFill>
          <a:ln w="63500">
            <a:solidFill>
              <a:schemeClr val="bg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77" y="2354675"/>
            <a:ext cx="2285714" cy="457143"/>
          </a:xfrm>
          <a:prstGeom prst="rect">
            <a:avLst/>
          </a:prstGeom>
        </p:spPr>
      </p:pic>
      <p:pic>
        <p:nvPicPr>
          <p:cNvPr id="6" name="Picture 3" descr="pi_logo_07 28 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311" y="3748855"/>
            <a:ext cx="2583180" cy="948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16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7282" y="1663464"/>
            <a:ext cx="5003321" cy="4487170"/>
          </a:xfrm>
        </p:spPr>
        <p:txBody>
          <a:bodyPr>
            <a:noAutofit/>
          </a:bodyPr>
          <a:lstStyle/>
          <a:p>
            <a:pPr marL="285750" indent="-285750">
              <a:buFont typeface="Arial" panose="020B0604020202020204" pitchFamily="34" charset="0"/>
              <a:buChar char="•"/>
            </a:pP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Many SDOH tools being used and/or piloted throughout the country.  </a:t>
            </a:r>
            <a:r>
              <a:rPr lang="en-US" sz="1400" b="1" dirty="0">
                <a:solidFill>
                  <a:srgbClr val="E6674A"/>
                </a:solidFill>
                <a:latin typeface="Verdana" panose="020B0604030504040204" pitchFamily="34" charset="0"/>
                <a:ea typeface="Verdana" panose="020B0604030504040204" pitchFamily="34" charset="0"/>
                <a:cs typeface="Verdana" panose="020B0604030504040204" pitchFamily="34" charset="0"/>
              </a:rPr>
              <a:t>EHF is currently supporting the pilot initiative of PRAPARE, national standardized protocol to identify and address SDOH in a clinical setting, in 3 FQHCs in Texas</a:t>
            </a:r>
            <a:r>
              <a:rPr lang="en-US" sz="1400" dirty="0">
                <a:solidFill>
                  <a:srgbClr val="E6674A"/>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project is led by NACHC. </a:t>
            </a:r>
          </a:p>
          <a:p>
            <a:pPr marL="285750" indent="-285750">
              <a:buFont typeface="Arial" panose="020B0604020202020204" pitchFamily="34" charset="0"/>
              <a:buChar char="•"/>
            </a:pPr>
            <a:endPar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Important factors to consider when adopting a tool include the </a:t>
            </a:r>
            <a:r>
              <a:rPr lang="en-US" sz="1400" b="1" dirty="0">
                <a:solidFill>
                  <a:srgbClr val="E6674A"/>
                </a:solidFill>
                <a:latin typeface="Verdana" panose="020B0604030504040204" pitchFamily="34" charset="0"/>
                <a:ea typeface="Verdana" panose="020B0604030504040204" pitchFamily="34" charset="0"/>
                <a:cs typeface="Verdana" panose="020B0604030504040204" pitchFamily="34" charset="0"/>
              </a:rPr>
              <a:t>target population, ease of integration in clinical practice, sustainability of screening, actionability of questions and provider obligations</a:t>
            </a:r>
            <a:r>
              <a:rPr lang="en-US" sz="1400" b="1"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Healthcare clinics have been identified as the ideal setting for SDOH screening, with little evidence that integration of SDOH screening in healthcare is superior to an alternative environment.</a:t>
            </a:r>
          </a:p>
          <a:p>
            <a:pPr marL="285750" indent="-285750">
              <a:buFont typeface="Arial" panose="020B0604020202020204" pitchFamily="34" charset="0"/>
              <a:buChar char="•"/>
            </a:pPr>
            <a:endPar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We-Care, SEEK, PRAPARE, Roots to Health, Health Leads</a:t>
            </a:r>
          </a:p>
        </p:txBody>
      </p:sp>
      <p:sp>
        <p:nvSpPr>
          <p:cNvPr id="6" name="Title 1"/>
          <p:cNvSpPr>
            <a:spLocks noGrp="1"/>
          </p:cNvSpPr>
          <p:nvPr>
            <p:ph type="title"/>
          </p:nvPr>
        </p:nvSpPr>
        <p:spPr>
          <a:xfrm>
            <a:off x="0" y="0"/>
            <a:ext cx="12192000" cy="1417638"/>
          </a:xfrm>
          <a:solidFill>
            <a:srgbClr val="E6674A"/>
          </a:solidFill>
        </p:spPr>
        <p:txBody>
          <a:bodyPr>
            <a:normAutofit/>
          </a:bodyPr>
          <a:lstStyle/>
          <a:p>
            <a:r>
              <a:rPr lang="en-US" sz="4000" b="1" dirty="0"/>
              <a:t>SDOH Screening Tools</a:t>
            </a:r>
          </a:p>
        </p:txBody>
      </p:sp>
      <p:pic>
        <p:nvPicPr>
          <p:cNvPr id="2" name="Picture 1" descr="Episcopal Health Foundation :: Health Policy Reports - Internet Explorer"/>
          <p:cNvPicPr>
            <a:picLocks noChangeAspect="1"/>
          </p:cNvPicPr>
          <p:nvPr/>
        </p:nvPicPr>
        <p:blipFill rotWithShape="1">
          <a:blip r:embed="rId2">
            <a:extLst>
              <a:ext uri="{28A0092B-C50C-407E-A947-70E740481C1C}">
                <a14:useLocalDpi xmlns:a14="http://schemas.microsoft.com/office/drawing/2010/main" val="0"/>
              </a:ext>
            </a:extLst>
          </a:blip>
          <a:srcRect l="38274" t="28176" r="24412" b="1383"/>
          <a:stretch/>
        </p:blipFill>
        <p:spPr>
          <a:xfrm>
            <a:off x="1000663" y="1526874"/>
            <a:ext cx="4520241" cy="4830793"/>
          </a:xfrm>
          <a:prstGeom prst="rect">
            <a:avLst/>
          </a:prstGeom>
        </p:spPr>
      </p:pic>
    </p:spTree>
    <p:extLst>
      <p:ext uri="{BB962C8B-B14F-4D97-AF65-F5344CB8AC3E}">
        <p14:creationId xmlns:p14="http://schemas.microsoft.com/office/powerpoint/2010/main" val="3615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E6674A"/>
          </a:solidFill>
        </p:spPr>
        <p:txBody>
          <a:bodyPr>
            <a:normAutofit/>
          </a:bodyPr>
          <a:lstStyle/>
          <a:p>
            <a:r>
              <a:rPr lang="en-US" sz="4000" b="1" dirty="0"/>
              <a:t>SDOH Screening Tools</a:t>
            </a:r>
          </a:p>
        </p:txBody>
      </p:sp>
      <p:pic>
        <p:nvPicPr>
          <p:cNvPr id="5" name="Picture 4" descr="http://www.episcopalhealth.org/files/4614/8648/3182/Overview_SDOH_Screening_Tools_2017.02.06_FI - Internet Explorer"/>
          <p:cNvPicPr>
            <a:picLocks noChangeAspect="1"/>
          </p:cNvPicPr>
          <p:nvPr/>
        </p:nvPicPr>
        <p:blipFill rotWithShape="1">
          <a:blip r:embed="rId2">
            <a:extLst>
              <a:ext uri="{28A0092B-C50C-407E-A947-70E740481C1C}">
                <a14:useLocalDpi xmlns:a14="http://schemas.microsoft.com/office/drawing/2010/main" val="0"/>
              </a:ext>
            </a:extLst>
          </a:blip>
          <a:srcRect l="17553" t="13836" r="18644" b="8051"/>
          <a:stretch/>
        </p:blipFill>
        <p:spPr>
          <a:xfrm>
            <a:off x="923026" y="1417638"/>
            <a:ext cx="10584611" cy="5357003"/>
          </a:xfrm>
          <a:prstGeom prst="rect">
            <a:avLst/>
          </a:prstGeom>
        </p:spPr>
      </p:pic>
    </p:spTree>
    <p:extLst>
      <p:ext uri="{BB962C8B-B14F-4D97-AF65-F5344CB8AC3E}">
        <p14:creationId xmlns:p14="http://schemas.microsoft.com/office/powerpoint/2010/main" val="170614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6674A"/>
          </a:solidFill>
        </p:spPr>
        <p:txBody>
          <a:bodyPr/>
          <a:lstStyle/>
          <a:p>
            <a:r>
              <a:rPr lang="en-US" dirty="0"/>
              <a:t>PAYMENT REFORM LEARNING COLLABORATIVE</a:t>
            </a:r>
          </a:p>
        </p:txBody>
      </p:sp>
      <p:sp>
        <p:nvSpPr>
          <p:cNvPr id="3" name="Content Placeholder 2"/>
          <p:cNvSpPr>
            <a:spLocks noGrp="1"/>
          </p:cNvSpPr>
          <p:nvPr>
            <p:ph idx="1"/>
          </p:nvPr>
        </p:nvSpPr>
        <p:spPr>
          <a:xfrm>
            <a:off x="634589" y="1910753"/>
            <a:ext cx="10200188" cy="3886198"/>
          </a:xfrm>
        </p:spPr>
        <p:txBody>
          <a:bodyPr>
            <a:normAutofit fontScale="85000" lnSpcReduction="20000"/>
          </a:bodyPr>
          <a:lstStyle/>
          <a:p>
            <a:pPr marL="514350" indent="-514350">
              <a:spcAft>
                <a:spcPts val="1200"/>
              </a:spcAft>
              <a:buFont typeface="+mj-lt"/>
              <a:buAutoNum type="arabicPeriod"/>
            </a:pPr>
            <a:r>
              <a:rPr lang="en-US" sz="2400" dirty="0">
                <a:solidFill>
                  <a:schemeClr val="bg1">
                    <a:lumMod val="50000"/>
                  </a:schemeClr>
                </a:solidFill>
              </a:rPr>
              <a:t>Currently working with HealthCare Quality Institute in partnership with Robert Wood Johnson Foundation and St. David’s Foundation to conduct a feasibility analysis and to develop a plan for creating a FQHC payment reform learning collaborative </a:t>
            </a:r>
          </a:p>
          <a:p>
            <a:pPr marL="514350" indent="-514350">
              <a:spcAft>
                <a:spcPts val="1200"/>
              </a:spcAft>
              <a:buFont typeface="+mj-lt"/>
              <a:buAutoNum type="arabicPeriod"/>
            </a:pPr>
            <a:r>
              <a:rPr lang="en-US" sz="2400" dirty="0">
                <a:solidFill>
                  <a:schemeClr val="bg1">
                    <a:lumMod val="50000"/>
                  </a:schemeClr>
                </a:solidFill>
              </a:rPr>
              <a:t>Other stakeholders include the State Medicaid Office, Texas Association of Health Plans and Texas Association of Community Health Plans</a:t>
            </a:r>
          </a:p>
          <a:p>
            <a:pPr marL="514350" indent="-514350">
              <a:spcAft>
                <a:spcPts val="1200"/>
              </a:spcAft>
              <a:buFont typeface="+mj-lt"/>
              <a:buAutoNum type="arabicPeriod"/>
            </a:pPr>
            <a:r>
              <a:rPr lang="en-US" sz="2400" dirty="0">
                <a:solidFill>
                  <a:schemeClr val="bg1">
                    <a:lumMod val="50000"/>
                  </a:schemeClr>
                </a:solidFill>
              </a:rPr>
              <a:t>Payment Reform readiness assessment survey will be administered to 35 FQHCs in our service area</a:t>
            </a:r>
          </a:p>
          <a:p>
            <a:pPr marL="514350" indent="-514350">
              <a:spcAft>
                <a:spcPts val="1200"/>
              </a:spcAft>
              <a:buFont typeface="+mj-lt"/>
              <a:buAutoNum type="arabicPeriod"/>
            </a:pPr>
            <a:r>
              <a:rPr lang="en-US" sz="2400" dirty="0">
                <a:solidFill>
                  <a:schemeClr val="bg1">
                    <a:lumMod val="50000"/>
                  </a:schemeClr>
                </a:solidFill>
              </a:rPr>
              <a:t>Identify and leverage existing national and state resources on payment reform (i.e., Safety Net Advancement Center)</a:t>
            </a:r>
          </a:p>
          <a:p>
            <a:pPr marL="514350" indent="-514350">
              <a:buFont typeface="+mj-lt"/>
              <a:buAutoNum type="arabicPeriod"/>
            </a:pPr>
            <a:r>
              <a:rPr lang="en-US" sz="2400" dirty="0">
                <a:solidFill>
                  <a:schemeClr val="bg1">
                    <a:lumMod val="50000"/>
                  </a:schemeClr>
                </a:solidFill>
              </a:rPr>
              <a:t>The first FQHC Payment Reform Learning event scheduled for March 2017 in Houston</a:t>
            </a:r>
          </a:p>
          <a:p>
            <a:endParaRPr lang="en-US" sz="2800" dirty="0"/>
          </a:p>
          <a:p>
            <a:endParaRPr lang="en-US" sz="2800" dirty="0"/>
          </a:p>
        </p:txBody>
      </p:sp>
    </p:spTree>
    <p:extLst>
      <p:ext uri="{BB962C8B-B14F-4D97-AF65-F5344CB8AC3E}">
        <p14:creationId xmlns:p14="http://schemas.microsoft.com/office/powerpoint/2010/main" val="138483489"/>
      </p:ext>
    </p:extLst>
  </p:cSld>
  <p:clrMapOvr>
    <a:masterClrMapping/>
  </p:clrMapOvr>
</p:sld>
</file>

<file path=ppt/theme/theme1.xml><?xml version="1.0" encoding="utf-8"?>
<a:theme xmlns:a="http://schemas.openxmlformats.org/drawingml/2006/main" name="2_Custom Design">
  <a:themeElements>
    <a:clrScheme name="EHF Colors">
      <a:dk1>
        <a:srgbClr val="000000"/>
      </a:dk1>
      <a:lt1>
        <a:sysClr val="window" lastClr="FFFFFF"/>
      </a:lt1>
      <a:dk2>
        <a:srgbClr val="565A5C"/>
      </a:dk2>
      <a:lt2>
        <a:srgbClr val="FBF6EB"/>
      </a:lt2>
      <a:accent1>
        <a:srgbClr val="688A7E"/>
      </a:accent1>
      <a:accent2>
        <a:srgbClr val="E6674A"/>
      </a:accent2>
      <a:accent3>
        <a:srgbClr val="9F9C9B"/>
      </a:accent3>
      <a:accent4>
        <a:srgbClr val="BFC292"/>
      </a:accent4>
      <a:accent5>
        <a:srgbClr val="44687D"/>
      </a:accent5>
      <a:accent6>
        <a:srgbClr val="B6CCC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33EA7516-ED13-458A-AD5A-F2E6CEC6C8F0}" vid="{E63C9993-98C8-4E14-A19D-95A5B7C61F8E}"/>
    </a:ext>
  </a:extLst>
</a:theme>
</file>

<file path=ppt/theme/theme2.xml><?xml version="1.0" encoding="utf-8"?>
<a:theme xmlns:a="http://schemas.openxmlformats.org/drawingml/2006/main" name="1_Custom Design">
  <a:themeElements>
    <a:clrScheme name="EHF Colors">
      <a:dk1>
        <a:srgbClr val="000000"/>
      </a:dk1>
      <a:lt1>
        <a:sysClr val="window" lastClr="FFFFFF"/>
      </a:lt1>
      <a:dk2>
        <a:srgbClr val="565A5C"/>
      </a:dk2>
      <a:lt2>
        <a:srgbClr val="FBF6EB"/>
      </a:lt2>
      <a:accent1>
        <a:srgbClr val="688A7E"/>
      </a:accent1>
      <a:accent2>
        <a:srgbClr val="E6674A"/>
      </a:accent2>
      <a:accent3>
        <a:srgbClr val="9F9C9B"/>
      </a:accent3>
      <a:accent4>
        <a:srgbClr val="BFC292"/>
      </a:accent4>
      <a:accent5>
        <a:srgbClr val="44687D"/>
      </a:accent5>
      <a:accent6>
        <a:srgbClr val="B6CCC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33EA7516-ED13-458A-AD5A-F2E6CEC6C8F0}" vid="{B189FC79-3957-4187-96AA-31624856684A}"/>
    </a:ext>
  </a:extLst>
</a:theme>
</file>

<file path=ppt/theme/theme3.xml><?xml version="1.0" encoding="utf-8"?>
<a:theme xmlns:a="http://schemas.openxmlformats.org/drawingml/2006/main" name="Custom Design">
  <a:themeElements>
    <a:clrScheme name="EHF Colors">
      <a:dk1>
        <a:srgbClr val="000000"/>
      </a:dk1>
      <a:lt1>
        <a:sysClr val="window" lastClr="FFFFFF"/>
      </a:lt1>
      <a:dk2>
        <a:srgbClr val="565A5C"/>
      </a:dk2>
      <a:lt2>
        <a:srgbClr val="FBF6EB"/>
      </a:lt2>
      <a:accent1>
        <a:srgbClr val="688A7E"/>
      </a:accent1>
      <a:accent2>
        <a:srgbClr val="E6674A"/>
      </a:accent2>
      <a:accent3>
        <a:srgbClr val="9F9C9B"/>
      </a:accent3>
      <a:accent4>
        <a:srgbClr val="BFC292"/>
      </a:accent4>
      <a:accent5>
        <a:srgbClr val="44687D"/>
      </a:accent5>
      <a:accent6>
        <a:srgbClr val="B6CCC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HF Widscreen Green" id="{A540D1F0-DA79-4213-ACCA-9D612BAFB681}" vid="{327E6342-D6D9-4454-81E4-D0CCE4BAED41}"/>
    </a:ext>
  </a:extLst>
</a:theme>
</file>

<file path=ppt/theme/theme4.xml><?xml version="1.0" encoding="utf-8"?>
<a:theme xmlns:a="http://schemas.openxmlformats.org/drawingml/2006/main" name="3_Custom Design">
  <a:themeElements>
    <a:clrScheme name="EHF Colors">
      <a:dk1>
        <a:srgbClr val="000000"/>
      </a:dk1>
      <a:lt1>
        <a:sysClr val="window" lastClr="FFFFFF"/>
      </a:lt1>
      <a:dk2>
        <a:srgbClr val="565A5C"/>
      </a:dk2>
      <a:lt2>
        <a:srgbClr val="FBF6EB"/>
      </a:lt2>
      <a:accent1>
        <a:srgbClr val="688A7E"/>
      </a:accent1>
      <a:accent2>
        <a:srgbClr val="E6674A"/>
      </a:accent2>
      <a:accent3>
        <a:srgbClr val="9F9C9B"/>
      </a:accent3>
      <a:accent4>
        <a:srgbClr val="BFC292"/>
      </a:accent4>
      <a:accent5>
        <a:srgbClr val="44687D"/>
      </a:accent5>
      <a:accent6>
        <a:srgbClr val="B6CCC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HF Widscreen Green" id="{A540D1F0-DA79-4213-ACCA-9D612BAFB681}" vid="{36AB7123-A29B-4990-8760-4EC17A9C92B7}"/>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HF_PptTemplate" id="{A9B690A1-C551-4046-874D-1765D6E99B89}" vid="{972EEBFF-4722-4CDB-B56D-C2F7657565B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543</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Verdana</vt:lpstr>
      <vt:lpstr>2_Custom Design</vt:lpstr>
      <vt:lpstr>1_Custom Design</vt:lpstr>
      <vt:lpstr>Custom Design</vt:lpstr>
      <vt:lpstr>3_Custom Design</vt:lpstr>
      <vt:lpstr>4_Custom Design</vt:lpstr>
      <vt:lpstr>PowerPoint Presentation</vt:lpstr>
      <vt:lpstr>PowerPoint Presentation</vt:lpstr>
      <vt:lpstr>PowerPoint Presentation</vt:lpstr>
      <vt:lpstr>Community Engagement Efforts</vt:lpstr>
      <vt:lpstr>Rural Health Efforts</vt:lpstr>
      <vt:lpstr>Community Centered Health Homes (CCHH)</vt:lpstr>
      <vt:lpstr>SDOH Screening Tools</vt:lpstr>
      <vt:lpstr>SDOH Screening Tools</vt:lpstr>
      <vt:lpstr>PAYMENT REFORM LEARNING COLLABORATIVE</vt:lpstr>
      <vt:lpstr>SOME EARLY LESSONS LEARNED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Barmasse</dc:creator>
  <cp:lastModifiedBy>Stephanie Ondrias</cp:lastModifiedBy>
  <cp:revision>41</cp:revision>
  <dcterms:created xsi:type="dcterms:W3CDTF">2016-11-07T21:35:54Z</dcterms:created>
  <dcterms:modified xsi:type="dcterms:W3CDTF">2017-02-15T00:32:25Z</dcterms:modified>
</cp:coreProperties>
</file>