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81" r:id="rId3"/>
    <p:sldId id="331" r:id="rId4"/>
    <p:sldId id="329" r:id="rId5"/>
    <p:sldId id="330" r:id="rId6"/>
    <p:sldId id="334" r:id="rId7"/>
    <p:sldId id="315" r:id="rId8"/>
    <p:sldId id="285" r:id="rId9"/>
    <p:sldId id="283" r:id="rId10"/>
    <p:sldId id="313" r:id="rId11"/>
    <p:sldId id="314" r:id="rId12"/>
    <p:sldId id="332" r:id="rId13"/>
    <p:sldId id="321" r:id="rId14"/>
    <p:sldId id="320" r:id="rId15"/>
    <p:sldId id="337" r:id="rId16"/>
    <p:sldId id="323" r:id="rId17"/>
    <p:sldId id="338" r:id="rId18"/>
    <p:sldId id="324" r:id="rId19"/>
    <p:sldId id="339" r:id="rId20"/>
    <p:sldId id="328" r:id="rId21"/>
    <p:sldId id="340" r:id="rId22"/>
    <p:sldId id="322" r:id="rId23"/>
    <p:sldId id="336" r:id="rId24"/>
    <p:sldId id="335" r:id="rId25"/>
    <p:sldId id="342" r:id="rId26"/>
    <p:sldId id="326" r:id="rId27"/>
    <p:sldId id="327" r:id="rId28"/>
    <p:sldId id="317" r:id="rId29"/>
    <p:sldId id="318"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81031" autoAdjust="0"/>
  </p:normalViewPr>
  <p:slideViewPr>
    <p:cSldViewPr>
      <p:cViewPr varScale="1">
        <p:scale>
          <a:sx n="60" d="100"/>
          <a:sy n="60" d="100"/>
        </p:scale>
        <p:origin x="165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78"/>
    </p:cViewPr>
  </p:sorterViewPr>
  <p:notesViewPr>
    <p:cSldViewPr>
      <p:cViewPr varScale="1">
        <p:scale>
          <a:sx n="54" d="100"/>
          <a:sy n="54" d="100"/>
        </p:scale>
        <p:origin x="-2165" y="-8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Number of Dental Patients Seen:</a:t>
            </a:r>
            <a:r>
              <a:rPr lang="en-US" b="1" baseline="0"/>
              <a:t>  2016 vs. 2017</a:t>
            </a:r>
            <a:r>
              <a:rPr lang="en-US" b="1"/>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6695005442379"/>
          <c:y val="0.11530264486169998"/>
          <c:w val="0.81626540617732768"/>
          <c:h val="0.71953260650111051"/>
        </c:manualLayout>
      </c:layout>
      <c:barChart>
        <c:barDir val="col"/>
        <c:grouping val="clustered"/>
        <c:varyColors val="0"/>
        <c:ser>
          <c:idx val="0"/>
          <c:order val="0"/>
          <c:tx>
            <c:strRef>
              <c:f>'Dental '!$P$40</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'Dental '!$O$41:$O$52</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'Dental '!$P$41:$P$52</c:f>
              <c:numCache>
                <c:formatCode>General</c:formatCode>
                <c:ptCount val="12"/>
                <c:pt idx="0">
                  <c:v>276</c:v>
                </c:pt>
                <c:pt idx="1">
                  <c:v>267</c:v>
                </c:pt>
                <c:pt idx="2">
                  <c:v>260</c:v>
                </c:pt>
                <c:pt idx="3">
                  <c:v>287</c:v>
                </c:pt>
                <c:pt idx="4">
                  <c:v>321</c:v>
                </c:pt>
                <c:pt idx="5">
                  <c:v>334</c:v>
                </c:pt>
                <c:pt idx="6">
                  <c:v>242</c:v>
                </c:pt>
                <c:pt idx="7">
                  <c:v>275</c:v>
                </c:pt>
                <c:pt idx="8">
                  <c:v>266</c:v>
                </c:pt>
                <c:pt idx="9">
                  <c:v>340</c:v>
                </c:pt>
              </c:numCache>
            </c:numRef>
          </c:val>
        </c:ser>
        <c:ser>
          <c:idx val="1"/>
          <c:order val="1"/>
          <c:tx>
            <c:strRef>
              <c:f>'Dental '!$Q$40</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'Dental '!$O$41:$O$52</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'Dental '!$Q$41:$Q$52</c:f>
              <c:numCache>
                <c:formatCode>General</c:formatCode>
                <c:ptCount val="12"/>
                <c:pt idx="0">
                  <c:v>4</c:v>
                </c:pt>
                <c:pt idx="1">
                  <c:v>53</c:v>
                </c:pt>
                <c:pt idx="2">
                  <c:v>71</c:v>
                </c:pt>
                <c:pt idx="3">
                  <c:v>101</c:v>
                </c:pt>
                <c:pt idx="4">
                  <c:v>162</c:v>
                </c:pt>
                <c:pt idx="5">
                  <c:v>199</c:v>
                </c:pt>
                <c:pt idx="6">
                  <c:v>169</c:v>
                </c:pt>
                <c:pt idx="7">
                  <c:v>222</c:v>
                </c:pt>
                <c:pt idx="8">
                  <c:v>236</c:v>
                </c:pt>
                <c:pt idx="9">
                  <c:v>268</c:v>
                </c:pt>
                <c:pt idx="10">
                  <c:v>263</c:v>
                </c:pt>
                <c:pt idx="11">
                  <c:v>241</c:v>
                </c:pt>
              </c:numCache>
            </c:numRef>
          </c:val>
        </c:ser>
        <c:dLbls>
          <c:showLegendKey val="0"/>
          <c:showVal val="0"/>
          <c:showCatName val="0"/>
          <c:showSerName val="0"/>
          <c:showPercent val="0"/>
          <c:showBubbleSize val="0"/>
        </c:dLbls>
        <c:gapWidth val="219"/>
        <c:overlap val="-27"/>
        <c:axId val="300858528"/>
        <c:axId val="300858136"/>
      </c:barChart>
      <c:catAx>
        <c:axId val="30085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8136"/>
        <c:crosses val="autoZero"/>
        <c:auto val="1"/>
        <c:lblAlgn val="ctr"/>
        <c:lblOffset val="100"/>
        <c:noMultiLvlLbl val="0"/>
      </c:catAx>
      <c:valAx>
        <c:axId val="300858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8528"/>
        <c:crosses val="autoZero"/>
        <c:crossBetween val="between"/>
      </c:valAx>
      <c:spPr>
        <a:noFill/>
        <a:ln>
          <a:noFill/>
        </a:ln>
        <a:effectLst/>
      </c:spPr>
    </c:plotArea>
    <c:legend>
      <c:legendPos val="b"/>
      <c:layout>
        <c:manualLayout>
          <c:xMode val="edge"/>
          <c:yMode val="edge"/>
          <c:x val="0.45015441802928274"/>
          <c:y val="0.92342216838279834"/>
          <c:w val="0.13203605613988281"/>
          <c:h val="6.11932162325863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Number of Vision</a:t>
            </a:r>
            <a:r>
              <a:rPr lang="en-US" b="1" baseline="0"/>
              <a:t> Patients Seen:  2016 vs. 2017</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'Vision '!$O$37</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'!$N$38:$N$49</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'Vision '!$O$38:$O$49</c:f>
              <c:numCache>
                <c:formatCode>General</c:formatCode>
                <c:ptCount val="12"/>
                <c:pt idx="0">
                  <c:v>95</c:v>
                </c:pt>
                <c:pt idx="1">
                  <c:v>103</c:v>
                </c:pt>
                <c:pt idx="2">
                  <c:v>192</c:v>
                </c:pt>
                <c:pt idx="3">
                  <c:v>194</c:v>
                </c:pt>
                <c:pt idx="4">
                  <c:v>252</c:v>
                </c:pt>
                <c:pt idx="5">
                  <c:v>143</c:v>
                </c:pt>
                <c:pt idx="6">
                  <c:v>164</c:v>
                </c:pt>
                <c:pt idx="7">
                  <c:v>221</c:v>
                </c:pt>
                <c:pt idx="8">
                  <c:v>168</c:v>
                </c:pt>
                <c:pt idx="9">
                  <c:v>150</c:v>
                </c:pt>
              </c:numCache>
            </c:numRef>
          </c:val>
        </c:ser>
        <c:ser>
          <c:idx val="1"/>
          <c:order val="1"/>
          <c:tx>
            <c:strRef>
              <c:f>'Vision '!$P$37</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'!$N$38:$N$49</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'Vision '!$P$38:$P$49</c:f>
              <c:numCache>
                <c:formatCode>General</c:formatCode>
                <c:ptCount val="12"/>
                <c:pt idx="0">
                  <c:v>0</c:v>
                </c:pt>
                <c:pt idx="1">
                  <c:v>10</c:v>
                </c:pt>
                <c:pt idx="2">
                  <c:v>21</c:v>
                </c:pt>
                <c:pt idx="3">
                  <c:v>22</c:v>
                </c:pt>
                <c:pt idx="4">
                  <c:v>39</c:v>
                </c:pt>
                <c:pt idx="5">
                  <c:v>34</c:v>
                </c:pt>
                <c:pt idx="6">
                  <c:v>34</c:v>
                </c:pt>
                <c:pt idx="7">
                  <c:v>58</c:v>
                </c:pt>
                <c:pt idx="8">
                  <c:v>46</c:v>
                </c:pt>
                <c:pt idx="9">
                  <c:v>82</c:v>
                </c:pt>
                <c:pt idx="10">
                  <c:v>90</c:v>
                </c:pt>
                <c:pt idx="11">
                  <c:v>65</c:v>
                </c:pt>
              </c:numCache>
            </c:numRef>
          </c:val>
        </c:ser>
        <c:dLbls>
          <c:showLegendKey val="0"/>
          <c:showVal val="0"/>
          <c:showCatName val="0"/>
          <c:showSerName val="0"/>
          <c:showPercent val="0"/>
          <c:showBubbleSize val="0"/>
        </c:dLbls>
        <c:gapWidth val="219"/>
        <c:overlap val="-27"/>
        <c:axId val="300856960"/>
        <c:axId val="300855784"/>
      </c:barChart>
      <c:catAx>
        <c:axId val="3008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5784"/>
        <c:crosses val="autoZero"/>
        <c:auto val="1"/>
        <c:lblAlgn val="ctr"/>
        <c:lblOffset val="100"/>
        <c:noMultiLvlLbl val="0"/>
      </c:catAx>
      <c:valAx>
        <c:axId val="300855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Number of Behavioral Health</a:t>
            </a:r>
            <a:r>
              <a:rPr lang="en-US" b="1" baseline="0"/>
              <a:t> Patients Seen:  2016 vs. 2017</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'Behavioral Health '!$P$38</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'Behavioral Health '!$O$39:$O$50</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'Behavioral Health '!$P$39:$P$50</c:f>
              <c:numCache>
                <c:formatCode>General</c:formatCode>
                <c:ptCount val="12"/>
                <c:pt idx="0">
                  <c:v>65</c:v>
                </c:pt>
                <c:pt idx="1">
                  <c:v>60</c:v>
                </c:pt>
                <c:pt idx="2">
                  <c:v>68</c:v>
                </c:pt>
                <c:pt idx="3">
                  <c:v>62</c:v>
                </c:pt>
                <c:pt idx="4">
                  <c:v>60</c:v>
                </c:pt>
                <c:pt idx="5">
                  <c:v>49</c:v>
                </c:pt>
                <c:pt idx="6">
                  <c:v>50</c:v>
                </c:pt>
                <c:pt idx="7">
                  <c:v>38</c:v>
                </c:pt>
                <c:pt idx="8">
                  <c:v>58</c:v>
                </c:pt>
                <c:pt idx="9">
                  <c:v>45</c:v>
                </c:pt>
              </c:numCache>
            </c:numRef>
          </c:val>
        </c:ser>
        <c:ser>
          <c:idx val="1"/>
          <c:order val="1"/>
          <c:tx>
            <c:strRef>
              <c:f>'Behavioral Health '!$Q$38</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'Behavioral Health '!$O$39:$O$50</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'Behavioral Health '!$Q$39:$Q$50</c:f>
              <c:numCache>
                <c:formatCode>General</c:formatCode>
                <c:ptCount val="12"/>
                <c:pt idx="0">
                  <c:v>0</c:v>
                </c:pt>
                <c:pt idx="1">
                  <c:v>5</c:v>
                </c:pt>
                <c:pt idx="2">
                  <c:v>25</c:v>
                </c:pt>
                <c:pt idx="3">
                  <c:v>46</c:v>
                </c:pt>
                <c:pt idx="4">
                  <c:v>44</c:v>
                </c:pt>
                <c:pt idx="5">
                  <c:v>29</c:v>
                </c:pt>
                <c:pt idx="6">
                  <c:v>40</c:v>
                </c:pt>
                <c:pt idx="7">
                  <c:v>60</c:v>
                </c:pt>
                <c:pt idx="8">
                  <c:v>54</c:v>
                </c:pt>
                <c:pt idx="9">
                  <c:v>55</c:v>
                </c:pt>
                <c:pt idx="10">
                  <c:v>49</c:v>
                </c:pt>
                <c:pt idx="11">
                  <c:v>58</c:v>
                </c:pt>
              </c:numCache>
            </c:numRef>
          </c:val>
        </c:ser>
        <c:dLbls>
          <c:dLblPos val="outEnd"/>
          <c:showLegendKey val="0"/>
          <c:showVal val="1"/>
          <c:showCatName val="0"/>
          <c:showSerName val="0"/>
          <c:showPercent val="0"/>
          <c:showBubbleSize val="0"/>
        </c:dLbls>
        <c:gapWidth val="219"/>
        <c:overlap val="-27"/>
        <c:axId val="300854608"/>
        <c:axId val="300853824"/>
      </c:barChart>
      <c:catAx>
        <c:axId val="30085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3824"/>
        <c:crosses val="autoZero"/>
        <c:auto val="1"/>
        <c:lblAlgn val="ctr"/>
        <c:lblOffset val="100"/>
        <c:noMultiLvlLbl val="0"/>
      </c:catAx>
      <c:valAx>
        <c:axId val="3008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Number of Medical</a:t>
            </a:r>
            <a:r>
              <a:rPr lang="en-US" b="1" baseline="0"/>
              <a:t> Patients Seen:  2016 vs. 2017</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'Medical '!$O$36</c:f>
              <c:strCache>
                <c:ptCount val="1"/>
                <c:pt idx="0">
                  <c:v>2017</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'Medical '!$N$37:$N$48</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'Medical '!$O$37:$O$48</c:f>
              <c:numCache>
                <c:formatCode>General</c:formatCode>
                <c:ptCount val="12"/>
                <c:pt idx="0">
                  <c:v>297</c:v>
                </c:pt>
                <c:pt idx="1">
                  <c:v>379</c:v>
                </c:pt>
                <c:pt idx="2">
                  <c:v>412</c:v>
                </c:pt>
                <c:pt idx="3">
                  <c:v>372</c:v>
                </c:pt>
                <c:pt idx="4">
                  <c:v>326</c:v>
                </c:pt>
                <c:pt idx="5">
                  <c:v>251</c:v>
                </c:pt>
                <c:pt idx="6">
                  <c:v>319</c:v>
                </c:pt>
                <c:pt idx="7">
                  <c:v>392</c:v>
                </c:pt>
                <c:pt idx="8">
                  <c:v>322</c:v>
                </c:pt>
                <c:pt idx="9">
                  <c:v>419</c:v>
                </c:pt>
              </c:numCache>
            </c:numRef>
          </c:val>
          <c:smooth val="0"/>
        </c:ser>
        <c:ser>
          <c:idx val="1"/>
          <c:order val="1"/>
          <c:tx>
            <c:strRef>
              <c:f>'Medical '!$P$36</c:f>
              <c:strCache>
                <c:ptCount val="1"/>
                <c:pt idx="0">
                  <c:v>2016</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'Medical '!$N$37:$N$48</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'Medical '!$P$37:$P$48</c:f>
              <c:numCache>
                <c:formatCode>General</c:formatCode>
                <c:ptCount val="12"/>
                <c:pt idx="0">
                  <c:v>6</c:v>
                </c:pt>
                <c:pt idx="1">
                  <c:v>54</c:v>
                </c:pt>
                <c:pt idx="2">
                  <c:v>75</c:v>
                </c:pt>
                <c:pt idx="3">
                  <c:v>161</c:v>
                </c:pt>
                <c:pt idx="4">
                  <c:v>142</c:v>
                </c:pt>
                <c:pt idx="5">
                  <c:v>132</c:v>
                </c:pt>
                <c:pt idx="6">
                  <c:v>176</c:v>
                </c:pt>
                <c:pt idx="7">
                  <c:v>260</c:v>
                </c:pt>
                <c:pt idx="8">
                  <c:v>257</c:v>
                </c:pt>
                <c:pt idx="9">
                  <c:v>287</c:v>
                </c:pt>
                <c:pt idx="10">
                  <c:v>281</c:v>
                </c:pt>
                <c:pt idx="11">
                  <c:v>287</c:v>
                </c:pt>
              </c:numCache>
            </c:numRef>
          </c:val>
          <c:smooth val="0"/>
        </c:ser>
        <c:dLbls>
          <c:dLblPos val="t"/>
          <c:showLegendKey val="0"/>
          <c:showVal val="1"/>
          <c:showCatName val="0"/>
          <c:showSerName val="0"/>
          <c:showPercent val="0"/>
          <c:showBubbleSize val="0"/>
        </c:dLbls>
        <c:smooth val="0"/>
        <c:axId val="300859312"/>
        <c:axId val="300859704"/>
      </c:lineChart>
      <c:catAx>
        <c:axId val="30085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9704"/>
        <c:crosses val="autoZero"/>
        <c:auto val="1"/>
        <c:lblAlgn val="ctr"/>
        <c:lblOffset val="100"/>
        <c:noMultiLvlLbl val="0"/>
      </c:catAx>
      <c:valAx>
        <c:axId val="300859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9312"/>
        <c:crosses val="autoZero"/>
        <c:crossBetween val="between"/>
        <c:majorUnit val="50"/>
      </c:valAx>
      <c:spPr>
        <a:noFill/>
        <a:ln>
          <a:noFill/>
        </a:ln>
        <a:effectLst/>
      </c:spPr>
    </c:plotArea>
    <c:legend>
      <c:legendPos val="b"/>
      <c:layout>
        <c:manualLayout>
          <c:xMode val="edge"/>
          <c:yMode val="edge"/>
          <c:x val="0.4"/>
          <c:y val="0.9396894879665465"/>
          <c:w val="0.21010101010101009"/>
          <c:h val="6.031051203345344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Number of Transports to Health Center</a:t>
            </a:r>
          </a:p>
        </c:rich>
      </c:tx>
      <c:layout>
        <c:manualLayout>
          <c:xMode val="edge"/>
          <c:yMode val="edge"/>
          <c:x val="0.26499734740604231"/>
          <c:y val="2.79414929005483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191182219243872E-2"/>
          <c:y val="9.3009259259259264E-2"/>
          <c:w val="0.96780881778075611"/>
          <c:h val="0.76467710541220346"/>
        </c:manualLayout>
      </c:layout>
      <c:barChart>
        <c:barDir val="col"/>
        <c:grouping val="clustered"/>
        <c:varyColors val="0"/>
        <c:ser>
          <c:idx val="0"/>
          <c:order val="0"/>
          <c:tx>
            <c:strRef>
              <c:f>'Transportation '!$O$21</c:f>
              <c:strCache>
                <c:ptCount val="1"/>
                <c:pt idx="0">
                  <c:v>2016-2017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'!$N$22:$N$31</c:f>
              <c:strCache>
                <c:ptCount val="10"/>
                <c:pt idx="0">
                  <c:v>August </c:v>
                </c:pt>
                <c:pt idx="1">
                  <c:v>September</c:v>
                </c:pt>
                <c:pt idx="2">
                  <c:v>October</c:v>
                </c:pt>
                <c:pt idx="3">
                  <c:v>November</c:v>
                </c:pt>
                <c:pt idx="4">
                  <c:v>December</c:v>
                </c:pt>
                <c:pt idx="5">
                  <c:v>January</c:v>
                </c:pt>
                <c:pt idx="6">
                  <c:v>February</c:v>
                </c:pt>
                <c:pt idx="7">
                  <c:v>March</c:v>
                </c:pt>
                <c:pt idx="8">
                  <c:v>April</c:v>
                </c:pt>
                <c:pt idx="9">
                  <c:v>May</c:v>
                </c:pt>
              </c:strCache>
            </c:strRef>
          </c:cat>
          <c:val>
            <c:numRef>
              <c:f>'Transportation '!$O$22:$O$31</c:f>
              <c:numCache>
                <c:formatCode>General</c:formatCode>
                <c:ptCount val="10"/>
                <c:pt idx="0">
                  <c:v>10</c:v>
                </c:pt>
                <c:pt idx="1">
                  <c:v>25</c:v>
                </c:pt>
                <c:pt idx="2">
                  <c:v>25</c:v>
                </c:pt>
                <c:pt idx="3">
                  <c:v>56</c:v>
                </c:pt>
                <c:pt idx="4">
                  <c:v>50</c:v>
                </c:pt>
                <c:pt idx="5">
                  <c:v>41</c:v>
                </c:pt>
                <c:pt idx="6">
                  <c:v>46</c:v>
                </c:pt>
                <c:pt idx="7">
                  <c:v>48</c:v>
                </c:pt>
                <c:pt idx="8">
                  <c:v>58</c:v>
                </c:pt>
                <c:pt idx="9">
                  <c:v>19</c:v>
                </c:pt>
              </c:numCache>
            </c:numRef>
          </c:val>
        </c:ser>
        <c:ser>
          <c:idx val="1"/>
          <c:order val="1"/>
          <c:tx>
            <c:strRef>
              <c:f>'Transportation '!$P$21</c:f>
              <c:strCache>
                <c:ptCount val="1"/>
                <c:pt idx="0">
                  <c:v>2017-2018</c:v>
                </c:pt>
              </c:strCache>
            </c:strRef>
          </c:tx>
          <c:spPr>
            <a:solidFill>
              <a:schemeClr val="accent2"/>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Lst>
            </c:dLbl>
            <c:dLbl>
              <c:idx val="3"/>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'!$N$22:$N$31</c:f>
              <c:strCache>
                <c:ptCount val="10"/>
                <c:pt idx="0">
                  <c:v>August </c:v>
                </c:pt>
                <c:pt idx="1">
                  <c:v>September</c:v>
                </c:pt>
                <c:pt idx="2">
                  <c:v>October</c:v>
                </c:pt>
                <c:pt idx="3">
                  <c:v>November</c:v>
                </c:pt>
                <c:pt idx="4">
                  <c:v>December</c:v>
                </c:pt>
                <c:pt idx="5">
                  <c:v>January</c:v>
                </c:pt>
                <c:pt idx="6">
                  <c:v>February</c:v>
                </c:pt>
                <c:pt idx="7">
                  <c:v>March</c:v>
                </c:pt>
                <c:pt idx="8">
                  <c:v>April</c:v>
                </c:pt>
                <c:pt idx="9">
                  <c:v>May</c:v>
                </c:pt>
              </c:strCache>
            </c:strRef>
          </c:cat>
          <c:val>
            <c:numRef>
              <c:f>'Transportation '!$P$22:$P$31</c:f>
              <c:numCache>
                <c:formatCode>General</c:formatCode>
                <c:ptCount val="10"/>
                <c:pt idx="1">
                  <c:v>25</c:v>
                </c:pt>
                <c:pt idx="2">
                  <c:v>30</c:v>
                </c:pt>
                <c:pt idx="3">
                  <c:v>32</c:v>
                </c:pt>
              </c:numCache>
            </c:numRef>
          </c:val>
        </c:ser>
        <c:dLbls>
          <c:showLegendKey val="0"/>
          <c:showVal val="0"/>
          <c:showCatName val="0"/>
          <c:showSerName val="0"/>
          <c:showPercent val="0"/>
          <c:showBubbleSize val="0"/>
        </c:dLbls>
        <c:gapWidth val="219"/>
        <c:overlap val="-27"/>
        <c:axId val="300855000"/>
        <c:axId val="300854216"/>
      </c:barChart>
      <c:catAx>
        <c:axId val="30085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4216"/>
        <c:crosses val="autoZero"/>
        <c:auto val="1"/>
        <c:lblAlgn val="ctr"/>
        <c:lblOffset val="100"/>
        <c:noMultiLvlLbl val="0"/>
      </c:catAx>
      <c:valAx>
        <c:axId val="300854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855000"/>
        <c:crosses val="autoZero"/>
        <c:crossBetween val="between"/>
      </c:valAx>
      <c:spPr>
        <a:noFill/>
        <a:ln>
          <a:noFill/>
        </a:ln>
        <a:effectLst/>
      </c:spPr>
    </c:plotArea>
    <c:legend>
      <c:legendPos val="b"/>
      <c:layout>
        <c:manualLayout>
          <c:xMode val="edge"/>
          <c:yMode val="edge"/>
          <c:x val="0.37135421902049476"/>
          <c:y val="0.90619226517150719"/>
          <c:w val="0.23956106550510972"/>
          <c:h val="9.3807734828492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979" cy="465773"/>
          </a:xfrm>
          <a:prstGeom prst="rect">
            <a:avLst/>
          </a:prstGeom>
        </p:spPr>
        <p:txBody>
          <a:bodyPr vert="horz" lIns="92434" tIns="46217" rIns="92434" bIns="46217" rtlCol="0"/>
          <a:lstStyle>
            <a:lvl1pPr algn="l">
              <a:defRPr sz="1200"/>
            </a:lvl1pPr>
          </a:lstStyle>
          <a:p>
            <a:endParaRPr lang="en-US" dirty="0"/>
          </a:p>
        </p:txBody>
      </p:sp>
      <p:sp>
        <p:nvSpPr>
          <p:cNvPr id="3" name="Date Placeholder 2"/>
          <p:cNvSpPr>
            <a:spLocks noGrp="1"/>
          </p:cNvSpPr>
          <p:nvPr>
            <p:ph type="dt" sz="quarter" idx="1"/>
          </p:nvPr>
        </p:nvSpPr>
        <p:spPr>
          <a:xfrm>
            <a:off x="3977536" y="0"/>
            <a:ext cx="3043979" cy="465773"/>
          </a:xfrm>
          <a:prstGeom prst="rect">
            <a:avLst/>
          </a:prstGeom>
        </p:spPr>
        <p:txBody>
          <a:bodyPr vert="horz" lIns="92434" tIns="46217" rIns="92434" bIns="46217" rtlCol="0"/>
          <a:lstStyle>
            <a:lvl1pPr algn="r">
              <a:defRPr sz="1200"/>
            </a:lvl1pPr>
          </a:lstStyle>
          <a:p>
            <a:fld id="{E5DB2E6C-574A-4B76-95F0-DFB797221595}" type="datetimeFigureOut">
              <a:rPr lang="en-US" smtClean="0"/>
              <a:t>2/12/2018</a:t>
            </a:fld>
            <a:endParaRPr lang="en-US" dirty="0"/>
          </a:p>
        </p:txBody>
      </p:sp>
      <p:sp>
        <p:nvSpPr>
          <p:cNvPr id="4" name="Footer Placeholder 3"/>
          <p:cNvSpPr>
            <a:spLocks noGrp="1"/>
          </p:cNvSpPr>
          <p:nvPr>
            <p:ph type="ftr" sz="quarter" idx="2"/>
          </p:nvPr>
        </p:nvSpPr>
        <p:spPr>
          <a:xfrm>
            <a:off x="6" y="8841738"/>
            <a:ext cx="3043979" cy="465773"/>
          </a:xfrm>
          <a:prstGeom prst="rect">
            <a:avLst/>
          </a:prstGeom>
        </p:spPr>
        <p:txBody>
          <a:bodyPr vert="horz" lIns="92434" tIns="46217" rIns="92434" bIns="462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6" y="8841738"/>
            <a:ext cx="3043979" cy="465773"/>
          </a:xfrm>
          <a:prstGeom prst="rect">
            <a:avLst/>
          </a:prstGeom>
        </p:spPr>
        <p:txBody>
          <a:bodyPr vert="horz" lIns="92434" tIns="46217" rIns="92434" bIns="46217" rtlCol="0" anchor="b"/>
          <a:lstStyle>
            <a:lvl1pPr algn="r">
              <a:defRPr sz="1200"/>
            </a:lvl1pPr>
          </a:lstStyle>
          <a:p>
            <a:fld id="{C1413261-6F08-4BEF-843F-5559AF9C7CA8}" type="slidenum">
              <a:rPr lang="en-US" smtClean="0"/>
              <a:t>‹#›</a:t>
            </a:fld>
            <a:endParaRPr lang="en-US" dirty="0"/>
          </a:p>
        </p:txBody>
      </p:sp>
    </p:spTree>
    <p:extLst>
      <p:ext uri="{BB962C8B-B14F-4D97-AF65-F5344CB8AC3E}">
        <p14:creationId xmlns:p14="http://schemas.microsoft.com/office/powerpoint/2010/main" val="2613696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191" tIns="47095" rIns="94191" bIns="47095"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4191" tIns="47095" rIns="94191" bIns="47095" rtlCol="0"/>
          <a:lstStyle>
            <a:lvl1pPr algn="r">
              <a:defRPr sz="1200"/>
            </a:lvl1pPr>
          </a:lstStyle>
          <a:p>
            <a:fld id="{1CC630B4-8D3B-45CD-8E1C-C3EFC0401047}" type="datetimeFigureOut">
              <a:rPr lang="en-US" smtClean="0"/>
              <a:t>2/12/2018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191" tIns="47095" rIns="94191" bIns="47095"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4191" tIns="47095" rIns="94191" bIns="470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4191" tIns="47095" rIns="94191" bIns="470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4191" tIns="47095" rIns="94191" bIns="47095" rtlCol="0" anchor="b"/>
          <a:lstStyle>
            <a:lvl1pPr algn="r">
              <a:defRPr sz="1200"/>
            </a:lvl1pPr>
          </a:lstStyle>
          <a:p>
            <a:fld id="{FEFB8F35-1BFD-4185-A76D-1094AE27509D}" type="slidenum">
              <a:rPr lang="en-US" smtClean="0"/>
              <a:t>‹#›</a:t>
            </a:fld>
            <a:endParaRPr lang="en-US" dirty="0"/>
          </a:p>
        </p:txBody>
      </p:sp>
    </p:spTree>
    <p:extLst>
      <p:ext uri="{BB962C8B-B14F-4D97-AF65-F5344CB8AC3E}">
        <p14:creationId xmlns:p14="http://schemas.microsoft.com/office/powerpoint/2010/main" val="68314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a:t>
            </a:fld>
            <a:endParaRPr lang="en-US" dirty="0"/>
          </a:p>
        </p:txBody>
      </p:sp>
    </p:spTree>
    <p:extLst>
      <p:ext uri="{BB962C8B-B14F-4D97-AF65-F5344CB8AC3E}">
        <p14:creationId xmlns:p14="http://schemas.microsoft.com/office/powerpoint/2010/main" val="359573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10</a:t>
            </a:fld>
            <a:endParaRPr lang="en-US" dirty="0"/>
          </a:p>
        </p:txBody>
      </p:sp>
    </p:spTree>
    <p:extLst>
      <p:ext uri="{BB962C8B-B14F-4D97-AF65-F5344CB8AC3E}">
        <p14:creationId xmlns:p14="http://schemas.microsoft.com/office/powerpoint/2010/main" val="271698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11</a:t>
            </a:fld>
            <a:endParaRPr lang="en-US" dirty="0"/>
          </a:p>
        </p:txBody>
      </p:sp>
    </p:spTree>
    <p:extLst>
      <p:ext uri="{BB962C8B-B14F-4D97-AF65-F5344CB8AC3E}">
        <p14:creationId xmlns:p14="http://schemas.microsoft.com/office/powerpoint/2010/main" val="197484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12</a:t>
            </a:fld>
            <a:endParaRPr lang="en-US" dirty="0"/>
          </a:p>
        </p:txBody>
      </p:sp>
    </p:spTree>
    <p:extLst>
      <p:ext uri="{BB962C8B-B14F-4D97-AF65-F5344CB8AC3E}">
        <p14:creationId xmlns:p14="http://schemas.microsoft.com/office/powerpoint/2010/main" val="3175225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13</a:t>
            </a:fld>
            <a:endParaRPr lang="en-US" dirty="0"/>
          </a:p>
        </p:txBody>
      </p:sp>
    </p:spTree>
    <p:extLst>
      <p:ext uri="{BB962C8B-B14F-4D97-AF65-F5344CB8AC3E}">
        <p14:creationId xmlns:p14="http://schemas.microsoft.com/office/powerpoint/2010/main" val="2134971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14</a:t>
            </a:fld>
            <a:endParaRPr lang="en-US" dirty="0"/>
          </a:p>
        </p:txBody>
      </p:sp>
    </p:spTree>
    <p:extLst>
      <p:ext uri="{BB962C8B-B14F-4D97-AF65-F5344CB8AC3E}">
        <p14:creationId xmlns:p14="http://schemas.microsoft.com/office/powerpoint/2010/main" val="89505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16</a:t>
            </a:fld>
            <a:endParaRPr lang="en-US" dirty="0"/>
          </a:p>
        </p:txBody>
      </p:sp>
    </p:spTree>
    <p:extLst>
      <p:ext uri="{BB962C8B-B14F-4D97-AF65-F5344CB8AC3E}">
        <p14:creationId xmlns:p14="http://schemas.microsoft.com/office/powerpoint/2010/main" val="227155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17</a:t>
            </a:fld>
            <a:endParaRPr lang="en-US" dirty="0"/>
          </a:p>
        </p:txBody>
      </p:sp>
    </p:spTree>
    <p:extLst>
      <p:ext uri="{BB962C8B-B14F-4D97-AF65-F5344CB8AC3E}">
        <p14:creationId xmlns:p14="http://schemas.microsoft.com/office/powerpoint/2010/main" val="533264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18</a:t>
            </a:fld>
            <a:endParaRPr lang="en-US" dirty="0"/>
          </a:p>
        </p:txBody>
      </p:sp>
    </p:spTree>
    <p:extLst>
      <p:ext uri="{BB962C8B-B14F-4D97-AF65-F5344CB8AC3E}">
        <p14:creationId xmlns:p14="http://schemas.microsoft.com/office/powerpoint/2010/main" val="170451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20</a:t>
            </a:fld>
            <a:endParaRPr lang="en-US" dirty="0"/>
          </a:p>
        </p:txBody>
      </p:sp>
    </p:spTree>
    <p:extLst>
      <p:ext uri="{BB962C8B-B14F-4D97-AF65-F5344CB8AC3E}">
        <p14:creationId xmlns:p14="http://schemas.microsoft.com/office/powerpoint/2010/main" val="376390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21</a:t>
            </a:fld>
            <a:endParaRPr lang="en-US" dirty="0"/>
          </a:p>
        </p:txBody>
      </p:sp>
    </p:spTree>
    <p:extLst>
      <p:ext uri="{BB962C8B-B14F-4D97-AF65-F5344CB8AC3E}">
        <p14:creationId xmlns:p14="http://schemas.microsoft.com/office/powerpoint/2010/main" val="168352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a:t>
            </a:fld>
            <a:endParaRPr lang="en-US" dirty="0"/>
          </a:p>
        </p:txBody>
      </p:sp>
    </p:spTree>
    <p:extLst>
      <p:ext uri="{BB962C8B-B14F-4D97-AF65-F5344CB8AC3E}">
        <p14:creationId xmlns:p14="http://schemas.microsoft.com/office/powerpoint/2010/main" val="212767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22</a:t>
            </a:fld>
            <a:endParaRPr lang="en-US" dirty="0"/>
          </a:p>
        </p:txBody>
      </p:sp>
    </p:spTree>
    <p:extLst>
      <p:ext uri="{BB962C8B-B14F-4D97-AF65-F5344CB8AC3E}">
        <p14:creationId xmlns:p14="http://schemas.microsoft.com/office/powerpoint/2010/main" val="1453152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23</a:t>
            </a:fld>
            <a:endParaRPr lang="en-US" dirty="0"/>
          </a:p>
        </p:txBody>
      </p:sp>
    </p:spTree>
    <p:extLst>
      <p:ext uri="{BB962C8B-B14F-4D97-AF65-F5344CB8AC3E}">
        <p14:creationId xmlns:p14="http://schemas.microsoft.com/office/powerpoint/2010/main" val="2256066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24</a:t>
            </a:fld>
            <a:endParaRPr lang="en-US" dirty="0"/>
          </a:p>
        </p:txBody>
      </p:sp>
    </p:spTree>
    <p:extLst>
      <p:ext uri="{BB962C8B-B14F-4D97-AF65-F5344CB8AC3E}">
        <p14:creationId xmlns:p14="http://schemas.microsoft.com/office/powerpoint/2010/main" val="181431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25</a:t>
            </a:fld>
            <a:endParaRPr lang="en-US" dirty="0"/>
          </a:p>
        </p:txBody>
      </p:sp>
    </p:spTree>
    <p:extLst>
      <p:ext uri="{BB962C8B-B14F-4D97-AF65-F5344CB8AC3E}">
        <p14:creationId xmlns:p14="http://schemas.microsoft.com/office/powerpoint/2010/main" val="311079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26</a:t>
            </a:fld>
            <a:endParaRPr lang="en-US" dirty="0"/>
          </a:p>
        </p:txBody>
      </p:sp>
    </p:spTree>
    <p:extLst>
      <p:ext uri="{BB962C8B-B14F-4D97-AF65-F5344CB8AC3E}">
        <p14:creationId xmlns:p14="http://schemas.microsoft.com/office/powerpoint/2010/main" val="1083601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27</a:t>
            </a:fld>
            <a:endParaRPr lang="en-US" dirty="0"/>
          </a:p>
        </p:txBody>
      </p:sp>
    </p:spTree>
    <p:extLst>
      <p:ext uri="{BB962C8B-B14F-4D97-AF65-F5344CB8AC3E}">
        <p14:creationId xmlns:p14="http://schemas.microsoft.com/office/powerpoint/2010/main" val="3895442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28</a:t>
            </a:fld>
            <a:endParaRPr lang="en-US" dirty="0"/>
          </a:p>
        </p:txBody>
      </p:sp>
    </p:spTree>
    <p:extLst>
      <p:ext uri="{BB962C8B-B14F-4D97-AF65-F5344CB8AC3E}">
        <p14:creationId xmlns:p14="http://schemas.microsoft.com/office/powerpoint/2010/main" val="401260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29</a:t>
            </a:fld>
            <a:endParaRPr lang="en-US" dirty="0"/>
          </a:p>
        </p:txBody>
      </p:sp>
    </p:spTree>
    <p:extLst>
      <p:ext uri="{BB962C8B-B14F-4D97-AF65-F5344CB8AC3E}">
        <p14:creationId xmlns:p14="http://schemas.microsoft.com/office/powerpoint/2010/main" val="252565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3</a:t>
            </a:fld>
            <a:endParaRPr lang="en-US" dirty="0"/>
          </a:p>
        </p:txBody>
      </p:sp>
    </p:spTree>
    <p:extLst>
      <p:ext uri="{BB962C8B-B14F-4D97-AF65-F5344CB8AC3E}">
        <p14:creationId xmlns:p14="http://schemas.microsoft.com/office/powerpoint/2010/main" val="56015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4</a:t>
            </a:fld>
            <a:endParaRPr lang="en-US" dirty="0"/>
          </a:p>
        </p:txBody>
      </p:sp>
    </p:spTree>
    <p:extLst>
      <p:ext uri="{BB962C8B-B14F-4D97-AF65-F5344CB8AC3E}">
        <p14:creationId xmlns:p14="http://schemas.microsoft.com/office/powerpoint/2010/main" val="393424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5</a:t>
            </a:fld>
            <a:endParaRPr lang="en-US" dirty="0"/>
          </a:p>
        </p:txBody>
      </p:sp>
    </p:spTree>
    <p:extLst>
      <p:ext uri="{BB962C8B-B14F-4D97-AF65-F5344CB8AC3E}">
        <p14:creationId xmlns:p14="http://schemas.microsoft.com/office/powerpoint/2010/main" val="275176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6</a:t>
            </a:fld>
            <a:endParaRPr lang="en-US" dirty="0"/>
          </a:p>
        </p:txBody>
      </p:sp>
    </p:spTree>
    <p:extLst>
      <p:ext uri="{BB962C8B-B14F-4D97-AF65-F5344CB8AC3E}">
        <p14:creationId xmlns:p14="http://schemas.microsoft.com/office/powerpoint/2010/main" val="159084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7</a:t>
            </a:fld>
            <a:endParaRPr lang="en-US" dirty="0"/>
          </a:p>
        </p:txBody>
      </p:sp>
    </p:spTree>
    <p:extLst>
      <p:ext uri="{BB962C8B-B14F-4D97-AF65-F5344CB8AC3E}">
        <p14:creationId xmlns:p14="http://schemas.microsoft.com/office/powerpoint/2010/main" val="157385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8</a:t>
            </a:fld>
            <a:endParaRPr lang="en-US" dirty="0"/>
          </a:p>
        </p:txBody>
      </p:sp>
    </p:spTree>
    <p:extLst>
      <p:ext uri="{BB962C8B-B14F-4D97-AF65-F5344CB8AC3E}">
        <p14:creationId xmlns:p14="http://schemas.microsoft.com/office/powerpoint/2010/main" val="272531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B8F35-1BFD-4185-A76D-1094AE27509D}" type="slidenum">
              <a:rPr lang="en-US" smtClean="0"/>
              <a:t>9</a:t>
            </a:fld>
            <a:endParaRPr lang="en-US" dirty="0"/>
          </a:p>
        </p:txBody>
      </p:sp>
    </p:spTree>
    <p:extLst>
      <p:ext uri="{BB962C8B-B14F-4D97-AF65-F5344CB8AC3E}">
        <p14:creationId xmlns:p14="http://schemas.microsoft.com/office/powerpoint/2010/main" val="308326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134BE-F6A4-41EB-9B3C-0312FCE30F85}"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134BE-F6A4-41EB-9B3C-0312FCE30F85}" type="slidenum">
              <a:rPr lang="en-US" smtClean="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134BE-F6A4-41EB-9B3C-0312FCE30F85}" type="slidenum">
              <a:rPr lang="en-US" smtClean="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134BE-F6A4-41EB-9B3C-0312FCE30F85}" type="slidenum">
              <a:rPr lang="en-US" smtClean="0"/>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134BE-F6A4-41EB-9B3C-0312FCE30F85}"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134BE-F6A4-41EB-9B3C-0312FCE30F85}" type="slidenum">
              <a:rPr lang="en-US" smtClean="0"/>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8134BE-F6A4-41EB-9B3C-0312FCE30F85}"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8134BE-F6A4-41EB-9B3C-0312FCE30F85}" type="slidenum">
              <a:rPr lang="en-US" smtClean="0"/>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8134BE-F6A4-41EB-9B3C-0312FCE30F85}" type="slidenum">
              <a:rPr lang="en-US" smtClean="0"/>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134BE-F6A4-41EB-9B3C-0312FCE30F85}"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ACC7E-2B49-455D-A9F7-267B557752ED}"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134BE-F6A4-41EB-9B3C-0312FCE30F85}" type="slidenum">
              <a:rPr lang="en-US" smtClean="0"/>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27ACC7E-2B49-455D-A9F7-267B557752ED}" type="datetimeFigureOut">
              <a:rPr lang="en-US" smtClean="0"/>
              <a:t>2/12/2018</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68134BE-F6A4-41EB-9B3C-0312FCE30F85}"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fairfieldcityschools.com/"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www.myprimaryhealthsolutions.org/" TargetMode="External"/><Relationship Id="rId4" Type="http://schemas.openxmlformats.org/officeDocument/2006/relationships/hyperlink" Target="http://www.myprimaryhealthsolutions.org/resourc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404" y="3276601"/>
            <a:ext cx="7452396" cy="1981200"/>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000" b="1" dirty="0" smtClean="0">
                <a:latin typeface="Calibri" pitchFamily="34" charset="0"/>
              </a:rPr>
              <a:t>Primary Health Solutions</a:t>
            </a:r>
            <a:br>
              <a:rPr lang="en-US" sz="4000" b="1" dirty="0" smtClean="0">
                <a:latin typeface="Calibri" pitchFamily="34" charset="0"/>
              </a:rPr>
            </a:br>
            <a:r>
              <a:rPr lang="en-US" sz="4000" b="1" dirty="0" smtClean="0">
                <a:latin typeface="Calibri" pitchFamily="34" charset="0"/>
              </a:rPr>
              <a:t>Fairfield and Hamilton School-Based Health Centers</a:t>
            </a: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endParaRPr lang="en-US" sz="4000" b="1" dirty="0">
              <a:latin typeface="Calibri" pitchFamily="34" charset="0"/>
              <a:cs typeface="Calibri" pitchFamily="34" charset="0"/>
            </a:endParaRPr>
          </a:p>
        </p:txBody>
      </p:sp>
      <p:sp>
        <p:nvSpPr>
          <p:cNvPr id="3" name="Subtitle 2"/>
          <p:cNvSpPr>
            <a:spLocks noGrp="1"/>
          </p:cNvSpPr>
          <p:nvPr>
            <p:ph type="subTitle" idx="1"/>
          </p:nvPr>
        </p:nvSpPr>
        <p:spPr>
          <a:xfrm>
            <a:off x="609600" y="4762500"/>
            <a:ext cx="8077200" cy="1409699"/>
          </a:xfrm>
        </p:spPr>
        <p:txBody>
          <a:bodyPr>
            <a:normAutofit/>
          </a:bodyPr>
          <a:lstStyle/>
          <a:p>
            <a:pPr algn="ctr"/>
            <a:endParaRPr lang="en-US" sz="1400" b="1" dirty="0" smtClean="0">
              <a:latin typeface="Calibri" pitchFamily="34" charset="0"/>
              <a:cs typeface="Calibri" pitchFamily="34" charset="0"/>
            </a:endParaRPr>
          </a:p>
          <a:p>
            <a:pPr algn="ctr"/>
            <a:r>
              <a:rPr lang="en-US" sz="1400" b="1" dirty="0" smtClean="0">
                <a:latin typeface="Calibri" pitchFamily="34" charset="0"/>
                <a:cs typeface="Calibri" pitchFamily="34" charset="0"/>
              </a:rPr>
              <a:t>Presenter:  </a:t>
            </a:r>
          </a:p>
          <a:p>
            <a:pPr algn="ctr"/>
            <a:r>
              <a:rPr lang="en-US" sz="2000" b="1" dirty="0" smtClean="0">
                <a:latin typeface="Calibri" pitchFamily="34" charset="0"/>
                <a:cs typeface="Calibri" pitchFamily="34" charset="0"/>
              </a:rPr>
              <a:t>Stephen Roller, COO &amp; Chief Clinical Officer, Primary Health Solutions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41762"/>
            <a:ext cx="2117508" cy="2134912"/>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pic>
        <p:nvPicPr>
          <p:cNvPr id="5" name="Picture 4"/>
          <p:cNvPicPr>
            <a:picLocks noChangeAspect="1"/>
          </p:cNvPicPr>
          <p:nvPr/>
        </p:nvPicPr>
        <p:blipFill>
          <a:blip r:embed="rId4"/>
          <a:stretch>
            <a:fillRect/>
          </a:stretch>
        </p:blipFill>
        <p:spPr>
          <a:xfrm>
            <a:off x="3333750" y="441762"/>
            <a:ext cx="2413379" cy="21349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41762"/>
            <a:ext cx="2143125" cy="2143125"/>
          </a:xfrm>
          <a:prstGeom prst="rect">
            <a:avLst/>
          </a:prstGeom>
        </p:spPr>
      </p:pic>
    </p:spTree>
    <p:extLst>
      <p:ext uri="{BB962C8B-B14F-4D97-AF65-F5344CB8AC3E}">
        <p14:creationId xmlns:p14="http://schemas.microsoft.com/office/powerpoint/2010/main" val="189364484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1066800"/>
            <a:ext cx="7543800" cy="5181600"/>
          </a:xfrm>
        </p:spPr>
        <p:txBody>
          <a:bodyPr>
            <a:normAutofit/>
          </a:bodyPr>
          <a:lstStyle/>
          <a:p>
            <a:pPr lvl="2"/>
            <a:r>
              <a:rPr lang="en-US" sz="1800" b="1" dirty="0" smtClean="0"/>
              <a:t>A.   Overview</a:t>
            </a:r>
          </a:p>
          <a:p>
            <a:pPr marL="1657350" lvl="3" indent="-285750">
              <a:buFont typeface="Arial" panose="020B0604020202020204" pitchFamily="34" charset="0"/>
              <a:buChar char="•"/>
            </a:pPr>
            <a:r>
              <a:rPr lang="en-US" sz="1700" dirty="0" smtClean="0"/>
              <a:t>Optometrist:  Dr. Craig </a:t>
            </a:r>
            <a:r>
              <a:rPr lang="en-US" sz="1700" dirty="0" err="1" smtClean="0"/>
              <a:t>McManis</a:t>
            </a:r>
            <a:endParaRPr lang="en-US" sz="1700" dirty="0" smtClean="0"/>
          </a:p>
          <a:p>
            <a:pPr marL="1657350" lvl="3" indent="-285750">
              <a:buFont typeface="Arial" panose="020B0604020202020204" pitchFamily="34" charset="0"/>
              <a:buChar char="•"/>
            </a:pPr>
            <a:r>
              <a:rPr lang="en-US" sz="1700" dirty="0" smtClean="0"/>
              <a:t>Optometric Tech:  Allison Mitchell </a:t>
            </a:r>
          </a:p>
          <a:p>
            <a:pPr marL="1657350" lvl="3" indent="-285750">
              <a:buFont typeface="Arial" panose="020B0604020202020204" pitchFamily="34" charset="0"/>
              <a:buChar char="•"/>
            </a:pPr>
            <a:r>
              <a:rPr lang="en-US" sz="1700" dirty="0" smtClean="0"/>
              <a:t>Optician:  Dana Meeks </a:t>
            </a:r>
          </a:p>
          <a:p>
            <a:pPr marL="1657350" lvl="3" indent="-285750">
              <a:buFont typeface="Arial" panose="020B0604020202020204" pitchFamily="34" charset="0"/>
              <a:buChar char="•"/>
            </a:pPr>
            <a:r>
              <a:rPr lang="en-US" sz="1700" dirty="0" smtClean="0"/>
              <a:t>2 exam rooms, prescreening area, and selection/fitting area. </a:t>
            </a:r>
            <a:endParaRPr lang="en-US" sz="1700" dirty="0"/>
          </a:p>
        </p:txBody>
      </p:sp>
      <p:sp>
        <p:nvSpPr>
          <p:cNvPr id="5" name="TextBox 4"/>
          <p:cNvSpPr txBox="1"/>
          <p:nvPr/>
        </p:nvSpPr>
        <p:spPr>
          <a:xfrm>
            <a:off x="785388" y="381000"/>
            <a:ext cx="7623048" cy="646331"/>
          </a:xfrm>
          <a:prstGeom prst="rect">
            <a:avLst/>
          </a:prstGeom>
          <a:noFill/>
        </p:spPr>
        <p:txBody>
          <a:bodyPr wrap="square" rtlCol="0">
            <a:spAutoFit/>
          </a:bodyPr>
          <a:lstStyle/>
          <a:p>
            <a:r>
              <a:rPr lang="en-US" sz="3600" dirty="0" smtClean="0"/>
              <a:t>Vision Services </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916533"/>
            <a:ext cx="3454400" cy="2590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33716" y="3224684"/>
            <a:ext cx="2632669" cy="197450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26467" y="3222067"/>
            <a:ext cx="2611733" cy="1958800"/>
          </a:xfrm>
          <a:prstGeom prst="rect">
            <a:avLst/>
          </a:prstGeom>
        </p:spPr>
      </p:pic>
      <p:pic>
        <p:nvPicPr>
          <p:cNvPr id="7" name="Picture 6"/>
          <p:cNvPicPr>
            <a:picLocks noChangeAspect="1"/>
          </p:cNvPicPr>
          <p:nvPr/>
        </p:nvPicPr>
        <p:blipFill>
          <a:blip r:embed="rId6"/>
          <a:stretch>
            <a:fillRect/>
          </a:stretch>
        </p:blipFill>
        <p:spPr>
          <a:xfrm>
            <a:off x="24912" y="5507333"/>
            <a:ext cx="9144000" cy="1609343"/>
          </a:xfrm>
          <a:prstGeom prst="rect">
            <a:avLst/>
          </a:prstGeom>
        </p:spPr>
      </p:pic>
      <p:pic>
        <p:nvPicPr>
          <p:cNvPr id="9" name="Picture 8"/>
          <p:cNvPicPr>
            <a:picLocks noChangeAspect="1"/>
          </p:cNvPicPr>
          <p:nvPr/>
        </p:nvPicPr>
        <p:blipFill>
          <a:blip r:embed="rId7"/>
          <a:stretch>
            <a:fillRect/>
          </a:stretch>
        </p:blipFill>
        <p:spPr>
          <a:xfrm>
            <a:off x="6305488" y="5567432"/>
            <a:ext cx="2710037" cy="1440874"/>
          </a:xfrm>
          <a:prstGeom prst="rect">
            <a:avLst/>
          </a:prstGeom>
        </p:spPr>
      </p:pic>
      <p:pic>
        <p:nvPicPr>
          <p:cNvPr id="10" name="Picture 9"/>
          <p:cNvPicPr>
            <a:picLocks noChangeAspect="1"/>
          </p:cNvPicPr>
          <p:nvPr/>
        </p:nvPicPr>
        <p:blipFill>
          <a:blip r:embed="rId8"/>
          <a:stretch>
            <a:fillRect/>
          </a:stretch>
        </p:blipFill>
        <p:spPr>
          <a:xfrm>
            <a:off x="7268661" y="5582356"/>
            <a:ext cx="1746864" cy="1367513"/>
          </a:xfrm>
          <a:prstGeom prst="rect">
            <a:avLst/>
          </a:prstGeom>
        </p:spPr>
      </p:pic>
      <p:pic>
        <p:nvPicPr>
          <p:cNvPr id="11" name="Picture 10"/>
          <p:cNvPicPr>
            <a:picLocks noChangeAspect="1"/>
          </p:cNvPicPr>
          <p:nvPr/>
        </p:nvPicPr>
        <p:blipFill>
          <a:blip r:embed="rId9"/>
          <a:stretch>
            <a:fillRect/>
          </a:stretch>
        </p:blipFill>
        <p:spPr>
          <a:xfrm>
            <a:off x="6757946" y="41755"/>
            <a:ext cx="1358673" cy="2194131"/>
          </a:xfrm>
          <a:prstGeom prst="rect">
            <a:avLst/>
          </a:prstGeom>
        </p:spPr>
      </p:pic>
    </p:spTree>
    <p:extLst>
      <p:ext uri="{BB962C8B-B14F-4D97-AF65-F5344CB8AC3E}">
        <p14:creationId xmlns:p14="http://schemas.microsoft.com/office/powerpoint/2010/main" val="7025886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1066800"/>
            <a:ext cx="7543800" cy="5181600"/>
          </a:xfrm>
        </p:spPr>
        <p:txBody>
          <a:bodyPr>
            <a:normAutofit/>
          </a:bodyPr>
          <a:lstStyle/>
          <a:p>
            <a:pPr marL="1257300" lvl="2" indent="-342900">
              <a:buAutoNum type="alphaUcPeriod"/>
            </a:pPr>
            <a:r>
              <a:rPr lang="en-US" sz="1800" b="1" dirty="0" smtClean="0">
                <a:solidFill>
                  <a:schemeClr val="tx1"/>
                </a:solidFill>
              </a:rPr>
              <a:t>Overview</a:t>
            </a:r>
            <a:endParaRPr lang="en-US" sz="1700" dirty="0" smtClean="0"/>
          </a:p>
          <a:p>
            <a:pPr marL="1657350" lvl="3" indent="-285750">
              <a:buFont typeface="Arial" panose="020B0604020202020204" pitchFamily="34" charset="0"/>
              <a:buChar char="•"/>
            </a:pPr>
            <a:r>
              <a:rPr lang="en-US" sz="1700" dirty="0" smtClean="0"/>
              <a:t>Behaviorist:  Margie </a:t>
            </a:r>
            <a:r>
              <a:rPr lang="en-US" sz="1700" dirty="0" err="1" smtClean="0"/>
              <a:t>Braunstein</a:t>
            </a:r>
            <a:r>
              <a:rPr lang="en-US" sz="1700" dirty="0" smtClean="0"/>
              <a:t>, </a:t>
            </a:r>
            <a:r>
              <a:rPr lang="en-US" sz="1700" dirty="0" err="1" smtClean="0"/>
              <a:t>LISW</a:t>
            </a:r>
            <a:endParaRPr lang="en-US" sz="1700" dirty="0" smtClean="0"/>
          </a:p>
          <a:p>
            <a:pPr marL="1657350" lvl="3" indent="-285750">
              <a:buFont typeface="Arial" panose="020B0604020202020204" pitchFamily="34" charset="0"/>
              <a:buChar char="•"/>
            </a:pPr>
            <a:r>
              <a:rPr lang="en-US" sz="1700" dirty="0" smtClean="0"/>
              <a:t>Helps identify students and family members with mental health needs, resulting in referrals for ongoing care. </a:t>
            </a:r>
          </a:p>
          <a:p>
            <a:pPr marL="1657350" lvl="3" indent="-285750">
              <a:buFont typeface="Arial" panose="020B0604020202020204" pitchFamily="34" charset="0"/>
              <a:buChar char="•"/>
            </a:pPr>
            <a:r>
              <a:rPr lang="en-US" sz="1700" dirty="0" smtClean="0"/>
              <a:t>Screening will be in collaboration with Nurse Practitioner</a:t>
            </a:r>
          </a:p>
        </p:txBody>
      </p:sp>
      <p:sp>
        <p:nvSpPr>
          <p:cNvPr id="5" name="TextBox 4"/>
          <p:cNvSpPr txBox="1"/>
          <p:nvPr/>
        </p:nvSpPr>
        <p:spPr>
          <a:xfrm>
            <a:off x="785388" y="381000"/>
            <a:ext cx="7623048" cy="646331"/>
          </a:xfrm>
          <a:prstGeom prst="rect">
            <a:avLst/>
          </a:prstGeom>
          <a:noFill/>
        </p:spPr>
        <p:txBody>
          <a:bodyPr wrap="square" rtlCol="0">
            <a:spAutoFit/>
          </a:bodyPr>
          <a:lstStyle/>
          <a:p>
            <a:r>
              <a:rPr lang="en-US" sz="3600" dirty="0" smtClean="0"/>
              <a:t>Behavioral Health</a:t>
            </a:r>
            <a:endParaRPr lang="en-US" sz="3600" dirty="0"/>
          </a:p>
        </p:txBody>
      </p:sp>
      <p:pic>
        <p:nvPicPr>
          <p:cNvPr id="6" name="Picture 5"/>
          <p:cNvPicPr>
            <a:picLocks noChangeAspect="1"/>
          </p:cNvPicPr>
          <p:nvPr/>
        </p:nvPicPr>
        <p:blipFill>
          <a:blip r:embed="rId3"/>
          <a:stretch>
            <a:fillRect/>
          </a:stretch>
        </p:blipFill>
        <p:spPr>
          <a:xfrm>
            <a:off x="0" y="5257800"/>
            <a:ext cx="9144000" cy="16002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501900" y="3365500"/>
            <a:ext cx="3759200" cy="2819400"/>
          </a:xfrm>
          <a:prstGeom prst="rect">
            <a:avLst/>
          </a:prstGeom>
        </p:spPr>
      </p:pic>
      <p:pic>
        <p:nvPicPr>
          <p:cNvPr id="8" name="Picture 7"/>
          <p:cNvPicPr>
            <a:picLocks noChangeAspect="1"/>
          </p:cNvPicPr>
          <p:nvPr/>
        </p:nvPicPr>
        <p:blipFill>
          <a:blip r:embed="rId5"/>
          <a:stretch>
            <a:fillRect/>
          </a:stretch>
        </p:blipFill>
        <p:spPr>
          <a:xfrm>
            <a:off x="6243463" y="5417126"/>
            <a:ext cx="2710037" cy="1440874"/>
          </a:xfrm>
          <a:prstGeom prst="rect">
            <a:avLst/>
          </a:prstGeom>
        </p:spPr>
      </p:pic>
      <p:pic>
        <p:nvPicPr>
          <p:cNvPr id="9" name="Picture 8"/>
          <p:cNvPicPr>
            <a:picLocks noChangeAspect="1"/>
          </p:cNvPicPr>
          <p:nvPr/>
        </p:nvPicPr>
        <p:blipFill>
          <a:blip r:embed="rId6"/>
          <a:stretch>
            <a:fillRect/>
          </a:stretch>
        </p:blipFill>
        <p:spPr>
          <a:xfrm>
            <a:off x="7199100" y="5381824"/>
            <a:ext cx="1746864" cy="1367513"/>
          </a:xfrm>
          <a:prstGeom prst="rect">
            <a:avLst/>
          </a:prstGeom>
        </p:spPr>
      </p:pic>
    </p:spTree>
    <p:extLst>
      <p:ext uri="{BB962C8B-B14F-4D97-AF65-F5344CB8AC3E}">
        <p14:creationId xmlns:p14="http://schemas.microsoft.com/office/powerpoint/2010/main" val="29743146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1066800"/>
            <a:ext cx="7543800" cy="5181600"/>
          </a:xfrm>
        </p:spPr>
        <p:txBody>
          <a:bodyPr>
            <a:normAutofit/>
          </a:bodyPr>
          <a:lstStyle/>
          <a:p>
            <a:pPr lvl="2"/>
            <a:r>
              <a:rPr lang="en-US" sz="1800" b="1" dirty="0" smtClean="0"/>
              <a:t>A.   Overview</a:t>
            </a:r>
          </a:p>
          <a:p>
            <a:pPr marL="1657350" lvl="3" indent="-285750">
              <a:buFont typeface="Arial" panose="020B0604020202020204" pitchFamily="34" charset="0"/>
              <a:buChar char="•"/>
            </a:pPr>
            <a:r>
              <a:rPr lang="en-US" sz="1700" dirty="0" smtClean="0"/>
              <a:t>Logistics/Transporter:  Kay Carran </a:t>
            </a:r>
          </a:p>
          <a:p>
            <a:pPr marL="1657350" lvl="3" indent="-285750">
              <a:buFont typeface="Arial" panose="020B0604020202020204" pitchFamily="34" charset="0"/>
              <a:buChar char="•"/>
            </a:pPr>
            <a:r>
              <a:rPr lang="en-US" sz="1700" dirty="0" smtClean="0"/>
              <a:t>Students who attended Fairfield City Schools can be transported during their school day by our school staff.</a:t>
            </a:r>
          </a:p>
          <a:p>
            <a:pPr marL="1657350" lvl="3" indent="-285750">
              <a:buFont typeface="Arial" panose="020B0604020202020204" pitchFamily="34" charset="0"/>
              <a:buChar char="•"/>
            </a:pPr>
            <a:r>
              <a:rPr lang="en-US" sz="1700" dirty="0" smtClean="0"/>
              <a:t>Parents call Primary Health Solutions to make appointment during day, or school nurse does this on behalf of parent.  </a:t>
            </a:r>
          </a:p>
          <a:p>
            <a:pPr marL="1657350" lvl="3" indent="-285750">
              <a:buFont typeface="Arial" panose="020B0604020202020204" pitchFamily="34" charset="0"/>
              <a:buChar char="•"/>
            </a:pPr>
            <a:r>
              <a:rPr lang="en-US" sz="1700" dirty="0" smtClean="0"/>
              <a:t>No additional cost for this service. </a:t>
            </a:r>
            <a:endParaRPr lang="en-US" sz="1700" dirty="0"/>
          </a:p>
        </p:txBody>
      </p:sp>
      <p:sp>
        <p:nvSpPr>
          <p:cNvPr id="5" name="TextBox 4"/>
          <p:cNvSpPr txBox="1"/>
          <p:nvPr/>
        </p:nvSpPr>
        <p:spPr>
          <a:xfrm>
            <a:off x="646176" y="361549"/>
            <a:ext cx="7623048" cy="646331"/>
          </a:xfrm>
          <a:prstGeom prst="rect">
            <a:avLst/>
          </a:prstGeom>
          <a:noFill/>
        </p:spPr>
        <p:txBody>
          <a:bodyPr wrap="square" rtlCol="0">
            <a:spAutoFit/>
          </a:bodyPr>
          <a:lstStyle/>
          <a:p>
            <a:r>
              <a:rPr lang="en-US" sz="3600" dirty="0" smtClean="0"/>
              <a:t>Transportation</a:t>
            </a:r>
            <a:endParaRPr lang="en-US" sz="3600" dirty="0"/>
          </a:p>
        </p:txBody>
      </p:sp>
      <p:pic>
        <p:nvPicPr>
          <p:cNvPr id="6" name="Picture 5"/>
          <p:cNvPicPr>
            <a:picLocks noChangeAspect="1"/>
          </p:cNvPicPr>
          <p:nvPr/>
        </p:nvPicPr>
        <p:blipFill>
          <a:blip r:embed="rId3"/>
          <a:stretch>
            <a:fillRect/>
          </a:stretch>
        </p:blipFill>
        <p:spPr>
          <a:xfrm>
            <a:off x="15766" y="5251490"/>
            <a:ext cx="9144000" cy="160651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3581400"/>
            <a:ext cx="2743200" cy="2057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900" y="3541511"/>
            <a:ext cx="2743200" cy="2057400"/>
          </a:xfrm>
          <a:prstGeom prst="rect">
            <a:avLst/>
          </a:prstGeom>
        </p:spPr>
      </p:pic>
      <p:pic>
        <p:nvPicPr>
          <p:cNvPr id="9" name="Picture 8"/>
          <p:cNvPicPr>
            <a:picLocks noChangeAspect="1"/>
          </p:cNvPicPr>
          <p:nvPr/>
        </p:nvPicPr>
        <p:blipFill>
          <a:blip r:embed="rId6"/>
          <a:stretch>
            <a:fillRect/>
          </a:stretch>
        </p:blipFill>
        <p:spPr>
          <a:xfrm>
            <a:off x="7527341" y="5410200"/>
            <a:ext cx="1426159" cy="1447800"/>
          </a:xfrm>
          <a:prstGeom prst="rect">
            <a:avLst/>
          </a:prstGeom>
        </p:spPr>
      </p:pic>
      <p:pic>
        <p:nvPicPr>
          <p:cNvPr id="10" name="Picture 9"/>
          <p:cNvPicPr>
            <a:picLocks noChangeAspect="1"/>
          </p:cNvPicPr>
          <p:nvPr/>
        </p:nvPicPr>
        <p:blipFill>
          <a:blip r:embed="rId7"/>
          <a:stretch>
            <a:fillRect/>
          </a:stretch>
        </p:blipFill>
        <p:spPr>
          <a:xfrm>
            <a:off x="7277100" y="5399314"/>
            <a:ext cx="1746864" cy="1367513"/>
          </a:xfrm>
          <a:prstGeom prst="rect">
            <a:avLst/>
          </a:prstGeom>
        </p:spPr>
      </p:pic>
    </p:spTree>
    <p:extLst>
      <p:ext uri="{BB962C8B-B14F-4D97-AF65-F5344CB8AC3E}">
        <p14:creationId xmlns:p14="http://schemas.microsoft.com/office/powerpoint/2010/main" val="176090972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491989" y="297405"/>
            <a:ext cx="7623048" cy="646331"/>
          </a:xfrm>
          <a:prstGeom prst="rect">
            <a:avLst/>
          </a:prstGeom>
          <a:noFill/>
        </p:spPr>
        <p:txBody>
          <a:bodyPr wrap="square" rtlCol="0">
            <a:spAutoFit/>
          </a:bodyPr>
          <a:lstStyle/>
          <a:p>
            <a:pPr algn="ctr"/>
            <a:r>
              <a:rPr lang="en-US" sz="3600" dirty="0" smtClean="0"/>
              <a:t>How Far Have We Come in 2 Years?</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95975">
            <a:off x="105658" y="1229369"/>
            <a:ext cx="4038600" cy="30289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45812">
            <a:off x="4789147" y="1481044"/>
            <a:ext cx="3747967" cy="28109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96996">
            <a:off x="5092665" y="3942553"/>
            <a:ext cx="4267200" cy="3200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819512">
            <a:off x="255452" y="3932578"/>
            <a:ext cx="4224575" cy="3168431"/>
          </a:xfrm>
          <a:prstGeom prst="rect">
            <a:avLst/>
          </a:prstGeom>
        </p:spPr>
      </p:pic>
    </p:spTree>
    <p:extLst>
      <p:ext uri="{BB962C8B-B14F-4D97-AF65-F5344CB8AC3E}">
        <p14:creationId xmlns:p14="http://schemas.microsoft.com/office/powerpoint/2010/main" val="339582936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674148" y="305608"/>
            <a:ext cx="7623048" cy="646331"/>
          </a:xfrm>
          <a:prstGeom prst="rect">
            <a:avLst/>
          </a:prstGeom>
          <a:noFill/>
        </p:spPr>
        <p:txBody>
          <a:bodyPr wrap="square" rtlCol="0">
            <a:spAutoFit/>
          </a:bodyPr>
          <a:lstStyle/>
          <a:p>
            <a:pPr algn="ctr"/>
            <a:r>
              <a:rPr lang="en-US" sz="3600" dirty="0" smtClean="0"/>
              <a:t>Dental </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574826514"/>
              </p:ext>
            </p:extLst>
          </p:nvPr>
        </p:nvGraphicFramePr>
        <p:xfrm>
          <a:off x="381001" y="855611"/>
          <a:ext cx="8382000" cy="4704732"/>
        </p:xfrm>
        <a:graphic>
          <a:graphicData uri="http://schemas.openxmlformats.org/drawingml/2006/table">
            <a:tbl>
              <a:tblPr/>
              <a:tblGrid>
                <a:gridCol w="1305617"/>
                <a:gridCol w="644243"/>
                <a:gridCol w="644243"/>
                <a:gridCol w="795022"/>
                <a:gridCol w="795022"/>
                <a:gridCol w="603119"/>
                <a:gridCol w="603119"/>
                <a:gridCol w="603119"/>
                <a:gridCol w="644243"/>
                <a:gridCol w="644243"/>
                <a:gridCol w="1100010"/>
              </a:tblGrid>
              <a:tr h="478481">
                <a:tc>
                  <a:txBody>
                    <a:bodyPr/>
                    <a:lstStyle/>
                    <a:p>
                      <a:pPr algn="ctr" fontAlgn="b"/>
                      <a:r>
                        <a:rPr lang="en-US" sz="1600" b="1" i="0" u="none" strike="noStrike" dirty="0">
                          <a:solidFill>
                            <a:srgbClr val="000000"/>
                          </a:solidFill>
                          <a:effectLst/>
                          <a:latin typeface="Calibri" panose="020F0502020204030204" pitchFamily="34" charset="0"/>
                        </a:rPr>
                        <a:t>Month</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0-5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6-10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11-15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16-18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19-24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25-50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Total 18&lt;</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Total Patients</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January (2017)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30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118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148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276</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February</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36</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267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March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175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260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April</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26</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154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287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May</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111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152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321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June</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143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July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26</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56</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152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242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37">
                <a:tc>
                  <a:txBody>
                    <a:bodyPr/>
                    <a:lstStyle/>
                    <a:p>
                      <a:pPr algn="l" fontAlgn="b"/>
                      <a:r>
                        <a:rPr lang="en-US" sz="1600" b="1" i="0" u="none" strike="noStrike">
                          <a:solidFill>
                            <a:srgbClr val="000000"/>
                          </a:solidFill>
                          <a:effectLst/>
                          <a:latin typeface="Calibri" panose="020F0502020204030204" pitchFamily="34" charset="0"/>
                        </a:rPr>
                        <a:t>August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151</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275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699">
                <a:tc>
                  <a:txBody>
                    <a:bodyPr/>
                    <a:lstStyle/>
                    <a:p>
                      <a:pPr algn="l" fontAlgn="b"/>
                      <a:r>
                        <a:rPr lang="en-US" sz="1600" b="1" i="0" u="none" strike="noStrike">
                          <a:solidFill>
                            <a:srgbClr val="000000"/>
                          </a:solidFill>
                          <a:effectLst/>
                          <a:latin typeface="Calibri" panose="020F0502020204030204" pitchFamily="34" charset="0"/>
                        </a:rPr>
                        <a:t>September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75</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266</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699">
                <a:tc>
                  <a:txBody>
                    <a:bodyPr/>
                    <a:lstStyle/>
                    <a:p>
                      <a:pPr algn="l" fontAlgn="b"/>
                      <a:r>
                        <a:rPr lang="en-US" sz="1600" b="1" i="0" u="none" strike="noStrike">
                          <a:solidFill>
                            <a:srgbClr val="000000"/>
                          </a:solidFill>
                          <a:effectLst/>
                          <a:latin typeface="Calibri" panose="020F0502020204030204" pitchFamily="34" charset="0"/>
                        </a:rPr>
                        <a:t>October</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37</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53</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110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54</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168</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172</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340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699">
                <a:tc>
                  <a:txBody>
                    <a:bodyPr/>
                    <a:lstStyle/>
                    <a:p>
                      <a:pPr algn="l" fontAlgn="b"/>
                      <a:r>
                        <a:rPr lang="en-US" sz="1600" b="1" i="0" u="none" strike="noStrike">
                          <a:solidFill>
                            <a:srgbClr val="000000"/>
                          </a:solidFill>
                          <a:effectLst/>
                          <a:latin typeface="Calibri" panose="020F0502020204030204" pitchFamily="34" charset="0"/>
                        </a:rPr>
                        <a:t>November</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699">
                <a:tc>
                  <a:txBody>
                    <a:bodyPr/>
                    <a:lstStyle/>
                    <a:p>
                      <a:pPr algn="l" fontAlgn="b"/>
                      <a:r>
                        <a:rPr lang="en-US" sz="1600" b="1" i="0" u="none" strike="noStrike" dirty="0">
                          <a:solidFill>
                            <a:srgbClr val="000000"/>
                          </a:solidFill>
                          <a:effectLst/>
                          <a:latin typeface="Calibri" panose="020F0502020204030204" pitchFamily="34" charset="0"/>
                        </a:rPr>
                        <a:t>December</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0</a:t>
                      </a:r>
                    </a:p>
                  </a:txBody>
                  <a:tcPr marL="9260" marR="9260" marT="92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321">
                <a:tc>
                  <a:txBody>
                    <a:bodyPr/>
                    <a:lstStyle/>
                    <a:p>
                      <a:pPr algn="l" fontAlgn="b"/>
                      <a:r>
                        <a:rPr lang="en-US" sz="1600" b="1" i="0" u="none" strike="noStrike" dirty="0">
                          <a:solidFill>
                            <a:srgbClr val="000000"/>
                          </a:solidFill>
                          <a:effectLst/>
                          <a:latin typeface="Calibri" panose="020F0502020204030204" pitchFamily="34" charset="0"/>
                        </a:rPr>
                        <a:t>Total</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308</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492</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340</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151</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119</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1036</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422</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1291</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1577</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2868</a:t>
                      </a:r>
                    </a:p>
                  </a:txBody>
                  <a:tcPr marL="9260" marR="9260" marT="9260" marB="0" anchor="b">
                    <a:lnL>
                      <a:noFill/>
                    </a:lnL>
                    <a:lnR>
                      <a:noFill/>
                    </a:lnR>
                    <a:lnT w="6350" cap="flat" cmpd="sng" algn="ctr">
                      <a:solidFill>
                        <a:srgbClr val="000000"/>
                      </a:solidFill>
                      <a:prstDash val="solid"/>
                      <a:round/>
                      <a:headEnd type="none" w="med" len="med"/>
                      <a:tailEnd type="none" w="med" len="med"/>
                    </a:lnT>
                    <a:lnB>
                      <a:noFill/>
                    </a:lnB>
                  </a:tcPr>
                </a:tc>
              </a:tr>
              <a:tr h="220529">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r>
              <a:tr h="232321">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45.01%</a:t>
                      </a:r>
                    </a:p>
                  </a:txBody>
                  <a:tcPr marL="9260" marR="9260" marT="9260" marB="0" anchor="b">
                    <a:lnL>
                      <a:noFill/>
                    </a:lnL>
                    <a:lnR>
                      <a:noFill/>
                    </a:lnR>
                    <a:lnT>
                      <a:noFill/>
                    </a:lnT>
                    <a:lnB>
                      <a:noFill/>
                    </a:lnB>
                  </a:tcPr>
                </a:tc>
                <a:tc gridSpan="3">
                  <a:txBody>
                    <a:bodyPr/>
                    <a:lstStyle/>
                    <a:p>
                      <a:pPr algn="l" fontAlgn="b"/>
                      <a:r>
                        <a:rPr lang="en-US" sz="1400" b="1" i="0" u="none" strike="noStrike" dirty="0">
                          <a:solidFill>
                            <a:srgbClr val="000000"/>
                          </a:solidFill>
                          <a:effectLst/>
                          <a:latin typeface="Calibri" panose="020F0502020204030204" pitchFamily="34" charset="0"/>
                        </a:rPr>
                        <a:t>of patients 18 and below</a:t>
                      </a:r>
                    </a:p>
                  </a:txBody>
                  <a:tcPr marL="9260" marR="9260" marT="926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r>
              <a:tr h="232321">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54.99%</a:t>
                      </a:r>
                    </a:p>
                  </a:txBody>
                  <a:tcPr marL="9260" marR="9260" marT="9260" marB="0" anchor="b">
                    <a:lnL>
                      <a:noFill/>
                    </a:lnL>
                    <a:lnR>
                      <a:noFill/>
                    </a:lnR>
                    <a:lnT>
                      <a:noFill/>
                    </a:lnT>
                    <a:lnB>
                      <a:noFill/>
                    </a:lnB>
                  </a:tcPr>
                </a:tc>
                <a:tc gridSpan="3">
                  <a:txBody>
                    <a:bodyPr/>
                    <a:lstStyle/>
                    <a:p>
                      <a:pPr algn="l" fontAlgn="b"/>
                      <a:r>
                        <a:rPr lang="en-US" sz="1400" b="1" i="0" u="none" strike="noStrike" dirty="0">
                          <a:solidFill>
                            <a:srgbClr val="000000"/>
                          </a:solidFill>
                          <a:effectLst/>
                          <a:latin typeface="Calibri" panose="020F0502020204030204" pitchFamily="34" charset="0"/>
                        </a:rPr>
                        <a:t>of patients 19 and above</a:t>
                      </a:r>
                    </a:p>
                  </a:txBody>
                  <a:tcPr marL="9260" marR="9260" marT="926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r>
              <a:tr h="232321">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13.22</a:t>
                      </a:r>
                    </a:p>
                  </a:txBody>
                  <a:tcPr marL="9260" marR="9260" marT="9260" marB="0" anchor="b">
                    <a:lnL>
                      <a:noFill/>
                    </a:lnL>
                    <a:lnR>
                      <a:noFill/>
                    </a:lnR>
                    <a:lnT>
                      <a:noFill/>
                    </a:lnT>
                    <a:lnB>
                      <a:noFill/>
                    </a:lnB>
                  </a:tcPr>
                </a:tc>
                <a:tc gridSpan="3">
                  <a:txBody>
                    <a:bodyPr/>
                    <a:lstStyle/>
                    <a:p>
                      <a:pPr algn="l" fontAlgn="b"/>
                      <a:r>
                        <a:rPr lang="en-US" sz="1400" b="1" i="0" u="none" strike="noStrike" dirty="0">
                          <a:solidFill>
                            <a:srgbClr val="000000"/>
                          </a:solidFill>
                          <a:effectLst/>
                          <a:latin typeface="Calibri" panose="020F0502020204030204" pitchFamily="34" charset="0"/>
                        </a:rPr>
                        <a:t>Average Patients Per Day</a:t>
                      </a:r>
                    </a:p>
                  </a:txBody>
                  <a:tcPr marL="9260" marR="9260" marT="926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260" marR="9260" marT="9260" marB="0" anchor="b">
                    <a:lnL>
                      <a:noFill/>
                    </a:lnL>
                    <a:lnR>
                      <a:noFill/>
                    </a:lnR>
                    <a:lnT>
                      <a:noFill/>
                    </a:lnT>
                    <a:lnB>
                      <a:noFill/>
                    </a:lnB>
                  </a:tcPr>
                </a:tc>
              </a:tr>
            </a:tbl>
          </a:graphicData>
        </a:graphic>
      </p:graphicFrame>
      <p:pic>
        <p:nvPicPr>
          <p:cNvPr id="6" name="Picture 5"/>
          <p:cNvPicPr>
            <a:picLocks noChangeAspect="1"/>
          </p:cNvPicPr>
          <p:nvPr/>
        </p:nvPicPr>
        <p:blipFill>
          <a:blip r:embed="rId3"/>
          <a:stretch>
            <a:fillRect/>
          </a:stretch>
        </p:blipFill>
        <p:spPr>
          <a:xfrm>
            <a:off x="0" y="5620446"/>
            <a:ext cx="9144000" cy="1274324"/>
          </a:xfrm>
          <a:prstGeom prst="rect">
            <a:avLst/>
          </a:prstGeom>
        </p:spPr>
      </p:pic>
      <p:pic>
        <p:nvPicPr>
          <p:cNvPr id="8" name="Picture 7"/>
          <p:cNvPicPr>
            <a:picLocks noChangeAspect="1"/>
          </p:cNvPicPr>
          <p:nvPr/>
        </p:nvPicPr>
        <p:blipFill>
          <a:blip r:embed="rId4"/>
          <a:stretch>
            <a:fillRect/>
          </a:stretch>
        </p:blipFill>
        <p:spPr>
          <a:xfrm>
            <a:off x="6705600" y="5640628"/>
            <a:ext cx="2362200" cy="1255936"/>
          </a:xfrm>
          <a:prstGeom prst="rect">
            <a:avLst/>
          </a:prstGeom>
        </p:spPr>
      </p:pic>
      <p:pic>
        <p:nvPicPr>
          <p:cNvPr id="9" name="Picture 8"/>
          <p:cNvPicPr>
            <a:picLocks noChangeAspect="1"/>
          </p:cNvPicPr>
          <p:nvPr/>
        </p:nvPicPr>
        <p:blipFill>
          <a:blip r:embed="rId5"/>
          <a:stretch>
            <a:fillRect/>
          </a:stretch>
        </p:blipFill>
        <p:spPr>
          <a:xfrm>
            <a:off x="7636374" y="5691171"/>
            <a:ext cx="1402030" cy="1097563"/>
          </a:xfrm>
          <a:prstGeom prst="rect">
            <a:avLst/>
          </a:prstGeom>
        </p:spPr>
      </p:pic>
    </p:spTree>
    <p:extLst>
      <p:ext uri="{BB962C8B-B14F-4D97-AF65-F5344CB8AC3E}">
        <p14:creationId xmlns:p14="http://schemas.microsoft.com/office/powerpoint/2010/main" val="35203372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2824927181"/>
              </p:ext>
            </p:extLst>
          </p:nvPr>
        </p:nvGraphicFramePr>
        <p:xfrm>
          <a:off x="76200" y="457200"/>
          <a:ext cx="8245475"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0" y="5422860"/>
            <a:ext cx="9144000" cy="1453069"/>
          </a:xfrm>
          <a:prstGeom prst="rect">
            <a:avLst/>
          </a:prstGeom>
        </p:spPr>
      </p:pic>
      <p:pic>
        <p:nvPicPr>
          <p:cNvPr id="6" name="Picture 5"/>
          <p:cNvPicPr>
            <a:picLocks noChangeAspect="1"/>
          </p:cNvPicPr>
          <p:nvPr/>
        </p:nvPicPr>
        <p:blipFill>
          <a:blip r:embed="rId4"/>
          <a:stretch>
            <a:fillRect/>
          </a:stretch>
        </p:blipFill>
        <p:spPr>
          <a:xfrm>
            <a:off x="6324600" y="5557589"/>
            <a:ext cx="2710037" cy="1296224"/>
          </a:xfrm>
          <a:prstGeom prst="rect">
            <a:avLst/>
          </a:prstGeom>
        </p:spPr>
      </p:pic>
      <p:pic>
        <p:nvPicPr>
          <p:cNvPr id="9" name="Picture 8"/>
          <p:cNvPicPr>
            <a:picLocks noChangeAspect="1"/>
          </p:cNvPicPr>
          <p:nvPr/>
        </p:nvPicPr>
        <p:blipFill>
          <a:blip r:embed="rId5"/>
          <a:stretch>
            <a:fillRect/>
          </a:stretch>
        </p:blipFill>
        <p:spPr>
          <a:xfrm>
            <a:off x="7315200" y="5535473"/>
            <a:ext cx="1571528" cy="1230253"/>
          </a:xfrm>
          <a:prstGeom prst="rect">
            <a:avLst/>
          </a:prstGeom>
        </p:spPr>
      </p:pic>
    </p:spTree>
    <p:extLst>
      <p:ext uri="{BB962C8B-B14F-4D97-AF65-F5344CB8AC3E}">
        <p14:creationId xmlns:p14="http://schemas.microsoft.com/office/powerpoint/2010/main" val="243395893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674148" y="305608"/>
            <a:ext cx="7623048" cy="646331"/>
          </a:xfrm>
          <a:prstGeom prst="rect">
            <a:avLst/>
          </a:prstGeom>
          <a:noFill/>
        </p:spPr>
        <p:txBody>
          <a:bodyPr wrap="square" rtlCol="0">
            <a:spAutoFit/>
          </a:bodyPr>
          <a:lstStyle/>
          <a:p>
            <a:pPr algn="ctr"/>
            <a:r>
              <a:rPr lang="en-US" sz="3600" dirty="0" smtClean="0"/>
              <a:t>Vision</a:t>
            </a:r>
            <a:endParaRPr lang="en-US" sz="3600" dirty="0"/>
          </a:p>
        </p:txBody>
      </p:sp>
      <p:pic>
        <p:nvPicPr>
          <p:cNvPr id="6" name="Picture 5"/>
          <p:cNvPicPr>
            <a:picLocks noChangeAspect="1"/>
          </p:cNvPicPr>
          <p:nvPr/>
        </p:nvPicPr>
        <p:blipFill>
          <a:blip r:embed="rId3"/>
          <a:stretch>
            <a:fillRect/>
          </a:stretch>
        </p:blipFill>
        <p:spPr>
          <a:xfrm>
            <a:off x="0" y="5925050"/>
            <a:ext cx="9144000" cy="1012971"/>
          </a:xfrm>
          <a:prstGeom prst="rect">
            <a:avLst/>
          </a:prstGeom>
        </p:spPr>
      </p:pic>
      <p:pic>
        <p:nvPicPr>
          <p:cNvPr id="8" name="Picture 7"/>
          <p:cNvPicPr>
            <a:picLocks noChangeAspect="1"/>
          </p:cNvPicPr>
          <p:nvPr/>
        </p:nvPicPr>
        <p:blipFill>
          <a:blip r:embed="rId4"/>
          <a:stretch>
            <a:fillRect/>
          </a:stretch>
        </p:blipFill>
        <p:spPr>
          <a:xfrm>
            <a:off x="6369855" y="5925050"/>
            <a:ext cx="2710037" cy="897788"/>
          </a:xfrm>
          <a:prstGeom prst="rect">
            <a:avLst/>
          </a:prstGeom>
        </p:spPr>
      </p:pic>
      <p:pic>
        <p:nvPicPr>
          <p:cNvPr id="7" name="Picture 6"/>
          <p:cNvPicPr>
            <a:picLocks noChangeAspect="1"/>
          </p:cNvPicPr>
          <p:nvPr/>
        </p:nvPicPr>
        <p:blipFill>
          <a:blip r:embed="rId5"/>
          <a:stretch>
            <a:fillRect/>
          </a:stretch>
        </p:blipFill>
        <p:spPr>
          <a:xfrm>
            <a:off x="7901034" y="6049425"/>
            <a:ext cx="1032876" cy="80857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494043182"/>
              </p:ext>
            </p:extLst>
          </p:nvPr>
        </p:nvGraphicFramePr>
        <p:xfrm>
          <a:off x="457198" y="904385"/>
          <a:ext cx="8229602" cy="4985503"/>
        </p:xfrm>
        <a:graphic>
          <a:graphicData uri="http://schemas.openxmlformats.org/drawingml/2006/table">
            <a:tbl>
              <a:tblPr/>
              <a:tblGrid>
                <a:gridCol w="1254190"/>
                <a:gridCol w="790041"/>
                <a:gridCol w="671536"/>
                <a:gridCol w="755654"/>
                <a:gridCol w="771761"/>
                <a:gridCol w="543154"/>
                <a:gridCol w="711039"/>
                <a:gridCol w="543154"/>
                <a:gridCol w="526694"/>
                <a:gridCol w="740664"/>
                <a:gridCol w="921715"/>
              </a:tblGrid>
              <a:tr h="459931">
                <a:tc>
                  <a:txBody>
                    <a:bodyPr/>
                    <a:lstStyle/>
                    <a:p>
                      <a:pPr algn="l" fontAlgn="b"/>
                      <a:endParaRPr lang="en-US" sz="1600" b="0" i="0" u="none" strike="noStrike" dirty="0">
                        <a:solidFill>
                          <a:srgbClr val="000000"/>
                        </a:solidFill>
                        <a:effectLst/>
                        <a:latin typeface="Calibri" panose="020F0502020204030204" pitchFamily="34" charset="0"/>
                      </a:endParaRPr>
                    </a:p>
                  </a:txBody>
                  <a:tcPr marL="8873" marR="8873" marT="88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0-5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6-10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11-15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16-18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19-24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25-50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51+</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Total 18&lt;</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Total Patients</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931">
                <a:tc>
                  <a:txBody>
                    <a:bodyPr/>
                    <a:lstStyle/>
                    <a:p>
                      <a:pPr algn="l" fontAlgn="b"/>
                      <a:r>
                        <a:rPr lang="en-US" sz="1600" b="1" i="0" u="none" strike="noStrike">
                          <a:solidFill>
                            <a:srgbClr val="000000"/>
                          </a:solidFill>
                          <a:effectLst/>
                          <a:latin typeface="Calibri" panose="020F0502020204030204" pitchFamily="34" charset="0"/>
                        </a:rPr>
                        <a:t>January (2017)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21</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26</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11</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February</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51</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March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21</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51</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86</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106</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April</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194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75">
                <a:tc>
                  <a:txBody>
                    <a:bodyPr/>
                    <a:lstStyle/>
                    <a:p>
                      <a:pPr algn="l" fontAlgn="b"/>
                      <a:r>
                        <a:rPr lang="en-US" sz="1600" b="1" i="0" u="none" strike="noStrike">
                          <a:solidFill>
                            <a:srgbClr val="000000"/>
                          </a:solidFill>
                          <a:effectLst/>
                          <a:latin typeface="Calibri" panose="020F0502020204030204" pitchFamily="34" charset="0"/>
                        </a:rPr>
                        <a:t>May</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36</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92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252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June</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143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July</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August</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112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221</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September</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109</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168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October</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14</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22</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63</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87</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150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November</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a:solidFill>
                            <a:srgbClr val="000000"/>
                          </a:solidFill>
                          <a:effectLst/>
                          <a:latin typeface="Calibri" panose="020F0502020204030204" pitchFamily="34" charset="0"/>
                        </a:rPr>
                        <a:t>December</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 </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28">
                <a:tc>
                  <a:txBody>
                    <a:bodyPr/>
                    <a:lstStyle/>
                    <a:p>
                      <a:pPr algn="l" fontAlgn="b"/>
                      <a:r>
                        <a:rPr lang="en-US" sz="1600" b="1" i="0" u="none" strike="noStrike" dirty="0">
                          <a:solidFill>
                            <a:srgbClr val="000000"/>
                          </a:solidFill>
                          <a:effectLst/>
                          <a:latin typeface="Calibri" panose="020F0502020204030204" pitchFamily="34" charset="0"/>
                        </a:rPr>
                        <a:t>Total </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101</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350</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271</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100</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73</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459</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328</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860</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822</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1682</a:t>
                      </a:r>
                    </a:p>
                  </a:txBody>
                  <a:tcPr marL="8873" marR="8873" marT="8873" marB="0" anchor="b">
                    <a:lnL>
                      <a:noFill/>
                    </a:lnL>
                    <a:lnR>
                      <a:noFill/>
                    </a:lnR>
                    <a:lnT w="6350" cap="flat" cmpd="sng" algn="ctr">
                      <a:solidFill>
                        <a:srgbClr val="000000"/>
                      </a:solidFill>
                      <a:prstDash val="solid"/>
                      <a:round/>
                      <a:headEnd type="none" w="med" len="med"/>
                      <a:tailEnd type="none" w="med" len="med"/>
                    </a:lnT>
                    <a:lnB>
                      <a:noFill/>
                    </a:lnB>
                  </a:tcPr>
                </a:tc>
              </a:tr>
              <a:tr h="201702">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r>
              <a:tr h="252128">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48.87%</a:t>
                      </a:r>
                    </a:p>
                  </a:txBody>
                  <a:tcPr marL="8873" marR="8873" marT="8873"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of patients 18 and below</a:t>
                      </a:r>
                    </a:p>
                  </a:txBody>
                  <a:tcPr marL="8873" marR="8873" marT="887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r>
              <a:tr h="252128">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51.13%</a:t>
                      </a:r>
                    </a:p>
                  </a:txBody>
                  <a:tcPr marL="8873" marR="8873" marT="8873"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of patients 19 and above</a:t>
                      </a:r>
                    </a:p>
                  </a:txBody>
                  <a:tcPr marL="8873" marR="8873" marT="887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r>
              <a:tr h="252128">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7.75</a:t>
                      </a:r>
                    </a:p>
                  </a:txBody>
                  <a:tcPr marL="8873" marR="8873" marT="8873" marB="0" anchor="b">
                    <a:lnL>
                      <a:noFill/>
                    </a:lnL>
                    <a:lnR>
                      <a:noFill/>
                    </a:lnR>
                    <a:lnT>
                      <a:noFill/>
                    </a:lnT>
                    <a:lnB>
                      <a:noFill/>
                    </a:lnB>
                  </a:tcPr>
                </a:tc>
                <a:tc gridSpan="4">
                  <a:txBody>
                    <a:bodyPr/>
                    <a:lstStyle/>
                    <a:p>
                      <a:pPr algn="l" fontAlgn="b"/>
                      <a:r>
                        <a:rPr lang="en-US" sz="1400" b="1" i="0" u="none" strike="noStrike" dirty="0">
                          <a:solidFill>
                            <a:srgbClr val="000000"/>
                          </a:solidFill>
                          <a:effectLst/>
                          <a:latin typeface="Calibri" panose="020F0502020204030204" pitchFamily="34" charset="0"/>
                        </a:rPr>
                        <a:t>Average Patients Per Day</a:t>
                      </a:r>
                    </a:p>
                  </a:txBody>
                  <a:tcPr marL="8873" marR="8873" marT="887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873" marR="8873" marT="8873" marB="0" anchor="b">
                    <a:lnL>
                      <a:noFill/>
                    </a:lnL>
                    <a:lnR>
                      <a:noFill/>
                    </a:lnR>
                    <a:lnT>
                      <a:noFill/>
                    </a:lnT>
                    <a:lnB>
                      <a:noFill/>
                    </a:lnB>
                  </a:tcPr>
                </a:tc>
              </a:tr>
            </a:tbl>
          </a:graphicData>
        </a:graphic>
      </p:graphicFrame>
    </p:spTree>
    <p:extLst>
      <p:ext uri="{BB962C8B-B14F-4D97-AF65-F5344CB8AC3E}">
        <p14:creationId xmlns:p14="http://schemas.microsoft.com/office/powerpoint/2010/main" val="7223693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graphicFrame>
        <p:nvGraphicFramePr>
          <p:cNvPr id="6" name="Chart 5"/>
          <p:cNvGraphicFramePr>
            <a:graphicFrameLocks/>
          </p:cNvGraphicFramePr>
          <p:nvPr>
            <p:extLst>
              <p:ext uri="{D42A27DB-BD31-4B8C-83A1-F6EECF244321}">
                <p14:modId xmlns:p14="http://schemas.microsoft.com/office/powerpoint/2010/main" val="819409863"/>
              </p:ext>
            </p:extLst>
          </p:nvPr>
        </p:nvGraphicFramePr>
        <p:xfrm>
          <a:off x="756745" y="457200"/>
          <a:ext cx="7543799" cy="4953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0" y="5562600"/>
            <a:ext cx="9144000" cy="1295400"/>
          </a:xfrm>
          <a:prstGeom prst="rect">
            <a:avLst/>
          </a:prstGeom>
        </p:spPr>
      </p:pic>
      <p:pic>
        <p:nvPicPr>
          <p:cNvPr id="8" name="Picture 7"/>
          <p:cNvPicPr>
            <a:picLocks noChangeAspect="1"/>
          </p:cNvPicPr>
          <p:nvPr/>
        </p:nvPicPr>
        <p:blipFill>
          <a:blip r:embed="rId5"/>
          <a:stretch>
            <a:fillRect/>
          </a:stretch>
        </p:blipFill>
        <p:spPr>
          <a:xfrm>
            <a:off x="7408279" y="5643264"/>
            <a:ext cx="1454368" cy="1138535"/>
          </a:xfrm>
          <a:prstGeom prst="rect">
            <a:avLst/>
          </a:prstGeom>
        </p:spPr>
      </p:pic>
    </p:spTree>
    <p:extLst>
      <p:ext uri="{BB962C8B-B14F-4D97-AF65-F5344CB8AC3E}">
        <p14:creationId xmlns:p14="http://schemas.microsoft.com/office/powerpoint/2010/main" val="361782061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677497" y="323193"/>
            <a:ext cx="7623048" cy="646331"/>
          </a:xfrm>
          <a:prstGeom prst="rect">
            <a:avLst/>
          </a:prstGeom>
          <a:noFill/>
        </p:spPr>
        <p:txBody>
          <a:bodyPr wrap="square" rtlCol="0">
            <a:spAutoFit/>
          </a:bodyPr>
          <a:lstStyle/>
          <a:p>
            <a:pPr algn="ctr"/>
            <a:r>
              <a:rPr lang="en-US" sz="3600" dirty="0" smtClean="0"/>
              <a:t>Behavioral Health </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3655525559"/>
              </p:ext>
            </p:extLst>
          </p:nvPr>
        </p:nvGraphicFramePr>
        <p:xfrm>
          <a:off x="756745" y="969524"/>
          <a:ext cx="7543800" cy="4401552"/>
        </p:xfrm>
        <a:graphic>
          <a:graphicData uri="http://schemas.openxmlformats.org/drawingml/2006/table">
            <a:tbl>
              <a:tblPr/>
              <a:tblGrid>
                <a:gridCol w="944840"/>
                <a:gridCol w="655360"/>
                <a:gridCol w="739522"/>
                <a:gridCol w="666361"/>
                <a:gridCol w="646469"/>
                <a:gridCol w="646469"/>
                <a:gridCol w="589282"/>
                <a:gridCol w="626578"/>
                <a:gridCol w="696198"/>
                <a:gridCol w="606686"/>
                <a:gridCol w="726035"/>
              </a:tblGrid>
              <a:tr h="246318">
                <a:tc>
                  <a:txBody>
                    <a:bodyPr/>
                    <a:lstStyle/>
                    <a:p>
                      <a:pPr algn="ctr" fontAlgn="b"/>
                      <a:r>
                        <a:rPr lang="en-US" sz="1600" b="1" i="0" u="none" strike="noStrike" dirty="0">
                          <a:solidFill>
                            <a:srgbClr val="000000"/>
                          </a:solidFill>
                          <a:effectLst/>
                          <a:latin typeface="Calibri" panose="020F0502020204030204" pitchFamily="34" charset="0"/>
                        </a:rPr>
                        <a:t> </a:t>
                      </a:r>
                    </a:p>
                  </a:txBody>
                  <a:tcPr marL="7464" marR="7464" marT="746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0-5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6-10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11-15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16-18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19-24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25-50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51+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Total 18&lt;</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Total Patients</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47">
                <a:tc>
                  <a:txBody>
                    <a:bodyPr/>
                    <a:lstStyle/>
                    <a:p>
                      <a:pPr algn="l" fontAlgn="b"/>
                      <a:r>
                        <a:rPr lang="en-US" sz="1400" b="1" i="0" u="none" strike="noStrike">
                          <a:solidFill>
                            <a:srgbClr val="000000"/>
                          </a:solidFill>
                          <a:effectLst/>
                          <a:latin typeface="Calibri" panose="020F0502020204030204" pitchFamily="34" charset="0"/>
                        </a:rPr>
                        <a:t>January (2017)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February</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March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April</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May</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June</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July</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August</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September</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26</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October</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13</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45</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a:solidFill>
                            <a:srgbClr val="000000"/>
                          </a:solidFill>
                          <a:effectLst/>
                          <a:latin typeface="Calibri" panose="020F0502020204030204" pitchFamily="34" charset="0"/>
                        </a:rPr>
                        <a:t>November</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dirty="0">
                          <a:solidFill>
                            <a:srgbClr val="000000"/>
                          </a:solidFill>
                          <a:effectLst/>
                          <a:latin typeface="Calibri" panose="020F0502020204030204" pitchFamily="34" charset="0"/>
                        </a:rPr>
                        <a:t>December</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0</a:t>
                      </a:r>
                    </a:p>
                  </a:txBody>
                  <a:tcPr marL="7464" marR="7464"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97">
                <a:tc>
                  <a:txBody>
                    <a:bodyPr/>
                    <a:lstStyle/>
                    <a:p>
                      <a:pPr algn="l" fontAlgn="b"/>
                      <a:r>
                        <a:rPr lang="en-US" sz="1400" b="1" i="0" u="none" strike="noStrike" dirty="0">
                          <a:solidFill>
                            <a:srgbClr val="000000"/>
                          </a:solidFill>
                          <a:effectLst/>
                          <a:latin typeface="Calibri" panose="020F0502020204030204" pitchFamily="34" charset="0"/>
                        </a:rPr>
                        <a:t>YTD Total </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44</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84</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100</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51</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34</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155</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87</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276</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279</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555</a:t>
                      </a:r>
                    </a:p>
                  </a:txBody>
                  <a:tcPr marL="7464" marR="7464" marT="7464" marB="0" anchor="b">
                    <a:lnL>
                      <a:noFill/>
                    </a:lnL>
                    <a:lnR>
                      <a:noFill/>
                    </a:lnR>
                    <a:lnT w="6350" cap="flat" cmpd="sng" algn="ctr">
                      <a:solidFill>
                        <a:srgbClr val="000000"/>
                      </a:solidFill>
                      <a:prstDash val="solid"/>
                      <a:round/>
                      <a:headEnd type="none" w="med" len="med"/>
                      <a:tailEnd type="none" w="med" len="med"/>
                    </a:lnT>
                    <a:lnB>
                      <a:noFill/>
                    </a:lnB>
                  </a:tcPr>
                </a:tc>
              </a:tr>
              <a:tr h="186605">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r>
              <a:tr h="186605">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50.27%</a:t>
                      </a:r>
                    </a:p>
                  </a:txBody>
                  <a:tcPr marL="7464" marR="7464" marT="7464"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of patients 18 and below</a:t>
                      </a:r>
                    </a:p>
                  </a:txBody>
                  <a:tcPr marL="7464" marR="7464" marT="746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r>
              <a:tr h="186605">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49.73%</a:t>
                      </a:r>
                    </a:p>
                  </a:txBody>
                  <a:tcPr marL="7464" marR="7464" marT="7464"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of patients 19 and above</a:t>
                      </a:r>
                    </a:p>
                  </a:txBody>
                  <a:tcPr marL="7464" marR="7464" marT="746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r>
              <a:tr h="186605">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2.56</a:t>
                      </a:r>
                    </a:p>
                  </a:txBody>
                  <a:tcPr marL="7464" marR="7464" marT="7464" marB="0" anchor="b">
                    <a:lnL>
                      <a:noFill/>
                    </a:lnL>
                    <a:lnR>
                      <a:noFill/>
                    </a:lnR>
                    <a:lnT>
                      <a:noFill/>
                    </a:lnT>
                    <a:lnB>
                      <a:noFill/>
                    </a:lnB>
                  </a:tcPr>
                </a:tc>
                <a:tc gridSpan="3">
                  <a:txBody>
                    <a:bodyPr/>
                    <a:lstStyle/>
                    <a:p>
                      <a:pPr algn="l" fontAlgn="b"/>
                      <a:r>
                        <a:rPr lang="en-US" sz="1400" b="1" i="0" u="none" strike="noStrike" dirty="0">
                          <a:solidFill>
                            <a:srgbClr val="000000"/>
                          </a:solidFill>
                          <a:effectLst/>
                          <a:latin typeface="Calibri" panose="020F0502020204030204" pitchFamily="34" charset="0"/>
                        </a:rPr>
                        <a:t>Average Patients Per Day</a:t>
                      </a:r>
                    </a:p>
                  </a:txBody>
                  <a:tcPr marL="7464" marR="7464" marT="746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464" marR="7464" marT="7464" marB="0" anchor="b">
                    <a:lnL>
                      <a:noFill/>
                    </a:lnL>
                    <a:lnR>
                      <a:noFill/>
                    </a:lnR>
                    <a:lnT>
                      <a:noFill/>
                    </a:lnT>
                    <a:lnB>
                      <a:noFill/>
                    </a:lnB>
                  </a:tcPr>
                </a:tc>
              </a:tr>
            </a:tbl>
          </a:graphicData>
        </a:graphic>
      </p:graphicFrame>
      <p:pic>
        <p:nvPicPr>
          <p:cNvPr id="6" name="Picture 5"/>
          <p:cNvPicPr>
            <a:picLocks noChangeAspect="1"/>
          </p:cNvPicPr>
          <p:nvPr/>
        </p:nvPicPr>
        <p:blipFill>
          <a:blip r:embed="rId3"/>
          <a:stretch>
            <a:fillRect/>
          </a:stretch>
        </p:blipFill>
        <p:spPr>
          <a:xfrm>
            <a:off x="0" y="5562600"/>
            <a:ext cx="9144000" cy="1295400"/>
          </a:xfrm>
          <a:prstGeom prst="rect">
            <a:avLst/>
          </a:prstGeom>
        </p:spPr>
      </p:pic>
      <p:pic>
        <p:nvPicPr>
          <p:cNvPr id="7" name="Picture 6"/>
          <p:cNvPicPr>
            <a:picLocks noChangeAspect="1"/>
          </p:cNvPicPr>
          <p:nvPr/>
        </p:nvPicPr>
        <p:blipFill>
          <a:blip r:embed="rId4"/>
          <a:stretch>
            <a:fillRect/>
          </a:stretch>
        </p:blipFill>
        <p:spPr>
          <a:xfrm>
            <a:off x="7408279" y="5643264"/>
            <a:ext cx="1454368" cy="1138535"/>
          </a:xfrm>
          <a:prstGeom prst="rect">
            <a:avLst/>
          </a:prstGeom>
        </p:spPr>
      </p:pic>
    </p:spTree>
    <p:extLst>
      <p:ext uri="{BB962C8B-B14F-4D97-AF65-F5344CB8AC3E}">
        <p14:creationId xmlns:p14="http://schemas.microsoft.com/office/powerpoint/2010/main" val="288943672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506474916"/>
              </p:ext>
            </p:extLst>
          </p:nvPr>
        </p:nvGraphicFramePr>
        <p:xfrm>
          <a:off x="838200" y="381000"/>
          <a:ext cx="746760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0" y="5562600"/>
            <a:ext cx="9144000" cy="1295400"/>
          </a:xfrm>
          <a:prstGeom prst="rect">
            <a:avLst/>
          </a:prstGeom>
        </p:spPr>
      </p:pic>
      <p:pic>
        <p:nvPicPr>
          <p:cNvPr id="8" name="Picture 7"/>
          <p:cNvPicPr>
            <a:picLocks noChangeAspect="1"/>
          </p:cNvPicPr>
          <p:nvPr/>
        </p:nvPicPr>
        <p:blipFill>
          <a:blip r:embed="rId4"/>
          <a:stretch>
            <a:fillRect/>
          </a:stretch>
        </p:blipFill>
        <p:spPr>
          <a:xfrm>
            <a:off x="7408279" y="5643264"/>
            <a:ext cx="1454368" cy="1138535"/>
          </a:xfrm>
          <a:prstGeom prst="rect">
            <a:avLst/>
          </a:prstGeom>
        </p:spPr>
      </p:pic>
    </p:spTree>
    <p:extLst>
      <p:ext uri="{BB962C8B-B14F-4D97-AF65-F5344CB8AC3E}">
        <p14:creationId xmlns:p14="http://schemas.microsoft.com/office/powerpoint/2010/main" val="30911791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34000"/>
            <a:ext cx="9144000" cy="1524000"/>
          </a:xfrm>
          <a:prstGeom prst="rect">
            <a:avLst/>
          </a:prstGeom>
        </p:spPr>
      </p:pic>
      <p:sp>
        <p:nvSpPr>
          <p:cNvPr id="5" name="TextBox 4"/>
          <p:cNvSpPr txBox="1"/>
          <p:nvPr/>
        </p:nvSpPr>
        <p:spPr>
          <a:xfrm>
            <a:off x="762000" y="407680"/>
            <a:ext cx="7623048" cy="646331"/>
          </a:xfrm>
          <a:prstGeom prst="rect">
            <a:avLst/>
          </a:prstGeom>
          <a:noFill/>
        </p:spPr>
        <p:txBody>
          <a:bodyPr wrap="square" rtlCol="0">
            <a:spAutoFit/>
          </a:bodyPr>
          <a:lstStyle/>
          <a:p>
            <a:r>
              <a:rPr lang="en-US" sz="3600" dirty="0" smtClean="0"/>
              <a:t>Partnership and Mission</a:t>
            </a:r>
            <a:endParaRPr lang="en-US" sz="3600" dirty="0"/>
          </a:p>
        </p:txBody>
      </p:sp>
      <p:sp>
        <p:nvSpPr>
          <p:cNvPr id="8" name="TextBox 7"/>
          <p:cNvSpPr txBox="1"/>
          <p:nvPr/>
        </p:nvSpPr>
        <p:spPr>
          <a:xfrm>
            <a:off x="-304800" y="1054011"/>
            <a:ext cx="9067800" cy="5678478"/>
          </a:xfrm>
          <a:prstGeom prst="rect">
            <a:avLst/>
          </a:prstGeom>
          <a:noFill/>
        </p:spPr>
        <p:txBody>
          <a:bodyPr wrap="square" rtlCol="0">
            <a:spAutoFit/>
          </a:bodyPr>
          <a:lstStyle/>
          <a:p>
            <a:pPr lvl="2"/>
            <a:r>
              <a:rPr lang="en-US" b="1" dirty="0" smtClean="0"/>
              <a:t>A. Partnership Formed</a:t>
            </a:r>
          </a:p>
          <a:p>
            <a:pPr marL="1657350" lvl="3" indent="-285750">
              <a:buFont typeface="Arial" panose="020B0604020202020204" pitchFamily="34" charset="0"/>
              <a:buChar char="•"/>
            </a:pPr>
            <a:r>
              <a:rPr lang="en-US" sz="1700" dirty="0" smtClean="0"/>
              <a:t>Administration, Board </a:t>
            </a:r>
            <a:r>
              <a:rPr lang="en-US" sz="1700" dirty="0"/>
              <a:t>Members of Fairfield City </a:t>
            </a:r>
            <a:r>
              <a:rPr lang="en-US" sz="1700" dirty="0" smtClean="0"/>
              <a:t>Schools, Hamilton City Schools and </a:t>
            </a:r>
            <a:r>
              <a:rPr lang="en-US" sz="1700" dirty="0"/>
              <a:t>PHS began to discuss the possibility of a school-based health </a:t>
            </a:r>
            <a:r>
              <a:rPr lang="en-US" sz="1700" dirty="0" smtClean="0"/>
              <a:t>center (2015). </a:t>
            </a:r>
            <a:endParaRPr lang="en-US" sz="1700" dirty="0"/>
          </a:p>
          <a:p>
            <a:pPr marL="1657350" lvl="3" indent="-285750">
              <a:buFont typeface="Arial" panose="020B0604020202020204" pitchFamily="34" charset="0"/>
              <a:buChar char="•"/>
            </a:pPr>
            <a:r>
              <a:rPr lang="en-US" sz="1700" dirty="0"/>
              <a:t>Due to the visionary efforts of the Fairfield </a:t>
            </a:r>
            <a:r>
              <a:rPr lang="en-US" sz="1700" dirty="0" smtClean="0"/>
              <a:t>and Hamilton City </a:t>
            </a:r>
            <a:r>
              <a:rPr lang="en-US" sz="1700" dirty="0"/>
              <a:t>Schools and the ability to </a:t>
            </a:r>
            <a:r>
              <a:rPr lang="en-US" sz="1700" dirty="0" smtClean="0"/>
              <a:t>collaborate with multiple </a:t>
            </a:r>
            <a:r>
              <a:rPr lang="en-US" sz="1700" dirty="0"/>
              <a:t>private organizations that were all passionate about this </a:t>
            </a:r>
            <a:r>
              <a:rPr lang="en-US" sz="1700" dirty="0" smtClean="0"/>
              <a:t>project, we </a:t>
            </a:r>
            <a:r>
              <a:rPr lang="en-US" sz="1700" dirty="0"/>
              <a:t>were able to open the largest, and most comprehensive SBHC in a suburban school district the United States in January </a:t>
            </a:r>
            <a:r>
              <a:rPr lang="en-US" sz="1700" dirty="0" smtClean="0"/>
              <a:t>2016 in Fairfield, Ohio. </a:t>
            </a:r>
          </a:p>
          <a:p>
            <a:pPr lvl="2"/>
            <a:endParaRPr lang="en-US" b="1" dirty="0" smtClean="0"/>
          </a:p>
          <a:p>
            <a:pPr lvl="2"/>
            <a:r>
              <a:rPr lang="en-US" b="1" dirty="0" smtClean="0"/>
              <a:t>B. Mission/Vision </a:t>
            </a:r>
            <a:endParaRPr lang="en-US" b="1" dirty="0"/>
          </a:p>
          <a:p>
            <a:pPr marL="1657350" lvl="3" indent="-285750">
              <a:buFont typeface="Arial" panose="020B0604020202020204" pitchFamily="34" charset="0"/>
              <a:buChar char="•"/>
            </a:pPr>
            <a:r>
              <a:rPr lang="en-US" sz="1700" dirty="0"/>
              <a:t>Improve community wellness through access to quality, affordable healthcare</a:t>
            </a:r>
          </a:p>
          <a:p>
            <a:pPr marL="1657350" lvl="3" indent="-285750">
              <a:buFont typeface="Arial" panose="020B0604020202020204" pitchFamily="34" charset="0"/>
              <a:buChar char="•"/>
            </a:pPr>
            <a:r>
              <a:rPr lang="en-US" sz="1700" dirty="0"/>
              <a:t>Increase utilization of primary care </a:t>
            </a:r>
            <a:endParaRPr lang="en-US" sz="1700" dirty="0" smtClean="0"/>
          </a:p>
          <a:p>
            <a:pPr marL="1657350" lvl="3" indent="-285750">
              <a:buFont typeface="Arial" panose="020B0604020202020204" pitchFamily="34" charset="0"/>
              <a:buChar char="•"/>
            </a:pPr>
            <a:r>
              <a:rPr lang="en-US" sz="1700" dirty="0" smtClean="0"/>
              <a:t>Ensure </a:t>
            </a:r>
            <a:r>
              <a:rPr lang="en-US" sz="1700" dirty="0"/>
              <a:t>the students of Fairfield </a:t>
            </a:r>
            <a:r>
              <a:rPr lang="en-US" sz="1700" dirty="0" smtClean="0"/>
              <a:t>and Hamilton City </a:t>
            </a:r>
            <a:r>
              <a:rPr lang="en-US" sz="1700" dirty="0"/>
              <a:t>Schools are in school, healthy, and ready to learn. </a:t>
            </a:r>
          </a:p>
          <a:p>
            <a:pPr marL="1657350" lvl="3" indent="-285750">
              <a:buFont typeface="Arial" panose="020B0604020202020204" pitchFamily="34" charset="0"/>
              <a:buChar char="•"/>
            </a:pPr>
            <a:r>
              <a:rPr lang="en-US" sz="1700" dirty="0"/>
              <a:t>Provide access to primary medical, dental, behavioral health, and optical care. </a:t>
            </a:r>
            <a:endParaRPr lang="en-US" sz="1700" dirty="0" smtClean="0"/>
          </a:p>
          <a:p>
            <a:pPr marL="1657350" lvl="3" indent="-285750">
              <a:buFont typeface="Arial" panose="020B0604020202020204" pitchFamily="34" charset="0"/>
              <a:buChar char="•"/>
            </a:pPr>
            <a:r>
              <a:rPr lang="en-US" sz="1700" dirty="0"/>
              <a:t>R</a:t>
            </a:r>
            <a:r>
              <a:rPr lang="en-US" sz="1700" dirty="0" smtClean="0"/>
              <a:t>emove financial and logistical barriers that stall access to healthcare.</a:t>
            </a:r>
            <a:endParaRPr lang="en-US" sz="1700" dirty="0"/>
          </a:p>
          <a:p>
            <a:pPr lvl="3"/>
            <a:endParaRPr lang="en-US" sz="1600" dirty="0" smtClean="0"/>
          </a:p>
          <a:p>
            <a:pPr lvl="3"/>
            <a:endParaRPr lang="en-US" dirty="0" smtClean="0"/>
          </a:p>
          <a:p>
            <a:pPr lvl="3"/>
            <a:r>
              <a:rPr lang="en-US" dirty="0"/>
              <a:t>	</a:t>
            </a:r>
          </a:p>
          <a:p>
            <a:pPr marL="1257300" lvl="2" indent="-342900">
              <a:buFont typeface="Arial" panose="020B0604020202020204" pitchFamily="34" charset="0"/>
              <a:buChar char="•"/>
            </a:pPr>
            <a:endParaRPr lang="en-US" dirty="0" smtClean="0"/>
          </a:p>
          <a:p>
            <a:pPr lvl="2"/>
            <a:r>
              <a:rPr lang="en-US" dirty="0" smtClean="0"/>
              <a:t> </a:t>
            </a:r>
            <a:endParaRPr lang="en-US" dirty="0"/>
          </a:p>
        </p:txBody>
      </p:sp>
      <p:pic>
        <p:nvPicPr>
          <p:cNvPr id="3" name="Picture 2"/>
          <p:cNvPicPr>
            <a:picLocks noChangeAspect="1"/>
          </p:cNvPicPr>
          <p:nvPr/>
        </p:nvPicPr>
        <p:blipFill>
          <a:blip r:embed="rId4"/>
          <a:stretch>
            <a:fillRect/>
          </a:stretch>
        </p:blipFill>
        <p:spPr>
          <a:xfrm>
            <a:off x="6243463" y="5417126"/>
            <a:ext cx="2710037" cy="1440874"/>
          </a:xfrm>
          <a:prstGeom prst="rect">
            <a:avLst/>
          </a:prstGeom>
        </p:spPr>
      </p:pic>
      <p:pic>
        <p:nvPicPr>
          <p:cNvPr id="7" name="Picture 6"/>
          <p:cNvPicPr>
            <a:picLocks noChangeAspect="1"/>
          </p:cNvPicPr>
          <p:nvPr/>
        </p:nvPicPr>
        <p:blipFill>
          <a:blip r:embed="rId5"/>
          <a:stretch>
            <a:fillRect/>
          </a:stretch>
        </p:blipFill>
        <p:spPr>
          <a:xfrm>
            <a:off x="7206636" y="5420329"/>
            <a:ext cx="1746864" cy="1367513"/>
          </a:xfrm>
          <a:prstGeom prst="rect">
            <a:avLst/>
          </a:prstGeom>
        </p:spPr>
      </p:pic>
    </p:spTree>
    <p:extLst>
      <p:ext uri="{BB962C8B-B14F-4D97-AF65-F5344CB8AC3E}">
        <p14:creationId xmlns:p14="http://schemas.microsoft.com/office/powerpoint/2010/main" val="255911203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96824" y="1676400"/>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685800" y="304800"/>
            <a:ext cx="7623048" cy="646331"/>
          </a:xfrm>
          <a:prstGeom prst="rect">
            <a:avLst/>
          </a:prstGeom>
          <a:noFill/>
        </p:spPr>
        <p:txBody>
          <a:bodyPr wrap="square" rtlCol="0">
            <a:spAutoFit/>
          </a:bodyPr>
          <a:lstStyle/>
          <a:p>
            <a:pPr algn="ctr"/>
            <a:r>
              <a:rPr lang="en-US" sz="3600" dirty="0" smtClean="0"/>
              <a:t>Medical </a:t>
            </a:r>
            <a:endParaRPr lang="en-US" sz="3600" dirty="0"/>
          </a:p>
        </p:txBody>
      </p:sp>
      <p:graphicFrame>
        <p:nvGraphicFramePr>
          <p:cNvPr id="2" name="Table 1"/>
          <p:cNvGraphicFramePr>
            <a:graphicFrameLocks noGrp="1"/>
          </p:cNvGraphicFramePr>
          <p:nvPr>
            <p:extLst>
              <p:ext uri="{D42A27DB-BD31-4B8C-83A1-F6EECF244321}">
                <p14:modId xmlns:p14="http://schemas.microsoft.com/office/powerpoint/2010/main" val="2559757707"/>
              </p:ext>
            </p:extLst>
          </p:nvPr>
        </p:nvGraphicFramePr>
        <p:xfrm>
          <a:off x="381000" y="1091130"/>
          <a:ext cx="8382000" cy="4455912"/>
        </p:xfrm>
        <a:graphic>
          <a:graphicData uri="http://schemas.openxmlformats.org/drawingml/2006/table">
            <a:tbl>
              <a:tblPr/>
              <a:tblGrid>
                <a:gridCol w="1285128"/>
                <a:gridCol w="539687"/>
                <a:gridCol w="742068"/>
                <a:gridCol w="782545"/>
                <a:gridCol w="782545"/>
                <a:gridCol w="620639"/>
                <a:gridCol w="688099"/>
                <a:gridCol w="701592"/>
                <a:gridCol w="512703"/>
                <a:gridCol w="930958"/>
                <a:gridCol w="796036"/>
              </a:tblGrid>
              <a:tr h="202081">
                <a:tc>
                  <a:txBody>
                    <a:bodyPr/>
                    <a:lstStyle/>
                    <a:p>
                      <a:pPr algn="l" fontAlgn="b"/>
                      <a:endParaRPr lang="en-US" sz="1400" b="1" i="0" u="none" strike="noStrike" dirty="0">
                        <a:solidFill>
                          <a:srgbClr val="000000"/>
                        </a:solidFill>
                        <a:effectLst/>
                        <a:latin typeface="Calibri" panose="020F0502020204030204" pitchFamily="34" charset="0"/>
                      </a:endParaRP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0-5 </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6-10</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11-15</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16-18</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19-24</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25-50</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51+</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Total 18&lt;</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Total</a:t>
                      </a:r>
                    </a:p>
                  </a:txBody>
                  <a:tcPr marL="8934" marR="8934" marT="8934" marB="0" anchor="b">
                    <a:lnL>
                      <a:noFill/>
                    </a:lnL>
                    <a:lnR>
                      <a:noFill/>
                    </a:lnR>
                    <a:lnT>
                      <a:noFill/>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January (2017)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140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157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297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February</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55</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150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229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379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March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101</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157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255</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412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April</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63</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185</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187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372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May</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33</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21</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41</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154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172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326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June</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35</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119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132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251</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July</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81</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161</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158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319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August</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65</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63</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154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238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392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September</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26</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122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200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322</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October</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99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34</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17</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103</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168</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251</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419</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November</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602">
                <a:tc>
                  <a:txBody>
                    <a:bodyPr/>
                    <a:lstStyle/>
                    <a:p>
                      <a:pPr algn="l" fontAlgn="b"/>
                      <a:r>
                        <a:rPr lang="en-US" sz="1400" b="1" i="0" u="none" strike="noStrike">
                          <a:solidFill>
                            <a:srgbClr val="000000"/>
                          </a:solidFill>
                          <a:effectLst/>
                          <a:latin typeface="Calibri" panose="020F0502020204030204" pitchFamily="34" charset="0"/>
                        </a:rPr>
                        <a:t>December</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34" marR="8934" marT="8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081">
                <a:tc>
                  <a:txBody>
                    <a:bodyPr/>
                    <a:lstStyle/>
                    <a:p>
                      <a:pPr algn="l" fontAlgn="b"/>
                      <a:r>
                        <a:rPr lang="en-US" sz="1400" b="1" i="0" u="none" strike="noStrike">
                          <a:solidFill>
                            <a:srgbClr val="000000"/>
                          </a:solidFill>
                          <a:effectLst/>
                          <a:latin typeface="Calibri" panose="020F0502020204030204" pitchFamily="34" charset="0"/>
                        </a:rPr>
                        <a:t>Total</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861</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458</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440</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220</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115</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920</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475</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1510</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1979</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3489</a:t>
                      </a:r>
                    </a:p>
                  </a:txBody>
                  <a:tcPr marL="8934" marR="8934" marT="8934" marB="0" anchor="b">
                    <a:lnL>
                      <a:noFill/>
                    </a:lnL>
                    <a:lnR>
                      <a:noFill/>
                    </a:lnR>
                    <a:lnT w="6350" cap="flat" cmpd="sng" algn="ctr">
                      <a:solidFill>
                        <a:srgbClr val="000000"/>
                      </a:solidFill>
                      <a:prstDash val="solid"/>
                      <a:round/>
                      <a:headEnd type="none" w="med" len="med"/>
                      <a:tailEnd type="none" w="med" len="med"/>
                    </a:lnT>
                    <a:lnB>
                      <a:noFill/>
                    </a:lnB>
                  </a:tcPr>
                </a:tc>
              </a:tr>
              <a:tr h="202081">
                <a:tc>
                  <a:txBody>
                    <a:bodyPr/>
                    <a:lstStyle/>
                    <a:p>
                      <a:pPr algn="l" fontAlgn="b"/>
                      <a:endParaRPr lang="en-US" sz="1400" b="1"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r>
              <a:tr h="252602">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56.72%</a:t>
                      </a:r>
                    </a:p>
                  </a:txBody>
                  <a:tcPr marL="8934" marR="8934" marT="8934"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of patients 18 and below</a:t>
                      </a:r>
                    </a:p>
                  </a:txBody>
                  <a:tcPr marL="8934" marR="8934" marT="893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r>
              <a:tr h="252602">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43.28%</a:t>
                      </a:r>
                    </a:p>
                  </a:txBody>
                  <a:tcPr marL="8934" marR="8934" marT="8934"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of patients 19 and above</a:t>
                      </a:r>
                    </a:p>
                  </a:txBody>
                  <a:tcPr marL="8934" marR="8934" marT="893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r>
              <a:tr h="252602">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16.08</a:t>
                      </a:r>
                    </a:p>
                  </a:txBody>
                  <a:tcPr marL="8934" marR="8934" marT="8934" marB="0" anchor="b">
                    <a:lnL>
                      <a:noFill/>
                    </a:lnL>
                    <a:lnR>
                      <a:noFill/>
                    </a:lnR>
                    <a:lnT>
                      <a:noFill/>
                    </a:lnT>
                    <a:lnB>
                      <a:noFill/>
                    </a:lnB>
                  </a:tcPr>
                </a:tc>
                <a:tc gridSpan="3">
                  <a:txBody>
                    <a:bodyPr/>
                    <a:lstStyle/>
                    <a:p>
                      <a:pPr algn="l" fontAlgn="b"/>
                      <a:r>
                        <a:rPr lang="en-US" sz="1400" b="1" i="0" u="none" strike="noStrike" dirty="0">
                          <a:solidFill>
                            <a:srgbClr val="000000"/>
                          </a:solidFill>
                          <a:effectLst/>
                          <a:latin typeface="Calibri" panose="020F0502020204030204" pitchFamily="34" charset="0"/>
                        </a:rPr>
                        <a:t>Average Patients Per Day</a:t>
                      </a:r>
                    </a:p>
                  </a:txBody>
                  <a:tcPr marL="8934" marR="8934" marT="893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934" marR="8934" marT="8934" marB="0" anchor="b">
                    <a:lnL>
                      <a:noFill/>
                    </a:lnL>
                    <a:lnR>
                      <a:noFill/>
                    </a:lnR>
                    <a:lnT>
                      <a:noFill/>
                    </a:lnT>
                    <a:lnB>
                      <a:noFill/>
                    </a:lnB>
                  </a:tcPr>
                </a:tc>
              </a:tr>
            </a:tbl>
          </a:graphicData>
        </a:graphic>
      </p:graphicFrame>
      <p:pic>
        <p:nvPicPr>
          <p:cNvPr id="6" name="Picture 5"/>
          <p:cNvPicPr>
            <a:picLocks noChangeAspect="1"/>
          </p:cNvPicPr>
          <p:nvPr/>
        </p:nvPicPr>
        <p:blipFill>
          <a:blip r:embed="rId3"/>
          <a:stretch>
            <a:fillRect/>
          </a:stretch>
        </p:blipFill>
        <p:spPr>
          <a:xfrm>
            <a:off x="0" y="5562600"/>
            <a:ext cx="9144000" cy="1295400"/>
          </a:xfrm>
          <a:prstGeom prst="rect">
            <a:avLst/>
          </a:prstGeom>
        </p:spPr>
      </p:pic>
      <p:pic>
        <p:nvPicPr>
          <p:cNvPr id="7" name="Picture 6"/>
          <p:cNvPicPr>
            <a:picLocks noChangeAspect="1"/>
          </p:cNvPicPr>
          <p:nvPr/>
        </p:nvPicPr>
        <p:blipFill>
          <a:blip r:embed="rId4"/>
          <a:stretch>
            <a:fillRect/>
          </a:stretch>
        </p:blipFill>
        <p:spPr>
          <a:xfrm>
            <a:off x="7408279" y="5643264"/>
            <a:ext cx="1454368" cy="1138535"/>
          </a:xfrm>
          <a:prstGeom prst="rect">
            <a:avLst/>
          </a:prstGeom>
        </p:spPr>
      </p:pic>
    </p:spTree>
    <p:extLst>
      <p:ext uri="{BB962C8B-B14F-4D97-AF65-F5344CB8AC3E}">
        <p14:creationId xmlns:p14="http://schemas.microsoft.com/office/powerpoint/2010/main" val="372728614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96824" y="1676400"/>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graphicFrame>
        <p:nvGraphicFramePr>
          <p:cNvPr id="6" name="Chart 5"/>
          <p:cNvGraphicFramePr>
            <a:graphicFrameLocks/>
          </p:cNvGraphicFramePr>
          <p:nvPr>
            <p:extLst>
              <p:ext uri="{D42A27DB-BD31-4B8C-83A1-F6EECF244321}">
                <p14:modId xmlns:p14="http://schemas.microsoft.com/office/powerpoint/2010/main" val="1066258328"/>
              </p:ext>
            </p:extLst>
          </p:nvPr>
        </p:nvGraphicFramePr>
        <p:xfrm>
          <a:off x="762000" y="609600"/>
          <a:ext cx="7543800" cy="44958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0" y="5562600"/>
            <a:ext cx="9144000" cy="1295400"/>
          </a:xfrm>
          <a:prstGeom prst="rect">
            <a:avLst/>
          </a:prstGeom>
        </p:spPr>
      </p:pic>
      <p:pic>
        <p:nvPicPr>
          <p:cNvPr id="8" name="Picture 7"/>
          <p:cNvPicPr>
            <a:picLocks noChangeAspect="1"/>
          </p:cNvPicPr>
          <p:nvPr/>
        </p:nvPicPr>
        <p:blipFill>
          <a:blip r:embed="rId5"/>
          <a:stretch>
            <a:fillRect/>
          </a:stretch>
        </p:blipFill>
        <p:spPr>
          <a:xfrm>
            <a:off x="7490488" y="5666355"/>
            <a:ext cx="1454368" cy="1138535"/>
          </a:xfrm>
          <a:prstGeom prst="rect">
            <a:avLst/>
          </a:prstGeom>
        </p:spPr>
      </p:pic>
    </p:spTree>
    <p:extLst>
      <p:ext uri="{BB962C8B-B14F-4D97-AF65-F5344CB8AC3E}">
        <p14:creationId xmlns:p14="http://schemas.microsoft.com/office/powerpoint/2010/main" val="364965996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760932" y="341615"/>
            <a:ext cx="7623048" cy="646331"/>
          </a:xfrm>
          <a:prstGeom prst="rect">
            <a:avLst/>
          </a:prstGeom>
          <a:noFill/>
        </p:spPr>
        <p:txBody>
          <a:bodyPr wrap="square" rtlCol="0">
            <a:spAutoFit/>
          </a:bodyPr>
          <a:lstStyle/>
          <a:p>
            <a:pPr algn="ctr"/>
            <a:r>
              <a:rPr lang="en-US" sz="3600" dirty="0" smtClean="0"/>
              <a:t>Summary</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1750221250"/>
              </p:ext>
            </p:extLst>
          </p:nvPr>
        </p:nvGraphicFramePr>
        <p:xfrm>
          <a:off x="830316" y="946759"/>
          <a:ext cx="7696202" cy="2701410"/>
        </p:xfrm>
        <a:graphic>
          <a:graphicData uri="http://schemas.openxmlformats.org/drawingml/2006/table">
            <a:tbl>
              <a:tblPr/>
              <a:tblGrid>
                <a:gridCol w="1706978"/>
                <a:gridCol w="1124829"/>
                <a:gridCol w="1134697"/>
                <a:gridCol w="1006428"/>
                <a:gridCol w="1045896"/>
                <a:gridCol w="986691"/>
                <a:gridCol w="690683"/>
              </a:tblGrid>
              <a:tr h="209225">
                <a:tc gridSpan="7">
                  <a:txBody>
                    <a:bodyPr/>
                    <a:lstStyle/>
                    <a:p>
                      <a:pPr algn="ctr" fontAlgn="b"/>
                      <a:r>
                        <a:rPr lang="en-US" sz="1400" b="1" i="0" u="none" strike="noStrike" dirty="0">
                          <a:solidFill>
                            <a:srgbClr val="000000"/>
                          </a:solidFill>
                          <a:effectLst/>
                          <a:latin typeface="Calibri" panose="020F0502020204030204" pitchFamily="34" charset="0"/>
                        </a:rPr>
                        <a:t>Overview of Patients Seen:  2016 vs. 2017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734">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2016:  18&lt;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2017:  18&lt;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2016:  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2017: 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 Increase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37">
                <a:tc>
                  <a:txBody>
                    <a:bodyPr/>
                    <a:lstStyle/>
                    <a:p>
                      <a:pPr algn="ctr" fontAlgn="b"/>
                      <a:r>
                        <a:rPr lang="en-US" sz="1400" b="1" i="0" u="none" strike="noStrike">
                          <a:solidFill>
                            <a:srgbClr val="000000"/>
                          </a:solidFill>
                          <a:effectLst/>
                          <a:latin typeface="Calibri" panose="020F0502020204030204" pitchFamily="34" charset="0"/>
                        </a:rPr>
                        <a:t>Medical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37">
                <a:tc>
                  <a:txBody>
                    <a:bodyPr/>
                    <a:lstStyle/>
                    <a:p>
                      <a:pPr algn="ctr" fontAlgn="b"/>
                      <a:r>
                        <a:rPr lang="en-US" sz="1400" b="1" i="0" u="none" strike="noStrike">
                          <a:solidFill>
                            <a:srgbClr val="000000"/>
                          </a:solidFill>
                          <a:effectLst/>
                          <a:latin typeface="Calibri" panose="020F0502020204030204" pitchFamily="34" charset="0"/>
                        </a:rPr>
                        <a:t>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37">
                <a:tc>
                  <a:txBody>
                    <a:bodyPr/>
                    <a:lstStyle/>
                    <a:p>
                      <a:pPr algn="ctr" fontAlgn="b"/>
                      <a:r>
                        <a:rPr lang="en-US" sz="1400" b="1" i="0" u="none" strike="noStrike">
                          <a:solidFill>
                            <a:srgbClr val="000000"/>
                          </a:solidFill>
                          <a:effectLst/>
                          <a:latin typeface="Calibri" panose="020F0502020204030204" pitchFamily="34" charset="0"/>
                        </a:rPr>
                        <a:t>Vision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235.73%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111">
                <a:tc>
                  <a:txBody>
                    <a:bodyPr/>
                    <a:lstStyle/>
                    <a:p>
                      <a:pPr algn="ctr" fontAlgn="b"/>
                      <a:r>
                        <a:rPr lang="en-US" sz="1400" b="1" i="0" u="none" strike="noStrike" dirty="0" err="1">
                          <a:solidFill>
                            <a:srgbClr val="000000"/>
                          </a:solidFill>
                          <a:effectLst/>
                          <a:latin typeface="Calibri" panose="020F0502020204030204" pitchFamily="34" charset="0"/>
                        </a:rPr>
                        <a:t>Behaviorial</a:t>
                      </a:r>
                      <a:r>
                        <a:rPr lang="en-US" sz="1400" b="1" i="0" u="none" strike="noStrike" dirty="0">
                          <a:solidFill>
                            <a:srgbClr val="000000"/>
                          </a:solidFill>
                          <a:effectLst/>
                          <a:latin typeface="Calibri" panose="020F0502020204030204" pitchFamily="34" charset="0"/>
                        </a:rPr>
                        <a:t> Health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ctr" fontAlgn="b"/>
                      <a:r>
                        <a:rPr lang="en-US" sz="1400" b="1" i="0" u="none" strike="noStrike" dirty="0">
                          <a:solidFill>
                            <a:srgbClr val="000000"/>
                          </a:solidFill>
                          <a:effectLst/>
                          <a:latin typeface="Calibri" panose="020F0502020204030204" pitchFamily="34" charset="0"/>
                        </a:rPr>
                        <a:t>Total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2808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4371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4223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69.41%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smtClean="0">
                          <a:solidFill>
                            <a:srgbClr val="000000"/>
                          </a:solidFill>
                          <a:effectLst/>
                          <a:latin typeface="Calibri" panose="020F0502020204030204" pitchFamily="34" charset="0"/>
                        </a:rPr>
                        <a:t>13,667</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55338">
                <a:tc>
                  <a:txBody>
                    <a:bodyPr/>
                    <a:lstStyle/>
                    <a:p>
                      <a:pPr algn="r" fontAlgn="b"/>
                      <a:r>
                        <a:rPr lang="en-US" sz="1400" b="1" i="0" u="none" strike="noStrike" dirty="0">
                          <a:solidFill>
                            <a:srgbClr val="000000"/>
                          </a:solidFill>
                          <a:effectLst/>
                          <a:latin typeface="Calibri" panose="020F0502020204030204" pitchFamily="34" charset="0"/>
                        </a:rPr>
                        <a:t>52.53%</a:t>
                      </a:r>
                    </a:p>
                  </a:txBody>
                  <a:tcPr marL="9525" marR="9525" marT="9525"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are patients 18 and below</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60743">
                <a:tc>
                  <a:txBody>
                    <a:bodyPr/>
                    <a:lstStyle/>
                    <a:p>
                      <a:pPr algn="r" fontAlgn="b"/>
                      <a:r>
                        <a:rPr lang="en-US" sz="1400" b="1" i="0" u="none" strike="noStrike">
                          <a:solidFill>
                            <a:srgbClr val="000000"/>
                          </a:solidFill>
                          <a:effectLst/>
                          <a:latin typeface="Calibri" panose="020F0502020204030204" pitchFamily="34" charset="0"/>
                        </a:rPr>
                        <a:t>47.47%</a:t>
                      </a:r>
                    </a:p>
                  </a:txBody>
                  <a:tcPr marL="9525" marR="9525" marT="9525" marB="0" anchor="b">
                    <a:lnL>
                      <a:noFill/>
                    </a:lnL>
                    <a:lnR>
                      <a:noFill/>
                    </a:lnR>
                    <a:lnT>
                      <a:noFill/>
                    </a:lnT>
                    <a:lnB>
                      <a:noFill/>
                    </a:lnB>
                  </a:tcPr>
                </a:tc>
                <a:tc gridSpan="3">
                  <a:txBody>
                    <a:bodyPr/>
                    <a:lstStyle/>
                    <a:p>
                      <a:pPr algn="l" fontAlgn="b"/>
                      <a:r>
                        <a:rPr lang="en-US" sz="1400" b="1" i="0" u="none" strike="noStrike">
                          <a:solidFill>
                            <a:srgbClr val="000000"/>
                          </a:solidFill>
                          <a:effectLst/>
                          <a:latin typeface="Calibri" panose="020F0502020204030204" pitchFamily="34" charset="0"/>
                        </a:rPr>
                        <a:t>are patients 19 and above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30599">
                <a:tc>
                  <a:txBody>
                    <a:bodyPr/>
                    <a:lstStyle/>
                    <a:p>
                      <a:pPr algn="r" fontAlgn="b"/>
                      <a:r>
                        <a:rPr lang="en-US" sz="1400" b="1" i="0" u="none" strike="noStrike" dirty="0" smtClean="0">
                          <a:solidFill>
                            <a:srgbClr val="000000"/>
                          </a:solidFill>
                          <a:effectLst/>
                          <a:latin typeface="Calibri" panose="020F0502020204030204" pitchFamily="34" charset="0"/>
                        </a:rPr>
                        <a:t>13,667</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4">
                  <a:txBody>
                    <a:bodyPr/>
                    <a:lstStyle/>
                    <a:p>
                      <a:pPr algn="l" fontAlgn="b"/>
                      <a:r>
                        <a:rPr lang="en-US" sz="1400" b="1" i="0" u="none" strike="noStrike" dirty="0">
                          <a:solidFill>
                            <a:srgbClr val="000000"/>
                          </a:solidFill>
                          <a:effectLst/>
                          <a:latin typeface="Calibri" panose="020F0502020204030204" pitchFamily="34" charset="0"/>
                        </a:rPr>
                        <a:t>Patients seen since opening on January 14, 2016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pic>
        <p:nvPicPr>
          <p:cNvPr id="8" name="Picture 7"/>
          <p:cNvPicPr>
            <a:picLocks noChangeAspect="1"/>
          </p:cNvPicPr>
          <p:nvPr/>
        </p:nvPicPr>
        <p:blipFill>
          <a:blip r:embed="rId3"/>
          <a:stretch>
            <a:fillRect/>
          </a:stretch>
        </p:blipFill>
        <p:spPr>
          <a:xfrm>
            <a:off x="0" y="5791200"/>
            <a:ext cx="9144000" cy="1084729"/>
          </a:xfrm>
          <a:prstGeom prst="rect">
            <a:avLst/>
          </a:prstGeom>
        </p:spPr>
      </p:pic>
      <p:pic>
        <p:nvPicPr>
          <p:cNvPr id="10" name="Picture 9"/>
          <p:cNvPicPr>
            <a:picLocks noChangeAspect="1"/>
          </p:cNvPicPr>
          <p:nvPr/>
        </p:nvPicPr>
        <p:blipFill>
          <a:blip r:embed="rId4"/>
          <a:stretch>
            <a:fillRect/>
          </a:stretch>
        </p:blipFill>
        <p:spPr>
          <a:xfrm>
            <a:off x="6248400" y="5809621"/>
            <a:ext cx="2710037" cy="1077193"/>
          </a:xfrm>
          <a:prstGeom prst="rect">
            <a:avLst/>
          </a:prstGeom>
        </p:spPr>
      </p:pic>
      <p:pic>
        <p:nvPicPr>
          <p:cNvPr id="11" name="Picture 10"/>
          <p:cNvPicPr>
            <a:picLocks noChangeAspect="1"/>
          </p:cNvPicPr>
          <p:nvPr/>
        </p:nvPicPr>
        <p:blipFill>
          <a:blip r:embed="rId5"/>
          <a:stretch>
            <a:fillRect/>
          </a:stretch>
        </p:blipFill>
        <p:spPr>
          <a:xfrm>
            <a:off x="7598561" y="5881894"/>
            <a:ext cx="1153929" cy="90334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54140796"/>
              </p:ext>
            </p:extLst>
          </p:nvPr>
        </p:nvGraphicFramePr>
        <p:xfrm>
          <a:off x="1633045" y="3967722"/>
          <a:ext cx="5791200" cy="1611630"/>
        </p:xfrm>
        <a:graphic>
          <a:graphicData uri="http://schemas.openxmlformats.org/drawingml/2006/table">
            <a:tbl>
              <a:tblPr/>
              <a:tblGrid>
                <a:gridCol w="2184818"/>
                <a:gridCol w="1774569"/>
                <a:gridCol w="1831813"/>
              </a:tblGrid>
              <a:tr h="171450">
                <a:tc gridSpan="3">
                  <a:txBody>
                    <a:bodyPr/>
                    <a:lstStyle/>
                    <a:p>
                      <a:pPr algn="ctr" fontAlgn="b"/>
                      <a:r>
                        <a:rPr lang="en-US" sz="1400" b="1" i="0" u="none" strike="noStrike" dirty="0">
                          <a:solidFill>
                            <a:srgbClr val="000000"/>
                          </a:solidFill>
                          <a:effectLst/>
                          <a:latin typeface="Calibri" panose="020F0502020204030204" pitchFamily="34" charset="0"/>
                        </a:rPr>
                        <a:t>Original Goal Projected by Primary  Health Solutions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8125">
                <a:tc>
                  <a:txBody>
                    <a:bodyPr/>
                    <a:lstStyle/>
                    <a:p>
                      <a:pPr algn="l" fontAlgn="b"/>
                      <a:r>
                        <a:rPr lang="en-US" sz="1400" b="1" i="0" u="none" strike="noStrike">
                          <a:solidFill>
                            <a:srgbClr val="000000"/>
                          </a:solidFill>
                          <a:effectLst/>
                          <a:latin typeface="Calibri" panose="020F0502020204030204" pitchFamily="34" charset="0"/>
                        </a:rPr>
                        <a:t>Medical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2631 annual patients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11.96 patients per 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1" i="0" u="none" strike="noStrike">
                          <a:solidFill>
                            <a:srgbClr val="000000"/>
                          </a:solidFill>
                          <a:effectLst/>
                          <a:latin typeface="Calibri" panose="020F0502020204030204" pitchFamily="34" charset="0"/>
                        </a:rPr>
                        <a:t>Dental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2027 annual patients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9.21 patients per 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1" i="0" u="none" strike="noStrike">
                          <a:solidFill>
                            <a:srgbClr val="000000"/>
                          </a:solidFill>
                          <a:effectLst/>
                          <a:latin typeface="Calibri" panose="020F0502020204030204" pitchFamily="34" charset="0"/>
                        </a:rPr>
                        <a:t>Vision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4113 annual patients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18.7 patients per 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1"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8771 annual patients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panose="020F0502020204030204" pitchFamily="34" charset="0"/>
                        </a:rPr>
                        <a:t>39.87 patients per day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8125">
                <a:tc>
                  <a:txBody>
                    <a:bodyPr/>
                    <a:lstStyle/>
                    <a:p>
                      <a:pPr algn="l" fontAlgn="b"/>
                      <a:r>
                        <a:rPr lang="en-US" sz="1400" b="1" i="0" u="none" strike="noStrike" dirty="0">
                          <a:solidFill>
                            <a:srgbClr val="000000"/>
                          </a:solidFill>
                          <a:effectLst/>
                          <a:latin typeface="Calibri" panose="020F0502020204030204" pitchFamily="34" charset="0"/>
                        </a:rPr>
                        <a:t>Total Patients Seen </a:t>
                      </a:r>
                      <a:r>
                        <a:rPr lang="en-US" sz="1400" b="1" i="0" u="none" strike="noStrike" dirty="0" smtClean="0">
                          <a:solidFill>
                            <a:srgbClr val="000000"/>
                          </a:solidFill>
                          <a:effectLst/>
                          <a:latin typeface="Calibri" panose="020F0502020204030204" pitchFamily="34" charset="0"/>
                        </a:rPr>
                        <a:t>by</a:t>
                      </a:r>
                      <a:r>
                        <a:rPr lang="en-US" sz="1400" b="1" i="0" u="none" strike="noStrike" baseline="0" dirty="0" smtClean="0">
                          <a:solidFill>
                            <a:srgbClr val="000000"/>
                          </a:solidFill>
                          <a:effectLst/>
                          <a:latin typeface="Calibri" panose="020F0502020204030204" pitchFamily="34" charset="0"/>
                        </a:rPr>
                        <a:t> November </a:t>
                      </a:r>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2017:</a:t>
                      </a:r>
                    </a:p>
                  </a:txBody>
                  <a:tcPr marL="9525" marR="9525" marT="9525" marB="0" anchor="b">
                    <a:lnL>
                      <a:noFill/>
                    </a:lnL>
                    <a:lnR>
                      <a:noFill/>
                    </a:lnR>
                    <a:lnT>
                      <a:noFill/>
                    </a:lnT>
                    <a:lnB>
                      <a:noFill/>
                    </a:lnB>
                  </a:tcPr>
                </a:tc>
                <a:tc>
                  <a:txBody>
                    <a:bodyPr/>
                    <a:lstStyle/>
                    <a:p>
                      <a:pPr algn="l" fontAlgn="b"/>
                      <a:r>
                        <a:rPr lang="en-US" sz="1400" b="1" i="0" u="none" strike="noStrike" dirty="0" smtClean="0">
                          <a:solidFill>
                            <a:srgbClr val="000000"/>
                          </a:solidFill>
                          <a:effectLst/>
                          <a:latin typeface="Calibri" panose="020F0502020204030204" pitchFamily="34" charset="0"/>
                        </a:rPr>
                        <a:t>  8594 annual patients</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7950347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760932" y="341615"/>
            <a:ext cx="7623048" cy="646331"/>
          </a:xfrm>
          <a:prstGeom prst="rect">
            <a:avLst/>
          </a:prstGeom>
          <a:noFill/>
        </p:spPr>
        <p:txBody>
          <a:bodyPr wrap="square" rtlCol="0">
            <a:spAutoFit/>
          </a:bodyPr>
          <a:lstStyle/>
          <a:p>
            <a:pPr algn="ctr"/>
            <a:r>
              <a:rPr lang="en-US" sz="3600" dirty="0" smtClean="0"/>
              <a:t>Transportation</a:t>
            </a:r>
            <a:endParaRPr lang="en-US" sz="3600" dirty="0"/>
          </a:p>
        </p:txBody>
      </p:sp>
      <p:pic>
        <p:nvPicPr>
          <p:cNvPr id="8" name="Picture 7"/>
          <p:cNvPicPr>
            <a:picLocks noChangeAspect="1"/>
          </p:cNvPicPr>
          <p:nvPr/>
        </p:nvPicPr>
        <p:blipFill>
          <a:blip r:embed="rId3"/>
          <a:stretch>
            <a:fillRect/>
          </a:stretch>
        </p:blipFill>
        <p:spPr>
          <a:xfrm>
            <a:off x="0" y="5422860"/>
            <a:ext cx="9144000" cy="1453069"/>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4109287084"/>
              </p:ext>
            </p:extLst>
          </p:nvPr>
        </p:nvGraphicFramePr>
        <p:xfrm>
          <a:off x="990600" y="1251320"/>
          <a:ext cx="7162800" cy="404327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stretch>
            <a:fillRect/>
          </a:stretch>
        </p:blipFill>
        <p:spPr>
          <a:xfrm>
            <a:off x="6312084" y="5452168"/>
            <a:ext cx="2710037" cy="1440874"/>
          </a:xfrm>
          <a:prstGeom prst="rect">
            <a:avLst/>
          </a:prstGeom>
        </p:spPr>
      </p:pic>
      <p:pic>
        <p:nvPicPr>
          <p:cNvPr id="11" name="Picture 10"/>
          <p:cNvPicPr>
            <a:picLocks noChangeAspect="1"/>
          </p:cNvPicPr>
          <p:nvPr/>
        </p:nvPicPr>
        <p:blipFill>
          <a:blip r:embed="rId6"/>
          <a:stretch>
            <a:fillRect/>
          </a:stretch>
        </p:blipFill>
        <p:spPr>
          <a:xfrm>
            <a:off x="7411879" y="5591708"/>
            <a:ext cx="1483041" cy="1160982"/>
          </a:xfrm>
          <a:prstGeom prst="rect">
            <a:avLst/>
          </a:prstGeom>
        </p:spPr>
      </p:pic>
    </p:spTree>
    <p:extLst>
      <p:ext uri="{BB962C8B-B14F-4D97-AF65-F5344CB8AC3E}">
        <p14:creationId xmlns:p14="http://schemas.microsoft.com/office/powerpoint/2010/main" val="385700380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760932" y="341615"/>
            <a:ext cx="7623048" cy="646331"/>
          </a:xfrm>
          <a:prstGeom prst="rect">
            <a:avLst/>
          </a:prstGeom>
          <a:noFill/>
        </p:spPr>
        <p:txBody>
          <a:bodyPr wrap="square" rtlCol="0">
            <a:spAutoFit/>
          </a:bodyPr>
          <a:lstStyle/>
          <a:p>
            <a:pPr algn="ctr"/>
            <a:r>
              <a:rPr lang="en-US" sz="3600" dirty="0" smtClean="0"/>
              <a:t>Consent Paperwork </a:t>
            </a:r>
            <a:endParaRPr lang="en-US" sz="3600" dirty="0"/>
          </a:p>
        </p:txBody>
      </p:sp>
      <p:pic>
        <p:nvPicPr>
          <p:cNvPr id="8" name="Picture 7"/>
          <p:cNvPicPr>
            <a:picLocks noChangeAspect="1"/>
          </p:cNvPicPr>
          <p:nvPr/>
        </p:nvPicPr>
        <p:blipFill>
          <a:blip r:embed="rId3"/>
          <a:stretch>
            <a:fillRect/>
          </a:stretch>
        </p:blipFill>
        <p:spPr>
          <a:xfrm>
            <a:off x="0" y="5422860"/>
            <a:ext cx="9144000" cy="145306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7852360"/>
              </p:ext>
            </p:extLst>
          </p:nvPr>
        </p:nvGraphicFramePr>
        <p:xfrm>
          <a:off x="457198" y="1033462"/>
          <a:ext cx="8229603" cy="3928675"/>
        </p:xfrm>
        <a:graphic>
          <a:graphicData uri="http://schemas.openxmlformats.org/drawingml/2006/table">
            <a:tbl>
              <a:tblPr/>
              <a:tblGrid>
                <a:gridCol w="1519905"/>
                <a:gridCol w="1925988"/>
                <a:gridCol w="533707"/>
                <a:gridCol w="533707"/>
                <a:gridCol w="371276"/>
                <a:gridCol w="464093"/>
                <a:gridCol w="580117"/>
                <a:gridCol w="614924"/>
                <a:gridCol w="429286"/>
                <a:gridCol w="522105"/>
                <a:gridCol w="429286"/>
                <a:gridCol w="305209"/>
              </a:tblGrid>
              <a:tr h="358045">
                <a:tc gridSpan="12">
                  <a:txBody>
                    <a:bodyPr/>
                    <a:lstStyle/>
                    <a:p>
                      <a:pPr algn="ctr" fontAlgn="b"/>
                      <a:r>
                        <a:rPr lang="en-US" sz="2000" b="1" i="0" u="none" strike="noStrike" dirty="0">
                          <a:solidFill>
                            <a:srgbClr val="000000"/>
                          </a:solidFill>
                          <a:effectLst/>
                          <a:latin typeface="Calibri" panose="020F0502020204030204" pitchFamily="34" charset="0"/>
                        </a:rPr>
                        <a:t>Health Center:  Consent Paperwork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598">
                <a:tc>
                  <a:txBody>
                    <a:bodyPr/>
                    <a:lstStyle/>
                    <a:p>
                      <a:pPr algn="l" fontAlgn="b"/>
                      <a:r>
                        <a:rPr lang="en-US" sz="1400" b="1" i="0" u="none" strike="noStrike" dirty="0">
                          <a:solidFill>
                            <a:srgbClr val="000000"/>
                          </a:solidFill>
                          <a:effectLst/>
                          <a:latin typeface="Calibri" panose="020F0502020204030204" pitchFamily="34" charset="0"/>
                        </a:rPr>
                        <a:t>2016-2017</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468527">
                <a:tc gridSpan="2">
                  <a:txBody>
                    <a:bodyPr/>
                    <a:lstStyle/>
                    <a:p>
                      <a:pPr algn="ctr" fontAlgn="b"/>
                      <a:r>
                        <a:rPr lang="en-US" sz="1400" b="1" i="0" u="none" strike="noStrike" dirty="0">
                          <a:solidFill>
                            <a:srgbClr val="000000"/>
                          </a:solidFill>
                          <a:effectLst/>
                          <a:latin typeface="Calibri" panose="020F0502020204030204" pitchFamily="34" charset="0"/>
                        </a:rPr>
                        <a:t>N</a:t>
                      </a:r>
                      <a:r>
                        <a:rPr lang="en-US" sz="1400" b="1" i="0" u="none" strike="noStrike" dirty="0" smtClean="0">
                          <a:solidFill>
                            <a:srgbClr val="000000"/>
                          </a:solidFill>
                          <a:effectLst/>
                          <a:latin typeface="Calibri" panose="020F0502020204030204" pitchFamily="34" charset="0"/>
                        </a:rPr>
                        <a:t>umber </a:t>
                      </a:r>
                      <a:r>
                        <a:rPr lang="en-US" sz="1400" b="1" i="0" u="none" strike="noStrike" dirty="0">
                          <a:solidFill>
                            <a:srgbClr val="000000"/>
                          </a:solidFill>
                          <a:effectLst/>
                          <a:latin typeface="Calibri" panose="020F0502020204030204" pitchFamily="34" charset="0"/>
                        </a:rPr>
                        <a:t>of Student With Consent Paperwork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1" i="0" u="none" strike="noStrike" dirty="0">
                          <a:solidFill>
                            <a:srgbClr val="000000"/>
                          </a:solidFill>
                          <a:effectLst/>
                          <a:latin typeface="Calibri" panose="020F0502020204030204" pitchFamily="34" charset="0"/>
                        </a:rPr>
                        <a:t>North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South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East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West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Comp</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central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Calibri" panose="020F0502020204030204" pitchFamily="34" charset="0"/>
                        </a:rPr>
                        <a:t>FIS</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FMS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Calibri" panose="020F0502020204030204" pitchFamily="34" charset="0"/>
                        </a:rPr>
                        <a:t>FFS</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FHS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dirty="0">
                          <a:solidFill>
                            <a:srgbClr val="000000"/>
                          </a:solidFill>
                          <a:effectLst/>
                          <a:latin typeface="Calibri" panose="020F0502020204030204" pitchFamily="34" charset="0"/>
                        </a:rPr>
                        <a:t>Medical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0" i="0" u="none" strike="noStrike">
                          <a:solidFill>
                            <a:srgbClr val="000000"/>
                          </a:solidFill>
                          <a:effectLst/>
                          <a:latin typeface="Calibri" panose="020F0502020204030204" pitchFamily="34" charset="0"/>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dirty="0">
                          <a:solidFill>
                            <a:srgbClr val="000000"/>
                          </a:solidFill>
                          <a:effectLst/>
                          <a:latin typeface="Calibri" panose="020F0502020204030204" pitchFamily="34" charset="0"/>
                        </a:rPr>
                        <a:t>Dental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0" i="0" u="none" strike="noStrike">
                          <a:solidFill>
                            <a:srgbClr val="000000"/>
                          </a:solidFill>
                          <a:effectLst/>
                          <a:latin typeface="Calibri" panose="020F050202020403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a:solidFill>
                            <a:srgbClr val="000000"/>
                          </a:solidFill>
                          <a:effectLst/>
                          <a:latin typeface="Calibri" panose="020F0502020204030204" pitchFamily="34" charset="0"/>
                        </a:rPr>
                        <a:t>Vision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0" i="0" u="none" strike="noStrike">
                          <a:solidFill>
                            <a:srgbClr val="000000"/>
                          </a:solidFill>
                          <a:effectLst/>
                          <a:latin typeface="Calibri" panose="020F0502020204030204" pitchFamily="34"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dirty="0">
                          <a:solidFill>
                            <a:srgbClr val="000000"/>
                          </a:solidFill>
                          <a:effectLst/>
                          <a:latin typeface="Calibri" panose="020F0502020204030204" pitchFamily="34" charset="0"/>
                        </a:rPr>
                        <a:t>Transportation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0" i="0" u="none" strike="noStrike">
                          <a:solidFill>
                            <a:srgbClr val="000000"/>
                          </a:solidFill>
                          <a:effectLst/>
                          <a:latin typeface="Calibri" panose="020F0502020204030204" pitchFamily="34" charset="0"/>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a:solidFill>
                            <a:srgbClr val="000000"/>
                          </a:solidFill>
                          <a:effectLst/>
                          <a:latin typeface="Calibri" panose="020F0502020204030204" pitchFamily="34" charset="0"/>
                        </a:rPr>
                        <a:t>Total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Calibri" panose="020F0502020204030204" pitchFamily="34" charset="0"/>
                        </a:rPr>
                        <a:t>3917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459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04598">
                <a:tc>
                  <a:txBody>
                    <a:bodyPr/>
                    <a:lstStyle/>
                    <a:p>
                      <a:pPr algn="l" fontAlgn="b"/>
                      <a:r>
                        <a:rPr lang="en-US" sz="1400" b="1" i="0" u="none" strike="noStrike" dirty="0">
                          <a:solidFill>
                            <a:srgbClr val="000000"/>
                          </a:solidFill>
                          <a:effectLst/>
                          <a:latin typeface="Calibri" panose="020F0502020204030204" pitchFamily="34" charset="0"/>
                        </a:rPr>
                        <a:t>2017-2018</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04598">
                <a:tc gridSpan="2">
                  <a:txBody>
                    <a:bodyPr/>
                    <a:lstStyle/>
                    <a:p>
                      <a:pPr algn="l" fontAlgn="b"/>
                      <a:r>
                        <a:rPr lang="en-US" sz="1400" b="1" i="0" u="none" strike="noStrike">
                          <a:solidFill>
                            <a:srgbClr val="000000"/>
                          </a:solidFill>
                          <a:effectLst/>
                          <a:latin typeface="Calibri" panose="020F0502020204030204" pitchFamily="34" charset="0"/>
                        </a:rPr>
                        <a:t>Number of Student With Consent Paperwork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1" i="0" u="none" strike="noStrike" dirty="0">
                          <a:solidFill>
                            <a:srgbClr val="000000"/>
                          </a:solidFill>
                          <a:effectLst/>
                          <a:latin typeface="Calibri" panose="020F0502020204030204" pitchFamily="34" charset="0"/>
                        </a:rPr>
                        <a:t>North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South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East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West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Comp</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central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CX</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FFS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FHS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a:solidFill>
                            <a:srgbClr val="000000"/>
                          </a:solidFill>
                          <a:effectLst/>
                          <a:latin typeface="Calibri" panose="020F0502020204030204" pitchFamily="34" charset="0"/>
                        </a:rPr>
                        <a:t>Medical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a:solidFill>
                            <a:srgbClr val="000000"/>
                          </a:solidFill>
                          <a:effectLst/>
                          <a:latin typeface="Calibri" panose="020F0502020204030204" pitchFamily="34" charset="0"/>
                        </a:rPr>
                        <a:t>Dental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a:solidFill>
                            <a:srgbClr val="000000"/>
                          </a:solidFill>
                          <a:effectLst/>
                          <a:latin typeface="Calibri" panose="020F0502020204030204" pitchFamily="34" charset="0"/>
                        </a:rPr>
                        <a:t>Vision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a:solidFill>
                            <a:srgbClr val="000000"/>
                          </a:solidFill>
                          <a:effectLst/>
                          <a:latin typeface="Calibri" panose="020F0502020204030204" pitchFamily="34" charset="0"/>
                        </a:rPr>
                        <a:t>Transportation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98">
                <a:tc>
                  <a:txBody>
                    <a:bodyPr/>
                    <a:lstStyle/>
                    <a:p>
                      <a:pPr algn="l" fontAlgn="b"/>
                      <a:r>
                        <a:rPr lang="en-US" sz="1400" b="1" i="0" u="none" strike="noStrike">
                          <a:solidFill>
                            <a:srgbClr val="000000"/>
                          </a:solidFill>
                          <a:effectLst/>
                          <a:latin typeface="Calibri" panose="020F0502020204030204" pitchFamily="34" charset="0"/>
                        </a:rPr>
                        <a:t>Total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5119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 name="Rectangle 2"/>
          <p:cNvSpPr/>
          <p:nvPr/>
        </p:nvSpPr>
        <p:spPr>
          <a:xfrm>
            <a:off x="1828800" y="4902313"/>
            <a:ext cx="5741058" cy="584775"/>
          </a:xfrm>
          <a:prstGeom prst="rect">
            <a:avLst/>
          </a:prstGeom>
        </p:spPr>
        <p:txBody>
          <a:bodyPr wrap="square">
            <a:spAutoFit/>
          </a:bodyPr>
          <a:lstStyle/>
          <a:p>
            <a:r>
              <a:rPr lang="en-US" sz="1600" b="1" dirty="0">
                <a:solidFill>
                  <a:srgbClr val="000000"/>
                </a:solidFill>
                <a:latin typeface="Calibri" panose="020F0502020204030204" pitchFamily="34" charset="0"/>
              </a:rPr>
              <a:t>30.69%</a:t>
            </a:r>
            <a:r>
              <a:rPr lang="en-US" sz="1600" dirty="0"/>
              <a:t> </a:t>
            </a:r>
            <a:r>
              <a:rPr lang="en-US" sz="1600" b="1" dirty="0" smtClean="0">
                <a:solidFill>
                  <a:srgbClr val="000000"/>
                </a:solidFill>
                <a:latin typeface="Calibri" panose="020F0502020204030204" pitchFamily="34" charset="0"/>
              </a:rPr>
              <a:t>increase </a:t>
            </a:r>
            <a:r>
              <a:rPr lang="en-US" sz="1600" b="1" dirty="0">
                <a:solidFill>
                  <a:srgbClr val="000000"/>
                </a:solidFill>
                <a:latin typeface="Calibri" panose="020F0502020204030204" pitchFamily="34" charset="0"/>
              </a:rPr>
              <a:t>in students who have consented to 1 or more </a:t>
            </a:r>
            <a:r>
              <a:rPr lang="en-US" sz="1600" b="1" dirty="0" smtClean="0">
                <a:solidFill>
                  <a:srgbClr val="000000"/>
                </a:solidFill>
                <a:latin typeface="Calibri" panose="020F0502020204030204" pitchFamily="34" charset="0"/>
              </a:rPr>
              <a:t>services.</a:t>
            </a:r>
            <a:r>
              <a:rPr lang="en-US" sz="1600" dirty="0" smtClean="0"/>
              <a:t> </a:t>
            </a:r>
            <a:endParaRPr lang="en-US" sz="1600" dirty="0"/>
          </a:p>
        </p:txBody>
      </p:sp>
      <p:pic>
        <p:nvPicPr>
          <p:cNvPr id="10" name="Picture 9"/>
          <p:cNvPicPr>
            <a:picLocks noChangeAspect="1"/>
          </p:cNvPicPr>
          <p:nvPr/>
        </p:nvPicPr>
        <p:blipFill>
          <a:blip r:embed="rId4"/>
          <a:stretch>
            <a:fillRect/>
          </a:stretch>
        </p:blipFill>
        <p:spPr>
          <a:xfrm>
            <a:off x="6313758" y="5451762"/>
            <a:ext cx="2710037" cy="1440874"/>
          </a:xfrm>
          <a:prstGeom prst="rect">
            <a:avLst/>
          </a:prstGeom>
        </p:spPr>
      </p:pic>
      <p:pic>
        <p:nvPicPr>
          <p:cNvPr id="11" name="Picture 10"/>
          <p:cNvPicPr>
            <a:picLocks noChangeAspect="1"/>
          </p:cNvPicPr>
          <p:nvPr/>
        </p:nvPicPr>
        <p:blipFill>
          <a:blip r:embed="rId5"/>
          <a:stretch>
            <a:fillRect/>
          </a:stretch>
        </p:blipFill>
        <p:spPr>
          <a:xfrm>
            <a:off x="7331789" y="5501539"/>
            <a:ext cx="1641808" cy="1285271"/>
          </a:xfrm>
          <a:prstGeom prst="rect">
            <a:avLst/>
          </a:prstGeom>
        </p:spPr>
      </p:pic>
    </p:spTree>
    <p:extLst>
      <p:ext uri="{BB962C8B-B14F-4D97-AF65-F5344CB8AC3E}">
        <p14:creationId xmlns:p14="http://schemas.microsoft.com/office/powerpoint/2010/main" val="40912909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3400" y="951939"/>
            <a:ext cx="7543800" cy="5410200"/>
          </a:xfrm>
        </p:spPr>
        <p:txBody>
          <a:bodyPr>
            <a:normAutofit/>
          </a:bodyPr>
          <a:lstStyle/>
          <a:p>
            <a:pPr marL="1714500" lvl="3" indent="-342900">
              <a:buFont typeface="Arial" panose="020B0604020202020204" pitchFamily="34" charset="0"/>
              <a:buChar char="•"/>
            </a:pPr>
            <a:endParaRPr lang="en-US" sz="1600" dirty="0" smtClean="0"/>
          </a:p>
          <a:p>
            <a:pPr lvl="3"/>
            <a:endParaRPr lang="en-US" sz="1600" dirty="0"/>
          </a:p>
        </p:txBody>
      </p:sp>
      <p:sp>
        <p:nvSpPr>
          <p:cNvPr id="6" name="TextBox 5"/>
          <p:cNvSpPr txBox="1"/>
          <p:nvPr/>
        </p:nvSpPr>
        <p:spPr>
          <a:xfrm>
            <a:off x="674148" y="305608"/>
            <a:ext cx="7623048" cy="646331"/>
          </a:xfrm>
          <a:prstGeom prst="rect">
            <a:avLst/>
          </a:prstGeom>
          <a:noFill/>
        </p:spPr>
        <p:txBody>
          <a:bodyPr wrap="square" rtlCol="0">
            <a:spAutoFit/>
          </a:bodyPr>
          <a:lstStyle/>
          <a:p>
            <a:pPr algn="ctr"/>
            <a:r>
              <a:rPr lang="en-US" sz="3600" dirty="0" smtClean="0"/>
              <a:t>Community Engagement </a:t>
            </a:r>
            <a:endParaRPr lang="en-US" sz="3600" dirty="0"/>
          </a:p>
        </p:txBody>
      </p:sp>
      <p:pic>
        <p:nvPicPr>
          <p:cNvPr id="5" name="Picture 4"/>
          <p:cNvPicPr>
            <a:picLocks noChangeAspect="1"/>
          </p:cNvPicPr>
          <p:nvPr/>
        </p:nvPicPr>
        <p:blipFill>
          <a:blip r:embed="rId3"/>
          <a:stretch>
            <a:fillRect/>
          </a:stretch>
        </p:blipFill>
        <p:spPr>
          <a:xfrm>
            <a:off x="0" y="5562600"/>
            <a:ext cx="9144000" cy="1295400"/>
          </a:xfrm>
          <a:prstGeom prst="rect">
            <a:avLst/>
          </a:prstGeom>
        </p:spPr>
      </p:pic>
      <p:pic>
        <p:nvPicPr>
          <p:cNvPr id="7" name="Picture 6"/>
          <p:cNvPicPr>
            <a:picLocks noChangeAspect="1"/>
          </p:cNvPicPr>
          <p:nvPr/>
        </p:nvPicPr>
        <p:blipFill>
          <a:blip r:embed="rId4"/>
          <a:stretch>
            <a:fillRect/>
          </a:stretch>
        </p:blipFill>
        <p:spPr>
          <a:xfrm>
            <a:off x="7408279" y="5643264"/>
            <a:ext cx="1454368" cy="1138535"/>
          </a:xfrm>
          <a:prstGeom prst="rect">
            <a:avLst/>
          </a:prstGeom>
        </p:spPr>
      </p:pic>
      <p:sp>
        <p:nvSpPr>
          <p:cNvPr id="2" name="TextBox 1"/>
          <p:cNvSpPr txBox="1"/>
          <p:nvPr/>
        </p:nvSpPr>
        <p:spPr>
          <a:xfrm>
            <a:off x="495300" y="951939"/>
            <a:ext cx="8115300" cy="4524315"/>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Representatives </a:t>
            </a:r>
            <a:r>
              <a:rPr lang="en-US" dirty="0">
                <a:latin typeface="Calibri" panose="020F0502020204030204" pitchFamily="34" charset="0"/>
                <a:ea typeface="Calibri" panose="020F0502020204030204" pitchFamily="34" charset="0"/>
                <a:cs typeface="Times New Roman" panose="02020603050405020304" pitchFamily="18" charset="0"/>
              </a:rPr>
              <a:t>at all of our schools open houses</a:t>
            </a:r>
          </a:p>
          <a:p>
            <a:pPr marL="342900" marR="0" lvl="0" indent="-34290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a:t>
            </a:r>
            <a:r>
              <a:rPr lang="en-US" dirty="0" smtClean="0">
                <a:latin typeface="Calibri" panose="020F0502020204030204" pitchFamily="34" charset="0"/>
                <a:ea typeface="Calibri" panose="020F0502020204030204" pitchFamily="34" charset="0"/>
                <a:cs typeface="Times New Roman" panose="02020603050405020304" pitchFamily="18" charset="0"/>
              </a:rPr>
              <a:t>ooth </a:t>
            </a:r>
            <a:r>
              <a:rPr lang="en-US" dirty="0">
                <a:latin typeface="Calibri" panose="020F0502020204030204" pitchFamily="34" charset="0"/>
                <a:ea typeface="Calibri" panose="020F0502020204030204" pitchFamily="34" charset="0"/>
                <a:cs typeface="Times New Roman" panose="02020603050405020304" pitchFamily="18" charset="0"/>
              </a:rPr>
              <a:t>at our staff vendor expo</a:t>
            </a:r>
          </a:p>
          <a:p>
            <a:pPr marL="342900" marR="0" lvl="0" indent="-34290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Booth </a:t>
            </a:r>
            <a:r>
              <a:rPr lang="en-US" dirty="0">
                <a:latin typeface="Calibri" panose="020F0502020204030204" pitchFamily="34" charset="0"/>
                <a:ea typeface="Calibri" panose="020F0502020204030204" pitchFamily="34" charset="0"/>
                <a:cs typeface="Times New Roman" panose="02020603050405020304" pitchFamily="18" charset="0"/>
              </a:rPr>
              <a:t>at the Butler County Resource Expo</a:t>
            </a:r>
          </a:p>
          <a:p>
            <a:pPr marL="342900" marR="0" lvl="0" indent="-34290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a:t>
            </a:r>
            <a:r>
              <a:rPr lang="en-US" dirty="0" smtClean="0">
                <a:latin typeface="Calibri" panose="020F0502020204030204" pitchFamily="34" charset="0"/>
                <a:ea typeface="Calibri" panose="020F0502020204030204" pitchFamily="34" charset="0"/>
                <a:cs typeface="Times New Roman" panose="02020603050405020304" pitchFamily="18" charset="0"/>
              </a:rPr>
              <a:t>ttended </a:t>
            </a:r>
            <a:r>
              <a:rPr lang="en-US" dirty="0">
                <a:latin typeface="Calibri" panose="020F0502020204030204" pitchFamily="34" charset="0"/>
                <a:ea typeface="Calibri" panose="020F0502020204030204" pitchFamily="34" charset="0"/>
                <a:cs typeface="Times New Roman" panose="02020603050405020304" pitchFamily="18" charset="0"/>
              </a:rPr>
              <a:t>opening events at </a:t>
            </a:r>
            <a:r>
              <a:rPr lang="en-US" dirty="0" smtClean="0">
                <a:latin typeface="Calibri" panose="020F0502020204030204" pitchFamily="34" charset="0"/>
                <a:ea typeface="Calibri" panose="020F0502020204030204" pitchFamily="34" charset="0"/>
                <a:cs typeface="Times New Roman" panose="02020603050405020304" pitchFamily="18" charset="0"/>
              </a:rPr>
              <a:t>Rethreads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Sponsored </a:t>
            </a:r>
            <a:r>
              <a:rPr lang="en-US" dirty="0">
                <a:latin typeface="Calibri" panose="020F0502020204030204" pitchFamily="34" charset="0"/>
                <a:ea typeface="Calibri" panose="020F0502020204030204" pitchFamily="34" charset="0"/>
                <a:cs typeface="Times New Roman" panose="02020603050405020304" pitchFamily="18" charset="0"/>
              </a:rPr>
              <a:t>ads for the </a:t>
            </a:r>
            <a:r>
              <a:rPr lang="en-US" dirty="0" smtClean="0">
                <a:latin typeface="Calibri" panose="020F0502020204030204" pitchFamily="34" charset="0"/>
                <a:ea typeface="Calibri" panose="020F0502020204030204" pitchFamily="34" charset="0"/>
                <a:cs typeface="Times New Roman" panose="02020603050405020304" pitchFamily="18" charset="0"/>
              </a:rPr>
              <a:t>High School newspaper, and Crystal Classic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Sponsored </a:t>
            </a:r>
            <a:r>
              <a:rPr lang="en-US" dirty="0">
                <a:latin typeface="Calibri" panose="020F0502020204030204" pitchFamily="34" charset="0"/>
                <a:ea typeface="Calibri" panose="020F0502020204030204" pitchFamily="34" charset="0"/>
                <a:cs typeface="Times New Roman" panose="02020603050405020304" pitchFamily="18" charset="0"/>
              </a:rPr>
              <a:t>the Christmas luncheon at the </a:t>
            </a:r>
            <a:r>
              <a:rPr lang="en-US" dirty="0" smtClean="0">
                <a:latin typeface="Calibri" panose="020F0502020204030204" pitchFamily="34" charset="0"/>
                <a:ea typeface="Calibri" panose="020F0502020204030204" pitchFamily="34" charset="0"/>
                <a:cs typeface="Times New Roman" panose="02020603050405020304" pitchFamily="18" charset="0"/>
              </a:rPr>
              <a:t>Academy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Preventive </a:t>
            </a:r>
            <a:r>
              <a:rPr lang="en-US" dirty="0">
                <a:latin typeface="Calibri" panose="020F0502020204030204" pitchFamily="34" charset="0"/>
                <a:ea typeface="Calibri" panose="020F0502020204030204" pitchFamily="34" charset="0"/>
                <a:cs typeface="Times New Roman" panose="02020603050405020304" pitchFamily="18" charset="0"/>
              </a:rPr>
              <a:t>education (vision and dental) at North Elementary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Participated </a:t>
            </a:r>
            <a:r>
              <a:rPr lang="en-US" dirty="0">
                <a:latin typeface="Calibri" panose="020F0502020204030204" pitchFamily="34" charset="0"/>
                <a:ea typeface="Calibri" panose="020F0502020204030204" pitchFamily="34" charset="0"/>
                <a:cs typeface="Times New Roman" panose="02020603050405020304" pitchFamily="18" charset="0"/>
              </a:rPr>
              <a:t>in the Freshman reality </a:t>
            </a:r>
            <a:r>
              <a:rPr lang="en-US" dirty="0" smtClean="0">
                <a:latin typeface="Calibri" panose="020F0502020204030204" pitchFamily="34" charset="0"/>
                <a:ea typeface="Calibri" panose="020F0502020204030204" pitchFamily="34" charset="0"/>
                <a:cs typeface="Times New Roman" panose="02020603050405020304" pitchFamily="18" charset="0"/>
              </a:rPr>
              <a:t>check, </a:t>
            </a:r>
            <a:r>
              <a:rPr lang="en-US" dirty="0">
                <a:latin typeface="Calibri" panose="020F0502020204030204" pitchFamily="34" charset="0"/>
                <a:ea typeface="Calibri" panose="020F0502020204030204" pitchFamily="34" charset="0"/>
                <a:cs typeface="Times New Roman" panose="02020603050405020304" pitchFamily="18" charset="0"/>
              </a:rPr>
              <a:t>giving out promo info </a:t>
            </a:r>
            <a:r>
              <a:rPr lang="en-US" dirty="0" smtClean="0">
                <a:latin typeface="Calibri" panose="020F0502020204030204" pitchFamily="34" charset="0"/>
                <a:ea typeface="Calibri" panose="020F0502020204030204" pitchFamily="34" charset="0"/>
                <a:cs typeface="Times New Roman" panose="02020603050405020304" pitchFamily="18" charset="0"/>
              </a:rPr>
              <a:t>at </a:t>
            </a:r>
            <a:r>
              <a:rPr lang="en-US" dirty="0">
                <a:latin typeface="Calibri" panose="020F0502020204030204" pitchFamily="34" charset="0"/>
                <a:ea typeface="Calibri" panose="020F0502020204030204" pitchFamily="34" charset="0"/>
                <a:cs typeface="Times New Roman" panose="02020603050405020304" pitchFamily="18" charset="0"/>
              </a:rPr>
              <a:t>each</a:t>
            </a:r>
          </a:p>
          <a:p>
            <a:pPr marL="285750" marR="0" lvl="0" indent="-28575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Sponsored </a:t>
            </a: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smtClean="0">
                <a:latin typeface="Calibri" panose="020F0502020204030204" pitchFamily="34" charset="0"/>
                <a:ea typeface="Calibri" panose="020F0502020204030204" pitchFamily="34" charset="0"/>
                <a:cs typeface="Times New Roman" panose="02020603050405020304" pitchFamily="18" charset="0"/>
              </a:rPr>
              <a:t>Football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smtClean="0">
                <a:latin typeface="Calibri" panose="020F0502020204030204" pitchFamily="34" charset="0"/>
                <a:ea typeface="Calibri" panose="020F0502020204030204" pitchFamily="34" charset="0"/>
                <a:cs typeface="Times New Roman" panose="02020603050405020304" pitchFamily="18" charset="0"/>
              </a:rPr>
              <a:t>Basketball </a:t>
            </a:r>
            <a:r>
              <a:rPr lang="en-US" dirty="0">
                <a:latin typeface="Calibri" panose="020F0502020204030204" pitchFamily="34" charset="0"/>
                <a:ea typeface="Calibri" panose="020F0502020204030204" pitchFamily="34" charset="0"/>
                <a:cs typeface="Times New Roman" panose="02020603050405020304" pitchFamily="18" charset="0"/>
              </a:rPr>
              <a:t>broadcasts on </a:t>
            </a:r>
            <a:r>
              <a:rPr lang="en-US" dirty="0" err="1">
                <a:latin typeface="Calibri" panose="020F0502020204030204" pitchFamily="34" charset="0"/>
                <a:ea typeface="Calibri" panose="020F0502020204030204" pitchFamily="34" charset="0"/>
                <a:cs typeface="Times New Roman" panose="02020603050405020304" pitchFamily="18" charset="0"/>
              </a:rPr>
              <a:t>WMOH</a:t>
            </a:r>
            <a:r>
              <a:rPr lang="en-US" dirty="0">
                <a:latin typeface="Calibri" panose="020F0502020204030204" pitchFamily="34" charset="0"/>
                <a:ea typeface="Calibri" panose="020F0502020204030204" pitchFamily="34" charset="0"/>
                <a:cs typeface="Times New Roman" panose="02020603050405020304" pitchFamily="18" charset="0"/>
              </a:rPr>
              <a:t> – entire seasons</a:t>
            </a:r>
          </a:p>
          <a:p>
            <a:pPr marL="285750" marR="0" lvl="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Sponsored 1600 water bottles for the Intermediate School field Day</a:t>
            </a:r>
          </a:p>
          <a:p>
            <a:pPr marL="285750" marR="0" lvl="0" indent="-28575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Held Luncheon </a:t>
            </a:r>
            <a:r>
              <a:rPr lang="en-US" dirty="0">
                <a:latin typeface="Calibri" panose="020F0502020204030204" pitchFamily="34" charset="0"/>
                <a:ea typeface="Calibri" panose="020F0502020204030204" pitchFamily="34" charset="0"/>
                <a:cs typeface="Times New Roman" panose="02020603050405020304" pitchFamily="18" charset="0"/>
              </a:rPr>
              <a:t>for principals, administrators &amp; nurses</a:t>
            </a:r>
          </a:p>
          <a:p>
            <a:pPr marL="285750" marR="0" lvl="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Numerous (at least 20+) community events, including the Butler Co. Fair last year</a:t>
            </a:r>
          </a:p>
          <a:p>
            <a:pPr marL="285750" marR="0" lvl="0" indent="-285750">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Promoted </a:t>
            </a:r>
            <a:r>
              <a:rPr lang="en-US" dirty="0">
                <a:latin typeface="Calibri" panose="020F0502020204030204" pitchFamily="34" charset="0"/>
                <a:ea typeface="Calibri" panose="020F0502020204030204" pitchFamily="34" charset="0"/>
                <a:cs typeface="Times New Roman" panose="02020603050405020304" pitchFamily="18" charset="0"/>
              </a:rPr>
              <a:t>through Fairfield Chamber and Leadership Fairfield activities</a:t>
            </a:r>
          </a:p>
          <a:p>
            <a:pPr marL="285750" marR="0" lvl="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Held a “Party in the Parking Lot” last summer</a:t>
            </a:r>
          </a:p>
          <a:p>
            <a:pPr marL="285750" marR="0" lvl="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Promote through Social Media – Facebook, LinkedIn, Instagram, Twitter</a:t>
            </a:r>
          </a:p>
          <a:p>
            <a:pPr marL="342900" marR="0" lvl="0" indent="-342900">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10291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3400" y="969524"/>
            <a:ext cx="8458200" cy="54102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674148" y="305608"/>
            <a:ext cx="7623048" cy="646331"/>
          </a:xfrm>
          <a:prstGeom prst="rect">
            <a:avLst/>
          </a:prstGeom>
          <a:noFill/>
        </p:spPr>
        <p:txBody>
          <a:bodyPr wrap="square" rtlCol="0">
            <a:spAutoFit/>
          </a:bodyPr>
          <a:lstStyle/>
          <a:p>
            <a:pPr algn="ctr"/>
            <a:r>
              <a:rPr lang="en-US" sz="3600" dirty="0" smtClean="0"/>
              <a:t>Testimonials </a:t>
            </a:r>
            <a:endParaRPr lang="en-US" sz="3600" dirty="0"/>
          </a:p>
        </p:txBody>
      </p:sp>
      <p:sp>
        <p:nvSpPr>
          <p:cNvPr id="2" name="TextBox 1"/>
          <p:cNvSpPr txBox="1"/>
          <p:nvPr/>
        </p:nvSpPr>
        <p:spPr>
          <a:xfrm>
            <a:off x="425380" y="838200"/>
            <a:ext cx="8413821" cy="1384995"/>
          </a:xfrm>
          <a:prstGeom prst="rect">
            <a:avLst/>
          </a:prstGeom>
          <a:noFill/>
        </p:spPr>
        <p:txBody>
          <a:bodyPr wrap="square" rtlCol="0">
            <a:spAutoFit/>
          </a:bodyPr>
          <a:lstStyle/>
          <a:p>
            <a:r>
              <a:rPr lang="en-US" sz="1400" dirty="0" smtClean="0"/>
              <a:t>“I </a:t>
            </a:r>
            <a:r>
              <a:rPr lang="en-US" sz="1400" dirty="0"/>
              <a:t>have used the Health Center not only for students here at school, but my own children.  My boys used the dental services and got their teeth cleaned a few months ago.  It is very difficult for me to find a sub to cover the clinic in order to take my sons to health appointments.  I was able to schedule their appointments very easily, and then Mrs. Carran transported them to and from the Health Center.  The boys were taken care of, and I didn't even have to leave my office!  The Health Center is a wonderful resource, and I plan to continue to use their services</a:t>
            </a:r>
            <a:r>
              <a:rPr lang="en-US" sz="1400" dirty="0" smtClean="0"/>
              <a:t>.”  </a:t>
            </a:r>
            <a:endParaRPr lang="en-US" sz="1400" dirty="0"/>
          </a:p>
          <a:p>
            <a:pPr algn="r"/>
            <a:r>
              <a:rPr lang="en-US" sz="1400" dirty="0" smtClean="0"/>
              <a:t>-</a:t>
            </a:r>
            <a:r>
              <a:rPr lang="en-US" sz="1400" b="1" i="1" dirty="0" smtClean="0"/>
              <a:t>Kelly Moorman, South School Nurse and Parent</a:t>
            </a:r>
            <a:endParaRPr lang="en-US" sz="1400" b="1" i="1" dirty="0"/>
          </a:p>
        </p:txBody>
      </p:sp>
      <p:sp>
        <p:nvSpPr>
          <p:cNvPr id="6" name="TextBox 5"/>
          <p:cNvSpPr txBox="1"/>
          <p:nvPr/>
        </p:nvSpPr>
        <p:spPr>
          <a:xfrm>
            <a:off x="381001" y="2354519"/>
            <a:ext cx="8458200" cy="1384995"/>
          </a:xfrm>
          <a:prstGeom prst="rect">
            <a:avLst/>
          </a:prstGeom>
          <a:noFill/>
        </p:spPr>
        <p:txBody>
          <a:bodyPr wrap="square" rtlCol="0">
            <a:spAutoFit/>
          </a:bodyPr>
          <a:lstStyle/>
          <a:p>
            <a:r>
              <a:rPr lang="en-US" sz="1400" dirty="0" smtClean="0"/>
              <a:t>“The </a:t>
            </a:r>
            <a:r>
              <a:rPr lang="en-US" sz="1400" dirty="0"/>
              <a:t>health center has been such a positive resource to the students here at the </a:t>
            </a:r>
            <a:r>
              <a:rPr lang="en-US" sz="1400" dirty="0" smtClean="0"/>
              <a:t>Middle </a:t>
            </a:r>
            <a:r>
              <a:rPr lang="en-US" sz="1400" dirty="0"/>
              <a:t>S</a:t>
            </a:r>
            <a:r>
              <a:rPr lang="en-US" sz="1400" dirty="0" smtClean="0"/>
              <a:t>chool</a:t>
            </a:r>
            <a:r>
              <a:rPr lang="en-US" sz="1400" dirty="0"/>
              <a:t>. I have recommended it to parents who do not have a regular doctor for their children and the parents have been grateful for this resource. Students have been able to receive glasses, updated immunizations and dental care. </a:t>
            </a:r>
            <a:r>
              <a:rPr lang="en-US" sz="1400" dirty="0" smtClean="0"/>
              <a:t>Bonus </a:t>
            </a:r>
            <a:r>
              <a:rPr lang="en-US" sz="1400" dirty="0"/>
              <a:t>about this is students can receive services and return to school the same day. </a:t>
            </a:r>
            <a:r>
              <a:rPr lang="en-US" sz="1400" dirty="0" smtClean="0"/>
              <a:t>There </a:t>
            </a:r>
            <a:r>
              <a:rPr lang="en-US" sz="1400" dirty="0"/>
              <a:t>is little interruption of their school day</a:t>
            </a:r>
            <a:r>
              <a:rPr lang="en-US" sz="1400" dirty="0" smtClean="0"/>
              <a:t>.”</a:t>
            </a:r>
          </a:p>
          <a:p>
            <a:pPr algn="r"/>
            <a:r>
              <a:rPr lang="en-US" sz="1400" dirty="0" smtClean="0"/>
              <a:t>-</a:t>
            </a:r>
            <a:r>
              <a:rPr lang="en-US" sz="1400" b="1" i="1" dirty="0" smtClean="0"/>
              <a:t>Lynn King, FMS School Nurse</a:t>
            </a:r>
          </a:p>
          <a:p>
            <a:pPr algn="r"/>
            <a:endParaRPr lang="en-US" sz="1400" dirty="0"/>
          </a:p>
        </p:txBody>
      </p:sp>
      <p:sp>
        <p:nvSpPr>
          <p:cNvPr id="7" name="TextBox 6"/>
          <p:cNvSpPr txBox="1"/>
          <p:nvPr/>
        </p:nvSpPr>
        <p:spPr>
          <a:xfrm>
            <a:off x="375977" y="3432079"/>
            <a:ext cx="8713596" cy="1169551"/>
          </a:xfrm>
          <a:prstGeom prst="rect">
            <a:avLst/>
          </a:prstGeom>
          <a:noFill/>
        </p:spPr>
        <p:txBody>
          <a:bodyPr wrap="square" rtlCol="0">
            <a:spAutoFit/>
          </a:bodyPr>
          <a:lstStyle/>
          <a:p>
            <a:r>
              <a:rPr lang="en-US" sz="1400" dirty="0"/>
              <a:t> </a:t>
            </a:r>
          </a:p>
          <a:p>
            <a:r>
              <a:rPr lang="en-US" sz="1400" dirty="0" smtClean="0"/>
              <a:t>“We </a:t>
            </a:r>
            <a:r>
              <a:rPr lang="en-US" sz="1400" dirty="0"/>
              <a:t>have had several students who came to Central from extremely impoverished countries (specifically from areas of Guatemala and Ghana) who have never gotten medical or dental attention prior to coming to the US.  Rosina Philpot and Lindsey Hersha have been able to get the families the support and health care they needed</a:t>
            </a:r>
            <a:r>
              <a:rPr lang="en-US" sz="1400" dirty="0" smtClean="0"/>
              <a:t>.”</a:t>
            </a:r>
          </a:p>
          <a:p>
            <a:pPr algn="r"/>
            <a:r>
              <a:rPr lang="en-US" sz="1400" dirty="0" smtClean="0"/>
              <a:t>-</a:t>
            </a:r>
            <a:r>
              <a:rPr lang="en-US" sz="1400" b="1" i="1" dirty="0" smtClean="0"/>
              <a:t>Karrie Gallo, Principal Central Elementary </a:t>
            </a:r>
            <a:endParaRPr lang="en-US" sz="1400" b="1" i="1" dirty="0"/>
          </a:p>
        </p:txBody>
      </p:sp>
      <p:sp>
        <p:nvSpPr>
          <p:cNvPr id="9" name="TextBox 8"/>
          <p:cNvSpPr txBox="1"/>
          <p:nvPr/>
        </p:nvSpPr>
        <p:spPr>
          <a:xfrm>
            <a:off x="272980" y="4817074"/>
            <a:ext cx="8871020" cy="954107"/>
          </a:xfrm>
          <a:prstGeom prst="rect">
            <a:avLst/>
          </a:prstGeom>
          <a:noFill/>
        </p:spPr>
        <p:txBody>
          <a:bodyPr wrap="square" rtlCol="0">
            <a:spAutoFit/>
          </a:bodyPr>
          <a:lstStyle/>
          <a:p>
            <a:r>
              <a:rPr lang="en-US" sz="1400" dirty="0" smtClean="0"/>
              <a:t>“The </a:t>
            </a:r>
            <a:r>
              <a:rPr lang="en-US" sz="1400" dirty="0"/>
              <a:t>health center worked with us and provided the opportunity for our most at-risk HS students to obtain the required immunizations so students could continue to attend school.  Teachers and administrators were presented with resources by the behavior consultant from </a:t>
            </a:r>
            <a:r>
              <a:rPr lang="en-US" sz="1400" dirty="0" err="1"/>
              <a:t>PHS</a:t>
            </a:r>
            <a:r>
              <a:rPr lang="en-US" sz="1400" dirty="0"/>
              <a:t> in order to ask the right questions and know how to react with students in crisis</a:t>
            </a:r>
            <a:r>
              <a:rPr lang="en-US" sz="1400" dirty="0" smtClean="0"/>
              <a:t>.”</a:t>
            </a:r>
          </a:p>
          <a:p>
            <a:pPr algn="r"/>
            <a:r>
              <a:rPr lang="en-US" sz="1400" b="1" i="1" dirty="0" smtClean="0"/>
              <a:t>-Kari Franchini, Director Fairfield Academy </a:t>
            </a:r>
            <a:endParaRPr lang="en-US" sz="1400" b="1" i="1" dirty="0"/>
          </a:p>
        </p:txBody>
      </p:sp>
    </p:spTree>
    <p:extLst>
      <p:ext uri="{BB962C8B-B14F-4D97-AF65-F5344CB8AC3E}">
        <p14:creationId xmlns:p14="http://schemas.microsoft.com/office/powerpoint/2010/main" val="176875281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74241" y="4865132"/>
            <a:ext cx="3733800" cy="990600"/>
          </a:xfrm>
        </p:spPr>
        <p:txBody>
          <a:bodyPr>
            <a:normAutofit/>
          </a:bodyPr>
          <a:lstStyle/>
          <a:p>
            <a:pPr marL="1714500" lvl="3" indent="-342900">
              <a:buFont typeface="Arial" panose="020B0604020202020204" pitchFamily="34" charset="0"/>
              <a:buChar char="•"/>
            </a:pPr>
            <a:endParaRPr lang="en-US" sz="1600" dirty="0" smtClean="0"/>
          </a:p>
          <a:p>
            <a:pPr marL="1714500" lvl="3" indent="-342900">
              <a:buFont typeface="Arial" panose="020B0604020202020204" pitchFamily="34" charset="0"/>
              <a:buChar char="•"/>
            </a:pPr>
            <a:endParaRPr lang="en-US" sz="1600" dirty="0"/>
          </a:p>
        </p:txBody>
      </p:sp>
      <p:sp>
        <p:nvSpPr>
          <p:cNvPr id="6" name="TextBox 5"/>
          <p:cNvSpPr txBox="1"/>
          <p:nvPr/>
        </p:nvSpPr>
        <p:spPr>
          <a:xfrm>
            <a:off x="775167" y="324030"/>
            <a:ext cx="7623048" cy="646331"/>
          </a:xfrm>
          <a:prstGeom prst="rect">
            <a:avLst/>
          </a:prstGeom>
          <a:noFill/>
        </p:spPr>
        <p:txBody>
          <a:bodyPr wrap="square" rtlCol="0">
            <a:spAutoFit/>
          </a:bodyPr>
          <a:lstStyle/>
          <a:p>
            <a:pPr algn="ctr"/>
            <a:r>
              <a:rPr lang="en-US" sz="3600" dirty="0" smtClean="0"/>
              <a:t>Testimonials </a:t>
            </a:r>
            <a:endParaRPr lang="en-US" sz="3600" dirty="0"/>
          </a:p>
        </p:txBody>
      </p:sp>
      <p:sp>
        <p:nvSpPr>
          <p:cNvPr id="3" name="TextBox 2"/>
          <p:cNvSpPr txBox="1"/>
          <p:nvPr/>
        </p:nvSpPr>
        <p:spPr>
          <a:xfrm>
            <a:off x="381000" y="1084594"/>
            <a:ext cx="8382000" cy="1169551"/>
          </a:xfrm>
          <a:prstGeom prst="rect">
            <a:avLst/>
          </a:prstGeom>
          <a:noFill/>
        </p:spPr>
        <p:txBody>
          <a:bodyPr wrap="square" rtlCol="0">
            <a:spAutoFit/>
          </a:bodyPr>
          <a:lstStyle/>
          <a:p>
            <a:r>
              <a:rPr lang="en-US" sz="1400" dirty="0" smtClean="0"/>
              <a:t>“The </a:t>
            </a:r>
            <a:r>
              <a:rPr lang="en-US" sz="1400" dirty="0"/>
              <a:t>ability to have students seen throughout their school day is invaluable to those parents who are unable to leave work and it benefits the students by getting them early care so that their illness is not prolonged and they are able to return to school more quickly.  As the school nurse, I find it very helpful to give the clinic as a viable option for those families who may not have an established health care provider or our having difficulty finding care due to their insurance or lack there of</a:t>
            </a:r>
            <a:r>
              <a:rPr lang="en-US" sz="1400" dirty="0" smtClean="0"/>
              <a:t>.”			-</a:t>
            </a:r>
            <a:r>
              <a:rPr lang="en-US" sz="1400" b="1" i="1" dirty="0" smtClean="0"/>
              <a:t>Pamela Buehler, </a:t>
            </a:r>
            <a:r>
              <a:rPr lang="en-US" sz="1400" b="1" i="1" dirty="0" err="1" smtClean="0"/>
              <a:t>FIS</a:t>
            </a:r>
            <a:r>
              <a:rPr lang="en-US" sz="1400" b="1" i="1" dirty="0" smtClean="0"/>
              <a:t> School Nurse</a:t>
            </a:r>
            <a:endParaRPr lang="en-US" sz="1400" b="1" i="1" dirty="0"/>
          </a:p>
        </p:txBody>
      </p:sp>
      <p:sp>
        <p:nvSpPr>
          <p:cNvPr id="7" name="TextBox 6"/>
          <p:cNvSpPr txBox="1"/>
          <p:nvPr/>
        </p:nvSpPr>
        <p:spPr>
          <a:xfrm>
            <a:off x="381000" y="2368378"/>
            <a:ext cx="8377813" cy="1384995"/>
          </a:xfrm>
          <a:prstGeom prst="rect">
            <a:avLst/>
          </a:prstGeom>
          <a:noFill/>
        </p:spPr>
        <p:txBody>
          <a:bodyPr wrap="square" rtlCol="0">
            <a:spAutoFit/>
          </a:bodyPr>
          <a:lstStyle/>
          <a:p>
            <a:r>
              <a:rPr lang="en-US" sz="1400" dirty="0" smtClean="0"/>
              <a:t>“Anyone </a:t>
            </a:r>
            <a:r>
              <a:rPr lang="en-US" sz="1400" dirty="0"/>
              <a:t>who has never had to use public insurance does not understand the challenges that families face when trying to find a provider who accepts Medicaid and its HMOs. It is truly a frustrating experience.  For our families to be able to access medical, dental and vision care all in one place that accepts their insurance has made such an amazing impact for those families.  And for them to be able to offer a sliding fee scale for uninsured patients is something that no other area medical provider can do.   I do not know what we ever did without them</a:t>
            </a:r>
            <a:r>
              <a:rPr lang="en-US" sz="1400" dirty="0" smtClean="0"/>
              <a:t>.” </a:t>
            </a:r>
            <a:r>
              <a:rPr lang="en-US" sz="1400" dirty="0"/>
              <a:t> </a:t>
            </a:r>
          </a:p>
          <a:p>
            <a:r>
              <a:rPr lang="en-US" sz="1400" b="1" i="1" dirty="0" smtClean="0"/>
              <a:t>				-Rosina Philpot, Butler County Success Community Liaison </a:t>
            </a:r>
            <a:endParaRPr lang="en-US" sz="1400" b="1" i="1" dirty="0"/>
          </a:p>
        </p:txBody>
      </p:sp>
      <p:sp>
        <p:nvSpPr>
          <p:cNvPr id="8" name="TextBox 7"/>
          <p:cNvSpPr txBox="1"/>
          <p:nvPr/>
        </p:nvSpPr>
        <p:spPr>
          <a:xfrm>
            <a:off x="381000" y="3867606"/>
            <a:ext cx="8305799" cy="1600438"/>
          </a:xfrm>
          <a:prstGeom prst="rect">
            <a:avLst/>
          </a:prstGeom>
          <a:noFill/>
        </p:spPr>
        <p:txBody>
          <a:bodyPr wrap="square" rtlCol="0">
            <a:spAutoFit/>
          </a:bodyPr>
          <a:lstStyle/>
          <a:p>
            <a:r>
              <a:rPr lang="en-US" sz="1400" dirty="0" smtClean="0"/>
              <a:t>“I </a:t>
            </a:r>
            <a:r>
              <a:rPr lang="en-US" sz="1400" dirty="0"/>
              <a:t>had a student come in with excruciating tooth pain, he looked absolutely miserable.  I took a look and he had severe tooth decay and said that his tooth had been hurting for a very long time.  I talked to his mom and she said they were new to the area and they could not find a dentist.  So I called over to </a:t>
            </a:r>
            <a:r>
              <a:rPr lang="en-US" sz="1400" dirty="0" err="1"/>
              <a:t>PHS</a:t>
            </a:r>
            <a:r>
              <a:rPr lang="en-US" sz="1400" dirty="0"/>
              <a:t> and they were able to get the student in for an emergency visit forty minutes later.  Mom was so appreciative when I called her back, as was the student.  </a:t>
            </a:r>
            <a:r>
              <a:rPr lang="en-US" sz="1400" dirty="0" err="1"/>
              <a:t>PHS</a:t>
            </a:r>
            <a:r>
              <a:rPr lang="en-US" sz="1400" dirty="0"/>
              <a:t> really pulled through in this family’s time of need.  I was very impressed and grateful for being able to work with </a:t>
            </a:r>
            <a:r>
              <a:rPr lang="en-US" sz="1400" dirty="0" err="1" smtClean="0"/>
              <a:t>PHS</a:t>
            </a:r>
            <a:r>
              <a:rPr lang="en-US" sz="1400" dirty="0" smtClean="0"/>
              <a:t>.				                -</a:t>
            </a:r>
            <a:r>
              <a:rPr lang="en-US" sz="1400" b="1" i="1" dirty="0" smtClean="0"/>
              <a:t>Katrina McVey, Central School Nurse</a:t>
            </a:r>
          </a:p>
          <a:p>
            <a:pPr algn="r"/>
            <a:endParaRPr lang="en-US" sz="1400" dirty="0"/>
          </a:p>
        </p:txBody>
      </p:sp>
      <p:sp>
        <p:nvSpPr>
          <p:cNvPr id="2" name="TextBox 1"/>
          <p:cNvSpPr txBox="1"/>
          <p:nvPr/>
        </p:nvSpPr>
        <p:spPr>
          <a:xfrm>
            <a:off x="397216" y="5468044"/>
            <a:ext cx="8000999" cy="584775"/>
          </a:xfrm>
          <a:prstGeom prst="rect">
            <a:avLst/>
          </a:prstGeom>
          <a:noFill/>
        </p:spPr>
        <p:txBody>
          <a:bodyPr wrap="square" rtlCol="0">
            <a:spAutoFit/>
          </a:bodyPr>
          <a:lstStyle/>
          <a:p>
            <a:r>
              <a:rPr lang="en-US" sz="1400" dirty="0" smtClean="0"/>
              <a:t>“I like coming here.  Its (Health Center) Fun!”</a:t>
            </a:r>
          </a:p>
          <a:p>
            <a:r>
              <a:rPr lang="en-US" dirty="0"/>
              <a:t>	</a:t>
            </a:r>
            <a:r>
              <a:rPr lang="en-US" dirty="0" smtClean="0"/>
              <a:t>				</a:t>
            </a:r>
            <a:r>
              <a:rPr lang="en-US" sz="1400" dirty="0" smtClean="0"/>
              <a:t>                 </a:t>
            </a:r>
            <a:r>
              <a:rPr lang="en-US" sz="1400" b="1" i="1" dirty="0" smtClean="0"/>
              <a:t>-2</a:t>
            </a:r>
            <a:r>
              <a:rPr lang="en-US" sz="1400" b="1" i="1" baseline="30000" dirty="0" smtClean="0"/>
              <a:t>nd</a:t>
            </a:r>
            <a:r>
              <a:rPr lang="en-US" sz="1400" b="1" i="1" dirty="0" smtClean="0"/>
              <a:t> Grader, South Elementary </a:t>
            </a:r>
            <a:endParaRPr lang="en-US" sz="1400" b="1" i="1" dirty="0"/>
          </a:p>
        </p:txBody>
      </p:sp>
    </p:spTree>
    <p:extLst>
      <p:ext uri="{BB962C8B-B14F-4D97-AF65-F5344CB8AC3E}">
        <p14:creationId xmlns:p14="http://schemas.microsoft.com/office/powerpoint/2010/main" val="38823315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lvl="3"/>
            <a:endParaRPr lang="en-US" sz="1600" b="1" dirty="0">
              <a:hlinkClick r:id="rId3"/>
            </a:endParaRPr>
          </a:p>
          <a:p>
            <a:pPr marL="1714500" lvl="3" indent="-342900">
              <a:buAutoNum type="alphaUcPeriod"/>
            </a:pPr>
            <a:r>
              <a:rPr lang="en-US" sz="1600" b="1" dirty="0" smtClean="0">
                <a:hlinkClick r:id="rId3"/>
              </a:rPr>
              <a:t>www.fairfieldcityschools.com</a:t>
            </a:r>
            <a:r>
              <a:rPr lang="en-US" sz="1600" b="1" dirty="0" smtClean="0"/>
              <a:t> </a:t>
            </a:r>
          </a:p>
          <a:p>
            <a:pPr lvl="3"/>
            <a:endParaRPr lang="en-US" sz="1600" b="1" dirty="0" smtClean="0"/>
          </a:p>
          <a:p>
            <a:pPr marL="2114550" lvl="4" indent="-285750">
              <a:buFont typeface="Arial" panose="020B0604020202020204" pitchFamily="34" charset="0"/>
              <a:buChar char="•"/>
            </a:pPr>
            <a:r>
              <a:rPr lang="en-US" sz="1600" b="1" dirty="0"/>
              <a:t>Click on “about us” tab</a:t>
            </a:r>
          </a:p>
          <a:p>
            <a:pPr marL="2114550" lvl="4" indent="-285750">
              <a:buFont typeface="Arial" panose="020B0604020202020204" pitchFamily="34" charset="0"/>
              <a:buChar char="•"/>
            </a:pPr>
            <a:r>
              <a:rPr lang="en-US" sz="1600" b="1" dirty="0"/>
              <a:t>Click on “School Based Health Center Info”</a:t>
            </a:r>
            <a:endParaRPr lang="en-US" sz="1600" b="1" dirty="0">
              <a:hlinkClick r:id="rId4"/>
            </a:endParaRPr>
          </a:p>
          <a:p>
            <a:pPr lvl="3"/>
            <a:endParaRPr lang="en-US" sz="1600" b="1" dirty="0" smtClean="0"/>
          </a:p>
          <a:p>
            <a:pPr marL="1714500" lvl="3" indent="-342900">
              <a:buFont typeface="Arial" pitchFamily="34" charset="0"/>
              <a:buAutoNum type="alphaUcPeriod"/>
            </a:pPr>
            <a:endParaRPr lang="en-US" sz="1600" b="1" dirty="0"/>
          </a:p>
          <a:p>
            <a:pPr lvl="3"/>
            <a:r>
              <a:rPr lang="en-US" sz="1600" b="1" dirty="0" smtClean="0">
                <a:solidFill>
                  <a:schemeClr val="accent1"/>
                </a:solidFill>
              </a:rPr>
              <a:t>B.</a:t>
            </a:r>
            <a:r>
              <a:rPr lang="en-US" sz="1600" b="1" dirty="0" smtClean="0"/>
              <a:t> </a:t>
            </a:r>
            <a:r>
              <a:rPr lang="en-US" sz="1600" b="1" dirty="0" smtClean="0">
                <a:hlinkClick r:id="rId5"/>
              </a:rPr>
              <a:t>http</a:t>
            </a:r>
            <a:r>
              <a:rPr lang="en-US" sz="1600" b="1" dirty="0">
                <a:hlinkClick r:id="rId5"/>
              </a:rPr>
              <a:t>://</a:t>
            </a:r>
            <a:r>
              <a:rPr lang="en-US" sz="1600" b="1" dirty="0" smtClean="0">
                <a:hlinkClick r:id="rId5"/>
              </a:rPr>
              <a:t>www.myprimaryhealthsolutions.org</a:t>
            </a:r>
            <a:endParaRPr lang="en-US" sz="1600" b="1" dirty="0" smtClean="0"/>
          </a:p>
          <a:p>
            <a:pPr lvl="3"/>
            <a:r>
              <a:rPr lang="en-US" sz="1600" b="1" dirty="0" smtClean="0"/>
              <a:t> </a:t>
            </a:r>
            <a:endParaRPr lang="en-US" sz="1600" b="1" dirty="0"/>
          </a:p>
          <a:p>
            <a:pPr marL="2171700" lvl="4" indent="-342900">
              <a:buFont typeface="Arial" panose="020B0604020202020204" pitchFamily="34" charset="0"/>
              <a:buChar char="•"/>
            </a:pPr>
            <a:r>
              <a:rPr lang="en-US" sz="1600" b="1" dirty="0"/>
              <a:t>C</a:t>
            </a:r>
            <a:r>
              <a:rPr lang="en-US" sz="1600" b="1" dirty="0" smtClean="0"/>
              <a:t>onsent </a:t>
            </a:r>
            <a:r>
              <a:rPr lang="en-US" sz="1600" b="1" dirty="0"/>
              <a:t>forms available </a:t>
            </a:r>
            <a:endParaRPr lang="en-US" sz="1600" b="1" dirty="0" smtClean="0"/>
          </a:p>
          <a:p>
            <a:pPr marL="2171700" lvl="4" indent="-342900">
              <a:buFont typeface="Arial" panose="020B0604020202020204" pitchFamily="34" charset="0"/>
              <a:buChar char="•"/>
            </a:pPr>
            <a:r>
              <a:rPr lang="en-US" sz="1600" b="1" dirty="0"/>
              <a:t>A</a:t>
            </a:r>
            <a:r>
              <a:rPr lang="en-US" sz="1600" b="1" dirty="0" smtClean="0"/>
              <a:t>vailable </a:t>
            </a:r>
            <a:r>
              <a:rPr lang="en-US" sz="1600" b="1" dirty="0"/>
              <a:t>in Spanish and English </a:t>
            </a:r>
            <a:endParaRPr lang="en-US" sz="1600" b="1" dirty="0" smtClean="0"/>
          </a:p>
          <a:p>
            <a:pPr marL="2171700" lvl="4" indent="-342900">
              <a:buFont typeface="Arial" panose="020B0604020202020204" pitchFamily="34" charset="0"/>
              <a:buChar char="•"/>
            </a:pPr>
            <a:endParaRPr lang="en-US" sz="1600" b="1" dirty="0"/>
          </a:p>
          <a:p>
            <a:pPr lvl="4"/>
            <a:endParaRPr lang="en-US" sz="1600" b="1" dirty="0"/>
          </a:p>
          <a:p>
            <a:pPr lvl="5"/>
            <a:endParaRPr lang="en-US" sz="1600" b="1" dirty="0" smtClean="0"/>
          </a:p>
          <a:p>
            <a:pPr lvl="5"/>
            <a:endParaRPr lang="en-US" sz="1600" b="1" dirty="0" smtClean="0"/>
          </a:p>
          <a:p>
            <a:pPr marL="2171700" lvl="4" indent="-342900">
              <a:buFont typeface="Arial" panose="020B0604020202020204" pitchFamily="34" charset="0"/>
              <a:buChar char="•"/>
            </a:pPr>
            <a:endParaRPr lang="en-US" sz="1600" dirty="0" smtClean="0"/>
          </a:p>
          <a:p>
            <a:pPr lvl="3"/>
            <a:endParaRPr lang="en-US" sz="1600" dirty="0"/>
          </a:p>
        </p:txBody>
      </p:sp>
      <p:sp>
        <p:nvSpPr>
          <p:cNvPr id="5" name="TextBox 4"/>
          <p:cNvSpPr txBox="1"/>
          <p:nvPr/>
        </p:nvSpPr>
        <p:spPr>
          <a:xfrm>
            <a:off x="762000" y="304800"/>
            <a:ext cx="7623048" cy="646331"/>
          </a:xfrm>
          <a:prstGeom prst="rect">
            <a:avLst/>
          </a:prstGeom>
          <a:noFill/>
        </p:spPr>
        <p:txBody>
          <a:bodyPr wrap="square" rtlCol="0">
            <a:spAutoFit/>
          </a:bodyPr>
          <a:lstStyle/>
          <a:p>
            <a:r>
              <a:rPr lang="en-US" sz="3600" dirty="0" smtClean="0"/>
              <a:t>More Information </a:t>
            </a:r>
            <a:endParaRPr lang="en-US" sz="3600" dirty="0"/>
          </a:p>
        </p:txBody>
      </p:sp>
    </p:spTree>
    <p:extLst>
      <p:ext uri="{BB962C8B-B14F-4D97-AF65-F5344CB8AC3E}">
        <p14:creationId xmlns:p14="http://schemas.microsoft.com/office/powerpoint/2010/main" val="52242643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745" y="969524"/>
            <a:ext cx="7543800" cy="5410200"/>
          </a:xfrm>
        </p:spPr>
        <p:txBody>
          <a:bodyPr>
            <a:normAutofit/>
          </a:bodyPr>
          <a:lstStyle/>
          <a:p>
            <a:pPr marL="2171700" lvl="4" indent="-342900">
              <a:buFont typeface="Arial" panose="020B0604020202020204" pitchFamily="34" charset="0"/>
              <a:buChar char="•"/>
            </a:pPr>
            <a:endParaRPr lang="en-US" sz="1600" b="1" dirty="0"/>
          </a:p>
          <a:p>
            <a:pPr lvl="4"/>
            <a:endParaRPr lang="en-US" sz="1600" b="1" dirty="0"/>
          </a:p>
          <a:p>
            <a:pPr lvl="5"/>
            <a:endParaRPr lang="en-US" sz="1600" b="1" dirty="0" smtClean="0"/>
          </a:p>
          <a:p>
            <a:pPr lvl="5"/>
            <a:endParaRPr lang="en-US" sz="1600" b="1" dirty="0" smtClean="0"/>
          </a:p>
          <a:p>
            <a:pPr marL="2171700" lvl="4" indent="-342900">
              <a:buFont typeface="Arial" panose="020B0604020202020204" pitchFamily="34" charset="0"/>
              <a:buChar char="•"/>
            </a:pPr>
            <a:endParaRPr lang="en-US" sz="1600" dirty="0" smtClean="0"/>
          </a:p>
          <a:p>
            <a:pPr lvl="3"/>
            <a:endParaRPr lang="en-US" sz="1600" dirty="0"/>
          </a:p>
        </p:txBody>
      </p:sp>
      <p:sp>
        <p:nvSpPr>
          <p:cNvPr id="5" name="TextBox 4"/>
          <p:cNvSpPr txBox="1"/>
          <p:nvPr/>
        </p:nvSpPr>
        <p:spPr>
          <a:xfrm>
            <a:off x="3505200" y="2819400"/>
            <a:ext cx="3581400" cy="646331"/>
          </a:xfrm>
          <a:prstGeom prst="rect">
            <a:avLst/>
          </a:prstGeom>
          <a:noFill/>
        </p:spPr>
        <p:txBody>
          <a:bodyPr wrap="square" rtlCol="0">
            <a:spAutoFit/>
          </a:bodyPr>
          <a:lstStyle/>
          <a:p>
            <a:r>
              <a:rPr lang="en-US" sz="3600" dirty="0" smtClean="0"/>
              <a:t>Questions?</a:t>
            </a:r>
            <a:endParaRPr lang="en-US" sz="3600" dirty="0"/>
          </a:p>
        </p:txBody>
      </p:sp>
    </p:spTree>
    <p:extLst>
      <p:ext uri="{BB962C8B-B14F-4D97-AF65-F5344CB8AC3E}">
        <p14:creationId xmlns:p14="http://schemas.microsoft.com/office/powerpoint/2010/main" val="2517362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056639"/>
            <a:ext cx="7239000" cy="5078313"/>
          </a:xfrm>
          <a:prstGeom prst="rect">
            <a:avLst/>
          </a:prstGeom>
          <a:noFill/>
        </p:spPr>
        <p:txBody>
          <a:bodyPr wrap="square" rtlCol="0">
            <a:spAutoFit/>
          </a:bodyPr>
          <a:lstStyle/>
          <a:p>
            <a:pPr marL="1257300" lvl="2" indent="-342900">
              <a:buAutoNum type="alphaUcPeriod"/>
            </a:pPr>
            <a:r>
              <a:rPr lang="en-US" b="1" dirty="0" smtClean="0"/>
              <a:t>Overview</a:t>
            </a:r>
          </a:p>
          <a:p>
            <a:pPr marL="1257300" lvl="2" indent="-342900">
              <a:buAutoNum type="alphaUcPeriod"/>
            </a:pPr>
            <a:endParaRPr lang="en-US" b="1" dirty="0"/>
          </a:p>
          <a:p>
            <a:pPr marL="1657350" lvl="3" indent="-285750">
              <a:buFont typeface="Arial" panose="020B0604020202020204" pitchFamily="34" charset="0"/>
              <a:buChar char="•"/>
            </a:pPr>
            <a:r>
              <a:rPr lang="en-US" dirty="0">
                <a:solidFill>
                  <a:prstClr val="black"/>
                </a:solidFill>
              </a:rPr>
              <a:t>Over 40% of </a:t>
            </a:r>
            <a:r>
              <a:rPr lang="en-US" dirty="0" err="1">
                <a:solidFill>
                  <a:prstClr val="black"/>
                </a:solidFill>
              </a:rPr>
              <a:t>FCSD</a:t>
            </a:r>
            <a:r>
              <a:rPr lang="en-US" dirty="0">
                <a:solidFill>
                  <a:prstClr val="black"/>
                </a:solidFill>
              </a:rPr>
              <a:t> students are on Free and Reduced Lunch. </a:t>
            </a:r>
            <a:endParaRPr lang="en-US" dirty="0" smtClean="0">
              <a:solidFill>
                <a:prstClr val="black"/>
              </a:solidFill>
            </a:endParaRPr>
          </a:p>
          <a:p>
            <a:pPr marL="1657350" lvl="3" indent="-285750">
              <a:buFont typeface="Arial" panose="020B0604020202020204" pitchFamily="34" charset="0"/>
              <a:buChar char="•"/>
            </a:pPr>
            <a:endParaRPr lang="en-US" dirty="0">
              <a:solidFill>
                <a:prstClr val="black"/>
              </a:solidFill>
            </a:endParaRPr>
          </a:p>
          <a:p>
            <a:pPr marL="1657350" lvl="3" indent="-285750">
              <a:buFont typeface="Arial" panose="020B0604020202020204" pitchFamily="34" charset="0"/>
              <a:buChar char="•"/>
            </a:pPr>
            <a:r>
              <a:rPr lang="en-US" dirty="0">
                <a:solidFill>
                  <a:prstClr val="black"/>
                </a:solidFill>
              </a:rPr>
              <a:t>62% of parents surveyed would allow students to utilize </a:t>
            </a:r>
            <a:r>
              <a:rPr lang="en-US" dirty="0" smtClean="0">
                <a:solidFill>
                  <a:prstClr val="black"/>
                </a:solidFill>
              </a:rPr>
              <a:t>the medical </a:t>
            </a:r>
            <a:r>
              <a:rPr lang="en-US" dirty="0">
                <a:solidFill>
                  <a:prstClr val="black"/>
                </a:solidFill>
              </a:rPr>
              <a:t>center.  51% would use it personally. </a:t>
            </a:r>
            <a:endParaRPr lang="en-US" dirty="0" smtClean="0">
              <a:solidFill>
                <a:prstClr val="black"/>
              </a:solidFill>
            </a:endParaRPr>
          </a:p>
          <a:p>
            <a:pPr lvl="3"/>
            <a:endParaRPr lang="en-US" dirty="0">
              <a:solidFill>
                <a:prstClr val="black"/>
              </a:solidFill>
            </a:endParaRPr>
          </a:p>
          <a:p>
            <a:pPr marL="1657350" lvl="3" indent="-285750">
              <a:buFont typeface="Arial" panose="020B0604020202020204" pitchFamily="34" charset="0"/>
              <a:buChar char="•"/>
            </a:pPr>
            <a:r>
              <a:rPr lang="en-US" dirty="0">
                <a:solidFill>
                  <a:prstClr val="black"/>
                </a:solidFill>
              </a:rPr>
              <a:t>44% of students reported they either had no insurance or Medicaid as their insurance</a:t>
            </a:r>
            <a:r>
              <a:rPr lang="en-US" dirty="0" smtClean="0">
                <a:solidFill>
                  <a:prstClr val="black"/>
                </a:solidFill>
              </a:rPr>
              <a:t>.</a:t>
            </a:r>
          </a:p>
          <a:p>
            <a:pPr lvl="3"/>
            <a:endParaRPr lang="en-US" dirty="0">
              <a:solidFill>
                <a:prstClr val="black"/>
              </a:solidFill>
            </a:endParaRPr>
          </a:p>
          <a:p>
            <a:pPr marL="1657350" lvl="3" indent="-285750">
              <a:buFont typeface="Arial" panose="020B0604020202020204" pitchFamily="34" charset="0"/>
              <a:buChar char="•"/>
            </a:pPr>
            <a:r>
              <a:rPr lang="en-US" dirty="0">
                <a:solidFill>
                  <a:prstClr val="black"/>
                </a:solidFill>
              </a:rPr>
              <a:t>30% of students reported no primary care provider, using the ER or Urgent Care as needed.</a:t>
            </a:r>
            <a:endParaRPr lang="en-US" dirty="0"/>
          </a:p>
          <a:p>
            <a:pPr lvl="3"/>
            <a:endParaRPr lang="en-US" dirty="0" smtClean="0"/>
          </a:p>
          <a:p>
            <a:pPr lvl="3"/>
            <a:endParaRPr lang="en-US" dirty="0" smtClean="0"/>
          </a:p>
          <a:p>
            <a:pPr lvl="3"/>
            <a:r>
              <a:rPr lang="en-US" dirty="0"/>
              <a:t>	</a:t>
            </a:r>
          </a:p>
          <a:p>
            <a:pPr marL="1257300" lvl="2" indent="-342900">
              <a:buFont typeface="Arial" panose="020B0604020202020204" pitchFamily="34" charset="0"/>
              <a:buChar char="•"/>
            </a:pPr>
            <a:endParaRPr lang="en-US" dirty="0" smtClean="0"/>
          </a:p>
          <a:p>
            <a:pPr lvl="2"/>
            <a:r>
              <a:rPr lang="en-US" dirty="0" smtClean="0"/>
              <a:t> </a:t>
            </a:r>
            <a:endParaRPr lang="en-US" dirty="0"/>
          </a:p>
        </p:txBody>
      </p:sp>
      <p:sp>
        <p:nvSpPr>
          <p:cNvPr id="5" name="TextBox 4"/>
          <p:cNvSpPr txBox="1"/>
          <p:nvPr/>
        </p:nvSpPr>
        <p:spPr>
          <a:xfrm>
            <a:off x="785388" y="381000"/>
            <a:ext cx="7623048" cy="646331"/>
          </a:xfrm>
          <a:prstGeom prst="rect">
            <a:avLst/>
          </a:prstGeom>
          <a:noFill/>
        </p:spPr>
        <p:txBody>
          <a:bodyPr wrap="square" rtlCol="0">
            <a:spAutoFit/>
          </a:bodyPr>
          <a:lstStyle/>
          <a:p>
            <a:r>
              <a:rPr lang="en-US" sz="3600" dirty="0" smtClean="0"/>
              <a:t>Need in Fairfield</a:t>
            </a:r>
            <a:endParaRPr lang="en-US" sz="3600" dirty="0"/>
          </a:p>
        </p:txBody>
      </p:sp>
      <p:pic>
        <p:nvPicPr>
          <p:cNvPr id="4" name="Picture 3"/>
          <p:cNvPicPr>
            <a:picLocks noChangeAspect="1"/>
          </p:cNvPicPr>
          <p:nvPr/>
        </p:nvPicPr>
        <p:blipFill>
          <a:blip r:embed="rId3"/>
          <a:stretch>
            <a:fillRect/>
          </a:stretch>
        </p:blipFill>
        <p:spPr>
          <a:xfrm>
            <a:off x="0" y="5334000"/>
            <a:ext cx="9144000" cy="1524000"/>
          </a:xfrm>
          <a:prstGeom prst="rect">
            <a:avLst/>
          </a:prstGeom>
        </p:spPr>
      </p:pic>
      <p:pic>
        <p:nvPicPr>
          <p:cNvPr id="7" name="Picture 6"/>
          <p:cNvPicPr>
            <a:picLocks noChangeAspect="1"/>
          </p:cNvPicPr>
          <p:nvPr/>
        </p:nvPicPr>
        <p:blipFill>
          <a:blip r:embed="rId4"/>
          <a:stretch>
            <a:fillRect/>
          </a:stretch>
        </p:blipFill>
        <p:spPr>
          <a:xfrm>
            <a:off x="6243463" y="5417126"/>
            <a:ext cx="2710037" cy="1440874"/>
          </a:xfrm>
          <a:prstGeom prst="rect">
            <a:avLst/>
          </a:prstGeom>
        </p:spPr>
      </p:pic>
      <p:pic>
        <p:nvPicPr>
          <p:cNvPr id="9" name="Picture 8"/>
          <p:cNvPicPr>
            <a:picLocks noChangeAspect="1"/>
          </p:cNvPicPr>
          <p:nvPr/>
        </p:nvPicPr>
        <p:blipFill>
          <a:blip r:embed="rId5"/>
          <a:stretch>
            <a:fillRect/>
          </a:stretch>
        </p:blipFill>
        <p:spPr>
          <a:xfrm>
            <a:off x="7205799" y="5412243"/>
            <a:ext cx="1746864" cy="1367513"/>
          </a:xfrm>
          <a:prstGeom prst="rect">
            <a:avLst/>
          </a:prstGeom>
        </p:spPr>
      </p:pic>
    </p:spTree>
    <p:extLst>
      <p:ext uri="{BB962C8B-B14F-4D97-AF65-F5344CB8AC3E}">
        <p14:creationId xmlns:p14="http://schemas.microsoft.com/office/powerpoint/2010/main" val="8968504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056639"/>
            <a:ext cx="7239000" cy="1477328"/>
          </a:xfrm>
          <a:prstGeom prst="rect">
            <a:avLst/>
          </a:prstGeom>
          <a:noFill/>
        </p:spPr>
        <p:txBody>
          <a:bodyPr wrap="square" rtlCol="0">
            <a:spAutoFit/>
          </a:bodyPr>
          <a:lstStyle/>
          <a:p>
            <a:pPr lvl="3"/>
            <a:endParaRPr lang="en-US" dirty="0" smtClean="0"/>
          </a:p>
          <a:p>
            <a:pPr lvl="3"/>
            <a:endParaRPr lang="en-US" dirty="0" smtClean="0"/>
          </a:p>
          <a:p>
            <a:pPr lvl="3"/>
            <a:r>
              <a:rPr lang="en-US" dirty="0"/>
              <a:t>	</a:t>
            </a:r>
          </a:p>
          <a:p>
            <a:pPr marL="1257300" lvl="2" indent="-342900">
              <a:buFont typeface="Arial" panose="020B0604020202020204" pitchFamily="34" charset="0"/>
              <a:buChar char="•"/>
            </a:pPr>
            <a:endParaRPr lang="en-US" dirty="0" smtClean="0"/>
          </a:p>
          <a:p>
            <a:pPr lvl="2"/>
            <a:r>
              <a:rPr lang="en-US" dirty="0" smtClean="0"/>
              <a:t> </a:t>
            </a:r>
            <a:endParaRPr lang="en-US" dirty="0"/>
          </a:p>
        </p:txBody>
      </p:sp>
      <p:sp>
        <p:nvSpPr>
          <p:cNvPr id="5" name="TextBox 4"/>
          <p:cNvSpPr txBox="1"/>
          <p:nvPr/>
        </p:nvSpPr>
        <p:spPr>
          <a:xfrm>
            <a:off x="785388" y="381000"/>
            <a:ext cx="7623048" cy="1200329"/>
          </a:xfrm>
          <a:prstGeom prst="rect">
            <a:avLst/>
          </a:prstGeom>
          <a:noFill/>
        </p:spPr>
        <p:txBody>
          <a:bodyPr wrap="square" rtlCol="0">
            <a:spAutoFit/>
          </a:bodyPr>
          <a:lstStyle/>
          <a:p>
            <a:r>
              <a:rPr lang="en-US" sz="3600" dirty="0" smtClean="0"/>
              <a:t>Primary Health Solutions: Overview of their Services </a:t>
            </a:r>
            <a:endParaRPr lang="en-US" sz="3600" dirty="0"/>
          </a:p>
        </p:txBody>
      </p:sp>
      <p:sp>
        <p:nvSpPr>
          <p:cNvPr id="4" name="Content Placeholder 2"/>
          <p:cNvSpPr txBox="1">
            <a:spLocks/>
          </p:cNvSpPr>
          <p:nvPr/>
        </p:nvSpPr>
        <p:spPr>
          <a:xfrm>
            <a:off x="861220" y="1722312"/>
            <a:ext cx="7520940" cy="3579849"/>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Only Federally-Qualified Health Center (</a:t>
            </a:r>
            <a:r>
              <a:rPr kumimoji="0" lang="en-US" sz="1800" b="0" i="0" u="none" strike="noStrike" kern="1200" cap="none" spc="0" normalizeH="0" baseline="0" noProof="0" dirty="0" err="1" smtClean="0">
                <a:ln>
                  <a:noFill/>
                </a:ln>
                <a:solidFill>
                  <a:sysClr val="windowText" lastClr="000000"/>
                </a:solidFill>
                <a:effectLst/>
                <a:uLnTx/>
                <a:uFillTx/>
                <a:ea typeface="+mn-ea"/>
                <a:cs typeface="+mn-cs"/>
              </a:rPr>
              <a:t>FQHC</a:t>
            </a:r>
            <a:r>
              <a:rPr kumimoji="0" lang="en-US" sz="1800" b="0" i="0" u="none" strike="noStrike" kern="1200" cap="none" spc="0" normalizeH="0" baseline="0" noProof="0" dirty="0" smtClean="0">
                <a:ln>
                  <a:noFill/>
                </a:ln>
                <a:solidFill>
                  <a:sysClr val="windowText" lastClr="000000"/>
                </a:solidFill>
                <a:effectLst/>
                <a:uLnTx/>
                <a:uFillTx/>
                <a:ea typeface="+mn-ea"/>
                <a:cs typeface="+mn-cs"/>
              </a:rPr>
              <a:t>) in Butler County.</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Provide adult medicine, pediatrics, women’s health, dental, vision, pharmacy, dietetics, and behavioral health services in six convenient locations. </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We provide care to all patients whether they have insurance or not. </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Patients that don’t have insurance are seen on a sliding-fee scale based on the Federal Poverty Guidelines. </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We have 3 locations throughout Hamilton: Downtown, on the West side, and now in Garfield Middle School.</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Other locations include Middletown, and our offices in Oxford and Fairfield. </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800" b="0" dirty="0" smtClean="0">
                <a:solidFill>
                  <a:sysClr val="windowText" lastClr="000000"/>
                </a:solidFill>
              </a:rPr>
              <a:t>Opening a 3</a:t>
            </a:r>
            <a:r>
              <a:rPr lang="en-US" sz="1800" b="0" baseline="30000" dirty="0" smtClean="0">
                <a:solidFill>
                  <a:sysClr val="windowText" lastClr="000000"/>
                </a:solidFill>
              </a:rPr>
              <a:t>rd</a:t>
            </a:r>
            <a:r>
              <a:rPr lang="en-US" sz="1800" b="0" dirty="0" smtClean="0">
                <a:solidFill>
                  <a:sysClr val="windowText" lastClr="000000"/>
                </a:solidFill>
              </a:rPr>
              <a:t> school-based health center in Middletown, Ohio in September 2018. </a:t>
            </a:r>
            <a:endParaRPr kumimoji="0" lang="en-US" sz="1800" b="0" i="0" u="none" strike="noStrike" kern="1200" cap="none" spc="0" normalizeH="0" baseline="0" noProof="0" dirty="0" smtClean="0">
              <a:ln>
                <a:noFill/>
              </a:ln>
              <a:solidFill>
                <a:sysClr val="windowText" lastClr="000000"/>
              </a:solidFill>
              <a:effectLst/>
              <a:uLnTx/>
              <a:uFillTx/>
              <a:ea typeface="+mn-ea"/>
              <a:cs typeface="+mn-cs"/>
            </a:endParaRP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endParaRPr>
          </a:p>
        </p:txBody>
      </p:sp>
      <p:pic>
        <p:nvPicPr>
          <p:cNvPr id="2" name="Picture 1"/>
          <p:cNvPicPr>
            <a:picLocks noChangeAspect="1"/>
          </p:cNvPicPr>
          <p:nvPr/>
        </p:nvPicPr>
        <p:blipFill>
          <a:blip r:embed="rId3"/>
          <a:stretch>
            <a:fillRect/>
          </a:stretch>
        </p:blipFill>
        <p:spPr>
          <a:xfrm>
            <a:off x="0" y="5257800"/>
            <a:ext cx="9144000" cy="1600200"/>
          </a:xfrm>
          <a:prstGeom prst="rect">
            <a:avLst/>
          </a:prstGeom>
        </p:spPr>
      </p:pic>
      <p:pic>
        <p:nvPicPr>
          <p:cNvPr id="7" name="Picture 6"/>
          <p:cNvPicPr>
            <a:picLocks noChangeAspect="1"/>
          </p:cNvPicPr>
          <p:nvPr/>
        </p:nvPicPr>
        <p:blipFill>
          <a:blip r:embed="rId4"/>
          <a:stretch>
            <a:fillRect/>
          </a:stretch>
        </p:blipFill>
        <p:spPr>
          <a:xfrm>
            <a:off x="6243463" y="5417126"/>
            <a:ext cx="2710037" cy="1440874"/>
          </a:xfrm>
          <a:prstGeom prst="rect">
            <a:avLst/>
          </a:prstGeom>
        </p:spPr>
      </p:pic>
      <p:pic>
        <p:nvPicPr>
          <p:cNvPr id="9" name="Picture 8"/>
          <p:cNvPicPr>
            <a:picLocks noChangeAspect="1"/>
          </p:cNvPicPr>
          <p:nvPr/>
        </p:nvPicPr>
        <p:blipFill>
          <a:blip r:embed="rId5"/>
          <a:stretch>
            <a:fillRect/>
          </a:stretch>
        </p:blipFill>
        <p:spPr>
          <a:xfrm>
            <a:off x="7206636" y="5381824"/>
            <a:ext cx="1746864" cy="1367513"/>
          </a:xfrm>
          <a:prstGeom prst="rect">
            <a:avLst/>
          </a:prstGeom>
        </p:spPr>
      </p:pic>
    </p:spTree>
    <p:extLst>
      <p:ext uri="{BB962C8B-B14F-4D97-AF65-F5344CB8AC3E}">
        <p14:creationId xmlns:p14="http://schemas.microsoft.com/office/powerpoint/2010/main" val="8708563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056639"/>
            <a:ext cx="7239000" cy="1477328"/>
          </a:xfrm>
          <a:prstGeom prst="rect">
            <a:avLst/>
          </a:prstGeom>
          <a:noFill/>
        </p:spPr>
        <p:txBody>
          <a:bodyPr wrap="square" rtlCol="0">
            <a:spAutoFit/>
          </a:bodyPr>
          <a:lstStyle/>
          <a:p>
            <a:pPr lvl="3"/>
            <a:endParaRPr lang="en-US" dirty="0" smtClean="0"/>
          </a:p>
          <a:p>
            <a:pPr lvl="3"/>
            <a:endParaRPr lang="en-US" dirty="0" smtClean="0"/>
          </a:p>
          <a:p>
            <a:pPr lvl="3"/>
            <a:r>
              <a:rPr lang="en-US" dirty="0"/>
              <a:t>	</a:t>
            </a:r>
          </a:p>
          <a:p>
            <a:pPr marL="1257300" lvl="2" indent="-342900">
              <a:buFont typeface="Arial" panose="020B0604020202020204" pitchFamily="34" charset="0"/>
              <a:buChar char="•"/>
            </a:pPr>
            <a:endParaRPr lang="en-US" dirty="0" smtClean="0"/>
          </a:p>
          <a:p>
            <a:pPr lvl="2"/>
            <a:r>
              <a:rPr lang="en-US" dirty="0" smtClean="0"/>
              <a:t> </a:t>
            </a:r>
            <a:endParaRPr lang="en-US" dirty="0"/>
          </a:p>
        </p:txBody>
      </p:sp>
      <p:sp>
        <p:nvSpPr>
          <p:cNvPr id="5" name="TextBox 4"/>
          <p:cNvSpPr txBox="1"/>
          <p:nvPr/>
        </p:nvSpPr>
        <p:spPr>
          <a:xfrm>
            <a:off x="785388" y="381000"/>
            <a:ext cx="7623048" cy="1200329"/>
          </a:xfrm>
          <a:prstGeom prst="rect">
            <a:avLst/>
          </a:prstGeom>
          <a:noFill/>
        </p:spPr>
        <p:txBody>
          <a:bodyPr wrap="square" rtlCol="0">
            <a:spAutoFit/>
          </a:bodyPr>
          <a:lstStyle/>
          <a:p>
            <a:r>
              <a:rPr lang="en-US" sz="3600" dirty="0" smtClean="0"/>
              <a:t>Primary Health Solutions: Rapid Growth of Services </a:t>
            </a:r>
            <a:endParaRPr lang="en-US" sz="3600" dirty="0"/>
          </a:p>
        </p:txBody>
      </p:sp>
      <p:sp>
        <p:nvSpPr>
          <p:cNvPr id="4" name="Content Placeholder 2"/>
          <p:cNvSpPr txBox="1">
            <a:spLocks/>
          </p:cNvSpPr>
          <p:nvPr/>
        </p:nvSpPr>
        <p:spPr>
          <a:xfrm>
            <a:off x="861220" y="1866909"/>
            <a:ext cx="752094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endParaRPr>
          </a:p>
        </p:txBody>
      </p:sp>
      <p:pic>
        <p:nvPicPr>
          <p:cNvPr id="2" name="Picture 1"/>
          <p:cNvPicPr>
            <a:picLocks noChangeAspect="1"/>
          </p:cNvPicPr>
          <p:nvPr/>
        </p:nvPicPr>
        <p:blipFill>
          <a:blip r:embed="rId3"/>
          <a:stretch>
            <a:fillRect/>
          </a:stretch>
        </p:blipFill>
        <p:spPr>
          <a:xfrm>
            <a:off x="15766" y="5558736"/>
            <a:ext cx="9144000" cy="1299264"/>
          </a:xfrm>
          <a:prstGeom prst="rect">
            <a:avLst/>
          </a:prstGeom>
        </p:spPr>
      </p:pic>
      <p:sp>
        <p:nvSpPr>
          <p:cNvPr id="3" name="Rectangle 2"/>
          <p:cNvSpPr/>
          <p:nvPr/>
        </p:nvSpPr>
        <p:spPr>
          <a:xfrm>
            <a:off x="672582" y="1594467"/>
            <a:ext cx="8090418" cy="3970318"/>
          </a:xfrm>
          <a:prstGeom prst="rect">
            <a:avLst/>
          </a:prstGeom>
        </p:spPr>
        <p:txBody>
          <a:bodyPr wrap="square">
            <a:spAutoFit/>
          </a:bodyPr>
          <a:lstStyle/>
          <a:p>
            <a:pPr marL="285750" indent="-285750">
              <a:buFont typeface="Arial" panose="020B0604020202020204" pitchFamily="34" charset="0"/>
              <a:buChar char="•"/>
            </a:pPr>
            <a:r>
              <a:rPr lang="en-US" dirty="0" smtClean="0"/>
              <a:t> Currently </a:t>
            </a:r>
            <a:r>
              <a:rPr lang="en-US" dirty="0"/>
              <a:t>have 30,000 patients and continue to see 400-600 new patients per month.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As </a:t>
            </a:r>
            <a:r>
              <a:rPr lang="en-US" dirty="0"/>
              <a:t>an organization, we have provided over 100,000 encounters to patients in 2017.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Expanded </a:t>
            </a:r>
            <a:r>
              <a:rPr lang="en-US" dirty="0"/>
              <a:t>Women’s Health to include two locations and 4 providers. Currently </a:t>
            </a:r>
            <a:r>
              <a:rPr lang="en-US" dirty="0" smtClean="0"/>
              <a:t> delivering </a:t>
            </a:r>
            <a:r>
              <a:rPr lang="en-US" dirty="0"/>
              <a:t>60% of all of the babies at Fort Hamilton hospital on a monthly basis and provided access to patients at Mercy Fairfield as well.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Opening </a:t>
            </a:r>
            <a:r>
              <a:rPr lang="en-US" dirty="0"/>
              <a:t>a dental center in the </a:t>
            </a:r>
            <a:r>
              <a:rPr lang="en-US" dirty="0" err="1"/>
              <a:t>Bever</a:t>
            </a:r>
            <a:r>
              <a:rPr lang="en-US" dirty="0"/>
              <a:t> Center in Hamilton that will open in December 2017. This will bring our dental chair total to 21 throughout Butler County. This expanded access was helped greatly by a partnership with Mercy Hospital. </a:t>
            </a:r>
          </a:p>
        </p:txBody>
      </p:sp>
      <p:pic>
        <p:nvPicPr>
          <p:cNvPr id="9" name="Picture 8"/>
          <p:cNvPicPr>
            <a:picLocks noChangeAspect="1"/>
          </p:cNvPicPr>
          <p:nvPr/>
        </p:nvPicPr>
        <p:blipFill>
          <a:blip r:embed="rId4"/>
          <a:stretch>
            <a:fillRect/>
          </a:stretch>
        </p:blipFill>
        <p:spPr>
          <a:xfrm>
            <a:off x="6243463" y="5558736"/>
            <a:ext cx="2710037" cy="1299264"/>
          </a:xfrm>
          <a:prstGeom prst="rect">
            <a:avLst/>
          </a:prstGeom>
        </p:spPr>
      </p:pic>
      <p:pic>
        <p:nvPicPr>
          <p:cNvPr id="10" name="Picture 9"/>
          <p:cNvPicPr>
            <a:picLocks noChangeAspect="1"/>
          </p:cNvPicPr>
          <p:nvPr/>
        </p:nvPicPr>
        <p:blipFill>
          <a:blip r:embed="rId5"/>
          <a:stretch>
            <a:fillRect/>
          </a:stretch>
        </p:blipFill>
        <p:spPr>
          <a:xfrm>
            <a:off x="7561412" y="5695077"/>
            <a:ext cx="1342684" cy="1051105"/>
          </a:xfrm>
          <a:prstGeom prst="rect">
            <a:avLst/>
          </a:prstGeom>
        </p:spPr>
      </p:pic>
    </p:spTree>
    <p:extLst>
      <p:ext uri="{BB962C8B-B14F-4D97-AF65-F5344CB8AC3E}">
        <p14:creationId xmlns:p14="http://schemas.microsoft.com/office/powerpoint/2010/main" val="367941523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628" y="-7602"/>
            <a:ext cx="9141372" cy="6865602"/>
          </a:xfrm>
        </p:spPr>
      </p:pic>
      <p:sp>
        <p:nvSpPr>
          <p:cNvPr id="4" name="Oval 3"/>
          <p:cNvSpPr/>
          <p:nvPr/>
        </p:nvSpPr>
        <p:spPr>
          <a:xfrm>
            <a:off x="7587662" y="5143664"/>
            <a:ext cx="1322980" cy="12833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descr="PNGLOGOONLY.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87662" y="5327638"/>
            <a:ext cx="1161651" cy="1353990"/>
          </a:xfrm>
          <a:prstGeom prst="rect">
            <a:avLst/>
          </a:prstGeom>
        </p:spPr>
      </p:pic>
    </p:spTree>
    <p:extLst>
      <p:ext uri="{BB962C8B-B14F-4D97-AF65-F5344CB8AC3E}">
        <p14:creationId xmlns:p14="http://schemas.microsoft.com/office/powerpoint/2010/main" val="131541856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02709" y="931012"/>
            <a:ext cx="8300545" cy="5410200"/>
          </a:xfrm>
        </p:spPr>
        <p:txBody>
          <a:bodyPr>
            <a:normAutofit/>
          </a:bodyPr>
          <a:lstStyle/>
          <a:p>
            <a:pPr marL="1257300" lvl="2" indent="-342900">
              <a:buAutoNum type="alphaUcPeriod"/>
            </a:pPr>
            <a:r>
              <a:rPr lang="en-US" sz="1700" b="1" dirty="0" smtClean="0">
                <a:solidFill>
                  <a:schemeClr val="tx1"/>
                </a:solidFill>
              </a:rPr>
              <a:t>Hours and Contact Information </a:t>
            </a:r>
          </a:p>
          <a:p>
            <a:pPr marL="1657350" lvl="3" indent="-285750">
              <a:buFont typeface="Arial" panose="020B0604020202020204" pitchFamily="34" charset="0"/>
              <a:buChar char="•"/>
            </a:pPr>
            <a:r>
              <a:rPr lang="en-US" sz="1500" dirty="0">
                <a:solidFill>
                  <a:schemeClr val="tx1"/>
                </a:solidFill>
              </a:rPr>
              <a:t>Open Year Round</a:t>
            </a:r>
          </a:p>
          <a:p>
            <a:pPr marL="1657350" lvl="3" indent="-285750">
              <a:buFont typeface="Arial" panose="020B0604020202020204" pitchFamily="34" charset="0"/>
              <a:buChar char="•"/>
            </a:pPr>
            <a:r>
              <a:rPr lang="en-US" sz="1500" dirty="0" smtClean="0">
                <a:solidFill>
                  <a:schemeClr val="tx1"/>
                </a:solidFill>
              </a:rPr>
              <a:t>8:30-5:00 (Monday-Friday)</a:t>
            </a:r>
            <a:endParaRPr lang="en-US" sz="1500" dirty="0">
              <a:solidFill>
                <a:schemeClr val="tx1"/>
              </a:solidFill>
            </a:endParaRPr>
          </a:p>
          <a:p>
            <a:pPr marL="1657350" lvl="3" indent="-285750">
              <a:buFont typeface="Arial" panose="020B0604020202020204" pitchFamily="34" charset="0"/>
              <a:buChar char="•"/>
            </a:pPr>
            <a:r>
              <a:rPr lang="en-US" sz="1500" dirty="0">
                <a:solidFill>
                  <a:schemeClr val="tx1"/>
                </a:solidFill>
              </a:rPr>
              <a:t>Appointments:  513-454-1111</a:t>
            </a:r>
          </a:p>
          <a:p>
            <a:pPr marL="1657350" lvl="3" indent="-285750">
              <a:buFont typeface="Arial" panose="020B0604020202020204" pitchFamily="34" charset="0"/>
              <a:buChar char="•"/>
            </a:pPr>
            <a:r>
              <a:rPr lang="en-US" sz="1500" dirty="0">
                <a:solidFill>
                  <a:schemeClr val="tx1"/>
                </a:solidFill>
              </a:rPr>
              <a:t>Bilingual staff (</a:t>
            </a:r>
            <a:r>
              <a:rPr lang="en-US" sz="1500" dirty="0" smtClean="0">
                <a:solidFill>
                  <a:schemeClr val="tx1"/>
                </a:solidFill>
              </a:rPr>
              <a:t>Spanish/English) and access to other languages </a:t>
            </a:r>
          </a:p>
          <a:p>
            <a:pPr marL="1257300" lvl="2" indent="-342900">
              <a:buAutoNum type="alphaUcPeriod"/>
            </a:pPr>
            <a:r>
              <a:rPr lang="en-US" sz="1700" b="1" dirty="0" smtClean="0">
                <a:solidFill>
                  <a:schemeClr val="tx1"/>
                </a:solidFill>
              </a:rPr>
              <a:t>Who has Access to Health Center?</a:t>
            </a:r>
          </a:p>
          <a:p>
            <a:pPr marL="1714500" lvl="3" indent="-342900">
              <a:buFont typeface="Arial" panose="020B0604020202020204" pitchFamily="34" charset="0"/>
              <a:buChar char="•"/>
            </a:pPr>
            <a:r>
              <a:rPr lang="en-US" sz="1500" dirty="0" smtClean="0">
                <a:solidFill>
                  <a:schemeClr val="tx1"/>
                </a:solidFill>
              </a:rPr>
              <a:t>Any student </a:t>
            </a:r>
            <a:r>
              <a:rPr lang="en-US" sz="1500" dirty="0">
                <a:solidFill>
                  <a:schemeClr val="tx1"/>
                </a:solidFill>
              </a:rPr>
              <a:t>at </a:t>
            </a:r>
            <a:r>
              <a:rPr lang="en-US" sz="1500" dirty="0" smtClean="0">
                <a:solidFill>
                  <a:schemeClr val="tx1"/>
                </a:solidFill>
              </a:rPr>
              <a:t>Fairfield and Hamilton City Schools and private schools in these districts.</a:t>
            </a:r>
          </a:p>
          <a:p>
            <a:pPr marL="1714500" lvl="3" indent="-342900">
              <a:buFont typeface="Arial" panose="020B0604020202020204" pitchFamily="34" charset="0"/>
              <a:buChar char="•"/>
            </a:pPr>
            <a:r>
              <a:rPr lang="en-US" sz="1500" dirty="0" smtClean="0">
                <a:solidFill>
                  <a:schemeClr val="tx1"/>
                </a:solidFill>
              </a:rPr>
              <a:t>Family </a:t>
            </a:r>
            <a:r>
              <a:rPr lang="en-US" sz="1500" dirty="0">
                <a:solidFill>
                  <a:schemeClr val="tx1"/>
                </a:solidFill>
              </a:rPr>
              <a:t>members of students</a:t>
            </a:r>
          </a:p>
          <a:p>
            <a:pPr marL="1714500" lvl="3" indent="-342900">
              <a:buFont typeface="Arial" panose="020B0604020202020204" pitchFamily="34" charset="0"/>
              <a:buChar char="•"/>
            </a:pPr>
            <a:r>
              <a:rPr lang="en-US" sz="1500" dirty="0" smtClean="0">
                <a:solidFill>
                  <a:schemeClr val="tx1"/>
                </a:solidFill>
              </a:rPr>
              <a:t>Staff </a:t>
            </a:r>
            <a:r>
              <a:rPr lang="en-US" sz="1500" dirty="0">
                <a:solidFill>
                  <a:schemeClr val="tx1"/>
                </a:solidFill>
              </a:rPr>
              <a:t>and their families </a:t>
            </a:r>
            <a:endParaRPr lang="en-US" sz="1500" b="1" dirty="0" smtClean="0">
              <a:solidFill>
                <a:schemeClr val="tx1"/>
              </a:solidFill>
            </a:endParaRPr>
          </a:p>
          <a:p>
            <a:r>
              <a:rPr lang="en-US" b="1" dirty="0" smtClean="0"/>
              <a:t>	</a:t>
            </a:r>
            <a:r>
              <a:rPr lang="en-US" b="1" dirty="0" smtClean="0">
                <a:solidFill>
                  <a:srgbClr val="C00000"/>
                </a:solidFill>
              </a:rPr>
              <a:t>C</a:t>
            </a:r>
            <a:r>
              <a:rPr lang="en-US" b="1" dirty="0" smtClean="0"/>
              <a:t>.  Insurance </a:t>
            </a:r>
            <a:r>
              <a:rPr lang="en-US" b="1" dirty="0"/>
              <a:t>and Sliding Scale Fee </a:t>
            </a:r>
          </a:p>
          <a:p>
            <a:pPr marL="1714500" lvl="3" indent="-342900">
              <a:buFont typeface="Arial" panose="020B0604020202020204" pitchFamily="34" charset="0"/>
              <a:buChar char="•"/>
            </a:pPr>
            <a:r>
              <a:rPr lang="en-US" sz="1500" dirty="0"/>
              <a:t>Primary Health Solutions will manage business aspect of the Health Center:  Hiring staff, billing, and all business operations of Health Center fall under their responsibility. </a:t>
            </a:r>
          </a:p>
          <a:p>
            <a:pPr marL="1714500" lvl="3" indent="-342900">
              <a:buFont typeface="Arial" panose="020B0604020202020204" pitchFamily="34" charset="0"/>
              <a:buChar char="•"/>
            </a:pPr>
            <a:r>
              <a:rPr lang="en-US" sz="1500" dirty="0"/>
              <a:t>Patients without insurance will be seen </a:t>
            </a:r>
            <a:r>
              <a:rPr lang="en-US" sz="1500" dirty="0" smtClean="0"/>
              <a:t>o a </a:t>
            </a:r>
            <a:r>
              <a:rPr lang="en-US" sz="1500" dirty="0"/>
              <a:t>sliding scale fee based on income.</a:t>
            </a:r>
          </a:p>
          <a:p>
            <a:pPr marL="1714500" lvl="3" indent="-342900">
              <a:buFont typeface="Arial" panose="020B0604020202020204" pitchFamily="34" charset="0"/>
              <a:buChar char="•"/>
            </a:pPr>
            <a:r>
              <a:rPr lang="en-US" sz="1500" dirty="0"/>
              <a:t>Primary accepts all forms of Medical </a:t>
            </a:r>
            <a:r>
              <a:rPr lang="en-US" sz="1500" dirty="0" smtClean="0"/>
              <a:t>Insurance like </a:t>
            </a:r>
            <a:r>
              <a:rPr lang="en-US" sz="1500" dirty="0"/>
              <a:t>any other heath care provider. </a:t>
            </a:r>
          </a:p>
          <a:p>
            <a:pPr lvl="3"/>
            <a:endParaRPr lang="en-US" sz="1600" dirty="0" smtClean="0"/>
          </a:p>
          <a:p>
            <a:pPr marL="1714500" lvl="3" indent="-342900">
              <a:buFont typeface="Arial" panose="020B0604020202020204" pitchFamily="34" charset="0"/>
              <a:buChar char="•"/>
            </a:pPr>
            <a:endParaRPr lang="en-US" sz="1600" dirty="0"/>
          </a:p>
        </p:txBody>
      </p:sp>
      <p:sp>
        <p:nvSpPr>
          <p:cNvPr id="5" name="TextBox 4"/>
          <p:cNvSpPr txBox="1"/>
          <p:nvPr/>
        </p:nvSpPr>
        <p:spPr>
          <a:xfrm>
            <a:off x="800100" y="241389"/>
            <a:ext cx="7623048" cy="646331"/>
          </a:xfrm>
          <a:prstGeom prst="rect">
            <a:avLst/>
          </a:prstGeom>
          <a:noFill/>
        </p:spPr>
        <p:txBody>
          <a:bodyPr wrap="square" rtlCol="0">
            <a:spAutoFit/>
          </a:bodyPr>
          <a:lstStyle/>
          <a:p>
            <a:r>
              <a:rPr lang="en-US" sz="3600" dirty="0" smtClean="0"/>
              <a:t>Health Center Operations </a:t>
            </a:r>
            <a:endParaRPr lang="en-US" sz="3600" dirty="0"/>
          </a:p>
        </p:txBody>
      </p:sp>
      <p:pic>
        <p:nvPicPr>
          <p:cNvPr id="6" name="Picture 5"/>
          <p:cNvPicPr>
            <a:picLocks noChangeAspect="1"/>
          </p:cNvPicPr>
          <p:nvPr/>
        </p:nvPicPr>
        <p:blipFill>
          <a:blip r:embed="rId3"/>
          <a:stretch>
            <a:fillRect/>
          </a:stretch>
        </p:blipFill>
        <p:spPr>
          <a:xfrm>
            <a:off x="0" y="5622471"/>
            <a:ext cx="9170276" cy="1276133"/>
          </a:xfrm>
          <a:prstGeom prst="rect">
            <a:avLst/>
          </a:prstGeom>
        </p:spPr>
      </p:pic>
      <p:pic>
        <p:nvPicPr>
          <p:cNvPr id="8" name="Picture 7"/>
          <p:cNvPicPr>
            <a:picLocks noChangeAspect="1"/>
          </p:cNvPicPr>
          <p:nvPr/>
        </p:nvPicPr>
        <p:blipFill>
          <a:blip r:embed="rId4"/>
          <a:stretch>
            <a:fillRect/>
          </a:stretch>
        </p:blipFill>
        <p:spPr>
          <a:xfrm>
            <a:off x="6586363" y="5631431"/>
            <a:ext cx="2366480" cy="1258211"/>
          </a:xfrm>
          <a:prstGeom prst="rect">
            <a:avLst/>
          </a:prstGeom>
        </p:spPr>
      </p:pic>
      <p:pic>
        <p:nvPicPr>
          <p:cNvPr id="9" name="Picture 8"/>
          <p:cNvPicPr>
            <a:picLocks noChangeAspect="1"/>
          </p:cNvPicPr>
          <p:nvPr/>
        </p:nvPicPr>
        <p:blipFill>
          <a:blip r:embed="rId5"/>
          <a:stretch>
            <a:fillRect/>
          </a:stretch>
        </p:blipFill>
        <p:spPr>
          <a:xfrm>
            <a:off x="7529574" y="5757762"/>
            <a:ext cx="1335901" cy="1045795"/>
          </a:xfrm>
          <a:prstGeom prst="rect">
            <a:avLst/>
          </a:prstGeom>
        </p:spPr>
      </p:pic>
    </p:spTree>
    <p:extLst>
      <p:ext uri="{BB962C8B-B14F-4D97-AF65-F5344CB8AC3E}">
        <p14:creationId xmlns:p14="http://schemas.microsoft.com/office/powerpoint/2010/main" val="203009364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1066800"/>
            <a:ext cx="7543800" cy="5181600"/>
          </a:xfrm>
        </p:spPr>
        <p:txBody>
          <a:bodyPr>
            <a:normAutofit/>
          </a:bodyPr>
          <a:lstStyle/>
          <a:p>
            <a:pPr lvl="2"/>
            <a:r>
              <a:rPr lang="en-US" sz="1800" b="1" dirty="0" smtClean="0"/>
              <a:t>A.   Overview</a:t>
            </a:r>
          </a:p>
          <a:p>
            <a:pPr marL="1657350" lvl="3" indent="-285750">
              <a:buFont typeface="Arial" panose="020B0604020202020204" pitchFamily="34" charset="0"/>
              <a:buChar char="•"/>
            </a:pPr>
            <a:r>
              <a:rPr lang="en-US" sz="1700" dirty="0" smtClean="0"/>
              <a:t>Nurse Practitioner:  Natalia Beck</a:t>
            </a:r>
          </a:p>
          <a:p>
            <a:pPr marL="1657350" lvl="3" indent="-285750">
              <a:buFont typeface="Arial" panose="020B0604020202020204" pitchFamily="34" charset="0"/>
              <a:buChar char="•"/>
            </a:pPr>
            <a:r>
              <a:rPr lang="en-US" sz="1700" dirty="0" smtClean="0"/>
              <a:t>Medical Assistant:  Jessica Alvarado </a:t>
            </a:r>
          </a:p>
          <a:p>
            <a:pPr marL="1657350" lvl="3" indent="-285750">
              <a:buFont typeface="Arial" panose="020B0604020202020204" pitchFamily="34" charset="0"/>
              <a:buChar char="•"/>
            </a:pPr>
            <a:r>
              <a:rPr lang="en-US" sz="1700" dirty="0" smtClean="0"/>
              <a:t>Collaborating Physician:  provides ongoing medical consultation to Nurse </a:t>
            </a:r>
            <a:r>
              <a:rPr lang="en-US" sz="1700" dirty="0"/>
              <a:t>Practitioner</a:t>
            </a:r>
            <a:endParaRPr lang="en-US" sz="1700" dirty="0" smtClean="0"/>
          </a:p>
          <a:p>
            <a:pPr marL="1657350" lvl="3" indent="-285750">
              <a:buFont typeface="Arial" panose="020B0604020202020204" pitchFamily="34" charset="0"/>
              <a:buChar char="•"/>
            </a:pPr>
            <a:r>
              <a:rPr lang="en-US" sz="1700" dirty="0" smtClean="0"/>
              <a:t>3 </a:t>
            </a:r>
            <a:r>
              <a:rPr lang="en-US" sz="1700" dirty="0"/>
              <a:t>exam </a:t>
            </a:r>
            <a:r>
              <a:rPr lang="en-US" sz="1700" dirty="0" smtClean="0"/>
              <a:t>rooms</a:t>
            </a:r>
          </a:p>
        </p:txBody>
      </p:sp>
      <p:sp>
        <p:nvSpPr>
          <p:cNvPr id="5" name="TextBox 4"/>
          <p:cNvSpPr txBox="1"/>
          <p:nvPr/>
        </p:nvSpPr>
        <p:spPr>
          <a:xfrm>
            <a:off x="785388" y="381000"/>
            <a:ext cx="7623048" cy="646331"/>
          </a:xfrm>
          <a:prstGeom prst="rect">
            <a:avLst/>
          </a:prstGeom>
          <a:noFill/>
        </p:spPr>
        <p:txBody>
          <a:bodyPr wrap="square" rtlCol="0">
            <a:spAutoFit/>
          </a:bodyPr>
          <a:lstStyle/>
          <a:p>
            <a:r>
              <a:rPr lang="en-US" sz="3600" dirty="0" smtClean="0"/>
              <a:t>Medical</a:t>
            </a:r>
            <a:endParaRPr lang="en-US" sz="3600" dirty="0"/>
          </a:p>
        </p:txBody>
      </p:sp>
      <p:pic>
        <p:nvPicPr>
          <p:cNvPr id="6" name="Picture 5"/>
          <p:cNvPicPr>
            <a:picLocks noChangeAspect="1"/>
          </p:cNvPicPr>
          <p:nvPr/>
        </p:nvPicPr>
        <p:blipFill>
          <a:blip r:embed="rId3"/>
          <a:stretch>
            <a:fillRect/>
          </a:stretch>
        </p:blipFill>
        <p:spPr>
          <a:xfrm>
            <a:off x="15766" y="5251490"/>
            <a:ext cx="9144000" cy="16065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3429000"/>
            <a:ext cx="4648200" cy="2600087"/>
          </a:xfrm>
          <a:prstGeom prst="rect">
            <a:avLst/>
          </a:prstGeom>
        </p:spPr>
      </p:pic>
      <p:pic>
        <p:nvPicPr>
          <p:cNvPr id="8" name="Picture 7"/>
          <p:cNvPicPr>
            <a:picLocks noChangeAspect="1"/>
          </p:cNvPicPr>
          <p:nvPr/>
        </p:nvPicPr>
        <p:blipFill>
          <a:blip r:embed="rId5"/>
          <a:stretch>
            <a:fillRect/>
          </a:stretch>
        </p:blipFill>
        <p:spPr>
          <a:xfrm>
            <a:off x="7010400" y="5417126"/>
            <a:ext cx="1943100" cy="1440874"/>
          </a:xfrm>
          <a:prstGeom prst="rect">
            <a:avLst/>
          </a:prstGeom>
        </p:spPr>
      </p:pic>
      <p:pic>
        <p:nvPicPr>
          <p:cNvPr id="9" name="Picture 8"/>
          <p:cNvPicPr>
            <a:picLocks noChangeAspect="1"/>
          </p:cNvPicPr>
          <p:nvPr/>
        </p:nvPicPr>
        <p:blipFill>
          <a:blip r:embed="rId6"/>
          <a:stretch>
            <a:fillRect/>
          </a:stretch>
        </p:blipFill>
        <p:spPr>
          <a:xfrm>
            <a:off x="7220871" y="5345330"/>
            <a:ext cx="1746864" cy="1367513"/>
          </a:xfrm>
          <a:prstGeom prst="rect">
            <a:avLst/>
          </a:prstGeom>
        </p:spPr>
      </p:pic>
      <p:pic>
        <p:nvPicPr>
          <p:cNvPr id="10" name="Picture 9"/>
          <p:cNvPicPr>
            <a:picLocks noChangeAspect="1"/>
          </p:cNvPicPr>
          <p:nvPr/>
        </p:nvPicPr>
        <p:blipFill>
          <a:blip r:embed="rId7"/>
          <a:stretch>
            <a:fillRect/>
          </a:stretch>
        </p:blipFill>
        <p:spPr>
          <a:xfrm>
            <a:off x="228600" y="1844695"/>
            <a:ext cx="1571625" cy="2495550"/>
          </a:xfrm>
          <a:prstGeom prst="rect">
            <a:avLst/>
          </a:prstGeom>
        </p:spPr>
      </p:pic>
    </p:spTree>
    <p:extLst>
      <p:ext uri="{BB962C8B-B14F-4D97-AF65-F5344CB8AC3E}">
        <p14:creationId xmlns:p14="http://schemas.microsoft.com/office/powerpoint/2010/main" val="286576744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75360" y="838200"/>
            <a:ext cx="7391400" cy="5410200"/>
          </a:xfrm>
        </p:spPr>
        <p:txBody>
          <a:bodyPr>
            <a:normAutofit/>
          </a:bodyPr>
          <a:lstStyle/>
          <a:p>
            <a:pPr lvl="2"/>
            <a:r>
              <a:rPr lang="en-US" sz="1800" b="1" dirty="0" smtClean="0"/>
              <a:t>A.  Overview</a:t>
            </a:r>
            <a:endParaRPr lang="en-US" sz="1800" b="1" dirty="0"/>
          </a:p>
          <a:p>
            <a:pPr marL="1657350" lvl="3" indent="-285750">
              <a:buFont typeface="Arial" panose="020B0604020202020204" pitchFamily="34" charset="0"/>
              <a:buChar char="•"/>
            </a:pPr>
            <a:r>
              <a:rPr lang="en-US" sz="1700" dirty="0" smtClean="0"/>
              <a:t>Dentist:  Dr. </a:t>
            </a:r>
            <a:r>
              <a:rPr lang="en-US" sz="1700" dirty="0" err="1" smtClean="0"/>
              <a:t>Myanh</a:t>
            </a:r>
            <a:r>
              <a:rPr lang="en-US" sz="1700" dirty="0" smtClean="0"/>
              <a:t> Cong</a:t>
            </a:r>
            <a:endParaRPr lang="en-US" sz="1700" dirty="0"/>
          </a:p>
          <a:p>
            <a:pPr marL="1657350" lvl="3" indent="-285750">
              <a:buFont typeface="Arial" panose="020B0604020202020204" pitchFamily="34" charset="0"/>
              <a:buChar char="•"/>
            </a:pPr>
            <a:r>
              <a:rPr lang="en-US" sz="1700" dirty="0" smtClean="0"/>
              <a:t>Dental Assistant:  </a:t>
            </a:r>
            <a:r>
              <a:rPr lang="en-US" sz="1700" dirty="0" err="1" smtClean="0"/>
              <a:t>Malika</a:t>
            </a:r>
            <a:r>
              <a:rPr lang="en-US" sz="1700" dirty="0" smtClean="0"/>
              <a:t> Porter</a:t>
            </a:r>
          </a:p>
          <a:p>
            <a:pPr marL="1657350" lvl="3" indent="-285750">
              <a:buFont typeface="Arial" panose="020B0604020202020204" pitchFamily="34" charset="0"/>
              <a:buChar char="•"/>
            </a:pPr>
            <a:r>
              <a:rPr lang="en-US" sz="1700" dirty="0" smtClean="0"/>
              <a:t>Dental Hygienist:  Rachel </a:t>
            </a:r>
            <a:r>
              <a:rPr lang="en-US" sz="1700" dirty="0" err="1" smtClean="0"/>
              <a:t>Ludd</a:t>
            </a:r>
            <a:endParaRPr lang="en-US" sz="1700" dirty="0" smtClean="0"/>
          </a:p>
          <a:p>
            <a:pPr marL="1657350" lvl="3" indent="-285750">
              <a:buFont typeface="Arial" panose="020B0604020202020204" pitchFamily="34" charset="0"/>
              <a:buChar char="•"/>
            </a:pPr>
            <a:r>
              <a:rPr lang="en-US" sz="1700" dirty="0" smtClean="0"/>
              <a:t>3 Dental chairs</a:t>
            </a:r>
          </a:p>
          <a:p>
            <a:pPr marL="1657350" lvl="3" indent="-285750">
              <a:buFont typeface="Arial" panose="020B0604020202020204" pitchFamily="34" charset="0"/>
              <a:buChar char="•"/>
            </a:pPr>
            <a:r>
              <a:rPr lang="en-US" sz="1700" dirty="0" smtClean="0"/>
              <a:t>Provide comprehensive dental services</a:t>
            </a:r>
          </a:p>
          <a:p>
            <a:pPr marL="1657350" lvl="3" indent="-285750">
              <a:buFont typeface="Arial" panose="020B0604020202020204" pitchFamily="34" charset="0"/>
              <a:buChar char="•"/>
            </a:pPr>
            <a:endParaRPr lang="en-US" sz="1700" dirty="0"/>
          </a:p>
        </p:txBody>
      </p:sp>
      <p:sp>
        <p:nvSpPr>
          <p:cNvPr id="3" name="TextBox 2"/>
          <p:cNvSpPr txBox="1"/>
          <p:nvPr/>
        </p:nvSpPr>
        <p:spPr>
          <a:xfrm>
            <a:off x="685800" y="269506"/>
            <a:ext cx="7623048" cy="646331"/>
          </a:xfrm>
          <a:prstGeom prst="rect">
            <a:avLst/>
          </a:prstGeom>
          <a:noFill/>
        </p:spPr>
        <p:txBody>
          <a:bodyPr wrap="square" rtlCol="0">
            <a:spAutoFit/>
          </a:bodyPr>
          <a:lstStyle/>
          <a:p>
            <a:r>
              <a:rPr lang="en-US" sz="3600" dirty="0" smtClean="0"/>
              <a:t>Dental</a:t>
            </a:r>
            <a:endParaRPr lang="en-US" sz="3600" dirty="0"/>
          </a:p>
        </p:txBody>
      </p:sp>
      <p:pic>
        <p:nvPicPr>
          <p:cNvPr id="6" name="Picture 5"/>
          <p:cNvPicPr>
            <a:picLocks noChangeAspect="1"/>
          </p:cNvPicPr>
          <p:nvPr/>
        </p:nvPicPr>
        <p:blipFill>
          <a:blip r:embed="rId3"/>
          <a:stretch>
            <a:fillRect/>
          </a:stretch>
        </p:blipFill>
        <p:spPr>
          <a:xfrm>
            <a:off x="15766" y="5251490"/>
            <a:ext cx="9144000" cy="16065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16445" y="3324642"/>
            <a:ext cx="2682074" cy="201155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549" y="2965937"/>
            <a:ext cx="3607359" cy="2705519"/>
          </a:xfrm>
          <a:prstGeom prst="rect">
            <a:avLst/>
          </a:prstGeom>
        </p:spPr>
      </p:pic>
      <p:pic>
        <p:nvPicPr>
          <p:cNvPr id="8" name="Picture 7"/>
          <p:cNvPicPr>
            <a:picLocks noChangeAspect="1"/>
          </p:cNvPicPr>
          <p:nvPr/>
        </p:nvPicPr>
        <p:blipFill>
          <a:blip r:embed="rId6"/>
          <a:stretch>
            <a:fillRect/>
          </a:stretch>
        </p:blipFill>
        <p:spPr>
          <a:xfrm>
            <a:off x="7469526" y="5417126"/>
            <a:ext cx="1483974" cy="1440874"/>
          </a:xfrm>
          <a:prstGeom prst="rect">
            <a:avLst/>
          </a:prstGeom>
        </p:spPr>
      </p:pic>
      <p:pic>
        <p:nvPicPr>
          <p:cNvPr id="9" name="Picture 8"/>
          <p:cNvPicPr>
            <a:picLocks noChangeAspect="1"/>
          </p:cNvPicPr>
          <p:nvPr/>
        </p:nvPicPr>
        <p:blipFill>
          <a:blip r:embed="rId7"/>
          <a:stretch>
            <a:fillRect/>
          </a:stretch>
        </p:blipFill>
        <p:spPr>
          <a:xfrm>
            <a:off x="7263260" y="5411871"/>
            <a:ext cx="1746864" cy="1367513"/>
          </a:xfrm>
          <a:prstGeom prst="rect">
            <a:avLst/>
          </a:prstGeom>
        </p:spPr>
      </p:pic>
      <p:pic>
        <p:nvPicPr>
          <p:cNvPr id="10" name="Picture 9"/>
          <p:cNvPicPr>
            <a:picLocks noChangeAspect="1"/>
          </p:cNvPicPr>
          <p:nvPr/>
        </p:nvPicPr>
        <p:blipFill>
          <a:blip r:embed="rId8"/>
          <a:stretch>
            <a:fillRect/>
          </a:stretch>
        </p:blipFill>
        <p:spPr>
          <a:xfrm>
            <a:off x="201613" y="883662"/>
            <a:ext cx="1219476" cy="2200001"/>
          </a:xfrm>
          <a:prstGeom prst="rect">
            <a:avLst/>
          </a:prstGeom>
        </p:spPr>
      </p:pic>
    </p:spTree>
    <p:extLst>
      <p:ext uri="{BB962C8B-B14F-4D97-AF65-F5344CB8AC3E}">
        <p14:creationId xmlns:p14="http://schemas.microsoft.com/office/powerpoint/2010/main" val="1361970371"/>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9907</TotalTime>
  <Words>2212</Words>
  <Application>Microsoft Office PowerPoint</Application>
  <PresentationFormat>On-screen Show (4:3)</PresentationFormat>
  <Paragraphs>1027</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Book</vt:lpstr>
      <vt:lpstr>Impact</vt:lpstr>
      <vt:lpstr>Times New Roman</vt:lpstr>
      <vt:lpstr>NewsPrint</vt:lpstr>
      <vt:lpstr>            Primary Health Solutions Fairfield and Hamilton School-Based Health Centers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Plan Progress Report August 16, 2012</dc:title>
  <dc:creator>Gina Gentry-Fletcher</dc:creator>
  <cp:lastModifiedBy>Stephanie Ondrias2</cp:lastModifiedBy>
  <cp:revision>363</cp:revision>
  <cp:lastPrinted>2017-11-30T17:54:27Z</cp:lastPrinted>
  <dcterms:created xsi:type="dcterms:W3CDTF">2012-08-09T14:48:48Z</dcterms:created>
  <dcterms:modified xsi:type="dcterms:W3CDTF">2018-02-12T15:48:32Z</dcterms:modified>
</cp:coreProperties>
</file>