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24" r:id="rId2"/>
    <p:sldMasterId id="2147483761" r:id="rId3"/>
  </p:sldMasterIdLst>
  <p:notesMasterIdLst>
    <p:notesMasterId r:id="rId74"/>
  </p:notesMasterIdLst>
  <p:sldIdLst>
    <p:sldId id="357" r:id="rId4"/>
    <p:sldId id="518" r:id="rId5"/>
    <p:sldId id="360" r:id="rId6"/>
    <p:sldId id="521" r:id="rId7"/>
    <p:sldId id="481" r:id="rId8"/>
    <p:sldId id="482" r:id="rId9"/>
    <p:sldId id="519" r:id="rId10"/>
    <p:sldId id="520" r:id="rId11"/>
    <p:sldId id="493" r:id="rId12"/>
    <p:sldId id="494" r:id="rId13"/>
    <p:sldId id="522" r:id="rId14"/>
    <p:sldId id="523" r:id="rId15"/>
    <p:sldId id="483" r:id="rId16"/>
    <p:sldId id="361" r:id="rId17"/>
    <p:sldId id="362" r:id="rId18"/>
    <p:sldId id="485" r:id="rId19"/>
    <p:sldId id="486" r:id="rId20"/>
    <p:sldId id="524" r:id="rId21"/>
    <p:sldId id="525" r:id="rId22"/>
    <p:sldId id="526" r:id="rId23"/>
    <p:sldId id="527" r:id="rId24"/>
    <p:sldId id="528" r:id="rId25"/>
    <p:sldId id="529" r:id="rId26"/>
    <p:sldId id="530" r:id="rId27"/>
    <p:sldId id="531" r:id="rId28"/>
    <p:sldId id="547" r:id="rId29"/>
    <p:sldId id="548" r:id="rId30"/>
    <p:sldId id="549" r:id="rId31"/>
    <p:sldId id="550" r:id="rId32"/>
    <p:sldId id="546" r:id="rId33"/>
    <p:sldId id="551" r:id="rId34"/>
    <p:sldId id="552" r:id="rId35"/>
    <p:sldId id="553" r:id="rId36"/>
    <p:sldId id="554" r:id="rId37"/>
    <p:sldId id="555" r:id="rId38"/>
    <p:sldId id="556" r:id="rId39"/>
    <p:sldId id="575" r:id="rId40"/>
    <p:sldId id="576" r:id="rId41"/>
    <p:sldId id="577" r:id="rId42"/>
    <p:sldId id="578" r:id="rId43"/>
    <p:sldId id="579" r:id="rId44"/>
    <p:sldId id="557" r:id="rId45"/>
    <p:sldId id="558" r:id="rId46"/>
    <p:sldId id="559" r:id="rId47"/>
    <p:sldId id="560" r:id="rId48"/>
    <p:sldId id="561" r:id="rId49"/>
    <p:sldId id="562" r:id="rId50"/>
    <p:sldId id="580" r:id="rId51"/>
    <p:sldId id="563" r:id="rId52"/>
    <p:sldId id="564" r:id="rId53"/>
    <p:sldId id="565" r:id="rId54"/>
    <p:sldId id="566" r:id="rId55"/>
    <p:sldId id="567" r:id="rId56"/>
    <p:sldId id="568" r:id="rId57"/>
    <p:sldId id="581" r:id="rId58"/>
    <p:sldId id="582" r:id="rId59"/>
    <p:sldId id="583" r:id="rId60"/>
    <p:sldId id="584" r:id="rId61"/>
    <p:sldId id="569" r:id="rId62"/>
    <p:sldId id="570" r:id="rId63"/>
    <p:sldId id="571" r:id="rId64"/>
    <p:sldId id="572" r:id="rId65"/>
    <p:sldId id="573" r:id="rId66"/>
    <p:sldId id="574" r:id="rId67"/>
    <p:sldId id="587" r:id="rId68"/>
    <p:sldId id="588" r:id="rId69"/>
    <p:sldId id="589" r:id="rId70"/>
    <p:sldId id="591" r:id="rId71"/>
    <p:sldId id="586" r:id="rId72"/>
    <p:sldId id="517" r:id="rId7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31" autoAdjust="0"/>
  </p:normalViewPr>
  <p:slideViewPr>
    <p:cSldViewPr>
      <p:cViewPr varScale="1">
        <p:scale>
          <a:sx n="70" d="100"/>
          <a:sy n="70" d="100"/>
        </p:scale>
        <p:origin x="1386" y="78"/>
      </p:cViewPr>
      <p:guideLst>
        <p:guide orient="horz" pos="2160"/>
        <p:guide pos="2880"/>
      </p:guideLst>
    </p:cSldViewPr>
  </p:slideViewPr>
  <p:notesTextViewPr>
    <p:cViewPr>
      <p:scale>
        <a:sx n="1" d="1"/>
        <a:sy n="1" d="1"/>
      </p:scale>
      <p:origin x="0" y="0"/>
    </p:cViewPr>
  </p:notesTextViewPr>
  <p:sorterViewPr>
    <p:cViewPr>
      <p:scale>
        <a:sx n="100" d="100"/>
        <a:sy n="100" d="100"/>
      </p:scale>
      <p:origin x="0" y="-41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711508DD-325B-4A7C-9D04-55DFB3D3A59C}" type="datetimeFigureOut">
              <a:rPr lang="en-US" smtClean="0"/>
              <a:t>2/20/2018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86605F4F-48E0-4CB4-B664-C306138921A4}" type="slidenum">
              <a:rPr lang="en-US" smtClean="0"/>
              <a:t>‹#›</a:t>
            </a:fld>
            <a:endParaRPr lang="en-US"/>
          </a:p>
        </p:txBody>
      </p:sp>
    </p:spTree>
    <p:extLst>
      <p:ext uri="{BB962C8B-B14F-4D97-AF65-F5344CB8AC3E}">
        <p14:creationId xmlns:p14="http://schemas.microsoft.com/office/powerpoint/2010/main" val="4069935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197205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US leads the world</a:t>
            </a:r>
            <a:r>
              <a:rPr lang="en-US" baseline="0" dirty="0" smtClean="0"/>
              <a:t> in quality of</a:t>
            </a:r>
            <a:r>
              <a:rPr lang="en-US" dirty="0" smtClean="0"/>
              <a:t> medical services</a:t>
            </a:r>
            <a:r>
              <a:rPr lang="en-US" baseline="0" dirty="0" smtClean="0"/>
              <a:t> and spending on medical services. Yet we are far behind other developed countries in life expectancy, not even in the top 25. Why aren’t we getting more for our money?</a:t>
            </a:r>
            <a:endParaRPr lang="en-US" dirty="0"/>
          </a:p>
        </p:txBody>
      </p:sp>
      <p:sp>
        <p:nvSpPr>
          <p:cNvPr id="4" name="Slide Number Placeholder 3"/>
          <p:cNvSpPr>
            <a:spLocks noGrp="1"/>
          </p:cNvSpPr>
          <p:nvPr>
            <p:ph type="sldNum" sz="quarter" idx="10"/>
          </p:nvPr>
        </p:nvSpPr>
        <p:spPr/>
        <p:txBody>
          <a:bodyPr/>
          <a:lstStyle/>
          <a:p>
            <a:fld id="{10D676C2-3870-40BC-B7C1-CEF2EF2072B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864915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62">
              <a:defRPr>
                <a:solidFill>
                  <a:schemeClr val="tx1"/>
                </a:solidFill>
                <a:latin typeface="Arial Unicode MS" pitchFamily="34" charset="-128"/>
              </a:defRPr>
            </a:lvl1pPr>
            <a:lvl2pPr marL="758194" indent="-291613" defTabSz="941262">
              <a:defRPr>
                <a:solidFill>
                  <a:schemeClr val="tx1"/>
                </a:solidFill>
                <a:latin typeface="Arial Unicode MS" pitchFamily="34" charset="-128"/>
              </a:defRPr>
            </a:lvl2pPr>
            <a:lvl3pPr marL="1166451" indent="-233290" defTabSz="941262">
              <a:defRPr>
                <a:solidFill>
                  <a:schemeClr val="tx1"/>
                </a:solidFill>
                <a:latin typeface="Arial Unicode MS" pitchFamily="34" charset="-128"/>
              </a:defRPr>
            </a:lvl3pPr>
            <a:lvl4pPr marL="1633032" indent="-233290" defTabSz="941262">
              <a:defRPr>
                <a:solidFill>
                  <a:schemeClr val="tx1"/>
                </a:solidFill>
                <a:latin typeface="Arial Unicode MS" pitchFamily="34" charset="-128"/>
              </a:defRPr>
            </a:lvl4pPr>
            <a:lvl5pPr marL="2099613" indent="-233290" defTabSz="941262">
              <a:defRPr>
                <a:solidFill>
                  <a:schemeClr val="tx1"/>
                </a:solidFill>
                <a:latin typeface="Arial Unicode MS" pitchFamily="34" charset="-128"/>
              </a:defRPr>
            </a:lvl5pPr>
            <a:lvl6pPr marL="2566193" indent="-233290" defTabSz="941262" eaLnBrk="0" fontAlgn="base" hangingPunct="0">
              <a:spcBef>
                <a:spcPct val="0"/>
              </a:spcBef>
              <a:spcAft>
                <a:spcPct val="0"/>
              </a:spcAft>
              <a:defRPr>
                <a:solidFill>
                  <a:schemeClr val="tx1"/>
                </a:solidFill>
                <a:latin typeface="Arial Unicode MS" pitchFamily="34" charset="-128"/>
              </a:defRPr>
            </a:lvl6pPr>
            <a:lvl7pPr marL="3032773" indent="-233290" defTabSz="941262" eaLnBrk="0" fontAlgn="base" hangingPunct="0">
              <a:spcBef>
                <a:spcPct val="0"/>
              </a:spcBef>
              <a:spcAft>
                <a:spcPct val="0"/>
              </a:spcAft>
              <a:defRPr>
                <a:solidFill>
                  <a:schemeClr val="tx1"/>
                </a:solidFill>
                <a:latin typeface="Arial Unicode MS" pitchFamily="34" charset="-128"/>
              </a:defRPr>
            </a:lvl7pPr>
            <a:lvl8pPr marL="3499354" indent="-233290" defTabSz="941262" eaLnBrk="0" fontAlgn="base" hangingPunct="0">
              <a:spcBef>
                <a:spcPct val="0"/>
              </a:spcBef>
              <a:spcAft>
                <a:spcPct val="0"/>
              </a:spcAft>
              <a:defRPr>
                <a:solidFill>
                  <a:schemeClr val="tx1"/>
                </a:solidFill>
                <a:latin typeface="Arial Unicode MS" pitchFamily="34" charset="-128"/>
              </a:defRPr>
            </a:lvl8pPr>
            <a:lvl9pPr marL="3965934" indent="-233290" defTabSz="941262" eaLnBrk="0" fontAlgn="base" hangingPunct="0">
              <a:spcBef>
                <a:spcPct val="0"/>
              </a:spcBef>
              <a:spcAft>
                <a:spcPct val="0"/>
              </a:spcAft>
              <a:defRPr>
                <a:solidFill>
                  <a:schemeClr val="tx1"/>
                </a:solidFill>
                <a:latin typeface="Arial Unicode MS" pitchFamily="34" charset="-128"/>
              </a:defRPr>
            </a:lvl9pPr>
          </a:lstStyle>
          <a:p>
            <a:fld id="{C7EC8E62-DB2B-4F5E-A62C-A7DC18652248}" type="slidenum">
              <a:rPr lang="en-US" smtClean="0">
                <a:solidFill>
                  <a:prstClr val="black"/>
                </a:solidFill>
                <a:latin typeface="Arial" charset="0"/>
              </a:rPr>
              <a:pPr/>
              <a:t>14</a:t>
            </a:fld>
            <a:endParaRPr lang="en-US" dirty="0" smtClean="0">
              <a:solidFill>
                <a:prstClr val="black"/>
              </a:solidFill>
              <a:latin typeface="Arial" charset="0"/>
            </a:endParaRPr>
          </a:p>
        </p:txBody>
      </p:sp>
      <p:sp>
        <p:nvSpPr>
          <p:cNvPr id="66563" name="Rectangle 2"/>
          <p:cNvSpPr>
            <a:spLocks noGrp="1" noRot="1" noChangeAspect="1" noChangeArrowheads="1" noTextEdit="1"/>
          </p:cNvSpPr>
          <p:nvPr>
            <p:ph type="sldImg"/>
          </p:nvPr>
        </p:nvSpPr>
        <p:spPr>
          <a:xfrm>
            <a:off x="1228725" y="708025"/>
            <a:ext cx="4689475" cy="3517900"/>
          </a:xfrm>
          <a:ln/>
        </p:spPr>
      </p:sp>
      <p:sp>
        <p:nvSpPr>
          <p:cNvPr id="66564" name="Rectangle 3"/>
          <p:cNvSpPr>
            <a:spLocks noGrp="1" noChangeArrowheads="1"/>
          </p:cNvSpPr>
          <p:nvPr>
            <p:ph type="body" idx="1"/>
          </p:nvPr>
        </p:nvSpPr>
        <p:spPr>
          <a:xfrm>
            <a:off x="940750" y="4466634"/>
            <a:ext cx="5232601" cy="42214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161">
              <a:defRPr/>
            </a:pPr>
            <a:r>
              <a:rPr lang="en-US" dirty="0" smtClean="0"/>
              <a:t>Most of our investment is in health care. However, science</a:t>
            </a:r>
            <a:r>
              <a:rPr lang="en-US" baseline="0" dirty="0" smtClean="0"/>
              <a:t> has revealed that medical care only accounts for about 10% of physical and mental wellness. Where we live and the ways that we live contribute the majority of our health status. </a:t>
            </a:r>
            <a:r>
              <a:rPr lang="en-US" dirty="0" smtClean="0"/>
              <a:t>With</a:t>
            </a:r>
            <a:r>
              <a:rPr lang="en-US" baseline="0" dirty="0" smtClean="0"/>
              <a:t> that information, we also make small investments in healthy behaviors. </a:t>
            </a:r>
            <a:endParaRPr lang="en-US" dirty="0" smtClean="0"/>
          </a:p>
        </p:txBody>
      </p:sp>
    </p:spTree>
    <p:extLst>
      <p:ext uri="{BB962C8B-B14F-4D97-AF65-F5344CB8AC3E}">
        <p14:creationId xmlns:p14="http://schemas.microsoft.com/office/powerpoint/2010/main" val="3699900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there are great disparities among subpopulations. Expected life of </a:t>
            </a:r>
            <a:r>
              <a:rPr lang="en-US" dirty="0" err="1" smtClean="0"/>
              <a:t>african</a:t>
            </a:r>
            <a:r>
              <a:rPr lang="en-US" baseline="0" dirty="0" smtClean="0"/>
              <a:t> </a:t>
            </a:r>
            <a:r>
              <a:rPr lang="en-US" baseline="0" dirty="0" err="1" smtClean="0"/>
              <a:t>american</a:t>
            </a:r>
            <a:r>
              <a:rPr lang="en-US" baseline="0" dirty="0" smtClean="0"/>
              <a:t> man vs. white man etc…</a:t>
            </a:r>
            <a:endParaRPr lang="en-US" dirty="0"/>
          </a:p>
        </p:txBody>
      </p:sp>
      <p:sp>
        <p:nvSpPr>
          <p:cNvPr id="4" name="Slide Number Placeholder 3"/>
          <p:cNvSpPr>
            <a:spLocks noGrp="1"/>
          </p:cNvSpPr>
          <p:nvPr>
            <p:ph type="sldNum" sz="quarter" idx="10"/>
          </p:nvPr>
        </p:nvSpPr>
        <p:spPr/>
        <p:txBody>
          <a:bodyPr/>
          <a:lstStyle/>
          <a:p>
            <a:fld id="{10D676C2-3870-40BC-B7C1-CEF2EF2072B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764042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3CE481C4-C4D8-443F-AF11-F5F5777DD515}" type="slidenum">
              <a:rPr lang="en-US">
                <a:solidFill>
                  <a:prstClr val="black"/>
                </a:solidFill>
              </a:rPr>
              <a:pPr>
                <a:defRPr/>
              </a:pPr>
              <a:t>16</a:t>
            </a:fld>
            <a:endParaRPr lang="en-US" dirty="0">
              <a:solidFill>
                <a:prstClr val="black"/>
              </a:solidFill>
            </a:endParaRPr>
          </a:p>
        </p:txBody>
      </p:sp>
      <p:sp>
        <p:nvSpPr>
          <p:cNvPr id="7782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77829" name="Slide Number Placeholder 3"/>
          <p:cNvSpPr txBox="1">
            <a:spLocks noGrp="1"/>
          </p:cNvSpPr>
          <p:nvPr/>
        </p:nvSpPr>
        <p:spPr bwMode="auto">
          <a:xfrm>
            <a:off x="3978133" y="8842538"/>
            <a:ext cx="3043343" cy="46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60" tIns="45329" rIns="90660" bIns="4532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858675C1-A179-40C1-9E33-61881B9FD7D4}" type="slidenum">
              <a:rPr lang="en-US" sz="1200">
                <a:solidFill>
                  <a:prstClr val="black"/>
                </a:solidFill>
              </a:rPr>
              <a:pPr algn="r" eaLnBrk="1" fontAlgn="base" hangingPunct="1">
                <a:spcBef>
                  <a:spcPct val="0"/>
                </a:spcBef>
                <a:spcAft>
                  <a:spcPct val="0"/>
                </a:spcAft>
              </a:pPr>
              <a:t>16</a:t>
            </a:fld>
            <a:endParaRPr lang="en-US" sz="1200" dirty="0">
              <a:solidFill>
                <a:prstClr val="black"/>
              </a:solidFill>
            </a:endParaRPr>
          </a:p>
        </p:txBody>
      </p:sp>
    </p:spTree>
    <p:extLst>
      <p:ext uri="{BB962C8B-B14F-4D97-AF65-F5344CB8AC3E}">
        <p14:creationId xmlns:p14="http://schemas.microsoft.com/office/powerpoint/2010/main" val="1181452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05E2243-F57A-4800-916C-200D13B83E0B}"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155454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Beth</a:t>
            </a:r>
          </a:p>
        </p:txBody>
      </p:sp>
      <p:sp>
        <p:nvSpPr>
          <p:cNvPr id="4" name="Slide Number Placeholder 3"/>
          <p:cNvSpPr>
            <a:spLocks noGrp="1"/>
          </p:cNvSpPr>
          <p:nvPr>
            <p:ph type="sldNum" sz="quarter" idx="5"/>
          </p:nvPr>
        </p:nvSpPr>
        <p:spPr/>
        <p:txBody>
          <a:bodyPr/>
          <a:lstStyle/>
          <a:p>
            <a:pPr>
              <a:defRPr/>
            </a:pPr>
            <a:fld id="{529A2B21-9E41-486E-A7B7-AC53D6B21CC3}"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646232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Definition</a:t>
            </a:r>
            <a:r>
              <a:rPr lang="en-US" baseline="0" dirty="0" smtClean="0"/>
              <a:t> is from “Improving Health in the United States: The Role of Health Impact Assessments” by the National Research Council, September 2011.</a:t>
            </a:r>
          </a:p>
          <a:p>
            <a:endParaRPr lang="en-US" baseline="0" dirty="0" smtClean="0"/>
          </a:p>
          <a:p>
            <a:r>
              <a:rPr lang="en-US" baseline="0" dirty="0" smtClean="0"/>
              <a:t>Let’s break it down to clarify what the definition means.</a:t>
            </a:r>
            <a:endParaRPr lang="en-US" dirty="0"/>
          </a:p>
        </p:txBody>
      </p:sp>
      <p:sp>
        <p:nvSpPr>
          <p:cNvPr id="4" name="Slide Number Placeholder 3"/>
          <p:cNvSpPr>
            <a:spLocks noGrp="1"/>
          </p:cNvSpPr>
          <p:nvPr>
            <p:ph type="sldNum" sz="quarter" idx="10"/>
          </p:nvPr>
        </p:nvSpPr>
        <p:spPr/>
        <p:txBody>
          <a:bodyPr/>
          <a:lstStyle/>
          <a:p>
            <a:pPr>
              <a:defRPr/>
            </a:pPr>
            <a:fld id="{27F2E8E4-9CC3-4FAA-96A7-8E508BC0DE04}"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523512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992092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4182802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59427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Jimmy</a:t>
            </a:r>
            <a:endParaRPr lang="en-US" dirty="0"/>
          </a:p>
        </p:txBody>
      </p:sp>
      <p:sp>
        <p:nvSpPr>
          <p:cNvPr id="4" name="Slide Number Placeholder 3"/>
          <p:cNvSpPr>
            <a:spLocks noGrp="1"/>
          </p:cNvSpPr>
          <p:nvPr>
            <p:ph type="sldNum" sz="quarter" idx="10"/>
          </p:nvPr>
        </p:nvSpPr>
        <p:spPr/>
        <p:txBody>
          <a:bodyPr/>
          <a:lstStyle/>
          <a:p>
            <a:pPr>
              <a:defRPr/>
            </a:pPr>
            <a:fld id="{F5DE8B3F-03E3-4E43-9ABB-3CFFFEC406BA}"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3369065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950559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208441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368946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409826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997587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010163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512541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JD</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039283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Cross-sector: Collaborative</a:t>
            </a:r>
            <a:r>
              <a:rPr lang="en-US" baseline="0" dirty="0" smtClean="0"/>
              <a:t> workshop during site-level HIA brought affordable housing experts together with public health experts from chronic disease, environmental health, and behavioral health to understand how housing can be more intentionally used as a platform for health promotion. One result was a policy change to reward demonstrated community level partnerships between housing managers and health service providers.</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767639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Integrate data: QAP</a:t>
            </a:r>
            <a:r>
              <a:rPr lang="en-US" baseline="0" dirty="0" smtClean="0"/>
              <a:t> HIA led to streamlined use of DOE data to build incentive structure for locating affordable housing near higher quality schools. This connection to an existing and easy-to-use data source for school quality led to a three-fold increase in proposals where families are more likely to have access to better schools. This leverages the nexus between two important health determinants: affordable housing and education.</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086893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923292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br>
              <a:rPr lang="en-US" dirty="0" smtClean="0"/>
            </a:br>
            <a:r>
              <a:rPr lang="en-US" dirty="0" smtClean="0"/>
              <a:t>Health into decision-making: promoting health added as a state priority for housing in 2017, which</a:t>
            </a:r>
            <a:r>
              <a:rPr lang="en-US" baseline="0" dirty="0" smtClean="0"/>
              <a:t> provides strong justification for future involvement of public health perspectives in affordable housing development in Georgia.</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057753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Coordinate</a:t>
            </a:r>
            <a:r>
              <a:rPr lang="en-US" baseline="0" dirty="0" smtClean="0"/>
              <a:t> funding: DCA has collaborated with GHPC on health-based funding proposals, most significantly the </a:t>
            </a:r>
            <a:r>
              <a:rPr lang="en-US" baseline="0" dirty="0" err="1" smtClean="0"/>
              <a:t>Kresge</a:t>
            </a:r>
            <a:r>
              <a:rPr lang="en-US" baseline="0" dirty="0" smtClean="0"/>
              <a:t>-funded GA Homes for Healthy Futures project that aims to evaluate changes in healthcare costs and utilization for residents of housing units redeveloped under a healthy and green model. This type of evaluation should help monetize health benefits of public investments in affordable housing, in turn leading to opportunities for better coordination between state agencies that pay for health care and those that fund health determinants (like housing). </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449559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br>
              <a:rPr lang="en-US" dirty="0" smtClean="0"/>
            </a:br>
            <a:r>
              <a:rPr lang="en-US" dirty="0" smtClean="0"/>
              <a:t>Implement</a:t>
            </a:r>
            <a:r>
              <a:rPr lang="en-US" baseline="0" dirty="0" smtClean="0"/>
              <a:t> Accountability: This is one of the most challenging </a:t>
            </a:r>
            <a:r>
              <a:rPr lang="en-US" baseline="0" dirty="0" err="1" smtClean="0"/>
              <a:t>HiAP</a:t>
            </a:r>
            <a:r>
              <a:rPr lang="en-US" baseline="0" dirty="0" smtClean="0"/>
              <a:t> strategies to fully realize. The GA QAP comes close by requiring developers to evaluate effectiveness of their on-site Healthy Housing Initiatives for residents. This is an initial step for defining a full accountability structure wherein health promotion activities are required to demonstrate a certain level of success or face some consequence.</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191480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HIA springboard:</a:t>
            </a:r>
            <a:r>
              <a:rPr lang="en-US" baseline="0" dirty="0" smtClean="0"/>
              <a:t> Initial comprehensive HIA work began in 2013 and informed the 2015 policy. This was followed by a rapid HIA in 2016 that examined site-level implications of the 2015 policy. These two HIAs allowed GHPC to develop a deeper understanding of DCA policy-making and implementation around a specific affordable housing funding mechanism. We have become a trusted partner on subsequent policy updates, as well as collaborate on new projects like the GA Homes for Healthy Futures project that are all built on the relationships and stakeholder alignment that began with HIA.</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766517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Based</a:t>
            </a:r>
            <a:r>
              <a:rPr lang="en-US" baseline="0" dirty="0" smtClean="0"/>
              <a:t> on our work with state housing policy in Georgia, we were invited to help start a similar conversation in Alabama.</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266890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Alabama</a:t>
            </a:r>
            <a:r>
              <a:rPr lang="en-US" baseline="0" dirty="0" smtClean="0"/>
              <a:t> stakeholders wanted to learn from our work </a:t>
            </a:r>
            <a:r>
              <a:rPr lang="en-US" baseline="0" dirty="0" err="1" smtClean="0"/>
              <a:t>ing</a:t>
            </a:r>
            <a:r>
              <a:rPr lang="en-US" baseline="0" dirty="0" smtClean="0"/>
              <a:t> Georgia and apply it to similar state-level policies in their state.</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300694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Therefore the policy window was similar in that</a:t>
            </a:r>
            <a:r>
              <a:rPr lang="en-US" baseline="0" dirty="0" smtClean="0"/>
              <a:t> they were also considering annual updates to affordable housing policies like the QAP, providing a reoccurring decision-point on which to focus.</a:t>
            </a:r>
          </a:p>
          <a:p>
            <a:r>
              <a:rPr lang="en-US" baseline="0" dirty="0" smtClean="0"/>
              <a:t>They also had some limited funding from the Health Impact Project to implement a </a:t>
            </a:r>
            <a:r>
              <a:rPr lang="en-US" baseline="0" dirty="0" err="1" smtClean="0"/>
              <a:t>HiAP</a:t>
            </a:r>
            <a:r>
              <a:rPr lang="en-US" baseline="0" dirty="0" smtClean="0"/>
              <a:t> project. This funding allowed them to lay the groundwork for a more sustained collaboration around housing and health.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562041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Collaborative Solutions is a state-wide non-profit focused on affordable housing and ending homelessness. They were the lead for the Alabama Healthy Homes Initiative, which included representation</a:t>
            </a:r>
            <a:r>
              <a:rPr lang="en-US" baseline="0" dirty="0" smtClean="0"/>
              <a:t> from state and local health departments, housing and social justice advocates, housing developers, academia, and rural health systems – among others.</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030291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GHPC helped with this </a:t>
            </a:r>
            <a:r>
              <a:rPr lang="en-US" dirty="0" err="1" smtClean="0"/>
              <a:t>HiAP</a:t>
            </a:r>
            <a:r>
              <a:rPr lang="en-US" dirty="0" smtClean="0"/>
              <a:t> initiative</a:t>
            </a:r>
            <a:r>
              <a:rPr lang="en-US" baseline="0" dirty="0" smtClean="0"/>
              <a:t> in two ways: first, we provided a rapid health review of Alabama’s 2015 QAP based on our experience with Georgia’s. Based on this review, we consulted with Collaborative Solutions on policy opportunities and recommendations for next steps in their state. Second, we were hired to design and facilitate the first convening of the Healthy Homes Initiative, which was a day-long workshop in Montgomery where Alabama stakeholders laid out their perspectives on housing and health concerns in their state. The purpose of the workshop was to collaboratively develop a work plan for the Initiative going forward.</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9141556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The</a:t>
            </a:r>
            <a:r>
              <a:rPr lang="en-US" baseline="0" dirty="0" smtClean="0"/>
              <a:t> biggest success from the AHHI convening was simply having the mix of perspectives in the room, where housing-focused stakeholders learned that they had allies in the public health world. Even for-profit housing developers, who were initially skeptical of new policy innovations, identified the face-to-face learning opportunity as beneficial. Health-focused stakeholders walked away with a better understanding of housing policies and programs. Housing-stakeholders walked away with new ideas about cross-sector partnerships.</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2892086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565537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The work</a:t>
            </a:r>
            <a:r>
              <a:rPr lang="en-US" baseline="0" dirty="0" smtClean="0"/>
              <a:t> in Alabama is a great example of context determining the character of a </a:t>
            </a:r>
            <a:r>
              <a:rPr lang="en-US" baseline="0" dirty="0" err="1" smtClean="0"/>
              <a:t>HiAP</a:t>
            </a:r>
            <a:r>
              <a:rPr lang="en-US" baseline="0" dirty="0" smtClean="0"/>
              <a:t> approach. They recognized that, although broad policy contexts were fairly similar to Georgia (and other states), the state of readiness in Alabama was different. There was a clear mindset that Alabama needed to figure it out for themselves and not simply replicate Georgia’s work. It was also an opportunity for us as the facilitators to use our success and experience as guidance, but not as a ready-made solution.</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910091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In Wisconsin, we have an example of </a:t>
            </a:r>
            <a:r>
              <a:rPr lang="en-US" dirty="0" err="1" smtClean="0"/>
              <a:t>HiAP</a:t>
            </a:r>
            <a:r>
              <a:rPr lang="en-US" dirty="0" smtClean="0"/>
              <a:t> in action at local-level.</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33253018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 </a:t>
            </a:r>
          </a:p>
          <a:p>
            <a:r>
              <a:rPr lang="en-US" dirty="0" smtClean="0"/>
              <a:t>Here, the focus was on a specific area in the city of Eau Claire, a mid-size city in a rural part of the state. The area was called the Cannery District, a riverfront location that was being considered significant redevelopment.</a:t>
            </a:r>
          </a:p>
          <a:p>
            <a:r>
              <a:rPr lang="en-US" dirty="0" smtClean="0"/>
              <a:t>[will pull a</a:t>
            </a:r>
            <a:r>
              <a:rPr lang="en-US" baseline="0" dirty="0" smtClean="0"/>
              <a:t> context map from report]</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3988773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The policy window in this case was the confluence of several factors. First: the health department had received grant funding from the Medical College of Wisconsin to conduct an HIA. Second, the local comprehensive</a:t>
            </a:r>
            <a:r>
              <a:rPr lang="en-US" baseline="0" dirty="0" smtClean="0"/>
              <a:t> plan had a Health chapter that includes language about piloting HIA as an approach; while the local Health Department had been exploring broader </a:t>
            </a:r>
            <a:r>
              <a:rPr lang="en-US" baseline="0" dirty="0" err="1" smtClean="0"/>
              <a:t>HiAP</a:t>
            </a:r>
            <a:r>
              <a:rPr lang="en-US" baseline="0" dirty="0" smtClean="0"/>
              <a:t> approaches to community health. Third, the Cannery Redevelopment was in it’s very early stages, which allowed room for health perspectives to be integrated in a wide range of decisions that had yet to be made.</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4097723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The project was led by the Eau Claire City-County Health Department,</a:t>
            </a:r>
            <a:r>
              <a:rPr lang="en-US" baseline="0" dirty="0" smtClean="0"/>
              <a:t> who assembled a diverse set of perspectives into the Cannery District HIA Project Team. This team included the planning department, a local health system, neighborhood-based organizations, universities, and others. </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7295703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GHPC’s role was to lean</a:t>
            </a:r>
            <a:r>
              <a:rPr lang="en-US" baseline="0" dirty="0" smtClean="0"/>
              <a:t> on our experience with HIA to provide training, mentoring, and technical assistance to the Eau Claire team. This included several in-person workshops and meetings, strategic thinking about the role of this HIA in the community’s broader vision for </a:t>
            </a:r>
            <a:r>
              <a:rPr lang="en-US" baseline="0" dirty="0" err="1" smtClean="0"/>
              <a:t>HiAP</a:t>
            </a:r>
            <a:r>
              <a:rPr lang="en-US" baseline="0" dirty="0" smtClean="0"/>
              <a:t>, along with regular consultation throughout the project.</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2900997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As noted previously, the Eau Claire project</a:t>
            </a:r>
            <a:r>
              <a:rPr lang="en-US" baseline="0" dirty="0" smtClean="0"/>
              <a:t> team included a good variety of local perspectives on planning, development, and health. This HIA gave them a structure for collaboration focused on a specific project, leading to better understanding of how each group approaches their work. Having a close-knit project team also allowed them to leverage their relationships outside the core team to advance the goals of the HIA and </a:t>
            </a:r>
            <a:r>
              <a:rPr lang="en-US" baseline="0" dirty="0" err="1" smtClean="0"/>
              <a:t>HiAP</a:t>
            </a:r>
            <a:r>
              <a:rPr lang="en-US" baseline="0" dirty="0" smtClean="0"/>
              <a:t> generally. </a:t>
            </a:r>
          </a:p>
          <a:p>
            <a:endParaRPr lang="en-US" baseline="0" dirty="0" smtClean="0"/>
          </a:p>
          <a:p>
            <a:r>
              <a:rPr lang="en-US" baseline="0" dirty="0" smtClean="0"/>
              <a:t>An example of this was the planning department representative, who conveyed both a deep understanding of decision structures around a redevelopment of this scale – things the health stakeholders would have been unlikely to uncover alone – as well as inroads with the larger development community, with whom he could act as a trusted ambassador for the project.</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7279884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This HIA provided</a:t>
            </a:r>
            <a:r>
              <a:rPr lang="en-US" baseline="0" dirty="0" smtClean="0"/>
              <a:t> a clear way to address priorities identified in the local Community Health Assessment (like obesity and mental health) through influence on non-health decisions that influence the broader social and environmental determinant of health – in this case the built environment. The HIA also integrated survey data from existing residents near the Cannery District redevelopment site; data on perspectives that otherwise would have been unlikely to be included in deliberations about the redevelopment.</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528486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One of the first steps for GHPC once we were brought</a:t>
            </a:r>
            <a:r>
              <a:rPr lang="en-US" baseline="0" dirty="0" smtClean="0"/>
              <a:t> on board was to lead a community training on the HIA process. This day-long workshop included over 50 participants from across the Eau Claire community, many of whom would become intimately involved in the HIA as it progressed. In addition to strengthening cross-sector and community relationships, this was also an opportunity to build </a:t>
            </a:r>
            <a:r>
              <a:rPr lang="en-US" baseline="0" dirty="0" err="1" smtClean="0"/>
              <a:t>HiAP</a:t>
            </a:r>
            <a:r>
              <a:rPr lang="en-US" baseline="0" dirty="0" smtClean="0"/>
              <a:t> capacity for the health department and their stakeholders.</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4072901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Clearly</a:t>
            </a:r>
            <a:r>
              <a:rPr lang="en-US" baseline="0" dirty="0" smtClean="0"/>
              <a:t> c</a:t>
            </a:r>
            <a:r>
              <a:rPr lang="en-US" dirty="0" smtClean="0"/>
              <a:t>ommunicating</a:t>
            </a:r>
            <a:r>
              <a:rPr lang="en-US" baseline="0" dirty="0" smtClean="0"/>
              <a:t> the purpose of the HIA was important. There were initial perspectives among some on the development side that the health department was getting out of their lane and trying to interfere with economic development opportunities. Early messaging around the purpose of HIA as a tool to enhance the process, not to impede it, were critical in gaining tentative support from the development community. Through the course of the project, aligning health and planning messages led to better understanding by and eventually buy-in from skeptical stakeholders. By the end of the project, there had been a clear advancement toward broader community understanding of how built environment decision-making can be supported by intentionally integrating health perspectives.</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092183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9710935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p>
          <a:p>
            <a:r>
              <a:rPr lang="en-US" dirty="0" smtClean="0"/>
              <a:t>The</a:t>
            </a:r>
            <a:r>
              <a:rPr lang="en-US" baseline="0" dirty="0" smtClean="0"/>
              <a:t> Cannery HIA is a clear example of using HIA to advance broader </a:t>
            </a:r>
            <a:r>
              <a:rPr lang="en-US" baseline="0" dirty="0" err="1" smtClean="0"/>
              <a:t>HiAP</a:t>
            </a:r>
            <a:r>
              <a:rPr lang="en-US" baseline="0" dirty="0" smtClean="0"/>
              <a:t> perspectives. The health department and other local health-focused stakeholders had been working for some time to broaden the scope of their health promotion work to include more intentional involvement in decisions impacting social and environmental determinants of health. This is how they were able to collaborate on a health chapter in the local comprehensive plan. The HIA helped move this </a:t>
            </a:r>
            <a:r>
              <a:rPr lang="en-US" baseline="0" dirty="0" err="1" smtClean="0"/>
              <a:t>HiAP</a:t>
            </a:r>
            <a:r>
              <a:rPr lang="en-US" baseline="0" dirty="0" smtClean="0"/>
              <a:t> work from theoretical policy language to real-world community action.</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5339293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5874433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38066511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38810571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2689240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17568504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JD</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3068700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34334460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JD</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35718780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JD</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3278862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0783197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33428591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D676C2-3870-40BC-B7C1-CEF2EF2072BB}"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9488014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D676C2-3870-40BC-B7C1-CEF2EF2072BB}"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749805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75536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698715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1114425" y="703263"/>
            <a:ext cx="4629150" cy="3473450"/>
          </a:xfrm>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58372" name="Slide Number Placeholder 3"/>
          <p:cNvSpPr txBox="1">
            <a:spLocks noGrp="1"/>
          </p:cNvSpPr>
          <p:nvPr/>
        </p:nvSpPr>
        <p:spPr bwMode="auto">
          <a:xfrm>
            <a:off x="3886200" y="8831580"/>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47" tIns="0" rIns="19047" bIns="0"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0" fontAlgn="base" hangingPunct="0">
              <a:spcBef>
                <a:spcPct val="0"/>
              </a:spcBef>
              <a:spcAft>
                <a:spcPct val="0"/>
              </a:spcAft>
            </a:pPr>
            <a:fld id="{880A86FF-73AA-44DC-A9EF-58A5F5B2BF92}" type="slidenum">
              <a:rPr lang="en-US" sz="1000" i="1">
                <a:solidFill>
                  <a:prstClr val="black"/>
                </a:solidFill>
              </a:rPr>
              <a:pPr algn="r" eaLnBrk="0" fontAlgn="base" hangingPunct="0">
                <a:spcBef>
                  <a:spcPct val="0"/>
                </a:spcBef>
                <a:spcAft>
                  <a:spcPct val="0"/>
                </a:spcAft>
              </a:pPr>
              <a:t>10</a:t>
            </a:fld>
            <a:endParaRPr lang="en-US" sz="1000" i="1" dirty="0">
              <a:solidFill>
                <a:prstClr val="black"/>
              </a:solidFill>
            </a:endParaRPr>
          </a:p>
        </p:txBody>
      </p:sp>
    </p:spTree>
    <p:extLst>
      <p:ext uri="{BB962C8B-B14F-4D97-AF65-F5344CB8AC3E}">
        <p14:creationId xmlns:p14="http://schemas.microsoft.com/office/powerpoint/2010/main" val="2532881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norm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0" i="0">
                <a:solidFill>
                  <a:schemeClr val="tx1">
                    <a:tint val="75000"/>
                  </a:schemeClr>
                </a:solidFill>
                <a:latin typeface="+mj-lt"/>
                <a:cs typeface="Avenir LT Std 55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22477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3089"/>
            <a:ext cx="8229600" cy="1143000"/>
          </a:xfrm>
          <a:prstGeom prst="rect">
            <a:avLst/>
          </a:prstGeom>
        </p:spPr>
        <p:txBody>
          <a:bodyPr>
            <a:norm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b="0" i="0">
                <a:latin typeface="+mj-lt"/>
                <a:cs typeface="Avenir LT Std 55 Roman"/>
              </a:defRPr>
            </a:lvl1pPr>
            <a:lvl2pPr>
              <a:defRPr b="0" i="0">
                <a:latin typeface="+mj-lt"/>
                <a:cs typeface="Avenir LT Std 55 Roman"/>
              </a:defRPr>
            </a:lvl2pPr>
            <a:lvl3pPr>
              <a:defRPr b="0" i="0">
                <a:latin typeface="+mj-lt"/>
                <a:cs typeface="Avenir LT Std 55 Roman"/>
              </a:defRPr>
            </a:lvl3pPr>
            <a:lvl4pPr>
              <a:defRPr b="0" i="0">
                <a:latin typeface="+mj-lt"/>
                <a:cs typeface="Avenir LT Std 55 Roman"/>
              </a:defRPr>
            </a:lvl4pPr>
            <a:lvl5pPr>
              <a:defRPr b="0" i="0">
                <a:latin typeface="+mj-lt"/>
                <a:cs typeface="Avenir LT Std 55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83209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Trajan Pro"/>
                <a:cs typeface="Trajan Pro"/>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b="0" i="0">
                <a:latin typeface="Avenir LT Std 55 Roman"/>
                <a:cs typeface="Avenir LT Std 55 Roman"/>
              </a:defRPr>
            </a:lvl1pPr>
            <a:lvl2pPr>
              <a:defRPr b="0" i="0">
                <a:latin typeface="Avenir LT Std 55 Roman"/>
                <a:cs typeface="Avenir LT Std 55 Roman"/>
              </a:defRPr>
            </a:lvl2pPr>
            <a:lvl3pPr>
              <a:defRPr b="0" i="0">
                <a:latin typeface="Avenir LT Std 55 Roman"/>
                <a:cs typeface="Avenir LT Std 55 Roman"/>
              </a:defRPr>
            </a:lvl3pPr>
            <a:lvl4pPr>
              <a:defRPr b="0" i="0">
                <a:latin typeface="Avenir LT Std 55 Roman"/>
                <a:cs typeface="Avenir LT Std 55 Roman"/>
              </a:defRPr>
            </a:lvl4pPr>
            <a:lvl5pPr>
              <a:defRPr b="0" i="0">
                <a:latin typeface="Avenir LT Std 55 Roman"/>
                <a:cs typeface="Avenir LT Std 55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5" name="Footer Placeholder 4"/>
          <p:cNvSpPr>
            <a:spLocks noGrp="1"/>
          </p:cNvSpPr>
          <p:nvPr>
            <p:ph type="ftr" sz="quarter" idx="11"/>
          </p:nvPr>
        </p:nvSpPr>
        <p:spPr>
          <a:xfrm>
            <a:off x="663445" y="5069546"/>
            <a:ext cx="2895600" cy="365125"/>
          </a:xfrm>
          <a:prstGeom prst="rect">
            <a:avLst/>
          </a:prstGeom>
        </p:spPr>
        <p:txBody>
          <a:bodyPr/>
          <a:lstStyle>
            <a:lvl1pPr>
              <a:defRPr>
                <a:solidFill>
                  <a:schemeClr val="bg1">
                    <a:lumMod val="50000"/>
                  </a:schemeClr>
                </a:solidFill>
                <a:latin typeface="Avenir LT Std 35 Light"/>
                <a:cs typeface="Avenir LT Std 35 Light"/>
              </a:defRPr>
            </a:lvl1pPr>
          </a:lstStyle>
          <a:p>
            <a:pPr defTabSz="457200"/>
            <a:endParaRPr lang="en-US" dirty="0">
              <a:solidFill>
                <a:prstClr val="white">
                  <a:lumMod val="50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76918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87363" y="293688"/>
            <a:ext cx="8161337" cy="5146675"/>
          </a:xfrm>
        </p:spPr>
        <p:txBody>
          <a:bodyPr/>
          <a:lstStyle>
            <a:lvl1pPr>
              <a:defRPr>
                <a:latin typeface="Gill Sans MT" pitchFamily="34" charset="0"/>
              </a:defRPr>
            </a:lvl1pPr>
            <a:lvl2pPr>
              <a:defRPr>
                <a:latin typeface="Gill Sans MT" pitchFamily="34" charset="0"/>
              </a:defRPr>
            </a:lvl2pPr>
            <a:lvl3pPr>
              <a:defRPr>
                <a:latin typeface="Gill Sans MT" pitchFamily="34" charset="0"/>
              </a:defRPr>
            </a:lvl3pPr>
            <a:lvl4pPr>
              <a:defRPr>
                <a:latin typeface="Gill Sans MT" pitchFamily="34" charset="0"/>
              </a:defRPr>
            </a:lvl4pPr>
            <a:lvl5pPr>
              <a:defRPr>
                <a:latin typeface="Gill Sans M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93772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norm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0" i="0">
                <a:solidFill>
                  <a:schemeClr val="tx1">
                    <a:tint val="75000"/>
                  </a:schemeClr>
                </a:solidFill>
                <a:latin typeface="+mj-lt"/>
                <a:cs typeface="Avenir LT Std 55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26080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6513"/>
            <a:ext cx="8229600" cy="1143000"/>
          </a:xfrm>
          <a:prstGeom prst="rect">
            <a:avLst/>
          </a:prstGeom>
        </p:spPr>
        <p:txBody>
          <a:bodyPr>
            <a:no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0" i="0">
                <a:latin typeface="+mj-lt"/>
                <a:cs typeface="Avenir LT Std 45 Book"/>
              </a:defRPr>
            </a:lvl1pPr>
            <a:lvl2pPr>
              <a:defRPr b="0" i="0">
                <a:latin typeface="+mj-lt"/>
                <a:cs typeface="Avenir LT Std 45 Book"/>
              </a:defRPr>
            </a:lvl2pPr>
            <a:lvl3pPr>
              <a:defRPr b="0" i="0">
                <a:latin typeface="+mj-lt"/>
                <a:cs typeface="Avenir LT Std 45 Book"/>
              </a:defRPr>
            </a:lvl3pPr>
            <a:lvl4pPr>
              <a:defRPr b="0" i="0">
                <a:latin typeface="+mj-lt"/>
                <a:cs typeface="Avenir LT Std 45 Book"/>
              </a:defRPr>
            </a:lvl4pPr>
            <a:lvl5pPr>
              <a:defRPr b="0" i="0">
                <a:latin typeface="+mj-lt"/>
                <a:cs typeface="Avenir LT Std 45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15356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139834"/>
            <a:ext cx="7772400" cy="1362075"/>
          </a:xfrm>
          <a:prstGeom prst="rect">
            <a:avLst/>
          </a:prstGeom>
        </p:spPr>
        <p:txBody>
          <a:bodyPr anchor="t"/>
          <a:lstStyle>
            <a:lvl1pPr algn="l">
              <a:defRPr sz="4000" b="0" cap="all">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0" i="0">
                <a:solidFill>
                  <a:schemeClr val="tx1">
                    <a:tint val="75000"/>
                  </a:schemeClr>
                </a:solidFill>
                <a:latin typeface="+mj-lt"/>
                <a:cs typeface="Avenir LT Std 45 Boo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4" name="Date Placeholder 3"/>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5" name="Footer Placeholder 4"/>
          <p:cNvSpPr>
            <a:spLocks noGrp="1"/>
          </p:cNvSpPr>
          <p:nvPr>
            <p:ph type="ftr" sz="quarter" idx="11"/>
          </p:nvPr>
        </p:nvSpPr>
        <p:spPr>
          <a:xfrm>
            <a:off x="663445" y="5069546"/>
            <a:ext cx="2895600" cy="365125"/>
          </a:xfrm>
          <a:prstGeom prst="rect">
            <a:avLst/>
          </a:prstGeom>
        </p:spPr>
        <p:txBody>
          <a:bodyPr/>
          <a:lstStyle>
            <a:lvl1pPr>
              <a:defRPr>
                <a:solidFill>
                  <a:schemeClr val="bg1">
                    <a:lumMod val="50000"/>
                  </a:schemeClr>
                </a:solidFill>
                <a:latin typeface="Avenir LT Std 35 Light"/>
                <a:cs typeface="Avenir LT Std 35 Light"/>
              </a:defRPr>
            </a:lvl1pPr>
          </a:lstStyle>
          <a:p>
            <a:pPr defTabSz="457200"/>
            <a:endParaRPr lang="en-US" dirty="0">
              <a:solidFill>
                <a:prstClr val="white">
                  <a:lumMod val="50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36234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3089"/>
            <a:ext cx="8229600" cy="1143000"/>
          </a:xfrm>
          <a:prstGeom prst="rect">
            <a:avLst/>
          </a:prstGeom>
        </p:spPr>
        <p:txBody>
          <a:bodyPr>
            <a:norm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b="0" i="0">
                <a:latin typeface="+mj-lt"/>
                <a:cs typeface="Avenir LT Std 45 Book"/>
              </a:defRPr>
            </a:lvl1pPr>
            <a:lvl2pPr>
              <a:defRPr sz="2400" b="0" i="0">
                <a:latin typeface="+mj-lt"/>
                <a:cs typeface="Avenir LT Std 45 Book"/>
              </a:defRPr>
            </a:lvl2pPr>
            <a:lvl3pPr>
              <a:defRPr sz="2000" b="0" i="0">
                <a:latin typeface="+mj-lt"/>
                <a:cs typeface="Avenir LT Std 45 Book"/>
              </a:defRPr>
            </a:lvl3pPr>
            <a:lvl4pPr>
              <a:defRPr sz="1800" b="0" i="0">
                <a:latin typeface="+mj-lt"/>
                <a:cs typeface="Avenir LT Std 45 Book"/>
              </a:defRPr>
            </a:lvl4pPr>
            <a:lvl5pPr>
              <a:defRPr sz="1800" b="0" i="0">
                <a:latin typeface="+mj-lt"/>
                <a:cs typeface="Avenir LT Std 45 Book"/>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b="0" i="0">
                <a:latin typeface="+mj-lt"/>
                <a:cs typeface="Avenir LT Std 45 Book"/>
              </a:defRPr>
            </a:lvl1pPr>
            <a:lvl2pPr>
              <a:defRPr sz="2400" b="0" i="0">
                <a:latin typeface="+mj-lt"/>
                <a:cs typeface="Avenir LT Std 45 Book"/>
              </a:defRPr>
            </a:lvl2pPr>
            <a:lvl3pPr>
              <a:defRPr sz="2000" b="0" i="0">
                <a:latin typeface="+mj-lt"/>
                <a:cs typeface="Avenir LT Std 45 Book"/>
              </a:defRPr>
            </a:lvl3pPr>
            <a:lvl4pPr>
              <a:defRPr sz="1800" b="0" i="0">
                <a:latin typeface="+mj-lt"/>
                <a:cs typeface="Avenir LT Std 45 Book"/>
              </a:defRPr>
            </a:lvl4pPr>
            <a:lvl5pPr>
              <a:defRPr sz="1800" b="0" i="0">
                <a:latin typeface="+mj-lt"/>
                <a:cs typeface="Avenir LT Std 45 Book"/>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6" name="Footer Placeholder 5"/>
          <p:cNvSpPr>
            <a:spLocks noGrp="1"/>
          </p:cNvSpPr>
          <p:nvPr>
            <p:ph type="ftr" sz="quarter" idx="11"/>
          </p:nvPr>
        </p:nvSpPr>
        <p:spPr>
          <a:xfrm>
            <a:off x="663445" y="5069546"/>
            <a:ext cx="2895600" cy="365125"/>
          </a:xfrm>
          <a:prstGeom prst="rect">
            <a:avLst/>
          </a:prstGeom>
        </p:spPr>
        <p:txBody>
          <a:bodyPr/>
          <a:lstStyle>
            <a:lvl1pPr>
              <a:defRPr>
                <a:solidFill>
                  <a:schemeClr val="bg1">
                    <a:lumMod val="50000"/>
                  </a:schemeClr>
                </a:solidFill>
                <a:latin typeface="Avenir LT Std 35 Light"/>
                <a:cs typeface="Avenir LT Std 35 Light"/>
              </a:defRPr>
            </a:lvl1pPr>
          </a:lstStyle>
          <a:p>
            <a:pPr defTabSz="457200"/>
            <a:endParaRPr lang="en-US" dirty="0">
              <a:solidFill>
                <a:prstClr val="white">
                  <a:lumMod val="50000"/>
                </a:prstClr>
              </a:solidFill>
            </a:endParaRPr>
          </a:p>
        </p:txBody>
      </p:sp>
      <p:sp>
        <p:nvSpPr>
          <p:cNvPr id="7" name="Slide Number Placeholder 6"/>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32437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3089"/>
            <a:ext cx="8229600" cy="1143000"/>
          </a:xfrm>
          <a:prstGeom prst="rect">
            <a:avLst/>
          </a:prstGeom>
        </p:spPr>
        <p:txBody>
          <a:bodyPr>
            <a:norm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i="0">
                <a:latin typeface="+mj-lt"/>
                <a:cs typeface="Avenir LT Std 85 Heav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0" i="0">
                <a:latin typeface="+mj-lt"/>
                <a:cs typeface="Avenir LT Std 55 Roman"/>
              </a:defRPr>
            </a:lvl1pPr>
            <a:lvl2pPr>
              <a:defRPr sz="2000" b="0" i="0">
                <a:latin typeface="+mj-lt"/>
                <a:cs typeface="Avenir LT Std 55 Roman"/>
              </a:defRPr>
            </a:lvl2pPr>
            <a:lvl3pPr>
              <a:defRPr sz="1800" b="0" i="0">
                <a:latin typeface="+mj-lt"/>
                <a:cs typeface="Avenir LT Std 55 Roman"/>
              </a:defRPr>
            </a:lvl3pPr>
            <a:lvl4pPr>
              <a:defRPr sz="1600" b="0" i="0">
                <a:latin typeface="+mj-lt"/>
                <a:cs typeface="Avenir LT Std 55 Roman"/>
              </a:defRPr>
            </a:lvl4pPr>
            <a:lvl5pPr>
              <a:defRPr sz="1600" b="0" i="0">
                <a:latin typeface="+mj-lt"/>
                <a:cs typeface="Avenir LT Std 55 Roman"/>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0">
                <a:latin typeface="+mj-lt"/>
                <a:cs typeface="Avenir LT Std 85 Heav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0" i="0">
                <a:latin typeface="+mj-lt"/>
                <a:cs typeface="Avenir LT Std 55 Roman"/>
              </a:defRPr>
            </a:lvl1pPr>
            <a:lvl2pPr>
              <a:defRPr sz="2000" b="0" i="0">
                <a:latin typeface="+mj-lt"/>
                <a:cs typeface="Avenir LT Std 55 Roman"/>
              </a:defRPr>
            </a:lvl2pPr>
            <a:lvl3pPr>
              <a:defRPr sz="1800" b="0" i="0">
                <a:latin typeface="+mj-lt"/>
                <a:cs typeface="Avenir LT Std 55 Roman"/>
              </a:defRPr>
            </a:lvl3pPr>
            <a:lvl4pPr>
              <a:defRPr sz="1600" b="0" i="0">
                <a:latin typeface="+mj-lt"/>
                <a:cs typeface="Avenir LT Std 55 Roman"/>
              </a:defRPr>
            </a:lvl4pPr>
            <a:lvl5pPr>
              <a:defRPr sz="1600" b="0" i="0">
                <a:latin typeface="+mj-lt"/>
                <a:cs typeface="Avenir LT Std 55 Roman"/>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dirty="0">
              <a:solidFill>
                <a:prstClr val="white"/>
              </a:solidFill>
            </a:endParaRPr>
          </a:p>
        </p:txBody>
      </p:sp>
      <p:sp>
        <p:nvSpPr>
          <p:cNvPr id="9" name="Slide Number Placeholder 8"/>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68574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3089"/>
            <a:ext cx="8229600" cy="1143000"/>
          </a:xfrm>
          <a:prstGeom prst="rect">
            <a:avLst/>
          </a:prstGeom>
        </p:spPr>
        <p:txBody>
          <a:bodyPr>
            <a:norm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36705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7248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6513"/>
            <a:ext cx="8229600" cy="1143000"/>
          </a:xfrm>
          <a:prstGeom prst="rect">
            <a:avLst/>
          </a:prstGeom>
        </p:spPr>
        <p:txBody>
          <a:bodyPr>
            <a:no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0" i="0">
                <a:latin typeface="+mj-lt"/>
                <a:cs typeface="Avenir LT Std 45 Book"/>
              </a:defRPr>
            </a:lvl1pPr>
            <a:lvl2pPr>
              <a:defRPr b="0" i="0">
                <a:latin typeface="+mj-lt"/>
                <a:cs typeface="Avenir LT Std 45 Book"/>
              </a:defRPr>
            </a:lvl2pPr>
            <a:lvl3pPr>
              <a:defRPr b="0" i="0">
                <a:latin typeface="+mj-lt"/>
                <a:cs typeface="Avenir LT Std 45 Book"/>
              </a:defRPr>
            </a:lvl3pPr>
            <a:lvl4pPr>
              <a:defRPr b="0" i="0">
                <a:latin typeface="+mj-lt"/>
                <a:cs typeface="Avenir LT Std 45 Book"/>
              </a:defRPr>
            </a:lvl4pPr>
            <a:lvl5pPr>
              <a:defRPr b="0" i="0">
                <a:latin typeface="+mj-lt"/>
                <a:cs typeface="Avenir LT Std 45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24106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b="0" i="0">
                <a:latin typeface="+mj-lt"/>
                <a:cs typeface="Avenir LT Std 55 Roman"/>
              </a:defRPr>
            </a:lvl1pPr>
            <a:lvl2pPr>
              <a:defRPr sz="2800" b="0" i="0">
                <a:latin typeface="+mj-lt"/>
                <a:cs typeface="Avenir LT Std 55 Roman"/>
              </a:defRPr>
            </a:lvl2pPr>
            <a:lvl3pPr>
              <a:defRPr sz="2400" b="0" i="0">
                <a:latin typeface="+mj-lt"/>
                <a:cs typeface="Avenir LT Std 55 Roman"/>
              </a:defRPr>
            </a:lvl3pPr>
            <a:lvl4pPr>
              <a:defRPr sz="2000" b="0" i="0">
                <a:latin typeface="+mj-lt"/>
                <a:cs typeface="Avenir LT Std 55 Roman"/>
              </a:defRPr>
            </a:lvl4pPr>
            <a:lvl5pPr>
              <a:defRPr sz="2000" b="0" i="0">
                <a:latin typeface="+mj-lt"/>
                <a:cs typeface="Avenir LT Std 55 Roman"/>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mj-lt"/>
                <a:cs typeface="Avenir LT Std 35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61837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mj-lt"/>
                <a:cs typeface="Avenir LT Std 35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6" name="Footer Placeholder 5"/>
          <p:cNvSpPr>
            <a:spLocks noGrp="1"/>
          </p:cNvSpPr>
          <p:nvPr>
            <p:ph type="ftr" sz="quarter" idx="11"/>
          </p:nvPr>
        </p:nvSpPr>
        <p:spPr>
          <a:xfrm>
            <a:off x="663445" y="5069546"/>
            <a:ext cx="2895600" cy="365125"/>
          </a:xfrm>
          <a:prstGeom prst="rect">
            <a:avLst/>
          </a:prstGeom>
        </p:spPr>
        <p:txBody>
          <a:bodyPr/>
          <a:lstStyle>
            <a:lvl1pPr>
              <a:defRPr>
                <a:solidFill>
                  <a:schemeClr val="bg1">
                    <a:lumMod val="50000"/>
                  </a:schemeClr>
                </a:solidFill>
                <a:latin typeface="Avenir LT Std 35 Light"/>
                <a:cs typeface="Avenir LT Std 35 Light"/>
              </a:defRPr>
            </a:lvl1pPr>
          </a:lstStyle>
          <a:p>
            <a:pPr defTabSz="457200"/>
            <a:endParaRPr lang="en-US" dirty="0">
              <a:solidFill>
                <a:prstClr val="white">
                  <a:lumMod val="50000"/>
                </a:prstClr>
              </a:solidFill>
            </a:endParaRPr>
          </a:p>
        </p:txBody>
      </p:sp>
      <p:sp>
        <p:nvSpPr>
          <p:cNvPr id="7" name="Slide Number Placeholder 6"/>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96847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3089"/>
            <a:ext cx="8229600" cy="1143000"/>
          </a:xfrm>
          <a:prstGeom prst="rect">
            <a:avLst/>
          </a:prstGeom>
        </p:spPr>
        <p:txBody>
          <a:bodyPr>
            <a:norm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b="0" i="0">
                <a:latin typeface="+mj-lt"/>
                <a:cs typeface="Avenir LT Std 55 Roman"/>
              </a:defRPr>
            </a:lvl1pPr>
            <a:lvl2pPr>
              <a:defRPr b="0" i="0">
                <a:latin typeface="+mj-lt"/>
                <a:cs typeface="Avenir LT Std 55 Roman"/>
              </a:defRPr>
            </a:lvl2pPr>
            <a:lvl3pPr>
              <a:defRPr b="0" i="0">
                <a:latin typeface="+mj-lt"/>
                <a:cs typeface="Avenir LT Std 55 Roman"/>
              </a:defRPr>
            </a:lvl3pPr>
            <a:lvl4pPr>
              <a:defRPr b="0" i="0">
                <a:latin typeface="+mj-lt"/>
                <a:cs typeface="Avenir LT Std 55 Roman"/>
              </a:defRPr>
            </a:lvl4pPr>
            <a:lvl5pPr>
              <a:defRPr b="0" i="0">
                <a:latin typeface="+mj-lt"/>
                <a:cs typeface="Avenir LT Std 55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31915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Trajan Pro"/>
                <a:cs typeface="Trajan Pro"/>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b="0" i="0">
                <a:latin typeface="Avenir LT Std 55 Roman"/>
                <a:cs typeface="Avenir LT Std 55 Roman"/>
              </a:defRPr>
            </a:lvl1pPr>
            <a:lvl2pPr>
              <a:defRPr b="0" i="0">
                <a:latin typeface="Avenir LT Std 55 Roman"/>
                <a:cs typeface="Avenir LT Std 55 Roman"/>
              </a:defRPr>
            </a:lvl2pPr>
            <a:lvl3pPr>
              <a:defRPr b="0" i="0">
                <a:latin typeface="Avenir LT Std 55 Roman"/>
                <a:cs typeface="Avenir LT Std 55 Roman"/>
              </a:defRPr>
            </a:lvl3pPr>
            <a:lvl4pPr>
              <a:defRPr b="0" i="0">
                <a:latin typeface="Avenir LT Std 55 Roman"/>
                <a:cs typeface="Avenir LT Std 55 Roman"/>
              </a:defRPr>
            </a:lvl4pPr>
            <a:lvl5pPr>
              <a:defRPr b="0" i="0">
                <a:latin typeface="Avenir LT Std 55 Roman"/>
                <a:cs typeface="Avenir LT Std 55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5" name="Footer Placeholder 4"/>
          <p:cNvSpPr>
            <a:spLocks noGrp="1"/>
          </p:cNvSpPr>
          <p:nvPr>
            <p:ph type="ftr" sz="quarter" idx="11"/>
          </p:nvPr>
        </p:nvSpPr>
        <p:spPr>
          <a:xfrm>
            <a:off x="663445" y="5069546"/>
            <a:ext cx="2895600" cy="365125"/>
          </a:xfrm>
          <a:prstGeom prst="rect">
            <a:avLst/>
          </a:prstGeom>
        </p:spPr>
        <p:txBody>
          <a:bodyPr/>
          <a:lstStyle>
            <a:lvl1pPr>
              <a:defRPr>
                <a:solidFill>
                  <a:schemeClr val="bg1">
                    <a:lumMod val="50000"/>
                  </a:schemeClr>
                </a:solidFill>
                <a:latin typeface="Avenir LT Std 35 Light"/>
                <a:cs typeface="Avenir LT Std 35 Light"/>
              </a:defRPr>
            </a:lvl1pPr>
          </a:lstStyle>
          <a:p>
            <a:pPr defTabSz="457200"/>
            <a:endParaRPr lang="en-US" dirty="0">
              <a:solidFill>
                <a:prstClr val="white">
                  <a:lumMod val="50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96923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norm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0" i="0">
                <a:solidFill>
                  <a:schemeClr val="tx1">
                    <a:tint val="75000"/>
                  </a:schemeClr>
                </a:solidFill>
                <a:latin typeface="+mj-lt"/>
                <a:cs typeface="Avenir LT Std 55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2241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6513"/>
            <a:ext cx="8229600" cy="1143000"/>
          </a:xfrm>
          <a:prstGeom prst="rect">
            <a:avLst/>
          </a:prstGeom>
        </p:spPr>
        <p:txBody>
          <a:bodyPr>
            <a:no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0" i="0">
                <a:latin typeface="+mj-lt"/>
                <a:cs typeface="Avenir LT Std 45 Book"/>
              </a:defRPr>
            </a:lvl1pPr>
            <a:lvl2pPr>
              <a:defRPr b="0" i="0">
                <a:latin typeface="+mj-lt"/>
                <a:cs typeface="Avenir LT Std 45 Book"/>
              </a:defRPr>
            </a:lvl2pPr>
            <a:lvl3pPr>
              <a:defRPr b="0" i="0">
                <a:latin typeface="+mj-lt"/>
                <a:cs typeface="Avenir LT Std 45 Book"/>
              </a:defRPr>
            </a:lvl3pPr>
            <a:lvl4pPr>
              <a:defRPr b="0" i="0">
                <a:latin typeface="+mj-lt"/>
                <a:cs typeface="Avenir LT Std 45 Book"/>
              </a:defRPr>
            </a:lvl4pPr>
            <a:lvl5pPr>
              <a:defRPr b="0" i="0">
                <a:latin typeface="+mj-lt"/>
                <a:cs typeface="Avenir LT Std 45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25468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139834"/>
            <a:ext cx="7772400" cy="1362075"/>
          </a:xfrm>
          <a:prstGeom prst="rect">
            <a:avLst/>
          </a:prstGeom>
        </p:spPr>
        <p:txBody>
          <a:bodyPr anchor="t"/>
          <a:lstStyle>
            <a:lvl1pPr algn="l">
              <a:defRPr sz="4000" b="0" cap="all">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0" i="0">
                <a:solidFill>
                  <a:schemeClr val="tx1">
                    <a:tint val="75000"/>
                  </a:schemeClr>
                </a:solidFill>
                <a:latin typeface="+mj-lt"/>
                <a:cs typeface="Avenir LT Std 45 Boo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4" name="Date Placeholder 3"/>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5" name="Footer Placeholder 4"/>
          <p:cNvSpPr>
            <a:spLocks noGrp="1"/>
          </p:cNvSpPr>
          <p:nvPr>
            <p:ph type="ftr" sz="quarter" idx="11"/>
          </p:nvPr>
        </p:nvSpPr>
        <p:spPr>
          <a:xfrm>
            <a:off x="663445" y="5069546"/>
            <a:ext cx="2895600" cy="365125"/>
          </a:xfrm>
          <a:prstGeom prst="rect">
            <a:avLst/>
          </a:prstGeom>
        </p:spPr>
        <p:txBody>
          <a:bodyPr/>
          <a:lstStyle>
            <a:lvl1pPr>
              <a:defRPr>
                <a:solidFill>
                  <a:schemeClr val="bg1">
                    <a:lumMod val="50000"/>
                  </a:schemeClr>
                </a:solidFill>
                <a:latin typeface="Avenir LT Std 35 Light"/>
                <a:cs typeface="Avenir LT Std 35 Light"/>
              </a:defRPr>
            </a:lvl1pPr>
          </a:lstStyle>
          <a:p>
            <a:pPr defTabSz="457200"/>
            <a:endParaRPr lang="en-US" dirty="0">
              <a:solidFill>
                <a:prstClr val="white">
                  <a:lumMod val="50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00698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3089"/>
            <a:ext cx="8229600" cy="1143000"/>
          </a:xfrm>
          <a:prstGeom prst="rect">
            <a:avLst/>
          </a:prstGeom>
        </p:spPr>
        <p:txBody>
          <a:bodyPr>
            <a:norm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b="0" i="0">
                <a:latin typeface="+mj-lt"/>
                <a:cs typeface="Avenir LT Std 45 Book"/>
              </a:defRPr>
            </a:lvl1pPr>
            <a:lvl2pPr>
              <a:defRPr sz="2400" b="0" i="0">
                <a:latin typeface="+mj-lt"/>
                <a:cs typeface="Avenir LT Std 45 Book"/>
              </a:defRPr>
            </a:lvl2pPr>
            <a:lvl3pPr>
              <a:defRPr sz="2000" b="0" i="0">
                <a:latin typeface="+mj-lt"/>
                <a:cs typeface="Avenir LT Std 45 Book"/>
              </a:defRPr>
            </a:lvl3pPr>
            <a:lvl4pPr>
              <a:defRPr sz="1800" b="0" i="0">
                <a:latin typeface="+mj-lt"/>
                <a:cs typeface="Avenir LT Std 45 Book"/>
              </a:defRPr>
            </a:lvl4pPr>
            <a:lvl5pPr>
              <a:defRPr sz="1800" b="0" i="0">
                <a:latin typeface="+mj-lt"/>
                <a:cs typeface="Avenir LT Std 45 Book"/>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b="0" i="0">
                <a:latin typeface="+mj-lt"/>
                <a:cs typeface="Avenir LT Std 45 Book"/>
              </a:defRPr>
            </a:lvl1pPr>
            <a:lvl2pPr>
              <a:defRPr sz="2400" b="0" i="0">
                <a:latin typeface="+mj-lt"/>
                <a:cs typeface="Avenir LT Std 45 Book"/>
              </a:defRPr>
            </a:lvl2pPr>
            <a:lvl3pPr>
              <a:defRPr sz="2000" b="0" i="0">
                <a:latin typeface="+mj-lt"/>
                <a:cs typeface="Avenir LT Std 45 Book"/>
              </a:defRPr>
            </a:lvl3pPr>
            <a:lvl4pPr>
              <a:defRPr sz="1800" b="0" i="0">
                <a:latin typeface="+mj-lt"/>
                <a:cs typeface="Avenir LT Std 45 Book"/>
              </a:defRPr>
            </a:lvl4pPr>
            <a:lvl5pPr>
              <a:defRPr sz="1800" b="0" i="0">
                <a:latin typeface="+mj-lt"/>
                <a:cs typeface="Avenir LT Std 45 Book"/>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6" name="Footer Placeholder 5"/>
          <p:cNvSpPr>
            <a:spLocks noGrp="1"/>
          </p:cNvSpPr>
          <p:nvPr>
            <p:ph type="ftr" sz="quarter" idx="11"/>
          </p:nvPr>
        </p:nvSpPr>
        <p:spPr>
          <a:xfrm>
            <a:off x="663445" y="5069546"/>
            <a:ext cx="2895600" cy="365125"/>
          </a:xfrm>
          <a:prstGeom prst="rect">
            <a:avLst/>
          </a:prstGeom>
        </p:spPr>
        <p:txBody>
          <a:bodyPr/>
          <a:lstStyle>
            <a:lvl1pPr>
              <a:defRPr>
                <a:solidFill>
                  <a:schemeClr val="bg1">
                    <a:lumMod val="50000"/>
                  </a:schemeClr>
                </a:solidFill>
                <a:latin typeface="Avenir LT Std 35 Light"/>
                <a:cs typeface="Avenir LT Std 35 Light"/>
              </a:defRPr>
            </a:lvl1pPr>
          </a:lstStyle>
          <a:p>
            <a:pPr defTabSz="457200"/>
            <a:endParaRPr lang="en-US" dirty="0">
              <a:solidFill>
                <a:prstClr val="white">
                  <a:lumMod val="50000"/>
                </a:prstClr>
              </a:solidFill>
            </a:endParaRPr>
          </a:p>
        </p:txBody>
      </p:sp>
      <p:sp>
        <p:nvSpPr>
          <p:cNvPr id="7" name="Slide Number Placeholder 6"/>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39091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3089"/>
            <a:ext cx="8229600" cy="1143000"/>
          </a:xfrm>
          <a:prstGeom prst="rect">
            <a:avLst/>
          </a:prstGeom>
        </p:spPr>
        <p:txBody>
          <a:bodyPr>
            <a:norm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i="0">
                <a:latin typeface="+mj-lt"/>
                <a:cs typeface="Avenir LT Std 85 Heav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0" i="0">
                <a:latin typeface="+mj-lt"/>
                <a:cs typeface="Avenir LT Std 55 Roman"/>
              </a:defRPr>
            </a:lvl1pPr>
            <a:lvl2pPr>
              <a:defRPr sz="2000" b="0" i="0">
                <a:latin typeface="+mj-lt"/>
                <a:cs typeface="Avenir LT Std 55 Roman"/>
              </a:defRPr>
            </a:lvl2pPr>
            <a:lvl3pPr>
              <a:defRPr sz="1800" b="0" i="0">
                <a:latin typeface="+mj-lt"/>
                <a:cs typeface="Avenir LT Std 55 Roman"/>
              </a:defRPr>
            </a:lvl3pPr>
            <a:lvl4pPr>
              <a:defRPr sz="1600" b="0" i="0">
                <a:latin typeface="+mj-lt"/>
                <a:cs typeface="Avenir LT Std 55 Roman"/>
              </a:defRPr>
            </a:lvl4pPr>
            <a:lvl5pPr>
              <a:defRPr sz="1600" b="0" i="0">
                <a:latin typeface="+mj-lt"/>
                <a:cs typeface="Avenir LT Std 55 Roman"/>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0">
                <a:latin typeface="+mj-lt"/>
                <a:cs typeface="Avenir LT Std 85 Heav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0" i="0">
                <a:latin typeface="+mj-lt"/>
                <a:cs typeface="Avenir LT Std 55 Roman"/>
              </a:defRPr>
            </a:lvl1pPr>
            <a:lvl2pPr>
              <a:defRPr sz="2000" b="0" i="0">
                <a:latin typeface="+mj-lt"/>
                <a:cs typeface="Avenir LT Std 55 Roman"/>
              </a:defRPr>
            </a:lvl2pPr>
            <a:lvl3pPr>
              <a:defRPr sz="1800" b="0" i="0">
                <a:latin typeface="+mj-lt"/>
                <a:cs typeface="Avenir LT Std 55 Roman"/>
              </a:defRPr>
            </a:lvl3pPr>
            <a:lvl4pPr>
              <a:defRPr sz="1600" b="0" i="0">
                <a:latin typeface="+mj-lt"/>
                <a:cs typeface="Avenir LT Std 55 Roman"/>
              </a:defRPr>
            </a:lvl4pPr>
            <a:lvl5pPr>
              <a:defRPr sz="1600" b="0" i="0">
                <a:latin typeface="+mj-lt"/>
                <a:cs typeface="Avenir LT Std 55 Roman"/>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dirty="0">
              <a:solidFill>
                <a:prstClr val="white"/>
              </a:solidFill>
            </a:endParaRPr>
          </a:p>
        </p:txBody>
      </p:sp>
      <p:sp>
        <p:nvSpPr>
          <p:cNvPr id="9" name="Slide Number Placeholder 8"/>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33840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3089"/>
            <a:ext cx="8229600" cy="1143000"/>
          </a:xfrm>
          <a:prstGeom prst="rect">
            <a:avLst/>
          </a:prstGeom>
        </p:spPr>
        <p:txBody>
          <a:bodyPr>
            <a:norm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5107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139834"/>
            <a:ext cx="7772400" cy="1362075"/>
          </a:xfrm>
          <a:prstGeom prst="rect">
            <a:avLst/>
          </a:prstGeom>
        </p:spPr>
        <p:txBody>
          <a:bodyPr anchor="t"/>
          <a:lstStyle>
            <a:lvl1pPr algn="l">
              <a:defRPr sz="4000" b="0" cap="all">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0" i="0">
                <a:solidFill>
                  <a:schemeClr val="tx1">
                    <a:tint val="75000"/>
                  </a:schemeClr>
                </a:solidFill>
                <a:latin typeface="+mj-lt"/>
                <a:cs typeface="Avenir LT Std 45 Boo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4" name="Date Placeholder 3"/>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5" name="Footer Placeholder 4"/>
          <p:cNvSpPr>
            <a:spLocks noGrp="1"/>
          </p:cNvSpPr>
          <p:nvPr>
            <p:ph type="ftr" sz="quarter" idx="11"/>
          </p:nvPr>
        </p:nvSpPr>
        <p:spPr>
          <a:xfrm>
            <a:off x="663445" y="5069546"/>
            <a:ext cx="2895600" cy="365125"/>
          </a:xfrm>
          <a:prstGeom prst="rect">
            <a:avLst/>
          </a:prstGeom>
        </p:spPr>
        <p:txBody>
          <a:bodyPr/>
          <a:lstStyle>
            <a:lvl1pPr>
              <a:defRPr>
                <a:solidFill>
                  <a:schemeClr val="bg1">
                    <a:lumMod val="50000"/>
                  </a:schemeClr>
                </a:solidFill>
                <a:latin typeface="Avenir LT Std 35 Light"/>
                <a:cs typeface="Avenir LT Std 35 Light"/>
              </a:defRPr>
            </a:lvl1pPr>
          </a:lstStyle>
          <a:p>
            <a:pPr defTabSz="457200"/>
            <a:endParaRPr lang="en-US" dirty="0">
              <a:solidFill>
                <a:prstClr val="white">
                  <a:lumMod val="50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54824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12223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b="0" i="0">
                <a:latin typeface="+mj-lt"/>
                <a:cs typeface="Avenir LT Std 55 Roman"/>
              </a:defRPr>
            </a:lvl1pPr>
            <a:lvl2pPr>
              <a:defRPr sz="2800" b="0" i="0">
                <a:latin typeface="+mj-lt"/>
                <a:cs typeface="Avenir LT Std 55 Roman"/>
              </a:defRPr>
            </a:lvl2pPr>
            <a:lvl3pPr>
              <a:defRPr sz="2400" b="0" i="0">
                <a:latin typeface="+mj-lt"/>
                <a:cs typeface="Avenir LT Std 55 Roman"/>
              </a:defRPr>
            </a:lvl3pPr>
            <a:lvl4pPr>
              <a:defRPr sz="2000" b="0" i="0">
                <a:latin typeface="+mj-lt"/>
                <a:cs typeface="Avenir LT Std 55 Roman"/>
              </a:defRPr>
            </a:lvl4pPr>
            <a:lvl5pPr>
              <a:defRPr sz="2000" b="0" i="0">
                <a:latin typeface="+mj-lt"/>
                <a:cs typeface="Avenir LT Std 55 Roman"/>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mj-lt"/>
                <a:cs typeface="Avenir LT Std 35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0741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mj-lt"/>
                <a:cs typeface="Avenir LT Std 35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6" name="Footer Placeholder 5"/>
          <p:cNvSpPr>
            <a:spLocks noGrp="1"/>
          </p:cNvSpPr>
          <p:nvPr>
            <p:ph type="ftr" sz="quarter" idx="11"/>
          </p:nvPr>
        </p:nvSpPr>
        <p:spPr>
          <a:xfrm>
            <a:off x="663445" y="5069546"/>
            <a:ext cx="2895600" cy="365125"/>
          </a:xfrm>
          <a:prstGeom prst="rect">
            <a:avLst/>
          </a:prstGeom>
        </p:spPr>
        <p:txBody>
          <a:bodyPr/>
          <a:lstStyle>
            <a:lvl1pPr>
              <a:defRPr>
                <a:solidFill>
                  <a:schemeClr val="bg1">
                    <a:lumMod val="50000"/>
                  </a:schemeClr>
                </a:solidFill>
                <a:latin typeface="Avenir LT Std 35 Light"/>
                <a:cs typeface="Avenir LT Std 35 Light"/>
              </a:defRPr>
            </a:lvl1pPr>
          </a:lstStyle>
          <a:p>
            <a:pPr defTabSz="457200"/>
            <a:endParaRPr lang="en-US" dirty="0">
              <a:solidFill>
                <a:prstClr val="white">
                  <a:lumMod val="50000"/>
                </a:prstClr>
              </a:solidFill>
            </a:endParaRPr>
          </a:p>
        </p:txBody>
      </p:sp>
      <p:sp>
        <p:nvSpPr>
          <p:cNvPr id="7" name="Slide Number Placeholder 6"/>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87834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3089"/>
            <a:ext cx="8229600" cy="1143000"/>
          </a:xfrm>
          <a:prstGeom prst="rect">
            <a:avLst/>
          </a:prstGeom>
        </p:spPr>
        <p:txBody>
          <a:bodyPr>
            <a:norm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b="0" i="0">
                <a:latin typeface="+mj-lt"/>
                <a:cs typeface="Avenir LT Std 55 Roman"/>
              </a:defRPr>
            </a:lvl1pPr>
            <a:lvl2pPr>
              <a:defRPr b="0" i="0">
                <a:latin typeface="+mj-lt"/>
                <a:cs typeface="Avenir LT Std 55 Roman"/>
              </a:defRPr>
            </a:lvl2pPr>
            <a:lvl3pPr>
              <a:defRPr b="0" i="0">
                <a:latin typeface="+mj-lt"/>
                <a:cs typeface="Avenir LT Std 55 Roman"/>
              </a:defRPr>
            </a:lvl3pPr>
            <a:lvl4pPr>
              <a:defRPr b="0" i="0">
                <a:latin typeface="+mj-lt"/>
                <a:cs typeface="Avenir LT Std 55 Roman"/>
              </a:defRPr>
            </a:lvl4pPr>
            <a:lvl5pPr>
              <a:defRPr b="0" i="0">
                <a:latin typeface="+mj-lt"/>
                <a:cs typeface="Avenir LT Std 55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71910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Trajan Pro"/>
                <a:cs typeface="Trajan Pro"/>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b="0" i="0">
                <a:latin typeface="Avenir LT Std 55 Roman"/>
                <a:cs typeface="Avenir LT Std 55 Roman"/>
              </a:defRPr>
            </a:lvl1pPr>
            <a:lvl2pPr>
              <a:defRPr b="0" i="0">
                <a:latin typeface="Avenir LT Std 55 Roman"/>
                <a:cs typeface="Avenir LT Std 55 Roman"/>
              </a:defRPr>
            </a:lvl2pPr>
            <a:lvl3pPr>
              <a:defRPr b="0" i="0">
                <a:latin typeface="Avenir LT Std 55 Roman"/>
                <a:cs typeface="Avenir LT Std 55 Roman"/>
              </a:defRPr>
            </a:lvl3pPr>
            <a:lvl4pPr>
              <a:defRPr b="0" i="0">
                <a:latin typeface="Avenir LT Std 55 Roman"/>
                <a:cs typeface="Avenir LT Std 55 Roman"/>
              </a:defRPr>
            </a:lvl4pPr>
            <a:lvl5pPr>
              <a:defRPr b="0" i="0">
                <a:latin typeface="Avenir LT Std 55 Roman"/>
                <a:cs typeface="Avenir LT Std 55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5" name="Footer Placeholder 4"/>
          <p:cNvSpPr>
            <a:spLocks noGrp="1"/>
          </p:cNvSpPr>
          <p:nvPr>
            <p:ph type="ftr" sz="quarter" idx="11"/>
          </p:nvPr>
        </p:nvSpPr>
        <p:spPr>
          <a:xfrm>
            <a:off x="663445" y="5069546"/>
            <a:ext cx="2895600" cy="365125"/>
          </a:xfrm>
          <a:prstGeom prst="rect">
            <a:avLst/>
          </a:prstGeom>
        </p:spPr>
        <p:txBody>
          <a:bodyPr/>
          <a:lstStyle>
            <a:lvl1pPr>
              <a:defRPr>
                <a:solidFill>
                  <a:schemeClr val="bg1">
                    <a:lumMod val="50000"/>
                  </a:schemeClr>
                </a:solidFill>
                <a:latin typeface="Avenir LT Std 35 Light"/>
                <a:cs typeface="Avenir LT Std 35 Light"/>
              </a:defRPr>
            </a:lvl1pPr>
          </a:lstStyle>
          <a:p>
            <a:pPr defTabSz="457200"/>
            <a:endParaRPr lang="en-US" dirty="0">
              <a:solidFill>
                <a:prstClr val="white">
                  <a:lumMod val="50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98945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87363" y="293688"/>
            <a:ext cx="8161337" cy="5146675"/>
          </a:xfrm>
        </p:spPr>
        <p:txBody>
          <a:bodyPr/>
          <a:lstStyle>
            <a:lvl1pPr>
              <a:defRPr>
                <a:latin typeface="Gill Sans MT" pitchFamily="34" charset="0"/>
              </a:defRPr>
            </a:lvl1pPr>
            <a:lvl2pPr>
              <a:defRPr>
                <a:latin typeface="Gill Sans MT" pitchFamily="34" charset="0"/>
              </a:defRPr>
            </a:lvl2pPr>
            <a:lvl3pPr>
              <a:defRPr>
                <a:latin typeface="Gill Sans MT" pitchFamily="34" charset="0"/>
              </a:defRPr>
            </a:lvl3pPr>
            <a:lvl4pPr>
              <a:defRPr>
                <a:latin typeface="Gill Sans MT" pitchFamily="34" charset="0"/>
              </a:defRPr>
            </a:lvl4pPr>
            <a:lvl5pPr>
              <a:defRPr>
                <a:latin typeface="Gill Sans M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491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3089"/>
            <a:ext cx="8229600" cy="1143000"/>
          </a:xfrm>
          <a:prstGeom prst="rect">
            <a:avLst/>
          </a:prstGeom>
        </p:spPr>
        <p:txBody>
          <a:bodyPr>
            <a:norm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b="0" i="0">
                <a:latin typeface="+mj-lt"/>
                <a:cs typeface="Avenir LT Std 45 Book"/>
              </a:defRPr>
            </a:lvl1pPr>
            <a:lvl2pPr>
              <a:defRPr sz="2400" b="0" i="0">
                <a:latin typeface="+mj-lt"/>
                <a:cs typeface="Avenir LT Std 45 Book"/>
              </a:defRPr>
            </a:lvl2pPr>
            <a:lvl3pPr>
              <a:defRPr sz="2000" b="0" i="0">
                <a:latin typeface="+mj-lt"/>
                <a:cs typeface="Avenir LT Std 45 Book"/>
              </a:defRPr>
            </a:lvl3pPr>
            <a:lvl4pPr>
              <a:defRPr sz="1800" b="0" i="0">
                <a:latin typeface="+mj-lt"/>
                <a:cs typeface="Avenir LT Std 45 Book"/>
              </a:defRPr>
            </a:lvl4pPr>
            <a:lvl5pPr>
              <a:defRPr sz="1800" b="0" i="0">
                <a:latin typeface="+mj-lt"/>
                <a:cs typeface="Avenir LT Std 45 Book"/>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b="0" i="0">
                <a:latin typeface="+mj-lt"/>
                <a:cs typeface="Avenir LT Std 45 Book"/>
              </a:defRPr>
            </a:lvl1pPr>
            <a:lvl2pPr>
              <a:defRPr sz="2400" b="0" i="0">
                <a:latin typeface="+mj-lt"/>
                <a:cs typeface="Avenir LT Std 45 Book"/>
              </a:defRPr>
            </a:lvl2pPr>
            <a:lvl3pPr>
              <a:defRPr sz="2000" b="0" i="0">
                <a:latin typeface="+mj-lt"/>
                <a:cs typeface="Avenir LT Std 45 Book"/>
              </a:defRPr>
            </a:lvl3pPr>
            <a:lvl4pPr>
              <a:defRPr sz="1800" b="0" i="0">
                <a:latin typeface="+mj-lt"/>
                <a:cs typeface="Avenir LT Std 45 Book"/>
              </a:defRPr>
            </a:lvl4pPr>
            <a:lvl5pPr>
              <a:defRPr sz="1800" b="0" i="0">
                <a:latin typeface="+mj-lt"/>
                <a:cs typeface="Avenir LT Std 45 Book"/>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6" name="Footer Placeholder 5"/>
          <p:cNvSpPr>
            <a:spLocks noGrp="1"/>
          </p:cNvSpPr>
          <p:nvPr>
            <p:ph type="ftr" sz="quarter" idx="11"/>
          </p:nvPr>
        </p:nvSpPr>
        <p:spPr>
          <a:xfrm>
            <a:off x="663445" y="5069546"/>
            <a:ext cx="2895600" cy="365125"/>
          </a:xfrm>
          <a:prstGeom prst="rect">
            <a:avLst/>
          </a:prstGeom>
        </p:spPr>
        <p:txBody>
          <a:bodyPr/>
          <a:lstStyle>
            <a:lvl1pPr>
              <a:defRPr>
                <a:solidFill>
                  <a:schemeClr val="bg1">
                    <a:lumMod val="50000"/>
                  </a:schemeClr>
                </a:solidFill>
                <a:latin typeface="Avenir LT Std 35 Light"/>
                <a:cs typeface="Avenir LT Std 35 Light"/>
              </a:defRPr>
            </a:lvl1pPr>
          </a:lstStyle>
          <a:p>
            <a:pPr defTabSz="457200"/>
            <a:endParaRPr lang="en-US" dirty="0">
              <a:solidFill>
                <a:prstClr val="white">
                  <a:lumMod val="50000"/>
                </a:prstClr>
              </a:solidFill>
            </a:endParaRPr>
          </a:p>
        </p:txBody>
      </p:sp>
      <p:sp>
        <p:nvSpPr>
          <p:cNvPr id="7" name="Slide Number Placeholder 6"/>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13696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3089"/>
            <a:ext cx="8229600" cy="1143000"/>
          </a:xfrm>
          <a:prstGeom prst="rect">
            <a:avLst/>
          </a:prstGeom>
        </p:spPr>
        <p:txBody>
          <a:bodyPr>
            <a:norm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i="0">
                <a:latin typeface="+mj-lt"/>
                <a:cs typeface="Avenir LT Std 85 Heav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0" i="0">
                <a:latin typeface="+mj-lt"/>
                <a:cs typeface="Avenir LT Std 55 Roman"/>
              </a:defRPr>
            </a:lvl1pPr>
            <a:lvl2pPr>
              <a:defRPr sz="2000" b="0" i="0">
                <a:latin typeface="+mj-lt"/>
                <a:cs typeface="Avenir LT Std 55 Roman"/>
              </a:defRPr>
            </a:lvl2pPr>
            <a:lvl3pPr>
              <a:defRPr sz="1800" b="0" i="0">
                <a:latin typeface="+mj-lt"/>
                <a:cs typeface="Avenir LT Std 55 Roman"/>
              </a:defRPr>
            </a:lvl3pPr>
            <a:lvl4pPr>
              <a:defRPr sz="1600" b="0" i="0">
                <a:latin typeface="+mj-lt"/>
                <a:cs typeface="Avenir LT Std 55 Roman"/>
              </a:defRPr>
            </a:lvl4pPr>
            <a:lvl5pPr>
              <a:defRPr sz="1600" b="0" i="0">
                <a:latin typeface="+mj-lt"/>
                <a:cs typeface="Avenir LT Std 55 Roman"/>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0">
                <a:latin typeface="+mj-lt"/>
                <a:cs typeface="Avenir LT Std 85 Heav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0" i="0">
                <a:latin typeface="+mj-lt"/>
                <a:cs typeface="Avenir LT Std 55 Roman"/>
              </a:defRPr>
            </a:lvl1pPr>
            <a:lvl2pPr>
              <a:defRPr sz="2000" b="0" i="0">
                <a:latin typeface="+mj-lt"/>
                <a:cs typeface="Avenir LT Std 55 Roman"/>
              </a:defRPr>
            </a:lvl2pPr>
            <a:lvl3pPr>
              <a:defRPr sz="1800" b="0" i="0">
                <a:latin typeface="+mj-lt"/>
                <a:cs typeface="Avenir LT Std 55 Roman"/>
              </a:defRPr>
            </a:lvl3pPr>
            <a:lvl4pPr>
              <a:defRPr sz="1600" b="0" i="0">
                <a:latin typeface="+mj-lt"/>
                <a:cs typeface="Avenir LT Std 55 Roman"/>
              </a:defRPr>
            </a:lvl4pPr>
            <a:lvl5pPr>
              <a:defRPr sz="1600" b="0" i="0">
                <a:latin typeface="+mj-lt"/>
                <a:cs typeface="Avenir LT Std 55 Roman"/>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dirty="0">
              <a:solidFill>
                <a:prstClr val="white"/>
              </a:solidFill>
            </a:endParaRPr>
          </a:p>
        </p:txBody>
      </p:sp>
      <p:sp>
        <p:nvSpPr>
          <p:cNvPr id="9" name="Slide Number Placeholder 8"/>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09465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3089"/>
            <a:ext cx="8229600" cy="1143000"/>
          </a:xfrm>
          <a:prstGeom prst="rect">
            <a:avLst/>
          </a:prstGeom>
        </p:spPr>
        <p:txBody>
          <a:bodyPr>
            <a:normAutofit/>
          </a:bodyPr>
          <a:lstStyle>
            <a:lvl1pPr>
              <a:defRPr sz="400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9260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70451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b="0" i="0">
                <a:latin typeface="+mj-lt"/>
                <a:cs typeface="Avenir LT Std 55 Roman"/>
              </a:defRPr>
            </a:lvl1pPr>
            <a:lvl2pPr>
              <a:defRPr sz="2800" b="0" i="0">
                <a:latin typeface="+mj-lt"/>
                <a:cs typeface="Avenir LT Std 55 Roman"/>
              </a:defRPr>
            </a:lvl2pPr>
            <a:lvl3pPr>
              <a:defRPr sz="2400" b="0" i="0">
                <a:latin typeface="+mj-lt"/>
                <a:cs typeface="Avenir LT Std 55 Roman"/>
              </a:defRPr>
            </a:lvl3pPr>
            <a:lvl4pPr>
              <a:defRPr sz="2000" b="0" i="0">
                <a:latin typeface="+mj-lt"/>
                <a:cs typeface="Avenir LT Std 55 Roman"/>
              </a:defRPr>
            </a:lvl4pPr>
            <a:lvl5pPr>
              <a:defRPr sz="2000" b="0" i="0">
                <a:latin typeface="+mj-lt"/>
                <a:cs typeface="Avenir LT Std 55 Roman"/>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mj-lt"/>
                <a:cs typeface="Avenir LT Std 35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57169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0" cap="all" baseline="0">
                <a:latin typeface="Palatino Linotype" pitchFamily="18" charset="0"/>
                <a:cs typeface="Palatino Linotype" pitchFamily="18"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mj-lt"/>
                <a:cs typeface="Avenir LT Std 35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latin typeface="Avenir LT Std 35 Light"/>
                <a:cs typeface="Avenir LT Std 35 Light"/>
              </a:defRPr>
            </a:lvl1pPr>
          </a:lstStyle>
          <a:p>
            <a:fld id="{E3FDCD33-E270-E644-AFA8-60256E3D0345}" type="datetimeFigureOut">
              <a:rPr lang="en-US" smtClean="0">
                <a:solidFill>
                  <a:prstClr val="white"/>
                </a:solidFill>
              </a:rPr>
              <a:pPr/>
              <a:t>2/20/2018</a:t>
            </a:fld>
            <a:endParaRPr lang="en-US">
              <a:solidFill>
                <a:prstClr val="white"/>
              </a:solidFill>
            </a:endParaRPr>
          </a:p>
        </p:txBody>
      </p:sp>
      <p:sp>
        <p:nvSpPr>
          <p:cNvPr id="6" name="Footer Placeholder 5"/>
          <p:cNvSpPr>
            <a:spLocks noGrp="1"/>
          </p:cNvSpPr>
          <p:nvPr>
            <p:ph type="ftr" sz="quarter" idx="11"/>
          </p:nvPr>
        </p:nvSpPr>
        <p:spPr>
          <a:xfrm>
            <a:off x="663445" y="5069546"/>
            <a:ext cx="2895600" cy="365125"/>
          </a:xfrm>
          <a:prstGeom prst="rect">
            <a:avLst/>
          </a:prstGeom>
        </p:spPr>
        <p:txBody>
          <a:bodyPr/>
          <a:lstStyle>
            <a:lvl1pPr>
              <a:defRPr>
                <a:solidFill>
                  <a:schemeClr val="bg1">
                    <a:lumMod val="50000"/>
                  </a:schemeClr>
                </a:solidFill>
                <a:latin typeface="Avenir LT Std 35 Light"/>
                <a:cs typeface="Avenir LT Std 35 Light"/>
              </a:defRPr>
            </a:lvl1pPr>
          </a:lstStyle>
          <a:p>
            <a:pPr defTabSz="457200"/>
            <a:endParaRPr lang="en-US" dirty="0">
              <a:solidFill>
                <a:prstClr val="white">
                  <a:lumMod val="50000"/>
                </a:prstClr>
              </a:solidFill>
            </a:endParaRPr>
          </a:p>
        </p:txBody>
      </p:sp>
      <p:sp>
        <p:nvSpPr>
          <p:cNvPr id="7" name="Slide Number Placeholder 6"/>
          <p:cNvSpPr>
            <a:spLocks noGrp="1"/>
          </p:cNvSpPr>
          <p:nvPr>
            <p:ph type="sldNum" sz="quarter" idx="12"/>
          </p:nvPr>
        </p:nvSpPr>
        <p:spPr/>
        <p:txBody>
          <a:bodyPr/>
          <a:lstStyle>
            <a:lvl1pPr>
              <a:defRPr>
                <a:solidFill>
                  <a:schemeClr val="bg1"/>
                </a:solidFill>
                <a:latin typeface="Avenir LT Std 35 Light"/>
                <a:cs typeface="Avenir LT Std 35 Light"/>
              </a:defRPr>
            </a:lvl1pPr>
          </a:lstStyle>
          <a:p>
            <a:fld id="{A53C36EA-99B7-174E-A5A5-09832546A9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60531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524000" y="6356350"/>
            <a:ext cx="2133600" cy="365125"/>
          </a:xfrm>
          <a:prstGeom prst="rect">
            <a:avLst/>
          </a:prstGeom>
        </p:spPr>
        <p:txBody>
          <a:bodyPr vert="horz" lIns="91440" tIns="45720" rIns="91440" bIns="45720" rtlCol="0" anchor="ctr"/>
          <a:lstStyle>
            <a:lvl1pPr algn="l">
              <a:defRPr sz="1200">
                <a:solidFill>
                  <a:schemeClr val="bg1">
                    <a:lumMod val="75000"/>
                  </a:schemeClr>
                </a:solidFill>
                <a:latin typeface="Arial"/>
              </a:defRPr>
            </a:lvl1pPr>
          </a:lstStyle>
          <a:p>
            <a:pPr defTabSz="457200"/>
            <a:fld id="{5047C36C-9138-F641-B7C7-5A48CF066FF9}" type="datetimeFigureOut">
              <a:rPr lang="en-US" smtClean="0">
                <a:solidFill>
                  <a:prstClr val="white">
                    <a:lumMod val="75000"/>
                  </a:prstClr>
                </a:solidFill>
              </a:rPr>
              <a:pPr defTabSz="457200"/>
              <a:t>2/20/2018</a:t>
            </a:fld>
            <a:endParaRPr lang="en-US" dirty="0">
              <a:solidFill>
                <a:prstClr val="white">
                  <a:lumMod val="75000"/>
                </a:prstClr>
              </a:solidFill>
            </a:endParaRPr>
          </a:p>
        </p:txBody>
      </p:sp>
      <p:sp>
        <p:nvSpPr>
          <p:cNvPr id="6" name="Slide Number Placeholder 5"/>
          <p:cNvSpPr>
            <a:spLocks noGrp="1"/>
          </p:cNvSpPr>
          <p:nvPr>
            <p:ph type="sldNum" sz="quarter" idx="4"/>
          </p:nvPr>
        </p:nvSpPr>
        <p:spPr>
          <a:xfrm>
            <a:off x="457200" y="6356350"/>
            <a:ext cx="422057" cy="365125"/>
          </a:xfrm>
          <a:prstGeom prst="rect">
            <a:avLst/>
          </a:prstGeom>
        </p:spPr>
        <p:txBody>
          <a:bodyPr vert="horz" lIns="91440" tIns="45720" rIns="91440" bIns="45720" rtlCol="0" anchor="ctr"/>
          <a:lstStyle>
            <a:lvl1pPr algn="l">
              <a:defRPr sz="1200">
                <a:solidFill>
                  <a:schemeClr val="bg1">
                    <a:lumMod val="75000"/>
                  </a:schemeClr>
                </a:solidFill>
                <a:latin typeface="Arial"/>
              </a:defRPr>
            </a:lvl1pPr>
          </a:lstStyle>
          <a:p>
            <a:pPr defTabSz="457200"/>
            <a:fld id="{27F70AA5-0A40-5F47-83FF-8AFD2A84B871}" type="slidenum">
              <a:rPr lang="en-US" smtClean="0">
                <a:solidFill>
                  <a:prstClr val="white">
                    <a:lumMod val="75000"/>
                  </a:prstClr>
                </a:solidFill>
              </a:rPr>
              <a:pPr defTabSz="457200"/>
              <a:t>‹#›</a:t>
            </a:fld>
            <a:endParaRPr lang="en-US" dirty="0">
              <a:solidFill>
                <a:prstClr val="white">
                  <a:lumMod val="75000"/>
                </a:prstClr>
              </a:solidFill>
            </a:endParaRPr>
          </a:p>
        </p:txBody>
      </p:sp>
      <p:sp>
        <p:nvSpPr>
          <p:cNvPr id="14" name="Text Placeholder 2"/>
          <p:cNvSpPr txBox="1">
            <a:spLocks/>
          </p:cNvSpPr>
          <p:nvPr/>
        </p:nvSpPr>
        <p:spPr>
          <a:xfrm>
            <a:off x="609600" y="1752600"/>
            <a:ext cx="8229600" cy="4525963"/>
          </a:xfrm>
          <a:prstGeom prst="rect">
            <a:avLst/>
          </a:prstGeom>
        </p:spPr>
        <p:txBody>
          <a:bodyPr vert="horz" lIns="91440" tIns="45720" rIns="91440" bIns="45720" rtlCol="0">
            <a:normAutofit/>
          </a:bodyPr>
          <a:lstStyle/>
          <a:p>
            <a:pPr marL="342900" indent="-342900" defTabSz="457200">
              <a:spcBef>
                <a:spcPct val="20000"/>
              </a:spcBef>
              <a:buFont typeface="Arial"/>
              <a:buChar char="•"/>
              <a:defRPr/>
            </a:pPr>
            <a:r>
              <a:rPr lang="en-US" sz="3200" smtClean="0">
                <a:solidFill>
                  <a:prstClr val="black">
                    <a:lumMod val="65000"/>
                    <a:lumOff val="35000"/>
                  </a:prstClr>
                </a:solidFill>
                <a:latin typeface="Arial"/>
              </a:rPr>
              <a:t>Click to edit Master text styles</a:t>
            </a:r>
          </a:p>
          <a:p>
            <a:pPr marL="742950" lvl="1" indent="-285750" defTabSz="457200">
              <a:spcBef>
                <a:spcPct val="20000"/>
              </a:spcBef>
              <a:buFont typeface="Arial"/>
              <a:buChar char="–"/>
              <a:defRPr/>
            </a:pPr>
            <a:r>
              <a:rPr lang="en-US" sz="2800" smtClean="0">
                <a:solidFill>
                  <a:prstClr val="black">
                    <a:lumMod val="50000"/>
                    <a:lumOff val="50000"/>
                  </a:prstClr>
                </a:solidFill>
                <a:latin typeface="Arial"/>
              </a:rPr>
              <a:t>Second level</a:t>
            </a:r>
          </a:p>
          <a:p>
            <a:pPr marL="1143000" lvl="2" indent="-228600" defTabSz="457200">
              <a:spcBef>
                <a:spcPct val="20000"/>
              </a:spcBef>
              <a:buFont typeface="Arial"/>
              <a:buChar char="•"/>
              <a:defRPr/>
            </a:pPr>
            <a:r>
              <a:rPr lang="en-US" smtClean="0">
                <a:solidFill>
                  <a:prstClr val="white">
                    <a:lumMod val="50000"/>
                  </a:prstClr>
                </a:solidFill>
                <a:latin typeface="Arial"/>
              </a:rPr>
              <a:t>Third level</a:t>
            </a:r>
          </a:p>
          <a:p>
            <a:pPr marL="1600200" lvl="3" indent="-228600" defTabSz="457200">
              <a:spcBef>
                <a:spcPct val="20000"/>
              </a:spcBef>
              <a:buFont typeface="Arial"/>
              <a:buChar char="–"/>
              <a:defRPr/>
            </a:pPr>
            <a:r>
              <a:rPr lang="en-US" sz="2000" smtClean="0">
                <a:solidFill>
                  <a:prstClr val="white">
                    <a:lumMod val="65000"/>
                  </a:prstClr>
                </a:solidFill>
                <a:latin typeface="Arial"/>
              </a:rPr>
              <a:t>Fourth level</a:t>
            </a:r>
          </a:p>
          <a:p>
            <a:pPr marL="2057400" lvl="4" indent="-228600" defTabSz="457200">
              <a:spcBef>
                <a:spcPct val="20000"/>
              </a:spcBef>
              <a:buFont typeface="Arial"/>
              <a:buChar char="»"/>
              <a:defRPr/>
            </a:pPr>
            <a:r>
              <a:rPr lang="en-US" sz="2000" smtClean="0">
                <a:solidFill>
                  <a:prstClr val="white">
                    <a:lumMod val="75000"/>
                  </a:prstClr>
                </a:solidFill>
                <a:latin typeface="Arial"/>
              </a:rPr>
              <a:t>Fifth level</a:t>
            </a:r>
            <a:endParaRPr lang="en-US" sz="2000" dirty="0">
              <a:solidFill>
                <a:prstClr val="white">
                  <a:lumMod val="75000"/>
                </a:prstClr>
              </a:solidFill>
              <a:latin typeface="Arial"/>
            </a:endParaRPr>
          </a:p>
        </p:txBody>
      </p:sp>
      <p:sp>
        <p:nvSpPr>
          <p:cNvPr id="10" name="Title Placeholder 1"/>
          <p:cNvSpPr>
            <a:spLocks noGrp="1"/>
          </p:cNvSpPr>
          <p:nvPr>
            <p:ph type="title"/>
          </p:nvPr>
        </p:nvSpPr>
        <p:spPr>
          <a:xfrm>
            <a:off x="457200" y="20308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11" name="Picture 10" descr="PPT-TEMP_R3.jp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00" y="0"/>
            <a:ext cx="9142400" cy="6858000"/>
          </a:xfrm>
          <a:prstGeom prst="rect">
            <a:avLst/>
          </a:prstGeom>
        </p:spPr>
      </p:pic>
    </p:spTree>
    <p:extLst>
      <p:ext uri="{BB962C8B-B14F-4D97-AF65-F5344CB8AC3E}">
        <p14:creationId xmlns:p14="http://schemas.microsoft.com/office/powerpoint/2010/main" val="33517110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defTabSz="457200" rtl="0" eaLnBrk="1" latinLnBrk="0" hangingPunct="1">
        <a:spcBef>
          <a:spcPct val="0"/>
        </a:spcBef>
        <a:buNone/>
        <a:defRPr sz="4400" kern="1200">
          <a:solidFill>
            <a:schemeClr val="accent1">
              <a:lumMod val="75000"/>
            </a:schemeClr>
          </a:solidFill>
          <a:latin typeface="Trajan Pro"/>
          <a:ea typeface="+mj-ea"/>
          <a:cs typeface="Trajan Pro"/>
        </a:defRPr>
      </a:lvl1pPr>
    </p:titleStyle>
    <p:body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524000" y="6356350"/>
            <a:ext cx="2133600" cy="365125"/>
          </a:xfrm>
          <a:prstGeom prst="rect">
            <a:avLst/>
          </a:prstGeom>
        </p:spPr>
        <p:txBody>
          <a:bodyPr vert="horz" lIns="91440" tIns="45720" rIns="91440" bIns="45720" rtlCol="0" anchor="ctr"/>
          <a:lstStyle>
            <a:lvl1pPr algn="l">
              <a:defRPr sz="1200">
                <a:solidFill>
                  <a:schemeClr val="bg1">
                    <a:lumMod val="75000"/>
                  </a:schemeClr>
                </a:solidFill>
                <a:latin typeface="Arial"/>
              </a:defRPr>
            </a:lvl1pPr>
          </a:lstStyle>
          <a:p>
            <a:pPr defTabSz="457200"/>
            <a:fld id="{5047C36C-9138-F641-B7C7-5A48CF066FF9}" type="datetimeFigureOut">
              <a:rPr lang="en-US" smtClean="0">
                <a:solidFill>
                  <a:prstClr val="white">
                    <a:lumMod val="75000"/>
                  </a:prstClr>
                </a:solidFill>
              </a:rPr>
              <a:pPr defTabSz="457200"/>
              <a:t>2/20/2018</a:t>
            </a:fld>
            <a:endParaRPr lang="en-US" dirty="0">
              <a:solidFill>
                <a:prstClr val="white">
                  <a:lumMod val="75000"/>
                </a:prstClr>
              </a:solidFill>
            </a:endParaRPr>
          </a:p>
        </p:txBody>
      </p:sp>
      <p:sp>
        <p:nvSpPr>
          <p:cNvPr id="6" name="Slide Number Placeholder 5"/>
          <p:cNvSpPr>
            <a:spLocks noGrp="1"/>
          </p:cNvSpPr>
          <p:nvPr>
            <p:ph type="sldNum" sz="quarter" idx="4"/>
          </p:nvPr>
        </p:nvSpPr>
        <p:spPr>
          <a:xfrm>
            <a:off x="457200" y="6356350"/>
            <a:ext cx="422057" cy="365125"/>
          </a:xfrm>
          <a:prstGeom prst="rect">
            <a:avLst/>
          </a:prstGeom>
        </p:spPr>
        <p:txBody>
          <a:bodyPr vert="horz" lIns="91440" tIns="45720" rIns="91440" bIns="45720" rtlCol="0" anchor="ctr"/>
          <a:lstStyle>
            <a:lvl1pPr algn="l">
              <a:defRPr sz="1200">
                <a:solidFill>
                  <a:schemeClr val="bg1">
                    <a:lumMod val="75000"/>
                  </a:schemeClr>
                </a:solidFill>
                <a:latin typeface="Arial"/>
              </a:defRPr>
            </a:lvl1pPr>
          </a:lstStyle>
          <a:p>
            <a:pPr defTabSz="457200"/>
            <a:fld id="{27F70AA5-0A40-5F47-83FF-8AFD2A84B871}" type="slidenum">
              <a:rPr lang="en-US" smtClean="0">
                <a:solidFill>
                  <a:prstClr val="white">
                    <a:lumMod val="75000"/>
                  </a:prstClr>
                </a:solidFill>
              </a:rPr>
              <a:pPr defTabSz="457200"/>
              <a:t>‹#›</a:t>
            </a:fld>
            <a:endParaRPr lang="en-US" dirty="0">
              <a:solidFill>
                <a:prstClr val="white">
                  <a:lumMod val="75000"/>
                </a:prstClr>
              </a:solidFill>
            </a:endParaRPr>
          </a:p>
        </p:txBody>
      </p:sp>
      <p:sp>
        <p:nvSpPr>
          <p:cNvPr id="14" name="Text Placeholder 2"/>
          <p:cNvSpPr txBox="1">
            <a:spLocks/>
          </p:cNvSpPr>
          <p:nvPr userDrawn="1"/>
        </p:nvSpPr>
        <p:spPr>
          <a:xfrm>
            <a:off x="609600" y="1752600"/>
            <a:ext cx="8229600" cy="4525963"/>
          </a:xfrm>
          <a:prstGeom prst="rect">
            <a:avLst/>
          </a:prstGeom>
        </p:spPr>
        <p:txBody>
          <a:bodyPr vert="horz" lIns="91440" tIns="45720" rIns="91440" bIns="45720" rtlCol="0">
            <a:normAutofit/>
          </a:bodyPr>
          <a:lstStyle/>
          <a:p>
            <a:pPr marL="342900" indent="-342900" defTabSz="457200">
              <a:spcBef>
                <a:spcPct val="20000"/>
              </a:spcBef>
              <a:buFont typeface="Arial"/>
              <a:buChar char="•"/>
              <a:defRPr/>
            </a:pPr>
            <a:r>
              <a:rPr lang="en-US" sz="3200" smtClean="0">
                <a:solidFill>
                  <a:prstClr val="black">
                    <a:lumMod val="65000"/>
                    <a:lumOff val="35000"/>
                  </a:prstClr>
                </a:solidFill>
                <a:latin typeface="Arial"/>
              </a:rPr>
              <a:t>Click to edit Master text styles</a:t>
            </a:r>
          </a:p>
          <a:p>
            <a:pPr marL="742950" lvl="1" indent="-285750" defTabSz="457200">
              <a:spcBef>
                <a:spcPct val="20000"/>
              </a:spcBef>
              <a:buFont typeface="Arial"/>
              <a:buChar char="–"/>
              <a:defRPr/>
            </a:pPr>
            <a:r>
              <a:rPr lang="en-US" sz="2800" smtClean="0">
                <a:solidFill>
                  <a:prstClr val="black">
                    <a:lumMod val="50000"/>
                    <a:lumOff val="50000"/>
                  </a:prstClr>
                </a:solidFill>
                <a:latin typeface="Arial"/>
              </a:rPr>
              <a:t>Second level</a:t>
            </a:r>
          </a:p>
          <a:p>
            <a:pPr marL="1143000" lvl="2" indent="-228600" defTabSz="457200">
              <a:spcBef>
                <a:spcPct val="20000"/>
              </a:spcBef>
              <a:buFont typeface="Arial"/>
              <a:buChar char="•"/>
              <a:defRPr/>
            </a:pPr>
            <a:r>
              <a:rPr lang="en-US" smtClean="0">
                <a:solidFill>
                  <a:prstClr val="white">
                    <a:lumMod val="50000"/>
                  </a:prstClr>
                </a:solidFill>
                <a:latin typeface="Arial"/>
              </a:rPr>
              <a:t>Third level</a:t>
            </a:r>
          </a:p>
          <a:p>
            <a:pPr marL="1600200" lvl="3" indent="-228600" defTabSz="457200">
              <a:spcBef>
                <a:spcPct val="20000"/>
              </a:spcBef>
              <a:buFont typeface="Arial"/>
              <a:buChar char="–"/>
              <a:defRPr/>
            </a:pPr>
            <a:r>
              <a:rPr lang="en-US" sz="2000" smtClean="0">
                <a:solidFill>
                  <a:prstClr val="white">
                    <a:lumMod val="65000"/>
                  </a:prstClr>
                </a:solidFill>
                <a:latin typeface="Arial"/>
              </a:rPr>
              <a:t>Fourth level</a:t>
            </a:r>
          </a:p>
          <a:p>
            <a:pPr marL="2057400" lvl="4" indent="-228600" defTabSz="457200">
              <a:spcBef>
                <a:spcPct val="20000"/>
              </a:spcBef>
              <a:buFont typeface="Arial"/>
              <a:buChar char="»"/>
              <a:defRPr/>
            </a:pPr>
            <a:r>
              <a:rPr lang="en-US" sz="2000" smtClean="0">
                <a:solidFill>
                  <a:prstClr val="white">
                    <a:lumMod val="75000"/>
                  </a:prstClr>
                </a:solidFill>
                <a:latin typeface="Arial"/>
              </a:rPr>
              <a:t>Fifth level</a:t>
            </a:r>
            <a:endParaRPr lang="en-US" sz="2000" dirty="0">
              <a:solidFill>
                <a:prstClr val="white">
                  <a:lumMod val="75000"/>
                </a:prstClr>
              </a:solidFill>
              <a:latin typeface="Arial"/>
            </a:endParaRPr>
          </a:p>
        </p:txBody>
      </p:sp>
      <p:sp>
        <p:nvSpPr>
          <p:cNvPr id="10" name="Title Placeholder 1"/>
          <p:cNvSpPr>
            <a:spLocks noGrp="1"/>
          </p:cNvSpPr>
          <p:nvPr>
            <p:ph type="title"/>
          </p:nvPr>
        </p:nvSpPr>
        <p:spPr>
          <a:xfrm>
            <a:off x="457200" y="20308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11" name="Picture 10" descr="PPT-TEMP_R3.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00" y="0"/>
            <a:ext cx="9142400" cy="6858000"/>
          </a:xfrm>
          <a:prstGeom prst="rect">
            <a:avLst/>
          </a:prstGeom>
        </p:spPr>
      </p:pic>
    </p:spTree>
    <p:extLst>
      <p:ext uri="{BB962C8B-B14F-4D97-AF65-F5344CB8AC3E}">
        <p14:creationId xmlns:p14="http://schemas.microsoft.com/office/powerpoint/2010/main" val="229711083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457200" rtl="0" eaLnBrk="1" latinLnBrk="0" hangingPunct="1">
        <a:spcBef>
          <a:spcPct val="0"/>
        </a:spcBef>
        <a:buNone/>
        <a:defRPr sz="4400" kern="1200">
          <a:solidFill>
            <a:schemeClr val="accent1">
              <a:lumMod val="75000"/>
            </a:schemeClr>
          </a:solidFill>
          <a:latin typeface="Trajan Pro"/>
          <a:ea typeface="+mj-ea"/>
          <a:cs typeface="Trajan Pro"/>
        </a:defRPr>
      </a:lvl1pPr>
    </p:titleStyle>
    <p:body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524000" y="6356350"/>
            <a:ext cx="2133600" cy="365125"/>
          </a:xfrm>
          <a:prstGeom prst="rect">
            <a:avLst/>
          </a:prstGeom>
        </p:spPr>
        <p:txBody>
          <a:bodyPr vert="horz" lIns="91440" tIns="45720" rIns="91440" bIns="45720" rtlCol="0" anchor="ctr"/>
          <a:lstStyle>
            <a:lvl1pPr algn="l">
              <a:defRPr sz="1200">
                <a:solidFill>
                  <a:schemeClr val="bg1">
                    <a:lumMod val="75000"/>
                  </a:schemeClr>
                </a:solidFill>
                <a:latin typeface="Arial"/>
              </a:defRPr>
            </a:lvl1pPr>
          </a:lstStyle>
          <a:p>
            <a:pPr defTabSz="457200"/>
            <a:fld id="{5047C36C-9138-F641-B7C7-5A48CF066FF9}" type="datetimeFigureOut">
              <a:rPr lang="en-US" smtClean="0">
                <a:solidFill>
                  <a:prstClr val="white">
                    <a:lumMod val="75000"/>
                  </a:prstClr>
                </a:solidFill>
              </a:rPr>
              <a:pPr defTabSz="457200"/>
              <a:t>2/20/2018</a:t>
            </a:fld>
            <a:endParaRPr lang="en-US" dirty="0">
              <a:solidFill>
                <a:prstClr val="white">
                  <a:lumMod val="75000"/>
                </a:prstClr>
              </a:solidFill>
            </a:endParaRPr>
          </a:p>
        </p:txBody>
      </p:sp>
      <p:sp>
        <p:nvSpPr>
          <p:cNvPr id="6" name="Slide Number Placeholder 5"/>
          <p:cNvSpPr>
            <a:spLocks noGrp="1"/>
          </p:cNvSpPr>
          <p:nvPr>
            <p:ph type="sldNum" sz="quarter" idx="4"/>
          </p:nvPr>
        </p:nvSpPr>
        <p:spPr>
          <a:xfrm>
            <a:off x="457200" y="6356350"/>
            <a:ext cx="422057" cy="365125"/>
          </a:xfrm>
          <a:prstGeom prst="rect">
            <a:avLst/>
          </a:prstGeom>
        </p:spPr>
        <p:txBody>
          <a:bodyPr vert="horz" lIns="91440" tIns="45720" rIns="91440" bIns="45720" rtlCol="0" anchor="ctr"/>
          <a:lstStyle>
            <a:lvl1pPr algn="l">
              <a:defRPr sz="1200">
                <a:solidFill>
                  <a:schemeClr val="bg1">
                    <a:lumMod val="75000"/>
                  </a:schemeClr>
                </a:solidFill>
                <a:latin typeface="Arial"/>
              </a:defRPr>
            </a:lvl1pPr>
          </a:lstStyle>
          <a:p>
            <a:pPr defTabSz="457200"/>
            <a:fld id="{27F70AA5-0A40-5F47-83FF-8AFD2A84B871}" type="slidenum">
              <a:rPr lang="en-US" smtClean="0">
                <a:solidFill>
                  <a:prstClr val="white">
                    <a:lumMod val="75000"/>
                  </a:prstClr>
                </a:solidFill>
              </a:rPr>
              <a:pPr defTabSz="457200"/>
              <a:t>‹#›</a:t>
            </a:fld>
            <a:endParaRPr lang="en-US" dirty="0">
              <a:solidFill>
                <a:prstClr val="white">
                  <a:lumMod val="75000"/>
                </a:prstClr>
              </a:solidFill>
            </a:endParaRPr>
          </a:p>
        </p:txBody>
      </p:sp>
      <p:sp>
        <p:nvSpPr>
          <p:cNvPr id="14" name="Text Placeholder 2"/>
          <p:cNvSpPr txBox="1">
            <a:spLocks/>
          </p:cNvSpPr>
          <p:nvPr userDrawn="1"/>
        </p:nvSpPr>
        <p:spPr>
          <a:xfrm>
            <a:off x="609600" y="1752600"/>
            <a:ext cx="8229600" cy="4525963"/>
          </a:xfrm>
          <a:prstGeom prst="rect">
            <a:avLst/>
          </a:prstGeom>
        </p:spPr>
        <p:txBody>
          <a:bodyPr vert="horz" lIns="91440" tIns="45720" rIns="91440" bIns="45720" rtlCol="0">
            <a:normAutofit/>
          </a:bodyPr>
          <a:lstStyle/>
          <a:p>
            <a:pPr marL="342900" indent="-342900" defTabSz="457200">
              <a:spcBef>
                <a:spcPct val="20000"/>
              </a:spcBef>
              <a:buFont typeface="Arial"/>
              <a:buChar char="•"/>
              <a:defRPr/>
            </a:pPr>
            <a:r>
              <a:rPr lang="en-US" sz="3200" smtClean="0">
                <a:solidFill>
                  <a:prstClr val="black">
                    <a:lumMod val="65000"/>
                    <a:lumOff val="35000"/>
                  </a:prstClr>
                </a:solidFill>
                <a:latin typeface="Arial"/>
              </a:rPr>
              <a:t>Click to edit Master text styles</a:t>
            </a:r>
          </a:p>
          <a:p>
            <a:pPr marL="742950" lvl="1" indent="-285750" defTabSz="457200">
              <a:spcBef>
                <a:spcPct val="20000"/>
              </a:spcBef>
              <a:buFont typeface="Arial"/>
              <a:buChar char="–"/>
              <a:defRPr/>
            </a:pPr>
            <a:r>
              <a:rPr lang="en-US" sz="2800" smtClean="0">
                <a:solidFill>
                  <a:prstClr val="black">
                    <a:lumMod val="50000"/>
                    <a:lumOff val="50000"/>
                  </a:prstClr>
                </a:solidFill>
                <a:latin typeface="Arial"/>
              </a:rPr>
              <a:t>Second level</a:t>
            </a:r>
          </a:p>
          <a:p>
            <a:pPr marL="1143000" lvl="2" indent="-228600" defTabSz="457200">
              <a:spcBef>
                <a:spcPct val="20000"/>
              </a:spcBef>
              <a:buFont typeface="Arial"/>
              <a:buChar char="•"/>
              <a:defRPr/>
            </a:pPr>
            <a:r>
              <a:rPr lang="en-US" smtClean="0">
                <a:solidFill>
                  <a:prstClr val="white">
                    <a:lumMod val="50000"/>
                  </a:prstClr>
                </a:solidFill>
                <a:latin typeface="Arial"/>
              </a:rPr>
              <a:t>Third level</a:t>
            </a:r>
          </a:p>
          <a:p>
            <a:pPr marL="1600200" lvl="3" indent="-228600" defTabSz="457200">
              <a:spcBef>
                <a:spcPct val="20000"/>
              </a:spcBef>
              <a:buFont typeface="Arial"/>
              <a:buChar char="–"/>
              <a:defRPr/>
            </a:pPr>
            <a:r>
              <a:rPr lang="en-US" sz="2000" smtClean="0">
                <a:solidFill>
                  <a:prstClr val="white">
                    <a:lumMod val="65000"/>
                  </a:prstClr>
                </a:solidFill>
                <a:latin typeface="Arial"/>
              </a:rPr>
              <a:t>Fourth level</a:t>
            </a:r>
          </a:p>
          <a:p>
            <a:pPr marL="2057400" lvl="4" indent="-228600" defTabSz="457200">
              <a:spcBef>
                <a:spcPct val="20000"/>
              </a:spcBef>
              <a:buFont typeface="Arial"/>
              <a:buChar char="»"/>
              <a:defRPr/>
            </a:pPr>
            <a:r>
              <a:rPr lang="en-US" sz="2000" smtClean="0">
                <a:solidFill>
                  <a:prstClr val="white">
                    <a:lumMod val="75000"/>
                  </a:prstClr>
                </a:solidFill>
                <a:latin typeface="Arial"/>
              </a:rPr>
              <a:t>Fifth level</a:t>
            </a:r>
            <a:endParaRPr lang="en-US" sz="2000" dirty="0">
              <a:solidFill>
                <a:prstClr val="white">
                  <a:lumMod val="75000"/>
                </a:prstClr>
              </a:solidFill>
              <a:latin typeface="Arial"/>
            </a:endParaRPr>
          </a:p>
        </p:txBody>
      </p:sp>
      <p:sp>
        <p:nvSpPr>
          <p:cNvPr id="10" name="Title Placeholder 1"/>
          <p:cNvSpPr>
            <a:spLocks noGrp="1"/>
          </p:cNvSpPr>
          <p:nvPr>
            <p:ph type="title"/>
          </p:nvPr>
        </p:nvSpPr>
        <p:spPr>
          <a:xfrm>
            <a:off x="457200" y="20308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11" name="Picture 10" descr="PPT-TEMP_R3.jp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00" y="0"/>
            <a:ext cx="9142400" cy="6858000"/>
          </a:xfrm>
          <a:prstGeom prst="rect">
            <a:avLst/>
          </a:prstGeom>
        </p:spPr>
      </p:pic>
    </p:spTree>
    <p:extLst>
      <p:ext uri="{BB962C8B-B14F-4D97-AF65-F5344CB8AC3E}">
        <p14:creationId xmlns:p14="http://schemas.microsoft.com/office/powerpoint/2010/main" val="333182582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ctr" defTabSz="457200" rtl="0" eaLnBrk="1" latinLnBrk="0" hangingPunct="1">
        <a:spcBef>
          <a:spcPct val="0"/>
        </a:spcBef>
        <a:buNone/>
        <a:defRPr sz="4400" kern="1200">
          <a:solidFill>
            <a:schemeClr val="accent1">
              <a:lumMod val="75000"/>
            </a:schemeClr>
          </a:solidFill>
          <a:latin typeface="Trajan Pro"/>
          <a:ea typeface="+mj-ea"/>
          <a:cs typeface="Trajan Pro"/>
        </a:defRPr>
      </a:lvl1pPr>
    </p:titleStyle>
    <p:body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theconversation.com/5-charts-show-why-the-south-is-the-least-healthy-region-in-the-us-89729?utm_medium=email&amp;utm_campaign=Latest%20from%20The%20Conversation%20for%20February%205%202018%20-%2093988034&amp;utm_content=Latest%20from%20The%20Conversation%20for%20February%205%202018%20-%2093988034+Version+A+CID_4544daab5d8339fd1594291c09c5d08d&amp;utm_source=campaign_monitor_us&amp;utm_term=5%20charts%20show%20why%20the%20South%20is%20the%20least%20healthy%20region%20in%20the%20US" TargetMode="External"/><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naccho.org/uploads/downloadable-resources/NACCHO-HiAP-Report_Experiences-from-Local-Health-Departments-Feb-2017.pdf"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jdills@gsu.edu"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http://www.naccho.org/uploads/downloadable-resources/Programs/Community-Health/factsheet_hiap_dec2014-1.pdf"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hyperlink" Target="https://louisvilleky.gov/government/planning-design/comprehensive-plan" TargetMode="External"/><Relationship Id="rId13" Type="http://schemas.openxmlformats.org/officeDocument/2006/relationships/image" Target="../media/image64.jpeg"/><Relationship Id="rId3" Type="http://schemas.openxmlformats.org/officeDocument/2006/relationships/hyperlink" Target="http://www.ci.eau-claire.wi.us/departments/health-impact-assessment" TargetMode="External"/><Relationship Id="rId7" Type="http://schemas.openxmlformats.org/officeDocument/2006/relationships/image" Target="../media/image63.jpeg"/><Relationship Id="rId12" Type="http://schemas.openxmlformats.org/officeDocument/2006/relationships/hyperlink" Target="http://ghpc.gsu.edu/project/healthy-homes-for-healthy-futures/" TargetMode="External"/><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image" Target="../media/image62.jpeg"/><Relationship Id="rId11" Type="http://schemas.openxmlformats.org/officeDocument/2006/relationships/hyperlink" Target="http://ghpc.gsu.edu/project/georgia-affordable-housing-hia/" TargetMode="External"/><Relationship Id="rId5" Type="http://schemas.openxmlformats.org/officeDocument/2006/relationships/image" Target="../media/image61.jpeg"/><Relationship Id="rId10" Type="http://schemas.openxmlformats.org/officeDocument/2006/relationships/hyperlink" Target="http://ghpc.gsu.edu/project/qap-qualified-allocation-plan/" TargetMode="External"/><Relationship Id="rId4" Type="http://schemas.openxmlformats.org/officeDocument/2006/relationships/image" Target="../media/image60.jpeg"/><Relationship Id="rId9" Type="http://schemas.openxmlformats.org/officeDocument/2006/relationships/hyperlink" Target="http://ghpc.gsu.edu/areas-of-expertise/health-in-all-policies/" TargetMode="External"/><Relationship Id="rId14" Type="http://schemas.openxmlformats.org/officeDocument/2006/relationships/hyperlink" Target="https://collaborative-solutions.ne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jdills@gsu.edu" TargetMode="External"/><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65.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026" name="Picture 2" descr="Image result for atlanta skylin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757937"/>
            <a:ext cx="9144000" cy="39570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9144000" cy="12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0"/>
            <a:ext cx="9144000" cy="1754326"/>
          </a:xfrm>
          <a:prstGeom prst="rect">
            <a:avLst/>
          </a:prstGeom>
          <a:noFill/>
        </p:spPr>
        <p:txBody>
          <a:bodyPr wrap="square" rtlCol="0">
            <a:spAutoFit/>
          </a:bodyPr>
          <a:lstStyle/>
          <a:p>
            <a:r>
              <a:rPr lang="en-US" sz="3600" b="1" dirty="0" smtClean="0">
                <a:solidFill>
                  <a:srgbClr val="4F81BD">
                    <a:lumMod val="75000"/>
                  </a:srgbClr>
                </a:solidFill>
                <a:latin typeface="Arial Black" pitchFamily="34" charset="0"/>
                <a:cs typeface="Arial" pitchFamily="34" charset="0"/>
              </a:rPr>
              <a:t>Health in All Policies</a:t>
            </a:r>
            <a:r>
              <a:rPr lang="en-US" sz="2000" b="1" dirty="0" smtClean="0">
                <a:solidFill>
                  <a:srgbClr val="4F81BD">
                    <a:lumMod val="75000"/>
                  </a:srgbClr>
                </a:solidFill>
                <a:latin typeface="Arial Black" pitchFamily="34" charset="0"/>
                <a:cs typeface="Arial" pitchFamily="34" charset="0"/>
              </a:rPr>
              <a:t> as a </a:t>
            </a:r>
            <a:r>
              <a:rPr lang="en-US" sz="3600" b="1" dirty="0" smtClean="0">
                <a:solidFill>
                  <a:srgbClr val="4F81BD">
                    <a:lumMod val="75000"/>
                  </a:srgbClr>
                </a:solidFill>
                <a:latin typeface="Arial Black" pitchFamily="34" charset="0"/>
                <a:cs typeface="Arial" pitchFamily="34" charset="0"/>
              </a:rPr>
              <a:t>Collaborative Approach</a:t>
            </a:r>
            <a:r>
              <a:rPr lang="en-US" sz="2000" b="1" dirty="0" smtClean="0">
                <a:solidFill>
                  <a:srgbClr val="4F81BD">
                    <a:lumMod val="75000"/>
                  </a:srgbClr>
                </a:solidFill>
                <a:latin typeface="Arial Black" pitchFamily="34" charset="0"/>
                <a:cs typeface="Arial" pitchFamily="34" charset="0"/>
              </a:rPr>
              <a:t> </a:t>
            </a:r>
          </a:p>
          <a:p>
            <a:r>
              <a:rPr lang="en-US" sz="2000" b="1" dirty="0" smtClean="0">
                <a:solidFill>
                  <a:srgbClr val="4F81BD">
                    <a:lumMod val="75000"/>
                  </a:srgbClr>
                </a:solidFill>
                <a:latin typeface="Arial Black" pitchFamily="34" charset="0"/>
                <a:cs typeface="Arial" pitchFamily="34" charset="0"/>
              </a:rPr>
              <a:t>to </a:t>
            </a:r>
            <a:r>
              <a:rPr lang="en-US" sz="3600" b="1" dirty="0" smtClean="0">
                <a:solidFill>
                  <a:srgbClr val="4F81BD">
                    <a:lumMod val="75000"/>
                  </a:srgbClr>
                </a:solidFill>
                <a:latin typeface="Arial Black" pitchFamily="34" charset="0"/>
                <a:cs typeface="Arial" pitchFamily="34" charset="0"/>
              </a:rPr>
              <a:t>Address Community Health</a:t>
            </a:r>
            <a:endParaRPr lang="en-US" sz="3600" b="1" dirty="0">
              <a:solidFill>
                <a:srgbClr val="4F81BD">
                  <a:lumMod val="75000"/>
                </a:srgbClr>
              </a:solidFill>
              <a:latin typeface="Arial Black" pitchFamily="34" charset="0"/>
              <a:cs typeface="Arial" pitchFamily="34" charset="0"/>
            </a:endParaRPr>
          </a:p>
        </p:txBody>
      </p:sp>
      <p:cxnSp>
        <p:nvCxnSpPr>
          <p:cNvPr id="10" name="Straight Connector 8"/>
          <p:cNvCxnSpPr/>
          <p:nvPr/>
        </p:nvCxnSpPr>
        <p:spPr>
          <a:xfrm>
            <a:off x="0" y="5744308"/>
            <a:ext cx="9144000" cy="0"/>
          </a:xfrm>
          <a:prstGeom prst="line">
            <a:avLst/>
          </a:prstGeom>
          <a:ln w="76200">
            <a:solidFill>
              <a:schemeClr val="accent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8"/>
          <p:cNvCxnSpPr/>
          <p:nvPr/>
        </p:nvCxnSpPr>
        <p:spPr>
          <a:xfrm>
            <a:off x="0" y="1752600"/>
            <a:ext cx="9144000" cy="0"/>
          </a:xfrm>
          <a:prstGeom prst="line">
            <a:avLst/>
          </a:prstGeom>
          <a:ln w="76200">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13" name="Rectangle 3"/>
          <p:cNvSpPr>
            <a:spLocks noGrp="1" noChangeArrowheads="1"/>
          </p:cNvSpPr>
          <p:nvPr>
            <p:ph type="subTitle" idx="1"/>
          </p:nvPr>
        </p:nvSpPr>
        <p:spPr>
          <a:xfrm>
            <a:off x="0" y="5932403"/>
            <a:ext cx="9144000" cy="762000"/>
          </a:xfrm>
        </p:spPr>
        <p:txBody>
          <a:bodyPr>
            <a:noAutofit/>
          </a:bodyPr>
          <a:lstStyle/>
          <a:p>
            <a:pPr algn="l"/>
            <a:r>
              <a:rPr lang="en-US" sz="2800" b="1" dirty="0" smtClean="0">
                <a:solidFill>
                  <a:schemeClr val="tx1"/>
                </a:solidFill>
                <a:latin typeface="Arial" panose="020B0604020202020204" pitchFamily="34" charset="0"/>
                <a:cs typeface="Arial" panose="020B0604020202020204" pitchFamily="34" charset="0"/>
              </a:rPr>
              <a:t>Communities Joined in Action</a:t>
            </a:r>
            <a:br>
              <a:rPr lang="en-US" sz="2800" b="1" dirty="0" smtClean="0">
                <a:solidFill>
                  <a:schemeClr val="tx1"/>
                </a:solidFill>
                <a:latin typeface="Arial" panose="020B0604020202020204" pitchFamily="34" charset="0"/>
                <a:cs typeface="Arial" panose="020B0604020202020204" pitchFamily="34" charset="0"/>
              </a:rPr>
            </a:br>
            <a:r>
              <a:rPr lang="en-US" sz="1800" b="1" dirty="0" smtClean="0">
                <a:solidFill>
                  <a:schemeClr val="tx1"/>
                </a:solidFill>
                <a:latin typeface="Arial" panose="020B0604020202020204" pitchFamily="34" charset="0"/>
                <a:cs typeface="Arial" panose="020B0604020202020204" pitchFamily="34" charset="0"/>
              </a:rPr>
              <a:t>February 14, 2018 | Atlanta, GA</a:t>
            </a:r>
            <a:endParaRPr lang="en-US" sz="1600" b="1" dirty="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000" y="5990292"/>
            <a:ext cx="2187715" cy="639108"/>
          </a:xfrm>
          <a:prstGeom prst="rect">
            <a:avLst/>
          </a:prstGeom>
        </p:spPr>
      </p:pic>
    </p:spTree>
    <p:extLst>
      <p:ext uri="{BB962C8B-B14F-4D97-AF65-F5344CB8AC3E}">
        <p14:creationId xmlns:p14="http://schemas.microsoft.com/office/powerpoint/2010/main" val="26386432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ChangeArrowheads="1"/>
          </p:cNvSpPr>
          <p:nvPr/>
        </p:nvSpPr>
        <p:spPr bwMode="auto">
          <a:xfrm>
            <a:off x="0" y="1295400"/>
            <a:ext cx="4724400" cy="4114800"/>
          </a:xfrm>
          <a:prstGeom prst="rect">
            <a:avLst/>
          </a:prstGeom>
          <a:solidFill>
            <a:schemeClr val="tx2">
              <a:lumMod val="50000"/>
            </a:schemeClr>
          </a:solidFill>
          <a:ln>
            <a:noFill/>
          </a:ln>
          <a:extLst/>
        </p:spPr>
        <p:txBody>
          <a:bodyPr/>
          <a:lstStyle/>
          <a:p>
            <a:pPr eaLnBrk="0" fontAlgn="base" hangingPunct="0">
              <a:spcBef>
                <a:spcPct val="0"/>
              </a:spcBef>
              <a:spcAft>
                <a:spcPct val="0"/>
              </a:spcAft>
            </a:pPr>
            <a:endParaRPr lang="en-US" sz="2400" b="1" dirty="0">
              <a:solidFill>
                <a:prstClr val="black"/>
              </a:solidFill>
              <a:latin typeface="Arial" pitchFamily="34" charset="0"/>
              <a:cs typeface="Arial" pitchFamily="34" charset="0"/>
            </a:endParaRPr>
          </a:p>
        </p:txBody>
      </p:sp>
      <p:sp>
        <p:nvSpPr>
          <p:cNvPr id="7171" name="Rectangle 8"/>
          <p:cNvSpPr>
            <a:spLocks noChangeArrowheads="1"/>
          </p:cNvSpPr>
          <p:nvPr/>
        </p:nvSpPr>
        <p:spPr bwMode="auto">
          <a:xfrm>
            <a:off x="0" y="0"/>
            <a:ext cx="4648200" cy="838200"/>
          </a:xfrm>
          <a:prstGeom prst="rect">
            <a:avLst/>
          </a:prstGeom>
          <a:solidFill>
            <a:schemeClr val="bg1">
              <a:alpha val="79999"/>
            </a:schemeClr>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US" sz="2400" b="1" dirty="0">
              <a:solidFill>
                <a:prstClr val="black"/>
              </a:solidFill>
              <a:latin typeface="Arial" pitchFamily="34" charset="0"/>
              <a:cs typeface="Arial" pitchFamily="34" charset="0"/>
            </a:endParaRPr>
          </a:p>
        </p:txBody>
      </p:sp>
      <p:sp>
        <p:nvSpPr>
          <p:cNvPr id="7172" name="TextBox 4"/>
          <p:cNvSpPr txBox="1">
            <a:spLocks noChangeArrowheads="1"/>
          </p:cNvSpPr>
          <p:nvPr/>
        </p:nvSpPr>
        <p:spPr bwMode="auto">
          <a:xfrm>
            <a:off x="0" y="221159"/>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fontAlgn="base">
              <a:spcBef>
                <a:spcPct val="0"/>
              </a:spcBef>
              <a:spcAft>
                <a:spcPct val="0"/>
              </a:spcAft>
            </a:pPr>
            <a:r>
              <a:rPr lang="en-US" sz="4400" b="1" cap="all" dirty="0">
                <a:solidFill>
                  <a:srgbClr val="4F81BD">
                    <a:lumMod val="75000"/>
                  </a:srgbClr>
                </a:solidFill>
                <a:latin typeface="Arial" pitchFamily="34" charset="0"/>
                <a:cs typeface="Arial" pitchFamily="34" charset="0"/>
              </a:rPr>
              <a:t>What is Health?</a:t>
            </a:r>
          </a:p>
        </p:txBody>
      </p:sp>
      <p:pic>
        <p:nvPicPr>
          <p:cNvPr id="7173" name="Picture 4" descr="http://www.puppetgov.com/wp-content/uploads/2009/09/u100p200t1d247705f8dt20090611081326.jpg"/>
          <p:cNvPicPr>
            <a:picLocks noChangeAspect="1" noChangeArrowheads="1"/>
          </p:cNvPicPr>
          <p:nvPr/>
        </p:nvPicPr>
        <p:blipFill>
          <a:blip r:embed="rId3">
            <a:lum bright="-10000" contrast="20000"/>
            <a:extLst>
              <a:ext uri="{28A0092B-C50C-407E-A947-70E740481C1C}">
                <a14:useLocalDpi xmlns:a14="http://schemas.microsoft.com/office/drawing/2010/main"/>
              </a:ext>
            </a:extLst>
          </a:blip>
          <a:srcRect/>
          <a:stretch>
            <a:fillRect/>
          </a:stretch>
        </p:blipFill>
        <p:spPr bwMode="auto">
          <a:xfrm>
            <a:off x="4648200" y="1295400"/>
            <a:ext cx="4495800"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14"/>
          <p:cNvSpPr>
            <a:spLocks noChangeArrowheads="1"/>
          </p:cNvSpPr>
          <p:nvPr/>
        </p:nvSpPr>
        <p:spPr bwMode="auto">
          <a:xfrm>
            <a:off x="76199" y="1395948"/>
            <a:ext cx="457200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sz="2400" b="1" dirty="0">
                <a:solidFill>
                  <a:prstClr val="white"/>
                </a:solidFill>
              </a:rPr>
              <a:t>Health is “a state of complete physical, social and mental well-being, and not merely the absence of disease or infirmity.” </a:t>
            </a:r>
          </a:p>
          <a:p>
            <a:pPr fontAlgn="base">
              <a:spcBef>
                <a:spcPct val="0"/>
              </a:spcBef>
              <a:spcAft>
                <a:spcPct val="0"/>
              </a:spcAft>
            </a:pPr>
            <a:endParaRPr lang="en-US" sz="2400" b="1" dirty="0">
              <a:solidFill>
                <a:prstClr val="white"/>
              </a:solidFill>
            </a:endParaRPr>
          </a:p>
          <a:p>
            <a:pPr fontAlgn="base">
              <a:spcBef>
                <a:spcPct val="0"/>
              </a:spcBef>
              <a:spcAft>
                <a:spcPct val="0"/>
              </a:spcAft>
            </a:pPr>
            <a:r>
              <a:rPr lang="en-US" sz="2400" b="1" dirty="0">
                <a:solidFill>
                  <a:prstClr val="white"/>
                </a:solidFill>
              </a:rPr>
              <a:t>Furthermore, health is the ability of an individual or group “to identify and to realize aspirations, to satisfy needs, and to change or cope with the environment.”</a:t>
            </a:r>
          </a:p>
        </p:txBody>
      </p:sp>
      <p:sp>
        <p:nvSpPr>
          <p:cNvPr id="7175" name="Rectangle 15"/>
          <p:cNvSpPr>
            <a:spLocks noChangeArrowheads="1"/>
          </p:cNvSpPr>
          <p:nvPr/>
        </p:nvSpPr>
        <p:spPr bwMode="auto">
          <a:xfrm>
            <a:off x="17646" y="5410200"/>
            <a:ext cx="76023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sz="1600" b="1" i="1" dirty="0" smtClean="0">
                <a:solidFill>
                  <a:prstClr val="black">
                    <a:lumMod val="65000"/>
                    <a:lumOff val="35000"/>
                  </a:prstClr>
                </a:solidFill>
                <a:cs typeface="Arial" pitchFamily="34" charset="0"/>
              </a:rPr>
              <a:t>1948 </a:t>
            </a:r>
            <a:r>
              <a:rPr lang="en-US" sz="1600" b="1" i="1" dirty="0">
                <a:solidFill>
                  <a:prstClr val="black">
                    <a:lumMod val="65000"/>
                    <a:lumOff val="35000"/>
                  </a:prstClr>
                </a:solidFill>
                <a:cs typeface="Arial" pitchFamily="34" charset="0"/>
              </a:rPr>
              <a:t>World Health Organization Constitution and </a:t>
            </a:r>
            <a:br>
              <a:rPr lang="en-US" sz="1600" b="1" i="1" dirty="0">
                <a:solidFill>
                  <a:prstClr val="black">
                    <a:lumMod val="65000"/>
                    <a:lumOff val="35000"/>
                  </a:prstClr>
                </a:solidFill>
                <a:cs typeface="Arial" pitchFamily="34" charset="0"/>
              </a:rPr>
            </a:br>
            <a:r>
              <a:rPr lang="en-US" sz="1600" b="1" i="1" dirty="0">
                <a:solidFill>
                  <a:prstClr val="black">
                    <a:lumMod val="65000"/>
                    <a:lumOff val="35000"/>
                  </a:prstClr>
                </a:solidFill>
                <a:cs typeface="Arial" pitchFamily="34" charset="0"/>
              </a:rPr>
              <a:t>the 1986 Ottawa Charter for Health </a:t>
            </a:r>
            <a:r>
              <a:rPr lang="en-US" sz="1600" b="1" i="1" dirty="0" smtClean="0">
                <a:solidFill>
                  <a:prstClr val="black">
                    <a:lumMod val="65000"/>
                    <a:lumOff val="35000"/>
                  </a:prstClr>
                </a:solidFill>
                <a:cs typeface="Arial" pitchFamily="34" charset="0"/>
              </a:rPr>
              <a:t>Promotion</a:t>
            </a:r>
            <a:endParaRPr lang="en-US" sz="1600" b="1" i="1" dirty="0">
              <a:solidFill>
                <a:prstClr val="black">
                  <a:lumMod val="65000"/>
                  <a:lumOff val="35000"/>
                </a:prstClr>
              </a:solidFill>
              <a:cs typeface="Arial" pitchFamily="34" charset="0"/>
            </a:endParaRPr>
          </a:p>
        </p:txBody>
      </p:sp>
      <p:cxnSp>
        <p:nvCxnSpPr>
          <p:cNvPr id="10" name="Straight Connector 9"/>
          <p:cNvCxnSpPr/>
          <p:nvPr/>
        </p:nvCxnSpPr>
        <p:spPr>
          <a:xfrm>
            <a:off x="0" y="5410200"/>
            <a:ext cx="9144000" cy="0"/>
          </a:xfrm>
          <a:prstGeom prst="line">
            <a:avLst/>
          </a:prstGeom>
          <a:ln w="76200">
            <a:solidFill>
              <a:schemeClr val="accent1">
                <a:lumMod val="75000"/>
              </a:schemeClr>
            </a:solidFill>
          </a:ln>
        </p:spPr>
        <p:style>
          <a:lnRef idx="1">
            <a:schemeClr val="dk1"/>
          </a:lnRef>
          <a:fillRef idx="0">
            <a:schemeClr val="dk1"/>
          </a:fillRef>
          <a:effectRef idx="0">
            <a:schemeClr val="dk1"/>
          </a:effectRef>
          <a:fontRef idx="minor">
            <a:schemeClr val="tx1"/>
          </a:fontRef>
        </p:style>
      </p:cxnSp>
      <p:cxnSp>
        <p:nvCxnSpPr>
          <p:cNvPr id="11" name="Straight Connector 8"/>
          <p:cNvCxnSpPr/>
          <p:nvPr/>
        </p:nvCxnSpPr>
        <p:spPr>
          <a:xfrm>
            <a:off x="0" y="1295400"/>
            <a:ext cx="9144000" cy="0"/>
          </a:xfrm>
          <a:prstGeom prst="line">
            <a:avLst/>
          </a:prstGeom>
          <a:ln w="76200">
            <a:solidFill>
              <a:schemeClr val="accent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8"/>
          <p:cNvCxnSpPr/>
          <p:nvPr/>
        </p:nvCxnSpPr>
        <p:spPr>
          <a:xfrm flipV="1">
            <a:off x="4648200" y="1295400"/>
            <a:ext cx="0" cy="4114800"/>
          </a:xfrm>
          <a:prstGeom prst="line">
            <a:avLst/>
          </a:prstGeom>
          <a:ln w="76200">
            <a:solidFill>
              <a:schemeClr val="accent1">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634426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08" y="6582471"/>
            <a:ext cx="9143999" cy="246221"/>
          </a:xfrm>
          <a:prstGeom prst="rect">
            <a:avLst/>
          </a:prstGeom>
        </p:spPr>
        <p:txBody>
          <a:bodyPr wrap="square">
            <a:spAutoFit/>
          </a:bodyPr>
          <a:lstStyle/>
          <a:p>
            <a:r>
              <a:rPr lang="en-US" sz="1000" dirty="0" smtClean="0"/>
              <a:t>Source: https://www.pressreader.com/usa/the-atlanta-journal-constitution/20171228/281616715742663</a:t>
            </a:r>
            <a:endParaRPr lang="en-US" sz="100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 y="152399"/>
            <a:ext cx="7924800" cy="6369685"/>
          </a:xfrm>
          <a:prstGeom prst="rect">
            <a:avLst/>
          </a:prstGeom>
          <a:noFill/>
          <a:ln w="76200">
            <a:solidFill>
              <a:schemeClr val="accent1">
                <a:lumMod val="75000"/>
              </a:schemeClr>
            </a:solidFill>
            <a:miter lim="800000"/>
            <a:headEnd/>
            <a:tailEnd/>
          </a:ln>
        </p:spPr>
      </p:pic>
    </p:spTree>
    <p:extLst>
      <p:ext uri="{BB962C8B-B14F-4D97-AF65-F5344CB8AC3E}">
        <p14:creationId xmlns:p14="http://schemas.microsoft.com/office/powerpoint/2010/main" val="42780487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8230" y="381000"/>
            <a:ext cx="8719234" cy="5613951"/>
          </a:xfrm>
          <a:prstGeom prst="rect">
            <a:avLst/>
          </a:prstGeom>
          <a:noFill/>
          <a:ln w="76200">
            <a:solidFill>
              <a:schemeClr val="accent1">
                <a:lumMod val="75000"/>
              </a:schemeClr>
            </a:solidFill>
            <a:miter lim="800000"/>
            <a:headEnd/>
            <a:tailEnd/>
          </a:ln>
        </p:spPr>
      </p:pic>
      <p:sp>
        <p:nvSpPr>
          <p:cNvPr id="3" name="Rectangle 2"/>
          <p:cNvSpPr/>
          <p:nvPr/>
        </p:nvSpPr>
        <p:spPr>
          <a:xfrm>
            <a:off x="0" y="6596390"/>
            <a:ext cx="8461210" cy="261610"/>
          </a:xfrm>
          <a:prstGeom prst="rect">
            <a:avLst/>
          </a:prstGeom>
        </p:spPr>
        <p:txBody>
          <a:bodyPr wrap="square">
            <a:spAutoFit/>
          </a:bodyPr>
          <a:lstStyle/>
          <a:p>
            <a:pPr fontAlgn="base"/>
            <a:r>
              <a:rPr lang="en-US" sz="1100" dirty="0" smtClean="0">
                <a:solidFill>
                  <a:srgbClr val="333333"/>
                </a:solidFill>
              </a:rPr>
              <a:t>Source: ‘5 </a:t>
            </a:r>
            <a:r>
              <a:rPr lang="en-US" sz="1100" dirty="0">
                <a:solidFill>
                  <a:srgbClr val="333333"/>
                </a:solidFill>
              </a:rPr>
              <a:t>charts show why the South is the least healthy region in the </a:t>
            </a:r>
            <a:r>
              <a:rPr lang="en-US" sz="1100" dirty="0" smtClean="0">
                <a:solidFill>
                  <a:srgbClr val="333333"/>
                </a:solidFill>
              </a:rPr>
              <a:t>US’ by Jay Maddock in </a:t>
            </a:r>
            <a:r>
              <a:rPr lang="en-US" sz="1100" b="1" dirty="0" smtClean="0">
                <a:solidFill>
                  <a:srgbClr val="333333"/>
                </a:solidFill>
              </a:rPr>
              <a:t>The Conversation</a:t>
            </a:r>
            <a:r>
              <a:rPr lang="en-US" sz="1100" dirty="0" smtClean="0">
                <a:solidFill>
                  <a:srgbClr val="333333"/>
                </a:solidFill>
              </a:rPr>
              <a:t>, February </a:t>
            </a:r>
            <a:r>
              <a:rPr lang="en-US" sz="1100" dirty="0">
                <a:solidFill>
                  <a:srgbClr val="333333"/>
                </a:solidFill>
              </a:rPr>
              <a:t>5, </a:t>
            </a:r>
            <a:r>
              <a:rPr lang="en-US" sz="1100" dirty="0" smtClean="0">
                <a:solidFill>
                  <a:srgbClr val="333333"/>
                </a:solidFill>
              </a:rPr>
              <a:t>2018</a:t>
            </a:r>
            <a:r>
              <a:rPr lang="en-US" sz="1100" dirty="0" smtClean="0"/>
              <a:t>. </a:t>
            </a:r>
            <a:r>
              <a:rPr lang="en-US" sz="1100" dirty="0" smtClean="0">
                <a:hlinkClick r:id="rId3"/>
              </a:rPr>
              <a:t>Link</a:t>
            </a:r>
            <a:endParaRPr lang="en-US" sz="1100" b="1" dirty="0" smtClean="0">
              <a:solidFill>
                <a:srgbClr val="333333"/>
              </a:solidFill>
              <a:latin typeface="helvetica" panose="020B0604020202020204" pitchFamily="34" charset="0"/>
            </a:endParaRPr>
          </a:p>
        </p:txBody>
      </p:sp>
    </p:spTree>
    <p:extLst>
      <p:ext uri="{BB962C8B-B14F-4D97-AF65-F5344CB8AC3E}">
        <p14:creationId xmlns:p14="http://schemas.microsoft.com/office/powerpoint/2010/main" val="41194251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5626098"/>
            <a:ext cx="9144000" cy="1231902"/>
            <a:chOff x="0" y="5626098"/>
            <a:chExt cx="9144000" cy="1231902"/>
          </a:xfrm>
        </p:grpSpPr>
        <p:pic>
          <p:nvPicPr>
            <p:cNvPr id="4" name="Picture 3" descr="PPT-TEMP_R3.jpg"/>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5626098"/>
              <a:ext cx="9144000" cy="1231902"/>
            </a:xfrm>
            <a:prstGeom prst="rect">
              <a:avLst/>
            </a:prstGeom>
          </p:spPr>
        </p:pic>
        <p:sp>
          <p:nvSpPr>
            <p:cNvPr id="5" name="Rectangle 4"/>
            <p:cNvSpPr/>
            <p:nvPr/>
          </p:nvSpPr>
          <p:spPr>
            <a:xfrm rot="10800000" flipH="1">
              <a:off x="5410200" y="6191246"/>
              <a:ext cx="3571875" cy="533400"/>
            </a:xfrm>
            <a:prstGeom prst="rect">
              <a:avLst/>
            </a:prstGeom>
            <a:solidFill>
              <a:srgbClr val="4F8A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latin typeface="Arial" pitchFamily="34" charset="0"/>
                <a:cs typeface="Arial" pitchFamily="34" charset="0"/>
              </a:endParaRPr>
            </a:p>
          </p:txBody>
        </p:sp>
      </p:grpSp>
      <p:pic>
        <p:nvPicPr>
          <p:cNvPr id="1433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4830" y="228600"/>
            <a:ext cx="8856770" cy="6396099"/>
          </a:xfrm>
          <a:prstGeom prst="rect">
            <a:avLst/>
          </a:prstGeom>
          <a:noFill/>
          <a:ln w="76200">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5470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5626098"/>
            <a:ext cx="9144000" cy="1231902"/>
            <a:chOff x="0" y="5626098"/>
            <a:chExt cx="9144000" cy="1231902"/>
          </a:xfrm>
        </p:grpSpPr>
        <p:pic>
          <p:nvPicPr>
            <p:cNvPr id="24" name="Picture 23" descr="PPT-TEMP_R3.jpg"/>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5626098"/>
              <a:ext cx="9144000" cy="1231902"/>
            </a:xfrm>
            <a:prstGeom prst="rect">
              <a:avLst/>
            </a:prstGeom>
          </p:spPr>
        </p:pic>
        <p:sp>
          <p:nvSpPr>
            <p:cNvPr id="25" name="Rectangle 24"/>
            <p:cNvSpPr/>
            <p:nvPr/>
          </p:nvSpPr>
          <p:spPr>
            <a:xfrm rot="10800000" flipH="1">
              <a:off x="5410200" y="6191246"/>
              <a:ext cx="3571875" cy="533400"/>
            </a:xfrm>
            <a:prstGeom prst="rect">
              <a:avLst/>
            </a:prstGeom>
            <a:solidFill>
              <a:srgbClr val="4F8A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latin typeface="Arial" pitchFamily="34" charset="0"/>
                <a:cs typeface="Arial" pitchFamily="34" charset="0"/>
              </a:endParaRPr>
            </a:p>
          </p:txBody>
        </p:sp>
      </p:grpSp>
      <p:sp>
        <p:nvSpPr>
          <p:cNvPr id="16403" name="Text Box 20"/>
          <p:cNvSpPr txBox="1">
            <a:spLocks noChangeArrowheads="1"/>
          </p:cNvSpPr>
          <p:nvPr/>
        </p:nvSpPr>
        <p:spPr bwMode="auto">
          <a:xfrm>
            <a:off x="7086600" y="6457890"/>
            <a:ext cx="1981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Unicode MS" pitchFamily="34" charset="-128"/>
              </a:defRPr>
            </a:lvl1pPr>
            <a:lvl2pPr marL="742950" indent="-285750">
              <a:defRPr>
                <a:solidFill>
                  <a:schemeClr val="tx1"/>
                </a:solidFill>
                <a:latin typeface="Arial Unicode MS" pitchFamily="34" charset="-128"/>
              </a:defRPr>
            </a:lvl2pPr>
            <a:lvl3pPr marL="1143000" indent="-228600">
              <a:defRPr>
                <a:solidFill>
                  <a:schemeClr val="tx1"/>
                </a:solidFill>
                <a:latin typeface="Arial Unicode MS" pitchFamily="34" charset="-128"/>
              </a:defRPr>
            </a:lvl3pPr>
            <a:lvl4pPr marL="1600200" indent="-228600">
              <a:defRPr>
                <a:solidFill>
                  <a:schemeClr val="tx1"/>
                </a:solidFill>
                <a:latin typeface="Arial Unicode MS" pitchFamily="34" charset="-128"/>
              </a:defRPr>
            </a:lvl4pPr>
            <a:lvl5pPr marL="2057400" indent="-22860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eaLnBrk="0" fontAlgn="base" hangingPunct="0">
              <a:spcBef>
                <a:spcPts val="1200"/>
              </a:spcBef>
              <a:spcAft>
                <a:spcPts val="1200"/>
              </a:spcAft>
              <a:buClr>
                <a:srgbClr val="4F81BD"/>
              </a:buClr>
              <a:buSzPct val="75000"/>
              <a:buFont typeface="Wingdings" pitchFamily="2" charset="2"/>
              <a:buNone/>
            </a:pPr>
            <a:r>
              <a:rPr lang="en-US" sz="1000" i="1" dirty="0" smtClean="0">
                <a:solidFill>
                  <a:prstClr val="white"/>
                </a:solidFill>
                <a:latin typeface="Arial" pitchFamily="34" charset="0"/>
                <a:cs typeface="Arial" pitchFamily="34" charset="0"/>
              </a:rPr>
              <a:t>Source:</a:t>
            </a:r>
            <a:br>
              <a:rPr lang="en-US" sz="1000" i="1" dirty="0" smtClean="0">
                <a:solidFill>
                  <a:prstClr val="white"/>
                </a:solidFill>
                <a:latin typeface="Arial" pitchFamily="34" charset="0"/>
                <a:cs typeface="Arial" pitchFamily="34" charset="0"/>
              </a:rPr>
            </a:br>
            <a:r>
              <a:rPr lang="en-US" sz="1000" i="1" dirty="0" smtClean="0">
                <a:solidFill>
                  <a:prstClr val="white"/>
                </a:solidFill>
                <a:latin typeface="Arial" pitchFamily="34" charset="0"/>
                <a:cs typeface="Arial" pitchFamily="34" charset="0"/>
              </a:rPr>
              <a:t>The </a:t>
            </a:r>
            <a:r>
              <a:rPr lang="en-US" sz="1000" i="1" dirty="0">
                <a:solidFill>
                  <a:prstClr val="white"/>
                </a:solidFill>
                <a:latin typeface="Arial" pitchFamily="34" charset="0"/>
                <a:cs typeface="Arial" pitchFamily="34" charset="0"/>
              </a:rPr>
              <a:t>Bipartisan Policy Center</a:t>
            </a:r>
          </a:p>
        </p:txBody>
      </p:sp>
      <p:pic>
        <p:nvPicPr>
          <p:cNvPr id="1026" name="Picture 2" descr="http://www.washingtonpost.com/rf/image_606w/WashingtonPost/Content/Blogs/ezra-klein/StandingArt/health%20infographic.png?uuid=Pw8ksK9UEeGArNq3bQ53w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09800" y="119548"/>
            <a:ext cx="4881563" cy="6605099"/>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2373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5626098"/>
            <a:ext cx="9144000" cy="1231902"/>
            <a:chOff x="0" y="5626098"/>
            <a:chExt cx="9144000" cy="1231902"/>
          </a:xfrm>
        </p:grpSpPr>
        <p:pic>
          <p:nvPicPr>
            <p:cNvPr id="9" name="Picture 8" descr="PPT-TEMP_R3.jpg"/>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5626098"/>
              <a:ext cx="9144000" cy="1231902"/>
            </a:xfrm>
            <a:prstGeom prst="rect">
              <a:avLst/>
            </a:prstGeom>
          </p:spPr>
        </p:pic>
        <p:sp>
          <p:nvSpPr>
            <p:cNvPr id="10" name="Rectangle 9"/>
            <p:cNvSpPr/>
            <p:nvPr/>
          </p:nvSpPr>
          <p:spPr>
            <a:xfrm rot="10800000" flipH="1">
              <a:off x="5410200" y="6191246"/>
              <a:ext cx="3571875" cy="533400"/>
            </a:xfrm>
            <a:prstGeom prst="rect">
              <a:avLst/>
            </a:prstGeom>
            <a:solidFill>
              <a:srgbClr val="4F8A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pitchFamily="34" charset="0"/>
                <a:cs typeface="Arial" pitchFamily="34" charset="0"/>
              </a:endParaRPr>
            </a:p>
          </p:txBody>
        </p:sp>
      </p:grpSp>
      <p:grpSp>
        <p:nvGrpSpPr>
          <p:cNvPr id="3" name="Group 2"/>
          <p:cNvGrpSpPr/>
          <p:nvPr/>
        </p:nvGrpSpPr>
        <p:grpSpPr>
          <a:xfrm>
            <a:off x="304800" y="762000"/>
            <a:ext cx="8534400" cy="5962647"/>
            <a:chOff x="152400" y="914400"/>
            <a:chExt cx="8846184" cy="5810247"/>
          </a:xfrm>
        </p:grpSpPr>
        <p:sp>
          <p:nvSpPr>
            <p:cNvPr id="2" name="Rectangle 1"/>
            <p:cNvSpPr/>
            <p:nvPr/>
          </p:nvSpPr>
          <p:spPr>
            <a:xfrm>
              <a:off x="152400" y="914400"/>
              <a:ext cx="8846184" cy="5810247"/>
            </a:xfrm>
            <a:prstGeom prst="rect">
              <a:avLst/>
            </a:prstGeom>
            <a:solidFill>
              <a:schemeClr val="bg1"/>
            </a:solid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050" name="Picture 2" descr="http://futurefreefromdepression.files.wordpress.com/2012/01/blog-1-pic-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1208728"/>
              <a:ext cx="8458200" cy="5420672"/>
            </a:xfrm>
            <a:prstGeom prst="rect">
              <a:avLst/>
            </a:prstGeom>
            <a:noFill/>
            <a:ln w="76200">
              <a:noFill/>
              <a:miter lim="800000"/>
            </a:ln>
            <a:extLst>
              <a:ext uri="{909E8E84-426E-40DD-AFC4-6F175D3DCCD1}">
                <a14:hiddenFill xmlns:a14="http://schemas.microsoft.com/office/drawing/2010/main">
                  <a:solidFill>
                    <a:srgbClr val="FFFFFF"/>
                  </a:solidFill>
                </a14:hiddenFill>
              </a:ext>
            </a:extLst>
          </p:spPr>
        </p:pic>
      </p:grpSp>
      <p:sp>
        <p:nvSpPr>
          <p:cNvPr id="12" name="Title 1"/>
          <p:cNvSpPr txBox="1">
            <a:spLocks/>
          </p:cNvSpPr>
          <p:nvPr/>
        </p:nvSpPr>
        <p:spPr>
          <a:xfrm>
            <a:off x="0" y="-76200"/>
            <a:ext cx="9144000" cy="1066799"/>
          </a:xfrm>
          <a:prstGeom prst="rect">
            <a:avLst/>
          </a:prstGeom>
        </p:spPr>
        <p:txBody>
          <a:bodyPr vert="horz" lIns="91440" tIns="45720" rIns="91440" bIns="45720" rtlCol="0" anchor="ctr">
            <a:normAutofit/>
          </a:bodyPr>
          <a:lstStyle>
            <a:defPPr>
              <a:defRPr lang="en-US"/>
            </a:defPPr>
            <a:lvl1pPr algn="ctr" defTabSz="457200">
              <a:spcBef>
                <a:spcPct val="0"/>
              </a:spcBef>
              <a:buNone/>
              <a:defRPr sz="4400" b="1">
                <a:solidFill>
                  <a:schemeClr val="accent1">
                    <a:lumMod val="75000"/>
                  </a:schemeClr>
                </a:solidFill>
                <a:latin typeface="Arial" pitchFamily="34" charset="0"/>
                <a:ea typeface="+mj-ea"/>
                <a:cs typeface="Arial" pitchFamily="34" charset="0"/>
              </a:defRPr>
            </a:lvl1pPr>
          </a:lstStyle>
          <a:p>
            <a:r>
              <a:rPr lang="en-US" dirty="0" smtClean="0">
                <a:solidFill>
                  <a:srgbClr val="4F81BD">
                    <a:lumMod val="75000"/>
                  </a:srgbClr>
                </a:solidFill>
              </a:rPr>
              <a:t>HEALTH DETERMINANTS</a:t>
            </a:r>
            <a:endParaRPr lang="en-US" dirty="0">
              <a:solidFill>
                <a:srgbClr val="4F81BD">
                  <a:lumMod val="75000"/>
                </a:srgbClr>
              </a:solidFill>
            </a:endParaRPr>
          </a:p>
        </p:txBody>
      </p:sp>
    </p:spTree>
    <p:extLst>
      <p:ext uri="{BB962C8B-B14F-4D97-AF65-F5344CB8AC3E}">
        <p14:creationId xmlns:p14="http://schemas.microsoft.com/office/powerpoint/2010/main" val="3399387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52400"/>
            <a:ext cx="9144000" cy="1143000"/>
          </a:xfrm>
          <a:prstGeom prst="rect">
            <a:avLst/>
          </a:prstGeom>
        </p:spPr>
        <p:txBody>
          <a:bodyPr/>
          <a:lstStyle/>
          <a:p>
            <a:pPr algn="ctr" eaLnBrk="0" hangingPunct="0">
              <a:defRPr/>
            </a:pPr>
            <a:r>
              <a:rPr lang="en-US" altLang="en-US" sz="2800" b="1" kern="0" cap="all" dirty="0">
                <a:solidFill>
                  <a:srgbClr val="4F81BD">
                    <a:lumMod val="75000"/>
                  </a:srgbClr>
                </a:solidFill>
                <a:latin typeface="Arial" pitchFamily="34" charset="0"/>
                <a:cs typeface="Arial" pitchFamily="34" charset="0"/>
              </a:rPr>
              <a:t>The Iceberg: A Metaphor for the Level at Which We Interact With a System</a:t>
            </a:r>
            <a:endParaRPr lang="en-US" sz="2800" b="1" kern="0" cap="all" dirty="0">
              <a:solidFill>
                <a:srgbClr val="4F81BD">
                  <a:lumMod val="75000"/>
                </a:srgbClr>
              </a:solidFill>
              <a:latin typeface="Arial" pitchFamily="34" charset="0"/>
              <a:cs typeface="Arial" pitchFamily="34" charset="0"/>
            </a:endParaRPr>
          </a:p>
        </p:txBody>
      </p:sp>
      <p:pic>
        <p:nvPicPr>
          <p:cNvPr id="13315" name="Picture 6" descr="C:\Documents and Settings\User\Desktop\iceburg2.jpg"/>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 y="1219200"/>
            <a:ext cx="9144000" cy="55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1371600"/>
            <a:ext cx="2286000" cy="1015663"/>
          </a:xfrm>
          <a:prstGeom prst="rect">
            <a:avLst/>
          </a:prstGeom>
          <a:gradFill>
            <a:gsLst>
              <a:gs pos="43000">
                <a:schemeClr val="bg1"/>
              </a:gs>
              <a:gs pos="0">
                <a:schemeClr val="bg1">
                  <a:alpha val="0"/>
                </a:schemeClr>
              </a:gs>
            </a:gsLst>
            <a:lin ang="10800000" scaled="0"/>
          </a:gradFill>
        </p:spPr>
        <p:txBody>
          <a:bodyPr wrap="square" rtlCol="0">
            <a:spAutoFit/>
          </a:bodyPr>
          <a:lstStyle/>
          <a:p>
            <a:pPr eaLnBrk="0" hangingPunct="0"/>
            <a:r>
              <a:rPr lang="en-US" sz="2000" b="1" dirty="0" smtClean="0">
                <a:solidFill>
                  <a:prstClr val="black"/>
                </a:solidFill>
                <a:cs typeface="Arial" pitchFamily="34" charset="0"/>
              </a:rPr>
              <a:t>Heart disease, obesity, hypertension</a:t>
            </a:r>
            <a:endParaRPr lang="en-US" sz="2000" b="1" dirty="0">
              <a:solidFill>
                <a:prstClr val="black"/>
              </a:solidFill>
              <a:cs typeface="Arial" pitchFamily="34" charset="0"/>
            </a:endParaRPr>
          </a:p>
        </p:txBody>
      </p:sp>
      <p:sp>
        <p:nvSpPr>
          <p:cNvPr id="7" name="TextBox 6"/>
          <p:cNvSpPr txBox="1"/>
          <p:nvPr/>
        </p:nvSpPr>
        <p:spPr>
          <a:xfrm>
            <a:off x="228600" y="2667000"/>
            <a:ext cx="2133600" cy="1015663"/>
          </a:xfrm>
          <a:prstGeom prst="rect">
            <a:avLst/>
          </a:prstGeom>
          <a:gradFill>
            <a:gsLst>
              <a:gs pos="43000">
                <a:schemeClr val="bg1"/>
              </a:gs>
              <a:gs pos="0">
                <a:schemeClr val="bg1">
                  <a:alpha val="0"/>
                </a:schemeClr>
              </a:gs>
            </a:gsLst>
            <a:lin ang="10800000" scaled="0"/>
          </a:gradFill>
        </p:spPr>
        <p:txBody>
          <a:bodyPr wrap="square" rtlCol="0">
            <a:spAutoFit/>
          </a:bodyPr>
          <a:lstStyle/>
          <a:p>
            <a:pPr eaLnBrk="0" hangingPunct="0"/>
            <a:r>
              <a:rPr lang="en-US" sz="2000" b="1" dirty="0" smtClean="0">
                <a:solidFill>
                  <a:prstClr val="black"/>
                </a:solidFill>
                <a:cs typeface="Arial" pitchFamily="34" charset="0"/>
              </a:rPr>
              <a:t>Fruit and vegetable consumption</a:t>
            </a:r>
            <a:endParaRPr lang="en-US" sz="2000" b="1" dirty="0">
              <a:solidFill>
                <a:prstClr val="black"/>
              </a:solidFill>
              <a:cs typeface="Arial" pitchFamily="34" charset="0"/>
            </a:endParaRPr>
          </a:p>
        </p:txBody>
      </p:sp>
      <p:sp>
        <p:nvSpPr>
          <p:cNvPr id="8" name="TextBox 7"/>
          <p:cNvSpPr txBox="1"/>
          <p:nvPr/>
        </p:nvSpPr>
        <p:spPr>
          <a:xfrm>
            <a:off x="228600" y="3934599"/>
            <a:ext cx="2133600" cy="707886"/>
          </a:xfrm>
          <a:prstGeom prst="rect">
            <a:avLst/>
          </a:prstGeom>
          <a:gradFill>
            <a:gsLst>
              <a:gs pos="23000">
                <a:schemeClr val="bg1"/>
              </a:gs>
              <a:gs pos="0">
                <a:schemeClr val="bg1">
                  <a:alpha val="0"/>
                </a:schemeClr>
              </a:gs>
            </a:gsLst>
            <a:lin ang="10800000" scaled="0"/>
          </a:gradFill>
        </p:spPr>
        <p:txBody>
          <a:bodyPr wrap="square" rtlCol="0">
            <a:spAutoFit/>
          </a:bodyPr>
          <a:lstStyle/>
          <a:p>
            <a:pPr eaLnBrk="0" hangingPunct="0"/>
            <a:r>
              <a:rPr lang="en-US" sz="2000" b="1" dirty="0" smtClean="0">
                <a:solidFill>
                  <a:prstClr val="black"/>
                </a:solidFill>
                <a:cs typeface="Arial" pitchFamily="34" charset="0"/>
              </a:rPr>
              <a:t>Access to grocery stores</a:t>
            </a:r>
            <a:endParaRPr lang="en-US" sz="2000" b="1" dirty="0">
              <a:solidFill>
                <a:prstClr val="black"/>
              </a:solidFill>
              <a:cs typeface="Arial" pitchFamily="34" charset="0"/>
            </a:endParaRPr>
          </a:p>
        </p:txBody>
      </p:sp>
      <p:sp>
        <p:nvSpPr>
          <p:cNvPr id="9" name="TextBox 8"/>
          <p:cNvSpPr txBox="1"/>
          <p:nvPr/>
        </p:nvSpPr>
        <p:spPr>
          <a:xfrm>
            <a:off x="199030" y="4876800"/>
            <a:ext cx="3001370" cy="1015663"/>
          </a:xfrm>
          <a:prstGeom prst="rect">
            <a:avLst/>
          </a:prstGeom>
          <a:gradFill>
            <a:gsLst>
              <a:gs pos="14000">
                <a:schemeClr val="bg1"/>
              </a:gs>
              <a:gs pos="0">
                <a:schemeClr val="bg1">
                  <a:alpha val="0"/>
                </a:schemeClr>
              </a:gs>
            </a:gsLst>
            <a:lin ang="10800000" scaled="0"/>
          </a:gradFill>
        </p:spPr>
        <p:txBody>
          <a:bodyPr wrap="square" rtlCol="0">
            <a:spAutoFit/>
          </a:bodyPr>
          <a:lstStyle/>
          <a:p>
            <a:pPr eaLnBrk="0" hangingPunct="0"/>
            <a:r>
              <a:rPr lang="en-US" sz="2000" b="1" dirty="0" smtClean="0">
                <a:solidFill>
                  <a:prstClr val="black"/>
                </a:solidFill>
                <a:cs typeface="Arial" pitchFamily="34" charset="0"/>
              </a:rPr>
              <a:t>Should all neighborhoods have easy access to healthy foods?</a:t>
            </a:r>
            <a:endParaRPr lang="en-US" sz="2000" b="1" dirty="0">
              <a:solidFill>
                <a:prstClr val="black"/>
              </a:solidFill>
              <a:cs typeface="Arial" pitchFamily="34" charset="0"/>
            </a:endParaRPr>
          </a:p>
        </p:txBody>
      </p:sp>
      <p:cxnSp>
        <p:nvCxnSpPr>
          <p:cNvPr id="10" name="Straight Connector 9"/>
          <p:cNvCxnSpPr/>
          <p:nvPr/>
        </p:nvCxnSpPr>
        <p:spPr>
          <a:xfrm>
            <a:off x="-2" y="1219200"/>
            <a:ext cx="9144002"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 y="6096000"/>
            <a:ext cx="9144002"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705600" y="1438870"/>
            <a:ext cx="2286000" cy="830997"/>
          </a:xfrm>
          <a:prstGeom prst="rect">
            <a:avLst/>
          </a:prstGeom>
          <a:solidFill>
            <a:schemeClr val="accent6">
              <a:lumMod val="75000"/>
            </a:schemeClr>
          </a:solidFill>
          <a:ln>
            <a:noFill/>
          </a:ln>
        </p:spPr>
        <p:txBody>
          <a:bodyPr wrap="square" rtlCol="0">
            <a:spAutoFit/>
          </a:bodyPr>
          <a:lstStyle/>
          <a:p>
            <a:pPr algn="ctr" eaLnBrk="0" fontAlgn="base" hangingPunct="0">
              <a:spcBef>
                <a:spcPct val="0"/>
              </a:spcBef>
              <a:spcAft>
                <a:spcPct val="0"/>
              </a:spcAft>
            </a:pPr>
            <a:r>
              <a:rPr lang="en-US" sz="2400" b="1" dirty="0" smtClean="0">
                <a:solidFill>
                  <a:prstClr val="white"/>
                </a:solidFill>
              </a:rPr>
              <a:t>Increasing Leverage</a:t>
            </a:r>
            <a:endParaRPr lang="en-US" sz="2400" b="1" dirty="0">
              <a:solidFill>
                <a:prstClr val="white"/>
              </a:solidFill>
            </a:endParaRPr>
          </a:p>
        </p:txBody>
      </p:sp>
    </p:spTree>
    <p:extLst>
      <p:ext uri="{BB962C8B-B14F-4D97-AF65-F5344CB8AC3E}">
        <p14:creationId xmlns:p14="http://schemas.microsoft.com/office/powerpoint/2010/main" val="2223362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assets.atlasobscura.com/article_images/lg/20886/image.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28600" y="190500"/>
            <a:ext cx="8686799" cy="6515099"/>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152400"/>
            <a:ext cx="9144000" cy="1143000"/>
          </a:xfrm>
          <a:prstGeom prst="rect">
            <a:avLst/>
          </a:prstGeom>
        </p:spPr>
        <p:txBody>
          <a:bodyPr/>
          <a:lstStyle>
            <a:defPPr>
              <a:defRPr lang="en-US"/>
            </a:defPPr>
            <a:lvl1pPr algn="ctr" eaLnBrk="0" hangingPunct="0">
              <a:defRPr sz="2800" b="1" kern="0" cap="all">
                <a:solidFill>
                  <a:srgbClr val="4F81BD">
                    <a:lumMod val="75000"/>
                  </a:srgbClr>
                </a:solidFill>
                <a:latin typeface="Arial" pitchFamily="34" charset="0"/>
                <a:cs typeface="Arial" pitchFamily="34" charset="0"/>
              </a:defRPr>
            </a:lvl1pPr>
          </a:lstStyle>
          <a:p>
            <a:r>
              <a:rPr lang="en-US" altLang="en-US" sz="4400" dirty="0">
                <a:solidFill>
                  <a:schemeClr val="bg1"/>
                </a:solidFill>
              </a:rPr>
              <a:t>How Do We Increase Leverage?</a:t>
            </a:r>
            <a:endParaRPr lang="en-US" sz="4400" dirty="0">
              <a:solidFill>
                <a:schemeClr val="bg1"/>
              </a:solidFill>
            </a:endParaRPr>
          </a:p>
        </p:txBody>
      </p:sp>
      <p:sp>
        <p:nvSpPr>
          <p:cNvPr id="5" name="TextBox 4"/>
          <p:cNvSpPr txBox="1"/>
          <p:nvPr/>
        </p:nvSpPr>
        <p:spPr>
          <a:xfrm>
            <a:off x="304800" y="5486400"/>
            <a:ext cx="8610599" cy="1323439"/>
          </a:xfrm>
          <a:prstGeom prst="rect">
            <a:avLst/>
          </a:prstGeom>
          <a:noFill/>
        </p:spPr>
        <p:txBody>
          <a:bodyPr wrap="square" rtlCol="0">
            <a:spAutoFit/>
          </a:bodyPr>
          <a:lstStyle/>
          <a:p>
            <a:r>
              <a:rPr lang="en-US" sz="4000" b="1" dirty="0" smtClean="0">
                <a:solidFill>
                  <a:schemeClr val="bg1"/>
                </a:solidFill>
                <a:latin typeface="+mj-lt"/>
                <a:cs typeface="Arial" panose="020B0604020202020204" pitchFamily="34" charset="0"/>
              </a:rPr>
              <a:t>One way is to develop a </a:t>
            </a:r>
          </a:p>
          <a:p>
            <a:r>
              <a:rPr lang="en-US" sz="4000" b="1" dirty="0" smtClean="0">
                <a:solidFill>
                  <a:schemeClr val="bg1"/>
                </a:solidFill>
                <a:latin typeface="+mj-lt"/>
                <a:cs typeface="Arial" panose="020B0604020202020204" pitchFamily="34" charset="0"/>
              </a:rPr>
              <a:t>Health in All Policies mindset…</a:t>
            </a:r>
            <a:endParaRPr lang="en-US" sz="40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68673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2886" y="0"/>
            <a:ext cx="9111114" cy="1382889"/>
          </a:xfrm>
        </p:spPr>
        <p:txBody>
          <a:bodyPr>
            <a:normAutofit/>
          </a:bodyPr>
          <a:lstStyle/>
          <a:p>
            <a:pPr eaLnBrk="1" hangingPunct="1"/>
            <a:r>
              <a:rPr lang="en-US" b="1" dirty="0" smtClean="0">
                <a:latin typeface="Arial" pitchFamily="34" charset="0"/>
                <a:cs typeface="Arial" pitchFamily="34" charset="0"/>
              </a:rPr>
              <a:t>Health in All Policies (</a:t>
            </a:r>
            <a:r>
              <a:rPr lang="en-US" b="1" dirty="0" err="1" smtClean="0">
                <a:latin typeface="Arial" pitchFamily="34" charset="0"/>
                <a:cs typeface="Arial" pitchFamily="34" charset="0"/>
              </a:rPr>
              <a:t>H</a:t>
            </a:r>
            <a:r>
              <a:rPr lang="en-US" b="1" cap="none" dirty="0" err="1" smtClean="0">
                <a:latin typeface="Arial" pitchFamily="34" charset="0"/>
                <a:cs typeface="Arial" pitchFamily="34" charset="0"/>
              </a:rPr>
              <a:t>i</a:t>
            </a:r>
            <a:r>
              <a:rPr lang="en-US" b="1" dirty="0" err="1" smtClean="0">
                <a:latin typeface="Arial" pitchFamily="34" charset="0"/>
                <a:cs typeface="Arial" pitchFamily="34" charset="0"/>
              </a:rPr>
              <a:t>AP</a:t>
            </a:r>
            <a:r>
              <a:rPr lang="en-US" b="1" dirty="0" smtClean="0">
                <a:latin typeface="Arial" pitchFamily="34" charset="0"/>
                <a:cs typeface="Arial" pitchFamily="34" charset="0"/>
              </a:rPr>
              <a:t>)</a:t>
            </a:r>
          </a:p>
        </p:txBody>
      </p:sp>
      <p:sp>
        <p:nvSpPr>
          <p:cNvPr id="11267" name="Content Placeholder 2"/>
          <p:cNvSpPr>
            <a:spLocks noGrp="1"/>
          </p:cNvSpPr>
          <p:nvPr>
            <p:ph idx="1"/>
          </p:nvPr>
        </p:nvSpPr>
        <p:spPr>
          <a:xfrm>
            <a:off x="304800" y="1143000"/>
            <a:ext cx="4343400" cy="4876800"/>
          </a:xfrm>
        </p:spPr>
        <p:txBody>
          <a:bodyPr>
            <a:normAutofit/>
          </a:bodyPr>
          <a:lstStyle/>
          <a:p>
            <a:pPr marL="0" indent="0">
              <a:buNone/>
            </a:pPr>
            <a:r>
              <a:rPr lang="en-US" sz="2500" b="1" dirty="0" smtClean="0">
                <a:cs typeface="Arial" pitchFamily="34" charset="0"/>
              </a:rPr>
              <a:t>A “change </a:t>
            </a:r>
            <a:r>
              <a:rPr lang="en-US" sz="2500" b="1" dirty="0">
                <a:cs typeface="Arial" pitchFamily="34" charset="0"/>
              </a:rPr>
              <a:t>in systems that determine how decisions are made and implemented by local, state, and federal governments to ensure that policy decisions have neutral or beneficial impacts on health determinants</a:t>
            </a:r>
            <a:r>
              <a:rPr lang="en-US" sz="2500" b="1" dirty="0" smtClean="0">
                <a:cs typeface="Arial" pitchFamily="34" charset="0"/>
              </a:rPr>
              <a:t>.”</a:t>
            </a:r>
          </a:p>
          <a:p>
            <a:pPr marL="0" indent="0">
              <a:buNone/>
            </a:pPr>
            <a:endParaRPr lang="en-US" sz="2500" b="1" dirty="0">
              <a:cs typeface="Arial" pitchFamily="34" charset="0"/>
            </a:endParaRPr>
          </a:p>
          <a:p>
            <a:pPr marL="0" indent="0">
              <a:buNone/>
            </a:pPr>
            <a:r>
              <a:rPr lang="en-US" sz="2500" b="1" dirty="0" smtClean="0">
                <a:cs typeface="Arial" pitchFamily="34" charset="0"/>
              </a:rPr>
              <a:t>Focuses </a:t>
            </a:r>
            <a:r>
              <a:rPr lang="en-US" sz="2500" b="1" dirty="0">
                <a:cs typeface="Arial" pitchFamily="34" charset="0"/>
              </a:rPr>
              <a:t>on changing systems of decision-making, rather than changing a single </a:t>
            </a:r>
            <a:r>
              <a:rPr lang="en-US" sz="2500" b="1" dirty="0" smtClean="0">
                <a:cs typeface="Arial" pitchFamily="34" charset="0"/>
              </a:rPr>
              <a:t>decision.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0" y="1219200"/>
            <a:ext cx="3650871" cy="4702452"/>
          </a:xfrm>
          <a:prstGeom prst="rect">
            <a:avLst/>
          </a:prstGeom>
          <a:noFill/>
          <a:ln w="76200">
            <a:solidFill>
              <a:schemeClr val="accent1">
                <a:lumMod val="75000"/>
              </a:schemeClr>
            </a:solidFill>
            <a:miter lim="800000"/>
          </a:ln>
        </p:spPr>
      </p:pic>
      <p:sp>
        <p:nvSpPr>
          <p:cNvPr id="3" name="Rectangle 2"/>
          <p:cNvSpPr/>
          <p:nvPr/>
        </p:nvSpPr>
        <p:spPr>
          <a:xfrm>
            <a:off x="-32238" y="6581001"/>
            <a:ext cx="9111114" cy="276999"/>
          </a:xfrm>
          <a:prstGeom prst="rect">
            <a:avLst/>
          </a:prstGeom>
        </p:spPr>
        <p:txBody>
          <a:bodyPr wrap="square">
            <a:spAutoFit/>
          </a:bodyPr>
          <a:lstStyle/>
          <a:p>
            <a:r>
              <a:rPr lang="en-US" sz="1200" dirty="0">
                <a:hlinkClick r:id="rId4"/>
              </a:rPr>
              <a:t>http://www.naccho.org/uploads/downloadable-resources/NACCHO-HiAP-Report_Experiences-from-Local-Health-Departments-Feb-2017.pdf</a:t>
            </a:r>
            <a:endParaRPr lang="en-US" sz="1200" dirty="0"/>
          </a:p>
        </p:txBody>
      </p:sp>
    </p:spTree>
    <p:extLst>
      <p:ext uri="{BB962C8B-B14F-4D97-AF65-F5344CB8AC3E}">
        <p14:creationId xmlns:p14="http://schemas.microsoft.com/office/powerpoint/2010/main" val="9854782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vert="horz" lIns="91440" tIns="45720" rIns="91440" bIns="45720" rtlCol="0" anchor="ctr">
            <a:normAutofit/>
          </a:bodyPr>
          <a:lstStyle/>
          <a:p>
            <a:r>
              <a:rPr lang="en-US" b="1" dirty="0">
                <a:latin typeface="Arial" pitchFamily="34" charset="0"/>
                <a:cs typeface="Arial" pitchFamily="34" charset="0"/>
              </a:rPr>
              <a:t>Five </a:t>
            </a:r>
            <a:r>
              <a:rPr lang="en-US" b="1" dirty="0" err="1" smtClean="0">
                <a:latin typeface="Arial" pitchFamily="34" charset="0"/>
                <a:cs typeface="Arial" pitchFamily="34" charset="0"/>
              </a:rPr>
              <a:t>H</a:t>
            </a:r>
            <a:r>
              <a:rPr lang="en-US" b="1" cap="none" dirty="0" err="1" smtClean="0">
                <a:latin typeface="Arial" pitchFamily="34" charset="0"/>
                <a:cs typeface="Arial" pitchFamily="34" charset="0"/>
              </a:rPr>
              <a:t>i</a:t>
            </a:r>
            <a:r>
              <a:rPr lang="en-US" b="1" dirty="0" err="1" smtClean="0">
                <a:latin typeface="Arial" pitchFamily="34" charset="0"/>
                <a:cs typeface="Arial" pitchFamily="34" charset="0"/>
              </a:rPr>
              <a:t>AP</a:t>
            </a:r>
            <a:r>
              <a:rPr lang="en-US" b="1" dirty="0" smtClean="0">
                <a:latin typeface="Arial" pitchFamily="34" charset="0"/>
                <a:cs typeface="Arial" pitchFamily="34" charset="0"/>
              </a:rPr>
              <a:t> Themes from NACCHO</a:t>
            </a:r>
            <a:endParaRPr lang="en-US" b="1" dirty="0">
              <a:latin typeface="Arial" pitchFamily="34" charset="0"/>
              <a:cs typeface="Arial" pitchFamily="34" charset="0"/>
            </a:endParaRPr>
          </a:p>
        </p:txBody>
      </p:sp>
      <p:sp>
        <p:nvSpPr>
          <p:cNvPr id="3" name="Content Placeholder 2"/>
          <p:cNvSpPr>
            <a:spLocks noGrp="1"/>
          </p:cNvSpPr>
          <p:nvPr>
            <p:ph idx="1"/>
          </p:nvPr>
        </p:nvSpPr>
        <p:spPr>
          <a:xfrm>
            <a:off x="4800600" y="1493837"/>
            <a:ext cx="4191000" cy="4525963"/>
          </a:xfrm>
        </p:spPr>
        <p:txBody>
          <a:bodyPr vert="horz" lIns="91440" tIns="45720" rIns="91440" bIns="45720" rtlCol="0">
            <a:normAutofit/>
          </a:bodyPr>
          <a:lstStyle/>
          <a:p>
            <a:pPr>
              <a:buFont typeface="Wingdings" panose="05000000000000000000" pitchFamily="2" charset="2"/>
              <a:buChar char="§"/>
            </a:pPr>
            <a:r>
              <a:rPr lang="en-US" sz="2800" b="1" dirty="0">
                <a:cs typeface="Arial" pitchFamily="34" charset="0"/>
              </a:rPr>
              <a:t>Partnerships and Collaborations</a:t>
            </a:r>
          </a:p>
          <a:p>
            <a:pPr>
              <a:buFont typeface="Wingdings" panose="05000000000000000000" pitchFamily="2" charset="2"/>
              <a:buChar char="§"/>
            </a:pPr>
            <a:r>
              <a:rPr lang="en-US" sz="2800" b="1" dirty="0">
                <a:cs typeface="Arial" pitchFamily="34" charset="0"/>
              </a:rPr>
              <a:t>Windows of Opportunity</a:t>
            </a:r>
          </a:p>
          <a:p>
            <a:pPr>
              <a:buFont typeface="Wingdings" panose="05000000000000000000" pitchFamily="2" charset="2"/>
              <a:buChar char="§"/>
            </a:pPr>
            <a:r>
              <a:rPr lang="en-US" sz="2800" b="1" dirty="0">
                <a:cs typeface="Arial" pitchFamily="34" charset="0"/>
              </a:rPr>
              <a:t>Building Capacity</a:t>
            </a:r>
          </a:p>
          <a:p>
            <a:pPr>
              <a:buFont typeface="Wingdings" panose="05000000000000000000" pitchFamily="2" charset="2"/>
              <a:buChar char="§"/>
            </a:pPr>
            <a:r>
              <a:rPr lang="en-US" sz="2800" b="1" dirty="0">
                <a:cs typeface="Arial" pitchFamily="34" charset="0"/>
              </a:rPr>
              <a:t>Embedding </a:t>
            </a:r>
            <a:r>
              <a:rPr lang="en-US" sz="2800" b="1" dirty="0" smtClean="0">
                <a:cs typeface="Arial" pitchFamily="34" charset="0"/>
              </a:rPr>
              <a:t>&amp; </a:t>
            </a:r>
            <a:r>
              <a:rPr lang="en-US" sz="2800" b="1" dirty="0">
                <a:cs typeface="Arial" pitchFamily="34" charset="0"/>
              </a:rPr>
              <a:t>Sustaining a Framework for Change</a:t>
            </a:r>
          </a:p>
          <a:p>
            <a:pPr>
              <a:buFont typeface="Wingdings" panose="05000000000000000000" pitchFamily="2" charset="2"/>
              <a:buChar char="§"/>
            </a:pPr>
            <a:r>
              <a:rPr lang="en-US" sz="2800" b="1" dirty="0">
                <a:cs typeface="Arial" pitchFamily="34" charset="0"/>
              </a:rPr>
              <a:t>Challenges</a:t>
            </a:r>
          </a:p>
        </p:txBody>
      </p:sp>
      <p:pic>
        <p:nvPicPr>
          <p:cNvPr id="3074" name="Picture 2" descr="Image result for partnershi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828800"/>
            <a:ext cx="4422736" cy="3124200"/>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1131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accent1">
                    <a:lumMod val="75000"/>
                  </a:schemeClr>
                </a:solidFill>
                <a:latin typeface="Trajan Pro"/>
                <a:ea typeface="+mj-ea"/>
                <a:cs typeface="Trajan Pro"/>
              </a:defRPr>
            </a:lvl1pPr>
          </a:lstStyle>
          <a:p>
            <a:pPr>
              <a:defRPr/>
            </a:pPr>
            <a:r>
              <a:rPr lang="en-US" b="1" dirty="0" smtClean="0">
                <a:solidFill>
                  <a:srgbClr val="4F81BD">
                    <a:lumMod val="75000"/>
                  </a:srgbClr>
                </a:solidFill>
                <a:latin typeface="Arial" pitchFamily="34" charset="0"/>
                <a:cs typeface="Arial" pitchFamily="34" charset="0"/>
              </a:rPr>
              <a:t>YOUR PRESENTERS</a:t>
            </a:r>
            <a:endParaRPr lang="en-US" b="1" dirty="0">
              <a:solidFill>
                <a:srgbClr val="4F81BD">
                  <a:lumMod val="75000"/>
                </a:srgbClr>
              </a:solidFill>
              <a:latin typeface="Arial" pitchFamily="34" charset="0"/>
              <a:cs typeface="Arial" pitchFamily="34" charset="0"/>
            </a:endParaRPr>
          </a:p>
        </p:txBody>
      </p:sp>
      <p:sp>
        <p:nvSpPr>
          <p:cNvPr id="2" name="Rectangle 1"/>
          <p:cNvSpPr/>
          <p:nvPr/>
        </p:nvSpPr>
        <p:spPr>
          <a:xfrm>
            <a:off x="0" y="3717925"/>
            <a:ext cx="3886200" cy="1138773"/>
          </a:xfrm>
          <a:prstGeom prst="rect">
            <a:avLst/>
          </a:prstGeom>
        </p:spPr>
        <p:txBody>
          <a:bodyPr wrap="square">
            <a:spAutoFit/>
          </a:bodyPr>
          <a:lstStyle/>
          <a:p>
            <a:r>
              <a:rPr lang="en-US" sz="3200" b="1" dirty="0" smtClean="0">
                <a:solidFill>
                  <a:sysClr val="windowText" lastClr="000000"/>
                </a:solidFill>
              </a:rPr>
              <a:t>Jimmy </a:t>
            </a:r>
            <a:r>
              <a:rPr lang="en-US" sz="3200" b="1" dirty="0">
                <a:solidFill>
                  <a:sysClr val="windowText" lastClr="000000"/>
                </a:solidFill>
              </a:rPr>
              <a:t>Dills</a:t>
            </a:r>
            <a:r>
              <a:rPr lang="en-US" dirty="0">
                <a:solidFill>
                  <a:sysClr val="windowText" lastClr="000000"/>
                </a:solidFill>
              </a:rPr>
              <a:t>, </a:t>
            </a:r>
            <a:r>
              <a:rPr lang="en-US" sz="2000" dirty="0">
                <a:solidFill>
                  <a:sysClr val="windowText" lastClr="000000"/>
                </a:solidFill>
              </a:rPr>
              <a:t>MUP MPH</a:t>
            </a:r>
            <a:br>
              <a:rPr lang="en-US" sz="2000" dirty="0">
                <a:solidFill>
                  <a:sysClr val="windowText" lastClr="000000"/>
                </a:solidFill>
              </a:rPr>
            </a:br>
            <a:r>
              <a:rPr lang="en-US" i="1" dirty="0" smtClean="0">
                <a:solidFill>
                  <a:sysClr val="windowText" lastClr="000000"/>
                </a:solidFill>
              </a:rPr>
              <a:t>Health Integration Associate</a:t>
            </a:r>
          </a:p>
          <a:p>
            <a:r>
              <a:rPr lang="en-US" i="1" dirty="0" smtClean="0">
                <a:solidFill>
                  <a:sysClr val="windowText" lastClr="000000"/>
                </a:solidFill>
                <a:hlinkClick r:id="rId3"/>
              </a:rPr>
              <a:t>jdills@gsu.edu</a:t>
            </a:r>
            <a:endParaRPr lang="en-US" sz="2000" i="1" dirty="0">
              <a:solidFill>
                <a:sysClr val="windowText" lastClr="000000"/>
              </a:solidFill>
            </a:endParaRPr>
          </a:p>
        </p:txBody>
      </p:sp>
      <p:sp>
        <p:nvSpPr>
          <p:cNvPr id="6" name="AutoShape 4" descr="data:image/jpeg;base64,/9j/4AAQSkZJRgABAQAAAQABAAD/2wCEAAkGBxASDxIUEBISEBQVEhUWFRAQFBQPFBAVFBQWFhUUFBQYHCggGBolHRUUITEiJSkrLi4uFx8zODMsNygtLisBCgoKDg0OGxAQGiwcHxwsLCwsLCwsLCwsLCwsLCwsLCwsLCwsLCwsLCwsLCwsLCwsLCwsLCwsLCwsLCwsLCwsLP/AABEIAMIBAwMBIgACEQEDEQH/xAAcAAABBQEBAQAAAAAAAAAAAAACAAEDBAUGBwj/xABDEAACAQIEAgcFBAgEBgMAAAABAgADEQQFEiExUQYTIkFhcYEykaGxwQcUQlIjJDNicoLR8BU0orJTc3SSwvEWNUP/xAAZAQADAQEBAAAAAAAAAAAAAAAAAQIDBAX/xAAmEQEBAAIBAwQCAgMAAAAAAAAAAQIRMQMSIQQiQUIyYRNRBaHx/9oADAMBAAIRAxEAPwDJAkyibidDMfYHqf8AWn9Zl18M9N2SopR1NmU8QZy7borQ1ESiSAQVowhCOBDAhsaCBCtCtFaLZhM4XoxSD5lWe97avS5t9J3GJNqbHkp+U5D7PKdziKh73t9ZeN9tRl5sdcxmLnn4PObrLMbO19nzkY8nlwylMJTEBCtNEHEIRKIUewQivEBHtDZaNeNaFaK0NgMzs0B6wfw/WadpRzNe0v8AD9YfBM8R7yQKIrRKQ2MIIYd+UdAb/wB8xAAanYXjil2rd9r/AAvJ+qvRHjWI9NKyWsBrrsOCjSvmbL8hAmdfjYQGqGWa1LSiD8Tdq3hwUSGumk25cfOMkDMZGTJGEC0YOp2ijqNooE9lwfTfGoirem4UAAupJNuZB3mTmmYPiKpq1AuogDsiwsOEpKJIBMW8kMokgESrJNMR6MBCAj6YQEBo0cCPaPaB6UM8qacNVP7hmN9n+H04O/5mJl3pjW0YOqeYAtzk/RulpwlIWt2b285X0Rr3NEiYueLsvnNtpj53wXzk48qy4ZKrCtCAitNWRAQgI4EcCADHtCtHtAAtFaSARrQALSnmS9pfI/OXwJWzBirKR3gj5QJndU3Iwhh25SRq7Hvgl25mRuq8G+7G4vsJLSw3bt4H4A/UQNypO+1vTfY+UtGwIbf2APNhqT6AwCsoARRfgdXrYj+nujEg3G+7XP8Afukv3QbXbiEIt++xG/iLXkb4Rhul2HaNgNwqtYMfOMiFQBmqHfTsg8RsJValZNbfiNlB/FzbylilR1EXG3G399w+sKphnqsWPZVRbUdgqju8/CPcGqymgGW69JQdjtz5yBgsqUrEanaKGpFu+KPZaegosnUSNZIs5rXSlUQ7RUKLubIpY8lBY+4SSrQdDZ1ZD3BgVJ98NnpGBHhCJobGgGNeIxjHsnNdO2vh1UfiqKPiJuYfs01HJQPhMLpPdq+FQd73PoJuYp7KT4S7+MiJ+VYuKz5lcqFuAecgfMutsCum28zMT7RPPeS4Edr0l6mmW7tfAjxwI9oK0cQgIlEeIaNaPHtHtGNBtFaFFAaMBK2Zr7Hr9JbAlXNuCeZ+URKPVjnJKYQHifPl4yGSU6dx38fT1kLXKKKrbqbOvgQVPEjwB0n0jNVVdyv5CvDfiT8be+DQe6qDdgH3UcVDAhj5bi/l5ylWNz4AWHkIAdTEk72EejjbHteztqA4lRvplfTAYWhJBbU+ILK/aGnUNQS+wU7gHwgV671LIgJH5VHtHnaKsafZ0lnY31s2wv3Ad+wj/wCIlV00za43YAL6DwlzSFLFUShs1geQ3t5yuZI7yJmlQCUbRoyvtHjS9IXhDWCsNROXbr00snzSphnL09JJFiGFwR6SfOM7q4or1gQab2CAjjxuSfCZSw0BJsNyeAHfFsa87EsKHWwtRLa0ZL8NSlb++RxbPQWgGSmRtHKVjnsWurMKXJEJ98s5vUstu8waCXxdRrHZQAZWzWpd7cpreZGU4rEq8TJcAe36SOoN5JgVs8214Y/LSijgRwJG2h1jxxFECEKMseIEBFFHAjBCV81Xsp5n5S0JWzj2F/i+kBWbpPKSojjtDa29wbED04CVdXjLGHxpQqQQCDsbKSB4XEg1+vWLjWxWoNLBmNw3CynV+YX8fG8yD5zRxGL6wO4qi5QhluE63+Ue0bb78uJmSzjlCQUTHxkbkRmq+EiarKkJfxQqilS1qqodRQgLdjtcsRufWDRzIUx2VDnnUVdI8lAuZXxHVgqaTuw0gtdQpRr7gb2I8ZPTxmFt+lSo57mQJTI9x3lJUsXjHqHtW8lAUDytKjNJMUUv+j12/ftf4SszS4W0qttFI14RQS9TCkcdrdx2IhrCrVS7lmNyxuT4njJ3wdRVDMhVTwJFrzh275ihUSbDVGRwymzKQQeNjAAhiK1WmlmGZYnFABxrC72ppwPM2mbaamV5rVoBhT09rjqGrukOIwzjtupGok6iNiTuZHcUx0okSJhLZQSN6V7ypkLGPT41GPOZD7sTNqpg2p0W1G7E3v5mZi0tp1Sy22Oe46mqya6WMLB+1LGJpbwcPTs03+rD7LcUcCIzJodYUFYUQKKKPaAOseKKAGJVzv8AZD+IS3TlbPR+g/mEPkfDAJlmhj9BBUbjnYqPHSRYnzv692eakloV1UA2DH8pF7nuBuLaefeYtBsVqj1ChqU6tVqilUdiylgTsw3OwvsBsb+kw6twSCLEGxHIiar1Kj0zUer1fWararXqWFma+2lALqLX422AlKpSSo10ulyFQXvq43d+Q2HD8w9XIFFmk2X0Hd/0ZUOoLgOQNWgXIF9ibX2PG0F8M25S7KFdw1iNS0x2iB4XEkxoVR1ShahDh1rKbkq6AmmfG594lFUdTFBqjVSugM17UbKEPgp2tLGIwtComqjVAqfipOOr1eKkki/hIsFUpBtNa4RgO2o/CfzDvA5jcESrmmCNGoV1B1O6VF3Wop4EH5iOJVH4kHaATHMjaUlIp2ikanaKPSXrOIo4impapQqoo4syMo99pZw2dM6jrSzoh9jbccPC8v4b7U6f6WljqDPuV/QqukjgQys05/pN0swNUJ9zwzUCCdRIVAwtsNKk353nHl0bfFjt6HquzLd8/wDFnEZojOxpoVUnZeJEAZh4GYmDz9QRrU277Rq2f6mNl27udvGV/D+k3rXnbeGY+BnSUcRXrYUWoVap/C4FwJwS54nVm6trvse606Ton9o33ZDTrU3qIN00aQVubkG/dJy6H6H81nBYupUpECrSemTw1qVv5R8DVNRtKi5PPYQemPTuji0QUqDqVa+uoVuARuAFPft7pQ6H4j7xilpsrWIPs8dpePR/Sf563c1yqsKDMQthxs1/pOb0bT0TO8jp0cG+lalzuSSTax75woW1jy390rs7R393lQbBtbtKVPIi23OVqlHSZ2jY1cYoqBNFuzY7+z37ecxc6wulCRznRjvs8+HLcp3+GLGMRMaYugSwoIhCIFDgQ4Ao4grCWASLK+f/AOX9R85Zpyvnn7A+Y+cU5PLhyZEOiNyTbYfi4edu+3G3fHIMEqZr2str+Frlmeo9iEWyBrbtwRSTxC7uRwuOG8Qp6urO+uoTo/CEXWUvYcfZY+glSqp2W4sLHbcWH9sf5pZpViKwNtqaWAt+WmQB7yfjJuNPaCtiagVURyEUOAQArFaoXWGI4g2Eiw+ELalHtBSbeXf6FfjJ8Fhy9PEd2ilr8lBCH/cJbrVjRfBYlAG1JdlPAlHKVEPgQfjHrQ2puKdfClhtWpG5X/iU22LDxBtcesyGqNp03uAbgcbeUu46mKdd+rJ06iVP7jbge42lIrKkKojAMlKwGWPSaZRtFCUbRRk6vPqVsZiP+a0q/d+B5zQ6Q/57Ef8AMMrVa6qikm1j3xZc1WM8NDJ8lasdK2v4zep9AqxA4Sn0VzNKbB/aBOnyvPXFxCpTS448LeMg7+nmyfZ/WPeDAp9CXBIqFUI7jPUMO41bCPWwdN21OgJ4Xk3JpMLry8xToQzGyupPKdJ9nXRv7vi6jOVZhSIAHFSWFz7p02HwyI11QA85W6O5jRfHVqaLZ1p3Z/zdoC0vC+WeWNjo8dTDUqikXBRhbnsZ4viKdtp7dVHZPkflPFcad5WYw5bmS4HqqAB3uS3vmd0lUdU03KTjq1tt2R8phdIGvReafVzfdyUUUU53acQhBEcSQKHAhwBlhLBWEsKcS04demGCg8NX9YCmLFPZQeTA/OGH5QZfjRPltP8AKO+QNgKf5e6Rtj+PrIHx5nVdOaJRhkDeyLb/AFkXUCzGw/8AYMrNizeQPipNNdwTKgrDbt0Kied9Jt/pmdXqXpKh/C7EeAcC496yOpXNpWq1YtHs1QSJljO8BngPJmkTR2MC8ZDUbRoynaKAdJnGID4qsw4M95Qx9NXUKZDjMYnXN2hxj031bjnD7Ffx8L2BTqqRAJ4j0ncYPpJiP8O5lHADsNiL8JwdbsoSfCd70aak+XU6dUagahO3hCY7yHdccHRdD87rVqwFS1tM0c5x9VK7BWAXSNpRyXGYRan6NGUrtJ81zjBqxNQdra4PGRend6VOtLPDL/x1kqNrqHToPZFpi/Z1na0ce7vqYVEddtzuwYH4fGaGbZzgalKoEpFjpNiBvfumZ0DqUKOIIqjtncX7gY5hcaVz3Ho+P6bUUVrUqhNjx0gX8TeeXtiNVpp9JMQpd9Ow3+c5qjV2jzV0r8uxyvHmpSJP4Tp90zs7qXptC6MNelU/jMgzo9hpp9XP92FFBEKcztOI4jCOJIFCBgxQAlhLABhgxU4lWVs2qaaJPIj5ydZTz0/qz+nzhjyMuGE2OmhhsdhjTs+z6GA9rSWsxF7d/s+E5wtNzBZdh3wFXEv14NKtTpstNqdn6wE6hqXs25XM3tYyM9sXIziZbzLK1omiz1D1Fel1lOuKeo24FHphhZ1OxsfES3nvRlcJX6mti6KvpVrlKwWzi4uwUgRd0HaxjiDIzUmlnHR2thq1OlVehepTFRHFVeqZGvY9Y1gL2PwkWb9HMZhlviKJpi2oEvSbUvDUArkkR90PTOapBNSWHyrEhdRoVtP5gjMvvAtKTqRsQQeRFj7jGm7E1SB1kAmNGSVXNooCnaKPQV8zt94qW2Grb1m5lLKKIvxvM2pgm60lu0L8ecvYbYNewtwErLgpN1o4qtpBsA9xOj6KVv1NPBztOQ6zsggzo8gL/dmCcdV5XRuqjrY+3Ttsgzh6ZKqim7cTxnP9J6VSriajkhbnh5QcpWstQFjte5k+aU3eoShFiN9UvWPdaxm5jJtn4WpWoI5VlttqBANx32hZeVbHu+qwIU7by39xLU21EG6/SZnR3EaK+kAG+2/dYzPOYy7a4W2aamb1hqbfnMSi0u54D1recz6QmOdjfpzw6LoxXtSqi/4/pK+aYm95WyR9qo8ZHjDvNd+1jr3owYV4EU5HWMQoAhCAEDHgxXgBQ4AMcGKqkSAyln3+Wf0+ctgyjnx/Vn9PnCcllw5Mzo8v/wDpMd/1mG+IInNGdTklcpkuPIsT96w3tKtQEG4IKuCCPC01y4RIl6UWGQ5YpPbLYhwO/qyW38iSst/afhGq5ytNPaehhwPPSZxWbY+tXu1Zy5FPSvABFUdlEUABVHIACeq5/mlGn0gpirQpNqwyKtc6+spO9Jwp9rSRc29m+5kXx/scvMMyzE1qWGQ//jQNIHmnWO6+4Pb0nZ9PP1jJsqxNrsimg55WXTv60j7555T9lfIT0HIz946N46lxbDVhVUfukqx+TysvGqJ/ST7Lqpq4TMcJcjXS6xLGxB0spI9Qs84qFiTqJLd5bc38Z2X2VY1aWYKzcHHVAfvP2hf/ALfjMHpZg+px+Jp22FViP4WOofOGPjOwrN4xDSxjiibkHtBVDKpta5PdM6o1zf5bSxjDZaa8LLqPmxv/AElSaRFGvCPGXhHleSXC7HiDePVbY2B3E7r/AOOEd0nTo/fa3dOW+pxdOPp8nniUX02sZ0fR/EOtO3DedPQ6NbbiSUOjpubbSZ6zGUX0mVjNp4o8ry9QxNZgdKC3eZq4bo9vNXDZToBAtYxZf5CQT/H7cj97JFiLbWmVhMIUralFze4PnPRFyKl3y1hMkpGoosNyBuJlfXzK6aT0PbNuGzDKK7sW7PM2mQtK093PRqkQRc8uAnkGbYPq61VOOl2W/OxInRlcpzNM8ZjxLtn5WLdZAxJk2F2LyvXbedON3i58prM0UUU52+jgwhAhCBCvHgxwYGIGPAj3kmKUs73w7eY/3CXbynm37E/xL/uEc5F4cwaU3svxNAZbicOammrWq0XHWKyoOqO41rfiOYEySZfXL1ejqW4K0ne5IIqldRKINjqFgLb3vK2mRhVqJKtYE9ltgL8BuZ2f2rkjNAwNiMPhyCO46TYzErYDEUGLKSCtQprpNYhguokWs1tJO/nGxOb1nb9aVcQQAt8QpFRQOC9Yul/eTHzYNKFTAkYdax2DVXpjx0KjE+97ek6/7JagavisM3s4jCstvFb/AEc+6Y/SHpBTxGHw1FMOuGFDXZUcuratO/aF77czIehON6nMcM97DrNB8nBX6iF840pqVQo1Gw7UDwZK2tv5HC/+Le+dJ9qWEDY+lUX2a9FD6g2Pwt7phdLK6vjcQU2XrGCgeGx95BPrOmzqqKuUYSuT2qKmn4k202+F4W+ZS/uOCxj6qjHx28hsJXkhgNNYz0JeEeMvCPGT3jEvdu1ttwkmHdbyDpAD123C0gwoPfPEzx86ezjl8tfUtoQqASpSQ3Etrh7zGzTWZbT4dgZLVqWMHDUwJI9MHjIsXEaVQTDFYBl8x84DaRM3GYmx2jwx8llfD0inV7I4cJ4p0iv97rg/8Rjt4m/1ncNmj9ULE3txnmmJrk1XubnUd57GeXdjHl44dmVQE2JlSq2/rJsSd5SZ9/Wb9O+xz9Se9cjGEYxmLUwMIQFhShocUCPeFArxwYF4Ukzyrmv7E+Y+YlmVsy/ZHzHzhCrCKRqZZTdTY8xsZKRBtFs09XNKzIUcmoO0bsSTqakaVye82tx37Il7C1sPWZes1NUNYMesAbUnVlAmssO8A2uBvxEx2EiZZRaXnykNUKqWAFOpUBt1l9FQrpG4vtbhf1mXTw1RlZ1BISxZgd15Hn6iWaWLdLAG4sRoYB1s1rjSdu4e6R0qlgw/No4d2lrmVLU2KdS9ze97734+stvmbnCrh/wiqal+d1ta3xmnimTEVGYDayk3N2CgPqJJ342+EzTgkPVAMV1rux7Q1d4sNxK2mzTMMFpZqYdgCbXUG2ocDK5EpJ14R4y8I8e06fQOPdWKkbyBVEjqVNhaSU2nj5zy9icJ0MsrUlRGkoMzsVFhKloL15ECTtGdCNiN5OlbBVqmZGJeb9XK6ugtoa1rzDr0xNMGeVlPUxzaLX7pylYEVTfvm9VmPjlswM7Jk58oz8eZns+8vZp7APjMnXvOrp32uXqfk3O4QTEvARiZmulEIN4ryiHqjgyO8fVAC1R4F4tUWgOVsx/ZnzHzk15Wx5/R+o+cIKzIJkto2mQtA0AiTFYGmPZVXaA0nZJERKiahaH96fsXNwnsg90a28jZZcRYkWqvVFTe97qLbDnv9JTaSmRkSommXhHjqNoo0vbpYpxRTy8nq4pe+XrDqh5xRTOriNeMkT2xfmIopFU7ev8Asj/D9J5hiOJiimvy4vT8VQqCZmPEeKa48tMuGPmY7HrMdhwiinZh+Ljz5bacBBMUUlRrR7RopQIxooo0nAj2jRQOE0gxo7HqPnFFEKpERrbxRTNoBhI7RRRwqAiRsBFFGV5RMIBUR4pcTUTKOUjIEUUqJolUWjxRSi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2" name="Picture 2" descr="http://www2.gsu.edu/~padthp/images/andrew%20young%20school.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 y="1066800"/>
            <a:ext cx="9144000" cy="259772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2" y="1066800"/>
            <a:ext cx="9144002"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 y="3641725"/>
            <a:ext cx="9144002"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5181600" y="3724852"/>
            <a:ext cx="3956711" cy="1138773"/>
          </a:xfrm>
          <a:prstGeom prst="rect">
            <a:avLst/>
          </a:prstGeom>
        </p:spPr>
        <p:txBody>
          <a:bodyPr wrap="square">
            <a:spAutoFit/>
          </a:bodyPr>
          <a:lstStyle/>
          <a:p>
            <a:pPr algn="r"/>
            <a:r>
              <a:rPr lang="en-US" sz="3200" b="1" dirty="0" smtClean="0">
                <a:solidFill>
                  <a:sysClr val="windowText" lastClr="000000"/>
                </a:solidFill>
              </a:rPr>
              <a:t>Michelle Rushing</a:t>
            </a:r>
            <a:r>
              <a:rPr lang="en-US" dirty="0" smtClean="0">
                <a:solidFill>
                  <a:sysClr val="windowText" lastClr="000000"/>
                </a:solidFill>
              </a:rPr>
              <a:t>, </a:t>
            </a:r>
            <a:r>
              <a:rPr lang="en-US" sz="2000" dirty="0" smtClean="0">
                <a:solidFill>
                  <a:sysClr val="windowText" lastClr="000000"/>
                </a:solidFill>
              </a:rPr>
              <a:t>MPH</a:t>
            </a:r>
            <a:r>
              <a:rPr lang="en-US" sz="2000" dirty="0">
                <a:solidFill>
                  <a:sysClr val="windowText" lastClr="000000"/>
                </a:solidFill>
              </a:rPr>
              <a:t/>
            </a:r>
            <a:br>
              <a:rPr lang="en-US" sz="2000" dirty="0">
                <a:solidFill>
                  <a:sysClr val="windowText" lastClr="000000"/>
                </a:solidFill>
              </a:rPr>
            </a:br>
            <a:r>
              <a:rPr lang="en-US" i="1" dirty="0" smtClean="0">
                <a:solidFill>
                  <a:sysClr val="windowText" lastClr="000000"/>
                </a:solidFill>
              </a:rPr>
              <a:t>Policy Impact Specialist</a:t>
            </a:r>
          </a:p>
          <a:p>
            <a:pPr algn="r"/>
            <a:r>
              <a:rPr lang="en-US" i="1" dirty="0" smtClean="0">
                <a:solidFill>
                  <a:sysClr val="windowText" lastClr="000000"/>
                </a:solidFill>
                <a:hlinkClick r:id="rId3"/>
              </a:rPr>
              <a:t>mmarcus2@gsu.edu</a:t>
            </a:r>
            <a:endParaRPr lang="en-US" sz="2000" i="1" dirty="0">
              <a:solidFill>
                <a:sysClr val="windowText" lastClr="000000"/>
              </a:solidFill>
            </a:endParaRPr>
          </a:p>
        </p:txBody>
      </p:sp>
    </p:spTree>
    <p:extLst>
      <p:ext uri="{BB962C8B-B14F-4D97-AF65-F5344CB8AC3E}">
        <p14:creationId xmlns:p14="http://schemas.microsoft.com/office/powerpoint/2010/main" val="3382275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7785" y="124599"/>
            <a:ext cx="8697615" cy="6428601"/>
          </a:xfrm>
          <a:prstGeom prst="rect">
            <a:avLst/>
          </a:prstGeom>
          <a:noFill/>
          <a:ln w="76200">
            <a:solidFill>
              <a:schemeClr val="accent1">
                <a:lumMod val="75000"/>
              </a:schemeClr>
            </a:solidFill>
            <a:miter lim="800000"/>
          </a:ln>
        </p:spPr>
      </p:pic>
      <p:sp>
        <p:nvSpPr>
          <p:cNvPr id="8" name="Rectangle 7"/>
          <p:cNvSpPr/>
          <p:nvPr/>
        </p:nvSpPr>
        <p:spPr>
          <a:xfrm>
            <a:off x="0" y="6581001"/>
            <a:ext cx="9146931" cy="276999"/>
          </a:xfrm>
          <a:prstGeom prst="rect">
            <a:avLst/>
          </a:prstGeom>
        </p:spPr>
        <p:txBody>
          <a:bodyPr wrap="square">
            <a:spAutoFit/>
          </a:bodyPr>
          <a:lstStyle/>
          <a:p>
            <a:r>
              <a:rPr lang="en-US" sz="1200" dirty="0">
                <a:hlinkClick r:id="rId3"/>
              </a:rPr>
              <a:t>http://www.naccho.org/uploads/downloadable-resources/Programs/Community-Health/factsheet_hiap_dec2014-1.pdf</a:t>
            </a:r>
            <a:r>
              <a:rPr lang="en-US" sz="1200" dirty="0"/>
              <a:t> </a:t>
            </a:r>
          </a:p>
        </p:txBody>
      </p:sp>
    </p:spTree>
    <p:extLst>
      <p:ext uri="{BB962C8B-B14F-4D97-AF65-F5344CB8AC3E}">
        <p14:creationId xmlns:p14="http://schemas.microsoft.com/office/powerpoint/2010/main" val="40155267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contex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99792" y="1567708"/>
            <a:ext cx="4876800" cy="36941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143000"/>
          </a:xfrm>
        </p:spPr>
        <p:txBody>
          <a:bodyPr vert="horz" lIns="91440" tIns="45720" rIns="91440" bIns="45720" rtlCol="0" anchor="ctr">
            <a:normAutofit/>
          </a:bodyPr>
          <a:lstStyle/>
          <a:p>
            <a:r>
              <a:rPr lang="en-US" b="1" dirty="0" smtClean="0">
                <a:latin typeface="Arial" pitchFamily="34" charset="0"/>
                <a:cs typeface="Arial" pitchFamily="34" charset="0"/>
              </a:rPr>
              <a:t>Importance of Context</a:t>
            </a:r>
            <a:endParaRPr lang="en-US" b="1" dirty="0">
              <a:latin typeface="Arial" pitchFamily="34" charset="0"/>
              <a:cs typeface="Arial" pitchFamily="34" charset="0"/>
            </a:endParaRPr>
          </a:p>
        </p:txBody>
      </p:sp>
      <p:sp>
        <p:nvSpPr>
          <p:cNvPr id="3" name="Content Placeholder 2"/>
          <p:cNvSpPr>
            <a:spLocks noGrp="1"/>
          </p:cNvSpPr>
          <p:nvPr>
            <p:ph idx="1"/>
          </p:nvPr>
        </p:nvSpPr>
        <p:spPr>
          <a:xfrm>
            <a:off x="76200" y="1143000"/>
            <a:ext cx="4495800" cy="4525963"/>
          </a:xfrm>
        </p:spPr>
        <p:txBody>
          <a:bodyPr vert="horz" lIns="91440" tIns="45720" rIns="91440" bIns="45720" rtlCol="0">
            <a:noAutofit/>
          </a:bodyPr>
          <a:lstStyle/>
          <a:p>
            <a:pPr>
              <a:buFont typeface="Wingdings" panose="05000000000000000000" pitchFamily="2" charset="2"/>
              <a:buChar char="§"/>
            </a:pPr>
            <a:r>
              <a:rPr lang="en-US" sz="2600" b="1" dirty="0" err="1">
                <a:cs typeface="Arial" pitchFamily="34" charset="0"/>
              </a:rPr>
              <a:t>HiAP</a:t>
            </a:r>
            <a:r>
              <a:rPr lang="en-US" sz="2600" b="1" dirty="0">
                <a:cs typeface="Arial" pitchFamily="34" charset="0"/>
              </a:rPr>
              <a:t> </a:t>
            </a:r>
            <a:r>
              <a:rPr lang="en-US" sz="2600" b="1" dirty="0" smtClean="0">
                <a:cs typeface="Arial" pitchFamily="34" charset="0"/>
              </a:rPr>
              <a:t>driven </a:t>
            </a:r>
            <a:r>
              <a:rPr lang="en-US" sz="2600" b="1" dirty="0">
                <a:cs typeface="Arial" pitchFamily="34" charset="0"/>
              </a:rPr>
              <a:t>heavily by local </a:t>
            </a:r>
            <a:r>
              <a:rPr lang="en-US" sz="2600" b="1" dirty="0" smtClean="0">
                <a:cs typeface="Arial" pitchFamily="34" charset="0"/>
              </a:rPr>
              <a:t>context</a:t>
            </a:r>
          </a:p>
          <a:p>
            <a:pPr>
              <a:buFont typeface="Wingdings" panose="05000000000000000000" pitchFamily="2" charset="2"/>
              <a:buChar char="§"/>
            </a:pPr>
            <a:r>
              <a:rPr lang="en-US" sz="2600" b="1" dirty="0" smtClean="0">
                <a:cs typeface="Arial" pitchFamily="34" charset="0"/>
              </a:rPr>
              <a:t>Successful </a:t>
            </a:r>
            <a:r>
              <a:rPr lang="en-US" sz="2600" b="1" dirty="0">
                <a:cs typeface="Arial" pitchFamily="34" charset="0"/>
              </a:rPr>
              <a:t>initiatives in one place may not work in </a:t>
            </a:r>
            <a:r>
              <a:rPr lang="en-US" sz="2600" b="1" dirty="0" smtClean="0">
                <a:cs typeface="Arial" pitchFamily="34" charset="0"/>
              </a:rPr>
              <a:t>another</a:t>
            </a:r>
            <a:endParaRPr lang="en-US" sz="2600" b="1" dirty="0">
              <a:cs typeface="Arial" pitchFamily="34" charset="0"/>
            </a:endParaRPr>
          </a:p>
          <a:p>
            <a:pPr>
              <a:buFont typeface="Wingdings" panose="05000000000000000000" pitchFamily="2" charset="2"/>
              <a:buChar char="§"/>
            </a:pPr>
            <a:r>
              <a:rPr lang="en-US" sz="2600" b="1" dirty="0" smtClean="0">
                <a:cs typeface="Arial" pitchFamily="34" charset="0"/>
              </a:rPr>
              <a:t>Absence </a:t>
            </a:r>
            <a:r>
              <a:rPr lang="en-US" sz="2600" b="1" dirty="0">
                <a:cs typeface="Arial" pitchFamily="34" charset="0"/>
              </a:rPr>
              <a:t>of </a:t>
            </a:r>
            <a:r>
              <a:rPr lang="en-US" sz="2600" b="1" dirty="0" smtClean="0">
                <a:cs typeface="Arial" pitchFamily="34" charset="0"/>
              </a:rPr>
              <a:t>step-by-step process creates </a:t>
            </a:r>
            <a:r>
              <a:rPr lang="en-US" sz="2600" b="1" dirty="0">
                <a:cs typeface="Arial" pitchFamily="34" charset="0"/>
              </a:rPr>
              <a:t>ambiguity for </a:t>
            </a:r>
            <a:r>
              <a:rPr lang="en-US" sz="2600" b="1" dirty="0" smtClean="0">
                <a:cs typeface="Arial" pitchFamily="34" charset="0"/>
              </a:rPr>
              <a:t>implementation</a:t>
            </a:r>
          </a:p>
          <a:p>
            <a:pPr>
              <a:buFont typeface="Wingdings" panose="05000000000000000000" pitchFamily="2" charset="2"/>
              <a:buChar char="§"/>
            </a:pPr>
            <a:r>
              <a:rPr lang="en-US" sz="2600" b="1" dirty="0" smtClean="0">
                <a:cs typeface="Arial" pitchFamily="34" charset="0"/>
              </a:rPr>
              <a:t>Difficulty </a:t>
            </a:r>
            <a:r>
              <a:rPr lang="en-US" sz="2600" b="1" dirty="0">
                <a:cs typeface="Arial" pitchFamily="34" charset="0"/>
              </a:rPr>
              <a:t>in communicating </a:t>
            </a:r>
            <a:r>
              <a:rPr lang="en-US" sz="2600" b="1" dirty="0" smtClean="0">
                <a:cs typeface="Arial" pitchFamily="34" charset="0"/>
              </a:rPr>
              <a:t>outcomes </a:t>
            </a:r>
            <a:r>
              <a:rPr lang="en-US" sz="2600" b="1" dirty="0">
                <a:cs typeface="Arial" pitchFamily="34" charset="0"/>
              </a:rPr>
              <a:t>or justifying </a:t>
            </a:r>
            <a:r>
              <a:rPr lang="en-US" sz="2600" b="1" dirty="0" smtClean="0">
                <a:cs typeface="Arial" pitchFamily="34" charset="0"/>
              </a:rPr>
              <a:t>resources</a:t>
            </a:r>
            <a:endParaRPr lang="en-US" sz="2600" b="1" dirty="0">
              <a:cs typeface="Arial" pitchFamily="34" charset="0"/>
            </a:endParaRPr>
          </a:p>
        </p:txBody>
      </p:sp>
    </p:spTree>
    <p:extLst>
      <p:ext uri="{BB962C8B-B14F-4D97-AF65-F5344CB8AC3E}">
        <p14:creationId xmlns:p14="http://schemas.microsoft.com/office/powerpoint/2010/main" val="24753254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299" y="228600"/>
            <a:ext cx="8391524" cy="6456106"/>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
        <p:nvSpPr>
          <p:cNvPr id="10" name="Content Placeholder 3"/>
          <p:cNvSpPr>
            <a:spLocks noGrp="1"/>
          </p:cNvSpPr>
          <p:nvPr>
            <p:ph idx="1"/>
          </p:nvPr>
        </p:nvSpPr>
        <p:spPr>
          <a:xfrm>
            <a:off x="5447198" y="249725"/>
            <a:ext cx="3352800" cy="3124199"/>
          </a:xfrm>
        </p:spPr>
        <p:txBody>
          <a:bodyPr>
            <a:noAutofit/>
          </a:bodyPr>
          <a:lstStyle/>
          <a:p>
            <a:pPr marL="0" indent="0" algn="r" eaLnBrk="1" hangingPunct="1">
              <a:buNone/>
            </a:pPr>
            <a:r>
              <a:rPr lang="en-US" sz="3600" b="1" dirty="0" smtClean="0">
                <a:solidFill>
                  <a:schemeClr val="bg1"/>
                </a:solidFill>
                <a:latin typeface="Arial" panose="020B0604020202020204" pitchFamily="34" charset="0"/>
                <a:cs typeface="Arial" panose="020B0604020202020204" pitchFamily="34" charset="0"/>
              </a:rPr>
              <a:t>Health Impact Assessment (HIA) is a springboard for </a:t>
            </a:r>
            <a:r>
              <a:rPr lang="en-US" sz="3600" b="1" dirty="0" err="1" smtClean="0">
                <a:solidFill>
                  <a:schemeClr val="bg1"/>
                </a:solidFill>
                <a:latin typeface="Arial" panose="020B0604020202020204" pitchFamily="34" charset="0"/>
                <a:cs typeface="Arial" panose="020B0604020202020204" pitchFamily="34" charset="0"/>
              </a:rPr>
              <a:t>HiAP</a:t>
            </a:r>
            <a:endParaRPr lang="en-US" sz="3600" b="1" dirty="0" smtClean="0">
              <a:solidFill>
                <a:schemeClr val="bg1"/>
              </a:solidFill>
              <a:latin typeface="Arial" panose="020B0604020202020204" pitchFamily="34" charset="0"/>
              <a:cs typeface="Arial" panose="020B0604020202020204" pitchFamily="34" charset="0"/>
            </a:endParaRPr>
          </a:p>
          <a:p>
            <a:pPr algn="r" eaLnBrk="1" hangingPunct="1">
              <a:buFont typeface="Wingdings" pitchFamily="2" charset="2"/>
              <a:buChar char="§"/>
            </a:pPr>
            <a:endParaRPr lang="en-US" sz="3600" b="1" dirty="0" smtClean="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5457760" y="6014987"/>
            <a:ext cx="3352800" cy="646331"/>
          </a:xfrm>
          <a:prstGeom prst="rect">
            <a:avLst/>
          </a:prstGeom>
        </p:spPr>
        <p:txBody>
          <a:bodyPr wrap="square">
            <a:spAutoFit/>
          </a:bodyPr>
          <a:lstStyle/>
          <a:p>
            <a:pPr algn="r"/>
            <a:r>
              <a:rPr lang="en-US" b="1" dirty="0" smtClean="0">
                <a:solidFill>
                  <a:schemeClr val="bg1"/>
                </a:solidFill>
                <a:latin typeface="Arial" panose="020B0604020202020204" pitchFamily="34" charset="0"/>
                <a:cs typeface="Arial" panose="020B0604020202020204" pitchFamily="34" charset="0"/>
              </a:rPr>
              <a:t>For more on HIA visit hiasociety.org</a:t>
            </a:r>
            <a:endParaRPr lang="en-US" dirty="0"/>
          </a:p>
        </p:txBody>
      </p:sp>
      <p:sp>
        <p:nvSpPr>
          <p:cNvPr id="5" name="Rectangle 4"/>
          <p:cNvSpPr/>
          <p:nvPr/>
        </p:nvSpPr>
        <p:spPr>
          <a:xfrm>
            <a:off x="381000" y="6718756"/>
            <a:ext cx="2819400" cy="215444"/>
          </a:xfrm>
          <a:prstGeom prst="rect">
            <a:avLst/>
          </a:prstGeom>
        </p:spPr>
        <p:txBody>
          <a:bodyPr wrap="square">
            <a:spAutoFit/>
          </a:bodyPr>
          <a:lstStyle/>
          <a:p>
            <a:r>
              <a:rPr lang="en-US" sz="800" dirty="0" smtClean="0"/>
              <a:t>Image: http</a:t>
            </a:r>
            <a:r>
              <a:rPr lang="en-US" sz="800" dirty="0"/>
              <a:t>://www.cincoanillos.com.ar/saltos-ornamentales/</a:t>
            </a:r>
          </a:p>
        </p:txBody>
      </p:sp>
    </p:spTree>
    <p:extLst>
      <p:ext uri="{BB962C8B-B14F-4D97-AF65-F5344CB8AC3E}">
        <p14:creationId xmlns:p14="http://schemas.microsoft.com/office/powerpoint/2010/main" val="37006329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1.bp.blogspot.com/-TWaJWfuDJf4/ToGeSpZvj8I/AAAAAAAAAF4/rpADajqvnNo/s1600/HIA%2BWorkshop%2BHuman%2BRights%2BDilemma%2BSimulations%2B6%2Bsmal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66800"/>
            <a:ext cx="18288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0" y="5626098"/>
            <a:ext cx="9144000" cy="1231902"/>
            <a:chOff x="0" y="5626098"/>
            <a:chExt cx="9144000" cy="1231902"/>
          </a:xfrm>
        </p:grpSpPr>
        <p:pic>
          <p:nvPicPr>
            <p:cNvPr id="9" name="Picture 8" descr="PPT-TEMP_R3.jpg"/>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5626098"/>
              <a:ext cx="9144000" cy="1231902"/>
            </a:xfrm>
            <a:prstGeom prst="rect">
              <a:avLst/>
            </a:prstGeom>
          </p:spPr>
        </p:pic>
        <p:sp>
          <p:nvSpPr>
            <p:cNvPr id="10" name="Rectangle 9"/>
            <p:cNvSpPr/>
            <p:nvPr/>
          </p:nvSpPr>
          <p:spPr>
            <a:xfrm rot="10800000" flipH="1">
              <a:off x="5410200" y="6191246"/>
              <a:ext cx="3571875" cy="533400"/>
            </a:xfrm>
            <a:prstGeom prst="rect">
              <a:avLst/>
            </a:prstGeom>
            <a:solidFill>
              <a:srgbClr val="4F8A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latin typeface="Arial" pitchFamily="34" charset="0"/>
                <a:cs typeface="Arial" pitchFamily="34" charset="0"/>
              </a:endParaRPr>
            </a:p>
          </p:txBody>
        </p:sp>
      </p:grpSp>
      <p:sp>
        <p:nvSpPr>
          <p:cNvPr id="2" name="Title 1"/>
          <p:cNvSpPr>
            <a:spLocks noGrp="1"/>
          </p:cNvSpPr>
          <p:nvPr>
            <p:ph type="title"/>
          </p:nvPr>
        </p:nvSpPr>
        <p:spPr>
          <a:xfrm>
            <a:off x="0" y="228600"/>
            <a:ext cx="9144000" cy="609600"/>
          </a:xfrm>
        </p:spPr>
        <p:txBody>
          <a:bodyPr>
            <a:noAutofit/>
          </a:bodyPr>
          <a:lstStyle/>
          <a:p>
            <a:pPr algn="ctr" eaLnBrk="1" hangingPunct="1">
              <a:defRPr/>
            </a:pPr>
            <a:r>
              <a:rPr lang="en-US" b="1" dirty="0" smtClean="0">
                <a:solidFill>
                  <a:schemeClr val="accent1">
                    <a:lumMod val="75000"/>
                  </a:schemeClr>
                </a:solidFill>
                <a:latin typeface="Arial" pitchFamily="34" charset="0"/>
                <a:cs typeface="Arial" pitchFamily="34" charset="0"/>
              </a:rPr>
              <a:t>HIA DEFINED</a:t>
            </a:r>
            <a:endParaRPr lang="en-US" b="1" dirty="0">
              <a:solidFill>
                <a:schemeClr val="accent1">
                  <a:lumMod val="75000"/>
                </a:schemeClr>
              </a:solidFill>
              <a:latin typeface="Arial" pitchFamily="34" charset="0"/>
              <a:cs typeface="Arial" pitchFamily="34" charset="0"/>
            </a:endParaRPr>
          </a:p>
        </p:txBody>
      </p:sp>
      <p:sp>
        <p:nvSpPr>
          <p:cNvPr id="8196" name="Slide Number Placeholder 3"/>
          <p:cNvSpPr>
            <a:spLocks noGrp="1"/>
          </p:cNvSpPr>
          <p:nvPr>
            <p:ph type="sldNum" sz="quarter" idx="12"/>
          </p:nvPr>
        </p:nvSpPr>
        <p:spPr>
          <a:noFill/>
        </p:spPr>
        <p:txBody>
          <a:bodyPr/>
          <a:lstStyle/>
          <a:p>
            <a:endParaRPr lang="en-US" b="1">
              <a:solidFill>
                <a:prstClr val="white"/>
              </a:solidFill>
              <a:latin typeface="Arial" pitchFamily="34" charset="0"/>
              <a:ea typeface="ＭＳ Ｐゴシック"/>
              <a:cs typeface="Arial" pitchFamily="34" charset="0"/>
            </a:endParaRPr>
          </a:p>
          <a:p>
            <a:endParaRPr lang="en-US" b="1">
              <a:solidFill>
                <a:prstClr val="white"/>
              </a:solidFill>
              <a:latin typeface="Arial" pitchFamily="34" charset="0"/>
              <a:ea typeface="ＭＳ Ｐゴシック"/>
              <a:cs typeface="Arial" pitchFamily="34" charset="0"/>
            </a:endParaRPr>
          </a:p>
        </p:txBody>
      </p:sp>
      <p:sp>
        <p:nvSpPr>
          <p:cNvPr id="6" name="Rectangle 5"/>
          <p:cNvSpPr>
            <a:spLocks noChangeArrowheads="1"/>
          </p:cNvSpPr>
          <p:nvPr/>
        </p:nvSpPr>
        <p:spPr bwMode="auto">
          <a:xfrm>
            <a:off x="1828800" y="1066799"/>
            <a:ext cx="7315200" cy="4962525"/>
          </a:xfrm>
          <a:prstGeom prst="rect">
            <a:avLst/>
          </a:prstGeom>
          <a:solidFill>
            <a:schemeClr val="accent1">
              <a:lumMod val="25000"/>
            </a:schemeClr>
          </a:solidFill>
          <a:ln>
            <a:noFill/>
          </a:ln>
        </p:spPr>
        <p:txBody>
          <a:bodyPr/>
          <a:lstStyle/>
          <a:p>
            <a:pPr eaLnBrk="0" fontAlgn="base" hangingPunct="0">
              <a:spcBef>
                <a:spcPct val="0"/>
              </a:spcBef>
              <a:spcAft>
                <a:spcPct val="0"/>
              </a:spcAft>
            </a:pPr>
            <a:endParaRPr lang="en-US" sz="2400" b="1">
              <a:solidFill>
                <a:prstClr val="black"/>
              </a:solidFill>
              <a:latin typeface="Arial" pitchFamily="34" charset="0"/>
              <a:cs typeface="Arial" pitchFamily="34" charset="0"/>
            </a:endParaRPr>
          </a:p>
        </p:txBody>
      </p:sp>
      <p:sp>
        <p:nvSpPr>
          <p:cNvPr id="8" name="Rectangle 24"/>
          <p:cNvSpPr>
            <a:spLocks noChangeArrowheads="1"/>
          </p:cNvSpPr>
          <p:nvPr/>
        </p:nvSpPr>
        <p:spPr bwMode="auto">
          <a:xfrm>
            <a:off x="1981200" y="1107831"/>
            <a:ext cx="716279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en-US" sz="3200" b="1" dirty="0">
                <a:solidFill>
                  <a:srgbClr val="FFFFFF"/>
                </a:solidFill>
                <a:cs typeface="Arial" pitchFamily="34" charset="0"/>
              </a:rPr>
              <a:t>A systematic process that uses an array of data sources and analytic methods and considers input from stakeholders to determine the potential effects of a proposed policy, plan, program, or project on the health of a population and the distribution of those effects within the population.  HIA provides recommendations on monitoring and managing those effects.</a:t>
            </a:r>
            <a:endParaRPr lang="en-US" b="1" dirty="0">
              <a:solidFill>
                <a:srgbClr val="FFFFFF"/>
              </a:solidFill>
              <a:cs typeface="Arial" pitchFamily="34" charset="0"/>
            </a:endParaRPr>
          </a:p>
        </p:txBody>
      </p:sp>
      <p:sp>
        <p:nvSpPr>
          <p:cNvPr id="4" name="Rectangle 3"/>
          <p:cNvSpPr/>
          <p:nvPr/>
        </p:nvSpPr>
        <p:spPr>
          <a:xfrm>
            <a:off x="4191000" y="6422418"/>
            <a:ext cx="4952999" cy="400110"/>
          </a:xfrm>
          <a:prstGeom prst="rect">
            <a:avLst/>
          </a:prstGeom>
        </p:spPr>
        <p:txBody>
          <a:bodyPr wrap="square">
            <a:spAutoFit/>
          </a:bodyPr>
          <a:lstStyle/>
          <a:p>
            <a:pPr algn="r" eaLnBrk="0" fontAlgn="base" hangingPunct="0">
              <a:spcBef>
                <a:spcPct val="0"/>
              </a:spcBef>
              <a:spcAft>
                <a:spcPct val="0"/>
              </a:spcAft>
            </a:pPr>
            <a:r>
              <a:rPr lang="en-US" sz="1000" b="1" i="1" dirty="0">
                <a:solidFill>
                  <a:prstClr val="white"/>
                </a:solidFill>
                <a:latin typeface="Arial" pitchFamily="34" charset="0"/>
                <a:cs typeface="Arial" pitchFamily="34" charset="0"/>
              </a:rPr>
              <a:t>Source: “Improving Health in the United States: The Role of Health Impact Assessments” by the National Research Council, September 2011</a:t>
            </a:r>
          </a:p>
        </p:txBody>
      </p:sp>
      <p:cxnSp>
        <p:nvCxnSpPr>
          <p:cNvPr id="11" name="Straight Connector 10"/>
          <p:cNvCxnSpPr/>
          <p:nvPr/>
        </p:nvCxnSpPr>
        <p:spPr>
          <a:xfrm>
            <a:off x="0" y="1066800"/>
            <a:ext cx="9144000" cy="0"/>
          </a:xfrm>
          <a:prstGeom prst="line">
            <a:avLst/>
          </a:prstGeom>
          <a:ln w="76200">
            <a:solidFill>
              <a:schemeClr val="accent1">
                <a:lumMod val="75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0" y="6058633"/>
            <a:ext cx="9144000" cy="0"/>
          </a:xfrm>
          <a:prstGeom prst="line">
            <a:avLst/>
          </a:prstGeom>
          <a:ln w="76200">
            <a:solidFill>
              <a:schemeClr val="accent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1828800" y="1066800"/>
            <a:ext cx="0" cy="4991833"/>
          </a:xfrm>
          <a:prstGeom prst="line">
            <a:avLst/>
          </a:prstGeom>
          <a:ln w="76200">
            <a:solidFill>
              <a:schemeClr val="accent1">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284984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670300"/>
            <a:ext cx="8610600" cy="2209800"/>
          </a:xfrm>
        </p:spPr>
        <p:txBody>
          <a:bodyPr>
            <a:noAutofit/>
          </a:bodyPr>
          <a:lstStyle/>
          <a:p>
            <a:r>
              <a:rPr lang="en-US" sz="4800" b="1" dirty="0" err="1" smtClean="0">
                <a:latin typeface="Arial" pitchFamily="34" charset="0"/>
                <a:cs typeface="Arial" pitchFamily="34" charset="0"/>
              </a:rPr>
              <a:t>H</a:t>
            </a:r>
            <a:r>
              <a:rPr lang="en-US" sz="4800" b="1" cap="none" dirty="0" err="1" smtClean="0">
                <a:latin typeface="Arial" pitchFamily="34" charset="0"/>
                <a:cs typeface="Arial" pitchFamily="34" charset="0"/>
              </a:rPr>
              <a:t>i</a:t>
            </a:r>
            <a:r>
              <a:rPr lang="en-US" sz="4800" b="1" dirty="0" err="1" smtClean="0">
                <a:latin typeface="Arial" pitchFamily="34" charset="0"/>
                <a:cs typeface="Arial" pitchFamily="34" charset="0"/>
              </a:rPr>
              <a:t>AP</a:t>
            </a:r>
            <a:r>
              <a:rPr lang="en-US" sz="4800" b="1" dirty="0" smtClean="0">
                <a:latin typeface="Arial" pitchFamily="34" charset="0"/>
                <a:cs typeface="Arial" pitchFamily="34" charset="0"/>
              </a:rPr>
              <a:t> in Action:</a:t>
            </a:r>
            <a:br>
              <a:rPr lang="en-US" sz="4800" b="1" dirty="0" smtClean="0">
                <a:latin typeface="Arial" pitchFamily="34" charset="0"/>
                <a:cs typeface="Arial" pitchFamily="34" charset="0"/>
              </a:rPr>
            </a:br>
            <a:r>
              <a:rPr lang="en-US" sz="3600" dirty="0" smtClean="0">
                <a:latin typeface="Arial" pitchFamily="34" charset="0"/>
                <a:cs typeface="Arial" pitchFamily="34" charset="0"/>
              </a:rPr>
              <a:t>Experience from Georgia, Alabama, Wisconsin, &amp; Kentucky</a:t>
            </a:r>
            <a:endParaRPr lang="en-US" sz="2400" dirty="0">
              <a:latin typeface="Arial" pitchFamily="34" charset="0"/>
              <a:cs typeface="Arial" pitchFamily="34" charset="0"/>
            </a:endParaRPr>
          </a:p>
        </p:txBody>
      </p:sp>
      <p:pic>
        <p:nvPicPr>
          <p:cNvPr id="1034" name="Picture 10" descr="Image result for wisconsin pictorial travel ma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91546" y="79248"/>
            <a:ext cx="2485801" cy="25877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590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alabama USA Souvenir Map State Magne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92526" y="830389"/>
            <a:ext cx="1931874" cy="28272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SA map state magnet - KY"/>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59894" y="2212848"/>
            <a:ext cx="3584106" cy="2130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4484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sz="3600" b="1" dirty="0" smtClean="0">
                <a:latin typeface="Arial" pitchFamily="34" charset="0"/>
                <a:cs typeface="Arial" pitchFamily="34" charset="0"/>
              </a:rPr>
              <a:t>QUICK DESCRIPTION OF THE WORK</a:t>
            </a:r>
            <a:endParaRPr lang="en-US" sz="3600" b="1" dirty="0">
              <a:latin typeface="Arial" pitchFamily="34" charset="0"/>
              <a:cs typeface="Arial" pitchFamily="34" charset="0"/>
            </a:endParaRPr>
          </a:p>
        </p:txBody>
      </p: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10536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sz="3600" b="1" dirty="0" smtClean="0">
                <a:latin typeface="Arial" pitchFamily="34" charset="0"/>
                <a:cs typeface="Arial" pitchFamily="34" charset="0"/>
              </a:rPr>
              <a:t>QUICK DESCRIPTION OF THE WORK</a:t>
            </a:r>
            <a:endParaRPr lang="en-US" sz="3600" b="1" dirty="0">
              <a:latin typeface="Arial" pitchFamily="34" charset="0"/>
              <a:cs typeface="Arial" pitchFamily="34" charset="0"/>
            </a:endParaRP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600" b="1" smtClean="0">
              <a:solidFill>
                <a:schemeClr val="bg1"/>
              </a:solidFill>
            </a:endParaRPr>
          </a:p>
          <a:p>
            <a:pPr marL="0" indent="0">
              <a:buFont typeface="Arial"/>
              <a:buNone/>
            </a:pPr>
            <a:endParaRPr lang="en-US" sz="2600" b="1" smtClean="0"/>
          </a:p>
          <a:p>
            <a:pPr marL="0" indent="0" algn="ctr">
              <a:buFont typeface="Arial"/>
              <a:buNone/>
            </a:pPr>
            <a:r>
              <a:rPr lang="en-US" sz="4000" b="1" smtClean="0">
                <a:solidFill>
                  <a:schemeClr val="bg1"/>
                </a:solidFill>
              </a:rPr>
              <a:t>The Geography</a:t>
            </a:r>
            <a:endParaRPr lang="en-US" sz="4000" b="1" dirty="0">
              <a:solidFill>
                <a:schemeClr val="bg1"/>
              </a:solidFill>
            </a:endParaRP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436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sz="3600" b="1" dirty="0" smtClean="0">
                <a:latin typeface="Arial" pitchFamily="34" charset="0"/>
                <a:cs typeface="Arial" pitchFamily="34" charset="0"/>
              </a:rPr>
              <a:t>QUICK DESCRIPTION OF THE WORK</a:t>
            </a:r>
            <a:endParaRPr lang="en-US" sz="3600" b="1" dirty="0">
              <a:latin typeface="Arial" pitchFamily="34" charset="0"/>
              <a:cs typeface="Arial" pitchFamily="34" charset="0"/>
            </a:endParaRP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600" b="1" smtClean="0">
              <a:solidFill>
                <a:schemeClr val="bg1"/>
              </a:solidFill>
            </a:endParaRPr>
          </a:p>
          <a:p>
            <a:pPr marL="0" indent="0">
              <a:buFont typeface="Arial"/>
              <a:buNone/>
            </a:pPr>
            <a:endParaRPr lang="en-US" sz="2600" b="1" smtClean="0"/>
          </a:p>
          <a:p>
            <a:pPr marL="0" indent="0" algn="ctr">
              <a:buFont typeface="Arial"/>
              <a:buNone/>
            </a:pPr>
            <a:r>
              <a:rPr lang="en-US" sz="4000" b="1" smtClean="0">
                <a:solidFill>
                  <a:schemeClr val="bg1"/>
                </a:solidFill>
              </a:rPr>
              <a:t>The Geography</a:t>
            </a:r>
            <a:endParaRPr lang="en-US" sz="4000" b="1" dirty="0">
              <a:solidFill>
                <a:schemeClr val="bg1"/>
              </a:solidFill>
            </a:endParaRPr>
          </a:p>
        </p:txBody>
      </p:sp>
      <p:sp>
        <p:nvSpPr>
          <p:cNvPr id="13" name="Content Placeholder 2"/>
          <p:cNvSpPr txBox="1">
            <a:spLocks/>
          </p:cNvSpPr>
          <p:nvPr/>
        </p:nvSpPr>
        <p:spPr>
          <a:xfrm>
            <a:off x="4572000" y="762000"/>
            <a:ext cx="4460632" cy="2958242"/>
          </a:xfrm>
          <a:prstGeom prst="rect">
            <a:avLst/>
          </a:prstGeom>
          <a:solidFill>
            <a:schemeClr val="tx2">
              <a:lumMod val="50000"/>
              <a:alpha val="85000"/>
            </a:schemeClr>
          </a:solidFill>
        </p:spPr>
        <p:txBody>
          <a:bodyPr vert="horz" lIns="91440" tIns="45720" rIns="91440" bIns="45720" rtlCol="0">
            <a:noAutofit/>
          </a:bodyPr>
          <a:lstStyle>
            <a:lvl1pPr indent="0" defTabSz="457200">
              <a:spcBef>
                <a:spcPct val="20000"/>
              </a:spcBef>
              <a:buFont typeface="Arial"/>
              <a:buNone/>
              <a:defRPr sz="2600" b="1">
                <a:solidFill>
                  <a:schemeClr val="bg1"/>
                </a:solidFill>
                <a:latin typeface="Arial"/>
              </a:defRPr>
            </a:lvl1pPr>
            <a:lvl2pPr marL="742950" indent="-285750" defTabSz="457200">
              <a:spcBef>
                <a:spcPct val="20000"/>
              </a:spcBef>
              <a:buFont typeface="Arial"/>
              <a:buChar char="–"/>
              <a:defRPr sz="2800">
                <a:solidFill>
                  <a:schemeClr val="tx1">
                    <a:lumMod val="50000"/>
                    <a:lumOff val="50000"/>
                  </a:schemeClr>
                </a:solidFill>
                <a:latin typeface="Arial"/>
              </a:defRPr>
            </a:lvl2pPr>
            <a:lvl3pPr marL="1143000" indent="-228600" defTabSz="457200">
              <a:spcBef>
                <a:spcPct val="20000"/>
              </a:spcBef>
              <a:buFont typeface="Arial"/>
              <a:buChar char="•"/>
              <a:defRPr sz="2400">
                <a:solidFill>
                  <a:schemeClr val="bg1">
                    <a:lumMod val="50000"/>
                  </a:schemeClr>
                </a:solidFill>
                <a:latin typeface="Arial"/>
              </a:defRPr>
            </a:lvl3pPr>
            <a:lvl4pPr marL="1600200" indent="-228600" defTabSz="457200">
              <a:spcBef>
                <a:spcPct val="20000"/>
              </a:spcBef>
              <a:buFont typeface="Arial"/>
              <a:buChar char="–"/>
              <a:defRPr sz="2000">
                <a:solidFill>
                  <a:schemeClr val="bg1">
                    <a:lumMod val="65000"/>
                  </a:schemeClr>
                </a:solidFill>
                <a:latin typeface="Arial"/>
              </a:defRPr>
            </a:lvl4pPr>
            <a:lvl5pPr marL="2057400" indent="-228600" defTabSz="457200">
              <a:spcBef>
                <a:spcPct val="20000"/>
              </a:spcBef>
              <a:buFont typeface="Arial"/>
              <a:buChar char="»"/>
              <a:defRPr sz="2000">
                <a:solidFill>
                  <a:schemeClr val="bg1">
                    <a:lumMod val="75000"/>
                  </a:schemeClr>
                </a:solidFill>
                <a:latin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endParaRPr lang="en-US" dirty="0"/>
          </a:p>
          <a:p>
            <a:pPr algn="ctr"/>
            <a:r>
              <a:rPr lang="en-US" sz="4000" dirty="0"/>
              <a:t>The Window of Opportunity</a:t>
            </a: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500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sz="3600" b="1" dirty="0" smtClean="0">
                <a:latin typeface="Arial" pitchFamily="34" charset="0"/>
                <a:cs typeface="Arial" pitchFamily="34" charset="0"/>
              </a:rPr>
              <a:t>QUICK DESCRIPTION OF THE WORK</a:t>
            </a:r>
            <a:endParaRPr lang="en-US" sz="3600" b="1" dirty="0">
              <a:latin typeface="Arial" pitchFamily="34" charset="0"/>
              <a:cs typeface="Arial" pitchFamily="34" charset="0"/>
            </a:endParaRP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600" b="1" smtClean="0">
              <a:solidFill>
                <a:schemeClr val="bg1"/>
              </a:solidFill>
            </a:endParaRPr>
          </a:p>
          <a:p>
            <a:pPr marL="0" indent="0">
              <a:buFont typeface="Arial"/>
              <a:buNone/>
            </a:pPr>
            <a:endParaRPr lang="en-US" sz="2600" b="1" smtClean="0"/>
          </a:p>
          <a:p>
            <a:pPr marL="0" indent="0" algn="ctr">
              <a:buFont typeface="Arial"/>
              <a:buNone/>
            </a:pPr>
            <a:r>
              <a:rPr lang="en-US" sz="4000" b="1" smtClean="0">
                <a:solidFill>
                  <a:schemeClr val="bg1"/>
                </a:solidFill>
              </a:rPr>
              <a:t>The Geography</a:t>
            </a:r>
            <a:endParaRPr lang="en-US" sz="4000" b="1" dirty="0">
              <a:solidFill>
                <a:schemeClr val="bg1"/>
              </a:solidFill>
            </a:endParaRPr>
          </a:p>
        </p:txBody>
      </p:sp>
      <p:sp>
        <p:nvSpPr>
          <p:cNvPr id="13" name="Content Placeholder 2"/>
          <p:cNvSpPr txBox="1">
            <a:spLocks/>
          </p:cNvSpPr>
          <p:nvPr/>
        </p:nvSpPr>
        <p:spPr>
          <a:xfrm>
            <a:off x="4572000" y="762000"/>
            <a:ext cx="4460632" cy="2958242"/>
          </a:xfrm>
          <a:prstGeom prst="rect">
            <a:avLst/>
          </a:prstGeom>
          <a:solidFill>
            <a:schemeClr val="tx2">
              <a:lumMod val="50000"/>
              <a:alpha val="85000"/>
            </a:schemeClr>
          </a:solidFill>
        </p:spPr>
        <p:txBody>
          <a:bodyPr vert="horz" lIns="91440" tIns="45720" rIns="91440" bIns="45720" rtlCol="0">
            <a:noAutofit/>
          </a:bodyPr>
          <a:lstStyle>
            <a:lvl1pPr indent="0" defTabSz="457200">
              <a:spcBef>
                <a:spcPct val="20000"/>
              </a:spcBef>
              <a:buFont typeface="Arial"/>
              <a:buNone/>
              <a:defRPr sz="2600" b="1">
                <a:solidFill>
                  <a:schemeClr val="bg1"/>
                </a:solidFill>
                <a:latin typeface="Arial"/>
              </a:defRPr>
            </a:lvl1pPr>
            <a:lvl2pPr marL="742950" indent="-285750" defTabSz="457200">
              <a:spcBef>
                <a:spcPct val="20000"/>
              </a:spcBef>
              <a:buFont typeface="Arial"/>
              <a:buChar char="–"/>
              <a:defRPr sz="2800">
                <a:solidFill>
                  <a:schemeClr val="tx1">
                    <a:lumMod val="50000"/>
                    <a:lumOff val="50000"/>
                  </a:schemeClr>
                </a:solidFill>
                <a:latin typeface="Arial"/>
              </a:defRPr>
            </a:lvl2pPr>
            <a:lvl3pPr marL="1143000" indent="-228600" defTabSz="457200">
              <a:spcBef>
                <a:spcPct val="20000"/>
              </a:spcBef>
              <a:buFont typeface="Arial"/>
              <a:buChar char="•"/>
              <a:defRPr sz="2400">
                <a:solidFill>
                  <a:schemeClr val="bg1">
                    <a:lumMod val="50000"/>
                  </a:schemeClr>
                </a:solidFill>
                <a:latin typeface="Arial"/>
              </a:defRPr>
            </a:lvl3pPr>
            <a:lvl4pPr marL="1600200" indent="-228600" defTabSz="457200">
              <a:spcBef>
                <a:spcPct val="20000"/>
              </a:spcBef>
              <a:buFont typeface="Arial"/>
              <a:buChar char="–"/>
              <a:defRPr sz="2000">
                <a:solidFill>
                  <a:schemeClr val="bg1">
                    <a:lumMod val="65000"/>
                  </a:schemeClr>
                </a:solidFill>
                <a:latin typeface="Arial"/>
              </a:defRPr>
            </a:lvl4pPr>
            <a:lvl5pPr marL="2057400" indent="-228600" defTabSz="457200">
              <a:spcBef>
                <a:spcPct val="20000"/>
              </a:spcBef>
              <a:buFont typeface="Arial"/>
              <a:buChar char="»"/>
              <a:defRPr sz="2000">
                <a:solidFill>
                  <a:schemeClr val="bg1">
                    <a:lumMod val="75000"/>
                  </a:schemeClr>
                </a:solidFill>
                <a:latin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endParaRPr lang="en-US" dirty="0"/>
          </a:p>
          <a:p>
            <a:pPr algn="ctr"/>
            <a:r>
              <a:rPr lang="en-US" sz="4000" dirty="0"/>
              <a:t>The Window of Opportunity</a:t>
            </a:r>
          </a:p>
        </p:txBody>
      </p:sp>
      <p:sp>
        <p:nvSpPr>
          <p:cNvPr id="15" name="Content Placeholder 2"/>
          <p:cNvSpPr txBox="1">
            <a:spLocks/>
          </p:cNvSpPr>
          <p:nvPr/>
        </p:nvSpPr>
        <p:spPr>
          <a:xfrm>
            <a:off x="93784" y="3775473"/>
            <a:ext cx="4460632" cy="292503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4000" b="1" dirty="0" smtClean="0"/>
          </a:p>
          <a:p>
            <a:pPr marL="0" indent="0" algn="ctr">
              <a:buNone/>
            </a:pPr>
            <a:r>
              <a:rPr lang="en-US" sz="4000" b="1" dirty="0" smtClean="0">
                <a:solidFill>
                  <a:schemeClr val="bg1"/>
                </a:solidFill>
              </a:rPr>
              <a:t>Key </a:t>
            </a:r>
            <a:r>
              <a:rPr lang="en-US" sz="4000" b="1" dirty="0">
                <a:solidFill>
                  <a:schemeClr val="bg1"/>
                </a:solidFill>
              </a:rPr>
              <a:t>Stakeholders</a:t>
            </a: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848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sz="3600" b="1" dirty="0" smtClean="0">
                <a:latin typeface="Arial" pitchFamily="34" charset="0"/>
                <a:cs typeface="Arial" pitchFamily="34" charset="0"/>
              </a:rPr>
              <a:t>QUICK DESCRIPTION OF THE WORK</a:t>
            </a:r>
            <a:endParaRPr lang="en-US" sz="3600" b="1" dirty="0">
              <a:latin typeface="Arial" pitchFamily="34" charset="0"/>
              <a:cs typeface="Arial" pitchFamily="34" charset="0"/>
            </a:endParaRP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600" b="1" smtClean="0">
              <a:solidFill>
                <a:schemeClr val="bg1"/>
              </a:solidFill>
            </a:endParaRPr>
          </a:p>
          <a:p>
            <a:pPr marL="0" indent="0">
              <a:buFont typeface="Arial"/>
              <a:buNone/>
            </a:pPr>
            <a:endParaRPr lang="en-US" sz="2600" b="1" smtClean="0"/>
          </a:p>
          <a:p>
            <a:pPr marL="0" indent="0" algn="ctr">
              <a:buFont typeface="Arial"/>
              <a:buNone/>
            </a:pPr>
            <a:r>
              <a:rPr lang="en-US" sz="4000" b="1" smtClean="0">
                <a:solidFill>
                  <a:schemeClr val="bg1"/>
                </a:solidFill>
              </a:rPr>
              <a:t>The Geography</a:t>
            </a:r>
            <a:endParaRPr lang="en-US" sz="4000" b="1" dirty="0">
              <a:solidFill>
                <a:schemeClr val="bg1"/>
              </a:solidFill>
            </a:endParaRPr>
          </a:p>
        </p:txBody>
      </p:sp>
      <p:sp>
        <p:nvSpPr>
          <p:cNvPr id="13" name="Content Placeholder 2"/>
          <p:cNvSpPr txBox="1">
            <a:spLocks/>
          </p:cNvSpPr>
          <p:nvPr/>
        </p:nvSpPr>
        <p:spPr>
          <a:xfrm>
            <a:off x="4572000" y="762000"/>
            <a:ext cx="4460632" cy="2958242"/>
          </a:xfrm>
          <a:prstGeom prst="rect">
            <a:avLst/>
          </a:prstGeom>
          <a:solidFill>
            <a:schemeClr val="tx2">
              <a:lumMod val="50000"/>
              <a:alpha val="85000"/>
            </a:schemeClr>
          </a:solidFill>
        </p:spPr>
        <p:txBody>
          <a:bodyPr vert="horz" lIns="91440" tIns="45720" rIns="91440" bIns="45720" rtlCol="0">
            <a:noAutofit/>
          </a:bodyPr>
          <a:lstStyle>
            <a:lvl1pPr indent="0" defTabSz="457200">
              <a:spcBef>
                <a:spcPct val="20000"/>
              </a:spcBef>
              <a:buFont typeface="Arial"/>
              <a:buNone/>
              <a:defRPr sz="2600" b="1">
                <a:solidFill>
                  <a:schemeClr val="bg1"/>
                </a:solidFill>
                <a:latin typeface="Arial"/>
              </a:defRPr>
            </a:lvl1pPr>
            <a:lvl2pPr marL="742950" indent="-285750" defTabSz="457200">
              <a:spcBef>
                <a:spcPct val="20000"/>
              </a:spcBef>
              <a:buFont typeface="Arial"/>
              <a:buChar char="–"/>
              <a:defRPr sz="2800">
                <a:solidFill>
                  <a:schemeClr val="tx1">
                    <a:lumMod val="50000"/>
                    <a:lumOff val="50000"/>
                  </a:schemeClr>
                </a:solidFill>
                <a:latin typeface="Arial"/>
              </a:defRPr>
            </a:lvl2pPr>
            <a:lvl3pPr marL="1143000" indent="-228600" defTabSz="457200">
              <a:spcBef>
                <a:spcPct val="20000"/>
              </a:spcBef>
              <a:buFont typeface="Arial"/>
              <a:buChar char="•"/>
              <a:defRPr sz="2400">
                <a:solidFill>
                  <a:schemeClr val="bg1">
                    <a:lumMod val="50000"/>
                  </a:schemeClr>
                </a:solidFill>
                <a:latin typeface="Arial"/>
              </a:defRPr>
            </a:lvl3pPr>
            <a:lvl4pPr marL="1600200" indent="-228600" defTabSz="457200">
              <a:spcBef>
                <a:spcPct val="20000"/>
              </a:spcBef>
              <a:buFont typeface="Arial"/>
              <a:buChar char="–"/>
              <a:defRPr sz="2000">
                <a:solidFill>
                  <a:schemeClr val="bg1">
                    <a:lumMod val="65000"/>
                  </a:schemeClr>
                </a:solidFill>
                <a:latin typeface="Arial"/>
              </a:defRPr>
            </a:lvl4pPr>
            <a:lvl5pPr marL="2057400" indent="-228600" defTabSz="457200">
              <a:spcBef>
                <a:spcPct val="20000"/>
              </a:spcBef>
              <a:buFont typeface="Arial"/>
              <a:buChar char="»"/>
              <a:defRPr sz="2000">
                <a:solidFill>
                  <a:schemeClr val="bg1">
                    <a:lumMod val="75000"/>
                  </a:schemeClr>
                </a:solidFill>
                <a:latin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endParaRPr lang="en-US" dirty="0"/>
          </a:p>
          <a:p>
            <a:pPr algn="ctr"/>
            <a:r>
              <a:rPr lang="en-US" sz="4000" dirty="0"/>
              <a:t>The Window of Opportunity</a:t>
            </a:r>
          </a:p>
        </p:txBody>
      </p:sp>
      <p:sp>
        <p:nvSpPr>
          <p:cNvPr id="15" name="Content Placeholder 2"/>
          <p:cNvSpPr txBox="1">
            <a:spLocks/>
          </p:cNvSpPr>
          <p:nvPr/>
        </p:nvSpPr>
        <p:spPr>
          <a:xfrm>
            <a:off x="93784" y="3775473"/>
            <a:ext cx="4460632" cy="292503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4000" b="1" dirty="0" smtClean="0"/>
          </a:p>
          <a:p>
            <a:pPr marL="0" indent="0" algn="ctr">
              <a:buNone/>
            </a:pPr>
            <a:r>
              <a:rPr lang="en-US" sz="4000" b="1" dirty="0" smtClean="0">
                <a:solidFill>
                  <a:schemeClr val="bg1"/>
                </a:solidFill>
              </a:rPr>
              <a:t>Key </a:t>
            </a:r>
            <a:r>
              <a:rPr lang="en-US" sz="4000" b="1" dirty="0">
                <a:solidFill>
                  <a:schemeClr val="bg1"/>
                </a:solidFill>
              </a:rPr>
              <a:t>Stakeholders</a:t>
            </a:r>
          </a:p>
        </p:txBody>
      </p:sp>
      <p:sp>
        <p:nvSpPr>
          <p:cNvPr id="17" name="Content Placeholder 2"/>
          <p:cNvSpPr txBox="1">
            <a:spLocks/>
          </p:cNvSpPr>
          <p:nvPr/>
        </p:nvSpPr>
        <p:spPr>
          <a:xfrm>
            <a:off x="4577862" y="3774526"/>
            <a:ext cx="4460632" cy="292503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000" b="1" dirty="0" smtClean="0">
                <a:solidFill>
                  <a:schemeClr val="bg1"/>
                </a:solidFill>
              </a:rPr>
              <a:t>GHPC’s </a:t>
            </a:r>
            <a:r>
              <a:rPr lang="en-US" sz="4000" b="1" dirty="0">
                <a:solidFill>
                  <a:schemeClr val="bg1"/>
                </a:solidFill>
              </a:rPr>
              <a:t>Role: Which Hat Did We Wear?</a:t>
            </a: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579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0"/>
            <a:ext cx="9144000" cy="1143000"/>
          </a:xfrm>
        </p:spPr>
        <p:txBody>
          <a:bodyPr>
            <a:normAutofit/>
          </a:bodyPr>
          <a:lstStyle/>
          <a:p>
            <a:pPr>
              <a:defRPr/>
            </a:pPr>
            <a:r>
              <a:rPr lang="en-US" b="1" dirty="0" smtClean="0">
                <a:latin typeface="Arial" pitchFamily="34" charset="0"/>
                <a:cs typeface="Arial" pitchFamily="34" charset="0"/>
              </a:rPr>
              <a:t>SESSION</a:t>
            </a:r>
            <a:r>
              <a:rPr lang="en-US" b="1" dirty="0" smtClean="0">
                <a:latin typeface="Arial" pitchFamily="34" charset="0"/>
                <a:ea typeface="+mj-ea"/>
                <a:cs typeface="Arial" pitchFamily="34" charset="0"/>
              </a:rPr>
              <a:t> OVERVIEW</a:t>
            </a:r>
            <a:endParaRPr lang="en-US" b="1" dirty="0">
              <a:latin typeface="Arial" pitchFamily="34" charset="0"/>
              <a:ea typeface="+mj-ea"/>
              <a:cs typeface="Arial" pitchFamily="34" charset="0"/>
            </a:endParaRPr>
          </a:p>
        </p:txBody>
      </p:sp>
      <p:sp>
        <p:nvSpPr>
          <p:cNvPr id="3" name="Content Placeholder 2"/>
          <p:cNvSpPr>
            <a:spLocks noGrp="1"/>
          </p:cNvSpPr>
          <p:nvPr>
            <p:ph idx="4294967295"/>
          </p:nvPr>
        </p:nvSpPr>
        <p:spPr>
          <a:xfrm>
            <a:off x="4267199" y="914400"/>
            <a:ext cx="4881089" cy="3962400"/>
          </a:xfrm>
        </p:spPr>
        <p:txBody>
          <a:bodyPr>
            <a:noAutofit/>
          </a:bodyPr>
          <a:lstStyle/>
          <a:p>
            <a:pPr>
              <a:buFont typeface="Wingdings" pitchFamily="2" charset="2"/>
              <a:buChar char="§"/>
            </a:pPr>
            <a:r>
              <a:rPr lang="en-US" sz="3100" b="1" dirty="0" smtClean="0"/>
              <a:t>Intros &amp; Images of Impacts</a:t>
            </a:r>
          </a:p>
          <a:p>
            <a:pPr>
              <a:buFont typeface="Wingdings" pitchFamily="2" charset="2"/>
              <a:buChar char="§"/>
            </a:pPr>
            <a:r>
              <a:rPr lang="en-US" sz="3100" b="1" dirty="0" smtClean="0"/>
              <a:t>Health in All Policies</a:t>
            </a:r>
          </a:p>
          <a:p>
            <a:pPr>
              <a:buFont typeface="Wingdings" pitchFamily="2" charset="2"/>
              <a:buChar char="§"/>
            </a:pPr>
            <a:r>
              <a:rPr lang="en-US" sz="3100" b="1" dirty="0" smtClean="0"/>
              <a:t>Housing in GA &amp; AL</a:t>
            </a:r>
          </a:p>
          <a:p>
            <a:pPr>
              <a:buFont typeface="Wingdings" pitchFamily="2" charset="2"/>
              <a:buChar char="§"/>
            </a:pPr>
            <a:r>
              <a:rPr lang="en-US" sz="3100" b="1" dirty="0" smtClean="0"/>
              <a:t>Community Redevelopment in WI</a:t>
            </a:r>
          </a:p>
          <a:p>
            <a:pPr>
              <a:buFont typeface="Wingdings" pitchFamily="2" charset="2"/>
              <a:buChar char="§"/>
            </a:pPr>
            <a:r>
              <a:rPr lang="en-US" sz="3100" b="1" dirty="0" smtClean="0"/>
              <a:t>Comprehensive Planning in KY</a:t>
            </a:r>
          </a:p>
          <a:p>
            <a:pPr>
              <a:buFont typeface="Wingdings" pitchFamily="2" charset="2"/>
              <a:buChar char="§"/>
            </a:pPr>
            <a:r>
              <a:rPr lang="en-US" sz="3100" b="1" dirty="0" smtClean="0"/>
              <a:t>Resources and Q&amp;A</a:t>
            </a:r>
            <a:endParaRPr lang="en-US" sz="3100" b="1" dirty="0"/>
          </a:p>
        </p:txBody>
      </p:sp>
      <p:pic>
        <p:nvPicPr>
          <p:cNvPr id="1026" name="Picture 2" descr="http://gigaom2.files.wordpress.com/2011/08/crossroad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8002" y="1066800"/>
            <a:ext cx="3580598" cy="4495800"/>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7446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5626098"/>
            <a:ext cx="9144000" cy="1231902"/>
            <a:chOff x="0" y="5626098"/>
            <a:chExt cx="9144000" cy="1231902"/>
          </a:xfrm>
        </p:grpSpPr>
        <p:pic>
          <p:nvPicPr>
            <p:cNvPr id="11" name="Picture 10" descr="PPT-TEMP_R3.jpg"/>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5626098"/>
              <a:ext cx="9144000" cy="1231902"/>
            </a:xfrm>
            <a:prstGeom prst="rect">
              <a:avLst/>
            </a:prstGeom>
          </p:spPr>
        </p:pic>
        <p:sp>
          <p:nvSpPr>
            <p:cNvPr id="12" name="Rectangle 11"/>
            <p:cNvSpPr/>
            <p:nvPr/>
          </p:nvSpPr>
          <p:spPr>
            <a:xfrm rot="10800000" flipH="1">
              <a:off x="5410200" y="6191246"/>
              <a:ext cx="3571875" cy="533400"/>
            </a:xfrm>
            <a:prstGeom prst="rect">
              <a:avLst/>
            </a:prstGeom>
            <a:solidFill>
              <a:srgbClr val="4F8A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latin typeface="Arial" pitchFamily="34" charset="0"/>
                <a:cs typeface="Arial" pitchFamily="34" charset="0"/>
              </a:endParaRPr>
            </a:p>
          </p:txBody>
        </p:sp>
      </p:grpSp>
      <p:sp>
        <p:nvSpPr>
          <p:cNvPr id="4" name="Slide Number Placeholder 3"/>
          <p:cNvSpPr>
            <a:spLocks noGrp="1"/>
          </p:cNvSpPr>
          <p:nvPr>
            <p:ph type="sldNum" sz="quarter" idx="12"/>
          </p:nvPr>
        </p:nvSpPr>
        <p:spPr>
          <a:xfrm>
            <a:off x="457200" y="6203950"/>
            <a:ext cx="422057" cy="365125"/>
          </a:xfrm>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rmAutofit/>
          </a:bodyPr>
          <a:lstStyle/>
          <a:p>
            <a:pPr>
              <a:defRPr/>
            </a:pPr>
            <a:r>
              <a:rPr lang="en-US" sz="3500" b="1" dirty="0" err="1" smtClean="0">
                <a:latin typeface="Arial" pitchFamily="34" charset="0"/>
                <a:cs typeface="Arial" pitchFamily="34" charset="0"/>
              </a:rPr>
              <a:t>HiAP</a:t>
            </a:r>
            <a:r>
              <a:rPr lang="en-US" sz="3500" b="1" dirty="0" smtClean="0">
                <a:latin typeface="Arial" pitchFamily="34" charset="0"/>
                <a:cs typeface="Arial" pitchFamily="34" charset="0"/>
              </a:rPr>
              <a:t> STRATEGY / CONCEPT EXAMPLES</a:t>
            </a:r>
            <a:endParaRPr lang="en-US" sz="3500" b="1" dirty="0">
              <a:latin typeface="Arial" pitchFamily="34" charset="0"/>
              <a:cs typeface="Arial" pitchFamily="34" charset="0"/>
            </a:endParaRPr>
          </a:p>
        </p:txBody>
      </p:sp>
      <p:sp>
        <p:nvSpPr>
          <p:cNvPr id="3" name="Content Placeholder 2"/>
          <p:cNvSpPr>
            <a:spLocks noGrp="1"/>
          </p:cNvSpPr>
          <p:nvPr>
            <p:ph idx="4294967295"/>
          </p:nvPr>
        </p:nvSpPr>
        <p:spPr>
          <a:xfrm>
            <a:off x="0" y="838200"/>
            <a:ext cx="9144000" cy="3448845"/>
          </a:xfrm>
        </p:spPr>
        <p:txBody>
          <a:bodyPr vert="horz" lIns="91440" tIns="45720" rIns="91440" bIns="45720" numCol="2" rtlCol="0">
            <a:noAutofit/>
          </a:bodyPr>
          <a:lstStyle/>
          <a:p>
            <a:pPr>
              <a:buFont typeface="Wingdings" panose="05000000000000000000" pitchFamily="2" charset="2"/>
              <a:buChar char="§"/>
            </a:pPr>
            <a:r>
              <a:rPr lang="en-US" sz="2600" b="1" dirty="0" smtClean="0"/>
              <a:t>Develop &amp; Structure Cross-Sector Relationships</a:t>
            </a:r>
          </a:p>
          <a:p>
            <a:pPr>
              <a:buFont typeface="Wingdings" panose="05000000000000000000" pitchFamily="2" charset="2"/>
              <a:buChar char="§"/>
            </a:pPr>
            <a:r>
              <a:rPr lang="en-US" sz="2600" b="1" dirty="0" smtClean="0"/>
              <a:t>Enhance Capacity</a:t>
            </a:r>
          </a:p>
          <a:p>
            <a:pPr>
              <a:buFont typeface="Wingdings" panose="05000000000000000000" pitchFamily="2" charset="2"/>
              <a:buChar char="§"/>
            </a:pPr>
            <a:r>
              <a:rPr lang="en-US" sz="2600" b="1" dirty="0" smtClean="0"/>
              <a:t>Incorporate Health into Decision-Making</a:t>
            </a:r>
          </a:p>
          <a:p>
            <a:pPr>
              <a:buFont typeface="Wingdings" panose="05000000000000000000" pitchFamily="2" charset="2"/>
              <a:buChar char="§"/>
            </a:pPr>
            <a:r>
              <a:rPr lang="en-US" sz="2600" b="1" dirty="0"/>
              <a:t>Coordinate </a:t>
            </a:r>
            <a:r>
              <a:rPr lang="en-US" sz="2600" b="1" dirty="0" smtClean="0"/>
              <a:t>Funding </a:t>
            </a:r>
            <a:r>
              <a:rPr lang="en-US" sz="2600" b="1" dirty="0"/>
              <a:t>&amp; </a:t>
            </a:r>
            <a:r>
              <a:rPr lang="en-US" sz="2600" b="1" dirty="0" smtClean="0"/>
              <a:t>Investment</a:t>
            </a:r>
          </a:p>
          <a:p>
            <a:pPr>
              <a:buFont typeface="Wingdings" panose="05000000000000000000" pitchFamily="2" charset="2"/>
              <a:buChar char="§"/>
            </a:pPr>
            <a:r>
              <a:rPr lang="en-US" sz="2600" b="1" dirty="0"/>
              <a:t>Integrate Research, Evaluation, &amp; Data</a:t>
            </a:r>
          </a:p>
          <a:p>
            <a:pPr>
              <a:buFont typeface="Wingdings" panose="05000000000000000000" pitchFamily="2" charset="2"/>
              <a:buChar char="§"/>
            </a:pPr>
            <a:r>
              <a:rPr lang="en-US" sz="2600" b="1" dirty="0"/>
              <a:t>Implement Accountability</a:t>
            </a:r>
          </a:p>
          <a:p>
            <a:pPr>
              <a:buFont typeface="Wingdings" panose="05000000000000000000" pitchFamily="2" charset="2"/>
              <a:buChar char="§"/>
            </a:pPr>
            <a:r>
              <a:rPr lang="en-US" sz="2600" b="1" dirty="0"/>
              <a:t>Synch Communication &amp; </a:t>
            </a:r>
            <a:r>
              <a:rPr lang="en-US" sz="2600" b="1" dirty="0" smtClean="0"/>
              <a:t>Messaging</a:t>
            </a:r>
          </a:p>
          <a:p>
            <a:pPr>
              <a:buFont typeface="Wingdings" panose="05000000000000000000" pitchFamily="2" charset="2"/>
              <a:buChar char="§"/>
            </a:pPr>
            <a:r>
              <a:rPr lang="en-US" sz="2600" b="1" dirty="0"/>
              <a:t>HIA Springboard</a:t>
            </a:r>
          </a:p>
          <a:p>
            <a:pPr>
              <a:buFont typeface="Wingdings" panose="05000000000000000000" pitchFamily="2" charset="2"/>
              <a:buChar char="§"/>
            </a:pPr>
            <a:r>
              <a:rPr lang="en-US" sz="2600" b="1" dirty="0"/>
              <a:t>Context </a:t>
            </a:r>
            <a:r>
              <a:rPr lang="en-US" sz="2600" b="1" dirty="0" smtClean="0"/>
              <a:t>Factors</a:t>
            </a:r>
            <a:endParaRPr lang="en-US" sz="2600" b="1" dirty="0"/>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4572000"/>
            <a:ext cx="2721716" cy="2011680"/>
          </a:xfrm>
          <a:prstGeom prst="rect">
            <a:avLst/>
          </a:prstGeom>
          <a:noFill/>
          <a:ln w="76200">
            <a:solidFill>
              <a:schemeClr val="accent1">
                <a:lumMod val="75000"/>
              </a:schemeClr>
            </a:solidFill>
            <a:miter lim="800000"/>
          </a:ln>
        </p:spPr>
      </p:pic>
      <p:pic>
        <p:nvPicPr>
          <p:cNvPr id="8" name="Picture 2" descr="Image result for contex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35884" y="4572000"/>
            <a:ext cx="2655716" cy="2011680"/>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pic>
        <p:nvPicPr>
          <p:cNvPr id="9" name="Picture 2"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28856" y="4572000"/>
            <a:ext cx="2614744" cy="2011680"/>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7556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b="1" dirty="0" smtClean="0">
                <a:latin typeface="Arial" pitchFamily="34" charset="0"/>
                <a:cs typeface="Arial" pitchFamily="34" charset="0"/>
              </a:rPr>
              <a:t>AFFORDABLE HOUSING IN GA</a:t>
            </a:r>
            <a:endParaRPr lang="en-US" b="1" dirty="0">
              <a:latin typeface="Arial" pitchFamily="34" charset="0"/>
              <a:cs typeface="Arial" pitchFamily="34" charset="0"/>
            </a:endParaRPr>
          </a:p>
        </p:txBody>
      </p: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2" descr="Image 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76600" y="2435853"/>
            <a:ext cx="2590800" cy="2590800"/>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1385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b="1" dirty="0">
                <a:latin typeface="Arial" pitchFamily="34" charset="0"/>
                <a:cs typeface="Arial" pitchFamily="34" charset="0"/>
              </a:rPr>
              <a:t>AFFORDABLE HOUSING IN GA</a:t>
            </a: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b="1" u="sng" dirty="0">
                <a:solidFill>
                  <a:schemeClr val="bg1"/>
                </a:solidFill>
              </a:rPr>
              <a:t>The Geography</a:t>
            </a:r>
          </a:p>
          <a:p>
            <a:pPr marL="0" lvl="0" indent="0" algn="ctr">
              <a:buNone/>
            </a:pPr>
            <a:r>
              <a:rPr lang="en-US" sz="2800" b="1" dirty="0">
                <a:solidFill>
                  <a:schemeClr val="bg1"/>
                </a:solidFill>
              </a:rPr>
              <a:t>Statewide policy</a:t>
            </a:r>
          </a:p>
          <a:p>
            <a:pPr marL="0" lvl="0" indent="0" algn="ctr">
              <a:buNone/>
            </a:pPr>
            <a:r>
              <a:rPr lang="en-US" sz="2800" b="1" dirty="0">
                <a:solidFill>
                  <a:schemeClr val="bg1"/>
                </a:solidFill>
              </a:rPr>
              <a:t>&amp;</a:t>
            </a:r>
          </a:p>
          <a:p>
            <a:pPr marL="0" lvl="0" indent="0" algn="ctr">
              <a:buNone/>
            </a:pPr>
            <a:r>
              <a:rPr lang="en-US" sz="2800" b="1" dirty="0">
                <a:solidFill>
                  <a:schemeClr val="bg1"/>
                </a:solidFill>
              </a:rPr>
              <a:t>Local-level </a:t>
            </a:r>
            <a:r>
              <a:rPr lang="en-US" sz="2800" b="1" dirty="0" smtClean="0">
                <a:solidFill>
                  <a:schemeClr val="bg1"/>
                </a:solidFill>
              </a:rPr>
              <a:t>follow-up </a:t>
            </a:r>
            <a:r>
              <a:rPr lang="en-US" sz="2800" b="1" dirty="0">
                <a:solidFill>
                  <a:schemeClr val="bg1"/>
                </a:solidFill>
              </a:rPr>
              <a:t>in </a:t>
            </a:r>
            <a:r>
              <a:rPr lang="en-US" sz="2800" b="1" dirty="0" smtClean="0">
                <a:solidFill>
                  <a:schemeClr val="bg1"/>
                </a:solidFill>
              </a:rPr>
              <a:t>10+ communities around </a:t>
            </a:r>
            <a:r>
              <a:rPr lang="en-US" sz="2800" b="1" dirty="0">
                <a:solidFill>
                  <a:schemeClr val="bg1"/>
                </a:solidFill>
              </a:rPr>
              <a:t>GA</a:t>
            </a: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752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b="1" dirty="0">
                <a:latin typeface="Arial" pitchFamily="34" charset="0"/>
                <a:cs typeface="Arial" pitchFamily="34" charset="0"/>
              </a:rPr>
              <a:t>AFFORDABLE HOUSING IN GA</a:t>
            </a: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b="1" u="sng" dirty="0">
                <a:solidFill>
                  <a:schemeClr val="bg1"/>
                </a:solidFill>
              </a:rPr>
              <a:t>The Geography</a:t>
            </a:r>
          </a:p>
          <a:p>
            <a:pPr marL="0" lvl="0" indent="0" algn="ctr">
              <a:buNone/>
            </a:pPr>
            <a:r>
              <a:rPr lang="en-US" sz="2800" b="1" dirty="0">
                <a:solidFill>
                  <a:schemeClr val="bg1"/>
                </a:solidFill>
              </a:rPr>
              <a:t>Statewide policy</a:t>
            </a:r>
          </a:p>
          <a:p>
            <a:pPr marL="0" lvl="0" indent="0" algn="ctr">
              <a:buNone/>
            </a:pPr>
            <a:r>
              <a:rPr lang="en-US" sz="2800" b="1" dirty="0">
                <a:solidFill>
                  <a:schemeClr val="bg1"/>
                </a:solidFill>
              </a:rPr>
              <a:t>&amp;</a:t>
            </a:r>
          </a:p>
          <a:p>
            <a:pPr marL="0" lvl="0" indent="0" algn="ctr">
              <a:buNone/>
            </a:pPr>
            <a:r>
              <a:rPr lang="en-US" sz="2800" b="1" dirty="0">
                <a:solidFill>
                  <a:schemeClr val="bg1"/>
                </a:solidFill>
              </a:rPr>
              <a:t>Local-level follow-up in 10+ communities around GA</a:t>
            </a:r>
          </a:p>
        </p:txBody>
      </p:sp>
      <p:sp>
        <p:nvSpPr>
          <p:cNvPr id="13" name="Content Placeholder 2"/>
          <p:cNvSpPr txBox="1">
            <a:spLocks/>
          </p:cNvSpPr>
          <p:nvPr/>
        </p:nvSpPr>
        <p:spPr>
          <a:xfrm>
            <a:off x="4572000" y="762000"/>
            <a:ext cx="4460632" cy="2958242"/>
          </a:xfrm>
          <a:prstGeom prst="rect">
            <a:avLst/>
          </a:prstGeom>
          <a:solidFill>
            <a:schemeClr val="tx2">
              <a:lumMod val="50000"/>
              <a:alpha val="85000"/>
            </a:schemeClr>
          </a:solidFill>
        </p:spPr>
        <p:txBody>
          <a:bodyPr vert="horz" lIns="91440" tIns="45720" rIns="91440" bIns="45720" rtlCol="0">
            <a:noAutofit/>
          </a:bodyPr>
          <a:lstStyle>
            <a:lvl1pPr indent="0" defTabSz="457200">
              <a:spcBef>
                <a:spcPct val="20000"/>
              </a:spcBef>
              <a:buFont typeface="Arial"/>
              <a:buNone/>
              <a:defRPr sz="2600" b="1">
                <a:solidFill>
                  <a:schemeClr val="bg1"/>
                </a:solidFill>
                <a:latin typeface="Arial"/>
              </a:defRPr>
            </a:lvl1pPr>
            <a:lvl2pPr marL="742950" indent="-285750" defTabSz="457200">
              <a:spcBef>
                <a:spcPct val="20000"/>
              </a:spcBef>
              <a:buFont typeface="Arial"/>
              <a:buChar char="–"/>
              <a:defRPr sz="2800">
                <a:solidFill>
                  <a:schemeClr val="tx1">
                    <a:lumMod val="50000"/>
                    <a:lumOff val="50000"/>
                  </a:schemeClr>
                </a:solidFill>
                <a:latin typeface="Arial"/>
              </a:defRPr>
            </a:lvl2pPr>
            <a:lvl3pPr marL="1143000" indent="-228600" defTabSz="457200">
              <a:spcBef>
                <a:spcPct val="20000"/>
              </a:spcBef>
              <a:buFont typeface="Arial"/>
              <a:buChar char="•"/>
              <a:defRPr sz="2400">
                <a:solidFill>
                  <a:schemeClr val="bg1">
                    <a:lumMod val="50000"/>
                  </a:schemeClr>
                </a:solidFill>
                <a:latin typeface="Arial"/>
              </a:defRPr>
            </a:lvl3pPr>
            <a:lvl4pPr marL="1600200" indent="-228600" defTabSz="457200">
              <a:spcBef>
                <a:spcPct val="20000"/>
              </a:spcBef>
              <a:buFont typeface="Arial"/>
              <a:buChar char="–"/>
              <a:defRPr sz="2000">
                <a:solidFill>
                  <a:schemeClr val="bg1">
                    <a:lumMod val="65000"/>
                  </a:schemeClr>
                </a:solidFill>
                <a:latin typeface="Arial"/>
              </a:defRPr>
            </a:lvl4pPr>
            <a:lvl5pPr marL="2057400" indent="-228600" defTabSz="457200">
              <a:spcBef>
                <a:spcPct val="20000"/>
              </a:spcBef>
              <a:buFont typeface="Arial"/>
              <a:buChar char="»"/>
              <a:defRPr sz="2000">
                <a:solidFill>
                  <a:schemeClr val="bg1">
                    <a:lumMod val="75000"/>
                  </a:schemeClr>
                </a:solidFill>
                <a:latin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n-US" sz="2800" u="sng" dirty="0" smtClean="0"/>
              <a:t>The Window</a:t>
            </a:r>
          </a:p>
          <a:p>
            <a:pPr algn="ctr"/>
            <a:r>
              <a:rPr lang="en-US" sz="2800" dirty="0" smtClean="0"/>
              <a:t>HIA grant opportunity</a:t>
            </a:r>
          </a:p>
          <a:p>
            <a:pPr algn="ctr"/>
            <a:r>
              <a:rPr lang="en-US" sz="2800" dirty="0" smtClean="0"/>
              <a:t>&amp;</a:t>
            </a:r>
          </a:p>
          <a:p>
            <a:pPr algn="ctr"/>
            <a:r>
              <a:rPr lang="en-US" sz="2800" dirty="0" smtClean="0"/>
              <a:t>Annual policy update for critical health determinant</a:t>
            </a:r>
            <a:endParaRPr lang="en-US" sz="2800" dirty="0"/>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148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b="1" dirty="0">
                <a:latin typeface="Arial" pitchFamily="34" charset="0"/>
                <a:cs typeface="Arial" pitchFamily="34" charset="0"/>
              </a:rPr>
              <a:t>AFFORDABLE HOUSING IN GA</a:t>
            </a: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b="1" u="sng" dirty="0">
                <a:solidFill>
                  <a:schemeClr val="bg1"/>
                </a:solidFill>
              </a:rPr>
              <a:t>The Geography</a:t>
            </a:r>
          </a:p>
          <a:p>
            <a:pPr marL="0" lvl="0" indent="0" algn="ctr">
              <a:buNone/>
            </a:pPr>
            <a:r>
              <a:rPr lang="en-US" sz="2800" b="1" dirty="0">
                <a:solidFill>
                  <a:schemeClr val="bg1"/>
                </a:solidFill>
              </a:rPr>
              <a:t>Statewide policy</a:t>
            </a:r>
          </a:p>
          <a:p>
            <a:pPr marL="0" lvl="0" indent="0" algn="ctr">
              <a:buNone/>
            </a:pPr>
            <a:r>
              <a:rPr lang="en-US" sz="2800" b="1" dirty="0">
                <a:solidFill>
                  <a:schemeClr val="bg1"/>
                </a:solidFill>
              </a:rPr>
              <a:t>&amp;</a:t>
            </a:r>
          </a:p>
          <a:p>
            <a:pPr marL="0" lvl="0" indent="0" algn="ctr">
              <a:buNone/>
            </a:pPr>
            <a:r>
              <a:rPr lang="en-US" sz="2800" b="1" dirty="0">
                <a:solidFill>
                  <a:schemeClr val="bg1"/>
                </a:solidFill>
              </a:rPr>
              <a:t>Local-level follow-up in 10+ communities around GA</a:t>
            </a:r>
          </a:p>
        </p:txBody>
      </p:sp>
      <p:sp>
        <p:nvSpPr>
          <p:cNvPr id="13" name="Content Placeholder 2"/>
          <p:cNvSpPr txBox="1">
            <a:spLocks/>
          </p:cNvSpPr>
          <p:nvPr/>
        </p:nvSpPr>
        <p:spPr>
          <a:xfrm>
            <a:off x="4572000" y="762000"/>
            <a:ext cx="4460632" cy="2958242"/>
          </a:xfrm>
          <a:prstGeom prst="rect">
            <a:avLst/>
          </a:prstGeom>
          <a:solidFill>
            <a:schemeClr val="tx2">
              <a:lumMod val="50000"/>
              <a:alpha val="85000"/>
            </a:schemeClr>
          </a:solidFill>
        </p:spPr>
        <p:txBody>
          <a:bodyPr vert="horz" lIns="91440" tIns="45720" rIns="91440" bIns="45720" rtlCol="0">
            <a:noAutofit/>
          </a:bodyPr>
          <a:lstStyle>
            <a:lvl1pPr indent="0" defTabSz="457200">
              <a:spcBef>
                <a:spcPct val="20000"/>
              </a:spcBef>
              <a:buFont typeface="Arial"/>
              <a:buNone/>
              <a:defRPr sz="2600" b="1">
                <a:solidFill>
                  <a:schemeClr val="bg1"/>
                </a:solidFill>
                <a:latin typeface="Arial"/>
              </a:defRPr>
            </a:lvl1pPr>
            <a:lvl2pPr marL="742950" indent="-285750" defTabSz="457200">
              <a:spcBef>
                <a:spcPct val="20000"/>
              </a:spcBef>
              <a:buFont typeface="Arial"/>
              <a:buChar char="–"/>
              <a:defRPr sz="2800">
                <a:solidFill>
                  <a:schemeClr val="tx1">
                    <a:lumMod val="50000"/>
                    <a:lumOff val="50000"/>
                  </a:schemeClr>
                </a:solidFill>
                <a:latin typeface="Arial"/>
              </a:defRPr>
            </a:lvl2pPr>
            <a:lvl3pPr marL="1143000" indent="-228600" defTabSz="457200">
              <a:spcBef>
                <a:spcPct val="20000"/>
              </a:spcBef>
              <a:buFont typeface="Arial"/>
              <a:buChar char="•"/>
              <a:defRPr sz="2400">
                <a:solidFill>
                  <a:schemeClr val="bg1">
                    <a:lumMod val="50000"/>
                  </a:schemeClr>
                </a:solidFill>
                <a:latin typeface="Arial"/>
              </a:defRPr>
            </a:lvl3pPr>
            <a:lvl4pPr marL="1600200" indent="-228600" defTabSz="457200">
              <a:spcBef>
                <a:spcPct val="20000"/>
              </a:spcBef>
              <a:buFont typeface="Arial"/>
              <a:buChar char="–"/>
              <a:defRPr sz="2000">
                <a:solidFill>
                  <a:schemeClr val="bg1">
                    <a:lumMod val="65000"/>
                  </a:schemeClr>
                </a:solidFill>
                <a:latin typeface="Arial"/>
              </a:defRPr>
            </a:lvl4pPr>
            <a:lvl5pPr marL="2057400" indent="-228600" defTabSz="457200">
              <a:spcBef>
                <a:spcPct val="20000"/>
              </a:spcBef>
              <a:buFont typeface="Arial"/>
              <a:buChar char="»"/>
              <a:defRPr sz="2000">
                <a:solidFill>
                  <a:schemeClr val="bg1">
                    <a:lumMod val="75000"/>
                  </a:schemeClr>
                </a:solidFill>
                <a:latin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n-US" sz="2800" u="sng" dirty="0" smtClean="0"/>
              <a:t>The </a:t>
            </a:r>
            <a:r>
              <a:rPr lang="en-US" sz="2800" u="sng" dirty="0"/>
              <a:t>Window</a:t>
            </a:r>
          </a:p>
          <a:p>
            <a:pPr algn="ctr"/>
            <a:r>
              <a:rPr lang="en-US" sz="2800" dirty="0"/>
              <a:t>HIA grant opportunity</a:t>
            </a:r>
          </a:p>
          <a:p>
            <a:pPr algn="ctr"/>
            <a:r>
              <a:rPr lang="en-US" sz="2800" dirty="0"/>
              <a:t>&amp;</a:t>
            </a:r>
          </a:p>
          <a:p>
            <a:pPr algn="ctr"/>
            <a:r>
              <a:rPr lang="en-US" sz="2800" dirty="0"/>
              <a:t>Annual policy update for critical health determinant</a:t>
            </a:r>
          </a:p>
        </p:txBody>
      </p:sp>
      <p:sp>
        <p:nvSpPr>
          <p:cNvPr id="15" name="Content Placeholder 2"/>
          <p:cNvSpPr txBox="1">
            <a:spLocks/>
          </p:cNvSpPr>
          <p:nvPr/>
        </p:nvSpPr>
        <p:spPr>
          <a:xfrm>
            <a:off x="93784" y="3775473"/>
            <a:ext cx="4460632" cy="292503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u="sng" dirty="0" smtClean="0">
                <a:solidFill>
                  <a:schemeClr val="bg1"/>
                </a:solidFill>
              </a:rPr>
              <a:t>Key Stakeholders</a:t>
            </a:r>
          </a:p>
          <a:p>
            <a:pPr marL="0" indent="0" algn="ctr">
              <a:buNone/>
            </a:pPr>
            <a:r>
              <a:rPr lang="en-US" sz="2000" b="1" dirty="0" smtClean="0">
                <a:solidFill>
                  <a:schemeClr val="bg1"/>
                </a:solidFill>
              </a:rPr>
              <a:t>GA Dept. of Community Affairs</a:t>
            </a:r>
          </a:p>
          <a:p>
            <a:pPr marL="0" indent="0" algn="ctr">
              <a:buNone/>
            </a:pPr>
            <a:r>
              <a:rPr lang="en-US" sz="2000" b="1" dirty="0" smtClean="0">
                <a:solidFill>
                  <a:schemeClr val="bg1"/>
                </a:solidFill>
              </a:rPr>
              <a:t>GA Dept. of Public Health</a:t>
            </a:r>
          </a:p>
          <a:p>
            <a:pPr marL="0" indent="0" algn="ctr">
              <a:buNone/>
            </a:pPr>
            <a:r>
              <a:rPr lang="en-US" sz="2000" b="1" dirty="0" smtClean="0">
                <a:solidFill>
                  <a:schemeClr val="bg1"/>
                </a:solidFill>
              </a:rPr>
              <a:t>Housing Developers</a:t>
            </a:r>
          </a:p>
          <a:p>
            <a:pPr marL="0" indent="0" algn="ctr">
              <a:buNone/>
            </a:pPr>
            <a:r>
              <a:rPr lang="en-US" sz="2000" b="1" dirty="0" smtClean="0">
                <a:solidFill>
                  <a:schemeClr val="bg1"/>
                </a:solidFill>
              </a:rPr>
              <a:t>Local Housing Authorities</a:t>
            </a:r>
          </a:p>
          <a:p>
            <a:pPr marL="0" indent="0" algn="ctr">
              <a:buNone/>
            </a:pPr>
            <a:r>
              <a:rPr lang="en-US" sz="2000" b="1" dirty="0" smtClean="0">
                <a:solidFill>
                  <a:schemeClr val="bg1"/>
                </a:solidFill>
              </a:rPr>
              <a:t>Advocate Organizations</a:t>
            </a:r>
          </a:p>
          <a:p>
            <a:pPr marL="0" indent="0" algn="ctr">
              <a:buNone/>
            </a:pPr>
            <a:r>
              <a:rPr lang="en-US" sz="2000" b="1" dirty="0" smtClean="0">
                <a:solidFill>
                  <a:schemeClr val="bg1"/>
                </a:solidFill>
              </a:rPr>
              <a:t>Residents</a:t>
            </a:r>
            <a:endParaRPr lang="en-US" sz="2000" b="1" dirty="0">
              <a:solidFill>
                <a:schemeClr val="bg1"/>
              </a:solidFill>
            </a:endParaRP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653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b="1" dirty="0">
                <a:latin typeface="Arial" pitchFamily="34" charset="0"/>
                <a:cs typeface="Arial" pitchFamily="34" charset="0"/>
              </a:rPr>
              <a:t>AFFORDABLE HOUSING IN GA</a:t>
            </a: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b="1" u="sng" dirty="0">
                <a:solidFill>
                  <a:schemeClr val="bg1"/>
                </a:solidFill>
              </a:rPr>
              <a:t>The Geography</a:t>
            </a:r>
          </a:p>
          <a:p>
            <a:pPr marL="0" lvl="0" indent="0" algn="ctr">
              <a:buNone/>
            </a:pPr>
            <a:r>
              <a:rPr lang="en-US" sz="2800" b="1" dirty="0">
                <a:solidFill>
                  <a:schemeClr val="bg1"/>
                </a:solidFill>
              </a:rPr>
              <a:t>Statewide policy</a:t>
            </a:r>
          </a:p>
          <a:p>
            <a:pPr marL="0" lvl="0" indent="0" algn="ctr">
              <a:buNone/>
            </a:pPr>
            <a:r>
              <a:rPr lang="en-US" sz="2800" b="1" dirty="0">
                <a:solidFill>
                  <a:schemeClr val="bg1"/>
                </a:solidFill>
              </a:rPr>
              <a:t>&amp;</a:t>
            </a:r>
          </a:p>
          <a:p>
            <a:pPr marL="0" lvl="0" indent="0" algn="ctr">
              <a:buNone/>
            </a:pPr>
            <a:r>
              <a:rPr lang="en-US" sz="2800" b="1" dirty="0">
                <a:solidFill>
                  <a:schemeClr val="bg1"/>
                </a:solidFill>
              </a:rPr>
              <a:t>Local-level follow-up in 10+ communities around GA</a:t>
            </a:r>
          </a:p>
        </p:txBody>
      </p:sp>
      <p:sp>
        <p:nvSpPr>
          <p:cNvPr id="13" name="Content Placeholder 2"/>
          <p:cNvSpPr txBox="1">
            <a:spLocks/>
          </p:cNvSpPr>
          <p:nvPr/>
        </p:nvSpPr>
        <p:spPr>
          <a:xfrm>
            <a:off x="4572000" y="762000"/>
            <a:ext cx="4460632" cy="2958242"/>
          </a:xfrm>
          <a:prstGeom prst="rect">
            <a:avLst/>
          </a:prstGeom>
          <a:solidFill>
            <a:schemeClr val="tx2">
              <a:lumMod val="50000"/>
              <a:alpha val="85000"/>
            </a:schemeClr>
          </a:solidFill>
        </p:spPr>
        <p:txBody>
          <a:bodyPr vert="horz" lIns="91440" tIns="45720" rIns="91440" bIns="45720" rtlCol="0">
            <a:noAutofit/>
          </a:bodyPr>
          <a:lstStyle>
            <a:lvl1pPr indent="0" defTabSz="457200">
              <a:spcBef>
                <a:spcPct val="20000"/>
              </a:spcBef>
              <a:buFont typeface="Arial"/>
              <a:buNone/>
              <a:defRPr sz="2600" b="1">
                <a:solidFill>
                  <a:schemeClr val="bg1"/>
                </a:solidFill>
                <a:latin typeface="Arial"/>
              </a:defRPr>
            </a:lvl1pPr>
            <a:lvl2pPr marL="742950" indent="-285750" defTabSz="457200">
              <a:spcBef>
                <a:spcPct val="20000"/>
              </a:spcBef>
              <a:buFont typeface="Arial"/>
              <a:buChar char="–"/>
              <a:defRPr sz="2800">
                <a:solidFill>
                  <a:schemeClr val="tx1">
                    <a:lumMod val="50000"/>
                    <a:lumOff val="50000"/>
                  </a:schemeClr>
                </a:solidFill>
                <a:latin typeface="Arial"/>
              </a:defRPr>
            </a:lvl2pPr>
            <a:lvl3pPr marL="1143000" indent="-228600" defTabSz="457200">
              <a:spcBef>
                <a:spcPct val="20000"/>
              </a:spcBef>
              <a:buFont typeface="Arial"/>
              <a:buChar char="•"/>
              <a:defRPr sz="2400">
                <a:solidFill>
                  <a:schemeClr val="bg1">
                    <a:lumMod val="50000"/>
                  </a:schemeClr>
                </a:solidFill>
                <a:latin typeface="Arial"/>
              </a:defRPr>
            </a:lvl3pPr>
            <a:lvl4pPr marL="1600200" indent="-228600" defTabSz="457200">
              <a:spcBef>
                <a:spcPct val="20000"/>
              </a:spcBef>
              <a:buFont typeface="Arial"/>
              <a:buChar char="–"/>
              <a:defRPr sz="2000">
                <a:solidFill>
                  <a:schemeClr val="bg1">
                    <a:lumMod val="65000"/>
                  </a:schemeClr>
                </a:solidFill>
                <a:latin typeface="Arial"/>
              </a:defRPr>
            </a:lvl4pPr>
            <a:lvl5pPr marL="2057400" indent="-228600" defTabSz="457200">
              <a:spcBef>
                <a:spcPct val="20000"/>
              </a:spcBef>
              <a:buFont typeface="Arial"/>
              <a:buChar char="»"/>
              <a:defRPr sz="2000">
                <a:solidFill>
                  <a:schemeClr val="bg1">
                    <a:lumMod val="75000"/>
                  </a:schemeClr>
                </a:solidFill>
                <a:latin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n-US" sz="2800" u="sng" dirty="0"/>
              <a:t>The Window</a:t>
            </a:r>
          </a:p>
          <a:p>
            <a:pPr algn="ctr"/>
            <a:r>
              <a:rPr lang="en-US" sz="2800" dirty="0"/>
              <a:t>HIA grant opportunity</a:t>
            </a:r>
          </a:p>
          <a:p>
            <a:pPr algn="ctr"/>
            <a:r>
              <a:rPr lang="en-US" sz="2800" dirty="0"/>
              <a:t>&amp;</a:t>
            </a:r>
          </a:p>
          <a:p>
            <a:pPr algn="ctr"/>
            <a:r>
              <a:rPr lang="en-US" sz="2800" dirty="0"/>
              <a:t>Annual policy update for critical health determinant</a:t>
            </a:r>
          </a:p>
        </p:txBody>
      </p:sp>
      <p:sp>
        <p:nvSpPr>
          <p:cNvPr id="15" name="Content Placeholder 2"/>
          <p:cNvSpPr txBox="1">
            <a:spLocks/>
          </p:cNvSpPr>
          <p:nvPr/>
        </p:nvSpPr>
        <p:spPr>
          <a:xfrm>
            <a:off x="93784" y="3775473"/>
            <a:ext cx="4460632" cy="292503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u="sng" dirty="0">
                <a:solidFill>
                  <a:schemeClr val="bg1"/>
                </a:solidFill>
              </a:rPr>
              <a:t>Key Stakeholders</a:t>
            </a:r>
          </a:p>
          <a:p>
            <a:pPr marL="0" indent="0" algn="ctr">
              <a:buNone/>
            </a:pPr>
            <a:r>
              <a:rPr lang="en-US" sz="2000" b="1" dirty="0">
                <a:solidFill>
                  <a:schemeClr val="bg1"/>
                </a:solidFill>
              </a:rPr>
              <a:t>GA Dept. of Community Affairs</a:t>
            </a:r>
          </a:p>
          <a:p>
            <a:pPr marL="0" indent="0" algn="ctr">
              <a:buNone/>
            </a:pPr>
            <a:r>
              <a:rPr lang="en-US" sz="2000" b="1" dirty="0">
                <a:solidFill>
                  <a:schemeClr val="bg1"/>
                </a:solidFill>
              </a:rPr>
              <a:t>GA Dept. of Public Health</a:t>
            </a:r>
          </a:p>
          <a:p>
            <a:pPr marL="0" indent="0" algn="ctr">
              <a:buNone/>
            </a:pPr>
            <a:r>
              <a:rPr lang="en-US" sz="2000" b="1" dirty="0">
                <a:solidFill>
                  <a:schemeClr val="bg1"/>
                </a:solidFill>
              </a:rPr>
              <a:t>Housing Developers</a:t>
            </a:r>
          </a:p>
          <a:p>
            <a:pPr marL="0" indent="0" algn="ctr">
              <a:buNone/>
            </a:pPr>
            <a:r>
              <a:rPr lang="en-US" sz="2000" b="1" dirty="0">
                <a:solidFill>
                  <a:schemeClr val="bg1"/>
                </a:solidFill>
              </a:rPr>
              <a:t>Local Housing Authorities</a:t>
            </a:r>
          </a:p>
          <a:p>
            <a:pPr marL="0" indent="0" algn="ctr">
              <a:buNone/>
            </a:pPr>
            <a:r>
              <a:rPr lang="en-US" sz="2000" b="1" dirty="0">
                <a:solidFill>
                  <a:schemeClr val="bg1"/>
                </a:solidFill>
              </a:rPr>
              <a:t>Advocate Organizations</a:t>
            </a:r>
          </a:p>
          <a:p>
            <a:pPr marL="0" indent="0" algn="ctr">
              <a:buNone/>
            </a:pPr>
            <a:r>
              <a:rPr lang="en-US" sz="2000" b="1" dirty="0">
                <a:solidFill>
                  <a:schemeClr val="bg1"/>
                </a:solidFill>
              </a:rPr>
              <a:t>Residents</a:t>
            </a:r>
          </a:p>
        </p:txBody>
      </p:sp>
      <p:sp>
        <p:nvSpPr>
          <p:cNvPr id="17" name="Content Placeholder 2"/>
          <p:cNvSpPr txBox="1">
            <a:spLocks/>
          </p:cNvSpPr>
          <p:nvPr/>
        </p:nvSpPr>
        <p:spPr>
          <a:xfrm>
            <a:off x="4577862" y="3774526"/>
            <a:ext cx="4460632" cy="292503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u="sng" dirty="0" smtClean="0">
                <a:solidFill>
                  <a:schemeClr val="bg1"/>
                </a:solidFill>
              </a:rPr>
              <a:t>GHPC’s Roles</a:t>
            </a:r>
          </a:p>
          <a:p>
            <a:pPr marL="0" indent="0" algn="ctr">
              <a:buNone/>
            </a:pPr>
            <a:r>
              <a:rPr lang="en-US" sz="2800" b="1" dirty="0" smtClean="0">
                <a:solidFill>
                  <a:schemeClr val="bg1"/>
                </a:solidFill>
              </a:rPr>
              <a:t>Partner</a:t>
            </a:r>
          </a:p>
          <a:p>
            <a:pPr marL="0" indent="0" algn="ctr">
              <a:buNone/>
            </a:pPr>
            <a:r>
              <a:rPr lang="en-US" sz="2800" b="1" dirty="0" smtClean="0">
                <a:solidFill>
                  <a:schemeClr val="bg1"/>
                </a:solidFill>
              </a:rPr>
              <a:t>Facilitator</a:t>
            </a:r>
          </a:p>
          <a:p>
            <a:pPr marL="0" indent="0" algn="ctr">
              <a:buNone/>
            </a:pPr>
            <a:r>
              <a:rPr lang="en-US" sz="2800" b="1" dirty="0" smtClean="0">
                <a:solidFill>
                  <a:schemeClr val="bg1"/>
                </a:solidFill>
              </a:rPr>
              <a:t>Consultant</a:t>
            </a:r>
          </a:p>
          <a:p>
            <a:pPr marL="0" indent="0" algn="ctr">
              <a:buNone/>
            </a:pPr>
            <a:r>
              <a:rPr lang="en-US" sz="2800" b="1" dirty="0" smtClean="0">
                <a:solidFill>
                  <a:schemeClr val="bg1"/>
                </a:solidFill>
              </a:rPr>
              <a:t>Evaluator</a:t>
            </a:r>
            <a:endParaRPr lang="en-US" sz="2800" b="1" dirty="0">
              <a:solidFill>
                <a:schemeClr val="bg1"/>
              </a:solidFill>
            </a:endParaRP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050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1143000"/>
          </a:xfrm>
        </p:spPr>
        <p:txBody>
          <a:bodyPr>
            <a:normAutofit/>
          </a:bodyPr>
          <a:lstStyle/>
          <a:p>
            <a:pPr>
              <a:defRPr/>
            </a:pPr>
            <a:r>
              <a:rPr lang="en-US" b="1" dirty="0">
                <a:latin typeface="Arial" pitchFamily="34" charset="0"/>
                <a:cs typeface="Arial" pitchFamily="34" charset="0"/>
              </a:rPr>
              <a:t>AFFORDABLE HOUSING IN GA</a:t>
            </a:r>
          </a:p>
        </p:txBody>
      </p:sp>
      <p:sp>
        <p:nvSpPr>
          <p:cNvPr id="3" name="Content Placeholder 2"/>
          <p:cNvSpPr>
            <a:spLocks noGrp="1"/>
          </p:cNvSpPr>
          <p:nvPr>
            <p:ph idx="4294967295"/>
          </p:nvPr>
        </p:nvSpPr>
        <p:spPr>
          <a:xfrm>
            <a:off x="152400" y="762000"/>
            <a:ext cx="3962400" cy="3448845"/>
          </a:xfrm>
        </p:spPr>
        <p:txBody>
          <a:bodyPr vert="horz" lIns="91440" tIns="45720" rIns="91440" bIns="45720" numCol="1" rtlCol="0">
            <a:noAutofit/>
          </a:bodyPr>
          <a:lstStyle/>
          <a:p>
            <a:pPr>
              <a:buFont typeface="Wingdings" panose="05000000000000000000" pitchFamily="2" charset="2"/>
              <a:buChar char="§"/>
            </a:pPr>
            <a:r>
              <a:rPr lang="en-US" sz="2600" b="1" dirty="0" smtClean="0"/>
              <a:t>Develop &amp; Structure Cross-Sector Relationships</a:t>
            </a:r>
          </a:p>
          <a:p>
            <a:pPr>
              <a:buFont typeface="Wingdings" panose="05000000000000000000" pitchFamily="2" charset="2"/>
              <a:buChar char="§"/>
            </a:pPr>
            <a:r>
              <a:rPr lang="en-US" sz="2600" b="1" dirty="0">
                <a:solidFill>
                  <a:schemeClr val="bg1">
                    <a:lumMod val="75000"/>
                  </a:schemeClr>
                </a:solidFill>
              </a:rPr>
              <a:t>Integrate Research, Evaluation, &amp; Data</a:t>
            </a:r>
          </a:p>
          <a:p>
            <a:pPr>
              <a:buFont typeface="Wingdings" panose="05000000000000000000" pitchFamily="2" charset="2"/>
              <a:buChar char="§"/>
            </a:pPr>
            <a:r>
              <a:rPr lang="en-US" sz="2600" b="1" dirty="0" smtClean="0">
                <a:solidFill>
                  <a:schemeClr val="bg1">
                    <a:lumMod val="75000"/>
                  </a:schemeClr>
                </a:solidFill>
              </a:rPr>
              <a:t>Incorporate Health into Decision-Making</a:t>
            </a:r>
          </a:p>
          <a:p>
            <a:pPr>
              <a:buFont typeface="Wingdings" panose="05000000000000000000" pitchFamily="2" charset="2"/>
              <a:buChar char="§"/>
            </a:pPr>
            <a:r>
              <a:rPr lang="en-US" sz="2600" b="1" dirty="0">
                <a:solidFill>
                  <a:schemeClr val="bg1">
                    <a:lumMod val="75000"/>
                  </a:schemeClr>
                </a:solidFill>
              </a:rPr>
              <a:t>Coordinate Funding &amp; Investment</a:t>
            </a:r>
          </a:p>
          <a:p>
            <a:pPr>
              <a:buFont typeface="Wingdings" panose="05000000000000000000" pitchFamily="2" charset="2"/>
              <a:buChar char="§"/>
            </a:pPr>
            <a:r>
              <a:rPr lang="en-US" sz="2600" b="1" dirty="0" smtClean="0">
                <a:solidFill>
                  <a:schemeClr val="bg1">
                    <a:lumMod val="75000"/>
                  </a:schemeClr>
                </a:solidFill>
              </a:rPr>
              <a:t>Implement </a:t>
            </a:r>
            <a:r>
              <a:rPr lang="en-US" sz="2600" b="1" dirty="0">
                <a:solidFill>
                  <a:schemeClr val="bg1">
                    <a:lumMod val="75000"/>
                  </a:schemeClr>
                </a:solidFill>
              </a:rPr>
              <a:t>Accountability</a:t>
            </a:r>
          </a:p>
          <a:p>
            <a:pPr>
              <a:buFont typeface="Wingdings" panose="05000000000000000000" pitchFamily="2" charset="2"/>
              <a:buChar char="§"/>
            </a:pPr>
            <a:r>
              <a:rPr lang="en-US" sz="2600" b="1" dirty="0" smtClean="0">
                <a:solidFill>
                  <a:schemeClr val="bg1">
                    <a:lumMod val="75000"/>
                  </a:schemeClr>
                </a:solidFill>
              </a:rPr>
              <a:t>HIA Springboard</a:t>
            </a:r>
            <a:endParaRPr lang="en-US" sz="2600" b="1" dirty="0">
              <a:solidFill>
                <a:schemeClr val="bg1">
                  <a:lumMod val="75000"/>
                </a:schemeClr>
              </a:solidFill>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9301" y="972589"/>
            <a:ext cx="4460197" cy="2508861"/>
          </a:xfrm>
          <a:prstGeom prst="rect">
            <a:avLst/>
          </a:prstGeom>
          <a:noFill/>
          <a:ln w="76200">
            <a:solidFill>
              <a:schemeClr val="accent1">
                <a:lumMod val="75000"/>
              </a:schemeClr>
            </a:solidFill>
            <a:miter lim="800000"/>
          </a:ln>
        </p:spPr>
      </p:pic>
      <p:sp>
        <p:nvSpPr>
          <p:cNvPr id="14" name="Content Placeholder 2"/>
          <p:cNvSpPr txBox="1">
            <a:spLocks/>
          </p:cNvSpPr>
          <p:nvPr/>
        </p:nvSpPr>
        <p:spPr>
          <a:xfrm>
            <a:off x="4267201" y="3581401"/>
            <a:ext cx="4648200"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Collaborative workshops led to policy change incentivizing community partnerships between housing management &amp; health service providers</a:t>
            </a:r>
            <a:endParaRPr lang="en-US" sz="2400" b="1" dirty="0">
              <a:solidFill>
                <a:schemeClr val="bg1">
                  <a:lumMod val="75000"/>
                </a:schemeClr>
              </a:solidFill>
            </a:endParaRPr>
          </a:p>
        </p:txBody>
      </p:sp>
      <p:cxnSp>
        <p:nvCxnSpPr>
          <p:cNvPr id="15" name="Straight Connector 14"/>
          <p:cNvCxnSpPr/>
          <p:nvPr/>
        </p:nvCxnSpPr>
        <p:spPr>
          <a:xfrm>
            <a:off x="0" y="2057400"/>
            <a:ext cx="43434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79084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1143000"/>
          </a:xfrm>
        </p:spPr>
        <p:txBody>
          <a:bodyPr>
            <a:normAutofit/>
          </a:bodyPr>
          <a:lstStyle/>
          <a:p>
            <a:pPr>
              <a:defRPr/>
            </a:pPr>
            <a:r>
              <a:rPr lang="en-US" b="1" dirty="0">
                <a:latin typeface="Arial" pitchFamily="34" charset="0"/>
                <a:cs typeface="Arial" pitchFamily="34" charset="0"/>
              </a:rPr>
              <a:t>AFFORDABLE HOUSING IN GA</a:t>
            </a:r>
          </a:p>
        </p:txBody>
      </p:sp>
      <p:sp>
        <p:nvSpPr>
          <p:cNvPr id="3" name="Content Placeholder 2"/>
          <p:cNvSpPr>
            <a:spLocks noGrp="1"/>
          </p:cNvSpPr>
          <p:nvPr>
            <p:ph idx="4294967295"/>
          </p:nvPr>
        </p:nvSpPr>
        <p:spPr>
          <a:xfrm>
            <a:off x="152400" y="762000"/>
            <a:ext cx="3962400" cy="3448845"/>
          </a:xfrm>
        </p:spPr>
        <p:txBody>
          <a:bodyPr vert="horz" lIns="91440" tIns="45720" rIns="91440" bIns="45720" numCol="1" rtlCol="0">
            <a:noAutofit/>
          </a:bodyPr>
          <a:lstStyle/>
          <a:p>
            <a:pPr>
              <a:buFont typeface="Wingdings" panose="05000000000000000000" pitchFamily="2" charset="2"/>
              <a:buChar char="§"/>
            </a:pPr>
            <a:r>
              <a:rPr lang="en-US" sz="2600" b="1" dirty="0" smtClean="0">
                <a:solidFill>
                  <a:schemeClr val="bg1">
                    <a:lumMod val="75000"/>
                  </a:schemeClr>
                </a:solidFill>
              </a:rPr>
              <a:t>Develop &amp; Structure Cross-Sector Relationships</a:t>
            </a:r>
          </a:p>
          <a:p>
            <a:pPr>
              <a:buFont typeface="Wingdings" panose="05000000000000000000" pitchFamily="2" charset="2"/>
              <a:buChar char="§"/>
            </a:pPr>
            <a:r>
              <a:rPr lang="en-US" sz="2600" b="1" dirty="0"/>
              <a:t>Integrate Research, Evaluation, &amp; Data</a:t>
            </a:r>
          </a:p>
          <a:p>
            <a:pPr>
              <a:buFont typeface="Wingdings" panose="05000000000000000000" pitchFamily="2" charset="2"/>
              <a:buChar char="§"/>
            </a:pPr>
            <a:r>
              <a:rPr lang="en-US" sz="2600" b="1" dirty="0" smtClean="0">
                <a:solidFill>
                  <a:schemeClr val="bg1">
                    <a:lumMod val="75000"/>
                  </a:schemeClr>
                </a:solidFill>
              </a:rPr>
              <a:t>Incorporate Health into Decision-Making</a:t>
            </a:r>
          </a:p>
          <a:p>
            <a:pPr>
              <a:buFont typeface="Wingdings" panose="05000000000000000000" pitchFamily="2" charset="2"/>
              <a:buChar char="§"/>
            </a:pPr>
            <a:r>
              <a:rPr lang="en-US" sz="2600" b="1" dirty="0">
                <a:solidFill>
                  <a:schemeClr val="bg1">
                    <a:lumMod val="75000"/>
                  </a:schemeClr>
                </a:solidFill>
              </a:rPr>
              <a:t>Coordinate Funding &amp; Investment</a:t>
            </a:r>
          </a:p>
          <a:p>
            <a:pPr>
              <a:buFont typeface="Wingdings" panose="05000000000000000000" pitchFamily="2" charset="2"/>
              <a:buChar char="§"/>
            </a:pPr>
            <a:r>
              <a:rPr lang="en-US" sz="2600" b="1" dirty="0" smtClean="0">
                <a:solidFill>
                  <a:schemeClr val="bg1">
                    <a:lumMod val="75000"/>
                  </a:schemeClr>
                </a:solidFill>
              </a:rPr>
              <a:t>Implement </a:t>
            </a:r>
            <a:r>
              <a:rPr lang="en-US" sz="2600" b="1" dirty="0">
                <a:solidFill>
                  <a:schemeClr val="bg1">
                    <a:lumMod val="75000"/>
                  </a:schemeClr>
                </a:solidFill>
              </a:rPr>
              <a:t>Accountability</a:t>
            </a:r>
          </a:p>
          <a:p>
            <a:pPr>
              <a:buFont typeface="Wingdings" panose="05000000000000000000" pitchFamily="2" charset="2"/>
              <a:buChar char="§"/>
            </a:pPr>
            <a:r>
              <a:rPr lang="en-US" sz="2600" b="1" dirty="0" smtClean="0">
                <a:solidFill>
                  <a:schemeClr val="bg1">
                    <a:lumMod val="75000"/>
                  </a:schemeClr>
                </a:solidFill>
              </a:rPr>
              <a:t>HIA Springboard</a:t>
            </a:r>
            <a:endParaRPr lang="en-US" sz="2600" b="1" dirty="0">
              <a:solidFill>
                <a:schemeClr val="bg1">
                  <a:lumMod val="75000"/>
                </a:schemeClr>
              </a:solidFill>
            </a:endParaRPr>
          </a:p>
        </p:txBody>
      </p:sp>
      <p:sp>
        <p:nvSpPr>
          <p:cNvPr id="4" name="Content Placeholder 2"/>
          <p:cNvSpPr txBox="1">
            <a:spLocks/>
          </p:cNvSpPr>
          <p:nvPr/>
        </p:nvSpPr>
        <p:spPr>
          <a:xfrm>
            <a:off x="4191001" y="3581401"/>
            <a:ext cx="4876799"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Readily available Dept. of Education data used to incentivize affordable units near higher quality schools, linking two critical health determinants</a:t>
            </a:r>
            <a:endParaRPr lang="en-US" sz="2400" b="1" dirty="0">
              <a:solidFill>
                <a:schemeClr val="bg1">
                  <a:lumMod val="75000"/>
                </a:schemeClr>
              </a:solidFill>
            </a:endParaRPr>
          </a:p>
        </p:txBody>
      </p:sp>
      <p:cxnSp>
        <p:nvCxnSpPr>
          <p:cNvPr id="5" name="Straight Connector 4"/>
          <p:cNvCxnSpPr/>
          <p:nvPr/>
        </p:nvCxnSpPr>
        <p:spPr>
          <a:xfrm>
            <a:off x="0" y="2895600"/>
            <a:ext cx="43434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242" name="Picture 2" descr="Image result for quality scho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3400" y="914401"/>
            <a:ext cx="4516120" cy="2540318"/>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24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1143000"/>
          </a:xfrm>
        </p:spPr>
        <p:txBody>
          <a:bodyPr>
            <a:normAutofit/>
          </a:bodyPr>
          <a:lstStyle/>
          <a:p>
            <a:pPr>
              <a:defRPr/>
            </a:pPr>
            <a:r>
              <a:rPr lang="en-US" b="1" dirty="0">
                <a:latin typeface="Arial" pitchFamily="34" charset="0"/>
                <a:cs typeface="Arial" pitchFamily="34" charset="0"/>
              </a:rPr>
              <a:t>AFFORDABLE HOUSING IN GA</a:t>
            </a:r>
          </a:p>
        </p:txBody>
      </p:sp>
      <p:sp>
        <p:nvSpPr>
          <p:cNvPr id="3" name="Content Placeholder 2"/>
          <p:cNvSpPr>
            <a:spLocks noGrp="1"/>
          </p:cNvSpPr>
          <p:nvPr>
            <p:ph idx="4294967295"/>
          </p:nvPr>
        </p:nvSpPr>
        <p:spPr>
          <a:xfrm>
            <a:off x="152400" y="762000"/>
            <a:ext cx="3962400" cy="3448845"/>
          </a:xfrm>
        </p:spPr>
        <p:txBody>
          <a:bodyPr vert="horz" lIns="91440" tIns="45720" rIns="91440" bIns="45720" numCol="1" rtlCol="0">
            <a:noAutofit/>
          </a:bodyPr>
          <a:lstStyle/>
          <a:p>
            <a:pPr>
              <a:buFont typeface="Wingdings" panose="05000000000000000000" pitchFamily="2" charset="2"/>
              <a:buChar char="§"/>
            </a:pPr>
            <a:r>
              <a:rPr lang="en-US" sz="2600" b="1" dirty="0" smtClean="0">
                <a:solidFill>
                  <a:schemeClr val="bg1">
                    <a:lumMod val="75000"/>
                  </a:schemeClr>
                </a:solidFill>
              </a:rPr>
              <a:t>Develop &amp; Structure Cross-Sector Relationships</a:t>
            </a:r>
          </a:p>
          <a:p>
            <a:pPr>
              <a:buFont typeface="Wingdings" panose="05000000000000000000" pitchFamily="2" charset="2"/>
              <a:buChar char="§"/>
            </a:pPr>
            <a:r>
              <a:rPr lang="en-US" sz="2600" b="1" dirty="0">
                <a:solidFill>
                  <a:schemeClr val="bg1">
                    <a:lumMod val="75000"/>
                  </a:schemeClr>
                </a:solidFill>
              </a:rPr>
              <a:t>Integrate Research, Evaluation, &amp; Data</a:t>
            </a:r>
          </a:p>
          <a:p>
            <a:pPr>
              <a:buFont typeface="Wingdings" panose="05000000000000000000" pitchFamily="2" charset="2"/>
              <a:buChar char="§"/>
            </a:pPr>
            <a:r>
              <a:rPr lang="en-US" sz="2600" b="1" dirty="0" smtClean="0"/>
              <a:t>Incorporate Health into Decision-Making</a:t>
            </a:r>
          </a:p>
          <a:p>
            <a:pPr>
              <a:buFont typeface="Wingdings" panose="05000000000000000000" pitchFamily="2" charset="2"/>
              <a:buChar char="§"/>
            </a:pPr>
            <a:r>
              <a:rPr lang="en-US" sz="2600" b="1" dirty="0">
                <a:solidFill>
                  <a:schemeClr val="bg1">
                    <a:lumMod val="75000"/>
                  </a:schemeClr>
                </a:solidFill>
              </a:rPr>
              <a:t>Coordinate Funding &amp; Investment</a:t>
            </a:r>
          </a:p>
          <a:p>
            <a:pPr>
              <a:buFont typeface="Wingdings" panose="05000000000000000000" pitchFamily="2" charset="2"/>
              <a:buChar char="§"/>
            </a:pPr>
            <a:r>
              <a:rPr lang="en-US" sz="2600" b="1" dirty="0" smtClean="0">
                <a:solidFill>
                  <a:schemeClr val="bg1">
                    <a:lumMod val="75000"/>
                  </a:schemeClr>
                </a:solidFill>
              </a:rPr>
              <a:t>Implement </a:t>
            </a:r>
            <a:r>
              <a:rPr lang="en-US" sz="2600" b="1" dirty="0">
                <a:solidFill>
                  <a:schemeClr val="bg1">
                    <a:lumMod val="75000"/>
                  </a:schemeClr>
                </a:solidFill>
              </a:rPr>
              <a:t>Accountability</a:t>
            </a:r>
          </a:p>
          <a:p>
            <a:pPr>
              <a:buFont typeface="Wingdings" panose="05000000000000000000" pitchFamily="2" charset="2"/>
              <a:buChar char="§"/>
            </a:pPr>
            <a:r>
              <a:rPr lang="en-US" sz="2600" b="1" dirty="0" smtClean="0">
                <a:solidFill>
                  <a:schemeClr val="bg1">
                    <a:lumMod val="75000"/>
                  </a:schemeClr>
                </a:solidFill>
              </a:rPr>
              <a:t>HIA Springboard</a:t>
            </a:r>
            <a:endParaRPr lang="en-US" sz="2600" b="1" dirty="0">
              <a:solidFill>
                <a:schemeClr val="bg1">
                  <a:lumMod val="75000"/>
                </a:schemeClr>
              </a:solidFill>
            </a:endParaRPr>
          </a:p>
        </p:txBody>
      </p:sp>
      <p:sp>
        <p:nvSpPr>
          <p:cNvPr id="4" name="Content Placeholder 2"/>
          <p:cNvSpPr txBox="1">
            <a:spLocks/>
          </p:cNvSpPr>
          <p:nvPr/>
        </p:nvSpPr>
        <p:spPr>
          <a:xfrm>
            <a:off x="4267200" y="762000"/>
            <a:ext cx="4876800"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Health outcomes for residents now included as a ‘State Priority’ for housing, </a:t>
            </a:r>
            <a:r>
              <a:rPr lang="en-US" sz="2400" b="1" dirty="0" smtClean="0"/>
              <a:t>emphasizing </a:t>
            </a:r>
            <a:r>
              <a:rPr lang="en-US" sz="2400" b="1" dirty="0"/>
              <a:t>“site </a:t>
            </a:r>
            <a:r>
              <a:rPr lang="en-US" sz="2400" b="1" dirty="0" smtClean="0"/>
              <a:t>selection, site </a:t>
            </a:r>
            <a:r>
              <a:rPr lang="en-US" sz="2400" b="1" dirty="0"/>
              <a:t>design, community </a:t>
            </a:r>
            <a:r>
              <a:rPr lang="en-US" sz="2400" b="1" dirty="0" smtClean="0"/>
              <a:t>partnerships</a:t>
            </a:r>
            <a:r>
              <a:rPr lang="en-US" sz="2400" b="1" dirty="0"/>
              <a:t>, and focused </a:t>
            </a:r>
            <a:r>
              <a:rPr lang="en-US" sz="2400" b="1" dirty="0" smtClean="0"/>
              <a:t>services”</a:t>
            </a:r>
            <a:endParaRPr lang="en-US" sz="2400" b="1" dirty="0">
              <a:solidFill>
                <a:schemeClr val="bg1">
                  <a:lumMod val="75000"/>
                </a:schemeClr>
              </a:solidFill>
            </a:endParaRPr>
          </a:p>
        </p:txBody>
      </p:sp>
      <p:cxnSp>
        <p:nvCxnSpPr>
          <p:cNvPr id="5" name="Straight Connector 4"/>
          <p:cNvCxnSpPr/>
          <p:nvPr/>
        </p:nvCxnSpPr>
        <p:spPr>
          <a:xfrm>
            <a:off x="0" y="3810000"/>
            <a:ext cx="43434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2" descr="Image result for health and housi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43401" y="3505200"/>
            <a:ext cx="4572000" cy="3124200"/>
          </a:xfrm>
          <a:prstGeom prst="rect">
            <a:avLst/>
          </a:prstGeom>
          <a:noFill/>
          <a:ln w="76200">
            <a:solidFill>
              <a:schemeClr val="accent1">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34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5638800"/>
            <a:ext cx="9144000" cy="1231902"/>
            <a:chOff x="0" y="5626098"/>
            <a:chExt cx="9144000" cy="1231902"/>
          </a:xfrm>
        </p:grpSpPr>
        <p:pic>
          <p:nvPicPr>
            <p:cNvPr id="9" name="Picture 8" descr="PPT-TEMP_R3.jpg"/>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5626098"/>
              <a:ext cx="9144000" cy="1231902"/>
            </a:xfrm>
            <a:prstGeom prst="rect">
              <a:avLst/>
            </a:prstGeom>
          </p:spPr>
        </p:pic>
        <p:sp>
          <p:nvSpPr>
            <p:cNvPr id="10" name="Rectangle 9"/>
            <p:cNvSpPr/>
            <p:nvPr/>
          </p:nvSpPr>
          <p:spPr>
            <a:xfrm rot="10800000" flipH="1">
              <a:off x="5410200" y="6191246"/>
              <a:ext cx="3571875" cy="533400"/>
            </a:xfrm>
            <a:prstGeom prst="rect">
              <a:avLst/>
            </a:prstGeom>
            <a:solidFill>
              <a:srgbClr val="4F8A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latin typeface="Arial" pitchFamily="34" charset="0"/>
                <a:cs typeface="Arial" pitchFamily="34" charset="0"/>
              </a:endParaRPr>
            </a:p>
          </p:txBody>
        </p:sp>
      </p:grpSp>
      <p:sp>
        <p:nvSpPr>
          <p:cNvPr id="2" name="Title 1"/>
          <p:cNvSpPr>
            <a:spLocks noGrp="1"/>
          </p:cNvSpPr>
          <p:nvPr>
            <p:ph type="title" idx="4294967295"/>
          </p:nvPr>
        </p:nvSpPr>
        <p:spPr>
          <a:xfrm>
            <a:off x="0" y="-152400"/>
            <a:ext cx="9144000" cy="1143000"/>
          </a:xfrm>
        </p:spPr>
        <p:txBody>
          <a:bodyPr>
            <a:normAutofit/>
          </a:bodyPr>
          <a:lstStyle/>
          <a:p>
            <a:pPr>
              <a:defRPr/>
            </a:pPr>
            <a:r>
              <a:rPr lang="en-US" b="1" dirty="0">
                <a:latin typeface="Arial" pitchFamily="34" charset="0"/>
                <a:cs typeface="Arial" pitchFamily="34" charset="0"/>
              </a:rPr>
              <a:t>AFFORDABLE HOUSING IN GA</a:t>
            </a:r>
          </a:p>
        </p:txBody>
      </p:sp>
      <p:sp>
        <p:nvSpPr>
          <p:cNvPr id="3" name="Content Placeholder 2"/>
          <p:cNvSpPr>
            <a:spLocks noGrp="1"/>
          </p:cNvSpPr>
          <p:nvPr>
            <p:ph idx="4294967295"/>
          </p:nvPr>
        </p:nvSpPr>
        <p:spPr>
          <a:xfrm>
            <a:off x="152400" y="762000"/>
            <a:ext cx="3962400" cy="3448845"/>
          </a:xfrm>
        </p:spPr>
        <p:txBody>
          <a:bodyPr vert="horz" lIns="91440" tIns="45720" rIns="91440" bIns="45720" numCol="1" rtlCol="0">
            <a:noAutofit/>
          </a:bodyPr>
          <a:lstStyle/>
          <a:p>
            <a:pPr>
              <a:buFont typeface="Wingdings" panose="05000000000000000000" pitchFamily="2" charset="2"/>
              <a:buChar char="§"/>
            </a:pPr>
            <a:r>
              <a:rPr lang="en-US" sz="2600" b="1" dirty="0" smtClean="0">
                <a:solidFill>
                  <a:schemeClr val="bg1">
                    <a:lumMod val="75000"/>
                  </a:schemeClr>
                </a:solidFill>
              </a:rPr>
              <a:t>Develop &amp; Structure Cross-Sector Relationships</a:t>
            </a:r>
          </a:p>
          <a:p>
            <a:pPr>
              <a:buFont typeface="Wingdings" panose="05000000000000000000" pitchFamily="2" charset="2"/>
              <a:buChar char="§"/>
            </a:pPr>
            <a:r>
              <a:rPr lang="en-US" sz="2600" b="1" dirty="0">
                <a:solidFill>
                  <a:schemeClr val="bg1">
                    <a:lumMod val="75000"/>
                  </a:schemeClr>
                </a:solidFill>
              </a:rPr>
              <a:t>Integrate Research, Evaluation, &amp; Data</a:t>
            </a:r>
          </a:p>
          <a:p>
            <a:pPr>
              <a:buFont typeface="Wingdings" panose="05000000000000000000" pitchFamily="2" charset="2"/>
              <a:buChar char="§"/>
            </a:pPr>
            <a:r>
              <a:rPr lang="en-US" sz="2600" b="1" dirty="0" smtClean="0">
                <a:solidFill>
                  <a:schemeClr val="bg1">
                    <a:lumMod val="75000"/>
                  </a:schemeClr>
                </a:solidFill>
              </a:rPr>
              <a:t>Incorporate Health into Decision-Making</a:t>
            </a:r>
          </a:p>
          <a:p>
            <a:pPr>
              <a:buFont typeface="Wingdings" panose="05000000000000000000" pitchFamily="2" charset="2"/>
              <a:buChar char="§"/>
            </a:pPr>
            <a:r>
              <a:rPr lang="en-US" sz="2600" b="1" dirty="0"/>
              <a:t>Coordinate Funding &amp; Investment</a:t>
            </a:r>
          </a:p>
          <a:p>
            <a:pPr>
              <a:buFont typeface="Wingdings" panose="05000000000000000000" pitchFamily="2" charset="2"/>
              <a:buChar char="§"/>
            </a:pPr>
            <a:r>
              <a:rPr lang="en-US" sz="2600" b="1" dirty="0" smtClean="0">
                <a:solidFill>
                  <a:schemeClr val="bg1">
                    <a:lumMod val="75000"/>
                  </a:schemeClr>
                </a:solidFill>
              </a:rPr>
              <a:t>Implement </a:t>
            </a:r>
            <a:r>
              <a:rPr lang="en-US" sz="2600" b="1" dirty="0">
                <a:solidFill>
                  <a:schemeClr val="bg1">
                    <a:lumMod val="75000"/>
                  </a:schemeClr>
                </a:solidFill>
              </a:rPr>
              <a:t>Accountability</a:t>
            </a:r>
          </a:p>
          <a:p>
            <a:pPr>
              <a:buFont typeface="Wingdings" panose="05000000000000000000" pitchFamily="2" charset="2"/>
              <a:buChar char="§"/>
            </a:pPr>
            <a:r>
              <a:rPr lang="en-US" sz="2600" b="1" dirty="0" smtClean="0">
                <a:solidFill>
                  <a:schemeClr val="bg1">
                    <a:lumMod val="75000"/>
                  </a:schemeClr>
                </a:solidFill>
              </a:rPr>
              <a:t>HIA Springboard</a:t>
            </a:r>
            <a:endParaRPr lang="en-US" sz="2600" b="1" dirty="0">
              <a:solidFill>
                <a:schemeClr val="bg1">
                  <a:lumMod val="75000"/>
                </a:schemeClr>
              </a:solidFill>
            </a:endParaRPr>
          </a:p>
        </p:txBody>
      </p:sp>
      <p:sp>
        <p:nvSpPr>
          <p:cNvPr id="4" name="Content Placeholder 2"/>
          <p:cNvSpPr txBox="1">
            <a:spLocks/>
          </p:cNvSpPr>
          <p:nvPr/>
        </p:nvSpPr>
        <p:spPr>
          <a:xfrm>
            <a:off x="4114800" y="762000"/>
            <a:ext cx="5029200"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DCA &amp; GHPC collaborating on funding proposals, with </a:t>
            </a:r>
            <a:r>
              <a:rPr lang="en-US" sz="2400" b="1" dirty="0" err="1" smtClean="0"/>
              <a:t>Kresge</a:t>
            </a:r>
            <a:r>
              <a:rPr lang="en-US" sz="2400" b="1" dirty="0" smtClean="0"/>
              <a:t>-funded GA Homes for Healthy Futures focused on collecting cost-related data </a:t>
            </a:r>
            <a:endParaRPr lang="en-US" sz="2400" b="1" dirty="0">
              <a:solidFill>
                <a:schemeClr val="bg1">
                  <a:lumMod val="75000"/>
                </a:schemeClr>
              </a:solidFill>
            </a:endParaRPr>
          </a:p>
        </p:txBody>
      </p:sp>
      <p:cxnSp>
        <p:nvCxnSpPr>
          <p:cNvPr id="5" name="Straight Connector 4"/>
          <p:cNvCxnSpPr/>
          <p:nvPr/>
        </p:nvCxnSpPr>
        <p:spPr>
          <a:xfrm>
            <a:off x="0" y="4648200"/>
            <a:ext cx="60960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4" descr="Image result for collaborative fund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15000" y="2717371"/>
            <a:ext cx="3200400" cy="3948966"/>
          </a:xfrm>
          <a:prstGeom prst="rect">
            <a:avLst/>
          </a:prstGeom>
          <a:noFill/>
          <a:ln w="76200">
            <a:solidFill>
              <a:schemeClr val="accent1">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6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0"/>
            <a:ext cx="9144000" cy="1143000"/>
          </a:xfrm>
        </p:spPr>
        <p:txBody>
          <a:bodyPr>
            <a:normAutofit/>
          </a:bodyPr>
          <a:lstStyle/>
          <a:p>
            <a:pPr>
              <a:defRPr/>
            </a:pPr>
            <a:r>
              <a:rPr lang="en-US" b="1" dirty="0" smtClean="0">
                <a:latin typeface="Arial" pitchFamily="34" charset="0"/>
                <a:cs typeface="Arial" pitchFamily="34" charset="0"/>
              </a:rPr>
              <a:t>YES, AND…INTROS</a:t>
            </a:r>
            <a:endParaRPr lang="en-US" b="1" dirty="0">
              <a:latin typeface="Arial" pitchFamily="34" charset="0"/>
              <a:ea typeface="+mj-ea"/>
              <a:cs typeface="Arial" pitchFamily="34" charset="0"/>
            </a:endParaRPr>
          </a:p>
        </p:txBody>
      </p:sp>
      <p:pic>
        <p:nvPicPr>
          <p:cNvPr id="7" name="Picture 6" descr="http://2.bp.blogspot.com/-Qyfcun1mmKc/TW_FTjACGbI/AAAAAAAAERM/0ntEIMOb7FA/s1600/pea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969329"/>
            <a:ext cx="5967372" cy="466947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228600" y="1733306"/>
            <a:ext cx="3902212" cy="39624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2" charset="2"/>
              <a:buChar char="§"/>
            </a:pPr>
            <a:r>
              <a:rPr lang="en-US" b="1" dirty="0" smtClean="0"/>
              <a:t>Pair up</a:t>
            </a:r>
          </a:p>
          <a:p>
            <a:pPr>
              <a:buFont typeface="Wingdings" pitchFamily="2" charset="2"/>
              <a:buChar char="§"/>
            </a:pPr>
            <a:r>
              <a:rPr lang="en-US" b="1" dirty="0" smtClean="0"/>
              <a:t>Partner A &amp; B</a:t>
            </a:r>
          </a:p>
          <a:p>
            <a:pPr>
              <a:buFont typeface="Wingdings" pitchFamily="2" charset="2"/>
              <a:buChar char="§"/>
            </a:pPr>
            <a:r>
              <a:rPr lang="en-US" b="1" dirty="0" smtClean="0"/>
              <a:t>2 Minutes</a:t>
            </a:r>
          </a:p>
          <a:p>
            <a:pPr>
              <a:buFont typeface="Wingdings" pitchFamily="2" charset="2"/>
              <a:buChar char="§"/>
            </a:pPr>
            <a:r>
              <a:rPr lang="en-US" b="1" dirty="0" smtClean="0"/>
              <a:t>Yes, and…</a:t>
            </a:r>
          </a:p>
        </p:txBody>
      </p:sp>
    </p:spTree>
    <p:extLst>
      <p:ext uri="{BB962C8B-B14F-4D97-AF65-F5344CB8AC3E}">
        <p14:creationId xmlns:p14="http://schemas.microsoft.com/office/powerpoint/2010/main" val="35674963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1143000"/>
          </a:xfrm>
        </p:spPr>
        <p:txBody>
          <a:bodyPr>
            <a:normAutofit/>
          </a:bodyPr>
          <a:lstStyle/>
          <a:p>
            <a:pPr>
              <a:defRPr/>
            </a:pPr>
            <a:r>
              <a:rPr lang="en-US" b="1" dirty="0">
                <a:latin typeface="Arial" pitchFamily="34" charset="0"/>
                <a:cs typeface="Arial" pitchFamily="34" charset="0"/>
              </a:rPr>
              <a:t>AFFORDABLE HOUSING IN GA</a:t>
            </a:r>
          </a:p>
        </p:txBody>
      </p:sp>
      <p:sp>
        <p:nvSpPr>
          <p:cNvPr id="3" name="Content Placeholder 2"/>
          <p:cNvSpPr>
            <a:spLocks noGrp="1"/>
          </p:cNvSpPr>
          <p:nvPr>
            <p:ph idx="4294967295"/>
          </p:nvPr>
        </p:nvSpPr>
        <p:spPr>
          <a:xfrm>
            <a:off x="152400" y="762000"/>
            <a:ext cx="3962400" cy="3448845"/>
          </a:xfrm>
        </p:spPr>
        <p:txBody>
          <a:bodyPr vert="horz" lIns="91440" tIns="45720" rIns="91440" bIns="45720" numCol="1" rtlCol="0">
            <a:noAutofit/>
          </a:bodyPr>
          <a:lstStyle/>
          <a:p>
            <a:pPr>
              <a:buFont typeface="Wingdings" panose="05000000000000000000" pitchFamily="2" charset="2"/>
              <a:buChar char="§"/>
            </a:pPr>
            <a:r>
              <a:rPr lang="en-US" sz="2600" b="1" dirty="0" smtClean="0">
                <a:solidFill>
                  <a:schemeClr val="bg1">
                    <a:lumMod val="75000"/>
                  </a:schemeClr>
                </a:solidFill>
              </a:rPr>
              <a:t>Develop &amp; Structure Cross-Sector Relationships</a:t>
            </a:r>
          </a:p>
          <a:p>
            <a:pPr>
              <a:buFont typeface="Wingdings" panose="05000000000000000000" pitchFamily="2" charset="2"/>
              <a:buChar char="§"/>
            </a:pPr>
            <a:r>
              <a:rPr lang="en-US" sz="2600" b="1" dirty="0">
                <a:solidFill>
                  <a:schemeClr val="bg1">
                    <a:lumMod val="75000"/>
                  </a:schemeClr>
                </a:solidFill>
              </a:rPr>
              <a:t>Integrate Research, Evaluation, &amp; Data</a:t>
            </a:r>
          </a:p>
          <a:p>
            <a:pPr>
              <a:buFont typeface="Wingdings" panose="05000000000000000000" pitchFamily="2" charset="2"/>
              <a:buChar char="§"/>
            </a:pPr>
            <a:r>
              <a:rPr lang="en-US" sz="2600" b="1" dirty="0" smtClean="0">
                <a:solidFill>
                  <a:schemeClr val="bg1">
                    <a:lumMod val="75000"/>
                  </a:schemeClr>
                </a:solidFill>
              </a:rPr>
              <a:t>Incorporate Health into Decision-Making</a:t>
            </a:r>
          </a:p>
          <a:p>
            <a:pPr>
              <a:buFont typeface="Wingdings" panose="05000000000000000000" pitchFamily="2" charset="2"/>
              <a:buChar char="§"/>
            </a:pPr>
            <a:r>
              <a:rPr lang="en-US" sz="2600" b="1" dirty="0">
                <a:solidFill>
                  <a:schemeClr val="bg1">
                    <a:lumMod val="75000"/>
                  </a:schemeClr>
                </a:solidFill>
              </a:rPr>
              <a:t>Coordinate Funding &amp; Investment</a:t>
            </a:r>
          </a:p>
          <a:p>
            <a:pPr>
              <a:buFont typeface="Wingdings" panose="05000000000000000000" pitchFamily="2" charset="2"/>
              <a:buChar char="§"/>
            </a:pPr>
            <a:r>
              <a:rPr lang="en-US" sz="2600" b="1" dirty="0" smtClean="0"/>
              <a:t>Implement </a:t>
            </a:r>
            <a:r>
              <a:rPr lang="en-US" sz="2600" b="1" dirty="0"/>
              <a:t>Accountability</a:t>
            </a:r>
          </a:p>
          <a:p>
            <a:pPr>
              <a:buFont typeface="Wingdings" panose="05000000000000000000" pitchFamily="2" charset="2"/>
              <a:buChar char="§"/>
            </a:pPr>
            <a:r>
              <a:rPr lang="en-US" sz="2600" b="1" dirty="0" smtClean="0">
                <a:solidFill>
                  <a:schemeClr val="bg1">
                    <a:lumMod val="75000"/>
                  </a:schemeClr>
                </a:solidFill>
              </a:rPr>
              <a:t>HIA Springboard</a:t>
            </a:r>
            <a:endParaRPr lang="en-US" sz="2600" b="1" dirty="0">
              <a:solidFill>
                <a:schemeClr val="bg1">
                  <a:lumMod val="75000"/>
                </a:schemeClr>
              </a:solidFill>
            </a:endParaRPr>
          </a:p>
        </p:txBody>
      </p:sp>
      <p:sp>
        <p:nvSpPr>
          <p:cNvPr id="4" name="Content Placeholder 2"/>
          <p:cNvSpPr txBox="1">
            <a:spLocks/>
          </p:cNvSpPr>
          <p:nvPr/>
        </p:nvSpPr>
        <p:spPr>
          <a:xfrm>
            <a:off x="4114800" y="762000"/>
            <a:ext cx="5029200"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Not fully realized yet, but continued refinement of evaluation requirements for housing-based health promotion efforts moves toward a true accountability structure</a:t>
            </a:r>
            <a:endParaRPr lang="en-US" sz="2400" b="1" dirty="0">
              <a:solidFill>
                <a:schemeClr val="bg1">
                  <a:lumMod val="75000"/>
                </a:schemeClr>
              </a:solidFill>
            </a:endParaRPr>
          </a:p>
        </p:txBody>
      </p:sp>
      <p:cxnSp>
        <p:nvCxnSpPr>
          <p:cNvPr id="5" name="Straight Connector 4"/>
          <p:cNvCxnSpPr/>
          <p:nvPr/>
        </p:nvCxnSpPr>
        <p:spPr>
          <a:xfrm>
            <a:off x="0" y="5486400"/>
            <a:ext cx="60960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170" name="Picture 2" descr="Image result for accountabili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2589" y="3200400"/>
            <a:ext cx="4742811" cy="2819400"/>
          </a:xfrm>
          <a:prstGeom prst="rect">
            <a:avLst/>
          </a:prstGeom>
          <a:noFill/>
          <a:ln w="76200">
            <a:solidFill>
              <a:schemeClr val="accent1">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00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1143000"/>
          </a:xfrm>
        </p:spPr>
        <p:txBody>
          <a:bodyPr>
            <a:normAutofit/>
          </a:bodyPr>
          <a:lstStyle/>
          <a:p>
            <a:pPr>
              <a:defRPr/>
            </a:pPr>
            <a:r>
              <a:rPr lang="en-US" b="1" dirty="0">
                <a:latin typeface="Arial" pitchFamily="34" charset="0"/>
                <a:cs typeface="Arial" pitchFamily="34" charset="0"/>
              </a:rPr>
              <a:t>AFFORDABLE HOUSING IN GA</a:t>
            </a:r>
          </a:p>
        </p:txBody>
      </p:sp>
      <p:sp>
        <p:nvSpPr>
          <p:cNvPr id="3" name="Content Placeholder 2"/>
          <p:cNvSpPr>
            <a:spLocks noGrp="1"/>
          </p:cNvSpPr>
          <p:nvPr>
            <p:ph idx="4294967295"/>
          </p:nvPr>
        </p:nvSpPr>
        <p:spPr>
          <a:xfrm>
            <a:off x="152400" y="762000"/>
            <a:ext cx="3962400" cy="3448845"/>
          </a:xfrm>
        </p:spPr>
        <p:txBody>
          <a:bodyPr vert="horz" lIns="91440" tIns="45720" rIns="91440" bIns="45720" numCol="1" rtlCol="0">
            <a:noAutofit/>
          </a:bodyPr>
          <a:lstStyle/>
          <a:p>
            <a:pPr>
              <a:buFont typeface="Wingdings" panose="05000000000000000000" pitchFamily="2" charset="2"/>
              <a:buChar char="§"/>
            </a:pPr>
            <a:r>
              <a:rPr lang="en-US" sz="2600" b="1" dirty="0" smtClean="0">
                <a:solidFill>
                  <a:schemeClr val="bg1">
                    <a:lumMod val="75000"/>
                  </a:schemeClr>
                </a:solidFill>
              </a:rPr>
              <a:t>Develop &amp; Structure Cross-Sector Relationships</a:t>
            </a:r>
          </a:p>
          <a:p>
            <a:pPr>
              <a:buFont typeface="Wingdings" panose="05000000000000000000" pitchFamily="2" charset="2"/>
              <a:buChar char="§"/>
            </a:pPr>
            <a:r>
              <a:rPr lang="en-US" sz="2600" b="1" dirty="0">
                <a:solidFill>
                  <a:schemeClr val="bg1">
                    <a:lumMod val="75000"/>
                  </a:schemeClr>
                </a:solidFill>
              </a:rPr>
              <a:t>Integrate Research, Evaluation, &amp; Data</a:t>
            </a:r>
          </a:p>
          <a:p>
            <a:pPr>
              <a:buFont typeface="Wingdings" panose="05000000000000000000" pitchFamily="2" charset="2"/>
              <a:buChar char="§"/>
            </a:pPr>
            <a:r>
              <a:rPr lang="en-US" sz="2600" b="1" dirty="0" smtClean="0">
                <a:solidFill>
                  <a:schemeClr val="bg1">
                    <a:lumMod val="75000"/>
                  </a:schemeClr>
                </a:solidFill>
              </a:rPr>
              <a:t>Incorporate Health into Decision-Making</a:t>
            </a:r>
          </a:p>
          <a:p>
            <a:pPr>
              <a:buFont typeface="Wingdings" panose="05000000000000000000" pitchFamily="2" charset="2"/>
              <a:buChar char="§"/>
            </a:pPr>
            <a:r>
              <a:rPr lang="en-US" sz="2600" b="1" dirty="0">
                <a:solidFill>
                  <a:schemeClr val="bg1">
                    <a:lumMod val="75000"/>
                  </a:schemeClr>
                </a:solidFill>
              </a:rPr>
              <a:t>Coordinate Funding &amp; Investment</a:t>
            </a:r>
          </a:p>
          <a:p>
            <a:pPr>
              <a:buFont typeface="Wingdings" panose="05000000000000000000" pitchFamily="2" charset="2"/>
              <a:buChar char="§"/>
            </a:pPr>
            <a:r>
              <a:rPr lang="en-US" sz="2600" b="1" dirty="0" smtClean="0">
                <a:solidFill>
                  <a:schemeClr val="bg1">
                    <a:lumMod val="75000"/>
                  </a:schemeClr>
                </a:solidFill>
              </a:rPr>
              <a:t>Implement </a:t>
            </a:r>
            <a:r>
              <a:rPr lang="en-US" sz="2600" b="1" dirty="0">
                <a:solidFill>
                  <a:schemeClr val="bg1">
                    <a:lumMod val="75000"/>
                  </a:schemeClr>
                </a:solidFill>
              </a:rPr>
              <a:t>Accountability</a:t>
            </a:r>
          </a:p>
          <a:p>
            <a:pPr>
              <a:buFont typeface="Wingdings" panose="05000000000000000000" pitchFamily="2" charset="2"/>
              <a:buChar char="§"/>
            </a:pPr>
            <a:r>
              <a:rPr lang="en-US" sz="2600" b="1" dirty="0" smtClean="0"/>
              <a:t>HIA Springboard</a:t>
            </a:r>
            <a:endParaRPr lang="en-US" sz="2600" b="1" dirty="0"/>
          </a:p>
        </p:txBody>
      </p:sp>
      <p:sp>
        <p:nvSpPr>
          <p:cNvPr id="4" name="Content Placeholder 2"/>
          <p:cNvSpPr txBox="1">
            <a:spLocks/>
          </p:cNvSpPr>
          <p:nvPr/>
        </p:nvSpPr>
        <p:spPr>
          <a:xfrm>
            <a:off x="3962400" y="1524000"/>
            <a:ext cx="4800600"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HIA work started in 2013 is the foundation for an ongoing relationship between DCA and GHPC that has received national recognition for innovation in </a:t>
            </a:r>
            <a:r>
              <a:rPr lang="en-US" sz="2400" b="1" dirty="0" err="1" smtClean="0"/>
              <a:t>HiAP</a:t>
            </a:r>
            <a:endParaRPr lang="en-US" sz="2400" b="1" dirty="0">
              <a:solidFill>
                <a:schemeClr val="bg1">
                  <a:lumMod val="75000"/>
                </a:schemeClr>
              </a:solidFill>
            </a:endParaRPr>
          </a:p>
        </p:txBody>
      </p:sp>
      <p:cxnSp>
        <p:nvCxnSpPr>
          <p:cNvPr id="5" name="Straight Connector 4"/>
          <p:cNvCxnSpPr/>
          <p:nvPr/>
        </p:nvCxnSpPr>
        <p:spPr>
          <a:xfrm>
            <a:off x="0" y="6019800"/>
            <a:ext cx="60960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2" descr="Image result for housing foundation"/>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55165" y="3886200"/>
            <a:ext cx="4860235" cy="2209800"/>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59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vert="horz" lIns="91440" tIns="45720" rIns="91440" bIns="45720" rtlCol="0" anchor="ctr">
            <a:normAutofit/>
          </a:bodyPr>
          <a:lstStyle/>
          <a:p>
            <a:r>
              <a:rPr lang="en-US" b="1" dirty="0">
                <a:latin typeface="Arial" pitchFamily="34" charset="0"/>
                <a:cs typeface="Arial" pitchFamily="34" charset="0"/>
              </a:rPr>
              <a:t>AFFORDABLE HOUSING IN AL</a:t>
            </a:r>
          </a:p>
        </p:txBody>
      </p: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6" descr="Image result for alabama USA Souvenir Map State Magnet"/>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30726" y="2354389"/>
            <a:ext cx="1931874" cy="2827211"/>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6075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vert="horz" lIns="91440" tIns="45720" rIns="91440" bIns="45720" rtlCol="0" anchor="ctr">
            <a:normAutofit/>
          </a:bodyPr>
          <a:lstStyle/>
          <a:p>
            <a:r>
              <a:rPr lang="en-US" b="1" dirty="0">
                <a:latin typeface="Arial" pitchFamily="34" charset="0"/>
                <a:cs typeface="Arial" pitchFamily="34" charset="0"/>
              </a:rPr>
              <a:t>AFFORDABLE HOUSING IN AL</a:t>
            </a: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b="1" u="sng" dirty="0">
                <a:solidFill>
                  <a:schemeClr val="bg1"/>
                </a:solidFill>
              </a:rPr>
              <a:t>The Geography</a:t>
            </a:r>
          </a:p>
          <a:p>
            <a:pPr marL="0" lvl="0" indent="0" algn="ctr">
              <a:buNone/>
            </a:pPr>
            <a:endParaRPr lang="en-US" sz="2800" b="1" dirty="0" smtClean="0">
              <a:solidFill>
                <a:schemeClr val="bg1"/>
              </a:solidFill>
            </a:endParaRPr>
          </a:p>
          <a:p>
            <a:pPr marL="0" lvl="0" indent="0" algn="ctr">
              <a:buNone/>
            </a:pPr>
            <a:r>
              <a:rPr lang="en-US" sz="2800" b="1" dirty="0" smtClean="0">
                <a:solidFill>
                  <a:schemeClr val="bg1"/>
                </a:solidFill>
              </a:rPr>
              <a:t>Statewide policies</a:t>
            </a:r>
            <a:endParaRPr lang="en-US" sz="2800" b="1" dirty="0">
              <a:solidFill>
                <a:schemeClr val="bg1"/>
              </a:solidFill>
            </a:endParaRP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226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vert="horz" lIns="91440" tIns="45720" rIns="91440" bIns="45720" rtlCol="0" anchor="ctr">
            <a:normAutofit/>
          </a:bodyPr>
          <a:lstStyle/>
          <a:p>
            <a:r>
              <a:rPr lang="en-US" b="1" dirty="0">
                <a:latin typeface="Arial" pitchFamily="34" charset="0"/>
                <a:cs typeface="Arial" pitchFamily="34" charset="0"/>
              </a:rPr>
              <a:t>AFFORDABLE HOUSING IN AL</a:t>
            </a: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b="1" u="sng" dirty="0">
                <a:solidFill>
                  <a:schemeClr val="bg1"/>
                </a:solidFill>
              </a:rPr>
              <a:t>The Geography</a:t>
            </a:r>
          </a:p>
          <a:p>
            <a:pPr marL="0" lvl="0" indent="0" algn="ctr">
              <a:buNone/>
            </a:pPr>
            <a:endParaRPr lang="en-US" sz="2800" b="1" dirty="0">
              <a:solidFill>
                <a:schemeClr val="bg1"/>
              </a:solidFill>
            </a:endParaRPr>
          </a:p>
          <a:p>
            <a:pPr marL="0" lvl="0" indent="0" algn="ctr">
              <a:buNone/>
            </a:pPr>
            <a:r>
              <a:rPr lang="en-US" sz="2800" b="1" dirty="0">
                <a:solidFill>
                  <a:schemeClr val="bg1"/>
                </a:solidFill>
              </a:rPr>
              <a:t>Statewide policies</a:t>
            </a:r>
          </a:p>
        </p:txBody>
      </p:sp>
      <p:sp>
        <p:nvSpPr>
          <p:cNvPr id="13" name="Content Placeholder 2"/>
          <p:cNvSpPr txBox="1">
            <a:spLocks/>
          </p:cNvSpPr>
          <p:nvPr/>
        </p:nvSpPr>
        <p:spPr>
          <a:xfrm>
            <a:off x="4572000" y="762000"/>
            <a:ext cx="4460632" cy="2958242"/>
          </a:xfrm>
          <a:prstGeom prst="rect">
            <a:avLst/>
          </a:prstGeom>
          <a:solidFill>
            <a:schemeClr val="tx2">
              <a:lumMod val="50000"/>
              <a:alpha val="85000"/>
            </a:schemeClr>
          </a:solidFill>
        </p:spPr>
        <p:txBody>
          <a:bodyPr vert="horz" lIns="91440" tIns="45720" rIns="91440" bIns="45720" rtlCol="0">
            <a:noAutofit/>
          </a:bodyPr>
          <a:lstStyle>
            <a:lvl1pPr indent="0" defTabSz="457200">
              <a:spcBef>
                <a:spcPct val="20000"/>
              </a:spcBef>
              <a:buFont typeface="Arial"/>
              <a:buNone/>
              <a:defRPr sz="2600" b="1">
                <a:solidFill>
                  <a:schemeClr val="bg1"/>
                </a:solidFill>
                <a:latin typeface="Arial"/>
              </a:defRPr>
            </a:lvl1pPr>
            <a:lvl2pPr marL="742950" indent="-285750" defTabSz="457200">
              <a:spcBef>
                <a:spcPct val="20000"/>
              </a:spcBef>
              <a:buFont typeface="Arial"/>
              <a:buChar char="–"/>
              <a:defRPr sz="2800">
                <a:solidFill>
                  <a:schemeClr val="tx1">
                    <a:lumMod val="50000"/>
                    <a:lumOff val="50000"/>
                  </a:schemeClr>
                </a:solidFill>
                <a:latin typeface="Arial"/>
              </a:defRPr>
            </a:lvl2pPr>
            <a:lvl3pPr marL="1143000" indent="-228600" defTabSz="457200">
              <a:spcBef>
                <a:spcPct val="20000"/>
              </a:spcBef>
              <a:buFont typeface="Arial"/>
              <a:buChar char="•"/>
              <a:defRPr sz="2400">
                <a:solidFill>
                  <a:schemeClr val="bg1">
                    <a:lumMod val="50000"/>
                  </a:schemeClr>
                </a:solidFill>
                <a:latin typeface="Arial"/>
              </a:defRPr>
            </a:lvl3pPr>
            <a:lvl4pPr marL="1600200" indent="-228600" defTabSz="457200">
              <a:spcBef>
                <a:spcPct val="20000"/>
              </a:spcBef>
              <a:buFont typeface="Arial"/>
              <a:buChar char="–"/>
              <a:defRPr sz="2000">
                <a:solidFill>
                  <a:schemeClr val="bg1">
                    <a:lumMod val="65000"/>
                  </a:schemeClr>
                </a:solidFill>
                <a:latin typeface="Arial"/>
              </a:defRPr>
            </a:lvl4pPr>
            <a:lvl5pPr marL="2057400" indent="-228600" defTabSz="457200">
              <a:spcBef>
                <a:spcPct val="20000"/>
              </a:spcBef>
              <a:buFont typeface="Arial"/>
              <a:buChar char="»"/>
              <a:defRPr sz="2000">
                <a:solidFill>
                  <a:schemeClr val="bg1">
                    <a:lumMod val="75000"/>
                  </a:schemeClr>
                </a:solidFill>
                <a:latin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n-US" sz="2800" u="sng" dirty="0"/>
              <a:t>The Window</a:t>
            </a:r>
          </a:p>
          <a:p>
            <a:pPr algn="ctr"/>
            <a:r>
              <a:rPr lang="en-US" sz="2800" dirty="0" smtClean="0"/>
              <a:t>Annual </a:t>
            </a:r>
            <a:r>
              <a:rPr lang="en-US" sz="2800" dirty="0"/>
              <a:t>policy update for critical health </a:t>
            </a:r>
            <a:r>
              <a:rPr lang="en-US" sz="2800" dirty="0" smtClean="0"/>
              <a:t>determinant</a:t>
            </a:r>
          </a:p>
          <a:p>
            <a:pPr algn="ctr"/>
            <a:r>
              <a:rPr lang="en-US" sz="2800" dirty="0" smtClean="0"/>
              <a:t>&amp;</a:t>
            </a:r>
          </a:p>
          <a:p>
            <a:pPr algn="ctr"/>
            <a:r>
              <a:rPr lang="en-US" sz="2800" dirty="0" smtClean="0"/>
              <a:t>Limited funding for </a:t>
            </a:r>
            <a:r>
              <a:rPr lang="en-US" sz="2800" dirty="0" err="1" smtClean="0"/>
              <a:t>HiAP</a:t>
            </a:r>
            <a:endParaRPr lang="en-US" sz="2800" dirty="0"/>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946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vert="horz" lIns="91440" tIns="45720" rIns="91440" bIns="45720" rtlCol="0" anchor="ctr">
            <a:normAutofit/>
          </a:bodyPr>
          <a:lstStyle/>
          <a:p>
            <a:r>
              <a:rPr lang="en-US" b="1" dirty="0">
                <a:latin typeface="Arial" pitchFamily="34" charset="0"/>
                <a:cs typeface="Arial" pitchFamily="34" charset="0"/>
              </a:rPr>
              <a:t>AFFORDABLE HOUSING IN AL</a:t>
            </a: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b="1" u="sng" dirty="0">
                <a:solidFill>
                  <a:schemeClr val="bg1"/>
                </a:solidFill>
              </a:rPr>
              <a:t>The Geography</a:t>
            </a:r>
          </a:p>
          <a:p>
            <a:pPr marL="0" lvl="0" indent="0" algn="ctr">
              <a:buNone/>
            </a:pPr>
            <a:endParaRPr lang="en-US" sz="2800" b="1" dirty="0">
              <a:solidFill>
                <a:schemeClr val="bg1"/>
              </a:solidFill>
            </a:endParaRPr>
          </a:p>
          <a:p>
            <a:pPr marL="0" lvl="0" indent="0" algn="ctr">
              <a:buNone/>
            </a:pPr>
            <a:r>
              <a:rPr lang="en-US" sz="2800" b="1" dirty="0">
                <a:solidFill>
                  <a:schemeClr val="bg1"/>
                </a:solidFill>
              </a:rPr>
              <a:t>Statewide policies</a:t>
            </a:r>
          </a:p>
        </p:txBody>
      </p:sp>
      <p:sp>
        <p:nvSpPr>
          <p:cNvPr id="13" name="Content Placeholder 2"/>
          <p:cNvSpPr txBox="1">
            <a:spLocks/>
          </p:cNvSpPr>
          <p:nvPr/>
        </p:nvSpPr>
        <p:spPr>
          <a:xfrm>
            <a:off x="4572000" y="762000"/>
            <a:ext cx="4460632" cy="2958242"/>
          </a:xfrm>
          <a:prstGeom prst="rect">
            <a:avLst/>
          </a:prstGeom>
          <a:solidFill>
            <a:schemeClr val="tx2">
              <a:lumMod val="50000"/>
              <a:alpha val="85000"/>
            </a:schemeClr>
          </a:solidFill>
        </p:spPr>
        <p:txBody>
          <a:bodyPr vert="horz" lIns="91440" tIns="45720" rIns="91440" bIns="45720" rtlCol="0">
            <a:noAutofit/>
          </a:bodyPr>
          <a:lstStyle>
            <a:lvl1pPr indent="0" defTabSz="457200">
              <a:spcBef>
                <a:spcPct val="20000"/>
              </a:spcBef>
              <a:buFont typeface="Arial"/>
              <a:buNone/>
              <a:defRPr sz="2600" b="1">
                <a:solidFill>
                  <a:schemeClr val="bg1"/>
                </a:solidFill>
                <a:latin typeface="Arial"/>
              </a:defRPr>
            </a:lvl1pPr>
            <a:lvl2pPr marL="742950" indent="-285750" defTabSz="457200">
              <a:spcBef>
                <a:spcPct val="20000"/>
              </a:spcBef>
              <a:buFont typeface="Arial"/>
              <a:buChar char="–"/>
              <a:defRPr sz="2800">
                <a:solidFill>
                  <a:schemeClr val="tx1">
                    <a:lumMod val="50000"/>
                    <a:lumOff val="50000"/>
                  </a:schemeClr>
                </a:solidFill>
                <a:latin typeface="Arial"/>
              </a:defRPr>
            </a:lvl2pPr>
            <a:lvl3pPr marL="1143000" indent="-228600" defTabSz="457200">
              <a:spcBef>
                <a:spcPct val="20000"/>
              </a:spcBef>
              <a:buFont typeface="Arial"/>
              <a:buChar char="•"/>
              <a:defRPr sz="2400">
                <a:solidFill>
                  <a:schemeClr val="bg1">
                    <a:lumMod val="50000"/>
                  </a:schemeClr>
                </a:solidFill>
                <a:latin typeface="Arial"/>
              </a:defRPr>
            </a:lvl3pPr>
            <a:lvl4pPr marL="1600200" indent="-228600" defTabSz="457200">
              <a:spcBef>
                <a:spcPct val="20000"/>
              </a:spcBef>
              <a:buFont typeface="Arial"/>
              <a:buChar char="–"/>
              <a:defRPr sz="2000">
                <a:solidFill>
                  <a:schemeClr val="bg1">
                    <a:lumMod val="65000"/>
                  </a:schemeClr>
                </a:solidFill>
                <a:latin typeface="Arial"/>
              </a:defRPr>
            </a:lvl4pPr>
            <a:lvl5pPr marL="2057400" indent="-228600" defTabSz="457200">
              <a:spcBef>
                <a:spcPct val="20000"/>
              </a:spcBef>
              <a:buFont typeface="Arial"/>
              <a:buChar char="»"/>
              <a:defRPr sz="2000">
                <a:solidFill>
                  <a:schemeClr val="bg1">
                    <a:lumMod val="75000"/>
                  </a:schemeClr>
                </a:solidFill>
                <a:latin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n-US" sz="2800" u="sng" dirty="0"/>
              <a:t>The Window</a:t>
            </a:r>
          </a:p>
          <a:p>
            <a:pPr algn="ctr"/>
            <a:r>
              <a:rPr lang="en-US" sz="2800" dirty="0"/>
              <a:t>Annual policy update for critical health determinant</a:t>
            </a:r>
          </a:p>
          <a:p>
            <a:pPr algn="ctr"/>
            <a:r>
              <a:rPr lang="en-US" sz="2800" dirty="0"/>
              <a:t>&amp;</a:t>
            </a:r>
          </a:p>
          <a:p>
            <a:pPr algn="ctr"/>
            <a:r>
              <a:rPr lang="en-US" sz="2800" dirty="0"/>
              <a:t>Limited funding for </a:t>
            </a:r>
            <a:r>
              <a:rPr lang="en-US" sz="2800" dirty="0" err="1"/>
              <a:t>HiAP</a:t>
            </a:r>
            <a:endParaRPr lang="en-US" sz="2800" dirty="0"/>
          </a:p>
        </p:txBody>
      </p:sp>
      <p:sp>
        <p:nvSpPr>
          <p:cNvPr id="15" name="Content Placeholder 2"/>
          <p:cNvSpPr txBox="1">
            <a:spLocks/>
          </p:cNvSpPr>
          <p:nvPr/>
        </p:nvSpPr>
        <p:spPr>
          <a:xfrm>
            <a:off x="93784" y="3775473"/>
            <a:ext cx="4460632" cy="292503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u="sng" dirty="0">
                <a:solidFill>
                  <a:schemeClr val="bg1"/>
                </a:solidFill>
              </a:rPr>
              <a:t>Key Stakeholders</a:t>
            </a:r>
          </a:p>
          <a:p>
            <a:pPr marL="0" indent="0" algn="ctr">
              <a:buNone/>
            </a:pPr>
            <a:r>
              <a:rPr lang="en-US" sz="2800" b="1" dirty="0" smtClean="0">
                <a:solidFill>
                  <a:schemeClr val="bg1"/>
                </a:solidFill>
              </a:rPr>
              <a:t>Collaborative Solutions</a:t>
            </a:r>
          </a:p>
          <a:p>
            <a:pPr marL="0" indent="0" algn="ctr">
              <a:buNone/>
            </a:pPr>
            <a:r>
              <a:rPr lang="en-US" sz="2800" b="1" dirty="0">
                <a:solidFill>
                  <a:schemeClr val="bg1"/>
                </a:solidFill>
              </a:rPr>
              <a:t>&amp;</a:t>
            </a:r>
            <a:endParaRPr lang="en-US" sz="2800" b="1" dirty="0" smtClean="0">
              <a:solidFill>
                <a:schemeClr val="bg1"/>
              </a:solidFill>
            </a:endParaRPr>
          </a:p>
          <a:p>
            <a:pPr marL="0" indent="0" algn="ctr">
              <a:buNone/>
            </a:pPr>
            <a:r>
              <a:rPr lang="en-US" sz="2800" b="1" dirty="0" smtClean="0">
                <a:solidFill>
                  <a:schemeClr val="bg1"/>
                </a:solidFill>
              </a:rPr>
              <a:t>Alabama Healthy Homes Initiative</a:t>
            </a:r>
          </a:p>
          <a:p>
            <a:pPr marL="0" indent="0" algn="ctr">
              <a:buNone/>
            </a:pPr>
            <a:endParaRPr lang="en-US" sz="2800" b="1" dirty="0">
              <a:solidFill>
                <a:schemeClr val="bg1"/>
              </a:solidFill>
            </a:endParaRP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814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vert="horz" lIns="91440" tIns="45720" rIns="91440" bIns="45720" rtlCol="0" anchor="ctr">
            <a:normAutofit/>
          </a:bodyPr>
          <a:lstStyle/>
          <a:p>
            <a:r>
              <a:rPr lang="en-US" b="1" dirty="0">
                <a:latin typeface="Arial" pitchFamily="34" charset="0"/>
                <a:cs typeface="Arial" pitchFamily="34" charset="0"/>
              </a:rPr>
              <a:t>AFFORDABLE HOUSING IN AL</a:t>
            </a: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b="1" u="sng" dirty="0">
                <a:solidFill>
                  <a:schemeClr val="bg1"/>
                </a:solidFill>
              </a:rPr>
              <a:t>The Geography</a:t>
            </a:r>
          </a:p>
          <a:p>
            <a:pPr marL="0" lvl="0" indent="0" algn="ctr">
              <a:buNone/>
            </a:pPr>
            <a:endParaRPr lang="en-US" sz="2800" b="1" dirty="0">
              <a:solidFill>
                <a:schemeClr val="bg1"/>
              </a:solidFill>
            </a:endParaRPr>
          </a:p>
          <a:p>
            <a:pPr marL="0" lvl="0" indent="0" algn="ctr">
              <a:buNone/>
            </a:pPr>
            <a:r>
              <a:rPr lang="en-US" sz="2800" b="1" dirty="0">
                <a:solidFill>
                  <a:schemeClr val="bg1"/>
                </a:solidFill>
              </a:rPr>
              <a:t>Statewide policies</a:t>
            </a:r>
          </a:p>
        </p:txBody>
      </p:sp>
      <p:sp>
        <p:nvSpPr>
          <p:cNvPr id="13" name="Content Placeholder 2"/>
          <p:cNvSpPr txBox="1">
            <a:spLocks/>
          </p:cNvSpPr>
          <p:nvPr/>
        </p:nvSpPr>
        <p:spPr>
          <a:xfrm>
            <a:off x="4572000" y="762000"/>
            <a:ext cx="4460632" cy="2958242"/>
          </a:xfrm>
          <a:prstGeom prst="rect">
            <a:avLst/>
          </a:prstGeom>
          <a:solidFill>
            <a:schemeClr val="tx2">
              <a:lumMod val="50000"/>
              <a:alpha val="85000"/>
            </a:schemeClr>
          </a:solidFill>
        </p:spPr>
        <p:txBody>
          <a:bodyPr vert="horz" lIns="91440" tIns="45720" rIns="91440" bIns="45720" rtlCol="0">
            <a:noAutofit/>
          </a:bodyPr>
          <a:lstStyle>
            <a:lvl1pPr indent="0" defTabSz="457200">
              <a:spcBef>
                <a:spcPct val="20000"/>
              </a:spcBef>
              <a:buFont typeface="Arial"/>
              <a:buNone/>
              <a:defRPr sz="2600" b="1">
                <a:solidFill>
                  <a:schemeClr val="bg1"/>
                </a:solidFill>
                <a:latin typeface="Arial"/>
              </a:defRPr>
            </a:lvl1pPr>
            <a:lvl2pPr marL="742950" indent="-285750" defTabSz="457200">
              <a:spcBef>
                <a:spcPct val="20000"/>
              </a:spcBef>
              <a:buFont typeface="Arial"/>
              <a:buChar char="–"/>
              <a:defRPr sz="2800">
                <a:solidFill>
                  <a:schemeClr val="tx1">
                    <a:lumMod val="50000"/>
                    <a:lumOff val="50000"/>
                  </a:schemeClr>
                </a:solidFill>
                <a:latin typeface="Arial"/>
              </a:defRPr>
            </a:lvl2pPr>
            <a:lvl3pPr marL="1143000" indent="-228600" defTabSz="457200">
              <a:spcBef>
                <a:spcPct val="20000"/>
              </a:spcBef>
              <a:buFont typeface="Arial"/>
              <a:buChar char="•"/>
              <a:defRPr sz="2400">
                <a:solidFill>
                  <a:schemeClr val="bg1">
                    <a:lumMod val="50000"/>
                  </a:schemeClr>
                </a:solidFill>
                <a:latin typeface="Arial"/>
              </a:defRPr>
            </a:lvl3pPr>
            <a:lvl4pPr marL="1600200" indent="-228600" defTabSz="457200">
              <a:spcBef>
                <a:spcPct val="20000"/>
              </a:spcBef>
              <a:buFont typeface="Arial"/>
              <a:buChar char="–"/>
              <a:defRPr sz="2000">
                <a:solidFill>
                  <a:schemeClr val="bg1">
                    <a:lumMod val="65000"/>
                  </a:schemeClr>
                </a:solidFill>
                <a:latin typeface="Arial"/>
              </a:defRPr>
            </a:lvl4pPr>
            <a:lvl5pPr marL="2057400" indent="-228600" defTabSz="457200">
              <a:spcBef>
                <a:spcPct val="20000"/>
              </a:spcBef>
              <a:buFont typeface="Arial"/>
              <a:buChar char="»"/>
              <a:defRPr sz="2000">
                <a:solidFill>
                  <a:schemeClr val="bg1">
                    <a:lumMod val="75000"/>
                  </a:schemeClr>
                </a:solidFill>
                <a:latin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n-US" sz="2800" u="sng" dirty="0"/>
              <a:t>The Window</a:t>
            </a:r>
          </a:p>
          <a:p>
            <a:pPr algn="ctr"/>
            <a:r>
              <a:rPr lang="en-US" sz="2800" dirty="0"/>
              <a:t>Annual policy update for critical health determinant</a:t>
            </a:r>
          </a:p>
          <a:p>
            <a:pPr algn="ctr"/>
            <a:r>
              <a:rPr lang="en-US" sz="2800" dirty="0"/>
              <a:t>&amp;</a:t>
            </a:r>
          </a:p>
          <a:p>
            <a:pPr algn="ctr"/>
            <a:r>
              <a:rPr lang="en-US" sz="2800" dirty="0"/>
              <a:t>Limited funding for </a:t>
            </a:r>
            <a:r>
              <a:rPr lang="en-US" sz="2800" dirty="0" err="1"/>
              <a:t>HiAP</a:t>
            </a:r>
            <a:endParaRPr lang="en-US" sz="2800" dirty="0"/>
          </a:p>
        </p:txBody>
      </p:sp>
      <p:sp>
        <p:nvSpPr>
          <p:cNvPr id="15" name="Content Placeholder 2"/>
          <p:cNvSpPr txBox="1">
            <a:spLocks/>
          </p:cNvSpPr>
          <p:nvPr/>
        </p:nvSpPr>
        <p:spPr>
          <a:xfrm>
            <a:off x="93784" y="3775473"/>
            <a:ext cx="4460632" cy="292503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u="sng" dirty="0">
                <a:solidFill>
                  <a:schemeClr val="bg1"/>
                </a:solidFill>
              </a:rPr>
              <a:t>Key Stakeholders</a:t>
            </a:r>
          </a:p>
          <a:p>
            <a:pPr marL="0" indent="0" algn="ctr">
              <a:buNone/>
            </a:pPr>
            <a:r>
              <a:rPr lang="en-US" sz="2800" b="1" dirty="0">
                <a:solidFill>
                  <a:schemeClr val="bg1"/>
                </a:solidFill>
              </a:rPr>
              <a:t>Collaborative Solutions</a:t>
            </a:r>
          </a:p>
          <a:p>
            <a:pPr marL="0" indent="0" algn="ctr">
              <a:buNone/>
            </a:pPr>
            <a:r>
              <a:rPr lang="en-US" sz="2800" b="1" dirty="0">
                <a:solidFill>
                  <a:schemeClr val="bg1"/>
                </a:solidFill>
              </a:rPr>
              <a:t>&amp;</a:t>
            </a:r>
          </a:p>
          <a:p>
            <a:pPr marL="0" indent="0" algn="ctr">
              <a:buNone/>
            </a:pPr>
            <a:r>
              <a:rPr lang="en-US" sz="2800" b="1" dirty="0">
                <a:solidFill>
                  <a:schemeClr val="bg1"/>
                </a:solidFill>
              </a:rPr>
              <a:t>Alabama Healthy Homes Initiative</a:t>
            </a:r>
          </a:p>
        </p:txBody>
      </p:sp>
      <p:sp>
        <p:nvSpPr>
          <p:cNvPr id="17" name="Content Placeholder 2"/>
          <p:cNvSpPr txBox="1">
            <a:spLocks/>
          </p:cNvSpPr>
          <p:nvPr/>
        </p:nvSpPr>
        <p:spPr>
          <a:xfrm>
            <a:off x="4577862" y="3774526"/>
            <a:ext cx="4460632" cy="292503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u="sng" dirty="0" smtClean="0">
                <a:solidFill>
                  <a:schemeClr val="bg1"/>
                </a:solidFill>
              </a:rPr>
              <a:t>GHPC’s Roles</a:t>
            </a:r>
          </a:p>
          <a:p>
            <a:pPr marL="0" indent="0" algn="ctr">
              <a:buNone/>
            </a:pPr>
            <a:r>
              <a:rPr lang="en-US" sz="2800" b="1" dirty="0" smtClean="0">
                <a:solidFill>
                  <a:schemeClr val="bg1"/>
                </a:solidFill>
              </a:rPr>
              <a:t>Consultant</a:t>
            </a:r>
          </a:p>
          <a:p>
            <a:pPr marL="0" indent="0" algn="ctr">
              <a:buNone/>
            </a:pPr>
            <a:r>
              <a:rPr lang="en-US" sz="2800" b="1" dirty="0">
                <a:solidFill>
                  <a:schemeClr val="bg1"/>
                </a:solidFill>
              </a:rPr>
              <a:t>&amp;</a:t>
            </a:r>
            <a:endParaRPr lang="en-US" sz="2800" b="1" dirty="0" smtClean="0">
              <a:solidFill>
                <a:schemeClr val="bg1"/>
              </a:solidFill>
            </a:endParaRPr>
          </a:p>
          <a:p>
            <a:pPr marL="0" indent="0" algn="ctr">
              <a:buNone/>
            </a:pPr>
            <a:r>
              <a:rPr lang="en-US" sz="2800" b="1" dirty="0" smtClean="0">
                <a:solidFill>
                  <a:schemeClr val="bg1"/>
                </a:solidFill>
              </a:rPr>
              <a:t>Facilitator</a:t>
            </a:r>
            <a:endParaRPr lang="en-US" sz="2800" b="1" dirty="0">
              <a:solidFill>
                <a:schemeClr val="bg1"/>
              </a:solidFill>
            </a:endParaRP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63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1143000"/>
          </a:xfrm>
        </p:spPr>
        <p:txBody>
          <a:bodyPr vert="horz" lIns="91440" tIns="45720" rIns="91440" bIns="45720" rtlCol="0" anchor="ctr">
            <a:normAutofit/>
          </a:bodyPr>
          <a:lstStyle/>
          <a:p>
            <a:r>
              <a:rPr lang="en-US" b="1" dirty="0">
                <a:latin typeface="Arial" pitchFamily="34" charset="0"/>
                <a:cs typeface="Arial" pitchFamily="34" charset="0"/>
              </a:rPr>
              <a:t>AFFORDABLE HOUSING IN AL</a:t>
            </a:r>
          </a:p>
        </p:txBody>
      </p:sp>
      <p:sp>
        <p:nvSpPr>
          <p:cNvPr id="3" name="Content Placeholder 2"/>
          <p:cNvSpPr>
            <a:spLocks noGrp="1"/>
          </p:cNvSpPr>
          <p:nvPr>
            <p:ph idx="4294967295"/>
          </p:nvPr>
        </p:nvSpPr>
        <p:spPr>
          <a:xfrm>
            <a:off x="5187462" y="762000"/>
            <a:ext cx="3962400" cy="3448845"/>
          </a:xfrm>
        </p:spPr>
        <p:txBody>
          <a:bodyPr vert="horz" lIns="91440" tIns="45720" rIns="91440" bIns="45720" numCol="1" rtlCol="0">
            <a:noAutofit/>
          </a:bodyPr>
          <a:lstStyle/>
          <a:p>
            <a:pPr>
              <a:buFont typeface="Wingdings" panose="05000000000000000000" pitchFamily="2" charset="2"/>
              <a:buChar char="§"/>
            </a:pPr>
            <a:r>
              <a:rPr lang="en-US" sz="2600" b="1" dirty="0" smtClean="0"/>
              <a:t>Develop &amp; Structure Cross-Sector Relationships</a:t>
            </a:r>
          </a:p>
          <a:p>
            <a:pPr>
              <a:buFont typeface="Wingdings" panose="05000000000000000000" pitchFamily="2" charset="2"/>
              <a:buChar char="§"/>
            </a:pPr>
            <a:r>
              <a:rPr lang="en-US" sz="2600" b="1" dirty="0" smtClean="0">
                <a:solidFill>
                  <a:schemeClr val="bg1">
                    <a:lumMod val="75000"/>
                  </a:schemeClr>
                </a:solidFill>
              </a:rPr>
              <a:t>Context Factors</a:t>
            </a:r>
            <a:endParaRPr lang="en-US" sz="2600" b="1" dirty="0">
              <a:solidFill>
                <a:schemeClr val="bg1">
                  <a:lumMod val="75000"/>
                </a:schemeClr>
              </a:solidFill>
            </a:endParaRPr>
          </a:p>
        </p:txBody>
      </p:sp>
      <p:sp>
        <p:nvSpPr>
          <p:cNvPr id="4" name="Content Placeholder 2"/>
          <p:cNvSpPr txBox="1">
            <a:spLocks/>
          </p:cNvSpPr>
          <p:nvPr/>
        </p:nvSpPr>
        <p:spPr>
          <a:xfrm>
            <a:off x="228600" y="3643450"/>
            <a:ext cx="5029200"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Mix of perspectives at AHHI convening leading to collaborative priority-setting</a:t>
            </a:r>
            <a:endParaRPr lang="en-US" sz="2400" b="1" dirty="0">
              <a:solidFill>
                <a:schemeClr val="bg1">
                  <a:lumMod val="75000"/>
                </a:schemeClr>
              </a:solidFill>
            </a:endParaRPr>
          </a:p>
        </p:txBody>
      </p:sp>
      <p:cxnSp>
        <p:nvCxnSpPr>
          <p:cNvPr id="5" name="Straight Connector 4"/>
          <p:cNvCxnSpPr/>
          <p:nvPr/>
        </p:nvCxnSpPr>
        <p:spPr>
          <a:xfrm>
            <a:off x="3048000" y="2057400"/>
            <a:ext cx="60960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733" y="885825"/>
            <a:ext cx="4707467" cy="2647950"/>
          </a:xfrm>
          <a:prstGeom prst="rect">
            <a:avLst/>
          </a:prstGeom>
          <a:noFill/>
          <a:ln w="76200">
            <a:solidFill>
              <a:schemeClr val="accent1">
                <a:lumMod val="75000"/>
              </a:schemeClr>
            </a:solidFill>
            <a:miter lim="800000"/>
          </a:ln>
        </p:spPr>
      </p:pic>
    </p:spTree>
    <p:extLst>
      <p:ext uri="{BB962C8B-B14F-4D97-AF65-F5344CB8AC3E}">
        <p14:creationId xmlns:p14="http://schemas.microsoft.com/office/powerpoint/2010/main" val="23441910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1143000"/>
          </a:xfrm>
        </p:spPr>
        <p:txBody>
          <a:bodyPr vert="horz" lIns="91440" tIns="45720" rIns="91440" bIns="45720" rtlCol="0" anchor="ctr">
            <a:normAutofit/>
          </a:bodyPr>
          <a:lstStyle/>
          <a:p>
            <a:r>
              <a:rPr lang="en-US" b="1" dirty="0">
                <a:latin typeface="Arial" pitchFamily="34" charset="0"/>
                <a:cs typeface="Arial" pitchFamily="34" charset="0"/>
              </a:rPr>
              <a:t>AFFORDABLE HOUSING IN AL</a:t>
            </a:r>
          </a:p>
        </p:txBody>
      </p:sp>
      <p:sp>
        <p:nvSpPr>
          <p:cNvPr id="3" name="Content Placeholder 2"/>
          <p:cNvSpPr>
            <a:spLocks noGrp="1"/>
          </p:cNvSpPr>
          <p:nvPr>
            <p:ph idx="4294967295"/>
          </p:nvPr>
        </p:nvSpPr>
        <p:spPr>
          <a:xfrm>
            <a:off x="5187462" y="762000"/>
            <a:ext cx="3962400" cy="3448845"/>
          </a:xfrm>
        </p:spPr>
        <p:txBody>
          <a:bodyPr vert="horz" lIns="91440" tIns="45720" rIns="91440" bIns="45720" numCol="1" rtlCol="0">
            <a:noAutofit/>
          </a:bodyPr>
          <a:lstStyle/>
          <a:p>
            <a:pPr>
              <a:buFont typeface="Wingdings" panose="05000000000000000000" pitchFamily="2" charset="2"/>
              <a:buChar char="§"/>
            </a:pPr>
            <a:r>
              <a:rPr lang="en-US" sz="2600" b="1" dirty="0" smtClean="0">
                <a:solidFill>
                  <a:schemeClr val="bg1">
                    <a:lumMod val="75000"/>
                  </a:schemeClr>
                </a:solidFill>
              </a:rPr>
              <a:t>Develop &amp; Structure Cross-Sector Relationships</a:t>
            </a:r>
          </a:p>
          <a:p>
            <a:pPr>
              <a:buFont typeface="Wingdings" panose="05000000000000000000" pitchFamily="2" charset="2"/>
              <a:buChar char="§"/>
            </a:pPr>
            <a:r>
              <a:rPr lang="en-US" sz="2600" b="1" dirty="0" smtClean="0"/>
              <a:t>Context Factors</a:t>
            </a:r>
            <a:endParaRPr lang="en-US" sz="2600" b="1" dirty="0"/>
          </a:p>
        </p:txBody>
      </p:sp>
      <p:sp>
        <p:nvSpPr>
          <p:cNvPr id="4" name="Content Placeholder 2"/>
          <p:cNvSpPr txBox="1">
            <a:spLocks/>
          </p:cNvSpPr>
          <p:nvPr/>
        </p:nvSpPr>
        <p:spPr>
          <a:xfrm>
            <a:off x="5029200" y="2743200"/>
            <a:ext cx="4114800"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Clear that Alabama wanted a solution derived from their perspective, learning from GA experience – not replicating it</a:t>
            </a:r>
            <a:endParaRPr lang="en-US" sz="2400" b="1" dirty="0">
              <a:solidFill>
                <a:schemeClr val="bg1">
                  <a:lumMod val="75000"/>
                </a:schemeClr>
              </a:solidFill>
            </a:endParaRPr>
          </a:p>
        </p:txBody>
      </p:sp>
      <p:cxnSp>
        <p:nvCxnSpPr>
          <p:cNvPr id="5" name="Straight Connector 4"/>
          <p:cNvCxnSpPr/>
          <p:nvPr/>
        </p:nvCxnSpPr>
        <p:spPr>
          <a:xfrm>
            <a:off x="4724400" y="2514600"/>
            <a:ext cx="4419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2894" t="1102" r="4502" b="3016"/>
          <a:stretch/>
        </p:blipFill>
        <p:spPr>
          <a:xfrm>
            <a:off x="584662" y="973933"/>
            <a:ext cx="4139738" cy="5627456"/>
          </a:xfrm>
          <a:prstGeom prst="rect">
            <a:avLst/>
          </a:prstGeom>
          <a:noFill/>
          <a:ln w="76200">
            <a:solidFill>
              <a:schemeClr val="accent1">
                <a:lumMod val="75000"/>
              </a:schemeClr>
            </a:solidFill>
            <a:miter lim="800000"/>
          </a:ln>
        </p:spPr>
      </p:pic>
    </p:spTree>
    <p:extLst>
      <p:ext uri="{BB962C8B-B14F-4D97-AF65-F5344CB8AC3E}">
        <p14:creationId xmlns:p14="http://schemas.microsoft.com/office/powerpoint/2010/main" val="61546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sz="4000" b="1" dirty="0">
                <a:latin typeface="Arial" pitchFamily="34" charset="0"/>
                <a:cs typeface="Arial" pitchFamily="34" charset="0"/>
              </a:rPr>
              <a:t>COMMUNITY REDEVLOPMENT IN WI</a:t>
            </a:r>
          </a:p>
        </p:txBody>
      </p: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Image result for wisconsin pictorial travel map"/>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52800" y="2438400"/>
            <a:ext cx="2485801" cy="2587752"/>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491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www.techfresh.net/wp-content/uploads/2008/03/vintage-camera-clock.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3716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43200" y="3330714"/>
            <a:ext cx="6324600" cy="707886"/>
          </a:xfrm>
          <a:prstGeom prst="rect">
            <a:avLst/>
          </a:prstGeom>
          <a:noFill/>
        </p:spPr>
        <p:txBody>
          <a:bodyPr wrap="square" rtlCol="0">
            <a:spAutoFit/>
          </a:bodyPr>
          <a:lstStyle/>
          <a:p>
            <a:r>
              <a:rPr lang="en-US" sz="4000" b="1" dirty="0" smtClean="0">
                <a:solidFill>
                  <a:srgbClr val="4F81BD">
                    <a:lumMod val="75000"/>
                  </a:srgbClr>
                </a:solidFill>
                <a:latin typeface="Arial" pitchFamily="34" charset="0"/>
                <a:cs typeface="Arial" pitchFamily="34" charset="0"/>
              </a:rPr>
              <a:t>IMAGES OF IMPACTS</a:t>
            </a:r>
            <a:endParaRPr lang="en-US" sz="4000" b="1" dirty="0">
              <a:solidFill>
                <a:srgbClr val="4F81BD">
                  <a:lumMod val="75000"/>
                </a:srgbClr>
              </a:solidFill>
              <a:latin typeface="Arial" pitchFamily="34" charset="0"/>
              <a:cs typeface="Arial" pitchFamily="34" charset="0"/>
            </a:endParaRPr>
          </a:p>
        </p:txBody>
      </p:sp>
    </p:spTree>
    <p:extLst>
      <p:ext uri="{BB962C8B-B14F-4D97-AF65-F5344CB8AC3E}">
        <p14:creationId xmlns:p14="http://schemas.microsoft.com/office/powerpoint/2010/main" val="32440249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sz="4000" b="1" dirty="0">
                <a:latin typeface="Arial" pitchFamily="34" charset="0"/>
                <a:cs typeface="Arial" pitchFamily="34" charset="0"/>
              </a:rPr>
              <a:t>COMMUNITY REDEVLOPMENT IN WI</a:t>
            </a: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b="1" u="sng" dirty="0">
                <a:solidFill>
                  <a:schemeClr val="bg1"/>
                </a:solidFill>
              </a:rPr>
              <a:t>The Geography</a:t>
            </a:r>
          </a:p>
          <a:p>
            <a:pPr marL="0" lvl="0" indent="0" algn="ctr">
              <a:buNone/>
            </a:pPr>
            <a:endParaRPr lang="en-US" sz="2800" b="1" dirty="0" smtClean="0">
              <a:solidFill>
                <a:schemeClr val="bg1"/>
              </a:solidFill>
            </a:endParaRPr>
          </a:p>
          <a:p>
            <a:pPr marL="0" lvl="0" indent="0" algn="ctr">
              <a:buNone/>
            </a:pPr>
            <a:r>
              <a:rPr lang="en-US" sz="2800" b="1" dirty="0" smtClean="0">
                <a:solidFill>
                  <a:schemeClr val="bg1"/>
                </a:solidFill>
              </a:rPr>
              <a:t>Cannery </a:t>
            </a:r>
            <a:r>
              <a:rPr lang="en-US" sz="2800" b="1" dirty="0">
                <a:solidFill>
                  <a:schemeClr val="bg1"/>
                </a:solidFill>
              </a:rPr>
              <a:t>District </a:t>
            </a:r>
            <a:r>
              <a:rPr lang="en-US" sz="2800" b="1" dirty="0" smtClean="0">
                <a:solidFill>
                  <a:schemeClr val="bg1"/>
                </a:solidFill>
              </a:rPr>
              <a:t>in</a:t>
            </a:r>
            <a:r>
              <a:rPr lang="en-US" sz="2800" b="1" dirty="0">
                <a:solidFill>
                  <a:schemeClr val="bg1"/>
                </a:solidFill>
              </a:rPr>
              <a:t/>
            </a:r>
            <a:br>
              <a:rPr lang="en-US" sz="2800" b="1" dirty="0">
                <a:solidFill>
                  <a:schemeClr val="bg1"/>
                </a:solidFill>
              </a:rPr>
            </a:br>
            <a:r>
              <a:rPr lang="en-US" sz="2800" b="1" dirty="0">
                <a:solidFill>
                  <a:schemeClr val="bg1"/>
                </a:solidFill>
              </a:rPr>
              <a:t>Eau Claire, Wisconsin</a:t>
            </a: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76600" y="2831592"/>
            <a:ext cx="5638800" cy="3721608"/>
          </a:xfrm>
          <a:prstGeom prst="rect">
            <a:avLst/>
          </a:prstGeom>
          <a:noFill/>
          <a:ln w="76200">
            <a:solidFill>
              <a:schemeClr val="accent1">
                <a:lumMod val="75000"/>
              </a:schemeClr>
            </a:solidFill>
            <a:miter lim="800000"/>
          </a:ln>
        </p:spPr>
      </p:pic>
    </p:spTree>
    <p:extLst>
      <p:ext uri="{BB962C8B-B14F-4D97-AF65-F5344CB8AC3E}">
        <p14:creationId xmlns:p14="http://schemas.microsoft.com/office/powerpoint/2010/main" val="80451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sz="4000" b="1" dirty="0">
                <a:latin typeface="Arial" pitchFamily="34" charset="0"/>
                <a:cs typeface="Arial" pitchFamily="34" charset="0"/>
              </a:rPr>
              <a:t>COMMUNITY REDEVLOPMENT IN WI</a:t>
            </a: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b="1" u="sng" dirty="0">
                <a:solidFill>
                  <a:schemeClr val="bg1"/>
                </a:solidFill>
              </a:rPr>
              <a:t>The Geography</a:t>
            </a:r>
          </a:p>
          <a:p>
            <a:pPr marL="0" lvl="0" indent="0" algn="ctr">
              <a:buNone/>
            </a:pPr>
            <a:endParaRPr lang="en-US" sz="2800" b="1" dirty="0">
              <a:solidFill>
                <a:schemeClr val="bg1"/>
              </a:solidFill>
            </a:endParaRPr>
          </a:p>
          <a:p>
            <a:pPr marL="0" lvl="0" indent="0" algn="ctr">
              <a:buNone/>
            </a:pPr>
            <a:r>
              <a:rPr lang="en-US" sz="2800" b="1" dirty="0">
                <a:solidFill>
                  <a:schemeClr val="bg1"/>
                </a:solidFill>
              </a:rPr>
              <a:t>Cannery District in</a:t>
            </a:r>
            <a:br>
              <a:rPr lang="en-US" sz="2800" b="1" dirty="0">
                <a:solidFill>
                  <a:schemeClr val="bg1"/>
                </a:solidFill>
              </a:rPr>
            </a:br>
            <a:r>
              <a:rPr lang="en-US" sz="2800" b="1" dirty="0">
                <a:solidFill>
                  <a:schemeClr val="bg1"/>
                </a:solidFill>
              </a:rPr>
              <a:t>Eau Claire, Wisconsin</a:t>
            </a:r>
          </a:p>
        </p:txBody>
      </p:sp>
      <p:sp>
        <p:nvSpPr>
          <p:cNvPr id="13" name="Content Placeholder 2"/>
          <p:cNvSpPr txBox="1">
            <a:spLocks/>
          </p:cNvSpPr>
          <p:nvPr/>
        </p:nvSpPr>
        <p:spPr>
          <a:xfrm>
            <a:off x="4572000" y="762000"/>
            <a:ext cx="4460632" cy="2958242"/>
          </a:xfrm>
          <a:prstGeom prst="rect">
            <a:avLst/>
          </a:prstGeom>
          <a:solidFill>
            <a:schemeClr val="tx2">
              <a:lumMod val="50000"/>
              <a:alpha val="85000"/>
            </a:schemeClr>
          </a:solidFill>
        </p:spPr>
        <p:txBody>
          <a:bodyPr vert="horz" lIns="91440" tIns="45720" rIns="91440" bIns="45720" rtlCol="0">
            <a:noAutofit/>
          </a:bodyPr>
          <a:lstStyle>
            <a:lvl1pPr indent="0" defTabSz="457200">
              <a:spcBef>
                <a:spcPct val="20000"/>
              </a:spcBef>
              <a:buFont typeface="Arial"/>
              <a:buNone/>
              <a:defRPr sz="2600" b="1">
                <a:solidFill>
                  <a:schemeClr val="bg1"/>
                </a:solidFill>
                <a:latin typeface="Arial"/>
              </a:defRPr>
            </a:lvl1pPr>
            <a:lvl2pPr marL="742950" indent="-285750" defTabSz="457200">
              <a:spcBef>
                <a:spcPct val="20000"/>
              </a:spcBef>
              <a:buFont typeface="Arial"/>
              <a:buChar char="–"/>
              <a:defRPr sz="2800">
                <a:solidFill>
                  <a:schemeClr val="tx1">
                    <a:lumMod val="50000"/>
                    <a:lumOff val="50000"/>
                  </a:schemeClr>
                </a:solidFill>
                <a:latin typeface="Arial"/>
              </a:defRPr>
            </a:lvl2pPr>
            <a:lvl3pPr marL="1143000" indent="-228600" defTabSz="457200">
              <a:spcBef>
                <a:spcPct val="20000"/>
              </a:spcBef>
              <a:buFont typeface="Arial"/>
              <a:buChar char="•"/>
              <a:defRPr sz="2400">
                <a:solidFill>
                  <a:schemeClr val="bg1">
                    <a:lumMod val="50000"/>
                  </a:schemeClr>
                </a:solidFill>
                <a:latin typeface="Arial"/>
              </a:defRPr>
            </a:lvl3pPr>
            <a:lvl4pPr marL="1600200" indent="-228600" defTabSz="457200">
              <a:spcBef>
                <a:spcPct val="20000"/>
              </a:spcBef>
              <a:buFont typeface="Arial"/>
              <a:buChar char="–"/>
              <a:defRPr sz="2000">
                <a:solidFill>
                  <a:schemeClr val="bg1">
                    <a:lumMod val="65000"/>
                  </a:schemeClr>
                </a:solidFill>
                <a:latin typeface="Arial"/>
              </a:defRPr>
            </a:lvl4pPr>
            <a:lvl5pPr marL="2057400" indent="-228600" defTabSz="457200">
              <a:spcBef>
                <a:spcPct val="20000"/>
              </a:spcBef>
              <a:buFont typeface="Arial"/>
              <a:buChar char="»"/>
              <a:defRPr sz="2000">
                <a:solidFill>
                  <a:schemeClr val="bg1">
                    <a:lumMod val="75000"/>
                  </a:schemeClr>
                </a:solidFill>
                <a:latin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n-US" sz="2800" u="sng" dirty="0"/>
              <a:t>The Window</a:t>
            </a:r>
          </a:p>
          <a:p>
            <a:pPr algn="ctr"/>
            <a:r>
              <a:rPr lang="en-US" sz="2800" dirty="0"/>
              <a:t>Grant funding</a:t>
            </a:r>
          </a:p>
          <a:p>
            <a:pPr algn="ctr"/>
            <a:r>
              <a:rPr lang="en-US" sz="2800" dirty="0"/>
              <a:t>HIA/</a:t>
            </a:r>
            <a:r>
              <a:rPr lang="en-US" sz="2800" dirty="0" err="1"/>
              <a:t>HiAP</a:t>
            </a:r>
            <a:r>
              <a:rPr lang="en-US" sz="2800" dirty="0"/>
              <a:t> language in both health &amp; planning</a:t>
            </a:r>
          </a:p>
          <a:p>
            <a:pPr algn="ctr"/>
            <a:r>
              <a:rPr lang="en-US" sz="2800" dirty="0" smtClean="0"/>
              <a:t>Early </a:t>
            </a:r>
            <a:r>
              <a:rPr lang="en-US" sz="2800" dirty="0"/>
              <a:t>stage of redevelopment</a:t>
            </a: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244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sz="4000" b="1" dirty="0">
                <a:latin typeface="Arial" pitchFamily="34" charset="0"/>
                <a:cs typeface="Arial" pitchFamily="34" charset="0"/>
              </a:rPr>
              <a:t>COMMUNITY REDEVLOPMENT IN WI</a:t>
            </a: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b="1" u="sng" dirty="0">
                <a:solidFill>
                  <a:schemeClr val="bg1"/>
                </a:solidFill>
              </a:rPr>
              <a:t>The Geography</a:t>
            </a:r>
          </a:p>
          <a:p>
            <a:pPr marL="0" lvl="0" indent="0" algn="ctr">
              <a:buNone/>
            </a:pPr>
            <a:endParaRPr lang="en-US" sz="2800" b="1" dirty="0">
              <a:solidFill>
                <a:schemeClr val="bg1"/>
              </a:solidFill>
            </a:endParaRPr>
          </a:p>
          <a:p>
            <a:pPr marL="0" lvl="0" indent="0" algn="ctr">
              <a:buNone/>
            </a:pPr>
            <a:r>
              <a:rPr lang="en-US" sz="2800" b="1" dirty="0">
                <a:solidFill>
                  <a:schemeClr val="bg1"/>
                </a:solidFill>
              </a:rPr>
              <a:t>Cannery District in</a:t>
            </a:r>
            <a:br>
              <a:rPr lang="en-US" sz="2800" b="1" dirty="0">
                <a:solidFill>
                  <a:schemeClr val="bg1"/>
                </a:solidFill>
              </a:rPr>
            </a:br>
            <a:r>
              <a:rPr lang="en-US" sz="2800" b="1" dirty="0">
                <a:solidFill>
                  <a:schemeClr val="bg1"/>
                </a:solidFill>
              </a:rPr>
              <a:t>Eau Claire, Wisconsin</a:t>
            </a:r>
          </a:p>
        </p:txBody>
      </p:sp>
      <p:sp>
        <p:nvSpPr>
          <p:cNvPr id="13" name="Content Placeholder 2"/>
          <p:cNvSpPr txBox="1">
            <a:spLocks/>
          </p:cNvSpPr>
          <p:nvPr/>
        </p:nvSpPr>
        <p:spPr>
          <a:xfrm>
            <a:off x="4572000" y="762000"/>
            <a:ext cx="4460632" cy="2958242"/>
          </a:xfrm>
          <a:prstGeom prst="rect">
            <a:avLst/>
          </a:prstGeom>
          <a:solidFill>
            <a:schemeClr val="tx2">
              <a:lumMod val="50000"/>
              <a:alpha val="85000"/>
            </a:schemeClr>
          </a:solidFill>
        </p:spPr>
        <p:txBody>
          <a:bodyPr vert="horz" lIns="91440" tIns="45720" rIns="91440" bIns="45720" rtlCol="0">
            <a:noAutofit/>
          </a:bodyPr>
          <a:lstStyle>
            <a:lvl1pPr indent="0" defTabSz="457200">
              <a:spcBef>
                <a:spcPct val="20000"/>
              </a:spcBef>
              <a:buFont typeface="Arial"/>
              <a:buNone/>
              <a:defRPr sz="2600" b="1">
                <a:solidFill>
                  <a:schemeClr val="bg1"/>
                </a:solidFill>
                <a:latin typeface="Arial"/>
              </a:defRPr>
            </a:lvl1pPr>
            <a:lvl2pPr marL="742950" indent="-285750" defTabSz="457200">
              <a:spcBef>
                <a:spcPct val="20000"/>
              </a:spcBef>
              <a:buFont typeface="Arial"/>
              <a:buChar char="–"/>
              <a:defRPr sz="2800">
                <a:solidFill>
                  <a:schemeClr val="tx1">
                    <a:lumMod val="50000"/>
                    <a:lumOff val="50000"/>
                  </a:schemeClr>
                </a:solidFill>
                <a:latin typeface="Arial"/>
              </a:defRPr>
            </a:lvl2pPr>
            <a:lvl3pPr marL="1143000" indent="-228600" defTabSz="457200">
              <a:spcBef>
                <a:spcPct val="20000"/>
              </a:spcBef>
              <a:buFont typeface="Arial"/>
              <a:buChar char="•"/>
              <a:defRPr sz="2400">
                <a:solidFill>
                  <a:schemeClr val="bg1">
                    <a:lumMod val="50000"/>
                  </a:schemeClr>
                </a:solidFill>
                <a:latin typeface="Arial"/>
              </a:defRPr>
            </a:lvl3pPr>
            <a:lvl4pPr marL="1600200" indent="-228600" defTabSz="457200">
              <a:spcBef>
                <a:spcPct val="20000"/>
              </a:spcBef>
              <a:buFont typeface="Arial"/>
              <a:buChar char="–"/>
              <a:defRPr sz="2000">
                <a:solidFill>
                  <a:schemeClr val="bg1">
                    <a:lumMod val="65000"/>
                  </a:schemeClr>
                </a:solidFill>
                <a:latin typeface="Arial"/>
              </a:defRPr>
            </a:lvl4pPr>
            <a:lvl5pPr marL="2057400" indent="-228600" defTabSz="457200">
              <a:spcBef>
                <a:spcPct val="20000"/>
              </a:spcBef>
              <a:buFont typeface="Arial"/>
              <a:buChar char="»"/>
              <a:defRPr sz="2000">
                <a:solidFill>
                  <a:schemeClr val="bg1">
                    <a:lumMod val="75000"/>
                  </a:schemeClr>
                </a:solidFill>
                <a:latin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n-US" sz="2800" u="sng" dirty="0"/>
              <a:t>The Window</a:t>
            </a:r>
          </a:p>
          <a:p>
            <a:pPr algn="ctr"/>
            <a:r>
              <a:rPr lang="en-US" sz="2800" dirty="0"/>
              <a:t>Grant funding</a:t>
            </a:r>
          </a:p>
          <a:p>
            <a:pPr algn="ctr"/>
            <a:r>
              <a:rPr lang="en-US" sz="2800" dirty="0"/>
              <a:t>HIA/</a:t>
            </a:r>
            <a:r>
              <a:rPr lang="en-US" sz="2800" dirty="0" err="1"/>
              <a:t>HiAP</a:t>
            </a:r>
            <a:r>
              <a:rPr lang="en-US" sz="2800" dirty="0"/>
              <a:t> language in both health &amp; planning</a:t>
            </a:r>
          </a:p>
          <a:p>
            <a:pPr algn="ctr"/>
            <a:r>
              <a:rPr lang="en-US" sz="2800" dirty="0" smtClean="0"/>
              <a:t>Early </a:t>
            </a:r>
            <a:r>
              <a:rPr lang="en-US" sz="2800" dirty="0"/>
              <a:t>stage of redevelopment</a:t>
            </a:r>
          </a:p>
        </p:txBody>
      </p:sp>
      <p:sp>
        <p:nvSpPr>
          <p:cNvPr id="15" name="Content Placeholder 2"/>
          <p:cNvSpPr txBox="1">
            <a:spLocks/>
          </p:cNvSpPr>
          <p:nvPr/>
        </p:nvSpPr>
        <p:spPr>
          <a:xfrm>
            <a:off x="93784" y="3775473"/>
            <a:ext cx="4460632" cy="292503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defTabSz="914400">
              <a:spcBef>
                <a:spcPts val="0"/>
              </a:spcBef>
              <a:buNone/>
            </a:pPr>
            <a:r>
              <a:rPr lang="en-US" sz="2800" b="1" u="sng" dirty="0">
                <a:solidFill>
                  <a:prstClr val="white"/>
                </a:solidFill>
                <a:latin typeface="Arial" panose="020B0604020202020204" pitchFamily="34" charset="0"/>
                <a:cs typeface="Arial" panose="020B0604020202020204" pitchFamily="34" charset="0"/>
              </a:rPr>
              <a:t>Key Stakeholders</a:t>
            </a:r>
          </a:p>
          <a:p>
            <a:pPr marL="0" lvl="0" indent="0" algn="ctr">
              <a:buNone/>
            </a:pPr>
            <a:r>
              <a:rPr lang="en-US" sz="1900" b="1" dirty="0">
                <a:solidFill>
                  <a:schemeClr val="bg1"/>
                </a:solidFill>
              </a:rPr>
              <a:t>City-County Health Department</a:t>
            </a:r>
          </a:p>
          <a:p>
            <a:pPr marL="0" lvl="0" indent="0" algn="ctr">
              <a:buNone/>
            </a:pPr>
            <a:r>
              <a:rPr lang="en-US" sz="1900" b="1" dirty="0">
                <a:solidFill>
                  <a:schemeClr val="bg1"/>
                </a:solidFill>
              </a:rPr>
              <a:t>City Planning Department</a:t>
            </a:r>
          </a:p>
          <a:p>
            <a:pPr marL="0" lvl="0" indent="0" algn="ctr">
              <a:buNone/>
            </a:pPr>
            <a:r>
              <a:rPr lang="en-US" sz="1900" b="1" dirty="0">
                <a:solidFill>
                  <a:schemeClr val="bg1"/>
                </a:solidFill>
              </a:rPr>
              <a:t>Eau Claire Healthy Communities</a:t>
            </a:r>
          </a:p>
          <a:p>
            <a:pPr marL="0" lvl="0" indent="0" algn="ctr">
              <a:buNone/>
            </a:pPr>
            <a:r>
              <a:rPr lang="en-US" sz="1900" b="1" dirty="0">
                <a:solidFill>
                  <a:schemeClr val="bg1"/>
                </a:solidFill>
              </a:rPr>
              <a:t>Joining Our Neighbors Advancing Hope (JONAH)</a:t>
            </a:r>
          </a:p>
          <a:p>
            <a:pPr marL="0" lvl="0" indent="0" algn="ctr">
              <a:buNone/>
            </a:pPr>
            <a:r>
              <a:rPr lang="en-US" sz="1900" b="1" dirty="0">
                <a:solidFill>
                  <a:schemeClr val="bg1"/>
                </a:solidFill>
              </a:rPr>
              <a:t>Mayo Clinic Health System</a:t>
            </a:r>
          </a:p>
          <a:p>
            <a:pPr marL="0" lvl="0" indent="0" algn="ctr">
              <a:buNone/>
            </a:pPr>
            <a:r>
              <a:rPr lang="en-US" sz="1900" b="1" dirty="0">
                <a:solidFill>
                  <a:schemeClr val="bg1"/>
                </a:solidFill>
              </a:rPr>
              <a:t>Medical College of </a:t>
            </a:r>
            <a:r>
              <a:rPr lang="en-US" sz="1900" b="1" dirty="0" smtClean="0">
                <a:solidFill>
                  <a:schemeClr val="bg1"/>
                </a:solidFill>
              </a:rPr>
              <a:t>Wisconsin</a:t>
            </a:r>
            <a:endParaRPr lang="en-US" sz="1900" b="1" dirty="0">
              <a:solidFill>
                <a:schemeClr val="bg1"/>
              </a:solidFill>
            </a:endParaRPr>
          </a:p>
          <a:p>
            <a:pPr marL="0" indent="0" algn="ctr">
              <a:buNone/>
            </a:pPr>
            <a:endParaRPr lang="en-US" sz="2800" b="1" dirty="0">
              <a:solidFill>
                <a:schemeClr val="bg1"/>
              </a:solidFill>
            </a:endParaRP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470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sz="4000" b="1" dirty="0">
                <a:latin typeface="Arial" pitchFamily="34" charset="0"/>
                <a:cs typeface="Arial" pitchFamily="34" charset="0"/>
              </a:rPr>
              <a:t>COMMUNITY REDEVLOPMENT IN WI</a:t>
            </a: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b="1" u="sng" dirty="0">
                <a:solidFill>
                  <a:schemeClr val="bg1"/>
                </a:solidFill>
              </a:rPr>
              <a:t>The Geography</a:t>
            </a:r>
          </a:p>
          <a:p>
            <a:pPr marL="0" lvl="0" indent="0" algn="ctr">
              <a:buNone/>
            </a:pPr>
            <a:endParaRPr lang="en-US" sz="2800" b="1" dirty="0">
              <a:solidFill>
                <a:schemeClr val="bg1"/>
              </a:solidFill>
            </a:endParaRPr>
          </a:p>
          <a:p>
            <a:pPr marL="0" lvl="0" indent="0" algn="ctr">
              <a:buNone/>
            </a:pPr>
            <a:r>
              <a:rPr lang="en-US" sz="2800" b="1" dirty="0" smtClean="0">
                <a:solidFill>
                  <a:schemeClr val="bg1"/>
                </a:solidFill>
              </a:rPr>
              <a:t>Cannery District in</a:t>
            </a:r>
            <a:br>
              <a:rPr lang="en-US" sz="2800" b="1" dirty="0" smtClean="0">
                <a:solidFill>
                  <a:schemeClr val="bg1"/>
                </a:solidFill>
              </a:rPr>
            </a:br>
            <a:r>
              <a:rPr lang="en-US" sz="2800" b="1" dirty="0" smtClean="0">
                <a:solidFill>
                  <a:schemeClr val="bg1"/>
                </a:solidFill>
              </a:rPr>
              <a:t>Eau Claire, Wisconsin</a:t>
            </a:r>
            <a:endParaRPr lang="en-US" sz="2800" b="1" dirty="0">
              <a:solidFill>
                <a:schemeClr val="bg1"/>
              </a:solidFill>
            </a:endParaRPr>
          </a:p>
        </p:txBody>
      </p:sp>
      <p:sp>
        <p:nvSpPr>
          <p:cNvPr id="13" name="Content Placeholder 2"/>
          <p:cNvSpPr txBox="1">
            <a:spLocks/>
          </p:cNvSpPr>
          <p:nvPr/>
        </p:nvSpPr>
        <p:spPr>
          <a:xfrm>
            <a:off x="4572000" y="762000"/>
            <a:ext cx="4460632" cy="2958242"/>
          </a:xfrm>
          <a:prstGeom prst="rect">
            <a:avLst/>
          </a:prstGeom>
          <a:solidFill>
            <a:schemeClr val="tx2">
              <a:lumMod val="50000"/>
              <a:alpha val="85000"/>
            </a:schemeClr>
          </a:solidFill>
        </p:spPr>
        <p:txBody>
          <a:bodyPr vert="horz" lIns="91440" tIns="45720" rIns="91440" bIns="45720" rtlCol="0">
            <a:noAutofit/>
          </a:bodyPr>
          <a:lstStyle>
            <a:lvl1pPr indent="0" defTabSz="457200">
              <a:spcBef>
                <a:spcPct val="20000"/>
              </a:spcBef>
              <a:buFont typeface="Arial"/>
              <a:buNone/>
              <a:defRPr sz="2600" b="1">
                <a:solidFill>
                  <a:schemeClr val="bg1"/>
                </a:solidFill>
                <a:latin typeface="Arial"/>
              </a:defRPr>
            </a:lvl1pPr>
            <a:lvl2pPr marL="742950" indent="-285750" defTabSz="457200">
              <a:spcBef>
                <a:spcPct val="20000"/>
              </a:spcBef>
              <a:buFont typeface="Arial"/>
              <a:buChar char="–"/>
              <a:defRPr sz="2800">
                <a:solidFill>
                  <a:schemeClr val="tx1">
                    <a:lumMod val="50000"/>
                    <a:lumOff val="50000"/>
                  </a:schemeClr>
                </a:solidFill>
                <a:latin typeface="Arial"/>
              </a:defRPr>
            </a:lvl2pPr>
            <a:lvl3pPr marL="1143000" indent="-228600" defTabSz="457200">
              <a:spcBef>
                <a:spcPct val="20000"/>
              </a:spcBef>
              <a:buFont typeface="Arial"/>
              <a:buChar char="•"/>
              <a:defRPr sz="2400">
                <a:solidFill>
                  <a:schemeClr val="bg1">
                    <a:lumMod val="50000"/>
                  </a:schemeClr>
                </a:solidFill>
                <a:latin typeface="Arial"/>
              </a:defRPr>
            </a:lvl3pPr>
            <a:lvl4pPr marL="1600200" indent="-228600" defTabSz="457200">
              <a:spcBef>
                <a:spcPct val="20000"/>
              </a:spcBef>
              <a:buFont typeface="Arial"/>
              <a:buChar char="–"/>
              <a:defRPr sz="2000">
                <a:solidFill>
                  <a:schemeClr val="bg1">
                    <a:lumMod val="65000"/>
                  </a:schemeClr>
                </a:solidFill>
                <a:latin typeface="Arial"/>
              </a:defRPr>
            </a:lvl4pPr>
            <a:lvl5pPr marL="2057400" indent="-228600" defTabSz="457200">
              <a:spcBef>
                <a:spcPct val="20000"/>
              </a:spcBef>
              <a:buFont typeface="Arial"/>
              <a:buChar char="»"/>
              <a:defRPr sz="2000">
                <a:solidFill>
                  <a:schemeClr val="bg1">
                    <a:lumMod val="75000"/>
                  </a:schemeClr>
                </a:solidFill>
                <a:latin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n-US" sz="2800" u="sng" dirty="0"/>
              <a:t>The Window</a:t>
            </a:r>
          </a:p>
          <a:p>
            <a:pPr algn="ctr"/>
            <a:r>
              <a:rPr lang="en-US" sz="2800" dirty="0" smtClean="0"/>
              <a:t>Grant funding</a:t>
            </a:r>
          </a:p>
          <a:p>
            <a:pPr algn="ctr"/>
            <a:r>
              <a:rPr lang="en-US" sz="2800" dirty="0" smtClean="0"/>
              <a:t>HIA/</a:t>
            </a:r>
            <a:r>
              <a:rPr lang="en-US" sz="2800" dirty="0" err="1" smtClean="0"/>
              <a:t>HiAP</a:t>
            </a:r>
            <a:r>
              <a:rPr lang="en-US" sz="2800" dirty="0" smtClean="0"/>
              <a:t> language in both health &amp; planning</a:t>
            </a:r>
          </a:p>
          <a:p>
            <a:pPr algn="ctr"/>
            <a:r>
              <a:rPr lang="en-US" sz="2800" dirty="0" smtClean="0"/>
              <a:t>Early stage of redevelopment</a:t>
            </a:r>
            <a:endParaRPr lang="en-US" sz="2800" dirty="0"/>
          </a:p>
        </p:txBody>
      </p:sp>
      <p:sp>
        <p:nvSpPr>
          <p:cNvPr id="15" name="Content Placeholder 2"/>
          <p:cNvSpPr txBox="1">
            <a:spLocks/>
          </p:cNvSpPr>
          <p:nvPr/>
        </p:nvSpPr>
        <p:spPr>
          <a:xfrm>
            <a:off x="93784" y="3775473"/>
            <a:ext cx="4460632" cy="292503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u="sng" dirty="0">
                <a:solidFill>
                  <a:schemeClr val="bg1"/>
                </a:solidFill>
              </a:rPr>
              <a:t>Key Stakeholders</a:t>
            </a:r>
          </a:p>
          <a:p>
            <a:pPr marL="0" indent="0" algn="ctr">
              <a:buNone/>
            </a:pPr>
            <a:r>
              <a:rPr lang="en-US" sz="1900" b="1" dirty="0" smtClean="0">
                <a:solidFill>
                  <a:schemeClr val="bg1"/>
                </a:solidFill>
              </a:rPr>
              <a:t>City-County </a:t>
            </a:r>
            <a:r>
              <a:rPr lang="en-US" sz="1900" b="1" dirty="0">
                <a:solidFill>
                  <a:schemeClr val="bg1"/>
                </a:solidFill>
              </a:rPr>
              <a:t>Health Department</a:t>
            </a:r>
          </a:p>
          <a:p>
            <a:pPr marL="0" indent="0" algn="ctr">
              <a:buNone/>
            </a:pPr>
            <a:r>
              <a:rPr lang="en-US" sz="1900" b="1" dirty="0" smtClean="0">
                <a:solidFill>
                  <a:schemeClr val="bg1"/>
                </a:solidFill>
              </a:rPr>
              <a:t>City Planning </a:t>
            </a:r>
            <a:r>
              <a:rPr lang="en-US" sz="1900" b="1" dirty="0">
                <a:solidFill>
                  <a:schemeClr val="bg1"/>
                </a:solidFill>
              </a:rPr>
              <a:t>Department</a:t>
            </a:r>
          </a:p>
          <a:p>
            <a:pPr marL="0" indent="0" algn="ctr">
              <a:buNone/>
            </a:pPr>
            <a:r>
              <a:rPr lang="en-US" sz="1900" b="1" dirty="0" smtClean="0">
                <a:solidFill>
                  <a:schemeClr val="bg1"/>
                </a:solidFill>
              </a:rPr>
              <a:t>Eau </a:t>
            </a:r>
            <a:r>
              <a:rPr lang="en-US" sz="1900" b="1" dirty="0">
                <a:solidFill>
                  <a:schemeClr val="bg1"/>
                </a:solidFill>
              </a:rPr>
              <a:t>Claire Healthy Communities</a:t>
            </a:r>
          </a:p>
          <a:p>
            <a:pPr marL="0" indent="0" algn="ctr">
              <a:buNone/>
            </a:pPr>
            <a:r>
              <a:rPr lang="en-US" sz="1900" b="1" dirty="0">
                <a:solidFill>
                  <a:schemeClr val="bg1"/>
                </a:solidFill>
              </a:rPr>
              <a:t>Joining Our Neighbors Advancing Hope (JONAH)</a:t>
            </a:r>
          </a:p>
          <a:p>
            <a:pPr marL="0" indent="0" algn="ctr">
              <a:buNone/>
            </a:pPr>
            <a:r>
              <a:rPr lang="en-US" sz="1900" b="1" dirty="0">
                <a:solidFill>
                  <a:schemeClr val="bg1"/>
                </a:solidFill>
              </a:rPr>
              <a:t>Mayo Clinic Health System</a:t>
            </a:r>
          </a:p>
          <a:p>
            <a:pPr marL="0" indent="0" algn="ctr">
              <a:buNone/>
            </a:pPr>
            <a:r>
              <a:rPr lang="en-US" sz="1900" b="1" dirty="0">
                <a:solidFill>
                  <a:schemeClr val="bg1"/>
                </a:solidFill>
              </a:rPr>
              <a:t>Medical College of </a:t>
            </a:r>
            <a:r>
              <a:rPr lang="en-US" sz="1900" b="1" dirty="0" smtClean="0">
                <a:solidFill>
                  <a:schemeClr val="bg1"/>
                </a:solidFill>
              </a:rPr>
              <a:t>Wisconsin</a:t>
            </a:r>
          </a:p>
          <a:p>
            <a:pPr marL="0" indent="0" algn="ctr">
              <a:buNone/>
            </a:pPr>
            <a:endParaRPr lang="en-US" sz="1800" b="1" dirty="0">
              <a:solidFill>
                <a:schemeClr val="bg1"/>
              </a:solidFill>
            </a:endParaRPr>
          </a:p>
        </p:txBody>
      </p:sp>
      <p:sp>
        <p:nvSpPr>
          <p:cNvPr id="17" name="Content Placeholder 2"/>
          <p:cNvSpPr txBox="1">
            <a:spLocks/>
          </p:cNvSpPr>
          <p:nvPr/>
        </p:nvSpPr>
        <p:spPr>
          <a:xfrm>
            <a:off x="4577862" y="3774526"/>
            <a:ext cx="4460632" cy="292503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u="sng" dirty="0" smtClean="0">
                <a:solidFill>
                  <a:schemeClr val="bg1"/>
                </a:solidFill>
              </a:rPr>
              <a:t>GHPC’s Role</a:t>
            </a:r>
          </a:p>
          <a:p>
            <a:pPr marL="0" indent="0" algn="ctr">
              <a:buNone/>
            </a:pPr>
            <a:endParaRPr lang="en-US" sz="2800" b="1" dirty="0" smtClean="0">
              <a:solidFill>
                <a:schemeClr val="bg1"/>
              </a:solidFill>
            </a:endParaRPr>
          </a:p>
          <a:p>
            <a:pPr marL="0" indent="0" algn="ctr">
              <a:buNone/>
            </a:pPr>
            <a:r>
              <a:rPr lang="en-US" sz="2800" b="1" dirty="0" smtClean="0">
                <a:solidFill>
                  <a:schemeClr val="bg1"/>
                </a:solidFill>
              </a:rPr>
              <a:t>Training, Mentoring &amp; Technical Assistance</a:t>
            </a:r>
            <a:endParaRPr lang="en-US" sz="2800" b="1" dirty="0">
              <a:solidFill>
                <a:schemeClr val="bg1"/>
              </a:solidFill>
            </a:endParaRP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374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1143000"/>
          </a:xfrm>
        </p:spPr>
        <p:txBody>
          <a:bodyPr>
            <a:normAutofit/>
          </a:bodyPr>
          <a:lstStyle/>
          <a:p>
            <a:pPr>
              <a:defRPr/>
            </a:pPr>
            <a:r>
              <a:rPr lang="en-US" sz="4000" b="1" dirty="0">
                <a:latin typeface="Arial" pitchFamily="34" charset="0"/>
                <a:cs typeface="Arial" pitchFamily="34" charset="0"/>
              </a:rPr>
              <a:t>COMMUNITY REDEVLOPMENT IN WI</a:t>
            </a:r>
          </a:p>
        </p:txBody>
      </p:sp>
      <p:sp>
        <p:nvSpPr>
          <p:cNvPr id="4" name="Content Placeholder 2"/>
          <p:cNvSpPr txBox="1">
            <a:spLocks/>
          </p:cNvSpPr>
          <p:nvPr/>
        </p:nvSpPr>
        <p:spPr>
          <a:xfrm>
            <a:off x="152400" y="838200"/>
            <a:ext cx="4419600" cy="3448845"/>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600" b="1" dirty="0" smtClean="0"/>
              <a:t>Develop &amp; Structure Cross-Sector Relationships</a:t>
            </a:r>
          </a:p>
          <a:p>
            <a:pPr>
              <a:buFont typeface="Wingdings" panose="05000000000000000000" pitchFamily="2" charset="2"/>
              <a:buChar char="§"/>
            </a:pPr>
            <a:r>
              <a:rPr lang="en-US" sz="2600" b="1" dirty="0">
                <a:solidFill>
                  <a:schemeClr val="bg1">
                    <a:lumMod val="75000"/>
                  </a:schemeClr>
                </a:solidFill>
              </a:rPr>
              <a:t>Integrate Research, Evaluation, &amp; Data</a:t>
            </a:r>
          </a:p>
          <a:p>
            <a:pPr>
              <a:buFont typeface="Wingdings" panose="05000000000000000000" pitchFamily="2" charset="2"/>
              <a:buChar char="§"/>
            </a:pPr>
            <a:r>
              <a:rPr lang="en-US" sz="2600" b="1" dirty="0" smtClean="0">
                <a:solidFill>
                  <a:schemeClr val="bg1">
                    <a:lumMod val="75000"/>
                  </a:schemeClr>
                </a:solidFill>
              </a:rPr>
              <a:t>Enhance Capacity</a:t>
            </a:r>
          </a:p>
          <a:p>
            <a:pPr>
              <a:buFont typeface="Wingdings" panose="05000000000000000000" pitchFamily="2" charset="2"/>
              <a:buChar char="§"/>
            </a:pPr>
            <a:r>
              <a:rPr lang="en-US" sz="2600" b="1" dirty="0" smtClean="0">
                <a:solidFill>
                  <a:schemeClr val="bg1">
                    <a:lumMod val="75000"/>
                  </a:schemeClr>
                </a:solidFill>
              </a:rPr>
              <a:t>Synch Communication &amp; Messaging</a:t>
            </a:r>
          </a:p>
          <a:p>
            <a:pPr>
              <a:buFont typeface="Wingdings" panose="05000000000000000000" pitchFamily="2" charset="2"/>
              <a:buChar char="§"/>
            </a:pPr>
            <a:r>
              <a:rPr lang="en-US" sz="2600" b="1" dirty="0" smtClean="0">
                <a:solidFill>
                  <a:schemeClr val="bg1">
                    <a:lumMod val="75000"/>
                  </a:schemeClr>
                </a:solidFill>
              </a:rPr>
              <a:t>HIA Springboard</a:t>
            </a:r>
          </a:p>
        </p:txBody>
      </p:sp>
      <p:sp>
        <p:nvSpPr>
          <p:cNvPr id="5" name="Content Placeholder 2"/>
          <p:cNvSpPr txBox="1">
            <a:spLocks/>
          </p:cNvSpPr>
          <p:nvPr/>
        </p:nvSpPr>
        <p:spPr>
          <a:xfrm>
            <a:off x="4267200" y="3886200"/>
            <a:ext cx="4876801"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HIA team provided collaborative structure where strong relationships internally allowed for leverage of relationships external to core team</a:t>
            </a:r>
            <a:endParaRPr lang="en-US" sz="2400" b="1" dirty="0">
              <a:solidFill>
                <a:schemeClr val="bg1">
                  <a:lumMod val="75000"/>
                </a:schemeClr>
              </a:solidFill>
            </a:endParaRPr>
          </a:p>
        </p:txBody>
      </p:sp>
      <p:cxnSp>
        <p:nvCxnSpPr>
          <p:cNvPr id="6" name="Straight Connector 5"/>
          <p:cNvCxnSpPr/>
          <p:nvPr/>
        </p:nvCxnSpPr>
        <p:spPr>
          <a:xfrm>
            <a:off x="0" y="2133600"/>
            <a:ext cx="60960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2" descr="https://www.ideo.com/images/uploads/work/slides/IDEOBrooksCollab_626px.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419600" y="838200"/>
            <a:ext cx="3352800" cy="2988864"/>
          </a:xfrm>
          <a:prstGeom prst="rect">
            <a:avLst/>
          </a:prstGeom>
          <a:noFill/>
          <a:ln w="76200">
            <a:solidFill>
              <a:schemeClr val="accent1">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3790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1143000"/>
          </a:xfrm>
        </p:spPr>
        <p:txBody>
          <a:bodyPr>
            <a:normAutofit/>
          </a:bodyPr>
          <a:lstStyle/>
          <a:p>
            <a:pPr>
              <a:defRPr/>
            </a:pPr>
            <a:r>
              <a:rPr lang="en-US" sz="4000" b="1" dirty="0">
                <a:latin typeface="Arial" pitchFamily="34" charset="0"/>
                <a:cs typeface="Arial" pitchFamily="34" charset="0"/>
              </a:rPr>
              <a:t>COMMUNITY REDEVLOPMENT IN WI</a:t>
            </a:r>
          </a:p>
        </p:txBody>
      </p:sp>
      <p:sp>
        <p:nvSpPr>
          <p:cNvPr id="4" name="Content Placeholder 2"/>
          <p:cNvSpPr txBox="1">
            <a:spLocks/>
          </p:cNvSpPr>
          <p:nvPr/>
        </p:nvSpPr>
        <p:spPr>
          <a:xfrm>
            <a:off x="152400" y="838200"/>
            <a:ext cx="4419600" cy="3448845"/>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600" b="1" dirty="0" smtClean="0">
                <a:solidFill>
                  <a:schemeClr val="bg1">
                    <a:lumMod val="75000"/>
                  </a:schemeClr>
                </a:solidFill>
              </a:rPr>
              <a:t>Develop &amp; Structure Cross-Sector Relationships</a:t>
            </a:r>
          </a:p>
          <a:p>
            <a:pPr>
              <a:buFont typeface="Wingdings" panose="05000000000000000000" pitchFamily="2" charset="2"/>
              <a:buChar char="§"/>
            </a:pPr>
            <a:r>
              <a:rPr lang="en-US" sz="2600" b="1" dirty="0"/>
              <a:t>Integrate Research, Evaluation, &amp; Data</a:t>
            </a:r>
          </a:p>
          <a:p>
            <a:pPr>
              <a:buFont typeface="Wingdings" panose="05000000000000000000" pitchFamily="2" charset="2"/>
              <a:buChar char="§"/>
            </a:pPr>
            <a:r>
              <a:rPr lang="en-US" sz="2600" b="1" dirty="0" smtClean="0">
                <a:solidFill>
                  <a:schemeClr val="bg1">
                    <a:lumMod val="75000"/>
                  </a:schemeClr>
                </a:solidFill>
              </a:rPr>
              <a:t>Enhance Capacity</a:t>
            </a:r>
          </a:p>
          <a:p>
            <a:pPr>
              <a:buFont typeface="Wingdings" panose="05000000000000000000" pitchFamily="2" charset="2"/>
              <a:buChar char="§"/>
            </a:pPr>
            <a:r>
              <a:rPr lang="en-US" sz="2600" b="1" dirty="0" smtClean="0">
                <a:solidFill>
                  <a:schemeClr val="bg1">
                    <a:lumMod val="75000"/>
                  </a:schemeClr>
                </a:solidFill>
              </a:rPr>
              <a:t>Synch Communication &amp; Messaging</a:t>
            </a:r>
          </a:p>
          <a:p>
            <a:pPr>
              <a:buFont typeface="Wingdings" panose="05000000000000000000" pitchFamily="2" charset="2"/>
              <a:buChar char="§"/>
            </a:pPr>
            <a:r>
              <a:rPr lang="en-US" sz="2600" b="1" dirty="0" smtClean="0">
                <a:solidFill>
                  <a:schemeClr val="bg1">
                    <a:lumMod val="75000"/>
                  </a:schemeClr>
                </a:solidFill>
              </a:rPr>
              <a:t>HIA Springboard</a:t>
            </a:r>
          </a:p>
        </p:txBody>
      </p:sp>
      <p:sp>
        <p:nvSpPr>
          <p:cNvPr id="7" name="Content Placeholder 2"/>
          <p:cNvSpPr txBox="1">
            <a:spLocks/>
          </p:cNvSpPr>
          <p:nvPr/>
        </p:nvSpPr>
        <p:spPr>
          <a:xfrm>
            <a:off x="4572000" y="838200"/>
            <a:ext cx="4495801"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HIA scope informed by Community Health Assessment (CHA) data and included new data from the affected communities</a:t>
            </a:r>
            <a:endParaRPr lang="en-US" sz="2400" b="1" dirty="0">
              <a:solidFill>
                <a:schemeClr val="bg1">
                  <a:lumMod val="75000"/>
                </a:schemeClr>
              </a:solidFill>
            </a:endParaRPr>
          </a:p>
        </p:txBody>
      </p:sp>
      <p:cxnSp>
        <p:nvCxnSpPr>
          <p:cNvPr id="8" name="Straight Connector 7"/>
          <p:cNvCxnSpPr/>
          <p:nvPr/>
        </p:nvCxnSpPr>
        <p:spPr>
          <a:xfrm>
            <a:off x="0" y="2971800"/>
            <a:ext cx="60960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2054" y="2895600"/>
            <a:ext cx="4329545" cy="3810000"/>
          </a:xfrm>
          <a:prstGeom prst="rect">
            <a:avLst/>
          </a:prstGeom>
          <a:noFill/>
          <a:ln w="76200">
            <a:solidFill>
              <a:schemeClr val="accent1">
                <a:lumMod val="75000"/>
              </a:schemeClr>
            </a:solidFill>
            <a:miter lim="800000"/>
            <a:headEnd/>
            <a:tailEnd/>
          </a:ln>
          <a:effectLst/>
        </p:spPr>
      </p:pic>
    </p:spTree>
    <p:extLst>
      <p:ext uri="{BB962C8B-B14F-4D97-AF65-F5344CB8AC3E}">
        <p14:creationId xmlns:p14="http://schemas.microsoft.com/office/powerpoint/2010/main" val="90981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1143000"/>
          </a:xfrm>
        </p:spPr>
        <p:txBody>
          <a:bodyPr>
            <a:normAutofit/>
          </a:bodyPr>
          <a:lstStyle/>
          <a:p>
            <a:pPr>
              <a:defRPr/>
            </a:pPr>
            <a:r>
              <a:rPr lang="en-US" sz="4000" b="1" dirty="0">
                <a:latin typeface="Arial" pitchFamily="34" charset="0"/>
                <a:cs typeface="Arial" pitchFamily="34" charset="0"/>
              </a:rPr>
              <a:t>COMMUNITY REDEVLOPMENT IN WI</a:t>
            </a:r>
          </a:p>
        </p:txBody>
      </p:sp>
      <p:sp>
        <p:nvSpPr>
          <p:cNvPr id="4" name="Content Placeholder 2"/>
          <p:cNvSpPr txBox="1">
            <a:spLocks/>
          </p:cNvSpPr>
          <p:nvPr/>
        </p:nvSpPr>
        <p:spPr>
          <a:xfrm>
            <a:off x="152400" y="838200"/>
            <a:ext cx="4419600" cy="3448845"/>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600" b="1" dirty="0" smtClean="0">
                <a:solidFill>
                  <a:schemeClr val="bg1">
                    <a:lumMod val="75000"/>
                  </a:schemeClr>
                </a:solidFill>
              </a:rPr>
              <a:t>Develop &amp; Structure Cross-Sector Relationships</a:t>
            </a:r>
          </a:p>
          <a:p>
            <a:pPr>
              <a:buFont typeface="Wingdings" panose="05000000000000000000" pitchFamily="2" charset="2"/>
              <a:buChar char="§"/>
            </a:pPr>
            <a:r>
              <a:rPr lang="en-US" sz="2600" b="1" dirty="0">
                <a:solidFill>
                  <a:schemeClr val="bg1">
                    <a:lumMod val="75000"/>
                  </a:schemeClr>
                </a:solidFill>
              </a:rPr>
              <a:t>Integrate Research, Evaluation, &amp; Data</a:t>
            </a:r>
          </a:p>
          <a:p>
            <a:pPr>
              <a:buFont typeface="Wingdings" panose="05000000000000000000" pitchFamily="2" charset="2"/>
              <a:buChar char="§"/>
            </a:pPr>
            <a:r>
              <a:rPr lang="en-US" sz="2600" b="1" dirty="0" smtClean="0"/>
              <a:t>Enhance Capacity</a:t>
            </a:r>
          </a:p>
          <a:p>
            <a:pPr>
              <a:buFont typeface="Wingdings" panose="05000000000000000000" pitchFamily="2" charset="2"/>
              <a:buChar char="§"/>
            </a:pPr>
            <a:r>
              <a:rPr lang="en-US" sz="2600" b="1" dirty="0" smtClean="0">
                <a:solidFill>
                  <a:schemeClr val="bg1">
                    <a:lumMod val="75000"/>
                  </a:schemeClr>
                </a:solidFill>
              </a:rPr>
              <a:t>Synch Communication &amp; Messaging</a:t>
            </a:r>
          </a:p>
          <a:p>
            <a:pPr>
              <a:buFont typeface="Wingdings" panose="05000000000000000000" pitchFamily="2" charset="2"/>
              <a:buChar char="§"/>
            </a:pPr>
            <a:r>
              <a:rPr lang="en-US" sz="2600" b="1" dirty="0" smtClean="0">
                <a:solidFill>
                  <a:schemeClr val="bg1">
                    <a:lumMod val="75000"/>
                  </a:schemeClr>
                </a:solidFill>
              </a:rPr>
              <a:t>HIA Springboard</a:t>
            </a:r>
          </a:p>
        </p:txBody>
      </p:sp>
      <p:sp>
        <p:nvSpPr>
          <p:cNvPr id="5" name="Content Placeholder 2"/>
          <p:cNvSpPr txBox="1">
            <a:spLocks/>
          </p:cNvSpPr>
          <p:nvPr/>
        </p:nvSpPr>
        <p:spPr>
          <a:xfrm>
            <a:off x="4310150" y="847898"/>
            <a:ext cx="4833850"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Large community kick-off training on HIA process built capacity and strengthened relationships</a:t>
            </a:r>
            <a:endParaRPr lang="en-US" sz="2400" b="1" dirty="0">
              <a:solidFill>
                <a:schemeClr val="bg1">
                  <a:lumMod val="75000"/>
                </a:schemeClr>
              </a:solidFill>
            </a:endParaRPr>
          </a:p>
        </p:txBody>
      </p:sp>
      <p:cxnSp>
        <p:nvCxnSpPr>
          <p:cNvPr id="6" name="Straight Connector 5"/>
          <p:cNvCxnSpPr/>
          <p:nvPr/>
        </p:nvCxnSpPr>
        <p:spPr>
          <a:xfrm>
            <a:off x="0" y="3505200"/>
            <a:ext cx="60960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43400" y="2514600"/>
            <a:ext cx="4572000" cy="3429000"/>
          </a:xfrm>
          <a:prstGeom prst="rect">
            <a:avLst/>
          </a:prstGeom>
          <a:noFill/>
          <a:ln w="76200">
            <a:solidFill>
              <a:schemeClr val="accent1">
                <a:lumMod val="75000"/>
              </a:schemeClr>
            </a:solidFill>
            <a:miter lim="800000"/>
            <a:headEnd/>
            <a:tailEnd/>
          </a:ln>
          <a:effectLst/>
        </p:spPr>
      </p:pic>
    </p:spTree>
    <p:extLst>
      <p:ext uri="{BB962C8B-B14F-4D97-AF65-F5344CB8AC3E}">
        <p14:creationId xmlns:p14="http://schemas.microsoft.com/office/powerpoint/2010/main" val="91432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1143000"/>
          </a:xfrm>
        </p:spPr>
        <p:txBody>
          <a:bodyPr>
            <a:normAutofit/>
          </a:bodyPr>
          <a:lstStyle/>
          <a:p>
            <a:pPr>
              <a:defRPr/>
            </a:pPr>
            <a:r>
              <a:rPr lang="en-US" sz="4000" b="1" dirty="0">
                <a:latin typeface="Arial" pitchFamily="34" charset="0"/>
                <a:cs typeface="Arial" pitchFamily="34" charset="0"/>
              </a:rPr>
              <a:t>COMMUNITY REDEVLOPMENT IN WI</a:t>
            </a:r>
          </a:p>
        </p:txBody>
      </p:sp>
      <p:sp>
        <p:nvSpPr>
          <p:cNvPr id="4" name="Content Placeholder 2"/>
          <p:cNvSpPr txBox="1">
            <a:spLocks/>
          </p:cNvSpPr>
          <p:nvPr/>
        </p:nvSpPr>
        <p:spPr>
          <a:xfrm>
            <a:off x="152400" y="838200"/>
            <a:ext cx="4419600" cy="3448845"/>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600" b="1" dirty="0" smtClean="0">
                <a:solidFill>
                  <a:schemeClr val="bg1">
                    <a:lumMod val="75000"/>
                  </a:schemeClr>
                </a:solidFill>
              </a:rPr>
              <a:t>Develop &amp; Structure Cross-Sector Relationships</a:t>
            </a:r>
          </a:p>
          <a:p>
            <a:pPr>
              <a:buFont typeface="Wingdings" panose="05000000000000000000" pitchFamily="2" charset="2"/>
              <a:buChar char="§"/>
            </a:pPr>
            <a:r>
              <a:rPr lang="en-US" sz="2600" b="1" dirty="0">
                <a:solidFill>
                  <a:schemeClr val="bg1">
                    <a:lumMod val="75000"/>
                  </a:schemeClr>
                </a:solidFill>
              </a:rPr>
              <a:t>Integrate Research, Evaluation, &amp; Data</a:t>
            </a:r>
          </a:p>
          <a:p>
            <a:pPr>
              <a:buFont typeface="Wingdings" panose="05000000000000000000" pitchFamily="2" charset="2"/>
              <a:buChar char="§"/>
            </a:pPr>
            <a:r>
              <a:rPr lang="en-US" sz="2600" b="1" dirty="0" smtClean="0">
                <a:solidFill>
                  <a:schemeClr val="bg1">
                    <a:lumMod val="75000"/>
                  </a:schemeClr>
                </a:solidFill>
              </a:rPr>
              <a:t>Enhance Capacity</a:t>
            </a:r>
          </a:p>
          <a:p>
            <a:pPr>
              <a:buFont typeface="Wingdings" panose="05000000000000000000" pitchFamily="2" charset="2"/>
              <a:buChar char="§"/>
            </a:pPr>
            <a:r>
              <a:rPr lang="en-US" sz="2600" b="1" dirty="0" smtClean="0"/>
              <a:t>Synch Communication &amp; Messaging</a:t>
            </a:r>
          </a:p>
          <a:p>
            <a:pPr>
              <a:buFont typeface="Wingdings" panose="05000000000000000000" pitchFamily="2" charset="2"/>
              <a:buChar char="§"/>
            </a:pPr>
            <a:r>
              <a:rPr lang="en-US" sz="2600" b="1" dirty="0" smtClean="0">
                <a:solidFill>
                  <a:schemeClr val="bg1">
                    <a:lumMod val="75000"/>
                  </a:schemeClr>
                </a:solidFill>
              </a:rPr>
              <a:t>HIA Springboard</a:t>
            </a:r>
          </a:p>
        </p:txBody>
      </p:sp>
      <p:sp>
        <p:nvSpPr>
          <p:cNvPr id="5" name="Content Placeholder 2"/>
          <p:cNvSpPr txBox="1">
            <a:spLocks/>
          </p:cNvSpPr>
          <p:nvPr/>
        </p:nvSpPr>
        <p:spPr>
          <a:xfrm>
            <a:off x="4267201" y="847898"/>
            <a:ext cx="4495800"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Emphasizing role of HIA as an enhancement of not an impediment to development process led to more buy-in over time</a:t>
            </a:r>
            <a:endParaRPr lang="en-US" sz="2400" b="1" dirty="0">
              <a:solidFill>
                <a:schemeClr val="bg1">
                  <a:lumMod val="75000"/>
                </a:schemeClr>
              </a:solidFill>
            </a:endParaRPr>
          </a:p>
        </p:txBody>
      </p:sp>
      <p:cxnSp>
        <p:nvCxnSpPr>
          <p:cNvPr id="6" name="Straight Connector 5"/>
          <p:cNvCxnSpPr/>
          <p:nvPr/>
        </p:nvCxnSpPr>
        <p:spPr>
          <a:xfrm>
            <a:off x="0" y="4317525"/>
            <a:ext cx="60960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43400" y="2895600"/>
            <a:ext cx="4572000" cy="3733800"/>
          </a:xfrm>
          <a:prstGeom prst="rect">
            <a:avLst/>
          </a:prstGeom>
          <a:noFill/>
          <a:ln w="76200">
            <a:solidFill>
              <a:schemeClr val="accent1">
                <a:lumMod val="75000"/>
              </a:schemeClr>
            </a:solidFill>
            <a:miter lim="800000"/>
            <a:headEnd/>
            <a:tailEnd/>
          </a:ln>
          <a:effectLst/>
        </p:spPr>
      </p:pic>
    </p:spTree>
    <p:extLst>
      <p:ext uri="{BB962C8B-B14F-4D97-AF65-F5344CB8AC3E}">
        <p14:creationId xmlns:p14="http://schemas.microsoft.com/office/powerpoint/2010/main" val="266829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5626098"/>
            <a:ext cx="9144000" cy="1231902"/>
            <a:chOff x="0" y="5626098"/>
            <a:chExt cx="9144000" cy="1231902"/>
          </a:xfrm>
        </p:grpSpPr>
        <p:pic>
          <p:nvPicPr>
            <p:cNvPr id="9" name="Picture 8" descr="PPT-TEMP_R3.jpg"/>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5626098"/>
              <a:ext cx="9144000" cy="1231902"/>
            </a:xfrm>
            <a:prstGeom prst="rect">
              <a:avLst/>
            </a:prstGeom>
          </p:spPr>
        </p:pic>
        <p:sp>
          <p:nvSpPr>
            <p:cNvPr id="10" name="Rectangle 9"/>
            <p:cNvSpPr/>
            <p:nvPr/>
          </p:nvSpPr>
          <p:spPr>
            <a:xfrm rot="10800000" flipH="1">
              <a:off x="5410200" y="6191246"/>
              <a:ext cx="3571875" cy="533400"/>
            </a:xfrm>
            <a:prstGeom prst="rect">
              <a:avLst/>
            </a:prstGeom>
            <a:solidFill>
              <a:srgbClr val="4F8A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latin typeface="Arial" pitchFamily="34" charset="0"/>
                <a:cs typeface="Arial" pitchFamily="34" charset="0"/>
              </a:endParaRPr>
            </a:p>
          </p:txBody>
        </p:sp>
      </p:grpSp>
      <p:sp>
        <p:nvSpPr>
          <p:cNvPr id="2" name="Title 1"/>
          <p:cNvSpPr>
            <a:spLocks noGrp="1"/>
          </p:cNvSpPr>
          <p:nvPr>
            <p:ph type="title" idx="4294967295"/>
          </p:nvPr>
        </p:nvSpPr>
        <p:spPr>
          <a:xfrm>
            <a:off x="0" y="-152400"/>
            <a:ext cx="9144000" cy="1143000"/>
          </a:xfrm>
        </p:spPr>
        <p:txBody>
          <a:bodyPr>
            <a:normAutofit/>
          </a:bodyPr>
          <a:lstStyle/>
          <a:p>
            <a:pPr>
              <a:defRPr/>
            </a:pPr>
            <a:r>
              <a:rPr lang="en-US" sz="4000" b="1" dirty="0">
                <a:latin typeface="Arial" pitchFamily="34" charset="0"/>
                <a:cs typeface="Arial" pitchFamily="34" charset="0"/>
              </a:rPr>
              <a:t>COMMUNITY REDEVLOPMENT IN WI</a:t>
            </a:r>
          </a:p>
        </p:txBody>
      </p:sp>
      <p:sp>
        <p:nvSpPr>
          <p:cNvPr id="4" name="Content Placeholder 2"/>
          <p:cNvSpPr txBox="1">
            <a:spLocks/>
          </p:cNvSpPr>
          <p:nvPr/>
        </p:nvSpPr>
        <p:spPr>
          <a:xfrm>
            <a:off x="152400" y="838200"/>
            <a:ext cx="4419600" cy="3448845"/>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600" b="1" dirty="0" smtClean="0">
                <a:solidFill>
                  <a:schemeClr val="bg1">
                    <a:lumMod val="75000"/>
                  </a:schemeClr>
                </a:solidFill>
              </a:rPr>
              <a:t>Develop &amp; Structure Cross-Sector Relationships</a:t>
            </a:r>
          </a:p>
          <a:p>
            <a:pPr>
              <a:buFont typeface="Wingdings" panose="05000000000000000000" pitchFamily="2" charset="2"/>
              <a:buChar char="§"/>
            </a:pPr>
            <a:r>
              <a:rPr lang="en-US" sz="2600" b="1" dirty="0">
                <a:solidFill>
                  <a:schemeClr val="bg1">
                    <a:lumMod val="75000"/>
                  </a:schemeClr>
                </a:solidFill>
              </a:rPr>
              <a:t>Integrate Research, Evaluation, &amp; Data</a:t>
            </a:r>
          </a:p>
          <a:p>
            <a:pPr>
              <a:buFont typeface="Wingdings" panose="05000000000000000000" pitchFamily="2" charset="2"/>
              <a:buChar char="§"/>
            </a:pPr>
            <a:r>
              <a:rPr lang="en-US" sz="2600" b="1" dirty="0" smtClean="0">
                <a:solidFill>
                  <a:schemeClr val="bg1">
                    <a:lumMod val="75000"/>
                  </a:schemeClr>
                </a:solidFill>
              </a:rPr>
              <a:t>Enhance Capacity</a:t>
            </a:r>
          </a:p>
          <a:p>
            <a:pPr>
              <a:buFont typeface="Wingdings" panose="05000000000000000000" pitchFamily="2" charset="2"/>
              <a:buChar char="§"/>
            </a:pPr>
            <a:r>
              <a:rPr lang="en-US" sz="2600" b="1" dirty="0" smtClean="0">
                <a:solidFill>
                  <a:schemeClr val="bg1">
                    <a:lumMod val="75000"/>
                  </a:schemeClr>
                </a:solidFill>
              </a:rPr>
              <a:t>Synch Communication &amp; Messaging</a:t>
            </a:r>
          </a:p>
          <a:p>
            <a:pPr>
              <a:buFont typeface="Wingdings" panose="05000000000000000000" pitchFamily="2" charset="2"/>
              <a:buChar char="§"/>
            </a:pPr>
            <a:r>
              <a:rPr lang="en-US" sz="2600" b="1" dirty="0"/>
              <a:t>HIA Springboard</a:t>
            </a:r>
          </a:p>
        </p:txBody>
      </p:sp>
      <p:sp>
        <p:nvSpPr>
          <p:cNvPr id="5" name="Content Placeholder 2"/>
          <p:cNvSpPr txBox="1">
            <a:spLocks/>
          </p:cNvSpPr>
          <p:nvPr/>
        </p:nvSpPr>
        <p:spPr>
          <a:xfrm>
            <a:off x="4267200" y="847898"/>
            <a:ext cx="4789517"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Cannery HIA as a practical culmination of health-focused stakeholders’ work to get health concepts into comprehensive plan</a:t>
            </a:r>
            <a:endParaRPr lang="en-US" sz="2400" b="1" dirty="0">
              <a:solidFill>
                <a:schemeClr val="bg1">
                  <a:lumMod val="75000"/>
                </a:schemeClr>
              </a:solidFill>
            </a:endParaRPr>
          </a:p>
        </p:txBody>
      </p:sp>
      <p:cxnSp>
        <p:nvCxnSpPr>
          <p:cNvPr id="6" name="Straight Connector 5"/>
          <p:cNvCxnSpPr/>
          <p:nvPr/>
        </p:nvCxnSpPr>
        <p:spPr>
          <a:xfrm>
            <a:off x="0" y="4876800"/>
            <a:ext cx="60960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23357" y="2838796"/>
            <a:ext cx="3068898" cy="3876502"/>
          </a:xfrm>
          <a:prstGeom prst="rect">
            <a:avLst/>
          </a:prstGeom>
          <a:noFill/>
          <a:ln w="76200">
            <a:solidFill>
              <a:schemeClr val="accent1">
                <a:lumMod val="75000"/>
              </a:schemeClr>
            </a:solidFill>
            <a:miter lim="800000"/>
            <a:headEnd/>
            <a:tailEnd/>
          </a:ln>
          <a:effectLst/>
        </p:spPr>
      </p:pic>
    </p:spTree>
    <p:extLst>
      <p:ext uri="{BB962C8B-B14F-4D97-AF65-F5344CB8AC3E}">
        <p14:creationId xmlns:p14="http://schemas.microsoft.com/office/powerpoint/2010/main" val="170582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sz="4000" b="1" dirty="0" smtClean="0">
                <a:latin typeface="Arial" pitchFamily="34" charset="0"/>
                <a:cs typeface="Arial" pitchFamily="34" charset="0"/>
              </a:rPr>
              <a:t>COMPREHENSIVE PLANNING IN KY</a:t>
            </a:r>
            <a:endParaRPr lang="en-US" sz="4000" b="1" dirty="0">
              <a:latin typeface="Arial" pitchFamily="34" charset="0"/>
              <a:cs typeface="Arial" pitchFamily="34" charset="0"/>
            </a:endParaRPr>
          </a:p>
        </p:txBody>
      </p: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4" descr="USA map state magnet - KY"/>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16694" y="2667000"/>
            <a:ext cx="3584106" cy="2130552"/>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9652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4" descr="Related ima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228600"/>
            <a:ext cx="8229600" cy="6172200"/>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5555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sz="4000" b="1" dirty="0">
                <a:latin typeface="Arial" pitchFamily="34" charset="0"/>
                <a:cs typeface="Arial" pitchFamily="34" charset="0"/>
              </a:rPr>
              <a:t>COMPREHENSIVE PLANNING IN KY</a:t>
            </a: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b="1" u="sng" dirty="0">
                <a:solidFill>
                  <a:schemeClr val="bg1"/>
                </a:solidFill>
              </a:rPr>
              <a:t>The Geography</a:t>
            </a:r>
          </a:p>
          <a:p>
            <a:pPr marL="0" lvl="0" indent="0" algn="ctr">
              <a:buNone/>
            </a:pPr>
            <a:endParaRPr lang="en-US" sz="2800" b="1" dirty="0">
              <a:solidFill>
                <a:schemeClr val="bg1"/>
              </a:solidFill>
            </a:endParaRPr>
          </a:p>
          <a:p>
            <a:pPr marL="0" lvl="0" indent="0" algn="ctr">
              <a:buNone/>
            </a:pPr>
            <a:r>
              <a:rPr lang="en-US" sz="2800" b="1" dirty="0">
                <a:solidFill>
                  <a:schemeClr val="bg1"/>
                </a:solidFill>
              </a:rPr>
              <a:t>Louisville-Jefferson County, KY</a:t>
            </a: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038600" y="2414560"/>
            <a:ext cx="4841631" cy="4124352"/>
          </a:xfrm>
          <a:prstGeom prst="rect">
            <a:avLst/>
          </a:prstGeom>
          <a:solidFill>
            <a:schemeClr val="bg1"/>
          </a:solidFill>
          <a:ln w="76200">
            <a:solidFill>
              <a:schemeClr val="accent1">
                <a:lumMod val="75000"/>
              </a:schemeClr>
            </a:solidFill>
            <a:miter lim="800000"/>
          </a:ln>
        </p:spPr>
      </p:pic>
    </p:spTree>
    <p:extLst>
      <p:ext uri="{BB962C8B-B14F-4D97-AF65-F5344CB8AC3E}">
        <p14:creationId xmlns:p14="http://schemas.microsoft.com/office/powerpoint/2010/main" val="49329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sz="4000" b="1" dirty="0">
                <a:latin typeface="Arial" pitchFamily="34" charset="0"/>
                <a:cs typeface="Arial" pitchFamily="34" charset="0"/>
              </a:rPr>
              <a:t>COMPREHENSIVE PLANNING IN KY</a:t>
            </a: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b="1" u="sng" dirty="0">
                <a:solidFill>
                  <a:schemeClr val="bg1"/>
                </a:solidFill>
              </a:rPr>
              <a:t>The Geography</a:t>
            </a:r>
          </a:p>
          <a:p>
            <a:pPr marL="0" lvl="0" indent="0" algn="ctr">
              <a:buNone/>
            </a:pPr>
            <a:endParaRPr lang="en-US" sz="2800" b="1" dirty="0">
              <a:solidFill>
                <a:schemeClr val="bg1"/>
              </a:solidFill>
            </a:endParaRPr>
          </a:p>
          <a:p>
            <a:pPr marL="0" lvl="0" indent="0" algn="ctr">
              <a:buNone/>
            </a:pPr>
            <a:r>
              <a:rPr lang="en-US" sz="2800" b="1" dirty="0">
                <a:solidFill>
                  <a:schemeClr val="bg1"/>
                </a:solidFill>
              </a:rPr>
              <a:t>Louisville-Jefferson County, KY</a:t>
            </a:r>
          </a:p>
        </p:txBody>
      </p:sp>
      <p:sp>
        <p:nvSpPr>
          <p:cNvPr id="13" name="Content Placeholder 2"/>
          <p:cNvSpPr txBox="1">
            <a:spLocks/>
          </p:cNvSpPr>
          <p:nvPr/>
        </p:nvSpPr>
        <p:spPr>
          <a:xfrm>
            <a:off x="4572000" y="762000"/>
            <a:ext cx="4460632" cy="2958242"/>
          </a:xfrm>
          <a:prstGeom prst="rect">
            <a:avLst/>
          </a:prstGeom>
          <a:solidFill>
            <a:schemeClr val="tx2">
              <a:lumMod val="50000"/>
              <a:alpha val="85000"/>
            </a:schemeClr>
          </a:solidFill>
        </p:spPr>
        <p:txBody>
          <a:bodyPr vert="horz" lIns="91440" tIns="45720" rIns="91440" bIns="45720" rtlCol="0">
            <a:noAutofit/>
          </a:bodyPr>
          <a:lstStyle>
            <a:lvl1pPr indent="0" defTabSz="457200">
              <a:spcBef>
                <a:spcPct val="20000"/>
              </a:spcBef>
              <a:buFont typeface="Arial"/>
              <a:buNone/>
              <a:defRPr sz="2600" b="1">
                <a:solidFill>
                  <a:schemeClr val="bg1"/>
                </a:solidFill>
                <a:latin typeface="Arial"/>
              </a:defRPr>
            </a:lvl1pPr>
            <a:lvl2pPr marL="742950" indent="-285750" defTabSz="457200">
              <a:spcBef>
                <a:spcPct val="20000"/>
              </a:spcBef>
              <a:buFont typeface="Arial"/>
              <a:buChar char="–"/>
              <a:defRPr sz="2800">
                <a:solidFill>
                  <a:schemeClr val="tx1">
                    <a:lumMod val="50000"/>
                    <a:lumOff val="50000"/>
                  </a:schemeClr>
                </a:solidFill>
                <a:latin typeface="Arial"/>
              </a:defRPr>
            </a:lvl2pPr>
            <a:lvl3pPr marL="1143000" indent="-228600" defTabSz="457200">
              <a:spcBef>
                <a:spcPct val="20000"/>
              </a:spcBef>
              <a:buFont typeface="Arial"/>
              <a:buChar char="•"/>
              <a:defRPr sz="2400">
                <a:solidFill>
                  <a:schemeClr val="bg1">
                    <a:lumMod val="50000"/>
                  </a:schemeClr>
                </a:solidFill>
                <a:latin typeface="Arial"/>
              </a:defRPr>
            </a:lvl3pPr>
            <a:lvl4pPr marL="1600200" indent="-228600" defTabSz="457200">
              <a:spcBef>
                <a:spcPct val="20000"/>
              </a:spcBef>
              <a:buFont typeface="Arial"/>
              <a:buChar char="–"/>
              <a:defRPr sz="2000">
                <a:solidFill>
                  <a:schemeClr val="bg1">
                    <a:lumMod val="65000"/>
                  </a:schemeClr>
                </a:solidFill>
                <a:latin typeface="Arial"/>
              </a:defRPr>
            </a:lvl4pPr>
            <a:lvl5pPr marL="2057400" indent="-228600" defTabSz="457200">
              <a:spcBef>
                <a:spcPct val="20000"/>
              </a:spcBef>
              <a:buFont typeface="Arial"/>
              <a:buChar char="»"/>
              <a:defRPr sz="2000">
                <a:solidFill>
                  <a:schemeClr val="bg1">
                    <a:lumMod val="75000"/>
                  </a:schemeClr>
                </a:solidFill>
                <a:latin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n-US" sz="2800" u="sng" dirty="0"/>
              <a:t>The Window</a:t>
            </a:r>
          </a:p>
          <a:p>
            <a:pPr algn="ctr"/>
            <a:r>
              <a:rPr lang="en-US" sz="2800" dirty="0"/>
              <a:t>Culture of Health Visibility</a:t>
            </a:r>
          </a:p>
          <a:p>
            <a:pPr algn="ctr"/>
            <a:r>
              <a:rPr lang="en-US" sz="2800" dirty="0"/>
              <a:t>Comprehensive Plan Update with Work Group focused on Health</a:t>
            </a: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175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sz="4000" b="1" dirty="0">
                <a:latin typeface="Arial" pitchFamily="34" charset="0"/>
                <a:cs typeface="Arial" pitchFamily="34" charset="0"/>
              </a:rPr>
              <a:t>COMPREHENSIVE PLANNING IN KY</a:t>
            </a: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b="1" u="sng" dirty="0">
                <a:solidFill>
                  <a:schemeClr val="bg1"/>
                </a:solidFill>
              </a:rPr>
              <a:t>The Geography</a:t>
            </a:r>
          </a:p>
          <a:p>
            <a:pPr marL="0" lvl="0" indent="0" algn="ctr">
              <a:buNone/>
            </a:pPr>
            <a:endParaRPr lang="en-US" sz="2800" b="1" dirty="0">
              <a:solidFill>
                <a:schemeClr val="bg1"/>
              </a:solidFill>
            </a:endParaRPr>
          </a:p>
          <a:p>
            <a:pPr marL="0" lvl="0" indent="0" algn="ctr">
              <a:buNone/>
            </a:pPr>
            <a:r>
              <a:rPr lang="en-US" sz="2800" b="1" dirty="0">
                <a:solidFill>
                  <a:schemeClr val="bg1"/>
                </a:solidFill>
              </a:rPr>
              <a:t>Louisville-Jefferson County, KY</a:t>
            </a:r>
          </a:p>
        </p:txBody>
      </p:sp>
      <p:sp>
        <p:nvSpPr>
          <p:cNvPr id="13" name="Content Placeholder 2"/>
          <p:cNvSpPr txBox="1">
            <a:spLocks/>
          </p:cNvSpPr>
          <p:nvPr/>
        </p:nvSpPr>
        <p:spPr>
          <a:xfrm>
            <a:off x="4572000" y="762000"/>
            <a:ext cx="4460632" cy="2958242"/>
          </a:xfrm>
          <a:prstGeom prst="rect">
            <a:avLst/>
          </a:prstGeom>
          <a:solidFill>
            <a:schemeClr val="tx2">
              <a:lumMod val="50000"/>
              <a:alpha val="85000"/>
            </a:schemeClr>
          </a:solidFill>
        </p:spPr>
        <p:txBody>
          <a:bodyPr vert="horz" lIns="91440" tIns="45720" rIns="91440" bIns="45720" rtlCol="0">
            <a:noAutofit/>
          </a:bodyPr>
          <a:lstStyle>
            <a:lvl1pPr indent="0" defTabSz="457200">
              <a:spcBef>
                <a:spcPct val="20000"/>
              </a:spcBef>
              <a:buFont typeface="Arial"/>
              <a:buNone/>
              <a:defRPr sz="2600" b="1">
                <a:solidFill>
                  <a:schemeClr val="bg1"/>
                </a:solidFill>
                <a:latin typeface="Arial"/>
              </a:defRPr>
            </a:lvl1pPr>
            <a:lvl2pPr marL="742950" indent="-285750" defTabSz="457200">
              <a:spcBef>
                <a:spcPct val="20000"/>
              </a:spcBef>
              <a:buFont typeface="Arial"/>
              <a:buChar char="–"/>
              <a:defRPr sz="2800">
                <a:solidFill>
                  <a:schemeClr val="tx1">
                    <a:lumMod val="50000"/>
                    <a:lumOff val="50000"/>
                  </a:schemeClr>
                </a:solidFill>
                <a:latin typeface="Arial"/>
              </a:defRPr>
            </a:lvl2pPr>
            <a:lvl3pPr marL="1143000" indent="-228600" defTabSz="457200">
              <a:spcBef>
                <a:spcPct val="20000"/>
              </a:spcBef>
              <a:buFont typeface="Arial"/>
              <a:buChar char="•"/>
              <a:defRPr sz="2400">
                <a:solidFill>
                  <a:schemeClr val="bg1">
                    <a:lumMod val="50000"/>
                  </a:schemeClr>
                </a:solidFill>
                <a:latin typeface="Arial"/>
              </a:defRPr>
            </a:lvl3pPr>
            <a:lvl4pPr marL="1600200" indent="-228600" defTabSz="457200">
              <a:spcBef>
                <a:spcPct val="20000"/>
              </a:spcBef>
              <a:buFont typeface="Arial"/>
              <a:buChar char="–"/>
              <a:defRPr sz="2000">
                <a:solidFill>
                  <a:schemeClr val="bg1">
                    <a:lumMod val="65000"/>
                  </a:schemeClr>
                </a:solidFill>
                <a:latin typeface="Arial"/>
              </a:defRPr>
            </a:lvl4pPr>
            <a:lvl5pPr marL="2057400" indent="-228600" defTabSz="457200">
              <a:spcBef>
                <a:spcPct val="20000"/>
              </a:spcBef>
              <a:buFont typeface="Arial"/>
              <a:buChar char="»"/>
              <a:defRPr sz="2000">
                <a:solidFill>
                  <a:schemeClr val="bg1">
                    <a:lumMod val="75000"/>
                  </a:schemeClr>
                </a:solidFill>
                <a:latin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n-US" sz="2800" u="sng" dirty="0"/>
              <a:t>The Window</a:t>
            </a:r>
          </a:p>
          <a:p>
            <a:pPr algn="ctr"/>
            <a:r>
              <a:rPr lang="en-US" sz="2800" dirty="0"/>
              <a:t>Culture of Health Visibility</a:t>
            </a:r>
          </a:p>
          <a:p>
            <a:pPr algn="ctr"/>
            <a:r>
              <a:rPr lang="en-US" sz="2800" dirty="0"/>
              <a:t>Comprehensive Plan Update with Work Group focused on Health</a:t>
            </a:r>
          </a:p>
        </p:txBody>
      </p:sp>
      <p:sp>
        <p:nvSpPr>
          <p:cNvPr id="15" name="Content Placeholder 2"/>
          <p:cNvSpPr txBox="1">
            <a:spLocks/>
          </p:cNvSpPr>
          <p:nvPr/>
        </p:nvSpPr>
        <p:spPr>
          <a:xfrm>
            <a:off x="93784" y="3775473"/>
            <a:ext cx="4460632" cy="292503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u="sng" dirty="0">
                <a:solidFill>
                  <a:schemeClr val="bg1"/>
                </a:solidFill>
              </a:rPr>
              <a:t>Key Stakeholders</a:t>
            </a:r>
          </a:p>
          <a:p>
            <a:pPr marL="0" indent="0" algn="ctr">
              <a:buNone/>
            </a:pPr>
            <a:r>
              <a:rPr lang="en-US" sz="2000" b="1" dirty="0">
                <a:solidFill>
                  <a:schemeClr val="bg1"/>
                </a:solidFill>
              </a:rPr>
              <a:t>Louisville Health Advisory Board</a:t>
            </a:r>
          </a:p>
          <a:p>
            <a:pPr marL="0" indent="0" algn="ctr">
              <a:buNone/>
            </a:pPr>
            <a:r>
              <a:rPr lang="en-US" sz="2000" b="1" dirty="0">
                <a:solidFill>
                  <a:schemeClr val="bg1"/>
                </a:solidFill>
              </a:rPr>
              <a:t>Metro Department of Public Health &amp; Wellness</a:t>
            </a:r>
          </a:p>
          <a:p>
            <a:pPr marL="0" indent="0" algn="ctr">
              <a:buNone/>
            </a:pPr>
            <a:r>
              <a:rPr lang="en-US" sz="2000" b="1" dirty="0">
                <a:solidFill>
                  <a:schemeClr val="bg1"/>
                </a:solidFill>
              </a:rPr>
              <a:t>Develop Louisville</a:t>
            </a:r>
          </a:p>
          <a:p>
            <a:pPr marL="0" indent="0" algn="ctr">
              <a:buNone/>
            </a:pPr>
            <a:r>
              <a:rPr lang="en-US" sz="2000" b="1" dirty="0">
                <a:solidFill>
                  <a:schemeClr val="bg1"/>
                </a:solidFill>
              </a:rPr>
              <a:t>Institute for Health Air Water &amp; Soil</a:t>
            </a:r>
          </a:p>
          <a:p>
            <a:pPr marL="0" indent="0" algn="ctr">
              <a:buNone/>
            </a:pPr>
            <a:r>
              <a:rPr lang="en-US" sz="2000" b="1" dirty="0">
                <a:solidFill>
                  <a:schemeClr val="bg1"/>
                </a:solidFill>
              </a:rPr>
              <a:t>Louisville </a:t>
            </a:r>
            <a:r>
              <a:rPr lang="en-US" sz="2000" b="1" dirty="0" err="1">
                <a:solidFill>
                  <a:schemeClr val="bg1"/>
                </a:solidFill>
              </a:rPr>
              <a:t>HiAP</a:t>
            </a:r>
            <a:r>
              <a:rPr lang="en-US" sz="2000" b="1" dirty="0">
                <a:solidFill>
                  <a:schemeClr val="bg1"/>
                </a:solidFill>
              </a:rPr>
              <a:t> Ambassadors</a:t>
            </a: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80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wearing many h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654" y="3731253"/>
            <a:ext cx="4472354" cy="2963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ol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38"/>
          <a:stretch/>
        </p:blipFill>
        <p:spPr bwMode="auto">
          <a:xfrm>
            <a:off x="76200" y="3752224"/>
            <a:ext cx="4466492" cy="3029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806220"/>
            <a:ext cx="4390293" cy="2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e wee's playhouse win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62" y="762000"/>
            <a:ext cx="4489938" cy="2969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Autofit/>
          </a:bodyPr>
          <a:lstStyle/>
          <a:p>
            <a:pPr>
              <a:defRPr/>
            </a:pPr>
            <a:r>
              <a:rPr lang="en-US" sz="4000" b="1" dirty="0">
                <a:latin typeface="Arial" pitchFamily="34" charset="0"/>
                <a:cs typeface="Arial" pitchFamily="34" charset="0"/>
              </a:rPr>
              <a:t>COMPREHENSIVE PLANNING IN KY</a:t>
            </a:r>
          </a:p>
        </p:txBody>
      </p:sp>
      <p:sp>
        <p:nvSpPr>
          <p:cNvPr id="11" name="Content Placeholder 2"/>
          <p:cNvSpPr txBox="1">
            <a:spLocks/>
          </p:cNvSpPr>
          <p:nvPr/>
        </p:nvSpPr>
        <p:spPr>
          <a:xfrm>
            <a:off x="105507" y="762000"/>
            <a:ext cx="4460632" cy="296925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b="1" u="sng" dirty="0">
                <a:solidFill>
                  <a:schemeClr val="bg1"/>
                </a:solidFill>
              </a:rPr>
              <a:t>The Geography</a:t>
            </a:r>
          </a:p>
          <a:p>
            <a:pPr marL="0" lvl="0" indent="0" algn="ctr">
              <a:buNone/>
            </a:pPr>
            <a:endParaRPr lang="en-US" sz="2800" b="1" dirty="0">
              <a:solidFill>
                <a:schemeClr val="bg1"/>
              </a:solidFill>
            </a:endParaRPr>
          </a:p>
          <a:p>
            <a:pPr marL="0" lvl="0" indent="0" algn="ctr">
              <a:buNone/>
            </a:pPr>
            <a:r>
              <a:rPr lang="en-US" sz="2800" b="1" dirty="0" smtClean="0">
                <a:solidFill>
                  <a:schemeClr val="bg1"/>
                </a:solidFill>
              </a:rPr>
              <a:t>Louisville-Jefferson County, KY</a:t>
            </a:r>
            <a:endParaRPr lang="en-US" sz="2800" b="1" dirty="0">
              <a:solidFill>
                <a:schemeClr val="bg1"/>
              </a:solidFill>
            </a:endParaRPr>
          </a:p>
        </p:txBody>
      </p:sp>
      <p:sp>
        <p:nvSpPr>
          <p:cNvPr id="13" name="Content Placeholder 2"/>
          <p:cNvSpPr txBox="1">
            <a:spLocks/>
          </p:cNvSpPr>
          <p:nvPr/>
        </p:nvSpPr>
        <p:spPr>
          <a:xfrm>
            <a:off x="4572000" y="762000"/>
            <a:ext cx="4460632" cy="2958242"/>
          </a:xfrm>
          <a:prstGeom prst="rect">
            <a:avLst/>
          </a:prstGeom>
          <a:solidFill>
            <a:schemeClr val="tx2">
              <a:lumMod val="50000"/>
              <a:alpha val="85000"/>
            </a:schemeClr>
          </a:solidFill>
        </p:spPr>
        <p:txBody>
          <a:bodyPr vert="horz" lIns="91440" tIns="45720" rIns="91440" bIns="45720" rtlCol="0">
            <a:noAutofit/>
          </a:bodyPr>
          <a:lstStyle>
            <a:lvl1pPr indent="0" defTabSz="457200">
              <a:spcBef>
                <a:spcPct val="20000"/>
              </a:spcBef>
              <a:buFont typeface="Arial"/>
              <a:buNone/>
              <a:defRPr sz="2600" b="1">
                <a:solidFill>
                  <a:schemeClr val="bg1"/>
                </a:solidFill>
                <a:latin typeface="Arial"/>
              </a:defRPr>
            </a:lvl1pPr>
            <a:lvl2pPr marL="742950" indent="-285750" defTabSz="457200">
              <a:spcBef>
                <a:spcPct val="20000"/>
              </a:spcBef>
              <a:buFont typeface="Arial"/>
              <a:buChar char="–"/>
              <a:defRPr sz="2800">
                <a:solidFill>
                  <a:schemeClr val="tx1">
                    <a:lumMod val="50000"/>
                    <a:lumOff val="50000"/>
                  </a:schemeClr>
                </a:solidFill>
                <a:latin typeface="Arial"/>
              </a:defRPr>
            </a:lvl2pPr>
            <a:lvl3pPr marL="1143000" indent="-228600" defTabSz="457200">
              <a:spcBef>
                <a:spcPct val="20000"/>
              </a:spcBef>
              <a:buFont typeface="Arial"/>
              <a:buChar char="•"/>
              <a:defRPr sz="2400">
                <a:solidFill>
                  <a:schemeClr val="bg1">
                    <a:lumMod val="50000"/>
                  </a:schemeClr>
                </a:solidFill>
                <a:latin typeface="Arial"/>
              </a:defRPr>
            </a:lvl3pPr>
            <a:lvl4pPr marL="1600200" indent="-228600" defTabSz="457200">
              <a:spcBef>
                <a:spcPct val="20000"/>
              </a:spcBef>
              <a:buFont typeface="Arial"/>
              <a:buChar char="–"/>
              <a:defRPr sz="2000">
                <a:solidFill>
                  <a:schemeClr val="bg1">
                    <a:lumMod val="65000"/>
                  </a:schemeClr>
                </a:solidFill>
                <a:latin typeface="Arial"/>
              </a:defRPr>
            </a:lvl4pPr>
            <a:lvl5pPr marL="2057400" indent="-228600" defTabSz="457200">
              <a:spcBef>
                <a:spcPct val="20000"/>
              </a:spcBef>
              <a:buFont typeface="Arial"/>
              <a:buChar char="»"/>
              <a:defRPr sz="2000">
                <a:solidFill>
                  <a:schemeClr val="bg1">
                    <a:lumMod val="75000"/>
                  </a:schemeClr>
                </a:solidFill>
                <a:latin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n-US" sz="2800" u="sng" dirty="0"/>
              <a:t>The Window</a:t>
            </a:r>
          </a:p>
          <a:p>
            <a:pPr algn="ctr"/>
            <a:r>
              <a:rPr lang="en-US" sz="2800" dirty="0" smtClean="0"/>
              <a:t>Culture of Health Visibility</a:t>
            </a:r>
          </a:p>
          <a:p>
            <a:pPr algn="ctr"/>
            <a:r>
              <a:rPr lang="en-US" sz="2800" dirty="0" smtClean="0"/>
              <a:t>Comprehensive Plan Update with Work Group focused on Health</a:t>
            </a:r>
            <a:endParaRPr lang="en-US" sz="2800" dirty="0"/>
          </a:p>
        </p:txBody>
      </p:sp>
      <p:sp>
        <p:nvSpPr>
          <p:cNvPr id="15" name="Content Placeholder 2"/>
          <p:cNvSpPr txBox="1">
            <a:spLocks/>
          </p:cNvSpPr>
          <p:nvPr/>
        </p:nvSpPr>
        <p:spPr>
          <a:xfrm>
            <a:off x="93784" y="3775473"/>
            <a:ext cx="4460632" cy="292503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u="sng" dirty="0">
                <a:solidFill>
                  <a:schemeClr val="bg1"/>
                </a:solidFill>
              </a:rPr>
              <a:t>Key Stakeholders</a:t>
            </a:r>
          </a:p>
          <a:p>
            <a:pPr marL="0" indent="0" algn="ctr">
              <a:buNone/>
            </a:pPr>
            <a:r>
              <a:rPr lang="en-US" sz="2000" b="1" dirty="0" smtClean="0">
                <a:solidFill>
                  <a:schemeClr val="bg1"/>
                </a:solidFill>
              </a:rPr>
              <a:t>Louisville Health Advisory Board</a:t>
            </a:r>
          </a:p>
          <a:p>
            <a:pPr marL="0" indent="0" algn="ctr">
              <a:buNone/>
            </a:pPr>
            <a:r>
              <a:rPr lang="en-US" sz="2000" b="1" dirty="0" smtClean="0">
                <a:solidFill>
                  <a:schemeClr val="bg1"/>
                </a:solidFill>
              </a:rPr>
              <a:t>Metro Department of Public Health &amp; Wellness</a:t>
            </a:r>
          </a:p>
          <a:p>
            <a:pPr marL="0" indent="0" algn="ctr">
              <a:buNone/>
            </a:pPr>
            <a:r>
              <a:rPr lang="en-US" sz="2000" b="1" dirty="0" smtClean="0">
                <a:solidFill>
                  <a:schemeClr val="bg1"/>
                </a:solidFill>
              </a:rPr>
              <a:t>Develop Louisville</a:t>
            </a:r>
          </a:p>
          <a:p>
            <a:pPr marL="0" indent="0" algn="ctr">
              <a:buNone/>
            </a:pPr>
            <a:r>
              <a:rPr lang="en-US" sz="2000" b="1" dirty="0" smtClean="0">
                <a:solidFill>
                  <a:schemeClr val="bg1"/>
                </a:solidFill>
              </a:rPr>
              <a:t>Institute for Health Air Water &amp; Soil</a:t>
            </a:r>
          </a:p>
          <a:p>
            <a:pPr marL="0" indent="0" algn="ctr">
              <a:buNone/>
            </a:pPr>
            <a:r>
              <a:rPr lang="en-US" sz="2000" b="1" dirty="0" smtClean="0">
                <a:solidFill>
                  <a:schemeClr val="bg1"/>
                </a:solidFill>
              </a:rPr>
              <a:t>Louisville </a:t>
            </a:r>
            <a:r>
              <a:rPr lang="en-US" sz="2000" b="1" dirty="0" err="1" smtClean="0">
                <a:solidFill>
                  <a:schemeClr val="bg1"/>
                </a:solidFill>
              </a:rPr>
              <a:t>HiAP</a:t>
            </a:r>
            <a:r>
              <a:rPr lang="en-US" sz="2000" b="1" dirty="0" smtClean="0">
                <a:solidFill>
                  <a:schemeClr val="bg1"/>
                </a:solidFill>
              </a:rPr>
              <a:t> Ambassadors</a:t>
            </a:r>
            <a:endParaRPr lang="en-US" sz="2000" b="1" dirty="0">
              <a:solidFill>
                <a:schemeClr val="bg1"/>
              </a:solidFill>
            </a:endParaRPr>
          </a:p>
        </p:txBody>
      </p:sp>
      <p:sp>
        <p:nvSpPr>
          <p:cNvPr id="17" name="Content Placeholder 2"/>
          <p:cNvSpPr txBox="1">
            <a:spLocks/>
          </p:cNvSpPr>
          <p:nvPr/>
        </p:nvSpPr>
        <p:spPr>
          <a:xfrm>
            <a:off x="4577862" y="3774526"/>
            <a:ext cx="4460632" cy="2925033"/>
          </a:xfrm>
          <a:prstGeom prst="rect">
            <a:avLst/>
          </a:prstGeom>
          <a:solidFill>
            <a:schemeClr val="tx2">
              <a:lumMod val="5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u="sng" dirty="0" smtClean="0">
                <a:solidFill>
                  <a:schemeClr val="bg1"/>
                </a:solidFill>
              </a:rPr>
              <a:t>GHPC’s Role</a:t>
            </a:r>
          </a:p>
          <a:p>
            <a:pPr marL="0" indent="0" algn="ctr">
              <a:buNone/>
            </a:pPr>
            <a:endParaRPr lang="en-US" sz="2800" b="1" dirty="0" smtClean="0">
              <a:solidFill>
                <a:schemeClr val="bg1"/>
              </a:solidFill>
            </a:endParaRPr>
          </a:p>
          <a:p>
            <a:pPr marL="0" indent="0" algn="ctr">
              <a:buNone/>
            </a:pPr>
            <a:r>
              <a:rPr lang="en-US" sz="2800" b="1" dirty="0" smtClean="0">
                <a:solidFill>
                  <a:schemeClr val="bg1"/>
                </a:solidFill>
              </a:rPr>
              <a:t>Consultant</a:t>
            </a:r>
            <a:endParaRPr lang="en-US" sz="2800" b="1" dirty="0">
              <a:solidFill>
                <a:schemeClr val="bg1"/>
              </a:solidFill>
            </a:endParaRPr>
          </a:p>
        </p:txBody>
      </p:sp>
      <p:cxnSp>
        <p:nvCxnSpPr>
          <p:cNvPr id="16" name="Straight Connector 15"/>
          <p:cNvCxnSpPr>
            <a:stCxn id="12" idx="1"/>
            <a:endCxn id="12" idx="3"/>
          </p:cNvCxnSpPr>
          <p:nvPr/>
        </p:nvCxnSpPr>
        <p:spPr>
          <a:xfrm>
            <a:off x="76200" y="3741738"/>
            <a:ext cx="89916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6200" y="762000"/>
            <a:ext cx="8991600" cy="5959475"/>
          </a:xfrm>
          <a:prstGeom prst="rect">
            <a:avLst/>
          </a:prstGeom>
          <a:noFill/>
          <a:ln w="76200">
            <a:solidFill>
              <a:schemeClr val="accent1">
                <a:lumMod val="7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0"/>
            <a:endCxn id="12" idx="2"/>
          </p:cNvCxnSpPr>
          <p:nvPr/>
        </p:nvCxnSpPr>
        <p:spPr>
          <a:xfrm>
            <a:off x="4572000" y="762000"/>
            <a:ext cx="0" cy="5959475"/>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970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57200" y="6203950"/>
            <a:ext cx="422057" cy="365125"/>
          </a:xfrm>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rmAutofit/>
          </a:bodyPr>
          <a:lstStyle/>
          <a:p>
            <a:pPr>
              <a:defRPr/>
            </a:pPr>
            <a:r>
              <a:rPr lang="en-US" sz="4000" b="1" dirty="0">
                <a:latin typeface="Arial" pitchFamily="34" charset="0"/>
                <a:cs typeface="Arial" pitchFamily="34" charset="0"/>
              </a:rPr>
              <a:t>COMPREHENSIVE PLANNING IN KY</a:t>
            </a:r>
            <a:endParaRPr lang="en-US" sz="3600" b="1" dirty="0">
              <a:latin typeface="Arial" pitchFamily="34" charset="0"/>
              <a:cs typeface="Arial" pitchFamily="34" charset="0"/>
            </a:endParaRPr>
          </a:p>
        </p:txBody>
      </p:sp>
      <p:sp>
        <p:nvSpPr>
          <p:cNvPr id="3" name="Content Placeholder 2"/>
          <p:cNvSpPr>
            <a:spLocks noGrp="1"/>
          </p:cNvSpPr>
          <p:nvPr>
            <p:ph idx="4294967295"/>
          </p:nvPr>
        </p:nvSpPr>
        <p:spPr>
          <a:xfrm>
            <a:off x="5105400" y="735405"/>
            <a:ext cx="4038600" cy="3448845"/>
          </a:xfrm>
        </p:spPr>
        <p:txBody>
          <a:bodyPr vert="horz" lIns="91440" tIns="45720" rIns="91440" bIns="45720" numCol="1" rtlCol="0">
            <a:noAutofit/>
          </a:bodyPr>
          <a:lstStyle/>
          <a:p>
            <a:pPr>
              <a:buFont typeface="Wingdings" panose="05000000000000000000" pitchFamily="2" charset="2"/>
              <a:buChar char="§"/>
            </a:pPr>
            <a:r>
              <a:rPr lang="en-US" sz="2600" b="1" dirty="0" smtClean="0"/>
              <a:t>Develop &amp; Structure Cross-Sector Relationships</a:t>
            </a:r>
          </a:p>
          <a:p>
            <a:pPr>
              <a:buFont typeface="Wingdings" panose="05000000000000000000" pitchFamily="2" charset="2"/>
              <a:buChar char="§"/>
            </a:pPr>
            <a:r>
              <a:rPr lang="en-US" sz="2600" b="1" dirty="0">
                <a:solidFill>
                  <a:schemeClr val="bg1">
                    <a:lumMod val="75000"/>
                  </a:schemeClr>
                </a:solidFill>
              </a:rPr>
              <a:t>Integrate Research, Evaluation, &amp; </a:t>
            </a:r>
            <a:r>
              <a:rPr lang="en-US" sz="2600" b="1" dirty="0" smtClean="0">
                <a:solidFill>
                  <a:schemeClr val="bg1">
                    <a:lumMod val="75000"/>
                  </a:schemeClr>
                </a:solidFill>
              </a:rPr>
              <a:t>Data</a:t>
            </a:r>
          </a:p>
          <a:p>
            <a:pPr>
              <a:buFont typeface="Wingdings" panose="05000000000000000000" pitchFamily="2" charset="2"/>
              <a:buChar char="§"/>
            </a:pPr>
            <a:r>
              <a:rPr lang="en-US" sz="2600" b="1" dirty="0" smtClean="0">
                <a:solidFill>
                  <a:schemeClr val="bg1">
                    <a:lumMod val="75000"/>
                  </a:schemeClr>
                </a:solidFill>
              </a:rPr>
              <a:t>Enhance Capacity</a:t>
            </a:r>
          </a:p>
          <a:p>
            <a:pPr>
              <a:buFont typeface="Wingdings" panose="05000000000000000000" pitchFamily="2" charset="2"/>
              <a:buChar char="§"/>
            </a:pPr>
            <a:r>
              <a:rPr lang="en-US" sz="2600" b="1" dirty="0" smtClean="0">
                <a:solidFill>
                  <a:schemeClr val="bg1">
                    <a:lumMod val="75000"/>
                  </a:schemeClr>
                </a:solidFill>
              </a:rPr>
              <a:t>Incorporate Health into Decision-Making</a:t>
            </a:r>
          </a:p>
          <a:p>
            <a:pPr>
              <a:buFont typeface="Wingdings" panose="05000000000000000000" pitchFamily="2" charset="2"/>
              <a:buChar char="§"/>
            </a:pPr>
            <a:r>
              <a:rPr lang="en-US" sz="2600" b="1" dirty="0" smtClean="0">
                <a:solidFill>
                  <a:schemeClr val="bg1">
                    <a:lumMod val="75000"/>
                  </a:schemeClr>
                </a:solidFill>
              </a:rPr>
              <a:t>Context Factors</a:t>
            </a:r>
            <a:endParaRPr lang="en-US" sz="2600" b="1" dirty="0">
              <a:solidFill>
                <a:schemeClr val="bg1">
                  <a:lumMod val="75000"/>
                </a:schemeClr>
              </a:solidFill>
            </a:endParaRPr>
          </a:p>
        </p:txBody>
      </p:sp>
      <p:sp>
        <p:nvSpPr>
          <p:cNvPr id="5" name="Content Placeholder 2"/>
          <p:cNvSpPr txBox="1">
            <a:spLocks/>
          </p:cNvSpPr>
          <p:nvPr/>
        </p:nvSpPr>
        <p:spPr>
          <a:xfrm>
            <a:off x="76200" y="4876800"/>
            <a:ext cx="5105400"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Broadening perspectives included in built environment planning and in health promotion</a:t>
            </a:r>
            <a:endParaRPr lang="en-US" sz="2400" b="1" dirty="0">
              <a:solidFill>
                <a:schemeClr val="bg1">
                  <a:lumMod val="75000"/>
                </a:schemeClr>
              </a:solidFill>
            </a:endParaRPr>
          </a:p>
        </p:txBody>
      </p:sp>
      <p:cxnSp>
        <p:nvCxnSpPr>
          <p:cNvPr id="6" name="Straight Connector 5"/>
          <p:cNvCxnSpPr/>
          <p:nvPr/>
        </p:nvCxnSpPr>
        <p:spPr>
          <a:xfrm>
            <a:off x="3048000" y="2057400"/>
            <a:ext cx="60960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26" name="Picture 2" descr="Image result for health and harmony circ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6577" y="808427"/>
            <a:ext cx="4010623" cy="3992517"/>
          </a:xfrm>
          <a:prstGeom prst="rect">
            <a:avLst/>
          </a:prstGeom>
          <a:solidFill>
            <a:schemeClr val="bg1"/>
          </a:solidFill>
          <a:ln w="76200">
            <a:solidFill>
              <a:schemeClr val="accent1">
                <a:lumMod val="75000"/>
              </a:schemeClr>
            </a:solidFill>
            <a:miter lim="800000"/>
          </a:ln>
          <a:extLst/>
        </p:spPr>
      </p:pic>
    </p:spTree>
    <p:extLst>
      <p:ext uri="{BB962C8B-B14F-4D97-AF65-F5344CB8AC3E}">
        <p14:creationId xmlns:p14="http://schemas.microsoft.com/office/powerpoint/2010/main" val="11733258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57200" y="6203950"/>
            <a:ext cx="422057" cy="365125"/>
          </a:xfrm>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rmAutofit/>
          </a:bodyPr>
          <a:lstStyle/>
          <a:p>
            <a:pPr>
              <a:defRPr/>
            </a:pPr>
            <a:r>
              <a:rPr lang="en-US" sz="4000" b="1" dirty="0">
                <a:latin typeface="Arial" pitchFamily="34" charset="0"/>
                <a:cs typeface="Arial" pitchFamily="34" charset="0"/>
              </a:rPr>
              <a:t>COMPREHENSIVE PLANNING IN KY</a:t>
            </a:r>
            <a:endParaRPr lang="en-US" sz="3600" b="1" dirty="0">
              <a:latin typeface="Arial" pitchFamily="34" charset="0"/>
              <a:cs typeface="Arial" pitchFamily="34" charset="0"/>
            </a:endParaRPr>
          </a:p>
        </p:txBody>
      </p:sp>
      <p:sp>
        <p:nvSpPr>
          <p:cNvPr id="3" name="Content Placeholder 2"/>
          <p:cNvSpPr>
            <a:spLocks noGrp="1"/>
          </p:cNvSpPr>
          <p:nvPr>
            <p:ph idx="4294967295"/>
          </p:nvPr>
        </p:nvSpPr>
        <p:spPr>
          <a:xfrm>
            <a:off x="5105400" y="735405"/>
            <a:ext cx="4038600" cy="3448845"/>
          </a:xfrm>
        </p:spPr>
        <p:txBody>
          <a:bodyPr vert="horz" lIns="91440" tIns="45720" rIns="91440" bIns="45720" numCol="1" rtlCol="0">
            <a:noAutofit/>
          </a:bodyPr>
          <a:lstStyle/>
          <a:p>
            <a:pPr>
              <a:buFont typeface="Wingdings" panose="05000000000000000000" pitchFamily="2" charset="2"/>
              <a:buChar char="§"/>
            </a:pPr>
            <a:r>
              <a:rPr lang="en-US" sz="2600" b="1" dirty="0" smtClean="0">
                <a:solidFill>
                  <a:schemeClr val="bg1">
                    <a:lumMod val="75000"/>
                  </a:schemeClr>
                </a:solidFill>
              </a:rPr>
              <a:t>Develop &amp; Structure Cross-Sector Relationships</a:t>
            </a:r>
          </a:p>
          <a:p>
            <a:pPr>
              <a:buFont typeface="Wingdings" panose="05000000000000000000" pitchFamily="2" charset="2"/>
              <a:buChar char="§"/>
            </a:pPr>
            <a:r>
              <a:rPr lang="en-US" sz="2600" b="1" dirty="0"/>
              <a:t>Integrate Research, Evaluation, &amp; </a:t>
            </a:r>
            <a:r>
              <a:rPr lang="en-US" sz="2600" b="1" dirty="0" smtClean="0"/>
              <a:t>Data</a:t>
            </a:r>
          </a:p>
          <a:p>
            <a:pPr>
              <a:buFont typeface="Wingdings" panose="05000000000000000000" pitchFamily="2" charset="2"/>
              <a:buChar char="§"/>
            </a:pPr>
            <a:r>
              <a:rPr lang="en-US" sz="2600" b="1" dirty="0" smtClean="0">
                <a:solidFill>
                  <a:schemeClr val="bg1">
                    <a:lumMod val="75000"/>
                  </a:schemeClr>
                </a:solidFill>
              </a:rPr>
              <a:t>Enhance Capacity</a:t>
            </a:r>
          </a:p>
          <a:p>
            <a:pPr>
              <a:buFont typeface="Wingdings" panose="05000000000000000000" pitchFamily="2" charset="2"/>
              <a:buChar char="§"/>
            </a:pPr>
            <a:r>
              <a:rPr lang="en-US" sz="2600" b="1" dirty="0" smtClean="0">
                <a:solidFill>
                  <a:schemeClr val="bg1">
                    <a:lumMod val="75000"/>
                  </a:schemeClr>
                </a:solidFill>
              </a:rPr>
              <a:t>Incorporate Health into Decision-Making</a:t>
            </a:r>
          </a:p>
          <a:p>
            <a:pPr>
              <a:buFont typeface="Wingdings" panose="05000000000000000000" pitchFamily="2" charset="2"/>
              <a:buChar char="§"/>
            </a:pPr>
            <a:r>
              <a:rPr lang="en-US" sz="2600" b="1" dirty="0" smtClean="0">
                <a:solidFill>
                  <a:schemeClr val="bg1">
                    <a:lumMod val="75000"/>
                  </a:schemeClr>
                </a:solidFill>
              </a:rPr>
              <a:t>Context Factors</a:t>
            </a:r>
            <a:endParaRPr lang="en-US" sz="2600" b="1" dirty="0">
              <a:solidFill>
                <a:schemeClr val="bg1">
                  <a:lumMod val="75000"/>
                </a:schemeClr>
              </a:solidFill>
            </a:endParaRPr>
          </a:p>
        </p:txBody>
      </p:sp>
      <p:sp>
        <p:nvSpPr>
          <p:cNvPr id="5" name="Content Placeholder 2"/>
          <p:cNvSpPr txBox="1">
            <a:spLocks/>
          </p:cNvSpPr>
          <p:nvPr/>
        </p:nvSpPr>
        <p:spPr>
          <a:xfrm>
            <a:off x="76200" y="3886200"/>
            <a:ext cx="4648200"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Alignment with CHA/CHIP process &amp; Health Equity Report; better understanding of how data inform planning decisions</a:t>
            </a:r>
            <a:endParaRPr lang="en-US" sz="2400" b="1" dirty="0">
              <a:solidFill>
                <a:schemeClr val="bg1">
                  <a:lumMod val="75000"/>
                </a:schemeClr>
              </a:solidFill>
            </a:endParaRPr>
          </a:p>
        </p:txBody>
      </p:sp>
      <p:cxnSp>
        <p:nvCxnSpPr>
          <p:cNvPr id="6" name="Straight Connector 5"/>
          <p:cNvCxnSpPr/>
          <p:nvPr/>
        </p:nvCxnSpPr>
        <p:spPr>
          <a:xfrm>
            <a:off x="3048000" y="2895600"/>
            <a:ext cx="60960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2050" name="Picture 2" descr="Image result for louisville health equity repo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8600" y="914400"/>
            <a:ext cx="3733800" cy="2872154"/>
          </a:xfrm>
          <a:prstGeom prst="rect">
            <a:avLst/>
          </a:prstGeom>
          <a:solidFill>
            <a:schemeClr val="bg1"/>
          </a:solidFill>
          <a:ln w="76200">
            <a:solidFill>
              <a:schemeClr val="accent1">
                <a:lumMod val="75000"/>
              </a:schemeClr>
            </a:solidFill>
            <a:miter lim="800000"/>
          </a:ln>
          <a:extLst/>
        </p:spPr>
      </p:pic>
    </p:spTree>
    <p:extLst>
      <p:ext uri="{BB962C8B-B14F-4D97-AF65-F5344CB8AC3E}">
        <p14:creationId xmlns:p14="http://schemas.microsoft.com/office/powerpoint/2010/main" val="24594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57200" y="6203950"/>
            <a:ext cx="422057" cy="365125"/>
          </a:xfrm>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rmAutofit/>
          </a:bodyPr>
          <a:lstStyle/>
          <a:p>
            <a:pPr>
              <a:defRPr/>
            </a:pPr>
            <a:r>
              <a:rPr lang="en-US" sz="4000" b="1" dirty="0">
                <a:latin typeface="Arial" pitchFamily="34" charset="0"/>
                <a:cs typeface="Arial" pitchFamily="34" charset="0"/>
              </a:rPr>
              <a:t>COMPREHENSIVE PLANNING IN KY</a:t>
            </a:r>
            <a:endParaRPr lang="en-US" sz="3600" b="1" dirty="0">
              <a:latin typeface="Arial" pitchFamily="34" charset="0"/>
              <a:cs typeface="Arial" pitchFamily="34" charset="0"/>
            </a:endParaRPr>
          </a:p>
        </p:txBody>
      </p:sp>
      <p:sp>
        <p:nvSpPr>
          <p:cNvPr id="3" name="Content Placeholder 2"/>
          <p:cNvSpPr>
            <a:spLocks noGrp="1"/>
          </p:cNvSpPr>
          <p:nvPr>
            <p:ph idx="4294967295"/>
          </p:nvPr>
        </p:nvSpPr>
        <p:spPr>
          <a:xfrm>
            <a:off x="5105400" y="735405"/>
            <a:ext cx="4038600" cy="3448845"/>
          </a:xfrm>
        </p:spPr>
        <p:txBody>
          <a:bodyPr vert="horz" lIns="91440" tIns="45720" rIns="91440" bIns="45720" numCol="1" rtlCol="0">
            <a:noAutofit/>
          </a:bodyPr>
          <a:lstStyle/>
          <a:p>
            <a:pPr>
              <a:buFont typeface="Wingdings" panose="05000000000000000000" pitchFamily="2" charset="2"/>
              <a:buChar char="§"/>
            </a:pPr>
            <a:r>
              <a:rPr lang="en-US" sz="2600" b="1" dirty="0" smtClean="0">
                <a:solidFill>
                  <a:schemeClr val="bg1">
                    <a:lumMod val="75000"/>
                  </a:schemeClr>
                </a:solidFill>
              </a:rPr>
              <a:t>Develop &amp; Structure Cross-Sector Relationships</a:t>
            </a:r>
          </a:p>
          <a:p>
            <a:pPr>
              <a:buFont typeface="Wingdings" panose="05000000000000000000" pitchFamily="2" charset="2"/>
              <a:buChar char="§"/>
            </a:pPr>
            <a:r>
              <a:rPr lang="en-US" sz="2600" b="1" dirty="0">
                <a:solidFill>
                  <a:schemeClr val="bg1">
                    <a:lumMod val="75000"/>
                  </a:schemeClr>
                </a:solidFill>
              </a:rPr>
              <a:t>Integrate Research, Evaluation, &amp; </a:t>
            </a:r>
            <a:r>
              <a:rPr lang="en-US" sz="2600" b="1" dirty="0" smtClean="0">
                <a:solidFill>
                  <a:schemeClr val="bg1">
                    <a:lumMod val="75000"/>
                  </a:schemeClr>
                </a:solidFill>
              </a:rPr>
              <a:t>Data</a:t>
            </a:r>
          </a:p>
          <a:p>
            <a:pPr>
              <a:buFont typeface="Wingdings" panose="05000000000000000000" pitchFamily="2" charset="2"/>
              <a:buChar char="§"/>
            </a:pPr>
            <a:r>
              <a:rPr lang="en-US" sz="2600" b="1" dirty="0" smtClean="0"/>
              <a:t>Enhance Capacity</a:t>
            </a:r>
          </a:p>
          <a:p>
            <a:pPr>
              <a:buFont typeface="Wingdings" panose="05000000000000000000" pitchFamily="2" charset="2"/>
              <a:buChar char="§"/>
            </a:pPr>
            <a:r>
              <a:rPr lang="en-US" sz="2600" b="1" dirty="0" smtClean="0">
                <a:solidFill>
                  <a:schemeClr val="bg1">
                    <a:lumMod val="75000"/>
                  </a:schemeClr>
                </a:solidFill>
              </a:rPr>
              <a:t>Incorporate Health into Decision-Making</a:t>
            </a:r>
          </a:p>
          <a:p>
            <a:pPr>
              <a:buFont typeface="Wingdings" panose="05000000000000000000" pitchFamily="2" charset="2"/>
              <a:buChar char="§"/>
            </a:pPr>
            <a:r>
              <a:rPr lang="en-US" sz="2600" b="1" dirty="0" smtClean="0">
                <a:solidFill>
                  <a:schemeClr val="bg1">
                    <a:lumMod val="75000"/>
                  </a:schemeClr>
                </a:solidFill>
              </a:rPr>
              <a:t>Context Factors</a:t>
            </a:r>
            <a:endParaRPr lang="en-US" sz="2600" b="1" dirty="0">
              <a:solidFill>
                <a:schemeClr val="bg1">
                  <a:lumMod val="75000"/>
                </a:schemeClr>
              </a:solidFill>
            </a:endParaRPr>
          </a:p>
        </p:txBody>
      </p:sp>
      <p:sp>
        <p:nvSpPr>
          <p:cNvPr id="5" name="Content Placeholder 2"/>
          <p:cNvSpPr txBox="1">
            <a:spLocks/>
          </p:cNvSpPr>
          <p:nvPr/>
        </p:nvSpPr>
        <p:spPr>
          <a:xfrm>
            <a:off x="103217" y="735405"/>
            <a:ext cx="4392583"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Community ‘CHASE Integration Workshops’ to drive holistic perspective and broaden participation – not just from the health perspective</a:t>
            </a:r>
            <a:endParaRPr lang="en-US" sz="2400" b="1" dirty="0">
              <a:solidFill>
                <a:schemeClr val="bg1">
                  <a:lumMod val="75000"/>
                </a:schemeClr>
              </a:solidFill>
            </a:endParaRPr>
          </a:p>
        </p:txBody>
      </p:sp>
      <p:cxnSp>
        <p:nvCxnSpPr>
          <p:cNvPr id="6" name="Straight Connector 5"/>
          <p:cNvCxnSpPr/>
          <p:nvPr/>
        </p:nvCxnSpPr>
        <p:spPr>
          <a:xfrm>
            <a:off x="3048000" y="3352800"/>
            <a:ext cx="60960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3200400"/>
            <a:ext cx="4731027" cy="2667000"/>
          </a:xfrm>
          <a:prstGeom prst="rect">
            <a:avLst/>
          </a:prstGeom>
          <a:solidFill>
            <a:schemeClr val="bg1"/>
          </a:solidFill>
          <a:ln w="76200">
            <a:solidFill>
              <a:schemeClr val="accent1">
                <a:lumMod val="75000"/>
              </a:schemeClr>
            </a:solidFill>
            <a:miter lim="800000"/>
          </a:ln>
        </p:spPr>
      </p:pic>
    </p:spTree>
    <p:extLst>
      <p:ext uri="{BB962C8B-B14F-4D97-AF65-F5344CB8AC3E}">
        <p14:creationId xmlns:p14="http://schemas.microsoft.com/office/powerpoint/2010/main" val="211921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57200" y="6203950"/>
            <a:ext cx="422057" cy="365125"/>
          </a:xfrm>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rmAutofit/>
          </a:bodyPr>
          <a:lstStyle/>
          <a:p>
            <a:pPr>
              <a:defRPr/>
            </a:pPr>
            <a:r>
              <a:rPr lang="en-US" sz="4000" b="1" dirty="0">
                <a:latin typeface="Arial" pitchFamily="34" charset="0"/>
                <a:cs typeface="Arial" pitchFamily="34" charset="0"/>
              </a:rPr>
              <a:t>COMPREHENSIVE PLANNING IN KY</a:t>
            </a:r>
            <a:endParaRPr lang="en-US" sz="3600" b="1" dirty="0">
              <a:latin typeface="Arial" pitchFamily="34" charset="0"/>
              <a:cs typeface="Arial" pitchFamily="34" charset="0"/>
            </a:endParaRPr>
          </a:p>
        </p:txBody>
      </p:sp>
      <p:sp>
        <p:nvSpPr>
          <p:cNvPr id="3" name="Content Placeholder 2"/>
          <p:cNvSpPr>
            <a:spLocks noGrp="1"/>
          </p:cNvSpPr>
          <p:nvPr>
            <p:ph idx="4294967295"/>
          </p:nvPr>
        </p:nvSpPr>
        <p:spPr>
          <a:xfrm>
            <a:off x="5105400" y="735405"/>
            <a:ext cx="4038600" cy="3448845"/>
          </a:xfrm>
        </p:spPr>
        <p:txBody>
          <a:bodyPr vert="horz" lIns="91440" tIns="45720" rIns="91440" bIns="45720" numCol="1" rtlCol="0">
            <a:noAutofit/>
          </a:bodyPr>
          <a:lstStyle/>
          <a:p>
            <a:pPr>
              <a:buFont typeface="Wingdings" panose="05000000000000000000" pitchFamily="2" charset="2"/>
              <a:buChar char="§"/>
            </a:pPr>
            <a:r>
              <a:rPr lang="en-US" sz="2600" b="1" dirty="0" smtClean="0">
                <a:solidFill>
                  <a:schemeClr val="bg1">
                    <a:lumMod val="75000"/>
                  </a:schemeClr>
                </a:solidFill>
              </a:rPr>
              <a:t>Develop &amp; Structure Cross-Sector Relationships</a:t>
            </a:r>
          </a:p>
          <a:p>
            <a:pPr>
              <a:buFont typeface="Wingdings" panose="05000000000000000000" pitchFamily="2" charset="2"/>
              <a:buChar char="§"/>
            </a:pPr>
            <a:r>
              <a:rPr lang="en-US" sz="2600" b="1" dirty="0">
                <a:solidFill>
                  <a:schemeClr val="bg1">
                    <a:lumMod val="75000"/>
                  </a:schemeClr>
                </a:solidFill>
              </a:rPr>
              <a:t>Integrate Research, Evaluation, &amp; </a:t>
            </a:r>
            <a:r>
              <a:rPr lang="en-US" sz="2600" b="1" dirty="0" smtClean="0">
                <a:solidFill>
                  <a:schemeClr val="bg1">
                    <a:lumMod val="75000"/>
                  </a:schemeClr>
                </a:solidFill>
              </a:rPr>
              <a:t>Data</a:t>
            </a:r>
          </a:p>
          <a:p>
            <a:pPr>
              <a:buFont typeface="Wingdings" panose="05000000000000000000" pitchFamily="2" charset="2"/>
              <a:buChar char="§"/>
            </a:pPr>
            <a:r>
              <a:rPr lang="en-US" sz="2600" b="1" dirty="0" smtClean="0">
                <a:solidFill>
                  <a:schemeClr val="bg1">
                    <a:lumMod val="75000"/>
                  </a:schemeClr>
                </a:solidFill>
              </a:rPr>
              <a:t>Enhance Capacity</a:t>
            </a:r>
          </a:p>
          <a:p>
            <a:pPr>
              <a:buFont typeface="Wingdings" panose="05000000000000000000" pitchFamily="2" charset="2"/>
              <a:buChar char="§"/>
            </a:pPr>
            <a:r>
              <a:rPr lang="en-US" sz="2600" b="1" dirty="0" smtClean="0"/>
              <a:t>Incorporate Health into Decision-Making</a:t>
            </a:r>
          </a:p>
          <a:p>
            <a:pPr>
              <a:buFont typeface="Wingdings" panose="05000000000000000000" pitchFamily="2" charset="2"/>
              <a:buChar char="§"/>
            </a:pPr>
            <a:r>
              <a:rPr lang="en-US" sz="2600" b="1" dirty="0" smtClean="0">
                <a:solidFill>
                  <a:schemeClr val="bg1">
                    <a:lumMod val="75000"/>
                  </a:schemeClr>
                </a:solidFill>
              </a:rPr>
              <a:t>Context Factors</a:t>
            </a:r>
            <a:endParaRPr lang="en-US" sz="2600" b="1" dirty="0">
              <a:solidFill>
                <a:schemeClr val="bg1">
                  <a:lumMod val="75000"/>
                </a:schemeClr>
              </a:solidFill>
            </a:endParaRPr>
          </a:p>
        </p:txBody>
      </p:sp>
      <p:sp>
        <p:nvSpPr>
          <p:cNvPr id="5" name="Content Placeholder 2"/>
          <p:cNvSpPr txBox="1">
            <a:spLocks/>
          </p:cNvSpPr>
          <p:nvPr/>
        </p:nvSpPr>
        <p:spPr>
          <a:xfrm>
            <a:off x="94967" y="914400"/>
            <a:ext cx="4746567"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While health is part of guiding principles for the plan, we are still figuring out what that really looks like in practice</a:t>
            </a:r>
            <a:endParaRPr lang="en-US" sz="2400" b="1" dirty="0">
              <a:solidFill>
                <a:schemeClr val="bg1">
                  <a:lumMod val="75000"/>
                </a:schemeClr>
              </a:solidFill>
            </a:endParaRPr>
          </a:p>
        </p:txBody>
      </p:sp>
      <p:cxnSp>
        <p:nvCxnSpPr>
          <p:cNvPr id="6" name="Straight Connector 5"/>
          <p:cNvCxnSpPr/>
          <p:nvPr/>
        </p:nvCxnSpPr>
        <p:spPr>
          <a:xfrm>
            <a:off x="3048000" y="4267200"/>
            <a:ext cx="60960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367" y="2590800"/>
            <a:ext cx="4705633" cy="3573144"/>
          </a:xfrm>
          <a:prstGeom prst="rect">
            <a:avLst/>
          </a:prstGeom>
          <a:solidFill>
            <a:schemeClr val="bg1"/>
          </a:solidFill>
          <a:ln w="76200">
            <a:solidFill>
              <a:schemeClr val="accent1">
                <a:lumMod val="75000"/>
              </a:schemeClr>
            </a:solidFill>
            <a:miter lim="800000"/>
          </a:ln>
        </p:spPr>
      </p:pic>
    </p:spTree>
    <p:extLst>
      <p:ext uri="{BB962C8B-B14F-4D97-AF65-F5344CB8AC3E}">
        <p14:creationId xmlns:p14="http://schemas.microsoft.com/office/powerpoint/2010/main" val="137199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57200" y="6203950"/>
            <a:ext cx="422057" cy="365125"/>
          </a:xfrm>
        </p:spPr>
        <p:txBody>
          <a:bodyPr/>
          <a:lstStyle/>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title" idx="4294967295"/>
          </p:nvPr>
        </p:nvSpPr>
        <p:spPr>
          <a:xfrm>
            <a:off x="0" y="-152400"/>
            <a:ext cx="9144000" cy="1143000"/>
          </a:xfrm>
        </p:spPr>
        <p:txBody>
          <a:bodyPr>
            <a:normAutofit/>
          </a:bodyPr>
          <a:lstStyle/>
          <a:p>
            <a:pPr>
              <a:defRPr/>
            </a:pPr>
            <a:r>
              <a:rPr lang="en-US" sz="4000" b="1" dirty="0">
                <a:latin typeface="Arial" pitchFamily="34" charset="0"/>
                <a:cs typeface="Arial" pitchFamily="34" charset="0"/>
              </a:rPr>
              <a:t>COMPREHENSIVE PLANNING IN KY</a:t>
            </a:r>
            <a:endParaRPr lang="en-US" sz="3600" b="1" dirty="0">
              <a:latin typeface="Arial" pitchFamily="34" charset="0"/>
              <a:cs typeface="Arial" pitchFamily="34" charset="0"/>
            </a:endParaRPr>
          </a:p>
        </p:txBody>
      </p:sp>
      <p:sp>
        <p:nvSpPr>
          <p:cNvPr id="3" name="Content Placeholder 2"/>
          <p:cNvSpPr>
            <a:spLocks noGrp="1"/>
          </p:cNvSpPr>
          <p:nvPr>
            <p:ph idx="4294967295"/>
          </p:nvPr>
        </p:nvSpPr>
        <p:spPr>
          <a:xfrm>
            <a:off x="5105400" y="735405"/>
            <a:ext cx="4038600" cy="3448845"/>
          </a:xfrm>
        </p:spPr>
        <p:txBody>
          <a:bodyPr vert="horz" lIns="91440" tIns="45720" rIns="91440" bIns="45720" numCol="1" rtlCol="0">
            <a:noAutofit/>
          </a:bodyPr>
          <a:lstStyle/>
          <a:p>
            <a:pPr>
              <a:buFont typeface="Wingdings" panose="05000000000000000000" pitchFamily="2" charset="2"/>
              <a:buChar char="§"/>
            </a:pPr>
            <a:r>
              <a:rPr lang="en-US" sz="2600" b="1" dirty="0" smtClean="0">
                <a:solidFill>
                  <a:schemeClr val="bg1">
                    <a:lumMod val="75000"/>
                  </a:schemeClr>
                </a:solidFill>
              </a:rPr>
              <a:t>Develop &amp; Structure Cross-Sector Relationships</a:t>
            </a:r>
          </a:p>
          <a:p>
            <a:pPr>
              <a:buFont typeface="Wingdings" panose="05000000000000000000" pitchFamily="2" charset="2"/>
              <a:buChar char="§"/>
            </a:pPr>
            <a:r>
              <a:rPr lang="en-US" sz="2600" b="1" dirty="0">
                <a:solidFill>
                  <a:schemeClr val="bg1">
                    <a:lumMod val="75000"/>
                  </a:schemeClr>
                </a:solidFill>
              </a:rPr>
              <a:t>Integrate Research, Evaluation, &amp; </a:t>
            </a:r>
            <a:r>
              <a:rPr lang="en-US" sz="2600" b="1" dirty="0" smtClean="0">
                <a:solidFill>
                  <a:schemeClr val="bg1">
                    <a:lumMod val="75000"/>
                  </a:schemeClr>
                </a:solidFill>
              </a:rPr>
              <a:t>Data</a:t>
            </a:r>
          </a:p>
          <a:p>
            <a:pPr>
              <a:buFont typeface="Wingdings" panose="05000000000000000000" pitchFamily="2" charset="2"/>
              <a:buChar char="§"/>
            </a:pPr>
            <a:r>
              <a:rPr lang="en-US" sz="2600" b="1" dirty="0" smtClean="0">
                <a:solidFill>
                  <a:schemeClr val="bg1">
                    <a:lumMod val="75000"/>
                  </a:schemeClr>
                </a:solidFill>
              </a:rPr>
              <a:t>Enhance Capacity</a:t>
            </a:r>
          </a:p>
          <a:p>
            <a:pPr>
              <a:buFont typeface="Wingdings" panose="05000000000000000000" pitchFamily="2" charset="2"/>
              <a:buChar char="§"/>
            </a:pPr>
            <a:r>
              <a:rPr lang="en-US" sz="2600" b="1" dirty="0" smtClean="0">
                <a:solidFill>
                  <a:schemeClr val="bg1">
                    <a:lumMod val="75000"/>
                  </a:schemeClr>
                </a:solidFill>
              </a:rPr>
              <a:t>Incorporate Health into Decision-Making</a:t>
            </a:r>
          </a:p>
          <a:p>
            <a:pPr>
              <a:buFont typeface="Wingdings" panose="05000000000000000000" pitchFamily="2" charset="2"/>
              <a:buChar char="§"/>
            </a:pPr>
            <a:r>
              <a:rPr lang="en-US" sz="2600" b="1" dirty="0" smtClean="0"/>
              <a:t>Context Factors</a:t>
            </a:r>
            <a:endParaRPr lang="en-US" sz="2600" b="1" dirty="0"/>
          </a:p>
        </p:txBody>
      </p:sp>
      <p:sp>
        <p:nvSpPr>
          <p:cNvPr id="5" name="Content Placeholder 2"/>
          <p:cNvSpPr txBox="1">
            <a:spLocks/>
          </p:cNvSpPr>
          <p:nvPr/>
        </p:nvSpPr>
        <p:spPr>
          <a:xfrm>
            <a:off x="76200" y="735405"/>
            <a:ext cx="4876800" cy="1981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Challenging: comprehensive plan not as ‘high leverage’ as initially perceived. Real policy change requires sustained involvement, leading to focus on </a:t>
            </a:r>
            <a:r>
              <a:rPr lang="en-US" sz="2400" b="1" dirty="0" err="1" smtClean="0"/>
              <a:t>HiAP</a:t>
            </a:r>
            <a:r>
              <a:rPr lang="en-US" sz="2400" b="1" dirty="0" smtClean="0"/>
              <a:t> Ambassadors</a:t>
            </a:r>
            <a:endParaRPr lang="en-US" sz="2400" b="1" dirty="0">
              <a:solidFill>
                <a:schemeClr val="bg1">
                  <a:lumMod val="75000"/>
                </a:schemeClr>
              </a:solidFill>
            </a:endParaRPr>
          </a:p>
        </p:txBody>
      </p:sp>
      <p:cxnSp>
        <p:nvCxnSpPr>
          <p:cNvPr id="6" name="Straight Connector 5"/>
          <p:cNvCxnSpPr/>
          <p:nvPr/>
        </p:nvCxnSpPr>
        <p:spPr>
          <a:xfrm>
            <a:off x="3048000" y="4267200"/>
            <a:ext cx="6096000" cy="0"/>
          </a:xfrm>
          <a:prstGeom prst="line">
            <a:avLst/>
          </a:prstGeom>
          <a:ln w="762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4" descr="Image result for jefferson county KY map with citi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158617"/>
            <a:ext cx="3962400" cy="3473706"/>
          </a:xfrm>
          <a:prstGeom prst="rect">
            <a:avLst/>
          </a:prstGeom>
          <a:solidFill>
            <a:schemeClr val="bg1"/>
          </a:solidFill>
          <a:ln w="76200">
            <a:solidFill>
              <a:schemeClr val="accent1">
                <a:lumMod val="75000"/>
              </a:schemeClr>
            </a:solidFill>
            <a:miter lim="800000"/>
          </a:ln>
        </p:spPr>
      </p:pic>
    </p:spTree>
    <p:extLst>
      <p:ext uri="{BB962C8B-B14F-4D97-AF65-F5344CB8AC3E}">
        <p14:creationId xmlns:p14="http://schemas.microsoft.com/office/powerpoint/2010/main" val="192647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algn="ctr"/>
            <a:r>
              <a:rPr lang="en-US" b="1" dirty="0" smtClean="0">
                <a:latin typeface="Arial" pitchFamily="34" charset="0"/>
                <a:cs typeface="Arial" pitchFamily="34" charset="0"/>
              </a:rPr>
              <a:t>Project Resources</a:t>
            </a:r>
            <a:endParaRPr lang="en-US" dirty="0">
              <a:latin typeface="Arial" pitchFamily="34" charset="0"/>
              <a:cs typeface="Arial" pitchFamily="34" charset="0"/>
            </a:endParaRPr>
          </a:p>
        </p:txBody>
      </p:sp>
      <p:sp>
        <p:nvSpPr>
          <p:cNvPr id="4" name="Content Placeholder 2"/>
          <p:cNvSpPr txBox="1">
            <a:spLocks/>
          </p:cNvSpPr>
          <p:nvPr/>
        </p:nvSpPr>
        <p:spPr>
          <a:xfrm>
            <a:off x="2209800" y="4205605"/>
            <a:ext cx="5470840" cy="1219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400" b="1" dirty="0" smtClean="0"/>
              <a:t>Eau Claire Dept. of Health HIA Page:</a:t>
            </a:r>
            <a:br>
              <a:rPr lang="en-US" sz="2400" b="1" dirty="0" smtClean="0"/>
            </a:br>
            <a:r>
              <a:rPr lang="en-US" sz="1200" dirty="0">
                <a:hlinkClick r:id="rId3"/>
              </a:rPr>
              <a:t>http://</a:t>
            </a:r>
            <a:r>
              <a:rPr lang="en-US" sz="1200" dirty="0" smtClean="0">
                <a:hlinkClick r:id="rId3"/>
              </a:rPr>
              <a:t>www.ci.eau-claire.wi.us/departments/health-impact-assessment</a:t>
            </a:r>
            <a:r>
              <a:rPr lang="en-US" sz="1200" dirty="0" smtClean="0"/>
              <a:t> </a:t>
            </a:r>
            <a:endParaRPr lang="en-US" sz="1200" dirty="0"/>
          </a:p>
          <a:p>
            <a:pPr marL="0" indent="0" algn="r">
              <a:buNone/>
            </a:pPr>
            <a:endParaRPr lang="en-US" sz="2400" b="1" dirty="0">
              <a:solidFill>
                <a:schemeClr val="bg1">
                  <a:lumMod val="75000"/>
                </a:schemeClr>
              </a:solidFill>
            </a:endParaRPr>
          </a:p>
        </p:txBody>
      </p:sp>
      <p:pic>
        <p:nvPicPr>
          <p:cNvPr id="5" name="Picture 4" descr="Image result for wisconsin pictorial travel ma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61875" y="3886200"/>
            <a:ext cx="1229725" cy="1280160"/>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0" y="5410200"/>
            <a:ext cx="4572000" cy="369332"/>
          </a:xfrm>
          <a:prstGeom prst="rect">
            <a:avLst/>
          </a:prstGeom>
        </p:spPr>
        <p:txBody>
          <a:bodyPr>
            <a:spAutoFit/>
          </a:bodyPr>
          <a:lstStyle/>
          <a:p>
            <a:endParaRPr lang="en-US" dirty="0"/>
          </a:p>
        </p:txBody>
      </p:sp>
      <p:pic>
        <p:nvPicPr>
          <p:cNvPr id="7" name="Picture 12" descr="Image 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96200" y="1852930"/>
            <a:ext cx="1280160" cy="1280160"/>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pic>
        <p:nvPicPr>
          <p:cNvPr id="8" name="Picture 16" descr="Image result for alabama USA Souvenir Map State Magne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2048" y="2971800"/>
            <a:ext cx="874752" cy="1280160"/>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pic>
        <p:nvPicPr>
          <p:cNvPr id="9" name="Picture 14" descr="USA map state magnet - KY"/>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8660" y="5196840"/>
            <a:ext cx="2153540" cy="1280160"/>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2438400" y="5181600"/>
            <a:ext cx="5166040" cy="1219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Louisville Comprehensive Plan:</a:t>
            </a:r>
            <a:br>
              <a:rPr lang="en-US" sz="2400" b="1" dirty="0" smtClean="0"/>
            </a:br>
            <a:r>
              <a:rPr lang="en-US" sz="1200" dirty="0">
                <a:hlinkClick r:id="rId8"/>
              </a:rPr>
              <a:t>https://</a:t>
            </a:r>
            <a:r>
              <a:rPr lang="en-US" sz="1200" dirty="0" smtClean="0">
                <a:hlinkClick r:id="rId8"/>
              </a:rPr>
              <a:t>louisvilleky.gov/government/planning-design/comprehensive-plan</a:t>
            </a:r>
            <a:r>
              <a:rPr lang="en-US" sz="1200" dirty="0" smtClean="0"/>
              <a:t> </a:t>
            </a:r>
          </a:p>
        </p:txBody>
      </p:sp>
      <p:sp>
        <p:nvSpPr>
          <p:cNvPr id="11" name="Content Placeholder 2"/>
          <p:cNvSpPr txBox="1">
            <a:spLocks/>
          </p:cNvSpPr>
          <p:nvPr/>
        </p:nvSpPr>
        <p:spPr>
          <a:xfrm>
            <a:off x="1203960" y="914400"/>
            <a:ext cx="4358640" cy="1219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GHPC </a:t>
            </a:r>
            <a:r>
              <a:rPr lang="en-US" sz="2400" b="1" dirty="0" err="1" smtClean="0"/>
              <a:t>HiAP</a:t>
            </a:r>
            <a:r>
              <a:rPr lang="en-US" sz="2400" b="1" dirty="0" smtClean="0"/>
              <a:t> Page:</a:t>
            </a:r>
            <a:br>
              <a:rPr lang="en-US" sz="2400" b="1" dirty="0" smtClean="0"/>
            </a:br>
            <a:r>
              <a:rPr lang="en-US" sz="1200" dirty="0" smtClean="0">
                <a:hlinkClick r:id="rId9"/>
              </a:rPr>
              <a:t>http</a:t>
            </a:r>
            <a:r>
              <a:rPr lang="en-US" sz="1200" dirty="0">
                <a:hlinkClick r:id="rId9"/>
              </a:rPr>
              <a:t>://ghpc.gsu.edu/areas-of-expertise/health-in-all-policies</a:t>
            </a:r>
            <a:r>
              <a:rPr lang="en-US" sz="1200" dirty="0" smtClean="0">
                <a:hlinkClick r:id="rId9"/>
              </a:rPr>
              <a:t>/</a:t>
            </a:r>
            <a:r>
              <a:rPr lang="en-US" sz="1200" dirty="0" smtClean="0"/>
              <a:t> </a:t>
            </a:r>
            <a:endParaRPr lang="en-US" sz="2400" b="1" dirty="0">
              <a:solidFill>
                <a:schemeClr val="bg1">
                  <a:lumMod val="75000"/>
                </a:schemeClr>
              </a:solidFill>
            </a:endParaRPr>
          </a:p>
        </p:txBody>
      </p:sp>
      <p:sp>
        <p:nvSpPr>
          <p:cNvPr id="12" name="Content Placeholder 2"/>
          <p:cNvSpPr txBox="1">
            <a:spLocks/>
          </p:cNvSpPr>
          <p:nvPr/>
        </p:nvSpPr>
        <p:spPr>
          <a:xfrm>
            <a:off x="1600200" y="1524000"/>
            <a:ext cx="5994400" cy="121920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400" b="1" dirty="0" smtClean="0"/>
              <a:t>2015 GA QAP HIA:</a:t>
            </a:r>
            <a:br>
              <a:rPr lang="en-US" sz="2400" b="1" dirty="0" smtClean="0"/>
            </a:br>
            <a:r>
              <a:rPr lang="en-US" sz="1200" dirty="0">
                <a:hlinkClick r:id="rId10"/>
              </a:rPr>
              <a:t>http://ghpc.gsu.edu/project/qap-qualified-allocation-plan</a:t>
            </a:r>
            <a:r>
              <a:rPr lang="en-US" sz="1200" dirty="0" smtClean="0">
                <a:hlinkClick r:id="rId10"/>
              </a:rPr>
              <a:t>/</a:t>
            </a:r>
            <a:r>
              <a:rPr lang="en-US" sz="1200" dirty="0" smtClean="0"/>
              <a:t> </a:t>
            </a:r>
          </a:p>
          <a:p>
            <a:pPr marL="0" indent="0" algn="r">
              <a:buNone/>
            </a:pPr>
            <a:r>
              <a:rPr lang="en-US" sz="2400" b="1" dirty="0" smtClean="0"/>
              <a:t>2016 Site-level Affordable Housing HIA</a:t>
            </a:r>
            <a:r>
              <a:rPr lang="en-US" sz="2400" b="1" dirty="0"/>
              <a:t>:</a:t>
            </a:r>
            <a:br>
              <a:rPr lang="en-US" sz="2400" b="1" dirty="0"/>
            </a:br>
            <a:r>
              <a:rPr lang="en-US" sz="1200" dirty="0">
                <a:hlinkClick r:id="rId11"/>
              </a:rPr>
              <a:t>http://ghpc.gsu.edu/project/georgia-affordable-housing-hia</a:t>
            </a:r>
            <a:r>
              <a:rPr lang="en-US" sz="1200" dirty="0" smtClean="0">
                <a:hlinkClick r:id="rId11"/>
              </a:rPr>
              <a:t>/</a:t>
            </a:r>
            <a:r>
              <a:rPr lang="en-US" sz="1200" dirty="0" smtClean="0"/>
              <a:t> </a:t>
            </a:r>
            <a:endParaRPr lang="en-US" sz="1200" dirty="0"/>
          </a:p>
          <a:p>
            <a:pPr marL="0" indent="0" algn="r">
              <a:buNone/>
            </a:pPr>
            <a:r>
              <a:rPr lang="en-US" sz="2400" b="1" dirty="0" smtClean="0"/>
              <a:t>GA Homes for Healthy Futures:</a:t>
            </a:r>
            <a:br>
              <a:rPr lang="en-US" sz="2400" b="1" dirty="0" smtClean="0"/>
            </a:br>
            <a:r>
              <a:rPr lang="en-US" sz="1200" dirty="0" smtClean="0">
                <a:hlinkClick r:id="rId12"/>
              </a:rPr>
              <a:t>http</a:t>
            </a:r>
            <a:r>
              <a:rPr lang="en-US" sz="1200" dirty="0">
                <a:hlinkClick r:id="rId12"/>
              </a:rPr>
              <a:t>://ghpc.gsu.edu/project/healthy-homes-for-healthy-futures</a:t>
            </a:r>
            <a:r>
              <a:rPr lang="en-US" sz="1200" dirty="0" smtClean="0">
                <a:hlinkClick r:id="rId12"/>
              </a:rPr>
              <a:t>/</a:t>
            </a:r>
            <a:r>
              <a:rPr lang="en-US" sz="1200" dirty="0" smtClean="0"/>
              <a:t> </a:t>
            </a:r>
            <a:endParaRPr lang="en-US" sz="1200" dirty="0"/>
          </a:p>
          <a:p>
            <a:pPr marL="0" indent="0" algn="r">
              <a:buNone/>
            </a:pPr>
            <a:endParaRPr lang="en-US" sz="2400" b="1" dirty="0">
              <a:solidFill>
                <a:schemeClr val="bg1">
                  <a:lumMod val="75000"/>
                </a:schemeClr>
              </a:solidFill>
            </a:endParaRPr>
          </a:p>
        </p:txBody>
      </p:sp>
      <p:pic>
        <p:nvPicPr>
          <p:cNvPr id="4098" name="Picture 2" descr="Image result for image GHPC logo"/>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207498" y="1036320"/>
            <a:ext cx="935502" cy="868680"/>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1106448" y="3466605"/>
            <a:ext cx="3846552" cy="660260"/>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1">
                    <a:lumMod val="6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Collaborative Solutions:</a:t>
            </a:r>
            <a:br>
              <a:rPr lang="en-US" sz="2400" b="1" dirty="0" smtClean="0"/>
            </a:br>
            <a:r>
              <a:rPr lang="en-US" sz="1200" dirty="0">
                <a:hlinkClick r:id="rId14"/>
              </a:rPr>
              <a:t>https://collaborative-solutions.net</a:t>
            </a:r>
            <a:r>
              <a:rPr lang="en-US" sz="1200" dirty="0" smtClean="0">
                <a:hlinkClick r:id="rId14"/>
              </a:rPr>
              <a:t>/</a:t>
            </a:r>
            <a:r>
              <a:rPr lang="en-US" sz="1200" b="1" dirty="0">
                <a:solidFill>
                  <a:schemeClr val="bg1">
                    <a:lumMod val="75000"/>
                  </a:schemeClr>
                </a:solidFill>
              </a:rPr>
              <a:t> </a:t>
            </a:r>
            <a:endParaRPr lang="en-US" sz="1200" dirty="0"/>
          </a:p>
        </p:txBody>
      </p:sp>
    </p:spTree>
    <p:extLst>
      <p:ext uri="{BB962C8B-B14F-4D97-AF65-F5344CB8AC3E}">
        <p14:creationId xmlns:p14="http://schemas.microsoft.com/office/powerpoint/2010/main" val="3784436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6849" y="381000"/>
            <a:ext cx="8854751" cy="5943600"/>
          </a:xfrm>
          <a:prstGeom prst="rect">
            <a:avLst/>
          </a:prstGeom>
          <a:noFill/>
          <a:ln w="76200">
            <a:solidFill>
              <a:schemeClr val="accent1">
                <a:lumMod val="75000"/>
              </a:schemeClr>
            </a:solidFill>
            <a:miter lim="800000"/>
          </a:ln>
        </p:spPr>
      </p:pic>
    </p:spTree>
    <p:extLst>
      <p:ext uri="{BB962C8B-B14F-4D97-AF65-F5344CB8AC3E}">
        <p14:creationId xmlns:p14="http://schemas.microsoft.com/office/powerpoint/2010/main" val="2926137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algn="ctr"/>
            <a:r>
              <a:rPr lang="en-US" b="1" dirty="0" smtClean="0">
                <a:latin typeface="Arial" pitchFamily="34" charset="0"/>
                <a:cs typeface="Arial" pitchFamily="34" charset="0"/>
              </a:rPr>
              <a:t>Thank You</a:t>
            </a:r>
            <a:endParaRPr lang="en-US" dirty="0">
              <a:latin typeface="Arial" pitchFamily="34" charset="0"/>
              <a:cs typeface="Arial" pitchFamily="34" charset="0"/>
            </a:endParaRPr>
          </a:p>
        </p:txBody>
      </p:sp>
      <p:sp>
        <p:nvSpPr>
          <p:cNvPr id="4" name="Slide Number Placeholder 3"/>
          <p:cNvSpPr>
            <a:spLocks noGrp="1"/>
          </p:cNvSpPr>
          <p:nvPr>
            <p:ph type="sldNum" sz="quarter" idx="12"/>
          </p:nvPr>
        </p:nvSpPr>
        <p:spPr>
          <a:xfrm>
            <a:off x="457200" y="6525710"/>
            <a:ext cx="422057" cy="365125"/>
          </a:xfrm>
        </p:spPr>
        <p:txBody>
          <a:bodyPr/>
          <a:lstStyle/>
          <a:p>
            <a:endParaRPr lang="en-US" smtClean="0">
              <a:solidFill>
                <a:prstClr val="white"/>
              </a:solidFill>
            </a:endParaRPr>
          </a:p>
          <a:p>
            <a:endParaRPr lang="en-US" dirty="0">
              <a:solidFill>
                <a:prstClr val="white"/>
              </a:solidFill>
            </a:endParaRPr>
          </a:p>
        </p:txBody>
      </p:sp>
      <p:sp>
        <p:nvSpPr>
          <p:cNvPr id="6" name="Rectangle 5"/>
          <p:cNvSpPr/>
          <p:nvPr/>
        </p:nvSpPr>
        <p:spPr>
          <a:xfrm>
            <a:off x="0" y="4572000"/>
            <a:ext cx="3733800" cy="923330"/>
          </a:xfrm>
          <a:prstGeom prst="rect">
            <a:avLst/>
          </a:prstGeom>
        </p:spPr>
        <p:txBody>
          <a:bodyPr wrap="square">
            <a:spAutoFit/>
          </a:bodyPr>
          <a:lstStyle/>
          <a:p>
            <a:r>
              <a:rPr lang="en-US" sz="2400" b="1" dirty="0" smtClean="0">
                <a:solidFill>
                  <a:sysClr val="windowText" lastClr="000000"/>
                </a:solidFill>
              </a:rPr>
              <a:t>Jimmy </a:t>
            </a:r>
            <a:r>
              <a:rPr lang="en-US" sz="2400" b="1" dirty="0">
                <a:solidFill>
                  <a:sysClr val="windowText" lastClr="000000"/>
                </a:solidFill>
              </a:rPr>
              <a:t>Dills</a:t>
            </a:r>
            <a:r>
              <a:rPr lang="en-US" sz="1400" dirty="0">
                <a:solidFill>
                  <a:sysClr val="windowText" lastClr="000000"/>
                </a:solidFill>
              </a:rPr>
              <a:t>, </a:t>
            </a:r>
            <a:r>
              <a:rPr lang="en-US" sz="1600" dirty="0">
                <a:solidFill>
                  <a:sysClr val="windowText" lastClr="000000"/>
                </a:solidFill>
              </a:rPr>
              <a:t>MUP MPH</a:t>
            </a:r>
            <a:br>
              <a:rPr lang="en-US" sz="1600" dirty="0">
                <a:solidFill>
                  <a:sysClr val="windowText" lastClr="000000"/>
                </a:solidFill>
              </a:rPr>
            </a:br>
            <a:r>
              <a:rPr lang="en-US" sz="1400" i="1" dirty="0" smtClean="0">
                <a:solidFill>
                  <a:sysClr val="windowText" lastClr="000000"/>
                </a:solidFill>
                <a:hlinkClick r:id="rId3"/>
              </a:rPr>
              <a:t>jdills@gsu.edu</a:t>
            </a:r>
            <a:endParaRPr lang="en-US" sz="1400" i="1" dirty="0" smtClean="0">
              <a:solidFill>
                <a:sysClr val="windowText" lastClr="000000"/>
              </a:solidFill>
            </a:endParaRPr>
          </a:p>
          <a:p>
            <a:endParaRPr lang="en-US" sz="1600" i="1" dirty="0">
              <a:solidFill>
                <a:sysClr val="windowText" lastClr="000000"/>
              </a:solidFill>
            </a:endParaRPr>
          </a:p>
        </p:txBody>
      </p:sp>
      <p:pic>
        <p:nvPicPr>
          <p:cNvPr id="9218" name="Picture 2" descr="http://www.geekosystem.com/wp-content/uploads/2012/01/mario-question-block-lamp-by-the-back-pack-shoppe-2-550x366.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7400" y="990600"/>
            <a:ext cx="5029200" cy="3346705"/>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5257800"/>
            <a:ext cx="3956711" cy="677108"/>
          </a:xfrm>
          <a:prstGeom prst="rect">
            <a:avLst/>
          </a:prstGeom>
        </p:spPr>
        <p:txBody>
          <a:bodyPr wrap="square">
            <a:spAutoFit/>
          </a:bodyPr>
          <a:lstStyle/>
          <a:p>
            <a:r>
              <a:rPr lang="en-US" sz="2400" b="1" dirty="0" smtClean="0">
                <a:solidFill>
                  <a:sysClr val="windowText" lastClr="000000"/>
                </a:solidFill>
              </a:rPr>
              <a:t>Michelle Rushing</a:t>
            </a:r>
            <a:r>
              <a:rPr lang="en-US" sz="1400" dirty="0" smtClean="0">
                <a:solidFill>
                  <a:sysClr val="windowText" lastClr="000000"/>
                </a:solidFill>
              </a:rPr>
              <a:t>, </a:t>
            </a:r>
            <a:r>
              <a:rPr lang="en-US" sz="1600" dirty="0" smtClean="0">
                <a:solidFill>
                  <a:sysClr val="windowText" lastClr="000000"/>
                </a:solidFill>
              </a:rPr>
              <a:t>MPH</a:t>
            </a:r>
            <a:r>
              <a:rPr lang="en-US" sz="1600" dirty="0">
                <a:solidFill>
                  <a:sysClr val="windowText" lastClr="000000"/>
                </a:solidFill>
              </a:rPr>
              <a:t/>
            </a:r>
            <a:br>
              <a:rPr lang="en-US" sz="1600" dirty="0">
                <a:solidFill>
                  <a:sysClr val="windowText" lastClr="000000"/>
                </a:solidFill>
              </a:rPr>
            </a:br>
            <a:r>
              <a:rPr lang="en-US" sz="1400" i="1" dirty="0" smtClean="0">
                <a:solidFill>
                  <a:sysClr val="windowText" lastClr="000000"/>
                </a:solidFill>
                <a:hlinkClick r:id="rId3"/>
              </a:rPr>
              <a:t>mmarcus2@gsu.edu</a:t>
            </a:r>
            <a:endParaRPr lang="en-US" sz="1600" i="1" dirty="0">
              <a:solidFill>
                <a:sysClr val="windowText" lastClr="000000"/>
              </a:solidFill>
            </a:endParaRPr>
          </a:p>
        </p:txBody>
      </p:sp>
    </p:spTree>
    <p:extLst>
      <p:ext uri="{BB962C8B-B14F-4D97-AF65-F5344CB8AC3E}">
        <p14:creationId xmlns:p14="http://schemas.microsoft.com/office/powerpoint/2010/main" val="34587514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4" descr="Image result for community garde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9400" y="152400"/>
            <a:ext cx="8636000" cy="6477000"/>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6733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Related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4645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4648200"/>
            <a:ext cx="8686800" cy="2209800"/>
          </a:xfrm>
        </p:spPr>
        <p:txBody>
          <a:bodyPr>
            <a:normAutofit/>
          </a:bodyPr>
          <a:lstStyle/>
          <a:p>
            <a:r>
              <a:rPr lang="en-US" b="1" dirty="0" smtClean="0">
                <a:latin typeface="Arial" pitchFamily="34" charset="0"/>
                <a:cs typeface="Arial" pitchFamily="34" charset="0"/>
              </a:rPr>
              <a:t>Health in All Policies:</a:t>
            </a:r>
            <a:br>
              <a:rPr lang="en-US" b="1" dirty="0" smtClean="0">
                <a:latin typeface="Arial" pitchFamily="34" charset="0"/>
                <a:cs typeface="Arial" pitchFamily="34" charset="0"/>
              </a:rPr>
            </a:br>
            <a:r>
              <a:rPr lang="en-US" sz="2800" dirty="0" smtClean="0">
                <a:latin typeface="Arial" pitchFamily="34" charset="0"/>
                <a:cs typeface="Arial" pitchFamily="34" charset="0"/>
              </a:rPr>
              <a:t>An Introduction</a:t>
            </a: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244513670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1581</TotalTime>
  <Words>3779</Words>
  <Application>Microsoft Office PowerPoint</Application>
  <PresentationFormat>On-screen Show (4:3)</PresentationFormat>
  <Paragraphs>561</Paragraphs>
  <Slides>70</Slides>
  <Notes>62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70</vt:i4>
      </vt:variant>
    </vt:vector>
  </HeadingPairs>
  <TitlesOfParts>
    <vt:vector size="86" baseType="lpstr">
      <vt:lpstr>ＭＳ Ｐゴシック</vt:lpstr>
      <vt:lpstr>Arial</vt:lpstr>
      <vt:lpstr>Arial Black</vt:lpstr>
      <vt:lpstr>Avenir LT Std 35 Light</vt:lpstr>
      <vt:lpstr>Avenir LT Std 45 Book</vt:lpstr>
      <vt:lpstr>Avenir LT Std 55 Roman</vt:lpstr>
      <vt:lpstr>Avenir LT Std 85 Heavy</vt:lpstr>
      <vt:lpstr>Calibri</vt:lpstr>
      <vt:lpstr>Gill Sans MT</vt:lpstr>
      <vt:lpstr>helvetica</vt:lpstr>
      <vt:lpstr>Palatino Linotype</vt:lpstr>
      <vt:lpstr>Trajan Pro</vt:lpstr>
      <vt:lpstr>Wingdings</vt:lpstr>
      <vt:lpstr>1_Office Theme</vt:lpstr>
      <vt:lpstr>7_Office Theme</vt:lpstr>
      <vt:lpstr>8_Office Theme</vt:lpstr>
      <vt:lpstr>PowerPoint Presentation</vt:lpstr>
      <vt:lpstr>PowerPoint Presentation</vt:lpstr>
      <vt:lpstr>SESSION OVERVIEW</vt:lpstr>
      <vt:lpstr>YES, AND…INTROS</vt:lpstr>
      <vt:lpstr>PowerPoint Presentation</vt:lpstr>
      <vt:lpstr>PowerPoint Presentation</vt:lpstr>
      <vt:lpstr>PowerPoint Presentation</vt:lpstr>
      <vt:lpstr>PowerPoint Presentation</vt:lpstr>
      <vt:lpstr>Health in All Policies: An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in All Policies (HiAP)</vt:lpstr>
      <vt:lpstr>Five HiAP Themes from NACCHO</vt:lpstr>
      <vt:lpstr>PowerPoint Presentation</vt:lpstr>
      <vt:lpstr>Importance of Context</vt:lpstr>
      <vt:lpstr>PowerPoint Presentation</vt:lpstr>
      <vt:lpstr>HIA DEFINED</vt:lpstr>
      <vt:lpstr>HiAP in Action: Experience from Georgia, Alabama, Wisconsin, &amp; Kentucky</vt:lpstr>
      <vt:lpstr>QUICK DESCRIPTION OF THE WORK</vt:lpstr>
      <vt:lpstr>QUICK DESCRIPTION OF THE WORK</vt:lpstr>
      <vt:lpstr>QUICK DESCRIPTION OF THE WORK</vt:lpstr>
      <vt:lpstr>QUICK DESCRIPTION OF THE WORK</vt:lpstr>
      <vt:lpstr>QUICK DESCRIPTION OF THE WORK</vt:lpstr>
      <vt:lpstr>HiAP STRATEGY / CONCEPT EXAMPLES</vt:lpstr>
      <vt:lpstr>AFFORDABLE HOUSING IN GA</vt:lpstr>
      <vt:lpstr>AFFORDABLE HOUSING IN GA</vt:lpstr>
      <vt:lpstr>AFFORDABLE HOUSING IN GA</vt:lpstr>
      <vt:lpstr>AFFORDABLE HOUSING IN GA</vt:lpstr>
      <vt:lpstr>AFFORDABLE HOUSING IN GA</vt:lpstr>
      <vt:lpstr>AFFORDABLE HOUSING IN GA</vt:lpstr>
      <vt:lpstr>AFFORDABLE HOUSING IN GA</vt:lpstr>
      <vt:lpstr>AFFORDABLE HOUSING IN GA</vt:lpstr>
      <vt:lpstr>AFFORDABLE HOUSING IN GA</vt:lpstr>
      <vt:lpstr>AFFORDABLE HOUSING IN GA</vt:lpstr>
      <vt:lpstr>AFFORDABLE HOUSING IN GA</vt:lpstr>
      <vt:lpstr>AFFORDABLE HOUSING IN AL</vt:lpstr>
      <vt:lpstr>AFFORDABLE HOUSING IN AL</vt:lpstr>
      <vt:lpstr>AFFORDABLE HOUSING IN AL</vt:lpstr>
      <vt:lpstr>AFFORDABLE HOUSING IN AL</vt:lpstr>
      <vt:lpstr>AFFORDABLE HOUSING IN AL</vt:lpstr>
      <vt:lpstr>AFFORDABLE HOUSING IN AL</vt:lpstr>
      <vt:lpstr>AFFORDABLE HOUSING IN AL</vt:lpstr>
      <vt:lpstr>COMMUNITY REDEVLOPMENT IN WI</vt:lpstr>
      <vt:lpstr>COMMUNITY REDEVLOPMENT IN WI</vt:lpstr>
      <vt:lpstr>COMMUNITY REDEVLOPMENT IN WI</vt:lpstr>
      <vt:lpstr>COMMUNITY REDEVLOPMENT IN WI</vt:lpstr>
      <vt:lpstr>COMMUNITY REDEVLOPMENT IN WI</vt:lpstr>
      <vt:lpstr>COMMUNITY REDEVLOPMENT IN WI</vt:lpstr>
      <vt:lpstr>COMMUNITY REDEVLOPMENT IN WI</vt:lpstr>
      <vt:lpstr>COMMUNITY REDEVLOPMENT IN WI</vt:lpstr>
      <vt:lpstr>COMMUNITY REDEVLOPMENT IN WI</vt:lpstr>
      <vt:lpstr>COMMUNITY REDEVLOPMENT IN WI</vt:lpstr>
      <vt:lpstr>COMPREHENSIVE PLANNING IN KY</vt:lpstr>
      <vt:lpstr>COMPREHENSIVE PLANNING IN KY</vt:lpstr>
      <vt:lpstr>COMPREHENSIVE PLANNING IN KY</vt:lpstr>
      <vt:lpstr>COMPREHENSIVE PLANNING IN KY</vt:lpstr>
      <vt:lpstr>COMPREHENSIVE PLANNING IN KY</vt:lpstr>
      <vt:lpstr>COMPREHENSIVE PLANNING IN KY</vt:lpstr>
      <vt:lpstr>COMPREHENSIVE PLANNING IN KY</vt:lpstr>
      <vt:lpstr>COMPREHENSIVE PLANNING IN KY</vt:lpstr>
      <vt:lpstr>COMPREHENSIVE PLANNING IN KY</vt:lpstr>
      <vt:lpstr>COMPREHENSIVE PLANNING IN KY</vt:lpstr>
      <vt:lpstr>Project Resources</vt:lpstr>
      <vt:lpstr>Thank You</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Jimmy</dc:creator>
  <cp:lastModifiedBy>Stephanie Ondrias2</cp:lastModifiedBy>
  <cp:revision>129</cp:revision>
  <cp:lastPrinted>2017-09-13T22:11:44Z</cp:lastPrinted>
  <dcterms:created xsi:type="dcterms:W3CDTF">2013-08-30T00:03:56Z</dcterms:created>
  <dcterms:modified xsi:type="dcterms:W3CDTF">2018-02-20T19:40:37Z</dcterms:modified>
</cp:coreProperties>
</file>