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11"/>
  </p:notesMasterIdLst>
  <p:sldIdLst>
    <p:sldId id="257" r:id="rId3"/>
    <p:sldId id="265" r:id="rId4"/>
    <p:sldId id="266" r:id="rId5"/>
    <p:sldId id="267" r:id="rId6"/>
    <p:sldId id="268" r:id="rId7"/>
    <p:sldId id="269" r:id="rId8"/>
    <p:sldId id="270" r:id="rId9"/>
    <p:sldId id="278" r:id="rId10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8856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406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41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69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59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0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0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776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23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, Blue 1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3703320" y="-1"/>
            <a:ext cx="544068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rgbClr val="F1A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4023360" y="4572000"/>
            <a:ext cx="4572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3980" y="130128"/>
            <a:ext cx="292608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3624"/>
            <a:ext cx="347472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67250"/>
            <a:ext cx="347472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-1144"/>
            <a:ext cx="3474720" cy="2239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with Footer">
  <p:cSld name="Blank with Foot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Shape 117"/>
          <p:cNvCxnSpPr/>
          <p:nvPr/>
        </p:nvCxnSpPr>
        <p:spPr>
          <a:xfrm>
            <a:off x="457200" y="5943601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18" name="Shape 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2881" y="470265"/>
            <a:ext cx="548640" cy="54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Shape 119"/>
          <p:cNvCxnSpPr/>
          <p:nvPr/>
        </p:nvCxnSpPr>
        <p:spPr>
          <a:xfrm rot="10800000">
            <a:off x="8092440" y="411483"/>
            <a:ext cx="0" cy="685800"/>
          </a:xfrm>
          <a:prstGeom prst="straightConnector1">
            <a:avLst/>
          </a:prstGeom>
          <a:noFill/>
          <a:ln w="25400" cap="flat" cmpd="sng">
            <a:solidFill>
              <a:srgbClr val="C5BFAB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744468" y="1739120"/>
            <a:ext cx="494233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1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72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1714501"/>
            <a:ext cx="29260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with Footer">
  <p:cSld name="Content with Caption with Foot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9" name="Shape 129"/>
          <p:cNvCxnSpPr/>
          <p:nvPr/>
        </p:nvCxnSpPr>
        <p:spPr>
          <a:xfrm>
            <a:off x="457200" y="5943601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744468" y="1739120"/>
            <a:ext cx="494233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1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72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57200" y="1714501"/>
            <a:ext cx="29260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706007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, Blue 2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3703320" y="0"/>
            <a:ext cx="544068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rgbClr val="F1A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7" name="Shape 147"/>
          <p:cNvCxnSpPr/>
          <p:nvPr/>
        </p:nvCxnSpPr>
        <p:spPr>
          <a:xfrm>
            <a:off x="4023360" y="4572000"/>
            <a:ext cx="4572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8" name="Shape 1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3980" y="130128"/>
            <a:ext cx="292608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446768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t="6589" b="17676"/>
          <a:stretch/>
        </p:blipFill>
        <p:spPr>
          <a:xfrm>
            <a:off x="0" y="2427195"/>
            <a:ext cx="3446768" cy="200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67250"/>
            <a:ext cx="3446768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2">
            <a:alphaModFix/>
          </a:blip>
          <a:srcRect r="10669"/>
          <a:stretch/>
        </p:blipFill>
        <p:spPr>
          <a:xfrm>
            <a:off x="5933023" y="0"/>
            <a:ext cx="3210977" cy="243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l="1" r="20404"/>
          <a:stretch/>
        </p:blipFill>
        <p:spPr>
          <a:xfrm>
            <a:off x="5967857" y="2510301"/>
            <a:ext cx="3185108" cy="321845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0" y="5720430"/>
            <a:ext cx="9144000" cy="114300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6276604"/>
            <a:ext cx="57150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1020"/>
              <a:buFont typeface="Noto Sans Symbols"/>
              <a:buNone/>
              <a:defRPr sz="1200" b="0" i="1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57200" y="5956670"/>
            <a:ext cx="57150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0" y="0"/>
            <a:ext cx="6400800" cy="571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457200" y="1729752"/>
            <a:ext cx="5715000" cy="284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973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rgbClr val="F1A97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ubTitle" idx="3"/>
          </p:nvPr>
        </p:nvSpPr>
        <p:spPr>
          <a:xfrm>
            <a:off x="457200" y="4800600"/>
            <a:ext cx="5715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l="9860" t="27778" r="9583" b="29258"/>
          <a:stretch/>
        </p:blipFill>
        <p:spPr>
          <a:xfrm>
            <a:off x="6642100" y="6041261"/>
            <a:ext cx="2286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12" y="159755"/>
            <a:ext cx="438912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Footer">
  <p:cSld name="Title, Content, and Foot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398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706007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68" name="Shape 168"/>
          <p:cNvCxnSpPr/>
          <p:nvPr/>
        </p:nvCxnSpPr>
        <p:spPr>
          <a:xfrm>
            <a:off x="457200" y="5943601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, Blue 1">
  <p:cSld name="Section Header, Blue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3703320" y="-1"/>
            <a:ext cx="544068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rgbClr val="F1A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3" name="Shape 173"/>
          <p:cNvCxnSpPr/>
          <p:nvPr/>
        </p:nvCxnSpPr>
        <p:spPr>
          <a:xfrm>
            <a:off x="4023360" y="4572000"/>
            <a:ext cx="4572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4" name="Shape 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3980" y="130128"/>
            <a:ext cx="292608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l="267" r="477" b="27477"/>
          <a:stretch/>
        </p:blipFill>
        <p:spPr>
          <a:xfrm>
            <a:off x="0" y="0"/>
            <a:ext cx="3541422" cy="223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3624"/>
            <a:ext cx="3541422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67250"/>
            <a:ext cx="3541422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714500"/>
            <a:ext cx="3931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754880" y="1726809"/>
            <a:ext cx="3931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Footer">
  <p:cSld name="Two Content with Foot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714500"/>
            <a:ext cx="39319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4754880" y="1714500"/>
            <a:ext cx="39319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88" name="Shape 188"/>
          <p:cNvCxnSpPr/>
          <p:nvPr/>
        </p:nvCxnSpPr>
        <p:spPr>
          <a:xfrm>
            <a:off x="457200" y="5943601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706007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rgbClr val="3262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57200" y="2651760"/>
            <a:ext cx="393192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4754880" y="1718017"/>
            <a:ext cx="39319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rgbClr val="3262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4"/>
          </p:nvPr>
        </p:nvSpPr>
        <p:spPr>
          <a:xfrm>
            <a:off x="4754880" y="2651760"/>
            <a:ext cx="393192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Footer">
  <p:cSld name="Comparison with Foot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00" name="Shape 200"/>
          <p:cNvCxnSpPr/>
          <p:nvPr/>
        </p:nvCxnSpPr>
        <p:spPr>
          <a:xfrm>
            <a:off x="457200" y="59436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rgbClr val="3262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457200" y="2651760"/>
            <a:ext cx="393192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3"/>
          </p:nvPr>
        </p:nvSpPr>
        <p:spPr>
          <a:xfrm>
            <a:off x="4754880" y="1718017"/>
            <a:ext cx="39319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rgbClr val="3262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4"/>
          </p:nvPr>
        </p:nvSpPr>
        <p:spPr>
          <a:xfrm>
            <a:off x="4754880" y="2651760"/>
            <a:ext cx="393192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62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2881" y="470265"/>
            <a:ext cx="548640" cy="54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Shape 213"/>
          <p:cNvCxnSpPr/>
          <p:nvPr/>
        </p:nvCxnSpPr>
        <p:spPr>
          <a:xfrm rot="10800000">
            <a:off x="8092440" y="411483"/>
            <a:ext cx="0" cy="6858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with Footer">
  <p:cSld name="Blank with Footer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629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18" name="Shape 218"/>
          <p:cNvCxnSpPr/>
          <p:nvPr/>
        </p:nvCxnSpPr>
        <p:spPr>
          <a:xfrm>
            <a:off x="457200" y="5943601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9" name="Shape 2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2881" y="470265"/>
            <a:ext cx="548640" cy="54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Shape 220"/>
          <p:cNvCxnSpPr/>
          <p:nvPr/>
        </p:nvCxnSpPr>
        <p:spPr>
          <a:xfrm rot="10800000">
            <a:off x="8092440" y="411483"/>
            <a:ext cx="0" cy="68580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3744468" y="1739120"/>
            <a:ext cx="494233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1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72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2"/>
          </p:nvPr>
        </p:nvSpPr>
        <p:spPr>
          <a:xfrm>
            <a:off x="457200" y="1714501"/>
            <a:ext cx="292608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with Footer">
  <p:cSld name="Content with Caption with Footer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57453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rgbClr val="F1A97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0" name="Shape 230"/>
          <p:cNvCxnSpPr/>
          <p:nvPr/>
        </p:nvCxnSpPr>
        <p:spPr>
          <a:xfrm>
            <a:off x="457200" y="5943601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744468" y="1739120"/>
            <a:ext cx="494233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132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72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2"/>
          </p:nvPr>
        </p:nvSpPr>
        <p:spPr>
          <a:xfrm>
            <a:off x="457200" y="1714501"/>
            <a:ext cx="292608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, Orange 2">
  <p:cSld name="Section Header, Orange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3703320" y="-1"/>
            <a:ext cx="5440680" cy="6858001"/>
          </a:xfrm>
          <a:prstGeom prst="rect">
            <a:avLst/>
          </a:prstGeom>
          <a:solidFill>
            <a:srgbClr val="EB8A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0909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0909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3" name="Shape 73"/>
          <p:cNvCxnSpPr/>
          <p:nvPr/>
        </p:nvCxnSpPr>
        <p:spPr>
          <a:xfrm>
            <a:off x="4023360" y="4572000"/>
            <a:ext cx="457200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5" name="Shape 75"/>
          <p:cNvPicPr preferRelativeResize="0"/>
          <p:nvPr/>
        </p:nvPicPr>
        <p:blipFill/>
        <p:spPr>
          <a:xfrm>
            <a:off x="3793980" y="130128"/>
            <a:ext cx="292608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22547"/>
            <a:ext cx="3474720" cy="220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347472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56172"/>
            <a:ext cx="3474720" cy="2201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Footer">
  <p:cSld name="Title, Content, and Foot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398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706007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84" name="Shape 84"/>
          <p:cNvCxnSpPr/>
          <p:nvPr/>
        </p:nvCxnSpPr>
        <p:spPr>
          <a:xfrm>
            <a:off x="457200" y="5943601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714500"/>
            <a:ext cx="3931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754880" y="1726809"/>
            <a:ext cx="3931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Footer">
  <p:cSld name="Two Content with Foot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714500"/>
            <a:ext cx="39319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754880" y="1714500"/>
            <a:ext cx="39319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457200" y="5943601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rgbClr val="3262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2651760"/>
            <a:ext cx="393192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4754880" y="1718017"/>
            <a:ext cx="39319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rgbClr val="3262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4754880" y="2651760"/>
            <a:ext cx="393192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Footer">
  <p:cSld name="Comparison with Foot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629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07" name="Shape 107"/>
          <p:cNvCxnSpPr/>
          <p:nvPr/>
        </p:nvCxnSpPr>
        <p:spPr>
          <a:xfrm>
            <a:off x="457200" y="5943600"/>
            <a:ext cx="8229600" cy="0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457200" y="6067696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718017"/>
            <a:ext cx="39319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rgbClr val="3262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57200" y="2651760"/>
            <a:ext cx="393192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xfrm>
            <a:off x="4754880" y="1718017"/>
            <a:ext cx="39319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None/>
              <a:defRPr sz="2400" b="1" i="0" u="none" strike="noStrike" cap="none">
                <a:solidFill>
                  <a:srgbClr val="3262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4"/>
          </p:nvPr>
        </p:nvSpPr>
        <p:spPr>
          <a:xfrm>
            <a:off x="4754880" y="2651760"/>
            <a:ext cx="393192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63040"/>
            <a:ext cx="9144000" cy="5394960"/>
          </a:xfrm>
          <a:prstGeom prst="rect">
            <a:avLst/>
          </a:prstGeom>
          <a:solidFill>
            <a:srgbClr val="F1F0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706007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 i="0" u="none" strike="noStrike" cap="none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92881" y="470265"/>
            <a:ext cx="548640" cy="54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hape 15"/>
          <p:cNvCxnSpPr/>
          <p:nvPr/>
        </p:nvCxnSpPr>
        <p:spPr>
          <a:xfrm rot="10800000">
            <a:off x="8092440" y="411483"/>
            <a:ext cx="0" cy="685800"/>
          </a:xfrm>
          <a:prstGeom prst="straightConnector1">
            <a:avLst/>
          </a:prstGeom>
          <a:noFill/>
          <a:ln w="25400" cap="flat" cmpd="sng">
            <a:solidFill>
              <a:srgbClr val="C5BFAB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1463040"/>
            <a:ext cx="9144000" cy="5394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  <a:defRPr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706007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D9451"/>
              </a:buClr>
              <a:buSzPts val="2380"/>
              <a:buFont typeface="Noto Sans Symbols"/>
              <a:buChar char="●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D945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292881" y="470265"/>
            <a:ext cx="548640" cy="548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Shape 138"/>
          <p:cNvCxnSpPr/>
          <p:nvPr/>
        </p:nvCxnSpPr>
        <p:spPr>
          <a:xfrm rot="10800000">
            <a:off x="8092440" y="411483"/>
            <a:ext cx="0" cy="685800"/>
          </a:xfrm>
          <a:prstGeom prst="straightConnector1">
            <a:avLst/>
          </a:prstGeom>
          <a:noFill/>
          <a:ln w="25400" cap="flat" cmpd="sng">
            <a:solidFill>
              <a:srgbClr val="C5BFAB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mlive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mlives.org/ma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mlives.org/joi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023360" y="1145816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rebuchet MS"/>
              <a:buNone/>
            </a:pPr>
            <a:r>
              <a:rPr lang="en-US" sz="4800" b="1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 to 100MLives and 100MLives Members</a:t>
            </a:r>
            <a:endParaRPr dirty="0"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023360" y="4828032"/>
            <a:ext cx="4572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None/>
            </a:pPr>
            <a:r>
              <a:rPr lang="en-US" sz="2400" b="0" i="0" u="none" strike="noStrike" cap="none" dirty="0" err="1" smtClean="0">
                <a:solidFill>
                  <a:srgbClr val="F1A973"/>
                </a:solidFill>
                <a:latin typeface="Arial"/>
                <a:ea typeface="Arial"/>
                <a:cs typeface="Arial"/>
                <a:sym typeface="Arial"/>
              </a:rPr>
              <a:t>Shemekka</a:t>
            </a:r>
            <a:r>
              <a:rPr lang="en-US" sz="2400" b="0" i="0" u="none" strike="noStrike" cap="none" dirty="0" smtClean="0">
                <a:solidFill>
                  <a:srgbClr val="F1A973"/>
                </a:solidFill>
                <a:latin typeface="Arial"/>
                <a:ea typeface="Arial"/>
                <a:cs typeface="Arial"/>
                <a:sym typeface="Arial"/>
              </a:rPr>
              <a:t> Ebony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None/>
            </a:pPr>
            <a:r>
              <a:rPr lang="en-US" dirty="0" smtClean="0"/>
              <a:t>Laura Brennan</a:t>
            </a:r>
            <a:endParaRPr sz="2400" b="0" i="0" u="none" strike="noStrike" cap="none" dirty="0">
              <a:solidFill>
                <a:srgbClr val="F1A97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585785" y="1544399"/>
            <a:ext cx="8401050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D9451"/>
                </a:solidFill>
                <a:latin typeface="Arial"/>
                <a:ea typeface="Arial"/>
                <a:cs typeface="Arial"/>
                <a:sym typeface="Arial"/>
              </a:rPr>
              <a:t>Identity:</a:t>
            </a:r>
            <a:r>
              <a:rPr lang="en-US" sz="2800" b="1">
                <a:solidFill>
                  <a:srgbClr val="ED945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 unprecedented collaboration of change agents pursuing an unprecedented result: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 million people living healthier lives by 2020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D9451"/>
                </a:solidFill>
                <a:latin typeface="Arial"/>
                <a:ea typeface="Arial"/>
                <a:cs typeface="Arial"/>
                <a:sym typeface="Arial"/>
              </a:rPr>
              <a:t>Vision:</a:t>
            </a:r>
            <a:r>
              <a:rPr lang="en-US" sz="2800">
                <a:solidFill>
                  <a:srgbClr val="ED94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fundamentally transform the way we think and act to improve health, wellbeing and equity.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100 Million Healthier Lives</a:t>
            </a:r>
            <a:b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4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www.100mlives.org</a:t>
            </a:r>
            <a: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400" b="1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547968" y="20376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Theory of change – 100 Million Healthier Lives</a:t>
            </a:r>
            <a:endParaRPr/>
          </a:p>
        </p:txBody>
      </p:sp>
      <p:grpSp>
        <p:nvGrpSpPr>
          <p:cNvPr id="316" name="Shape 316"/>
          <p:cNvGrpSpPr/>
          <p:nvPr/>
        </p:nvGrpSpPr>
        <p:grpSpPr>
          <a:xfrm>
            <a:off x="883200" y="1886724"/>
            <a:ext cx="7572582" cy="4428350"/>
            <a:chOff x="489873" y="774"/>
            <a:chExt cx="7572582" cy="4428350"/>
          </a:xfrm>
        </p:grpSpPr>
        <p:sp>
          <p:nvSpPr>
            <p:cNvPr id="317" name="Shape 317"/>
            <p:cNvSpPr/>
            <p:nvPr/>
          </p:nvSpPr>
          <p:spPr>
            <a:xfrm>
              <a:off x="686752" y="774"/>
              <a:ext cx="3362138" cy="1105528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1179126" y="162675"/>
              <a:ext cx="2377390" cy="781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Unprecedented collaboration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2106846" y="1179376"/>
              <a:ext cx="521950" cy="521950"/>
            </a:xfrm>
            <a:prstGeom prst="mathPlus">
              <a:avLst>
                <a:gd name="adj1" fmla="val 23520"/>
              </a:avLst>
            </a:prstGeom>
            <a:solidFill>
              <a:srgbClr val="994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2176030" y="1378970"/>
              <a:ext cx="383582" cy="12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489873" y="1774400"/>
              <a:ext cx="3755896" cy="984732"/>
            </a:xfrm>
            <a:prstGeom prst="ellipse">
              <a:avLst/>
            </a:prstGeom>
            <a:solidFill>
              <a:srgbClr val="3D65A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 txBox="1"/>
            <p:nvPr/>
          </p:nvSpPr>
          <p:spPr>
            <a:xfrm>
              <a:off x="1039911" y="1918611"/>
              <a:ext cx="2655820" cy="6963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Innovative improvement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2106846" y="2832205"/>
              <a:ext cx="521950" cy="521950"/>
            </a:xfrm>
            <a:prstGeom prst="mathPlus">
              <a:avLst>
                <a:gd name="adj1" fmla="val 23520"/>
              </a:avLst>
            </a:prstGeom>
            <a:solidFill>
              <a:srgbClr val="38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 txBox="1"/>
            <p:nvPr/>
          </p:nvSpPr>
          <p:spPr>
            <a:xfrm>
              <a:off x="2176030" y="3031799"/>
              <a:ext cx="383582" cy="1227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534743" y="3428005"/>
              <a:ext cx="3666156" cy="1001119"/>
            </a:xfrm>
            <a:prstGeom prst="ellipse">
              <a:avLst/>
            </a:prstGeom>
            <a:solidFill>
              <a:srgbClr val="46BF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 txBox="1"/>
            <p:nvPr/>
          </p:nvSpPr>
          <p:spPr>
            <a:xfrm>
              <a:off x="1071639" y="3574615"/>
              <a:ext cx="2592364" cy="707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System transformation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 rot="-328">
              <a:off x="4380757" y="2047359"/>
              <a:ext cx="286173" cy="33476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33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 txBox="1"/>
            <p:nvPr/>
          </p:nvSpPr>
          <p:spPr>
            <a:xfrm rot="-328">
              <a:off x="4380757" y="2114317"/>
              <a:ext cx="200321" cy="20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4785719" y="1248575"/>
              <a:ext cx="3276736" cy="1931974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Shape 330"/>
            <p:cNvSpPr txBox="1"/>
            <p:nvPr/>
          </p:nvSpPr>
          <p:spPr>
            <a:xfrm>
              <a:off x="5265586" y="1531506"/>
              <a:ext cx="2317002" cy="1366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100 Million People Living Healthier Lives by 2020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100 Million Healthier Lives Core Principles</a:t>
            </a:r>
            <a:endParaRPr sz="3400" b="1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600" b="1">
              <a:solidFill>
                <a:srgbClr val="ABA38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57198" y="167743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equity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justice, strength and wholeness in the process of creating health.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Partner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deeply and respectfully with people, especially those with lived experience.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Adopt a humble posture of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learning and improvement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Intentionally work to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remove barriers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critical areas such as payment reform and policy through intentional collaboration with traditional and nontraditional partners.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040"/>
              <a:buFont typeface="Noto Sans Symbol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our </a:t>
            </a: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collaboration an example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what is possible.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629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</a:pPr>
            <a:r>
              <a:rPr lang="en-US" sz="34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Core Approach (Community of Solutions </a:t>
            </a:r>
            <a:r>
              <a:rPr lang="en-US" sz="3400" b="1" i="0" u="none" strike="noStrike" cap="none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Skills</a:t>
            </a:r>
            <a:r>
              <a:rPr lang="en-US" sz="34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 sz="3400" b="1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600" b="1">
              <a:solidFill>
                <a:srgbClr val="ABA38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46" name="Shape 346"/>
          <p:cNvGrpSpPr/>
          <p:nvPr/>
        </p:nvGrpSpPr>
        <p:grpSpPr>
          <a:xfrm>
            <a:off x="457200" y="1706563"/>
            <a:ext cx="8229600" cy="4572000"/>
            <a:chOff x="0" y="0"/>
            <a:chExt cx="8229600" cy="4572000"/>
          </a:xfrm>
        </p:grpSpPr>
        <p:sp>
          <p:nvSpPr>
            <p:cNvPr id="347" name="Shape 347"/>
            <p:cNvSpPr/>
            <p:nvPr/>
          </p:nvSpPr>
          <p:spPr>
            <a:xfrm>
              <a:off x="0" y="0"/>
              <a:ext cx="4572000" cy="45720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E8752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2286000" y="0"/>
              <a:ext cx="5943600" cy="4572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875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 txBox="1"/>
            <p:nvPr/>
          </p:nvSpPr>
          <p:spPr>
            <a:xfrm>
              <a:off x="2286000" y="0"/>
              <a:ext cx="5943600" cy="731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Leading from within </a:t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80060" y="731520"/>
              <a:ext cx="3611880" cy="361188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E8752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2286000" y="731520"/>
              <a:ext cx="5943600" cy="36118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875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2286000" y="731520"/>
              <a:ext cx="5943600" cy="731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Leading together </a:t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960120" y="1463040"/>
              <a:ext cx="2651760" cy="265176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E8752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2286000" y="1463040"/>
              <a:ext cx="5943600" cy="2651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875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 txBox="1"/>
            <p:nvPr/>
          </p:nvSpPr>
          <p:spPr>
            <a:xfrm>
              <a:off x="2286000" y="1463040"/>
              <a:ext cx="5943600" cy="731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Leading for outcomes</a:t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1440180" y="2194560"/>
              <a:ext cx="1691640" cy="169164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E8752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2286000" y="2194560"/>
              <a:ext cx="5943600" cy="169164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875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2286000" y="2194560"/>
              <a:ext cx="5943600" cy="731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Leading for equity</a:t>
              </a: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1920240" y="2926080"/>
              <a:ext cx="731519" cy="731519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E8752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2286000" y="2926080"/>
              <a:ext cx="5943600" cy="73151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E87522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2286000" y="2926080"/>
              <a:ext cx="5943600" cy="731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Leading for sustainability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211657" y="186204"/>
            <a:ext cx="8132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r>
              <a:rPr lang="en-US" sz="32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100 Million Healthier </a:t>
            </a:r>
            <a:r>
              <a:rPr lang="en-US" sz="3200" b="1" i="0" u="none" strike="noStrike" cap="none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Lives - Numbers</a:t>
            </a:r>
            <a:endParaRPr sz="3200" b="1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706007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5138" marR="0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1,200 + members and partners</a:t>
            </a:r>
            <a:endParaRPr dirty="0"/>
          </a:p>
          <a:p>
            <a:pPr marL="465138" marR="0" lvl="0" indent="-46513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Reach &gt;200 health systems and &gt;200 communities</a:t>
            </a:r>
            <a:endParaRPr dirty="0"/>
          </a:p>
          <a:p>
            <a:pPr marL="465138" marR="0" lvl="0" indent="-46513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Reach to &gt;300 million people in the US alone</a:t>
            </a:r>
            <a:endParaRPr dirty="0"/>
          </a:p>
          <a:p>
            <a:pPr marL="465138" marR="0" lvl="0" indent="-46513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hubs </a:t>
            </a:r>
            <a:endParaRPr dirty="0"/>
          </a:p>
          <a:p>
            <a:pPr marL="465138" marR="0" lvl="0" indent="-465138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Char char="●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in 20+ other countries are joining the movement</a:t>
            </a:r>
            <a:endParaRPr dirty="0"/>
          </a:p>
          <a:p>
            <a:pPr marL="682625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7DBF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Brazil, UK, Sweden, Scotland, Australia, Uganda, Canada, New Zealand, India, UAE, England, Afghanistan, Qatar, Ireland, Mexico, Tunisia, Guyana 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600" b="1">
              <a:solidFill>
                <a:srgbClr val="ABA38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52960" y="186530"/>
            <a:ext cx="80052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100 Million Healthier Lives Spread</a:t>
            </a:r>
            <a:b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4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www.100mlives.org/map</a:t>
            </a:r>
            <a: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3400" b="1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88" y="1512093"/>
            <a:ext cx="7933195" cy="4245769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/>
          <p:nvPr/>
        </p:nvSpPr>
        <p:spPr>
          <a:xfrm>
            <a:off x="5951349" y="3719593"/>
            <a:ext cx="45719" cy="4649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A956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6103749" y="3871993"/>
            <a:ext cx="45719" cy="4649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A956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5269424" y="3742840"/>
            <a:ext cx="46495" cy="4571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A956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4742481" y="4959458"/>
            <a:ext cx="77492" cy="4571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A956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7764651" y="5331417"/>
            <a:ext cx="77491" cy="77491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A956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5579390" y="3518115"/>
            <a:ext cx="46495" cy="61993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A956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588" y="1403567"/>
            <a:ext cx="7933195" cy="545443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/>
          <p:nvPr/>
        </p:nvSpPr>
        <p:spPr>
          <a:xfrm>
            <a:off x="3092293" y="4339272"/>
            <a:ext cx="271392" cy="2544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12700" cap="flat" cmpd="sng">
            <a:solidFill>
              <a:srgbClr val="A9561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457198" y="228600"/>
            <a:ext cx="6812282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Trebuchet MS"/>
              <a:buNone/>
            </a:pPr>
            <a: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Join: Membership &amp; Engagement</a:t>
            </a:r>
            <a:b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34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www.100mlives.org/join</a:t>
            </a:r>
            <a:r>
              <a:rPr lang="en-US" sz="3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	</a:t>
            </a:r>
            <a:endParaRPr sz="3400" b="1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body" idx="1"/>
          </p:nvPr>
        </p:nvSpPr>
        <p:spPr>
          <a:xfrm>
            <a:off x="340963" y="1571348"/>
            <a:ext cx="8660994" cy="509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7DBF"/>
              </a:buClr>
              <a:buSzPts val="238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haven’t already, we invite you to join us as a member, partner, or sponsor!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935"/>
              <a:buFont typeface="Noto Sans Symbols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>
                <a:solidFill>
                  <a:srgbClr val="ED9451"/>
                </a:solidFill>
                <a:latin typeface="Arial"/>
                <a:ea typeface="Arial"/>
                <a:cs typeface="Arial"/>
                <a:sym typeface="Arial"/>
              </a:rPr>
              <a:t>Members: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and organizations working on the ground to improve health and who want to be part of a community working together to create the change that is needed.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1870"/>
              <a:buFont typeface="Noto Sans Symbols"/>
              <a:buNone/>
            </a:pPr>
            <a:endParaRPr sz="2200" b="1" i="0" u="none" strike="noStrike" cap="none">
              <a:solidFill>
                <a:srgbClr val="ED94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>
                <a:solidFill>
                  <a:srgbClr val="ED9451"/>
                </a:solidFill>
                <a:latin typeface="Arial"/>
                <a:ea typeface="Arial"/>
                <a:cs typeface="Arial"/>
                <a:sym typeface="Arial"/>
              </a:rPr>
              <a:t>Partners: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and organizations who are ready and willing to play a leadership role in 100 Million Healthier Lives.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1870"/>
              <a:buFont typeface="Noto Sans Symbols"/>
              <a:buNone/>
            </a:pPr>
            <a:endParaRPr sz="2200" b="1" i="0" u="none" strike="noStrike" cap="none">
              <a:solidFill>
                <a:srgbClr val="ED94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17DBF"/>
              </a:buClr>
              <a:buSzPts val="1870"/>
              <a:buFont typeface="Noto Sans Symbols"/>
              <a:buNone/>
            </a:pPr>
            <a:r>
              <a:rPr lang="en-US" sz="2200" b="1" i="0" u="none" strike="noStrike" cap="none">
                <a:solidFill>
                  <a:srgbClr val="ED9451"/>
                </a:solidFill>
                <a:latin typeface="Arial"/>
                <a:ea typeface="Arial"/>
                <a:cs typeface="Arial"/>
                <a:sym typeface="Arial"/>
              </a:rPr>
              <a:t>Sponsors: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and organizations who can financially support 100 Million Healthier Lives.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 txBox="1">
            <a:spLocks noGrp="1"/>
          </p:cNvSpPr>
          <p:nvPr>
            <p:ph type="sldNum" idx="12"/>
          </p:nvPr>
        </p:nvSpPr>
        <p:spPr>
          <a:xfrm>
            <a:off x="7269480" y="411482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1">
                <a:solidFill>
                  <a:srgbClr val="ABA387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600" b="1">
              <a:solidFill>
                <a:srgbClr val="ABA38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0M_Light_Background">
  <a:themeElements>
    <a:clrScheme name="100M Lives">
      <a:dk1>
        <a:srgbClr val="3F3F3F"/>
      </a:dk1>
      <a:lt1>
        <a:srgbClr val="FFFFFF"/>
      </a:lt1>
      <a:dk2>
        <a:srgbClr val="5E514D"/>
      </a:dk2>
      <a:lt2>
        <a:srgbClr val="D6D2C4"/>
      </a:lt2>
      <a:accent1>
        <a:srgbClr val="E87722"/>
      </a:accent1>
      <a:accent2>
        <a:srgbClr val="326295"/>
      </a:accent2>
      <a:accent3>
        <a:srgbClr val="96D1CA"/>
      </a:accent3>
      <a:accent4>
        <a:srgbClr val="994878"/>
      </a:accent4>
      <a:accent5>
        <a:srgbClr val="D43A2A"/>
      </a:accent5>
      <a:accent6>
        <a:srgbClr val="C4D600"/>
      </a:accent6>
      <a:hlink>
        <a:srgbClr val="326295"/>
      </a:hlink>
      <a:folHlink>
        <a:srgbClr val="9948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0M_Dark_Background">
  <a:themeElements>
    <a:clrScheme name="100M Lives">
      <a:dk1>
        <a:srgbClr val="3F3F3F"/>
      </a:dk1>
      <a:lt1>
        <a:srgbClr val="FFFFFF"/>
      </a:lt1>
      <a:dk2>
        <a:srgbClr val="5E514D"/>
      </a:dk2>
      <a:lt2>
        <a:srgbClr val="D6D2C4"/>
      </a:lt2>
      <a:accent1>
        <a:srgbClr val="E87722"/>
      </a:accent1>
      <a:accent2>
        <a:srgbClr val="326295"/>
      </a:accent2>
      <a:accent3>
        <a:srgbClr val="96D1CA"/>
      </a:accent3>
      <a:accent4>
        <a:srgbClr val="994878"/>
      </a:accent4>
      <a:accent5>
        <a:srgbClr val="D43A2A"/>
      </a:accent5>
      <a:accent6>
        <a:srgbClr val="C4D600"/>
      </a:accent6>
      <a:hlink>
        <a:srgbClr val="326295"/>
      </a:hlink>
      <a:folHlink>
        <a:srgbClr val="9948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358</Words>
  <Application>Microsoft Office PowerPoint</Application>
  <PresentationFormat>On-screen Show (4:3)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Trebuchet MS</vt:lpstr>
      <vt:lpstr>Arial</vt:lpstr>
      <vt:lpstr>Noto Sans Symbols</vt:lpstr>
      <vt:lpstr>Calibri</vt:lpstr>
      <vt:lpstr>100M_Light_Background</vt:lpstr>
      <vt:lpstr>100M_Dark_Background</vt:lpstr>
      <vt:lpstr>Introduction to 100MLives and 100MLives Members</vt:lpstr>
      <vt:lpstr>100 Million Healthier Lives www.100mlives.org </vt:lpstr>
      <vt:lpstr>Theory of change – 100 Million Healthier Lives</vt:lpstr>
      <vt:lpstr>100 Million Healthier Lives Core Principles</vt:lpstr>
      <vt:lpstr>Core Approach (Community of Solutions Skills)</vt:lpstr>
      <vt:lpstr>100 Million Healthier Lives - Numbers</vt:lpstr>
      <vt:lpstr>100 Million Healthier Lives Spread www.100mlives.org/map  </vt:lpstr>
      <vt:lpstr>Join: Membership &amp; Engagement www.100mlives.org/join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100MLives and 100MLives Members</dc:title>
  <dc:creator>Elizabeth McDermott</dc:creator>
  <cp:lastModifiedBy>Stephanie Ondrias2</cp:lastModifiedBy>
  <cp:revision>4</cp:revision>
  <dcterms:modified xsi:type="dcterms:W3CDTF">2018-02-13T02:56:02Z</dcterms:modified>
</cp:coreProperties>
</file>