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47" r:id="rId5"/>
    <p:sldMasterId id="2147483785" r:id="rId6"/>
    <p:sldMasterId id="2147483813" r:id="rId7"/>
  </p:sldMasterIdLst>
  <p:notesMasterIdLst>
    <p:notesMasterId r:id="rId57"/>
  </p:notesMasterIdLst>
  <p:handoutMasterIdLst>
    <p:handoutMasterId r:id="rId58"/>
  </p:handoutMasterIdLst>
  <p:sldIdLst>
    <p:sldId id="624" r:id="rId8"/>
    <p:sldId id="625" r:id="rId9"/>
    <p:sldId id="661" r:id="rId10"/>
    <p:sldId id="662" r:id="rId11"/>
    <p:sldId id="663" r:id="rId12"/>
    <p:sldId id="628" r:id="rId13"/>
    <p:sldId id="631" r:id="rId14"/>
    <p:sldId id="632" r:id="rId15"/>
    <p:sldId id="633" r:id="rId16"/>
    <p:sldId id="634" r:id="rId17"/>
    <p:sldId id="647" r:id="rId18"/>
    <p:sldId id="613" r:id="rId19"/>
    <p:sldId id="664" r:id="rId20"/>
    <p:sldId id="665" r:id="rId21"/>
    <p:sldId id="605" r:id="rId22"/>
    <p:sldId id="606" r:id="rId23"/>
    <p:sldId id="607" r:id="rId24"/>
    <p:sldId id="608" r:id="rId25"/>
    <p:sldId id="635" r:id="rId26"/>
    <p:sldId id="636" r:id="rId27"/>
    <p:sldId id="637" r:id="rId28"/>
    <p:sldId id="574" r:id="rId29"/>
    <p:sldId id="650" r:id="rId30"/>
    <p:sldId id="651" r:id="rId31"/>
    <p:sldId id="648" r:id="rId32"/>
    <p:sldId id="649" r:id="rId33"/>
    <p:sldId id="654" r:id="rId34"/>
    <p:sldId id="666" r:id="rId35"/>
    <p:sldId id="656" r:id="rId36"/>
    <p:sldId id="580" r:id="rId37"/>
    <p:sldId id="667" r:id="rId38"/>
    <p:sldId id="668" r:id="rId39"/>
    <p:sldId id="621" r:id="rId40"/>
    <p:sldId id="622" r:id="rId41"/>
    <p:sldId id="623" r:id="rId42"/>
    <p:sldId id="555" r:id="rId43"/>
    <p:sldId id="669" r:id="rId44"/>
    <p:sldId id="639" r:id="rId45"/>
    <p:sldId id="638" r:id="rId46"/>
    <p:sldId id="640" r:id="rId47"/>
    <p:sldId id="498" r:id="rId48"/>
    <p:sldId id="641" r:id="rId49"/>
    <p:sldId id="642" r:id="rId50"/>
    <p:sldId id="670" r:id="rId51"/>
    <p:sldId id="620" r:id="rId52"/>
    <p:sldId id="643" r:id="rId53"/>
    <p:sldId id="671" r:id="rId54"/>
    <p:sldId id="644" r:id="rId55"/>
    <p:sldId id="645" r:id="rId56"/>
  </p:sldIdLst>
  <p:sldSz cx="9144000" cy="6858000" type="screen4x3"/>
  <p:notesSz cx="9236075" cy="6950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ong, Stacy" initials="DS" lastIdx="1" clrIdx="0">
    <p:extLst>
      <p:ext uri="{19B8F6BF-5375-455C-9EA6-DF929625EA0E}">
        <p15:presenceInfo xmlns:p15="http://schemas.microsoft.com/office/powerpoint/2012/main" userId="S-1-5-21-950606397-1149711550-2133884337-1848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F70"/>
    <a:srgbClr val="393092"/>
    <a:srgbClr val="FBB040"/>
    <a:srgbClr val="F5FAD2"/>
    <a:srgbClr val="39B54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5652" autoAdjust="0"/>
  </p:normalViewPr>
  <p:slideViewPr>
    <p:cSldViewPr snapToGrid="0" snapToObjects="1">
      <p:cViewPr varScale="1">
        <p:scale>
          <a:sx n="66" d="100"/>
          <a:sy n="66" d="100"/>
        </p:scale>
        <p:origin x="1728" y="6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321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PHSORNas05\COREdata\Projects\Current\Pierce%20County%20ACH_88522-2371\Data%20Analytics%20Support\Cohort%20Model\Char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PHSORNas05\COREdata\Projects\Current\Pierce%20County%20ACH_88522-2371\Data%20Analytics%20Support\Cohort%20Model\Chart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369827632593763"/>
          <c:y val="5.7852648615227945E-2"/>
          <c:w val="0.63046369203849517"/>
          <c:h val="0.78965876234292887"/>
        </c:manualLayout>
      </c:layout>
      <c:barChart>
        <c:barDir val="bar"/>
        <c:grouping val="clustered"/>
        <c:varyColors val="0"/>
        <c:ser>
          <c:idx val="0"/>
          <c:order val="0"/>
          <c:tx>
            <c:strRef>
              <c:f>Sheet1!$B$1</c:f>
              <c:strCache>
                <c:ptCount val="1"/>
                <c:pt idx="0">
                  <c:v>Pierce Medicaid</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None</c:v>
                </c:pt>
                <c:pt idx="1">
                  <c:v>Unknown</c:v>
                </c:pt>
                <c:pt idx="2">
                  <c:v>3rd Trimester</c:v>
                </c:pt>
                <c:pt idx="3">
                  <c:v>2nd Trimester</c:v>
                </c:pt>
                <c:pt idx="4">
                  <c:v>1st Trimester</c:v>
                </c:pt>
              </c:strCache>
            </c:strRef>
          </c:cat>
          <c:val>
            <c:numRef>
              <c:f>Sheet1!$B$2:$B$6</c:f>
              <c:numCache>
                <c:formatCode>0.0%</c:formatCode>
                <c:ptCount val="5"/>
                <c:pt idx="0">
                  <c:v>2.1999999999999999E-2</c:v>
                </c:pt>
                <c:pt idx="1">
                  <c:v>5.1999999999999998E-2</c:v>
                </c:pt>
                <c:pt idx="2">
                  <c:v>8.5999999999999993E-2</c:v>
                </c:pt>
                <c:pt idx="3">
                  <c:v>0.23400000000000001</c:v>
                </c:pt>
                <c:pt idx="4">
                  <c:v>0.60699999999999998</c:v>
                </c:pt>
              </c:numCache>
            </c:numRef>
          </c:val>
          <c:extLst xmlns:c16r2="http://schemas.microsoft.com/office/drawing/2015/06/chart">
            <c:ext xmlns:c16="http://schemas.microsoft.com/office/drawing/2014/chart" uri="{C3380CC4-5D6E-409C-BE32-E72D297353CC}">
              <c16:uniqueId val="{00000000-F1E4-4FDA-ACA1-98CCE803E349}"/>
            </c:ext>
          </c:extLst>
        </c:ser>
        <c:ser>
          <c:idx val="1"/>
          <c:order val="1"/>
          <c:tx>
            <c:strRef>
              <c:f>Sheet1!$C$1</c:f>
              <c:strCache>
                <c:ptCount val="1"/>
                <c:pt idx="0">
                  <c:v>All Pierce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lumMod val="7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None</c:v>
                </c:pt>
                <c:pt idx="1">
                  <c:v>Unknown</c:v>
                </c:pt>
                <c:pt idx="2">
                  <c:v>3rd Trimester</c:v>
                </c:pt>
                <c:pt idx="3">
                  <c:v>2nd Trimester</c:v>
                </c:pt>
                <c:pt idx="4">
                  <c:v>1st Trimester</c:v>
                </c:pt>
              </c:strCache>
            </c:strRef>
          </c:cat>
          <c:val>
            <c:numRef>
              <c:f>Sheet1!$C$2:$C$6</c:f>
              <c:numCache>
                <c:formatCode>0.0%</c:formatCode>
                <c:ptCount val="5"/>
                <c:pt idx="0">
                  <c:v>1.4999999999999999E-2</c:v>
                </c:pt>
                <c:pt idx="1">
                  <c:v>0.08</c:v>
                </c:pt>
                <c:pt idx="2">
                  <c:v>6.0999999999999999E-2</c:v>
                </c:pt>
                <c:pt idx="3">
                  <c:v>0.18099999999999999</c:v>
                </c:pt>
                <c:pt idx="4">
                  <c:v>0.66400000000000003</c:v>
                </c:pt>
              </c:numCache>
            </c:numRef>
          </c:val>
          <c:extLst xmlns:c16r2="http://schemas.microsoft.com/office/drawing/2015/06/chart">
            <c:ext xmlns:c16="http://schemas.microsoft.com/office/drawing/2014/chart" uri="{C3380CC4-5D6E-409C-BE32-E72D297353CC}">
              <c16:uniqueId val="{00000001-F1E4-4FDA-ACA1-98CCE803E349}"/>
            </c:ext>
          </c:extLst>
        </c:ser>
        <c:dLbls>
          <c:showLegendKey val="0"/>
          <c:showVal val="0"/>
          <c:showCatName val="0"/>
          <c:showSerName val="0"/>
          <c:showPercent val="0"/>
          <c:showBubbleSize val="0"/>
        </c:dLbls>
        <c:gapWidth val="50"/>
        <c:axId val="404352192"/>
        <c:axId val="404345136"/>
      </c:barChart>
      <c:catAx>
        <c:axId val="4043521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lumMod val="50000"/>
                  </a:schemeClr>
                </a:solidFill>
                <a:latin typeface="+mn-lt"/>
                <a:ea typeface="+mn-ea"/>
                <a:cs typeface="+mn-cs"/>
              </a:defRPr>
            </a:pPr>
            <a:endParaRPr lang="en-US"/>
          </a:p>
        </c:txPr>
        <c:crossAx val="404345136"/>
        <c:crosses val="autoZero"/>
        <c:auto val="1"/>
        <c:lblAlgn val="ctr"/>
        <c:lblOffset val="100"/>
        <c:noMultiLvlLbl val="0"/>
      </c:catAx>
      <c:valAx>
        <c:axId val="40434513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lumMod val="50000"/>
                  </a:schemeClr>
                </a:solidFill>
                <a:latin typeface="+mn-lt"/>
                <a:ea typeface="+mn-ea"/>
                <a:cs typeface="+mn-cs"/>
              </a:defRPr>
            </a:pPr>
            <a:endParaRPr lang="en-US"/>
          </a:p>
        </c:txPr>
        <c:crossAx val="404352192"/>
        <c:crosses val="autoZero"/>
        <c:crossBetween val="between"/>
        <c:majorUnit val="0.35000000000000003"/>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accent2">
                    <a:lumMod val="7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Entry>
      <c:layout>
        <c:manualLayout>
          <c:xMode val="edge"/>
          <c:yMode val="edge"/>
          <c:x val="0.31233480971128608"/>
          <c:y val="0.93824704724409436"/>
          <c:w val="0.52436931644933904"/>
          <c:h val="6.144572413522935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811683494223072"/>
          <c:y val="5.7852648615227945E-2"/>
          <c:w val="0.57767435784655785"/>
          <c:h val="0.70914564947095193"/>
        </c:manualLayout>
      </c:layout>
      <c:barChart>
        <c:barDir val="bar"/>
        <c:grouping val="clustered"/>
        <c:varyColors val="0"/>
        <c:ser>
          <c:idx val="0"/>
          <c:order val="0"/>
          <c:tx>
            <c:strRef>
              <c:f>Sheet1!$B$1</c:f>
              <c:strCache>
                <c:ptCount val="1"/>
                <c:pt idx="0">
                  <c:v>Pierce Medicaid</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Low Birthweight Singleton</c:v>
                </c:pt>
              </c:strCache>
            </c:strRef>
          </c:cat>
          <c:val>
            <c:numRef>
              <c:f>Sheet1!$B$2</c:f>
              <c:numCache>
                <c:formatCode>0.0%</c:formatCode>
                <c:ptCount val="1"/>
                <c:pt idx="0">
                  <c:v>0.06</c:v>
                </c:pt>
              </c:numCache>
            </c:numRef>
          </c:val>
          <c:extLst xmlns:c16r2="http://schemas.microsoft.com/office/drawing/2015/06/chart">
            <c:ext xmlns:c16="http://schemas.microsoft.com/office/drawing/2014/chart" uri="{C3380CC4-5D6E-409C-BE32-E72D297353CC}">
              <c16:uniqueId val="{00000000-B5E6-4C3F-BDA0-B3E5A3C9D5BC}"/>
            </c:ext>
          </c:extLst>
        </c:ser>
        <c:ser>
          <c:idx val="1"/>
          <c:order val="1"/>
          <c:tx>
            <c:strRef>
              <c:f>Sheet1!$C$1</c:f>
              <c:strCache>
                <c:ptCount val="1"/>
                <c:pt idx="0">
                  <c:v>All Pierce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lumMod val="7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Low Birthweight Singleton</c:v>
                </c:pt>
              </c:strCache>
            </c:strRef>
          </c:cat>
          <c:val>
            <c:numRef>
              <c:f>Sheet1!$C$2</c:f>
              <c:numCache>
                <c:formatCode>0.0%</c:formatCode>
                <c:ptCount val="1"/>
                <c:pt idx="0">
                  <c:v>5.0999999999999997E-2</c:v>
                </c:pt>
              </c:numCache>
            </c:numRef>
          </c:val>
          <c:extLst xmlns:c16r2="http://schemas.microsoft.com/office/drawing/2015/06/chart">
            <c:ext xmlns:c16="http://schemas.microsoft.com/office/drawing/2014/chart" uri="{C3380CC4-5D6E-409C-BE32-E72D297353CC}">
              <c16:uniqueId val="{00000001-B5E6-4C3F-BDA0-B3E5A3C9D5BC}"/>
            </c:ext>
          </c:extLst>
        </c:ser>
        <c:dLbls>
          <c:showLegendKey val="0"/>
          <c:showVal val="0"/>
          <c:showCatName val="0"/>
          <c:showSerName val="0"/>
          <c:showPercent val="0"/>
          <c:showBubbleSize val="0"/>
        </c:dLbls>
        <c:gapWidth val="182"/>
        <c:axId val="374299768"/>
        <c:axId val="374294280"/>
      </c:barChart>
      <c:catAx>
        <c:axId val="3742997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lumMod val="50000"/>
                  </a:schemeClr>
                </a:solidFill>
                <a:latin typeface="+mn-lt"/>
                <a:ea typeface="+mn-ea"/>
                <a:cs typeface="+mn-cs"/>
              </a:defRPr>
            </a:pPr>
            <a:endParaRPr lang="en-US"/>
          </a:p>
        </c:txPr>
        <c:crossAx val="374294280"/>
        <c:crosses val="autoZero"/>
        <c:auto val="1"/>
        <c:lblAlgn val="ctr"/>
        <c:lblOffset val="100"/>
        <c:noMultiLvlLbl val="0"/>
      </c:catAx>
      <c:valAx>
        <c:axId val="37429428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lumMod val="50000"/>
                  </a:schemeClr>
                </a:solidFill>
                <a:latin typeface="+mn-lt"/>
                <a:ea typeface="+mn-ea"/>
                <a:cs typeface="+mn-cs"/>
              </a:defRPr>
            </a:pPr>
            <a:endParaRPr lang="en-US"/>
          </a:p>
        </c:txPr>
        <c:crossAx val="374299768"/>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accent2">
                    <a:lumMod val="7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Entry>
      <c:layout>
        <c:manualLayout>
          <c:xMode val="edge"/>
          <c:yMode val="edge"/>
          <c:x val="0.13033474325437117"/>
          <c:y val="0.93824704724409436"/>
          <c:w val="0.70636933757963183"/>
          <c:h val="6.144572413522935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Diversion!$A$8</c:f>
              <c:strCache>
                <c:ptCount val="1"/>
                <c:pt idx="0">
                  <c:v>Emergency Department visits per 1,000 mm</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Diversion!$B$8</c:f>
              <c:numCache>
                <c:formatCode>General</c:formatCode>
                <c:ptCount val="1"/>
                <c:pt idx="0">
                  <c:v>55</c:v>
                </c:pt>
              </c:numCache>
            </c:numRef>
          </c:val>
          <c:extLst xmlns:c16r2="http://schemas.microsoft.com/office/drawing/2015/06/chart">
            <c:ext xmlns:c16="http://schemas.microsoft.com/office/drawing/2014/chart" uri="{C3380CC4-5D6E-409C-BE32-E72D297353CC}">
              <c16:uniqueId val="{00000000-F71F-4D29-AA83-FE3F4220A924}"/>
            </c:ext>
          </c:extLst>
        </c:ser>
        <c:dLbls>
          <c:showLegendKey val="0"/>
          <c:showVal val="0"/>
          <c:showCatName val="0"/>
          <c:showSerName val="0"/>
          <c:showPercent val="0"/>
          <c:showBubbleSize val="0"/>
        </c:dLbls>
        <c:gapWidth val="100"/>
        <c:axId val="372386768"/>
        <c:axId val="372389512"/>
      </c:barChart>
      <c:scatterChart>
        <c:scatterStyle val="lineMarker"/>
        <c:varyColors val="0"/>
        <c:ser>
          <c:idx val="1"/>
          <c:order val="1"/>
          <c:tx>
            <c:v>EDUAve</c:v>
          </c:tx>
          <c:spPr>
            <a:ln w="28575" cap="rnd">
              <a:solidFill>
                <a:schemeClr val="accent3"/>
              </a:solidFill>
              <a:round/>
            </a:ln>
            <a:effectLst/>
          </c:spPr>
          <c:marker>
            <c:symbol val="none"/>
          </c:marker>
          <c:xVal>
            <c:numRef>
              <c:f>Diversion!$C$8:$D$8</c:f>
              <c:numCache>
                <c:formatCode>General</c:formatCode>
                <c:ptCount val="2"/>
                <c:pt idx="0">
                  <c:v>54</c:v>
                </c:pt>
                <c:pt idx="1">
                  <c:v>54</c:v>
                </c:pt>
              </c:numCache>
            </c:numRef>
          </c:xVal>
          <c:yVal>
            <c:numRef>
              <c:f>Diversion!$E$8:$F$8</c:f>
              <c:numCache>
                <c:formatCode>General</c:formatCode>
                <c:ptCount val="2"/>
                <c:pt idx="0">
                  <c:v>2</c:v>
                </c:pt>
                <c:pt idx="1">
                  <c:v>1</c:v>
                </c:pt>
              </c:numCache>
            </c:numRef>
          </c:yVal>
          <c:smooth val="0"/>
          <c:extLst xmlns:c16r2="http://schemas.microsoft.com/office/drawing/2015/06/chart">
            <c:ext xmlns:c16="http://schemas.microsoft.com/office/drawing/2014/chart" uri="{C3380CC4-5D6E-409C-BE32-E72D297353CC}">
              <c16:uniqueId val="{00000001-F71F-4D29-AA83-FE3F4220A924}"/>
            </c:ext>
          </c:extLst>
        </c:ser>
        <c:dLbls>
          <c:showLegendKey val="0"/>
          <c:showVal val="0"/>
          <c:showCatName val="0"/>
          <c:showSerName val="0"/>
          <c:showPercent val="0"/>
          <c:showBubbleSize val="0"/>
        </c:dLbls>
        <c:axId val="372390296"/>
        <c:axId val="372389904"/>
      </c:scatterChart>
      <c:catAx>
        <c:axId val="372386768"/>
        <c:scaling>
          <c:orientation val="minMax"/>
        </c:scaling>
        <c:delete val="1"/>
        <c:axPos val="l"/>
        <c:majorTickMark val="none"/>
        <c:minorTickMark val="none"/>
        <c:tickLblPos val="nextTo"/>
        <c:crossAx val="372389512"/>
        <c:crosses val="autoZero"/>
        <c:auto val="1"/>
        <c:lblAlgn val="ctr"/>
        <c:lblOffset val="100"/>
        <c:noMultiLvlLbl val="0"/>
      </c:catAx>
      <c:valAx>
        <c:axId val="372389512"/>
        <c:scaling>
          <c:orientation val="minMax"/>
          <c:max val="60"/>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lumMod val="50000"/>
                  </a:schemeClr>
                </a:solidFill>
                <a:latin typeface="+mn-lt"/>
                <a:ea typeface="+mn-ea"/>
                <a:cs typeface="+mn-cs"/>
              </a:defRPr>
            </a:pPr>
            <a:endParaRPr lang="en-US"/>
          </a:p>
        </c:txPr>
        <c:crossAx val="372386768"/>
        <c:crosses val="autoZero"/>
        <c:crossBetween val="between"/>
        <c:majorUnit val="20"/>
      </c:valAx>
      <c:valAx>
        <c:axId val="372389904"/>
        <c:scaling>
          <c:orientation val="minMax"/>
          <c:max val="2"/>
          <c:min val="1"/>
        </c:scaling>
        <c:delete val="1"/>
        <c:axPos val="r"/>
        <c:numFmt formatCode="General" sourceLinked="1"/>
        <c:majorTickMark val="out"/>
        <c:minorTickMark val="none"/>
        <c:tickLblPos val="nextTo"/>
        <c:crossAx val="372390296"/>
        <c:crosses val="max"/>
        <c:crossBetween val="midCat"/>
        <c:majorUnit val="0.5"/>
      </c:valAx>
      <c:valAx>
        <c:axId val="372390296"/>
        <c:scaling>
          <c:orientation val="minMax"/>
        </c:scaling>
        <c:delete val="1"/>
        <c:axPos val="b"/>
        <c:numFmt formatCode="General" sourceLinked="1"/>
        <c:majorTickMark val="out"/>
        <c:minorTickMark val="none"/>
        <c:tickLblPos val="nextTo"/>
        <c:crossAx val="3723899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394826745319927"/>
          <c:y val="3.9268178327563505E-2"/>
          <c:w val="0.52132742466755777"/>
          <c:h val="0.88011343640691386"/>
        </c:manualLayout>
      </c:layout>
      <c:barChart>
        <c:barDir val="bar"/>
        <c:grouping val="clustered"/>
        <c:varyColors val="0"/>
        <c:ser>
          <c:idx val="0"/>
          <c:order val="0"/>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MCH!$A$3:$A$13</c:f>
              <c:strCache>
                <c:ptCount val="11"/>
                <c:pt idx="0">
                  <c:v>Well-Child Visits - 0-15 Months</c:v>
                </c:pt>
                <c:pt idx="1">
                  <c:v>Well-Child Visits - 3-6 years</c:v>
                </c:pt>
                <c:pt idx="2">
                  <c:v>Contraceptive Care – LARC</c:v>
                </c:pt>
                <c:pt idx="3">
                  <c:v>Contraceptive Care – Most &amp; Moderately Effective Methods</c:v>
                </c:pt>
                <c:pt idx="4">
                  <c:v>Contraceptive Care – Postpartum - most / moderately effective (60 days)</c:v>
                </c:pt>
                <c:pt idx="5">
                  <c:v>Contraceptive Care – Postpartum - LARC (60 days)</c:v>
                </c:pt>
                <c:pt idx="6">
                  <c:v>Prenatal care in the first trimester of pregnancy</c:v>
                </c:pt>
                <c:pt idx="7">
                  <c:v>Chlamydia Screening in Women Ages 16 to 24</c:v>
                </c:pt>
                <c:pt idx="8">
                  <c:v>Childhood Immunization Status</c:v>
                </c:pt>
                <c:pt idx="9">
                  <c:v>MH treatment penetration*</c:v>
                </c:pt>
                <c:pt idx="10">
                  <c:v>SUD treatment penetration*</c:v>
                </c:pt>
              </c:strCache>
            </c:strRef>
          </c:cat>
          <c:val>
            <c:numRef>
              <c:f>MCH!$B$3:$B$13</c:f>
              <c:numCache>
                <c:formatCode>0.0%</c:formatCode>
                <c:ptCount val="11"/>
                <c:pt idx="1">
                  <c:v>0.6</c:v>
                </c:pt>
                <c:pt idx="2">
                  <c:v>7.5999999999999998E-2</c:v>
                </c:pt>
                <c:pt idx="3">
                  <c:v>0.314</c:v>
                </c:pt>
                <c:pt idx="4">
                  <c:v>0.39500000000000002</c:v>
                </c:pt>
                <c:pt idx="5">
                  <c:v>0.128</c:v>
                </c:pt>
                <c:pt idx="6">
                  <c:v>0.60699999999999998</c:v>
                </c:pt>
                <c:pt idx="7" formatCode="0%">
                  <c:v>0.54</c:v>
                </c:pt>
                <c:pt idx="8" formatCode="0%">
                  <c:v>0.1</c:v>
                </c:pt>
                <c:pt idx="9">
                  <c:v>0.39800000000000002</c:v>
                </c:pt>
                <c:pt idx="10">
                  <c:v>0.21199999999999999</c:v>
                </c:pt>
              </c:numCache>
            </c:numRef>
          </c:val>
          <c:extLst xmlns:c16r2="http://schemas.microsoft.com/office/drawing/2015/06/chart">
            <c:ext xmlns:c16="http://schemas.microsoft.com/office/drawing/2014/chart" uri="{C3380CC4-5D6E-409C-BE32-E72D297353CC}">
              <c16:uniqueId val="{00000000-E409-4C22-99EE-3664EE74393D}"/>
            </c:ext>
          </c:extLst>
        </c:ser>
        <c:dLbls>
          <c:showLegendKey val="0"/>
          <c:showVal val="0"/>
          <c:showCatName val="0"/>
          <c:showSerName val="0"/>
          <c:showPercent val="0"/>
          <c:showBubbleSize val="0"/>
        </c:dLbls>
        <c:gapWidth val="100"/>
        <c:axId val="375475744"/>
        <c:axId val="375476920"/>
      </c:barChart>
      <c:scatterChart>
        <c:scatterStyle val="lineMarker"/>
        <c:varyColors val="0"/>
        <c:ser>
          <c:idx val="1"/>
          <c:order val="1"/>
          <c:tx>
            <c:v>W34Ave</c:v>
          </c:tx>
          <c:spPr>
            <a:ln w="28575" cap="rnd">
              <a:solidFill>
                <a:schemeClr val="accent3"/>
              </a:solidFill>
              <a:round/>
            </a:ln>
            <a:effectLst/>
          </c:spPr>
          <c:marker>
            <c:symbol val="none"/>
          </c:marker>
          <c:xVal>
            <c:numRef>
              <c:f>MCH!$C$4:$D$4</c:f>
              <c:numCache>
                <c:formatCode>0.0%</c:formatCode>
                <c:ptCount val="2"/>
                <c:pt idx="0">
                  <c:v>0.61</c:v>
                </c:pt>
                <c:pt idx="1">
                  <c:v>0.61</c:v>
                </c:pt>
              </c:numCache>
            </c:numRef>
          </c:xVal>
          <c:yVal>
            <c:numRef>
              <c:f>MCH!$E$4:$F$4</c:f>
              <c:numCache>
                <c:formatCode>General</c:formatCode>
                <c:ptCount val="2"/>
                <c:pt idx="0">
                  <c:v>2</c:v>
                </c:pt>
                <c:pt idx="1">
                  <c:v>1</c:v>
                </c:pt>
              </c:numCache>
            </c:numRef>
          </c:yVal>
          <c:smooth val="0"/>
          <c:extLst xmlns:c16r2="http://schemas.microsoft.com/office/drawing/2015/06/chart">
            <c:ext xmlns:c16="http://schemas.microsoft.com/office/drawing/2014/chart" uri="{C3380CC4-5D6E-409C-BE32-E72D297353CC}">
              <c16:uniqueId val="{00000001-E409-4C22-99EE-3664EE74393D}"/>
            </c:ext>
          </c:extLst>
        </c:ser>
        <c:ser>
          <c:idx val="2"/>
          <c:order val="2"/>
          <c:tx>
            <c:v>CCLARCAve</c:v>
          </c:tx>
          <c:spPr>
            <a:ln w="28575" cap="rnd">
              <a:solidFill>
                <a:schemeClr val="accent3"/>
              </a:solidFill>
              <a:round/>
            </a:ln>
            <a:effectLst/>
          </c:spPr>
          <c:marker>
            <c:symbol val="none"/>
          </c:marker>
          <c:xVal>
            <c:numRef>
              <c:f>MCH!$C$5:$D$5</c:f>
              <c:numCache>
                <c:formatCode>0.0%</c:formatCode>
                <c:ptCount val="2"/>
                <c:pt idx="0">
                  <c:v>8.2000000000000003E-2</c:v>
                </c:pt>
                <c:pt idx="1">
                  <c:v>8.2000000000000003E-2</c:v>
                </c:pt>
              </c:numCache>
            </c:numRef>
          </c:xVal>
          <c:yVal>
            <c:numRef>
              <c:f>MCH!$E$5:$F$5</c:f>
              <c:numCache>
                <c:formatCode>General</c:formatCode>
                <c:ptCount val="2"/>
                <c:pt idx="0">
                  <c:v>3</c:v>
                </c:pt>
                <c:pt idx="1">
                  <c:v>2</c:v>
                </c:pt>
              </c:numCache>
            </c:numRef>
          </c:yVal>
          <c:smooth val="0"/>
          <c:extLst xmlns:c16r2="http://schemas.microsoft.com/office/drawing/2015/06/chart">
            <c:ext xmlns:c16="http://schemas.microsoft.com/office/drawing/2014/chart" uri="{C3380CC4-5D6E-409C-BE32-E72D297353CC}">
              <c16:uniqueId val="{00000002-E409-4C22-99EE-3664EE74393D}"/>
            </c:ext>
          </c:extLst>
        </c:ser>
        <c:ser>
          <c:idx val="3"/>
          <c:order val="3"/>
          <c:tx>
            <c:v>CCMMEAve</c:v>
          </c:tx>
          <c:spPr>
            <a:ln w="28575" cap="rnd">
              <a:solidFill>
                <a:schemeClr val="accent3"/>
              </a:solidFill>
              <a:round/>
            </a:ln>
            <a:effectLst/>
          </c:spPr>
          <c:marker>
            <c:symbol val="none"/>
          </c:marker>
          <c:xVal>
            <c:numRef>
              <c:f>MCH!$C$6:$D$6</c:f>
              <c:numCache>
                <c:formatCode>0.0%</c:formatCode>
                <c:ptCount val="2"/>
                <c:pt idx="0">
                  <c:v>0.311</c:v>
                </c:pt>
                <c:pt idx="1">
                  <c:v>0.311</c:v>
                </c:pt>
              </c:numCache>
            </c:numRef>
          </c:xVal>
          <c:yVal>
            <c:numRef>
              <c:f>MCH!$E$6:$F$6</c:f>
              <c:numCache>
                <c:formatCode>General</c:formatCode>
                <c:ptCount val="2"/>
                <c:pt idx="0">
                  <c:v>4</c:v>
                </c:pt>
                <c:pt idx="1">
                  <c:v>3</c:v>
                </c:pt>
              </c:numCache>
            </c:numRef>
          </c:yVal>
          <c:smooth val="0"/>
          <c:extLst xmlns:c16r2="http://schemas.microsoft.com/office/drawing/2015/06/chart">
            <c:ext xmlns:c16="http://schemas.microsoft.com/office/drawing/2014/chart" uri="{C3380CC4-5D6E-409C-BE32-E72D297353CC}">
              <c16:uniqueId val="{00000003-E409-4C22-99EE-3664EE74393D}"/>
            </c:ext>
          </c:extLst>
        </c:ser>
        <c:ser>
          <c:idx val="4"/>
          <c:order val="4"/>
          <c:tx>
            <c:v>PostMMEAve</c:v>
          </c:tx>
          <c:spPr>
            <a:ln w="28575" cap="rnd">
              <a:solidFill>
                <a:schemeClr val="accent3"/>
              </a:solidFill>
              <a:round/>
            </a:ln>
            <a:effectLst/>
          </c:spPr>
          <c:marker>
            <c:symbol val="none"/>
          </c:marker>
          <c:xVal>
            <c:numRef>
              <c:f>MCH!$C$7:$D$7</c:f>
              <c:numCache>
                <c:formatCode>0.0%</c:formatCode>
                <c:ptCount val="2"/>
                <c:pt idx="0">
                  <c:v>0.41199999999999998</c:v>
                </c:pt>
                <c:pt idx="1">
                  <c:v>0.41199999999999998</c:v>
                </c:pt>
              </c:numCache>
            </c:numRef>
          </c:xVal>
          <c:yVal>
            <c:numRef>
              <c:f>MCH!$E$7:$F$7</c:f>
              <c:numCache>
                <c:formatCode>General</c:formatCode>
                <c:ptCount val="2"/>
                <c:pt idx="0">
                  <c:v>5</c:v>
                </c:pt>
                <c:pt idx="1">
                  <c:v>4</c:v>
                </c:pt>
              </c:numCache>
            </c:numRef>
          </c:yVal>
          <c:smooth val="0"/>
          <c:extLst xmlns:c16r2="http://schemas.microsoft.com/office/drawing/2015/06/chart">
            <c:ext xmlns:c16="http://schemas.microsoft.com/office/drawing/2014/chart" uri="{C3380CC4-5D6E-409C-BE32-E72D297353CC}">
              <c16:uniqueId val="{00000004-E409-4C22-99EE-3664EE74393D}"/>
            </c:ext>
          </c:extLst>
        </c:ser>
        <c:ser>
          <c:idx val="5"/>
          <c:order val="5"/>
          <c:tx>
            <c:v>PostLARCAve</c:v>
          </c:tx>
          <c:spPr>
            <a:ln w="28575" cap="rnd">
              <a:solidFill>
                <a:schemeClr val="accent3"/>
              </a:solidFill>
              <a:round/>
            </a:ln>
            <a:effectLst/>
          </c:spPr>
          <c:marker>
            <c:symbol val="none"/>
          </c:marker>
          <c:xVal>
            <c:numRef>
              <c:f>MCH!$C$8:$D$8</c:f>
              <c:numCache>
                <c:formatCode>0.0%</c:formatCode>
                <c:ptCount val="2"/>
                <c:pt idx="0">
                  <c:v>0.158</c:v>
                </c:pt>
                <c:pt idx="1">
                  <c:v>0.158</c:v>
                </c:pt>
              </c:numCache>
            </c:numRef>
          </c:xVal>
          <c:yVal>
            <c:numRef>
              <c:f>MCH!$E$8:$F$8</c:f>
              <c:numCache>
                <c:formatCode>General</c:formatCode>
                <c:ptCount val="2"/>
                <c:pt idx="0">
                  <c:v>6</c:v>
                </c:pt>
                <c:pt idx="1">
                  <c:v>5</c:v>
                </c:pt>
              </c:numCache>
            </c:numRef>
          </c:yVal>
          <c:smooth val="0"/>
          <c:extLst xmlns:c16r2="http://schemas.microsoft.com/office/drawing/2015/06/chart">
            <c:ext xmlns:c16="http://schemas.microsoft.com/office/drawing/2014/chart" uri="{C3380CC4-5D6E-409C-BE32-E72D297353CC}">
              <c16:uniqueId val="{00000005-E409-4C22-99EE-3664EE74393D}"/>
            </c:ext>
          </c:extLst>
        </c:ser>
        <c:ser>
          <c:idx val="6"/>
          <c:order val="6"/>
          <c:tx>
            <c:v>PrenatalAve</c:v>
          </c:tx>
          <c:spPr>
            <a:ln w="28575" cap="rnd">
              <a:solidFill>
                <a:schemeClr val="accent3"/>
              </a:solidFill>
              <a:round/>
            </a:ln>
            <a:effectLst/>
          </c:spPr>
          <c:marker>
            <c:symbol val="none"/>
          </c:marker>
          <c:xVal>
            <c:numRef>
              <c:f>MCH!$C$9:$D$9</c:f>
              <c:numCache>
                <c:formatCode>0.0%</c:formatCode>
                <c:ptCount val="2"/>
                <c:pt idx="0">
                  <c:v>0.65200000000000002</c:v>
                </c:pt>
                <c:pt idx="1">
                  <c:v>0.65200000000000002</c:v>
                </c:pt>
              </c:numCache>
            </c:numRef>
          </c:xVal>
          <c:yVal>
            <c:numRef>
              <c:f>MCH!$E$9:$F$9</c:f>
              <c:numCache>
                <c:formatCode>General</c:formatCode>
                <c:ptCount val="2"/>
                <c:pt idx="0">
                  <c:v>7</c:v>
                </c:pt>
                <c:pt idx="1">
                  <c:v>6</c:v>
                </c:pt>
              </c:numCache>
            </c:numRef>
          </c:yVal>
          <c:smooth val="0"/>
          <c:extLst xmlns:c16r2="http://schemas.microsoft.com/office/drawing/2015/06/chart">
            <c:ext xmlns:c16="http://schemas.microsoft.com/office/drawing/2014/chart" uri="{C3380CC4-5D6E-409C-BE32-E72D297353CC}">
              <c16:uniqueId val="{00000006-E409-4C22-99EE-3664EE74393D}"/>
            </c:ext>
          </c:extLst>
        </c:ser>
        <c:ser>
          <c:idx val="7"/>
          <c:order val="7"/>
          <c:tx>
            <c:v>ChlamydiaAve</c:v>
          </c:tx>
          <c:spPr>
            <a:ln w="28575" cap="rnd">
              <a:solidFill>
                <a:schemeClr val="accent3"/>
              </a:solidFill>
              <a:round/>
            </a:ln>
            <a:effectLst/>
          </c:spPr>
          <c:marker>
            <c:symbol val="none"/>
          </c:marker>
          <c:xVal>
            <c:numRef>
              <c:f>MCH!$C$10:$D$10</c:f>
              <c:numCache>
                <c:formatCode>0%</c:formatCode>
                <c:ptCount val="2"/>
                <c:pt idx="0">
                  <c:v>0.51</c:v>
                </c:pt>
                <c:pt idx="1">
                  <c:v>0.51</c:v>
                </c:pt>
              </c:numCache>
            </c:numRef>
          </c:xVal>
          <c:yVal>
            <c:numRef>
              <c:f>MCH!$E$10:$F$10</c:f>
              <c:numCache>
                <c:formatCode>General</c:formatCode>
                <c:ptCount val="2"/>
                <c:pt idx="0">
                  <c:v>8</c:v>
                </c:pt>
                <c:pt idx="1">
                  <c:v>7</c:v>
                </c:pt>
              </c:numCache>
            </c:numRef>
          </c:yVal>
          <c:smooth val="0"/>
          <c:extLst xmlns:c16r2="http://schemas.microsoft.com/office/drawing/2015/06/chart">
            <c:ext xmlns:c16="http://schemas.microsoft.com/office/drawing/2014/chart" uri="{C3380CC4-5D6E-409C-BE32-E72D297353CC}">
              <c16:uniqueId val="{00000007-E409-4C22-99EE-3664EE74393D}"/>
            </c:ext>
          </c:extLst>
        </c:ser>
        <c:ser>
          <c:idx val="8"/>
          <c:order val="8"/>
          <c:tx>
            <c:v>ImmunizationAve</c:v>
          </c:tx>
          <c:spPr>
            <a:ln w="28575" cap="rnd">
              <a:solidFill>
                <a:schemeClr val="accent3"/>
              </a:solidFill>
              <a:round/>
            </a:ln>
            <a:effectLst/>
          </c:spPr>
          <c:marker>
            <c:symbol val="none"/>
          </c:marker>
          <c:xVal>
            <c:numRef>
              <c:f>MCH!$C$11:$D$11</c:f>
              <c:numCache>
                <c:formatCode>0%</c:formatCode>
                <c:ptCount val="2"/>
                <c:pt idx="0">
                  <c:v>0.12</c:v>
                </c:pt>
                <c:pt idx="1">
                  <c:v>0.12</c:v>
                </c:pt>
              </c:numCache>
            </c:numRef>
          </c:xVal>
          <c:yVal>
            <c:numRef>
              <c:f>MCH!$E$11:$F$11</c:f>
              <c:numCache>
                <c:formatCode>General</c:formatCode>
                <c:ptCount val="2"/>
                <c:pt idx="0">
                  <c:v>9</c:v>
                </c:pt>
                <c:pt idx="1">
                  <c:v>8</c:v>
                </c:pt>
              </c:numCache>
            </c:numRef>
          </c:yVal>
          <c:smooth val="0"/>
          <c:extLst xmlns:c16r2="http://schemas.microsoft.com/office/drawing/2015/06/chart">
            <c:ext xmlns:c16="http://schemas.microsoft.com/office/drawing/2014/chart" uri="{C3380CC4-5D6E-409C-BE32-E72D297353CC}">
              <c16:uniqueId val="{00000008-E409-4C22-99EE-3664EE74393D}"/>
            </c:ext>
          </c:extLst>
        </c:ser>
        <c:ser>
          <c:idx val="9"/>
          <c:order val="9"/>
          <c:tx>
            <c:v>MHPenAve</c:v>
          </c:tx>
          <c:spPr>
            <a:ln w="28575" cap="rnd">
              <a:solidFill>
                <a:schemeClr val="accent3"/>
              </a:solidFill>
              <a:round/>
            </a:ln>
            <a:effectLst/>
          </c:spPr>
          <c:marker>
            <c:symbol val="none"/>
          </c:marker>
          <c:xVal>
            <c:numRef>
              <c:f>MCH!$C$12:$D$12</c:f>
              <c:numCache>
                <c:formatCode>0.0%</c:formatCode>
                <c:ptCount val="2"/>
                <c:pt idx="0">
                  <c:v>0.42299999999999999</c:v>
                </c:pt>
                <c:pt idx="1">
                  <c:v>0.42299999999999999</c:v>
                </c:pt>
              </c:numCache>
            </c:numRef>
          </c:xVal>
          <c:yVal>
            <c:numRef>
              <c:f>MCH!$E$12:$F$12</c:f>
              <c:numCache>
                <c:formatCode>General</c:formatCode>
                <c:ptCount val="2"/>
                <c:pt idx="0">
                  <c:v>10</c:v>
                </c:pt>
                <c:pt idx="1">
                  <c:v>9</c:v>
                </c:pt>
              </c:numCache>
            </c:numRef>
          </c:yVal>
          <c:smooth val="0"/>
          <c:extLst xmlns:c16r2="http://schemas.microsoft.com/office/drawing/2015/06/chart">
            <c:ext xmlns:c16="http://schemas.microsoft.com/office/drawing/2014/chart" uri="{C3380CC4-5D6E-409C-BE32-E72D297353CC}">
              <c16:uniqueId val="{00000009-E409-4C22-99EE-3664EE74393D}"/>
            </c:ext>
          </c:extLst>
        </c:ser>
        <c:ser>
          <c:idx val="10"/>
          <c:order val="10"/>
          <c:tx>
            <c:v>SUDPenAve</c:v>
          </c:tx>
          <c:spPr>
            <a:ln w="28575" cap="rnd">
              <a:solidFill>
                <a:schemeClr val="accent3"/>
              </a:solidFill>
              <a:round/>
            </a:ln>
            <a:effectLst/>
          </c:spPr>
          <c:marker>
            <c:symbol val="none"/>
          </c:marker>
          <c:xVal>
            <c:numRef>
              <c:f>MCH!$C$13:$D$13</c:f>
              <c:numCache>
                <c:formatCode>0.0%</c:formatCode>
                <c:ptCount val="2"/>
                <c:pt idx="0">
                  <c:v>0.25900000000000001</c:v>
                </c:pt>
                <c:pt idx="1">
                  <c:v>0.25900000000000001</c:v>
                </c:pt>
              </c:numCache>
            </c:numRef>
          </c:xVal>
          <c:yVal>
            <c:numRef>
              <c:f>MCH!$E$13:$F$13</c:f>
              <c:numCache>
                <c:formatCode>General</c:formatCode>
                <c:ptCount val="2"/>
                <c:pt idx="0">
                  <c:v>11</c:v>
                </c:pt>
                <c:pt idx="1">
                  <c:v>10</c:v>
                </c:pt>
              </c:numCache>
            </c:numRef>
          </c:yVal>
          <c:smooth val="0"/>
          <c:extLst xmlns:c16r2="http://schemas.microsoft.com/office/drawing/2015/06/chart">
            <c:ext xmlns:c16="http://schemas.microsoft.com/office/drawing/2014/chart" uri="{C3380CC4-5D6E-409C-BE32-E72D297353CC}">
              <c16:uniqueId val="{0000000A-E409-4C22-99EE-3664EE74393D}"/>
            </c:ext>
          </c:extLst>
        </c:ser>
        <c:dLbls>
          <c:showLegendKey val="0"/>
          <c:showVal val="0"/>
          <c:showCatName val="0"/>
          <c:showSerName val="0"/>
          <c:showPercent val="0"/>
          <c:showBubbleSize val="0"/>
        </c:dLbls>
        <c:axId val="368328192"/>
        <c:axId val="368327408"/>
      </c:scatterChart>
      <c:catAx>
        <c:axId val="375475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bg2">
                    <a:lumMod val="25000"/>
                  </a:schemeClr>
                </a:solidFill>
                <a:latin typeface="+mn-lt"/>
                <a:ea typeface="+mn-ea"/>
                <a:cs typeface="+mn-cs"/>
              </a:defRPr>
            </a:pPr>
            <a:endParaRPr lang="en-US"/>
          </a:p>
        </c:txPr>
        <c:crossAx val="375476920"/>
        <c:crosses val="autoZero"/>
        <c:auto val="1"/>
        <c:lblAlgn val="ctr"/>
        <c:lblOffset val="100"/>
        <c:noMultiLvlLbl val="0"/>
      </c:catAx>
      <c:valAx>
        <c:axId val="375476920"/>
        <c:scaling>
          <c:orientation val="minMax"/>
          <c:max val="0.8"/>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lumMod val="50000"/>
                  </a:schemeClr>
                </a:solidFill>
                <a:latin typeface="+mn-lt"/>
                <a:ea typeface="+mn-ea"/>
                <a:cs typeface="+mn-cs"/>
              </a:defRPr>
            </a:pPr>
            <a:endParaRPr lang="en-US"/>
          </a:p>
        </c:txPr>
        <c:crossAx val="375475744"/>
        <c:crosses val="autoZero"/>
        <c:crossBetween val="between"/>
        <c:majorUnit val="0.2"/>
      </c:valAx>
      <c:valAx>
        <c:axId val="368327408"/>
        <c:scaling>
          <c:orientation val="minMax"/>
          <c:max val="11"/>
          <c:min val="0"/>
        </c:scaling>
        <c:delete val="1"/>
        <c:axPos val="r"/>
        <c:numFmt formatCode="General" sourceLinked="1"/>
        <c:majorTickMark val="out"/>
        <c:minorTickMark val="none"/>
        <c:tickLblPos val="nextTo"/>
        <c:crossAx val="368328192"/>
        <c:crosses val="max"/>
        <c:crossBetween val="midCat"/>
      </c:valAx>
      <c:valAx>
        <c:axId val="368328192"/>
        <c:scaling>
          <c:orientation val="minMax"/>
        </c:scaling>
        <c:delete val="1"/>
        <c:axPos val="b"/>
        <c:numFmt formatCode="0.0%" sourceLinked="1"/>
        <c:majorTickMark val="out"/>
        <c:minorTickMark val="none"/>
        <c:tickLblPos val="nextTo"/>
        <c:crossAx val="36832740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69F00D-AADB-4082-B247-22EC561A95E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865335B-0BEF-4ADC-82CC-D4A609181790}">
      <dgm:prSet custT="1"/>
      <dgm:spPr>
        <a:xfrm>
          <a:off x="2447" y="157654"/>
          <a:ext cx="1941909" cy="1165145"/>
        </a:xfrm>
        <a:prstGeom prst="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1800" dirty="0">
              <a:solidFill>
                <a:sysClr val="window" lastClr="FFFFFF"/>
              </a:solidFill>
              <a:latin typeface="Calibri" panose="020F0502020204030204"/>
              <a:ea typeface="+mn-ea"/>
              <a:cs typeface="+mn-cs"/>
            </a:rPr>
            <a:t>ACH DSRIP management</a:t>
          </a:r>
        </a:p>
      </dgm:t>
    </dgm:pt>
    <dgm:pt modelId="{DDD6B472-348B-4468-9267-49A78DD9B4AA}" type="parTrans" cxnId="{AB8FD3DE-C771-4EE3-BF2C-933746347316}">
      <dgm:prSet/>
      <dgm:spPr/>
      <dgm:t>
        <a:bodyPr/>
        <a:lstStyle/>
        <a:p>
          <a:endParaRPr lang="en-US" sz="1200"/>
        </a:p>
      </dgm:t>
    </dgm:pt>
    <dgm:pt modelId="{767E5980-1696-4D92-9A2E-B81F90B3DB75}" type="sibTrans" cxnId="{AB8FD3DE-C771-4EE3-BF2C-933746347316}">
      <dgm:prSet/>
      <dgm:spPr/>
      <dgm:t>
        <a:bodyPr/>
        <a:lstStyle/>
        <a:p>
          <a:endParaRPr lang="en-US" sz="1200"/>
        </a:p>
      </dgm:t>
    </dgm:pt>
    <dgm:pt modelId="{31E1B44C-82F3-45D2-849E-D7B01166F46E}">
      <dgm:prSet custT="1"/>
      <dgm:spPr>
        <a:xfrm>
          <a:off x="4274648" y="157654"/>
          <a:ext cx="1941909" cy="1165145"/>
        </a:xfrm>
        <a:prstGeom prst="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1800" dirty="0">
              <a:solidFill>
                <a:sysClr val="window" lastClr="FFFFFF"/>
              </a:solidFill>
              <a:latin typeface="Calibri" panose="020F0502020204030204"/>
              <a:ea typeface="+mn-ea"/>
              <a:cs typeface="+mn-cs"/>
            </a:rPr>
            <a:t>Pay out to partners</a:t>
          </a:r>
        </a:p>
      </dgm:t>
    </dgm:pt>
    <dgm:pt modelId="{D3ECD05E-B235-48B9-BCA9-BC96A1FB4FA9}" type="parTrans" cxnId="{0C74D63F-438C-4DBF-B49B-6C40CC3FB52C}">
      <dgm:prSet/>
      <dgm:spPr/>
      <dgm:t>
        <a:bodyPr/>
        <a:lstStyle/>
        <a:p>
          <a:endParaRPr lang="en-US" sz="1200"/>
        </a:p>
      </dgm:t>
    </dgm:pt>
    <dgm:pt modelId="{E38F7759-6FC5-4754-A33C-72115ED57BE1}" type="sibTrans" cxnId="{0C74D63F-438C-4DBF-B49B-6C40CC3FB52C}">
      <dgm:prSet/>
      <dgm:spPr/>
      <dgm:t>
        <a:bodyPr/>
        <a:lstStyle/>
        <a:p>
          <a:endParaRPr lang="en-US" sz="1200"/>
        </a:p>
      </dgm:t>
    </dgm:pt>
    <dgm:pt modelId="{F9D2431A-BDA8-43BA-9363-E0A1D18A5C52}">
      <dgm:prSet custT="1"/>
      <dgm:spPr>
        <a:xfrm>
          <a:off x="6410749" y="157654"/>
          <a:ext cx="1941909" cy="1165145"/>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1800" dirty="0">
              <a:solidFill>
                <a:sysClr val="window" lastClr="FFFFFF"/>
              </a:solidFill>
              <a:latin typeface="Calibri" panose="020F0502020204030204"/>
              <a:ea typeface="+mn-ea"/>
              <a:cs typeface="+mn-cs"/>
            </a:rPr>
            <a:t>Community resiliency fund</a:t>
          </a:r>
        </a:p>
      </dgm:t>
    </dgm:pt>
    <dgm:pt modelId="{A341CC23-F5C5-475B-ABCD-AE5B7D6E9200}" type="parTrans" cxnId="{63FEAE2F-E982-4554-9A82-AB91C1747CB2}">
      <dgm:prSet/>
      <dgm:spPr/>
      <dgm:t>
        <a:bodyPr/>
        <a:lstStyle/>
        <a:p>
          <a:endParaRPr lang="en-US" sz="1200"/>
        </a:p>
      </dgm:t>
    </dgm:pt>
    <dgm:pt modelId="{43415768-4DAB-4C50-B082-EA1F6E315DE6}" type="sibTrans" cxnId="{63FEAE2F-E982-4554-9A82-AB91C1747CB2}">
      <dgm:prSet/>
      <dgm:spPr/>
      <dgm:t>
        <a:bodyPr/>
        <a:lstStyle/>
        <a:p>
          <a:endParaRPr lang="en-US" sz="1200"/>
        </a:p>
      </dgm:t>
    </dgm:pt>
    <dgm:pt modelId="{4C88E43F-A5E2-4F00-9E07-ADEEA12CF232}">
      <dgm:prSet custT="1"/>
      <dgm:spPr>
        <a:xfrm>
          <a:off x="2138548" y="157654"/>
          <a:ext cx="1941909" cy="1165145"/>
        </a:xfrm>
        <a:prstGeom prst="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1800" dirty="0">
              <a:solidFill>
                <a:sysClr val="window" lastClr="FFFFFF"/>
              </a:solidFill>
              <a:latin typeface="Calibri" panose="020F0502020204030204"/>
              <a:ea typeface="+mn-ea"/>
              <a:cs typeface="+mn-cs"/>
            </a:rPr>
            <a:t>Systems Capacity Building Fund </a:t>
          </a:r>
          <a:r>
            <a:rPr lang="en-US" sz="1400" dirty="0">
              <a:solidFill>
                <a:sysClr val="window" lastClr="FFFFFF"/>
              </a:solidFill>
              <a:latin typeface="Calibri" panose="020F0502020204030204"/>
              <a:ea typeface="+mn-ea"/>
              <a:cs typeface="+mn-cs"/>
            </a:rPr>
            <a:t>(Regional investments) </a:t>
          </a:r>
          <a:endParaRPr lang="en-US" sz="1800" dirty="0">
            <a:solidFill>
              <a:sysClr val="window" lastClr="FFFFFF"/>
            </a:solidFill>
            <a:latin typeface="Calibri" panose="020F0502020204030204"/>
            <a:ea typeface="+mn-ea"/>
            <a:cs typeface="+mn-cs"/>
          </a:endParaRPr>
        </a:p>
      </dgm:t>
    </dgm:pt>
    <dgm:pt modelId="{5F522181-BAAF-49C4-A27B-61DC5C4915C1}" type="parTrans" cxnId="{924F008F-BE68-4D8B-9DA1-C9027D4C553B}">
      <dgm:prSet/>
      <dgm:spPr/>
      <dgm:t>
        <a:bodyPr/>
        <a:lstStyle/>
        <a:p>
          <a:endParaRPr lang="en-US" sz="1200"/>
        </a:p>
      </dgm:t>
    </dgm:pt>
    <dgm:pt modelId="{56E3F611-6762-4DD0-B447-EE276F16A217}" type="sibTrans" cxnId="{924F008F-BE68-4D8B-9DA1-C9027D4C553B}">
      <dgm:prSet/>
      <dgm:spPr/>
      <dgm:t>
        <a:bodyPr/>
        <a:lstStyle/>
        <a:p>
          <a:endParaRPr lang="en-US" sz="1200"/>
        </a:p>
      </dgm:t>
    </dgm:pt>
    <dgm:pt modelId="{B7D46396-DB84-482C-B52D-E96DDB770164}" type="pres">
      <dgm:prSet presAssocID="{3C69F00D-AADB-4082-B247-22EC561A95E8}" presName="diagram" presStyleCnt="0">
        <dgm:presLayoutVars>
          <dgm:dir/>
          <dgm:resizeHandles val="exact"/>
        </dgm:presLayoutVars>
      </dgm:prSet>
      <dgm:spPr/>
      <dgm:t>
        <a:bodyPr/>
        <a:lstStyle/>
        <a:p>
          <a:endParaRPr lang="en-US"/>
        </a:p>
      </dgm:t>
    </dgm:pt>
    <dgm:pt modelId="{E6BE609F-6F83-4724-9D90-CD13678E10E8}" type="pres">
      <dgm:prSet presAssocID="{0865335B-0BEF-4ADC-82CC-D4A609181790}" presName="node" presStyleLbl="node1" presStyleIdx="0" presStyleCnt="4">
        <dgm:presLayoutVars>
          <dgm:bulletEnabled val="1"/>
        </dgm:presLayoutVars>
      </dgm:prSet>
      <dgm:spPr/>
      <dgm:t>
        <a:bodyPr/>
        <a:lstStyle/>
        <a:p>
          <a:endParaRPr lang="en-US"/>
        </a:p>
      </dgm:t>
    </dgm:pt>
    <dgm:pt modelId="{A835E159-CF08-42BD-9858-010BE08C39A1}" type="pres">
      <dgm:prSet presAssocID="{767E5980-1696-4D92-9A2E-B81F90B3DB75}" presName="sibTrans" presStyleCnt="0"/>
      <dgm:spPr/>
    </dgm:pt>
    <dgm:pt modelId="{6650046E-A039-4F6C-B061-7C3F7E263365}" type="pres">
      <dgm:prSet presAssocID="{4C88E43F-A5E2-4F00-9E07-ADEEA12CF232}" presName="node" presStyleLbl="node1" presStyleIdx="1" presStyleCnt="4">
        <dgm:presLayoutVars>
          <dgm:bulletEnabled val="1"/>
        </dgm:presLayoutVars>
      </dgm:prSet>
      <dgm:spPr/>
      <dgm:t>
        <a:bodyPr/>
        <a:lstStyle/>
        <a:p>
          <a:endParaRPr lang="en-US"/>
        </a:p>
      </dgm:t>
    </dgm:pt>
    <dgm:pt modelId="{E2F27E6C-B9E5-4A91-9C2D-904862E6D15D}" type="pres">
      <dgm:prSet presAssocID="{56E3F611-6762-4DD0-B447-EE276F16A217}" presName="sibTrans" presStyleCnt="0"/>
      <dgm:spPr/>
    </dgm:pt>
    <dgm:pt modelId="{4570F29A-78AC-404D-8C34-66FB0C65799F}" type="pres">
      <dgm:prSet presAssocID="{31E1B44C-82F3-45D2-849E-D7B01166F46E}" presName="node" presStyleLbl="node1" presStyleIdx="2" presStyleCnt="4">
        <dgm:presLayoutVars>
          <dgm:bulletEnabled val="1"/>
        </dgm:presLayoutVars>
      </dgm:prSet>
      <dgm:spPr/>
      <dgm:t>
        <a:bodyPr/>
        <a:lstStyle/>
        <a:p>
          <a:endParaRPr lang="en-US"/>
        </a:p>
      </dgm:t>
    </dgm:pt>
    <dgm:pt modelId="{6A679C36-0576-42DB-9AFC-7AD3FA113A3B}" type="pres">
      <dgm:prSet presAssocID="{E38F7759-6FC5-4754-A33C-72115ED57BE1}" presName="sibTrans" presStyleCnt="0"/>
      <dgm:spPr/>
    </dgm:pt>
    <dgm:pt modelId="{78C07034-D054-47AB-8A36-7D9777DF1CFE}" type="pres">
      <dgm:prSet presAssocID="{F9D2431A-BDA8-43BA-9363-E0A1D18A5C52}" presName="node" presStyleLbl="node1" presStyleIdx="3" presStyleCnt="4">
        <dgm:presLayoutVars>
          <dgm:bulletEnabled val="1"/>
        </dgm:presLayoutVars>
      </dgm:prSet>
      <dgm:spPr/>
      <dgm:t>
        <a:bodyPr/>
        <a:lstStyle/>
        <a:p>
          <a:endParaRPr lang="en-US"/>
        </a:p>
      </dgm:t>
    </dgm:pt>
  </dgm:ptLst>
  <dgm:cxnLst>
    <dgm:cxn modelId="{EA01808D-F45B-43C5-A646-167AF3BF1445}" type="presOf" srcId="{31E1B44C-82F3-45D2-849E-D7B01166F46E}" destId="{4570F29A-78AC-404D-8C34-66FB0C65799F}" srcOrd="0" destOrd="0" presId="urn:microsoft.com/office/officeart/2005/8/layout/default"/>
    <dgm:cxn modelId="{EC263482-3595-4E68-ABC4-38251523C140}" type="presOf" srcId="{3C69F00D-AADB-4082-B247-22EC561A95E8}" destId="{B7D46396-DB84-482C-B52D-E96DDB770164}" srcOrd="0" destOrd="0" presId="urn:microsoft.com/office/officeart/2005/8/layout/default"/>
    <dgm:cxn modelId="{A4D09C0F-3B6C-4D2F-A184-1B6C0A5E8C2B}" type="presOf" srcId="{4C88E43F-A5E2-4F00-9E07-ADEEA12CF232}" destId="{6650046E-A039-4F6C-B061-7C3F7E263365}" srcOrd="0" destOrd="0" presId="urn:microsoft.com/office/officeart/2005/8/layout/default"/>
    <dgm:cxn modelId="{E97F4935-2E49-42F1-A11D-CF188594B9AC}" type="presOf" srcId="{F9D2431A-BDA8-43BA-9363-E0A1D18A5C52}" destId="{78C07034-D054-47AB-8A36-7D9777DF1CFE}" srcOrd="0" destOrd="0" presId="urn:microsoft.com/office/officeart/2005/8/layout/default"/>
    <dgm:cxn modelId="{AB8FD3DE-C771-4EE3-BF2C-933746347316}" srcId="{3C69F00D-AADB-4082-B247-22EC561A95E8}" destId="{0865335B-0BEF-4ADC-82CC-D4A609181790}" srcOrd="0" destOrd="0" parTransId="{DDD6B472-348B-4468-9267-49A78DD9B4AA}" sibTransId="{767E5980-1696-4D92-9A2E-B81F90B3DB75}"/>
    <dgm:cxn modelId="{0C74D63F-438C-4DBF-B49B-6C40CC3FB52C}" srcId="{3C69F00D-AADB-4082-B247-22EC561A95E8}" destId="{31E1B44C-82F3-45D2-849E-D7B01166F46E}" srcOrd="2" destOrd="0" parTransId="{D3ECD05E-B235-48B9-BCA9-BC96A1FB4FA9}" sibTransId="{E38F7759-6FC5-4754-A33C-72115ED57BE1}"/>
    <dgm:cxn modelId="{924F008F-BE68-4D8B-9DA1-C9027D4C553B}" srcId="{3C69F00D-AADB-4082-B247-22EC561A95E8}" destId="{4C88E43F-A5E2-4F00-9E07-ADEEA12CF232}" srcOrd="1" destOrd="0" parTransId="{5F522181-BAAF-49C4-A27B-61DC5C4915C1}" sibTransId="{56E3F611-6762-4DD0-B447-EE276F16A217}"/>
    <dgm:cxn modelId="{BA27F7DB-9A9D-4FD7-9C60-3B5BA628D4C7}" type="presOf" srcId="{0865335B-0BEF-4ADC-82CC-D4A609181790}" destId="{E6BE609F-6F83-4724-9D90-CD13678E10E8}" srcOrd="0" destOrd="0" presId="urn:microsoft.com/office/officeart/2005/8/layout/default"/>
    <dgm:cxn modelId="{63FEAE2F-E982-4554-9A82-AB91C1747CB2}" srcId="{3C69F00D-AADB-4082-B247-22EC561A95E8}" destId="{F9D2431A-BDA8-43BA-9363-E0A1D18A5C52}" srcOrd="3" destOrd="0" parTransId="{A341CC23-F5C5-475B-ABCD-AE5B7D6E9200}" sibTransId="{43415768-4DAB-4C50-B082-EA1F6E315DE6}"/>
    <dgm:cxn modelId="{37E1B865-6572-4BE8-8986-81A51693C28C}" type="presParOf" srcId="{B7D46396-DB84-482C-B52D-E96DDB770164}" destId="{E6BE609F-6F83-4724-9D90-CD13678E10E8}" srcOrd="0" destOrd="0" presId="urn:microsoft.com/office/officeart/2005/8/layout/default"/>
    <dgm:cxn modelId="{CE858764-295F-4119-8175-F64FC29845A9}" type="presParOf" srcId="{B7D46396-DB84-482C-B52D-E96DDB770164}" destId="{A835E159-CF08-42BD-9858-010BE08C39A1}" srcOrd="1" destOrd="0" presId="urn:microsoft.com/office/officeart/2005/8/layout/default"/>
    <dgm:cxn modelId="{82352D95-DB8D-45B3-966D-7BFC3F5BB41F}" type="presParOf" srcId="{B7D46396-DB84-482C-B52D-E96DDB770164}" destId="{6650046E-A039-4F6C-B061-7C3F7E263365}" srcOrd="2" destOrd="0" presId="urn:microsoft.com/office/officeart/2005/8/layout/default"/>
    <dgm:cxn modelId="{9B0F4D6E-846C-4618-832E-EB0F49D1DC2A}" type="presParOf" srcId="{B7D46396-DB84-482C-B52D-E96DDB770164}" destId="{E2F27E6C-B9E5-4A91-9C2D-904862E6D15D}" srcOrd="3" destOrd="0" presId="urn:microsoft.com/office/officeart/2005/8/layout/default"/>
    <dgm:cxn modelId="{7D4D965B-8405-4960-8811-BD13126E9A44}" type="presParOf" srcId="{B7D46396-DB84-482C-B52D-E96DDB770164}" destId="{4570F29A-78AC-404D-8C34-66FB0C65799F}" srcOrd="4" destOrd="0" presId="urn:microsoft.com/office/officeart/2005/8/layout/default"/>
    <dgm:cxn modelId="{A3990B34-3281-48E0-BC44-4186A7E43451}" type="presParOf" srcId="{B7D46396-DB84-482C-B52D-E96DDB770164}" destId="{6A679C36-0576-42DB-9AFC-7AD3FA113A3B}" srcOrd="5" destOrd="0" presId="urn:microsoft.com/office/officeart/2005/8/layout/default"/>
    <dgm:cxn modelId="{01310276-19D0-4B15-8EF4-DA00AFD5CD74}" type="presParOf" srcId="{B7D46396-DB84-482C-B52D-E96DDB770164}" destId="{78C07034-D054-47AB-8A36-7D9777DF1CF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1ABB118-587D-4521-B816-77A0794F31D6}"/>
              </a:ext>
            </a:extLst>
          </p:cNvPr>
          <p:cNvSpPr>
            <a:spLocks noGrp="1"/>
          </p:cNvSpPr>
          <p:nvPr>
            <p:ph type="hdr" sz="quarter"/>
          </p:nvPr>
        </p:nvSpPr>
        <p:spPr>
          <a:xfrm>
            <a:off x="0" y="0"/>
            <a:ext cx="4002019" cy="34881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D8AF7ED9-3D9B-4260-90D5-D71B039F3A51}"/>
              </a:ext>
            </a:extLst>
          </p:cNvPr>
          <p:cNvSpPr>
            <a:spLocks noGrp="1"/>
          </p:cNvSpPr>
          <p:nvPr>
            <p:ph type="dt" sz="quarter" idx="1"/>
          </p:nvPr>
        </p:nvSpPr>
        <p:spPr>
          <a:xfrm>
            <a:off x="5231947" y="0"/>
            <a:ext cx="4002019" cy="348818"/>
          </a:xfrm>
          <a:prstGeom prst="rect">
            <a:avLst/>
          </a:prstGeom>
        </p:spPr>
        <p:txBody>
          <a:bodyPr vert="horz" lIns="91440" tIns="45720" rIns="91440" bIns="45720" rtlCol="0"/>
          <a:lstStyle>
            <a:lvl1pPr algn="r">
              <a:defRPr sz="1200"/>
            </a:lvl1pPr>
          </a:lstStyle>
          <a:p>
            <a:fld id="{FEED306F-0C3C-44B4-A169-06B3971C3256}" type="datetimeFigureOut">
              <a:rPr lang="en-US" smtClean="0"/>
              <a:t>2/13/2018</a:t>
            </a:fld>
            <a:endParaRPr lang="en-US"/>
          </a:p>
        </p:txBody>
      </p:sp>
      <p:sp>
        <p:nvSpPr>
          <p:cNvPr id="4" name="Footer Placeholder 3">
            <a:extLst>
              <a:ext uri="{FF2B5EF4-FFF2-40B4-BE49-F238E27FC236}">
                <a16:creationId xmlns:a16="http://schemas.microsoft.com/office/drawing/2014/main" xmlns="" id="{A208095D-C7EE-4FD6-B37D-EBAB8BF3BE77}"/>
              </a:ext>
            </a:extLst>
          </p:cNvPr>
          <p:cNvSpPr>
            <a:spLocks noGrp="1"/>
          </p:cNvSpPr>
          <p:nvPr>
            <p:ph type="ftr" sz="quarter" idx="2"/>
          </p:nvPr>
        </p:nvSpPr>
        <p:spPr>
          <a:xfrm>
            <a:off x="0" y="6601257"/>
            <a:ext cx="4002019" cy="34881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57CAFD0C-C416-43F2-B579-64AE1D35E47F}"/>
              </a:ext>
            </a:extLst>
          </p:cNvPr>
          <p:cNvSpPr>
            <a:spLocks noGrp="1"/>
          </p:cNvSpPr>
          <p:nvPr>
            <p:ph type="sldNum" sz="quarter" idx="3"/>
          </p:nvPr>
        </p:nvSpPr>
        <p:spPr>
          <a:xfrm>
            <a:off x="5231947" y="6601257"/>
            <a:ext cx="4002019" cy="348818"/>
          </a:xfrm>
          <a:prstGeom prst="rect">
            <a:avLst/>
          </a:prstGeom>
        </p:spPr>
        <p:txBody>
          <a:bodyPr vert="horz" lIns="91440" tIns="45720" rIns="91440" bIns="45720" rtlCol="0" anchor="b"/>
          <a:lstStyle>
            <a:lvl1pPr algn="r">
              <a:defRPr sz="1200"/>
            </a:lvl1pPr>
          </a:lstStyle>
          <a:p>
            <a:fld id="{1FF4E53E-A52A-438B-862C-43A08C1606C7}" type="slidenum">
              <a:rPr lang="en-US" smtClean="0"/>
              <a:t>‹#›</a:t>
            </a:fld>
            <a:endParaRPr lang="en-US"/>
          </a:p>
        </p:txBody>
      </p:sp>
    </p:spTree>
    <p:extLst>
      <p:ext uri="{BB962C8B-B14F-4D97-AF65-F5344CB8AC3E}">
        <p14:creationId xmlns:p14="http://schemas.microsoft.com/office/powerpoint/2010/main" val="3916651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2299" cy="348711"/>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5231640" y="0"/>
            <a:ext cx="4002299" cy="348711"/>
          </a:xfrm>
          <a:prstGeom prst="rect">
            <a:avLst/>
          </a:prstGeom>
        </p:spPr>
        <p:txBody>
          <a:bodyPr vert="horz" lIns="92492" tIns="46246" rIns="92492" bIns="46246" rtlCol="0"/>
          <a:lstStyle>
            <a:lvl1pPr algn="r">
              <a:defRPr sz="1200"/>
            </a:lvl1pPr>
          </a:lstStyle>
          <a:p>
            <a:fld id="{86A873D1-030B-4798-8542-B27303A4C64B}" type="datetimeFigureOut">
              <a:rPr lang="en-US" smtClean="0"/>
              <a:t>2/13/2018</a:t>
            </a:fld>
            <a:endParaRPr lang="en-US" dirty="0"/>
          </a:p>
        </p:txBody>
      </p:sp>
      <p:sp>
        <p:nvSpPr>
          <p:cNvPr id="4" name="Slide Image Placeholder 3"/>
          <p:cNvSpPr>
            <a:spLocks noGrp="1" noRot="1" noChangeAspect="1"/>
          </p:cNvSpPr>
          <p:nvPr>
            <p:ph type="sldImg" idx="2"/>
          </p:nvPr>
        </p:nvSpPr>
        <p:spPr>
          <a:xfrm>
            <a:off x="3054350" y="868363"/>
            <a:ext cx="3127375" cy="23463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923608" y="3344724"/>
            <a:ext cx="7388860" cy="2736592"/>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01366"/>
            <a:ext cx="4002299" cy="348710"/>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31640" y="6601366"/>
            <a:ext cx="4002299" cy="348710"/>
          </a:xfrm>
          <a:prstGeom prst="rect">
            <a:avLst/>
          </a:prstGeom>
        </p:spPr>
        <p:txBody>
          <a:bodyPr vert="horz" lIns="92492" tIns="46246" rIns="92492" bIns="46246" rtlCol="0" anchor="b"/>
          <a:lstStyle>
            <a:lvl1pPr algn="r">
              <a:defRPr sz="1200"/>
            </a:lvl1pPr>
          </a:lstStyle>
          <a:p>
            <a:fld id="{91DBF055-C9AC-4C91-93EB-3EB81FB127C1}" type="slidenum">
              <a:rPr lang="en-US" smtClean="0"/>
              <a:t>‹#›</a:t>
            </a:fld>
            <a:endParaRPr lang="en-US" dirty="0"/>
          </a:p>
        </p:txBody>
      </p:sp>
    </p:spTree>
    <p:extLst>
      <p:ext uri="{BB962C8B-B14F-4D97-AF65-F5344CB8AC3E}">
        <p14:creationId xmlns:p14="http://schemas.microsoft.com/office/powerpoint/2010/main" val="2057356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Calibri" pitchFamily="34" charset="0"/>
              </a:rPr>
              <a:t>The same clinical strategies might have very different impact depending on the challenges patients go home to when they leave the point of care. </a:t>
            </a:r>
            <a:endParaRPr lang="en-US" dirty="0">
              <a:latin typeface="Calibri"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Calibri" pitchFamily="34" charset="0"/>
              </a:rPr>
              <a:t>Likewise, the social determinants of health play a profound role in shaping health outcomes for populations. </a:t>
            </a:r>
            <a:endParaRPr lang="en-US" sz="500" b="1" dirty="0">
              <a:latin typeface="Calibri" pitchFamily="34" charset="0"/>
            </a:endParaRPr>
          </a:p>
          <a:p>
            <a:endParaRPr lang="en-US" b="1" dirty="0"/>
          </a:p>
          <a:p>
            <a:r>
              <a:rPr lang="en-US" b="1" dirty="0"/>
              <a:t>Clinical</a:t>
            </a:r>
            <a:r>
              <a:rPr lang="en-US" b="1" baseline="0" dirty="0"/>
              <a:t> Strategies (EVIDENCE BASED APPROACHES): </a:t>
            </a:r>
            <a:r>
              <a:rPr lang="en-US" u="sng" baseline="0" dirty="0"/>
              <a:t>Treatment</a:t>
            </a:r>
            <a:r>
              <a:rPr lang="en-US" baseline="0" dirty="0"/>
              <a:t> – ways to treat or cure; </a:t>
            </a:r>
            <a:r>
              <a:rPr lang="en-US" u="sng" baseline="0" dirty="0"/>
              <a:t>Prevention</a:t>
            </a:r>
            <a:r>
              <a:rPr lang="en-US" baseline="0" dirty="0"/>
              <a:t> – ways to screen for and catch it earlier; </a:t>
            </a:r>
            <a:r>
              <a:rPr lang="en-US" u="sng" baseline="0" dirty="0"/>
              <a:t>Symptom Management </a:t>
            </a:r>
            <a:r>
              <a:rPr lang="en-US" baseline="0" dirty="0"/>
              <a:t>– ways to manage suffering and ease the way</a:t>
            </a:r>
          </a:p>
          <a:p>
            <a:r>
              <a:rPr lang="en-US" b="1" baseline="0" dirty="0"/>
              <a:t>Health Services and Systems (HOW CARE IS ORGANIZED &amp; DELIVERED SHAPES OUTCOMES): </a:t>
            </a:r>
            <a:r>
              <a:rPr lang="en-US" u="sng" baseline="0" dirty="0"/>
              <a:t>Health Policy </a:t>
            </a:r>
            <a:r>
              <a:rPr lang="en-US" baseline="0" dirty="0"/>
              <a:t>– coverage, access, regulatory &amp; accountability structures, etc.; </a:t>
            </a:r>
            <a:r>
              <a:rPr lang="en-US" u="sng" baseline="0" dirty="0"/>
              <a:t>Payment &amp; Finance </a:t>
            </a:r>
            <a:r>
              <a:rPr lang="en-US" baseline="0" dirty="0"/>
              <a:t>– bundled payments, risk sharing, </a:t>
            </a:r>
            <a:r>
              <a:rPr lang="en-US" baseline="0" dirty="0" err="1"/>
              <a:t>ACO</a:t>
            </a:r>
            <a:r>
              <a:rPr lang="en-US" baseline="0" dirty="0"/>
              <a:t> movement, cost effectiveness, etc.; </a:t>
            </a:r>
            <a:r>
              <a:rPr lang="en-US" u="sng" baseline="0" dirty="0"/>
              <a:t>Structure of Care </a:t>
            </a:r>
            <a:r>
              <a:rPr lang="en-US" baseline="0" dirty="0"/>
              <a:t>– medical home, whole-person care, shared decision-making, etc.; </a:t>
            </a:r>
            <a:r>
              <a:rPr lang="en-US" u="sng" baseline="0" dirty="0"/>
              <a:t>Connected Systems </a:t>
            </a:r>
            <a:r>
              <a:rPr lang="en-US" baseline="0" dirty="0"/>
              <a:t>– public health, social services, informal care networks, etc. </a:t>
            </a:r>
          </a:p>
          <a:p>
            <a:r>
              <a:rPr lang="en-US" b="1" dirty="0"/>
              <a:t>Social Determinants</a:t>
            </a:r>
            <a:r>
              <a:rPr lang="en-US" b="1" baseline="0" dirty="0"/>
              <a:t> of Health (HOW KEY DRIVERS OF POPULATION </a:t>
            </a:r>
            <a:r>
              <a:rPr lang="en-US" b="1" baseline="0" dirty="0" err="1"/>
              <a:t>HEALH</a:t>
            </a:r>
            <a:r>
              <a:rPr lang="en-US" b="1" baseline="0" dirty="0"/>
              <a:t> SHAPE OUTCOMES): </a:t>
            </a:r>
            <a:r>
              <a:rPr lang="en-US" u="sng" baseline="0" dirty="0"/>
              <a:t>Built Environment </a:t>
            </a:r>
            <a:r>
              <a:rPr lang="en-US" baseline="0" dirty="0"/>
              <a:t>– food environment, housing, transformation, walkability, etc.; </a:t>
            </a:r>
            <a:r>
              <a:rPr lang="en-US" u="sng" baseline="0" dirty="0"/>
              <a:t>Social Environments </a:t>
            </a:r>
            <a:r>
              <a:rPr lang="en-US" baseline="0" dirty="0"/>
              <a:t>– social connectedness, isolation, neighborhood cohesion, etc.; </a:t>
            </a:r>
            <a:r>
              <a:rPr lang="en-US" u="sng" baseline="0" dirty="0"/>
              <a:t>Biography</a:t>
            </a:r>
            <a:r>
              <a:rPr lang="en-US" baseline="0" dirty="0"/>
              <a:t> – trauma history, biographical risk, and resilience factors, etc.; </a:t>
            </a:r>
            <a:r>
              <a:rPr lang="en-US" u="sng" baseline="0" dirty="0"/>
              <a:t>Social Structure and Culture </a:t>
            </a:r>
            <a:r>
              <a:rPr lang="en-US" baseline="0" dirty="0"/>
              <a:t>– culture and beliefs, poverty and deprivation, disparities, etc.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A05DB-9243-49A0-A8BE-5DC633BDF2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8417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A05DB-9243-49A0-A8BE-5DC633BDF2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4138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F095F0-E4C0-2F48-A92B-BABF8CEA75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1624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First </a:t>
            </a:r>
            <a:r>
              <a:rPr lang="en-US" baseline="0"/>
              <a:t>Steps Database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D20777-5FD4-4B29-B664-C7ECB75E45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463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saw the “positive results” before the paper was published.</a:t>
            </a:r>
          </a:p>
          <a:p>
            <a:r>
              <a:rPr lang="en-US" dirty="0"/>
              <a:t>One</a:t>
            </a:r>
            <a:r>
              <a:rPr lang="en-US" baseline="0" dirty="0"/>
              <a:t> agency would never solve the health equity problem on its own – needed the whole community!</a:t>
            </a:r>
          </a:p>
          <a:p>
            <a:r>
              <a:rPr lang="en-US" baseline="0" dirty="0"/>
              <a:t>Pilot HUB brought together 7 care coordination agencies within one county.  All agencies used the same data collection tools, including the Pregnancy Pathway.  Care coordinators were offered incentives to find the women living in the highest risk census tracts.  Payment for outcomes!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72254E-10F9-403A-A11C-3045AEBD94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8604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!!!Video w/sound!!! </a:t>
            </a:r>
          </a:p>
          <a:p>
            <a:r>
              <a:rPr lang="en-US" sz="2000" b="1" dirty="0"/>
              <a:t>To play video, advance click once to start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F095F0-E4C0-2F48-A92B-BABF8CEA75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8744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5E6844-2715-4CA0-BCE7-9E3A3CC1D3C9}" type="slidenum">
              <a:rPr lang="en-US" smtClean="0"/>
              <a:t>41</a:t>
            </a:fld>
            <a:endParaRPr lang="en-US"/>
          </a:p>
        </p:txBody>
      </p:sp>
    </p:spTree>
    <p:extLst>
      <p:ext uri="{BB962C8B-B14F-4D97-AF65-F5344CB8AC3E}">
        <p14:creationId xmlns:p14="http://schemas.microsoft.com/office/powerpoint/2010/main" val="1579184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500" dirty="0"/>
              <a:t>STEP 1 </a:t>
            </a:r>
          </a:p>
          <a:p>
            <a:pPr lvl="1"/>
            <a:r>
              <a:rPr lang="en-US" dirty="0"/>
              <a:t>Complete Portfolio of Assessments</a:t>
            </a:r>
          </a:p>
          <a:p>
            <a:pPr lvl="1">
              <a:buFont typeface="Wingdings" panose="05000000000000000000" pitchFamily="2" charset="2"/>
              <a:buChar char="q"/>
            </a:pPr>
            <a:r>
              <a:rPr lang="en-US" dirty="0"/>
              <a:t> HIT/HIE</a:t>
            </a:r>
          </a:p>
          <a:p>
            <a:pPr lvl="1">
              <a:buFont typeface="Wingdings" panose="05000000000000000000" pitchFamily="2" charset="2"/>
              <a:buChar char="q"/>
            </a:pPr>
            <a:r>
              <a:rPr lang="en-US" dirty="0"/>
              <a:t> Current State Assessment</a:t>
            </a:r>
          </a:p>
          <a:p>
            <a:pPr lvl="1">
              <a:buFont typeface="Wingdings" panose="05000000000000000000" pitchFamily="2" charset="2"/>
              <a:buChar char="q"/>
            </a:pPr>
            <a:r>
              <a:rPr lang="en-US" dirty="0"/>
              <a:t> Transformation Assessment</a:t>
            </a:r>
          </a:p>
          <a:p>
            <a:pPr lvl="0"/>
            <a:r>
              <a:rPr lang="en-US" dirty="0"/>
              <a:t>STEP 2</a:t>
            </a:r>
          </a:p>
          <a:p>
            <a:pPr lvl="1"/>
            <a:r>
              <a:rPr lang="en-US" dirty="0"/>
              <a:t>Develop Individual Change Plans</a:t>
            </a:r>
          </a:p>
          <a:p>
            <a:pPr lvl="1">
              <a:buFont typeface="Wingdings" panose="05000000000000000000" pitchFamily="2" charset="2"/>
              <a:buChar char="q"/>
            </a:pPr>
            <a:r>
              <a:rPr lang="en-US" sz="1000" dirty="0"/>
              <a:t>  </a:t>
            </a:r>
            <a:r>
              <a:rPr lang="en-US" dirty="0"/>
              <a:t>Receive Change Package Tools:  Improvement Plan &amp; Initial Budget Template (Rules of Engagement, Driver Diagrams,)</a:t>
            </a:r>
          </a:p>
          <a:p>
            <a:pPr lvl="1">
              <a:buFont typeface="Wingdings" panose="05000000000000000000" pitchFamily="2" charset="2"/>
              <a:buChar char="q"/>
            </a:pPr>
            <a:r>
              <a:rPr lang="en-US" dirty="0"/>
              <a:t> </a:t>
            </a:r>
            <a:r>
              <a:rPr lang="en-US" b="1" dirty="0"/>
              <a:t>Settings:  </a:t>
            </a:r>
            <a:r>
              <a:rPr lang="en-US" dirty="0"/>
              <a:t>Identify which Settings you will transform in which community/geography</a:t>
            </a:r>
          </a:p>
          <a:p>
            <a:pPr lvl="1">
              <a:buFont typeface="Wingdings" panose="05000000000000000000" pitchFamily="2" charset="2"/>
              <a:buChar char="q"/>
            </a:pPr>
            <a:r>
              <a:rPr lang="en-US" b="1" dirty="0"/>
              <a:t> AIM</a:t>
            </a:r>
            <a:r>
              <a:rPr lang="en-US" dirty="0"/>
              <a:t>:  What are you trying to accomplish </a:t>
            </a:r>
            <a:r>
              <a:rPr lang="en-US" u="sng" dirty="0"/>
              <a:t>for each setting </a:t>
            </a:r>
            <a:r>
              <a:rPr lang="en-US" dirty="0"/>
              <a:t>you hope to transform</a:t>
            </a:r>
          </a:p>
          <a:p>
            <a:pPr lvl="1">
              <a:buFont typeface="Wingdings" panose="05000000000000000000" pitchFamily="2" charset="2"/>
              <a:buChar char="q"/>
            </a:pPr>
            <a:r>
              <a:rPr lang="en-US" dirty="0"/>
              <a:t> </a:t>
            </a:r>
            <a:r>
              <a:rPr lang="en-US" b="1" dirty="0"/>
              <a:t>Problem</a:t>
            </a:r>
            <a:r>
              <a:rPr lang="en-US" dirty="0"/>
              <a:t>:  Which specific problem(s) you want to solve for which </a:t>
            </a:r>
            <a:r>
              <a:rPr lang="en-US" u="sng" dirty="0"/>
              <a:t>priority populations</a:t>
            </a:r>
          </a:p>
          <a:p>
            <a:pPr lvl="1">
              <a:buFont typeface="Wingdings" panose="05000000000000000000" pitchFamily="2" charset="2"/>
              <a:buChar char="q"/>
            </a:pPr>
            <a:r>
              <a:rPr lang="en-US" b="1" dirty="0"/>
              <a:t> Partnerships:  </a:t>
            </a:r>
            <a:r>
              <a:rPr lang="en-US" dirty="0"/>
              <a:t>Identify which partners you will need to collaborate with to solve the identified problems</a:t>
            </a:r>
          </a:p>
          <a:p>
            <a:pPr lvl="1">
              <a:buFont typeface="Wingdings" panose="05000000000000000000" pitchFamily="2" charset="2"/>
              <a:buChar char="q"/>
            </a:pPr>
            <a:r>
              <a:rPr lang="en-US" dirty="0"/>
              <a:t> </a:t>
            </a:r>
            <a:r>
              <a:rPr lang="en-US" b="1" dirty="0"/>
              <a:t>Outcomes</a:t>
            </a:r>
            <a:r>
              <a:rPr lang="en-US" dirty="0"/>
              <a:t>:  Describe expected outcomes and objectives</a:t>
            </a:r>
          </a:p>
          <a:p>
            <a:pPr lvl="1">
              <a:buFont typeface="Wingdings" panose="05000000000000000000" pitchFamily="2" charset="2"/>
              <a:buChar char="q"/>
            </a:pPr>
            <a:r>
              <a:rPr lang="en-US" dirty="0"/>
              <a:t> </a:t>
            </a:r>
            <a:r>
              <a:rPr lang="en-US" b="1" dirty="0"/>
              <a:t>Measures:  </a:t>
            </a:r>
            <a:r>
              <a:rPr lang="en-US" dirty="0"/>
              <a:t>How will we know the change is an improvement - define the measures to monitor impact</a:t>
            </a:r>
          </a:p>
          <a:p>
            <a:pPr lvl="1">
              <a:buFont typeface="Wingdings" panose="05000000000000000000" pitchFamily="2" charset="2"/>
              <a:buChar char="q"/>
            </a:pPr>
            <a:r>
              <a:rPr lang="en-US" dirty="0"/>
              <a:t> </a:t>
            </a:r>
            <a:r>
              <a:rPr lang="en-US" b="1" dirty="0"/>
              <a:t>Change Ideas:  </a:t>
            </a:r>
            <a:r>
              <a:rPr lang="en-US" dirty="0"/>
              <a:t>What changes can we make that will lead to improvement? </a:t>
            </a:r>
          </a:p>
          <a:p>
            <a:pPr lvl="1">
              <a:buFont typeface="Wingdings" panose="05000000000000000000" pitchFamily="2" charset="2"/>
              <a:buChar char="q"/>
            </a:pPr>
            <a:r>
              <a:rPr lang="en-US" dirty="0"/>
              <a:t> </a:t>
            </a:r>
            <a:r>
              <a:rPr lang="en-US" b="1" dirty="0"/>
              <a:t>Initial Costs:  </a:t>
            </a:r>
            <a:r>
              <a:rPr lang="en-US" dirty="0"/>
              <a:t>Describe magnitude of resources it will take to make the change occur (FTE, T.A., Technology, etc.) </a:t>
            </a:r>
          </a:p>
          <a:p>
            <a:pPr lvl="1">
              <a:buFont typeface="Wingdings" panose="05000000000000000000" pitchFamily="2" charset="2"/>
              <a:buChar char="q"/>
            </a:pPr>
            <a:endParaRPr lang="en-US" dirty="0"/>
          </a:p>
          <a:p>
            <a:pPr lvl="1">
              <a:buFont typeface="Wingdings" panose="05000000000000000000" pitchFamily="2" charset="2"/>
              <a:buChar char="q"/>
            </a:pPr>
            <a:endParaRPr lang="en-US" dirty="0"/>
          </a:p>
          <a:p>
            <a:pPr lvl="0"/>
            <a:r>
              <a:rPr lang="en-US" dirty="0"/>
              <a:t>STEP 3</a:t>
            </a:r>
          </a:p>
          <a:p>
            <a:pPr lvl="1"/>
            <a:r>
              <a:rPr lang="en-US" dirty="0"/>
              <a:t>Complete Binding Letter Agreements</a:t>
            </a:r>
          </a:p>
          <a:p>
            <a:pPr lvl="1">
              <a:buFont typeface="Wingdings" panose="05000000000000000000" pitchFamily="2" charset="2"/>
              <a:buChar char="q"/>
            </a:pPr>
            <a:r>
              <a:rPr lang="en-US" dirty="0"/>
              <a:t> Details of this agreement/contract is dependent on state guidance.  Stay Tuned</a:t>
            </a:r>
          </a:p>
          <a:p>
            <a:pPr lvl="1">
              <a:buFont typeface="Wingdings" panose="05000000000000000000" pitchFamily="2" charset="2"/>
              <a:buChar char="q"/>
            </a:pPr>
            <a:r>
              <a:rPr lang="en-US" dirty="0"/>
              <a:t> Complete your individual Partner agreements  </a:t>
            </a:r>
          </a:p>
          <a:p>
            <a:endParaRPr lang="en-US" dirty="0"/>
          </a:p>
        </p:txBody>
      </p:sp>
      <p:sp>
        <p:nvSpPr>
          <p:cNvPr id="4" name="Slide Number Placeholder 3"/>
          <p:cNvSpPr>
            <a:spLocks noGrp="1"/>
          </p:cNvSpPr>
          <p:nvPr>
            <p:ph type="sldNum" sz="quarter" idx="10"/>
          </p:nvPr>
        </p:nvSpPr>
        <p:spPr/>
        <p:txBody>
          <a:bodyPr/>
          <a:lstStyle/>
          <a:p>
            <a:fld id="{91DBF055-C9AC-4C91-93EB-3EB81FB127C1}" type="slidenum">
              <a:rPr lang="en-US" smtClean="0"/>
              <a:t>44</a:t>
            </a:fld>
            <a:endParaRPr lang="en-US" dirty="0"/>
          </a:p>
        </p:txBody>
      </p:sp>
    </p:spTree>
    <p:extLst>
      <p:ext uri="{BB962C8B-B14F-4D97-AF65-F5344CB8AC3E}">
        <p14:creationId xmlns:p14="http://schemas.microsoft.com/office/powerpoint/2010/main" val="2518227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8.jpe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0.jpe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9.jpeg"/><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4" name="Group 3"/>
          <p:cNvGrpSpPr/>
          <p:nvPr userDrawn="1"/>
        </p:nvGrpSpPr>
        <p:grpSpPr>
          <a:xfrm>
            <a:off x="919419" y="-26462"/>
            <a:ext cx="8224581" cy="6893037"/>
            <a:chOff x="919419" y="-26462"/>
            <a:chExt cx="8224581" cy="6893037"/>
          </a:xfrm>
        </p:grpSpPr>
        <p:sp>
          <p:nvSpPr>
            <p:cNvPr id="10" name="Freeform 9"/>
            <p:cNvSpPr/>
            <p:nvPr userDrawn="1"/>
          </p:nvSpPr>
          <p:spPr>
            <a:xfrm>
              <a:off x="919419" y="-26462"/>
              <a:ext cx="5308196" cy="6893037"/>
            </a:xfrm>
            <a:custGeom>
              <a:avLst/>
              <a:gdLst>
                <a:gd name="connsiteX0" fmla="*/ 2364827 w 6595241"/>
                <a:gd name="connsiteY0" fmla="*/ 8758 h 6875517"/>
                <a:gd name="connsiteX1" fmla="*/ 4607034 w 6595241"/>
                <a:gd name="connsiteY1" fmla="*/ 2250965 h 6875517"/>
                <a:gd name="connsiteX2" fmla="*/ 0 w 6595241"/>
                <a:gd name="connsiteY2" fmla="*/ 6875517 h 6875517"/>
                <a:gd name="connsiteX3" fmla="*/ 6577724 w 6595241"/>
                <a:gd name="connsiteY3" fmla="*/ 6858000 h 6875517"/>
                <a:gd name="connsiteX4" fmla="*/ 6595241 w 6595241"/>
                <a:gd name="connsiteY4" fmla="*/ 0 h 6875517"/>
                <a:gd name="connsiteX5" fmla="*/ 2364827 w 6595241"/>
                <a:gd name="connsiteY5" fmla="*/ 8758 h 6875517"/>
                <a:gd name="connsiteX0" fmla="*/ 2364827 w 6595241"/>
                <a:gd name="connsiteY0" fmla="*/ 8758 h 6893035"/>
                <a:gd name="connsiteX1" fmla="*/ 4607034 w 6595241"/>
                <a:gd name="connsiteY1" fmla="*/ 2250965 h 6893035"/>
                <a:gd name="connsiteX2" fmla="*/ 0 w 6595241"/>
                <a:gd name="connsiteY2" fmla="*/ 6875517 h 6893035"/>
                <a:gd name="connsiteX3" fmla="*/ 6577724 w 6595241"/>
                <a:gd name="connsiteY3" fmla="*/ 6893035 h 6893035"/>
                <a:gd name="connsiteX4" fmla="*/ 6595241 w 6595241"/>
                <a:gd name="connsiteY4" fmla="*/ 0 h 6893035"/>
                <a:gd name="connsiteX5" fmla="*/ 2364827 w 6595241"/>
                <a:gd name="connsiteY5" fmla="*/ 8758 h 6893035"/>
                <a:gd name="connsiteX0" fmla="*/ 2364827 w 6577724"/>
                <a:gd name="connsiteY0" fmla="*/ 17703 h 6901980"/>
                <a:gd name="connsiteX1" fmla="*/ 4607034 w 6577724"/>
                <a:gd name="connsiteY1" fmla="*/ 2259910 h 6901980"/>
                <a:gd name="connsiteX2" fmla="*/ 0 w 6577724"/>
                <a:gd name="connsiteY2" fmla="*/ 6884462 h 6901980"/>
                <a:gd name="connsiteX3" fmla="*/ 6577724 w 6577724"/>
                <a:gd name="connsiteY3" fmla="*/ 6901980 h 6901980"/>
                <a:gd name="connsiteX4" fmla="*/ 5298379 w 6577724"/>
                <a:gd name="connsiteY4" fmla="*/ 0 h 6901980"/>
                <a:gd name="connsiteX5" fmla="*/ 2364827 w 6577724"/>
                <a:gd name="connsiteY5" fmla="*/ 17703 h 6901980"/>
                <a:gd name="connsiteX0" fmla="*/ 2364827 w 5298379"/>
                <a:gd name="connsiteY0" fmla="*/ 17703 h 6884462"/>
                <a:gd name="connsiteX1" fmla="*/ 4607034 w 5298379"/>
                <a:gd name="connsiteY1" fmla="*/ 2259910 h 6884462"/>
                <a:gd name="connsiteX2" fmla="*/ 0 w 5298379"/>
                <a:gd name="connsiteY2" fmla="*/ 6884462 h 6884462"/>
                <a:gd name="connsiteX3" fmla="*/ 5271917 w 5298379"/>
                <a:gd name="connsiteY3" fmla="*/ 6875148 h 6884462"/>
                <a:gd name="connsiteX4" fmla="*/ 5298379 w 5298379"/>
                <a:gd name="connsiteY4" fmla="*/ 0 h 6884462"/>
                <a:gd name="connsiteX5" fmla="*/ 2364827 w 5298379"/>
                <a:gd name="connsiteY5" fmla="*/ 17703 h 6884462"/>
                <a:gd name="connsiteX0" fmla="*/ 2364827 w 5298379"/>
                <a:gd name="connsiteY0" fmla="*/ 17703 h 6893037"/>
                <a:gd name="connsiteX1" fmla="*/ 4607034 w 5298379"/>
                <a:gd name="connsiteY1" fmla="*/ 2259910 h 6893037"/>
                <a:gd name="connsiteX2" fmla="*/ 0 w 5298379"/>
                <a:gd name="connsiteY2" fmla="*/ 6884462 h 6893037"/>
                <a:gd name="connsiteX3" fmla="*/ 5280861 w 5298379"/>
                <a:gd name="connsiteY3" fmla="*/ 6893037 h 6893037"/>
                <a:gd name="connsiteX4" fmla="*/ 5298379 w 5298379"/>
                <a:gd name="connsiteY4" fmla="*/ 0 h 6893037"/>
                <a:gd name="connsiteX5" fmla="*/ 2364827 w 5298379"/>
                <a:gd name="connsiteY5" fmla="*/ 17703 h 6893037"/>
                <a:gd name="connsiteX0" fmla="*/ 2364827 w 5308196"/>
                <a:gd name="connsiteY0" fmla="*/ 17703 h 6893037"/>
                <a:gd name="connsiteX1" fmla="*/ 4607034 w 5308196"/>
                <a:gd name="connsiteY1" fmla="*/ 2259910 h 6893037"/>
                <a:gd name="connsiteX2" fmla="*/ 0 w 5308196"/>
                <a:gd name="connsiteY2" fmla="*/ 6884462 h 6893037"/>
                <a:gd name="connsiteX3" fmla="*/ 5307136 w 5308196"/>
                <a:gd name="connsiteY3" fmla="*/ 6893037 h 6893037"/>
                <a:gd name="connsiteX4" fmla="*/ 5298379 w 5308196"/>
                <a:gd name="connsiteY4" fmla="*/ 0 h 6893037"/>
                <a:gd name="connsiteX5" fmla="*/ 2364827 w 5308196"/>
                <a:gd name="connsiteY5" fmla="*/ 17703 h 689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8196" h="6893037">
                  <a:moveTo>
                    <a:pt x="2364827" y="17703"/>
                  </a:moveTo>
                  <a:lnTo>
                    <a:pt x="4607034" y="2259910"/>
                  </a:lnTo>
                  <a:lnTo>
                    <a:pt x="0" y="6884462"/>
                  </a:lnTo>
                  <a:lnTo>
                    <a:pt x="5307136" y="6893037"/>
                  </a:lnTo>
                  <a:cubicBezTo>
                    <a:pt x="5312975" y="4595358"/>
                    <a:pt x="5292540" y="2297679"/>
                    <a:pt x="5298379" y="0"/>
                  </a:cubicBezTo>
                  <a:lnTo>
                    <a:pt x="2364827" y="17703"/>
                  </a:lnTo>
                  <a:close/>
                </a:path>
              </a:pathLst>
            </a:cu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p>
          </p:txBody>
        </p:sp>
        <p:sp>
          <p:nvSpPr>
            <p:cNvPr id="6" name="Freeform 5"/>
            <p:cNvSpPr/>
            <p:nvPr userDrawn="1"/>
          </p:nvSpPr>
          <p:spPr>
            <a:xfrm>
              <a:off x="1612172" y="-8759"/>
              <a:ext cx="7531828" cy="6866759"/>
            </a:xfrm>
            <a:custGeom>
              <a:avLst/>
              <a:gdLst>
                <a:gd name="connsiteX0" fmla="*/ 2364827 w 6595241"/>
                <a:gd name="connsiteY0" fmla="*/ 8758 h 6875517"/>
                <a:gd name="connsiteX1" fmla="*/ 4607034 w 6595241"/>
                <a:gd name="connsiteY1" fmla="*/ 2250965 h 6875517"/>
                <a:gd name="connsiteX2" fmla="*/ 0 w 6595241"/>
                <a:gd name="connsiteY2" fmla="*/ 6875517 h 6875517"/>
                <a:gd name="connsiteX3" fmla="*/ 6577724 w 6595241"/>
                <a:gd name="connsiteY3" fmla="*/ 6858000 h 6875517"/>
                <a:gd name="connsiteX4" fmla="*/ 6595241 w 6595241"/>
                <a:gd name="connsiteY4" fmla="*/ 0 h 6875517"/>
                <a:gd name="connsiteX5" fmla="*/ 2364827 w 6595241"/>
                <a:gd name="connsiteY5" fmla="*/ 8758 h 6875517"/>
                <a:gd name="connsiteX0" fmla="*/ 2364827 w 6595241"/>
                <a:gd name="connsiteY0" fmla="*/ 8758 h 6893035"/>
                <a:gd name="connsiteX1" fmla="*/ 4607034 w 6595241"/>
                <a:gd name="connsiteY1" fmla="*/ 2250965 h 6893035"/>
                <a:gd name="connsiteX2" fmla="*/ 0 w 6595241"/>
                <a:gd name="connsiteY2" fmla="*/ 6875517 h 6893035"/>
                <a:gd name="connsiteX3" fmla="*/ 6577724 w 6595241"/>
                <a:gd name="connsiteY3" fmla="*/ 6893035 h 6893035"/>
                <a:gd name="connsiteX4" fmla="*/ 6595241 w 6595241"/>
                <a:gd name="connsiteY4" fmla="*/ 0 h 6893035"/>
                <a:gd name="connsiteX5" fmla="*/ 2364827 w 6595241"/>
                <a:gd name="connsiteY5" fmla="*/ 8758 h 6893035"/>
                <a:gd name="connsiteX0" fmla="*/ 2364827 w 6577724"/>
                <a:gd name="connsiteY0" fmla="*/ 17703 h 6901980"/>
                <a:gd name="connsiteX1" fmla="*/ 4607034 w 6577724"/>
                <a:gd name="connsiteY1" fmla="*/ 2259910 h 6901980"/>
                <a:gd name="connsiteX2" fmla="*/ 0 w 6577724"/>
                <a:gd name="connsiteY2" fmla="*/ 6884462 h 6901980"/>
                <a:gd name="connsiteX3" fmla="*/ 6577724 w 6577724"/>
                <a:gd name="connsiteY3" fmla="*/ 6901980 h 6901980"/>
                <a:gd name="connsiteX4" fmla="*/ 5298379 w 6577724"/>
                <a:gd name="connsiteY4" fmla="*/ 0 h 6901980"/>
                <a:gd name="connsiteX5" fmla="*/ 2364827 w 6577724"/>
                <a:gd name="connsiteY5" fmla="*/ 17703 h 6901980"/>
                <a:gd name="connsiteX0" fmla="*/ 2364827 w 5298379"/>
                <a:gd name="connsiteY0" fmla="*/ 17703 h 6884462"/>
                <a:gd name="connsiteX1" fmla="*/ 4607034 w 5298379"/>
                <a:gd name="connsiteY1" fmla="*/ 2259910 h 6884462"/>
                <a:gd name="connsiteX2" fmla="*/ 0 w 5298379"/>
                <a:gd name="connsiteY2" fmla="*/ 6884462 h 6884462"/>
                <a:gd name="connsiteX3" fmla="*/ 5271917 w 5298379"/>
                <a:gd name="connsiteY3" fmla="*/ 6875148 h 6884462"/>
                <a:gd name="connsiteX4" fmla="*/ 5298379 w 5298379"/>
                <a:gd name="connsiteY4" fmla="*/ 0 h 6884462"/>
                <a:gd name="connsiteX5" fmla="*/ 2364827 w 5298379"/>
                <a:gd name="connsiteY5" fmla="*/ 17703 h 6884462"/>
                <a:gd name="connsiteX0" fmla="*/ 2364827 w 5298379"/>
                <a:gd name="connsiteY0" fmla="*/ 17703 h 6893037"/>
                <a:gd name="connsiteX1" fmla="*/ 4607034 w 5298379"/>
                <a:gd name="connsiteY1" fmla="*/ 2259910 h 6893037"/>
                <a:gd name="connsiteX2" fmla="*/ 0 w 5298379"/>
                <a:gd name="connsiteY2" fmla="*/ 6884462 h 6893037"/>
                <a:gd name="connsiteX3" fmla="*/ 5280861 w 5298379"/>
                <a:gd name="connsiteY3" fmla="*/ 6893037 h 6893037"/>
                <a:gd name="connsiteX4" fmla="*/ 5298379 w 5298379"/>
                <a:gd name="connsiteY4" fmla="*/ 0 h 6893037"/>
                <a:gd name="connsiteX5" fmla="*/ 2364827 w 5298379"/>
                <a:gd name="connsiteY5" fmla="*/ 17703 h 6893037"/>
                <a:gd name="connsiteX0" fmla="*/ 2364827 w 5308196"/>
                <a:gd name="connsiteY0" fmla="*/ 17703 h 6893037"/>
                <a:gd name="connsiteX1" fmla="*/ 4607034 w 5308196"/>
                <a:gd name="connsiteY1" fmla="*/ 2259910 h 6893037"/>
                <a:gd name="connsiteX2" fmla="*/ 0 w 5308196"/>
                <a:gd name="connsiteY2" fmla="*/ 6884462 h 6893037"/>
                <a:gd name="connsiteX3" fmla="*/ 5307136 w 5308196"/>
                <a:gd name="connsiteY3" fmla="*/ 6893037 h 6893037"/>
                <a:gd name="connsiteX4" fmla="*/ 5298379 w 5308196"/>
                <a:gd name="connsiteY4" fmla="*/ 0 h 6893037"/>
                <a:gd name="connsiteX5" fmla="*/ 2364827 w 5308196"/>
                <a:gd name="connsiteY5" fmla="*/ 17703 h 6893037"/>
                <a:gd name="connsiteX0" fmla="*/ 2364827 w 7531828"/>
                <a:gd name="connsiteY0" fmla="*/ 0 h 6875334"/>
                <a:gd name="connsiteX1" fmla="*/ 4607034 w 7531828"/>
                <a:gd name="connsiteY1" fmla="*/ 2242207 h 6875334"/>
                <a:gd name="connsiteX2" fmla="*/ 0 w 7531828"/>
                <a:gd name="connsiteY2" fmla="*/ 6866759 h 6875334"/>
                <a:gd name="connsiteX3" fmla="*/ 5307136 w 7531828"/>
                <a:gd name="connsiteY3" fmla="*/ 6875334 h 6875334"/>
                <a:gd name="connsiteX4" fmla="*/ 7531828 w 7531828"/>
                <a:gd name="connsiteY4" fmla="*/ 61124 h 6875334"/>
                <a:gd name="connsiteX5" fmla="*/ 2364827 w 7531828"/>
                <a:gd name="connsiteY5" fmla="*/ 0 h 6875334"/>
                <a:gd name="connsiteX0" fmla="*/ 2364827 w 7531828"/>
                <a:gd name="connsiteY0" fmla="*/ 0 h 6866759"/>
                <a:gd name="connsiteX1" fmla="*/ 4607034 w 7531828"/>
                <a:gd name="connsiteY1" fmla="*/ 2242207 h 6866759"/>
                <a:gd name="connsiteX2" fmla="*/ 0 w 7531828"/>
                <a:gd name="connsiteY2" fmla="*/ 6866759 h 6866759"/>
                <a:gd name="connsiteX3" fmla="*/ 7496791 w 7531828"/>
                <a:gd name="connsiteY3" fmla="*/ 6814024 h 6866759"/>
                <a:gd name="connsiteX4" fmla="*/ 7531828 w 7531828"/>
                <a:gd name="connsiteY4" fmla="*/ 61124 h 6866759"/>
                <a:gd name="connsiteX5" fmla="*/ 2364827 w 7531828"/>
                <a:gd name="connsiteY5" fmla="*/ 0 h 6866759"/>
                <a:gd name="connsiteX0" fmla="*/ 2364827 w 7531828"/>
                <a:gd name="connsiteY0" fmla="*/ 0 h 6866759"/>
                <a:gd name="connsiteX1" fmla="*/ 4607034 w 7531828"/>
                <a:gd name="connsiteY1" fmla="*/ 2242207 h 6866759"/>
                <a:gd name="connsiteX2" fmla="*/ 0 w 7531828"/>
                <a:gd name="connsiteY2" fmla="*/ 6866759 h 6866759"/>
                <a:gd name="connsiteX3" fmla="*/ 7523067 w 7531828"/>
                <a:gd name="connsiteY3" fmla="*/ 6866576 h 6866759"/>
                <a:gd name="connsiteX4" fmla="*/ 7531828 w 7531828"/>
                <a:gd name="connsiteY4" fmla="*/ 61124 h 6866759"/>
                <a:gd name="connsiteX5" fmla="*/ 2364827 w 7531828"/>
                <a:gd name="connsiteY5" fmla="*/ 0 h 6866759"/>
                <a:gd name="connsiteX0" fmla="*/ 2364827 w 7531828"/>
                <a:gd name="connsiteY0" fmla="*/ 0 h 6866759"/>
                <a:gd name="connsiteX1" fmla="*/ 4607034 w 7531828"/>
                <a:gd name="connsiteY1" fmla="*/ 2242207 h 6866759"/>
                <a:gd name="connsiteX2" fmla="*/ 0 w 7531828"/>
                <a:gd name="connsiteY2" fmla="*/ 6866759 h 6866759"/>
                <a:gd name="connsiteX3" fmla="*/ 7523067 w 7531828"/>
                <a:gd name="connsiteY3" fmla="*/ 6866576 h 6866759"/>
                <a:gd name="connsiteX4" fmla="*/ 7531828 w 7531828"/>
                <a:gd name="connsiteY4" fmla="*/ 17331 h 6866759"/>
                <a:gd name="connsiteX5" fmla="*/ 2364827 w 7531828"/>
                <a:gd name="connsiteY5" fmla="*/ 0 h 686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1828" h="6866759">
                  <a:moveTo>
                    <a:pt x="2364827" y="0"/>
                  </a:moveTo>
                  <a:lnTo>
                    <a:pt x="4607034" y="2242207"/>
                  </a:lnTo>
                  <a:lnTo>
                    <a:pt x="0" y="6866759"/>
                  </a:lnTo>
                  <a:lnTo>
                    <a:pt x="7523067" y="6866576"/>
                  </a:lnTo>
                  <a:cubicBezTo>
                    <a:pt x="7528906" y="4568897"/>
                    <a:pt x="7525989" y="2315010"/>
                    <a:pt x="7531828" y="17331"/>
                  </a:cubicBezTo>
                  <a:lnTo>
                    <a:pt x="2364827" y="0"/>
                  </a:lnTo>
                  <a:close/>
                </a:path>
              </a:pathLst>
            </a:cu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itle 1"/>
          <p:cNvSpPr>
            <a:spLocks noGrp="1"/>
          </p:cNvSpPr>
          <p:nvPr>
            <p:ph type="ctrTitle" hasCustomPrompt="1"/>
          </p:nvPr>
        </p:nvSpPr>
        <p:spPr>
          <a:xfrm>
            <a:off x="4212896" y="4970522"/>
            <a:ext cx="4338858" cy="560552"/>
          </a:xfrm>
          <a:prstGeom prst="rect">
            <a:avLst/>
          </a:prstGeom>
        </p:spPr>
        <p:txBody>
          <a:bodyPr>
            <a:noAutofit/>
          </a:bodyPr>
          <a:lstStyle>
            <a:lvl1pPr algn="r">
              <a:defRPr sz="3600" b="0">
                <a:solidFill>
                  <a:schemeClr val="bg1"/>
                </a:solidFill>
                <a:latin typeface="Rockwell"/>
                <a:cs typeface="Rockwell"/>
              </a:defRPr>
            </a:lvl1pPr>
          </a:lstStyle>
          <a:p>
            <a:r>
              <a:rPr lang="en-US" dirty="0"/>
              <a:t>Presentation Title</a:t>
            </a:r>
          </a:p>
        </p:txBody>
      </p:sp>
      <p:sp>
        <p:nvSpPr>
          <p:cNvPr id="3" name="Subtitle 2"/>
          <p:cNvSpPr>
            <a:spLocks noGrp="1"/>
          </p:cNvSpPr>
          <p:nvPr>
            <p:ph type="subTitle" idx="1" hasCustomPrompt="1"/>
          </p:nvPr>
        </p:nvSpPr>
        <p:spPr>
          <a:xfrm>
            <a:off x="4212896" y="5785077"/>
            <a:ext cx="4338858" cy="429167"/>
          </a:xfrm>
          <a:prstGeom prst="rect">
            <a:avLst/>
          </a:prstGeom>
        </p:spPr>
        <p:txBody>
          <a:bodyPr/>
          <a:lstStyle>
            <a:lvl1pPr marL="0" indent="0" algn="r">
              <a:buNone/>
              <a:defRPr sz="2400" baseline="0">
                <a:solidFill>
                  <a:schemeClr val="bg1"/>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pic>
        <p:nvPicPr>
          <p:cNvPr id="9" name="Picture 8" descr="PierceACH_logo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358" y="1559084"/>
            <a:ext cx="3772505" cy="1509002"/>
          </a:xfrm>
          <a:prstGeom prst="rect">
            <a:avLst/>
          </a:prstGeom>
        </p:spPr>
      </p:pic>
    </p:spTree>
    <p:extLst>
      <p:ext uri="{BB962C8B-B14F-4D97-AF65-F5344CB8AC3E}">
        <p14:creationId xmlns:p14="http://schemas.microsoft.com/office/powerpoint/2010/main" val="77544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Custom Layout">
    <p:bg>
      <p:bgPr>
        <a:solidFill>
          <a:schemeClr val="accent2"/>
        </a:solidFill>
        <a:effectLst/>
      </p:bgPr>
    </p:bg>
    <p:spTree>
      <p:nvGrpSpPr>
        <p:cNvPr id="1" name=""/>
        <p:cNvGrpSpPr/>
        <p:nvPr/>
      </p:nvGrpSpPr>
      <p:grpSpPr>
        <a:xfrm>
          <a:off x="0" y="0"/>
          <a:ext cx="0" cy="0"/>
          <a:chOff x="0" y="0"/>
          <a:chExt cx="0" cy="0"/>
        </a:xfrm>
      </p:grpSpPr>
      <p:sp>
        <p:nvSpPr>
          <p:cNvPr id="8" name="Oval 7"/>
          <p:cNvSpPr/>
          <p:nvPr userDrawn="1"/>
        </p:nvSpPr>
        <p:spPr>
          <a:xfrm>
            <a:off x="5357804" y="2049497"/>
            <a:ext cx="1776208" cy="1776208"/>
          </a:xfrm>
          <a:prstGeom prst="ellipse">
            <a:avLst/>
          </a:prstGeom>
          <a:solidFill>
            <a:schemeClr val="accent2">
              <a:lumMod val="75000"/>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1956188"/>
            <a:ext cx="4423229" cy="910383"/>
          </a:xfrm>
        </p:spPr>
        <p:txBody>
          <a:bodyPr/>
          <a:lstStyle>
            <a:lvl1pPr algn="l">
              <a:defRPr/>
            </a:lvl1pPr>
          </a:lstStyle>
          <a:p>
            <a:r>
              <a:rPr lang="en-US" dirty="0"/>
              <a:t>Transition Slide</a:t>
            </a:r>
          </a:p>
        </p:txBody>
      </p:sp>
      <p:sp>
        <p:nvSpPr>
          <p:cNvPr id="7" name="Oval 6"/>
          <p:cNvSpPr/>
          <p:nvPr userDrawn="1"/>
        </p:nvSpPr>
        <p:spPr>
          <a:xfrm>
            <a:off x="3664857" y="3434085"/>
            <a:ext cx="565343" cy="565343"/>
          </a:xfrm>
          <a:prstGeom prst="ellipse">
            <a:avLst/>
          </a:prstGeom>
          <a:solidFill>
            <a:schemeClr val="accent2">
              <a:lumMod val="75000"/>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userDrawn="1"/>
        </p:nvSpPr>
        <p:spPr>
          <a:xfrm>
            <a:off x="3947528" y="2889298"/>
            <a:ext cx="1110129" cy="1110129"/>
          </a:xfrm>
          <a:prstGeom prst="ellipse">
            <a:avLst/>
          </a:prstGeom>
          <a:solidFill>
            <a:schemeClr val="accent2">
              <a:lumMod val="60000"/>
              <a:lumOff val="40000"/>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userDrawn="1"/>
        </p:nvSpPr>
        <p:spPr>
          <a:xfrm>
            <a:off x="5057657" y="3460799"/>
            <a:ext cx="1360937" cy="1360937"/>
          </a:xfrm>
          <a:prstGeom prst="ellipse">
            <a:avLst/>
          </a:prstGeom>
          <a:solidFill>
            <a:srgbClr val="1682AD">
              <a:alpha val="4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userDrawn="1"/>
        </p:nvSpPr>
        <p:spPr>
          <a:xfrm>
            <a:off x="6578948" y="2889298"/>
            <a:ext cx="3054908" cy="3054909"/>
          </a:xfrm>
          <a:prstGeom prst="ellipse">
            <a:avLst/>
          </a:pr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userDrawn="1"/>
        </p:nvSpPr>
        <p:spPr>
          <a:xfrm>
            <a:off x="6418594" y="1248765"/>
            <a:ext cx="2754768" cy="2754769"/>
          </a:xfrm>
          <a:prstGeom prst="ellipse">
            <a:avLst/>
          </a:prstGeom>
          <a:solidFill>
            <a:schemeClr val="accent2">
              <a:lumMod val="60000"/>
              <a:lumOff val="4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884545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1D6DEF1-C30A-4A4C-A5DA-F3EF1C149996}" type="slidenum">
              <a:rPr lang="en-US" smtClean="0"/>
              <a:t>‹#›</a:t>
            </a:fld>
            <a:endParaRPr lang="en-US" dirty="0"/>
          </a:p>
        </p:txBody>
      </p:sp>
    </p:spTree>
    <p:extLst>
      <p:ext uri="{BB962C8B-B14F-4D97-AF65-F5344CB8AC3E}">
        <p14:creationId xmlns:p14="http://schemas.microsoft.com/office/powerpoint/2010/main" val="1189646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23769"/>
          <a:stretch/>
        </p:blipFill>
        <p:spPr>
          <a:xfrm>
            <a:off x="0" y="1490134"/>
            <a:ext cx="9146280" cy="4648200"/>
          </a:xfrm>
          <a:prstGeom prst="rect">
            <a:avLst/>
          </a:prstGeom>
        </p:spPr>
      </p:pic>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FBCEE-9360-42B9-B3D6-77E5FE6DA115}" type="slidenum">
              <a:rPr lang="en-US" smtClean="0"/>
              <a:t>‹#›</a:t>
            </a:fld>
            <a:endParaRPr lang="en-US" dirty="0"/>
          </a:p>
        </p:txBody>
      </p:sp>
      <p:sp>
        <p:nvSpPr>
          <p:cNvPr id="10" name="TextBox 9"/>
          <p:cNvSpPr txBox="1"/>
          <p:nvPr userDrawn="1"/>
        </p:nvSpPr>
        <p:spPr>
          <a:xfrm>
            <a:off x="550333" y="6408108"/>
            <a:ext cx="5907617" cy="261610"/>
          </a:xfrm>
          <a:prstGeom prst="rect">
            <a:avLst/>
          </a:prstGeom>
          <a:noFill/>
        </p:spPr>
        <p:txBody>
          <a:bodyPr wrap="square" rtlCol="0">
            <a:spAutoFit/>
          </a:bodyPr>
          <a:lstStyle/>
          <a:p>
            <a:r>
              <a:rPr lang="en-US" sz="1100" dirty="0">
                <a:solidFill>
                  <a:srgbClr val="FF0000"/>
                </a:solidFill>
                <a:latin typeface="Arial" panose="020B0604020202020204" pitchFamily="34" charset="0"/>
                <a:cs typeface="Arial" panose="020B0604020202020204" pitchFamily="34" charset="0"/>
              </a:rPr>
              <a:t>Confidential</a:t>
            </a:r>
            <a:r>
              <a:rPr lang="en-US" sz="1100" baseline="0" dirty="0">
                <a:solidFill>
                  <a:srgbClr val="FF0000"/>
                </a:solidFill>
                <a:latin typeface="Arial" panose="020B0604020202020204" pitchFamily="34" charset="0"/>
                <a:cs typeface="Arial" panose="020B0604020202020204" pitchFamily="34" charset="0"/>
              </a:rPr>
              <a:t>: Draft for discussion purposes only</a:t>
            </a:r>
            <a:endParaRPr lang="en-US" sz="1100" dirty="0">
              <a:solidFill>
                <a:srgbClr val="FF0000"/>
              </a:solidFill>
              <a:latin typeface="Arial" panose="020B0604020202020204" pitchFamily="34" charset="0"/>
              <a:cs typeface="Arial" panose="020B0604020202020204" pitchFamily="34" charset="0"/>
            </a:endParaRPr>
          </a:p>
        </p:txBody>
      </p:sp>
      <p:grpSp>
        <p:nvGrpSpPr>
          <p:cNvPr id="12" name="Group 11"/>
          <p:cNvGrpSpPr/>
          <p:nvPr userDrawn="1"/>
        </p:nvGrpSpPr>
        <p:grpSpPr>
          <a:xfrm>
            <a:off x="550333" y="2464280"/>
            <a:ext cx="8106304" cy="2835909"/>
            <a:chOff x="542925" y="-1371120"/>
            <a:chExt cx="8106304" cy="2835909"/>
          </a:xfrm>
        </p:grpSpPr>
        <p:sp>
          <p:nvSpPr>
            <p:cNvPr id="13" name="Rounded Rectangle 12"/>
            <p:cNvSpPr/>
            <p:nvPr userDrawn="1"/>
          </p:nvSpPr>
          <p:spPr>
            <a:xfrm>
              <a:off x="542925" y="-1371120"/>
              <a:ext cx="8106304" cy="2835909"/>
            </a:xfrm>
            <a:prstGeom prst="roundRect">
              <a:avLst/>
            </a:prstGeom>
            <a:solidFill>
              <a:srgbClr val="D6C4B0">
                <a:alpha val="70000"/>
              </a:srgbClr>
            </a:solidFill>
            <a:ln>
              <a:solidFill>
                <a:srgbClr val="CC6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925" y="-55034"/>
              <a:ext cx="1382679" cy="1507121"/>
            </a:xfrm>
            <a:prstGeom prst="rect">
              <a:avLst/>
            </a:prstGeom>
          </p:spPr>
        </p:pic>
        <p:sp>
          <p:nvSpPr>
            <p:cNvPr id="15" name="TextBox 14"/>
            <p:cNvSpPr txBox="1"/>
            <p:nvPr userDrawn="1"/>
          </p:nvSpPr>
          <p:spPr>
            <a:xfrm>
              <a:off x="1925604" y="-805996"/>
              <a:ext cx="5906064" cy="830997"/>
            </a:xfrm>
            <a:prstGeom prst="rect">
              <a:avLst/>
            </a:prstGeom>
            <a:noFill/>
          </p:spPr>
          <p:txBody>
            <a:bodyPr wrap="square" rtlCol="0">
              <a:spAutoFit/>
            </a:bodyPr>
            <a:lstStyle/>
            <a:p>
              <a:pPr algn="ctr"/>
              <a:endParaRPr lang="en-US" sz="4800" dirty="0">
                <a:latin typeface="Arial" panose="020B0604020202020204" pitchFamily="34" charset="0"/>
                <a:cs typeface="Arial" panose="020B0604020202020204" pitchFamily="34" charset="0"/>
              </a:endParaRPr>
            </a:p>
          </p:txBody>
        </p:sp>
      </p:grpSp>
      <p:pic>
        <p:nvPicPr>
          <p:cNvPr id="16" name="Picture 81" descr="Image result for pierce county ACH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42757" y="156549"/>
            <a:ext cx="1997830" cy="799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567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23769"/>
          <a:stretch/>
        </p:blipFill>
        <p:spPr>
          <a:xfrm>
            <a:off x="0" y="1490134"/>
            <a:ext cx="9146280" cy="4648200"/>
          </a:xfrm>
          <a:prstGeom prst="rect">
            <a:avLst/>
          </a:prstGeom>
        </p:spPr>
      </p:pic>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FBCEE-9360-42B9-B3D6-77E5FE6DA115}" type="slidenum">
              <a:rPr lang="en-US" smtClean="0"/>
              <a:t>‹#›</a:t>
            </a:fld>
            <a:endParaRPr lang="en-US" dirty="0"/>
          </a:p>
        </p:txBody>
      </p:sp>
      <p:sp>
        <p:nvSpPr>
          <p:cNvPr id="10" name="TextBox 9"/>
          <p:cNvSpPr txBox="1"/>
          <p:nvPr userDrawn="1"/>
        </p:nvSpPr>
        <p:spPr>
          <a:xfrm>
            <a:off x="550333" y="6408108"/>
            <a:ext cx="5907617" cy="261610"/>
          </a:xfrm>
          <a:prstGeom prst="rect">
            <a:avLst/>
          </a:prstGeom>
          <a:noFill/>
        </p:spPr>
        <p:txBody>
          <a:bodyPr wrap="square" rtlCol="0">
            <a:spAutoFit/>
          </a:bodyPr>
          <a:lstStyle/>
          <a:p>
            <a:r>
              <a:rPr lang="en-US" sz="1100" dirty="0">
                <a:solidFill>
                  <a:srgbClr val="FF0000"/>
                </a:solidFill>
                <a:latin typeface="Arial" panose="020B0604020202020204" pitchFamily="34" charset="0"/>
                <a:cs typeface="Arial" panose="020B0604020202020204" pitchFamily="34" charset="0"/>
              </a:rPr>
              <a:t>Confidential</a:t>
            </a:r>
            <a:r>
              <a:rPr lang="en-US" sz="1100" baseline="0" dirty="0">
                <a:solidFill>
                  <a:srgbClr val="FF0000"/>
                </a:solidFill>
                <a:latin typeface="Arial" panose="020B0604020202020204" pitchFamily="34" charset="0"/>
                <a:cs typeface="Arial" panose="020B0604020202020204" pitchFamily="34" charset="0"/>
              </a:rPr>
              <a:t>: Draft for discussion purposes only</a:t>
            </a:r>
            <a:endParaRPr lang="en-US" sz="1100" dirty="0">
              <a:solidFill>
                <a:srgbClr val="FF0000"/>
              </a:solidFill>
              <a:latin typeface="Arial" panose="020B0604020202020204" pitchFamily="34" charset="0"/>
              <a:cs typeface="Arial" panose="020B0604020202020204" pitchFamily="34" charset="0"/>
            </a:endParaRPr>
          </a:p>
        </p:txBody>
      </p:sp>
      <p:pic>
        <p:nvPicPr>
          <p:cNvPr id="11" name="Picture 10"/>
          <p:cNvPicPr>
            <a:picLocks noChangeAspect="1"/>
          </p:cNvPicPr>
          <p:nvPr userDrawn="1"/>
        </p:nvPicPr>
        <p:blipFill>
          <a:blip r:embed="rId3"/>
          <a:stretch>
            <a:fillRect/>
          </a:stretch>
        </p:blipFill>
        <p:spPr>
          <a:xfrm>
            <a:off x="6316662" y="123274"/>
            <a:ext cx="2339975" cy="1257852"/>
          </a:xfrm>
          <a:prstGeom prst="rect">
            <a:avLst/>
          </a:prstGeom>
        </p:spPr>
      </p:pic>
      <p:grpSp>
        <p:nvGrpSpPr>
          <p:cNvPr id="12" name="Group 11"/>
          <p:cNvGrpSpPr/>
          <p:nvPr userDrawn="1"/>
        </p:nvGrpSpPr>
        <p:grpSpPr>
          <a:xfrm>
            <a:off x="550333" y="2464280"/>
            <a:ext cx="8106304" cy="2835909"/>
            <a:chOff x="542925" y="-1371120"/>
            <a:chExt cx="8106304" cy="2835909"/>
          </a:xfrm>
        </p:grpSpPr>
        <p:sp>
          <p:nvSpPr>
            <p:cNvPr id="13" name="Rounded Rectangle 12"/>
            <p:cNvSpPr/>
            <p:nvPr userDrawn="1"/>
          </p:nvSpPr>
          <p:spPr>
            <a:xfrm>
              <a:off x="542925" y="-1371120"/>
              <a:ext cx="8106304" cy="2835909"/>
            </a:xfrm>
            <a:prstGeom prst="roundRect">
              <a:avLst/>
            </a:prstGeom>
            <a:solidFill>
              <a:srgbClr val="D6C4B0">
                <a:alpha val="70000"/>
              </a:srgbClr>
            </a:solidFill>
            <a:ln>
              <a:solidFill>
                <a:srgbClr val="CC6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2925" y="-55034"/>
              <a:ext cx="1382679" cy="1507121"/>
            </a:xfrm>
            <a:prstGeom prst="rect">
              <a:avLst/>
            </a:prstGeom>
          </p:spPr>
        </p:pic>
        <p:sp>
          <p:nvSpPr>
            <p:cNvPr id="15" name="TextBox 14"/>
            <p:cNvSpPr txBox="1"/>
            <p:nvPr userDrawn="1"/>
          </p:nvSpPr>
          <p:spPr>
            <a:xfrm>
              <a:off x="1925604" y="-805996"/>
              <a:ext cx="5906064" cy="830997"/>
            </a:xfrm>
            <a:prstGeom prst="rect">
              <a:avLst/>
            </a:prstGeom>
            <a:noFill/>
          </p:spPr>
          <p:txBody>
            <a:bodyPr wrap="square" rtlCol="0">
              <a:spAutoFit/>
            </a:bodyPr>
            <a:lstStyle/>
            <a:p>
              <a:pPr algn="ctr"/>
              <a:endParaRPr lang="en-US" sz="4800" dirty="0">
                <a:latin typeface="Arial" panose="020B0604020202020204" pitchFamily="34" charset="0"/>
                <a:cs typeface="Arial" panose="020B0604020202020204" pitchFamily="34" charset="0"/>
              </a:endParaRPr>
            </a:p>
          </p:txBody>
        </p:sp>
      </p:grpSp>
      <p:pic>
        <p:nvPicPr>
          <p:cNvPr id="16" name="Picture 81" descr="Image result for pierce county ACH logo"/>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861438" y="169217"/>
            <a:ext cx="1997830" cy="7991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userDrawn="1"/>
        </p:nvPicPr>
        <p:blipFill>
          <a:blip r:embed="rId6"/>
          <a:stretch>
            <a:fillRect/>
          </a:stretch>
        </p:blipFill>
        <p:spPr>
          <a:xfrm>
            <a:off x="607867" y="400934"/>
            <a:ext cx="2896274" cy="552208"/>
          </a:xfrm>
          <a:prstGeom prst="rect">
            <a:avLst/>
          </a:prstGeom>
        </p:spPr>
      </p:pic>
    </p:spTree>
    <p:extLst>
      <p:ext uri="{BB962C8B-B14F-4D97-AF65-F5344CB8AC3E}">
        <p14:creationId xmlns:p14="http://schemas.microsoft.com/office/powerpoint/2010/main" val="73293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38" name="think-cell Slide" r:id="rId4" imgW="528" imgH="531" progId="TCLayout.ActiveDocument.1">
                  <p:embed/>
                </p:oleObj>
              </mc:Choice>
              <mc:Fallback>
                <p:oleObj name="think-cell Slide" r:id="rId4" imgW="528" imgH="531" progId="TCLayout.ActiveDocument.1">
                  <p:embed/>
                  <p:pic>
                    <p:nvPicPr>
                      <p:cNvPr id="7" name="Object 6"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p:nvPr>
        </p:nvSpPr>
        <p:spPr>
          <a:xfrm>
            <a:off x="592666" y="377296"/>
            <a:ext cx="7922684" cy="621769"/>
          </a:xfrm>
          <a:prstGeom prst="rect">
            <a:avLst/>
          </a:prstGeom>
        </p:spPr>
        <p:txBody>
          <a:bodyPr anchor="ctr"/>
          <a:lstStyle>
            <a:lvl1pPr algn="l">
              <a:defRPr sz="28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592666" y="1383771"/>
            <a:ext cx="7922684" cy="4449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377FBCEE-9360-42B9-B3D6-77E5FE6DA115}" type="slidenum">
              <a:rPr lang="en-US" smtClean="0"/>
              <a:t>‹#›</a:t>
            </a:fld>
            <a:endParaRPr lang="en-US" dirty="0"/>
          </a:p>
        </p:txBody>
      </p:sp>
      <p:grpSp>
        <p:nvGrpSpPr>
          <p:cNvPr id="13" name="Group 12"/>
          <p:cNvGrpSpPr/>
          <p:nvPr userDrawn="1"/>
        </p:nvGrpSpPr>
        <p:grpSpPr>
          <a:xfrm>
            <a:off x="356772" y="6146797"/>
            <a:ext cx="8787228" cy="592694"/>
            <a:chOff x="356772" y="5579533"/>
            <a:chExt cx="8787228" cy="592694"/>
          </a:xfrm>
        </p:grpSpPr>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6772" y="5579533"/>
              <a:ext cx="543756" cy="592694"/>
            </a:xfrm>
            <a:prstGeom prst="rect">
              <a:avLst/>
            </a:prstGeom>
          </p:spPr>
        </p:pic>
        <p:cxnSp>
          <p:nvCxnSpPr>
            <p:cNvPr id="11" name="Straight Connector 10"/>
            <p:cNvCxnSpPr/>
            <p:nvPr userDrawn="1"/>
          </p:nvCxnSpPr>
          <p:spPr>
            <a:xfrm>
              <a:off x="900528" y="6172227"/>
              <a:ext cx="8243472" cy="0"/>
            </a:xfrm>
            <a:prstGeom prst="line">
              <a:avLst/>
            </a:prstGeom>
            <a:ln>
              <a:solidFill>
                <a:srgbClr val="CC6601"/>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userDrawn="1"/>
        </p:nvSpPr>
        <p:spPr>
          <a:xfrm>
            <a:off x="900528" y="6443144"/>
            <a:ext cx="5907617" cy="261610"/>
          </a:xfrm>
          <a:prstGeom prst="rect">
            <a:avLst/>
          </a:prstGeom>
          <a:noFill/>
        </p:spPr>
        <p:txBody>
          <a:bodyPr wrap="square" rtlCol="0">
            <a:spAutoFit/>
          </a:bodyPr>
          <a:lstStyle/>
          <a:p>
            <a:r>
              <a:rPr lang="en-US" sz="1100" dirty="0">
                <a:solidFill>
                  <a:srgbClr val="FF0000"/>
                </a:solidFill>
                <a:latin typeface="Arial" panose="020B0604020202020204" pitchFamily="34" charset="0"/>
                <a:cs typeface="Arial" panose="020B0604020202020204" pitchFamily="34" charset="0"/>
              </a:rPr>
              <a:t>Confidential</a:t>
            </a:r>
            <a:r>
              <a:rPr lang="en-US" sz="1100" baseline="0" dirty="0">
                <a:solidFill>
                  <a:srgbClr val="FF0000"/>
                </a:solidFill>
                <a:latin typeface="Arial" panose="020B0604020202020204" pitchFamily="34" charset="0"/>
                <a:cs typeface="Arial" panose="020B0604020202020204" pitchFamily="34" charset="0"/>
              </a:rPr>
              <a:t>: Draft for discussion purposes only</a:t>
            </a:r>
            <a:endParaRPr lang="en-US" sz="1100" dirty="0">
              <a:solidFill>
                <a:srgbClr val="FF0000"/>
              </a:solidFill>
              <a:latin typeface="Arial" panose="020B0604020202020204" pitchFamily="34" charset="0"/>
              <a:cs typeface="Arial" panose="020B0604020202020204" pitchFamily="34" charset="0"/>
            </a:endParaRPr>
          </a:p>
        </p:txBody>
      </p:sp>
      <p:pic>
        <p:nvPicPr>
          <p:cNvPr id="12" name="Picture 81" descr="Image result for pierce county ACH logo"/>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486650" y="6203360"/>
            <a:ext cx="1295291" cy="518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886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62" name="think-cell Slide" r:id="rId4" imgW="528" imgH="531" progId="TCLayout.ActiveDocument.1">
                  <p:embed/>
                </p:oleObj>
              </mc:Choice>
              <mc:Fallback>
                <p:oleObj name="think-cell Slide" r:id="rId4" imgW="528" imgH="531" progId="TCLayout.ActiveDocument.1">
                  <p:embed/>
                  <p:pic>
                    <p:nvPicPr>
                      <p:cNvPr id="8" name="Object 7"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E6534D0-8341-4642-A03A-622AA0C1EDEB}" type="datetimeFigureOut">
              <a:rPr lang="en-US" smtClean="0"/>
              <a:t>2/13/2018</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377FBCEE-9360-42B9-B3D6-77E5FE6DA115}" type="slidenum">
              <a:rPr lang="en-US" smtClean="0"/>
              <a:t>‹#›</a:t>
            </a:fld>
            <a:endParaRPr lang="en-US" dirty="0"/>
          </a:p>
        </p:txBody>
      </p:sp>
      <p:pic>
        <p:nvPicPr>
          <p:cNvPr id="10" name="Picture 9"/>
          <p:cNvPicPr>
            <a:picLocks noChangeAspect="1"/>
          </p:cNvPicPr>
          <p:nvPr userDrawn="1"/>
        </p:nvPicPr>
        <p:blipFill rotWithShape="1">
          <a:blip r:embed="rId6" cstate="print">
            <a:extLst>
              <a:ext uri="{28A0092B-C50C-407E-A947-70E740481C1C}">
                <a14:useLocalDpi xmlns:a14="http://schemas.microsoft.com/office/drawing/2010/main" val="0"/>
              </a:ext>
            </a:extLst>
          </a:blip>
          <a:srcRect t="24937"/>
          <a:stretch/>
        </p:blipFill>
        <p:spPr>
          <a:xfrm>
            <a:off x="0" y="1140618"/>
            <a:ext cx="9144000" cy="4576763"/>
          </a:xfrm>
          <a:prstGeom prst="rect">
            <a:avLst/>
          </a:prstGeom>
        </p:spPr>
      </p:pic>
      <p:grpSp>
        <p:nvGrpSpPr>
          <p:cNvPr id="14" name="Group 13"/>
          <p:cNvGrpSpPr/>
          <p:nvPr userDrawn="1"/>
        </p:nvGrpSpPr>
        <p:grpSpPr>
          <a:xfrm>
            <a:off x="906991" y="4271170"/>
            <a:ext cx="7330017" cy="1003619"/>
            <a:chOff x="899583" y="461170"/>
            <a:chExt cx="7330017" cy="1003619"/>
          </a:xfrm>
        </p:grpSpPr>
        <p:sp>
          <p:nvSpPr>
            <p:cNvPr id="12" name="Rounded Rectangle 11"/>
            <p:cNvSpPr/>
            <p:nvPr userDrawn="1"/>
          </p:nvSpPr>
          <p:spPr>
            <a:xfrm>
              <a:off x="1667931" y="461171"/>
              <a:ext cx="6561669" cy="1003618"/>
            </a:xfrm>
            <a:prstGeom prst="roundRect">
              <a:avLst/>
            </a:prstGeom>
            <a:solidFill>
              <a:srgbClr val="D6C4B0">
                <a:alpha val="70000"/>
              </a:srgbClr>
            </a:solidFill>
            <a:ln>
              <a:solidFill>
                <a:srgbClr val="CC6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99583" y="461170"/>
              <a:ext cx="920750" cy="1003618"/>
            </a:xfrm>
            <a:prstGeom prst="rect">
              <a:avLst/>
            </a:prstGeom>
          </p:spPr>
        </p:pic>
        <p:sp>
          <p:nvSpPr>
            <p:cNvPr id="13" name="TextBox 12"/>
            <p:cNvSpPr txBox="1"/>
            <p:nvPr userDrawn="1"/>
          </p:nvSpPr>
          <p:spPr>
            <a:xfrm>
              <a:off x="1930400" y="601133"/>
              <a:ext cx="5867400" cy="769441"/>
            </a:xfrm>
            <a:prstGeom prst="rect">
              <a:avLst/>
            </a:prstGeom>
            <a:noFill/>
          </p:spPr>
          <p:txBody>
            <a:bodyPr wrap="square" rtlCol="0">
              <a:spAutoFit/>
            </a:bodyPr>
            <a:lstStyle/>
            <a:p>
              <a:endParaRPr lang="en-US" sz="4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7657287"/>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E6534D0-8341-4642-A03A-622AA0C1EDEB}" type="datetimeFigureOut">
              <a:rPr lang="en-US" smtClean="0"/>
              <a:t>2/13/2018</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377FBCEE-9360-42B9-B3D6-77E5FE6DA115}" type="slidenum">
              <a:rPr lang="en-US" smtClean="0"/>
              <a:t>‹#›</a:t>
            </a:fld>
            <a:endParaRPr lang="en-US" dirty="0"/>
          </a:p>
        </p:txBody>
      </p:sp>
    </p:spTree>
    <p:extLst>
      <p:ext uri="{BB962C8B-B14F-4D97-AF65-F5344CB8AC3E}">
        <p14:creationId xmlns:p14="http://schemas.microsoft.com/office/powerpoint/2010/main" val="2325243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EE6534D0-8341-4642-A03A-622AA0C1EDEB}" type="datetimeFigureOut">
              <a:rPr lang="en-US" smtClean="0"/>
              <a:t>2/13/2018</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377FBCEE-9360-42B9-B3D6-77E5FE6DA115}" type="slidenum">
              <a:rPr lang="en-US" smtClean="0"/>
              <a:t>‹#›</a:t>
            </a:fld>
            <a:endParaRPr lang="en-US" dirty="0"/>
          </a:p>
        </p:txBody>
      </p:sp>
    </p:spTree>
    <p:extLst>
      <p:ext uri="{BB962C8B-B14F-4D97-AF65-F5344CB8AC3E}">
        <p14:creationId xmlns:p14="http://schemas.microsoft.com/office/powerpoint/2010/main" val="1956567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EE6534D0-8341-4642-A03A-622AA0C1EDEB}" type="datetimeFigureOut">
              <a:rPr lang="en-US" smtClean="0"/>
              <a:t>2/13/2018</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377FBCEE-9360-42B9-B3D6-77E5FE6DA115}" type="slidenum">
              <a:rPr lang="en-US" smtClean="0"/>
              <a:t>‹#›</a:t>
            </a:fld>
            <a:endParaRPr lang="en-US" dirty="0"/>
          </a:p>
        </p:txBody>
      </p:sp>
    </p:spTree>
    <p:extLst>
      <p:ext uri="{BB962C8B-B14F-4D97-AF65-F5344CB8AC3E}">
        <p14:creationId xmlns:p14="http://schemas.microsoft.com/office/powerpoint/2010/main" val="3144202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EE6534D0-8341-4642-A03A-622AA0C1EDEB}" type="datetimeFigureOut">
              <a:rPr lang="en-US" smtClean="0"/>
              <a:t>2/13/2018</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377FBCEE-9360-42B9-B3D6-77E5FE6DA115}" type="slidenum">
              <a:rPr lang="en-US" smtClean="0"/>
              <a:t>‹#›</a:t>
            </a:fld>
            <a:endParaRPr lang="en-US" dirty="0"/>
          </a:p>
        </p:txBody>
      </p:sp>
    </p:spTree>
    <p:extLst>
      <p:ext uri="{BB962C8B-B14F-4D97-AF65-F5344CB8AC3E}">
        <p14:creationId xmlns:p14="http://schemas.microsoft.com/office/powerpoint/2010/main" val="2735524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without Icons">
    <p:spTree>
      <p:nvGrpSpPr>
        <p:cNvPr id="1" name=""/>
        <p:cNvGrpSpPr/>
        <p:nvPr/>
      </p:nvGrpSpPr>
      <p:grpSpPr>
        <a:xfrm>
          <a:off x="0" y="0"/>
          <a:ext cx="0" cy="0"/>
          <a:chOff x="0" y="0"/>
          <a:chExt cx="0" cy="0"/>
        </a:xfrm>
      </p:grpSpPr>
      <p:sp>
        <p:nvSpPr>
          <p:cNvPr id="8" name="Freeform 7"/>
          <p:cNvSpPr/>
          <p:nvPr userDrawn="1"/>
        </p:nvSpPr>
        <p:spPr>
          <a:xfrm>
            <a:off x="0" y="0"/>
            <a:ext cx="635000" cy="1286933"/>
          </a:xfrm>
          <a:custGeom>
            <a:avLst/>
            <a:gdLst>
              <a:gd name="connsiteX0" fmla="*/ 4233 w 635000"/>
              <a:gd name="connsiteY0" fmla="*/ 0 h 1286933"/>
              <a:gd name="connsiteX1" fmla="*/ 635000 w 635000"/>
              <a:gd name="connsiteY1" fmla="*/ 647700 h 1286933"/>
              <a:gd name="connsiteX2" fmla="*/ 0 w 635000"/>
              <a:gd name="connsiteY2" fmla="*/ 1286933 h 1286933"/>
              <a:gd name="connsiteX3" fmla="*/ 4233 w 635000"/>
              <a:gd name="connsiteY3" fmla="*/ 0 h 1286933"/>
            </a:gdLst>
            <a:ahLst/>
            <a:cxnLst>
              <a:cxn ang="0">
                <a:pos x="connsiteX0" y="connsiteY0"/>
              </a:cxn>
              <a:cxn ang="0">
                <a:pos x="connsiteX1" y="connsiteY1"/>
              </a:cxn>
              <a:cxn ang="0">
                <a:pos x="connsiteX2" y="connsiteY2"/>
              </a:cxn>
              <a:cxn ang="0">
                <a:pos x="connsiteX3" y="connsiteY3"/>
              </a:cxn>
            </a:cxnLst>
            <a:rect l="l" t="t" r="r" b="b"/>
            <a:pathLst>
              <a:path w="635000" h="1286933">
                <a:moveTo>
                  <a:pt x="4233" y="0"/>
                </a:moveTo>
                <a:lnTo>
                  <a:pt x="635000" y="647700"/>
                </a:lnTo>
                <a:lnTo>
                  <a:pt x="0" y="1286933"/>
                </a:lnTo>
                <a:lnTo>
                  <a:pt x="4233"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07572" y="55717"/>
            <a:ext cx="8229600" cy="1143000"/>
          </a:xfrm>
        </p:spPr>
        <p:txBody>
          <a:bodyPr/>
          <a:lstStyle/>
          <a:p>
            <a:r>
              <a:rPr lang="en-US"/>
              <a:t>Click to edit Master title style</a:t>
            </a:r>
          </a:p>
        </p:txBody>
      </p:sp>
      <p:sp>
        <p:nvSpPr>
          <p:cNvPr id="16" name="Content Placeholder 15"/>
          <p:cNvSpPr>
            <a:spLocks noGrp="1"/>
          </p:cNvSpPr>
          <p:nvPr>
            <p:ph sz="quarter" idx="13"/>
          </p:nvPr>
        </p:nvSpPr>
        <p:spPr>
          <a:xfrm>
            <a:off x="707572" y="1287463"/>
            <a:ext cx="8051800" cy="4826000"/>
          </a:xfrm>
        </p:spPr>
        <p:txBody>
          <a:bodyPr/>
          <a:lstStyle>
            <a:lvl1pPr marL="285750" indent="-285750">
              <a:buFont typeface="Arial"/>
              <a:buChar char="•"/>
              <a:defRPr sz="1600"/>
            </a:lvl1pPr>
            <a:lvl2pPr marL="466344" indent="-285750">
              <a:buSzPct val="80000"/>
              <a:buFont typeface="Lucida Grande"/>
              <a:buChar char="-"/>
              <a:defRPr sz="1600"/>
            </a:lvl2pPr>
            <a:lvl3pPr marL="685800" indent="-228600">
              <a:buSzPct val="80000"/>
              <a:buFont typeface="Lucida Grande"/>
              <a:buChar char="+"/>
              <a:defRPr sz="1600"/>
            </a:lvl3pPr>
            <a:lvl4pPr marL="868680" indent="-137160">
              <a:buSzPct val="70000"/>
              <a:buFont typeface="Arial"/>
              <a:buChar char="•"/>
              <a:defRPr sz="1400"/>
            </a:lvl4pPr>
            <a:lvl5pPr marL="1106424" indent="-192024">
              <a:buSzPct val="70000"/>
              <a:buFont typeface="Lucida Grande"/>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PierceACH_logo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0622" y="6113463"/>
            <a:ext cx="1660393" cy="664157"/>
          </a:xfrm>
          <a:prstGeom prst="rect">
            <a:avLst/>
          </a:prstGeom>
        </p:spPr>
      </p:pic>
    </p:spTree>
    <p:extLst>
      <p:ext uri="{BB962C8B-B14F-4D97-AF65-F5344CB8AC3E}">
        <p14:creationId xmlns:p14="http://schemas.microsoft.com/office/powerpoint/2010/main" val="1159723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E6534D0-8341-4642-A03A-622AA0C1EDEB}" type="datetimeFigureOut">
              <a:rPr lang="en-US" smtClean="0"/>
              <a:t>2/13/2018</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377FBCEE-9360-42B9-B3D6-77E5FE6DA115}" type="slidenum">
              <a:rPr lang="en-US" smtClean="0"/>
              <a:t>‹#›</a:t>
            </a:fld>
            <a:endParaRPr lang="en-US" dirty="0"/>
          </a:p>
        </p:txBody>
      </p:sp>
    </p:spTree>
    <p:extLst>
      <p:ext uri="{BB962C8B-B14F-4D97-AF65-F5344CB8AC3E}">
        <p14:creationId xmlns:p14="http://schemas.microsoft.com/office/powerpoint/2010/main" val="330867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E6534D0-8341-4642-A03A-622AA0C1EDEB}" type="datetimeFigureOut">
              <a:rPr lang="en-US" smtClean="0"/>
              <a:t>2/13/2018</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377FBCEE-9360-42B9-B3D6-77E5FE6DA115}" type="slidenum">
              <a:rPr lang="en-US" smtClean="0"/>
              <a:t>‹#›</a:t>
            </a:fld>
            <a:endParaRPr lang="en-US" dirty="0"/>
          </a:p>
        </p:txBody>
      </p:sp>
    </p:spTree>
    <p:extLst>
      <p:ext uri="{BB962C8B-B14F-4D97-AF65-F5344CB8AC3E}">
        <p14:creationId xmlns:p14="http://schemas.microsoft.com/office/powerpoint/2010/main" val="2301148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E6534D0-8341-4642-A03A-622AA0C1EDEB}" type="datetimeFigureOut">
              <a:rPr lang="en-US" smtClean="0"/>
              <a:t>2/13/2018</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377FBCEE-9360-42B9-B3D6-77E5FE6DA115}" type="slidenum">
              <a:rPr lang="en-US" smtClean="0"/>
              <a:t>‹#›</a:t>
            </a:fld>
            <a:endParaRPr lang="en-US" dirty="0"/>
          </a:p>
        </p:txBody>
      </p:sp>
    </p:spTree>
    <p:extLst>
      <p:ext uri="{BB962C8B-B14F-4D97-AF65-F5344CB8AC3E}">
        <p14:creationId xmlns:p14="http://schemas.microsoft.com/office/powerpoint/2010/main" val="1148330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E6534D0-8341-4642-A03A-622AA0C1EDEB}" type="datetimeFigureOut">
              <a:rPr lang="en-US" smtClean="0"/>
              <a:t>2/13/2018</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377FBCEE-9360-42B9-B3D6-77E5FE6DA115}" type="slidenum">
              <a:rPr lang="en-US" smtClean="0"/>
              <a:t>‹#›</a:t>
            </a:fld>
            <a:endParaRPr lang="en-US" dirty="0"/>
          </a:p>
        </p:txBody>
      </p:sp>
    </p:spTree>
    <p:extLst>
      <p:ext uri="{BB962C8B-B14F-4D97-AF65-F5344CB8AC3E}">
        <p14:creationId xmlns:p14="http://schemas.microsoft.com/office/powerpoint/2010/main" val="105565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4" name="Group 3"/>
          <p:cNvGrpSpPr/>
          <p:nvPr userDrawn="1"/>
        </p:nvGrpSpPr>
        <p:grpSpPr>
          <a:xfrm>
            <a:off x="919419" y="-26462"/>
            <a:ext cx="8224581" cy="6893037"/>
            <a:chOff x="919419" y="-26462"/>
            <a:chExt cx="8224581" cy="6893037"/>
          </a:xfrm>
        </p:grpSpPr>
        <p:sp>
          <p:nvSpPr>
            <p:cNvPr id="10" name="Freeform 9"/>
            <p:cNvSpPr/>
            <p:nvPr userDrawn="1"/>
          </p:nvSpPr>
          <p:spPr>
            <a:xfrm>
              <a:off x="919419" y="-26462"/>
              <a:ext cx="5308196" cy="6893037"/>
            </a:xfrm>
            <a:custGeom>
              <a:avLst/>
              <a:gdLst>
                <a:gd name="connsiteX0" fmla="*/ 2364827 w 6595241"/>
                <a:gd name="connsiteY0" fmla="*/ 8758 h 6875517"/>
                <a:gd name="connsiteX1" fmla="*/ 4607034 w 6595241"/>
                <a:gd name="connsiteY1" fmla="*/ 2250965 h 6875517"/>
                <a:gd name="connsiteX2" fmla="*/ 0 w 6595241"/>
                <a:gd name="connsiteY2" fmla="*/ 6875517 h 6875517"/>
                <a:gd name="connsiteX3" fmla="*/ 6577724 w 6595241"/>
                <a:gd name="connsiteY3" fmla="*/ 6858000 h 6875517"/>
                <a:gd name="connsiteX4" fmla="*/ 6595241 w 6595241"/>
                <a:gd name="connsiteY4" fmla="*/ 0 h 6875517"/>
                <a:gd name="connsiteX5" fmla="*/ 2364827 w 6595241"/>
                <a:gd name="connsiteY5" fmla="*/ 8758 h 6875517"/>
                <a:gd name="connsiteX0" fmla="*/ 2364827 w 6595241"/>
                <a:gd name="connsiteY0" fmla="*/ 8758 h 6893035"/>
                <a:gd name="connsiteX1" fmla="*/ 4607034 w 6595241"/>
                <a:gd name="connsiteY1" fmla="*/ 2250965 h 6893035"/>
                <a:gd name="connsiteX2" fmla="*/ 0 w 6595241"/>
                <a:gd name="connsiteY2" fmla="*/ 6875517 h 6893035"/>
                <a:gd name="connsiteX3" fmla="*/ 6577724 w 6595241"/>
                <a:gd name="connsiteY3" fmla="*/ 6893035 h 6893035"/>
                <a:gd name="connsiteX4" fmla="*/ 6595241 w 6595241"/>
                <a:gd name="connsiteY4" fmla="*/ 0 h 6893035"/>
                <a:gd name="connsiteX5" fmla="*/ 2364827 w 6595241"/>
                <a:gd name="connsiteY5" fmla="*/ 8758 h 6893035"/>
                <a:gd name="connsiteX0" fmla="*/ 2364827 w 6577724"/>
                <a:gd name="connsiteY0" fmla="*/ 17703 h 6901980"/>
                <a:gd name="connsiteX1" fmla="*/ 4607034 w 6577724"/>
                <a:gd name="connsiteY1" fmla="*/ 2259910 h 6901980"/>
                <a:gd name="connsiteX2" fmla="*/ 0 w 6577724"/>
                <a:gd name="connsiteY2" fmla="*/ 6884462 h 6901980"/>
                <a:gd name="connsiteX3" fmla="*/ 6577724 w 6577724"/>
                <a:gd name="connsiteY3" fmla="*/ 6901980 h 6901980"/>
                <a:gd name="connsiteX4" fmla="*/ 5298379 w 6577724"/>
                <a:gd name="connsiteY4" fmla="*/ 0 h 6901980"/>
                <a:gd name="connsiteX5" fmla="*/ 2364827 w 6577724"/>
                <a:gd name="connsiteY5" fmla="*/ 17703 h 6901980"/>
                <a:gd name="connsiteX0" fmla="*/ 2364827 w 5298379"/>
                <a:gd name="connsiteY0" fmla="*/ 17703 h 6884462"/>
                <a:gd name="connsiteX1" fmla="*/ 4607034 w 5298379"/>
                <a:gd name="connsiteY1" fmla="*/ 2259910 h 6884462"/>
                <a:gd name="connsiteX2" fmla="*/ 0 w 5298379"/>
                <a:gd name="connsiteY2" fmla="*/ 6884462 h 6884462"/>
                <a:gd name="connsiteX3" fmla="*/ 5271917 w 5298379"/>
                <a:gd name="connsiteY3" fmla="*/ 6875148 h 6884462"/>
                <a:gd name="connsiteX4" fmla="*/ 5298379 w 5298379"/>
                <a:gd name="connsiteY4" fmla="*/ 0 h 6884462"/>
                <a:gd name="connsiteX5" fmla="*/ 2364827 w 5298379"/>
                <a:gd name="connsiteY5" fmla="*/ 17703 h 6884462"/>
                <a:gd name="connsiteX0" fmla="*/ 2364827 w 5298379"/>
                <a:gd name="connsiteY0" fmla="*/ 17703 h 6893037"/>
                <a:gd name="connsiteX1" fmla="*/ 4607034 w 5298379"/>
                <a:gd name="connsiteY1" fmla="*/ 2259910 h 6893037"/>
                <a:gd name="connsiteX2" fmla="*/ 0 w 5298379"/>
                <a:gd name="connsiteY2" fmla="*/ 6884462 h 6893037"/>
                <a:gd name="connsiteX3" fmla="*/ 5280861 w 5298379"/>
                <a:gd name="connsiteY3" fmla="*/ 6893037 h 6893037"/>
                <a:gd name="connsiteX4" fmla="*/ 5298379 w 5298379"/>
                <a:gd name="connsiteY4" fmla="*/ 0 h 6893037"/>
                <a:gd name="connsiteX5" fmla="*/ 2364827 w 5298379"/>
                <a:gd name="connsiteY5" fmla="*/ 17703 h 6893037"/>
                <a:gd name="connsiteX0" fmla="*/ 2364827 w 5308196"/>
                <a:gd name="connsiteY0" fmla="*/ 17703 h 6893037"/>
                <a:gd name="connsiteX1" fmla="*/ 4607034 w 5308196"/>
                <a:gd name="connsiteY1" fmla="*/ 2259910 h 6893037"/>
                <a:gd name="connsiteX2" fmla="*/ 0 w 5308196"/>
                <a:gd name="connsiteY2" fmla="*/ 6884462 h 6893037"/>
                <a:gd name="connsiteX3" fmla="*/ 5307136 w 5308196"/>
                <a:gd name="connsiteY3" fmla="*/ 6893037 h 6893037"/>
                <a:gd name="connsiteX4" fmla="*/ 5298379 w 5308196"/>
                <a:gd name="connsiteY4" fmla="*/ 0 h 6893037"/>
                <a:gd name="connsiteX5" fmla="*/ 2364827 w 5308196"/>
                <a:gd name="connsiteY5" fmla="*/ 17703 h 689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8196" h="6893037">
                  <a:moveTo>
                    <a:pt x="2364827" y="17703"/>
                  </a:moveTo>
                  <a:lnTo>
                    <a:pt x="4607034" y="2259910"/>
                  </a:lnTo>
                  <a:lnTo>
                    <a:pt x="0" y="6884462"/>
                  </a:lnTo>
                  <a:lnTo>
                    <a:pt x="5307136" y="6893037"/>
                  </a:lnTo>
                  <a:cubicBezTo>
                    <a:pt x="5312975" y="4595358"/>
                    <a:pt x="5292540" y="2297679"/>
                    <a:pt x="5298379" y="0"/>
                  </a:cubicBezTo>
                  <a:lnTo>
                    <a:pt x="2364827" y="17703"/>
                  </a:lnTo>
                  <a:close/>
                </a:path>
              </a:pathLst>
            </a:cu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p>
          </p:txBody>
        </p:sp>
        <p:sp>
          <p:nvSpPr>
            <p:cNvPr id="6" name="Freeform 5"/>
            <p:cNvSpPr/>
            <p:nvPr userDrawn="1"/>
          </p:nvSpPr>
          <p:spPr>
            <a:xfrm>
              <a:off x="1612172" y="-8759"/>
              <a:ext cx="7531828" cy="6866759"/>
            </a:xfrm>
            <a:custGeom>
              <a:avLst/>
              <a:gdLst>
                <a:gd name="connsiteX0" fmla="*/ 2364827 w 6595241"/>
                <a:gd name="connsiteY0" fmla="*/ 8758 h 6875517"/>
                <a:gd name="connsiteX1" fmla="*/ 4607034 w 6595241"/>
                <a:gd name="connsiteY1" fmla="*/ 2250965 h 6875517"/>
                <a:gd name="connsiteX2" fmla="*/ 0 w 6595241"/>
                <a:gd name="connsiteY2" fmla="*/ 6875517 h 6875517"/>
                <a:gd name="connsiteX3" fmla="*/ 6577724 w 6595241"/>
                <a:gd name="connsiteY3" fmla="*/ 6858000 h 6875517"/>
                <a:gd name="connsiteX4" fmla="*/ 6595241 w 6595241"/>
                <a:gd name="connsiteY4" fmla="*/ 0 h 6875517"/>
                <a:gd name="connsiteX5" fmla="*/ 2364827 w 6595241"/>
                <a:gd name="connsiteY5" fmla="*/ 8758 h 6875517"/>
                <a:gd name="connsiteX0" fmla="*/ 2364827 w 6595241"/>
                <a:gd name="connsiteY0" fmla="*/ 8758 h 6893035"/>
                <a:gd name="connsiteX1" fmla="*/ 4607034 w 6595241"/>
                <a:gd name="connsiteY1" fmla="*/ 2250965 h 6893035"/>
                <a:gd name="connsiteX2" fmla="*/ 0 w 6595241"/>
                <a:gd name="connsiteY2" fmla="*/ 6875517 h 6893035"/>
                <a:gd name="connsiteX3" fmla="*/ 6577724 w 6595241"/>
                <a:gd name="connsiteY3" fmla="*/ 6893035 h 6893035"/>
                <a:gd name="connsiteX4" fmla="*/ 6595241 w 6595241"/>
                <a:gd name="connsiteY4" fmla="*/ 0 h 6893035"/>
                <a:gd name="connsiteX5" fmla="*/ 2364827 w 6595241"/>
                <a:gd name="connsiteY5" fmla="*/ 8758 h 6893035"/>
                <a:gd name="connsiteX0" fmla="*/ 2364827 w 6577724"/>
                <a:gd name="connsiteY0" fmla="*/ 17703 h 6901980"/>
                <a:gd name="connsiteX1" fmla="*/ 4607034 w 6577724"/>
                <a:gd name="connsiteY1" fmla="*/ 2259910 h 6901980"/>
                <a:gd name="connsiteX2" fmla="*/ 0 w 6577724"/>
                <a:gd name="connsiteY2" fmla="*/ 6884462 h 6901980"/>
                <a:gd name="connsiteX3" fmla="*/ 6577724 w 6577724"/>
                <a:gd name="connsiteY3" fmla="*/ 6901980 h 6901980"/>
                <a:gd name="connsiteX4" fmla="*/ 5298379 w 6577724"/>
                <a:gd name="connsiteY4" fmla="*/ 0 h 6901980"/>
                <a:gd name="connsiteX5" fmla="*/ 2364827 w 6577724"/>
                <a:gd name="connsiteY5" fmla="*/ 17703 h 6901980"/>
                <a:gd name="connsiteX0" fmla="*/ 2364827 w 5298379"/>
                <a:gd name="connsiteY0" fmla="*/ 17703 h 6884462"/>
                <a:gd name="connsiteX1" fmla="*/ 4607034 w 5298379"/>
                <a:gd name="connsiteY1" fmla="*/ 2259910 h 6884462"/>
                <a:gd name="connsiteX2" fmla="*/ 0 w 5298379"/>
                <a:gd name="connsiteY2" fmla="*/ 6884462 h 6884462"/>
                <a:gd name="connsiteX3" fmla="*/ 5271917 w 5298379"/>
                <a:gd name="connsiteY3" fmla="*/ 6875148 h 6884462"/>
                <a:gd name="connsiteX4" fmla="*/ 5298379 w 5298379"/>
                <a:gd name="connsiteY4" fmla="*/ 0 h 6884462"/>
                <a:gd name="connsiteX5" fmla="*/ 2364827 w 5298379"/>
                <a:gd name="connsiteY5" fmla="*/ 17703 h 6884462"/>
                <a:gd name="connsiteX0" fmla="*/ 2364827 w 5298379"/>
                <a:gd name="connsiteY0" fmla="*/ 17703 h 6893037"/>
                <a:gd name="connsiteX1" fmla="*/ 4607034 w 5298379"/>
                <a:gd name="connsiteY1" fmla="*/ 2259910 h 6893037"/>
                <a:gd name="connsiteX2" fmla="*/ 0 w 5298379"/>
                <a:gd name="connsiteY2" fmla="*/ 6884462 h 6893037"/>
                <a:gd name="connsiteX3" fmla="*/ 5280861 w 5298379"/>
                <a:gd name="connsiteY3" fmla="*/ 6893037 h 6893037"/>
                <a:gd name="connsiteX4" fmla="*/ 5298379 w 5298379"/>
                <a:gd name="connsiteY4" fmla="*/ 0 h 6893037"/>
                <a:gd name="connsiteX5" fmla="*/ 2364827 w 5298379"/>
                <a:gd name="connsiteY5" fmla="*/ 17703 h 6893037"/>
                <a:gd name="connsiteX0" fmla="*/ 2364827 w 5308196"/>
                <a:gd name="connsiteY0" fmla="*/ 17703 h 6893037"/>
                <a:gd name="connsiteX1" fmla="*/ 4607034 w 5308196"/>
                <a:gd name="connsiteY1" fmla="*/ 2259910 h 6893037"/>
                <a:gd name="connsiteX2" fmla="*/ 0 w 5308196"/>
                <a:gd name="connsiteY2" fmla="*/ 6884462 h 6893037"/>
                <a:gd name="connsiteX3" fmla="*/ 5307136 w 5308196"/>
                <a:gd name="connsiteY3" fmla="*/ 6893037 h 6893037"/>
                <a:gd name="connsiteX4" fmla="*/ 5298379 w 5308196"/>
                <a:gd name="connsiteY4" fmla="*/ 0 h 6893037"/>
                <a:gd name="connsiteX5" fmla="*/ 2364827 w 5308196"/>
                <a:gd name="connsiteY5" fmla="*/ 17703 h 6893037"/>
                <a:gd name="connsiteX0" fmla="*/ 2364827 w 7531828"/>
                <a:gd name="connsiteY0" fmla="*/ 0 h 6875334"/>
                <a:gd name="connsiteX1" fmla="*/ 4607034 w 7531828"/>
                <a:gd name="connsiteY1" fmla="*/ 2242207 h 6875334"/>
                <a:gd name="connsiteX2" fmla="*/ 0 w 7531828"/>
                <a:gd name="connsiteY2" fmla="*/ 6866759 h 6875334"/>
                <a:gd name="connsiteX3" fmla="*/ 5307136 w 7531828"/>
                <a:gd name="connsiteY3" fmla="*/ 6875334 h 6875334"/>
                <a:gd name="connsiteX4" fmla="*/ 7531828 w 7531828"/>
                <a:gd name="connsiteY4" fmla="*/ 61124 h 6875334"/>
                <a:gd name="connsiteX5" fmla="*/ 2364827 w 7531828"/>
                <a:gd name="connsiteY5" fmla="*/ 0 h 6875334"/>
                <a:gd name="connsiteX0" fmla="*/ 2364827 w 7531828"/>
                <a:gd name="connsiteY0" fmla="*/ 0 h 6866759"/>
                <a:gd name="connsiteX1" fmla="*/ 4607034 w 7531828"/>
                <a:gd name="connsiteY1" fmla="*/ 2242207 h 6866759"/>
                <a:gd name="connsiteX2" fmla="*/ 0 w 7531828"/>
                <a:gd name="connsiteY2" fmla="*/ 6866759 h 6866759"/>
                <a:gd name="connsiteX3" fmla="*/ 7496791 w 7531828"/>
                <a:gd name="connsiteY3" fmla="*/ 6814024 h 6866759"/>
                <a:gd name="connsiteX4" fmla="*/ 7531828 w 7531828"/>
                <a:gd name="connsiteY4" fmla="*/ 61124 h 6866759"/>
                <a:gd name="connsiteX5" fmla="*/ 2364827 w 7531828"/>
                <a:gd name="connsiteY5" fmla="*/ 0 h 6866759"/>
                <a:gd name="connsiteX0" fmla="*/ 2364827 w 7531828"/>
                <a:gd name="connsiteY0" fmla="*/ 0 h 6866759"/>
                <a:gd name="connsiteX1" fmla="*/ 4607034 w 7531828"/>
                <a:gd name="connsiteY1" fmla="*/ 2242207 h 6866759"/>
                <a:gd name="connsiteX2" fmla="*/ 0 w 7531828"/>
                <a:gd name="connsiteY2" fmla="*/ 6866759 h 6866759"/>
                <a:gd name="connsiteX3" fmla="*/ 7523067 w 7531828"/>
                <a:gd name="connsiteY3" fmla="*/ 6866576 h 6866759"/>
                <a:gd name="connsiteX4" fmla="*/ 7531828 w 7531828"/>
                <a:gd name="connsiteY4" fmla="*/ 61124 h 6866759"/>
                <a:gd name="connsiteX5" fmla="*/ 2364827 w 7531828"/>
                <a:gd name="connsiteY5" fmla="*/ 0 h 6866759"/>
                <a:gd name="connsiteX0" fmla="*/ 2364827 w 7531828"/>
                <a:gd name="connsiteY0" fmla="*/ 0 h 6866759"/>
                <a:gd name="connsiteX1" fmla="*/ 4607034 w 7531828"/>
                <a:gd name="connsiteY1" fmla="*/ 2242207 h 6866759"/>
                <a:gd name="connsiteX2" fmla="*/ 0 w 7531828"/>
                <a:gd name="connsiteY2" fmla="*/ 6866759 h 6866759"/>
                <a:gd name="connsiteX3" fmla="*/ 7523067 w 7531828"/>
                <a:gd name="connsiteY3" fmla="*/ 6866576 h 6866759"/>
                <a:gd name="connsiteX4" fmla="*/ 7531828 w 7531828"/>
                <a:gd name="connsiteY4" fmla="*/ 17331 h 6866759"/>
                <a:gd name="connsiteX5" fmla="*/ 2364827 w 7531828"/>
                <a:gd name="connsiteY5" fmla="*/ 0 h 686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1828" h="6866759">
                  <a:moveTo>
                    <a:pt x="2364827" y="0"/>
                  </a:moveTo>
                  <a:lnTo>
                    <a:pt x="4607034" y="2242207"/>
                  </a:lnTo>
                  <a:lnTo>
                    <a:pt x="0" y="6866759"/>
                  </a:lnTo>
                  <a:lnTo>
                    <a:pt x="7523067" y="6866576"/>
                  </a:lnTo>
                  <a:cubicBezTo>
                    <a:pt x="7528906" y="4568897"/>
                    <a:pt x="7525989" y="2315010"/>
                    <a:pt x="7531828" y="17331"/>
                  </a:cubicBezTo>
                  <a:lnTo>
                    <a:pt x="2364827" y="0"/>
                  </a:lnTo>
                  <a:close/>
                </a:path>
              </a:pathLst>
            </a:cu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itle 1"/>
          <p:cNvSpPr>
            <a:spLocks noGrp="1"/>
          </p:cNvSpPr>
          <p:nvPr>
            <p:ph type="ctrTitle" hasCustomPrompt="1"/>
          </p:nvPr>
        </p:nvSpPr>
        <p:spPr>
          <a:xfrm>
            <a:off x="4212896" y="4970522"/>
            <a:ext cx="4338858" cy="560552"/>
          </a:xfrm>
          <a:prstGeom prst="rect">
            <a:avLst/>
          </a:prstGeom>
        </p:spPr>
        <p:txBody>
          <a:bodyPr>
            <a:noAutofit/>
          </a:bodyPr>
          <a:lstStyle>
            <a:lvl1pPr algn="r">
              <a:defRPr sz="3600" b="0">
                <a:solidFill>
                  <a:schemeClr val="bg1"/>
                </a:solidFill>
                <a:latin typeface="Rockwell"/>
                <a:cs typeface="Rockwell"/>
              </a:defRPr>
            </a:lvl1pPr>
          </a:lstStyle>
          <a:p>
            <a:r>
              <a:rPr lang="en-US" dirty="0"/>
              <a:t>Presentation Title</a:t>
            </a:r>
          </a:p>
        </p:txBody>
      </p:sp>
      <p:sp>
        <p:nvSpPr>
          <p:cNvPr id="3" name="Subtitle 2"/>
          <p:cNvSpPr>
            <a:spLocks noGrp="1"/>
          </p:cNvSpPr>
          <p:nvPr>
            <p:ph type="subTitle" idx="1" hasCustomPrompt="1"/>
          </p:nvPr>
        </p:nvSpPr>
        <p:spPr>
          <a:xfrm>
            <a:off x="4212896" y="5785077"/>
            <a:ext cx="4338858" cy="429167"/>
          </a:xfrm>
          <a:prstGeom prst="rect">
            <a:avLst/>
          </a:prstGeom>
        </p:spPr>
        <p:txBody>
          <a:bodyPr/>
          <a:lstStyle>
            <a:lvl1pPr marL="0" indent="0" algn="r">
              <a:buNone/>
              <a:defRPr sz="2400" baseline="0">
                <a:solidFill>
                  <a:schemeClr val="bg1"/>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pic>
        <p:nvPicPr>
          <p:cNvPr id="9" name="Picture 8" descr="PierceACH_logo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358" y="1559084"/>
            <a:ext cx="3772505" cy="1509002"/>
          </a:xfrm>
          <a:prstGeom prst="rect">
            <a:avLst/>
          </a:prstGeom>
        </p:spPr>
      </p:pic>
    </p:spTree>
    <p:extLst>
      <p:ext uri="{BB962C8B-B14F-4D97-AF65-F5344CB8AC3E}">
        <p14:creationId xmlns:p14="http://schemas.microsoft.com/office/powerpoint/2010/main" val="3011969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without Icons">
    <p:spTree>
      <p:nvGrpSpPr>
        <p:cNvPr id="1" name=""/>
        <p:cNvGrpSpPr/>
        <p:nvPr/>
      </p:nvGrpSpPr>
      <p:grpSpPr>
        <a:xfrm>
          <a:off x="0" y="0"/>
          <a:ext cx="0" cy="0"/>
          <a:chOff x="0" y="0"/>
          <a:chExt cx="0" cy="0"/>
        </a:xfrm>
      </p:grpSpPr>
      <p:sp>
        <p:nvSpPr>
          <p:cNvPr id="8" name="Freeform 7"/>
          <p:cNvSpPr/>
          <p:nvPr userDrawn="1"/>
        </p:nvSpPr>
        <p:spPr>
          <a:xfrm>
            <a:off x="0" y="0"/>
            <a:ext cx="635000" cy="1286933"/>
          </a:xfrm>
          <a:custGeom>
            <a:avLst/>
            <a:gdLst>
              <a:gd name="connsiteX0" fmla="*/ 4233 w 635000"/>
              <a:gd name="connsiteY0" fmla="*/ 0 h 1286933"/>
              <a:gd name="connsiteX1" fmla="*/ 635000 w 635000"/>
              <a:gd name="connsiteY1" fmla="*/ 647700 h 1286933"/>
              <a:gd name="connsiteX2" fmla="*/ 0 w 635000"/>
              <a:gd name="connsiteY2" fmla="*/ 1286933 h 1286933"/>
              <a:gd name="connsiteX3" fmla="*/ 4233 w 635000"/>
              <a:gd name="connsiteY3" fmla="*/ 0 h 1286933"/>
            </a:gdLst>
            <a:ahLst/>
            <a:cxnLst>
              <a:cxn ang="0">
                <a:pos x="connsiteX0" y="connsiteY0"/>
              </a:cxn>
              <a:cxn ang="0">
                <a:pos x="connsiteX1" y="connsiteY1"/>
              </a:cxn>
              <a:cxn ang="0">
                <a:pos x="connsiteX2" y="connsiteY2"/>
              </a:cxn>
              <a:cxn ang="0">
                <a:pos x="connsiteX3" y="connsiteY3"/>
              </a:cxn>
            </a:cxnLst>
            <a:rect l="l" t="t" r="r" b="b"/>
            <a:pathLst>
              <a:path w="635000" h="1286933">
                <a:moveTo>
                  <a:pt x="4233" y="0"/>
                </a:moveTo>
                <a:lnTo>
                  <a:pt x="635000" y="647700"/>
                </a:lnTo>
                <a:lnTo>
                  <a:pt x="0" y="1286933"/>
                </a:lnTo>
                <a:lnTo>
                  <a:pt x="4233"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07572" y="55717"/>
            <a:ext cx="8229600" cy="1143000"/>
          </a:xfrm>
        </p:spPr>
        <p:txBody>
          <a:bodyPr/>
          <a:lstStyle/>
          <a:p>
            <a:r>
              <a:rPr lang="en-US"/>
              <a:t>Click to edit Master title style</a:t>
            </a:r>
          </a:p>
        </p:txBody>
      </p:sp>
      <p:sp>
        <p:nvSpPr>
          <p:cNvPr id="16" name="Content Placeholder 15"/>
          <p:cNvSpPr>
            <a:spLocks noGrp="1"/>
          </p:cNvSpPr>
          <p:nvPr>
            <p:ph sz="quarter" idx="13"/>
          </p:nvPr>
        </p:nvSpPr>
        <p:spPr>
          <a:xfrm>
            <a:off x="707572" y="1287463"/>
            <a:ext cx="8051800" cy="4826000"/>
          </a:xfrm>
        </p:spPr>
        <p:txBody>
          <a:bodyPr/>
          <a:lstStyle>
            <a:lvl1pPr marL="285750" indent="-285750">
              <a:buFont typeface="Arial"/>
              <a:buChar char="•"/>
              <a:defRPr sz="1600"/>
            </a:lvl1pPr>
            <a:lvl2pPr marL="466344" indent="-285750">
              <a:buSzPct val="80000"/>
              <a:buFont typeface="Lucida Grande"/>
              <a:buChar char="-"/>
              <a:defRPr sz="1600"/>
            </a:lvl2pPr>
            <a:lvl3pPr marL="685800" indent="-228600">
              <a:buSzPct val="80000"/>
              <a:buFont typeface="Lucida Grande"/>
              <a:buChar char="+"/>
              <a:defRPr sz="1600"/>
            </a:lvl3pPr>
            <a:lvl4pPr marL="868680" indent="-137160">
              <a:buSzPct val="70000"/>
              <a:buFont typeface="Arial"/>
              <a:buChar char="•"/>
              <a:defRPr sz="1400"/>
            </a:lvl4pPr>
            <a:lvl5pPr marL="1106424" indent="-192024">
              <a:buSzPct val="70000"/>
              <a:buFont typeface="Lucida Grande"/>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stretch>
            <a:fillRect/>
          </a:stretch>
        </p:blipFill>
        <p:spPr>
          <a:xfrm>
            <a:off x="6772406" y="6113463"/>
            <a:ext cx="1660392" cy="664157"/>
          </a:xfrm>
          <a:prstGeom prst="rect">
            <a:avLst/>
          </a:prstGeom>
        </p:spPr>
      </p:pic>
      <p:sp>
        <p:nvSpPr>
          <p:cNvPr id="4" name="Slide Number Placeholder 3"/>
          <p:cNvSpPr>
            <a:spLocks noGrp="1"/>
          </p:cNvSpPr>
          <p:nvPr>
            <p:ph type="sldNum" sz="quarter" idx="16"/>
          </p:nvPr>
        </p:nvSpPr>
        <p:spPr>
          <a:xfrm>
            <a:off x="8686799" y="6412495"/>
            <a:ext cx="454203" cy="365125"/>
          </a:xfrm>
        </p:spPr>
        <p:txBody>
          <a:bodyPr/>
          <a:lstStyle/>
          <a:p>
            <a:fld id="{D1A1D18C-9B91-9049-9E85-D8F12C0C6AD4}" type="slidenum">
              <a:rPr lang="en-US" smtClean="0"/>
              <a:pPr/>
              <a:t>‹#›</a:t>
            </a:fld>
            <a:endParaRPr lang="en-US" dirty="0"/>
          </a:p>
        </p:txBody>
      </p:sp>
    </p:spTree>
    <p:extLst>
      <p:ext uri="{BB962C8B-B14F-4D97-AF65-F5344CB8AC3E}">
        <p14:creationId xmlns:p14="http://schemas.microsoft.com/office/powerpoint/2010/main" val="1083555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without Icons">
    <p:spTree>
      <p:nvGrpSpPr>
        <p:cNvPr id="1" name=""/>
        <p:cNvGrpSpPr/>
        <p:nvPr/>
      </p:nvGrpSpPr>
      <p:grpSpPr>
        <a:xfrm>
          <a:off x="0" y="0"/>
          <a:ext cx="0" cy="0"/>
          <a:chOff x="0" y="0"/>
          <a:chExt cx="0" cy="0"/>
        </a:xfrm>
      </p:grpSpPr>
      <p:sp>
        <p:nvSpPr>
          <p:cNvPr id="8" name="Freeform 7"/>
          <p:cNvSpPr/>
          <p:nvPr userDrawn="1"/>
        </p:nvSpPr>
        <p:spPr>
          <a:xfrm>
            <a:off x="0" y="0"/>
            <a:ext cx="635000" cy="1286933"/>
          </a:xfrm>
          <a:custGeom>
            <a:avLst/>
            <a:gdLst>
              <a:gd name="connsiteX0" fmla="*/ 4233 w 635000"/>
              <a:gd name="connsiteY0" fmla="*/ 0 h 1286933"/>
              <a:gd name="connsiteX1" fmla="*/ 635000 w 635000"/>
              <a:gd name="connsiteY1" fmla="*/ 647700 h 1286933"/>
              <a:gd name="connsiteX2" fmla="*/ 0 w 635000"/>
              <a:gd name="connsiteY2" fmla="*/ 1286933 h 1286933"/>
              <a:gd name="connsiteX3" fmla="*/ 4233 w 635000"/>
              <a:gd name="connsiteY3" fmla="*/ 0 h 1286933"/>
            </a:gdLst>
            <a:ahLst/>
            <a:cxnLst>
              <a:cxn ang="0">
                <a:pos x="connsiteX0" y="connsiteY0"/>
              </a:cxn>
              <a:cxn ang="0">
                <a:pos x="connsiteX1" y="connsiteY1"/>
              </a:cxn>
              <a:cxn ang="0">
                <a:pos x="connsiteX2" y="connsiteY2"/>
              </a:cxn>
              <a:cxn ang="0">
                <a:pos x="connsiteX3" y="connsiteY3"/>
              </a:cxn>
            </a:cxnLst>
            <a:rect l="l" t="t" r="r" b="b"/>
            <a:pathLst>
              <a:path w="635000" h="1286933">
                <a:moveTo>
                  <a:pt x="4233" y="0"/>
                </a:moveTo>
                <a:lnTo>
                  <a:pt x="635000" y="647700"/>
                </a:lnTo>
                <a:lnTo>
                  <a:pt x="0" y="1286933"/>
                </a:lnTo>
                <a:lnTo>
                  <a:pt x="4233"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07572" y="55717"/>
            <a:ext cx="8229600" cy="1143000"/>
          </a:xfrm>
        </p:spPr>
        <p:txBody>
          <a:bodyPr/>
          <a:lstStyle/>
          <a:p>
            <a:r>
              <a:rPr lang="en-US"/>
              <a:t>Click to edit Master title style</a:t>
            </a:r>
          </a:p>
        </p:txBody>
      </p:sp>
      <p:sp>
        <p:nvSpPr>
          <p:cNvPr id="16" name="Content Placeholder 15"/>
          <p:cNvSpPr>
            <a:spLocks noGrp="1"/>
          </p:cNvSpPr>
          <p:nvPr>
            <p:ph sz="quarter" idx="13"/>
          </p:nvPr>
        </p:nvSpPr>
        <p:spPr>
          <a:xfrm>
            <a:off x="707572" y="1287463"/>
            <a:ext cx="8051800" cy="4826000"/>
          </a:xfrm>
        </p:spPr>
        <p:txBody>
          <a:bodyPr/>
          <a:lstStyle>
            <a:lvl1pPr marL="285750" indent="-285750">
              <a:buFont typeface="Arial"/>
              <a:buChar char="•"/>
              <a:defRPr sz="1600"/>
            </a:lvl1pPr>
            <a:lvl2pPr marL="466344" indent="-285750">
              <a:buSzPct val="80000"/>
              <a:buFont typeface="Lucida Grande"/>
              <a:buChar char="-"/>
              <a:defRPr sz="1600"/>
            </a:lvl2pPr>
            <a:lvl3pPr marL="685800" indent="-228600">
              <a:buSzPct val="80000"/>
              <a:buFont typeface="Lucida Grande"/>
              <a:buChar char="+"/>
              <a:defRPr sz="1600"/>
            </a:lvl3pPr>
            <a:lvl4pPr marL="868680" indent="-137160">
              <a:buSzPct val="70000"/>
              <a:buFont typeface="Arial"/>
              <a:buChar char="•"/>
              <a:defRPr sz="1400"/>
            </a:lvl4pPr>
            <a:lvl5pPr marL="1106424" indent="-192024">
              <a:buSzPct val="70000"/>
              <a:buFont typeface="Lucida Grande"/>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stretch>
            <a:fillRect/>
          </a:stretch>
        </p:blipFill>
        <p:spPr>
          <a:xfrm>
            <a:off x="6772406" y="6113463"/>
            <a:ext cx="1660392" cy="664157"/>
          </a:xfrm>
          <a:prstGeom prst="rect">
            <a:avLst/>
          </a:prstGeom>
        </p:spPr>
      </p:pic>
      <p:sp>
        <p:nvSpPr>
          <p:cNvPr id="12" name="Slide Number Placeholder 3"/>
          <p:cNvSpPr>
            <a:spLocks noGrp="1"/>
          </p:cNvSpPr>
          <p:nvPr>
            <p:ph type="sldNum" sz="quarter" idx="16"/>
          </p:nvPr>
        </p:nvSpPr>
        <p:spPr>
          <a:xfrm>
            <a:off x="8532270" y="6398311"/>
            <a:ext cx="454203" cy="365125"/>
          </a:xfrm>
        </p:spPr>
        <p:txBody>
          <a:bodyPr/>
          <a:lstStyle>
            <a:lvl1pPr>
              <a:defRPr sz="1200"/>
            </a:lvl1pPr>
          </a:lstStyle>
          <a:p>
            <a:fld id="{D1A1D18C-9B91-9049-9E85-D8F12C0C6AD4}" type="slidenum">
              <a:rPr lang="en-US" smtClean="0"/>
              <a:pPr/>
              <a:t>‹#›</a:t>
            </a:fld>
            <a:endParaRPr lang="en-US" dirty="0"/>
          </a:p>
        </p:txBody>
      </p:sp>
    </p:spTree>
    <p:extLst>
      <p:ext uri="{BB962C8B-B14F-4D97-AF65-F5344CB8AC3E}">
        <p14:creationId xmlns:p14="http://schemas.microsoft.com/office/powerpoint/2010/main" val="4165503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without Icons">
    <p:spTree>
      <p:nvGrpSpPr>
        <p:cNvPr id="1" name=""/>
        <p:cNvGrpSpPr/>
        <p:nvPr/>
      </p:nvGrpSpPr>
      <p:grpSpPr>
        <a:xfrm>
          <a:off x="0" y="0"/>
          <a:ext cx="0" cy="0"/>
          <a:chOff x="0" y="0"/>
          <a:chExt cx="0" cy="0"/>
        </a:xfrm>
      </p:grpSpPr>
      <p:sp>
        <p:nvSpPr>
          <p:cNvPr id="8" name="Freeform 7"/>
          <p:cNvSpPr/>
          <p:nvPr userDrawn="1"/>
        </p:nvSpPr>
        <p:spPr>
          <a:xfrm>
            <a:off x="0" y="0"/>
            <a:ext cx="635000" cy="1286933"/>
          </a:xfrm>
          <a:custGeom>
            <a:avLst/>
            <a:gdLst>
              <a:gd name="connsiteX0" fmla="*/ 4233 w 635000"/>
              <a:gd name="connsiteY0" fmla="*/ 0 h 1286933"/>
              <a:gd name="connsiteX1" fmla="*/ 635000 w 635000"/>
              <a:gd name="connsiteY1" fmla="*/ 647700 h 1286933"/>
              <a:gd name="connsiteX2" fmla="*/ 0 w 635000"/>
              <a:gd name="connsiteY2" fmla="*/ 1286933 h 1286933"/>
              <a:gd name="connsiteX3" fmla="*/ 4233 w 635000"/>
              <a:gd name="connsiteY3" fmla="*/ 0 h 1286933"/>
            </a:gdLst>
            <a:ahLst/>
            <a:cxnLst>
              <a:cxn ang="0">
                <a:pos x="connsiteX0" y="connsiteY0"/>
              </a:cxn>
              <a:cxn ang="0">
                <a:pos x="connsiteX1" y="connsiteY1"/>
              </a:cxn>
              <a:cxn ang="0">
                <a:pos x="connsiteX2" y="connsiteY2"/>
              </a:cxn>
              <a:cxn ang="0">
                <a:pos x="connsiteX3" y="connsiteY3"/>
              </a:cxn>
            </a:cxnLst>
            <a:rect l="l" t="t" r="r" b="b"/>
            <a:pathLst>
              <a:path w="635000" h="1286933">
                <a:moveTo>
                  <a:pt x="4233" y="0"/>
                </a:moveTo>
                <a:lnTo>
                  <a:pt x="635000" y="647700"/>
                </a:lnTo>
                <a:lnTo>
                  <a:pt x="0" y="1286933"/>
                </a:lnTo>
                <a:lnTo>
                  <a:pt x="4233"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07572" y="55717"/>
            <a:ext cx="8229600" cy="1143000"/>
          </a:xfrm>
        </p:spPr>
        <p:txBody>
          <a:bodyPr/>
          <a:lstStyle/>
          <a:p>
            <a:r>
              <a:rPr lang="en-US"/>
              <a:t>Click to edit Master title style</a:t>
            </a:r>
          </a:p>
        </p:txBody>
      </p:sp>
      <p:sp>
        <p:nvSpPr>
          <p:cNvPr id="16" name="Content Placeholder 15"/>
          <p:cNvSpPr>
            <a:spLocks noGrp="1"/>
          </p:cNvSpPr>
          <p:nvPr>
            <p:ph sz="quarter" idx="13"/>
          </p:nvPr>
        </p:nvSpPr>
        <p:spPr>
          <a:xfrm>
            <a:off x="707572" y="1287463"/>
            <a:ext cx="8051800" cy="4826000"/>
          </a:xfrm>
        </p:spPr>
        <p:txBody>
          <a:bodyPr/>
          <a:lstStyle>
            <a:lvl1pPr marL="285750" indent="-285750">
              <a:buFont typeface="Arial"/>
              <a:buChar char="•"/>
              <a:defRPr sz="1600"/>
            </a:lvl1pPr>
            <a:lvl2pPr marL="466344" indent="-285750">
              <a:buSzPct val="80000"/>
              <a:buFont typeface="Lucida Grande"/>
              <a:buChar char="-"/>
              <a:defRPr sz="1600"/>
            </a:lvl2pPr>
            <a:lvl3pPr marL="685800" indent="-228600">
              <a:buSzPct val="80000"/>
              <a:buFont typeface="Lucida Grande"/>
              <a:buChar char="+"/>
              <a:defRPr sz="1600"/>
            </a:lvl3pPr>
            <a:lvl4pPr marL="868680" indent="-137160">
              <a:buSzPct val="70000"/>
              <a:buFont typeface="Arial"/>
              <a:buChar char="•"/>
              <a:defRPr sz="1400"/>
            </a:lvl4pPr>
            <a:lvl5pPr marL="1106424" indent="-192024">
              <a:buSzPct val="70000"/>
              <a:buFont typeface="Lucida Grande"/>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stretch>
            <a:fillRect/>
          </a:stretch>
        </p:blipFill>
        <p:spPr>
          <a:xfrm>
            <a:off x="6772406" y="6113463"/>
            <a:ext cx="1660392" cy="664157"/>
          </a:xfrm>
          <a:prstGeom prst="rect">
            <a:avLst/>
          </a:prstGeom>
        </p:spPr>
      </p:pic>
      <p:sp>
        <p:nvSpPr>
          <p:cNvPr id="12" name="Slide Number Placeholder 3"/>
          <p:cNvSpPr>
            <a:spLocks noGrp="1"/>
          </p:cNvSpPr>
          <p:nvPr>
            <p:ph type="sldNum" sz="quarter" idx="16"/>
          </p:nvPr>
        </p:nvSpPr>
        <p:spPr>
          <a:xfrm>
            <a:off x="8686799" y="6412495"/>
            <a:ext cx="454203" cy="365125"/>
          </a:xfrm>
        </p:spPr>
        <p:txBody>
          <a:bodyPr/>
          <a:lstStyle/>
          <a:p>
            <a:fld id="{D1A1D18C-9B91-9049-9E85-D8F12C0C6AD4}" type="slidenum">
              <a:rPr lang="en-US" smtClean="0"/>
              <a:pPr/>
              <a:t>‹#›</a:t>
            </a:fld>
            <a:endParaRPr lang="en-US" dirty="0"/>
          </a:p>
        </p:txBody>
      </p:sp>
    </p:spTree>
    <p:extLst>
      <p:ext uri="{BB962C8B-B14F-4D97-AF65-F5344CB8AC3E}">
        <p14:creationId xmlns:p14="http://schemas.microsoft.com/office/powerpoint/2010/main" val="3364215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and Content without Icons">
    <p:spTree>
      <p:nvGrpSpPr>
        <p:cNvPr id="1" name=""/>
        <p:cNvGrpSpPr/>
        <p:nvPr/>
      </p:nvGrpSpPr>
      <p:grpSpPr>
        <a:xfrm>
          <a:off x="0" y="0"/>
          <a:ext cx="0" cy="0"/>
          <a:chOff x="0" y="0"/>
          <a:chExt cx="0" cy="0"/>
        </a:xfrm>
      </p:grpSpPr>
      <p:sp>
        <p:nvSpPr>
          <p:cNvPr id="8" name="Freeform 7"/>
          <p:cNvSpPr/>
          <p:nvPr userDrawn="1"/>
        </p:nvSpPr>
        <p:spPr>
          <a:xfrm>
            <a:off x="0" y="0"/>
            <a:ext cx="635000" cy="1286933"/>
          </a:xfrm>
          <a:custGeom>
            <a:avLst/>
            <a:gdLst>
              <a:gd name="connsiteX0" fmla="*/ 4233 w 635000"/>
              <a:gd name="connsiteY0" fmla="*/ 0 h 1286933"/>
              <a:gd name="connsiteX1" fmla="*/ 635000 w 635000"/>
              <a:gd name="connsiteY1" fmla="*/ 647700 h 1286933"/>
              <a:gd name="connsiteX2" fmla="*/ 0 w 635000"/>
              <a:gd name="connsiteY2" fmla="*/ 1286933 h 1286933"/>
              <a:gd name="connsiteX3" fmla="*/ 4233 w 635000"/>
              <a:gd name="connsiteY3" fmla="*/ 0 h 1286933"/>
            </a:gdLst>
            <a:ahLst/>
            <a:cxnLst>
              <a:cxn ang="0">
                <a:pos x="connsiteX0" y="connsiteY0"/>
              </a:cxn>
              <a:cxn ang="0">
                <a:pos x="connsiteX1" y="connsiteY1"/>
              </a:cxn>
              <a:cxn ang="0">
                <a:pos x="connsiteX2" y="connsiteY2"/>
              </a:cxn>
              <a:cxn ang="0">
                <a:pos x="connsiteX3" y="connsiteY3"/>
              </a:cxn>
            </a:cxnLst>
            <a:rect l="l" t="t" r="r" b="b"/>
            <a:pathLst>
              <a:path w="635000" h="1286933">
                <a:moveTo>
                  <a:pt x="4233" y="0"/>
                </a:moveTo>
                <a:lnTo>
                  <a:pt x="635000" y="647700"/>
                </a:lnTo>
                <a:lnTo>
                  <a:pt x="0" y="1286933"/>
                </a:lnTo>
                <a:lnTo>
                  <a:pt x="4233" y="0"/>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07572" y="55717"/>
            <a:ext cx="8229600" cy="1143000"/>
          </a:xfrm>
        </p:spPr>
        <p:txBody>
          <a:bodyPr/>
          <a:lstStyle/>
          <a:p>
            <a:r>
              <a:rPr lang="en-US"/>
              <a:t>Click to edit Master title style</a:t>
            </a:r>
          </a:p>
        </p:txBody>
      </p:sp>
      <p:sp>
        <p:nvSpPr>
          <p:cNvPr id="16" name="Content Placeholder 15"/>
          <p:cNvSpPr>
            <a:spLocks noGrp="1"/>
          </p:cNvSpPr>
          <p:nvPr>
            <p:ph sz="quarter" idx="13"/>
          </p:nvPr>
        </p:nvSpPr>
        <p:spPr>
          <a:xfrm>
            <a:off x="707572" y="1287463"/>
            <a:ext cx="8051800" cy="4826000"/>
          </a:xfrm>
        </p:spPr>
        <p:txBody>
          <a:bodyPr/>
          <a:lstStyle>
            <a:lvl1pPr marL="285750" indent="-285750">
              <a:buFont typeface="Arial"/>
              <a:buChar char="•"/>
              <a:defRPr sz="1600"/>
            </a:lvl1pPr>
            <a:lvl2pPr marL="466344" indent="-285750">
              <a:buSzPct val="80000"/>
              <a:buFont typeface="Lucida Grande"/>
              <a:buChar char="-"/>
              <a:defRPr sz="1600"/>
            </a:lvl2pPr>
            <a:lvl3pPr marL="685800" indent="-228600">
              <a:buSzPct val="80000"/>
              <a:buFont typeface="Lucida Grande"/>
              <a:buChar char="+"/>
              <a:defRPr sz="1600"/>
            </a:lvl3pPr>
            <a:lvl4pPr marL="868680" indent="-137160">
              <a:buSzPct val="70000"/>
              <a:buFont typeface="Arial"/>
              <a:buChar char="•"/>
              <a:defRPr sz="1400"/>
            </a:lvl4pPr>
            <a:lvl5pPr marL="1106424" indent="-192024">
              <a:buSzPct val="70000"/>
              <a:buFont typeface="Lucida Grande"/>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stretch>
            <a:fillRect/>
          </a:stretch>
        </p:blipFill>
        <p:spPr>
          <a:xfrm>
            <a:off x="6772406" y="6113463"/>
            <a:ext cx="1660392" cy="664157"/>
          </a:xfrm>
          <a:prstGeom prst="rect">
            <a:avLst/>
          </a:prstGeom>
        </p:spPr>
      </p:pic>
      <p:sp>
        <p:nvSpPr>
          <p:cNvPr id="12" name="Slide Number Placeholder 3"/>
          <p:cNvSpPr>
            <a:spLocks noGrp="1"/>
          </p:cNvSpPr>
          <p:nvPr>
            <p:ph type="sldNum" sz="quarter" idx="16"/>
          </p:nvPr>
        </p:nvSpPr>
        <p:spPr>
          <a:xfrm>
            <a:off x="8686799" y="6412495"/>
            <a:ext cx="454203" cy="365125"/>
          </a:xfrm>
        </p:spPr>
        <p:txBody>
          <a:bodyPr/>
          <a:lstStyle/>
          <a:p>
            <a:fld id="{D1A1D18C-9B91-9049-9E85-D8F12C0C6AD4}" type="slidenum">
              <a:rPr lang="en-US" smtClean="0"/>
              <a:pPr/>
              <a:t>‹#›</a:t>
            </a:fld>
            <a:endParaRPr lang="en-US" dirty="0"/>
          </a:p>
        </p:txBody>
      </p:sp>
    </p:spTree>
    <p:extLst>
      <p:ext uri="{BB962C8B-B14F-4D97-AF65-F5344CB8AC3E}">
        <p14:creationId xmlns:p14="http://schemas.microsoft.com/office/powerpoint/2010/main" val="620260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without Icons">
    <p:spTree>
      <p:nvGrpSpPr>
        <p:cNvPr id="1" name=""/>
        <p:cNvGrpSpPr/>
        <p:nvPr/>
      </p:nvGrpSpPr>
      <p:grpSpPr>
        <a:xfrm>
          <a:off x="0" y="0"/>
          <a:ext cx="0" cy="0"/>
          <a:chOff x="0" y="0"/>
          <a:chExt cx="0" cy="0"/>
        </a:xfrm>
      </p:grpSpPr>
      <p:sp>
        <p:nvSpPr>
          <p:cNvPr id="8" name="Freeform 7"/>
          <p:cNvSpPr/>
          <p:nvPr userDrawn="1"/>
        </p:nvSpPr>
        <p:spPr>
          <a:xfrm>
            <a:off x="0" y="0"/>
            <a:ext cx="635000" cy="1286933"/>
          </a:xfrm>
          <a:custGeom>
            <a:avLst/>
            <a:gdLst>
              <a:gd name="connsiteX0" fmla="*/ 4233 w 635000"/>
              <a:gd name="connsiteY0" fmla="*/ 0 h 1286933"/>
              <a:gd name="connsiteX1" fmla="*/ 635000 w 635000"/>
              <a:gd name="connsiteY1" fmla="*/ 647700 h 1286933"/>
              <a:gd name="connsiteX2" fmla="*/ 0 w 635000"/>
              <a:gd name="connsiteY2" fmla="*/ 1286933 h 1286933"/>
              <a:gd name="connsiteX3" fmla="*/ 4233 w 635000"/>
              <a:gd name="connsiteY3" fmla="*/ 0 h 1286933"/>
            </a:gdLst>
            <a:ahLst/>
            <a:cxnLst>
              <a:cxn ang="0">
                <a:pos x="connsiteX0" y="connsiteY0"/>
              </a:cxn>
              <a:cxn ang="0">
                <a:pos x="connsiteX1" y="connsiteY1"/>
              </a:cxn>
              <a:cxn ang="0">
                <a:pos x="connsiteX2" y="connsiteY2"/>
              </a:cxn>
              <a:cxn ang="0">
                <a:pos x="connsiteX3" y="connsiteY3"/>
              </a:cxn>
            </a:cxnLst>
            <a:rect l="l" t="t" r="r" b="b"/>
            <a:pathLst>
              <a:path w="635000" h="1286933">
                <a:moveTo>
                  <a:pt x="4233" y="0"/>
                </a:moveTo>
                <a:lnTo>
                  <a:pt x="635000" y="647700"/>
                </a:lnTo>
                <a:lnTo>
                  <a:pt x="0" y="1286933"/>
                </a:lnTo>
                <a:lnTo>
                  <a:pt x="4233" y="0"/>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07572" y="55717"/>
            <a:ext cx="8229600" cy="1143000"/>
          </a:xfrm>
        </p:spPr>
        <p:txBody>
          <a:bodyPr/>
          <a:lstStyle/>
          <a:p>
            <a:r>
              <a:rPr lang="en-US"/>
              <a:t>Click to edit Master title style</a:t>
            </a:r>
          </a:p>
        </p:txBody>
      </p:sp>
      <p:sp>
        <p:nvSpPr>
          <p:cNvPr id="16" name="Content Placeholder 15"/>
          <p:cNvSpPr>
            <a:spLocks noGrp="1"/>
          </p:cNvSpPr>
          <p:nvPr>
            <p:ph sz="quarter" idx="13"/>
          </p:nvPr>
        </p:nvSpPr>
        <p:spPr>
          <a:xfrm>
            <a:off x="707572" y="1287463"/>
            <a:ext cx="8051800" cy="4826000"/>
          </a:xfrm>
        </p:spPr>
        <p:txBody>
          <a:bodyPr/>
          <a:lstStyle>
            <a:lvl1pPr marL="285750" indent="-285750">
              <a:buFont typeface="Arial"/>
              <a:buChar char="•"/>
              <a:defRPr sz="1600"/>
            </a:lvl1pPr>
            <a:lvl2pPr marL="466344" indent="-285750">
              <a:buSzPct val="80000"/>
              <a:buFont typeface="Lucida Grande"/>
              <a:buChar char="-"/>
              <a:defRPr sz="1600"/>
            </a:lvl2pPr>
            <a:lvl3pPr marL="685800" indent="-228600">
              <a:buSzPct val="80000"/>
              <a:buFont typeface="Lucida Grande"/>
              <a:buChar char="+"/>
              <a:defRPr sz="1600"/>
            </a:lvl3pPr>
            <a:lvl4pPr marL="868680" indent="-137160">
              <a:buSzPct val="70000"/>
              <a:buFont typeface="Arial"/>
              <a:buChar char="•"/>
              <a:defRPr sz="1400"/>
            </a:lvl4pPr>
            <a:lvl5pPr marL="1106424" indent="-192024">
              <a:buSzPct val="70000"/>
              <a:buFont typeface="Lucida Grande"/>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stretch>
            <a:fillRect/>
          </a:stretch>
        </p:blipFill>
        <p:spPr>
          <a:xfrm>
            <a:off x="6772406" y="6113463"/>
            <a:ext cx="1660392" cy="664157"/>
          </a:xfrm>
          <a:prstGeom prst="rect">
            <a:avLst/>
          </a:prstGeom>
        </p:spPr>
      </p:pic>
      <p:sp>
        <p:nvSpPr>
          <p:cNvPr id="10" name="Slide Number Placeholder 3"/>
          <p:cNvSpPr>
            <a:spLocks noGrp="1"/>
          </p:cNvSpPr>
          <p:nvPr>
            <p:ph type="sldNum" sz="quarter" idx="16"/>
          </p:nvPr>
        </p:nvSpPr>
        <p:spPr>
          <a:xfrm>
            <a:off x="8686799" y="6412495"/>
            <a:ext cx="454203" cy="365125"/>
          </a:xfrm>
        </p:spPr>
        <p:txBody>
          <a:bodyPr/>
          <a:lstStyle/>
          <a:p>
            <a:fld id="{D1A1D18C-9B91-9049-9E85-D8F12C0C6AD4}" type="slidenum">
              <a:rPr lang="en-US" smtClean="0"/>
              <a:pPr/>
              <a:t>‹#›</a:t>
            </a:fld>
            <a:endParaRPr lang="en-US" dirty="0"/>
          </a:p>
        </p:txBody>
      </p:sp>
    </p:spTree>
    <p:extLst>
      <p:ext uri="{BB962C8B-B14F-4D97-AF65-F5344CB8AC3E}">
        <p14:creationId xmlns:p14="http://schemas.microsoft.com/office/powerpoint/2010/main" val="3400419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without Icons">
    <p:spTree>
      <p:nvGrpSpPr>
        <p:cNvPr id="1" name=""/>
        <p:cNvGrpSpPr/>
        <p:nvPr/>
      </p:nvGrpSpPr>
      <p:grpSpPr>
        <a:xfrm>
          <a:off x="0" y="0"/>
          <a:ext cx="0" cy="0"/>
          <a:chOff x="0" y="0"/>
          <a:chExt cx="0" cy="0"/>
        </a:xfrm>
      </p:grpSpPr>
      <p:sp>
        <p:nvSpPr>
          <p:cNvPr id="8" name="Freeform 7"/>
          <p:cNvSpPr/>
          <p:nvPr userDrawn="1"/>
        </p:nvSpPr>
        <p:spPr>
          <a:xfrm>
            <a:off x="0" y="0"/>
            <a:ext cx="635000" cy="1286933"/>
          </a:xfrm>
          <a:custGeom>
            <a:avLst/>
            <a:gdLst>
              <a:gd name="connsiteX0" fmla="*/ 4233 w 635000"/>
              <a:gd name="connsiteY0" fmla="*/ 0 h 1286933"/>
              <a:gd name="connsiteX1" fmla="*/ 635000 w 635000"/>
              <a:gd name="connsiteY1" fmla="*/ 647700 h 1286933"/>
              <a:gd name="connsiteX2" fmla="*/ 0 w 635000"/>
              <a:gd name="connsiteY2" fmla="*/ 1286933 h 1286933"/>
              <a:gd name="connsiteX3" fmla="*/ 4233 w 635000"/>
              <a:gd name="connsiteY3" fmla="*/ 0 h 1286933"/>
            </a:gdLst>
            <a:ahLst/>
            <a:cxnLst>
              <a:cxn ang="0">
                <a:pos x="connsiteX0" y="connsiteY0"/>
              </a:cxn>
              <a:cxn ang="0">
                <a:pos x="connsiteX1" y="connsiteY1"/>
              </a:cxn>
              <a:cxn ang="0">
                <a:pos x="connsiteX2" y="connsiteY2"/>
              </a:cxn>
              <a:cxn ang="0">
                <a:pos x="connsiteX3" y="connsiteY3"/>
              </a:cxn>
            </a:cxnLst>
            <a:rect l="l" t="t" r="r" b="b"/>
            <a:pathLst>
              <a:path w="635000" h="1286933">
                <a:moveTo>
                  <a:pt x="4233" y="0"/>
                </a:moveTo>
                <a:lnTo>
                  <a:pt x="635000" y="647700"/>
                </a:lnTo>
                <a:lnTo>
                  <a:pt x="0" y="1286933"/>
                </a:lnTo>
                <a:lnTo>
                  <a:pt x="4233"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07572" y="55717"/>
            <a:ext cx="8229600" cy="1143000"/>
          </a:xfrm>
        </p:spPr>
        <p:txBody>
          <a:bodyPr/>
          <a:lstStyle/>
          <a:p>
            <a:r>
              <a:rPr lang="en-US"/>
              <a:t>Click to edit Master title style</a:t>
            </a:r>
          </a:p>
        </p:txBody>
      </p:sp>
      <p:sp>
        <p:nvSpPr>
          <p:cNvPr id="16" name="Content Placeholder 15"/>
          <p:cNvSpPr>
            <a:spLocks noGrp="1"/>
          </p:cNvSpPr>
          <p:nvPr>
            <p:ph sz="quarter" idx="13"/>
          </p:nvPr>
        </p:nvSpPr>
        <p:spPr>
          <a:xfrm>
            <a:off x="707572" y="1287463"/>
            <a:ext cx="8051800" cy="4826000"/>
          </a:xfrm>
        </p:spPr>
        <p:txBody>
          <a:bodyPr/>
          <a:lstStyle>
            <a:lvl1pPr marL="285750" indent="-285750">
              <a:buFont typeface="Arial"/>
              <a:buChar char="•"/>
              <a:defRPr sz="1600"/>
            </a:lvl1pPr>
            <a:lvl2pPr marL="466344" indent="-285750">
              <a:buSzPct val="80000"/>
              <a:buFont typeface="Lucida Grande"/>
              <a:buChar char="-"/>
              <a:defRPr sz="1600"/>
            </a:lvl2pPr>
            <a:lvl3pPr marL="685800" indent="-228600">
              <a:buSzPct val="80000"/>
              <a:buFont typeface="Lucida Grande"/>
              <a:buChar char="+"/>
              <a:defRPr sz="1600"/>
            </a:lvl3pPr>
            <a:lvl4pPr marL="868680" indent="-137160">
              <a:buSzPct val="70000"/>
              <a:buFont typeface="Arial"/>
              <a:buChar char="•"/>
              <a:defRPr sz="1400"/>
            </a:lvl4pPr>
            <a:lvl5pPr marL="1106424" indent="-192024">
              <a:buSzPct val="70000"/>
              <a:buFont typeface="Lucida Grande"/>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PierceACH_logo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0622" y="6113463"/>
            <a:ext cx="1660393" cy="664157"/>
          </a:xfrm>
          <a:prstGeom prst="rect">
            <a:avLst/>
          </a:prstGeom>
        </p:spPr>
      </p:pic>
    </p:spTree>
    <p:extLst>
      <p:ext uri="{BB962C8B-B14F-4D97-AF65-F5344CB8AC3E}">
        <p14:creationId xmlns:p14="http://schemas.microsoft.com/office/powerpoint/2010/main" val="11597233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ustom Layou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956188"/>
            <a:ext cx="4423229" cy="910383"/>
          </a:xfrm>
        </p:spPr>
        <p:txBody>
          <a:bodyPr/>
          <a:lstStyle>
            <a:lvl1pPr algn="l">
              <a:defRPr/>
            </a:lvl1pPr>
          </a:lstStyle>
          <a:p>
            <a:r>
              <a:rPr lang="en-US" dirty="0"/>
              <a:t>Transition Slide</a:t>
            </a:r>
          </a:p>
        </p:txBody>
      </p:sp>
      <p:grpSp>
        <p:nvGrpSpPr>
          <p:cNvPr id="14" name="Group 13"/>
          <p:cNvGrpSpPr/>
          <p:nvPr userDrawn="1"/>
        </p:nvGrpSpPr>
        <p:grpSpPr>
          <a:xfrm>
            <a:off x="3664857" y="1248765"/>
            <a:ext cx="5968999" cy="4695442"/>
            <a:chOff x="6386738" y="4733011"/>
            <a:chExt cx="2633889" cy="2071917"/>
          </a:xfrm>
        </p:grpSpPr>
        <p:sp>
          <p:nvSpPr>
            <p:cNvPr id="7" name="Oval 6"/>
            <p:cNvSpPr/>
            <p:nvPr userDrawn="1"/>
          </p:nvSpPr>
          <p:spPr>
            <a:xfrm>
              <a:off x="6386738" y="5697308"/>
              <a:ext cx="249464" cy="249464"/>
            </a:xfrm>
            <a:prstGeom prst="ellipse">
              <a:avLst/>
            </a:prstGeom>
            <a:solidFill>
              <a:schemeClr val="bg2">
                <a:lumMod val="75000"/>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userDrawn="1"/>
          </p:nvSpPr>
          <p:spPr>
            <a:xfrm>
              <a:off x="7133770" y="5086343"/>
              <a:ext cx="783772" cy="783772"/>
            </a:xfrm>
            <a:prstGeom prst="ellipse">
              <a:avLst/>
            </a:prstGeom>
            <a:solidFill>
              <a:schemeClr val="bg2">
                <a:lumMod val="5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6511470" y="5456915"/>
              <a:ext cx="489857" cy="489857"/>
            </a:xfrm>
            <a:prstGeom prst="ellipse">
              <a:avLst/>
            </a:prstGeom>
            <a:solidFill>
              <a:schemeClr val="bg2">
                <a:lumMod val="60000"/>
                <a:lumOff val="40000"/>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7601856" y="4733011"/>
              <a:ext cx="1215573" cy="1215573"/>
            </a:xfrm>
            <a:prstGeom prst="ellipse">
              <a:avLst/>
            </a:prstGeom>
            <a:solidFill>
              <a:schemeClr val="bg2">
                <a:lumMod val="60000"/>
                <a:lumOff val="4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7001327" y="5709096"/>
              <a:ext cx="600529" cy="600529"/>
            </a:xfrm>
            <a:prstGeom prst="ellipse">
              <a:avLst/>
            </a:prstGeom>
            <a:solidFill>
              <a:schemeClr val="bg2">
                <a:lumMod val="60000"/>
                <a:lumOff val="40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7672614" y="5456915"/>
              <a:ext cx="1348013" cy="1348013"/>
            </a:xfrm>
            <a:prstGeom prst="ellipse">
              <a:avLst/>
            </a:prstGeom>
            <a:solidFill>
              <a:schemeClr val="bg2">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6136692"/>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956188"/>
            <a:ext cx="4423229" cy="910383"/>
          </a:xfrm>
        </p:spPr>
        <p:txBody>
          <a:bodyPr/>
          <a:lstStyle>
            <a:lvl1pPr algn="l">
              <a:defRPr/>
            </a:lvl1pPr>
          </a:lstStyle>
          <a:p>
            <a:r>
              <a:rPr lang="en-US" dirty="0"/>
              <a:t>Transition Slide</a:t>
            </a:r>
          </a:p>
        </p:txBody>
      </p:sp>
      <p:sp>
        <p:nvSpPr>
          <p:cNvPr id="7" name="Oval 6"/>
          <p:cNvSpPr/>
          <p:nvPr userDrawn="1"/>
        </p:nvSpPr>
        <p:spPr>
          <a:xfrm>
            <a:off x="3664857" y="3434085"/>
            <a:ext cx="565343" cy="565343"/>
          </a:xfrm>
          <a:prstGeom prst="ellipse">
            <a:avLst/>
          </a:prstGeom>
          <a:solidFill>
            <a:schemeClr val="bg1">
              <a:lumMod val="75000"/>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userDrawn="1"/>
        </p:nvSpPr>
        <p:spPr>
          <a:xfrm>
            <a:off x="5357804" y="2049497"/>
            <a:ext cx="1776208" cy="1776208"/>
          </a:xfrm>
          <a:prstGeom prst="ellips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3947528" y="2889298"/>
            <a:ext cx="1110129" cy="1110129"/>
          </a:xfrm>
          <a:prstGeom prst="ellipse">
            <a:avLst/>
          </a:prstGeom>
          <a:solidFill>
            <a:srgbClr val="7870D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418594" y="1248765"/>
            <a:ext cx="2754768" cy="2754769"/>
          </a:xfrm>
          <a:prstGeom prst="ellipse">
            <a:avLst/>
          </a:prstGeom>
          <a:solidFill>
            <a:schemeClr val="bg1">
              <a:lumMod val="60000"/>
              <a:lumOff val="4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5057657" y="3460799"/>
            <a:ext cx="1360937" cy="1360937"/>
          </a:xfrm>
          <a:prstGeom prst="ellipse">
            <a:avLst/>
          </a:prstGeom>
          <a:solidFill>
            <a:schemeClr val="bg1">
              <a:lumMod val="60000"/>
              <a:lumOff val="40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6578948" y="2889298"/>
            <a:ext cx="3054908" cy="3054909"/>
          </a:xfrm>
          <a:prstGeom prst="ellipse">
            <a:avLst/>
          </a:prstGeom>
          <a:solidFill>
            <a:schemeClr val="bg1">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2733995"/>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Custom Layout">
    <p:bg>
      <p:bgPr>
        <a:solidFill>
          <a:schemeClr val="accent1"/>
        </a:solidFill>
        <a:effectLst/>
      </p:bgPr>
    </p:bg>
    <p:spTree>
      <p:nvGrpSpPr>
        <p:cNvPr id="1" name=""/>
        <p:cNvGrpSpPr/>
        <p:nvPr/>
      </p:nvGrpSpPr>
      <p:grpSpPr>
        <a:xfrm>
          <a:off x="0" y="0"/>
          <a:ext cx="0" cy="0"/>
          <a:chOff x="0" y="0"/>
          <a:chExt cx="0" cy="0"/>
        </a:xfrm>
      </p:grpSpPr>
      <p:sp>
        <p:nvSpPr>
          <p:cNvPr id="8" name="Oval 7"/>
          <p:cNvSpPr/>
          <p:nvPr userDrawn="1"/>
        </p:nvSpPr>
        <p:spPr>
          <a:xfrm>
            <a:off x="5357804" y="2049497"/>
            <a:ext cx="1776208" cy="1776208"/>
          </a:xfrm>
          <a:prstGeom prst="ellipse">
            <a:avLst/>
          </a:prstGeom>
          <a:solidFill>
            <a:schemeClr val="accent1">
              <a:lumMod val="75000"/>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1956188"/>
            <a:ext cx="4423229" cy="910383"/>
          </a:xfrm>
        </p:spPr>
        <p:txBody>
          <a:bodyPr/>
          <a:lstStyle>
            <a:lvl1pPr algn="l">
              <a:defRPr/>
            </a:lvl1pPr>
          </a:lstStyle>
          <a:p>
            <a:r>
              <a:rPr lang="en-US" dirty="0"/>
              <a:t>Transition Slide</a:t>
            </a:r>
          </a:p>
        </p:txBody>
      </p:sp>
      <p:sp>
        <p:nvSpPr>
          <p:cNvPr id="7" name="Oval 6"/>
          <p:cNvSpPr/>
          <p:nvPr userDrawn="1"/>
        </p:nvSpPr>
        <p:spPr>
          <a:xfrm>
            <a:off x="3664857" y="3434085"/>
            <a:ext cx="565343" cy="565343"/>
          </a:xfrm>
          <a:prstGeom prst="ellipse">
            <a:avLst/>
          </a:prstGeom>
          <a:solidFill>
            <a:schemeClr val="accent1">
              <a:lumMod val="75000"/>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3947528" y="2889298"/>
            <a:ext cx="1110129" cy="1110129"/>
          </a:xfrm>
          <a:prstGeom prst="ellipse">
            <a:avLst/>
          </a:prstGeom>
          <a:solidFill>
            <a:schemeClr val="accent1">
              <a:lumMod val="40000"/>
              <a:lumOff val="60000"/>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5057657" y="3460799"/>
            <a:ext cx="1360937" cy="1360937"/>
          </a:xfrm>
          <a:prstGeom prst="ellipse">
            <a:avLst/>
          </a:prstGeom>
          <a:solidFill>
            <a:schemeClr val="accent1">
              <a:lumMod val="60000"/>
              <a:lumOff val="40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6578948" y="2889298"/>
            <a:ext cx="3054908" cy="3054909"/>
          </a:xfrm>
          <a:prstGeom prst="ellipse">
            <a:avLst/>
          </a:prstGeom>
          <a:solidFill>
            <a:schemeClr val="accent1">
              <a:lumMod val="50000"/>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418594" y="1248765"/>
            <a:ext cx="2754768" cy="2754769"/>
          </a:xfrm>
          <a:prstGeom prst="ellipse">
            <a:avLst/>
          </a:prstGeom>
          <a:solidFill>
            <a:schemeClr val="accent1">
              <a:lumMod val="60000"/>
              <a:lumOff val="4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542833"/>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_Custom Layout">
    <p:bg>
      <p:bgPr>
        <a:solidFill>
          <a:schemeClr val="accent2"/>
        </a:solidFill>
        <a:effectLst/>
      </p:bgPr>
    </p:bg>
    <p:spTree>
      <p:nvGrpSpPr>
        <p:cNvPr id="1" name=""/>
        <p:cNvGrpSpPr/>
        <p:nvPr/>
      </p:nvGrpSpPr>
      <p:grpSpPr>
        <a:xfrm>
          <a:off x="0" y="0"/>
          <a:ext cx="0" cy="0"/>
          <a:chOff x="0" y="0"/>
          <a:chExt cx="0" cy="0"/>
        </a:xfrm>
      </p:grpSpPr>
      <p:sp>
        <p:nvSpPr>
          <p:cNvPr id="8" name="Oval 7"/>
          <p:cNvSpPr/>
          <p:nvPr userDrawn="1"/>
        </p:nvSpPr>
        <p:spPr>
          <a:xfrm>
            <a:off x="5357804" y="2049497"/>
            <a:ext cx="1776208" cy="1776208"/>
          </a:xfrm>
          <a:prstGeom prst="ellipse">
            <a:avLst/>
          </a:prstGeom>
          <a:solidFill>
            <a:schemeClr val="accent2">
              <a:lumMod val="75000"/>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1956188"/>
            <a:ext cx="4423229" cy="910383"/>
          </a:xfrm>
        </p:spPr>
        <p:txBody>
          <a:bodyPr/>
          <a:lstStyle>
            <a:lvl1pPr algn="l">
              <a:defRPr/>
            </a:lvl1pPr>
          </a:lstStyle>
          <a:p>
            <a:r>
              <a:rPr lang="en-US" dirty="0"/>
              <a:t>Transition Slide</a:t>
            </a:r>
          </a:p>
        </p:txBody>
      </p:sp>
      <p:sp>
        <p:nvSpPr>
          <p:cNvPr id="7" name="Oval 6"/>
          <p:cNvSpPr/>
          <p:nvPr userDrawn="1"/>
        </p:nvSpPr>
        <p:spPr>
          <a:xfrm>
            <a:off x="3664857" y="3434085"/>
            <a:ext cx="565343" cy="565343"/>
          </a:xfrm>
          <a:prstGeom prst="ellipse">
            <a:avLst/>
          </a:prstGeom>
          <a:solidFill>
            <a:schemeClr val="accent2">
              <a:lumMod val="75000"/>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3947528" y="2889298"/>
            <a:ext cx="1110129" cy="1110129"/>
          </a:xfrm>
          <a:prstGeom prst="ellipse">
            <a:avLst/>
          </a:prstGeom>
          <a:solidFill>
            <a:schemeClr val="accent2">
              <a:lumMod val="60000"/>
              <a:lumOff val="40000"/>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5057657" y="3460799"/>
            <a:ext cx="1360937" cy="1360937"/>
          </a:xfrm>
          <a:prstGeom prst="ellipse">
            <a:avLst/>
          </a:prstGeom>
          <a:solidFill>
            <a:srgbClr val="1682AD">
              <a:alpha val="4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6578948" y="2889298"/>
            <a:ext cx="3054908" cy="3054909"/>
          </a:xfrm>
          <a:prstGeom prst="ellipse">
            <a:avLst/>
          </a:pr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418594" y="1248765"/>
            <a:ext cx="2754768" cy="2754769"/>
          </a:xfrm>
          <a:prstGeom prst="ellipse">
            <a:avLst/>
          </a:prstGeom>
          <a:solidFill>
            <a:schemeClr val="accent2">
              <a:lumMod val="60000"/>
              <a:lumOff val="4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4203403"/>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_Custom Layout">
    <p:bg>
      <p:bgPr>
        <a:solidFill>
          <a:schemeClr val="accent4"/>
        </a:solidFill>
        <a:effectLst/>
      </p:bgPr>
    </p:bg>
    <p:spTree>
      <p:nvGrpSpPr>
        <p:cNvPr id="1" name=""/>
        <p:cNvGrpSpPr/>
        <p:nvPr/>
      </p:nvGrpSpPr>
      <p:grpSpPr>
        <a:xfrm>
          <a:off x="0" y="0"/>
          <a:ext cx="0" cy="0"/>
          <a:chOff x="0" y="0"/>
          <a:chExt cx="0" cy="0"/>
        </a:xfrm>
      </p:grpSpPr>
      <p:sp>
        <p:nvSpPr>
          <p:cNvPr id="8" name="Oval 7"/>
          <p:cNvSpPr/>
          <p:nvPr userDrawn="1"/>
        </p:nvSpPr>
        <p:spPr>
          <a:xfrm>
            <a:off x="5357804" y="2049497"/>
            <a:ext cx="1776208" cy="1776208"/>
          </a:xfrm>
          <a:prstGeom prst="ellipse">
            <a:avLst/>
          </a:prstGeom>
          <a:solidFill>
            <a:schemeClr val="accent4">
              <a:lumMod val="40000"/>
              <a:lumOff val="60000"/>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1956188"/>
            <a:ext cx="4423229" cy="910383"/>
          </a:xfrm>
        </p:spPr>
        <p:txBody>
          <a:bodyPr/>
          <a:lstStyle>
            <a:lvl1pPr algn="l">
              <a:defRPr/>
            </a:lvl1pPr>
          </a:lstStyle>
          <a:p>
            <a:r>
              <a:rPr lang="en-US" dirty="0"/>
              <a:t>Transition Slide</a:t>
            </a:r>
          </a:p>
        </p:txBody>
      </p:sp>
      <p:sp>
        <p:nvSpPr>
          <p:cNvPr id="7" name="Oval 6"/>
          <p:cNvSpPr/>
          <p:nvPr userDrawn="1"/>
        </p:nvSpPr>
        <p:spPr>
          <a:xfrm>
            <a:off x="3664857" y="3434085"/>
            <a:ext cx="565343" cy="565343"/>
          </a:xfrm>
          <a:prstGeom prst="ellipse">
            <a:avLst/>
          </a:prstGeom>
          <a:solidFill>
            <a:schemeClr val="accent4">
              <a:lumMod val="40000"/>
              <a:lumOff val="60000"/>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3947528" y="2889298"/>
            <a:ext cx="1110129" cy="1110129"/>
          </a:xfrm>
          <a:prstGeom prst="ellipse">
            <a:avLst/>
          </a:prstGeom>
          <a:solidFill>
            <a:schemeClr val="accent4">
              <a:lumMod val="60000"/>
              <a:lumOff val="40000"/>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5057657" y="3460799"/>
            <a:ext cx="1360937" cy="1360937"/>
          </a:xfrm>
          <a:prstGeom prst="ellipse">
            <a:avLst/>
          </a:prstGeom>
          <a:solidFill>
            <a:schemeClr val="accent4">
              <a:lumMod val="7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6578948" y="2866571"/>
            <a:ext cx="3054908" cy="3054909"/>
          </a:xfrm>
          <a:prstGeom prst="ellipse">
            <a:avLst/>
          </a:prstGeom>
          <a:solidFill>
            <a:schemeClr val="accent4">
              <a:lumMod val="60000"/>
              <a:lumOff val="40000"/>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418594" y="1248765"/>
            <a:ext cx="2754768" cy="2754769"/>
          </a:xfrm>
          <a:prstGeom prst="ellipse">
            <a:avLst/>
          </a:prstGeom>
          <a:solidFill>
            <a:schemeClr val="accent4">
              <a:lumMod val="75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754301"/>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5_Custom Layout">
    <p:bg>
      <p:bgPr>
        <a:solidFill>
          <a:schemeClr val="accent3"/>
        </a:solidFill>
        <a:effectLst/>
      </p:bgPr>
    </p:bg>
    <p:spTree>
      <p:nvGrpSpPr>
        <p:cNvPr id="1" name=""/>
        <p:cNvGrpSpPr/>
        <p:nvPr/>
      </p:nvGrpSpPr>
      <p:grpSpPr>
        <a:xfrm>
          <a:off x="0" y="0"/>
          <a:ext cx="0" cy="0"/>
          <a:chOff x="0" y="0"/>
          <a:chExt cx="0" cy="0"/>
        </a:xfrm>
      </p:grpSpPr>
      <p:sp>
        <p:nvSpPr>
          <p:cNvPr id="8" name="Oval 7"/>
          <p:cNvSpPr/>
          <p:nvPr userDrawn="1"/>
        </p:nvSpPr>
        <p:spPr>
          <a:xfrm>
            <a:off x="5357804" y="2049497"/>
            <a:ext cx="1776208" cy="1776208"/>
          </a:xfrm>
          <a:prstGeom prst="ellipse">
            <a:avLst/>
          </a:prstGeom>
          <a:solidFill>
            <a:schemeClr val="accent3">
              <a:lumMod val="75000"/>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1956188"/>
            <a:ext cx="4423229" cy="910383"/>
          </a:xfrm>
        </p:spPr>
        <p:txBody>
          <a:bodyPr/>
          <a:lstStyle>
            <a:lvl1pPr algn="l">
              <a:defRPr/>
            </a:lvl1pPr>
          </a:lstStyle>
          <a:p>
            <a:r>
              <a:rPr lang="en-US" dirty="0"/>
              <a:t>Transition Slide</a:t>
            </a:r>
          </a:p>
        </p:txBody>
      </p:sp>
      <p:sp>
        <p:nvSpPr>
          <p:cNvPr id="7" name="Oval 6"/>
          <p:cNvSpPr/>
          <p:nvPr userDrawn="1"/>
        </p:nvSpPr>
        <p:spPr>
          <a:xfrm>
            <a:off x="3664857" y="3434085"/>
            <a:ext cx="565343" cy="565343"/>
          </a:xfrm>
          <a:prstGeom prst="ellipse">
            <a:avLst/>
          </a:prstGeom>
          <a:solidFill>
            <a:schemeClr val="accent3">
              <a:lumMod val="20000"/>
              <a:lumOff val="80000"/>
              <a:alpha val="2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3947528" y="2889298"/>
            <a:ext cx="1110129" cy="1110129"/>
          </a:xfrm>
          <a:prstGeom prst="ellipse">
            <a:avLst/>
          </a:prstGeom>
          <a:solidFill>
            <a:schemeClr val="accent3">
              <a:lumMod val="7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5057657" y="3460799"/>
            <a:ext cx="1360937" cy="1360937"/>
          </a:xfrm>
          <a:prstGeom prst="ellipse">
            <a:avLst/>
          </a:prstGeom>
          <a:solidFill>
            <a:srgbClr val="F9BDA9">
              <a:alpha val="1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6578948" y="2889298"/>
            <a:ext cx="3054908" cy="3054909"/>
          </a:xfrm>
          <a:prstGeom prst="ellips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6418594" y="1248765"/>
            <a:ext cx="2754768" cy="2754769"/>
          </a:xfrm>
          <a:prstGeom prst="ellipse">
            <a:avLst/>
          </a:prstGeom>
          <a:solidFill>
            <a:schemeClr val="accent3">
              <a:lumMod val="40000"/>
              <a:lumOff val="60000"/>
              <a:alpha val="1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3584754"/>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23" name="Shape 23"/>
          <p:cNvSpPr txBox="1">
            <a:spLocks noGrp="1"/>
          </p:cNvSpPr>
          <p:nvPr>
            <p:ph type="body" idx="1"/>
          </p:nvPr>
        </p:nvSpPr>
        <p:spPr>
          <a:xfrm>
            <a:off x="628651" y="1825625"/>
            <a:ext cx="7886699" cy="4351338"/>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048591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C1A8E7-CADC-5C4B-B128-FEA9CA1D8216}" type="datetimeFigureOut">
              <a:rPr lang="en-US" smtClean="0"/>
              <a:t>2/13/2018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EA5C8F-1DB8-4541-9AB7-2BF1F5907087}" type="slidenum">
              <a:rPr lang="en-US" smtClean="0"/>
              <a:t>‹#›</a:t>
            </a:fld>
            <a:endParaRPr lang="en-US"/>
          </a:p>
        </p:txBody>
      </p:sp>
    </p:spTree>
    <p:extLst>
      <p:ext uri="{BB962C8B-B14F-4D97-AF65-F5344CB8AC3E}">
        <p14:creationId xmlns:p14="http://schemas.microsoft.com/office/powerpoint/2010/main" val="1875231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D67B520-BED1-4A54-A9A7-10BDD6DC9681}" type="datetime1">
              <a:rPr lang="en-US" smtClean="0"/>
              <a:t>2/13/2018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4087A7-54D1-4567-AA63-58F7C87F0172}" type="slidenum">
              <a:rPr lang="en-US" smtClean="0"/>
              <a:t>‹#›</a:t>
            </a:fld>
            <a:endParaRPr lang="en-US" dirty="0"/>
          </a:p>
        </p:txBody>
      </p:sp>
    </p:spTree>
    <p:extLst>
      <p:ext uri="{BB962C8B-B14F-4D97-AF65-F5344CB8AC3E}">
        <p14:creationId xmlns:p14="http://schemas.microsoft.com/office/powerpoint/2010/main" val="328871423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A7F74A-C15C-4D79-94AD-D1C5BC577937}" type="datetime1">
              <a:rPr lang="en-US" smtClean="0"/>
              <a:t>2/13/2018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4087A7-54D1-4567-AA63-58F7C87F0172}" type="slidenum">
              <a:rPr lang="en-US" smtClean="0"/>
              <a:t>‹#›</a:t>
            </a:fld>
            <a:endParaRPr lang="en-US" dirty="0"/>
          </a:p>
        </p:txBody>
      </p:sp>
    </p:spTree>
    <p:extLst>
      <p:ext uri="{BB962C8B-B14F-4D97-AF65-F5344CB8AC3E}">
        <p14:creationId xmlns:p14="http://schemas.microsoft.com/office/powerpoint/2010/main" val="897397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without Icons">
    <p:spTree>
      <p:nvGrpSpPr>
        <p:cNvPr id="1" name=""/>
        <p:cNvGrpSpPr/>
        <p:nvPr/>
      </p:nvGrpSpPr>
      <p:grpSpPr>
        <a:xfrm>
          <a:off x="0" y="0"/>
          <a:ext cx="0" cy="0"/>
          <a:chOff x="0" y="0"/>
          <a:chExt cx="0" cy="0"/>
        </a:xfrm>
      </p:grpSpPr>
      <p:sp>
        <p:nvSpPr>
          <p:cNvPr id="8" name="Freeform 7"/>
          <p:cNvSpPr/>
          <p:nvPr userDrawn="1"/>
        </p:nvSpPr>
        <p:spPr>
          <a:xfrm>
            <a:off x="0" y="0"/>
            <a:ext cx="635000" cy="1286933"/>
          </a:xfrm>
          <a:custGeom>
            <a:avLst/>
            <a:gdLst>
              <a:gd name="connsiteX0" fmla="*/ 4233 w 635000"/>
              <a:gd name="connsiteY0" fmla="*/ 0 h 1286933"/>
              <a:gd name="connsiteX1" fmla="*/ 635000 w 635000"/>
              <a:gd name="connsiteY1" fmla="*/ 647700 h 1286933"/>
              <a:gd name="connsiteX2" fmla="*/ 0 w 635000"/>
              <a:gd name="connsiteY2" fmla="*/ 1286933 h 1286933"/>
              <a:gd name="connsiteX3" fmla="*/ 4233 w 635000"/>
              <a:gd name="connsiteY3" fmla="*/ 0 h 1286933"/>
            </a:gdLst>
            <a:ahLst/>
            <a:cxnLst>
              <a:cxn ang="0">
                <a:pos x="connsiteX0" y="connsiteY0"/>
              </a:cxn>
              <a:cxn ang="0">
                <a:pos x="connsiteX1" y="connsiteY1"/>
              </a:cxn>
              <a:cxn ang="0">
                <a:pos x="connsiteX2" y="connsiteY2"/>
              </a:cxn>
              <a:cxn ang="0">
                <a:pos x="connsiteX3" y="connsiteY3"/>
              </a:cxn>
            </a:cxnLst>
            <a:rect l="l" t="t" r="r" b="b"/>
            <a:pathLst>
              <a:path w="635000" h="1286933">
                <a:moveTo>
                  <a:pt x="4233" y="0"/>
                </a:moveTo>
                <a:lnTo>
                  <a:pt x="635000" y="647700"/>
                </a:lnTo>
                <a:lnTo>
                  <a:pt x="0" y="1286933"/>
                </a:lnTo>
                <a:lnTo>
                  <a:pt x="4233"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07572" y="55717"/>
            <a:ext cx="8229600" cy="1143000"/>
          </a:xfrm>
        </p:spPr>
        <p:txBody>
          <a:bodyPr/>
          <a:lstStyle/>
          <a:p>
            <a:r>
              <a:rPr lang="en-US"/>
              <a:t>Click to edit Master title style</a:t>
            </a:r>
          </a:p>
        </p:txBody>
      </p:sp>
      <p:sp>
        <p:nvSpPr>
          <p:cNvPr id="16" name="Content Placeholder 15"/>
          <p:cNvSpPr>
            <a:spLocks noGrp="1"/>
          </p:cNvSpPr>
          <p:nvPr>
            <p:ph sz="quarter" idx="13"/>
          </p:nvPr>
        </p:nvSpPr>
        <p:spPr>
          <a:xfrm>
            <a:off x="707572" y="1287463"/>
            <a:ext cx="8051800" cy="4826000"/>
          </a:xfrm>
        </p:spPr>
        <p:txBody>
          <a:bodyPr/>
          <a:lstStyle>
            <a:lvl1pPr marL="285750" indent="-285750">
              <a:buFont typeface="Arial"/>
              <a:buChar char="•"/>
              <a:defRPr sz="1600"/>
            </a:lvl1pPr>
            <a:lvl2pPr marL="466344" indent="-285750">
              <a:buSzPct val="80000"/>
              <a:buFont typeface="Lucida Grande"/>
              <a:buChar char="-"/>
              <a:defRPr sz="1600"/>
            </a:lvl2pPr>
            <a:lvl3pPr marL="685800" indent="-228600">
              <a:buSzPct val="80000"/>
              <a:buFont typeface="Lucida Grande"/>
              <a:buChar char="+"/>
              <a:defRPr sz="1600"/>
            </a:lvl3pPr>
            <a:lvl4pPr marL="868680" indent="-137160">
              <a:buSzPct val="70000"/>
              <a:buFont typeface="Arial"/>
              <a:buChar char="•"/>
              <a:defRPr sz="1400"/>
            </a:lvl4pPr>
            <a:lvl5pPr marL="1106424" indent="-192024">
              <a:buSzPct val="70000"/>
              <a:buFont typeface="Lucida Grande"/>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PierceACH_logo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0622" y="6113463"/>
            <a:ext cx="1660393" cy="664157"/>
          </a:xfrm>
          <a:prstGeom prst="rect">
            <a:avLst/>
          </a:prstGeom>
        </p:spPr>
      </p:pic>
    </p:spTree>
    <p:extLst>
      <p:ext uri="{BB962C8B-B14F-4D97-AF65-F5344CB8AC3E}">
        <p14:creationId xmlns:p14="http://schemas.microsoft.com/office/powerpoint/2010/main" val="1159723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9E05D4-6ED3-46CF-8403-225081BC6D4C}" type="datetime1">
              <a:rPr lang="en-US" smtClean="0"/>
              <a:t>2/13/2018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4087A7-54D1-4567-AA63-58F7C87F0172}" type="slidenum">
              <a:rPr lang="en-US" smtClean="0"/>
              <a:t>‹#›</a:t>
            </a:fld>
            <a:endParaRPr lang="en-US" dirty="0"/>
          </a:p>
        </p:txBody>
      </p:sp>
    </p:spTree>
    <p:extLst>
      <p:ext uri="{BB962C8B-B14F-4D97-AF65-F5344CB8AC3E}">
        <p14:creationId xmlns:p14="http://schemas.microsoft.com/office/powerpoint/2010/main" val="18525419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5956CC-C560-4D20-9711-41AEB0B138B5}" type="datetime1">
              <a:rPr lang="en-US" smtClean="0"/>
              <a:t>2/13/2018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4087A7-54D1-4567-AA63-58F7C87F0172}" type="slidenum">
              <a:rPr lang="en-US" smtClean="0"/>
              <a:t>‹#›</a:t>
            </a:fld>
            <a:endParaRPr lang="en-US" dirty="0"/>
          </a:p>
        </p:txBody>
      </p:sp>
    </p:spTree>
    <p:extLst>
      <p:ext uri="{BB962C8B-B14F-4D97-AF65-F5344CB8AC3E}">
        <p14:creationId xmlns:p14="http://schemas.microsoft.com/office/powerpoint/2010/main" val="39867283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2AE0B9-CA6E-4AFA-974A-3E6A0D987A71}" type="datetime1">
              <a:rPr lang="en-US" smtClean="0"/>
              <a:t>2/13/2018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34087A7-54D1-4567-AA63-58F7C87F0172}" type="slidenum">
              <a:rPr lang="en-US" smtClean="0"/>
              <a:t>‹#›</a:t>
            </a:fld>
            <a:endParaRPr lang="en-US" dirty="0"/>
          </a:p>
        </p:txBody>
      </p:sp>
    </p:spTree>
    <p:extLst>
      <p:ext uri="{BB962C8B-B14F-4D97-AF65-F5344CB8AC3E}">
        <p14:creationId xmlns:p14="http://schemas.microsoft.com/office/powerpoint/2010/main" val="3604831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D7138-ACDB-4C2C-A579-1197D439A561}" type="datetime1">
              <a:rPr lang="en-US" smtClean="0"/>
              <a:t>2/13/2018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4087A7-54D1-4567-AA63-58F7C87F0172}" type="slidenum">
              <a:rPr lang="en-US" smtClean="0"/>
              <a:t>‹#›</a:t>
            </a:fld>
            <a:endParaRPr lang="en-US" dirty="0"/>
          </a:p>
        </p:txBody>
      </p:sp>
    </p:spTree>
    <p:extLst>
      <p:ext uri="{BB962C8B-B14F-4D97-AF65-F5344CB8AC3E}">
        <p14:creationId xmlns:p14="http://schemas.microsoft.com/office/powerpoint/2010/main" val="3101511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2827D7-3046-4A4E-A5DE-7AFDF23AD0DC}" type="datetime1">
              <a:rPr lang="en-US" smtClean="0"/>
              <a:t>2/13/2018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34087A7-54D1-4567-AA63-58F7C87F0172}" type="slidenum">
              <a:rPr lang="en-US" smtClean="0"/>
              <a:t>‹#›</a:t>
            </a:fld>
            <a:endParaRPr lang="en-US" dirty="0"/>
          </a:p>
        </p:txBody>
      </p:sp>
    </p:spTree>
    <p:extLst>
      <p:ext uri="{BB962C8B-B14F-4D97-AF65-F5344CB8AC3E}">
        <p14:creationId xmlns:p14="http://schemas.microsoft.com/office/powerpoint/2010/main" val="1084859861"/>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104A3B3-DD52-40C1-A5BA-A09CAE69B573}" type="datetime1">
              <a:rPr lang="en-US" smtClean="0"/>
              <a:t>2/13/2018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4087A7-54D1-4567-AA63-58F7C87F0172}" type="slidenum">
              <a:rPr lang="en-US" smtClean="0"/>
              <a:t>‹#›</a:t>
            </a:fld>
            <a:endParaRPr lang="en-US" dirty="0"/>
          </a:p>
        </p:txBody>
      </p:sp>
    </p:spTree>
    <p:extLst>
      <p:ext uri="{BB962C8B-B14F-4D97-AF65-F5344CB8AC3E}">
        <p14:creationId xmlns:p14="http://schemas.microsoft.com/office/powerpoint/2010/main" val="3595846718"/>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4F08E28-F2B0-4F9A-81B0-43DFEB188C34}" type="datetime1">
              <a:rPr lang="en-US" smtClean="0"/>
              <a:t>2/13/2018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4087A7-54D1-4567-AA63-58F7C87F0172}" type="slidenum">
              <a:rPr lang="en-US" smtClean="0"/>
              <a:t>‹#›</a:t>
            </a:fld>
            <a:endParaRPr lang="en-US" dirty="0"/>
          </a:p>
        </p:txBody>
      </p:sp>
    </p:spTree>
    <p:extLst>
      <p:ext uri="{BB962C8B-B14F-4D97-AF65-F5344CB8AC3E}">
        <p14:creationId xmlns:p14="http://schemas.microsoft.com/office/powerpoint/2010/main" val="8481488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4EB12B-861F-4F37-849A-AD14DF17966F}" type="datetime1">
              <a:rPr lang="en-US" smtClean="0"/>
              <a:t>2/13/2018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4087A7-54D1-4567-AA63-58F7C87F0172}" type="slidenum">
              <a:rPr lang="en-US" smtClean="0"/>
              <a:t>‹#›</a:t>
            </a:fld>
            <a:endParaRPr lang="en-US" dirty="0"/>
          </a:p>
        </p:txBody>
      </p:sp>
    </p:spTree>
    <p:extLst>
      <p:ext uri="{BB962C8B-B14F-4D97-AF65-F5344CB8AC3E}">
        <p14:creationId xmlns:p14="http://schemas.microsoft.com/office/powerpoint/2010/main" val="18299797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33AB63-33C5-4A20-9AC7-A425E06DF7E3}" type="datetime1">
              <a:rPr lang="en-US" smtClean="0"/>
              <a:t>2/13/2018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4087A7-54D1-4567-AA63-58F7C87F0172}" type="slidenum">
              <a:rPr lang="en-US" smtClean="0"/>
              <a:t>‹#›</a:t>
            </a:fld>
            <a:endParaRPr lang="en-US" dirty="0"/>
          </a:p>
        </p:txBody>
      </p:sp>
    </p:spTree>
    <p:extLst>
      <p:ext uri="{BB962C8B-B14F-4D97-AF65-F5344CB8AC3E}">
        <p14:creationId xmlns:p14="http://schemas.microsoft.com/office/powerpoint/2010/main" val="564872255"/>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Slide Number Placeholder 2"/>
          <p:cNvSpPr>
            <a:spLocks noGrp="1"/>
          </p:cNvSpPr>
          <p:nvPr>
            <p:ph type="sldNum" sz="quarter" idx="10"/>
          </p:nvPr>
        </p:nvSpPr>
        <p:spPr/>
        <p:txBody>
          <a:bodyPr/>
          <a:lstStyle/>
          <a:p>
            <a:fld id="{8B993843-98B9-5447-8ABE-2471A8FBDFCD}" type="slidenum">
              <a:rPr lang="en-US" smtClean="0"/>
              <a:pPr/>
              <a:t>‹#›</a:t>
            </a:fld>
            <a:endParaRPr lang="en-US" dirty="0"/>
          </a:p>
        </p:txBody>
      </p:sp>
      <p:sp>
        <p:nvSpPr>
          <p:cNvPr id="4" name="Rectangle 10"/>
          <p:cNvSpPr>
            <a:spLocks/>
          </p:cNvSpPr>
          <p:nvPr userDrawn="1"/>
        </p:nvSpPr>
        <p:spPr bwMode="auto">
          <a:xfrm>
            <a:off x="6350" y="-9525"/>
            <a:ext cx="9156700" cy="6858000"/>
          </a:xfrm>
          <a:prstGeom prst="rect">
            <a:avLst/>
          </a:prstGeom>
          <a:gradFill rotWithShape="0">
            <a:gsLst>
              <a:gs pos="0">
                <a:srgbClr val="0092D2"/>
              </a:gs>
              <a:gs pos="100000">
                <a:srgbClr val="15609E"/>
              </a:gs>
            </a:gsLst>
            <a:path path="rect">
              <a:fillToRect l="50000" t="50000" r="50000" b="50000"/>
            </a:path>
          </a:gra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p>
            <a:endParaRPr lang="en-US" dirty="0"/>
          </a:p>
        </p:txBody>
      </p:sp>
    </p:spTree>
    <p:extLst>
      <p:ext uri="{BB962C8B-B14F-4D97-AF65-F5344CB8AC3E}">
        <p14:creationId xmlns:p14="http://schemas.microsoft.com/office/powerpoint/2010/main" val="18130762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without Icons">
    <p:spTree>
      <p:nvGrpSpPr>
        <p:cNvPr id="1" name=""/>
        <p:cNvGrpSpPr/>
        <p:nvPr/>
      </p:nvGrpSpPr>
      <p:grpSpPr>
        <a:xfrm>
          <a:off x="0" y="0"/>
          <a:ext cx="0" cy="0"/>
          <a:chOff x="0" y="0"/>
          <a:chExt cx="0" cy="0"/>
        </a:xfrm>
      </p:grpSpPr>
      <p:sp>
        <p:nvSpPr>
          <p:cNvPr id="8" name="Freeform 7"/>
          <p:cNvSpPr/>
          <p:nvPr userDrawn="1"/>
        </p:nvSpPr>
        <p:spPr>
          <a:xfrm>
            <a:off x="0" y="0"/>
            <a:ext cx="635000" cy="1286933"/>
          </a:xfrm>
          <a:custGeom>
            <a:avLst/>
            <a:gdLst>
              <a:gd name="connsiteX0" fmla="*/ 4233 w 635000"/>
              <a:gd name="connsiteY0" fmla="*/ 0 h 1286933"/>
              <a:gd name="connsiteX1" fmla="*/ 635000 w 635000"/>
              <a:gd name="connsiteY1" fmla="*/ 647700 h 1286933"/>
              <a:gd name="connsiteX2" fmla="*/ 0 w 635000"/>
              <a:gd name="connsiteY2" fmla="*/ 1286933 h 1286933"/>
              <a:gd name="connsiteX3" fmla="*/ 4233 w 635000"/>
              <a:gd name="connsiteY3" fmla="*/ 0 h 1286933"/>
            </a:gdLst>
            <a:ahLst/>
            <a:cxnLst>
              <a:cxn ang="0">
                <a:pos x="connsiteX0" y="connsiteY0"/>
              </a:cxn>
              <a:cxn ang="0">
                <a:pos x="connsiteX1" y="connsiteY1"/>
              </a:cxn>
              <a:cxn ang="0">
                <a:pos x="connsiteX2" y="connsiteY2"/>
              </a:cxn>
              <a:cxn ang="0">
                <a:pos x="connsiteX3" y="connsiteY3"/>
              </a:cxn>
            </a:cxnLst>
            <a:rect l="l" t="t" r="r" b="b"/>
            <a:pathLst>
              <a:path w="635000" h="1286933">
                <a:moveTo>
                  <a:pt x="4233" y="0"/>
                </a:moveTo>
                <a:lnTo>
                  <a:pt x="635000" y="647700"/>
                </a:lnTo>
                <a:lnTo>
                  <a:pt x="0" y="1286933"/>
                </a:lnTo>
                <a:lnTo>
                  <a:pt x="4233" y="0"/>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07572" y="55717"/>
            <a:ext cx="8229600" cy="1143000"/>
          </a:xfrm>
        </p:spPr>
        <p:txBody>
          <a:bodyPr/>
          <a:lstStyle/>
          <a:p>
            <a:r>
              <a:rPr lang="en-US"/>
              <a:t>Click to edit Master title style</a:t>
            </a:r>
          </a:p>
        </p:txBody>
      </p:sp>
      <p:sp>
        <p:nvSpPr>
          <p:cNvPr id="16" name="Content Placeholder 15"/>
          <p:cNvSpPr>
            <a:spLocks noGrp="1"/>
          </p:cNvSpPr>
          <p:nvPr>
            <p:ph sz="quarter" idx="13"/>
          </p:nvPr>
        </p:nvSpPr>
        <p:spPr>
          <a:xfrm>
            <a:off x="707572" y="1287463"/>
            <a:ext cx="8051800" cy="4826000"/>
          </a:xfrm>
        </p:spPr>
        <p:txBody>
          <a:bodyPr/>
          <a:lstStyle>
            <a:lvl1pPr marL="285750" indent="-285750">
              <a:buFont typeface="Arial"/>
              <a:buChar char="•"/>
              <a:defRPr sz="1600"/>
            </a:lvl1pPr>
            <a:lvl2pPr marL="466344" indent="-285750">
              <a:buSzPct val="80000"/>
              <a:buFont typeface="Lucida Grande"/>
              <a:buChar char="-"/>
              <a:defRPr sz="1600"/>
            </a:lvl2pPr>
            <a:lvl3pPr marL="685800" indent="-228600">
              <a:buSzPct val="80000"/>
              <a:buFont typeface="Lucida Grande"/>
              <a:buChar char="+"/>
              <a:defRPr sz="1600"/>
            </a:lvl3pPr>
            <a:lvl4pPr marL="868680" indent="-137160">
              <a:buSzPct val="70000"/>
              <a:buFont typeface="Arial"/>
              <a:buChar char="•"/>
              <a:defRPr sz="1400"/>
            </a:lvl4pPr>
            <a:lvl5pPr marL="1106424" indent="-192024">
              <a:buSzPct val="70000"/>
              <a:buFont typeface="Lucida Grande"/>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PierceACH_logo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0622" y="6113463"/>
            <a:ext cx="1660393" cy="664157"/>
          </a:xfrm>
          <a:prstGeom prst="rect">
            <a:avLst/>
          </a:prstGeom>
        </p:spPr>
      </p:pic>
    </p:spTree>
    <p:extLst>
      <p:ext uri="{BB962C8B-B14F-4D97-AF65-F5344CB8AC3E}">
        <p14:creationId xmlns:p14="http://schemas.microsoft.com/office/powerpoint/2010/main" val="11597233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without Icons">
    <p:spTree>
      <p:nvGrpSpPr>
        <p:cNvPr id="1" name=""/>
        <p:cNvGrpSpPr/>
        <p:nvPr/>
      </p:nvGrpSpPr>
      <p:grpSpPr>
        <a:xfrm>
          <a:off x="0" y="0"/>
          <a:ext cx="0" cy="0"/>
          <a:chOff x="0" y="0"/>
          <a:chExt cx="0" cy="0"/>
        </a:xfrm>
      </p:grpSpPr>
      <p:sp>
        <p:nvSpPr>
          <p:cNvPr id="8" name="Freeform 7"/>
          <p:cNvSpPr/>
          <p:nvPr userDrawn="1"/>
        </p:nvSpPr>
        <p:spPr>
          <a:xfrm>
            <a:off x="0" y="0"/>
            <a:ext cx="635000" cy="1286933"/>
          </a:xfrm>
          <a:custGeom>
            <a:avLst/>
            <a:gdLst>
              <a:gd name="connsiteX0" fmla="*/ 4233 w 635000"/>
              <a:gd name="connsiteY0" fmla="*/ 0 h 1286933"/>
              <a:gd name="connsiteX1" fmla="*/ 635000 w 635000"/>
              <a:gd name="connsiteY1" fmla="*/ 647700 h 1286933"/>
              <a:gd name="connsiteX2" fmla="*/ 0 w 635000"/>
              <a:gd name="connsiteY2" fmla="*/ 1286933 h 1286933"/>
              <a:gd name="connsiteX3" fmla="*/ 4233 w 635000"/>
              <a:gd name="connsiteY3" fmla="*/ 0 h 1286933"/>
            </a:gdLst>
            <a:ahLst/>
            <a:cxnLst>
              <a:cxn ang="0">
                <a:pos x="connsiteX0" y="connsiteY0"/>
              </a:cxn>
              <a:cxn ang="0">
                <a:pos x="connsiteX1" y="connsiteY1"/>
              </a:cxn>
              <a:cxn ang="0">
                <a:pos x="connsiteX2" y="connsiteY2"/>
              </a:cxn>
              <a:cxn ang="0">
                <a:pos x="connsiteX3" y="connsiteY3"/>
              </a:cxn>
            </a:cxnLst>
            <a:rect l="l" t="t" r="r" b="b"/>
            <a:pathLst>
              <a:path w="635000" h="1286933">
                <a:moveTo>
                  <a:pt x="4233" y="0"/>
                </a:moveTo>
                <a:lnTo>
                  <a:pt x="635000" y="647700"/>
                </a:lnTo>
                <a:lnTo>
                  <a:pt x="0" y="1286933"/>
                </a:lnTo>
                <a:lnTo>
                  <a:pt x="4233"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07572" y="55717"/>
            <a:ext cx="8229600" cy="1143000"/>
          </a:xfrm>
        </p:spPr>
        <p:txBody>
          <a:bodyPr/>
          <a:lstStyle/>
          <a:p>
            <a:r>
              <a:rPr lang="en-US"/>
              <a:t>Click to edit Master title style</a:t>
            </a:r>
          </a:p>
        </p:txBody>
      </p:sp>
      <p:sp>
        <p:nvSpPr>
          <p:cNvPr id="16" name="Content Placeholder 15"/>
          <p:cNvSpPr>
            <a:spLocks noGrp="1"/>
          </p:cNvSpPr>
          <p:nvPr>
            <p:ph sz="quarter" idx="13"/>
          </p:nvPr>
        </p:nvSpPr>
        <p:spPr>
          <a:xfrm>
            <a:off x="707572" y="1287463"/>
            <a:ext cx="8051800" cy="4826000"/>
          </a:xfrm>
        </p:spPr>
        <p:txBody>
          <a:bodyPr/>
          <a:lstStyle>
            <a:lvl1pPr marL="285750" indent="-285750">
              <a:buFont typeface="Arial"/>
              <a:buChar char="•"/>
              <a:defRPr sz="1600"/>
            </a:lvl1pPr>
            <a:lvl2pPr marL="466344" indent="-285750">
              <a:buSzPct val="80000"/>
              <a:buFont typeface="Lucida Grande"/>
              <a:buChar char="-"/>
              <a:defRPr sz="1600"/>
            </a:lvl2pPr>
            <a:lvl3pPr marL="685800" indent="-228600">
              <a:buSzPct val="80000"/>
              <a:buFont typeface="Lucida Grande"/>
              <a:buChar char="+"/>
              <a:defRPr sz="1600"/>
            </a:lvl3pPr>
            <a:lvl4pPr marL="868680" indent="-137160">
              <a:buSzPct val="70000"/>
              <a:buFont typeface="Arial"/>
              <a:buChar char="•"/>
              <a:defRPr sz="1400"/>
            </a:lvl4pPr>
            <a:lvl5pPr marL="1106424" indent="-192024">
              <a:buSzPct val="70000"/>
              <a:buFont typeface="Lucida Grande"/>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stretch>
            <a:fillRect/>
          </a:stretch>
        </p:blipFill>
        <p:spPr>
          <a:xfrm>
            <a:off x="6772406" y="6113463"/>
            <a:ext cx="1660392" cy="664157"/>
          </a:xfrm>
          <a:prstGeom prst="rect">
            <a:avLst/>
          </a:prstGeom>
        </p:spPr>
      </p:pic>
      <p:sp>
        <p:nvSpPr>
          <p:cNvPr id="4" name="Slide Number Placeholder 3"/>
          <p:cNvSpPr>
            <a:spLocks noGrp="1"/>
          </p:cNvSpPr>
          <p:nvPr>
            <p:ph type="sldNum" sz="quarter" idx="16"/>
          </p:nvPr>
        </p:nvSpPr>
        <p:spPr>
          <a:xfrm>
            <a:off x="8686799" y="6412495"/>
            <a:ext cx="454203" cy="365125"/>
          </a:xfrm>
        </p:spPr>
        <p:txBody>
          <a:bodyPr/>
          <a:lstStyle/>
          <a:p>
            <a:fld id="{D1A1D18C-9B91-9049-9E85-D8F12C0C6AD4}" type="slidenum">
              <a:rPr lang="en-US" smtClean="0"/>
              <a:pPr/>
              <a:t>‹#›</a:t>
            </a:fld>
            <a:endParaRPr lang="en-US" dirty="0"/>
          </a:p>
        </p:txBody>
      </p:sp>
    </p:spTree>
    <p:extLst>
      <p:ext uri="{BB962C8B-B14F-4D97-AF65-F5344CB8AC3E}">
        <p14:creationId xmlns:p14="http://schemas.microsoft.com/office/powerpoint/2010/main" val="3703799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out Icons">
    <p:spTree>
      <p:nvGrpSpPr>
        <p:cNvPr id="1" name=""/>
        <p:cNvGrpSpPr/>
        <p:nvPr/>
      </p:nvGrpSpPr>
      <p:grpSpPr>
        <a:xfrm>
          <a:off x="0" y="0"/>
          <a:ext cx="0" cy="0"/>
          <a:chOff x="0" y="0"/>
          <a:chExt cx="0" cy="0"/>
        </a:xfrm>
      </p:grpSpPr>
      <p:sp>
        <p:nvSpPr>
          <p:cNvPr id="8" name="Freeform 7"/>
          <p:cNvSpPr/>
          <p:nvPr userDrawn="1"/>
        </p:nvSpPr>
        <p:spPr>
          <a:xfrm>
            <a:off x="0" y="0"/>
            <a:ext cx="635000" cy="1286933"/>
          </a:xfrm>
          <a:custGeom>
            <a:avLst/>
            <a:gdLst>
              <a:gd name="connsiteX0" fmla="*/ 4233 w 635000"/>
              <a:gd name="connsiteY0" fmla="*/ 0 h 1286933"/>
              <a:gd name="connsiteX1" fmla="*/ 635000 w 635000"/>
              <a:gd name="connsiteY1" fmla="*/ 647700 h 1286933"/>
              <a:gd name="connsiteX2" fmla="*/ 0 w 635000"/>
              <a:gd name="connsiteY2" fmla="*/ 1286933 h 1286933"/>
              <a:gd name="connsiteX3" fmla="*/ 4233 w 635000"/>
              <a:gd name="connsiteY3" fmla="*/ 0 h 1286933"/>
            </a:gdLst>
            <a:ahLst/>
            <a:cxnLst>
              <a:cxn ang="0">
                <a:pos x="connsiteX0" y="connsiteY0"/>
              </a:cxn>
              <a:cxn ang="0">
                <a:pos x="connsiteX1" y="connsiteY1"/>
              </a:cxn>
              <a:cxn ang="0">
                <a:pos x="connsiteX2" y="connsiteY2"/>
              </a:cxn>
              <a:cxn ang="0">
                <a:pos x="connsiteX3" y="connsiteY3"/>
              </a:cxn>
            </a:cxnLst>
            <a:rect l="l" t="t" r="r" b="b"/>
            <a:pathLst>
              <a:path w="635000" h="1286933">
                <a:moveTo>
                  <a:pt x="4233" y="0"/>
                </a:moveTo>
                <a:lnTo>
                  <a:pt x="635000" y="647700"/>
                </a:lnTo>
                <a:lnTo>
                  <a:pt x="0" y="1286933"/>
                </a:lnTo>
                <a:lnTo>
                  <a:pt x="4233" y="0"/>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07572" y="55717"/>
            <a:ext cx="8229600" cy="1143000"/>
          </a:xfrm>
        </p:spPr>
        <p:txBody>
          <a:bodyPr/>
          <a:lstStyle/>
          <a:p>
            <a:r>
              <a:rPr lang="en-US"/>
              <a:t>Click to edit Master title style</a:t>
            </a:r>
          </a:p>
        </p:txBody>
      </p:sp>
      <p:sp>
        <p:nvSpPr>
          <p:cNvPr id="16" name="Content Placeholder 15"/>
          <p:cNvSpPr>
            <a:spLocks noGrp="1"/>
          </p:cNvSpPr>
          <p:nvPr>
            <p:ph sz="quarter" idx="13"/>
          </p:nvPr>
        </p:nvSpPr>
        <p:spPr>
          <a:xfrm>
            <a:off x="707572" y="1287463"/>
            <a:ext cx="8051800" cy="4826000"/>
          </a:xfrm>
        </p:spPr>
        <p:txBody>
          <a:bodyPr/>
          <a:lstStyle>
            <a:lvl1pPr marL="285750" indent="-285750">
              <a:buFont typeface="Arial"/>
              <a:buChar char="•"/>
              <a:defRPr sz="1600"/>
            </a:lvl1pPr>
            <a:lvl2pPr marL="466344" indent="-285750">
              <a:buSzPct val="80000"/>
              <a:buFont typeface="Lucida Grande"/>
              <a:buChar char="-"/>
              <a:defRPr sz="1600"/>
            </a:lvl2pPr>
            <a:lvl3pPr marL="685800" indent="-228600">
              <a:buSzPct val="80000"/>
              <a:buFont typeface="Lucida Grande"/>
              <a:buChar char="+"/>
              <a:defRPr sz="1600"/>
            </a:lvl3pPr>
            <a:lvl4pPr marL="868680" indent="-137160">
              <a:buSzPct val="70000"/>
              <a:buFont typeface="Arial"/>
              <a:buChar char="•"/>
              <a:defRPr sz="1400"/>
            </a:lvl4pPr>
            <a:lvl5pPr marL="1106424" indent="-192024">
              <a:buSzPct val="70000"/>
              <a:buFont typeface="Lucida Grande"/>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PierceACH_logo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0622" y="6113463"/>
            <a:ext cx="1660393" cy="664157"/>
          </a:xfrm>
          <a:prstGeom prst="rect">
            <a:avLst/>
          </a:prstGeom>
        </p:spPr>
      </p:pic>
    </p:spTree>
    <p:extLst>
      <p:ext uri="{BB962C8B-B14F-4D97-AF65-F5344CB8AC3E}">
        <p14:creationId xmlns:p14="http://schemas.microsoft.com/office/powerpoint/2010/main" val="467628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956188"/>
            <a:ext cx="4423229" cy="910383"/>
          </a:xfrm>
        </p:spPr>
        <p:txBody>
          <a:bodyPr/>
          <a:lstStyle>
            <a:lvl1pPr algn="l">
              <a:defRPr/>
            </a:lvl1pPr>
          </a:lstStyle>
          <a:p>
            <a:r>
              <a:rPr lang="en-US" dirty="0"/>
              <a:t>Transition Slide</a:t>
            </a:r>
          </a:p>
        </p:txBody>
      </p:sp>
      <p:grpSp>
        <p:nvGrpSpPr>
          <p:cNvPr id="14" name="Group 13"/>
          <p:cNvGrpSpPr/>
          <p:nvPr userDrawn="1"/>
        </p:nvGrpSpPr>
        <p:grpSpPr>
          <a:xfrm>
            <a:off x="3664857" y="1248765"/>
            <a:ext cx="5968999" cy="4695442"/>
            <a:chOff x="6386738" y="4733011"/>
            <a:chExt cx="2633889" cy="2071917"/>
          </a:xfrm>
        </p:grpSpPr>
        <p:sp>
          <p:nvSpPr>
            <p:cNvPr id="7" name="Oval 6"/>
            <p:cNvSpPr/>
            <p:nvPr userDrawn="1"/>
          </p:nvSpPr>
          <p:spPr>
            <a:xfrm>
              <a:off x="6386738" y="5697308"/>
              <a:ext cx="249464" cy="249464"/>
            </a:xfrm>
            <a:prstGeom prst="ellipse">
              <a:avLst/>
            </a:prstGeom>
            <a:solidFill>
              <a:schemeClr val="bg2">
                <a:lumMod val="75000"/>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userDrawn="1"/>
          </p:nvSpPr>
          <p:spPr>
            <a:xfrm>
              <a:off x="7133770" y="5086343"/>
              <a:ext cx="783772" cy="783772"/>
            </a:xfrm>
            <a:prstGeom prst="ellipse">
              <a:avLst/>
            </a:prstGeom>
            <a:solidFill>
              <a:schemeClr val="bg2">
                <a:lumMod val="5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userDrawn="1"/>
          </p:nvSpPr>
          <p:spPr>
            <a:xfrm>
              <a:off x="6511470" y="5456915"/>
              <a:ext cx="489857" cy="489857"/>
            </a:xfrm>
            <a:prstGeom prst="ellipse">
              <a:avLst/>
            </a:prstGeom>
            <a:solidFill>
              <a:schemeClr val="bg2">
                <a:lumMod val="60000"/>
                <a:lumOff val="40000"/>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userDrawn="1"/>
          </p:nvSpPr>
          <p:spPr>
            <a:xfrm>
              <a:off x="7601856" y="4733011"/>
              <a:ext cx="1215573" cy="1215573"/>
            </a:xfrm>
            <a:prstGeom prst="ellipse">
              <a:avLst/>
            </a:prstGeom>
            <a:solidFill>
              <a:schemeClr val="bg2">
                <a:lumMod val="60000"/>
                <a:lumOff val="4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userDrawn="1"/>
          </p:nvSpPr>
          <p:spPr>
            <a:xfrm>
              <a:off x="7001327" y="5709096"/>
              <a:ext cx="600529" cy="600529"/>
            </a:xfrm>
            <a:prstGeom prst="ellipse">
              <a:avLst/>
            </a:prstGeom>
            <a:solidFill>
              <a:schemeClr val="bg2">
                <a:lumMod val="60000"/>
                <a:lumOff val="40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userDrawn="1"/>
          </p:nvSpPr>
          <p:spPr>
            <a:xfrm>
              <a:off x="7672614" y="5456915"/>
              <a:ext cx="1348013" cy="1348013"/>
            </a:xfrm>
            <a:prstGeom prst="ellipse">
              <a:avLst/>
            </a:prstGeom>
            <a:solidFill>
              <a:schemeClr val="bg2">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16942190"/>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956188"/>
            <a:ext cx="4423229" cy="910383"/>
          </a:xfrm>
        </p:spPr>
        <p:txBody>
          <a:bodyPr/>
          <a:lstStyle>
            <a:lvl1pPr algn="l">
              <a:defRPr/>
            </a:lvl1pPr>
          </a:lstStyle>
          <a:p>
            <a:r>
              <a:rPr lang="en-US" dirty="0"/>
              <a:t>Transition Slide</a:t>
            </a:r>
          </a:p>
        </p:txBody>
      </p:sp>
      <p:sp>
        <p:nvSpPr>
          <p:cNvPr id="7" name="Oval 6"/>
          <p:cNvSpPr/>
          <p:nvPr userDrawn="1"/>
        </p:nvSpPr>
        <p:spPr>
          <a:xfrm>
            <a:off x="3664857" y="3434085"/>
            <a:ext cx="565343" cy="565343"/>
          </a:xfrm>
          <a:prstGeom prst="ellipse">
            <a:avLst/>
          </a:prstGeom>
          <a:solidFill>
            <a:schemeClr val="bg1">
              <a:lumMod val="75000"/>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userDrawn="1"/>
        </p:nvSpPr>
        <p:spPr>
          <a:xfrm>
            <a:off x="5357804" y="2049497"/>
            <a:ext cx="1776208" cy="1776208"/>
          </a:xfrm>
          <a:prstGeom prst="ellips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userDrawn="1"/>
        </p:nvSpPr>
        <p:spPr>
          <a:xfrm>
            <a:off x="3947528" y="2889298"/>
            <a:ext cx="1110129" cy="1110129"/>
          </a:xfrm>
          <a:prstGeom prst="ellipse">
            <a:avLst/>
          </a:prstGeom>
          <a:solidFill>
            <a:srgbClr val="7870D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userDrawn="1"/>
        </p:nvSpPr>
        <p:spPr>
          <a:xfrm>
            <a:off x="6418594" y="1248765"/>
            <a:ext cx="2754768" cy="2754769"/>
          </a:xfrm>
          <a:prstGeom prst="ellipse">
            <a:avLst/>
          </a:prstGeom>
          <a:solidFill>
            <a:schemeClr val="bg1">
              <a:lumMod val="60000"/>
              <a:lumOff val="4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userDrawn="1"/>
        </p:nvSpPr>
        <p:spPr>
          <a:xfrm>
            <a:off x="5057657" y="3460799"/>
            <a:ext cx="1360937" cy="1360937"/>
          </a:xfrm>
          <a:prstGeom prst="ellipse">
            <a:avLst/>
          </a:prstGeom>
          <a:solidFill>
            <a:schemeClr val="bg1">
              <a:lumMod val="60000"/>
              <a:lumOff val="40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userDrawn="1"/>
        </p:nvSpPr>
        <p:spPr>
          <a:xfrm>
            <a:off x="6578948" y="2889298"/>
            <a:ext cx="3054908" cy="3054909"/>
          </a:xfrm>
          <a:prstGeom prst="ellipse">
            <a:avLst/>
          </a:prstGeom>
          <a:solidFill>
            <a:schemeClr val="bg1">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429597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Custom Layout">
    <p:bg>
      <p:bgPr>
        <a:solidFill>
          <a:schemeClr val="accent1"/>
        </a:solidFill>
        <a:effectLst/>
      </p:bgPr>
    </p:bg>
    <p:spTree>
      <p:nvGrpSpPr>
        <p:cNvPr id="1" name=""/>
        <p:cNvGrpSpPr/>
        <p:nvPr/>
      </p:nvGrpSpPr>
      <p:grpSpPr>
        <a:xfrm>
          <a:off x="0" y="0"/>
          <a:ext cx="0" cy="0"/>
          <a:chOff x="0" y="0"/>
          <a:chExt cx="0" cy="0"/>
        </a:xfrm>
      </p:grpSpPr>
      <p:sp>
        <p:nvSpPr>
          <p:cNvPr id="8" name="Oval 7"/>
          <p:cNvSpPr/>
          <p:nvPr userDrawn="1"/>
        </p:nvSpPr>
        <p:spPr>
          <a:xfrm>
            <a:off x="5357804" y="2049497"/>
            <a:ext cx="1776208" cy="1776208"/>
          </a:xfrm>
          <a:prstGeom prst="ellipse">
            <a:avLst/>
          </a:prstGeom>
          <a:solidFill>
            <a:schemeClr val="accent1">
              <a:lumMod val="75000"/>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1956188"/>
            <a:ext cx="4423229" cy="910383"/>
          </a:xfrm>
        </p:spPr>
        <p:txBody>
          <a:bodyPr/>
          <a:lstStyle>
            <a:lvl1pPr algn="l">
              <a:defRPr/>
            </a:lvl1pPr>
          </a:lstStyle>
          <a:p>
            <a:r>
              <a:rPr lang="en-US" dirty="0"/>
              <a:t>Transition Slide</a:t>
            </a:r>
          </a:p>
        </p:txBody>
      </p:sp>
      <p:sp>
        <p:nvSpPr>
          <p:cNvPr id="7" name="Oval 6"/>
          <p:cNvSpPr/>
          <p:nvPr userDrawn="1"/>
        </p:nvSpPr>
        <p:spPr>
          <a:xfrm>
            <a:off x="3664857" y="3434085"/>
            <a:ext cx="565343" cy="565343"/>
          </a:xfrm>
          <a:prstGeom prst="ellipse">
            <a:avLst/>
          </a:prstGeom>
          <a:solidFill>
            <a:schemeClr val="accent1">
              <a:lumMod val="75000"/>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userDrawn="1"/>
        </p:nvSpPr>
        <p:spPr>
          <a:xfrm>
            <a:off x="3947528" y="2889298"/>
            <a:ext cx="1110129" cy="1110129"/>
          </a:xfrm>
          <a:prstGeom prst="ellipse">
            <a:avLst/>
          </a:prstGeom>
          <a:solidFill>
            <a:schemeClr val="accent1">
              <a:lumMod val="40000"/>
              <a:lumOff val="60000"/>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userDrawn="1"/>
        </p:nvSpPr>
        <p:spPr>
          <a:xfrm>
            <a:off x="5057657" y="3460799"/>
            <a:ext cx="1360937" cy="1360937"/>
          </a:xfrm>
          <a:prstGeom prst="ellipse">
            <a:avLst/>
          </a:prstGeom>
          <a:solidFill>
            <a:schemeClr val="accent1">
              <a:lumMod val="60000"/>
              <a:lumOff val="40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userDrawn="1"/>
        </p:nvSpPr>
        <p:spPr>
          <a:xfrm>
            <a:off x="6578948" y="2889298"/>
            <a:ext cx="3054908" cy="3054909"/>
          </a:xfrm>
          <a:prstGeom prst="ellipse">
            <a:avLst/>
          </a:prstGeom>
          <a:solidFill>
            <a:schemeClr val="accent1">
              <a:lumMod val="50000"/>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userDrawn="1"/>
        </p:nvSpPr>
        <p:spPr>
          <a:xfrm>
            <a:off x="6418594" y="1248765"/>
            <a:ext cx="2754768" cy="2754769"/>
          </a:xfrm>
          <a:prstGeom prst="ellipse">
            <a:avLst/>
          </a:prstGeom>
          <a:solidFill>
            <a:schemeClr val="accent1">
              <a:lumMod val="60000"/>
              <a:lumOff val="4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748130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3.jpg"/><Relationship Id="rId3" Type="http://schemas.openxmlformats.org/officeDocument/2006/relationships/slideLayout" Target="../slideLayouts/slideLayout14.xml"/><Relationship Id="rId21" Type="http://schemas.openxmlformats.org/officeDocument/2006/relationships/image" Target="../media/image6.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emf"/><Relationship Id="rId2" Type="http://schemas.openxmlformats.org/officeDocument/2006/relationships/slideLayout" Target="../slideLayouts/slideLayout13.xml"/><Relationship Id="rId16" Type="http://schemas.openxmlformats.org/officeDocument/2006/relationships/oleObject" Target="../embeddings/oleObject1.bin"/><Relationship Id="rId20"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1.xml"/><Relationship Id="rId10" Type="http://schemas.openxmlformats.org/officeDocument/2006/relationships/slideLayout" Target="../slideLayouts/slideLayout21.xml"/><Relationship Id="rId19"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vmlDrawing" Target="../drawings/vmlDrawing1.vml"/><Relationship Id="rId22"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19800" y="6320066"/>
            <a:ext cx="2133600" cy="365125"/>
          </a:xfrm>
          <a:prstGeom prst="rect">
            <a:avLst/>
          </a:prstGeom>
        </p:spPr>
        <p:txBody>
          <a:bodyPr vert="horz" lIns="91440" tIns="45720" rIns="91440" bIns="45720" rtlCol="0" anchor="ctr"/>
          <a:lstStyle>
            <a:lvl1pPr algn="r">
              <a:defRPr sz="1200">
                <a:solidFill>
                  <a:schemeClr val="bg2">
                    <a:lumMod val="75000"/>
                  </a:schemeClr>
                </a:solidFill>
                <a:latin typeface="+mn-lt"/>
                <a:cs typeface="Roboto Regular"/>
              </a:defRPr>
            </a:lvl1pPr>
          </a:lstStyle>
          <a:p>
            <a:endParaRPr lang="en-US" dirty="0"/>
          </a:p>
        </p:txBody>
      </p:sp>
      <p:sp>
        <p:nvSpPr>
          <p:cNvPr id="5" name="Footer Placeholder 4"/>
          <p:cNvSpPr>
            <a:spLocks noGrp="1"/>
          </p:cNvSpPr>
          <p:nvPr>
            <p:ph type="ftr" sz="quarter" idx="3"/>
          </p:nvPr>
        </p:nvSpPr>
        <p:spPr>
          <a:xfrm>
            <a:off x="457200" y="6320066"/>
            <a:ext cx="2895600" cy="365125"/>
          </a:xfrm>
          <a:prstGeom prst="rect">
            <a:avLst/>
          </a:prstGeom>
        </p:spPr>
        <p:txBody>
          <a:bodyPr vert="horz" lIns="91440" tIns="45720" rIns="91440" bIns="45720" rtlCol="0" anchor="ctr"/>
          <a:lstStyle>
            <a:lvl1pPr algn="ctr">
              <a:defRPr sz="1200" b="0" i="0">
                <a:solidFill>
                  <a:schemeClr val="bg2">
                    <a:lumMod val="75000"/>
                  </a:schemeClr>
                </a:solidFill>
                <a:latin typeface="+mn-lt"/>
                <a:cs typeface="Roboto Regular"/>
              </a:defRPr>
            </a:lvl1pPr>
          </a:lstStyle>
          <a:p>
            <a:pPr algn="l"/>
            <a:endParaRPr lang="en-US" dirty="0"/>
          </a:p>
        </p:txBody>
      </p:sp>
      <p:sp>
        <p:nvSpPr>
          <p:cNvPr id="6" name="Slide Number Placeholder 5"/>
          <p:cNvSpPr>
            <a:spLocks noGrp="1"/>
          </p:cNvSpPr>
          <p:nvPr>
            <p:ph type="sldNum" sz="quarter" idx="4"/>
          </p:nvPr>
        </p:nvSpPr>
        <p:spPr>
          <a:xfrm>
            <a:off x="8232596" y="6320066"/>
            <a:ext cx="454203" cy="365125"/>
          </a:xfrm>
          <a:prstGeom prst="rect">
            <a:avLst/>
          </a:prstGeom>
        </p:spPr>
        <p:txBody>
          <a:bodyPr vert="horz" lIns="91440" tIns="45720" rIns="91440" bIns="45720" rtlCol="0" anchor="ctr"/>
          <a:lstStyle>
            <a:lvl1pPr algn="r">
              <a:defRPr sz="1200">
                <a:solidFill>
                  <a:srgbClr val="FFFFFF"/>
                </a:solidFill>
                <a:latin typeface="American Typewriter"/>
                <a:cs typeface="American Typewriter"/>
              </a:defRPr>
            </a:lvl1pPr>
          </a:lstStyle>
          <a:p>
            <a:fld id="{D1A1D18C-9B91-9049-9E85-D8F12C0C6AD4}" type="slidenum">
              <a:rPr lang="en-US" smtClean="0"/>
              <a:pPr/>
              <a:t>‹#›</a:t>
            </a:fld>
            <a:endParaRPr lang="en-US" dirty="0"/>
          </a:p>
        </p:txBody>
      </p:sp>
      <p:sp>
        <p:nvSpPr>
          <p:cNvPr id="2" name="TextBox 1"/>
          <p:cNvSpPr txBox="1"/>
          <p:nvPr userDrawn="1"/>
        </p:nvSpPr>
        <p:spPr>
          <a:xfrm>
            <a:off x="147870" y="6750351"/>
            <a:ext cx="184666" cy="369332"/>
          </a:xfrm>
          <a:prstGeom prst="rect">
            <a:avLst/>
          </a:prstGeom>
          <a:noFill/>
        </p:spPr>
        <p:txBody>
          <a:bodyPr wrap="none" rtlCol="0">
            <a:spAutoFit/>
          </a:bodyPr>
          <a:lstStyle/>
          <a:p>
            <a:endParaRPr lang="en-US" dirty="0"/>
          </a:p>
        </p:txBody>
      </p:sp>
      <p:sp>
        <p:nvSpPr>
          <p:cNvPr id="3" name="Title Placeholder 2"/>
          <p:cNvSpPr>
            <a:spLocks noGrp="1"/>
          </p:cNvSpPr>
          <p:nvPr>
            <p:ph type="title"/>
          </p:nvPr>
        </p:nvSpPr>
        <p:spPr>
          <a:xfrm>
            <a:off x="457200" y="274638"/>
            <a:ext cx="8229600" cy="1143000"/>
          </a:xfrm>
          <a:prstGeom prst="rect">
            <a:avLst/>
          </a:prstGeom>
        </p:spPr>
        <p:txBody>
          <a:bodyPr vert="horz" lIns="0" tIns="45720" rIns="0" bIns="0" rtlCol="0" anchor="ctr">
            <a:noAutofit/>
          </a:bodyPr>
          <a:lstStyle/>
          <a:p>
            <a:r>
              <a:rPr lang="en-US" dirty="0"/>
              <a:t>Click to edit Master title style</a:t>
            </a:r>
          </a:p>
        </p:txBody>
      </p:sp>
      <p:sp>
        <p:nvSpPr>
          <p:cNvPr id="7" name="Text Placeholder 6"/>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209866"/>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4" r:id="rId4"/>
    <p:sldLayoutId id="2147483665" r:id="rId5"/>
    <p:sldLayoutId id="2147483657" r:id="rId6"/>
    <p:sldLayoutId id="2147483658" r:id="rId7"/>
    <p:sldLayoutId id="2147483659" r:id="rId8"/>
    <p:sldLayoutId id="2147483660" r:id="rId9"/>
    <p:sldLayoutId id="2147483661" r:id="rId10"/>
    <p:sldLayoutId id="2147483669" r:id="rId11"/>
  </p:sldLayoutIdLst>
  <p:hf hdr="0" ftr="0" dt="0"/>
  <p:txStyles>
    <p:titleStyle>
      <a:lvl1pPr algn="l" defTabSz="457200" rtl="0" eaLnBrk="1" latinLnBrk="0" hangingPunct="1">
        <a:spcBef>
          <a:spcPct val="0"/>
        </a:spcBef>
        <a:buNone/>
        <a:defRPr sz="3200" kern="1200">
          <a:solidFill>
            <a:schemeClr val="tx1"/>
          </a:solidFill>
          <a:latin typeface="Rockwell"/>
          <a:ea typeface="+mj-ea"/>
          <a:cs typeface="Rockwell"/>
        </a:defRPr>
      </a:lvl1pPr>
    </p:titleStyle>
    <p:bodyStyle>
      <a:lvl1pPr marL="0" indent="0" algn="l" defTabSz="457200" rtl="0" eaLnBrk="1" latinLnBrk="0" hangingPunct="1">
        <a:spcBef>
          <a:spcPct val="20000"/>
        </a:spcBef>
        <a:buFont typeface="Arial"/>
        <a:buNone/>
        <a:defRPr sz="2800" kern="1200">
          <a:solidFill>
            <a:schemeClr val="bg2">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bg2">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bg2">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bg2">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bg2">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5"/>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14" name="think-cell Slide" r:id="rId16" imgW="528" imgH="531" progId="TCLayout.ActiveDocument.1">
                  <p:embed/>
                </p:oleObj>
              </mc:Choice>
              <mc:Fallback>
                <p:oleObj name="think-cell Slide" r:id="rId16" imgW="528" imgH="531" progId="TCLayout.ActiveDocument.1">
                  <p:embed/>
                  <p:pic>
                    <p:nvPicPr>
                      <p:cNvPr id="7" name="Object 6" hidden="1"/>
                      <p:cNvPicPr/>
                      <p:nvPr/>
                    </p:nvPicPr>
                    <p:blipFill>
                      <a:blip r:embed="rId17"/>
                      <a:stretch>
                        <a:fillRect/>
                      </a:stretch>
                    </p:blipFill>
                    <p:spPr>
                      <a:xfrm>
                        <a:off x="1588" y="1588"/>
                        <a:ext cx="1587" cy="1587"/>
                      </a:xfrm>
                      <a:prstGeom prst="rect">
                        <a:avLst/>
                      </a:prstGeom>
                    </p:spPr>
                  </p:pic>
                </p:oleObj>
              </mc:Fallback>
            </mc:AlternateContent>
          </a:graphicData>
        </a:graphic>
      </p:graphicFrame>
      <p:pic>
        <p:nvPicPr>
          <p:cNvPr id="13" name="Picture 12"/>
          <p:cNvPicPr>
            <a:picLocks noChangeAspect="1"/>
          </p:cNvPicPr>
          <p:nvPr userDrawn="1"/>
        </p:nvPicPr>
        <p:blipFill rotWithShape="1">
          <a:blip r:embed="rId18">
            <a:extLst>
              <a:ext uri="{28A0092B-C50C-407E-A947-70E740481C1C}">
                <a14:useLocalDpi xmlns:a14="http://schemas.microsoft.com/office/drawing/2010/main" val="0"/>
              </a:ext>
            </a:extLst>
          </a:blip>
          <a:srcRect t="23769"/>
          <a:stretch/>
        </p:blipFill>
        <p:spPr>
          <a:xfrm>
            <a:off x="0" y="1490134"/>
            <a:ext cx="9146280" cy="4648200"/>
          </a:xfrm>
          <a:prstGeom prst="rect">
            <a:avLst/>
          </a:prstGeom>
        </p:spPr>
      </p:pic>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FBCEE-9360-42B9-B3D6-77E5FE6DA115}" type="slidenum">
              <a:rPr lang="en-US" smtClean="0"/>
              <a:t>‹#›</a:t>
            </a:fld>
            <a:endParaRPr lang="en-US" dirty="0"/>
          </a:p>
        </p:txBody>
      </p:sp>
      <p:sp>
        <p:nvSpPr>
          <p:cNvPr id="8" name="TextBox 7"/>
          <p:cNvSpPr txBox="1"/>
          <p:nvPr userDrawn="1"/>
        </p:nvSpPr>
        <p:spPr>
          <a:xfrm>
            <a:off x="550333" y="6408108"/>
            <a:ext cx="5907617" cy="261610"/>
          </a:xfrm>
          <a:prstGeom prst="rect">
            <a:avLst/>
          </a:prstGeom>
          <a:noFill/>
        </p:spPr>
        <p:txBody>
          <a:bodyPr wrap="square" rtlCol="0">
            <a:spAutoFit/>
          </a:bodyPr>
          <a:lstStyle/>
          <a:p>
            <a:r>
              <a:rPr lang="en-US" sz="1100" dirty="0">
                <a:solidFill>
                  <a:srgbClr val="FF0000"/>
                </a:solidFill>
                <a:latin typeface="Arial" panose="020B0604020202020204" pitchFamily="34" charset="0"/>
                <a:cs typeface="Arial" panose="020B0604020202020204" pitchFamily="34" charset="0"/>
              </a:rPr>
              <a:t>Confidential</a:t>
            </a:r>
            <a:r>
              <a:rPr lang="en-US" sz="1100" baseline="0" dirty="0">
                <a:solidFill>
                  <a:srgbClr val="FF0000"/>
                </a:solidFill>
                <a:latin typeface="Arial" panose="020B0604020202020204" pitchFamily="34" charset="0"/>
                <a:cs typeface="Arial" panose="020B0604020202020204" pitchFamily="34" charset="0"/>
              </a:rPr>
              <a:t>: Draft for discussion purposes only</a:t>
            </a:r>
            <a:endParaRPr lang="en-US" sz="1100" dirty="0">
              <a:solidFill>
                <a:srgbClr val="FF0000"/>
              </a:solidFill>
              <a:latin typeface="Arial" panose="020B0604020202020204" pitchFamily="34" charset="0"/>
              <a:cs typeface="Arial" panose="020B0604020202020204" pitchFamily="34" charset="0"/>
            </a:endParaRPr>
          </a:p>
        </p:txBody>
      </p:sp>
      <p:pic>
        <p:nvPicPr>
          <p:cNvPr id="9" name="Picture 8"/>
          <p:cNvPicPr>
            <a:picLocks noChangeAspect="1"/>
          </p:cNvPicPr>
          <p:nvPr userDrawn="1"/>
        </p:nvPicPr>
        <p:blipFill>
          <a:blip r:embed="rId19"/>
          <a:stretch>
            <a:fillRect/>
          </a:stretch>
        </p:blipFill>
        <p:spPr>
          <a:xfrm>
            <a:off x="6316662" y="123274"/>
            <a:ext cx="1886305" cy="1013982"/>
          </a:xfrm>
          <a:prstGeom prst="rect">
            <a:avLst/>
          </a:prstGeom>
        </p:spPr>
      </p:pic>
      <p:grpSp>
        <p:nvGrpSpPr>
          <p:cNvPr id="14" name="Group 13"/>
          <p:cNvGrpSpPr/>
          <p:nvPr userDrawn="1"/>
        </p:nvGrpSpPr>
        <p:grpSpPr>
          <a:xfrm>
            <a:off x="550333" y="2464280"/>
            <a:ext cx="8106304" cy="2835909"/>
            <a:chOff x="542925" y="-1371120"/>
            <a:chExt cx="8106304" cy="2835909"/>
          </a:xfrm>
        </p:grpSpPr>
        <p:sp>
          <p:nvSpPr>
            <p:cNvPr id="15" name="Rounded Rectangle 14"/>
            <p:cNvSpPr/>
            <p:nvPr userDrawn="1"/>
          </p:nvSpPr>
          <p:spPr>
            <a:xfrm>
              <a:off x="542925" y="-1371120"/>
              <a:ext cx="8106304" cy="2835909"/>
            </a:xfrm>
            <a:prstGeom prst="roundRect">
              <a:avLst/>
            </a:prstGeom>
            <a:solidFill>
              <a:srgbClr val="D6C4B0">
                <a:alpha val="70000"/>
              </a:srgbClr>
            </a:solidFill>
            <a:ln>
              <a:solidFill>
                <a:srgbClr val="CC6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542925" y="-55034"/>
              <a:ext cx="1382679" cy="1507121"/>
            </a:xfrm>
            <a:prstGeom prst="rect">
              <a:avLst/>
            </a:prstGeom>
          </p:spPr>
        </p:pic>
        <p:sp>
          <p:nvSpPr>
            <p:cNvPr id="17" name="TextBox 16"/>
            <p:cNvSpPr txBox="1"/>
            <p:nvPr userDrawn="1"/>
          </p:nvSpPr>
          <p:spPr>
            <a:xfrm>
              <a:off x="1925604" y="-805996"/>
              <a:ext cx="5906064" cy="830997"/>
            </a:xfrm>
            <a:prstGeom prst="rect">
              <a:avLst/>
            </a:prstGeom>
            <a:noFill/>
          </p:spPr>
          <p:txBody>
            <a:bodyPr wrap="square" rtlCol="0">
              <a:spAutoFit/>
            </a:bodyPr>
            <a:lstStyle/>
            <a:p>
              <a:pPr algn="ctr"/>
              <a:endParaRPr lang="en-US" sz="4800" dirty="0">
                <a:latin typeface="Arial" panose="020B0604020202020204" pitchFamily="34" charset="0"/>
                <a:cs typeface="Arial" panose="020B0604020202020204" pitchFamily="34" charset="0"/>
              </a:endParaRPr>
            </a:p>
          </p:txBody>
        </p:sp>
      </p:grpSp>
      <p:pic>
        <p:nvPicPr>
          <p:cNvPr id="1105" name="Picture 81" descr="Image result for pierce county ACH logo"/>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861438" y="169217"/>
            <a:ext cx="1997830" cy="79913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3" descr="https://southwestach.org/user/themes/swach/images/logo.svg"/>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 name="Picture 9"/>
          <p:cNvPicPr>
            <a:picLocks noChangeAspect="1"/>
          </p:cNvPicPr>
          <p:nvPr userDrawn="1"/>
        </p:nvPicPr>
        <p:blipFill>
          <a:blip r:embed="rId22"/>
          <a:stretch>
            <a:fillRect/>
          </a:stretch>
        </p:blipFill>
        <p:spPr>
          <a:xfrm>
            <a:off x="607867" y="400934"/>
            <a:ext cx="2896274" cy="552208"/>
          </a:xfrm>
          <a:prstGeom prst="rect">
            <a:avLst/>
          </a:prstGeom>
        </p:spPr>
      </p:pic>
    </p:spTree>
    <p:extLst>
      <p:ext uri="{BB962C8B-B14F-4D97-AF65-F5344CB8AC3E}">
        <p14:creationId xmlns:p14="http://schemas.microsoft.com/office/powerpoint/2010/main" val="254969389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86799" y="6320066"/>
            <a:ext cx="454203" cy="365125"/>
          </a:xfrm>
          <a:prstGeom prst="rect">
            <a:avLst/>
          </a:prstGeom>
        </p:spPr>
        <p:txBody>
          <a:bodyPr vert="horz" lIns="91440" tIns="45720" rIns="91440" bIns="45720" rtlCol="0" anchor="ctr"/>
          <a:lstStyle>
            <a:lvl1pPr algn="ctr">
              <a:defRPr sz="1200" b="0" i="0">
                <a:solidFill>
                  <a:schemeClr val="bg2">
                    <a:lumMod val="50000"/>
                  </a:schemeClr>
                </a:solidFill>
                <a:latin typeface="Rockwell"/>
                <a:cs typeface="Rockwell"/>
              </a:defRPr>
            </a:lvl1pPr>
          </a:lstStyle>
          <a:p>
            <a:fld id="{D1A1D18C-9B91-9049-9E85-D8F12C0C6AD4}" type="slidenum">
              <a:rPr lang="en-US" smtClean="0"/>
              <a:pPr/>
              <a:t>‹#›</a:t>
            </a:fld>
            <a:endParaRPr lang="en-US" dirty="0"/>
          </a:p>
        </p:txBody>
      </p:sp>
      <p:sp>
        <p:nvSpPr>
          <p:cNvPr id="2" name="TextBox 1"/>
          <p:cNvSpPr txBox="1"/>
          <p:nvPr userDrawn="1"/>
        </p:nvSpPr>
        <p:spPr>
          <a:xfrm>
            <a:off x="147870" y="6750351"/>
            <a:ext cx="184666" cy="369332"/>
          </a:xfrm>
          <a:prstGeom prst="rect">
            <a:avLst/>
          </a:prstGeom>
          <a:noFill/>
        </p:spPr>
        <p:txBody>
          <a:bodyPr wrap="none" rtlCol="0">
            <a:spAutoFit/>
          </a:bodyPr>
          <a:lstStyle/>
          <a:p>
            <a:endParaRPr lang="en-US" dirty="0"/>
          </a:p>
        </p:txBody>
      </p:sp>
      <p:sp>
        <p:nvSpPr>
          <p:cNvPr id="3" name="Title Placeholder 2"/>
          <p:cNvSpPr>
            <a:spLocks noGrp="1"/>
          </p:cNvSpPr>
          <p:nvPr>
            <p:ph type="title"/>
          </p:nvPr>
        </p:nvSpPr>
        <p:spPr>
          <a:xfrm>
            <a:off x="457200" y="274638"/>
            <a:ext cx="8229600" cy="1143000"/>
          </a:xfrm>
          <a:prstGeom prst="rect">
            <a:avLst/>
          </a:prstGeom>
        </p:spPr>
        <p:txBody>
          <a:bodyPr vert="horz" lIns="0" tIns="45720" rIns="0" bIns="0" rtlCol="0" anchor="ctr">
            <a:noAutofit/>
          </a:bodyPr>
          <a:lstStyle/>
          <a:p>
            <a:r>
              <a:rPr lang="en-US" dirty="0"/>
              <a:t>Click to edit Master title style</a:t>
            </a:r>
          </a:p>
        </p:txBody>
      </p:sp>
      <p:sp>
        <p:nvSpPr>
          <p:cNvPr id="7" name="Text Placeholder 6"/>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968638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Lst>
  <p:hf hdr="0" ftr="0" dt="0"/>
  <p:txStyles>
    <p:titleStyle>
      <a:lvl1pPr algn="l" defTabSz="457200" rtl="0" eaLnBrk="1" latinLnBrk="0" hangingPunct="1">
        <a:spcBef>
          <a:spcPct val="0"/>
        </a:spcBef>
        <a:buNone/>
        <a:defRPr sz="3200" kern="1200">
          <a:solidFill>
            <a:schemeClr val="tx1"/>
          </a:solidFill>
          <a:latin typeface="Rockwell"/>
          <a:ea typeface="+mj-ea"/>
          <a:cs typeface="Rockwell"/>
        </a:defRPr>
      </a:lvl1pPr>
    </p:titleStyle>
    <p:bodyStyle>
      <a:lvl1pPr marL="0" indent="0" algn="l" defTabSz="457200" rtl="0" eaLnBrk="1" latinLnBrk="0" hangingPunct="1">
        <a:spcBef>
          <a:spcPct val="20000"/>
        </a:spcBef>
        <a:buFont typeface="Arial"/>
        <a:buNone/>
        <a:defRPr sz="2800" kern="1200">
          <a:solidFill>
            <a:schemeClr val="bg2">
              <a:lumMod val="25000"/>
            </a:schemeClr>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EA49134-FE07-48A8-85A7-CA8C8FC1E280}" type="datetime1">
              <a:rPr lang="en-US" smtClean="0"/>
              <a:t>2/13/2018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34087A7-54D1-4567-AA63-58F7C87F0172}" type="slidenum">
              <a:rPr lang="en-US" smtClean="0"/>
              <a:t>‹#›</a:t>
            </a:fld>
            <a:endParaRPr lang="en-US" dirty="0"/>
          </a:p>
        </p:txBody>
      </p:sp>
    </p:spTree>
    <p:extLst>
      <p:ext uri="{BB962C8B-B14F-4D97-AF65-F5344CB8AC3E}">
        <p14:creationId xmlns:p14="http://schemas.microsoft.com/office/powerpoint/2010/main" val="422687600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61" r:id="rId1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2.jp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6.jp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5.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6.jpg"/><Relationship Id="rId4" Type="http://schemas.openxmlformats.org/officeDocument/2006/relationships/image" Target="../media/image51.png"/><Relationship Id="rId9"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0.xml"/><Relationship Id="rId1" Type="http://schemas.openxmlformats.org/officeDocument/2006/relationships/video" Target="https://www.youtube.com/embed/4-JE0xvTGvM" TargetMode="Externa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chart" Target="../charts/chart4.xml"/></Relationships>
</file>

<file path=ppt/slides/_rels/slide42.xml.rels><?xml version="1.0" encoding="UTF-8" standalone="yes"?>
<Relationships xmlns="http://schemas.openxmlformats.org/package/2006/relationships"><Relationship Id="rId3" Type="http://schemas.openxmlformats.org/officeDocument/2006/relationships/hyperlink" Target="https://thereitis.org/counter-consumer/global-population-to-level-off" TargetMode="External"/><Relationship Id="rId2" Type="http://schemas.openxmlformats.org/officeDocument/2006/relationships/image" Target="../media/image59.png"/><Relationship Id="rId1" Type="http://schemas.openxmlformats.org/officeDocument/2006/relationships/slideLayout" Target="../slideLayouts/slideLayout26.xml"/><Relationship Id="rId4" Type="http://schemas.openxmlformats.org/officeDocument/2006/relationships/hyperlink" Target="https://creativecommons.org/licenses/by-nc/4.0/"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hyperlink" Target="mailto:kyle@piercecountyach.org" TargetMode="Externa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6.xml"/><Relationship Id="rId1" Type="http://schemas.openxmlformats.org/officeDocument/2006/relationships/vmlDrawing" Target="../drawings/vmlDrawing4.vml"/><Relationship Id="rId5" Type="http://schemas.openxmlformats.org/officeDocument/2006/relationships/image" Target="../media/image19.jp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0.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FA7020-B651-43FD-BA44-138102E9B63B}"/>
              </a:ext>
            </a:extLst>
          </p:cNvPr>
          <p:cNvSpPr>
            <a:spLocks noGrp="1"/>
          </p:cNvSpPr>
          <p:nvPr>
            <p:ph type="ctrTitle"/>
          </p:nvPr>
        </p:nvSpPr>
        <p:spPr>
          <a:xfrm>
            <a:off x="3355759" y="4392754"/>
            <a:ext cx="5195995" cy="560552"/>
          </a:xfrm>
        </p:spPr>
        <p:txBody>
          <a:bodyPr/>
          <a:lstStyle/>
          <a:p>
            <a:r>
              <a:rPr lang="en-US" sz="3200" b="1" dirty="0"/>
              <a:t>Communities Joined in Action (CJA) Conference 2018</a:t>
            </a:r>
          </a:p>
        </p:txBody>
      </p:sp>
      <p:sp>
        <p:nvSpPr>
          <p:cNvPr id="3" name="Subtitle 2">
            <a:extLst>
              <a:ext uri="{FF2B5EF4-FFF2-40B4-BE49-F238E27FC236}">
                <a16:creationId xmlns:a16="http://schemas.microsoft.com/office/drawing/2014/main" xmlns="" id="{FBD5774B-D9A0-4B6F-80C6-51E901E2DB3E}"/>
              </a:ext>
            </a:extLst>
          </p:cNvPr>
          <p:cNvSpPr>
            <a:spLocks noGrp="1"/>
          </p:cNvSpPr>
          <p:nvPr>
            <p:ph type="subTitle" idx="1"/>
          </p:nvPr>
        </p:nvSpPr>
        <p:spPr>
          <a:xfrm>
            <a:off x="3883843" y="5585381"/>
            <a:ext cx="4667911" cy="501601"/>
          </a:xfrm>
        </p:spPr>
        <p:txBody>
          <a:bodyPr/>
          <a:lstStyle/>
          <a:p>
            <a:r>
              <a:rPr lang="en-US" sz="2000" dirty="0"/>
              <a:t>Accountable Communities of Health and Medicaid Transformation in WA State</a:t>
            </a:r>
          </a:p>
        </p:txBody>
      </p:sp>
    </p:spTree>
    <p:extLst>
      <p:ext uri="{BB962C8B-B14F-4D97-AF65-F5344CB8AC3E}">
        <p14:creationId xmlns:p14="http://schemas.microsoft.com/office/powerpoint/2010/main" val="2432425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C42CE5-8B27-4621-B99F-C52B5D47C8DB}"/>
              </a:ext>
            </a:extLst>
          </p:cNvPr>
          <p:cNvSpPr>
            <a:spLocks noGrp="1"/>
          </p:cNvSpPr>
          <p:nvPr>
            <p:ph type="title"/>
          </p:nvPr>
        </p:nvSpPr>
        <p:spPr>
          <a:xfrm>
            <a:off x="707572" y="55717"/>
            <a:ext cx="8229600" cy="1143000"/>
          </a:xfrm>
        </p:spPr>
        <p:txBody>
          <a:bodyPr/>
          <a:lstStyle/>
          <a:p>
            <a:r>
              <a:rPr lang="en-US" dirty="0"/>
              <a:t>Theory of Change</a:t>
            </a:r>
          </a:p>
        </p:txBody>
      </p:sp>
      <p:sp>
        <p:nvSpPr>
          <p:cNvPr id="4" name="Slide Number Placeholder 3">
            <a:extLst>
              <a:ext uri="{FF2B5EF4-FFF2-40B4-BE49-F238E27FC236}">
                <a16:creationId xmlns:a16="http://schemas.microsoft.com/office/drawing/2014/main" xmlns="" id="{8AEC928C-09CE-4CC3-81AF-86BA19CFCD00}"/>
              </a:ext>
            </a:extLst>
          </p:cNvPr>
          <p:cNvSpPr>
            <a:spLocks noGrp="1"/>
          </p:cNvSpPr>
          <p:nvPr>
            <p:ph type="sldNum" sz="quarter" idx="16"/>
          </p:nvPr>
        </p:nvSpPr>
        <p:spPr/>
        <p:txBody>
          <a:bodyPr/>
          <a:lstStyle/>
          <a:p>
            <a:fld id="{D1A1D18C-9B91-9049-9E85-D8F12C0C6AD4}" type="slidenum">
              <a:rPr lang="en-US" smtClean="0"/>
              <a:pPr/>
              <a:t>10</a:t>
            </a:fld>
            <a:endParaRPr lang="en-US" dirty="0"/>
          </a:p>
        </p:txBody>
      </p:sp>
      <p:pic>
        <p:nvPicPr>
          <p:cNvPr id="5" name="Content Placeholder 4">
            <a:extLst>
              <a:ext uri="{FF2B5EF4-FFF2-40B4-BE49-F238E27FC236}">
                <a16:creationId xmlns:a16="http://schemas.microsoft.com/office/drawing/2014/main" xmlns="" id="{F0420C78-58AC-4D20-B020-DD7F5E2588F3}"/>
              </a:ext>
            </a:extLst>
          </p:cNvPr>
          <p:cNvPicPr>
            <a:picLocks noGrp="1" noChangeAspect="1"/>
          </p:cNvPicPr>
          <p:nvPr>
            <p:ph sz="quarter" idx="13"/>
          </p:nvPr>
        </p:nvPicPr>
        <p:blipFill>
          <a:blip r:embed="rId2"/>
          <a:stretch>
            <a:fillRect/>
          </a:stretch>
        </p:blipFill>
        <p:spPr>
          <a:xfrm>
            <a:off x="395926" y="1317072"/>
            <a:ext cx="8465269" cy="4711284"/>
          </a:xfrm>
          <a:prstGeom prst="rect">
            <a:avLst/>
          </a:prstGeom>
        </p:spPr>
      </p:pic>
      <p:pic>
        <p:nvPicPr>
          <p:cNvPr id="6" name="Picture 5">
            <a:extLst>
              <a:ext uri="{FF2B5EF4-FFF2-40B4-BE49-F238E27FC236}">
                <a16:creationId xmlns:a16="http://schemas.microsoft.com/office/drawing/2014/main" xmlns="" id="{E26FCC5A-3A5E-447B-85F7-8761BD9167E9}"/>
              </a:ext>
            </a:extLst>
          </p:cNvPr>
          <p:cNvPicPr>
            <a:picLocks noChangeAspect="1"/>
          </p:cNvPicPr>
          <p:nvPr/>
        </p:nvPicPr>
        <p:blipFill>
          <a:blip r:embed="rId3"/>
          <a:stretch>
            <a:fillRect/>
          </a:stretch>
        </p:blipFill>
        <p:spPr>
          <a:xfrm>
            <a:off x="483873" y="6363928"/>
            <a:ext cx="1091368" cy="226308"/>
          </a:xfrm>
          <a:prstGeom prst="rect">
            <a:avLst/>
          </a:prstGeom>
        </p:spPr>
      </p:pic>
    </p:spTree>
    <p:extLst>
      <p:ext uri="{BB962C8B-B14F-4D97-AF65-F5344CB8AC3E}">
        <p14:creationId xmlns:p14="http://schemas.microsoft.com/office/powerpoint/2010/main" val="4030392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D0AFEE-9F0B-494F-961C-F87E57285AB8}"/>
              </a:ext>
            </a:extLst>
          </p:cNvPr>
          <p:cNvSpPr>
            <a:spLocks noGrp="1"/>
          </p:cNvSpPr>
          <p:nvPr>
            <p:ph type="title"/>
          </p:nvPr>
        </p:nvSpPr>
        <p:spPr/>
        <p:txBody>
          <a:bodyPr/>
          <a:lstStyle/>
          <a:p>
            <a:r>
              <a:rPr lang="en-US" dirty="0"/>
              <a:t>ACH Project Toolkit</a:t>
            </a:r>
          </a:p>
        </p:txBody>
      </p:sp>
      <p:sp>
        <p:nvSpPr>
          <p:cNvPr id="4" name="Slide Number Placeholder 3">
            <a:extLst>
              <a:ext uri="{FF2B5EF4-FFF2-40B4-BE49-F238E27FC236}">
                <a16:creationId xmlns:a16="http://schemas.microsoft.com/office/drawing/2014/main" xmlns="" id="{A975EA25-EEE3-40C0-98D1-DB993BF4C764}"/>
              </a:ext>
            </a:extLst>
          </p:cNvPr>
          <p:cNvSpPr>
            <a:spLocks noGrp="1"/>
          </p:cNvSpPr>
          <p:nvPr>
            <p:ph type="sldNum" sz="quarter" idx="16"/>
          </p:nvPr>
        </p:nvSpPr>
        <p:spPr/>
        <p:txBody>
          <a:bodyPr/>
          <a:lstStyle/>
          <a:p>
            <a:fld id="{D1A1D18C-9B91-9049-9E85-D8F12C0C6AD4}" type="slidenum">
              <a:rPr lang="en-US" smtClean="0"/>
              <a:pPr/>
              <a:t>11</a:t>
            </a:fld>
            <a:endParaRPr lang="en-US" dirty="0"/>
          </a:p>
        </p:txBody>
      </p:sp>
      <p:pic>
        <p:nvPicPr>
          <p:cNvPr id="5" name="Picture 5">
            <a:extLst>
              <a:ext uri="{FF2B5EF4-FFF2-40B4-BE49-F238E27FC236}">
                <a16:creationId xmlns:a16="http://schemas.microsoft.com/office/drawing/2014/main" xmlns="" id="{D3962BBD-230E-4EFF-B8DA-77DA27B60F72}"/>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86360" y="1715679"/>
            <a:ext cx="8526331" cy="315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5692FFA9-1D87-469F-83AB-5F2246EA8677}"/>
              </a:ext>
            </a:extLst>
          </p:cNvPr>
          <p:cNvPicPr>
            <a:picLocks noChangeAspect="1"/>
          </p:cNvPicPr>
          <p:nvPr/>
        </p:nvPicPr>
        <p:blipFill>
          <a:blip r:embed="rId3"/>
          <a:stretch>
            <a:fillRect/>
          </a:stretch>
        </p:blipFill>
        <p:spPr>
          <a:xfrm>
            <a:off x="483873" y="6363928"/>
            <a:ext cx="1091368" cy="226308"/>
          </a:xfrm>
          <a:prstGeom prst="rect">
            <a:avLst/>
          </a:prstGeom>
        </p:spPr>
      </p:pic>
    </p:spTree>
    <p:extLst>
      <p:ext uri="{BB962C8B-B14F-4D97-AF65-F5344CB8AC3E}">
        <p14:creationId xmlns:p14="http://schemas.microsoft.com/office/powerpoint/2010/main" val="1464596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lh3.googleusercontent.com/coL8RHXvw4Y1jtOz0x_exHTwUVR9uek5Y0vTbxFrwKcnnFcSRbjxffsLfWzFjowVyF8n5cJf3ZS-vJFH3ax_W9WA44pewDP956iA96LKcUSd6O3tk4Ejo2XRa8xaY5Tr54-pEKek8l-JClMgXg">
            <a:extLst>
              <a:ext uri="{FF2B5EF4-FFF2-40B4-BE49-F238E27FC236}">
                <a16:creationId xmlns:a16="http://schemas.microsoft.com/office/drawing/2014/main" xmlns="" id="{FEE7FCEF-5933-4D45-ABA8-D4F12C8D8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050"/>
            <a:ext cx="9144000" cy="60579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92EF1D02-662C-4F4A-AD85-A4DFE8B29454}"/>
              </a:ext>
            </a:extLst>
          </p:cNvPr>
          <p:cNvSpPr/>
          <p:nvPr/>
        </p:nvSpPr>
        <p:spPr>
          <a:xfrm>
            <a:off x="5452844" y="6006517"/>
            <a:ext cx="3533629" cy="4514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4" name="Slide Number Placeholder 3">
            <a:extLst>
              <a:ext uri="{FF2B5EF4-FFF2-40B4-BE49-F238E27FC236}">
                <a16:creationId xmlns:a16="http://schemas.microsoft.com/office/drawing/2014/main" xmlns="" id="{C51EBF0C-83E1-47F8-8BBD-6A41D7701B59}"/>
              </a:ext>
            </a:extLst>
          </p:cNvPr>
          <p:cNvSpPr txBox="1">
            <a:spLocks/>
          </p:cNvSpPr>
          <p:nvPr/>
        </p:nvSpPr>
        <p:spPr>
          <a:xfrm>
            <a:off x="8532270" y="6398311"/>
            <a:ext cx="454203"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2">
                    <a:lumMod val="50000"/>
                  </a:schemeClr>
                </a:solidFill>
                <a:latin typeface="Rockwell"/>
                <a:ea typeface="+mn-ea"/>
                <a:cs typeface="Rockwe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D1A1D18C-9B91-9049-9E85-D8F12C0C6AD4}" type="slidenum">
              <a:rPr kumimoji="0" lang="en-US" sz="1200" b="0" i="0" u="none" strike="noStrike" kern="1200" cap="none" spc="0" normalizeH="0" baseline="0" noProof="0" smtClean="0">
                <a:ln>
                  <a:noFill/>
                </a:ln>
                <a:solidFill>
                  <a:srgbClr val="E7E6E6">
                    <a:lumMod val="50000"/>
                  </a:srgbClr>
                </a:solidFill>
                <a:effectLst/>
                <a:uLnTx/>
                <a:uFillTx/>
                <a:latin typeface="Rockwell"/>
                <a:ea typeface="+mn-ea"/>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E7E6E6">
                  <a:lumMod val="50000"/>
                </a:srgbClr>
              </a:solidFill>
              <a:effectLst/>
              <a:uLnTx/>
              <a:uFillTx/>
              <a:latin typeface="Rockwell"/>
              <a:ea typeface="+mn-ea"/>
            </a:endParaRPr>
          </a:p>
        </p:txBody>
      </p:sp>
      <p:pic>
        <p:nvPicPr>
          <p:cNvPr id="5" name="Picture 4">
            <a:extLst>
              <a:ext uri="{FF2B5EF4-FFF2-40B4-BE49-F238E27FC236}">
                <a16:creationId xmlns:a16="http://schemas.microsoft.com/office/drawing/2014/main" xmlns="" id="{CF95F7BC-4C38-4B96-AF07-DCCD05A97CA6}"/>
              </a:ext>
            </a:extLst>
          </p:cNvPr>
          <p:cNvPicPr>
            <a:picLocks noChangeAspect="1"/>
          </p:cNvPicPr>
          <p:nvPr/>
        </p:nvPicPr>
        <p:blipFill>
          <a:blip r:embed="rId3"/>
          <a:stretch>
            <a:fillRect/>
          </a:stretch>
        </p:blipFill>
        <p:spPr>
          <a:xfrm>
            <a:off x="6772275" y="6114965"/>
            <a:ext cx="1655183" cy="662073"/>
          </a:xfrm>
          <a:prstGeom prst="rect">
            <a:avLst/>
          </a:prstGeom>
        </p:spPr>
      </p:pic>
      <p:pic>
        <p:nvPicPr>
          <p:cNvPr id="6" name="Picture 2" descr="https://lh3.googleusercontent.com/coL8RHXvw4Y1jtOz0x_exHTwUVR9uek5Y0vTbxFrwKcnnFcSRbjxffsLfWzFjowVyF8n5cJf3ZS-vJFH3ax_W9WA44pewDP956iA96LKcUSd6O3tk4Ejo2XRa8xaY5Tr54-pEKek8l-JClMgXg">
            <a:extLst>
              <a:ext uri="{FF2B5EF4-FFF2-40B4-BE49-F238E27FC236}">
                <a16:creationId xmlns:a16="http://schemas.microsoft.com/office/drawing/2014/main" xmlns="" id="{6925F686-BBEE-4C40-93CC-D9617F1FA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004" t="92809" r="3096" b="959"/>
          <a:stretch/>
        </p:blipFill>
        <p:spPr bwMode="auto">
          <a:xfrm>
            <a:off x="5499270" y="6020806"/>
            <a:ext cx="942287" cy="437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696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9ED4FF-BDCF-42D4-84EE-17F69FE808C2}"/>
              </a:ext>
            </a:extLst>
          </p:cNvPr>
          <p:cNvSpPr>
            <a:spLocks noGrp="1"/>
          </p:cNvSpPr>
          <p:nvPr>
            <p:ph type="title"/>
          </p:nvPr>
        </p:nvSpPr>
        <p:spPr/>
        <p:txBody>
          <a:bodyPr/>
          <a:lstStyle/>
          <a:p>
            <a:r>
              <a:rPr lang="en-US" dirty="0"/>
              <a:t>Healthier Washington</a:t>
            </a:r>
          </a:p>
        </p:txBody>
      </p:sp>
      <p:sp>
        <p:nvSpPr>
          <p:cNvPr id="4" name="Slide Number Placeholder 3">
            <a:extLst>
              <a:ext uri="{FF2B5EF4-FFF2-40B4-BE49-F238E27FC236}">
                <a16:creationId xmlns:a16="http://schemas.microsoft.com/office/drawing/2014/main" xmlns="" id="{4DEAC8C9-3C35-4435-A357-68AFEE507E79}"/>
              </a:ext>
            </a:extLst>
          </p:cNvPr>
          <p:cNvSpPr>
            <a:spLocks noGrp="1"/>
          </p:cNvSpPr>
          <p:nvPr>
            <p:ph type="sldNum" sz="quarter" idx="16"/>
          </p:nvPr>
        </p:nvSpPr>
        <p:spPr/>
        <p:txBody>
          <a:bodyPr/>
          <a:lstStyle/>
          <a:p>
            <a:fld id="{D1A1D18C-9B91-9049-9E85-D8F12C0C6AD4}" type="slidenum">
              <a:rPr lang="en-US" smtClean="0"/>
              <a:pPr/>
              <a:t>13</a:t>
            </a:fld>
            <a:endParaRPr lang="en-US" dirty="0"/>
          </a:p>
        </p:txBody>
      </p:sp>
      <p:pic>
        <p:nvPicPr>
          <p:cNvPr id="5" name="Content Placeholder 4">
            <a:extLst>
              <a:ext uri="{FF2B5EF4-FFF2-40B4-BE49-F238E27FC236}">
                <a16:creationId xmlns:a16="http://schemas.microsoft.com/office/drawing/2014/main" xmlns="" id="{490060D2-1C49-448A-9C61-AE5AB74CD63D}"/>
              </a:ext>
            </a:extLst>
          </p:cNvPr>
          <p:cNvPicPr>
            <a:picLocks noChangeAspect="1"/>
          </p:cNvPicPr>
          <p:nvPr/>
        </p:nvPicPr>
        <p:blipFill rotWithShape="1">
          <a:blip r:embed="rId2"/>
          <a:srcRect l="8598" t="12667" r="17925" b="10534"/>
          <a:stretch/>
        </p:blipFill>
        <p:spPr>
          <a:xfrm>
            <a:off x="820231" y="1069562"/>
            <a:ext cx="7098976" cy="5177747"/>
          </a:xfrm>
          <a:prstGeom prst="rect">
            <a:avLst/>
          </a:prstGeom>
        </p:spPr>
      </p:pic>
      <p:pic>
        <p:nvPicPr>
          <p:cNvPr id="6" name="Picture 5">
            <a:extLst>
              <a:ext uri="{FF2B5EF4-FFF2-40B4-BE49-F238E27FC236}">
                <a16:creationId xmlns:a16="http://schemas.microsoft.com/office/drawing/2014/main" xmlns="" id="{6436F774-9A1A-454A-9946-2A629B03FBF1}"/>
              </a:ext>
            </a:extLst>
          </p:cNvPr>
          <p:cNvPicPr>
            <a:picLocks noChangeAspect="1"/>
          </p:cNvPicPr>
          <p:nvPr/>
        </p:nvPicPr>
        <p:blipFill>
          <a:blip r:embed="rId3"/>
          <a:stretch>
            <a:fillRect/>
          </a:stretch>
        </p:blipFill>
        <p:spPr>
          <a:xfrm>
            <a:off x="483873" y="6363928"/>
            <a:ext cx="1091368" cy="226308"/>
          </a:xfrm>
          <a:prstGeom prst="rect">
            <a:avLst/>
          </a:prstGeom>
        </p:spPr>
      </p:pic>
    </p:spTree>
    <p:extLst>
      <p:ext uri="{BB962C8B-B14F-4D97-AF65-F5344CB8AC3E}">
        <p14:creationId xmlns:p14="http://schemas.microsoft.com/office/powerpoint/2010/main" val="2429386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D3459A-6D81-414D-89F2-DF2A568A53B7}"/>
              </a:ext>
            </a:extLst>
          </p:cNvPr>
          <p:cNvSpPr>
            <a:spLocks noGrp="1"/>
          </p:cNvSpPr>
          <p:nvPr>
            <p:ph type="title"/>
          </p:nvPr>
        </p:nvSpPr>
        <p:spPr/>
        <p:txBody>
          <a:bodyPr/>
          <a:lstStyle/>
          <a:p>
            <a:r>
              <a:rPr lang="en-US" dirty="0"/>
              <a:t>Washington's Medicaid Transformation Goals</a:t>
            </a:r>
          </a:p>
        </p:txBody>
      </p:sp>
      <p:sp>
        <p:nvSpPr>
          <p:cNvPr id="4" name="Slide Number Placeholder 3">
            <a:extLst>
              <a:ext uri="{FF2B5EF4-FFF2-40B4-BE49-F238E27FC236}">
                <a16:creationId xmlns:a16="http://schemas.microsoft.com/office/drawing/2014/main" xmlns="" id="{4BDCF39A-DDD9-4D09-A9DF-607638CFD4E6}"/>
              </a:ext>
            </a:extLst>
          </p:cNvPr>
          <p:cNvSpPr>
            <a:spLocks noGrp="1"/>
          </p:cNvSpPr>
          <p:nvPr>
            <p:ph type="sldNum" sz="quarter" idx="16"/>
          </p:nvPr>
        </p:nvSpPr>
        <p:spPr/>
        <p:txBody>
          <a:bodyPr/>
          <a:lstStyle/>
          <a:p>
            <a:fld id="{D1A1D18C-9B91-9049-9E85-D8F12C0C6AD4}" type="slidenum">
              <a:rPr lang="en-US" smtClean="0"/>
              <a:pPr/>
              <a:t>14</a:t>
            </a:fld>
            <a:endParaRPr lang="en-US" dirty="0"/>
          </a:p>
        </p:txBody>
      </p:sp>
      <p:pic>
        <p:nvPicPr>
          <p:cNvPr id="5" name="Picture 4">
            <a:extLst>
              <a:ext uri="{FF2B5EF4-FFF2-40B4-BE49-F238E27FC236}">
                <a16:creationId xmlns:a16="http://schemas.microsoft.com/office/drawing/2014/main" xmlns="" id="{3CA66FB1-4FB4-4E0B-AB9A-B0B1C454D040}"/>
              </a:ext>
            </a:extLst>
          </p:cNvPr>
          <p:cNvPicPr>
            <a:picLocks noChangeAspect="1"/>
          </p:cNvPicPr>
          <p:nvPr/>
        </p:nvPicPr>
        <p:blipFill rotWithShape="1">
          <a:blip r:embed="rId2"/>
          <a:srcRect t="21882" r="3996" b="4694"/>
          <a:stretch/>
        </p:blipFill>
        <p:spPr>
          <a:xfrm>
            <a:off x="0" y="1460110"/>
            <a:ext cx="7968578" cy="4461462"/>
          </a:xfrm>
          <a:prstGeom prst="rect">
            <a:avLst/>
          </a:prstGeom>
        </p:spPr>
      </p:pic>
      <p:sp>
        <p:nvSpPr>
          <p:cNvPr id="6" name="Rectangle 5">
            <a:extLst>
              <a:ext uri="{FF2B5EF4-FFF2-40B4-BE49-F238E27FC236}">
                <a16:creationId xmlns:a16="http://schemas.microsoft.com/office/drawing/2014/main" xmlns="" id="{4F146D8C-64FC-44BE-B735-FB2B9C569AE2}"/>
              </a:ext>
            </a:extLst>
          </p:cNvPr>
          <p:cNvSpPr/>
          <p:nvPr/>
        </p:nvSpPr>
        <p:spPr>
          <a:xfrm>
            <a:off x="5452844" y="5750776"/>
            <a:ext cx="3533629" cy="4514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pic>
        <p:nvPicPr>
          <p:cNvPr id="7" name="Picture 6">
            <a:extLst>
              <a:ext uri="{FF2B5EF4-FFF2-40B4-BE49-F238E27FC236}">
                <a16:creationId xmlns:a16="http://schemas.microsoft.com/office/drawing/2014/main" xmlns="" id="{6241FA8D-2FCB-4253-99A1-392C16CC5AA9}"/>
              </a:ext>
            </a:extLst>
          </p:cNvPr>
          <p:cNvPicPr>
            <a:picLocks noChangeAspect="1"/>
          </p:cNvPicPr>
          <p:nvPr/>
        </p:nvPicPr>
        <p:blipFill>
          <a:blip r:embed="rId3"/>
          <a:stretch>
            <a:fillRect/>
          </a:stretch>
        </p:blipFill>
        <p:spPr>
          <a:xfrm>
            <a:off x="483873" y="6363928"/>
            <a:ext cx="1091368" cy="226308"/>
          </a:xfrm>
          <a:prstGeom prst="rect">
            <a:avLst/>
          </a:prstGeom>
        </p:spPr>
      </p:pic>
    </p:spTree>
    <p:extLst>
      <p:ext uri="{BB962C8B-B14F-4D97-AF65-F5344CB8AC3E}">
        <p14:creationId xmlns:p14="http://schemas.microsoft.com/office/powerpoint/2010/main" val="2804599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CB168A-A01C-4D06-BF84-066AC479F835}"/>
              </a:ext>
            </a:extLst>
          </p:cNvPr>
          <p:cNvSpPr>
            <a:spLocks noGrp="1"/>
          </p:cNvSpPr>
          <p:nvPr>
            <p:ph type="title"/>
          </p:nvPr>
        </p:nvSpPr>
        <p:spPr/>
        <p:txBody>
          <a:bodyPr/>
          <a:lstStyle/>
          <a:p>
            <a:r>
              <a:rPr lang="en-US" dirty="0"/>
              <a:t>Regional Health Improvement Plan in Action:  Five Years From Now</a:t>
            </a:r>
          </a:p>
        </p:txBody>
      </p:sp>
      <p:sp>
        <p:nvSpPr>
          <p:cNvPr id="4" name="Slide Number Placeholder 3">
            <a:extLst>
              <a:ext uri="{FF2B5EF4-FFF2-40B4-BE49-F238E27FC236}">
                <a16:creationId xmlns:a16="http://schemas.microsoft.com/office/drawing/2014/main" xmlns="" id="{C432FD34-84E4-48F2-BB21-40FAA2ED3CDE}"/>
              </a:ext>
            </a:extLst>
          </p:cNvPr>
          <p:cNvSpPr>
            <a:spLocks noGrp="1"/>
          </p:cNvSpPr>
          <p:nvPr>
            <p:ph type="sldNum" sz="quarter" idx="16"/>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1A1D18C-9B91-9049-9E85-D8F12C0C6AD4}" type="slidenum">
              <a:rPr kumimoji="0" lang="en-US" sz="1200" b="0" i="0" u="none" strike="noStrike" kern="1200" cap="none" spc="0" normalizeH="0" baseline="0" noProof="0" smtClean="0">
                <a:ln>
                  <a:noFill/>
                </a:ln>
                <a:solidFill>
                  <a:srgbClr val="E7E6E6">
                    <a:lumMod val="50000"/>
                  </a:srgbClr>
                </a:solidFill>
                <a:effectLst/>
                <a:uLnTx/>
                <a:uFillTx/>
                <a:latin typeface="Rockwell"/>
                <a:ea typeface="+mn-ea"/>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E7E6E6">
                  <a:lumMod val="50000"/>
                </a:srgbClr>
              </a:solidFill>
              <a:effectLst/>
              <a:uLnTx/>
              <a:uFillTx/>
              <a:latin typeface="Rockwell"/>
              <a:ea typeface="+mn-ea"/>
            </a:endParaRPr>
          </a:p>
        </p:txBody>
      </p:sp>
      <p:pic>
        <p:nvPicPr>
          <p:cNvPr id="8" name="Picture 7" descr="A picture containing indoor, table, stationary&#10;&#10;Description generated with high confidence">
            <a:extLst>
              <a:ext uri="{FF2B5EF4-FFF2-40B4-BE49-F238E27FC236}">
                <a16:creationId xmlns:a16="http://schemas.microsoft.com/office/drawing/2014/main" xmlns="" id="{590463CD-519B-432A-9A36-D9103F59EACE}"/>
              </a:ext>
            </a:extLst>
          </p:cNvPr>
          <p:cNvPicPr>
            <a:picLocks noChangeAspect="1"/>
          </p:cNvPicPr>
          <p:nvPr/>
        </p:nvPicPr>
        <p:blipFill>
          <a:blip r:embed="rId2"/>
          <a:stretch>
            <a:fillRect/>
          </a:stretch>
        </p:blipFill>
        <p:spPr>
          <a:xfrm>
            <a:off x="848124" y="1132514"/>
            <a:ext cx="7948495" cy="4951870"/>
          </a:xfrm>
          <a:prstGeom prst="rect">
            <a:avLst/>
          </a:prstGeom>
        </p:spPr>
      </p:pic>
    </p:spTree>
    <p:extLst>
      <p:ext uri="{BB962C8B-B14F-4D97-AF65-F5344CB8AC3E}">
        <p14:creationId xmlns:p14="http://schemas.microsoft.com/office/powerpoint/2010/main" val="4149709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28EC43-E907-469F-9558-EE5A100AE75A}"/>
              </a:ext>
            </a:extLst>
          </p:cNvPr>
          <p:cNvSpPr>
            <a:spLocks noGrp="1"/>
          </p:cNvSpPr>
          <p:nvPr>
            <p:ph type="title"/>
          </p:nvPr>
        </p:nvSpPr>
        <p:spPr/>
        <p:txBody>
          <a:bodyPr/>
          <a:lstStyle/>
          <a:p>
            <a:r>
              <a:rPr lang="en-US" dirty="0"/>
              <a:t>Historical Context</a:t>
            </a:r>
          </a:p>
        </p:txBody>
      </p:sp>
      <p:sp>
        <p:nvSpPr>
          <p:cNvPr id="3" name="Content Placeholder 2">
            <a:extLst>
              <a:ext uri="{FF2B5EF4-FFF2-40B4-BE49-F238E27FC236}">
                <a16:creationId xmlns:a16="http://schemas.microsoft.com/office/drawing/2014/main" xmlns="" id="{15F724C8-8021-4416-8989-28297FDC7CB9}"/>
              </a:ext>
            </a:extLst>
          </p:cNvPr>
          <p:cNvSpPr>
            <a:spLocks noGrp="1"/>
          </p:cNvSpPr>
          <p:nvPr>
            <p:ph sz="quarter" idx="13"/>
          </p:nvPr>
        </p:nvSpPr>
        <p:spPr/>
        <p:txBody>
          <a:bodyPr/>
          <a:lstStyle/>
          <a:p>
            <a:r>
              <a:rPr lang="en-US" dirty="0"/>
              <a:t>Pierce County ACH is one of nine ACHs around the State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ACHs were established by the Health Care Authority (HCA), a state agency. </a:t>
            </a:r>
          </a:p>
          <a:p>
            <a:r>
              <a:rPr lang="en-US" dirty="0"/>
              <a:t>HCA is responsible for purchasing Medicaid and Public Employee Benefits.</a:t>
            </a:r>
          </a:p>
          <a:p>
            <a:r>
              <a:rPr lang="en-US" dirty="0"/>
              <a:t>They have an approximate annual budget of $10 billion.</a:t>
            </a:r>
          </a:p>
          <a:p>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xmlns="" id="{BAEDCD9D-72D8-4C85-A83D-BC13DEEAAAFF}"/>
              </a:ext>
            </a:extLst>
          </p:cNvPr>
          <p:cNvSpPr>
            <a:spLocks noGrp="1"/>
          </p:cNvSpPr>
          <p:nvPr>
            <p:ph type="sldNum" sz="quarter" idx="16"/>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1A1D18C-9B91-9049-9E85-D8F12C0C6AD4}" type="slidenum">
              <a:rPr kumimoji="0" lang="en-US" sz="1200" b="0" i="0" u="none" strike="noStrike" kern="1200" cap="none" spc="0" normalizeH="0" baseline="0" noProof="0" smtClean="0">
                <a:ln>
                  <a:noFill/>
                </a:ln>
                <a:solidFill>
                  <a:srgbClr val="E7E6E6">
                    <a:lumMod val="50000"/>
                  </a:srgbClr>
                </a:solidFill>
                <a:effectLst/>
                <a:uLnTx/>
                <a:uFillTx/>
                <a:latin typeface="Rockwell"/>
                <a:ea typeface="+mn-ea"/>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E7E6E6">
                  <a:lumMod val="50000"/>
                </a:srgbClr>
              </a:solidFill>
              <a:effectLst/>
              <a:uLnTx/>
              <a:uFillTx/>
              <a:latin typeface="Rockwell"/>
              <a:ea typeface="+mn-ea"/>
            </a:endParaRPr>
          </a:p>
        </p:txBody>
      </p:sp>
      <p:pic>
        <p:nvPicPr>
          <p:cNvPr id="5" name="Picture 4">
            <a:extLst>
              <a:ext uri="{FF2B5EF4-FFF2-40B4-BE49-F238E27FC236}">
                <a16:creationId xmlns:a16="http://schemas.microsoft.com/office/drawing/2014/main" xmlns="" id="{8784A605-0BD1-4523-823C-A2B9FFCC1E8D}"/>
              </a:ext>
            </a:extLst>
          </p:cNvPr>
          <p:cNvPicPr>
            <a:picLocks noChangeAspect="1"/>
          </p:cNvPicPr>
          <p:nvPr/>
        </p:nvPicPr>
        <p:blipFill>
          <a:blip r:embed="rId2"/>
          <a:stretch>
            <a:fillRect/>
          </a:stretch>
        </p:blipFill>
        <p:spPr>
          <a:xfrm>
            <a:off x="2296019" y="1679621"/>
            <a:ext cx="4874906" cy="3128570"/>
          </a:xfrm>
          <a:prstGeom prst="rect">
            <a:avLst/>
          </a:prstGeom>
        </p:spPr>
      </p:pic>
    </p:spTree>
    <p:extLst>
      <p:ext uri="{BB962C8B-B14F-4D97-AF65-F5344CB8AC3E}">
        <p14:creationId xmlns:p14="http://schemas.microsoft.com/office/powerpoint/2010/main" val="3270202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8107837-AF8A-4F22-B59A-46557B88FBD6}"/>
              </a:ext>
            </a:extLst>
          </p:cNvPr>
          <p:cNvPicPr>
            <a:picLocks noChangeAspect="1"/>
          </p:cNvPicPr>
          <p:nvPr/>
        </p:nvPicPr>
        <p:blipFill>
          <a:blip r:embed="rId2"/>
          <a:stretch>
            <a:fillRect/>
          </a:stretch>
        </p:blipFill>
        <p:spPr>
          <a:xfrm>
            <a:off x="4010400" y="3221084"/>
            <a:ext cx="4426028" cy="2841742"/>
          </a:xfrm>
          <a:prstGeom prst="rect">
            <a:avLst/>
          </a:prstGeom>
        </p:spPr>
      </p:pic>
      <p:sp>
        <p:nvSpPr>
          <p:cNvPr id="2" name="Title 1">
            <a:extLst>
              <a:ext uri="{FF2B5EF4-FFF2-40B4-BE49-F238E27FC236}">
                <a16:creationId xmlns:a16="http://schemas.microsoft.com/office/drawing/2014/main" xmlns="" id="{7DC7FEA8-40D4-4E3D-BB53-C2695EBBA244}"/>
              </a:ext>
            </a:extLst>
          </p:cNvPr>
          <p:cNvSpPr>
            <a:spLocks noGrp="1"/>
          </p:cNvSpPr>
          <p:nvPr>
            <p:ph type="title"/>
          </p:nvPr>
        </p:nvSpPr>
        <p:spPr/>
        <p:txBody>
          <a:bodyPr/>
          <a:lstStyle/>
          <a:p>
            <a:r>
              <a:rPr lang="en-US" dirty="0"/>
              <a:t>ACHs by Rank of Medicaid Population</a:t>
            </a:r>
          </a:p>
        </p:txBody>
      </p:sp>
      <p:sp>
        <p:nvSpPr>
          <p:cNvPr id="3" name="Content Placeholder 2">
            <a:extLst>
              <a:ext uri="{FF2B5EF4-FFF2-40B4-BE49-F238E27FC236}">
                <a16:creationId xmlns:a16="http://schemas.microsoft.com/office/drawing/2014/main" xmlns="" id="{77663EDC-1B77-48F7-9456-BE7A9817F776}"/>
              </a:ext>
            </a:extLst>
          </p:cNvPr>
          <p:cNvSpPr>
            <a:spLocks noGrp="1"/>
          </p:cNvSpPr>
          <p:nvPr>
            <p:ph sz="quarter" idx="13"/>
          </p:nvPr>
        </p:nvSpPr>
        <p:spPr/>
        <p:txBody>
          <a:bodyPr/>
          <a:lstStyle/>
          <a:p>
            <a:pPr marL="0" indent="0">
              <a:buNone/>
            </a:pPr>
            <a:r>
              <a:rPr lang="en-US" dirty="0"/>
              <a:t>1. King County (approximately 430,977)</a:t>
            </a:r>
          </a:p>
          <a:p>
            <a:pPr marL="0" indent="0">
              <a:buNone/>
            </a:pPr>
            <a:r>
              <a:rPr lang="en-US" dirty="0"/>
              <a:t>2. North Sound (approximately 286,760)</a:t>
            </a:r>
          </a:p>
          <a:p>
            <a:pPr marL="0" indent="0">
              <a:buNone/>
            </a:pPr>
            <a:r>
              <a:rPr lang="en-US" dirty="0"/>
              <a:t>3. Greater Columbia (approximately 254,762)</a:t>
            </a:r>
          </a:p>
          <a:p>
            <a:pPr marL="0" indent="0">
              <a:buNone/>
            </a:pPr>
            <a:r>
              <a:rPr lang="en-US" dirty="0"/>
              <a:t>4. Pierce County (approximately 220,932)</a:t>
            </a:r>
          </a:p>
          <a:p>
            <a:pPr marL="0" indent="0">
              <a:buNone/>
            </a:pPr>
            <a:r>
              <a:rPr lang="en-US" dirty="0"/>
              <a:t>5. Better Health Together </a:t>
            </a:r>
            <a:r>
              <a:rPr lang="en-US" dirty="0">
                <a:solidFill>
                  <a:schemeClr val="tx1"/>
                </a:solidFill>
              </a:rPr>
              <a:t>(</a:t>
            </a:r>
            <a:r>
              <a:rPr lang="en-US" dirty="0"/>
              <a:t>approximately </a:t>
            </a:r>
            <a:r>
              <a:rPr lang="en-US" dirty="0">
                <a:solidFill>
                  <a:schemeClr val="tx1"/>
                </a:solidFill>
              </a:rPr>
              <a:t>196,000)</a:t>
            </a:r>
          </a:p>
          <a:p>
            <a:pPr marL="0" indent="0">
              <a:buNone/>
            </a:pPr>
            <a:r>
              <a:rPr lang="en-US" dirty="0">
                <a:solidFill>
                  <a:schemeClr val="tx1"/>
                </a:solidFill>
              </a:rPr>
              <a:t>6. Cascade Pacific (</a:t>
            </a:r>
            <a:r>
              <a:rPr lang="en-US" dirty="0"/>
              <a:t>approximately </a:t>
            </a:r>
            <a:r>
              <a:rPr lang="en-US" dirty="0">
                <a:solidFill>
                  <a:schemeClr val="tx1"/>
                </a:solidFill>
              </a:rPr>
              <a:t>185,000)</a:t>
            </a:r>
            <a:endParaRPr lang="en-US" dirty="0"/>
          </a:p>
          <a:p>
            <a:pPr marL="0" indent="0">
              <a:buNone/>
            </a:pPr>
            <a:r>
              <a:rPr lang="en-US" dirty="0"/>
              <a:t>7. SWACH (approximately 132,880)</a:t>
            </a:r>
          </a:p>
          <a:p>
            <a:pPr marL="0" indent="0">
              <a:buNone/>
            </a:pPr>
            <a:r>
              <a:rPr lang="en-US" dirty="0"/>
              <a:t>8. North Central (approximately 94,000)</a:t>
            </a:r>
          </a:p>
          <a:p>
            <a:pPr marL="0" indent="0">
              <a:buNone/>
            </a:pPr>
            <a:r>
              <a:rPr lang="en-US" dirty="0"/>
              <a:t>9. Olympic (approximately 84,000)</a:t>
            </a:r>
          </a:p>
          <a:p>
            <a:pPr marL="0" indent="0">
              <a:buNone/>
            </a:pPr>
            <a:endParaRPr lang="en-US" dirty="0"/>
          </a:p>
        </p:txBody>
      </p:sp>
      <p:sp>
        <p:nvSpPr>
          <p:cNvPr id="4" name="Slide Number Placeholder 3">
            <a:extLst>
              <a:ext uri="{FF2B5EF4-FFF2-40B4-BE49-F238E27FC236}">
                <a16:creationId xmlns:a16="http://schemas.microsoft.com/office/drawing/2014/main" xmlns="" id="{DCA05350-0B75-42BD-951C-6C83DB8FCB38}"/>
              </a:ext>
            </a:extLst>
          </p:cNvPr>
          <p:cNvSpPr>
            <a:spLocks noGrp="1"/>
          </p:cNvSpPr>
          <p:nvPr>
            <p:ph type="sldNum" sz="quarter" idx="16"/>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1A1D18C-9B91-9049-9E85-D8F12C0C6AD4}" type="slidenum">
              <a:rPr kumimoji="0" lang="en-US" sz="1200" b="0" i="0" u="none" strike="noStrike" kern="1200" cap="none" spc="0" normalizeH="0" baseline="0" noProof="0" smtClean="0">
                <a:ln>
                  <a:noFill/>
                </a:ln>
                <a:solidFill>
                  <a:srgbClr val="E7E6E6">
                    <a:lumMod val="50000"/>
                  </a:srgbClr>
                </a:solidFill>
                <a:effectLst/>
                <a:uLnTx/>
                <a:uFillTx/>
                <a:latin typeface="Rockwell"/>
                <a:ea typeface="+mn-ea"/>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E7E6E6">
                  <a:lumMod val="50000"/>
                </a:srgbClr>
              </a:solidFill>
              <a:effectLst/>
              <a:uLnTx/>
              <a:uFillTx/>
              <a:latin typeface="Rockwell"/>
              <a:ea typeface="+mn-ea"/>
            </a:endParaRPr>
          </a:p>
        </p:txBody>
      </p:sp>
    </p:spTree>
    <p:extLst>
      <p:ext uri="{BB962C8B-B14F-4D97-AF65-F5344CB8AC3E}">
        <p14:creationId xmlns:p14="http://schemas.microsoft.com/office/powerpoint/2010/main" val="3456119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C7FEA8-40D4-4E3D-BB53-C2695EBBA244}"/>
              </a:ext>
            </a:extLst>
          </p:cNvPr>
          <p:cNvSpPr>
            <a:spLocks noGrp="1"/>
          </p:cNvSpPr>
          <p:nvPr>
            <p:ph type="title"/>
          </p:nvPr>
        </p:nvSpPr>
        <p:spPr/>
        <p:txBody>
          <a:bodyPr/>
          <a:lstStyle/>
          <a:p>
            <a:r>
              <a:rPr lang="en-US" dirty="0"/>
              <a:t>Pierce County ACH</a:t>
            </a:r>
          </a:p>
        </p:txBody>
      </p:sp>
      <p:pic>
        <p:nvPicPr>
          <p:cNvPr id="8" name="Content Placeholder 7">
            <a:extLst>
              <a:ext uri="{FF2B5EF4-FFF2-40B4-BE49-F238E27FC236}">
                <a16:creationId xmlns:a16="http://schemas.microsoft.com/office/drawing/2014/main" xmlns="" id="{70F0ACD5-0B2A-420C-A5BA-FFE9902C6F09}"/>
              </a:ext>
            </a:extLst>
          </p:cNvPr>
          <p:cNvPicPr>
            <a:picLocks noGrp="1" noChangeAspect="1"/>
          </p:cNvPicPr>
          <p:nvPr>
            <p:ph sz="quarter" idx="13"/>
          </p:nvPr>
        </p:nvPicPr>
        <p:blipFill>
          <a:blip r:embed="rId2"/>
          <a:stretch>
            <a:fillRect/>
          </a:stretch>
        </p:blipFill>
        <p:spPr>
          <a:xfrm>
            <a:off x="5050893" y="1554317"/>
            <a:ext cx="3438442" cy="3749365"/>
          </a:xfrm>
          <a:prstGeom prst="rect">
            <a:avLst/>
          </a:prstGeom>
        </p:spPr>
      </p:pic>
      <p:sp>
        <p:nvSpPr>
          <p:cNvPr id="4" name="Slide Number Placeholder 3">
            <a:extLst>
              <a:ext uri="{FF2B5EF4-FFF2-40B4-BE49-F238E27FC236}">
                <a16:creationId xmlns:a16="http://schemas.microsoft.com/office/drawing/2014/main" xmlns="" id="{DCA05350-0B75-42BD-951C-6C83DB8FCB38}"/>
              </a:ext>
            </a:extLst>
          </p:cNvPr>
          <p:cNvSpPr>
            <a:spLocks noGrp="1"/>
          </p:cNvSpPr>
          <p:nvPr>
            <p:ph type="sldNum" sz="quarter" idx="16"/>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1A1D18C-9B91-9049-9E85-D8F12C0C6AD4}" type="slidenum">
              <a:rPr kumimoji="0" lang="en-US" sz="1200" b="0" i="0" u="none" strike="noStrike" kern="1200" cap="none" spc="0" normalizeH="0" baseline="0" noProof="0" smtClean="0">
                <a:ln>
                  <a:noFill/>
                </a:ln>
                <a:solidFill>
                  <a:srgbClr val="E7E6E6">
                    <a:lumMod val="50000"/>
                  </a:srgbClr>
                </a:solidFill>
                <a:effectLst/>
                <a:uLnTx/>
                <a:uFillTx/>
                <a:latin typeface="Rockwell"/>
                <a:ea typeface="+mn-ea"/>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E7E6E6">
                  <a:lumMod val="50000"/>
                </a:srgbClr>
              </a:solidFill>
              <a:effectLst/>
              <a:uLnTx/>
              <a:uFillTx/>
              <a:latin typeface="Rockwell"/>
              <a:ea typeface="+mn-ea"/>
            </a:endParaRPr>
          </a:p>
        </p:txBody>
      </p:sp>
      <p:pic>
        <p:nvPicPr>
          <p:cNvPr id="9" name="Picture 8">
            <a:extLst>
              <a:ext uri="{FF2B5EF4-FFF2-40B4-BE49-F238E27FC236}">
                <a16:creationId xmlns:a16="http://schemas.microsoft.com/office/drawing/2014/main" xmlns="" id="{7E2198FF-EF4D-4890-B4EF-76592D103160}"/>
              </a:ext>
            </a:extLst>
          </p:cNvPr>
          <p:cNvPicPr>
            <a:picLocks noChangeAspect="1"/>
          </p:cNvPicPr>
          <p:nvPr/>
        </p:nvPicPr>
        <p:blipFill>
          <a:blip r:embed="rId3"/>
          <a:stretch>
            <a:fillRect/>
          </a:stretch>
        </p:blipFill>
        <p:spPr>
          <a:xfrm>
            <a:off x="6540954" y="3344406"/>
            <a:ext cx="1243692" cy="737680"/>
          </a:xfrm>
          <a:prstGeom prst="rect">
            <a:avLst/>
          </a:prstGeom>
        </p:spPr>
      </p:pic>
      <p:sp>
        <p:nvSpPr>
          <p:cNvPr id="3" name="TextBox 2">
            <a:extLst>
              <a:ext uri="{FF2B5EF4-FFF2-40B4-BE49-F238E27FC236}">
                <a16:creationId xmlns:a16="http://schemas.microsoft.com/office/drawing/2014/main" xmlns="" id="{81DCB2A0-5644-43FE-B1B7-D68B0287082A}"/>
              </a:ext>
            </a:extLst>
          </p:cNvPr>
          <p:cNvSpPr txBox="1"/>
          <p:nvPr/>
        </p:nvSpPr>
        <p:spPr>
          <a:xfrm>
            <a:off x="557668" y="1900233"/>
            <a:ext cx="5123132" cy="258532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62626"/>
                </a:solidFill>
                <a:effectLst/>
                <a:uLnTx/>
                <a:uFillTx/>
                <a:latin typeface="Trebuchet MS"/>
                <a:ea typeface="+mn-ea"/>
                <a:cs typeface="+mn-cs"/>
              </a:rPr>
              <a:t>About 27% of region covered by Medicaid</a:t>
            </a:r>
          </a:p>
          <a:p>
            <a:pPr marL="742950" lvl="1" indent="-285750">
              <a:buSzPct val="75000"/>
              <a:buFont typeface="Courier New" panose="02070309020205020404" pitchFamily="49" charset="0"/>
              <a:buChar char="o"/>
              <a:tabLst>
                <a:tab pos="684213" algn="l"/>
              </a:tabLst>
              <a:defRPr/>
            </a:pPr>
            <a:r>
              <a:rPr kumimoji="0" lang="en-US" b="0" i="0" u="none" strike="noStrike" kern="1200" cap="none" spc="0" normalizeH="0" baseline="0" noProof="0" dirty="0">
                <a:ln>
                  <a:noFill/>
                </a:ln>
                <a:solidFill>
                  <a:srgbClr val="262626"/>
                </a:solidFill>
                <a:effectLst/>
                <a:uLnTx/>
                <a:uFillTx/>
                <a:latin typeface="Trebuchet MS"/>
                <a:ea typeface="+mn-ea"/>
                <a:cs typeface="+mn-cs"/>
              </a:rPr>
              <a:t>220,932 individuals</a:t>
            </a:r>
          </a:p>
          <a:p>
            <a:pPr marL="742950" lvl="1" indent="-285750">
              <a:buSzPct val="75000"/>
              <a:buFont typeface="Courier New" panose="02070309020205020404" pitchFamily="49" charset="0"/>
              <a:buChar char="o"/>
              <a:tabLst>
                <a:tab pos="684213" algn="l"/>
              </a:tabLst>
              <a:defRPr/>
            </a:pPr>
            <a:r>
              <a:rPr kumimoji="0" lang="en-US" b="0" i="0" u="none" strike="noStrike" kern="1200" cap="none" spc="0" normalizeH="0" baseline="0" noProof="0" dirty="0">
                <a:ln>
                  <a:noFill/>
                </a:ln>
                <a:solidFill>
                  <a:srgbClr val="262626"/>
                </a:solidFill>
                <a:effectLst/>
                <a:uLnTx/>
                <a:uFillTx/>
                <a:latin typeface="Trebuchet MS"/>
                <a:ea typeface="+mn-ea"/>
                <a:cs typeface="+mn-cs"/>
              </a:rPr>
              <a:t>54% Adults</a:t>
            </a:r>
          </a:p>
          <a:p>
            <a:pPr marL="742950" lvl="1" indent="-285750">
              <a:buSzPct val="75000"/>
              <a:buFont typeface="Courier New" panose="02070309020205020404" pitchFamily="49" charset="0"/>
              <a:buChar char="o"/>
              <a:tabLst>
                <a:tab pos="684213" algn="l"/>
              </a:tabLst>
              <a:defRPr/>
            </a:pPr>
            <a:r>
              <a:rPr kumimoji="0" lang="en-US" b="0" i="0" u="none" strike="noStrike" kern="1200" cap="none" spc="0" normalizeH="0" baseline="0" noProof="0" dirty="0">
                <a:ln>
                  <a:noFill/>
                </a:ln>
                <a:solidFill>
                  <a:srgbClr val="262626"/>
                </a:solidFill>
                <a:effectLst/>
                <a:uLnTx/>
                <a:uFillTx/>
                <a:latin typeface="Trebuchet MS"/>
                <a:ea typeface="+mn-ea"/>
                <a:cs typeface="+mn-cs"/>
              </a:rPr>
              <a:t>46% Children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62626"/>
                </a:solidFill>
                <a:effectLst/>
                <a:uLnTx/>
                <a:uFillTx/>
                <a:latin typeface="Trebuchet MS"/>
                <a:ea typeface="+mn-ea"/>
                <a:cs typeface="+mn-cs"/>
              </a:rPr>
              <a:t>70,678 are newly eligible adults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62626"/>
                </a:solidFill>
                <a:effectLst/>
                <a:uLnTx/>
                <a:uFillTx/>
                <a:latin typeface="Trebuchet MS"/>
                <a:ea typeface="+mn-ea"/>
                <a:cs typeface="+mn-cs"/>
              </a:rPr>
              <a:t>31% with identified mental illness need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62626"/>
                </a:solidFill>
                <a:effectLst/>
                <a:uLnTx/>
                <a:uFillTx/>
                <a:latin typeface="Trebuchet MS"/>
                <a:ea typeface="+mn-ea"/>
                <a:cs typeface="+mn-cs"/>
              </a:rPr>
              <a:t>11% with identified substance use disorder treatment need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62626"/>
                </a:solidFill>
                <a:effectLst/>
                <a:uLnTx/>
                <a:uFillTx/>
                <a:latin typeface="Trebuchet MS"/>
                <a:ea typeface="+mn-ea"/>
                <a:cs typeface="+mn-cs"/>
              </a:rPr>
              <a:t>61% well-child visit (ages 3-6)</a:t>
            </a:r>
          </a:p>
        </p:txBody>
      </p:sp>
      <p:sp>
        <p:nvSpPr>
          <p:cNvPr id="6" name="TextBox 5">
            <a:extLst>
              <a:ext uri="{FF2B5EF4-FFF2-40B4-BE49-F238E27FC236}">
                <a16:creationId xmlns:a16="http://schemas.microsoft.com/office/drawing/2014/main" xmlns="" id="{80FF8FE5-5E27-4A03-9880-F7C3AD8179C1}"/>
              </a:ext>
            </a:extLst>
          </p:cNvPr>
          <p:cNvSpPr txBox="1"/>
          <p:nvPr/>
        </p:nvSpPr>
        <p:spPr>
          <a:xfrm>
            <a:off x="550468" y="6049834"/>
            <a:ext cx="307413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Trebuchet MS"/>
                <a:ea typeface="+mn-ea"/>
                <a:cs typeface="+mn-cs"/>
              </a:rPr>
              <a:t>Source: Health Care Authority   		   February 2017</a:t>
            </a:r>
          </a:p>
        </p:txBody>
      </p:sp>
    </p:spTree>
    <p:extLst>
      <p:ext uri="{BB962C8B-B14F-4D97-AF65-F5344CB8AC3E}">
        <p14:creationId xmlns:p14="http://schemas.microsoft.com/office/powerpoint/2010/main" val="3581239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2F19B6-D383-499E-BE7D-949D35FCDADA}"/>
              </a:ext>
            </a:extLst>
          </p:cNvPr>
          <p:cNvSpPr>
            <a:spLocks noGrp="1"/>
          </p:cNvSpPr>
          <p:nvPr>
            <p:ph type="title"/>
          </p:nvPr>
        </p:nvSpPr>
        <p:spPr/>
        <p:txBody>
          <a:bodyPr/>
          <a:lstStyle/>
          <a:p>
            <a:r>
              <a:rPr lang="en-US" dirty="0"/>
              <a:t>Pierce County </a:t>
            </a:r>
            <a:br>
              <a:rPr lang="en-US" dirty="0"/>
            </a:br>
            <a:r>
              <a:rPr lang="en-US" dirty="0"/>
              <a:t>Accountable Communities of Health</a:t>
            </a:r>
          </a:p>
        </p:txBody>
      </p:sp>
      <p:pic>
        <p:nvPicPr>
          <p:cNvPr id="5" name="Content Placeholder 4">
            <a:extLst>
              <a:ext uri="{FF2B5EF4-FFF2-40B4-BE49-F238E27FC236}">
                <a16:creationId xmlns:a16="http://schemas.microsoft.com/office/drawing/2014/main" xmlns="" id="{85F5EF2C-7391-4524-8D3A-32ACB732BEE8}"/>
              </a:ext>
            </a:extLst>
          </p:cNvPr>
          <p:cNvPicPr>
            <a:picLocks noGrp="1" noChangeAspect="1"/>
          </p:cNvPicPr>
          <p:nvPr>
            <p:ph sz="quarter" idx="13"/>
          </p:nvPr>
        </p:nvPicPr>
        <p:blipFill>
          <a:blip r:embed="rId2"/>
          <a:stretch>
            <a:fillRect/>
          </a:stretch>
        </p:blipFill>
        <p:spPr>
          <a:xfrm>
            <a:off x="708025" y="2251027"/>
            <a:ext cx="8051800" cy="2898872"/>
          </a:xfrm>
          <a:prstGeom prst="rect">
            <a:avLst/>
          </a:prstGeom>
        </p:spPr>
      </p:pic>
      <p:sp>
        <p:nvSpPr>
          <p:cNvPr id="4" name="Slide Number Placeholder 3">
            <a:extLst>
              <a:ext uri="{FF2B5EF4-FFF2-40B4-BE49-F238E27FC236}">
                <a16:creationId xmlns:a16="http://schemas.microsoft.com/office/drawing/2014/main" xmlns="" id="{D9AF53D5-C89D-4323-9A44-6571DDC15914}"/>
              </a:ext>
            </a:extLst>
          </p:cNvPr>
          <p:cNvSpPr>
            <a:spLocks noGrp="1"/>
          </p:cNvSpPr>
          <p:nvPr>
            <p:ph type="sldNum" sz="quarter" idx="16"/>
          </p:nvPr>
        </p:nvSpPr>
        <p:spPr/>
        <p:txBody>
          <a:bodyPr/>
          <a:lstStyle/>
          <a:p>
            <a:fld id="{D1A1D18C-9B91-9049-9E85-D8F12C0C6AD4}" type="slidenum">
              <a:rPr lang="en-US" smtClean="0"/>
              <a:pPr/>
              <a:t>19</a:t>
            </a:fld>
            <a:endParaRPr lang="en-US" dirty="0"/>
          </a:p>
        </p:txBody>
      </p:sp>
    </p:spTree>
    <p:extLst>
      <p:ext uri="{BB962C8B-B14F-4D97-AF65-F5344CB8AC3E}">
        <p14:creationId xmlns:p14="http://schemas.microsoft.com/office/powerpoint/2010/main" val="2188279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009B280-7508-4746-85DE-814B2864D47D}"/>
              </a:ext>
            </a:extLst>
          </p:cNvPr>
          <p:cNvSpPr/>
          <p:nvPr/>
        </p:nvSpPr>
        <p:spPr>
          <a:xfrm>
            <a:off x="645736" y="2136339"/>
            <a:ext cx="4954964" cy="3754874"/>
          </a:xfrm>
          <a:prstGeom prst="rect">
            <a:avLst/>
          </a:prstGeom>
        </p:spPr>
        <p:txBody>
          <a:bodyPr wrap="square">
            <a:spAutoFit/>
          </a:bodyPr>
          <a:lstStyle/>
          <a:p>
            <a:r>
              <a:rPr lang="en-US" sz="2800" dirty="0"/>
              <a:t>Level Setting and History</a:t>
            </a:r>
            <a:r>
              <a:rPr lang="en-US" dirty="0"/>
              <a:t/>
            </a:r>
            <a:br>
              <a:rPr lang="en-US" dirty="0"/>
            </a:br>
            <a:r>
              <a:rPr lang="en-US" dirty="0"/>
              <a:t/>
            </a:r>
            <a:br>
              <a:rPr lang="en-US" dirty="0"/>
            </a:br>
            <a:endParaRPr lang="en-US" dirty="0"/>
          </a:p>
          <a:p>
            <a:endParaRPr lang="en-US" dirty="0"/>
          </a:p>
          <a:p>
            <a:endParaRPr lang="en-US" dirty="0"/>
          </a:p>
          <a:p>
            <a:endParaRPr lang="en-US" dirty="0"/>
          </a:p>
          <a:p>
            <a:r>
              <a:rPr lang="en-US" sz="2400" b="1" dirty="0"/>
              <a:t>Kyle Davidson, MPH</a:t>
            </a:r>
            <a:r>
              <a:rPr lang="en-US" sz="2400" dirty="0"/>
              <a:t/>
            </a:r>
            <a:br>
              <a:rPr lang="en-US" sz="2400" dirty="0"/>
            </a:br>
            <a:r>
              <a:rPr lang="en-US" sz="2400" dirty="0"/>
              <a:t>Director of Health Transformation</a:t>
            </a:r>
          </a:p>
          <a:p>
            <a:endParaRPr lang="en-US" dirty="0"/>
          </a:p>
          <a:p>
            <a:r>
              <a:rPr lang="en-US" dirty="0"/>
              <a:t>Pierce County (Washington State) </a:t>
            </a:r>
          </a:p>
          <a:p>
            <a:r>
              <a:rPr lang="en-US" dirty="0"/>
              <a:t>Accountable Community of Health</a:t>
            </a:r>
            <a:br>
              <a:rPr lang="en-US" dirty="0"/>
            </a:br>
            <a:endParaRPr lang="en-US" dirty="0"/>
          </a:p>
        </p:txBody>
      </p:sp>
    </p:spTree>
    <p:extLst>
      <p:ext uri="{BB962C8B-B14F-4D97-AF65-F5344CB8AC3E}">
        <p14:creationId xmlns:p14="http://schemas.microsoft.com/office/powerpoint/2010/main" val="4228691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1936-8DC6-4C18-BCD3-1F6F5B6F395E}"/>
              </a:ext>
            </a:extLst>
          </p:cNvPr>
          <p:cNvSpPr>
            <a:spLocks noGrp="1"/>
          </p:cNvSpPr>
          <p:nvPr>
            <p:ph type="title"/>
          </p:nvPr>
        </p:nvSpPr>
        <p:spPr/>
        <p:txBody>
          <a:bodyPr/>
          <a:lstStyle/>
          <a:p>
            <a:r>
              <a:rPr lang="en-US" dirty="0"/>
              <a:t>Organizational Structure</a:t>
            </a:r>
          </a:p>
        </p:txBody>
      </p:sp>
      <p:sp>
        <p:nvSpPr>
          <p:cNvPr id="4" name="Slide Number Placeholder 3">
            <a:extLst>
              <a:ext uri="{FF2B5EF4-FFF2-40B4-BE49-F238E27FC236}">
                <a16:creationId xmlns:a16="http://schemas.microsoft.com/office/drawing/2014/main" xmlns="" id="{58B4A66C-7E3E-469C-9C77-0F3D558B1A37}"/>
              </a:ext>
            </a:extLst>
          </p:cNvPr>
          <p:cNvSpPr>
            <a:spLocks noGrp="1"/>
          </p:cNvSpPr>
          <p:nvPr>
            <p:ph type="sldNum" sz="quarter" idx="16"/>
          </p:nvPr>
        </p:nvSpPr>
        <p:spPr/>
        <p:txBody>
          <a:bodyPr/>
          <a:lstStyle/>
          <a:p>
            <a:fld id="{D1A1D18C-9B91-9049-9E85-D8F12C0C6AD4}" type="slidenum">
              <a:rPr lang="en-US" smtClean="0"/>
              <a:pPr/>
              <a:t>20</a:t>
            </a:fld>
            <a:endParaRPr lang="en-US" dirty="0"/>
          </a:p>
        </p:txBody>
      </p:sp>
      <p:pic>
        <p:nvPicPr>
          <p:cNvPr id="6" name="Picture 5" descr="A close up of a device&#10;&#10;Description generated with high confidence">
            <a:extLst>
              <a:ext uri="{FF2B5EF4-FFF2-40B4-BE49-F238E27FC236}">
                <a16:creationId xmlns:a16="http://schemas.microsoft.com/office/drawing/2014/main" xmlns="" id="{692133E1-C7B2-4490-A680-369FA61025E9}"/>
              </a:ext>
            </a:extLst>
          </p:cNvPr>
          <p:cNvPicPr>
            <a:picLocks noChangeAspect="1"/>
          </p:cNvPicPr>
          <p:nvPr/>
        </p:nvPicPr>
        <p:blipFill rotWithShape="1">
          <a:blip r:embed="rId2"/>
          <a:srcRect t="14557"/>
          <a:stretch/>
        </p:blipFill>
        <p:spPr>
          <a:xfrm>
            <a:off x="229964" y="1282313"/>
            <a:ext cx="8302306" cy="5481123"/>
          </a:xfrm>
          <a:prstGeom prst="rect">
            <a:avLst/>
          </a:prstGeom>
        </p:spPr>
      </p:pic>
      <p:pic>
        <p:nvPicPr>
          <p:cNvPr id="7" name="Picture 6">
            <a:extLst>
              <a:ext uri="{FF2B5EF4-FFF2-40B4-BE49-F238E27FC236}">
                <a16:creationId xmlns:a16="http://schemas.microsoft.com/office/drawing/2014/main" xmlns="" id="{5285B70D-7A3E-4D80-8DF2-6F9C2782A722}"/>
              </a:ext>
            </a:extLst>
          </p:cNvPr>
          <p:cNvPicPr>
            <a:picLocks noChangeAspect="1"/>
          </p:cNvPicPr>
          <p:nvPr/>
        </p:nvPicPr>
        <p:blipFill>
          <a:blip r:embed="rId3"/>
          <a:stretch>
            <a:fillRect/>
          </a:stretch>
        </p:blipFill>
        <p:spPr>
          <a:xfrm>
            <a:off x="6772275" y="6114965"/>
            <a:ext cx="1655183" cy="662073"/>
          </a:xfrm>
          <a:prstGeom prst="rect">
            <a:avLst/>
          </a:prstGeom>
        </p:spPr>
      </p:pic>
    </p:spTree>
    <p:extLst>
      <p:ext uri="{BB962C8B-B14F-4D97-AF65-F5344CB8AC3E}">
        <p14:creationId xmlns:p14="http://schemas.microsoft.com/office/powerpoint/2010/main" val="2346192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777C1A-6B20-4011-A006-ECCC7D961BB7}"/>
              </a:ext>
            </a:extLst>
          </p:cNvPr>
          <p:cNvSpPr>
            <a:spLocks noGrp="1"/>
          </p:cNvSpPr>
          <p:nvPr>
            <p:ph type="title"/>
          </p:nvPr>
        </p:nvSpPr>
        <p:spPr/>
        <p:txBody>
          <a:bodyPr/>
          <a:lstStyle/>
          <a:p>
            <a:r>
              <a:rPr lang="en-US" dirty="0"/>
              <a:t>Quadruple AIM Approach</a:t>
            </a:r>
          </a:p>
        </p:txBody>
      </p:sp>
      <p:pic>
        <p:nvPicPr>
          <p:cNvPr id="5" name="Content Placeholder 4">
            <a:extLst>
              <a:ext uri="{FF2B5EF4-FFF2-40B4-BE49-F238E27FC236}">
                <a16:creationId xmlns:a16="http://schemas.microsoft.com/office/drawing/2014/main" xmlns="" id="{20ECEAB5-EA0D-4B60-B79B-729AE89704B7}"/>
              </a:ext>
            </a:extLst>
          </p:cNvPr>
          <p:cNvPicPr>
            <a:picLocks noGrp="1" noChangeAspect="1"/>
          </p:cNvPicPr>
          <p:nvPr>
            <p:ph sz="quarter" idx="13"/>
          </p:nvPr>
        </p:nvPicPr>
        <p:blipFill>
          <a:blip r:embed="rId2"/>
          <a:stretch>
            <a:fillRect/>
          </a:stretch>
        </p:blipFill>
        <p:spPr>
          <a:xfrm>
            <a:off x="443060" y="1197029"/>
            <a:ext cx="8099341" cy="4725426"/>
          </a:xfrm>
          <a:prstGeom prst="rect">
            <a:avLst/>
          </a:prstGeom>
        </p:spPr>
      </p:pic>
      <p:sp>
        <p:nvSpPr>
          <p:cNvPr id="4" name="Slide Number Placeholder 3">
            <a:extLst>
              <a:ext uri="{FF2B5EF4-FFF2-40B4-BE49-F238E27FC236}">
                <a16:creationId xmlns:a16="http://schemas.microsoft.com/office/drawing/2014/main" xmlns="" id="{F0198F67-94B8-4B39-BD5F-31207FBB82C6}"/>
              </a:ext>
            </a:extLst>
          </p:cNvPr>
          <p:cNvSpPr>
            <a:spLocks noGrp="1"/>
          </p:cNvSpPr>
          <p:nvPr>
            <p:ph type="sldNum" sz="quarter" idx="16"/>
          </p:nvPr>
        </p:nvSpPr>
        <p:spPr/>
        <p:txBody>
          <a:bodyPr/>
          <a:lstStyle/>
          <a:p>
            <a:fld id="{D1A1D18C-9B91-9049-9E85-D8F12C0C6AD4}" type="slidenum">
              <a:rPr lang="en-US" smtClean="0"/>
              <a:pPr/>
              <a:t>21</a:t>
            </a:fld>
            <a:endParaRPr lang="en-US" dirty="0"/>
          </a:p>
        </p:txBody>
      </p:sp>
    </p:spTree>
    <p:extLst>
      <p:ext uri="{BB962C8B-B14F-4D97-AF65-F5344CB8AC3E}">
        <p14:creationId xmlns:p14="http://schemas.microsoft.com/office/powerpoint/2010/main" val="3313667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E7D17C-0E76-42F2-A9F3-E098FF99EB35}"/>
              </a:ext>
            </a:extLst>
          </p:cNvPr>
          <p:cNvSpPr>
            <a:spLocks noGrp="1"/>
          </p:cNvSpPr>
          <p:nvPr>
            <p:ph type="title"/>
          </p:nvPr>
        </p:nvSpPr>
        <p:spPr>
          <a:xfrm>
            <a:off x="707572" y="133051"/>
            <a:ext cx="7979227" cy="1044330"/>
          </a:xfrm>
        </p:spPr>
        <p:txBody>
          <a:bodyPr/>
          <a:lstStyle/>
          <a:p>
            <a:r>
              <a:rPr lang="en-US" dirty="0"/>
              <a:t>Achieving The Quadruple Aim:</a:t>
            </a:r>
            <a:br>
              <a:rPr lang="en-US" dirty="0"/>
            </a:br>
            <a:r>
              <a:rPr lang="en-US" sz="1800" dirty="0">
                <a:solidFill>
                  <a:schemeClr val="tx1">
                    <a:lumMod val="90000"/>
                    <a:lumOff val="10000"/>
                  </a:schemeClr>
                </a:solidFill>
              </a:rPr>
              <a:t>An ‘Intersections’ Model For Care That Creates Healthy Communities</a:t>
            </a:r>
            <a:endParaRPr lang="en-US" sz="2400" dirty="0">
              <a:solidFill>
                <a:schemeClr val="tx1">
                  <a:lumMod val="90000"/>
                  <a:lumOff val="10000"/>
                </a:schemeClr>
              </a:solidFill>
            </a:endParaRPr>
          </a:p>
        </p:txBody>
      </p:sp>
      <p:sp>
        <p:nvSpPr>
          <p:cNvPr id="9" name="Rounded Rectangle 8"/>
          <p:cNvSpPr/>
          <p:nvPr/>
        </p:nvSpPr>
        <p:spPr>
          <a:xfrm>
            <a:off x="1405512" y="3107460"/>
            <a:ext cx="3253403" cy="474616"/>
          </a:xfrm>
          <a:prstGeom prst="round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a:ea typeface="+mn-ea"/>
                <a:cs typeface="+mn-cs"/>
              </a:rPr>
              <a:t>CLINICAL STRATEGIES</a:t>
            </a:r>
          </a:p>
        </p:txBody>
      </p:sp>
      <p:sp>
        <p:nvSpPr>
          <p:cNvPr id="10" name="Rounded Rectangle 9"/>
          <p:cNvSpPr/>
          <p:nvPr/>
        </p:nvSpPr>
        <p:spPr>
          <a:xfrm>
            <a:off x="1399598" y="3587015"/>
            <a:ext cx="3253403" cy="259892"/>
          </a:xfrm>
          <a:prstGeom prst="round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a:ea typeface="+mn-ea"/>
                <a:cs typeface="+mn-cs"/>
              </a:rPr>
              <a:t>TREATMENT</a:t>
            </a:r>
          </a:p>
        </p:txBody>
      </p:sp>
      <p:sp>
        <p:nvSpPr>
          <p:cNvPr id="11" name="Rounded Rectangle 10"/>
          <p:cNvSpPr/>
          <p:nvPr/>
        </p:nvSpPr>
        <p:spPr>
          <a:xfrm>
            <a:off x="1399598" y="3846309"/>
            <a:ext cx="3253403" cy="259892"/>
          </a:xfrm>
          <a:prstGeom prst="round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a:ea typeface="+mn-ea"/>
                <a:cs typeface="+mn-cs"/>
              </a:rPr>
              <a:t>PREVENTION</a:t>
            </a:r>
          </a:p>
        </p:txBody>
      </p:sp>
      <p:sp>
        <p:nvSpPr>
          <p:cNvPr id="12" name="Rounded Rectangle 11"/>
          <p:cNvSpPr/>
          <p:nvPr/>
        </p:nvSpPr>
        <p:spPr>
          <a:xfrm>
            <a:off x="1399598" y="4095443"/>
            <a:ext cx="3253403" cy="259892"/>
          </a:xfrm>
          <a:prstGeom prst="round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a:ea typeface="+mn-ea"/>
                <a:cs typeface="+mn-cs"/>
              </a:rPr>
              <a:t>SYMPTOM MANAGEMENT</a:t>
            </a:r>
          </a:p>
        </p:txBody>
      </p:sp>
      <p:sp>
        <p:nvSpPr>
          <p:cNvPr id="13" name="Rounded Rectangle 12"/>
          <p:cNvSpPr/>
          <p:nvPr/>
        </p:nvSpPr>
        <p:spPr>
          <a:xfrm>
            <a:off x="1879068" y="1707962"/>
            <a:ext cx="2312488" cy="1389302"/>
          </a:xfrm>
          <a:prstGeom prst="roundRect">
            <a:avLst/>
          </a:prstGeom>
          <a:solidFill>
            <a:srgbClr val="FFB2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a:ea typeface="+mn-ea"/>
                <a:cs typeface="+mn-cs"/>
              </a:rPr>
              <a:t>QUADRUPLE AIM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rebuchet MS"/>
                <a:ea typeface="+mn-ea"/>
                <a:cs typeface="+mn-cs"/>
              </a:rPr>
              <a:t>HEALTH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rebuchet MS"/>
                <a:ea typeface="+mn-ea"/>
                <a:cs typeface="+mn-cs"/>
              </a:rPr>
              <a:t>COST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rebuchet MS"/>
                <a:ea typeface="+mn-ea"/>
                <a:cs typeface="+mn-cs"/>
              </a:rPr>
              <a:t>QUALITY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rebuchet MS"/>
                <a:ea typeface="+mn-ea"/>
                <a:cs typeface="+mn-cs"/>
              </a:rPr>
              <a:t>PROVIDER EXPERIENCE</a:t>
            </a:r>
          </a:p>
        </p:txBody>
      </p:sp>
      <p:sp>
        <p:nvSpPr>
          <p:cNvPr id="14" name="Rounded Rectangle 13"/>
          <p:cNvSpPr/>
          <p:nvPr/>
        </p:nvSpPr>
        <p:spPr>
          <a:xfrm>
            <a:off x="355600" y="4375112"/>
            <a:ext cx="5257522" cy="475488"/>
          </a:xfrm>
          <a:prstGeom prst="round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a:ea typeface="+mn-ea"/>
                <a:cs typeface="+mn-cs"/>
              </a:rPr>
              <a:t>HEALTH SERVICES &amp; SYSTEMS</a:t>
            </a:r>
          </a:p>
        </p:txBody>
      </p:sp>
      <p:sp>
        <p:nvSpPr>
          <p:cNvPr id="15" name="Rounded Rectangle 14"/>
          <p:cNvSpPr/>
          <p:nvPr/>
        </p:nvSpPr>
        <p:spPr>
          <a:xfrm>
            <a:off x="360402" y="4850520"/>
            <a:ext cx="2626360" cy="256032"/>
          </a:xfrm>
          <a:prstGeom prst="round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a:ea typeface="+mn-ea"/>
                <a:cs typeface="+mn-cs"/>
              </a:rPr>
              <a:t>HEALTH POLICY</a:t>
            </a:r>
          </a:p>
        </p:txBody>
      </p:sp>
      <p:sp>
        <p:nvSpPr>
          <p:cNvPr id="16" name="Rounded Rectangle 15"/>
          <p:cNvSpPr/>
          <p:nvPr/>
        </p:nvSpPr>
        <p:spPr>
          <a:xfrm>
            <a:off x="360402" y="5089494"/>
            <a:ext cx="2626360" cy="256032"/>
          </a:xfrm>
          <a:prstGeom prst="round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a:ea typeface="+mn-ea"/>
                <a:cs typeface="+mn-cs"/>
              </a:rPr>
              <a:t>STRUCTURE OF CARE</a:t>
            </a:r>
          </a:p>
        </p:txBody>
      </p:sp>
      <p:sp>
        <p:nvSpPr>
          <p:cNvPr id="17" name="Rounded Rectangle 16"/>
          <p:cNvSpPr/>
          <p:nvPr/>
        </p:nvSpPr>
        <p:spPr>
          <a:xfrm>
            <a:off x="2986762" y="4844219"/>
            <a:ext cx="2626360" cy="256032"/>
          </a:xfrm>
          <a:prstGeom prst="round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a:ea typeface="+mn-ea"/>
                <a:cs typeface="+mn-cs"/>
              </a:rPr>
              <a:t>PAYMENT &amp; FINANCE</a:t>
            </a:r>
          </a:p>
        </p:txBody>
      </p:sp>
      <p:sp>
        <p:nvSpPr>
          <p:cNvPr id="18" name="Rounded Rectangle 17"/>
          <p:cNvSpPr/>
          <p:nvPr/>
        </p:nvSpPr>
        <p:spPr>
          <a:xfrm>
            <a:off x="2986762" y="5087909"/>
            <a:ext cx="2626360" cy="256032"/>
          </a:xfrm>
          <a:prstGeom prst="round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a:ea typeface="+mn-ea"/>
                <a:cs typeface="+mn-cs"/>
              </a:rPr>
              <a:t>CONNECTED SYSTEMS</a:t>
            </a:r>
          </a:p>
        </p:txBody>
      </p:sp>
      <p:sp>
        <p:nvSpPr>
          <p:cNvPr id="19" name="Rounded Rectangle 18"/>
          <p:cNvSpPr/>
          <p:nvPr/>
        </p:nvSpPr>
        <p:spPr>
          <a:xfrm>
            <a:off x="360402" y="5363217"/>
            <a:ext cx="5257522" cy="475488"/>
          </a:xfrm>
          <a:prstGeom prst="round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a:ea typeface="+mn-ea"/>
                <a:cs typeface="+mn-cs"/>
              </a:rPr>
              <a:t>SOCIAL DETERMINANTS OF HEALTH</a:t>
            </a:r>
          </a:p>
        </p:txBody>
      </p:sp>
      <p:sp>
        <p:nvSpPr>
          <p:cNvPr id="20" name="Rounded Rectangle 19"/>
          <p:cNvSpPr/>
          <p:nvPr/>
        </p:nvSpPr>
        <p:spPr>
          <a:xfrm>
            <a:off x="360402" y="5838594"/>
            <a:ext cx="2626360" cy="256032"/>
          </a:xfrm>
          <a:prstGeom prst="round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a:ea typeface="+mn-ea"/>
                <a:cs typeface="+mn-cs"/>
              </a:rPr>
              <a:t>BUILT ENVIRONMENT</a:t>
            </a:r>
          </a:p>
        </p:txBody>
      </p:sp>
      <p:sp>
        <p:nvSpPr>
          <p:cNvPr id="21" name="Rounded Rectangle 20"/>
          <p:cNvSpPr/>
          <p:nvPr/>
        </p:nvSpPr>
        <p:spPr>
          <a:xfrm>
            <a:off x="355600" y="6077571"/>
            <a:ext cx="2626360" cy="278652"/>
          </a:xfrm>
          <a:prstGeom prst="round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a:ea typeface="+mn-ea"/>
                <a:cs typeface="+mn-cs"/>
              </a:rPr>
              <a:t>BIOGRAPHY</a:t>
            </a:r>
          </a:p>
        </p:txBody>
      </p:sp>
      <p:sp>
        <p:nvSpPr>
          <p:cNvPr id="22" name="Rounded Rectangle 21"/>
          <p:cNvSpPr/>
          <p:nvPr/>
        </p:nvSpPr>
        <p:spPr>
          <a:xfrm>
            <a:off x="2986762" y="5842453"/>
            <a:ext cx="2626360" cy="256032"/>
          </a:xfrm>
          <a:prstGeom prst="round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a:ea typeface="+mn-ea"/>
                <a:cs typeface="+mn-cs"/>
              </a:rPr>
              <a:t>SOCIAL ENVIRONMENT</a:t>
            </a:r>
          </a:p>
        </p:txBody>
      </p:sp>
      <p:sp>
        <p:nvSpPr>
          <p:cNvPr id="23" name="Rounded Rectangle 22"/>
          <p:cNvSpPr/>
          <p:nvPr/>
        </p:nvSpPr>
        <p:spPr>
          <a:xfrm>
            <a:off x="2977618" y="6096303"/>
            <a:ext cx="2626360" cy="256032"/>
          </a:xfrm>
          <a:prstGeom prst="round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a:ea typeface="+mn-ea"/>
                <a:cs typeface="+mn-cs"/>
              </a:rPr>
              <a:t>SOCIAL STRUCTURE &amp; CULTURE</a:t>
            </a:r>
          </a:p>
        </p:txBody>
      </p:sp>
      <p:sp>
        <p:nvSpPr>
          <p:cNvPr id="25" name="Rectangle 24"/>
          <p:cNvSpPr/>
          <p:nvPr/>
        </p:nvSpPr>
        <p:spPr>
          <a:xfrm>
            <a:off x="5885568" y="4739969"/>
            <a:ext cx="3170476" cy="12464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62626"/>
                </a:solidFill>
                <a:effectLst/>
                <a:uLnTx/>
                <a:uFillTx/>
                <a:latin typeface="Calibri" pitchFamily="34" charset="0"/>
                <a:ea typeface="+mn-ea"/>
                <a:cs typeface="+mn-cs"/>
              </a:rPr>
              <a:t>In a world of profoundly interconnected systems, outcomes are shaped by a lot more than what happens at the point of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262626"/>
                </a:solidFill>
                <a:effectLst/>
                <a:uLnTx/>
                <a:uFillTx/>
                <a:latin typeface="Calibri" pitchFamily="34" charset="0"/>
                <a:ea typeface="+mn-ea"/>
                <a:cs typeface="+mn-cs"/>
              </a:rPr>
              <a:t> </a:t>
            </a:r>
            <a:endParaRPr kumimoji="0" lang="en-US" sz="1500" b="1" i="1" u="none" strike="noStrike" kern="1200" cap="none" spc="0" normalizeH="0" baseline="0" noProof="0" dirty="0">
              <a:ln>
                <a:noFill/>
              </a:ln>
              <a:solidFill>
                <a:srgbClr val="262626"/>
              </a:solidFill>
              <a:effectLst/>
              <a:uLnTx/>
              <a:uFillTx/>
              <a:latin typeface="Calibri" pitchFamily="34" charset="0"/>
              <a:ea typeface="+mn-ea"/>
              <a:cs typeface="+mn-cs"/>
            </a:endParaRPr>
          </a:p>
        </p:txBody>
      </p:sp>
      <p:sp>
        <p:nvSpPr>
          <p:cNvPr id="3" name="Arrow: Bent-Up 2">
            <a:extLst>
              <a:ext uri="{FF2B5EF4-FFF2-40B4-BE49-F238E27FC236}">
                <a16:creationId xmlns:a16="http://schemas.microsoft.com/office/drawing/2014/main" xmlns="" id="{FA1A446D-6402-422E-A27D-2A110F1C0CAD}"/>
              </a:ext>
            </a:extLst>
          </p:cNvPr>
          <p:cNvSpPr/>
          <p:nvPr/>
        </p:nvSpPr>
        <p:spPr>
          <a:xfrm rot="16200000">
            <a:off x="4750545" y="1511226"/>
            <a:ext cx="2777009" cy="3170477"/>
          </a:xfrm>
          <a:prstGeom prst="bentUpArrow">
            <a:avLst>
              <a:gd name="adj1" fmla="val 15073"/>
              <a:gd name="adj2" fmla="val 25000"/>
              <a:gd name="adj3" fmla="val 18683"/>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Rectangle 3">
            <a:extLst>
              <a:ext uri="{FF2B5EF4-FFF2-40B4-BE49-F238E27FC236}">
                <a16:creationId xmlns:a16="http://schemas.microsoft.com/office/drawing/2014/main" xmlns="" id="{A3F1824F-20C6-4663-83A6-31414560D0E8}"/>
              </a:ext>
            </a:extLst>
          </p:cNvPr>
          <p:cNvSpPr/>
          <p:nvPr/>
        </p:nvSpPr>
        <p:spPr>
          <a:xfrm>
            <a:off x="6603023" y="6077571"/>
            <a:ext cx="2180575" cy="710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6" name="Picture 5">
            <a:extLst>
              <a:ext uri="{FF2B5EF4-FFF2-40B4-BE49-F238E27FC236}">
                <a16:creationId xmlns:a16="http://schemas.microsoft.com/office/drawing/2014/main" xmlns="" id="{7A6859CE-F606-4CC7-BE5E-555ACDE5BEB9}"/>
              </a:ext>
            </a:extLst>
          </p:cNvPr>
          <p:cNvPicPr>
            <a:picLocks noChangeAspect="1"/>
          </p:cNvPicPr>
          <p:nvPr/>
        </p:nvPicPr>
        <p:blipFill>
          <a:blip r:embed="rId3"/>
          <a:stretch>
            <a:fillRect/>
          </a:stretch>
        </p:blipFill>
        <p:spPr>
          <a:xfrm>
            <a:off x="6443588" y="6025440"/>
            <a:ext cx="1905556" cy="762222"/>
          </a:xfrm>
          <a:prstGeom prst="rect">
            <a:avLst/>
          </a:prstGeom>
        </p:spPr>
      </p:pic>
      <p:sp>
        <p:nvSpPr>
          <p:cNvPr id="24" name="Slide Number Placeholder 3">
            <a:extLst>
              <a:ext uri="{FF2B5EF4-FFF2-40B4-BE49-F238E27FC236}">
                <a16:creationId xmlns:a16="http://schemas.microsoft.com/office/drawing/2014/main" xmlns="" id="{D17C669C-2EF8-4931-9732-04B67D4D8923}"/>
              </a:ext>
            </a:extLst>
          </p:cNvPr>
          <p:cNvSpPr>
            <a:spLocks noGrp="1"/>
          </p:cNvSpPr>
          <p:nvPr>
            <p:ph type="sldNum" sz="quarter" idx="16"/>
          </p:nvPr>
        </p:nvSpPr>
        <p:spPr>
          <a:xfrm>
            <a:off x="8532270" y="6398311"/>
            <a:ext cx="45420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1A1D18C-9B91-9049-9E85-D8F12C0C6AD4}" type="slidenum">
              <a:rPr kumimoji="0" lang="en-US" sz="1200" b="0" i="0" u="none" strike="noStrike" kern="1200" cap="none" spc="0" normalizeH="0" baseline="0" noProof="0" smtClean="0">
                <a:ln>
                  <a:noFill/>
                </a:ln>
                <a:solidFill>
                  <a:srgbClr val="E7E6E6">
                    <a:lumMod val="50000"/>
                  </a:srgbClr>
                </a:solidFill>
                <a:effectLst/>
                <a:uLnTx/>
                <a:uFillTx/>
                <a:latin typeface="Rockwell"/>
                <a:ea typeface="+mn-ea"/>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E7E6E6">
                  <a:lumMod val="50000"/>
                </a:srgbClr>
              </a:solidFill>
              <a:effectLst/>
              <a:uLnTx/>
              <a:uFillTx/>
              <a:latin typeface="Rockwell"/>
              <a:ea typeface="+mn-ea"/>
            </a:endParaRPr>
          </a:p>
        </p:txBody>
      </p:sp>
    </p:spTree>
    <p:extLst>
      <p:ext uri="{BB962C8B-B14F-4D97-AF65-F5344CB8AC3E}">
        <p14:creationId xmlns:p14="http://schemas.microsoft.com/office/powerpoint/2010/main" val="911355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EFB31D-6498-4D27-BDC0-CA57EB55C0DD}"/>
              </a:ext>
            </a:extLst>
          </p:cNvPr>
          <p:cNvSpPr>
            <a:spLocks noGrp="1"/>
          </p:cNvSpPr>
          <p:nvPr>
            <p:ph type="title"/>
          </p:nvPr>
        </p:nvSpPr>
        <p:spPr/>
        <p:txBody>
          <a:bodyPr/>
          <a:lstStyle/>
          <a:p>
            <a:r>
              <a:rPr lang="en-US" dirty="0"/>
              <a:t>Action: Transformation of Care Access Delivery Settings</a:t>
            </a:r>
          </a:p>
        </p:txBody>
      </p:sp>
      <p:sp>
        <p:nvSpPr>
          <p:cNvPr id="4" name="Slide Number Placeholder 3">
            <a:extLst>
              <a:ext uri="{FF2B5EF4-FFF2-40B4-BE49-F238E27FC236}">
                <a16:creationId xmlns:a16="http://schemas.microsoft.com/office/drawing/2014/main" xmlns="" id="{4098CDDB-4AAB-436B-BEAD-C1C76864B9F4}"/>
              </a:ext>
            </a:extLst>
          </p:cNvPr>
          <p:cNvSpPr>
            <a:spLocks noGrp="1"/>
          </p:cNvSpPr>
          <p:nvPr>
            <p:ph type="sldNum" sz="quarter" idx="16"/>
          </p:nvPr>
        </p:nvSpPr>
        <p:spPr/>
        <p:txBody>
          <a:bodyPr/>
          <a:lstStyle/>
          <a:p>
            <a:fld id="{D1A1D18C-9B91-9049-9E85-D8F12C0C6AD4}" type="slidenum">
              <a:rPr lang="en-US" smtClean="0"/>
              <a:pPr/>
              <a:t>23</a:t>
            </a:fld>
            <a:endParaRPr lang="en-US" dirty="0"/>
          </a:p>
        </p:txBody>
      </p:sp>
      <p:pic>
        <p:nvPicPr>
          <p:cNvPr id="5" name="Content Placeholder 7">
            <a:extLst>
              <a:ext uri="{FF2B5EF4-FFF2-40B4-BE49-F238E27FC236}">
                <a16:creationId xmlns:a16="http://schemas.microsoft.com/office/drawing/2014/main" xmlns="" id="{5ADB4CB1-A234-4AF6-9555-24681B2552D2}"/>
              </a:ext>
            </a:extLst>
          </p:cNvPr>
          <p:cNvPicPr>
            <a:picLocks noGrp="1" noChangeAspect="1"/>
          </p:cNvPicPr>
          <p:nvPr>
            <p:ph sz="quarter" idx="13"/>
          </p:nvPr>
        </p:nvPicPr>
        <p:blipFill>
          <a:blip r:embed="rId2"/>
          <a:stretch>
            <a:fillRect/>
          </a:stretch>
        </p:blipFill>
        <p:spPr>
          <a:xfrm>
            <a:off x="914400" y="1160913"/>
            <a:ext cx="6942698" cy="5237398"/>
          </a:xfrm>
        </p:spPr>
      </p:pic>
    </p:spTree>
    <p:extLst>
      <p:ext uri="{BB962C8B-B14F-4D97-AF65-F5344CB8AC3E}">
        <p14:creationId xmlns:p14="http://schemas.microsoft.com/office/powerpoint/2010/main" val="1333813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social media post&#10;&#10;Description generated with very high confidence">
            <a:extLst>
              <a:ext uri="{FF2B5EF4-FFF2-40B4-BE49-F238E27FC236}">
                <a16:creationId xmlns:a16="http://schemas.microsoft.com/office/drawing/2014/main" xmlns="" id="{02209831-EB49-4C02-9AB4-E635615A0537}"/>
              </a:ext>
            </a:extLst>
          </p:cNvPr>
          <p:cNvPicPr>
            <a:picLocks noGrp="1" noChangeAspect="1"/>
          </p:cNvPicPr>
          <p:nvPr>
            <p:ph sz="quarter" idx="13"/>
          </p:nvPr>
        </p:nvPicPr>
        <p:blipFill>
          <a:blip r:embed="rId2"/>
          <a:stretch>
            <a:fillRect/>
          </a:stretch>
        </p:blipFill>
        <p:spPr>
          <a:xfrm>
            <a:off x="707572" y="695873"/>
            <a:ext cx="6859298" cy="6067564"/>
          </a:xfrm>
        </p:spPr>
      </p:pic>
      <p:sp>
        <p:nvSpPr>
          <p:cNvPr id="2" name="Title 1">
            <a:extLst>
              <a:ext uri="{FF2B5EF4-FFF2-40B4-BE49-F238E27FC236}">
                <a16:creationId xmlns:a16="http://schemas.microsoft.com/office/drawing/2014/main" xmlns="" id="{25474D70-DDB7-4B49-B582-248DE443DFAC}"/>
              </a:ext>
            </a:extLst>
          </p:cNvPr>
          <p:cNvSpPr>
            <a:spLocks noGrp="1"/>
          </p:cNvSpPr>
          <p:nvPr>
            <p:ph type="title"/>
          </p:nvPr>
        </p:nvSpPr>
        <p:spPr/>
        <p:txBody>
          <a:bodyPr/>
          <a:lstStyle/>
          <a:p>
            <a:r>
              <a:rPr lang="en-US" dirty="0"/>
              <a:t>Focus Areas &amp; Programmatic Priorities</a:t>
            </a:r>
          </a:p>
        </p:txBody>
      </p:sp>
      <p:sp>
        <p:nvSpPr>
          <p:cNvPr id="4" name="Slide Number Placeholder 3">
            <a:extLst>
              <a:ext uri="{FF2B5EF4-FFF2-40B4-BE49-F238E27FC236}">
                <a16:creationId xmlns:a16="http://schemas.microsoft.com/office/drawing/2014/main" xmlns="" id="{F9C7062C-2CD7-45E9-A0FD-D61731A32400}"/>
              </a:ext>
            </a:extLst>
          </p:cNvPr>
          <p:cNvSpPr>
            <a:spLocks noGrp="1"/>
          </p:cNvSpPr>
          <p:nvPr>
            <p:ph type="sldNum" sz="quarter" idx="16"/>
          </p:nvPr>
        </p:nvSpPr>
        <p:spPr/>
        <p:txBody>
          <a:bodyPr/>
          <a:lstStyle/>
          <a:p>
            <a:fld id="{D1A1D18C-9B91-9049-9E85-D8F12C0C6AD4}" type="slidenum">
              <a:rPr lang="en-US" smtClean="0"/>
              <a:pPr/>
              <a:t>24</a:t>
            </a:fld>
            <a:endParaRPr lang="en-US" dirty="0"/>
          </a:p>
        </p:txBody>
      </p:sp>
      <p:pic>
        <p:nvPicPr>
          <p:cNvPr id="9" name="Picture 8">
            <a:extLst>
              <a:ext uri="{FF2B5EF4-FFF2-40B4-BE49-F238E27FC236}">
                <a16:creationId xmlns:a16="http://schemas.microsoft.com/office/drawing/2014/main" xmlns="" id="{C5BFD93A-A229-42F0-AFD6-682FB90B3DC1}"/>
              </a:ext>
            </a:extLst>
          </p:cNvPr>
          <p:cNvPicPr>
            <a:picLocks noChangeAspect="1"/>
          </p:cNvPicPr>
          <p:nvPr/>
        </p:nvPicPr>
        <p:blipFill>
          <a:blip r:embed="rId3"/>
          <a:stretch>
            <a:fillRect/>
          </a:stretch>
        </p:blipFill>
        <p:spPr>
          <a:xfrm>
            <a:off x="6772275" y="6114965"/>
            <a:ext cx="1655183" cy="662073"/>
          </a:xfrm>
          <a:prstGeom prst="rect">
            <a:avLst/>
          </a:prstGeom>
        </p:spPr>
      </p:pic>
    </p:spTree>
    <p:extLst>
      <p:ext uri="{BB962C8B-B14F-4D97-AF65-F5344CB8AC3E}">
        <p14:creationId xmlns:p14="http://schemas.microsoft.com/office/powerpoint/2010/main" val="1720165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Distribution of Funds</a:t>
            </a:r>
          </a:p>
        </p:txBody>
      </p:sp>
      <p:sp>
        <p:nvSpPr>
          <p:cNvPr id="5" name="Content Placeholder 2">
            <a:extLst>
              <a:ext uri="{FF2B5EF4-FFF2-40B4-BE49-F238E27FC236}">
                <a16:creationId xmlns:a16="http://schemas.microsoft.com/office/drawing/2014/main" xmlns="" id="{F80AD510-1825-4B48-B3D0-F13D388D055F}"/>
              </a:ext>
            </a:extLst>
          </p:cNvPr>
          <p:cNvSpPr>
            <a:spLocks noGrp="1"/>
          </p:cNvSpPr>
          <p:nvPr>
            <p:ph sz="quarter" idx="13"/>
          </p:nvPr>
        </p:nvSpPr>
        <p:spPr/>
        <p:txBody>
          <a:bodyPr/>
          <a:lstStyle/>
          <a:p>
            <a:endParaRPr lang="en-US" sz="1350" dirty="0"/>
          </a:p>
          <a:p>
            <a:pPr marL="0" indent="0">
              <a:buNone/>
            </a:pPr>
            <a:endParaRPr lang="en-US" sz="1350" dirty="0"/>
          </a:p>
          <a:p>
            <a:pPr marL="0" indent="0">
              <a:buNone/>
            </a:pPr>
            <a:endParaRPr lang="en-US" sz="1350" dirty="0"/>
          </a:p>
          <a:p>
            <a:pPr marL="0" indent="0">
              <a:buNone/>
            </a:pPr>
            <a:endParaRPr lang="en-US" sz="1350" dirty="0"/>
          </a:p>
          <a:p>
            <a:pPr marL="0" indent="0">
              <a:buNone/>
            </a:pPr>
            <a:endParaRPr lang="en-US" sz="1350" dirty="0"/>
          </a:p>
          <a:p>
            <a:pPr marL="0" indent="0">
              <a:buNone/>
            </a:pPr>
            <a:endParaRPr lang="en-US" sz="1350" dirty="0"/>
          </a:p>
          <a:p>
            <a:pPr marL="0" indent="0">
              <a:buNone/>
            </a:pPr>
            <a:endParaRPr lang="en-US" sz="1350" dirty="0"/>
          </a:p>
          <a:p>
            <a:pPr marL="0" indent="0">
              <a:buNone/>
            </a:pPr>
            <a:endParaRPr lang="en-US" sz="1350" dirty="0"/>
          </a:p>
          <a:p>
            <a:pPr marL="0" indent="0">
              <a:buNone/>
            </a:pPr>
            <a:endParaRPr lang="en-US" sz="1350" dirty="0"/>
          </a:p>
          <a:p>
            <a:pPr marL="0" indent="0">
              <a:buNone/>
            </a:pPr>
            <a:endParaRPr lang="en-US" sz="1350" dirty="0"/>
          </a:p>
          <a:p>
            <a:endParaRPr lang="en-US" sz="1350" dirty="0"/>
          </a:p>
        </p:txBody>
      </p:sp>
      <p:sp>
        <p:nvSpPr>
          <p:cNvPr id="71" name="Slide Number Placeholder 3">
            <a:extLst>
              <a:ext uri="{FF2B5EF4-FFF2-40B4-BE49-F238E27FC236}">
                <a16:creationId xmlns:a16="http://schemas.microsoft.com/office/drawing/2014/main" xmlns="" id="{CE5A8CCD-F449-494C-AE34-F3587E06C01C}"/>
              </a:ext>
            </a:extLst>
          </p:cNvPr>
          <p:cNvSpPr>
            <a:spLocks noGrp="1"/>
          </p:cNvSpPr>
          <p:nvPr>
            <p:ph type="sldNum" sz="quarter" idx="16"/>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1A1D18C-9B91-9049-9E85-D8F12C0C6AD4}" type="slidenum">
              <a:rPr kumimoji="0" lang="en-US" sz="1200" b="0" i="0" u="none" strike="noStrike" kern="1200" cap="none" spc="0" normalizeH="0" baseline="0" noProof="0" smtClean="0">
                <a:ln>
                  <a:noFill/>
                </a:ln>
                <a:solidFill>
                  <a:srgbClr val="E7E6E6">
                    <a:lumMod val="50000"/>
                  </a:srgbClr>
                </a:solidFill>
                <a:effectLst/>
                <a:uLnTx/>
                <a:uFillTx/>
                <a:latin typeface="Rockwell"/>
                <a:ea typeface="+mn-ea"/>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E7E6E6">
                  <a:lumMod val="50000"/>
                </a:srgbClr>
              </a:solidFill>
              <a:effectLst/>
              <a:uLnTx/>
              <a:uFillTx/>
              <a:latin typeface="Rockwell"/>
              <a:ea typeface="+mn-ea"/>
            </a:endParaRPr>
          </a:p>
        </p:txBody>
      </p:sp>
      <p:graphicFrame>
        <p:nvGraphicFramePr>
          <p:cNvPr id="50" name="Diagram 49">
            <a:extLst>
              <a:ext uri="{FF2B5EF4-FFF2-40B4-BE49-F238E27FC236}">
                <a16:creationId xmlns:a16="http://schemas.microsoft.com/office/drawing/2014/main" xmlns="" id="{D445B65B-9108-4104-BB0C-8555DDC8F83C}"/>
              </a:ext>
            </a:extLst>
          </p:cNvPr>
          <p:cNvGraphicFramePr/>
          <p:nvPr>
            <p:extLst/>
          </p:nvPr>
        </p:nvGraphicFramePr>
        <p:xfrm>
          <a:off x="293302" y="3556571"/>
          <a:ext cx="8355107" cy="1480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1" name="Group 50">
            <a:extLst>
              <a:ext uri="{FF2B5EF4-FFF2-40B4-BE49-F238E27FC236}">
                <a16:creationId xmlns:a16="http://schemas.microsoft.com/office/drawing/2014/main" xmlns="" id="{B72016E1-29DC-424B-91C5-6CE1F87F8312}"/>
              </a:ext>
            </a:extLst>
          </p:cNvPr>
          <p:cNvGrpSpPr/>
          <p:nvPr/>
        </p:nvGrpSpPr>
        <p:grpSpPr>
          <a:xfrm>
            <a:off x="3366590" y="1535423"/>
            <a:ext cx="2122178" cy="1273307"/>
            <a:chOff x="2334396" y="465739"/>
            <a:chExt cx="2122178" cy="1273307"/>
          </a:xfrm>
        </p:grpSpPr>
        <p:sp>
          <p:nvSpPr>
            <p:cNvPr id="52" name="Rectangle 51">
              <a:extLst>
                <a:ext uri="{FF2B5EF4-FFF2-40B4-BE49-F238E27FC236}">
                  <a16:creationId xmlns:a16="http://schemas.microsoft.com/office/drawing/2014/main" xmlns="" id="{6188ED74-512A-4970-89F5-15D2BDD6C309}"/>
                </a:ext>
              </a:extLst>
            </p:cNvPr>
            <p:cNvSpPr/>
            <p:nvPr/>
          </p:nvSpPr>
          <p:spPr>
            <a:xfrm>
              <a:off x="2334396" y="465739"/>
              <a:ext cx="2122178" cy="1273307"/>
            </a:xfrm>
            <a:prstGeom prst="rect">
              <a:avLst/>
            </a:prstGeom>
            <a:solidFill>
              <a:sysClr val="window" lastClr="FFFFFF"/>
            </a:solidFill>
            <a:ln w="12700" cap="flat" cmpd="sng" algn="ctr">
              <a:solidFill>
                <a:sysClr val="windowText" lastClr="000000"/>
              </a:solidFill>
              <a:prstDash val="solid"/>
              <a:miter lim="800000"/>
            </a:ln>
            <a:effectLst/>
          </p:spPr>
        </p:sp>
        <p:sp>
          <p:nvSpPr>
            <p:cNvPr id="53" name="Rectangle 52">
              <a:extLst>
                <a:ext uri="{FF2B5EF4-FFF2-40B4-BE49-F238E27FC236}">
                  <a16:creationId xmlns:a16="http://schemas.microsoft.com/office/drawing/2014/main" xmlns="" id="{F7C637C1-9198-4829-ACB5-A078F3ABE0B9}"/>
                </a:ext>
              </a:extLst>
            </p:cNvPr>
            <p:cNvSpPr/>
            <p:nvPr/>
          </p:nvSpPr>
          <p:spPr>
            <a:xfrm>
              <a:off x="2334396" y="465739"/>
              <a:ext cx="2122178" cy="1273307"/>
            </a:xfrm>
            <a:prstGeom prst="rect">
              <a:avLst/>
            </a:prstGeom>
            <a:noFill/>
            <a:ln>
              <a:noFill/>
            </a:ln>
            <a:effectLst/>
          </p:spPr>
          <p:txBody>
            <a:bodyPr spcFirstLastPara="0" vert="horz" wrap="square" lIns="99060" tIns="99060" rIns="99060" bIns="99060"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Project Incentive Funds (Y1 – Y5) </a:t>
              </a:r>
            </a:p>
          </p:txBody>
        </p:sp>
      </p:grpSp>
      <p:sp>
        <p:nvSpPr>
          <p:cNvPr id="54" name="Oval 53">
            <a:extLst>
              <a:ext uri="{FF2B5EF4-FFF2-40B4-BE49-F238E27FC236}">
                <a16:creationId xmlns:a16="http://schemas.microsoft.com/office/drawing/2014/main" xmlns="" id="{6FEB14E5-503A-429F-A93B-C9937F7A348C}"/>
              </a:ext>
            </a:extLst>
          </p:cNvPr>
          <p:cNvSpPr/>
          <p:nvPr/>
        </p:nvSpPr>
        <p:spPr>
          <a:xfrm>
            <a:off x="100703" y="3519087"/>
            <a:ext cx="518474" cy="518474"/>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1</a:t>
            </a:r>
          </a:p>
        </p:txBody>
      </p:sp>
      <p:sp>
        <p:nvSpPr>
          <p:cNvPr id="55" name="Oval 54">
            <a:extLst>
              <a:ext uri="{FF2B5EF4-FFF2-40B4-BE49-F238E27FC236}">
                <a16:creationId xmlns:a16="http://schemas.microsoft.com/office/drawing/2014/main" xmlns="" id="{13902913-2728-42CA-9754-900981C9D4DD}"/>
              </a:ext>
            </a:extLst>
          </p:cNvPr>
          <p:cNvSpPr/>
          <p:nvPr/>
        </p:nvSpPr>
        <p:spPr>
          <a:xfrm>
            <a:off x="6549873" y="3478868"/>
            <a:ext cx="518474" cy="518474"/>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4</a:t>
            </a:r>
          </a:p>
        </p:txBody>
      </p:sp>
      <p:grpSp>
        <p:nvGrpSpPr>
          <p:cNvPr id="56" name="Group 18">
            <a:extLst>
              <a:ext uri="{FF2B5EF4-FFF2-40B4-BE49-F238E27FC236}">
                <a16:creationId xmlns:a16="http://schemas.microsoft.com/office/drawing/2014/main" xmlns="" id="{5D936FFF-084B-4BE2-96E0-5DE4955F0CA1}"/>
              </a:ext>
            </a:extLst>
          </p:cNvPr>
          <p:cNvGrpSpPr>
            <a:grpSpLocks/>
          </p:cNvGrpSpPr>
          <p:nvPr/>
        </p:nvGrpSpPr>
        <p:grpSpPr bwMode="auto">
          <a:xfrm>
            <a:off x="2153520" y="2907282"/>
            <a:ext cx="4548318" cy="806450"/>
            <a:chOff x="461" y="2387"/>
            <a:chExt cx="1908" cy="1426"/>
          </a:xfrm>
          <a:solidFill>
            <a:srgbClr val="A5A5A5">
              <a:lumMod val="20000"/>
              <a:lumOff val="80000"/>
            </a:srgbClr>
          </a:solidFill>
        </p:grpSpPr>
        <p:sp>
          <p:nvSpPr>
            <p:cNvPr id="57" name="Freeform 19">
              <a:extLst>
                <a:ext uri="{FF2B5EF4-FFF2-40B4-BE49-F238E27FC236}">
                  <a16:creationId xmlns:a16="http://schemas.microsoft.com/office/drawing/2014/main" xmlns="" id="{3148E2F9-3884-4B7B-A5BC-F526F56D6CB6}"/>
                </a:ext>
              </a:extLst>
            </p:cNvPr>
            <p:cNvSpPr>
              <a:spLocks/>
            </p:cNvSpPr>
            <p:nvPr/>
          </p:nvSpPr>
          <p:spPr bwMode="auto">
            <a:xfrm>
              <a:off x="943" y="2387"/>
              <a:ext cx="942" cy="453"/>
            </a:xfrm>
            <a:custGeom>
              <a:avLst/>
              <a:gdLst/>
              <a:ahLst/>
              <a:cxnLst>
                <a:cxn ang="0">
                  <a:pos x="81" y="192"/>
                </a:cxn>
                <a:cxn ang="0">
                  <a:pos x="85" y="191"/>
                </a:cxn>
                <a:cxn ang="0">
                  <a:pos x="88" y="188"/>
                </a:cxn>
                <a:cxn ang="0">
                  <a:pos x="91" y="183"/>
                </a:cxn>
                <a:cxn ang="0">
                  <a:pos x="94" y="176"/>
                </a:cxn>
                <a:cxn ang="0">
                  <a:pos x="167" y="109"/>
                </a:cxn>
                <a:cxn ang="0">
                  <a:pos x="160" y="192"/>
                </a:cxn>
                <a:cxn ang="0">
                  <a:pos x="241" y="192"/>
                </a:cxn>
                <a:cxn ang="0">
                  <a:pos x="233" y="110"/>
                </a:cxn>
                <a:cxn ang="0">
                  <a:pos x="293" y="157"/>
                </a:cxn>
                <a:cxn ang="0">
                  <a:pos x="296" y="160"/>
                </a:cxn>
                <a:cxn ang="0">
                  <a:pos x="308" y="181"/>
                </a:cxn>
                <a:cxn ang="0">
                  <a:pos x="318" y="192"/>
                </a:cxn>
                <a:cxn ang="0">
                  <a:pos x="399" y="192"/>
                </a:cxn>
                <a:cxn ang="0">
                  <a:pos x="379" y="176"/>
                </a:cxn>
                <a:cxn ang="0">
                  <a:pos x="217" y="7"/>
                </a:cxn>
                <a:cxn ang="0">
                  <a:pos x="203" y="0"/>
                </a:cxn>
                <a:cxn ang="0">
                  <a:pos x="196" y="0"/>
                </a:cxn>
                <a:cxn ang="0">
                  <a:pos x="22" y="174"/>
                </a:cxn>
                <a:cxn ang="0">
                  <a:pos x="17" y="183"/>
                </a:cxn>
                <a:cxn ang="0">
                  <a:pos x="12" y="188"/>
                </a:cxn>
                <a:cxn ang="0">
                  <a:pos x="6" y="191"/>
                </a:cxn>
                <a:cxn ang="0">
                  <a:pos x="0" y="192"/>
                </a:cxn>
                <a:cxn ang="0">
                  <a:pos x="81" y="192"/>
                </a:cxn>
              </a:cxnLst>
              <a:rect l="0" t="0" r="r" b="b"/>
              <a:pathLst>
                <a:path w="399" h="192">
                  <a:moveTo>
                    <a:pt x="81" y="192"/>
                  </a:moveTo>
                  <a:cubicBezTo>
                    <a:pt x="83" y="192"/>
                    <a:pt x="84" y="192"/>
                    <a:pt x="85" y="191"/>
                  </a:cubicBezTo>
                  <a:cubicBezTo>
                    <a:pt x="86" y="190"/>
                    <a:pt x="87" y="189"/>
                    <a:pt x="88" y="188"/>
                  </a:cubicBezTo>
                  <a:cubicBezTo>
                    <a:pt x="89" y="186"/>
                    <a:pt x="90" y="185"/>
                    <a:pt x="91" y="183"/>
                  </a:cubicBezTo>
                  <a:cubicBezTo>
                    <a:pt x="92" y="181"/>
                    <a:pt x="93" y="178"/>
                    <a:pt x="94" y="176"/>
                  </a:cubicBezTo>
                  <a:cubicBezTo>
                    <a:pt x="99" y="165"/>
                    <a:pt x="117" y="138"/>
                    <a:pt x="167" y="109"/>
                  </a:cubicBezTo>
                  <a:cubicBezTo>
                    <a:pt x="166" y="165"/>
                    <a:pt x="163" y="191"/>
                    <a:pt x="160" y="192"/>
                  </a:cubicBezTo>
                  <a:cubicBezTo>
                    <a:pt x="184" y="192"/>
                    <a:pt x="216" y="192"/>
                    <a:pt x="241" y="192"/>
                  </a:cubicBezTo>
                  <a:cubicBezTo>
                    <a:pt x="238" y="189"/>
                    <a:pt x="235" y="185"/>
                    <a:pt x="233" y="110"/>
                  </a:cubicBezTo>
                  <a:cubicBezTo>
                    <a:pt x="258" y="124"/>
                    <a:pt x="268" y="129"/>
                    <a:pt x="293" y="157"/>
                  </a:cubicBezTo>
                  <a:cubicBezTo>
                    <a:pt x="294" y="158"/>
                    <a:pt x="295" y="159"/>
                    <a:pt x="296" y="160"/>
                  </a:cubicBezTo>
                  <a:cubicBezTo>
                    <a:pt x="303" y="169"/>
                    <a:pt x="303" y="169"/>
                    <a:pt x="308" y="181"/>
                  </a:cubicBezTo>
                  <a:cubicBezTo>
                    <a:pt x="309" y="184"/>
                    <a:pt x="312" y="192"/>
                    <a:pt x="318" y="192"/>
                  </a:cubicBezTo>
                  <a:cubicBezTo>
                    <a:pt x="399" y="192"/>
                    <a:pt x="399" y="192"/>
                    <a:pt x="399" y="192"/>
                  </a:cubicBezTo>
                  <a:cubicBezTo>
                    <a:pt x="395" y="192"/>
                    <a:pt x="387" y="191"/>
                    <a:pt x="379" y="176"/>
                  </a:cubicBezTo>
                  <a:cubicBezTo>
                    <a:pt x="342" y="114"/>
                    <a:pt x="342" y="114"/>
                    <a:pt x="217" y="7"/>
                  </a:cubicBezTo>
                  <a:cubicBezTo>
                    <a:pt x="213" y="4"/>
                    <a:pt x="209" y="1"/>
                    <a:pt x="203" y="0"/>
                  </a:cubicBezTo>
                  <a:cubicBezTo>
                    <a:pt x="196" y="0"/>
                    <a:pt x="196" y="0"/>
                    <a:pt x="196" y="0"/>
                  </a:cubicBezTo>
                  <a:cubicBezTo>
                    <a:pt x="196" y="0"/>
                    <a:pt x="79" y="71"/>
                    <a:pt x="22" y="174"/>
                  </a:cubicBezTo>
                  <a:cubicBezTo>
                    <a:pt x="20" y="178"/>
                    <a:pt x="18" y="181"/>
                    <a:pt x="17" y="183"/>
                  </a:cubicBezTo>
                  <a:cubicBezTo>
                    <a:pt x="15" y="185"/>
                    <a:pt x="13" y="186"/>
                    <a:pt x="12" y="188"/>
                  </a:cubicBezTo>
                  <a:cubicBezTo>
                    <a:pt x="10" y="189"/>
                    <a:pt x="8" y="190"/>
                    <a:pt x="6" y="191"/>
                  </a:cubicBezTo>
                  <a:cubicBezTo>
                    <a:pt x="4" y="192"/>
                    <a:pt x="3" y="192"/>
                    <a:pt x="0" y="192"/>
                  </a:cubicBezTo>
                  <a:cubicBezTo>
                    <a:pt x="81" y="192"/>
                    <a:pt x="81" y="192"/>
                    <a:pt x="81" y="192"/>
                  </a:cubicBezTo>
                </a:path>
              </a:pathLst>
            </a:custGeom>
            <a:grpFill/>
            <a:ln w="6350" cmpd="sng">
              <a:solidFill>
                <a:sysClr val="windowText" lastClr="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rebuchet MS"/>
                <a:ea typeface="+mn-ea"/>
                <a:cs typeface="+mn-cs"/>
              </a:endParaRPr>
            </a:p>
          </p:txBody>
        </p:sp>
        <p:sp>
          <p:nvSpPr>
            <p:cNvPr id="58" name="Freeform 20">
              <a:extLst>
                <a:ext uri="{FF2B5EF4-FFF2-40B4-BE49-F238E27FC236}">
                  <a16:creationId xmlns:a16="http://schemas.microsoft.com/office/drawing/2014/main" xmlns="" id="{18F77B86-D4A3-4F47-96C8-8C59B85B3494}"/>
                </a:ext>
              </a:extLst>
            </p:cNvPr>
            <p:cNvSpPr>
              <a:spLocks/>
            </p:cNvSpPr>
            <p:nvPr/>
          </p:nvSpPr>
          <p:spPr bwMode="auto">
            <a:xfrm>
              <a:off x="1694" y="2720"/>
              <a:ext cx="335" cy="120"/>
            </a:xfrm>
            <a:custGeom>
              <a:avLst/>
              <a:gdLst/>
              <a:ahLst/>
              <a:cxnLst>
                <a:cxn ang="0">
                  <a:pos x="142" y="0"/>
                </a:cxn>
                <a:cxn ang="0">
                  <a:pos x="118" y="17"/>
                </a:cxn>
                <a:cxn ang="0">
                  <a:pos x="81" y="51"/>
                </a:cxn>
                <a:cxn ang="0">
                  <a:pos x="0" y="51"/>
                </a:cxn>
                <a:cxn ang="0">
                  <a:pos x="22" y="17"/>
                </a:cxn>
                <a:cxn ang="0">
                  <a:pos x="36" y="0"/>
                </a:cxn>
                <a:cxn ang="0">
                  <a:pos x="142" y="0"/>
                </a:cxn>
              </a:cxnLst>
              <a:rect l="0" t="0" r="r" b="b"/>
              <a:pathLst>
                <a:path w="142" h="51">
                  <a:moveTo>
                    <a:pt x="142" y="0"/>
                  </a:moveTo>
                  <a:cubicBezTo>
                    <a:pt x="133" y="0"/>
                    <a:pt x="126" y="5"/>
                    <a:pt x="118" y="17"/>
                  </a:cubicBezTo>
                  <a:cubicBezTo>
                    <a:pt x="106" y="34"/>
                    <a:pt x="93" y="51"/>
                    <a:pt x="81" y="51"/>
                  </a:cubicBezTo>
                  <a:cubicBezTo>
                    <a:pt x="0" y="51"/>
                    <a:pt x="0" y="51"/>
                    <a:pt x="0" y="51"/>
                  </a:cubicBezTo>
                  <a:cubicBezTo>
                    <a:pt x="6" y="51"/>
                    <a:pt x="12" y="41"/>
                    <a:pt x="22" y="17"/>
                  </a:cubicBezTo>
                  <a:cubicBezTo>
                    <a:pt x="24" y="12"/>
                    <a:pt x="29" y="0"/>
                    <a:pt x="36" y="0"/>
                  </a:cubicBezTo>
                  <a:cubicBezTo>
                    <a:pt x="142" y="0"/>
                    <a:pt x="142" y="0"/>
                    <a:pt x="142" y="0"/>
                  </a:cubicBezTo>
                </a:path>
              </a:pathLst>
            </a:custGeom>
            <a:grpFill/>
            <a:ln w="6350" cmpd="sng">
              <a:solidFill>
                <a:sysClr val="windowText" lastClr="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rebuchet MS"/>
                <a:ea typeface="+mn-ea"/>
                <a:cs typeface="+mn-cs"/>
              </a:endParaRPr>
            </a:p>
          </p:txBody>
        </p:sp>
        <p:sp>
          <p:nvSpPr>
            <p:cNvPr id="59" name="Freeform 21">
              <a:extLst>
                <a:ext uri="{FF2B5EF4-FFF2-40B4-BE49-F238E27FC236}">
                  <a16:creationId xmlns:a16="http://schemas.microsoft.com/office/drawing/2014/main" xmlns="" id="{E2B83B54-5E36-4180-93C6-F9599DA1370C}"/>
                </a:ext>
              </a:extLst>
            </p:cNvPr>
            <p:cNvSpPr>
              <a:spLocks/>
            </p:cNvSpPr>
            <p:nvPr/>
          </p:nvSpPr>
          <p:spPr bwMode="auto">
            <a:xfrm>
              <a:off x="1292" y="2720"/>
              <a:ext cx="248" cy="120"/>
            </a:xfrm>
            <a:custGeom>
              <a:avLst/>
              <a:gdLst/>
              <a:ahLst/>
              <a:cxnLst>
                <a:cxn ang="0">
                  <a:pos x="105" y="0"/>
                </a:cxn>
                <a:cxn ang="0">
                  <a:pos x="100" y="17"/>
                </a:cxn>
                <a:cxn ang="0">
                  <a:pos x="93" y="51"/>
                </a:cxn>
                <a:cxn ang="0">
                  <a:pos x="12" y="51"/>
                </a:cxn>
                <a:cxn ang="0">
                  <a:pos x="4" y="17"/>
                </a:cxn>
                <a:cxn ang="0">
                  <a:pos x="0" y="0"/>
                </a:cxn>
                <a:cxn ang="0">
                  <a:pos x="105" y="0"/>
                </a:cxn>
              </a:cxnLst>
              <a:rect l="0" t="0" r="r" b="b"/>
              <a:pathLst>
                <a:path w="105" h="51">
                  <a:moveTo>
                    <a:pt x="105" y="0"/>
                  </a:moveTo>
                  <a:cubicBezTo>
                    <a:pt x="104" y="1"/>
                    <a:pt x="102" y="3"/>
                    <a:pt x="100" y="17"/>
                  </a:cubicBezTo>
                  <a:cubicBezTo>
                    <a:pt x="97" y="41"/>
                    <a:pt x="95" y="51"/>
                    <a:pt x="93" y="51"/>
                  </a:cubicBezTo>
                  <a:cubicBezTo>
                    <a:pt x="68" y="51"/>
                    <a:pt x="36" y="51"/>
                    <a:pt x="12" y="51"/>
                  </a:cubicBezTo>
                  <a:cubicBezTo>
                    <a:pt x="10" y="50"/>
                    <a:pt x="8" y="44"/>
                    <a:pt x="4" y="17"/>
                  </a:cubicBezTo>
                  <a:cubicBezTo>
                    <a:pt x="3" y="5"/>
                    <a:pt x="1" y="1"/>
                    <a:pt x="0" y="0"/>
                  </a:cubicBezTo>
                  <a:cubicBezTo>
                    <a:pt x="105" y="0"/>
                    <a:pt x="105" y="0"/>
                    <a:pt x="105" y="0"/>
                  </a:cubicBezTo>
                </a:path>
              </a:pathLst>
            </a:custGeom>
            <a:grpFill/>
            <a:ln w="6350" cmpd="sng">
              <a:solidFill>
                <a:sysClr val="windowText" lastClr="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rebuchet MS"/>
                <a:ea typeface="+mn-ea"/>
                <a:cs typeface="+mn-cs"/>
              </a:endParaRPr>
            </a:p>
          </p:txBody>
        </p:sp>
        <p:sp>
          <p:nvSpPr>
            <p:cNvPr id="60" name="Freeform 22">
              <a:extLst>
                <a:ext uri="{FF2B5EF4-FFF2-40B4-BE49-F238E27FC236}">
                  <a16:creationId xmlns:a16="http://schemas.microsoft.com/office/drawing/2014/main" xmlns="" id="{C1F78C6C-2CE6-4C88-A22D-0FAF73648A8C}"/>
                </a:ext>
              </a:extLst>
            </p:cNvPr>
            <p:cNvSpPr>
              <a:spLocks/>
            </p:cNvSpPr>
            <p:nvPr/>
          </p:nvSpPr>
          <p:spPr bwMode="auto">
            <a:xfrm>
              <a:off x="801" y="2720"/>
              <a:ext cx="333" cy="120"/>
            </a:xfrm>
            <a:custGeom>
              <a:avLst/>
              <a:gdLst/>
              <a:ahLst/>
              <a:cxnLst>
                <a:cxn ang="0">
                  <a:pos x="106" y="0"/>
                </a:cxn>
                <a:cxn ang="0">
                  <a:pos x="127" y="33"/>
                </a:cxn>
                <a:cxn ang="0">
                  <a:pos x="141" y="51"/>
                </a:cxn>
                <a:cxn ang="0">
                  <a:pos x="60" y="51"/>
                </a:cxn>
                <a:cxn ang="0">
                  <a:pos x="31" y="27"/>
                </a:cxn>
                <a:cxn ang="0">
                  <a:pos x="0" y="0"/>
                </a:cxn>
                <a:cxn ang="0">
                  <a:pos x="106" y="0"/>
                </a:cxn>
              </a:cxnLst>
              <a:rect l="0" t="0" r="r" b="b"/>
              <a:pathLst>
                <a:path w="141" h="51">
                  <a:moveTo>
                    <a:pt x="106" y="0"/>
                  </a:moveTo>
                  <a:cubicBezTo>
                    <a:pt x="111" y="0"/>
                    <a:pt x="111" y="0"/>
                    <a:pt x="127" y="33"/>
                  </a:cubicBezTo>
                  <a:cubicBezTo>
                    <a:pt x="133" y="45"/>
                    <a:pt x="137" y="51"/>
                    <a:pt x="141" y="51"/>
                  </a:cubicBezTo>
                  <a:cubicBezTo>
                    <a:pt x="60" y="51"/>
                    <a:pt x="60" y="51"/>
                    <a:pt x="60" y="51"/>
                  </a:cubicBezTo>
                  <a:cubicBezTo>
                    <a:pt x="57" y="51"/>
                    <a:pt x="48" y="51"/>
                    <a:pt x="31" y="27"/>
                  </a:cubicBezTo>
                  <a:cubicBezTo>
                    <a:pt x="11" y="2"/>
                    <a:pt x="10" y="0"/>
                    <a:pt x="0" y="0"/>
                  </a:cubicBezTo>
                  <a:cubicBezTo>
                    <a:pt x="106" y="0"/>
                    <a:pt x="106" y="0"/>
                    <a:pt x="106" y="0"/>
                  </a:cubicBezTo>
                </a:path>
              </a:pathLst>
            </a:custGeom>
            <a:grpFill/>
            <a:ln w="6350" cmpd="sng">
              <a:solidFill>
                <a:sysClr val="windowText" lastClr="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rebuchet MS"/>
                <a:ea typeface="+mn-ea"/>
                <a:cs typeface="+mn-cs"/>
              </a:endParaRPr>
            </a:p>
          </p:txBody>
        </p:sp>
        <p:sp>
          <p:nvSpPr>
            <p:cNvPr id="61" name="Freeform 23">
              <a:extLst>
                <a:ext uri="{FF2B5EF4-FFF2-40B4-BE49-F238E27FC236}">
                  <a16:creationId xmlns:a16="http://schemas.microsoft.com/office/drawing/2014/main" xmlns="" id="{3C7BD7CE-D334-45A1-A310-5A75A8C650F8}"/>
                </a:ext>
              </a:extLst>
            </p:cNvPr>
            <p:cNvSpPr>
              <a:spLocks/>
            </p:cNvSpPr>
            <p:nvPr/>
          </p:nvSpPr>
          <p:spPr bwMode="auto">
            <a:xfrm>
              <a:off x="1765" y="2720"/>
              <a:ext cx="604" cy="1093"/>
            </a:xfrm>
            <a:custGeom>
              <a:avLst/>
              <a:gdLst/>
              <a:ahLst/>
              <a:cxnLst>
                <a:cxn ang="0">
                  <a:pos x="165" y="463"/>
                </a:cxn>
                <a:cxn ang="0">
                  <a:pos x="256" y="210"/>
                </a:cxn>
                <a:cxn ang="0">
                  <a:pos x="198" y="210"/>
                </a:cxn>
                <a:cxn ang="0">
                  <a:pos x="112" y="0"/>
                </a:cxn>
                <a:cxn ang="0">
                  <a:pos x="6" y="0"/>
                </a:cxn>
                <a:cxn ang="0">
                  <a:pos x="58" y="210"/>
                </a:cxn>
                <a:cxn ang="0">
                  <a:pos x="0" y="210"/>
                </a:cxn>
                <a:cxn ang="0">
                  <a:pos x="164" y="463"/>
                </a:cxn>
                <a:cxn ang="0">
                  <a:pos x="165" y="463"/>
                </a:cxn>
              </a:cxnLst>
              <a:rect l="0" t="0" r="r" b="b"/>
              <a:pathLst>
                <a:path w="256" h="463">
                  <a:moveTo>
                    <a:pt x="165" y="463"/>
                  </a:moveTo>
                  <a:cubicBezTo>
                    <a:pt x="191" y="422"/>
                    <a:pt x="191" y="422"/>
                    <a:pt x="256" y="210"/>
                  </a:cubicBezTo>
                  <a:cubicBezTo>
                    <a:pt x="198" y="210"/>
                    <a:pt x="198" y="210"/>
                    <a:pt x="198" y="210"/>
                  </a:cubicBezTo>
                  <a:cubicBezTo>
                    <a:pt x="186" y="154"/>
                    <a:pt x="155" y="3"/>
                    <a:pt x="112" y="0"/>
                  </a:cubicBezTo>
                  <a:cubicBezTo>
                    <a:pt x="6" y="0"/>
                    <a:pt x="6" y="0"/>
                    <a:pt x="6" y="0"/>
                  </a:cubicBezTo>
                  <a:cubicBezTo>
                    <a:pt x="32" y="5"/>
                    <a:pt x="51" y="154"/>
                    <a:pt x="58" y="210"/>
                  </a:cubicBezTo>
                  <a:cubicBezTo>
                    <a:pt x="0" y="210"/>
                    <a:pt x="0" y="210"/>
                    <a:pt x="0" y="210"/>
                  </a:cubicBezTo>
                  <a:cubicBezTo>
                    <a:pt x="146" y="443"/>
                    <a:pt x="146" y="443"/>
                    <a:pt x="164" y="463"/>
                  </a:cubicBezTo>
                  <a:cubicBezTo>
                    <a:pt x="165" y="463"/>
                    <a:pt x="165" y="463"/>
                    <a:pt x="165" y="463"/>
                  </a:cubicBezTo>
                </a:path>
              </a:pathLst>
            </a:custGeom>
            <a:grpFill/>
            <a:ln w="6350" cmpd="sng">
              <a:solidFill>
                <a:sysClr val="windowText" lastClr="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rebuchet MS"/>
                <a:ea typeface="+mn-ea"/>
                <a:cs typeface="+mn-cs"/>
              </a:endParaRPr>
            </a:p>
          </p:txBody>
        </p:sp>
        <p:sp>
          <p:nvSpPr>
            <p:cNvPr id="62" name="Freeform 24">
              <a:extLst>
                <a:ext uri="{FF2B5EF4-FFF2-40B4-BE49-F238E27FC236}">
                  <a16:creationId xmlns:a16="http://schemas.microsoft.com/office/drawing/2014/main" xmlns="" id="{D74B80B5-580D-4829-B682-4DB7A99E29F6}"/>
                </a:ext>
              </a:extLst>
            </p:cNvPr>
            <p:cNvSpPr>
              <a:spLocks/>
            </p:cNvSpPr>
            <p:nvPr/>
          </p:nvSpPr>
          <p:spPr bwMode="auto">
            <a:xfrm>
              <a:off x="1113" y="2720"/>
              <a:ext cx="607" cy="1093"/>
            </a:xfrm>
            <a:custGeom>
              <a:avLst/>
              <a:gdLst/>
              <a:ahLst/>
              <a:cxnLst>
                <a:cxn ang="0">
                  <a:pos x="129" y="463"/>
                </a:cxn>
                <a:cxn ang="0">
                  <a:pos x="257" y="210"/>
                </a:cxn>
                <a:cxn ang="0">
                  <a:pos x="199" y="210"/>
                </a:cxn>
                <a:cxn ang="0">
                  <a:pos x="181" y="0"/>
                </a:cxn>
                <a:cxn ang="0">
                  <a:pos x="76" y="0"/>
                </a:cxn>
                <a:cxn ang="0">
                  <a:pos x="58" y="210"/>
                </a:cxn>
                <a:cxn ang="0">
                  <a:pos x="0" y="210"/>
                </a:cxn>
                <a:cxn ang="0">
                  <a:pos x="128" y="463"/>
                </a:cxn>
                <a:cxn ang="0">
                  <a:pos x="129" y="463"/>
                </a:cxn>
              </a:cxnLst>
              <a:rect l="0" t="0" r="r" b="b"/>
              <a:pathLst>
                <a:path w="257" h="463">
                  <a:moveTo>
                    <a:pt x="129" y="463"/>
                  </a:moveTo>
                  <a:cubicBezTo>
                    <a:pt x="152" y="433"/>
                    <a:pt x="152" y="433"/>
                    <a:pt x="257" y="210"/>
                  </a:cubicBezTo>
                  <a:cubicBezTo>
                    <a:pt x="199" y="210"/>
                    <a:pt x="199" y="210"/>
                    <a:pt x="199" y="210"/>
                  </a:cubicBezTo>
                  <a:cubicBezTo>
                    <a:pt x="196" y="154"/>
                    <a:pt x="190" y="3"/>
                    <a:pt x="181" y="0"/>
                  </a:cubicBezTo>
                  <a:cubicBezTo>
                    <a:pt x="76" y="0"/>
                    <a:pt x="76" y="0"/>
                    <a:pt x="76" y="0"/>
                  </a:cubicBezTo>
                  <a:cubicBezTo>
                    <a:pt x="69" y="8"/>
                    <a:pt x="64" y="71"/>
                    <a:pt x="58" y="210"/>
                  </a:cubicBezTo>
                  <a:cubicBezTo>
                    <a:pt x="0" y="210"/>
                    <a:pt x="0" y="210"/>
                    <a:pt x="0" y="210"/>
                  </a:cubicBezTo>
                  <a:cubicBezTo>
                    <a:pt x="103" y="432"/>
                    <a:pt x="103" y="432"/>
                    <a:pt x="128" y="463"/>
                  </a:cubicBezTo>
                  <a:cubicBezTo>
                    <a:pt x="129" y="463"/>
                    <a:pt x="129" y="463"/>
                    <a:pt x="129" y="463"/>
                  </a:cubicBezTo>
                </a:path>
              </a:pathLst>
            </a:custGeom>
            <a:grpFill/>
            <a:ln w="6350" cmpd="sng">
              <a:solidFill>
                <a:sysClr val="windowText" lastClr="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rebuchet MS"/>
                <a:ea typeface="+mn-ea"/>
                <a:cs typeface="+mn-cs"/>
              </a:endParaRPr>
            </a:p>
          </p:txBody>
        </p:sp>
        <p:sp>
          <p:nvSpPr>
            <p:cNvPr id="63" name="Freeform 25">
              <a:extLst>
                <a:ext uri="{FF2B5EF4-FFF2-40B4-BE49-F238E27FC236}">
                  <a16:creationId xmlns:a16="http://schemas.microsoft.com/office/drawing/2014/main" xmlns="" id="{4448221C-394A-485C-9D49-E1A10F7280AD}"/>
                </a:ext>
              </a:extLst>
            </p:cNvPr>
            <p:cNvSpPr>
              <a:spLocks/>
            </p:cNvSpPr>
            <p:nvPr/>
          </p:nvSpPr>
          <p:spPr bwMode="auto">
            <a:xfrm>
              <a:off x="461" y="2720"/>
              <a:ext cx="605" cy="1093"/>
            </a:xfrm>
            <a:custGeom>
              <a:avLst/>
              <a:gdLst/>
              <a:ahLst/>
              <a:cxnLst>
                <a:cxn ang="0">
                  <a:pos x="92" y="463"/>
                </a:cxn>
                <a:cxn ang="0">
                  <a:pos x="256" y="210"/>
                </a:cxn>
                <a:cxn ang="0">
                  <a:pos x="198" y="210"/>
                </a:cxn>
                <a:cxn ang="0">
                  <a:pos x="250" y="0"/>
                </a:cxn>
                <a:cxn ang="0">
                  <a:pos x="144" y="0"/>
                </a:cxn>
                <a:cxn ang="0">
                  <a:pos x="140" y="1"/>
                </a:cxn>
                <a:cxn ang="0">
                  <a:pos x="135" y="2"/>
                </a:cxn>
                <a:cxn ang="0">
                  <a:pos x="131" y="5"/>
                </a:cxn>
                <a:cxn ang="0">
                  <a:pos x="126" y="9"/>
                </a:cxn>
                <a:cxn ang="0">
                  <a:pos x="115" y="24"/>
                </a:cxn>
                <a:cxn ang="0">
                  <a:pos x="103" y="48"/>
                </a:cxn>
                <a:cxn ang="0">
                  <a:pos x="91" y="80"/>
                </a:cxn>
                <a:cxn ang="0">
                  <a:pos x="78" y="122"/>
                </a:cxn>
                <a:cxn ang="0">
                  <a:pos x="74" y="137"/>
                </a:cxn>
                <a:cxn ang="0">
                  <a:pos x="69" y="157"/>
                </a:cxn>
                <a:cxn ang="0">
                  <a:pos x="64" y="182"/>
                </a:cxn>
                <a:cxn ang="0">
                  <a:pos x="58" y="210"/>
                </a:cxn>
                <a:cxn ang="0">
                  <a:pos x="0" y="210"/>
                </a:cxn>
                <a:cxn ang="0">
                  <a:pos x="91" y="463"/>
                </a:cxn>
                <a:cxn ang="0">
                  <a:pos x="92" y="463"/>
                </a:cxn>
              </a:cxnLst>
              <a:rect l="0" t="0" r="r" b="b"/>
              <a:pathLst>
                <a:path w="256" h="463">
                  <a:moveTo>
                    <a:pt x="92" y="463"/>
                  </a:moveTo>
                  <a:cubicBezTo>
                    <a:pt x="105" y="448"/>
                    <a:pt x="105" y="448"/>
                    <a:pt x="256" y="210"/>
                  </a:cubicBezTo>
                  <a:cubicBezTo>
                    <a:pt x="198" y="210"/>
                    <a:pt x="198" y="210"/>
                    <a:pt x="198" y="210"/>
                  </a:cubicBezTo>
                  <a:cubicBezTo>
                    <a:pt x="205" y="154"/>
                    <a:pt x="224" y="3"/>
                    <a:pt x="250" y="0"/>
                  </a:cubicBezTo>
                  <a:cubicBezTo>
                    <a:pt x="144" y="0"/>
                    <a:pt x="144" y="0"/>
                    <a:pt x="144" y="0"/>
                  </a:cubicBezTo>
                  <a:cubicBezTo>
                    <a:pt x="143" y="0"/>
                    <a:pt x="141" y="0"/>
                    <a:pt x="140" y="1"/>
                  </a:cubicBezTo>
                  <a:cubicBezTo>
                    <a:pt x="138" y="1"/>
                    <a:pt x="137" y="1"/>
                    <a:pt x="135" y="2"/>
                  </a:cubicBezTo>
                  <a:cubicBezTo>
                    <a:pt x="134" y="3"/>
                    <a:pt x="132" y="4"/>
                    <a:pt x="131" y="5"/>
                  </a:cubicBezTo>
                  <a:cubicBezTo>
                    <a:pt x="129" y="6"/>
                    <a:pt x="128" y="8"/>
                    <a:pt x="126" y="9"/>
                  </a:cubicBezTo>
                  <a:cubicBezTo>
                    <a:pt x="123" y="13"/>
                    <a:pt x="119" y="18"/>
                    <a:pt x="115" y="24"/>
                  </a:cubicBezTo>
                  <a:cubicBezTo>
                    <a:pt x="111" y="31"/>
                    <a:pt x="107" y="39"/>
                    <a:pt x="103" y="48"/>
                  </a:cubicBezTo>
                  <a:cubicBezTo>
                    <a:pt x="99" y="57"/>
                    <a:pt x="95" y="68"/>
                    <a:pt x="91" y="80"/>
                  </a:cubicBezTo>
                  <a:cubicBezTo>
                    <a:pt x="86" y="92"/>
                    <a:pt x="82" y="106"/>
                    <a:pt x="78" y="122"/>
                  </a:cubicBezTo>
                  <a:cubicBezTo>
                    <a:pt x="77" y="126"/>
                    <a:pt x="75" y="131"/>
                    <a:pt x="74" y="137"/>
                  </a:cubicBezTo>
                  <a:cubicBezTo>
                    <a:pt x="72" y="143"/>
                    <a:pt x="71" y="150"/>
                    <a:pt x="69" y="157"/>
                  </a:cubicBezTo>
                  <a:cubicBezTo>
                    <a:pt x="67" y="165"/>
                    <a:pt x="66" y="173"/>
                    <a:pt x="64" y="182"/>
                  </a:cubicBezTo>
                  <a:cubicBezTo>
                    <a:pt x="62" y="191"/>
                    <a:pt x="60" y="200"/>
                    <a:pt x="58" y="210"/>
                  </a:cubicBezTo>
                  <a:cubicBezTo>
                    <a:pt x="0" y="210"/>
                    <a:pt x="0" y="210"/>
                    <a:pt x="0" y="210"/>
                  </a:cubicBezTo>
                  <a:cubicBezTo>
                    <a:pt x="64" y="424"/>
                    <a:pt x="64" y="424"/>
                    <a:pt x="91" y="463"/>
                  </a:cubicBezTo>
                  <a:cubicBezTo>
                    <a:pt x="92" y="463"/>
                    <a:pt x="92" y="463"/>
                    <a:pt x="92" y="463"/>
                  </a:cubicBezTo>
                </a:path>
              </a:pathLst>
            </a:custGeom>
            <a:grpFill/>
            <a:ln w="6350" cmpd="sng">
              <a:solidFill>
                <a:sysClr val="windowText" lastClr="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rebuchet MS"/>
                <a:ea typeface="+mn-ea"/>
                <a:cs typeface="+mn-cs"/>
              </a:endParaRPr>
            </a:p>
          </p:txBody>
        </p:sp>
      </p:grpSp>
      <p:sp>
        <p:nvSpPr>
          <p:cNvPr id="64" name="Oval 63">
            <a:extLst>
              <a:ext uri="{FF2B5EF4-FFF2-40B4-BE49-F238E27FC236}">
                <a16:creationId xmlns:a16="http://schemas.microsoft.com/office/drawing/2014/main" xmlns="" id="{55D220E6-B1A1-4218-AD05-7C2643671DFC}"/>
              </a:ext>
            </a:extLst>
          </p:cNvPr>
          <p:cNvSpPr/>
          <p:nvPr/>
        </p:nvSpPr>
        <p:spPr>
          <a:xfrm>
            <a:off x="4321803" y="3478868"/>
            <a:ext cx="518474" cy="518474"/>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3</a:t>
            </a:r>
          </a:p>
        </p:txBody>
      </p:sp>
      <p:sp>
        <p:nvSpPr>
          <p:cNvPr id="65" name="TextBox 64">
            <a:extLst>
              <a:ext uri="{FF2B5EF4-FFF2-40B4-BE49-F238E27FC236}">
                <a16:creationId xmlns:a16="http://schemas.microsoft.com/office/drawing/2014/main" xmlns="" id="{B5DE1D71-3934-497C-9BE0-E4A4244AD3EF}"/>
              </a:ext>
            </a:extLst>
          </p:cNvPr>
          <p:cNvSpPr txBox="1"/>
          <p:nvPr/>
        </p:nvSpPr>
        <p:spPr>
          <a:xfrm>
            <a:off x="261328" y="5020938"/>
            <a:ext cx="17360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rebuchet MS"/>
                <a:ea typeface="+mn-ea"/>
                <a:cs typeface="+mn-cs"/>
              </a:rPr>
              <a:t>ACH project management and other administration costs</a:t>
            </a:r>
          </a:p>
        </p:txBody>
      </p:sp>
      <p:sp>
        <p:nvSpPr>
          <p:cNvPr id="66" name="TextBox 65">
            <a:extLst>
              <a:ext uri="{FF2B5EF4-FFF2-40B4-BE49-F238E27FC236}">
                <a16:creationId xmlns:a16="http://schemas.microsoft.com/office/drawing/2014/main" xmlns="" id="{E30F750C-39D9-41AB-A6DC-43D46A53C375}"/>
              </a:ext>
            </a:extLst>
          </p:cNvPr>
          <p:cNvSpPr txBox="1"/>
          <p:nvPr/>
        </p:nvSpPr>
        <p:spPr>
          <a:xfrm>
            <a:off x="2333774" y="4990858"/>
            <a:ext cx="17360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rebuchet MS"/>
                <a:ea typeface="+mn-ea"/>
                <a:cs typeface="+mn-cs"/>
              </a:rPr>
              <a:t>Pathways, HIE and data analytics infrastructure, workforce strategy, and technical assistance / training </a:t>
            </a:r>
          </a:p>
        </p:txBody>
      </p:sp>
      <p:sp>
        <p:nvSpPr>
          <p:cNvPr id="67" name="TextBox 66">
            <a:extLst>
              <a:ext uri="{FF2B5EF4-FFF2-40B4-BE49-F238E27FC236}">
                <a16:creationId xmlns:a16="http://schemas.microsoft.com/office/drawing/2014/main" xmlns="" id="{549642FC-FE53-41E4-873E-C55058211C98}"/>
              </a:ext>
            </a:extLst>
          </p:cNvPr>
          <p:cNvSpPr txBox="1"/>
          <p:nvPr/>
        </p:nvSpPr>
        <p:spPr>
          <a:xfrm>
            <a:off x="4517806" y="4990858"/>
            <a:ext cx="17360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rebuchet MS"/>
                <a:ea typeface="+mn-ea"/>
                <a:cs typeface="+mn-cs"/>
              </a:rPr>
              <a:t>Fixed, HCA driven performance (pay for reporting / pay for performance), ACH driven performance</a:t>
            </a:r>
          </a:p>
        </p:txBody>
      </p:sp>
      <p:sp>
        <p:nvSpPr>
          <p:cNvPr id="68" name="TextBox 67">
            <a:extLst>
              <a:ext uri="{FF2B5EF4-FFF2-40B4-BE49-F238E27FC236}">
                <a16:creationId xmlns:a16="http://schemas.microsoft.com/office/drawing/2014/main" xmlns="" id="{0DB39FF7-3004-41B6-A23B-0DE01104B70D}"/>
              </a:ext>
            </a:extLst>
          </p:cNvPr>
          <p:cNvSpPr txBox="1"/>
          <p:nvPr/>
        </p:nvSpPr>
        <p:spPr>
          <a:xfrm>
            <a:off x="6701838" y="4990858"/>
            <a:ext cx="17360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rebuchet MS"/>
                <a:ea typeface="+mn-ea"/>
                <a:cs typeface="+mn-cs"/>
              </a:rPr>
              <a:t>Funds based on project assessments</a:t>
            </a:r>
          </a:p>
        </p:txBody>
      </p:sp>
      <p:sp>
        <p:nvSpPr>
          <p:cNvPr id="69" name="Oval 68">
            <a:extLst>
              <a:ext uri="{FF2B5EF4-FFF2-40B4-BE49-F238E27FC236}">
                <a16:creationId xmlns:a16="http://schemas.microsoft.com/office/drawing/2014/main" xmlns="" id="{9222E063-2FDF-4B25-8FF0-E4B98D1ACE11}"/>
              </a:ext>
            </a:extLst>
          </p:cNvPr>
          <p:cNvSpPr/>
          <p:nvPr/>
        </p:nvSpPr>
        <p:spPr>
          <a:xfrm>
            <a:off x="2211253" y="3526767"/>
            <a:ext cx="518474" cy="518474"/>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1694295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B98721CE-2A29-4A11-9F1C-D54397AF33BA}"/>
              </a:ext>
            </a:extLst>
          </p:cNvPr>
          <p:cNvSpPr>
            <a:spLocks noGrp="1"/>
          </p:cNvSpPr>
          <p:nvPr>
            <p:ph type="title"/>
          </p:nvPr>
        </p:nvSpPr>
        <p:spPr/>
        <p:txBody>
          <a:bodyPr/>
          <a:lstStyle/>
          <a:p>
            <a:r>
              <a:rPr lang="en-US" b="1" dirty="0"/>
              <a:t>Sustainability: </a:t>
            </a:r>
            <a:r>
              <a:rPr lang="en-US" dirty="0"/>
              <a:t>Community Resiliency Fund</a:t>
            </a:r>
          </a:p>
        </p:txBody>
      </p:sp>
      <p:sp>
        <p:nvSpPr>
          <p:cNvPr id="4" name="Slide Number Placeholder 3">
            <a:extLst>
              <a:ext uri="{FF2B5EF4-FFF2-40B4-BE49-F238E27FC236}">
                <a16:creationId xmlns:a16="http://schemas.microsoft.com/office/drawing/2014/main" xmlns="" id="{BD7CAE03-E63C-4018-A56A-86DB2B049AC1}"/>
              </a:ext>
            </a:extLst>
          </p:cNvPr>
          <p:cNvSpPr>
            <a:spLocks noGrp="1"/>
          </p:cNvSpPr>
          <p:nvPr>
            <p:ph type="sldNum" sz="quarter" idx="16"/>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E7E6E6">
                    <a:lumMod val="50000"/>
                  </a:srgbClr>
                </a:solidFill>
                <a:effectLst/>
                <a:uLnTx/>
                <a:uFillTx/>
                <a:latin typeface="Rockwell"/>
                <a:ea typeface="+mn-ea"/>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E7E6E6">
                  <a:lumMod val="50000"/>
                </a:srgbClr>
              </a:solidFill>
              <a:effectLst/>
              <a:uLnTx/>
              <a:uFillTx/>
              <a:latin typeface="Rockwell"/>
              <a:ea typeface="+mn-ea"/>
            </a:endParaRPr>
          </a:p>
        </p:txBody>
      </p:sp>
      <p:pic>
        <p:nvPicPr>
          <p:cNvPr id="7" name="Picture 6">
            <a:extLst>
              <a:ext uri="{FF2B5EF4-FFF2-40B4-BE49-F238E27FC236}">
                <a16:creationId xmlns:a16="http://schemas.microsoft.com/office/drawing/2014/main" xmlns="" id="{3E471326-E097-4375-B0C4-DB6897983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500"/>
            <a:ext cx="9144000" cy="3429000"/>
          </a:xfrm>
          <a:prstGeom prst="rect">
            <a:avLst/>
          </a:prstGeom>
        </p:spPr>
      </p:pic>
      <p:grpSp>
        <p:nvGrpSpPr>
          <p:cNvPr id="8" name="Group 7">
            <a:extLst>
              <a:ext uri="{FF2B5EF4-FFF2-40B4-BE49-F238E27FC236}">
                <a16:creationId xmlns:a16="http://schemas.microsoft.com/office/drawing/2014/main" xmlns="" id="{E02DEC6B-6EC9-4BCE-BD1C-80F9C3550365}"/>
              </a:ext>
            </a:extLst>
          </p:cNvPr>
          <p:cNvGrpSpPr/>
          <p:nvPr/>
        </p:nvGrpSpPr>
        <p:grpSpPr>
          <a:xfrm>
            <a:off x="2549401" y="1934079"/>
            <a:ext cx="3798477" cy="3798477"/>
            <a:chOff x="-2534516" y="2050329"/>
            <a:chExt cx="2669987" cy="2669987"/>
          </a:xfrm>
          <a:solidFill>
            <a:srgbClr val="2F5597"/>
          </a:solidFill>
        </p:grpSpPr>
        <p:sp>
          <p:nvSpPr>
            <p:cNvPr id="9" name="Flowchart: Sequential Access Storage 8">
              <a:extLst>
                <a:ext uri="{FF2B5EF4-FFF2-40B4-BE49-F238E27FC236}">
                  <a16:creationId xmlns:a16="http://schemas.microsoft.com/office/drawing/2014/main" xmlns="" id="{E4263F24-0D9A-4706-9704-F8336DDDE4EA}"/>
                </a:ext>
              </a:extLst>
            </p:cNvPr>
            <p:cNvSpPr/>
            <p:nvPr/>
          </p:nvSpPr>
          <p:spPr>
            <a:xfrm>
              <a:off x="-2534516" y="2050329"/>
              <a:ext cx="2669987" cy="2669987"/>
            </a:xfrm>
            <a:prstGeom prst="flowChartMagnetic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Flowchart: Sequential Access Storage 9">
              <a:extLst>
                <a:ext uri="{FF2B5EF4-FFF2-40B4-BE49-F238E27FC236}">
                  <a16:creationId xmlns:a16="http://schemas.microsoft.com/office/drawing/2014/main" xmlns="" id="{3F4E5FD2-3ADE-40C0-A834-03981B061341}"/>
                </a:ext>
              </a:extLst>
            </p:cNvPr>
            <p:cNvSpPr/>
            <p:nvPr/>
          </p:nvSpPr>
          <p:spPr>
            <a:xfrm rot="10800000">
              <a:off x="-2534516" y="2050329"/>
              <a:ext cx="2669987" cy="2669987"/>
            </a:xfrm>
            <a:prstGeom prst="flowChartMagnetic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 </a:t>
              </a:r>
            </a:p>
          </p:txBody>
        </p:sp>
      </p:grpSp>
      <p:sp>
        <p:nvSpPr>
          <p:cNvPr id="11" name="Arrow: Right 10">
            <a:extLst>
              <a:ext uri="{FF2B5EF4-FFF2-40B4-BE49-F238E27FC236}">
                <a16:creationId xmlns:a16="http://schemas.microsoft.com/office/drawing/2014/main" xmlns="" id="{E8C20D0C-3334-4CCF-8C55-804A5E39691E}"/>
              </a:ext>
            </a:extLst>
          </p:cNvPr>
          <p:cNvSpPr/>
          <p:nvPr/>
        </p:nvSpPr>
        <p:spPr>
          <a:xfrm>
            <a:off x="1254798" y="1600880"/>
            <a:ext cx="1887984" cy="1210244"/>
          </a:xfrm>
          <a:prstGeom prst="rightArrow">
            <a:avLst/>
          </a:prstGeom>
          <a:solidFill>
            <a:srgbClr val="2F559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2" name="Arrow: Right 11">
            <a:extLst>
              <a:ext uri="{FF2B5EF4-FFF2-40B4-BE49-F238E27FC236}">
                <a16:creationId xmlns:a16="http://schemas.microsoft.com/office/drawing/2014/main" xmlns="" id="{1E858FBB-261A-4F59-9159-D85B3CE3CB67}"/>
              </a:ext>
            </a:extLst>
          </p:cNvPr>
          <p:cNvSpPr/>
          <p:nvPr/>
        </p:nvSpPr>
        <p:spPr>
          <a:xfrm>
            <a:off x="5471481" y="4869567"/>
            <a:ext cx="1320406" cy="1163764"/>
          </a:xfrm>
          <a:prstGeom prst="rightArrow">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Rectangle: Diagonal Corners Snipped 12">
            <a:extLst>
              <a:ext uri="{FF2B5EF4-FFF2-40B4-BE49-F238E27FC236}">
                <a16:creationId xmlns:a16="http://schemas.microsoft.com/office/drawing/2014/main" xmlns="" id="{D5843FCA-9B82-452B-9C0E-920D40B4A875}"/>
              </a:ext>
            </a:extLst>
          </p:cNvPr>
          <p:cNvSpPr/>
          <p:nvPr/>
        </p:nvSpPr>
        <p:spPr>
          <a:xfrm>
            <a:off x="54556" y="1920627"/>
            <a:ext cx="2045124" cy="3800213"/>
          </a:xfrm>
          <a:prstGeom prst="snip2Diag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4" name="Rectangle: Diagonal Corners Snipped 13">
            <a:extLst>
              <a:ext uri="{FF2B5EF4-FFF2-40B4-BE49-F238E27FC236}">
                <a16:creationId xmlns:a16="http://schemas.microsoft.com/office/drawing/2014/main" xmlns="" id="{DAA4308B-10F8-4E52-971D-911AB09B1D59}"/>
              </a:ext>
            </a:extLst>
          </p:cNvPr>
          <p:cNvSpPr/>
          <p:nvPr/>
        </p:nvSpPr>
        <p:spPr>
          <a:xfrm>
            <a:off x="199574" y="2188353"/>
            <a:ext cx="1755089" cy="736245"/>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62626"/>
                </a:solidFill>
                <a:effectLst/>
                <a:uLnTx/>
                <a:uFillTx/>
                <a:latin typeface="Trebuchet MS" panose="020B0603020202020204" pitchFamily="34" charset="0"/>
                <a:ea typeface="+mn-ea"/>
                <a:cs typeface="+mn-cs"/>
              </a:rPr>
              <a:t>Hospital Community Benefit</a:t>
            </a:r>
          </a:p>
        </p:txBody>
      </p:sp>
      <p:sp>
        <p:nvSpPr>
          <p:cNvPr id="15" name="Rectangle: Diagonal Corners Snipped 14">
            <a:extLst>
              <a:ext uri="{FF2B5EF4-FFF2-40B4-BE49-F238E27FC236}">
                <a16:creationId xmlns:a16="http://schemas.microsoft.com/office/drawing/2014/main" xmlns="" id="{161B8C8A-3C3E-4837-B48C-18FEC8950125}"/>
              </a:ext>
            </a:extLst>
          </p:cNvPr>
          <p:cNvSpPr/>
          <p:nvPr/>
        </p:nvSpPr>
        <p:spPr>
          <a:xfrm>
            <a:off x="199574" y="3029952"/>
            <a:ext cx="1755089" cy="736245"/>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62626"/>
                </a:solidFill>
                <a:effectLst/>
                <a:uLnTx/>
                <a:uFillTx/>
                <a:latin typeface="Trebuchet MS" panose="020B0603020202020204" pitchFamily="34" charset="0"/>
                <a:ea typeface="+mn-ea"/>
                <a:cs typeface="+mn-cs"/>
              </a:rPr>
              <a:t>Community Development Financing </a:t>
            </a:r>
          </a:p>
        </p:txBody>
      </p:sp>
      <p:sp>
        <p:nvSpPr>
          <p:cNvPr id="16" name="Rectangle: Diagonal Corners Snipped 15">
            <a:extLst>
              <a:ext uri="{FF2B5EF4-FFF2-40B4-BE49-F238E27FC236}">
                <a16:creationId xmlns:a16="http://schemas.microsoft.com/office/drawing/2014/main" xmlns="" id="{17DC86DD-DEBF-4389-931C-50001B6EC7FC}"/>
              </a:ext>
            </a:extLst>
          </p:cNvPr>
          <p:cNvSpPr/>
          <p:nvPr/>
        </p:nvSpPr>
        <p:spPr>
          <a:xfrm>
            <a:off x="199574" y="3871551"/>
            <a:ext cx="1755089" cy="736245"/>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62626"/>
                </a:solidFill>
                <a:effectLst/>
                <a:uLnTx/>
                <a:uFillTx/>
                <a:latin typeface="Trebuchet MS" panose="020B0603020202020204" pitchFamily="34" charset="0"/>
                <a:ea typeface="+mn-ea"/>
                <a:cs typeface="+mn-cs"/>
              </a:rPr>
              <a:t>Public and Private Funding Sources and Initiatives</a:t>
            </a:r>
          </a:p>
        </p:txBody>
      </p:sp>
      <p:sp>
        <p:nvSpPr>
          <p:cNvPr id="17" name="Rectangle: Diagonal Corners Snipped 16">
            <a:extLst>
              <a:ext uri="{FF2B5EF4-FFF2-40B4-BE49-F238E27FC236}">
                <a16:creationId xmlns:a16="http://schemas.microsoft.com/office/drawing/2014/main" xmlns="" id="{9E397AAA-E050-47C5-BF57-5ED3379DD170}"/>
              </a:ext>
            </a:extLst>
          </p:cNvPr>
          <p:cNvSpPr/>
          <p:nvPr/>
        </p:nvSpPr>
        <p:spPr>
          <a:xfrm>
            <a:off x="199574" y="4713151"/>
            <a:ext cx="1755089" cy="736245"/>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62626"/>
                </a:solidFill>
                <a:effectLst/>
                <a:uLnTx/>
                <a:uFillTx/>
                <a:latin typeface="Trebuchet MS" panose="020B0603020202020204" pitchFamily="34" charset="0"/>
                <a:ea typeface="+mn-ea"/>
                <a:cs typeface="+mn-cs"/>
              </a:rPr>
              <a:t>Other </a:t>
            </a:r>
          </a:p>
        </p:txBody>
      </p:sp>
      <p:sp>
        <p:nvSpPr>
          <p:cNvPr id="18" name="Rectangle: Diagonal Corners Snipped 17">
            <a:extLst>
              <a:ext uri="{FF2B5EF4-FFF2-40B4-BE49-F238E27FC236}">
                <a16:creationId xmlns:a16="http://schemas.microsoft.com/office/drawing/2014/main" xmlns="" id="{1621A1DE-3B6D-4851-8694-32EFE4418059}"/>
              </a:ext>
            </a:extLst>
          </p:cNvPr>
          <p:cNvSpPr/>
          <p:nvPr/>
        </p:nvSpPr>
        <p:spPr>
          <a:xfrm>
            <a:off x="6866389" y="1920627"/>
            <a:ext cx="2222920" cy="3800213"/>
          </a:xfrm>
          <a:prstGeom prst="snip2Diag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Rectangle: Diagonal Corners Snipped 18">
            <a:extLst>
              <a:ext uri="{FF2B5EF4-FFF2-40B4-BE49-F238E27FC236}">
                <a16:creationId xmlns:a16="http://schemas.microsoft.com/office/drawing/2014/main" xmlns="" id="{76ED93A4-0594-4060-A3FF-8C7BABD03337}"/>
              </a:ext>
            </a:extLst>
          </p:cNvPr>
          <p:cNvSpPr/>
          <p:nvPr/>
        </p:nvSpPr>
        <p:spPr>
          <a:xfrm>
            <a:off x="6981091" y="2115434"/>
            <a:ext cx="1954465" cy="548640"/>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62626"/>
                </a:solidFill>
                <a:effectLst/>
                <a:uLnTx/>
                <a:uFillTx/>
                <a:latin typeface="Trebuchet MS" panose="020B0603020202020204" pitchFamily="34" charset="0"/>
                <a:ea typeface="+mn-ea"/>
                <a:cs typeface="+mn-cs"/>
              </a:rPr>
              <a:t>Built Environment / Community Infrastructure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62626"/>
                </a:solidFill>
                <a:effectLst/>
                <a:uLnTx/>
                <a:uFillTx/>
                <a:latin typeface="Trebuchet MS" panose="020B0603020202020204" pitchFamily="34" charset="0"/>
                <a:ea typeface="+mn-ea"/>
                <a:cs typeface="+mn-cs"/>
              </a:rPr>
              <a:t>(food, housing, transportation, green space, safe streets, etc.)</a:t>
            </a:r>
          </a:p>
        </p:txBody>
      </p:sp>
      <p:sp>
        <p:nvSpPr>
          <p:cNvPr id="20" name="Rectangle: Diagonal Corners Snipped 19">
            <a:extLst>
              <a:ext uri="{FF2B5EF4-FFF2-40B4-BE49-F238E27FC236}">
                <a16:creationId xmlns:a16="http://schemas.microsoft.com/office/drawing/2014/main" xmlns="" id="{50E00C73-3142-4AA6-AB65-5386CE763C77}"/>
              </a:ext>
            </a:extLst>
          </p:cNvPr>
          <p:cNvSpPr/>
          <p:nvPr/>
        </p:nvSpPr>
        <p:spPr>
          <a:xfrm>
            <a:off x="6981091" y="2828488"/>
            <a:ext cx="1954465" cy="548640"/>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62626"/>
                </a:solidFill>
                <a:effectLst/>
                <a:uLnTx/>
                <a:uFillTx/>
                <a:latin typeface="Trebuchet MS" panose="020B0603020202020204" pitchFamily="34" charset="0"/>
                <a:ea typeface="+mn-ea"/>
                <a:cs typeface="+mn-cs"/>
              </a:rPr>
              <a:t>Economic and Social Supports and Programs </a:t>
            </a:r>
          </a:p>
        </p:txBody>
      </p:sp>
      <p:sp>
        <p:nvSpPr>
          <p:cNvPr id="21" name="Rectangle: Diagonal Corners Snipped 20">
            <a:extLst>
              <a:ext uri="{FF2B5EF4-FFF2-40B4-BE49-F238E27FC236}">
                <a16:creationId xmlns:a16="http://schemas.microsoft.com/office/drawing/2014/main" xmlns="" id="{12E8FA74-57F0-47F2-A9CC-2C8CBF60802B}"/>
              </a:ext>
            </a:extLst>
          </p:cNvPr>
          <p:cNvSpPr/>
          <p:nvPr/>
        </p:nvSpPr>
        <p:spPr>
          <a:xfrm>
            <a:off x="6981090" y="3541542"/>
            <a:ext cx="1954465" cy="548640"/>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62626"/>
                </a:solidFill>
                <a:effectLst/>
                <a:uLnTx/>
                <a:uFillTx/>
                <a:latin typeface="Trebuchet MS" panose="020B0603020202020204" pitchFamily="34" charset="0"/>
                <a:ea typeface="+mn-ea"/>
                <a:cs typeface="+mn-cs"/>
              </a:rPr>
              <a:t>Health Promotion and Prevention Supports and Programs</a:t>
            </a:r>
          </a:p>
        </p:txBody>
      </p:sp>
      <p:sp>
        <p:nvSpPr>
          <p:cNvPr id="22" name="Rectangle: Diagonal Corners Snipped 21">
            <a:extLst>
              <a:ext uri="{FF2B5EF4-FFF2-40B4-BE49-F238E27FC236}">
                <a16:creationId xmlns:a16="http://schemas.microsoft.com/office/drawing/2014/main" xmlns="" id="{AACD9042-F757-4071-9C5C-435EF15F09A8}"/>
              </a:ext>
            </a:extLst>
          </p:cNvPr>
          <p:cNvSpPr/>
          <p:nvPr/>
        </p:nvSpPr>
        <p:spPr>
          <a:xfrm>
            <a:off x="6981089" y="4254596"/>
            <a:ext cx="1954465" cy="548640"/>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62626"/>
                </a:solidFill>
                <a:effectLst/>
                <a:uLnTx/>
                <a:uFillTx/>
                <a:latin typeface="Trebuchet MS" panose="020B0603020202020204" pitchFamily="34" charset="0"/>
                <a:ea typeface="+mn-ea"/>
                <a:cs typeface="+mn-cs"/>
              </a:rPr>
              <a:t>Equity </a:t>
            </a:r>
          </a:p>
        </p:txBody>
      </p:sp>
      <p:sp>
        <p:nvSpPr>
          <p:cNvPr id="23" name="Rectangle: Diagonal Corners Snipped 22">
            <a:extLst>
              <a:ext uri="{FF2B5EF4-FFF2-40B4-BE49-F238E27FC236}">
                <a16:creationId xmlns:a16="http://schemas.microsoft.com/office/drawing/2014/main" xmlns="" id="{E2E566C2-75EF-4B83-B9D1-495D7BB661D3}"/>
              </a:ext>
            </a:extLst>
          </p:cNvPr>
          <p:cNvSpPr/>
          <p:nvPr/>
        </p:nvSpPr>
        <p:spPr>
          <a:xfrm>
            <a:off x="6988830" y="4967650"/>
            <a:ext cx="1954465" cy="548640"/>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62626"/>
                </a:solidFill>
                <a:effectLst/>
                <a:uLnTx/>
                <a:uFillTx/>
                <a:latin typeface="Trebuchet MS" panose="020B0603020202020204" pitchFamily="34" charset="0"/>
                <a:ea typeface="+mn-ea"/>
                <a:cs typeface="+mn-cs"/>
              </a:rPr>
              <a:t>Other</a:t>
            </a:r>
          </a:p>
        </p:txBody>
      </p:sp>
      <p:sp>
        <p:nvSpPr>
          <p:cNvPr id="24" name="Plaque 23">
            <a:extLst>
              <a:ext uri="{FF2B5EF4-FFF2-40B4-BE49-F238E27FC236}">
                <a16:creationId xmlns:a16="http://schemas.microsoft.com/office/drawing/2014/main" xmlns="" id="{DF76AFEC-6E25-4E58-AA46-4CB52CF7FEC2}"/>
              </a:ext>
            </a:extLst>
          </p:cNvPr>
          <p:cNvSpPr/>
          <p:nvPr/>
        </p:nvSpPr>
        <p:spPr>
          <a:xfrm>
            <a:off x="3599950" y="3013855"/>
            <a:ext cx="1667485" cy="143255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62626"/>
                </a:solidFill>
                <a:effectLst/>
                <a:uLnTx/>
                <a:uFillTx/>
                <a:latin typeface="Trebuchet MS" panose="020B0603020202020204" pitchFamily="34" charset="0"/>
                <a:ea typeface="+mn-ea"/>
                <a:cs typeface="+mn-cs"/>
              </a:rPr>
              <a:t>Community Resiliency Fund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262626"/>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62626"/>
                </a:solidFill>
                <a:effectLst/>
                <a:uLnTx/>
                <a:uFillTx/>
                <a:latin typeface="Trebuchet MS" panose="020B0603020202020204" pitchFamily="34" charset="0"/>
                <a:ea typeface="+mn-ea"/>
                <a:cs typeface="+mn-cs"/>
              </a:rPr>
              <a:t>Goal: Make aligned short and long-term investments to further community health </a:t>
            </a:r>
          </a:p>
        </p:txBody>
      </p:sp>
      <p:sp>
        <p:nvSpPr>
          <p:cNvPr id="25" name="TextBox 24">
            <a:extLst>
              <a:ext uri="{FF2B5EF4-FFF2-40B4-BE49-F238E27FC236}">
                <a16:creationId xmlns:a16="http://schemas.microsoft.com/office/drawing/2014/main" xmlns="" id="{C86F352E-52CF-4372-A97C-2C5511DD82D8}"/>
              </a:ext>
            </a:extLst>
          </p:cNvPr>
          <p:cNvSpPr txBox="1"/>
          <p:nvPr/>
        </p:nvSpPr>
        <p:spPr>
          <a:xfrm>
            <a:off x="3860168" y="2545573"/>
            <a:ext cx="1200369"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Aligned Vision and Strategy </a:t>
            </a:r>
          </a:p>
        </p:txBody>
      </p:sp>
      <p:sp>
        <p:nvSpPr>
          <p:cNvPr id="26" name="TextBox 25">
            <a:extLst>
              <a:ext uri="{FF2B5EF4-FFF2-40B4-BE49-F238E27FC236}">
                <a16:creationId xmlns:a16="http://schemas.microsoft.com/office/drawing/2014/main" xmlns="" id="{0DB2E673-6929-49FE-9C3A-078CC4A5B0FC}"/>
              </a:ext>
            </a:extLst>
          </p:cNvPr>
          <p:cNvSpPr txBox="1"/>
          <p:nvPr/>
        </p:nvSpPr>
        <p:spPr>
          <a:xfrm>
            <a:off x="2577876" y="2845603"/>
            <a:ext cx="120036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Community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Input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(CVC)</a:t>
            </a:r>
          </a:p>
        </p:txBody>
      </p:sp>
      <p:sp>
        <p:nvSpPr>
          <p:cNvPr id="27" name="TextBox 26">
            <a:extLst>
              <a:ext uri="{FF2B5EF4-FFF2-40B4-BE49-F238E27FC236}">
                <a16:creationId xmlns:a16="http://schemas.microsoft.com/office/drawing/2014/main" xmlns="" id="{51BD6FB5-110C-4E92-B40B-47CD0AF03482}"/>
              </a:ext>
            </a:extLst>
          </p:cNvPr>
          <p:cNvSpPr txBox="1"/>
          <p:nvPr/>
        </p:nvSpPr>
        <p:spPr>
          <a:xfrm>
            <a:off x="5101022" y="2840883"/>
            <a:ext cx="120036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Strategic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Improvement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Team</a:t>
            </a:r>
          </a:p>
        </p:txBody>
      </p:sp>
      <p:sp>
        <p:nvSpPr>
          <p:cNvPr id="28" name="TextBox 27">
            <a:extLst>
              <a:ext uri="{FF2B5EF4-FFF2-40B4-BE49-F238E27FC236}">
                <a16:creationId xmlns:a16="http://schemas.microsoft.com/office/drawing/2014/main" xmlns="" id="{D638179A-249E-40E8-A581-C0A644B8C68D}"/>
              </a:ext>
            </a:extLst>
          </p:cNvPr>
          <p:cNvSpPr txBox="1"/>
          <p:nvPr/>
        </p:nvSpPr>
        <p:spPr>
          <a:xfrm>
            <a:off x="2549401" y="3482845"/>
            <a:ext cx="105054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Regional Cross-Sector Data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Infrastructure</a:t>
            </a:r>
          </a:p>
        </p:txBody>
      </p:sp>
      <p:sp>
        <p:nvSpPr>
          <p:cNvPr id="29" name="TextBox 28">
            <a:extLst>
              <a:ext uri="{FF2B5EF4-FFF2-40B4-BE49-F238E27FC236}">
                <a16:creationId xmlns:a16="http://schemas.microsoft.com/office/drawing/2014/main" xmlns="" id="{931AF951-D287-4D25-A6E8-3F632C6E2F0F}"/>
              </a:ext>
            </a:extLst>
          </p:cNvPr>
          <p:cNvSpPr txBox="1"/>
          <p:nvPr/>
        </p:nvSpPr>
        <p:spPr>
          <a:xfrm>
            <a:off x="5159883" y="3462138"/>
            <a:ext cx="120036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Cross-Sector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Local Expertise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(DLT/RHIP)</a:t>
            </a:r>
          </a:p>
        </p:txBody>
      </p:sp>
      <p:sp>
        <p:nvSpPr>
          <p:cNvPr id="30" name="TextBox 29">
            <a:extLst>
              <a:ext uri="{FF2B5EF4-FFF2-40B4-BE49-F238E27FC236}">
                <a16:creationId xmlns:a16="http://schemas.microsoft.com/office/drawing/2014/main" xmlns="" id="{2F570979-966E-410F-BD12-8208B53984E0}"/>
              </a:ext>
            </a:extLst>
          </p:cNvPr>
          <p:cNvSpPr txBox="1"/>
          <p:nvPr/>
        </p:nvSpPr>
        <p:spPr>
          <a:xfrm>
            <a:off x="3833507" y="4576429"/>
            <a:ext cx="120037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Pathways Care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Coordination</a:t>
            </a:r>
          </a:p>
        </p:txBody>
      </p:sp>
      <p:sp>
        <p:nvSpPr>
          <p:cNvPr id="31" name="TextBox 30">
            <a:extLst>
              <a:ext uri="{FF2B5EF4-FFF2-40B4-BE49-F238E27FC236}">
                <a16:creationId xmlns:a16="http://schemas.microsoft.com/office/drawing/2014/main" xmlns="" id="{E6C7017E-9F3F-4C7A-8289-2AD2D3C690AA}"/>
              </a:ext>
            </a:extLst>
          </p:cNvPr>
          <p:cNvSpPr txBox="1"/>
          <p:nvPr/>
        </p:nvSpPr>
        <p:spPr>
          <a:xfrm>
            <a:off x="2579273" y="4365410"/>
            <a:ext cx="120037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Cross-Sector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Governance</a:t>
            </a:r>
          </a:p>
        </p:txBody>
      </p:sp>
      <p:sp>
        <p:nvSpPr>
          <p:cNvPr id="32" name="TextBox 31">
            <a:extLst>
              <a:ext uri="{FF2B5EF4-FFF2-40B4-BE49-F238E27FC236}">
                <a16:creationId xmlns:a16="http://schemas.microsoft.com/office/drawing/2014/main" xmlns="" id="{EC45AD60-007F-4EC5-8BC5-724DEB830891}"/>
              </a:ext>
            </a:extLst>
          </p:cNvPr>
          <p:cNvSpPr txBox="1"/>
          <p:nvPr/>
        </p:nvSpPr>
        <p:spPr>
          <a:xfrm>
            <a:off x="5102419" y="4360690"/>
            <a:ext cx="1200370"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Shared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Learning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System</a:t>
            </a:r>
          </a:p>
        </p:txBody>
      </p:sp>
      <p:sp>
        <p:nvSpPr>
          <p:cNvPr id="33" name="TextBox 32">
            <a:extLst>
              <a:ext uri="{FF2B5EF4-FFF2-40B4-BE49-F238E27FC236}">
                <a16:creationId xmlns:a16="http://schemas.microsoft.com/office/drawing/2014/main" xmlns="" id="{75A28040-5B67-407D-AECB-D88B171FA2A8}"/>
              </a:ext>
            </a:extLst>
          </p:cNvPr>
          <p:cNvSpPr txBox="1"/>
          <p:nvPr/>
        </p:nvSpPr>
        <p:spPr>
          <a:xfrm>
            <a:off x="79278" y="1521962"/>
            <a:ext cx="2168392" cy="388977"/>
          </a:xfrm>
          <a:prstGeom prst="downArrowCallout">
            <a:avLst/>
          </a:prstGeom>
          <a:solidFill>
            <a:srgbClr val="2F5597"/>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Funding Sources &amp; Mechanisms</a:t>
            </a:r>
          </a:p>
        </p:txBody>
      </p:sp>
      <p:sp>
        <p:nvSpPr>
          <p:cNvPr id="34" name="TextBox 33">
            <a:extLst>
              <a:ext uri="{FF2B5EF4-FFF2-40B4-BE49-F238E27FC236}">
                <a16:creationId xmlns:a16="http://schemas.microsoft.com/office/drawing/2014/main" xmlns="" id="{9F1CED23-C6AB-4E53-92B0-1EEE0FA04C3A}"/>
              </a:ext>
            </a:extLst>
          </p:cNvPr>
          <p:cNvSpPr txBox="1"/>
          <p:nvPr/>
        </p:nvSpPr>
        <p:spPr>
          <a:xfrm>
            <a:off x="6866389" y="1521962"/>
            <a:ext cx="2168392" cy="388977"/>
          </a:xfrm>
          <a:prstGeom prst="downArrowCallout">
            <a:avLst/>
          </a:prstGeom>
          <a:solidFill>
            <a:srgbClr val="2F5597"/>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Example Investments</a:t>
            </a:r>
          </a:p>
        </p:txBody>
      </p:sp>
      <p:sp>
        <p:nvSpPr>
          <p:cNvPr id="35" name="TextBox 34">
            <a:extLst>
              <a:ext uri="{FF2B5EF4-FFF2-40B4-BE49-F238E27FC236}">
                <a16:creationId xmlns:a16="http://schemas.microsoft.com/office/drawing/2014/main" xmlns="" id="{97EE840B-394C-48AE-BE81-B8DEB96FCB03}"/>
              </a:ext>
            </a:extLst>
          </p:cNvPr>
          <p:cNvSpPr txBox="1"/>
          <p:nvPr/>
        </p:nvSpPr>
        <p:spPr>
          <a:xfrm>
            <a:off x="3290772" y="1521962"/>
            <a:ext cx="2168392" cy="388977"/>
          </a:xfrm>
          <a:prstGeom prst="downArrowCallout">
            <a:avLst/>
          </a:prstGeom>
          <a:solidFill>
            <a:srgbClr val="2F5597"/>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ACH Support System </a:t>
            </a:r>
          </a:p>
        </p:txBody>
      </p:sp>
      <p:sp>
        <p:nvSpPr>
          <p:cNvPr id="36" name="TextBox 35">
            <a:extLst>
              <a:ext uri="{FF2B5EF4-FFF2-40B4-BE49-F238E27FC236}">
                <a16:creationId xmlns:a16="http://schemas.microsoft.com/office/drawing/2014/main" xmlns="" id="{A97CD44B-AC37-4C3F-97CD-13BDD95388CC}"/>
              </a:ext>
            </a:extLst>
          </p:cNvPr>
          <p:cNvSpPr txBox="1"/>
          <p:nvPr/>
        </p:nvSpPr>
        <p:spPr>
          <a:xfrm>
            <a:off x="-1974297" y="5787797"/>
            <a:ext cx="8147954"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30000" noProof="0" dirty="0">
                <a:ln>
                  <a:noFill/>
                </a:ln>
                <a:solidFill>
                  <a:srgbClr val="262626"/>
                </a:solidFill>
                <a:effectLst/>
                <a:uLnTx/>
                <a:uFillTx/>
                <a:latin typeface="Trebuchet MS"/>
                <a:ea typeface="+mn-ea"/>
                <a:cs typeface="+mn-cs"/>
              </a:rPr>
              <a:t> 			         Source: Adapted Uncommon Solutions and Providence Core  Updated: 11/13/2017  </a:t>
            </a:r>
            <a:endParaRPr kumimoji="0" lang="en-US" sz="1100" b="0" i="0" u="none" strike="noStrike" kern="1200" cap="none" spc="0" normalizeH="0" baseline="0" noProof="0" dirty="0">
              <a:ln>
                <a:noFill/>
              </a:ln>
              <a:solidFill>
                <a:srgbClr val="262626"/>
              </a:solidFill>
              <a:effectLst/>
              <a:uLnTx/>
              <a:uFillTx/>
              <a:latin typeface="Trebuchet MS"/>
              <a:ea typeface="+mn-ea"/>
              <a:cs typeface="+mn-cs"/>
            </a:endParaRPr>
          </a:p>
        </p:txBody>
      </p:sp>
      <p:pic>
        <p:nvPicPr>
          <p:cNvPr id="38" name="Picture 37" descr="A close up of a logo&#10;&#10;Description generated with very high confidence">
            <a:extLst>
              <a:ext uri="{FF2B5EF4-FFF2-40B4-BE49-F238E27FC236}">
                <a16:creationId xmlns:a16="http://schemas.microsoft.com/office/drawing/2014/main" xmlns="" id="{569B6723-5737-4F3A-903B-ADA9C611283D}"/>
              </a:ext>
            </a:extLst>
          </p:cNvPr>
          <p:cNvPicPr>
            <a:picLocks noChangeAspect="1"/>
          </p:cNvPicPr>
          <p:nvPr/>
        </p:nvPicPr>
        <p:blipFill>
          <a:blip r:embed="rId4"/>
          <a:stretch>
            <a:fillRect/>
          </a:stretch>
        </p:blipFill>
        <p:spPr>
          <a:xfrm>
            <a:off x="199574" y="6277769"/>
            <a:ext cx="2433638" cy="400763"/>
          </a:xfrm>
          <a:prstGeom prst="rect">
            <a:avLst/>
          </a:prstGeom>
        </p:spPr>
      </p:pic>
      <p:pic>
        <p:nvPicPr>
          <p:cNvPr id="6" name="Picture 5">
            <a:extLst>
              <a:ext uri="{FF2B5EF4-FFF2-40B4-BE49-F238E27FC236}">
                <a16:creationId xmlns:a16="http://schemas.microsoft.com/office/drawing/2014/main" xmlns="" id="{CE457885-8AC6-418D-B47D-2B91E34CAED9}"/>
              </a:ext>
            </a:extLst>
          </p:cNvPr>
          <p:cNvPicPr>
            <a:picLocks noChangeAspect="1"/>
          </p:cNvPicPr>
          <p:nvPr/>
        </p:nvPicPr>
        <p:blipFill>
          <a:blip r:embed="rId5"/>
          <a:stretch>
            <a:fillRect/>
          </a:stretch>
        </p:blipFill>
        <p:spPr>
          <a:xfrm>
            <a:off x="3956581" y="6256651"/>
            <a:ext cx="836774" cy="442998"/>
          </a:xfrm>
          <a:prstGeom prst="rect">
            <a:avLst/>
          </a:prstGeom>
        </p:spPr>
      </p:pic>
    </p:spTree>
    <p:extLst>
      <p:ext uri="{BB962C8B-B14F-4D97-AF65-F5344CB8AC3E}">
        <p14:creationId xmlns:p14="http://schemas.microsoft.com/office/powerpoint/2010/main" val="1860945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E1A3E-41C7-4EBF-85AB-F064E091E7C3}"/>
              </a:ext>
            </a:extLst>
          </p:cNvPr>
          <p:cNvSpPr>
            <a:spLocks noGrp="1"/>
          </p:cNvSpPr>
          <p:nvPr>
            <p:ph type="title"/>
          </p:nvPr>
        </p:nvSpPr>
        <p:spPr/>
        <p:txBody>
          <a:bodyPr/>
          <a:lstStyle/>
          <a:p>
            <a:r>
              <a:rPr lang="en-US" dirty="0"/>
              <a:t>Community Care Coordination: </a:t>
            </a:r>
            <a:br>
              <a:rPr lang="en-US" dirty="0"/>
            </a:br>
            <a:r>
              <a:rPr lang="en-US" dirty="0"/>
              <a:t/>
            </a:r>
            <a:br>
              <a:rPr lang="en-US" dirty="0"/>
            </a:br>
            <a:r>
              <a:rPr lang="en-US" dirty="0"/>
              <a:t>Pathways Community HUB</a:t>
            </a:r>
          </a:p>
        </p:txBody>
      </p:sp>
    </p:spTree>
    <p:extLst>
      <p:ext uri="{BB962C8B-B14F-4D97-AF65-F5344CB8AC3E}">
        <p14:creationId xmlns:p14="http://schemas.microsoft.com/office/powerpoint/2010/main" val="2932836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3F2773A-61F9-4B4F-BCEA-6CD45BF08FDC}"/>
              </a:ext>
            </a:extLst>
          </p:cNvPr>
          <p:cNvPicPr>
            <a:picLocks noChangeAspect="1"/>
          </p:cNvPicPr>
          <p:nvPr/>
        </p:nvPicPr>
        <p:blipFill>
          <a:blip r:embed="rId2"/>
          <a:stretch>
            <a:fillRect/>
          </a:stretch>
        </p:blipFill>
        <p:spPr>
          <a:xfrm>
            <a:off x="1366895" y="1163109"/>
            <a:ext cx="4754632" cy="914069"/>
          </a:xfrm>
          <a:prstGeom prst="rect">
            <a:avLst/>
          </a:prstGeom>
        </p:spPr>
      </p:pic>
      <p:pic>
        <p:nvPicPr>
          <p:cNvPr id="6" name="Picture 5">
            <a:extLst>
              <a:ext uri="{FF2B5EF4-FFF2-40B4-BE49-F238E27FC236}">
                <a16:creationId xmlns:a16="http://schemas.microsoft.com/office/drawing/2014/main" xmlns="" id="{BD9CB65F-73CF-4DA3-B29E-D374AC8CA9D3}"/>
              </a:ext>
            </a:extLst>
          </p:cNvPr>
          <p:cNvPicPr>
            <a:picLocks noChangeAspect="1"/>
          </p:cNvPicPr>
          <p:nvPr/>
        </p:nvPicPr>
        <p:blipFill>
          <a:blip r:embed="rId3"/>
          <a:stretch>
            <a:fillRect/>
          </a:stretch>
        </p:blipFill>
        <p:spPr>
          <a:xfrm>
            <a:off x="578082" y="5303467"/>
            <a:ext cx="7987836" cy="811583"/>
          </a:xfrm>
          <a:prstGeom prst="rect">
            <a:avLst/>
          </a:prstGeom>
        </p:spPr>
      </p:pic>
      <p:sp>
        <p:nvSpPr>
          <p:cNvPr id="7" name="Slide Number Placeholder 1">
            <a:extLst>
              <a:ext uri="{FF2B5EF4-FFF2-40B4-BE49-F238E27FC236}">
                <a16:creationId xmlns:a16="http://schemas.microsoft.com/office/drawing/2014/main" xmlns="" id="{2DAEE9A0-6A8D-4B9A-9346-C84EA971203A}"/>
              </a:ext>
            </a:extLst>
          </p:cNvPr>
          <p:cNvSpPr txBox="1">
            <a:spLocks/>
          </p:cNvSpPr>
          <p:nvPr/>
        </p:nvSpPr>
        <p:spPr>
          <a:xfrm>
            <a:off x="8686799" y="6412495"/>
            <a:ext cx="45420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EA5C8F-1DB8-4541-9AB7-2BF1F5907087}" type="slidenum">
              <a:rPr lang="en-US" sz="1200" smtClean="0">
                <a:latin typeface="Rockwell" panose="02060603020205020403" pitchFamily="18" charset="0"/>
              </a:rPr>
              <a:pPr/>
              <a:t>28</a:t>
            </a:fld>
            <a:endParaRPr lang="en-US" dirty="0">
              <a:latin typeface="Rockwell" panose="02060603020205020403" pitchFamily="18" charset="0"/>
            </a:endParaRPr>
          </a:p>
        </p:txBody>
      </p:sp>
      <p:pic>
        <p:nvPicPr>
          <p:cNvPr id="5" name="Picture 4">
            <a:extLst>
              <a:ext uri="{FF2B5EF4-FFF2-40B4-BE49-F238E27FC236}">
                <a16:creationId xmlns:a16="http://schemas.microsoft.com/office/drawing/2014/main" xmlns="" id="{5761D181-C088-47DF-8039-74711D22D779}"/>
              </a:ext>
            </a:extLst>
          </p:cNvPr>
          <p:cNvPicPr>
            <a:picLocks noChangeAspect="1"/>
          </p:cNvPicPr>
          <p:nvPr/>
        </p:nvPicPr>
        <p:blipFill>
          <a:blip r:embed="rId4"/>
          <a:stretch>
            <a:fillRect/>
          </a:stretch>
        </p:blipFill>
        <p:spPr>
          <a:xfrm>
            <a:off x="1366895" y="2272569"/>
            <a:ext cx="5822823" cy="3017711"/>
          </a:xfrm>
          <a:prstGeom prst="rect">
            <a:avLst/>
          </a:prstGeom>
        </p:spPr>
      </p:pic>
      <p:sp>
        <p:nvSpPr>
          <p:cNvPr id="2" name="TextBox 1">
            <a:extLst>
              <a:ext uri="{FF2B5EF4-FFF2-40B4-BE49-F238E27FC236}">
                <a16:creationId xmlns:a16="http://schemas.microsoft.com/office/drawing/2014/main" xmlns="" id="{D49F2C72-72DE-4210-ACE6-AAF5B10DBAE5}"/>
              </a:ext>
            </a:extLst>
          </p:cNvPr>
          <p:cNvSpPr txBox="1"/>
          <p:nvPr/>
        </p:nvSpPr>
        <p:spPr>
          <a:xfrm>
            <a:off x="733425" y="330528"/>
            <a:ext cx="7467600" cy="584775"/>
          </a:xfrm>
          <a:prstGeom prst="rect">
            <a:avLst/>
          </a:prstGeom>
          <a:noFill/>
        </p:spPr>
        <p:txBody>
          <a:bodyPr wrap="square" rtlCol="0">
            <a:spAutoFit/>
          </a:bodyPr>
          <a:lstStyle/>
          <a:p>
            <a:r>
              <a:rPr lang="en-US" sz="3200" dirty="0">
                <a:latin typeface="Rockwell" panose="02060603020205020403" pitchFamily="18" charset="0"/>
              </a:rPr>
              <a:t>Infant Mortality Rates in Pierce County</a:t>
            </a:r>
          </a:p>
        </p:txBody>
      </p:sp>
    </p:spTree>
    <p:extLst>
      <p:ext uri="{BB962C8B-B14F-4D97-AF65-F5344CB8AC3E}">
        <p14:creationId xmlns:p14="http://schemas.microsoft.com/office/powerpoint/2010/main" val="3124363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D1237E18-B8DC-4F52-895E-BD8B512E58FA}"/>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xmlns="" id="{D280B16F-2373-49E0-ADED-8692D84657DE}"/>
              </a:ext>
            </a:extLst>
          </p:cNvPr>
          <p:cNvSpPr>
            <a:spLocks noGrp="1"/>
          </p:cNvSpPr>
          <p:nvPr>
            <p:ph sz="quarter" idx="13"/>
          </p:nvPr>
        </p:nvSpPr>
        <p:spPr/>
        <p:txBody>
          <a:bodyPr/>
          <a:lstStyle/>
          <a:p>
            <a:endParaRPr lang="en-US"/>
          </a:p>
        </p:txBody>
      </p:sp>
      <p:sp>
        <p:nvSpPr>
          <p:cNvPr id="4" name="Slide Number Placeholder 3">
            <a:extLst>
              <a:ext uri="{FF2B5EF4-FFF2-40B4-BE49-F238E27FC236}">
                <a16:creationId xmlns:a16="http://schemas.microsoft.com/office/drawing/2014/main" xmlns="" id="{0C0F6846-4864-4FFC-B92D-FDAEC76B107A}"/>
              </a:ext>
            </a:extLst>
          </p:cNvPr>
          <p:cNvSpPr>
            <a:spLocks noGrp="1"/>
          </p:cNvSpPr>
          <p:nvPr>
            <p:ph type="sldNum" sz="quarter" idx="16"/>
          </p:nvPr>
        </p:nvSpPr>
        <p:spPr/>
        <p:txBody>
          <a:bodyPr/>
          <a:lstStyle/>
          <a:p>
            <a:fld id="{D1A1D18C-9B91-9049-9E85-D8F12C0C6AD4}" type="slidenum">
              <a:rPr lang="en-US" smtClean="0"/>
              <a:pPr/>
              <a:t>29</a:t>
            </a:fld>
            <a:endParaRPr lang="en-US" dirty="0"/>
          </a:p>
        </p:txBody>
      </p:sp>
      <p:pic>
        <p:nvPicPr>
          <p:cNvPr id="5" name="Picture 4">
            <a:extLst>
              <a:ext uri="{FF2B5EF4-FFF2-40B4-BE49-F238E27FC236}">
                <a16:creationId xmlns:a16="http://schemas.microsoft.com/office/drawing/2014/main" xmlns="" id="{EFB2FC77-5B90-4BEB-AA36-F3F0AEFB92F7}"/>
              </a:ext>
            </a:extLst>
          </p:cNvPr>
          <p:cNvPicPr>
            <a:picLocks noChangeAspect="1"/>
          </p:cNvPicPr>
          <p:nvPr/>
        </p:nvPicPr>
        <p:blipFill>
          <a:blip r:embed="rId2"/>
          <a:stretch>
            <a:fillRect/>
          </a:stretch>
        </p:blipFill>
        <p:spPr>
          <a:xfrm>
            <a:off x="621689" y="9525"/>
            <a:ext cx="6581775" cy="6848475"/>
          </a:xfrm>
          <a:prstGeom prst="rect">
            <a:avLst/>
          </a:prstGeom>
        </p:spPr>
      </p:pic>
    </p:spTree>
    <p:extLst>
      <p:ext uri="{BB962C8B-B14F-4D97-AF65-F5344CB8AC3E}">
        <p14:creationId xmlns:p14="http://schemas.microsoft.com/office/powerpoint/2010/main" val="1911456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ADE2F9-9A06-4195-9CFA-C9037ADCE299}"/>
              </a:ext>
            </a:extLst>
          </p:cNvPr>
          <p:cNvSpPr>
            <a:spLocks noGrp="1"/>
          </p:cNvSpPr>
          <p:nvPr>
            <p:ph type="title"/>
          </p:nvPr>
        </p:nvSpPr>
        <p:spPr/>
        <p:txBody>
          <a:bodyPr/>
          <a:lstStyle/>
          <a:p>
            <a:r>
              <a:rPr lang="en-US" b="1" dirty="0"/>
              <a:t>The Big Picture: </a:t>
            </a:r>
            <a:r>
              <a:rPr lang="en-US" dirty="0"/>
              <a:t>We’re spending more…</a:t>
            </a:r>
          </a:p>
        </p:txBody>
      </p:sp>
      <p:pic>
        <p:nvPicPr>
          <p:cNvPr id="6" name="Content Placeholder 5" descr="A screenshot of a social media post&#10;&#10;Description generated with very high confidence">
            <a:extLst>
              <a:ext uri="{FF2B5EF4-FFF2-40B4-BE49-F238E27FC236}">
                <a16:creationId xmlns:a16="http://schemas.microsoft.com/office/drawing/2014/main" xmlns="" id="{246E0F0E-6F26-4C4E-A8E5-961FBA7D14D0}"/>
              </a:ext>
            </a:extLst>
          </p:cNvPr>
          <p:cNvPicPr>
            <a:picLocks noGrp="1" noChangeAspect="1"/>
          </p:cNvPicPr>
          <p:nvPr>
            <p:ph sz="quarter" idx="13"/>
          </p:nvPr>
        </p:nvPicPr>
        <p:blipFill>
          <a:blip r:embed="rId2"/>
          <a:stretch>
            <a:fillRect/>
          </a:stretch>
        </p:blipFill>
        <p:spPr>
          <a:xfrm>
            <a:off x="768684" y="1021382"/>
            <a:ext cx="7606632" cy="5742054"/>
          </a:xfrm>
        </p:spPr>
      </p:pic>
      <p:sp>
        <p:nvSpPr>
          <p:cNvPr id="4" name="Slide Number Placeholder 3">
            <a:extLst>
              <a:ext uri="{FF2B5EF4-FFF2-40B4-BE49-F238E27FC236}">
                <a16:creationId xmlns:a16="http://schemas.microsoft.com/office/drawing/2014/main" xmlns="" id="{586D3D1B-39A1-4AB5-80EB-4115BD2BB2B1}"/>
              </a:ext>
            </a:extLst>
          </p:cNvPr>
          <p:cNvSpPr>
            <a:spLocks noGrp="1"/>
          </p:cNvSpPr>
          <p:nvPr>
            <p:ph type="sldNum" sz="quarter" idx="16"/>
          </p:nvPr>
        </p:nvSpPr>
        <p:spPr/>
        <p:txBody>
          <a:bodyPr/>
          <a:lstStyle/>
          <a:p>
            <a:fld id="{D1A1D18C-9B91-9049-9E85-D8F12C0C6AD4}" type="slidenum">
              <a:rPr lang="en-US" smtClean="0"/>
              <a:pPr/>
              <a:t>3</a:t>
            </a:fld>
            <a:endParaRPr lang="en-US" dirty="0"/>
          </a:p>
        </p:txBody>
      </p:sp>
      <p:sp>
        <p:nvSpPr>
          <p:cNvPr id="7" name="Rectangle 6">
            <a:extLst>
              <a:ext uri="{FF2B5EF4-FFF2-40B4-BE49-F238E27FC236}">
                <a16:creationId xmlns:a16="http://schemas.microsoft.com/office/drawing/2014/main" xmlns="" id="{2B5370CC-FDA1-45A7-BAFF-1D85B6F91DCF}"/>
              </a:ext>
            </a:extLst>
          </p:cNvPr>
          <p:cNvSpPr/>
          <p:nvPr/>
        </p:nvSpPr>
        <p:spPr>
          <a:xfrm>
            <a:off x="7743038" y="6398311"/>
            <a:ext cx="343949" cy="1929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xmlns="" id="{C1C67924-5366-45E9-954C-3F9CC5671CFC}"/>
              </a:ext>
            </a:extLst>
          </p:cNvPr>
          <p:cNvPicPr>
            <a:picLocks noChangeAspect="1"/>
          </p:cNvPicPr>
          <p:nvPr/>
        </p:nvPicPr>
        <p:blipFill>
          <a:blip r:embed="rId3"/>
          <a:stretch>
            <a:fillRect/>
          </a:stretch>
        </p:blipFill>
        <p:spPr>
          <a:xfrm>
            <a:off x="6772275" y="6114965"/>
            <a:ext cx="1655183" cy="662073"/>
          </a:xfrm>
          <a:prstGeom prst="rect">
            <a:avLst/>
          </a:prstGeom>
        </p:spPr>
      </p:pic>
    </p:spTree>
    <p:extLst>
      <p:ext uri="{BB962C8B-B14F-4D97-AF65-F5344CB8AC3E}">
        <p14:creationId xmlns:p14="http://schemas.microsoft.com/office/powerpoint/2010/main" val="1488104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for Pregnant Women</a:t>
            </a:r>
          </a:p>
        </p:txBody>
      </p:sp>
      <p:graphicFrame>
        <p:nvGraphicFramePr>
          <p:cNvPr id="7" name="Chart 6"/>
          <p:cNvGraphicFramePr/>
          <p:nvPr>
            <p:extLst>
              <p:ext uri="{D42A27DB-BD31-4B8C-83A1-F6EECF244321}">
                <p14:modId xmlns:p14="http://schemas.microsoft.com/office/powerpoint/2010/main" val="1145655263"/>
              </p:ext>
            </p:extLst>
          </p:nvPr>
        </p:nvGraphicFramePr>
        <p:xfrm>
          <a:off x="707572" y="2250440"/>
          <a:ext cx="4114800" cy="392684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707572" y="1107440"/>
            <a:ext cx="76708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Trebuchet MS"/>
                <a:ea typeface="+mn-ea"/>
                <a:cs typeface="+mn-cs"/>
              </a:rPr>
              <a:t>In 2015, </a:t>
            </a:r>
            <a:r>
              <a:rPr kumimoji="0" lang="en-US" sz="1800" b="1" i="0" u="none" strike="noStrike" kern="1200" cap="none" spc="0" normalizeH="0" baseline="0" noProof="0" dirty="0">
                <a:ln>
                  <a:noFill/>
                </a:ln>
                <a:solidFill>
                  <a:srgbClr val="9E1E62"/>
                </a:solidFill>
                <a:effectLst/>
                <a:uLnTx/>
                <a:uFillTx/>
                <a:latin typeface="Trebuchet MS"/>
                <a:ea typeface="+mn-ea"/>
                <a:cs typeface="+mn-cs"/>
              </a:rPr>
              <a:t>5,473</a:t>
            </a:r>
            <a:r>
              <a:rPr kumimoji="0" lang="en-US" sz="1800" b="0" i="0" u="none" strike="noStrike" kern="1200" cap="none" spc="0" normalizeH="0" baseline="0" noProof="0" dirty="0">
                <a:ln>
                  <a:noFill/>
                </a:ln>
                <a:solidFill>
                  <a:srgbClr val="383092"/>
                </a:solidFill>
                <a:effectLst/>
                <a:uLnTx/>
                <a:uFillTx/>
                <a:latin typeface="Trebuchet MS"/>
                <a:ea typeface="+mn-ea"/>
                <a:cs typeface="+mn-cs"/>
              </a:rPr>
              <a:t> </a:t>
            </a:r>
            <a:r>
              <a:rPr kumimoji="0" lang="en-US" sz="1800" b="0" i="0" u="none" strike="noStrike" kern="1200" cap="none" spc="0" normalizeH="0" baseline="0" noProof="0" dirty="0">
                <a:ln>
                  <a:noFill/>
                </a:ln>
                <a:solidFill>
                  <a:srgbClr val="E7E6E6">
                    <a:lumMod val="50000"/>
                  </a:srgbClr>
                </a:solidFill>
                <a:effectLst/>
                <a:uLnTx/>
                <a:uFillTx/>
                <a:latin typeface="Trebuchet MS"/>
                <a:ea typeface="+mn-ea"/>
                <a:cs typeface="+mn-cs"/>
              </a:rPr>
              <a:t>Medicaid enrolled women gave birth in Pierce County. This represents </a:t>
            </a:r>
            <a:r>
              <a:rPr kumimoji="0" lang="en-US" sz="1800" b="1" i="0" u="none" strike="noStrike" kern="1200" cap="none" spc="0" normalizeH="0" baseline="0" noProof="0" dirty="0">
                <a:ln>
                  <a:noFill/>
                </a:ln>
                <a:solidFill>
                  <a:srgbClr val="9E1E62"/>
                </a:solidFill>
                <a:effectLst/>
                <a:uLnTx/>
                <a:uFillTx/>
                <a:latin typeface="Trebuchet MS"/>
                <a:ea typeface="+mn-ea"/>
                <a:cs typeface="+mn-cs"/>
              </a:rPr>
              <a:t>48.1% </a:t>
            </a:r>
            <a:r>
              <a:rPr kumimoji="0" lang="en-US" sz="1800" b="0" i="0" u="none" strike="noStrike" kern="1200" cap="none" spc="0" normalizeH="0" baseline="0" noProof="0" dirty="0">
                <a:ln>
                  <a:noFill/>
                </a:ln>
                <a:solidFill>
                  <a:srgbClr val="E7E6E6">
                    <a:lumMod val="50000"/>
                  </a:srgbClr>
                </a:solidFill>
                <a:effectLst/>
                <a:uLnTx/>
                <a:uFillTx/>
                <a:latin typeface="Trebuchet MS"/>
                <a:ea typeface="+mn-ea"/>
                <a:cs typeface="+mn-cs"/>
              </a:rPr>
              <a:t>of all women in Pierce County who gave birth. </a:t>
            </a:r>
          </a:p>
        </p:txBody>
      </p:sp>
      <p:graphicFrame>
        <p:nvGraphicFramePr>
          <p:cNvPr id="5" name="Chart 4"/>
          <p:cNvGraphicFramePr/>
          <p:nvPr>
            <p:extLst/>
          </p:nvPr>
        </p:nvGraphicFramePr>
        <p:xfrm>
          <a:off x="5029200" y="2332891"/>
          <a:ext cx="3628572" cy="2127349"/>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707572" y="1843425"/>
            <a:ext cx="4114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Trebuchet MS"/>
                <a:ea typeface="+mn-ea"/>
                <a:cs typeface="+mn-cs"/>
              </a:rPr>
              <a:t>When Prenatal Care Began</a:t>
            </a:r>
          </a:p>
        </p:txBody>
      </p:sp>
      <p:sp>
        <p:nvSpPr>
          <p:cNvPr id="8" name="TextBox 7"/>
          <p:cNvSpPr txBox="1"/>
          <p:nvPr/>
        </p:nvSpPr>
        <p:spPr>
          <a:xfrm>
            <a:off x="4934132" y="1853585"/>
            <a:ext cx="34173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Trebuchet MS"/>
                <a:ea typeface="+mn-ea"/>
                <a:cs typeface="+mn-cs"/>
              </a:rPr>
              <a:t>Low Birth Weight</a:t>
            </a:r>
          </a:p>
        </p:txBody>
      </p:sp>
    </p:spTree>
    <p:extLst>
      <p:ext uri="{BB962C8B-B14F-4D97-AF65-F5344CB8AC3E}">
        <p14:creationId xmlns:p14="http://schemas.microsoft.com/office/powerpoint/2010/main" val="10987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C53FC1-0CDF-414A-B221-872CA9FE4433}"/>
              </a:ext>
            </a:extLst>
          </p:cNvPr>
          <p:cNvSpPr>
            <a:spLocks noGrp="1"/>
          </p:cNvSpPr>
          <p:nvPr>
            <p:ph type="title"/>
          </p:nvPr>
        </p:nvSpPr>
        <p:spPr/>
        <p:txBody>
          <a:bodyPr/>
          <a:lstStyle/>
          <a:p>
            <a:r>
              <a:rPr lang="en-US" dirty="0"/>
              <a:t>Infant Deaths by Zip Code 2006-2015</a:t>
            </a:r>
          </a:p>
        </p:txBody>
      </p:sp>
      <p:sp>
        <p:nvSpPr>
          <p:cNvPr id="4" name="Slide Number Placeholder 3">
            <a:extLst>
              <a:ext uri="{FF2B5EF4-FFF2-40B4-BE49-F238E27FC236}">
                <a16:creationId xmlns:a16="http://schemas.microsoft.com/office/drawing/2014/main" xmlns="" id="{0D0BC073-EE55-471B-AEA8-F9F39347089C}"/>
              </a:ext>
            </a:extLst>
          </p:cNvPr>
          <p:cNvSpPr>
            <a:spLocks noGrp="1"/>
          </p:cNvSpPr>
          <p:nvPr>
            <p:ph type="sldNum" sz="quarter" idx="16"/>
          </p:nvPr>
        </p:nvSpPr>
        <p:spPr/>
        <p:txBody>
          <a:bodyPr/>
          <a:lstStyle/>
          <a:p>
            <a:fld id="{D1A1D18C-9B91-9049-9E85-D8F12C0C6AD4}" type="slidenum">
              <a:rPr lang="en-US" smtClean="0"/>
              <a:pPr/>
              <a:t>31</a:t>
            </a:fld>
            <a:endParaRPr lang="en-US" dirty="0"/>
          </a:p>
        </p:txBody>
      </p:sp>
      <p:pic>
        <p:nvPicPr>
          <p:cNvPr id="5" name="Picture 2">
            <a:extLst>
              <a:ext uri="{FF2B5EF4-FFF2-40B4-BE49-F238E27FC236}">
                <a16:creationId xmlns:a16="http://schemas.microsoft.com/office/drawing/2014/main" xmlns="" id="{BCDF45FC-FAD1-407F-ABB7-8C539A6AA1D8}"/>
              </a:ext>
            </a:extLst>
          </p:cNvPr>
          <p:cNvPicPr>
            <a:picLocks noChangeAspect="1" noChangeArrowheads="1"/>
          </p:cNvPicPr>
          <p:nvPr/>
        </p:nvPicPr>
        <p:blipFill>
          <a:blip r:embed="rId2"/>
          <a:srcRect/>
          <a:stretch>
            <a:fillRect/>
          </a:stretch>
        </p:blipFill>
        <p:spPr bwMode="auto">
          <a:xfrm>
            <a:off x="990775" y="965998"/>
            <a:ext cx="6961988" cy="5147465"/>
          </a:xfrm>
          <a:prstGeom prst="rect">
            <a:avLst/>
          </a:prstGeom>
          <a:noFill/>
          <a:ln w="9525">
            <a:solidFill>
              <a:schemeClr val="bg2">
                <a:lumMod val="10000"/>
              </a:schemeClr>
            </a:solidFill>
            <a:miter lim="800000"/>
            <a:headEnd/>
            <a:tailEnd/>
          </a:ln>
        </p:spPr>
      </p:pic>
    </p:spTree>
    <p:extLst>
      <p:ext uri="{BB962C8B-B14F-4D97-AF65-F5344CB8AC3E}">
        <p14:creationId xmlns:p14="http://schemas.microsoft.com/office/powerpoint/2010/main" val="3359586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C53FC1-0CDF-414A-B221-872CA9FE4433}"/>
              </a:ext>
            </a:extLst>
          </p:cNvPr>
          <p:cNvSpPr>
            <a:spLocks noGrp="1"/>
          </p:cNvSpPr>
          <p:nvPr>
            <p:ph type="title"/>
          </p:nvPr>
        </p:nvSpPr>
        <p:spPr/>
        <p:txBody>
          <a:bodyPr/>
          <a:lstStyle/>
          <a:p>
            <a:r>
              <a:rPr lang="en-US" dirty="0"/>
              <a:t>Low Birth Rates by Zip Code 2006-2015</a:t>
            </a:r>
          </a:p>
        </p:txBody>
      </p:sp>
      <p:sp>
        <p:nvSpPr>
          <p:cNvPr id="4" name="Slide Number Placeholder 3">
            <a:extLst>
              <a:ext uri="{FF2B5EF4-FFF2-40B4-BE49-F238E27FC236}">
                <a16:creationId xmlns:a16="http://schemas.microsoft.com/office/drawing/2014/main" xmlns="" id="{0D0BC073-EE55-471B-AEA8-F9F39347089C}"/>
              </a:ext>
            </a:extLst>
          </p:cNvPr>
          <p:cNvSpPr>
            <a:spLocks noGrp="1"/>
          </p:cNvSpPr>
          <p:nvPr>
            <p:ph type="sldNum" sz="quarter" idx="16"/>
          </p:nvPr>
        </p:nvSpPr>
        <p:spPr/>
        <p:txBody>
          <a:bodyPr/>
          <a:lstStyle/>
          <a:p>
            <a:fld id="{D1A1D18C-9B91-9049-9E85-D8F12C0C6AD4}" type="slidenum">
              <a:rPr lang="en-US" smtClean="0"/>
              <a:pPr/>
              <a:t>32</a:t>
            </a:fld>
            <a:endParaRPr lang="en-US" dirty="0"/>
          </a:p>
        </p:txBody>
      </p:sp>
      <p:pic>
        <p:nvPicPr>
          <p:cNvPr id="6" name="Picture 2">
            <a:extLst>
              <a:ext uri="{FF2B5EF4-FFF2-40B4-BE49-F238E27FC236}">
                <a16:creationId xmlns:a16="http://schemas.microsoft.com/office/drawing/2014/main" xmlns="" id="{61279434-1EE3-4F75-B45A-69582412E956}"/>
              </a:ext>
            </a:extLst>
          </p:cNvPr>
          <p:cNvPicPr>
            <a:picLocks noChangeAspect="1" noChangeArrowheads="1"/>
          </p:cNvPicPr>
          <p:nvPr/>
        </p:nvPicPr>
        <p:blipFill>
          <a:blip r:embed="rId2"/>
          <a:srcRect/>
          <a:stretch>
            <a:fillRect/>
          </a:stretch>
        </p:blipFill>
        <p:spPr bwMode="auto">
          <a:xfrm>
            <a:off x="846406" y="997971"/>
            <a:ext cx="6955355" cy="5115492"/>
          </a:xfrm>
          <a:prstGeom prst="rect">
            <a:avLst/>
          </a:prstGeom>
          <a:noFill/>
          <a:ln w="9525">
            <a:solidFill>
              <a:schemeClr val="bg2">
                <a:lumMod val="10000"/>
              </a:schemeClr>
            </a:solidFill>
            <a:miter lim="800000"/>
            <a:headEnd/>
            <a:tailEnd/>
          </a:ln>
        </p:spPr>
      </p:pic>
    </p:spTree>
    <p:extLst>
      <p:ext uri="{BB962C8B-B14F-4D97-AF65-F5344CB8AC3E}">
        <p14:creationId xmlns:p14="http://schemas.microsoft.com/office/powerpoint/2010/main" val="3142122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9C3F1E-BB80-4FF3-B1C9-DC1D703579BB}"/>
              </a:ext>
            </a:extLst>
          </p:cNvPr>
          <p:cNvSpPr>
            <a:spLocks noGrp="1"/>
          </p:cNvSpPr>
          <p:nvPr>
            <p:ph type="title"/>
          </p:nvPr>
        </p:nvSpPr>
        <p:spPr/>
        <p:txBody>
          <a:bodyPr/>
          <a:lstStyle/>
          <a:p>
            <a:r>
              <a:rPr lang="en-US" dirty="0"/>
              <a:t>Pathways History</a:t>
            </a:r>
          </a:p>
        </p:txBody>
      </p:sp>
      <p:sp>
        <p:nvSpPr>
          <p:cNvPr id="3" name="Content Placeholder 2">
            <a:extLst>
              <a:ext uri="{FF2B5EF4-FFF2-40B4-BE49-F238E27FC236}">
                <a16:creationId xmlns:a16="http://schemas.microsoft.com/office/drawing/2014/main" xmlns="" id="{9A545344-7335-4FF3-8A75-006E97955C1F}"/>
              </a:ext>
            </a:extLst>
          </p:cNvPr>
          <p:cNvSpPr>
            <a:spLocks noGrp="1"/>
          </p:cNvSpPr>
          <p:nvPr>
            <p:ph sz="quarter" idx="13"/>
          </p:nvPr>
        </p:nvSpPr>
        <p:spPr>
          <a:xfrm>
            <a:off x="546100" y="919113"/>
            <a:ext cx="5421067" cy="5479198"/>
          </a:xfrm>
        </p:spPr>
        <p:txBody>
          <a:bodyPr/>
          <a:lstStyle/>
          <a:p>
            <a:pPr>
              <a:spcAft>
                <a:spcPts val="600"/>
              </a:spcAft>
            </a:pPr>
            <a:endParaRPr lang="en-US" sz="1800" dirty="0"/>
          </a:p>
          <a:p>
            <a:pPr>
              <a:spcAft>
                <a:spcPts val="600"/>
              </a:spcAft>
            </a:pPr>
            <a:r>
              <a:rPr lang="en-US" sz="1800" dirty="0"/>
              <a:t>Sarah Redding, MD co-developed the Pathways Model with her husband, Mark Redding, MD</a:t>
            </a:r>
          </a:p>
          <a:p>
            <a:pPr>
              <a:spcAft>
                <a:spcPts val="600"/>
              </a:spcAft>
            </a:pPr>
            <a:r>
              <a:rPr lang="en-US" sz="1800" dirty="0"/>
              <a:t>Dr. Redding has been working to refine its service offerings ever since and now serves as the Executive Director for the Pathways Community HUB Institute</a:t>
            </a:r>
          </a:p>
          <a:p>
            <a:pPr>
              <a:spcAft>
                <a:spcPts val="600"/>
              </a:spcAft>
            </a:pPr>
            <a:r>
              <a:rPr lang="en-US" sz="1800" dirty="0"/>
              <a:t>Dr. Redding has been actively involved with Community Health Works (CHWs) for more than 25 years</a:t>
            </a:r>
          </a:p>
          <a:p>
            <a:pPr>
              <a:spcAft>
                <a:spcPts val="600"/>
              </a:spcAft>
            </a:pPr>
            <a:r>
              <a:rPr lang="en-US" sz="1800" dirty="0"/>
              <a:t>She has been involved with the training of more than 500 community health workers in Ohio through a program she developed with North Central State College</a:t>
            </a:r>
          </a:p>
          <a:p>
            <a:pPr>
              <a:spcAft>
                <a:spcPts val="600"/>
              </a:spcAft>
            </a:pPr>
            <a:endParaRPr lang="en-US" sz="1800" dirty="0"/>
          </a:p>
          <a:p>
            <a:pPr>
              <a:spcAft>
                <a:spcPts val="600"/>
              </a:spcAft>
            </a:pPr>
            <a:endParaRPr lang="en-US" sz="1800" dirty="0"/>
          </a:p>
        </p:txBody>
      </p:sp>
      <p:sp>
        <p:nvSpPr>
          <p:cNvPr id="4" name="Slide Number Placeholder 3">
            <a:extLst>
              <a:ext uri="{FF2B5EF4-FFF2-40B4-BE49-F238E27FC236}">
                <a16:creationId xmlns:a16="http://schemas.microsoft.com/office/drawing/2014/main" xmlns="" id="{BAD2F585-EE20-44CC-86B0-0E401FFD531B}"/>
              </a:ext>
            </a:extLst>
          </p:cNvPr>
          <p:cNvSpPr>
            <a:spLocks noGrp="1"/>
          </p:cNvSpPr>
          <p:nvPr>
            <p:ph type="sldNum" sz="quarter" idx="16"/>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1A1D18C-9B91-9049-9E85-D8F12C0C6AD4}" type="slidenum">
              <a:rPr kumimoji="0" lang="en-US" sz="1200" b="0" i="0" u="none" strike="noStrike" kern="1200" cap="none" spc="0" normalizeH="0" baseline="0" noProof="0" smtClean="0">
                <a:ln>
                  <a:noFill/>
                </a:ln>
                <a:solidFill>
                  <a:srgbClr val="E7E6E6">
                    <a:lumMod val="50000"/>
                  </a:srgbClr>
                </a:solidFill>
                <a:effectLst/>
                <a:uLnTx/>
                <a:uFillTx/>
                <a:latin typeface="Rockwell"/>
                <a:ea typeface="+mn-ea"/>
              </a:rPr>
              <a:pPr marL="0" marR="0" lvl="0" indent="0" algn="ct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E7E6E6">
                  <a:lumMod val="50000"/>
                </a:srgbClr>
              </a:solidFill>
              <a:effectLst/>
              <a:uLnTx/>
              <a:uFillTx/>
              <a:latin typeface="Rockwell"/>
              <a:ea typeface="+mn-ea"/>
            </a:endParaRPr>
          </a:p>
        </p:txBody>
      </p:sp>
      <p:pic>
        <p:nvPicPr>
          <p:cNvPr id="6" name="Picture 5">
            <a:extLst>
              <a:ext uri="{FF2B5EF4-FFF2-40B4-BE49-F238E27FC236}">
                <a16:creationId xmlns:a16="http://schemas.microsoft.com/office/drawing/2014/main" xmlns="" id="{D36788F6-FA3C-4104-825F-A734A6B1E2DA}"/>
              </a:ext>
            </a:extLst>
          </p:cNvPr>
          <p:cNvPicPr>
            <a:picLocks noChangeAspect="1"/>
          </p:cNvPicPr>
          <p:nvPr/>
        </p:nvPicPr>
        <p:blipFill>
          <a:blip r:embed="rId2"/>
          <a:stretch>
            <a:fillRect/>
          </a:stretch>
        </p:blipFill>
        <p:spPr>
          <a:xfrm rot="20910186">
            <a:off x="6209104" y="615371"/>
            <a:ext cx="2058528" cy="26349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0355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907827C-A473-4B62-BA68-230A0473A664}"/>
              </a:ext>
            </a:extLst>
          </p:cNvPr>
          <p:cNvPicPr>
            <a:picLocks noChangeAspect="1"/>
          </p:cNvPicPr>
          <p:nvPr/>
        </p:nvPicPr>
        <p:blipFill>
          <a:blip r:embed="rId2"/>
          <a:stretch>
            <a:fillRect/>
          </a:stretch>
        </p:blipFill>
        <p:spPr>
          <a:xfrm>
            <a:off x="1971413" y="426157"/>
            <a:ext cx="7360042" cy="5687306"/>
          </a:xfrm>
          <a:prstGeom prst="rect">
            <a:avLst/>
          </a:prstGeom>
        </p:spPr>
      </p:pic>
      <p:sp>
        <p:nvSpPr>
          <p:cNvPr id="2" name="Title 1">
            <a:extLst>
              <a:ext uri="{FF2B5EF4-FFF2-40B4-BE49-F238E27FC236}">
                <a16:creationId xmlns:a16="http://schemas.microsoft.com/office/drawing/2014/main" xmlns="" id="{C893939F-AF5A-4F11-B2A0-CD317B484902}"/>
              </a:ext>
            </a:extLst>
          </p:cNvPr>
          <p:cNvSpPr>
            <a:spLocks noGrp="1"/>
          </p:cNvSpPr>
          <p:nvPr>
            <p:ph type="title"/>
          </p:nvPr>
        </p:nvSpPr>
        <p:spPr/>
        <p:txBody>
          <a:bodyPr/>
          <a:lstStyle/>
          <a:p>
            <a:r>
              <a:rPr lang="en-US" dirty="0"/>
              <a:t>Pathways HUB by State</a:t>
            </a:r>
          </a:p>
        </p:txBody>
      </p:sp>
      <p:sp>
        <p:nvSpPr>
          <p:cNvPr id="3" name="Content Placeholder 2">
            <a:extLst>
              <a:ext uri="{FF2B5EF4-FFF2-40B4-BE49-F238E27FC236}">
                <a16:creationId xmlns:a16="http://schemas.microsoft.com/office/drawing/2014/main" xmlns="" id="{2E932807-64C0-4F09-A753-6B93B7666AA7}"/>
              </a:ext>
            </a:extLst>
          </p:cNvPr>
          <p:cNvSpPr>
            <a:spLocks noGrp="1"/>
          </p:cNvSpPr>
          <p:nvPr>
            <p:ph sz="quarter" idx="13"/>
          </p:nvPr>
        </p:nvSpPr>
        <p:spPr>
          <a:xfrm>
            <a:off x="529772" y="1154784"/>
            <a:ext cx="8229600" cy="4958679"/>
          </a:xfrm>
        </p:spPr>
        <p:txBody>
          <a:bodyPr/>
          <a:lstStyle/>
          <a:p>
            <a:endParaRPr lang="en-US" sz="1800" dirty="0"/>
          </a:p>
          <a:p>
            <a:r>
              <a:rPr lang="en-US" sz="1800" dirty="0"/>
              <a:t>Ohio</a:t>
            </a:r>
          </a:p>
          <a:p>
            <a:r>
              <a:rPr lang="en-US" sz="1800" dirty="0"/>
              <a:t>Michigan</a:t>
            </a:r>
          </a:p>
          <a:p>
            <a:r>
              <a:rPr lang="en-US" sz="1800" dirty="0"/>
              <a:t>Wisconsin</a:t>
            </a:r>
          </a:p>
          <a:p>
            <a:r>
              <a:rPr lang="en-US" sz="1800" dirty="0"/>
              <a:t>New Mexico</a:t>
            </a:r>
          </a:p>
          <a:p>
            <a:r>
              <a:rPr lang="en-US" sz="1800" dirty="0"/>
              <a:t>Washington State </a:t>
            </a:r>
          </a:p>
          <a:p>
            <a:pPr lvl="1">
              <a:buFont typeface="Courier New" panose="02070309020205020404" pitchFamily="49" charset="0"/>
              <a:buChar char="o"/>
            </a:pPr>
            <a:r>
              <a:rPr lang="en-US" sz="1800" dirty="0"/>
              <a:t>Pierce County</a:t>
            </a:r>
          </a:p>
          <a:p>
            <a:pPr lvl="1">
              <a:buFont typeface="Courier New" panose="02070309020205020404" pitchFamily="49" charset="0"/>
              <a:buChar char="o"/>
            </a:pPr>
            <a:r>
              <a:rPr lang="en-US" sz="1800" dirty="0"/>
              <a:t>Eastern Washington</a:t>
            </a:r>
          </a:p>
          <a:p>
            <a:pPr lvl="1">
              <a:buFont typeface="Courier New" panose="02070309020205020404" pitchFamily="49" charset="0"/>
              <a:buChar char="o"/>
            </a:pPr>
            <a:r>
              <a:rPr lang="en-US" sz="1800" dirty="0"/>
              <a:t>Other ACHs in planning phase</a:t>
            </a:r>
          </a:p>
        </p:txBody>
      </p:sp>
      <p:sp>
        <p:nvSpPr>
          <p:cNvPr id="4" name="Slide Number Placeholder 3">
            <a:extLst>
              <a:ext uri="{FF2B5EF4-FFF2-40B4-BE49-F238E27FC236}">
                <a16:creationId xmlns:a16="http://schemas.microsoft.com/office/drawing/2014/main" xmlns="" id="{43446247-0DDF-4881-B553-AEE9A3C13EE9}"/>
              </a:ext>
            </a:extLst>
          </p:cNvPr>
          <p:cNvSpPr>
            <a:spLocks noGrp="1"/>
          </p:cNvSpPr>
          <p:nvPr>
            <p:ph type="sldNum" sz="quarter" idx="16"/>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1A1D18C-9B91-9049-9E85-D8F12C0C6AD4}" type="slidenum">
              <a:rPr kumimoji="0" lang="en-US" sz="1200" b="0" i="0" u="none" strike="noStrike" kern="1200" cap="none" spc="0" normalizeH="0" baseline="0" noProof="0" smtClean="0">
                <a:ln>
                  <a:noFill/>
                </a:ln>
                <a:solidFill>
                  <a:srgbClr val="E7E6E6">
                    <a:lumMod val="50000"/>
                  </a:srgbClr>
                </a:solidFill>
                <a:effectLst/>
                <a:uLnTx/>
                <a:uFillTx/>
                <a:latin typeface="Rockwell"/>
                <a:ea typeface="+mn-ea"/>
              </a:rPr>
              <a:pPr marL="0" marR="0" lvl="0" indent="0" algn="ct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E7E6E6">
                  <a:lumMod val="50000"/>
                </a:srgbClr>
              </a:solidFill>
              <a:effectLst/>
              <a:uLnTx/>
              <a:uFillTx/>
              <a:latin typeface="Rockwell"/>
              <a:ea typeface="+mn-ea"/>
            </a:endParaRPr>
          </a:p>
        </p:txBody>
      </p:sp>
    </p:spTree>
    <p:extLst>
      <p:ext uri="{BB962C8B-B14F-4D97-AF65-F5344CB8AC3E}">
        <p14:creationId xmlns:p14="http://schemas.microsoft.com/office/powerpoint/2010/main" val="2546448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DDF2D-07D0-41E3-AC99-FBA832317A76}"/>
              </a:ext>
            </a:extLst>
          </p:cNvPr>
          <p:cNvSpPr>
            <a:spLocks noGrp="1"/>
          </p:cNvSpPr>
          <p:nvPr>
            <p:ph type="title"/>
          </p:nvPr>
        </p:nvSpPr>
        <p:spPr/>
        <p:txBody>
          <a:bodyPr/>
          <a:lstStyle/>
          <a:p>
            <a:r>
              <a:rPr lang="en-US" dirty="0"/>
              <a:t>Endorsers of the Pathways Community </a:t>
            </a:r>
            <a:br>
              <a:rPr lang="en-US" dirty="0"/>
            </a:br>
            <a:r>
              <a:rPr lang="en-US" dirty="0"/>
              <a:t>HUB Model</a:t>
            </a:r>
          </a:p>
        </p:txBody>
      </p:sp>
      <p:pic>
        <p:nvPicPr>
          <p:cNvPr id="6" name="Content Placeholder 5">
            <a:extLst>
              <a:ext uri="{FF2B5EF4-FFF2-40B4-BE49-F238E27FC236}">
                <a16:creationId xmlns:a16="http://schemas.microsoft.com/office/drawing/2014/main" xmlns="" id="{9DFA338C-D236-435E-9B16-0050843C1C46}"/>
              </a:ext>
            </a:extLst>
          </p:cNvPr>
          <p:cNvPicPr>
            <a:picLocks noGrp="1" noChangeAspect="1"/>
          </p:cNvPicPr>
          <p:nvPr>
            <p:ph sz="quarter" idx="13"/>
          </p:nvPr>
        </p:nvPicPr>
        <p:blipFill>
          <a:blip r:embed="rId2"/>
          <a:stretch>
            <a:fillRect/>
          </a:stretch>
        </p:blipFill>
        <p:spPr>
          <a:xfrm>
            <a:off x="1139654" y="1636788"/>
            <a:ext cx="6864691" cy="4127350"/>
          </a:xfrm>
          <a:prstGeom prst="rect">
            <a:avLst/>
          </a:prstGeom>
        </p:spPr>
      </p:pic>
      <p:sp>
        <p:nvSpPr>
          <p:cNvPr id="4" name="Slide Number Placeholder 3">
            <a:extLst>
              <a:ext uri="{FF2B5EF4-FFF2-40B4-BE49-F238E27FC236}">
                <a16:creationId xmlns:a16="http://schemas.microsoft.com/office/drawing/2014/main" xmlns="" id="{1BE58F33-33D0-46BB-BC0A-1A91CD820D54}"/>
              </a:ext>
            </a:extLst>
          </p:cNvPr>
          <p:cNvSpPr>
            <a:spLocks noGrp="1"/>
          </p:cNvSpPr>
          <p:nvPr>
            <p:ph type="sldNum" sz="quarter" idx="16"/>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1A1D18C-9B91-9049-9E85-D8F12C0C6AD4}" type="slidenum">
              <a:rPr kumimoji="0" lang="en-US" sz="1200" b="0" i="0" u="none" strike="noStrike" kern="1200" cap="none" spc="0" normalizeH="0" baseline="0" noProof="0" smtClean="0">
                <a:ln>
                  <a:noFill/>
                </a:ln>
                <a:solidFill>
                  <a:srgbClr val="E7E6E6">
                    <a:lumMod val="50000"/>
                  </a:srgbClr>
                </a:solidFill>
                <a:effectLst/>
                <a:uLnTx/>
                <a:uFillTx/>
                <a:latin typeface="Rockwell"/>
                <a:ea typeface="+mn-ea"/>
              </a:rPr>
              <a:pPr marL="0" marR="0" lvl="0" indent="0" algn="ct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E7E6E6">
                  <a:lumMod val="50000"/>
                </a:srgbClr>
              </a:solidFill>
              <a:effectLst/>
              <a:uLnTx/>
              <a:uFillTx/>
              <a:latin typeface="Rockwell"/>
              <a:ea typeface="+mn-ea"/>
            </a:endParaRPr>
          </a:p>
        </p:txBody>
      </p:sp>
      <p:pic>
        <p:nvPicPr>
          <p:cNvPr id="7" name="Picture 6">
            <a:extLst>
              <a:ext uri="{FF2B5EF4-FFF2-40B4-BE49-F238E27FC236}">
                <a16:creationId xmlns:a16="http://schemas.microsoft.com/office/drawing/2014/main" xmlns="" id="{8BA18CE0-D395-4C80-AB8F-55F1592BC405}"/>
              </a:ext>
            </a:extLst>
          </p:cNvPr>
          <p:cNvPicPr>
            <a:picLocks noChangeAspect="1"/>
          </p:cNvPicPr>
          <p:nvPr/>
        </p:nvPicPr>
        <p:blipFill>
          <a:blip r:embed="rId3"/>
          <a:stretch>
            <a:fillRect/>
          </a:stretch>
        </p:blipFill>
        <p:spPr>
          <a:xfrm>
            <a:off x="387245" y="6132054"/>
            <a:ext cx="2091109" cy="560881"/>
          </a:xfrm>
          <a:prstGeom prst="rect">
            <a:avLst/>
          </a:prstGeom>
        </p:spPr>
      </p:pic>
    </p:spTree>
    <p:extLst>
      <p:ext uri="{BB962C8B-B14F-4D97-AF65-F5344CB8AC3E}">
        <p14:creationId xmlns:p14="http://schemas.microsoft.com/office/powerpoint/2010/main" val="660181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p:cNvSpPr>
          <p:nvPr/>
        </p:nvSpPr>
        <p:spPr bwMode="auto">
          <a:xfrm>
            <a:off x="0" y="0"/>
            <a:ext cx="9156700" cy="6873875"/>
          </a:xfrm>
          <a:prstGeom prst="rect">
            <a:avLst/>
          </a:prstGeom>
          <a:gradFill rotWithShape="0">
            <a:gsLst>
              <a:gs pos="0">
                <a:srgbClr val="FFFFFF"/>
              </a:gs>
              <a:gs pos="100000">
                <a:srgbClr val="F2F2F2"/>
              </a:gs>
            </a:gsLst>
            <a:path path="rect">
              <a:fillToRect l="50000" t="50000" r="50000" b="50000"/>
            </a:path>
          </a:gradFill>
          <a:ln>
            <a:noFill/>
          </a:ln>
          <a:effectLst>
            <a:outerShdw blurRad="38100" dist="23000" dir="5400000" algn="ctr" rotWithShape="0">
              <a:schemeClr val="bg2">
                <a:alpha val="34999"/>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10" name="Rectangle 2"/>
          <p:cNvSpPr>
            <a:spLocks/>
          </p:cNvSpPr>
          <p:nvPr/>
        </p:nvSpPr>
        <p:spPr bwMode="auto">
          <a:xfrm>
            <a:off x="215900" y="1524000"/>
            <a:ext cx="8759825" cy="4635500"/>
          </a:xfrm>
          <a:prstGeom prst="rect">
            <a:avLst/>
          </a:prstGeom>
          <a:solidFill>
            <a:schemeClr val="accent1"/>
          </a:solidFill>
          <a:ln>
            <a:noFill/>
          </a:ln>
          <a:effectLst>
            <a:outerShdw blurRad="50800" dist="38099" dir="2700000" algn="ctr" rotWithShape="0">
              <a:schemeClr val="bg2">
                <a:alpha val="39999"/>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11" name="Rectangle 3"/>
          <p:cNvSpPr>
            <a:spLocks/>
          </p:cNvSpPr>
          <p:nvPr/>
        </p:nvSpPr>
        <p:spPr bwMode="auto">
          <a:xfrm>
            <a:off x="9525" y="0"/>
            <a:ext cx="9156700" cy="1035050"/>
          </a:xfrm>
          <a:prstGeom prst="rect">
            <a:avLst/>
          </a:prstGeom>
          <a:solidFill>
            <a:srgbClr val="0092D2"/>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12" name="Rectangle 4"/>
          <p:cNvSpPr>
            <a:spLocks/>
          </p:cNvSpPr>
          <p:nvPr/>
        </p:nvSpPr>
        <p:spPr bwMode="auto">
          <a:xfrm>
            <a:off x="561975" y="444500"/>
            <a:ext cx="8048625" cy="781050"/>
          </a:xfrm>
          <a:prstGeom prst="rect">
            <a:avLst/>
          </a:prstGeom>
          <a:solidFill>
            <a:srgbClr val="58CCAA"/>
          </a:solidFill>
          <a:ln w="28575" cap="flat">
            <a:solidFill>
              <a:srgbClr val="FFFFFF"/>
            </a:solidFill>
            <a:prstDash val="solid"/>
            <a:round/>
            <a:headEnd type="none" w="med" len="med"/>
            <a:tailEnd type="none" w="med" len="med"/>
          </a:ln>
          <a:effectLst>
            <a:outerShdw blurRad="50800" dist="38099" dir="2700000" algn="ctr" rotWithShape="0">
              <a:schemeClr val="bg2">
                <a:alpha val="39999"/>
              </a:schemeClr>
            </a:outerShdw>
          </a:effec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13" name="Rectangle 5"/>
          <p:cNvSpPr>
            <a:spLocks/>
          </p:cNvSpPr>
          <p:nvPr/>
        </p:nvSpPr>
        <p:spPr bwMode="auto">
          <a:xfrm>
            <a:off x="9525" y="6462713"/>
            <a:ext cx="9156700" cy="414337"/>
          </a:xfrm>
          <a:prstGeom prst="rect">
            <a:avLst/>
          </a:prstGeom>
          <a:solidFill>
            <a:srgbClr val="0092D2"/>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41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563" y="255588"/>
            <a:ext cx="11445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7415" name="Line 7"/>
          <p:cNvSpPr>
            <a:spLocks noChangeShapeType="1"/>
          </p:cNvSpPr>
          <p:nvPr/>
        </p:nvSpPr>
        <p:spPr bwMode="auto">
          <a:xfrm>
            <a:off x="9525" y="6448425"/>
            <a:ext cx="9144000" cy="0"/>
          </a:xfrm>
          <a:prstGeom prst="line">
            <a:avLst/>
          </a:prstGeom>
          <a:noFill/>
          <a:ln w="76200" cap="flat">
            <a:solidFill>
              <a:srgbClr val="58CCAA"/>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16" name="Rectangle 8"/>
          <p:cNvSpPr>
            <a:spLocks/>
          </p:cNvSpPr>
          <p:nvPr/>
        </p:nvSpPr>
        <p:spPr bwMode="auto">
          <a:xfrm>
            <a:off x="466725" y="396875"/>
            <a:ext cx="8242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Myriad Pro Cond" charset="0"/>
                <a:ea typeface="ＭＳ Ｐゴシック" charset="0"/>
                <a:cs typeface="Myriad Pro Cond" charset="0"/>
                <a:sym typeface="Myriad Pro Cond" charset="0"/>
              </a:rPr>
              <a:t>PREGNANT CLIENT</a:t>
            </a:r>
          </a:p>
        </p:txBody>
      </p:sp>
      <p:sp>
        <p:nvSpPr>
          <p:cNvPr id="17417" name="Rectangle 9"/>
          <p:cNvSpPr>
            <a:spLocks/>
          </p:cNvSpPr>
          <p:nvPr/>
        </p:nvSpPr>
        <p:spPr bwMode="auto">
          <a:xfrm>
            <a:off x="466725" y="1601788"/>
            <a:ext cx="8242300"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p>
            <a:pPr marL="0" marR="0" lvl="0" indent="0" algn="l" defTabSz="914400" rtl="0" eaLnBrk="1" fontAlgn="auto" latinLnBrk="0" hangingPunct="1">
              <a:lnSpc>
                <a:spcPct val="100000"/>
              </a:lnSpc>
              <a:spcBef>
                <a:spcPts val="950"/>
              </a:spcBef>
              <a:spcAft>
                <a:spcPts val="0"/>
              </a:spcAft>
              <a:buClrTx/>
              <a:buSzTx/>
              <a:buFontTx/>
              <a:buNone/>
              <a:tabLst/>
              <a:defRPr/>
            </a:pPr>
            <a:r>
              <a:rPr kumimoji="0" lang="en-US" sz="4000" b="0" i="0" u="none" strike="noStrike" kern="1200" cap="none" spc="0" normalizeH="0" baseline="0" noProof="0" dirty="0">
                <a:ln>
                  <a:noFill/>
                </a:ln>
                <a:solidFill>
                  <a:srgbClr val="0092D2"/>
                </a:solidFill>
                <a:effectLst/>
                <a:uLnTx/>
                <a:uFillTx/>
                <a:latin typeface="Myriad Pro Cond" charset="0"/>
                <a:ea typeface="ＭＳ Ｐゴシック" charset="0"/>
                <a:cs typeface="Myriad Pro Cond" charset="0"/>
                <a:sym typeface="Myriad Pro Cond" charset="0"/>
              </a:rPr>
              <a:t>Click to edit Master text styles</a:t>
            </a:r>
            <a:endParaRPr kumimoji="0" lang="en-US" sz="3000" b="0" i="0" u="none" strike="noStrike" kern="1200" cap="none" spc="0" normalizeH="0" baseline="0" noProof="0" dirty="0">
              <a:ln>
                <a:noFill/>
              </a:ln>
              <a:solidFill>
                <a:srgbClr val="0092D2"/>
              </a:solidFill>
              <a:effectLst/>
              <a:uLnTx/>
              <a:uFillTx/>
              <a:latin typeface="Myriad Pro Cond" charset="0"/>
              <a:ea typeface="ＭＳ Ｐゴシック" charset="0"/>
              <a:cs typeface="Lucida Grande" charset="0"/>
              <a:sym typeface="Myriad Pro Cond" charset="0"/>
            </a:endParaRPr>
          </a:p>
          <a:p>
            <a:pPr marL="0" marR="0" lvl="0" indent="0" algn="l" defTabSz="914400" rtl="0" eaLnBrk="1" fontAlgn="auto" latinLnBrk="0" hangingPunct="1">
              <a:lnSpc>
                <a:spcPct val="100000"/>
              </a:lnSpc>
              <a:spcBef>
                <a:spcPts val="663"/>
              </a:spcBef>
              <a:spcAft>
                <a:spcPts val="0"/>
              </a:spcAft>
              <a:buClr>
                <a:srgbClr val="58CCAA"/>
              </a:buClr>
              <a:buSzPct val="100000"/>
              <a:buFont typeface="Arial" charset="0"/>
              <a:buChar char="•"/>
              <a:tabLst/>
              <a:defRPr/>
            </a:pPr>
            <a:r>
              <a:rPr kumimoji="0" lang="en-US" sz="2800" b="0" i="0" u="none" strike="noStrike" kern="1200" cap="none" spc="0" normalizeH="0" baseline="0" noProof="0" dirty="0">
                <a:ln>
                  <a:noFill/>
                </a:ln>
                <a:solidFill>
                  <a:srgbClr val="595959"/>
                </a:solidFill>
                <a:effectLst/>
                <a:uLnTx/>
                <a:uFillTx/>
                <a:latin typeface="Franklin Gothic Book" charset="0"/>
                <a:ea typeface="ＭＳ Ｐゴシック" charset="0"/>
                <a:cs typeface="Franklin Gothic Book" charset="0"/>
                <a:sym typeface="Franklin Gothic Book" charset="0"/>
              </a:rPr>
              <a:t>Second level</a:t>
            </a:r>
            <a:endParaRPr kumimoji="0" lang="en-US" sz="2800" b="0" i="0" u="none" strike="noStrike" kern="1200" cap="none" spc="0" normalizeH="0" baseline="0" noProof="0" dirty="0">
              <a:ln>
                <a:noFill/>
              </a:ln>
              <a:solidFill>
                <a:srgbClr val="595959"/>
              </a:solidFill>
              <a:effectLst/>
              <a:uLnTx/>
              <a:uFillTx/>
              <a:latin typeface="Franklin Gothic Book" charset="0"/>
              <a:ea typeface="ＭＳ Ｐゴシック" charset="0"/>
              <a:cs typeface="Lucida Grande" charset="0"/>
              <a:sym typeface="Franklin Gothic Book" charset="0"/>
            </a:endParaRPr>
          </a:p>
          <a:p>
            <a:pPr marL="1104900" marR="0" lvl="1" indent="-228600" algn="l" defTabSz="914400" rtl="0" eaLnBrk="1" fontAlgn="auto" latinLnBrk="0" hangingPunct="1">
              <a:lnSpc>
                <a:spcPct val="100000"/>
              </a:lnSpc>
              <a:spcBef>
                <a:spcPts val="575"/>
              </a:spcBef>
              <a:spcAft>
                <a:spcPts val="0"/>
              </a:spcAft>
              <a:buClr>
                <a:srgbClr val="58CCAA"/>
              </a:buClr>
              <a:buSzPct val="100000"/>
              <a:buFont typeface="Arial" charset="0"/>
              <a:buChar char="•"/>
              <a:tabLst/>
              <a:defRPr/>
            </a:pPr>
            <a:r>
              <a:rPr kumimoji="0" lang="en-US" sz="2400" b="0" i="0" u="none" strike="noStrike" kern="1200" cap="none" spc="0" normalizeH="0" baseline="0" noProof="0" dirty="0">
                <a:ln>
                  <a:noFill/>
                </a:ln>
                <a:solidFill>
                  <a:srgbClr val="595959"/>
                </a:solidFill>
                <a:effectLst/>
                <a:uLnTx/>
                <a:uFillTx/>
                <a:latin typeface="Franklin Gothic Book" charset="0"/>
                <a:ea typeface="ＭＳ Ｐゴシック" charset="0"/>
                <a:cs typeface="Franklin Gothic Book" charset="0"/>
                <a:sym typeface="Franklin Gothic Book" charset="0"/>
              </a:rPr>
              <a:t>Third level</a:t>
            </a:r>
            <a:endParaRPr kumimoji="0" lang="en-US" sz="2400" b="0" i="0" u="none" strike="noStrike" kern="1200" cap="none" spc="0" normalizeH="0" baseline="0" noProof="0" dirty="0">
              <a:ln>
                <a:noFill/>
              </a:ln>
              <a:solidFill>
                <a:srgbClr val="595959"/>
              </a:solidFill>
              <a:effectLst/>
              <a:uLnTx/>
              <a:uFillTx/>
              <a:latin typeface="Franklin Gothic Book" charset="0"/>
              <a:ea typeface="ＭＳ Ｐゴシック" charset="0"/>
              <a:cs typeface="Lucida Grande" charset="0"/>
              <a:sym typeface="Franklin Gothic Book" charset="0"/>
            </a:endParaRPr>
          </a:p>
          <a:p>
            <a:pPr marL="1562100" marR="0" lvl="2" indent="-228600" algn="l" defTabSz="914400" rtl="0" eaLnBrk="1" fontAlgn="auto" latinLnBrk="0" hangingPunct="1">
              <a:lnSpc>
                <a:spcPct val="100000"/>
              </a:lnSpc>
              <a:spcBef>
                <a:spcPts val="475"/>
              </a:spcBef>
              <a:spcAft>
                <a:spcPts val="0"/>
              </a:spcAft>
              <a:buClr>
                <a:srgbClr val="58CCAA"/>
              </a:buClr>
              <a:buSzPct val="100000"/>
              <a:buFont typeface="Arial" charset="0"/>
              <a:buChar char="•"/>
              <a:tabLst/>
              <a:defRPr/>
            </a:pPr>
            <a:r>
              <a:rPr kumimoji="0" lang="en-US" sz="2000" b="0" i="0" u="none" strike="noStrike" kern="1200" cap="none" spc="0" normalizeH="0" baseline="0" noProof="0" dirty="0">
                <a:ln>
                  <a:noFill/>
                </a:ln>
                <a:solidFill>
                  <a:srgbClr val="595959"/>
                </a:solidFill>
                <a:effectLst/>
                <a:uLnTx/>
                <a:uFillTx/>
                <a:latin typeface="Franklin Gothic Book" charset="0"/>
                <a:ea typeface="ＭＳ Ｐゴシック" charset="0"/>
                <a:cs typeface="Franklin Gothic Book" charset="0"/>
                <a:sym typeface="Franklin Gothic Book" charset="0"/>
              </a:rPr>
              <a:t>Fourth level</a:t>
            </a:r>
            <a:endParaRPr kumimoji="0" lang="en-US" sz="2000" b="0" i="0" u="none" strike="noStrike" kern="1200" cap="none" spc="0" normalizeH="0" baseline="0" noProof="0" dirty="0">
              <a:ln>
                <a:noFill/>
              </a:ln>
              <a:solidFill>
                <a:srgbClr val="595959"/>
              </a:solidFill>
              <a:effectLst/>
              <a:uLnTx/>
              <a:uFillTx/>
              <a:latin typeface="Franklin Gothic Book" charset="0"/>
              <a:ea typeface="ＭＳ Ｐゴシック" charset="0"/>
              <a:cs typeface="Lucida Grande" charset="0"/>
              <a:sym typeface="Franklin Gothic Book" charset="0"/>
            </a:endParaRPr>
          </a:p>
          <a:p>
            <a:pPr marL="2019300" marR="0" lvl="3" indent="-228600" algn="l" defTabSz="914400" rtl="0" eaLnBrk="1" fontAlgn="auto" latinLnBrk="0" hangingPunct="1">
              <a:lnSpc>
                <a:spcPct val="100000"/>
              </a:lnSpc>
              <a:spcBef>
                <a:spcPts val="475"/>
              </a:spcBef>
              <a:spcAft>
                <a:spcPts val="0"/>
              </a:spcAft>
              <a:buClr>
                <a:srgbClr val="58CCAA"/>
              </a:buClr>
              <a:buSzPct val="100000"/>
              <a:buFont typeface="Arial" charset="0"/>
              <a:buChar char="•"/>
              <a:tabLst/>
              <a:defRPr/>
            </a:pPr>
            <a:r>
              <a:rPr kumimoji="0" lang="en-US" sz="2000" b="0" i="0" u="none" strike="noStrike" kern="1200" cap="none" spc="0" normalizeH="0" baseline="0" noProof="0" dirty="0">
                <a:ln>
                  <a:noFill/>
                </a:ln>
                <a:solidFill>
                  <a:srgbClr val="595959"/>
                </a:solidFill>
                <a:effectLst/>
                <a:uLnTx/>
                <a:uFillTx/>
                <a:latin typeface="Franklin Gothic Book" charset="0"/>
                <a:ea typeface="ＭＳ Ｐゴシック" charset="0"/>
                <a:cs typeface="Franklin Gothic Book" charset="0"/>
                <a:sym typeface="Franklin Gothic Book" charset="0"/>
              </a:rPr>
              <a:t>Fifth level</a:t>
            </a:r>
          </a:p>
        </p:txBody>
      </p:sp>
      <p:sp>
        <p:nvSpPr>
          <p:cNvPr id="17418" name="Rectangle 10"/>
          <p:cNvSpPr>
            <a:spLocks/>
          </p:cNvSpPr>
          <p:nvPr/>
        </p:nvSpPr>
        <p:spPr bwMode="auto">
          <a:xfrm>
            <a:off x="9525" y="7937"/>
            <a:ext cx="9156700" cy="6858000"/>
          </a:xfrm>
          <a:prstGeom prst="rect">
            <a:avLst/>
          </a:prstGeom>
          <a:gradFill rotWithShape="0">
            <a:gsLst>
              <a:gs pos="0">
                <a:srgbClr val="0092D2"/>
              </a:gs>
              <a:gs pos="100000">
                <a:srgbClr val="15609E"/>
              </a:gs>
            </a:gsLst>
            <a:path path="rect">
              <a:fillToRect l="50000" t="50000" r="50000" b="50000"/>
            </a:path>
          </a:gra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419" name="Picture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947" y="4781550"/>
            <a:ext cx="6575245" cy="2095500"/>
          </a:xfrm>
          <a:prstGeom prst="rect">
            <a:avLst/>
          </a:prstGeom>
          <a:noFill/>
          <a:ln>
            <a:noFill/>
          </a:ln>
          <a:effectLst>
            <a:outerShdw blurRad="508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7420" name="Line 12"/>
          <p:cNvSpPr>
            <a:spLocks noChangeShapeType="1"/>
          </p:cNvSpPr>
          <p:nvPr/>
        </p:nvSpPr>
        <p:spPr bwMode="auto">
          <a:xfrm flipH="1">
            <a:off x="3887788" y="2133600"/>
            <a:ext cx="479425" cy="1201738"/>
          </a:xfrm>
          <a:prstGeom prst="line">
            <a:avLst/>
          </a:prstGeom>
          <a:noFill/>
          <a:ln w="3810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21" name="Rectangle 13"/>
          <p:cNvSpPr>
            <a:spLocks/>
          </p:cNvSpPr>
          <p:nvPr/>
        </p:nvSpPr>
        <p:spPr bwMode="auto">
          <a:xfrm>
            <a:off x="-223838" y="228600"/>
            <a:ext cx="91551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p>
            <a:pPr marL="419100" marR="0" lvl="0" indent="0" algn="ctr" defTabSz="914400" rtl="0" eaLnBrk="1" fontAlgn="auto" latinLnBrk="0" hangingPunct="1">
              <a:lnSpc>
                <a:spcPct val="60000"/>
              </a:lnSpc>
              <a:spcBef>
                <a:spcPts val="120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Regional Organization and </a:t>
            </a:r>
          </a:p>
          <a:p>
            <a:pPr marL="419100" marR="0" lvl="0" indent="0" algn="ctr" defTabSz="914400" rtl="0" eaLnBrk="1" fontAlgn="auto" latinLnBrk="0" hangingPunct="1">
              <a:lnSpc>
                <a:spcPct val="60000"/>
              </a:lnSpc>
              <a:spcBef>
                <a:spcPts val="120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Tracking of Care Coordination</a:t>
            </a:r>
          </a:p>
        </p:txBody>
      </p:sp>
      <p:sp>
        <p:nvSpPr>
          <p:cNvPr id="17422" name="Oval 14"/>
          <p:cNvSpPr>
            <a:spLocks/>
          </p:cNvSpPr>
          <p:nvPr/>
        </p:nvSpPr>
        <p:spPr bwMode="auto">
          <a:xfrm>
            <a:off x="4216400" y="1358900"/>
            <a:ext cx="698500" cy="698500"/>
          </a:xfrm>
          <a:prstGeom prst="ellipse">
            <a:avLst/>
          </a:prstGeom>
          <a:solidFill>
            <a:srgbClr val="684B9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23" name="Oval 15"/>
          <p:cNvSpPr>
            <a:spLocks/>
          </p:cNvSpPr>
          <p:nvPr/>
        </p:nvSpPr>
        <p:spPr bwMode="auto">
          <a:xfrm>
            <a:off x="4064000" y="1244600"/>
            <a:ext cx="990600" cy="927100"/>
          </a:xfrm>
          <a:prstGeom prst="ellipse">
            <a:avLst/>
          </a:prstGeom>
          <a:noFill/>
          <a:ln w="63500" cap="flat">
            <a:solidFill>
              <a:srgbClr val="684B9E">
                <a:alpha val="5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24" name="Oval 16"/>
          <p:cNvSpPr>
            <a:spLocks/>
          </p:cNvSpPr>
          <p:nvPr/>
        </p:nvSpPr>
        <p:spPr bwMode="auto">
          <a:xfrm>
            <a:off x="2090738" y="3455988"/>
            <a:ext cx="447675" cy="477837"/>
          </a:xfrm>
          <a:prstGeom prst="ellipse">
            <a:avLst/>
          </a:prstGeom>
          <a:solidFill>
            <a:srgbClr val="75BF42"/>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25" name="Oval 17"/>
          <p:cNvSpPr>
            <a:spLocks/>
          </p:cNvSpPr>
          <p:nvPr/>
        </p:nvSpPr>
        <p:spPr bwMode="auto">
          <a:xfrm>
            <a:off x="1993900" y="3378200"/>
            <a:ext cx="635000" cy="635000"/>
          </a:xfrm>
          <a:prstGeom prst="ellipse">
            <a:avLst/>
          </a:prstGeom>
          <a:noFill/>
          <a:ln w="63500" cap="flat">
            <a:solidFill>
              <a:srgbClr val="75BF42">
                <a:alpha val="5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26" name="Rectangle 18"/>
          <p:cNvSpPr>
            <a:spLocks/>
          </p:cNvSpPr>
          <p:nvPr/>
        </p:nvSpPr>
        <p:spPr bwMode="auto">
          <a:xfrm>
            <a:off x="1798638" y="4165600"/>
            <a:ext cx="9746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Agency A</a:t>
            </a:r>
          </a:p>
        </p:txBody>
      </p:sp>
      <p:sp>
        <p:nvSpPr>
          <p:cNvPr id="17427" name="Oval 19"/>
          <p:cNvSpPr>
            <a:spLocks/>
          </p:cNvSpPr>
          <p:nvPr/>
        </p:nvSpPr>
        <p:spPr bwMode="auto">
          <a:xfrm>
            <a:off x="3652838" y="3455988"/>
            <a:ext cx="447675" cy="477837"/>
          </a:xfrm>
          <a:prstGeom prst="ellipse">
            <a:avLst/>
          </a:prstGeom>
          <a:solidFill>
            <a:srgbClr val="44C8F1"/>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28" name="Oval 20"/>
          <p:cNvSpPr>
            <a:spLocks/>
          </p:cNvSpPr>
          <p:nvPr/>
        </p:nvSpPr>
        <p:spPr bwMode="auto">
          <a:xfrm>
            <a:off x="3556000" y="3378200"/>
            <a:ext cx="635000" cy="635000"/>
          </a:xfrm>
          <a:prstGeom prst="ellipse">
            <a:avLst/>
          </a:prstGeom>
          <a:noFill/>
          <a:ln w="63500" cap="flat">
            <a:solidFill>
              <a:srgbClr val="44C8F1">
                <a:alpha val="5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29" name="Rectangle 21"/>
          <p:cNvSpPr>
            <a:spLocks/>
          </p:cNvSpPr>
          <p:nvPr/>
        </p:nvSpPr>
        <p:spPr bwMode="auto">
          <a:xfrm>
            <a:off x="3348038" y="4165600"/>
            <a:ext cx="987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Agency B</a:t>
            </a:r>
          </a:p>
        </p:txBody>
      </p:sp>
      <p:sp>
        <p:nvSpPr>
          <p:cNvPr id="17430" name="Oval 22"/>
          <p:cNvSpPr>
            <a:spLocks/>
          </p:cNvSpPr>
          <p:nvPr/>
        </p:nvSpPr>
        <p:spPr bwMode="auto">
          <a:xfrm>
            <a:off x="4999038" y="3455988"/>
            <a:ext cx="447675" cy="477837"/>
          </a:xfrm>
          <a:prstGeom prst="ellipse">
            <a:avLst/>
          </a:prstGeom>
          <a:solidFill>
            <a:srgbClr val="E9303B"/>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31" name="Oval 23"/>
          <p:cNvSpPr>
            <a:spLocks/>
          </p:cNvSpPr>
          <p:nvPr/>
        </p:nvSpPr>
        <p:spPr bwMode="auto">
          <a:xfrm>
            <a:off x="4902200" y="3378200"/>
            <a:ext cx="635000" cy="635000"/>
          </a:xfrm>
          <a:prstGeom prst="ellipse">
            <a:avLst/>
          </a:prstGeom>
          <a:noFill/>
          <a:ln w="63500" cap="flat">
            <a:solidFill>
              <a:srgbClr val="E9303B">
                <a:alpha val="5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32" name="Rectangle 24"/>
          <p:cNvSpPr>
            <a:spLocks/>
          </p:cNvSpPr>
          <p:nvPr/>
        </p:nvSpPr>
        <p:spPr bwMode="auto">
          <a:xfrm>
            <a:off x="4732338" y="4165600"/>
            <a:ext cx="10002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Agency C</a:t>
            </a:r>
          </a:p>
        </p:txBody>
      </p:sp>
      <p:sp>
        <p:nvSpPr>
          <p:cNvPr id="17433" name="Oval 25"/>
          <p:cNvSpPr>
            <a:spLocks/>
          </p:cNvSpPr>
          <p:nvPr/>
        </p:nvSpPr>
        <p:spPr bwMode="auto">
          <a:xfrm>
            <a:off x="6434138" y="3455988"/>
            <a:ext cx="447675" cy="477837"/>
          </a:xfrm>
          <a:prstGeom prst="ellipse">
            <a:avLst/>
          </a:prstGeom>
          <a:solidFill>
            <a:srgbClr val="F9B51C"/>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34" name="Oval 26"/>
          <p:cNvSpPr>
            <a:spLocks/>
          </p:cNvSpPr>
          <p:nvPr/>
        </p:nvSpPr>
        <p:spPr bwMode="auto">
          <a:xfrm>
            <a:off x="6337300" y="3378200"/>
            <a:ext cx="635000" cy="635000"/>
          </a:xfrm>
          <a:prstGeom prst="ellipse">
            <a:avLst/>
          </a:prstGeom>
          <a:noFill/>
          <a:ln w="63500" cap="flat">
            <a:solidFill>
              <a:srgbClr val="F9B51C">
                <a:alpha val="5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35" name="Rectangle 27"/>
          <p:cNvSpPr>
            <a:spLocks/>
          </p:cNvSpPr>
          <p:nvPr/>
        </p:nvSpPr>
        <p:spPr bwMode="auto">
          <a:xfrm>
            <a:off x="6167438" y="4165600"/>
            <a:ext cx="10002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Agency D</a:t>
            </a:r>
          </a:p>
        </p:txBody>
      </p:sp>
      <p:sp>
        <p:nvSpPr>
          <p:cNvPr id="17436" name="Rectangle 28"/>
          <p:cNvSpPr>
            <a:spLocks/>
          </p:cNvSpPr>
          <p:nvPr/>
        </p:nvSpPr>
        <p:spPr bwMode="auto">
          <a:xfrm>
            <a:off x="7042401" y="2826544"/>
            <a:ext cx="20828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CARE COORDINATION AGENCIES</a:t>
            </a:r>
          </a:p>
        </p:txBody>
      </p:sp>
      <p:sp>
        <p:nvSpPr>
          <p:cNvPr id="17437" name="Line 29"/>
          <p:cNvSpPr>
            <a:spLocks noChangeShapeType="1"/>
          </p:cNvSpPr>
          <p:nvPr/>
        </p:nvSpPr>
        <p:spPr bwMode="auto">
          <a:xfrm rot="10800000" flipH="1">
            <a:off x="2544763" y="2030413"/>
            <a:ext cx="1647825" cy="1390650"/>
          </a:xfrm>
          <a:prstGeom prst="line">
            <a:avLst/>
          </a:prstGeom>
          <a:noFill/>
          <a:ln w="3810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38" name="Line 30"/>
          <p:cNvSpPr>
            <a:spLocks noChangeShapeType="1"/>
          </p:cNvSpPr>
          <p:nvPr/>
        </p:nvSpPr>
        <p:spPr bwMode="auto">
          <a:xfrm>
            <a:off x="4865688" y="2108200"/>
            <a:ext cx="369887" cy="1258888"/>
          </a:xfrm>
          <a:prstGeom prst="line">
            <a:avLst/>
          </a:prstGeom>
          <a:noFill/>
          <a:ln w="3810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39" name="Line 31"/>
          <p:cNvSpPr>
            <a:spLocks noChangeShapeType="1"/>
          </p:cNvSpPr>
          <p:nvPr/>
        </p:nvSpPr>
        <p:spPr bwMode="auto">
          <a:xfrm>
            <a:off x="5014913" y="1947863"/>
            <a:ext cx="1401762" cy="1506537"/>
          </a:xfrm>
          <a:prstGeom prst="line">
            <a:avLst/>
          </a:prstGeom>
          <a:noFill/>
          <a:ln w="3810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40" name="Rectangle 32"/>
          <p:cNvSpPr>
            <a:spLocks/>
          </p:cNvSpPr>
          <p:nvPr/>
        </p:nvSpPr>
        <p:spPr bwMode="auto">
          <a:xfrm>
            <a:off x="2516635" y="1520825"/>
            <a:ext cx="148341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COMMUNITY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HUB</a:t>
            </a:r>
          </a:p>
        </p:txBody>
      </p:sp>
      <p:pic>
        <p:nvPicPr>
          <p:cNvPr id="17441"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2750" y="131445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7442" name="Picture 3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4400" y="3568700"/>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7443" name="Picture 3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59200" y="3568700"/>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7444" name="Picture 3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3568700"/>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7445" name="Picture 3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0500" y="3568700"/>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7446" name="Rectangle 38"/>
          <p:cNvSpPr>
            <a:spLocks/>
          </p:cNvSpPr>
          <p:nvPr/>
        </p:nvSpPr>
        <p:spPr bwMode="auto">
          <a:xfrm>
            <a:off x="2780475" y="5005859"/>
            <a:ext cx="6139581" cy="145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marR="0" lvl="0" indent="-285750" algn="l" defTabSz="914400" rtl="0" eaLnBrk="1" fontAlgn="auto" latinLnBrk="0" hangingPunct="1">
              <a:lnSpc>
                <a:spcPct val="100000"/>
              </a:lnSpc>
              <a:spcBef>
                <a:spcPts val="0"/>
              </a:spcBef>
              <a:spcAft>
                <a:spcPts val="0"/>
              </a:spcAft>
              <a:buClr>
                <a:srgbClr val="E9303B"/>
              </a:buClr>
              <a:buSzPct val="125000"/>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Arial" charset="0"/>
                <a:sym typeface="Arial" charset="0"/>
              </a:rPr>
              <a:t>Demographic Intake</a:t>
            </a:r>
          </a:p>
          <a:p>
            <a:pPr marL="285750" marR="0" lvl="0" indent="-285750" algn="l" defTabSz="914400" rtl="0" eaLnBrk="1" fontAlgn="auto" latinLnBrk="0" hangingPunct="1">
              <a:lnSpc>
                <a:spcPct val="100000"/>
              </a:lnSpc>
              <a:spcBef>
                <a:spcPts val="0"/>
              </a:spcBef>
              <a:spcAft>
                <a:spcPts val="0"/>
              </a:spcAft>
              <a:buClr>
                <a:srgbClr val="E9303B"/>
              </a:buClr>
              <a:buSzPct val="125000"/>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Arial" charset="0"/>
                <a:sym typeface="Arial" charset="0"/>
              </a:rPr>
              <a:t>Initial Checklist -- assign Pathways</a:t>
            </a:r>
          </a:p>
          <a:p>
            <a:pPr marL="285750" marR="0" lvl="0" indent="-285750" algn="l" defTabSz="914400" rtl="0" eaLnBrk="1" fontAlgn="auto" latinLnBrk="0" hangingPunct="1">
              <a:lnSpc>
                <a:spcPct val="100000"/>
              </a:lnSpc>
              <a:spcBef>
                <a:spcPts val="0"/>
              </a:spcBef>
              <a:spcAft>
                <a:spcPts val="0"/>
              </a:spcAft>
              <a:buClr>
                <a:srgbClr val="E9303B"/>
              </a:buClr>
              <a:buSzPct val="125000"/>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Arial" charset="0"/>
                <a:sym typeface="Arial" charset="0"/>
              </a:rPr>
              <a:t>Regular home visits – Checklists and Pathways completed</a:t>
            </a:r>
          </a:p>
          <a:p>
            <a:pPr marL="285750" marR="0" lvl="0" indent="-285750" algn="l" defTabSz="914400" rtl="0" eaLnBrk="1" fontAlgn="auto" latinLnBrk="0" hangingPunct="1">
              <a:lnSpc>
                <a:spcPct val="100000"/>
              </a:lnSpc>
              <a:spcBef>
                <a:spcPts val="0"/>
              </a:spcBef>
              <a:spcAft>
                <a:spcPts val="0"/>
              </a:spcAft>
              <a:buClr>
                <a:srgbClr val="E9303B"/>
              </a:buClr>
              <a:buSzPct val="125000"/>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Arial" charset="0"/>
                <a:sym typeface="Arial" charset="0"/>
              </a:rPr>
              <a:t>Discharge when Pathways completed (no issues)</a:t>
            </a:r>
          </a:p>
        </p:txBody>
      </p:sp>
      <p:sp>
        <p:nvSpPr>
          <p:cNvPr id="44" name="Rectangle 18"/>
          <p:cNvSpPr>
            <a:spLocks/>
          </p:cNvSpPr>
          <p:nvPr/>
        </p:nvSpPr>
        <p:spPr bwMode="auto">
          <a:xfrm>
            <a:off x="775170" y="6520872"/>
            <a:ext cx="63521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CLIENT</a:t>
            </a:r>
          </a:p>
        </p:txBody>
      </p:sp>
      <p:pic>
        <p:nvPicPr>
          <p:cNvPr id="45" name="Picture 17"/>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20835"/>
          <a:stretch/>
        </p:blipFill>
        <p:spPr bwMode="auto">
          <a:xfrm>
            <a:off x="669636" y="4214092"/>
            <a:ext cx="839829" cy="79564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cxnSp>
        <p:nvCxnSpPr>
          <p:cNvPr id="4" name="Straight Connector 3"/>
          <p:cNvCxnSpPr>
            <a:endCxn id="55" idx="4"/>
          </p:cNvCxnSpPr>
          <p:nvPr/>
        </p:nvCxnSpPr>
        <p:spPr bwMode="auto">
          <a:xfrm flipV="1">
            <a:off x="1079500" y="5105567"/>
            <a:ext cx="5608" cy="437076"/>
          </a:xfrm>
          <a:prstGeom prst="line">
            <a:avLst/>
          </a:prstGeom>
          <a:solidFill>
            <a:schemeClr val="accent1"/>
          </a:solidFill>
          <a:ln w="25400" cap="flat" cmpd="sng" algn="ctr">
            <a:solidFill>
              <a:srgbClr val="FFFFFF">
                <a:alpha val="50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 name="Rectangle 18"/>
          <p:cNvSpPr>
            <a:spLocks/>
          </p:cNvSpPr>
          <p:nvPr/>
        </p:nvSpPr>
        <p:spPr bwMode="auto">
          <a:xfrm>
            <a:off x="149067" y="5167579"/>
            <a:ext cx="19285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CARE COORDINATOR</a:t>
            </a:r>
          </a:p>
        </p:txBody>
      </p:sp>
      <p:cxnSp>
        <p:nvCxnSpPr>
          <p:cNvPr id="7" name="Straight Connector 6"/>
          <p:cNvCxnSpPr/>
          <p:nvPr/>
        </p:nvCxnSpPr>
        <p:spPr bwMode="auto">
          <a:xfrm flipV="1">
            <a:off x="1500909" y="3844636"/>
            <a:ext cx="484909" cy="427183"/>
          </a:xfrm>
          <a:prstGeom prst="line">
            <a:avLst/>
          </a:prstGeom>
          <a:solidFill>
            <a:schemeClr val="accent1"/>
          </a:solidFill>
          <a:ln w="25400" cap="flat" cmpd="sng" algn="ctr">
            <a:solidFill>
              <a:schemeClr val="bg1">
                <a:alpha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5" name="Oval 54"/>
          <p:cNvSpPr/>
          <p:nvPr/>
        </p:nvSpPr>
        <p:spPr bwMode="auto">
          <a:xfrm>
            <a:off x="588818" y="4112987"/>
            <a:ext cx="992580" cy="992580"/>
          </a:xfrm>
          <a:prstGeom prst="ellipse">
            <a:avLst/>
          </a:prstGeom>
          <a:noFill/>
          <a:ln w="38100" cap="flat" cmpd="sng" algn="ctr">
            <a:solidFill>
              <a:schemeClr val="bg1">
                <a:alpha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dirty="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56" name="Oval 55"/>
          <p:cNvSpPr/>
          <p:nvPr/>
        </p:nvSpPr>
        <p:spPr bwMode="auto">
          <a:xfrm>
            <a:off x="588818" y="5521531"/>
            <a:ext cx="992580" cy="992580"/>
          </a:xfrm>
          <a:prstGeom prst="ellipse">
            <a:avLst/>
          </a:prstGeom>
          <a:noFill/>
          <a:ln w="38100" cap="flat" cmpd="sng" algn="ctr">
            <a:solidFill>
              <a:schemeClr val="bg1">
                <a:alpha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dirty="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50" name="Oval 49" descr="Screen Shot 2013-04-26 at 3.45.40 PM.png"/>
          <p:cNvSpPr/>
          <p:nvPr/>
        </p:nvSpPr>
        <p:spPr>
          <a:xfrm>
            <a:off x="529789" y="4105327"/>
            <a:ext cx="1097280" cy="1097280"/>
          </a:xfrm>
          <a:prstGeom prst="ellipse">
            <a:avLst/>
          </a:prstGeom>
          <a:blipFill rotWithShape="1">
            <a:blip r:embed="rId9" cstate="print">
              <a:extLst>
                <a:ext uri="{28A0092B-C50C-407E-A947-70E740481C1C}">
                  <a14:useLocalDpi xmlns:a14="http://schemas.microsoft.com/office/drawing/2010/main" val="0"/>
                </a:ext>
              </a:extLst>
            </a:blip>
            <a:srcRect/>
            <a:stretch>
              <a:fillRect t="-8000" b="-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936" y="5577706"/>
            <a:ext cx="822960" cy="8713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5817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p:cTn id="11" dur="500" fill="hold"/>
                                        <p:tgtEl>
                                          <p:spTgt spid="44"/>
                                        </p:tgtEl>
                                        <p:attrNameLst>
                                          <p:attrName>ppt_w</p:attrName>
                                        </p:attrNameLst>
                                      </p:cBhvr>
                                      <p:tavLst>
                                        <p:tav tm="0">
                                          <p:val>
                                            <p:fltVal val="0"/>
                                          </p:val>
                                        </p:tav>
                                        <p:tav tm="100000">
                                          <p:val>
                                            <p:strVal val="#ppt_w"/>
                                          </p:val>
                                        </p:tav>
                                      </p:tavLst>
                                    </p:anim>
                                    <p:anim calcmode="lin" valueType="num">
                                      <p:cBhvr>
                                        <p:cTn id="12" dur="500" fill="hold"/>
                                        <p:tgtEl>
                                          <p:spTgt spid="44"/>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p:cTn id="15" dur="500" fill="hold"/>
                                        <p:tgtEl>
                                          <p:spTgt spid="56"/>
                                        </p:tgtEl>
                                        <p:attrNameLst>
                                          <p:attrName>ppt_w</p:attrName>
                                        </p:attrNameLst>
                                      </p:cBhvr>
                                      <p:tavLst>
                                        <p:tav tm="0">
                                          <p:val>
                                            <p:fltVal val="0"/>
                                          </p:val>
                                        </p:tav>
                                        <p:tav tm="100000">
                                          <p:val>
                                            <p:strVal val="#ppt_w"/>
                                          </p:val>
                                        </p:tav>
                                      </p:tavLst>
                                    </p:anim>
                                    <p:anim calcmode="lin" valueType="num">
                                      <p:cBhvr>
                                        <p:cTn id="16" dur="500" fill="hold"/>
                                        <p:tgtEl>
                                          <p:spTgt spid="56"/>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7422"/>
                                        </p:tgtEl>
                                        <p:attrNameLst>
                                          <p:attrName>style.visibility</p:attrName>
                                        </p:attrNameLst>
                                      </p:cBhvr>
                                      <p:to>
                                        <p:strVal val="visible"/>
                                      </p:to>
                                    </p:set>
                                    <p:anim calcmode="lin" valueType="num">
                                      <p:cBhvr>
                                        <p:cTn id="33" dur="500" fill="hold"/>
                                        <p:tgtEl>
                                          <p:spTgt spid="17422"/>
                                        </p:tgtEl>
                                        <p:attrNameLst>
                                          <p:attrName>ppt_w</p:attrName>
                                        </p:attrNameLst>
                                      </p:cBhvr>
                                      <p:tavLst>
                                        <p:tav tm="0">
                                          <p:val>
                                            <p:fltVal val="0"/>
                                          </p:val>
                                        </p:tav>
                                        <p:tav tm="100000">
                                          <p:val>
                                            <p:strVal val="#ppt_w"/>
                                          </p:val>
                                        </p:tav>
                                      </p:tavLst>
                                    </p:anim>
                                    <p:anim calcmode="lin" valueType="num">
                                      <p:cBhvr>
                                        <p:cTn id="34" dur="500" fill="hold"/>
                                        <p:tgtEl>
                                          <p:spTgt spid="17422"/>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17423"/>
                                        </p:tgtEl>
                                        <p:attrNameLst>
                                          <p:attrName>style.visibility</p:attrName>
                                        </p:attrNameLst>
                                      </p:cBhvr>
                                      <p:to>
                                        <p:strVal val="visible"/>
                                      </p:to>
                                    </p:set>
                                    <p:anim calcmode="lin" valueType="num">
                                      <p:cBhvr>
                                        <p:cTn id="41" dur="500" fill="hold"/>
                                        <p:tgtEl>
                                          <p:spTgt spid="17423"/>
                                        </p:tgtEl>
                                        <p:attrNameLst>
                                          <p:attrName>ppt_w</p:attrName>
                                        </p:attrNameLst>
                                      </p:cBhvr>
                                      <p:tavLst>
                                        <p:tav tm="0">
                                          <p:val>
                                            <p:fltVal val="0"/>
                                          </p:val>
                                        </p:tav>
                                        <p:tav tm="100000">
                                          <p:val>
                                            <p:strVal val="#ppt_w"/>
                                          </p:val>
                                        </p:tav>
                                      </p:tavLst>
                                    </p:anim>
                                    <p:anim calcmode="lin" valueType="num">
                                      <p:cBhvr>
                                        <p:cTn id="42" dur="500" fill="hold"/>
                                        <p:tgtEl>
                                          <p:spTgt spid="17423"/>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0"/>
                                  </p:stCondLst>
                                  <p:childTnLst>
                                    <p:set>
                                      <p:cBhvr>
                                        <p:cTn id="44" dur="1" fill="hold">
                                          <p:stCondLst>
                                            <p:cond delay="0"/>
                                          </p:stCondLst>
                                        </p:cTn>
                                        <p:tgtEl>
                                          <p:spTgt spid="17424"/>
                                        </p:tgtEl>
                                        <p:attrNameLst>
                                          <p:attrName>style.visibility</p:attrName>
                                        </p:attrNameLst>
                                      </p:cBhvr>
                                      <p:to>
                                        <p:strVal val="visible"/>
                                      </p:to>
                                    </p:set>
                                    <p:anim calcmode="lin" valueType="num">
                                      <p:cBhvr>
                                        <p:cTn id="45" dur="500" fill="hold"/>
                                        <p:tgtEl>
                                          <p:spTgt spid="17424"/>
                                        </p:tgtEl>
                                        <p:attrNameLst>
                                          <p:attrName>ppt_w</p:attrName>
                                        </p:attrNameLst>
                                      </p:cBhvr>
                                      <p:tavLst>
                                        <p:tav tm="0">
                                          <p:val>
                                            <p:fltVal val="0"/>
                                          </p:val>
                                        </p:tav>
                                        <p:tav tm="100000">
                                          <p:val>
                                            <p:strVal val="#ppt_w"/>
                                          </p:val>
                                        </p:tav>
                                      </p:tavLst>
                                    </p:anim>
                                    <p:anim calcmode="lin" valueType="num">
                                      <p:cBhvr>
                                        <p:cTn id="46" dur="500" fill="hold"/>
                                        <p:tgtEl>
                                          <p:spTgt spid="17424"/>
                                        </p:tgtEl>
                                        <p:attrNameLst>
                                          <p:attrName>ppt_h</p:attrName>
                                        </p:attrNameLst>
                                      </p:cBhvr>
                                      <p:tavLst>
                                        <p:tav tm="0">
                                          <p:val>
                                            <p:fltVal val="0"/>
                                          </p:val>
                                        </p:tav>
                                        <p:tav tm="100000">
                                          <p:val>
                                            <p:strVal val="#ppt_h"/>
                                          </p:val>
                                        </p:tav>
                                      </p:tavLst>
                                    </p:anim>
                                  </p:childTnLst>
                                </p:cTn>
                              </p:par>
                              <p:par>
                                <p:cTn id="47" presetID="23" presetClass="entr" presetSubtype="16" fill="hold" grpId="0" nodeType="withEffect">
                                  <p:stCondLst>
                                    <p:cond delay="0"/>
                                  </p:stCondLst>
                                  <p:childTnLst>
                                    <p:set>
                                      <p:cBhvr>
                                        <p:cTn id="48" dur="1" fill="hold">
                                          <p:stCondLst>
                                            <p:cond delay="0"/>
                                          </p:stCondLst>
                                        </p:cTn>
                                        <p:tgtEl>
                                          <p:spTgt spid="17426"/>
                                        </p:tgtEl>
                                        <p:attrNameLst>
                                          <p:attrName>style.visibility</p:attrName>
                                        </p:attrNameLst>
                                      </p:cBhvr>
                                      <p:to>
                                        <p:strVal val="visible"/>
                                      </p:to>
                                    </p:set>
                                    <p:anim calcmode="lin" valueType="num">
                                      <p:cBhvr>
                                        <p:cTn id="49" dur="500" fill="hold"/>
                                        <p:tgtEl>
                                          <p:spTgt spid="17426"/>
                                        </p:tgtEl>
                                        <p:attrNameLst>
                                          <p:attrName>ppt_w</p:attrName>
                                        </p:attrNameLst>
                                      </p:cBhvr>
                                      <p:tavLst>
                                        <p:tav tm="0">
                                          <p:val>
                                            <p:fltVal val="0"/>
                                          </p:val>
                                        </p:tav>
                                        <p:tav tm="100000">
                                          <p:val>
                                            <p:strVal val="#ppt_w"/>
                                          </p:val>
                                        </p:tav>
                                      </p:tavLst>
                                    </p:anim>
                                    <p:anim calcmode="lin" valueType="num">
                                      <p:cBhvr>
                                        <p:cTn id="50" dur="500" fill="hold"/>
                                        <p:tgtEl>
                                          <p:spTgt spid="17426"/>
                                        </p:tgtEl>
                                        <p:attrNameLst>
                                          <p:attrName>ppt_h</p:attrName>
                                        </p:attrNameLst>
                                      </p:cBhvr>
                                      <p:tavLst>
                                        <p:tav tm="0">
                                          <p:val>
                                            <p:fltVal val="0"/>
                                          </p:val>
                                        </p:tav>
                                        <p:tav tm="100000">
                                          <p:val>
                                            <p:strVal val="#ppt_h"/>
                                          </p:val>
                                        </p:tav>
                                      </p:tavLst>
                                    </p:anim>
                                  </p:childTnLst>
                                </p:cTn>
                              </p:par>
                              <p:par>
                                <p:cTn id="51" presetID="23" presetClass="entr" presetSubtype="16" fill="hold" nodeType="withEffect">
                                  <p:stCondLst>
                                    <p:cond delay="0"/>
                                  </p:stCondLst>
                                  <p:childTnLst>
                                    <p:set>
                                      <p:cBhvr>
                                        <p:cTn id="52" dur="1" fill="hold">
                                          <p:stCondLst>
                                            <p:cond delay="0"/>
                                          </p:stCondLst>
                                        </p:cTn>
                                        <p:tgtEl>
                                          <p:spTgt spid="17442"/>
                                        </p:tgtEl>
                                        <p:attrNameLst>
                                          <p:attrName>style.visibility</p:attrName>
                                        </p:attrNameLst>
                                      </p:cBhvr>
                                      <p:to>
                                        <p:strVal val="visible"/>
                                      </p:to>
                                    </p:set>
                                    <p:anim calcmode="lin" valueType="num">
                                      <p:cBhvr>
                                        <p:cTn id="53" dur="500" fill="hold"/>
                                        <p:tgtEl>
                                          <p:spTgt spid="17442"/>
                                        </p:tgtEl>
                                        <p:attrNameLst>
                                          <p:attrName>ppt_w</p:attrName>
                                        </p:attrNameLst>
                                      </p:cBhvr>
                                      <p:tavLst>
                                        <p:tav tm="0">
                                          <p:val>
                                            <p:fltVal val="0"/>
                                          </p:val>
                                        </p:tav>
                                        <p:tav tm="100000">
                                          <p:val>
                                            <p:strVal val="#ppt_w"/>
                                          </p:val>
                                        </p:tav>
                                      </p:tavLst>
                                    </p:anim>
                                    <p:anim calcmode="lin" valueType="num">
                                      <p:cBhvr>
                                        <p:cTn id="54" dur="500" fill="hold"/>
                                        <p:tgtEl>
                                          <p:spTgt spid="17442"/>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17425"/>
                                        </p:tgtEl>
                                        <p:attrNameLst>
                                          <p:attrName>style.visibility</p:attrName>
                                        </p:attrNameLst>
                                      </p:cBhvr>
                                      <p:to>
                                        <p:strVal val="visible"/>
                                      </p:to>
                                    </p:set>
                                    <p:anim calcmode="lin" valueType="num">
                                      <p:cBhvr>
                                        <p:cTn id="57" dur="500" fill="hold"/>
                                        <p:tgtEl>
                                          <p:spTgt spid="17425"/>
                                        </p:tgtEl>
                                        <p:attrNameLst>
                                          <p:attrName>ppt_w</p:attrName>
                                        </p:attrNameLst>
                                      </p:cBhvr>
                                      <p:tavLst>
                                        <p:tav tm="0">
                                          <p:val>
                                            <p:fltVal val="0"/>
                                          </p:val>
                                        </p:tav>
                                        <p:tav tm="100000">
                                          <p:val>
                                            <p:strVal val="#ppt_w"/>
                                          </p:val>
                                        </p:tav>
                                      </p:tavLst>
                                    </p:anim>
                                    <p:anim calcmode="lin" valueType="num">
                                      <p:cBhvr>
                                        <p:cTn id="58" dur="500" fill="hold"/>
                                        <p:tgtEl>
                                          <p:spTgt spid="17425"/>
                                        </p:tgtEl>
                                        <p:attrNameLst>
                                          <p:attrName>ppt_h</p:attrName>
                                        </p:attrNameLst>
                                      </p:cBhvr>
                                      <p:tavLst>
                                        <p:tav tm="0">
                                          <p:val>
                                            <p:fltVal val="0"/>
                                          </p:val>
                                        </p:tav>
                                        <p:tav tm="100000">
                                          <p:val>
                                            <p:strVal val="#ppt_h"/>
                                          </p:val>
                                        </p:tav>
                                      </p:tavLst>
                                    </p:anim>
                                  </p:childTnLst>
                                </p:cTn>
                              </p:par>
                              <p:par>
                                <p:cTn id="59" presetID="23" presetClass="entr" presetSubtype="16" fill="hold" nodeType="withEffect">
                                  <p:stCondLst>
                                    <p:cond delay="0"/>
                                  </p:stCondLst>
                                  <p:childTnLst>
                                    <p:set>
                                      <p:cBhvr>
                                        <p:cTn id="60" dur="1" fill="hold">
                                          <p:stCondLst>
                                            <p:cond delay="0"/>
                                          </p:stCondLst>
                                        </p:cTn>
                                        <p:tgtEl>
                                          <p:spTgt spid="17441"/>
                                        </p:tgtEl>
                                        <p:attrNameLst>
                                          <p:attrName>style.visibility</p:attrName>
                                        </p:attrNameLst>
                                      </p:cBhvr>
                                      <p:to>
                                        <p:strVal val="visible"/>
                                      </p:to>
                                    </p:set>
                                    <p:anim calcmode="lin" valueType="num">
                                      <p:cBhvr>
                                        <p:cTn id="61" dur="500" fill="hold"/>
                                        <p:tgtEl>
                                          <p:spTgt spid="17441"/>
                                        </p:tgtEl>
                                        <p:attrNameLst>
                                          <p:attrName>ppt_w</p:attrName>
                                        </p:attrNameLst>
                                      </p:cBhvr>
                                      <p:tavLst>
                                        <p:tav tm="0">
                                          <p:val>
                                            <p:fltVal val="0"/>
                                          </p:val>
                                        </p:tav>
                                        <p:tav tm="100000">
                                          <p:val>
                                            <p:strVal val="#ppt_w"/>
                                          </p:val>
                                        </p:tav>
                                      </p:tavLst>
                                    </p:anim>
                                    <p:anim calcmode="lin" valueType="num">
                                      <p:cBhvr>
                                        <p:cTn id="62" dur="500" fill="hold"/>
                                        <p:tgtEl>
                                          <p:spTgt spid="17441"/>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0"/>
                                  </p:stCondLst>
                                  <p:childTnLst>
                                    <p:set>
                                      <p:cBhvr>
                                        <p:cTn id="64" dur="1" fill="hold">
                                          <p:stCondLst>
                                            <p:cond delay="0"/>
                                          </p:stCondLst>
                                        </p:cTn>
                                        <p:tgtEl>
                                          <p:spTgt spid="17440"/>
                                        </p:tgtEl>
                                        <p:attrNameLst>
                                          <p:attrName>style.visibility</p:attrName>
                                        </p:attrNameLst>
                                      </p:cBhvr>
                                      <p:to>
                                        <p:strVal val="visible"/>
                                      </p:to>
                                    </p:set>
                                    <p:anim calcmode="lin" valueType="num">
                                      <p:cBhvr>
                                        <p:cTn id="65" dur="500" fill="hold"/>
                                        <p:tgtEl>
                                          <p:spTgt spid="17440"/>
                                        </p:tgtEl>
                                        <p:attrNameLst>
                                          <p:attrName>ppt_w</p:attrName>
                                        </p:attrNameLst>
                                      </p:cBhvr>
                                      <p:tavLst>
                                        <p:tav tm="0">
                                          <p:val>
                                            <p:fltVal val="0"/>
                                          </p:val>
                                        </p:tav>
                                        <p:tav tm="100000">
                                          <p:val>
                                            <p:strVal val="#ppt_w"/>
                                          </p:val>
                                        </p:tav>
                                      </p:tavLst>
                                    </p:anim>
                                    <p:anim calcmode="lin" valueType="num">
                                      <p:cBhvr>
                                        <p:cTn id="66" dur="500" fill="hold"/>
                                        <p:tgtEl>
                                          <p:spTgt spid="17440"/>
                                        </p:tgtEl>
                                        <p:attrNameLst>
                                          <p:attrName>ppt_h</p:attrName>
                                        </p:attrNameLst>
                                      </p:cBhvr>
                                      <p:tavLst>
                                        <p:tav tm="0">
                                          <p:val>
                                            <p:fltVal val="0"/>
                                          </p:val>
                                        </p:tav>
                                        <p:tav tm="100000">
                                          <p:val>
                                            <p:strVal val="#ppt_h"/>
                                          </p:val>
                                        </p:tav>
                                      </p:tavLst>
                                    </p:anim>
                                  </p:childTnLst>
                                </p:cTn>
                              </p:par>
                              <p:par>
                                <p:cTn id="67" presetID="23" presetClass="entr" presetSubtype="16" fill="hold" grpId="0" nodeType="withEffect">
                                  <p:stCondLst>
                                    <p:cond delay="0"/>
                                  </p:stCondLst>
                                  <p:childTnLst>
                                    <p:set>
                                      <p:cBhvr>
                                        <p:cTn id="68" dur="1" fill="hold">
                                          <p:stCondLst>
                                            <p:cond delay="0"/>
                                          </p:stCondLst>
                                        </p:cTn>
                                        <p:tgtEl>
                                          <p:spTgt spid="17436"/>
                                        </p:tgtEl>
                                        <p:attrNameLst>
                                          <p:attrName>style.visibility</p:attrName>
                                        </p:attrNameLst>
                                      </p:cBhvr>
                                      <p:to>
                                        <p:strVal val="visible"/>
                                      </p:to>
                                    </p:set>
                                    <p:anim calcmode="lin" valueType="num">
                                      <p:cBhvr>
                                        <p:cTn id="69" dur="500" fill="hold"/>
                                        <p:tgtEl>
                                          <p:spTgt spid="17436"/>
                                        </p:tgtEl>
                                        <p:attrNameLst>
                                          <p:attrName>ppt_w</p:attrName>
                                        </p:attrNameLst>
                                      </p:cBhvr>
                                      <p:tavLst>
                                        <p:tav tm="0">
                                          <p:val>
                                            <p:fltVal val="0"/>
                                          </p:val>
                                        </p:tav>
                                        <p:tav tm="100000">
                                          <p:val>
                                            <p:strVal val="#ppt_w"/>
                                          </p:val>
                                        </p:tav>
                                      </p:tavLst>
                                    </p:anim>
                                    <p:anim calcmode="lin" valueType="num">
                                      <p:cBhvr>
                                        <p:cTn id="70" dur="500" fill="hold"/>
                                        <p:tgtEl>
                                          <p:spTgt spid="17436"/>
                                        </p:tgtEl>
                                        <p:attrNameLst>
                                          <p:attrName>ppt_h</p:attrName>
                                        </p:attrNameLst>
                                      </p:cBhvr>
                                      <p:tavLst>
                                        <p:tav tm="0">
                                          <p:val>
                                            <p:fltVal val="0"/>
                                          </p:val>
                                        </p:tav>
                                        <p:tav tm="100000">
                                          <p:val>
                                            <p:strVal val="#ppt_h"/>
                                          </p:val>
                                        </p:tav>
                                      </p:tavLst>
                                    </p:anim>
                                  </p:childTnLst>
                                </p:cTn>
                              </p:par>
                              <p:par>
                                <p:cTn id="71" presetID="23" presetClass="entr" presetSubtype="16" fill="hold" grpId="0" nodeType="withEffect">
                                  <p:stCondLst>
                                    <p:cond delay="0"/>
                                  </p:stCondLst>
                                  <p:childTnLst>
                                    <p:set>
                                      <p:cBhvr>
                                        <p:cTn id="72" dur="1" fill="hold">
                                          <p:stCondLst>
                                            <p:cond delay="0"/>
                                          </p:stCondLst>
                                        </p:cTn>
                                        <p:tgtEl>
                                          <p:spTgt spid="17427"/>
                                        </p:tgtEl>
                                        <p:attrNameLst>
                                          <p:attrName>style.visibility</p:attrName>
                                        </p:attrNameLst>
                                      </p:cBhvr>
                                      <p:to>
                                        <p:strVal val="visible"/>
                                      </p:to>
                                    </p:set>
                                    <p:anim calcmode="lin" valueType="num">
                                      <p:cBhvr>
                                        <p:cTn id="73" dur="500" fill="hold"/>
                                        <p:tgtEl>
                                          <p:spTgt spid="17427"/>
                                        </p:tgtEl>
                                        <p:attrNameLst>
                                          <p:attrName>ppt_w</p:attrName>
                                        </p:attrNameLst>
                                      </p:cBhvr>
                                      <p:tavLst>
                                        <p:tav tm="0">
                                          <p:val>
                                            <p:fltVal val="0"/>
                                          </p:val>
                                        </p:tav>
                                        <p:tav tm="100000">
                                          <p:val>
                                            <p:strVal val="#ppt_w"/>
                                          </p:val>
                                        </p:tav>
                                      </p:tavLst>
                                    </p:anim>
                                    <p:anim calcmode="lin" valueType="num">
                                      <p:cBhvr>
                                        <p:cTn id="74" dur="500" fill="hold"/>
                                        <p:tgtEl>
                                          <p:spTgt spid="17427"/>
                                        </p:tgtEl>
                                        <p:attrNameLst>
                                          <p:attrName>ppt_h</p:attrName>
                                        </p:attrNameLst>
                                      </p:cBhvr>
                                      <p:tavLst>
                                        <p:tav tm="0">
                                          <p:val>
                                            <p:fltVal val="0"/>
                                          </p:val>
                                        </p:tav>
                                        <p:tav tm="100000">
                                          <p:val>
                                            <p:strVal val="#ppt_h"/>
                                          </p:val>
                                        </p:tav>
                                      </p:tavLst>
                                    </p:anim>
                                  </p:childTnLst>
                                </p:cTn>
                              </p:par>
                              <p:par>
                                <p:cTn id="75" presetID="23" presetClass="entr" presetSubtype="16" fill="hold" grpId="0" nodeType="withEffect">
                                  <p:stCondLst>
                                    <p:cond delay="0"/>
                                  </p:stCondLst>
                                  <p:childTnLst>
                                    <p:set>
                                      <p:cBhvr>
                                        <p:cTn id="76" dur="1" fill="hold">
                                          <p:stCondLst>
                                            <p:cond delay="0"/>
                                          </p:stCondLst>
                                        </p:cTn>
                                        <p:tgtEl>
                                          <p:spTgt spid="17428"/>
                                        </p:tgtEl>
                                        <p:attrNameLst>
                                          <p:attrName>style.visibility</p:attrName>
                                        </p:attrNameLst>
                                      </p:cBhvr>
                                      <p:to>
                                        <p:strVal val="visible"/>
                                      </p:to>
                                    </p:set>
                                    <p:anim calcmode="lin" valueType="num">
                                      <p:cBhvr>
                                        <p:cTn id="77" dur="500" fill="hold"/>
                                        <p:tgtEl>
                                          <p:spTgt spid="17428"/>
                                        </p:tgtEl>
                                        <p:attrNameLst>
                                          <p:attrName>ppt_w</p:attrName>
                                        </p:attrNameLst>
                                      </p:cBhvr>
                                      <p:tavLst>
                                        <p:tav tm="0">
                                          <p:val>
                                            <p:fltVal val="0"/>
                                          </p:val>
                                        </p:tav>
                                        <p:tav tm="100000">
                                          <p:val>
                                            <p:strVal val="#ppt_w"/>
                                          </p:val>
                                        </p:tav>
                                      </p:tavLst>
                                    </p:anim>
                                    <p:anim calcmode="lin" valueType="num">
                                      <p:cBhvr>
                                        <p:cTn id="78" dur="500" fill="hold"/>
                                        <p:tgtEl>
                                          <p:spTgt spid="17428"/>
                                        </p:tgtEl>
                                        <p:attrNameLst>
                                          <p:attrName>ppt_h</p:attrName>
                                        </p:attrNameLst>
                                      </p:cBhvr>
                                      <p:tavLst>
                                        <p:tav tm="0">
                                          <p:val>
                                            <p:fltVal val="0"/>
                                          </p:val>
                                        </p:tav>
                                        <p:tav tm="100000">
                                          <p:val>
                                            <p:strVal val="#ppt_h"/>
                                          </p:val>
                                        </p:tav>
                                      </p:tavLst>
                                    </p:anim>
                                  </p:childTnLst>
                                </p:cTn>
                              </p:par>
                              <p:par>
                                <p:cTn id="79" presetID="23" presetClass="entr" presetSubtype="16" fill="hold" grpId="0" nodeType="withEffect">
                                  <p:stCondLst>
                                    <p:cond delay="0"/>
                                  </p:stCondLst>
                                  <p:childTnLst>
                                    <p:set>
                                      <p:cBhvr>
                                        <p:cTn id="80" dur="1" fill="hold">
                                          <p:stCondLst>
                                            <p:cond delay="0"/>
                                          </p:stCondLst>
                                        </p:cTn>
                                        <p:tgtEl>
                                          <p:spTgt spid="17430"/>
                                        </p:tgtEl>
                                        <p:attrNameLst>
                                          <p:attrName>style.visibility</p:attrName>
                                        </p:attrNameLst>
                                      </p:cBhvr>
                                      <p:to>
                                        <p:strVal val="visible"/>
                                      </p:to>
                                    </p:set>
                                    <p:anim calcmode="lin" valueType="num">
                                      <p:cBhvr>
                                        <p:cTn id="81" dur="500" fill="hold"/>
                                        <p:tgtEl>
                                          <p:spTgt spid="17430"/>
                                        </p:tgtEl>
                                        <p:attrNameLst>
                                          <p:attrName>ppt_w</p:attrName>
                                        </p:attrNameLst>
                                      </p:cBhvr>
                                      <p:tavLst>
                                        <p:tav tm="0">
                                          <p:val>
                                            <p:fltVal val="0"/>
                                          </p:val>
                                        </p:tav>
                                        <p:tav tm="100000">
                                          <p:val>
                                            <p:strVal val="#ppt_w"/>
                                          </p:val>
                                        </p:tav>
                                      </p:tavLst>
                                    </p:anim>
                                    <p:anim calcmode="lin" valueType="num">
                                      <p:cBhvr>
                                        <p:cTn id="82" dur="500" fill="hold"/>
                                        <p:tgtEl>
                                          <p:spTgt spid="17430"/>
                                        </p:tgtEl>
                                        <p:attrNameLst>
                                          <p:attrName>ppt_h</p:attrName>
                                        </p:attrNameLst>
                                      </p:cBhvr>
                                      <p:tavLst>
                                        <p:tav tm="0">
                                          <p:val>
                                            <p:fltVal val="0"/>
                                          </p:val>
                                        </p:tav>
                                        <p:tav tm="100000">
                                          <p:val>
                                            <p:strVal val="#ppt_h"/>
                                          </p:val>
                                        </p:tav>
                                      </p:tavLst>
                                    </p:anim>
                                  </p:childTnLst>
                                </p:cTn>
                              </p:par>
                              <p:par>
                                <p:cTn id="83" presetID="23" presetClass="entr" presetSubtype="16" fill="hold" grpId="0" nodeType="withEffect">
                                  <p:stCondLst>
                                    <p:cond delay="0"/>
                                  </p:stCondLst>
                                  <p:childTnLst>
                                    <p:set>
                                      <p:cBhvr>
                                        <p:cTn id="84" dur="1" fill="hold">
                                          <p:stCondLst>
                                            <p:cond delay="0"/>
                                          </p:stCondLst>
                                        </p:cTn>
                                        <p:tgtEl>
                                          <p:spTgt spid="17431"/>
                                        </p:tgtEl>
                                        <p:attrNameLst>
                                          <p:attrName>style.visibility</p:attrName>
                                        </p:attrNameLst>
                                      </p:cBhvr>
                                      <p:to>
                                        <p:strVal val="visible"/>
                                      </p:to>
                                    </p:set>
                                    <p:anim calcmode="lin" valueType="num">
                                      <p:cBhvr>
                                        <p:cTn id="85" dur="500" fill="hold"/>
                                        <p:tgtEl>
                                          <p:spTgt spid="17431"/>
                                        </p:tgtEl>
                                        <p:attrNameLst>
                                          <p:attrName>ppt_w</p:attrName>
                                        </p:attrNameLst>
                                      </p:cBhvr>
                                      <p:tavLst>
                                        <p:tav tm="0">
                                          <p:val>
                                            <p:fltVal val="0"/>
                                          </p:val>
                                        </p:tav>
                                        <p:tav tm="100000">
                                          <p:val>
                                            <p:strVal val="#ppt_w"/>
                                          </p:val>
                                        </p:tav>
                                      </p:tavLst>
                                    </p:anim>
                                    <p:anim calcmode="lin" valueType="num">
                                      <p:cBhvr>
                                        <p:cTn id="86" dur="500" fill="hold"/>
                                        <p:tgtEl>
                                          <p:spTgt spid="17431"/>
                                        </p:tgtEl>
                                        <p:attrNameLst>
                                          <p:attrName>ppt_h</p:attrName>
                                        </p:attrNameLst>
                                      </p:cBhvr>
                                      <p:tavLst>
                                        <p:tav tm="0">
                                          <p:val>
                                            <p:fltVal val="0"/>
                                          </p:val>
                                        </p:tav>
                                        <p:tav tm="100000">
                                          <p:val>
                                            <p:strVal val="#ppt_h"/>
                                          </p:val>
                                        </p:tav>
                                      </p:tavLst>
                                    </p:anim>
                                  </p:childTnLst>
                                </p:cTn>
                              </p:par>
                              <p:par>
                                <p:cTn id="87" presetID="23" presetClass="entr" presetSubtype="16" fill="hold" grpId="0" nodeType="withEffect">
                                  <p:stCondLst>
                                    <p:cond delay="0"/>
                                  </p:stCondLst>
                                  <p:childTnLst>
                                    <p:set>
                                      <p:cBhvr>
                                        <p:cTn id="88" dur="1" fill="hold">
                                          <p:stCondLst>
                                            <p:cond delay="0"/>
                                          </p:stCondLst>
                                        </p:cTn>
                                        <p:tgtEl>
                                          <p:spTgt spid="17433"/>
                                        </p:tgtEl>
                                        <p:attrNameLst>
                                          <p:attrName>style.visibility</p:attrName>
                                        </p:attrNameLst>
                                      </p:cBhvr>
                                      <p:to>
                                        <p:strVal val="visible"/>
                                      </p:to>
                                    </p:set>
                                    <p:anim calcmode="lin" valueType="num">
                                      <p:cBhvr>
                                        <p:cTn id="89" dur="500" fill="hold"/>
                                        <p:tgtEl>
                                          <p:spTgt spid="17433"/>
                                        </p:tgtEl>
                                        <p:attrNameLst>
                                          <p:attrName>ppt_w</p:attrName>
                                        </p:attrNameLst>
                                      </p:cBhvr>
                                      <p:tavLst>
                                        <p:tav tm="0">
                                          <p:val>
                                            <p:fltVal val="0"/>
                                          </p:val>
                                        </p:tav>
                                        <p:tav tm="100000">
                                          <p:val>
                                            <p:strVal val="#ppt_w"/>
                                          </p:val>
                                        </p:tav>
                                      </p:tavLst>
                                    </p:anim>
                                    <p:anim calcmode="lin" valueType="num">
                                      <p:cBhvr>
                                        <p:cTn id="90" dur="500" fill="hold"/>
                                        <p:tgtEl>
                                          <p:spTgt spid="17433"/>
                                        </p:tgtEl>
                                        <p:attrNameLst>
                                          <p:attrName>ppt_h</p:attrName>
                                        </p:attrNameLst>
                                      </p:cBhvr>
                                      <p:tavLst>
                                        <p:tav tm="0">
                                          <p:val>
                                            <p:fltVal val="0"/>
                                          </p:val>
                                        </p:tav>
                                        <p:tav tm="100000">
                                          <p:val>
                                            <p:strVal val="#ppt_h"/>
                                          </p:val>
                                        </p:tav>
                                      </p:tavLst>
                                    </p:anim>
                                  </p:childTnLst>
                                </p:cTn>
                              </p:par>
                              <p:par>
                                <p:cTn id="91" presetID="23" presetClass="entr" presetSubtype="16" fill="hold" grpId="0" nodeType="withEffect">
                                  <p:stCondLst>
                                    <p:cond delay="0"/>
                                  </p:stCondLst>
                                  <p:childTnLst>
                                    <p:set>
                                      <p:cBhvr>
                                        <p:cTn id="92" dur="1" fill="hold">
                                          <p:stCondLst>
                                            <p:cond delay="0"/>
                                          </p:stCondLst>
                                        </p:cTn>
                                        <p:tgtEl>
                                          <p:spTgt spid="17434"/>
                                        </p:tgtEl>
                                        <p:attrNameLst>
                                          <p:attrName>style.visibility</p:attrName>
                                        </p:attrNameLst>
                                      </p:cBhvr>
                                      <p:to>
                                        <p:strVal val="visible"/>
                                      </p:to>
                                    </p:set>
                                    <p:anim calcmode="lin" valueType="num">
                                      <p:cBhvr>
                                        <p:cTn id="93" dur="500" fill="hold"/>
                                        <p:tgtEl>
                                          <p:spTgt spid="17434"/>
                                        </p:tgtEl>
                                        <p:attrNameLst>
                                          <p:attrName>ppt_w</p:attrName>
                                        </p:attrNameLst>
                                      </p:cBhvr>
                                      <p:tavLst>
                                        <p:tav tm="0">
                                          <p:val>
                                            <p:fltVal val="0"/>
                                          </p:val>
                                        </p:tav>
                                        <p:tav tm="100000">
                                          <p:val>
                                            <p:strVal val="#ppt_w"/>
                                          </p:val>
                                        </p:tav>
                                      </p:tavLst>
                                    </p:anim>
                                    <p:anim calcmode="lin" valueType="num">
                                      <p:cBhvr>
                                        <p:cTn id="94" dur="500" fill="hold"/>
                                        <p:tgtEl>
                                          <p:spTgt spid="17434"/>
                                        </p:tgtEl>
                                        <p:attrNameLst>
                                          <p:attrName>ppt_h</p:attrName>
                                        </p:attrNameLst>
                                      </p:cBhvr>
                                      <p:tavLst>
                                        <p:tav tm="0">
                                          <p:val>
                                            <p:fltVal val="0"/>
                                          </p:val>
                                        </p:tav>
                                        <p:tav tm="100000">
                                          <p:val>
                                            <p:strVal val="#ppt_h"/>
                                          </p:val>
                                        </p:tav>
                                      </p:tavLst>
                                    </p:anim>
                                  </p:childTnLst>
                                </p:cTn>
                              </p:par>
                              <p:par>
                                <p:cTn id="95" presetID="23" presetClass="entr" presetSubtype="16" fill="hold" nodeType="withEffect">
                                  <p:stCondLst>
                                    <p:cond delay="0"/>
                                  </p:stCondLst>
                                  <p:childTnLst>
                                    <p:set>
                                      <p:cBhvr>
                                        <p:cTn id="96" dur="1" fill="hold">
                                          <p:stCondLst>
                                            <p:cond delay="0"/>
                                          </p:stCondLst>
                                        </p:cTn>
                                        <p:tgtEl>
                                          <p:spTgt spid="17443"/>
                                        </p:tgtEl>
                                        <p:attrNameLst>
                                          <p:attrName>style.visibility</p:attrName>
                                        </p:attrNameLst>
                                      </p:cBhvr>
                                      <p:to>
                                        <p:strVal val="visible"/>
                                      </p:to>
                                    </p:set>
                                    <p:anim calcmode="lin" valueType="num">
                                      <p:cBhvr>
                                        <p:cTn id="97" dur="500" fill="hold"/>
                                        <p:tgtEl>
                                          <p:spTgt spid="17443"/>
                                        </p:tgtEl>
                                        <p:attrNameLst>
                                          <p:attrName>ppt_w</p:attrName>
                                        </p:attrNameLst>
                                      </p:cBhvr>
                                      <p:tavLst>
                                        <p:tav tm="0">
                                          <p:val>
                                            <p:fltVal val="0"/>
                                          </p:val>
                                        </p:tav>
                                        <p:tav tm="100000">
                                          <p:val>
                                            <p:strVal val="#ppt_w"/>
                                          </p:val>
                                        </p:tav>
                                      </p:tavLst>
                                    </p:anim>
                                    <p:anim calcmode="lin" valueType="num">
                                      <p:cBhvr>
                                        <p:cTn id="98" dur="500" fill="hold"/>
                                        <p:tgtEl>
                                          <p:spTgt spid="17443"/>
                                        </p:tgtEl>
                                        <p:attrNameLst>
                                          <p:attrName>ppt_h</p:attrName>
                                        </p:attrNameLst>
                                      </p:cBhvr>
                                      <p:tavLst>
                                        <p:tav tm="0">
                                          <p:val>
                                            <p:fltVal val="0"/>
                                          </p:val>
                                        </p:tav>
                                        <p:tav tm="100000">
                                          <p:val>
                                            <p:strVal val="#ppt_h"/>
                                          </p:val>
                                        </p:tav>
                                      </p:tavLst>
                                    </p:anim>
                                  </p:childTnLst>
                                </p:cTn>
                              </p:par>
                              <p:par>
                                <p:cTn id="99" presetID="23" presetClass="entr" presetSubtype="16" fill="hold" nodeType="withEffect">
                                  <p:stCondLst>
                                    <p:cond delay="0"/>
                                  </p:stCondLst>
                                  <p:childTnLst>
                                    <p:set>
                                      <p:cBhvr>
                                        <p:cTn id="100" dur="1" fill="hold">
                                          <p:stCondLst>
                                            <p:cond delay="0"/>
                                          </p:stCondLst>
                                        </p:cTn>
                                        <p:tgtEl>
                                          <p:spTgt spid="17444"/>
                                        </p:tgtEl>
                                        <p:attrNameLst>
                                          <p:attrName>style.visibility</p:attrName>
                                        </p:attrNameLst>
                                      </p:cBhvr>
                                      <p:to>
                                        <p:strVal val="visible"/>
                                      </p:to>
                                    </p:set>
                                    <p:anim calcmode="lin" valueType="num">
                                      <p:cBhvr>
                                        <p:cTn id="101" dur="500" fill="hold"/>
                                        <p:tgtEl>
                                          <p:spTgt spid="17444"/>
                                        </p:tgtEl>
                                        <p:attrNameLst>
                                          <p:attrName>ppt_w</p:attrName>
                                        </p:attrNameLst>
                                      </p:cBhvr>
                                      <p:tavLst>
                                        <p:tav tm="0">
                                          <p:val>
                                            <p:fltVal val="0"/>
                                          </p:val>
                                        </p:tav>
                                        <p:tav tm="100000">
                                          <p:val>
                                            <p:strVal val="#ppt_w"/>
                                          </p:val>
                                        </p:tav>
                                      </p:tavLst>
                                    </p:anim>
                                    <p:anim calcmode="lin" valueType="num">
                                      <p:cBhvr>
                                        <p:cTn id="102" dur="500" fill="hold"/>
                                        <p:tgtEl>
                                          <p:spTgt spid="17444"/>
                                        </p:tgtEl>
                                        <p:attrNameLst>
                                          <p:attrName>ppt_h</p:attrName>
                                        </p:attrNameLst>
                                      </p:cBhvr>
                                      <p:tavLst>
                                        <p:tav tm="0">
                                          <p:val>
                                            <p:fltVal val="0"/>
                                          </p:val>
                                        </p:tav>
                                        <p:tav tm="100000">
                                          <p:val>
                                            <p:strVal val="#ppt_h"/>
                                          </p:val>
                                        </p:tav>
                                      </p:tavLst>
                                    </p:anim>
                                  </p:childTnLst>
                                </p:cTn>
                              </p:par>
                              <p:par>
                                <p:cTn id="103" presetID="23" presetClass="entr" presetSubtype="16" fill="hold" nodeType="withEffect">
                                  <p:stCondLst>
                                    <p:cond delay="0"/>
                                  </p:stCondLst>
                                  <p:childTnLst>
                                    <p:set>
                                      <p:cBhvr>
                                        <p:cTn id="104" dur="1" fill="hold">
                                          <p:stCondLst>
                                            <p:cond delay="0"/>
                                          </p:stCondLst>
                                        </p:cTn>
                                        <p:tgtEl>
                                          <p:spTgt spid="17445"/>
                                        </p:tgtEl>
                                        <p:attrNameLst>
                                          <p:attrName>style.visibility</p:attrName>
                                        </p:attrNameLst>
                                      </p:cBhvr>
                                      <p:to>
                                        <p:strVal val="visible"/>
                                      </p:to>
                                    </p:set>
                                    <p:anim calcmode="lin" valueType="num">
                                      <p:cBhvr>
                                        <p:cTn id="105" dur="500" fill="hold"/>
                                        <p:tgtEl>
                                          <p:spTgt spid="17445"/>
                                        </p:tgtEl>
                                        <p:attrNameLst>
                                          <p:attrName>ppt_w</p:attrName>
                                        </p:attrNameLst>
                                      </p:cBhvr>
                                      <p:tavLst>
                                        <p:tav tm="0">
                                          <p:val>
                                            <p:fltVal val="0"/>
                                          </p:val>
                                        </p:tav>
                                        <p:tav tm="100000">
                                          <p:val>
                                            <p:strVal val="#ppt_w"/>
                                          </p:val>
                                        </p:tav>
                                      </p:tavLst>
                                    </p:anim>
                                    <p:anim calcmode="lin" valueType="num">
                                      <p:cBhvr>
                                        <p:cTn id="106" dur="500" fill="hold"/>
                                        <p:tgtEl>
                                          <p:spTgt spid="17445"/>
                                        </p:tgtEl>
                                        <p:attrNameLst>
                                          <p:attrName>ppt_h</p:attrName>
                                        </p:attrNameLst>
                                      </p:cBhvr>
                                      <p:tavLst>
                                        <p:tav tm="0">
                                          <p:val>
                                            <p:fltVal val="0"/>
                                          </p:val>
                                        </p:tav>
                                        <p:tav tm="100000">
                                          <p:val>
                                            <p:strVal val="#ppt_h"/>
                                          </p:val>
                                        </p:tav>
                                      </p:tavLst>
                                    </p:anim>
                                  </p:childTnLst>
                                </p:cTn>
                              </p:par>
                              <p:par>
                                <p:cTn id="107" presetID="23" presetClass="entr" presetSubtype="16" fill="hold" grpId="0" nodeType="withEffect">
                                  <p:stCondLst>
                                    <p:cond delay="0"/>
                                  </p:stCondLst>
                                  <p:childTnLst>
                                    <p:set>
                                      <p:cBhvr>
                                        <p:cTn id="108" dur="1" fill="hold">
                                          <p:stCondLst>
                                            <p:cond delay="0"/>
                                          </p:stCondLst>
                                        </p:cTn>
                                        <p:tgtEl>
                                          <p:spTgt spid="17429"/>
                                        </p:tgtEl>
                                        <p:attrNameLst>
                                          <p:attrName>style.visibility</p:attrName>
                                        </p:attrNameLst>
                                      </p:cBhvr>
                                      <p:to>
                                        <p:strVal val="visible"/>
                                      </p:to>
                                    </p:set>
                                    <p:anim calcmode="lin" valueType="num">
                                      <p:cBhvr>
                                        <p:cTn id="109" dur="500" fill="hold"/>
                                        <p:tgtEl>
                                          <p:spTgt spid="17429"/>
                                        </p:tgtEl>
                                        <p:attrNameLst>
                                          <p:attrName>ppt_w</p:attrName>
                                        </p:attrNameLst>
                                      </p:cBhvr>
                                      <p:tavLst>
                                        <p:tav tm="0">
                                          <p:val>
                                            <p:fltVal val="0"/>
                                          </p:val>
                                        </p:tav>
                                        <p:tav tm="100000">
                                          <p:val>
                                            <p:strVal val="#ppt_w"/>
                                          </p:val>
                                        </p:tav>
                                      </p:tavLst>
                                    </p:anim>
                                    <p:anim calcmode="lin" valueType="num">
                                      <p:cBhvr>
                                        <p:cTn id="110" dur="500" fill="hold"/>
                                        <p:tgtEl>
                                          <p:spTgt spid="17429"/>
                                        </p:tgtEl>
                                        <p:attrNameLst>
                                          <p:attrName>ppt_h</p:attrName>
                                        </p:attrNameLst>
                                      </p:cBhvr>
                                      <p:tavLst>
                                        <p:tav tm="0">
                                          <p:val>
                                            <p:fltVal val="0"/>
                                          </p:val>
                                        </p:tav>
                                        <p:tav tm="100000">
                                          <p:val>
                                            <p:strVal val="#ppt_h"/>
                                          </p:val>
                                        </p:tav>
                                      </p:tavLst>
                                    </p:anim>
                                  </p:childTnLst>
                                </p:cTn>
                              </p:par>
                              <p:par>
                                <p:cTn id="111" presetID="23" presetClass="entr" presetSubtype="16" fill="hold" grpId="0" nodeType="withEffect">
                                  <p:stCondLst>
                                    <p:cond delay="0"/>
                                  </p:stCondLst>
                                  <p:childTnLst>
                                    <p:set>
                                      <p:cBhvr>
                                        <p:cTn id="112" dur="1" fill="hold">
                                          <p:stCondLst>
                                            <p:cond delay="0"/>
                                          </p:stCondLst>
                                        </p:cTn>
                                        <p:tgtEl>
                                          <p:spTgt spid="17432"/>
                                        </p:tgtEl>
                                        <p:attrNameLst>
                                          <p:attrName>style.visibility</p:attrName>
                                        </p:attrNameLst>
                                      </p:cBhvr>
                                      <p:to>
                                        <p:strVal val="visible"/>
                                      </p:to>
                                    </p:set>
                                    <p:anim calcmode="lin" valueType="num">
                                      <p:cBhvr>
                                        <p:cTn id="113" dur="500" fill="hold"/>
                                        <p:tgtEl>
                                          <p:spTgt spid="17432"/>
                                        </p:tgtEl>
                                        <p:attrNameLst>
                                          <p:attrName>ppt_w</p:attrName>
                                        </p:attrNameLst>
                                      </p:cBhvr>
                                      <p:tavLst>
                                        <p:tav tm="0">
                                          <p:val>
                                            <p:fltVal val="0"/>
                                          </p:val>
                                        </p:tav>
                                        <p:tav tm="100000">
                                          <p:val>
                                            <p:strVal val="#ppt_w"/>
                                          </p:val>
                                        </p:tav>
                                      </p:tavLst>
                                    </p:anim>
                                    <p:anim calcmode="lin" valueType="num">
                                      <p:cBhvr>
                                        <p:cTn id="114" dur="500" fill="hold"/>
                                        <p:tgtEl>
                                          <p:spTgt spid="17432"/>
                                        </p:tgtEl>
                                        <p:attrNameLst>
                                          <p:attrName>ppt_h</p:attrName>
                                        </p:attrNameLst>
                                      </p:cBhvr>
                                      <p:tavLst>
                                        <p:tav tm="0">
                                          <p:val>
                                            <p:fltVal val="0"/>
                                          </p:val>
                                        </p:tav>
                                        <p:tav tm="100000">
                                          <p:val>
                                            <p:strVal val="#ppt_h"/>
                                          </p:val>
                                        </p:tav>
                                      </p:tavLst>
                                    </p:anim>
                                  </p:childTnLst>
                                </p:cTn>
                              </p:par>
                              <p:par>
                                <p:cTn id="115" presetID="23" presetClass="entr" presetSubtype="16" fill="hold" grpId="0" nodeType="withEffect">
                                  <p:stCondLst>
                                    <p:cond delay="0"/>
                                  </p:stCondLst>
                                  <p:childTnLst>
                                    <p:set>
                                      <p:cBhvr>
                                        <p:cTn id="116" dur="1" fill="hold">
                                          <p:stCondLst>
                                            <p:cond delay="0"/>
                                          </p:stCondLst>
                                        </p:cTn>
                                        <p:tgtEl>
                                          <p:spTgt spid="17435"/>
                                        </p:tgtEl>
                                        <p:attrNameLst>
                                          <p:attrName>style.visibility</p:attrName>
                                        </p:attrNameLst>
                                      </p:cBhvr>
                                      <p:to>
                                        <p:strVal val="visible"/>
                                      </p:to>
                                    </p:set>
                                    <p:anim calcmode="lin" valueType="num">
                                      <p:cBhvr>
                                        <p:cTn id="117" dur="500" fill="hold"/>
                                        <p:tgtEl>
                                          <p:spTgt spid="17435"/>
                                        </p:tgtEl>
                                        <p:attrNameLst>
                                          <p:attrName>ppt_w</p:attrName>
                                        </p:attrNameLst>
                                      </p:cBhvr>
                                      <p:tavLst>
                                        <p:tav tm="0">
                                          <p:val>
                                            <p:fltVal val="0"/>
                                          </p:val>
                                        </p:tav>
                                        <p:tav tm="100000">
                                          <p:val>
                                            <p:strVal val="#ppt_w"/>
                                          </p:val>
                                        </p:tav>
                                      </p:tavLst>
                                    </p:anim>
                                    <p:anim calcmode="lin" valueType="num">
                                      <p:cBhvr>
                                        <p:cTn id="118" dur="500" fill="hold"/>
                                        <p:tgtEl>
                                          <p:spTgt spid="17435"/>
                                        </p:tgtEl>
                                        <p:attrNameLst>
                                          <p:attrName>ppt_h</p:attrName>
                                        </p:attrNameLst>
                                      </p:cBhvr>
                                      <p:tavLst>
                                        <p:tav tm="0">
                                          <p:val>
                                            <p:fltVal val="0"/>
                                          </p:val>
                                        </p:tav>
                                        <p:tav tm="100000">
                                          <p:val>
                                            <p:strVal val="#ppt_h"/>
                                          </p:val>
                                        </p:tav>
                                      </p:tavLst>
                                    </p:anim>
                                  </p:childTnLst>
                                </p:cTn>
                              </p:par>
                              <p:par>
                                <p:cTn id="119" presetID="23" presetClass="entr" presetSubtype="16" fill="hold" grpId="0" nodeType="withEffect">
                                  <p:stCondLst>
                                    <p:cond delay="0"/>
                                  </p:stCondLst>
                                  <p:childTnLst>
                                    <p:set>
                                      <p:cBhvr>
                                        <p:cTn id="120" dur="1" fill="hold">
                                          <p:stCondLst>
                                            <p:cond delay="0"/>
                                          </p:stCondLst>
                                        </p:cTn>
                                        <p:tgtEl>
                                          <p:spTgt spid="17437"/>
                                        </p:tgtEl>
                                        <p:attrNameLst>
                                          <p:attrName>style.visibility</p:attrName>
                                        </p:attrNameLst>
                                      </p:cBhvr>
                                      <p:to>
                                        <p:strVal val="visible"/>
                                      </p:to>
                                    </p:set>
                                    <p:anim calcmode="lin" valueType="num">
                                      <p:cBhvr>
                                        <p:cTn id="121" dur="500" fill="hold"/>
                                        <p:tgtEl>
                                          <p:spTgt spid="17437"/>
                                        </p:tgtEl>
                                        <p:attrNameLst>
                                          <p:attrName>ppt_w</p:attrName>
                                        </p:attrNameLst>
                                      </p:cBhvr>
                                      <p:tavLst>
                                        <p:tav tm="0">
                                          <p:val>
                                            <p:fltVal val="0"/>
                                          </p:val>
                                        </p:tav>
                                        <p:tav tm="100000">
                                          <p:val>
                                            <p:strVal val="#ppt_w"/>
                                          </p:val>
                                        </p:tav>
                                      </p:tavLst>
                                    </p:anim>
                                    <p:anim calcmode="lin" valueType="num">
                                      <p:cBhvr>
                                        <p:cTn id="122" dur="500" fill="hold"/>
                                        <p:tgtEl>
                                          <p:spTgt spid="17437"/>
                                        </p:tgtEl>
                                        <p:attrNameLst>
                                          <p:attrName>ppt_h</p:attrName>
                                        </p:attrNameLst>
                                      </p:cBhvr>
                                      <p:tavLst>
                                        <p:tav tm="0">
                                          <p:val>
                                            <p:fltVal val="0"/>
                                          </p:val>
                                        </p:tav>
                                        <p:tav tm="100000">
                                          <p:val>
                                            <p:strVal val="#ppt_h"/>
                                          </p:val>
                                        </p:tav>
                                      </p:tavLst>
                                    </p:anim>
                                  </p:childTnLst>
                                </p:cTn>
                              </p:par>
                              <p:par>
                                <p:cTn id="123" presetID="23" presetClass="entr" presetSubtype="16" fill="hold" grpId="0" nodeType="withEffect">
                                  <p:stCondLst>
                                    <p:cond delay="0"/>
                                  </p:stCondLst>
                                  <p:childTnLst>
                                    <p:set>
                                      <p:cBhvr>
                                        <p:cTn id="124" dur="1" fill="hold">
                                          <p:stCondLst>
                                            <p:cond delay="0"/>
                                          </p:stCondLst>
                                        </p:cTn>
                                        <p:tgtEl>
                                          <p:spTgt spid="17420"/>
                                        </p:tgtEl>
                                        <p:attrNameLst>
                                          <p:attrName>style.visibility</p:attrName>
                                        </p:attrNameLst>
                                      </p:cBhvr>
                                      <p:to>
                                        <p:strVal val="visible"/>
                                      </p:to>
                                    </p:set>
                                    <p:anim calcmode="lin" valueType="num">
                                      <p:cBhvr>
                                        <p:cTn id="125" dur="500" fill="hold"/>
                                        <p:tgtEl>
                                          <p:spTgt spid="17420"/>
                                        </p:tgtEl>
                                        <p:attrNameLst>
                                          <p:attrName>ppt_w</p:attrName>
                                        </p:attrNameLst>
                                      </p:cBhvr>
                                      <p:tavLst>
                                        <p:tav tm="0">
                                          <p:val>
                                            <p:fltVal val="0"/>
                                          </p:val>
                                        </p:tav>
                                        <p:tav tm="100000">
                                          <p:val>
                                            <p:strVal val="#ppt_w"/>
                                          </p:val>
                                        </p:tav>
                                      </p:tavLst>
                                    </p:anim>
                                    <p:anim calcmode="lin" valueType="num">
                                      <p:cBhvr>
                                        <p:cTn id="126" dur="500" fill="hold"/>
                                        <p:tgtEl>
                                          <p:spTgt spid="17420"/>
                                        </p:tgtEl>
                                        <p:attrNameLst>
                                          <p:attrName>ppt_h</p:attrName>
                                        </p:attrNameLst>
                                      </p:cBhvr>
                                      <p:tavLst>
                                        <p:tav tm="0">
                                          <p:val>
                                            <p:fltVal val="0"/>
                                          </p:val>
                                        </p:tav>
                                        <p:tav tm="100000">
                                          <p:val>
                                            <p:strVal val="#ppt_h"/>
                                          </p:val>
                                        </p:tav>
                                      </p:tavLst>
                                    </p:anim>
                                  </p:childTnLst>
                                </p:cTn>
                              </p:par>
                              <p:par>
                                <p:cTn id="127" presetID="23" presetClass="entr" presetSubtype="16" fill="hold" grpId="0" nodeType="withEffect">
                                  <p:stCondLst>
                                    <p:cond delay="0"/>
                                  </p:stCondLst>
                                  <p:childTnLst>
                                    <p:set>
                                      <p:cBhvr>
                                        <p:cTn id="128" dur="1" fill="hold">
                                          <p:stCondLst>
                                            <p:cond delay="0"/>
                                          </p:stCondLst>
                                        </p:cTn>
                                        <p:tgtEl>
                                          <p:spTgt spid="17438"/>
                                        </p:tgtEl>
                                        <p:attrNameLst>
                                          <p:attrName>style.visibility</p:attrName>
                                        </p:attrNameLst>
                                      </p:cBhvr>
                                      <p:to>
                                        <p:strVal val="visible"/>
                                      </p:to>
                                    </p:set>
                                    <p:anim calcmode="lin" valueType="num">
                                      <p:cBhvr>
                                        <p:cTn id="129" dur="500" fill="hold"/>
                                        <p:tgtEl>
                                          <p:spTgt spid="17438"/>
                                        </p:tgtEl>
                                        <p:attrNameLst>
                                          <p:attrName>ppt_w</p:attrName>
                                        </p:attrNameLst>
                                      </p:cBhvr>
                                      <p:tavLst>
                                        <p:tav tm="0">
                                          <p:val>
                                            <p:fltVal val="0"/>
                                          </p:val>
                                        </p:tav>
                                        <p:tav tm="100000">
                                          <p:val>
                                            <p:strVal val="#ppt_w"/>
                                          </p:val>
                                        </p:tav>
                                      </p:tavLst>
                                    </p:anim>
                                    <p:anim calcmode="lin" valueType="num">
                                      <p:cBhvr>
                                        <p:cTn id="130" dur="500" fill="hold"/>
                                        <p:tgtEl>
                                          <p:spTgt spid="17438"/>
                                        </p:tgtEl>
                                        <p:attrNameLst>
                                          <p:attrName>ppt_h</p:attrName>
                                        </p:attrNameLst>
                                      </p:cBhvr>
                                      <p:tavLst>
                                        <p:tav tm="0">
                                          <p:val>
                                            <p:fltVal val="0"/>
                                          </p:val>
                                        </p:tav>
                                        <p:tav tm="100000">
                                          <p:val>
                                            <p:strVal val="#ppt_h"/>
                                          </p:val>
                                        </p:tav>
                                      </p:tavLst>
                                    </p:anim>
                                  </p:childTnLst>
                                </p:cTn>
                              </p:par>
                              <p:par>
                                <p:cTn id="131" presetID="23" presetClass="entr" presetSubtype="16" fill="hold" grpId="0" nodeType="withEffect">
                                  <p:stCondLst>
                                    <p:cond delay="0"/>
                                  </p:stCondLst>
                                  <p:childTnLst>
                                    <p:set>
                                      <p:cBhvr>
                                        <p:cTn id="132" dur="1" fill="hold">
                                          <p:stCondLst>
                                            <p:cond delay="0"/>
                                          </p:stCondLst>
                                        </p:cTn>
                                        <p:tgtEl>
                                          <p:spTgt spid="17439"/>
                                        </p:tgtEl>
                                        <p:attrNameLst>
                                          <p:attrName>style.visibility</p:attrName>
                                        </p:attrNameLst>
                                      </p:cBhvr>
                                      <p:to>
                                        <p:strVal val="visible"/>
                                      </p:to>
                                    </p:set>
                                    <p:anim calcmode="lin" valueType="num">
                                      <p:cBhvr>
                                        <p:cTn id="133" dur="500" fill="hold"/>
                                        <p:tgtEl>
                                          <p:spTgt spid="17439"/>
                                        </p:tgtEl>
                                        <p:attrNameLst>
                                          <p:attrName>ppt_w</p:attrName>
                                        </p:attrNameLst>
                                      </p:cBhvr>
                                      <p:tavLst>
                                        <p:tav tm="0">
                                          <p:val>
                                            <p:fltVal val="0"/>
                                          </p:val>
                                        </p:tav>
                                        <p:tav tm="100000">
                                          <p:val>
                                            <p:strVal val="#ppt_w"/>
                                          </p:val>
                                        </p:tav>
                                      </p:tavLst>
                                    </p:anim>
                                    <p:anim calcmode="lin" valueType="num">
                                      <p:cBhvr>
                                        <p:cTn id="134" dur="500" fill="hold"/>
                                        <p:tgtEl>
                                          <p:spTgt spid="17439"/>
                                        </p:tgtEl>
                                        <p:attrNameLst>
                                          <p:attrName>ppt_h</p:attrName>
                                        </p:attrNameLst>
                                      </p:cBhvr>
                                      <p:tavLst>
                                        <p:tav tm="0">
                                          <p:val>
                                            <p:fltVal val="0"/>
                                          </p:val>
                                        </p:tav>
                                        <p:tav tm="100000">
                                          <p:val>
                                            <p:strVal val="#ppt_h"/>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17446"/>
                                        </p:tgtEl>
                                        <p:attrNameLst>
                                          <p:attrName>style.visibility</p:attrName>
                                        </p:attrNameLst>
                                      </p:cBhvr>
                                      <p:to>
                                        <p:strVal val="visible"/>
                                      </p:to>
                                    </p:set>
                                    <p:anim calcmode="lin" valueType="num">
                                      <p:cBhvr additive="base">
                                        <p:cTn id="139" dur="500" fill="hold"/>
                                        <p:tgtEl>
                                          <p:spTgt spid="17446"/>
                                        </p:tgtEl>
                                        <p:attrNameLst>
                                          <p:attrName>ppt_x</p:attrName>
                                        </p:attrNameLst>
                                      </p:cBhvr>
                                      <p:tavLst>
                                        <p:tav tm="0">
                                          <p:val>
                                            <p:strVal val="#ppt_x"/>
                                          </p:val>
                                        </p:tav>
                                        <p:tav tm="100000">
                                          <p:val>
                                            <p:strVal val="#ppt_x"/>
                                          </p:val>
                                        </p:tav>
                                      </p:tavLst>
                                    </p:anim>
                                    <p:anim calcmode="lin" valueType="num">
                                      <p:cBhvr additive="base">
                                        <p:cTn id="140" dur="500" fill="hold"/>
                                        <p:tgtEl>
                                          <p:spTgt spid="17446"/>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17419"/>
                                        </p:tgtEl>
                                        <p:attrNameLst>
                                          <p:attrName>style.visibility</p:attrName>
                                        </p:attrNameLst>
                                      </p:cBhvr>
                                      <p:to>
                                        <p:strVal val="visible"/>
                                      </p:to>
                                    </p:set>
                                    <p:anim calcmode="lin" valueType="num">
                                      <p:cBhvr additive="base">
                                        <p:cTn id="143" dur="500" fill="hold"/>
                                        <p:tgtEl>
                                          <p:spTgt spid="17419"/>
                                        </p:tgtEl>
                                        <p:attrNameLst>
                                          <p:attrName>ppt_x</p:attrName>
                                        </p:attrNameLst>
                                      </p:cBhvr>
                                      <p:tavLst>
                                        <p:tav tm="0">
                                          <p:val>
                                            <p:strVal val="#ppt_x"/>
                                          </p:val>
                                        </p:tav>
                                        <p:tav tm="100000">
                                          <p:val>
                                            <p:strVal val="#ppt_x"/>
                                          </p:val>
                                        </p:tav>
                                      </p:tavLst>
                                    </p:anim>
                                    <p:anim calcmode="lin" valueType="num">
                                      <p:cBhvr additive="base">
                                        <p:cTn id="144" dur="500" fill="hold"/>
                                        <p:tgtEl>
                                          <p:spTgt spid="174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0" grpId="0" animBg="1"/>
      <p:bldP spid="17422" grpId="0" animBg="1"/>
      <p:bldP spid="17423" grpId="0" animBg="1"/>
      <p:bldP spid="17424" grpId="0" animBg="1"/>
      <p:bldP spid="17425" grpId="0" animBg="1"/>
      <p:bldP spid="17426" grpId="0"/>
      <p:bldP spid="17427" grpId="0" animBg="1"/>
      <p:bldP spid="17428" grpId="0" animBg="1"/>
      <p:bldP spid="17429" grpId="0"/>
      <p:bldP spid="17430" grpId="0" animBg="1"/>
      <p:bldP spid="17431" grpId="0" animBg="1"/>
      <p:bldP spid="17432" grpId="0"/>
      <p:bldP spid="17433" grpId="0" animBg="1"/>
      <p:bldP spid="17434" grpId="0" animBg="1"/>
      <p:bldP spid="17435" grpId="0"/>
      <p:bldP spid="17436" grpId="0"/>
      <p:bldP spid="17437" grpId="0" animBg="1"/>
      <p:bldP spid="17438" grpId="0" animBg="1"/>
      <p:bldP spid="17439" grpId="0" animBg="1"/>
      <p:bldP spid="17440" grpId="0"/>
      <p:bldP spid="17446" grpId="0"/>
      <p:bldP spid="44" grpId="0"/>
      <p:bldP spid="46" grpId="0"/>
      <p:bldP spid="55" grpId="0" animBg="1"/>
      <p:bldP spid="5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a:hlinkClick r:id="" action="ppaction://media"/>
            <a:extLst>
              <a:ext uri="{FF2B5EF4-FFF2-40B4-BE49-F238E27FC236}">
                <a16:creationId xmlns:a16="http://schemas.microsoft.com/office/drawing/2014/main" xmlns="" id="{D303612A-6799-46AA-8072-2F7012A02F59}"/>
              </a:ext>
            </a:extLst>
          </p:cNvPr>
          <p:cNvPicPr>
            <a:picLocks noRot="1" noChangeAspect="1"/>
          </p:cNvPicPr>
          <p:nvPr>
            <a:videoFile r:link="rId1"/>
          </p:nvPr>
        </p:nvPicPr>
        <p:blipFill>
          <a:blip r:embed="rId4"/>
          <a:stretch>
            <a:fillRect/>
          </a:stretch>
        </p:blipFill>
        <p:spPr>
          <a:xfrm>
            <a:off x="675402" y="221797"/>
            <a:ext cx="7793195" cy="5844896"/>
          </a:xfrm>
          <a:prstGeom prst="rect">
            <a:avLst/>
          </a:prstGeom>
        </p:spPr>
      </p:pic>
      <p:sp>
        <p:nvSpPr>
          <p:cNvPr id="3" name="Slide Number Placeholder 1">
            <a:extLst>
              <a:ext uri="{FF2B5EF4-FFF2-40B4-BE49-F238E27FC236}">
                <a16:creationId xmlns:a16="http://schemas.microsoft.com/office/drawing/2014/main" xmlns="" id="{D694D01E-7496-421A-A92A-8C1220ABDA37}"/>
              </a:ext>
            </a:extLst>
          </p:cNvPr>
          <p:cNvSpPr txBox="1">
            <a:spLocks/>
          </p:cNvSpPr>
          <p:nvPr/>
        </p:nvSpPr>
        <p:spPr>
          <a:xfrm>
            <a:off x="8686799" y="6412495"/>
            <a:ext cx="45420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EA5C8F-1DB8-4541-9AB7-2BF1F5907087}" type="slidenum">
              <a:rPr lang="en-US" sz="1200" smtClean="0">
                <a:latin typeface="Rockwell" panose="02060603020205020403" pitchFamily="18" charset="0"/>
              </a:rPr>
              <a:pPr/>
              <a:t>37</a:t>
            </a:fld>
            <a:endParaRPr lang="en-US" dirty="0">
              <a:latin typeface="Rockwell" panose="02060603020205020403" pitchFamily="18" charset="0"/>
            </a:endParaRPr>
          </a:p>
        </p:txBody>
      </p:sp>
      <p:sp>
        <p:nvSpPr>
          <p:cNvPr id="2" name="TextBox 1">
            <a:extLst>
              <a:ext uri="{FF2B5EF4-FFF2-40B4-BE49-F238E27FC236}">
                <a16:creationId xmlns:a16="http://schemas.microsoft.com/office/drawing/2014/main" xmlns="" id="{CCB6C3E0-C03A-40A2-B989-63373C29266B}"/>
              </a:ext>
            </a:extLst>
          </p:cNvPr>
          <p:cNvSpPr txBox="1"/>
          <p:nvPr/>
        </p:nvSpPr>
        <p:spPr>
          <a:xfrm>
            <a:off x="675402" y="6294474"/>
            <a:ext cx="5895519" cy="369332"/>
          </a:xfrm>
          <a:prstGeom prst="rect">
            <a:avLst/>
          </a:prstGeom>
          <a:noFill/>
        </p:spPr>
        <p:txBody>
          <a:bodyPr wrap="square" rtlCol="0">
            <a:spAutoFit/>
          </a:bodyPr>
          <a:lstStyle/>
          <a:p>
            <a:r>
              <a:rPr lang="en-US" dirty="0"/>
              <a:t>View video at www.pcach.org/pathways101</a:t>
            </a:r>
          </a:p>
        </p:txBody>
      </p:sp>
    </p:spTree>
    <p:extLst>
      <p:ext uri="{BB962C8B-B14F-4D97-AF65-F5344CB8AC3E}">
        <p14:creationId xmlns:p14="http://schemas.microsoft.com/office/powerpoint/2010/main" val="26824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F2C1FD-0B5D-4FD2-BD41-5690A752D79A}"/>
              </a:ext>
            </a:extLst>
          </p:cNvPr>
          <p:cNvSpPr>
            <a:spLocks noGrp="1"/>
          </p:cNvSpPr>
          <p:nvPr>
            <p:ph type="title"/>
          </p:nvPr>
        </p:nvSpPr>
        <p:spPr/>
        <p:txBody>
          <a:bodyPr/>
          <a:lstStyle/>
          <a:p>
            <a:r>
              <a:rPr lang="en-US" dirty="0"/>
              <a:t>Key Components for Pierce Pathways Pilot</a:t>
            </a:r>
          </a:p>
        </p:txBody>
      </p:sp>
      <p:sp>
        <p:nvSpPr>
          <p:cNvPr id="4" name="Slide Number Placeholder 3">
            <a:extLst>
              <a:ext uri="{FF2B5EF4-FFF2-40B4-BE49-F238E27FC236}">
                <a16:creationId xmlns:a16="http://schemas.microsoft.com/office/drawing/2014/main" xmlns="" id="{9743FF22-76AA-49A3-9F9E-DEA9175CE266}"/>
              </a:ext>
            </a:extLst>
          </p:cNvPr>
          <p:cNvSpPr>
            <a:spLocks noGrp="1"/>
          </p:cNvSpPr>
          <p:nvPr>
            <p:ph type="sldNum" sz="quarter" idx="16"/>
          </p:nvPr>
        </p:nvSpPr>
        <p:spPr/>
        <p:txBody>
          <a:bodyPr/>
          <a:lstStyle/>
          <a:p>
            <a:fld id="{D1A1D18C-9B91-9049-9E85-D8F12C0C6AD4}" type="slidenum">
              <a:rPr lang="en-US" smtClean="0"/>
              <a:pPr/>
              <a:t>38</a:t>
            </a:fld>
            <a:endParaRPr lang="en-US" dirty="0"/>
          </a:p>
        </p:txBody>
      </p:sp>
      <p:sp>
        <p:nvSpPr>
          <p:cNvPr id="5" name="Content Placeholder 2">
            <a:extLst>
              <a:ext uri="{FF2B5EF4-FFF2-40B4-BE49-F238E27FC236}">
                <a16:creationId xmlns:a16="http://schemas.microsoft.com/office/drawing/2014/main" xmlns="" id="{206D1493-206E-457A-B9A8-CB75AE50C78F}"/>
              </a:ext>
            </a:extLst>
          </p:cNvPr>
          <p:cNvSpPr>
            <a:spLocks noGrp="1"/>
          </p:cNvSpPr>
          <p:nvPr>
            <p:ph sz="quarter" idx="13"/>
          </p:nvPr>
        </p:nvSpPr>
        <p:spPr/>
        <p:txBody>
          <a:bodyPr/>
          <a:lstStyle/>
          <a:p>
            <a:pPr>
              <a:spcAft>
                <a:spcPts val="1200"/>
              </a:spcAft>
            </a:pPr>
            <a:r>
              <a:rPr lang="en-US" sz="2400" dirty="0"/>
              <a:t>5 Care Coordination Agencies (CCA’s), 8-9 Community Health Workers (CHW’s) </a:t>
            </a:r>
          </a:p>
          <a:p>
            <a:pPr>
              <a:spcAft>
                <a:spcPts val="1200"/>
              </a:spcAft>
            </a:pPr>
            <a:r>
              <a:rPr lang="en-US" sz="2400" dirty="0"/>
              <a:t>5 week Training for CHW’s and Supervisors begins Monday, March 5!</a:t>
            </a:r>
          </a:p>
          <a:p>
            <a:pPr>
              <a:spcAft>
                <a:spcPts val="1200"/>
              </a:spcAft>
            </a:pPr>
            <a:r>
              <a:rPr lang="en-US" sz="2400" dirty="0"/>
              <a:t>Pilot Target Population 200-250 Pregnant Women </a:t>
            </a:r>
          </a:p>
          <a:p>
            <a:pPr>
              <a:spcAft>
                <a:spcPts val="1200"/>
              </a:spcAft>
            </a:pPr>
            <a:r>
              <a:rPr lang="en-US" sz="2400" dirty="0"/>
              <a:t>Pierce County ACH to serve as HUB, covers initial start up costs and data infrastructure </a:t>
            </a:r>
          </a:p>
          <a:p>
            <a:pPr>
              <a:spcAft>
                <a:spcPts val="1200"/>
              </a:spcAft>
            </a:pPr>
            <a:r>
              <a:rPr lang="en-US" sz="2400" dirty="0"/>
              <a:t>Work to assure no financial/programmatic/IT barriers to start up success</a:t>
            </a:r>
          </a:p>
          <a:p>
            <a:pPr marL="0" indent="0">
              <a:buNone/>
            </a:pPr>
            <a:endParaRPr lang="en-US" dirty="0"/>
          </a:p>
        </p:txBody>
      </p:sp>
    </p:spTree>
    <p:extLst>
      <p:ext uri="{BB962C8B-B14F-4D97-AF65-F5344CB8AC3E}">
        <p14:creationId xmlns:p14="http://schemas.microsoft.com/office/powerpoint/2010/main" val="1125054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CDD22B-59A7-4694-867D-6CE2E9BFE05A}"/>
              </a:ext>
            </a:extLst>
          </p:cNvPr>
          <p:cNvSpPr>
            <a:spLocks noGrp="1"/>
          </p:cNvSpPr>
          <p:nvPr>
            <p:ph type="title"/>
          </p:nvPr>
        </p:nvSpPr>
        <p:spPr/>
        <p:txBody>
          <a:bodyPr/>
          <a:lstStyle/>
          <a:p>
            <a:r>
              <a:rPr lang="en-US" dirty="0"/>
              <a:t>Key Components (continued)</a:t>
            </a:r>
          </a:p>
        </p:txBody>
      </p:sp>
      <p:sp>
        <p:nvSpPr>
          <p:cNvPr id="4" name="Slide Number Placeholder 3">
            <a:extLst>
              <a:ext uri="{FF2B5EF4-FFF2-40B4-BE49-F238E27FC236}">
                <a16:creationId xmlns:a16="http://schemas.microsoft.com/office/drawing/2014/main" xmlns="" id="{798233F2-CC81-4D28-914F-49721FC35340}"/>
              </a:ext>
            </a:extLst>
          </p:cNvPr>
          <p:cNvSpPr>
            <a:spLocks noGrp="1"/>
          </p:cNvSpPr>
          <p:nvPr>
            <p:ph type="sldNum" sz="quarter" idx="16"/>
          </p:nvPr>
        </p:nvSpPr>
        <p:spPr/>
        <p:txBody>
          <a:bodyPr/>
          <a:lstStyle/>
          <a:p>
            <a:fld id="{D1A1D18C-9B91-9049-9E85-D8F12C0C6AD4}" type="slidenum">
              <a:rPr lang="en-US" smtClean="0"/>
              <a:pPr/>
              <a:t>39</a:t>
            </a:fld>
            <a:endParaRPr lang="en-US" dirty="0"/>
          </a:p>
        </p:txBody>
      </p:sp>
      <p:sp>
        <p:nvSpPr>
          <p:cNvPr id="5" name="Content Placeholder 2">
            <a:extLst>
              <a:ext uri="{FF2B5EF4-FFF2-40B4-BE49-F238E27FC236}">
                <a16:creationId xmlns:a16="http://schemas.microsoft.com/office/drawing/2014/main" xmlns="" id="{BE4F1FCB-46D4-44E9-A6B0-21AB09F9D420}"/>
              </a:ext>
            </a:extLst>
          </p:cNvPr>
          <p:cNvSpPr>
            <a:spLocks noGrp="1"/>
          </p:cNvSpPr>
          <p:nvPr>
            <p:ph sz="quarter" idx="13"/>
          </p:nvPr>
        </p:nvSpPr>
        <p:spPr/>
        <p:txBody>
          <a:bodyPr/>
          <a:lstStyle/>
          <a:p>
            <a:pPr>
              <a:spcAft>
                <a:spcPts val="600"/>
              </a:spcAft>
            </a:pPr>
            <a:r>
              <a:rPr lang="en-US" sz="2400" dirty="0"/>
              <a:t>Discussions to continue regarding policy framework, “high risk” target population designation, intention to cover OBP’s for children of pregnancy, 6-12 months</a:t>
            </a:r>
          </a:p>
          <a:p>
            <a:pPr>
              <a:spcAft>
                <a:spcPts val="600"/>
              </a:spcAft>
            </a:pPr>
            <a:r>
              <a:rPr lang="en-US" sz="2400" dirty="0"/>
              <a:t>Pending hire for Clinical HUB Manager, job posted on PCACH website</a:t>
            </a:r>
          </a:p>
          <a:p>
            <a:pPr>
              <a:spcAft>
                <a:spcPts val="600"/>
              </a:spcAft>
            </a:pPr>
            <a:r>
              <a:rPr lang="en-US" sz="2400" dirty="0"/>
              <a:t>Conversations ongoing with potential payer partners to secure mid-long term sustainability</a:t>
            </a:r>
          </a:p>
          <a:p>
            <a:pPr>
              <a:spcAft>
                <a:spcPts val="600"/>
              </a:spcAft>
            </a:pPr>
            <a:r>
              <a:rPr lang="en-US" sz="2400" dirty="0"/>
              <a:t>Opportunity to model success for other state partners and stakeholders</a:t>
            </a:r>
          </a:p>
          <a:p>
            <a:endParaRPr lang="en-US" dirty="0"/>
          </a:p>
        </p:txBody>
      </p:sp>
    </p:spTree>
    <p:extLst>
      <p:ext uri="{BB962C8B-B14F-4D97-AF65-F5344CB8AC3E}">
        <p14:creationId xmlns:p14="http://schemas.microsoft.com/office/powerpoint/2010/main" val="3674120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4D27E9-B8E5-4591-A405-EA9B8BF3DAA7}"/>
              </a:ext>
            </a:extLst>
          </p:cNvPr>
          <p:cNvSpPr>
            <a:spLocks noGrp="1"/>
          </p:cNvSpPr>
          <p:nvPr>
            <p:ph type="title"/>
          </p:nvPr>
        </p:nvSpPr>
        <p:spPr/>
        <p:txBody>
          <a:bodyPr/>
          <a:lstStyle/>
          <a:p>
            <a:r>
              <a:rPr lang="en-US" dirty="0"/>
              <a:t>…and getting less for it</a:t>
            </a:r>
          </a:p>
        </p:txBody>
      </p:sp>
      <p:pic>
        <p:nvPicPr>
          <p:cNvPr id="6" name="Content Placeholder 5" descr="A screenshot of a social media post&#10;&#10;Description generated with very high confidence">
            <a:extLst>
              <a:ext uri="{FF2B5EF4-FFF2-40B4-BE49-F238E27FC236}">
                <a16:creationId xmlns:a16="http://schemas.microsoft.com/office/drawing/2014/main" xmlns="" id="{FCF9ED5F-27A7-4A6C-A699-3253207BF46D}"/>
              </a:ext>
            </a:extLst>
          </p:cNvPr>
          <p:cNvPicPr>
            <a:picLocks noGrp="1" noChangeAspect="1"/>
          </p:cNvPicPr>
          <p:nvPr>
            <p:ph sz="quarter" idx="13"/>
          </p:nvPr>
        </p:nvPicPr>
        <p:blipFill rotWithShape="1">
          <a:blip r:embed="rId2"/>
          <a:srcRect b="11647"/>
          <a:stretch/>
        </p:blipFill>
        <p:spPr>
          <a:xfrm>
            <a:off x="1368164" y="878283"/>
            <a:ext cx="6777545" cy="5570419"/>
          </a:xfrm>
        </p:spPr>
      </p:pic>
      <p:sp>
        <p:nvSpPr>
          <p:cNvPr id="4" name="Slide Number Placeholder 3">
            <a:extLst>
              <a:ext uri="{FF2B5EF4-FFF2-40B4-BE49-F238E27FC236}">
                <a16:creationId xmlns:a16="http://schemas.microsoft.com/office/drawing/2014/main" xmlns="" id="{5C05E133-0611-475A-ABBF-7400269575FD}"/>
              </a:ext>
            </a:extLst>
          </p:cNvPr>
          <p:cNvSpPr>
            <a:spLocks noGrp="1"/>
          </p:cNvSpPr>
          <p:nvPr>
            <p:ph type="sldNum" sz="quarter" idx="16"/>
          </p:nvPr>
        </p:nvSpPr>
        <p:spPr/>
        <p:txBody>
          <a:bodyPr/>
          <a:lstStyle/>
          <a:p>
            <a:fld id="{D1A1D18C-9B91-9049-9E85-D8F12C0C6AD4}" type="slidenum">
              <a:rPr lang="en-US" smtClean="0"/>
              <a:pPr/>
              <a:t>4</a:t>
            </a:fld>
            <a:endParaRPr lang="en-US" dirty="0"/>
          </a:p>
        </p:txBody>
      </p:sp>
      <p:pic>
        <p:nvPicPr>
          <p:cNvPr id="8" name="Content Placeholder 5" descr="A screenshot of a social media post&#10;&#10;Description generated with very high confidence">
            <a:extLst>
              <a:ext uri="{FF2B5EF4-FFF2-40B4-BE49-F238E27FC236}">
                <a16:creationId xmlns:a16="http://schemas.microsoft.com/office/drawing/2014/main" xmlns="" id="{06E2E6A8-51A1-42D2-B3AC-1C913B21AAB3}"/>
              </a:ext>
            </a:extLst>
          </p:cNvPr>
          <p:cNvPicPr>
            <a:picLocks noChangeAspect="1"/>
          </p:cNvPicPr>
          <p:nvPr/>
        </p:nvPicPr>
        <p:blipFill rotWithShape="1">
          <a:blip r:embed="rId2"/>
          <a:srcRect l="1825" t="89690" r="36411" b="3131"/>
          <a:stretch/>
        </p:blipFill>
        <p:spPr>
          <a:xfrm>
            <a:off x="1610686" y="6354570"/>
            <a:ext cx="4186107" cy="452605"/>
          </a:xfrm>
          <a:prstGeom prst="rect">
            <a:avLst/>
          </a:prstGeom>
        </p:spPr>
      </p:pic>
      <p:pic>
        <p:nvPicPr>
          <p:cNvPr id="9" name="Picture 8">
            <a:extLst>
              <a:ext uri="{FF2B5EF4-FFF2-40B4-BE49-F238E27FC236}">
                <a16:creationId xmlns:a16="http://schemas.microsoft.com/office/drawing/2014/main" xmlns="" id="{3C6FED16-2090-4915-8A52-9BF47AAECB94}"/>
              </a:ext>
            </a:extLst>
          </p:cNvPr>
          <p:cNvPicPr>
            <a:picLocks noChangeAspect="1"/>
          </p:cNvPicPr>
          <p:nvPr/>
        </p:nvPicPr>
        <p:blipFill>
          <a:blip r:embed="rId3"/>
          <a:stretch>
            <a:fillRect/>
          </a:stretch>
        </p:blipFill>
        <p:spPr>
          <a:xfrm>
            <a:off x="6772275" y="6114965"/>
            <a:ext cx="1655183" cy="662073"/>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xmlns="" id="{BAFF8EFC-FC21-49D4-BACC-99398C96AB1E}"/>
              </a:ext>
            </a:extLst>
          </p:cNvPr>
          <p:cNvPicPr>
            <a:picLocks noChangeAspect="1"/>
          </p:cNvPicPr>
          <p:nvPr/>
        </p:nvPicPr>
        <p:blipFill>
          <a:blip r:embed="rId4"/>
          <a:stretch>
            <a:fillRect/>
          </a:stretch>
        </p:blipFill>
        <p:spPr>
          <a:xfrm>
            <a:off x="363783" y="6354570"/>
            <a:ext cx="1125642" cy="323039"/>
          </a:xfrm>
          <a:prstGeom prst="rect">
            <a:avLst/>
          </a:prstGeom>
        </p:spPr>
      </p:pic>
    </p:spTree>
    <p:extLst>
      <p:ext uri="{BB962C8B-B14F-4D97-AF65-F5344CB8AC3E}">
        <p14:creationId xmlns:p14="http://schemas.microsoft.com/office/powerpoint/2010/main" val="2871783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2C676F-0E23-40C1-898F-CB8C5711C65F}"/>
              </a:ext>
            </a:extLst>
          </p:cNvPr>
          <p:cNvSpPr>
            <a:spLocks noGrp="1"/>
          </p:cNvSpPr>
          <p:nvPr>
            <p:ph type="title"/>
          </p:nvPr>
        </p:nvSpPr>
        <p:spPr/>
        <p:txBody>
          <a:bodyPr/>
          <a:lstStyle/>
          <a:p>
            <a:r>
              <a:rPr lang="en-US" dirty="0"/>
              <a:t>3B: Maternal &amp; Child Health Metrics</a:t>
            </a:r>
          </a:p>
        </p:txBody>
      </p:sp>
      <p:pic>
        <p:nvPicPr>
          <p:cNvPr id="5" name="Content Placeholder 4">
            <a:extLst>
              <a:ext uri="{FF2B5EF4-FFF2-40B4-BE49-F238E27FC236}">
                <a16:creationId xmlns:a16="http://schemas.microsoft.com/office/drawing/2014/main" xmlns="" id="{5C60FA15-80C0-462D-80AE-34625DBA9A1A}"/>
              </a:ext>
            </a:extLst>
          </p:cNvPr>
          <p:cNvPicPr>
            <a:picLocks noGrp="1" noChangeAspect="1"/>
          </p:cNvPicPr>
          <p:nvPr>
            <p:ph sz="quarter" idx="13"/>
          </p:nvPr>
        </p:nvPicPr>
        <p:blipFill>
          <a:blip r:embed="rId2"/>
          <a:stretch>
            <a:fillRect/>
          </a:stretch>
        </p:blipFill>
        <p:spPr>
          <a:xfrm>
            <a:off x="708025" y="1563001"/>
            <a:ext cx="8051800" cy="4274924"/>
          </a:xfrm>
          <a:prstGeom prst="rect">
            <a:avLst/>
          </a:prstGeom>
        </p:spPr>
      </p:pic>
      <p:sp>
        <p:nvSpPr>
          <p:cNvPr id="4" name="Slide Number Placeholder 3">
            <a:extLst>
              <a:ext uri="{FF2B5EF4-FFF2-40B4-BE49-F238E27FC236}">
                <a16:creationId xmlns:a16="http://schemas.microsoft.com/office/drawing/2014/main" xmlns="" id="{ABBBC840-8E5B-474B-B026-73FC05962D4D}"/>
              </a:ext>
            </a:extLst>
          </p:cNvPr>
          <p:cNvSpPr>
            <a:spLocks noGrp="1"/>
          </p:cNvSpPr>
          <p:nvPr>
            <p:ph type="sldNum" sz="quarter" idx="16"/>
          </p:nvPr>
        </p:nvSpPr>
        <p:spPr/>
        <p:txBody>
          <a:bodyPr/>
          <a:lstStyle/>
          <a:p>
            <a:fld id="{D1A1D18C-9B91-9049-9E85-D8F12C0C6AD4}" type="slidenum">
              <a:rPr lang="en-US" smtClean="0"/>
              <a:pPr/>
              <a:t>40</a:t>
            </a:fld>
            <a:endParaRPr lang="en-US" dirty="0"/>
          </a:p>
        </p:txBody>
      </p:sp>
    </p:spTree>
    <p:extLst>
      <p:ext uri="{BB962C8B-B14F-4D97-AF65-F5344CB8AC3E}">
        <p14:creationId xmlns:p14="http://schemas.microsoft.com/office/powerpoint/2010/main" val="3997326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normAutofit/>
          </a:bodyPr>
          <a:lstStyle/>
          <a:p>
            <a:r>
              <a:rPr lang="en-US" sz="3000" dirty="0"/>
              <a:t> 3B: Maternal &amp; Child Health Current State</a:t>
            </a:r>
          </a:p>
        </p:txBody>
      </p:sp>
      <p:graphicFrame>
        <p:nvGraphicFramePr>
          <p:cNvPr id="15" name="Chart 14"/>
          <p:cNvGraphicFramePr>
            <a:graphicFrameLocks/>
          </p:cNvGraphicFramePr>
          <p:nvPr>
            <p:extLst>
              <p:ext uri="{D42A27DB-BD31-4B8C-83A1-F6EECF244321}">
                <p14:modId xmlns:p14="http://schemas.microsoft.com/office/powerpoint/2010/main" val="496010130"/>
              </p:ext>
            </p:extLst>
          </p:nvPr>
        </p:nvGraphicFramePr>
        <p:xfrm>
          <a:off x="3733800" y="1193150"/>
          <a:ext cx="3867150" cy="792782"/>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a:off x="1571625" y="1383486"/>
            <a:ext cx="2409825" cy="415498"/>
          </a:xfrm>
          <a:prstGeom prst="rect">
            <a:avLst/>
          </a:prstGeom>
          <a:noFill/>
        </p:spPr>
        <p:txBody>
          <a:bodyPr wrap="square" rtlCol="0">
            <a:spAutoFit/>
          </a:bodyPr>
          <a:lstStyle/>
          <a:p>
            <a:pPr algn="ctr"/>
            <a:r>
              <a:rPr lang="en-US" sz="1050" dirty="0">
                <a:solidFill>
                  <a:schemeClr val="bg2">
                    <a:lumMod val="25000"/>
                  </a:schemeClr>
                </a:solidFill>
              </a:rPr>
              <a:t>Emergency Department visits per 1,000 mm </a:t>
            </a:r>
          </a:p>
        </p:txBody>
      </p:sp>
      <p:graphicFrame>
        <p:nvGraphicFramePr>
          <p:cNvPr id="21" name="Chart 20"/>
          <p:cNvGraphicFramePr>
            <a:graphicFrameLocks/>
          </p:cNvGraphicFramePr>
          <p:nvPr>
            <p:extLst>
              <p:ext uri="{D42A27DB-BD31-4B8C-83A1-F6EECF244321}">
                <p14:modId xmlns:p14="http://schemas.microsoft.com/office/powerpoint/2010/main" val="1681678589"/>
              </p:ext>
            </p:extLst>
          </p:nvPr>
        </p:nvGraphicFramePr>
        <p:xfrm>
          <a:off x="802823" y="2025756"/>
          <a:ext cx="6893378" cy="3898706"/>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p:cNvSpPr txBox="1"/>
          <p:nvPr/>
        </p:nvSpPr>
        <p:spPr>
          <a:xfrm>
            <a:off x="3887562" y="5293124"/>
            <a:ext cx="533400" cy="276999"/>
          </a:xfrm>
          <a:prstGeom prst="rect">
            <a:avLst/>
          </a:prstGeom>
          <a:noFill/>
        </p:spPr>
        <p:txBody>
          <a:bodyPr wrap="square" rtlCol="0">
            <a:spAutoFit/>
          </a:bodyPr>
          <a:lstStyle/>
          <a:p>
            <a:r>
              <a:rPr lang="en-US" sz="1200" dirty="0">
                <a:solidFill>
                  <a:schemeClr val="bg2">
                    <a:lumMod val="50000"/>
                  </a:schemeClr>
                </a:solidFill>
              </a:rPr>
              <a:t>N/A</a:t>
            </a:r>
          </a:p>
        </p:txBody>
      </p:sp>
      <p:grpSp>
        <p:nvGrpSpPr>
          <p:cNvPr id="23" name="Group 22"/>
          <p:cNvGrpSpPr/>
          <p:nvPr/>
        </p:nvGrpSpPr>
        <p:grpSpPr>
          <a:xfrm>
            <a:off x="419951" y="5819178"/>
            <a:ext cx="1833563" cy="461665"/>
            <a:chOff x="839050" y="5962650"/>
            <a:chExt cx="1833563" cy="461665"/>
          </a:xfrm>
        </p:grpSpPr>
        <p:sp>
          <p:nvSpPr>
            <p:cNvPr id="24" name="TextBox 23"/>
            <p:cNvSpPr txBox="1"/>
            <p:nvPr/>
          </p:nvSpPr>
          <p:spPr>
            <a:xfrm>
              <a:off x="839050" y="5962650"/>
              <a:ext cx="1833563" cy="461665"/>
            </a:xfrm>
            <a:prstGeom prst="rect">
              <a:avLst/>
            </a:prstGeom>
            <a:noFill/>
          </p:spPr>
          <p:txBody>
            <a:bodyPr wrap="square" rtlCol="0">
              <a:spAutoFit/>
            </a:bodyPr>
            <a:lstStyle/>
            <a:p>
              <a:r>
                <a:rPr lang="en-US" sz="1200" dirty="0">
                  <a:solidFill>
                    <a:schemeClr val="bg2">
                      <a:lumMod val="25000"/>
                    </a:schemeClr>
                  </a:solidFill>
                </a:rPr>
                <a:t>       = A lower rate is better for this measure</a:t>
              </a:r>
            </a:p>
          </p:txBody>
        </p:sp>
        <p:cxnSp>
          <p:nvCxnSpPr>
            <p:cNvPr id="25" name="Straight Arrow Connector 24"/>
            <p:cNvCxnSpPr/>
            <p:nvPr/>
          </p:nvCxnSpPr>
          <p:spPr>
            <a:xfrm>
              <a:off x="1104900" y="6010275"/>
              <a:ext cx="0" cy="190500"/>
            </a:xfrm>
            <a:prstGeom prst="straightConnector1">
              <a:avLst/>
            </a:prstGeom>
            <a:ln w="952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grpSp>
      <p:cxnSp>
        <p:nvCxnSpPr>
          <p:cNvPr id="26" name="Straight Arrow Connector 25"/>
          <p:cNvCxnSpPr/>
          <p:nvPr/>
        </p:nvCxnSpPr>
        <p:spPr>
          <a:xfrm>
            <a:off x="1714501" y="1405488"/>
            <a:ext cx="0" cy="190500"/>
          </a:xfrm>
          <a:prstGeom prst="straightConnector1">
            <a:avLst/>
          </a:prstGeom>
          <a:ln w="952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370535" y="6003335"/>
            <a:ext cx="4039791" cy="276999"/>
          </a:xfrm>
          <a:prstGeom prst="rect">
            <a:avLst/>
          </a:prstGeom>
          <a:noFill/>
        </p:spPr>
        <p:txBody>
          <a:bodyPr wrap="square" rtlCol="0">
            <a:spAutoFit/>
          </a:bodyPr>
          <a:lstStyle/>
          <a:p>
            <a:r>
              <a:rPr lang="en-US" sz="1200" dirty="0">
                <a:solidFill>
                  <a:schemeClr val="bg2">
                    <a:lumMod val="25000"/>
                  </a:schemeClr>
                </a:solidFill>
              </a:rPr>
              <a:t>* Performance will be measured for women and children</a:t>
            </a:r>
          </a:p>
        </p:txBody>
      </p:sp>
      <p:sp>
        <p:nvSpPr>
          <p:cNvPr id="12" name="Slide Number Placeholder 3">
            <a:extLst>
              <a:ext uri="{FF2B5EF4-FFF2-40B4-BE49-F238E27FC236}">
                <a16:creationId xmlns:a16="http://schemas.microsoft.com/office/drawing/2014/main" xmlns="" id="{42133875-02C1-431B-9A6F-E7790342EF39}"/>
              </a:ext>
            </a:extLst>
          </p:cNvPr>
          <p:cNvSpPr txBox="1">
            <a:spLocks/>
          </p:cNvSpPr>
          <p:nvPr/>
        </p:nvSpPr>
        <p:spPr>
          <a:xfrm>
            <a:off x="8689797" y="6437158"/>
            <a:ext cx="454203"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2">
                    <a:lumMod val="50000"/>
                  </a:schemeClr>
                </a:solidFill>
                <a:latin typeface="Rockwell"/>
                <a:ea typeface="+mn-ea"/>
                <a:cs typeface="Rockwe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D1A1D18C-9B91-9049-9E85-D8F12C0C6AD4}" type="slidenum">
              <a:rPr kumimoji="0" lang="en-US" sz="1200" b="0" i="0" u="none" strike="noStrike" kern="1200" cap="none" spc="0" normalizeH="0" baseline="0" noProof="0" smtClean="0">
                <a:ln>
                  <a:noFill/>
                </a:ln>
                <a:solidFill>
                  <a:srgbClr val="E7E6E6">
                    <a:lumMod val="50000"/>
                  </a:srgbClr>
                </a:solidFill>
                <a:effectLst/>
                <a:uLnTx/>
                <a:uFillTx/>
                <a:latin typeface="Rockwell"/>
                <a:ea typeface="+mn-ea"/>
              </a:rPr>
              <a:pPr marL="0" marR="0" lvl="0" indent="0" algn="ct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E7E6E6">
                  <a:lumMod val="50000"/>
                </a:srgbClr>
              </a:solidFill>
              <a:effectLst/>
              <a:uLnTx/>
              <a:uFillTx/>
              <a:latin typeface="Rockwell"/>
              <a:ea typeface="+mn-ea"/>
            </a:endParaRPr>
          </a:p>
        </p:txBody>
      </p:sp>
    </p:spTree>
    <p:extLst>
      <p:ext uri="{BB962C8B-B14F-4D97-AF65-F5344CB8AC3E}">
        <p14:creationId xmlns:p14="http://schemas.microsoft.com/office/powerpoint/2010/main" val="566313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315759-91BC-414F-8814-2A3DB278B83C}"/>
              </a:ext>
            </a:extLst>
          </p:cNvPr>
          <p:cNvSpPr>
            <a:spLocks noGrp="1"/>
          </p:cNvSpPr>
          <p:nvPr>
            <p:ph type="title"/>
          </p:nvPr>
        </p:nvSpPr>
        <p:spPr>
          <a:xfrm>
            <a:off x="707572" y="55717"/>
            <a:ext cx="8229600" cy="1143000"/>
          </a:xfrm>
        </p:spPr>
        <p:txBody>
          <a:bodyPr/>
          <a:lstStyle/>
          <a:p>
            <a:r>
              <a:rPr lang="en-US" dirty="0"/>
              <a:t>Pathways is Community Empowerment Through Community Health Workers</a:t>
            </a:r>
          </a:p>
        </p:txBody>
      </p:sp>
      <p:sp>
        <p:nvSpPr>
          <p:cNvPr id="4" name="Slide Number Placeholder 3">
            <a:extLst>
              <a:ext uri="{FF2B5EF4-FFF2-40B4-BE49-F238E27FC236}">
                <a16:creationId xmlns:a16="http://schemas.microsoft.com/office/drawing/2014/main" xmlns="" id="{DFA4993C-2BDF-4A3E-B6DC-8097129B9318}"/>
              </a:ext>
            </a:extLst>
          </p:cNvPr>
          <p:cNvSpPr>
            <a:spLocks noGrp="1"/>
          </p:cNvSpPr>
          <p:nvPr>
            <p:ph type="sldNum" sz="quarter" idx="16"/>
          </p:nvPr>
        </p:nvSpPr>
        <p:spPr/>
        <p:txBody>
          <a:bodyPr/>
          <a:lstStyle/>
          <a:p>
            <a:fld id="{D1A1D18C-9B91-9049-9E85-D8F12C0C6AD4}" type="slidenum">
              <a:rPr lang="en-US" smtClean="0"/>
              <a:pPr/>
              <a:t>42</a:t>
            </a:fld>
            <a:endParaRPr lang="en-US" dirty="0"/>
          </a:p>
        </p:txBody>
      </p:sp>
      <p:pic>
        <p:nvPicPr>
          <p:cNvPr id="5" name="Content Placeholder 4">
            <a:extLst>
              <a:ext uri="{FF2B5EF4-FFF2-40B4-BE49-F238E27FC236}">
                <a16:creationId xmlns:a16="http://schemas.microsoft.com/office/drawing/2014/main" xmlns="" id="{7171C182-4022-447C-8C6F-B87FAE9ABA8B}"/>
              </a:ext>
            </a:extLst>
          </p:cNvPr>
          <p:cNvPicPr>
            <a:picLocks noGrp="1" noChangeAspect="1"/>
          </p:cNvPicPr>
          <p:nvPr>
            <p:ph sz="quarter" idx="13"/>
          </p:nvPr>
        </p:nvPicPr>
        <p:blipFill>
          <a:blip r:embed="rId2">
            <a:extLst>
              <a:ext uri="{837473B0-CC2E-450A-ABE3-18F120FF3D39}">
                <a1611:picAttrSrcUrl xmlns:a1611="http://schemas.microsoft.com/office/drawing/2016/11/main" xmlns="" r:id="rId3"/>
              </a:ext>
            </a:extLst>
          </a:blip>
          <a:stretch>
            <a:fillRect/>
          </a:stretch>
        </p:blipFill>
        <p:spPr>
          <a:xfrm>
            <a:off x="3128962" y="1419225"/>
            <a:ext cx="3209925" cy="4562475"/>
          </a:xfrm>
        </p:spPr>
      </p:pic>
      <p:sp>
        <p:nvSpPr>
          <p:cNvPr id="6" name="TextBox 5">
            <a:extLst>
              <a:ext uri="{FF2B5EF4-FFF2-40B4-BE49-F238E27FC236}">
                <a16:creationId xmlns:a16="http://schemas.microsoft.com/office/drawing/2014/main" xmlns="" id="{56C754FE-9CB5-4658-9474-5A8CF8E83573}"/>
              </a:ext>
            </a:extLst>
          </p:cNvPr>
          <p:cNvSpPr txBox="1"/>
          <p:nvPr/>
        </p:nvSpPr>
        <p:spPr>
          <a:xfrm>
            <a:off x="2967037" y="6026540"/>
            <a:ext cx="320992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83092"/>
                </a:solidFill>
                <a:effectLst/>
                <a:uLnTx/>
                <a:uFillTx/>
                <a:latin typeface="Trebuchet MS"/>
                <a:ea typeface="+mn-ea"/>
                <a:cs typeface="+mn-cs"/>
                <a:hlinkClick r:id="rId3" tooltip="https://thereitis.org/counter-consumer/global-population-to-level-off"/>
              </a:rPr>
              <a:t>This Photo</a:t>
            </a:r>
            <a:r>
              <a:rPr kumimoji="0" lang="en-US" sz="900" b="0" i="0" u="none" strike="noStrike" kern="1200" cap="none" spc="0" normalizeH="0" baseline="0" noProof="0" dirty="0">
                <a:ln>
                  <a:noFill/>
                </a:ln>
                <a:solidFill>
                  <a:srgbClr val="383092"/>
                </a:solidFill>
                <a:effectLst/>
                <a:uLnTx/>
                <a:uFillTx/>
                <a:latin typeface="Trebuchet MS"/>
                <a:ea typeface="+mn-ea"/>
                <a:cs typeface="+mn-cs"/>
              </a:rPr>
              <a:t> by Unknown Author is licensed under </a:t>
            </a:r>
            <a:r>
              <a:rPr kumimoji="0" lang="en-US" sz="900" b="0" i="0" u="none" strike="noStrike" kern="1200" cap="none" spc="0" normalizeH="0" baseline="0" noProof="0" dirty="0">
                <a:ln>
                  <a:noFill/>
                </a:ln>
                <a:solidFill>
                  <a:srgbClr val="383092"/>
                </a:solidFill>
                <a:effectLst/>
                <a:uLnTx/>
                <a:uFillTx/>
                <a:latin typeface="Trebuchet MS"/>
                <a:ea typeface="+mn-ea"/>
                <a:cs typeface="+mn-cs"/>
                <a:hlinkClick r:id="rId4" tooltip="https://creativecommons.org/licenses/by-nc/4.0/"/>
              </a:rPr>
              <a:t>CC BY-NC</a:t>
            </a:r>
            <a:endParaRPr kumimoji="0" lang="en-US" sz="900" b="0" i="0" u="none" strike="noStrike" kern="1200" cap="none" spc="0" normalizeH="0" baseline="0" noProof="0" dirty="0">
              <a:ln>
                <a:noFill/>
              </a:ln>
              <a:solidFill>
                <a:srgbClr val="383092"/>
              </a:solidFill>
              <a:effectLst/>
              <a:uLnTx/>
              <a:uFillTx/>
              <a:latin typeface="Trebuchet MS"/>
              <a:ea typeface="+mn-ea"/>
              <a:cs typeface="+mn-cs"/>
            </a:endParaRPr>
          </a:p>
        </p:txBody>
      </p:sp>
    </p:spTree>
    <p:extLst>
      <p:ext uri="{BB962C8B-B14F-4D97-AF65-F5344CB8AC3E}">
        <p14:creationId xmlns:p14="http://schemas.microsoft.com/office/powerpoint/2010/main" val="4020295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A62AA42-81B1-4806-8416-09DE12DE4F50}"/>
              </a:ext>
            </a:extLst>
          </p:cNvPr>
          <p:cNvPicPr>
            <a:picLocks noChangeAspect="1"/>
          </p:cNvPicPr>
          <p:nvPr/>
        </p:nvPicPr>
        <p:blipFill>
          <a:blip r:embed="rId2"/>
          <a:stretch>
            <a:fillRect/>
          </a:stretch>
        </p:blipFill>
        <p:spPr>
          <a:xfrm>
            <a:off x="655983" y="604315"/>
            <a:ext cx="5567155" cy="5649370"/>
          </a:xfrm>
          <a:prstGeom prst="rect">
            <a:avLst/>
          </a:prstGeom>
        </p:spPr>
      </p:pic>
    </p:spTree>
    <p:extLst>
      <p:ext uri="{BB962C8B-B14F-4D97-AF65-F5344CB8AC3E}">
        <p14:creationId xmlns:p14="http://schemas.microsoft.com/office/powerpoint/2010/main" val="42301320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7">
            <a:extLst>
              <a:ext uri="{FF2B5EF4-FFF2-40B4-BE49-F238E27FC236}">
                <a16:creationId xmlns:a16="http://schemas.microsoft.com/office/drawing/2014/main" xmlns="" id="{3A21028C-7D59-4D2E-891D-B0948428E64B}"/>
              </a:ext>
            </a:extLst>
          </p:cNvPr>
          <p:cNvSpPr/>
          <p:nvPr/>
        </p:nvSpPr>
        <p:spPr>
          <a:xfrm>
            <a:off x="6103067" y="1452165"/>
            <a:ext cx="2780363" cy="1763444"/>
          </a:xfrm>
          <a:custGeom>
            <a:avLst/>
            <a:gdLst>
              <a:gd name="connsiteX0" fmla="*/ 0 w 1375494"/>
              <a:gd name="connsiteY0" fmla="*/ 0 h 550197"/>
              <a:gd name="connsiteX1" fmla="*/ 1375494 w 1375494"/>
              <a:gd name="connsiteY1" fmla="*/ 0 h 550197"/>
              <a:gd name="connsiteX2" fmla="*/ 1375494 w 1375494"/>
              <a:gd name="connsiteY2" fmla="*/ 550197 h 550197"/>
              <a:gd name="connsiteX3" fmla="*/ 0 w 1375494"/>
              <a:gd name="connsiteY3" fmla="*/ 550197 h 550197"/>
              <a:gd name="connsiteX4" fmla="*/ 0 w 1375494"/>
              <a:gd name="connsiteY4" fmla="*/ 0 h 550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494" h="550197">
                <a:moveTo>
                  <a:pt x="0" y="0"/>
                </a:moveTo>
                <a:lnTo>
                  <a:pt x="1375494" y="0"/>
                </a:lnTo>
                <a:lnTo>
                  <a:pt x="1375494" y="550197"/>
                </a:lnTo>
                <a:lnTo>
                  <a:pt x="0" y="550197"/>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685800" rIns="113792" bIns="65024" numCol="1" spcCol="1270" anchor="ctr" anchorCtr="0">
            <a:noAutofit/>
          </a:bodyPr>
          <a:lstStyle/>
          <a:p>
            <a:pPr lvl="0" algn="ctr" defTabSz="711200">
              <a:lnSpc>
                <a:spcPct val="90000"/>
              </a:lnSpc>
              <a:spcBef>
                <a:spcPct val="0"/>
              </a:spcBef>
              <a:spcAft>
                <a:spcPct val="35000"/>
              </a:spcAft>
            </a:pPr>
            <a:r>
              <a:rPr lang="en-US" sz="1600" dirty="0"/>
              <a:t>Complete Binding </a:t>
            </a:r>
            <a:br>
              <a:rPr lang="en-US" sz="1600" dirty="0"/>
            </a:br>
            <a:r>
              <a:rPr lang="en-US" sz="1600" dirty="0"/>
              <a:t>Partnership Agreements</a:t>
            </a:r>
          </a:p>
        </p:txBody>
      </p:sp>
      <p:sp>
        <p:nvSpPr>
          <p:cNvPr id="47" name="Isosceles Triangle 46">
            <a:extLst>
              <a:ext uri="{FF2B5EF4-FFF2-40B4-BE49-F238E27FC236}">
                <a16:creationId xmlns:a16="http://schemas.microsoft.com/office/drawing/2014/main" xmlns="" id="{6FDA3DF3-477B-4C9A-BDD7-33E9F7980DF9}"/>
              </a:ext>
            </a:extLst>
          </p:cNvPr>
          <p:cNvSpPr/>
          <p:nvPr/>
        </p:nvSpPr>
        <p:spPr>
          <a:xfrm rot="5400000">
            <a:off x="5826170" y="1956399"/>
            <a:ext cx="530061" cy="412269"/>
          </a:xfrm>
          <a:prstGeom prst="triangle">
            <a:avLst/>
          </a:prstGeom>
          <a:solidFill>
            <a:srgbClr val="233F7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Freeform 27">
            <a:extLst>
              <a:ext uri="{FF2B5EF4-FFF2-40B4-BE49-F238E27FC236}">
                <a16:creationId xmlns:a16="http://schemas.microsoft.com/office/drawing/2014/main" xmlns="" id="{23D88CB6-4D67-4DC8-BA92-2B0F37FFF2E7}"/>
              </a:ext>
            </a:extLst>
          </p:cNvPr>
          <p:cNvSpPr/>
          <p:nvPr/>
        </p:nvSpPr>
        <p:spPr>
          <a:xfrm>
            <a:off x="3192007" y="1455153"/>
            <a:ext cx="2780363" cy="1763444"/>
          </a:xfrm>
          <a:custGeom>
            <a:avLst/>
            <a:gdLst>
              <a:gd name="connsiteX0" fmla="*/ 0 w 1375494"/>
              <a:gd name="connsiteY0" fmla="*/ 0 h 550197"/>
              <a:gd name="connsiteX1" fmla="*/ 1375494 w 1375494"/>
              <a:gd name="connsiteY1" fmla="*/ 0 h 550197"/>
              <a:gd name="connsiteX2" fmla="*/ 1375494 w 1375494"/>
              <a:gd name="connsiteY2" fmla="*/ 550197 h 550197"/>
              <a:gd name="connsiteX3" fmla="*/ 0 w 1375494"/>
              <a:gd name="connsiteY3" fmla="*/ 550197 h 550197"/>
              <a:gd name="connsiteX4" fmla="*/ 0 w 1375494"/>
              <a:gd name="connsiteY4" fmla="*/ 0 h 550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494" h="550197">
                <a:moveTo>
                  <a:pt x="0" y="0"/>
                </a:moveTo>
                <a:lnTo>
                  <a:pt x="1375494" y="0"/>
                </a:lnTo>
                <a:lnTo>
                  <a:pt x="1375494" y="550197"/>
                </a:lnTo>
                <a:lnTo>
                  <a:pt x="0" y="550197"/>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685800" rIns="113792" bIns="65024" numCol="1" spcCol="1270" anchor="ctr" anchorCtr="0">
            <a:noAutofit/>
          </a:bodyPr>
          <a:lstStyle/>
          <a:p>
            <a:pPr lvl="0" algn="ctr"/>
            <a:r>
              <a:rPr lang="en-US" sz="1600" dirty="0"/>
              <a:t>Develop Individual </a:t>
            </a:r>
          </a:p>
          <a:p>
            <a:pPr lvl="0" algn="ctr"/>
            <a:r>
              <a:rPr lang="en-US" sz="1600" dirty="0"/>
              <a:t>Change Plans</a:t>
            </a:r>
          </a:p>
        </p:txBody>
      </p:sp>
      <p:sp>
        <p:nvSpPr>
          <p:cNvPr id="4" name="Isosceles Triangle 3">
            <a:extLst>
              <a:ext uri="{FF2B5EF4-FFF2-40B4-BE49-F238E27FC236}">
                <a16:creationId xmlns:a16="http://schemas.microsoft.com/office/drawing/2014/main" xmlns="" id="{86F80825-028D-490B-8663-BC7B57CD5CF3}"/>
              </a:ext>
            </a:extLst>
          </p:cNvPr>
          <p:cNvSpPr/>
          <p:nvPr/>
        </p:nvSpPr>
        <p:spPr>
          <a:xfrm rot="5400000">
            <a:off x="2838288" y="1862722"/>
            <a:ext cx="530061" cy="412269"/>
          </a:xfrm>
          <a:prstGeom prst="triangle">
            <a:avLst/>
          </a:prstGeom>
          <a:solidFill>
            <a:srgbClr val="233F7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3200" dirty="0">
                <a:latin typeface="Rockwell" panose="02060603020205020403" pitchFamily="18" charset="0"/>
              </a:rPr>
              <a:t>Community-driven Action Planning</a:t>
            </a:r>
          </a:p>
        </p:txBody>
      </p:sp>
      <p:sp>
        <p:nvSpPr>
          <p:cNvPr id="28" name="Freeform 27"/>
          <p:cNvSpPr/>
          <p:nvPr/>
        </p:nvSpPr>
        <p:spPr>
          <a:xfrm>
            <a:off x="269943" y="1452809"/>
            <a:ext cx="2780363" cy="1763444"/>
          </a:xfrm>
          <a:custGeom>
            <a:avLst/>
            <a:gdLst>
              <a:gd name="connsiteX0" fmla="*/ 0 w 1375494"/>
              <a:gd name="connsiteY0" fmla="*/ 0 h 550197"/>
              <a:gd name="connsiteX1" fmla="*/ 1375494 w 1375494"/>
              <a:gd name="connsiteY1" fmla="*/ 0 h 550197"/>
              <a:gd name="connsiteX2" fmla="*/ 1375494 w 1375494"/>
              <a:gd name="connsiteY2" fmla="*/ 550197 h 550197"/>
              <a:gd name="connsiteX3" fmla="*/ 0 w 1375494"/>
              <a:gd name="connsiteY3" fmla="*/ 550197 h 550197"/>
              <a:gd name="connsiteX4" fmla="*/ 0 w 1375494"/>
              <a:gd name="connsiteY4" fmla="*/ 0 h 550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494" h="550197">
                <a:moveTo>
                  <a:pt x="0" y="0"/>
                </a:moveTo>
                <a:lnTo>
                  <a:pt x="1375494" y="0"/>
                </a:lnTo>
                <a:lnTo>
                  <a:pt x="1375494" y="550197"/>
                </a:lnTo>
                <a:lnTo>
                  <a:pt x="0" y="550197"/>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685800" rIns="113792" bIns="65024" numCol="1" spcCol="1270" anchor="ctr" anchorCtr="0">
            <a:noAutofit/>
          </a:bodyPr>
          <a:lstStyle/>
          <a:p>
            <a:pPr lvl="0" algn="ctr" defTabSz="711200">
              <a:lnSpc>
                <a:spcPct val="90000"/>
              </a:lnSpc>
              <a:spcBef>
                <a:spcPct val="0"/>
              </a:spcBef>
              <a:spcAft>
                <a:spcPct val="35000"/>
              </a:spcAft>
            </a:pPr>
            <a:r>
              <a:rPr lang="en-US" sz="1600" dirty="0"/>
              <a:t>Complete Portfolio of Assessments</a:t>
            </a:r>
          </a:p>
        </p:txBody>
      </p:sp>
      <p:sp>
        <p:nvSpPr>
          <p:cNvPr id="33" name="Oval 32"/>
          <p:cNvSpPr/>
          <p:nvPr/>
        </p:nvSpPr>
        <p:spPr>
          <a:xfrm>
            <a:off x="1376491" y="1614220"/>
            <a:ext cx="567267" cy="56726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 name="TextBox 33"/>
          <p:cNvSpPr txBox="1"/>
          <p:nvPr/>
        </p:nvSpPr>
        <p:spPr>
          <a:xfrm>
            <a:off x="1503491" y="1651429"/>
            <a:ext cx="313267" cy="461665"/>
          </a:xfrm>
          <a:prstGeom prst="rect">
            <a:avLst/>
          </a:prstGeom>
          <a:noFill/>
        </p:spPr>
        <p:txBody>
          <a:bodyPr wrap="square" rtlCol="0">
            <a:spAutoFit/>
          </a:bodyPr>
          <a:lstStyle/>
          <a:p>
            <a:r>
              <a:rPr lang="en-US" sz="2400" dirty="0">
                <a:solidFill>
                  <a:schemeClr val="accent1"/>
                </a:solidFill>
              </a:rPr>
              <a:t>1</a:t>
            </a:r>
          </a:p>
        </p:txBody>
      </p:sp>
      <p:sp>
        <p:nvSpPr>
          <p:cNvPr id="48" name="Freeform 47"/>
          <p:cNvSpPr/>
          <p:nvPr/>
        </p:nvSpPr>
        <p:spPr>
          <a:xfrm>
            <a:off x="255242" y="3307115"/>
            <a:ext cx="2809764" cy="2447274"/>
          </a:xfrm>
          <a:custGeom>
            <a:avLst/>
            <a:gdLst>
              <a:gd name="connsiteX0" fmla="*/ 0 w 1375494"/>
              <a:gd name="connsiteY0" fmla="*/ 0 h 1141920"/>
              <a:gd name="connsiteX1" fmla="*/ 1375494 w 1375494"/>
              <a:gd name="connsiteY1" fmla="*/ 0 h 1141920"/>
              <a:gd name="connsiteX2" fmla="*/ 1375494 w 1375494"/>
              <a:gd name="connsiteY2" fmla="*/ 1141920 h 1141920"/>
              <a:gd name="connsiteX3" fmla="*/ 0 w 1375494"/>
              <a:gd name="connsiteY3" fmla="*/ 1141920 h 1141920"/>
              <a:gd name="connsiteX4" fmla="*/ 0 w 1375494"/>
              <a:gd name="connsiteY4" fmla="*/ 0 h 114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494" h="1141920">
                <a:moveTo>
                  <a:pt x="0" y="0"/>
                </a:moveTo>
                <a:lnTo>
                  <a:pt x="1375494" y="0"/>
                </a:lnTo>
                <a:lnTo>
                  <a:pt x="1375494" y="1141920"/>
                </a:lnTo>
                <a:lnTo>
                  <a:pt x="0" y="114192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8684" tIns="138684" rIns="184912" bIns="208026" numCol="1" spcCol="1270" anchor="t" anchorCtr="0">
            <a:noAutofit/>
          </a:bodyPr>
          <a:lstStyle/>
          <a:p>
            <a:pPr marL="285750" lvl="1" indent="-285750" defTabSz="1155700">
              <a:lnSpc>
                <a:spcPct val="90000"/>
              </a:lnSpc>
              <a:spcBef>
                <a:spcPct val="0"/>
              </a:spcBef>
              <a:spcAft>
                <a:spcPct val="15000"/>
              </a:spcAft>
              <a:buFont typeface="Arial" panose="020B0604020202020204" pitchFamily="34" charset="0"/>
              <a:buChar char="•"/>
            </a:pPr>
            <a:r>
              <a:rPr lang="en-US" sz="1200" dirty="0">
                <a:solidFill>
                  <a:schemeClr val="tx2"/>
                </a:solidFill>
              </a:rPr>
              <a:t>HIT/HIE</a:t>
            </a:r>
          </a:p>
          <a:p>
            <a:pPr marL="285750" lvl="1" indent="-285750" defTabSz="1155700">
              <a:lnSpc>
                <a:spcPct val="90000"/>
              </a:lnSpc>
              <a:spcBef>
                <a:spcPct val="0"/>
              </a:spcBef>
              <a:spcAft>
                <a:spcPct val="15000"/>
              </a:spcAft>
              <a:buFont typeface="Arial" panose="020B0604020202020204" pitchFamily="34" charset="0"/>
              <a:buChar char="•"/>
            </a:pPr>
            <a:r>
              <a:rPr lang="en-US" sz="1200" dirty="0">
                <a:solidFill>
                  <a:schemeClr val="tx2"/>
                </a:solidFill>
              </a:rPr>
              <a:t>Current State Assessment</a:t>
            </a:r>
          </a:p>
          <a:p>
            <a:pPr marL="285750" lvl="1" indent="-285750" defTabSz="1155700">
              <a:lnSpc>
                <a:spcPct val="90000"/>
              </a:lnSpc>
              <a:spcBef>
                <a:spcPct val="0"/>
              </a:spcBef>
              <a:spcAft>
                <a:spcPct val="15000"/>
              </a:spcAft>
              <a:buFont typeface="Arial" panose="020B0604020202020204" pitchFamily="34" charset="0"/>
              <a:buChar char="•"/>
            </a:pPr>
            <a:r>
              <a:rPr lang="en-US" sz="1200" dirty="0">
                <a:solidFill>
                  <a:schemeClr val="tx2"/>
                </a:solidFill>
              </a:rPr>
              <a:t>Transformation Assessment</a:t>
            </a:r>
          </a:p>
        </p:txBody>
      </p:sp>
      <p:sp>
        <p:nvSpPr>
          <p:cNvPr id="25" name="Oval 24">
            <a:extLst>
              <a:ext uri="{FF2B5EF4-FFF2-40B4-BE49-F238E27FC236}">
                <a16:creationId xmlns:a16="http://schemas.microsoft.com/office/drawing/2014/main" xmlns="" id="{C2C4FE60-77CF-4F2C-910E-13D9B51BDDA4}"/>
              </a:ext>
            </a:extLst>
          </p:cNvPr>
          <p:cNvSpPr/>
          <p:nvPr/>
        </p:nvSpPr>
        <p:spPr>
          <a:xfrm>
            <a:off x="4298555" y="1616564"/>
            <a:ext cx="567267" cy="56726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xmlns="" id="{0DE264CD-D9F2-4737-9A81-17827B7FD9E8}"/>
              </a:ext>
            </a:extLst>
          </p:cNvPr>
          <p:cNvSpPr txBox="1"/>
          <p:nvPr/>
        </p:nvSpPr>
        <p:spPr>
          <a:xfrm>
            <a:off x="4425555" y="1653773"/>
            <a:ext cx="313267" cy="461665"/>
          </a:xfrm>
          <a:prstGeom prst="rect">
            <a:avLst/>
          </a:prstGeom>
          <a:noFill/>
        </p:spPr>
        <p:txBody>
          <a:bodyPr wrap="square" rtlCol="0">
            <a:spAutoFit/>
          </a:bodyPr>
          <a:lstStyle/>
          <a:p>
            <a:r>
              <a:rPr lang="en-US" sz="2400" dirty="0">
                <a:solidFill>
                  <a:schemeClr val="accent1"/>
                </a:solidFill>
              </a:rPr>
              <a:t>2</a:t>
            </a:r>
          </a:p>
        </p:txBody>
      </p:sp>
      <p:sp>
        <p:nvSpPr>
          <p:cNvPr id="27" name="Freeform 47">
            <a:extLst>
              <a:ext uri="{FF2B5EF4-FFF2-40B4-BE49-F238E27FC236}">
                <a16:creationId xmlns:a16="http://schemas.microsoft.com/office/drawing/2014/main" xmlns="" id="{55926750-0FDB-4F6B-9287-D20B17AFB19D}"/>
              </a:ext>
            </a:extLst>
          </p:cNvPr>
          <p:cNvSpPr/>
          <p:nvPr/>
        </p:nvSpPr>
        <p:spPr>
          <a:xfrm>
            <a:off x="3177306" y="3309459"/>
            <a:ext cx="2809764" cy="2447274"/>
          </a:xfrm>
          <a:custGeom>
            <a:avLst/>
            <a:gdLst>
              <a:gd name="connsiteX0" fmla="*/ 0 w 1375494"/>
              <a:gd name="connsiteY0" fmla="*/ 0 h 1141920"/>
              <a:gd name="connsiteX1" fmla="*/ 1375494 w 1375494"/>
              <a:gd name="connsiteY1" fmla="*/ 0 h 1141920"/>
              <a:gd name="connsiteX2" fmla="*/ 1375494 w 1375494"/>
              <a:gd name="connsiteY2" fmla="*/ 1141920 h 1141920"/>
              <a:gd name="connsiteX3" fmla="*/ 0 w 1375494"/>
              <a:gd name="connsiteY3" fmla="*/ 1141920 h 1141920"/>
              <a:gd name="connsiteX4" fmla="*/ 0 w 1375494"/>
              <a:gd name="connsiteY4" fmla="*/ 0 h 114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494" h="1141920">
                <a:moveTo>
                  <a:pt x="0" y="0"/>
                </a:moveTo>
                <a:lnTo>
                  <a:pt x="1375494" y="0"/>
                </a:lnTo>
                <a:lnTo>
                  <a:pt x="1375494" y="1141920"/>
                </a:lnTo>
                <a:lnTo>
                  <a:pt x="0" y="114192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8684" tIns="138684" rIns="184912" bIns="208026" numCol="1" spcCol="1270" anchor="t" anchorCtr="0">
            <a:noAutofit/>
          </a:bodyPr>
          <a:lstStyle/>
          <a:p>
            <a:pPr marL="285750" lvl="1" indent="-285750" defTabSz="1155700">
              <a:lnSpc>
                <a:spcPct val="90000"/>
              </a:lnSpc>
              <a:spcBef>
                <a:spcPct val="0"/>
              </a:spcBef>
              <a:spcAft>
                <a:spcPct val="15000"/>
              </a:spcAft>
              <a:buFont typeface="Arial" panose="020B0604020202020204" pitchFamily="34" charset="0"/>
              <a:buChar char="•"/>
            </a:pPr>
            <a:r>
              <a:rPr lang="en-US" sz="1200" dirty="0">
                <a:solidFill>
                  <a:schemeClr val="tx2"/>
                </a:solidFill>
              </a:rPr>
              <a:t>Receive Change Package Tools</a:t>
            </a:r>
          </a:p>
          <a:p>
            <a:pPr marL="285750" lvl="1" indent="-285750" defTabSz="1155700">
              <a:lnSpc>
                <a:spcPct val="90000"/>
              </a:lnSpc>
              <a:spcBef>
                <a:spcPct val="0"/>
              </a:spcBef>
              <a:spcAft>
                <a:spcPct val="15000"/>
              </a:spcAft>
              <a:buFont typeface="Arial" panose="020B0604020202020204" pitchFamily="34" charset="0"/>
              <a:buChar char="•"/>
            </a:pPr>
            <a:r>
              <a:rPr lang="en-US" sz="1200" dirty="0">
                <a:solidFill>
                  <a:schemeClr val="tx2"/>
                </a:solidFill>
              </a:rPr>
              <a:t>Settings</a:t>
            </a:r>
          </a:p>
          <a:p>
            <a:pPr marL="285750" lvl="1" indent="-285750" defTabSz="1155700">
              <a:lnSpc>
                <a:spcPct val="90000"/>
              </a:lnSpc>
              <a:spcBef>
                <a:spcPct val="0"/>
              </a:spcBef>
              <a:spcAft>
                <a:spcPct val="15000"/>
              </a:spcAft>
              <a:buFont typeface="Arial" panose="020B0604020202020204" pitchFamily="34" charset="0"/>
              <a:buChar char="•"/>
            </a:pPr>
            <a:r>
              <a:rPr lang="en-US" sz="1200" dirty="0">
                <a:solidFill>
                  <a:schemeClr val="tx2"/>
                </a:solidFill>
              </a:rPr>
              <a:t>AIM</a:t>
            </a:r>
          </a:p>
          <a:p>
            <a:pPr marL="285750" lvl="1" indent="-285750" defTabSz="1155700">
              <a:lnSpc>
                <a:spcPct val="90000"/>
              </a:lnSpc>
              <a:spcBef>
                <a:spcPct val="0"/>
              </a:spcBef>
              <a:spcAft>
                <a:spcPct val="15000"/>
              </a:spcAft>
              <a:buFont typeface="Arial" panose="020B0604020202020204" pitchFamily="34" charset="0"/>
              <a:buChar char="•"/>
            </a:pPr>
            <a:r>
              <a:rPr lang="en-US" sz="1200" dirty="0">
                <a:solidFill>
                  <a:schemeClr val="tx2"/>
                </a:solidFill>
              </a:rPr>
              <a:t>Problem</a:t>
            </a:r>
          </a:p>
          <a:p>
            <a:pPr marL="285750" lvl="1" indent="-285750" defTabSz="1155700">
              <a:lnSpc>
                <a:spcPct val="90000"/>
              </a:lnSpc>
              <a:spcBef>
                <a:spcPct val="0"/>
              </a:spcBef>
              <a:spcAft>
                <a:spcPct val="15000"/>
              </a:spcAft>
              <a:buFont typeface="Arial" panose="020B0604020202020204" pitchFamily="34" charset="0"/>
              <a:buChar char="•"/>
            </a:pPr>
            <a:r>
              <a:rPr lang="en-US" sz="1200" dirty="0">
                <a:solidFill>
                  <a:schemeClr val="tx2"/>
                </a:solidFill>
              </a:rPr>
              <a:t>Partnerships</a:t>
            </a:r>
          </a:p>
          <a:p>
            <a:pPr marL="285750" lvl="1" indent="-285750" defTabSz="1155700">
              <a:lnSpc>
                <a:spcPct val="90000"/>
              </a:lnSpc>
              <a:spcBef>
                <a:spcPct val="0"/>
              </a:spcBef>
              <a:spcAft>
                <a:spcPct val="15000"/>
              </a:spcAft>
              <a:buFont typeface="Arial" panose="020B0604020202020204" pitchFamily="34" charset="0"/>
              <a:buChar char="•"/>
            </a:pPr>
            <a:r>
              <a:rPr lang="en-US" sz="1200" dirty="0">
                <a:solidFill>
                  <a:schemeClr val="tx2"/>
                </a:solidFill>
              </a:rPr>
              <a:t>Equity</a:t>
            </a:r>
          </a:p>
          <a:p>
            <a:pPr marL="285750" lvl="1" indent="-285750" defTabSz="1155700">
              <a:lnSpc>
                <a:spcPct val="90000"/>
              </a:lnSpc>
              <a:spcBef>
                <a:spcPct val="0"/>
              </a:spcBef>
              <a:spcAft>
                <a:spcPct val="15000"/>
              </a:spcAft>
              <a:buFont typeface="Arial" panose="020B0604020202020204" pitchFamily="34" charset="0"/>
              <a:buChar char="•"/>
            </a:pPr>
            <a:r>
              <a:rPr lang="en-US" sz="1200" dirty="0">
                <a:solidFill>
                  <a:schemeClr val="tx2"/>
                </a:solidFill>
              </a:rPr>
              <a:t>Outcomes</a:t>
            </a:r>
          </a:p>
          <a:p>
            <a:pPr marL="285750" lvl="1" indent="-285750" defTabSz="1155700">
              <a:lnSpc>
                <a:spcPct val="90000"/>
              </a:lnSpc>
              <a:spcBef>
                <a:spcPct val="0"/>
              </a:spcBef>
              <a:spcAft>
                <a:spcPct val="15000"/>
              </a:spcAft>
              <a:buFont typeface="Arial" panose="020B0604020202020204" pitchFamily="34" charset="0"/>
              <a:buChar char="•"/>
            </a:pPr>
            <a:r>
              <a:rPr lang="en-US" sz="1200" dirty="0">
                <a:solidFill>
                  <a:schemeClr val="tx2"/>
                </a:solidFill>
              </a:rPr>
              <a:t>Measures</a:t>
            </a:r>
          </a:p>
          <a:p>
            <a:pPr marL="285750" lvl="1" indent="-285750" defTabSz="1155700">
              <a:lnSpc>
                <a:spcPct val="90000"/>
              </a:lnSpc>
              <a:spcBef>
                <a:spcPct val="0"/>
              </a:spcBef>
              <a:spcAft>
                <a:spcPct val="15000"/>
              </a:spcAft>
              <a:buFont typeface="Arial" panose="020B0604020202020204" pitchFamily="34" charset="0"/>
              <a:buChar char="•"/>
            </a:pPr>
            <a:r>
              <a:rPr lang="en-US" sz="1200" dirty="0">
                <a:solidFill>
                  <a:schemeClr val="tx2"/>
                </a:solidFill>
              </a:rPr>
              <a:t>Change Ideas</a:t>
            </a:r>
          </a:p>
          <a:p>
            <a:pPr marL="285750" lvl="1" indent="-285750" defTabSz="1155700">
              <a:lnSpc>
                <a:spcPct val="90000"/>
              </a:lnSpc>
              <a:spcBef>
                <a:spcPct val="0"/>
              </a:spcBef>
              <a:spcAft>
                <a:spcPct val="15000"/>
              </a:spcAft>
              <a:buFont typeface="Arial" panose="020B0604020202020204" pitchFamily="34" charset="0"/>
              <a:buChar char="•"/>
            </a:pPr>
            <a:r>
              <a:rPr lang="en-US" sz="1200" dirty="0">
                <a:solidFill>
                  <a:schemeClr val="tx2"/>
                </a:solidFill>
              </a:rPr>
              <a:t>Initial resources required </a:t>
            </a:r>
          </a:p>
        </p:txBody>
      </p:sp>
      <p:sp>
        <p:nvSpPr>
          <p:cNvPr id="30" name="Oval 29">
            <a:extLst>
              <a:ext uri="{FF2B5EF4-FFF2-40B4-BE49-F238E27FC236}">
                <a16:creationId xmlns:a16="http://schemas.microsoft.com/office/drawing/2014/main" xmlns="" id="{0ACB4AA4-1FF6-4AB2-92FE-1EADC493C820}"/>
              </a:ext>
            </a:extLst>
          </p:cNvPr>
          <p:cNvSpPr/>
          <p:nvPr/>
        </p:nvSpPr>
        <p:spPr>
          <a:xfrm>
            <a:off x="7209615" y="1613576"/>
            <a:ext cx="567267" cy="56726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1" name="TextBox 30">
            <a:extLst>
              <a:ext uri="{FF2B5EF4-FFF2-40B4-BE49-F238E27FC236}">
                <a16:creationId xmlns:a16="http://schemas.microsoft.com/office/drawing/2014/main" xmlns="" id="{4B66D256-8962-4C25-B45A-C3A3F045C478}"/>
              </a:ext>
            </a:extLst>
          </p:cNvPr>
          <p:cNvSpPr txBox="1"/>
          <p:nvPr/>
        </p:nvSpPr>
        <p:spPr>
          <a:xfrm>
            <a:off x="7336615" y="1650785"/>
            <a:ext cx="313267" cy="461665"/>
          </a:xfrm>
          <a:prstGeom prst="rect">
            <a:avLst/>
          </a:prstGeom>
          <a:noFill/>
        </p:spPr>
        <p:txBody>
          <a:bodyPr wrap="square" rtlCol="0">
            <a:spAutoFit/>
          </a:bodyPr>
          <a:lstStyle/>
          <a:p>
            <a:r>
              <a:rPr lang="en-US" sz="2400" dirty="0">
                <a:solidFill>
                  <a:schemeClr val="accent1"/>
                </a:solidFill>
              </a:rPr>
              <a:t>3</a:t>
            </a:r>
          </a:p>
        </p:txBody>
      </p:sp>
      <p:sp>
        <p:nvSpPr>
          <p:cNvPr id="32" name="Freeform 47">
            <a:extLst>
              <a:ext uri="{FF2B5EF4-FFF2-40B4-BE49-F238E27FC236}">
                <a16:creationId xmlns:a16="http://schemas.microsoft.com/office/drawing/2014/main" xmlns="" id="{2DB76BB0-6DF1-448E-92EC-A584697DBAAC}"/>
              </a:ext>
            </a:extLst>
          </p:cNvPr>
          <p:cNvSpPr/>
          <p:nvPr/>
        </p:nvSpPr>
        <p:spPr>
          <a:xfrm>
            <a:off x="6088366" y="3306471"/>
            <a:ext cx="2809764" cy="2447274"/>
          </a:xfrm>
          <a:custGeom>
            <a:avLst/>
            <a:gdLst>
              <a:gd name="connsiteX0" fmla="*/ 0 w 1375494"/>
              <a:gd name="connsiteY0" fmla="*/ 0 h 1141920"/>
              <a:gd name="connsiteX1" fmla="*/ 1375494 w 1375494"/>
              <a:gd name="connsiteY1" fmla="*/ 0 h 1141920"/>
              <a:gd name="connsiteX2" fmla="*/ 1375494 w 1375494"/>
              <a:gd name="connsiteY2" fmla="*/ 1141920 h 1141920"/>
              <a:gd name="connsiteX3" fmla="*/ 0 w 1375494"/>
              <a:gd name="connsiteY3" fmla="*/ 1141920 h 1141920"/>
              <a:gd name="connsiteX4" fmla="*/ 0 w 1375494"/>
              <a:gd name="connsiteY4" fmla="*/ 0 h 114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494" h="1141920">
                <a:moveTo>
                  <a:pt x="0" y="0"/>
                </a:moveTo>
                <a:lnTo>
                  <a:pt x="1375494" y="0"/>
                </a:lnTo>
                <a:lnTo>
                  <a:pt x="1375494" y="1141920"/>
                </a:lnTo>
                <a:lnTo>
                  <a:pt x="0" y="114192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8684" tIns="138684" rIns="184912" bIns="208026" numCol="1" spcCol="1270" anchor="t" anchorCtr="0">
            <a:noAutofit/>
          </a:bodyPr>
          <a:lstStyle/>
          <a:p>
            <a:pPr marL="285750" lvl="1" indent="-285750" defTabSz="1155700">
              <a:lnSpc>
                <a:spcPct val="90000"/>
              </a:lnSpc>
              <a:spcBef>
                <a:spcPct val="0"/>
              </a:spcBef>
              <a:spcAft>
                <a:spcPct val="15000"/>
              </a:spcAft>
              <a:buFont typeface="Arial" panose="020B0604020202020204" pitchFamily="34" charset="0"/>
              <a:buChar char="•"/>
            </a:pPr>
            <a:r>
              <a:rPr lang="en-US" sz="1200" dirty="0">
                <a:solidFill>
                  <a:schemeClr val="tx2"/>
                </a:solidFill>
              </a:rPr>
              <a:t>Details of this agreement/contract is dependent on state guidance. </a:t>
            </a:r>
          </a:p>
          <a:p>
            <a:pPr marL="285750" lvl="1" indent="-285750" defTabSz="1155700">
              <a:lnSpc>
                <a:spcPct val="90000"/>
              </a:lnSpc>
              <a:spcBef>
                <a:spcPct val="0"/>
              </a:spcBef>
              <a:spcAft>
                <a:spcPct val="15000"/>
              </a:spcAft>
              <a:buFont typeface="Arial" panose="020B0604020202020204" pitchFamily="34" charset="0"/>
              <a:buChar char="•"/>
            </a:pPr>
            <a:r>
              <a:rPr lang="en-US" sz="1200" dirty="0">
                <a:solidFill>
                  <a:schemeClr val="tx2"/>
                </a:solidFill>
              </a:rPr>
              <a:t>Complete your individual Partner agreements </a:t>
            </a:r>
          </a:p>
        </p:txBody>
      </p:sp>
      <p:sp>
        <p:nvSpPr>
          <p:cNvPr id="17" name="Slide Number Placeholder 3">
            <a:extLst>
              <a:ext uri="{FF2B5EF4-FFF2-40B4-BE49-F238E27FC236}">
                <a16:creationId xmlns:a16="http://schemas.microsoft.com/office/drawing/2014/main" xmlns="" id="{6397D212-15B5-42DA-9224-F7BA29F00821}"/>
              </a:ext>
            </a:extLst>
          </p:cNvPr>
          <p:cNvSpPr>
            <a:spLocks noGrp="1"/>
          </p:cNvSpPr>
          <p:nvPr>
            <p:ph type="sldNum" sz="quarter" idx="16"/>
          </p:nvPr>
        </p:nvSpPr>
        <p:spPr>
          <a:xfrm>
            <a:off x="8686799" y="6412495"/>
            <a:ext cx="454203" cy="365125"/>
          </a:xfrm>
        </p:spPr>
        <p:txBody>
          <a:bodyPr/>
          <a:lstStyle/>
          <a:p>
            <a:fld id="{D1A1D18C-9B91-9049-9E85-D8F12C0C6AD4}" type="slidenum">
              <a:rPr lang="en-US" smtClean="0"/>
              <a:pPr/>
              <a:t>44</a:t>
            </a:fld>
            <a:endParaRPr lang="en-US" dirty="0"/>
          </a:p>
        </p:txBody>
      </p:sp>
    </p:spTree>
    <p:extLst>
      <p:ext uri="{BB962C8B-B14F-4D97-AF65-F5344CB8AC3E}">
        <p14:creationId xmlns:p14="http://schemas.microsoft.com/office/powerpoint/2010/main" val="861824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07BB1-2674-4E69-8686-415BC33488BB}"/>
              </a:ext>
            </a:extLst>
          </p:cNvPr>
          <p:cNvSpPr>
            <a:spLocks noGrp="1"/>
          </p:cNvSpPr>
          <p:nvPr>
            <p:ph type="title"/>
          </p:nvPr>
        </p:nvSpPr>
        <p:spPr/>
        <p:txBody>
          <a:bodyPr/>
          <a:lstStyle/>
          <a:p>
            <a:r>
              <a:rPr lang="en-US" dirty="0">
                <a:solidFill>
                  <a:schemeClr val="tx2">
                    <a:lumMod val="50000"/>
                  </a:schemeClr>
                </a:solidFill>
              </a:rPr>
              <a:t>Transformation Plan Next Steps</a:t>
            </a:r>
          </a:p>
        </p:txBody>
      </p:sp>
      <p:sp>
        <p:nvSpPr>
          <p:cNvPr id="3" name="Content Placeholder 2">
            <a:extLst>
              <a:ext uri="{FF2B5EF4-FFF2-40B4-BE49-F238E27FC236}">
                <a16:creationId xmlns:a16="http://schemas.microsoft.com/office/drawing/2014/main" xmlns="" id="{D637A2B9-3984-4544-B489-91F333AD1334}"/>
              </a:ext>
            </a:extLst>
          </p:cNvPr>
          <p:cNvSpPr>
            <a:spLocks noGrp="1"/>
          </p:cNvSpPr>
          <p:nvPr>
            <p:ph sz="quarter" idx="13"/>
          </p:nvPr>
        </p:nvSpPr>
        <p:spPr>
          <a:xfrm>
            <a:off x="707572" y="1516064"/>
            <a:ext cx="8051800" cy="4826000"/>
          </a:xfrm>
        </p:spPr>
        <p:txBody>
          <a:bodyPr/>
          <a:lstStyle/>
          <a:p>
            <a:pPr>
              <a:spcAft>
                <a:spcPts val="600"/>
              </a:spcAft>
            </a:pPr>
            <a:r>
              <a:rPr lang="en-US" sz="2400" dirty="0"/>
              <a:t>Institute for Healthcare Improvement (IHI)</a:t>
            </a:r>
          </a:p>
          <a:p>
            <a:pPr lvl="2">
              <a:spcAft>
                <a:spcPts val="600"/>
              </a:spcAft>
              <a:buFont typeface="Courier New" panose="02070309020205020404" pitchFamily="49" charset="0"/>
              <a:buChar char="o"/>
            </a:pPr>
            <a:r>
              <a:rPr lang="en-US" sz="2400" dirty="0"/>
              <a:t>Improvement Advisor, Improvement Coach, Leadership Alliance, Open School, Leader Learning Track, Collaborative Leads, 100-Healthier Lives, Passport</a:t>
            </a:r>
          </a:p>
          <a:p>
            <a:pPr lvl="1">
              <a:spcAft>
                <a:spcPts val="600"/>
              </a:spcAft>
            </a:pPr>
            <a:endParaRPr lang="en-US" sz="2400" dirty="0"/>
          </a:p>
          <a:p>
            <a:pPr>
              <a:spcAft>
                <a:spcPts val="600"/>
              </a:spcAft>
            </a:pPr>
            <a:r>
              <a:rPr lang="en-US" sz="2400" dirty="0"/>
              <a:t>“Change Plan” under development</a:t>
            </a:r>
          </a:p>
          <a:p>
            <a:endParaRPr lang="en-US" dirty="0"/>
          </a:p>
          <a:p>
            <a:endParaRPr lang="en-US" dirty="0"/>
          </a:p>
        </p:txBody>
      </p:sp>
      <p:sp>
        <p:nvSpPr>
          <p:cNvPr id="5" name="Slide Number Placeholder 3">
            <a:extLst>
              <a:ext uri="{FF2B5EF4-FFF2-40B4-BE49-F238E27FC236}">
                <a16:creationId xmlns:a16="http://schemas.microsoft.com/office/drawing/2014/main" xmlns="" id="{6A3140C7-1FB1-4FFA-96CE-FCC5F35E2793}"/>
              </a:ext>
            </a:extLst>
          </p:cNvPr>
          <p:cNvSpPr>
            <a:spLocks noGrp="1"/>
          </p:cNvSpPr>
          <p:nvPr>
            <p:ph type="sldNum" sz="quarter" idx="16"/>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1A1D18C-9B91-9049-9E85-D8F12C0C6AD4}" type="slidenum">
              <a:rPr kumimoji="0" lang="en-US" sz="1200" b="0" i="0" u="none" strike="noStrike" kern="1200" cap="none" spc="0" normalizeH="0" baseline="0" noProof="0" smtClean="0">
                <a:ln>
                  <a:noFill/>
                </a:ln>
                <a:solidFill>
                  <a:srgbClr val="E7E6E6">
                    <a:lumMod val="50000"/>
                  </a:srgbClr>
                </a:solidFill>
                <a:effectLst/>
                <a:uLnTx/>
                <a:uFillTx/>
                <a:latin typeface="Rockwell"/>
                <a:ea typeface="+mn-ea"/>
              </a:rPr>
              <a:pPr marL="0" marR="0" lvl="0" indent="0" algn="ct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srgbClr val="E7E6E6">
                  <a:lumMod val="50000"/>
                </a:srgbClr>
              </a:solidFill>
              <a:effectLst/>
              <a:uLnTx/>
              <a:uFillTx/>
              <a:latin typeface="Rockwell"/>
              <a:ea typeface="+mn-ea"/>
            </a:endParaRPr>
          </a:p>
        </p:txBody>
      </p:sp>
      <p:pic>
        <p:nvPicPr>
          <p:cNvPr id="7" name="Picture 6">
            <a:extLst>
              <a:ext uri="{FF2B5EF4-FFF2-40B4-BE49-F238E27FC236}">
                <a16:creationId xmlns:a16="http://schemas.microsoft.com/office/drawing/2014/main" xmlns="" id="{D8A97FBE-277F-4111-97B8-63C0212C8B6F}"/>
              </a:ext>
            </a:extLst>
          </p:cNvPr>
          <p:cNvPicPr>
            <a:picLocks noChangeAspect="1"/>
          </p:cNvPicPr>
          <p:nvPr/>
        </p:nvPicPr>
        <p:blipFill>
          <a:blip r:embed="rId2"/>
          <a:stretch>
            <a:fillRect/>
          </a:stretch>
        </p:blipFill>
        <p:spPr>
          <a:xfrm>
            <a:off x="2829773" y="3195626"/>
            <a:ext cx="2213257" cy="733438"/>
          </a:xfrm>
          <a:prstGeom prst="rect">
            <a:avLst/>
          </a:prstGeom>
        </p:spPr>
      </p:pic>
    </p:spTree>
    <p:extLst>
      <p:ext uri="{BB962C8B-B14F-4D97-AF65-F5344CB8AC3E}">
        <p14:creationId xmlns:p14="http://schemas.microsoft.com/office/powerpoint/2010/main" val="38047590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41686D-EDE4-44C0-86DE-F8F246E718F9}"/>
              </a:ext>
            </a:extLst>
          </p:cNvPr>
          <p:cNvSpPr>
            <a:spLocks noGrp="1"/>
          </p:cNvSpPr>
          <p:nvPr>
            <p:ph type="title"/>
          </p:nvPr>
        </p:nvSpPr>
        <p:spPr/>
        <p:txBody>
          <a:bodyPr/>
          <a:lstStyle/>
          <a:p>
            <a:r>
              <a:rPr lang="en-US" dirty="0"/>
              <a:t>Portfolio of Assessments – Timeline Details</a:t>
            </a:r>
          </a:p>
        </p:txBody>
      </p:sp>
      <p:sp>
        <p:nvSpPr>
          <p:cNvPr id="4" name="Slide Number Placeholder 3">
            <a:extLst>
              <a:ext uri="{FF2B5EF4-FFF2-40B4-BE49-F238E27FC236}">
                <a16:creationId xmlns:a16="http://schemas.microsoft.com/office/drawing/2014/main" xmlns="" id="{D46775E4-0240-4BB2-95B2-A97D2E07469E}"/>
              </a:ext>
            </a:extLst>
          </p:cNvPr>
          <p:cNvSpPr>
            <a:spLocks noGrp="1"/>
          </p:cNvSpPr>
          <p:nvPr>
            <p:ph type="sldNum" sz="quarter" idx="16"/>
          </p:nvPr>
        </p:nvSpPr>
        <p:spPr/>
        <p:txBody>
          <a:bodyPr/>
          <a:lstStyle/>
          <a:p>
            <a:fld id="{D1A1D18C-9B91-9049-9E85-D8F12C0C6AD4}" type="slidenum">
              <a:rPr lang="en-US" smtClean="0"/>
              <a:pPr/>
              <a:t>46</a:t>
            </a:fld>
            <a:endParaRPr lang="en-US" dirty="0"/>
          </a:p>
        </p:txBody>
      </p:sp>
      <p:pic>
        <p:nvPicPr>
          <p:cNvPr id="8" name="Content Placeholder 7" descr="A screenshot of a social media post&#10;&#10;Description generated with very high confidence">
            <a:extLst>
              <a:ext uri="{FF2B5EF4-FFF2-40B4-BE49-F238E27FC236}">
                <a16:creationId xmlns:a16="http://schemas.microsoft.com/office/drawing/2014/main" xmlns="" id="{972CE3E2-AEDA-4149-BD81-6D27517E7D50}"/>
              </a:ext>
            </a:extLst>
          </p:cNvPr>
          <p:cNvPicPr>
            <a:picLocks noGrp="1" noChangeAspect="1"/>
          </p:cNvPicPr>
          <p:nvPr>
            <p:ph sz="quarter" idx="13"/>
          </p:nvPr>
        </p:nvPicPr>
        <p:blipFill rotWithShape="1">
          <a:blip r:embed="rId2"/>
          <a:srcRect t="5667" r="6425"/>
          <a:stretch/>
        </p:blipFill>
        <p:spPr>
          <a:xfrm>
            <a:off x="180486" y="1102002"/>
            <a:ext cx="8963514" cy="5082837"/>
          </a:xfrm>
        </p:spPr>
      </p:pic>
    </p:spTree>
    <p:extLst>
      <p:ext uri="{BB962C8B-B14F-4D97-AF65-F5344CB8AC3E}">
        <p14:creationId xmlns:p14="http://schemas.microsoft.com/office/powerpoint/2010/main" val="4384402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1231903" y="1225550"/>
            <a:ext cx="1517650" cy="419100"/>
          </a:xfrm>
          <a:prstGeom prst="round2Diag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a:solidFill>
                  <a:prstClr val="white"/>
                </a:solidFill>
                <a:latin typeface="Calibri" panose="020F0502020204030204"/>
              </a:rPr>
              <a:t>Demo Year 1</a:t>
            </a:r>
          </a:p>
          <a:p>
            <a:pPr algn="ctr" defTabSz="685800"/>
            <a:r>
              <a:rPr lang="en-US" sz="1350" b="1" dirty="0">
                <a:solidFill>
                  <a:prstClr val="white"/>
                </a:solidFill>
                <a:latin typeface="Calibri" panose="020F0502020204030204"/>
              </a:rPr>
              <a:t>2017</a:t>
            </a:r>
          </a:p>
        </p:txBody>
      </p:sp>
      <p:sp>
        <p:nvSpPr>
          <p:cNvPr id="5" name="Round Diagonal Corner Rectangle 4"/>
          <p:cNvSpPr/>
          <p:nvPr/>
        </p:nvSpPr>
        <p:spPr>
          <a:xfrm>
            <a:off x="2794002" y="1225550"/>
            <a:ext cx="1517650" cy="419100"/>
          </a:xfrm>
          <a:prstGeom prst="round2Diag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a:solidFill>
                  <a:prstClr val="white"/>
                </a:solidFill>
                <a:latin typeface="Calibri" panose="020F0502020204030204"/>
              </a:rPr>
              <a:t>Demo Year 2</a:t>
            </a:r>
          </a:p>
          <a:p>
            <a:pPr algn="ctr" defTabSz="685800"/>
            <a:r>
              <a:rPr lang="en-US" sz="1350" b="1" dirty="0">
                <a:solidFill>
                  <a:prstClr val="white"/>
                </a:solidFill>
                <a:latin typeface="Calibri" panose="020F0502020204030204"/>
              </a:rPr>
              <a:t>2018</a:t>
            </a:r>
          </a:p>
        </p:txBody>
      </p:sp>
      <p:sp>
        <p:nvSpPr>
          <p:cNvPr id="6" name="Round Diagonal Corner Rectangle 5"/>
          <p:cNvSpPr/>
          <p:nvPr/>
        </p:nvSpPr>
        <p:spPr>
          <a:xfrm>
            <a:off x="4356100" y="1225550"/>
            <a:ext cx="1517650" cy="419100"/>
          </a:xfrm>
          <a:prstGeom prst="round2Diag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a:solidFill>
                  <a:prstClr val="white"/>
                </a:solidFill>
                <a:latin typeface="Calibri" panose="020F0502020204030204"/>
              </a:rPr>
              <a:t>Demo Year 3</a:t>
            </a:r>
          </a:p>
          <a:p>
            <a:pPr algn="ctr" defTabSz="685800"/>
            <a:r>
              <a:rPr lang="en-US" sz="1350" b="1" dirty="0">
                <a:solidFill>
                  <a:prstClr val="white"/>
                </a:solidFill>
                <a:latin typeface="Calibri" panose="020F0502020204030204"/>
              </a:rPr>
              <a:t>2019</a:t>
            </a:r>
          </a:p>
        </p:txBody>
      </p:sp>
      <p:sp>
        <p:nvSpPr>
          <p:cNvPr id="7" name="Round Diagonal Corner Rectangle 6"/>
          <p:cNvSpPr/>
          <p:nvPr/>
        </p:nvSpPr>
        <p:spPr>
          <a:xfrm>
            <a:off x="5918199" y="1225550"/>
            <a:ext cx="1517650" cy="419100"/>
          </a:xfrm>
          <a:prstGeom prst="round2Diag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a:solidFill>
                  <a:prstClr val="white"/>
                </a:solidFill>
                <a:latin typeface="Calibri" panose="020F0502020204030204"/>
              </a:rPr>
              <a:t>Demo Year 4</a:t>
            </a:r>
          </a:p>
          <a:p>
            <a:pPr algn="ctr" defTabSz="685800"/>
            <a:r>
              <a:rPr lang="en-US" sz="1350" b="1" dirty="0">
                <a:solidFill>
                  <a:prstClr val="white"/>
                </a:solidFill>
                <a:latin typeface="Calibri" panose="020F0502020204030204"/>
              </a:rPr>
              <a:t>2020</a:t>
            </a:r>
          </a:p>
        </p:txBody>
      </p:sp>
      <p:sp>
        <p:nvSpPr>
          <p:cNvPr id="8" name="Round Diagonal Corner Rectangle 7"/>
          <p:cNvSpPr/>
          <p:nvPr/>
        </p:nvSpPr>
        <p:spPr>
          <a:xfrm>
            <a:off x="7480297" y="1225550"/>
            <a:ext cx="1517650" cy="419100"/>
          </a:xfrm>
          <a:prstGeom prst="round2Diag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a:solidFill>
                  <a:prstClr val="white"/>
                </a:solidFill>
                <a:latin typeface="Calibri" panose="020F0502020204030204"/>
              </a:rPr>
              <a:t>Demo Year 5</a:t>
            </a:r>
          </a:p>
          <a:p>
            <a:pPr algn="ctr" defTabSz="685800"/>
            <a:r>
              <a:rPr lang="en-US" sz="1350" b="1" dirty="0">
                <a:solidFill>
                  <a:prstClr val="white"/>
                </a:solidFill>
                <a:latin typeface="Calibri" panose="020F0502020204030204"/>
              </a:rPr>
              <a:t>2021</a:t>
            </a:r>
          </a:p>
        </p:txBody>
      </p:sp>
      <p:sp>
        <p:nvSpPr>
          <p:cNvPr id="11" name="Rectangle 10"/>
          <p:cNvSpPr/>
          <p:nvPr/>
        </p:nvSpPr>
        <p:spPr>
          <a:xfrm>
            <a:off x="2794002" y="1962152"/>
            <a:ext cx="1517650" cy="2260598"/>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rtlCol="0" anchor="t"/>
          <a:lstStyle/>
          <a:p>
            <a:pPr defTabSz="685800"/>
            <a:r>
              <a:rPr lang="en-US" sz="900" dirty="0">
                <a:solidFill>
                  <a:prstClr val="black"/>
                </a:solidFill>
                <a:latin typeface="Calibri" panose="020F0502020204030204"/>
              </a:rPr>
              <a:t>Q2 (by June 30)</a:t>
            </a:r>
          </a:p>
          <a:p>
            <a:pPr marL="128588" indent="-128588" defTabSz="685800">
              <a:buFont typeface="Arial" panose="020B0604020202020204" pitchFamily="34" charset="0"/>
              <a:buChar char="•"/>
            </a:pPr>
            <a:r>
              <a:rPr lang="en-US" sz="900" dirty="0">
                <a:solidFill>
                  <a:prstClr val="black"/>
                </a:solidFill>
                <a:latin typeface="Calibri" panose="020F0502020204030204"/>
              </a:rPr>
              <a:t>Current state assessment</a:t>
            </a:r>
          </a:p>
          <a:p>
            <a:pPr marL="128588" indent="-128588" defTabSz="685800">
              <a:buFont typeface="Arial" panose="020B0604020202020204" pitchFamily="34" charset="0"/>
              <a:buChar char="•"/>
            </a:pPr>
            <a:r>
              <a:rPr lang="en-US" sz="900" dirty="0">
                <a:solidFill>
                  <a:prstClr val="black"/>
                </a:solidFill>
                <a:latin typeface="Calibri" panose="020F0502020204030204"/>
              </a:rPr>
              <a:t>Finalize target population</a:t>
            </a:r>
          </a:p>
          <a:p>
            <a:pPr marL="128588" indent="-128588" defTabSz="685800">
              <a:buFont typeface="Arial" panose="020B0604020202020204" pitchFamily="34" charset="0"/>
              <a:buChar char="•"/>
            </a:pPr>
            <a:r>
              <a:rPr lang="en-US" sz="900" dirty="0">
                <a:solidFill>
                  <a:prstClr val="black"/>
                </a:solidFill>
                <a:latin typeface="Calibri" panose="020F0502020204030204"/>
              </a:rPr>
              <a:t>Finalize evidence-based approaches</a:t>
            </a:r>
          </a:p>
          <a:p>
            <a:pPr marL="128588" indent="-128588" defTabSz="685800">
              <a:buFont typeface="Arial" panose="020B0604020202020204" pitchFamily="34" charset="0"/>
              <a:buChar char="•"/>
            </a:pPr>
            <a:r>
              <a:rPr lang="en-US" sz="900" dirty="0">
                <a:solidFill>
                  <a:prstClr val="black"/>
                </a:solidFill>
                <a:latin typeface="Calibri" panose="020F0502020204030204"/>
              </a:rPr>
              <a:t>Identify Domain 1 strategies</a:t>
            </a:r>
          </a:p>
          <a:p>
            <a:pPr marL="128588" indent="-128588" defTabSz="685800">
              <a:buFont typeface="Arial" panose="020B0604020202020204" pitchFamily="34" charset="0"/>
              <a:buChar char="•"/>
            </a:pPr>
            <a:r>
              <a:rPr lang="en-US" sz="900" dirty="0">
                <a:solidFill>
                  <a:prstClr val="black"/>
                </a:solidFill>
                <a:latin typeface="Calibri" panose="020F0502020204030204"/>
              </a:rPr>
              <a:t>Partner binding letters of intent</a:t>
            </a:r>
          </a:p>
          <a:p>
            <a:pPr defTabSz="685800"/>
            <a:endParaRPr lang="en-US" sz="900" dirty="0">
              <a:solidFill>
                <a:prstClr val="black"/>
              </a:solidFill>
              <a:latin typeface="Calibri" panose="020F0502020204030204"/>
            </a:endParaRPr>
          </a:p>
          <a:p>
            <a:pPr defTabSz="685800"/>
            <a:r>
              <a:rPr lang="en-US" sz="900" dirty="0">
                <a:solidFill>
                  <a:prstClr val="black"/>
                </a:solidFill>
                <a:latin typeface="Calibri" panose="020F0502020204030204"/>
              </a:rPr>
              <a:t>Q3 (by Sept 30)</a:t>
            </a:r>
          </a:p>
          <a:p>
            <a:pPr marL="128588" indent="-128588" defTabSz="685800">
              <a:buFont typeface="Arial" panose="020B0604020202020204" pitchFamily="34" charset="0"/>
              <a:buChar char="•"/>
            </a:pPr>
            <a:r>
              <a:rPr lang="en-US" sz="900" dirty="0">
                <a:solidFill>
                  <a:prstClr val="black"/>
                </a:solidFill>
                <a:latin typeface="Calibri" panose="020F0502020204030204"/>
              </a:rPr>
              <a:t>Implementation plan</a:t>
            </a:r>
          </a:p>
          <a:p>
            <a:pPr defTabSz="685800"/>
            <a:endParaRPr lang="en-US" sz="900" dirty="0">
              <a:solidFill>
                <a:prstClr val="black"/>
              </a:solidFill>
              <a:latin typeface="Calibri" panose="020F0502020204030204"/>
            </a:endParaRPr>
          </a:p>
          <a:p>
            <a:pPr defTabSz="685800"/>
            <a:r>
              <a:rPr lang="en-US" sz="900" dirty="0">
                <a:solidFill>
                  <a:prstClr val="black"/>
                </a:solidFill>
                <a:latin typeface="Calibri" panose="020F0502020204030204"/>
              </a:rPr>
              <a:t>??</a:t>
            </a:r>
          </a:p>
          <a:p>
            <a:pPr marL="128588" indent="-128588" defTabSz="685800">
              <a:buFont typeface="Arial" panose="020B0604020202020204" pitchFamily="34" charset="0"/>
              <a:buChar char="•"/>
            </a:pPr>
            <a:r>
              <a:rPr lang="en-US" sz="900" dirty="0">
                <a:solidFill>
                  <a:prstClr val="black"/>
                </a:solidFill>
                <a:latin typeface="Calibri" panose="020F0502020204030204"/>
              </a:rPr>
              <a:t>FIMC Implementation plan</a:t>
            </a:r>
          </a:p>
        </p:txBody>
      </p:sp>
      <p:sp>
        <p:nvSpPr>
          <p:cNvPr id="12" name="Rectangle 11"/>
          <p:cNvSpPr/>
          <p:nvPr/>
        </p:nvSpPr>
        <p:spPr>
          <a:xfrm>
            <a:off x="4356101" y="1962152"/>
            <a:ext cx="1517650" cy="2260598"/>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rtlCol="0" anchor="t"/>
          <a:lstStyle/>
          <a:p>
            <a:pPr defTabSz="685800"/>
            <a:r>
              <a:rPr lang="en-US" sz="900" dirty="0">
                <a:solidFill>
                  <a:prstClr val="black"/>
                </a:solidFill>
                <a:latin typeface="Calibri" panose="020F0502020204030204"/>
              </a:rPr>
              <a:t>Q1</a:t>
            </a:r>
          </a:p>
          <a:p>
            <a:pPr marL="128588" indent="-128588" defTabSz="685800">
              <a:buFont typeface="Arial" panose="020B0604020202020204" pitchFamily="34" charset="0"/>
              <a:buChar char="•"/>
            </a:pPr>
            <a:r>
              <a:rPr lang="en-US" sz="900" dirty="0">
                <a:solidFill>
                  <a:prstClr val="black"/>
                </a:solidFill>
                <a:latin typeface="Calibri" panose="020F0502020204030204"/>
              </a:rPr>
              <a:t>Guidelines, policies and procedures</a:t>
            </a:r>
          </a:p>
          <a:p>
            <a:pPr marL="128588" indent="-128588" defTabSz="685800">
              <a:buFont typeface="Arial" panose="020B0604020202020204" pitchFamily="34" charset="0"/>
              <a:buChar char="•"/>
            </a:pPr>
            <a:r>
              <a:rPr lang="en-US" sz="900" dirty="0">
                <a:solidFill>
                  <a:prstClr val="black"/>
                </a:solidFill>
                <a:latin typeface="Calibri" panose="020F0502020204030204"/>
              </a:rPr>
              <a:t>Implement FIMC; attestations from MCOs</a:t>
            </a:r>
          </a:p>
          <a:p>
            <a:pPr defTabSz="685800"/>
            <a:endParaRPr lang="en-US" sz="900" dirty="0">
              <a:solidFill>
                <a:prstClr val="black"/>
              </a:solidFill>
              <a:latin typeface="Calibri" panose="020F0502020204030204"/>
            </a:endParaRPr>
          </a:p>
          <a:p>
            <a:pPr defTabSz="685800"/>
            <a:r>
              <a:rPr lang="en-US" sz="900" dirty="0">
                <a:solidFill>
                  <a:prstClr val="black"/>
                </a:solidFill>
                <a:latin typeface="Calibri" panose="020F0502020204030204"/>
              </a:rPr>
              <a:t>Q2</a:t>
            </a:r>
          </a:p>
          <a:p>
            <a:pPr marL="128588" indent="-128588" defTabSz="685800">
              <a:buFont typeface="Arial" panose="020B0604020202020204" pitchFamily="34" charset="0"/>
              <a:buChar char="•"/>
            </a:pPr>
            <a:r>
              <a:rPr lang="en-US" sz="900" dirty="0">
                <a:solidFill>
                  <a:prstClr val="black"/>
                </a:solidFill>
                <a:latin typeface="Calibri" panose="020F0502020204030204"/>
              </a:rPr>
              <a:t>Quality Improvement Plan</a:t>
            </a:r>
          </a:p>
          <a:p>
            <a:pPr defTabSz="685800"/>
            <a:endParaRPr lang="en-US" sz="900" dirty="0">
              <a:solidFill>
                <a:prstClr val="black"/>
              </a:solidFill>
              <a:latin typeface="Calibri" panose="020F0502020204030204"/>
            </a:endParaRPr>
          </a:p>
          <a:p>
            <a:pPr defTabSz="685800"/>
            <a:r>
              <a:rPr lang="en-US" sz="900" dirty="0">
                <a:solidFill>
                  <a:prstClr val="black"/>
                </a:solidFill>
                <a:latin typeface="Calibri" panose="020F0502020204030204"/>
              </a:rPr>
              <a:t>Q4 </a:t>
            </a:r>
          </a:p>
          <a:p>
            <a:pPr marL="128588" indent="-128588" defTabSz="685800">
              <a:buFont typeface="Arial" panose="020B0604020202020204" pitchFamily="34" charset="0"/>
              <a:buChar char="•"/>
            </a:pPr>
            <a:r>
              <a:rPr lang="en-US" sz="900" dirty="0">
                <a:solidFill>
                  <a:prstClr val="black"/>
                </a:solidFill>
                <a:latin typeface="Calibri" panose="020F0502020204030204"/>
              </a:rPr>
              <a:t>Implement project</a:t>
            </a:r>
          </a:p>
          <a:p>
            <a:pPr marL="128588" indent="-128588" defTabSz="685800">
              <a:buFont typeface="Arial" panose="020B0604020202020204" pitchFamily="34" charset="0"/>
              <a:buChar char="•"/>
            </a:pPr>
            <a:endParaRPr lang="en-US" sz="900" dirty="0">
              <a:solidFill>
                <a:prstClr val="black"/>
              </a:solidFill>
              <a:latin typeface="Calibri" panose="020F0502020204030204"/>
            </a:endParaRPr>
          </a:p>
        </p:txBody>
      </p:sp>
      <p:sp>
        <p:nvSpPr>
          <p:cNvPr id="14" name="Rectangle 13"/>
          <p:cNvSpPr/>
          <p:nvPr/>
        </p:nvSpPr>
        <p:spPr>
          <a:xfrm>
            <a:off x="5918199" y="1962152"/>
            <a:ext cx="1517650" cy="2260598"/>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rtlCol="0" anchor="t"/>
          <a:lstStyle/>
          <a:p>
            <a:pPr marL="128588" indent="-128588" defTabSz="685800">
              <a:buFont typeface="Arial" panose="020B0604020202020204" pitchFamily="34" charset="0"/>
              <a:buChar char="•"/>
            </a:pPr>
            <a:r>
              <a:rPr lang="en-US" sz="900" dirty="0">
                <a:solidFill>
                  <a:prstClr val="black"/>
                </a:solidFill>
                <a:latin typeface="Calibri" panose="020F0502020204030204"/>
              </a:rPr>
              <a:t>Increase adoption</a:t>
            </a:r>
          </a:p>
          <a:p>
            <a:pPr marL="128588" indent="-128588" defTabSz="685800">
              <a:buFont typeface="Arial" panose="020B0604020202020204" pitchFamily="34" charset="0"/>
              <a:buChar char="•"/>
            </a:pPr>
            <a:r>
              <a:rPr lang="en-US" sz="900" dirty="0">
                <a:solidFill>
                  <a:prstClr val="black"/>
                </a:solidFill>
                <a:latin typeface="Calibri" panose="020F0502020204030204"/>
              </a:rPr>
              <a:t>Identify new partners</a:t>
            </a:r>
          </a:p>
          <a:p>
            <a:pPr marL="128588" indent="-128588" defTabSz="685800">
              <a:buFont typeface="Arial" panose="020B0604020202020204" pitchFamily="34" charset="0"/>
              <a:buChar char="•"/>
            </a:pPr>
            <a:r>
              <a:rPr lang="en-US" sz="900" dirty="0">
                <a:solidFill>
                  <a:prstClr val="black"/>
                </a:solidFill>
                <a:latin typeface="Calibri" panose="020F0502020204030204"/>
              </a:rPr>
              <a:t>Continuous QI</a:t>
            </a:r>
          </a:p>
          <a:p>
            <a:pPr marL="128588" indent="-128588" defTabSz="685800">
              <a:buFont typeface="Arial" panose="020B0604020202020204" pitchFamily="34" charset="0"/>
              <a:buChar char="•"/>
            </a:pPr>
            <a:r>
              <a:rPr lang="en-US" sz="900" dirty="0">
                <a:solidFill>
                  <a:prstClr val="black"/>
                </a:solidFill>
                <a:latin typeface="Calibri" panose="020F0502020204030204"/>
              </a:rPr>
              <a:t>Provide on-going supports (training, technical assistance, learning collaboratives)</a:t>
            </a:r>
          </a:p>
          <a:p>
            <a:pPr marL="128588" indent="-128588" defTabSz="685800">
              <a:buFont typeface="Arial" panose="020B0604020202020204" pitchFamily="34" charset="0"/>
              <a:buChar char="•"/>
            </a:pPr>
            <a:r>
              <a:rPr lang="en-US" sz="900" dirty="0">
                <a:solidFill>
                  <a:prstClr val="black"/>
                </a:solidFill>
                <a:latin typeface="Calibri" panose="020F0502020204030204"/>
              </a:rPr>
              <a:t>Document partner adoption</a:t>
            </a:r>
          </a:p>
          <a:p>
            <a:pPr marL="128588" indent="-128588" defTabSz="685800">
              <a:buFont typeface="Arial" panose="020B0604020202020204" pitchFamily="34" charset="0"/>
              <a:buChar char="•"/>
            </a:pPr>
            <a:endParaRPr lang="en-US" sz="900" dirty="0">
              <a:solidFill>
                <a:prstClr val="black"/>
              </a:solidFill>
              <a:latin typeface="Calibri" panose="020F0502020204030204"/>
            </a:endParaRPr>
          </a:p>
        </p:txBody>
      </p:sp>
      <p:sp>
        <p:nvSpPr>
          <p:cNvPr id="15" name="Rectangle 14"/>
          <p:cNvSpPr/>
          <p:nvPr/>
        </p:nvSpPr>
        <p:spPr>
          <a:xfrm>
            <a:off x="4356100" y="1689102"/>
            <a:ext cx="1517650" cy="228598"/>
          </a:xfrm>
          <a:prstGeom prst="rect">
            <a:avLst/>
          </a:prstGeom>
          <a:solidFill>
            <a:schemeClr val="accent4">
              <a:lumMod val="60000"/>
              <a:lumOff val="40000"/>
            </a:schemeClr>
          </a:solidFill>
          <a:ln>
            <a:noFill/>
          </a:ln>
        </p:spPr>
        <p:style>
          <a:lnRef idx="2">
            <a:schemeClr val="accent5"/>
          </a:lnRef>
          <a:fillRef idx="1">
            <a:schemeClr val="lt1"/>
          </a:fillRef>
          <a:effectRef idx="0">
            <a:schemeClr val="accent5"/>
          </a:effectRef>
          <a:fontRef idx="minor">
            <a:schemeClr val="dk1"/>
          </a:fontRef>
        </p:style>
        <p:txBody>
          <a:bodyPr rtlCol="0" anchor="t"/>
          <a:lstStyle/>
          <a:p>
            <a:pPr defTabSz="685800"/>
            <a:r>
              <a:rPr lang="en-US" sz="1050" dirty="0">
                <a:solidFill>
                  <a:prstClr val="black"/>
                </a:solidFill>
                <a:latin typeface="Calibri" panose="020F0502020204030204"/>
              </a:rPr>
              <a:t>Implementation</a:t>
            </a:r>
          </a:p>
        </p:txBody>
      </p:sp>
      <p:sp>
        <p:nvSpPr>
          <p:cNvPr id="16" name="Rectangle 15"/>
          <p:cNvSpPr/>
          <p:nvPr/>
        </p:nvSpPr>
        <p:spPr>
          <a:xfrm>
            <a:off x="2794001" y="1698630"/>
            <a:ext cx="1517650" cy="228598"/>
          </a:xfrm>
          <a:prstGeom prst="rect">
            <a:avLst/>
          </a:prstGeom>
          <a:solidFill>
            <a:schemeClr val="accent4">
              <a:lumMod val="60000"/>
              <a:lumOff val="40000"/>
            </a:schemeClr>
          </a:solidFill>
          <a:ln>
            <a:noFill/>
          </a:ln>
        </p:spPr>
        <p:style>
          <a:lnRef idx="2">
            <a:schemeClr val="accent5"/>
          </a:lnRef>
          <a:fillRef idx="1">
            <a:schemeClr val="lt1"/>
          </a:fillRef>
          <a:effectRef idx="0">
            <a:schemeClr val="accent5"/>
          </a:effectRef>
          <a:fontRef idx="minor">
            <a:schemeClr val="dk1"/>
          </a:fontRef>
        </p:style>
        <p:txBody>
          <a:bodyPr rtlCol="0" anchor="t"/>
          <a:lstStyle/>
          <a:p>
            <a:pPr defTabSz="685800"/>
            <a:r>
              <a:rPr lang="en-US" sz="1050" dirty="0">
                <a:solidFill>
                  <a:prstClr val="black"/>
                </a:solidFill>
                <a:latin typeface="Calibri" panose="020F0502020204030204"/>
              </a:rPr>
              <a:t>Planning</a:t>
            </a:r>
          </a:p>
        </p:txBody>
      </p:sp>
      <p:sp>
        <p:nvSpPr>
          <p:cNvPr id="18" name="Rectangle 17"/>
          <p:cNvSpPr/>
          <p:nvPr/>
        </p:nvSpPr>
        <p:spPr>
          <a:xfrm>
            <a:off x="1231902" y="1698630"/>
            <a:ext cx="1517650" cy="228598"/>
          </a:xfrm>
          <a:prstGeom prst="rect">
            <a:avLst/>
          </a:prstGeom>
          <a:solidFill>
            <a:schemeClr val="accent4">
              <a:lumMod val="60000"/>
              <a:lumOff val="40000"/>
            </a:schemeClr>
          </a:solidFill>
          <a:ln>
            <a:noFill/>
          </a:ln>
        </p:spPr>
        <p:style>
          <a:lnRef idx="2">
            <a:schemeClr val="accent5"/>
          </a:lnRef>
          <a:fillRef idx="1">
            <a:schemeClr val="lt1"/>
          </a:fillRef>
          <a:effectRef idx="0">
            <a:schemeClr val="accent5"/>
          </a:effectRef>
          <a:fontRef idx="minor">
            <a:schemeClr val="dk1"/>
          </a:fontRef>
        </p:style>
        <p:txBody>
          <a:bodyPr rtlCol="0" anchor="t"/>
          <a:lstStyle/>
          <a:p>
            <a:pPr defTabSz="685800"/>
            <a:r>
              <a:rPr lang="en-US" sz="1050" dirty="0">
                <a:solidFill>
                  <a:prstClr val="black"/>
                </a:solidFill>
                <a:latin typeface="Calibri" panose="020F0502020204030204"/>
              </a:rPr>
              <a:t>Planning</a:t>
            </a:r>
          </a:p>
        </p:txBody>
      </p:sp>
      <p:sp>
        <p:nvSpPr>
          <p:cNvPr id="19" name="Rectangle 18"/>
          <p:cNvSpPr/>
          <p:nvPr/>
        </p:nvSpPr>
        <p:spPr>
          <a:xfrm>
            <a:off x="5918199" y="1689102"/>
            <a:ext cx="1517650" cy="228598"/>
          </a:xfrm>
          <a:prstGeom prst="rect">
            <a:avLst/>
          </a:prstGeom>
          <a:solidFill>
            <a:schemeClr val="accent4">
              <a:lumMod val="60000"/>
              <a:lumOff val="40000"/>
            </a:schemeClr>
          </a:solidFill>
          <a:ln>
            <a:noFill/>
          </a:ln>
        </p:spPr>
        <p:style>
          <a:lnRef idx="2">
            <a:schemeClr val="accent5"/>
          </a:lnRef>
          <a:fillRef idx="1">
            <a:schemeClr val="lt1"/>
          </a:fillRef>
          <a:effectRef idx="0">
            <a:schemeClr val="accent5"/>
          </a:effectRef>
          <a:fontRef idx="minor">
            <a:schemeClr val="dk1"/>
          </a:fontRef>
        </p:style>
        <p:txBody>
          <a:bodyPr rtlCol="0" anchor="t"/>
          <a:lstStyle/>
          <a:p>
            <a:pPr defTabSz="685800"/>
            <a:r>
              <a:rPr lang="en-US" sz="1050" dirty="0">
                <a:solidFill>
                  <a:prstClr val="black"/>
                </a:solidFill>
                <a:latin typeface="Calibri" panose="020F0502020204030204"/>
              </a:rPr>
              <a:t>Scale &amp; Sustain</a:t>
            </a:r>
          </a:p>
        </p:txBody>
      </p:sp>
      <p:sp>
        <p:nvSpPr>
          <p:cNvPr id="20" name="Rectangle 19"/>
          <p:cNvSpPr/>
          <p:nvPr/>
        </p:nvSpPr>
        <p:spPr>
          <a:xfrm>
            <a:off x="7480297" y="1698630"/>
            <a:ext cx="1517650" cy="228598"/>
          </a:xfrm>
          <a:prstGeom prst="rect">
            <a:avLst/>
          </a:prstGeom>
          <a:solidFill>
            <a:schemeClr val="accent4">
              <a:lumMod val="60000"/>
              <a:lumOff val="40000"/>
            </a:schemeClr>
          </a:solidFill>
          <a:ln>
            <a:noFill/>
          </a:ln>
        </p:spPr>
        <p:style>
          <a:lnRef idx="2">
            <a:schemeClr val="accent5"/>
          </a:lnRef>
          <a:fillRef idx="1">
            <a:schemeClr val="lt1"/>
          </a:fillRef>
          <a:effectRef idx="0">
            <a:schemeClr val="accent5"/>
          </a:effectRef>
          <a:fontRef idx="minor">
            <a:schemeClr val="dk1"/>
          </a:fontRef>
        </p:style>
        <p:txBody>
          <a:bodyPr rtlCol="0" anchor="t"/>
          <a:lstStyle/>
          <a:p>
            <a:pPr defTabSz="685800"/>
            <a:r>
              <a:rPr lang="en-US" sz="1050" dirty="0">
                <a:solidFill>
                  <a:prstClr val="black"/>
                </a:solidFill>
                <a:latin typeface="Calibri" panose="020F0502020204030204"/>
              </a:rPr>
              <a:t>Scale &amp; Sustain</a:t>
            </a:r>
          </a:p>
        </p:txBody>
      </p:sp>
      <p:sp>
        <p:nvSpPr>
          <p:cNvPr id="21" name="Rectangle 20"/>
          <p:cNvSpPr/>
          <p:nvPr/>
        </p:nvSpPr>
        <p:spPr>
          <a:xfrm>
            <a:off x="7480296" y="1962155"/>
            <a:ext cx="1517650" cy="2260598"/>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rtlCol="0" anchor="t"/>
          <a:lstStyle/>
          <a:p>
            <a:pPr marL="128588" indent="-128588" defTabSz="685800">
              <a:buFont typeface="Arial" panose="020B0604020202020204" pitchFamily="34" charset="0"/>
              <a:buChar char="•"/>
            </a:pPr>
            <a:r>
              <a:rPr lang="en-US" sz="900" dirty="0">
                <a:solidFill>
                  <a:prstClr val="black"/>
                </a:solidFill>
                <a:latin typeface="Calibri" panose="020F0502020204030204"/>
              </a:rPr>
              <a:t>Increase adoption</a:t>
            </a:r>
          </a:p>
          <a:p>
            <a:pPr marL="128588" indent="-128588" defTabSz="685800">
              <a:buFont typeface="Arial" panose="020B0604020202020204" pitchFamily="34" charset="0"/>
              <a:buChar char="•"/>
            </a:pPr>
            <a:r>
              <a:rPr lang="en-US" sz="900" dirty="0">
                <a:solidFill>
                  <a:prstClr val="black"/>
                </a:solidFill>
                <a:latin typeface="Calibri" panose="020F0502020204030204"/>
              </a:rPr>
              <a:t>Identify new partners</a:t>
            </a:r>
          </a:p>
          <a:p>
            <a:pPr marL="128588" indent="-128588" defTabSz="685800">
              <a:buFont typeface="Arial" panose="020B0604020202020204" pitchFamily="34" charset="0"/>
              <a:buChar char="•"/>
            </a:pPr>
            <a:r>
              <a:rPr lang="en-US" sz="900" dirty="0">
                <a:solidFill>
                  <a:prstClr val="black"/>
                </a:solidFill>
                <a:latin typeface="Calibri" panose="020F0502020204030204"/>
              </a:rPr>
              <a:t>Continuous QI</a:t>
            </a:r>
          </a:p>
          <a:p>
            <a:pPr marL="128588" indent="-128588" defTabSz="685800">
              <a:buFont typeface="Arial" panose="020B0604020202020204" pitchFamily="34" charset="0"/>
              <a:buChar char="•"/>
            </a:pPr>
            <a:r>
              <a:rPr lang="en-US" sz="900" dirty="0">
                <a:solidFill>
                  <a:prstClr val="black"/>
                </a:solidFill>
                <a:latin typeface="Calibri" panose="020F0502020204030204"/>
              </a:rPr>
              <a:t>Provide on-going supports (training, technical assistance, learning collaboratives)</a:t>
            </a:r>
          </a:p>
          <a:p>
            <a:pPr marL="128588" indent="-128588" defTabSz="685800">
              <a:buFont typeface="Arial" panose="020B0604020202020204" pitchFamily="34" charset="0"/>
              <a:buChar char="•"/>
            </a:pPr>
            <a:r>
              <a:rPr lang="en-US" sz="900" dirty="0">
                <a:solidFill>
                  <a:prstClr val="black"/>
                </a:solidFill>
                <a:latin typeface="Calibri" panose="020F0502020204030204"/>
              </a:rPr>
              <a:t>Document partner adoption</a:t>
            </a:r>
          </a:p>
          <a:p>
            <a:pPr marL="128588" indent="-128588" defTabSz="685800">
              <a:buFont typeface="Arial" panose="020B0604020202020204" pitchFamily="34" charset="0"/>
              <a:buChar char="•"/>
            </a:pPr>
            <a:endParaRPr lang="en-US" sz="900" dirty="0">
              <a:solidFill>
                <a:prstClr val="black"/>
              </a:solidFill>
              <a:latin typeface="Calibri" panose="020F0502020204030204"/>
            </a:endParaRPr>
          </a:p>
        </p:txBody>
      </p:sp>
      <p:sp>
        <p:nvSpPr>
          <p:cNvPr id="22" name="Rectangle 21"/>
          <p:cNvSpPr/>
          <p:nvPr/>
        </p:nvSpPr>
        <p:spPr>
          <a:xfrm>
            <a:off x="1231899" y="1962152"/>
            <a:ext cx="1517650" cy="2260598"/>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rtlCol="0" anchor="t"/>
          <a:lstStyle/>
          <a:p>
            <a:pPr defTabSz="685800"/>
            <a:r>
              <a:rPr lang="en-US" sz="900" i="1" dirty="0">
                <a:solidFill>
                  <a:prstClr val="black"/>
                </a:solidFill>
                <a:latin typeface="Calibri" panose="020F0502020204030204"/>
              </a:rPr>
              <a:t>Nov 16</a:t>
            </a:r>
          </a:p>
          <a:p>
            <a:pPr marL="128588" indent="-128588" defTabSz="685800">
              <a:buFont typeface="Arial" panose="020B0604020202020204" pitchFamily="34" charset="0"/>
              <a:buChar char="•"/>
            </a:pPr>
            <a:r>
              <a:rPr lang="en-US" sz="900" i="1" dirty="0">
                <a:solidFill>
                  <a:prstClr val="black"/>
                </a:solidFill>
                <a:latin typeface="Calibri" panose="020F0502020204030204"/>
              </a:rPr>
              <a:t>Project Plan Submission</a:t>
            </a:r>
          </a:p>
        </p:txBody>
      </p:sp>
      <p:sp>
        <p:nvSpPr>
          <p:cNvPr id="23" name="Rectangle 22"/>
          <p:cNvSpPr/>
          <p:nvPr/>
        </p:nvSpPr>
        <p:spPr>
          <a:xfrm>
            <a:off x="4356099" y="4292599"/>
            <a:ext cx="1517650" cy="1295402"/>
          </a:xfrm>
          <a:prstGeom prst="rect">
            <a:avLst/>
          </a:prstGeom>
          <a:solidFill>
            <a:schemeClr val="accent4">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t"/>
          <a:lstStyle/>
          <a:p>
            <a:pPr defTabSz="685800"/>
            <a:r>
              <a:rPr lang="en-US" sz="900" dirty="0">
                <a:solidFill>
                  <a:prstClr val="black"/>
                </a:solidFill>
                <a:latin typeface="Calibri" panose="020F0502020204030204"/>
              </a:rPr>
              <a:t>Pay for Reporting (P4R) Measures</a:t>
            </a:r>
          </a:p>
          <a:p>
            <a:pPr marL="128588" indent="-128588" defTabSz="685800">
              <a:buFont typeface="Arial" panose="020B0604020202020204" pitchFamily="34" charset="0"/>
              <a:buChar char="•"/>
            </a:pPr>
            <a:r>
              <a:rPr lang="en-US" sz="900" dirty="0">
                <a:solidFill>
                  <a:prstClr val="black"/>
                </a:solidFill>
                <a:latin typeface="Calibri" panose="020F0502020204030204"/>
              </a:rPr>
              <a:t>Semi-annual reporting</a:t>
            </a:r>
          </a:p>
          <a:p>
            <a:pPr defTabSz="685800"/>
            <a:r>
              <a:rPr lang="en-US" sz="900" dirty="0">
                <a:solidFill>
                  <a:prstClr val="black"/>
                </a:solidFill>
                <a:latin typeface="Calibri" panose="020F0502020204030204"/>
              </a:rPr>
              <a:t> </a:t>
            </a:r>
          </a:p>
          <a:p>
            <a:pPr defTabSz="685800"/>
            <a:r>
              <a:rPr lang="en-US" sz="900" dirty="0">
                <a:solidFill>
                  <a:prstClr val="black"/>
                </a:solidFill>
                <a:latin typeface="Calibri" panose="020F0502020204030204"/>
              </a:rPr>
              <a:t>Pay for Performance (P4P) Measures</a:t>
            </a:r>
          </a:p>
          <a:p>
            <a:pPr marL="128588" indent="-128588" defTabSz="685800">
              <a:buFont typeface="Arial" panose="020B0604020202020204" pitchFamily="34" charset="0"/>
              <a:buChar char="•"/>
            </a:pPr>
            <a:r>
              <a:rPr lang="en-US" sz="900" dirty="0">
                <a:solidFill>
                  <a:prstClr val="black"/>
                </a:solidFill>
                <a:latin typeface="Calibri" panose="020F0502020204030204"/>
              </a:rPr>
              <a:t>Baseline Year: 2017</a:t>
            </a:r>
          </a:p>
          <a:p>
            <a:pPr marL="128588" indent="-128588" defTabSz="685800">
              <a:buFont typeface="Arial" panose="020B0604020202020204" pitchFamily="34" charset="0"/>
              <a:buChar char="•"/>
            </a:pPr>
            <a:r>
              <a:rPr lang="en-US" sz="900" dirty="0">
                <a:solidFill>
                  <a:prstClr val="black"/>
                </a:solidFill>
                <a:latin typeface="Calibri" panose="020F0502020204030204"/>
              </a:rPr>
              <a:t>Measure Year: 2019</a:t>
            </a:r>
          </a:p>
          <a:p>
            <a:pPr marL="128588" indent="-128588" defTabSz="685800">
              <a:buFont typeface="Arial" panose="020B0604020202020204" pitchFamily="34" charset="0"/>
              <a:buChar char="•"/>
            </a:pPr>
            <a:r>
              <a:rPr lang="en-US" sz="900" dirty="0">
                <a:solidFill>
                  <a:prstClr val="black"/>
                </a:solidFill>
                <a:latin typeface="Calibri" panose="020F0502020204030204"/>
              </a:rPr>
              <a:t>Payment Year: 2021</a:t>
            </a:r>
          </a:p>
        </p:txBody>
      </p:sp>
      <p:sp>
        <p:nvSpPr>
          <p:cNvPr id="30" name="Rectangle 29"/>
          <p:cNvSpPr/>
          <p:nvPr/>
        </p:nvSpPr>
        <p:spPr>
          <a:xfrm>
            <a:off x="5918197" y="4292599"/>
            <a:ext cx="1517650" cy="1295402"/>
          </a:xfrm>
          <a:prstGeom prst="rect">
            <a:avLst/>
          </a:prstGeom>
          <a:solidFill>
            <a:schemeClr val="accent4">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t"/>
          <a:lstStyle/>
          <a:p>
            <a:pPr defTabSz="685800"/>
            <a:r>
              <a:rPr lang="en-US" sz="900" dirty="0">
                <a:solidFill>
                  <a:prstClr val="black"/>
                </a:solidFill>
                <a:latin typeface="Calibri" panose="020F0502020204030204"/>
              </a:rPr>
              <a:t>P4R Measures</a:t>
            </a:r>
          </a:p>
          <a:p>
            <a:pPr marL="128588" indent="-128588" defTabSz="685800">
              <a:buFont typeface="Arial" panose="020B0604020202020204" pitchFamily="34" charset="0"/>
              <a:buChar char="•"/>
            </a:pPr>
            <a:r>
              <a:rPr lang="en-US" sz="900" dirty="0">
                <a:solidFill>
                  <a:prstClr val="black"/>
                </a:solidFill>
                <a:latin typeface="Calibri" panose="020F0502020204030204"/>
              </a:rPr>
              <a:t>Semi-Annual Reporting</a:t>
            </a:r>
          </a:p>
          <a:p>
            <a:pPr defTabSz="685800"/>
            <a:r>
              <a:rPr lang="en-US" sz="900" dirty="0">
                <a:solidFill>
                  <a:prstClr val="black"/>
                </a:solidFill>
                <a:latin typeface="Calibri" panose="020F0502020204030204"/>
              </a:rPr>
              <a:t> </a:t>
            </a:r>
          </a:p>
          <a:p>
            <a:pPr defTabSz="685800"/>
            <a:r>
              <a:rPr lang="en-US" sz="900" dirty="0">
                <a:solidFill>
                  <a:prstClr val="black"/>
                </a:solidFill>
                <a:latin typeface="Calibri" panose="020F0502020204030204"/>
              </a:rPr>
              <a:t>P4P Measures</a:t>
            </a:r>
          </a:p>
          <a:p>
            <a:pPr marL="128588" indent="-128588" defTabSz="685800">
              <a:buFont typeface="Arial" panose="020B0604020202020204" pitchFamily="34" charset="0"/>
              <a:buChar char="•"/>
            </a:pPr>
            <a:r>
              <a:rPr lang="en-US" sz="900" dirty="0">
                <a:solidFill>
                  <a:prstClr val="black"/>
                </a:solidFill>
                <a:latin typeface="Calibri" panose="020F0502020204030204"/>
              </a:rPr>
              <a:t>Baseline Year: 2018</a:t>
            </a:r>
          </a:p>
          <a:p>
            <a:pPr marL="128588" indent="-128588" defTabSz="685800">
              <a:buFont typeface="Arial" panose="020B0604020202020204" pitchFamily="34" charset="0"/>
              <a:buChar char="•"/>
            </a:pPr>
            <a:r>
              <a:rPr lang="en-US" sz="900" dirty="0">
                <a:solidFill>
                  <a:prstClr val="black"/>
                </a:solidFill>
                <a:latin typeface="Calibri" panose="020F0502020204030204"/>
              </a:rPr>
              <a:t>Measure Year: 2020</a:t>
            </a:r>
          </a:p>
          <a:p>
            <a:pPr marL="128588" indent="-128588" defTabSz="685800">
              <a:buFont typeface="Arial" panose="020B0604020202020204" pitchFamily="34" charset="0"/>
              <a:buChar char="•"/>
            </a:pPr>
            <a:r>
              <a:rPr lang="en-US" sz="900" dirty="0">
                <a:solidFill>
                  <a:prstClr val="black"/>
                </a:solidFill>
                <a:latin typeface="Calibri" panose="020F0502020204030204"/>
              </a:rPr>
              <a:t>Payment Year: 2022</a:t>
            </a:r>
          </a:p>
        </p:txBody>
      </p:sp>
      <p:sp>
        <p:nvSpPr>
          <p:cNvPr id="31" name="Rectangle 30"/>
          <p:cNvSpPr/>
          <p:nvPr/>
        </p:nvSpPr>
        <p:spPr>
          <a:xfrm>
            <a:off x="7480296" y="4292599"/>
            <a:ext cx="1517650" cy="1295402"/>
          </a:xfrm>
          <a:prstGeom prst="rect">
            <a:avLst/>
          </a:prstGeom>
          <a:solidFill>
            <a:schemeClr val="accent4">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t"/>
          <a:lstStyle/>
          <a:p>
            <a:pPr defTabSz="685800"/>
            <a:r>
              <a:rPr lang="en-US" sz="900" dirty="0">
                <a:solidFill>
                  <a:prstClr val="black"/>
                </a:solidFill>
                <a:latin typeface="Calibri" panose="020F0502020204030204"/>
              </a:rPr>
              <a:t>P4R Measures</a:t>
            </a:r>
          </a:p>
          <a:p>
            <a:pPr marL="128588" indent="-128588" defTabSz="685800">
              <a:buFont typeface="Arial" panose="020B0604020202020204" pitchFamily="34" charset="0"/>
              <a:buChar char="•"/>
            </a:pPr>
            <a:r>
              <a:rPr lang="en-US" sz="900" dirty="0">
                <a:solidFill>
                  <a:prstClr val="black"/>
                </a:solidFill>
                <a:latin typeface="Calibri" panose="020F0502020204030204"/>
              </a:rPr>
              <a:t>Semi-Annual Reporting</a:t>
            </a:r>
          </a:p>
          <a:p>
            <a:pPr defTabSz="685800"/>
            <a:r>
              <a:rPr lang="en-US" sz="900" dirty="0">
                <a:solidFill>
                  <a:prstClr val="black"/>
                </a:solidFill>
                <a:latin typeface="Calibri" panose="020F0502020204030204"/>
              </a:rPr>
              <a:t> </a:t>
            </a:r>
          </a:p>
          <a:p>
            <a:pPr defTabSz="685800"/>
            <a:r>
              <a:rPr lang="en-US" sz="900" dirty="0">
                <a:solidFill>
                  <a:prstClr val="black"/>
                </a:solidFill>
                <a:latin typeface="Calibri" panose="020F0502020204030204"/>
              </a:rPr>
              <a:t>P4P Measures</a:t>
            </a:r>
          </a:p>
          <a:p>
            <a:pPr marL="128588" indent="-128588" defTabSz="685800">
              <a:buFont typeface="Arial" panose="020B0604020202020204" pitchFamily="34" charset="0"/>
              <a:buChar char="•"/>
            </a:pPr>
            <a:r>
              <a:rPr lang="en-US" sz="900" dirty="0">
                <a:solidFill>
                  <a:prstClr val="black"/>
                </a:solidFill>
                <a:latin typeface="Calibri" panose="020F0502020204030204"/>
              </a:rPr>
              <a:t>Baseline Year: 2019</a:t>
            </a:r>
          </a:p>
          <a:p>
            <a:pPr marL="128588" indent="-128588" defTabSz="685800">
              <a:buFont typeface="Arial" panose="020B0604020202020204" pitchFamily="34" charset="0"/>
              <a:buChar char="•"/>
            </a:pPr>
            <a:r>
              <a:rPr lang="en-US" sz="900" dirty="0">
                <a:solidFill>
                  <a:prstClr val="black"/>
                </a:solidFill>
                <a:latin typeface="Calibri" panose="020F0502020204030204"/>
              </a:rPr>
              <a:t>Measure Year: 2021</a:t>
            </a:r>
          </a:p>
          <a:p>
            <a:pPr marL="128588" indent="-128588" defTabSz="685800">
              <a:buFont typeface="Arial" panose="020B0604020202020204" pitchFamily="34" charset="0"/>
              <a:buChar char="•"/>
            </a:pPr>
            <a:r>
              <a:rPr lang="en-US" sz="900" dirty="0">
                <a:solidFill>
                  <a:prstClr val="black"/>
                </a:solidFill>
                <a:latin typeface="Calibri" panose="020F0502020204030204"/>
              </a:rPr>
              <a:t>Payment Year: 2023</a:t>
            </a:r>
          </a:p>
        </p:txBody>
      </p:sp>
      <p:sp>
        <p:nvSpPr>
          <p:cNvPr id="32" name="Rectangle 31"/>
          <p:cNvSpPr/>
          <p:nvPr/>
        </p:nvSpPr>
        <p:spPr>
          <a:xfrm>
            <a:off x="111128" y="1698630"/>
            <a:ext cx="1006471" cy="228598"/>
          </a:xfrm>
          <a:prstGeom prst="rect">
            <a:avLst/>
          </a:prstGeom>
          <a:solidFill>
            <a:schemeClr val="bg1">
              <a:lumMod val="75000"/>
            </a:schemeClr>
          </a:solidFill>
          <a:ln>
            <a:noFill/>
          </a:ln>
        </p:spPr>
        <p:style>
          <a:lnRef idx="2">
            <a:schemeClr val="accent5"/>
          </a:lnRef>
          <a:fillRef idx="1">
            <a:schemeClr val="lt1"/>
          </a:fillRef>
          <a:effectRef idx="0">
            <a:schemeClr val="accent5"/>
          </a:effectRef>
          <a:fontRef idx="minor">
            <a:schemeClr val="dk1"/>
          </a:fontRef>
        </p:style>
        <p:txBody>
          <a:bodyPr rtlCol="0" anchor="t"/>
          <a:lstStyle/>
          <a:p>
            <a:pPr defTabSz="685800"/>
            <a:r>
              <a:rPr lang="en-US" sz="1050" dirty="0">
                <a:solidFill>
                  <a:prstClr val="black"/>
                </a:solidFill>
                <a:latin typeface="Calibri" panose="020F0502020204030204"/>
              </a:rPr>
              <a:t>Stage</a:t>
            </a:r>
          </a:p>
        </p:txBody>
      </p:sp>
      <p:sp>
        <p:nvSpPr>
          <p:cNvPr id="33" name="Rectangle 32"/>
          <p:cNvSpPr/>
          <p:nvPr/>
        </p:nvSpPr>
        <p:spPr>
          <a:xfrm>
            <a:off x="111128" y="1962152"/>
            <a:ext cx="1006471" cy="2260598"/>
          </a:xfrm>
          <a:prstGeom prst="rect">
            <a:avLst/>
          </a:prstGeom>
          <a:solidFill>
            <a:schemeClr val="bg1">
              <a:lumMod val="85000"/>
            </a:schemeClr>
          </a:solidFill>
          <a:ln>
            <a:noFill/>
          </a:ln>
        </p:spPr>
        <p:style>
          <a:lnRef idx="2">
            <a:schemeClr val="accent5"/>
          </a:lnRef>
          <a:fillRef idx="1">
            <a:schemeClr val="lt1"/>
          </a:fillRef>
          <a:effectRef idx="0">
            <a:schemeClr val="accent5"/>
          </a:effectRef>
          <a:fontRef idx="minor">
            <a:schemeClr val="dk1"/>
          </a:fontRef>
        </p:style>
        <p:txBody>
          <a:bodyPr rtlCol="0" anchor="t"/>
          <a:lstStyle/>
          <a:p>
            <a:pPr defTabSz="685800"/>
            <a:r>
              <a:rPr lang="en-US" sz="1050" dirty="0">
                <a:solidFill>
                  <a:prstClr val="black"/>
                </a:solidFill>
                <a:latin typeface="Calibri" panose="020F0502020204030204"/>
              </a:rPr>
              <a:t>Project</a:t>
            </a:r>
          </a:p>
          <a:p>
            <a:pPr defTabSz="685800"/>
            <a:r>
              <a:rPr lang="en-US" sz="1050" dirty="0">
                <a:solidFill>
                  <a:prstClr val="black"/>
                </a:solidFill>
                <a:latin typeface="Calibri" panose="020F0502020204030204"/>
              </a:rPr>
              <a:t>Activities &amp;</a:t>
            </a:r>
          </a:p>
          <a:p>
            <a:pPr defTabSz="685800"/>
            <a:r>
              <a:rPr lang="en-US" sz="1050" dirty="0">
                <a:solidFill>
                  <a:prstClr val="black"/>
                </a:solidFill>
                <a:latin typeface="Calibri" panose="020F0502020204030204"/>
              </a:rPr>
              <a:t>Milestones</a:t>
            </a:r>
          </a:p>
        </p:txBody>
      </p:sp>
      <p:sp>
        <p:nvSpPr>
          <p:cNvPr id="34" name="Rectangle 33"/>
          <p:cNvSpPr/>
          <p:nvPr/>
        </p:nvSpPr>
        <p:spPr>
          <a:xfrm>
            <a:off x="111128" y="4292599"/>
            <a:ext cx="1006471" cy="1295402"/>
          </a:xfrm>
          <a:prstGeom prst="rect">
            <a:avLst/>
          </a:prstGeom>
          <a:solidFill>
            <a:schemeClr val="bg1">
              <a:lumMod val="95000"/>
            </a:schemeClr>
          </a:solidFill>
          <a:ln>
            <a:noFill/>
          </a:ln>
        </p:spPr>
        <p:style>
          <a:lnRef idx="2">
            <a:schemeClr val="accent5"/>
          </a:lnRef>
          <a:fillRef idx="1">
            <a:schemeClr val="lt1"/>
          </a:fillRef>
          <a:effectRef idx="0">
            <a:schemeClr val="accent5"/>
          </a:effectRef>
          <a:fontRef idx="minor">
            <a:schemeClr val="dk1"/>
          </a:fontRef>
        </p:style>
        <p:txBody>
          <a:bodyPr rtlCol="0" anchor="t"/>
          <a:lstStyle/>
          <a:p>
            <a:pPr defTabSz="685800"/>
            <a:r>
              <a:rPr lang="en-US" sz="1050" dirty="0">
                <a:solidFill>
                  <a:prstClr val="black"/>
                </a:solidFill>
                <a:latin typeface="Calibri" panose="020F0502020204030204"/>
              </a:rPr>
              <a:t>Measures &amp; Payment</a:t>
            </a:r>
          </a:p>
        </p:txBody>
      </p:sp>
      <p:sp>
        <p:nvSpPr>
          <p:cNvPr id="9" name="TextBox 8">
            <a:extLst>
              <a:ext uri="{FF2B5EF4-FFF2-40B4-BE49-F238E27FC236}">
                <a16:creationId xmlns:a16="http://schemas.microsoft.com/office/drawing/2014/main" xmlns="" id="{E2A823FE-71A9-4FC5-92BC-88727BB56378}"/>
              </a:ext>
            </a:extLst>
          </p:cNvPr>
          <p:cNvSpPr txBox="1"/>
          <p:nvPr/>
        </p:nvSpPr>
        <p:spPr>
          <a:xfrm>
            <a:off x="631649" y="368250"/>
            <a:ext cx="5090746" cy="584775"/>
          </a:xfrm>
          <a:prstGeom prst="rect">
            <a:avLst/>
          </a:prstGeom>
          <a:noFill/>
        </p:spPr>
        <p:txBody>
          <a:bodyPr wrap="square" rtlCol="0">
            <a:spAutoFit/>
          </a:bodyPr>
          <a:lstStyle/>
          <a:p>
            <a:r>
              <a:rPr lang="en-US" sz="3200" dirty="0">
                <a:solidFill>
                  <a:schemeClr val="tx2">
                    <a:lumMod val="50000"/>
                  </a:schemeClr>
                </a:solidFill>
                <a:latin typeface="Rockwell" panose="02060603020205020403" pitchFamily="18" charset="0"/>
              </a:rPr>
              <a:t>Bi-Directional Integration</a:t>
            </a:r>
          </a:p>
        </p:txBody>
      </p:sp>
    </p:spTree>
    <p:extLst>
      <p:ext uri="{BB962C8B-B14F-4D97-AF65-F5344CB8AC3E}">
        <p14:creationId xmlns:p14="http://schemas.microsoft.com/office/powerpoint/2010/main" val="615606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2E1DA1-C112-41A9-BAFB-F2BE8FDE9627}"/>
              </a:ext>
            </a:extLst>
          </p:cNvPr>
          <p:cNvSpPr>
            <a:spLocks noGrp="1"/>
          </p:cNvSpPr>
          <p:nvPr>
            <p:ph type="title"/>
          </p:nvPr>
        </p:nvSpPr>
        <p:spPr/>
        <p:txBody>
          <a:bodyPr/>
          <a:lstStyle/>
          <a:p>
            <a:r>
              <a:rPr lang="en-US" dirty="0"/>
              <a:t>Questions &amp; Discussion</a:t>
            </a:r>
          </a:p>
        </p:txBody>
      </p:sp>
    </p:spTree>
    <p:extLst>
      <p:ext uri="{BB962C8B-B14F-4D97-AF65-F5344CB8AC3E}">
        <p14:creationId xmlns:p14="http://schemas.microsoft.com/office/powerpoint/2010/main" val="22007916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5FD6F0-E45E-421F-9A78-9DCEEFBB754A}"/>
              </a:ext>
            </a:extLst>
          </p:cNvPr>
          <p:cNvSpPr>
            <a:spLocks noGrp="1"/>
          </p:cNvSpPr>
          <p:nvPr>
            <p:ph type="ctrTitle"/>
          </p:nvPr>
        </p:nvSpPr>
        <p:spPr>
          <a:xfrm>
            <a:off x="4212896" y="3745037"/>
            <a:ext cx="4338858" cy="560552"/>
          </a:xfrm>
        </p:spPr>
        <p:txBody>
          <a:bodyPr/>
          <a:lstStyle/>
          <a:p>
            <a:r>
              <a:rPr lang="en-US" dirty="0"/>
              <a:t>Thank you</a:t>
            </a:r>
          </a:p>
        </p:txBody>
      </p:sp>
      <p:sp>
        <p:nvSpPr>
          <p:cNvPr id="3" name="Subtitle 2">
            <a:extLst>
              <a:ext uri="{FF2B5EF4-FFF2-40B4-BE49-F238E27FC236}">
                <a16:creationId xmlns:a16="http://schemas.microsoft.com/office/drawing/2014/main" xmlns="" id="{79E471B1-38F4-47A0-82CC-9EEC2B0329FD}"/>
              </a:ext>
            </a:extLst>
          </p:cNvPr>
          <p:cNvSpPr>
            <a:spLocks noGrp="1"/>
          </p:cNvSpPr>
          <p:nvPr>
            <p:ph type="subTitle" idx="1"/>
          </p:nvPr>
        </p:nvSpPr>
        <p:spPr>
          <a:xfrm>
            <a:off x="4212896" y="4663287"/>
            <a:ext cx="4338858" cy="429167"/>
          </a:xfrm>
        </p:spPr>
        <p:txBody>
          <a:bodyPr/>
          <a:lstStyle/>
          <a:p>
            <a:r>
              <a:rPr lang="en-US" dirty="0"/>
              <a:t>Kyle Davidson, MPH</a:t>
            </a:r>
          </a:p>
          <a:p>
            <a:r>
              <a:rPr lang="en-US" sz="1800" dirty="0"/>
              <a:t>Director of Health Transformation</a:t>
            </a:r>
          </a:p>
          <a:p>
            <a:r>
              <a:rPr lang="en-US" sz="1800" dirty="0"/>
              <a:t>kyle@piercecountyach.org </a:t>
            </a:r>
          </a:p>
          <a:p>
            <a:r>
              <a:rPr lang="en-US" dirty="0">
                <a:hlinkClick r:id="rId2"/>
              </a:rPr>
              <a:t>kyle@piercecountyach.org</a:t>
            </a:r>
            <a:endParaRPr lang="en-US" dirty="0"/>
          </a:p>
          <a:p>
            <a:endParaRPr lang="en-US" dirty="0"/>
          </a:p>
        </p:txBody>
      </p:sp>
    </p:spTree>
    <p:extLst>
      <p:ext uri="{BB962C8B-B14F-4D97-AF65-F5344CB8AC3E}">
        <p14:creationId xmlns:p14="http://schemas.microsoft.com/office/powerpoint/2010/main" val="590976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8367B-8D1A-4D45-A1B4-EE1513EAD5CD}"/>
              </a:ext>
            </a:extLst>
          </p:cNvPr>
          <p:cNvSpPr>
            <a:spLocks noGrp="1"/>
          </p:cNvSpPr>
          <p:nvPr>
            <p:ph type="title"/>
          </p:nvPr>
        </p:nvSpPr>
        <p:spPr/>
        <p:txBody>
          <a:bodyPr/>
          <a:lstStyle/>
          <a:p>
            <a:r>
              <a:rPr lang="en-US" dirty="0"/>
              <a:t>Health Spend Per Person by Type of Service</a:t>
            </a:r>
          </a:p>
        </p:txBody>
      </p:sp>
      <p:sp>
        <p:nvSpPr>
          <p:cNvPr id="4" name="Slide Number Placeholder 3">
            <a:extLst>
              <a:ext uri="{FF2B5EF4-FFF2-40B4-BE49-F238E27FC236}">
                <a16:creationId xmlns:a16="http://schemas.microsoft.com/office/drawing/2014/main" xmlns="" id="{AD81ACD1-F5BC-40AE-A1A9-D73DD7FD7BB4}"/>
              </a:ext>
            </a:extLst>
          </p:cNvPr>
          <p:cNvSpPr>
            <a:spLocks noGrp="1"/>
          </p:cNvSpPr>
          <p:nvPr>
            <p:ph type="sldNum" sz="quarter" idx="16"/>
          </p:nvPr>
        </p:nvSpPr>
        <p:spPr/>
        <p:txBody>
          <a:bodyPr/>
          <a:lstStyle/>
          <a:p>
            <a:fld id="{D1A1D18C-9B91-9049-9E85-D8F12C0C6AD4}" type="slidenum">
              <a:rPr lang="en-US" smtClean="0"/>
              <a:pPr/>
              <a:t>5</a:t>
            </a:fld>
            <a:endParaRPr lang="en-US" dirty="0"/>
          </a:p>
        </p:txBody>
      </p:sp>
      <p:pic>
        <p:nvPicPr>
          <p:cNvPr id="5" name="Content Placeholder 4">
            <a:extLst>
              <a:ext uri="{FF2B5EF4-FFF2-40B4-BE49-F238E27FC236}">
                <a16:creationId xmlns:a16="http://schemas.microsoft.com/office/drawing/2014/main" xmlns="" id="{F1EA45B6-2523-4D0A-9118-778DB6FC4F66}"/>
              </a:ext>
            </a:extLst>
          </p:cNvPr>
          <p:cNvPicPr>
            <a:picLocks noChangeAspect="1"/>
          </p:cNvPicPr>
          <p:nvPr/>
        </p:nvPicPr>
        <p:blipFill rotWithShape="1">
          <a:blip r:embed="rId2"/>
          <a:srcRect t="9071"/>
          <a:stretch/>
        </p:blipFill>
        <p:spPr>
          <a:xfrm>
            <a:off x="707572" y="1287463"/>
            <a:ext cx="7973650" cy="4826000"/>
          </a:xfrm>
          <a:prstGeom prst="rect">
            <a:avLst/>
          </a:prstGeom>
        </p:spPr>
      </p:pic>
    </p:spTree>
    <p:extLst>
      <p:ext uri="{BB962C8B-B14F-4D97-AF65-F5344CB8AC3E}">
        <p14:creationId xmlns:p14="http://schemas.microsoft.com/office/powerpoint/2010/main" val="3294702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79521E-7FAE-4367-9EA1-BF8B99121635}"/>
              </a:ext>
            </a:extLst>
          </p:cNvPr>
          <p:cNvSpPr>
            <a:spLocks noGrp="1"/>
          </p:cNvSpPr>
          <p:nvPr>
            <p:ph type="title"/>
          </p:nvPr>
        </p:nvSpPr>
        <p:spPr/>
        <p:txBody>
          <a:bodyPr/>
          <a:lstStyle/>
          <a:p>
            <a:r>
              <a:rPr lang="en-US" dirty="0"/>
              <a:t>Role of Social Determinants of Health</a:t>
            </a:r>
          </a:p>
        </p:txBody>
      </p:sp>
      <p:sp>
        <p:nvSpPr>
          <p:cNvPr id="4" name="Slide Number Placeholder 3">
            <a:extLst>
              <a:ext uri="{FF2B5EF4-FFF2-40B4-BE49-F238E27FC236}">
                <a16:creationId xmlns:a16="http://schemas.microsoft.com/office/drawing/2014/main" xmlns="" id="{22ED912A-0579-4BFE-8BB4-DCEBCAAE5956}"/>
              </a:ext>
            </a:extLst>
          </p:cNvPr>
          <p:cNvSpPr>
            <a:spLocks noGrp="1"/>
          </p:cNvSpPr>
          <p:nvPr>
            <p:ph type="sldNum" sz="quarter" idx="16"/>
          </p:nvPr>
        </p:nvSpPr>
        <p:spPr/>
        <p:txBody>
          <a:bodyPr/>
          <a:lstStyle/>
          <a:p>
            <a:fld id="{D1A1D18C-9B91-9049-9E85-D8F12C0C6AD4}" type="slidenum">
              <a:rPr lang="en-US" smtClean="0"/>
              <a:pPr/>
              <a:t>6</a:t>
            </a:fld>
            <a:endParaRPr lang="en-US" dirty="0"/>
          </a:p>
        </p:txBody>
      </p:sp>
      <p:pic>
        <p:nvPicPr>
          <p:cNvPr id="8" name="Picture 7">
            <a:extLst>
              <a:ext uri="{FF2B5EF4-FFF2-40B4-BE49-F238E27FC236}">
                <a16:creationId xmlns:a16="http://schemas.microsoft.com/office/drawing/2014/main" xmlns="" id="{3A7EE2C2-AFE8-4580-AD66-25A0013A2C55}"/>
              </a:ext>
            </a:extLst>
          </p:cNvPr>
          <p:cNvPicPr>
            <a:picLocks noChangeAspect="1"/>
          </p:cNvPicPr>
          <p:nvPr/>
        </p:nvPicPr>
        <p:blipFill rotWithShape="1">
          <a:blip r:embed="rId2"/>
          <a:srcRect t="11324" r="581"/>
          <a:stretch/>
        </p:blipFill>
        <p:spPr>
          <a:xfrm>
            <a:off x="0" y="1431059"/>
            <a:ext cx="8361794" cy="4499958"/>
          </a:xfrm>
          <a:prstGeom prst="rect">
            <a:avLst/>
          </a:prstGeom>
        </p:spPr>
      </p:pic>
    </p:spTree>
    <p:extLst>
      <p:ext uri="{BB962C8B-B14F-4D97-AF65-F5344CB8AC3E}">
        <p14:creationId xmlns:p14="http://schemas.microsoft.com/office/powerpoint/2010/main" val="3565592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D90D2B-5D7B-409C-AF04-3AF3679FA893}"/>
              </a:ext>
            </a:extLst>
          </p:cNvPr>
          <p:cNvSpPr>
            <a:spLocks noGrp="1"/>
          </p:cNvSpPr>
          <p:nvPr>
            <p:ph type="title"/>
          </p:nvPr>
        </p:nvSpPr>
        <p:spPr/>
        <p:txBody>
          <a:bodyPr/>
          <a:lstStyle/>
          <a:p>
            <a:r>
              <a:rPr lang="en-US" dirty="0"/>
              <a:t>CMS Approval Authorizes Federal Funding for Medicaid Transformation</a:t>
            </a:r>
          </a:p>
        </p:txBody>
      </p:sp>
      <p:sp>
        <p:nvSpPr>
          <p:cNvPr id="4" name="Slide Number Placeholder 3">
            <a:extLst>
              <a:ext uri="{FF2B5EF4-FFF2-40B4-BE49-F238E27FC236}">
                <a16:creationId xmlns:a16="http://schemas.microsoft.com/office/drawing/2014/main" xmlns="" id="{1FAE4C45-A19A-42A0-B762-89363B981678}"/>
              </a:ext>
            </a:extLst>
          </p:cNvPr>
          <p:cNvSpPr>
            <a:spLocks noGrp="1"/>
          </p:cNvSpPr>
          <p:nvPr>
            <p:ph type="sldNum" sz="quarter" idx="16"/>
          </p:nvPr>
        </p:nvSpPr>
        <p:spPr/>
        <p:txBody>
          <a:bodyPr/>
          <a:lstStyle/>
          <a:p>
            <a:fld id="{D1A1D18C-9B91-9049-9E85-D8F12C0C6AD4}" type="slidenum">
              <a:rPr lang="en-US" smtClean="0"/>
              <a:pPr/>
              <a:t>7</a:t>
            </a:fld>
            <a:endParaRPr lang="en-US" dirty="0"/>
          </a:p>
        </p:txBody>
      </p:sp>
      <p:grpSp>
        <p:nvGrpSpPr>
          <p:cNvPr id="9" name="Group 3">
            <a:extLst>
              <a:ext uri="{FF2B5EF4-FFF2-40B4-BE49-F238E27FC236}">
                <a16:creationId xmlns:a16="http://schemas.microsoft.com/office/drawing/2014/main" xmlns="" id="{C627AF15-EAC5-4544-91E4-4E6BC7C6EF2B}"/>
              </a:ext>
            </a:extLst>
          </p:cNvPr>
          <p:cNvGrpSpPr>
            <a:grpSpLocks/>
          </p:cNvGrpSpPr>
          <p:nvPr/>
        </p:nvGrpSpPr>
        <p:grpSpPr bwMode="auto">
          <a:xfrm>
            <a:off x="369116" y="1620819"/>
            <a:ext cx="7943493" cy="3894156"/>
            <a:chOff x="-572471" y="1117692"/>
            <a:chExt cx="9518430" cy="4409108"/>
          </a:xfrm>
        </p:grpSpPr>
        <p:graphicFrame>
          <p:nvGraphicFramePr>
            <p:cNvPr id="10" name="Chart 2">
              <a:extLst>
                <a:ext uri="{FF2B5EF4-FFF2-40B4-BE49-F238E27FC236}">
                  <a16:creationId xmlns:a16="http://schemas.microsoft.com/office/drawing/2014/main" xmlns="" id="{DC6AA7CD-64EF-43BC-8C4F-31F374CC18E2}"/>
                </a:ext>
              </a:extLst>
            </p:cNvPr>
            <p:cNvGraphicFramePr>
              <a:graphicFrameLocks/>
            </p:cNvGraphicFramePr>
            <p:nvPr>
              <p:extLst>
                <p:ext uri="{D42A27DB-BD31-4B8C-83A1-F6EECF244321}">
                  <p14:modId xmlns:p14="http://schemas.microsoft.com/office/powerpoint/2010/main" val="2740438115"/>
                </p:ext>
              </p:extLst>
            </p:nvPr>
          </p:nvGraphicFramePr>
          <p:xfrm>
            <a:off x="1072798" y="1117692"/>
            <a:ext cx="6992449" cy="4409108"/>
          </p:xfrm>
          <a:graphic>
            <a:graphicData uri="http://schemas.openxmlformats.org/presentationml/2006/ole">
              <mc:AlternateContent xmlns:mc="http://schemas.openxmlformats.org/markup-compatibility/2006">
                <mc:Choice xmlns:v="urn:schemas-microsoft-com:vml" Requires="v">
                  <p:oleObj spid="_x0000_s6160" name="Chart" r:id="rId3" imgW="5840474" imgH="3901778" progId="Excel.Chart.8">
                    <p:embed/>
                  </p:oleObj>
                </mc:Choice>
                <mc:Fallback>
                  <p:oleObj name="Chart" r:id="rId3" imgW="5840474" imgH="3901778" progId="Excel.Chart.8">
                    <p:embed/>
                    <p:pic>
                      <p:nvPicPr>
                        <p:cNvPr id="14343" name="Chart 2">
                          <a:extLst>
                            <a:ext uri="{FF2B5EF4-FFF2-40B4-BE49-F238E27FC236}">
                              <a16:creationId xmlns:a16="http://schemas.microsoft.com/office/drawing/2014/main" xmlns="" id="{B81A9D47-17AE-4116-ABD7-B387D24548E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798" y="1117692"/>
                          <a:ext cx="6992449" cy="44091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10">
              <a:extLst>
                <a:ext uri="{FF2B5EF4-FFF2-40B4-BE49-F238E27FC236}">
                  <a16:creationId xmlns:a16="http://schemas.microsoft.com/office/drawing/2014/main" xmlns="" id="{541430B0-B100-4D18-BF97-0C7F598A48C3}"/>
                </a:ext>
              </a:extLst>
            </p:cNvPr>
            <p:cNvSpPr/>
            <p:nvPr/>
          </p:nvSpPr>
          <p:spPr>
            <a:xfrm>
              <a:off x="4026741" y="1942720"/>
              <a:ext cx="1089990" cy="431382"/>
            </a:xfrm>
            <a:prstGeom prst="rect">
              <a:avLst/>
            </a:prstGeom>
            <a:noFill/>
            <a:ln w="25400" cap="flat" cmpd="sng" algn="ctr">
              <a:noFill/>
              <a:prstDash val="solid"/>
            </a:ln>
            <a:effectLst/>
          </p:spPr>
          <p:txBody>
            <a:bodyPr lIns="69950" tIns="34975" rIns="69950" bIns="34975" anchor="ctr"/>
            <a:lstStyle/>
            <a:p>
              <a:pPr marL="0" marR="0" lvl="0" indent="0" algn="ctr" defTabSz="685492" rtl="0" eaLnBrk="0" fontAlgn="base" latinLnBrk="0" hangingPunct="0">
                <a:lnSpc>
                  <a:spcPct val="100000"/>
                </a:lnSpc>
                <a:spcBef>
                  <a:spcPts val="225"/>
                </a:spcBef>
                <a:spcAft>
                  <a:spcPts val="225"/>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a:ea typeface="ＭＳ Ｐゴシック"/>
                  <a:cs typeface="Arial" panose="020B0604020202020204" pitchFamily="34" charset="0"/>
                </a:rPr>
                <a:t>$1.12 billion</a:t>
              </a:r>
            </a:p>
          </p:txBody>
        </p:sp>
        <p:sp>
          <p:nvSpPr>
            <p:cNvPr id="12" name="Rectangle 11">
              <a:extLst>
                <a:ext uri="{FF2B5EF4-FFF2-40B4-BE49-F238E27FC236}">
                  <a16:creationId xmlns:a16="http://schemas.microsoft.com/office/drawing/2014/main" xmlns="" id="{F614F433-440D-4203-BAD4-340A74AA83C7}"/>
                </a:ext>
              </a:extLst>
            </p:cNvPr>
            <p:cNvSpPr/>
            <p:nvPr/>
          </p:nvSpPr>
          <p:spPr>
            <a:xfrm>
              <a:off x="5333587" y="3463343"/>
              <a:ext cx="844599" cy="431382"/>
            </a:xfrm>
            <a:prstGeom prst="rect">
              <a:avLst/>
            </a:prstGeom>
            <a:noFill/>
            <a:ln w="25400" cap="flat" cmpd="sng" algn="ctr">
              <a:noFill/>
              <a:prstDash val="solid"/>
            </a:ln>
            <a:effectLst/>
          </p:spPr>
          <p:txBody>
            <a:bodyPr lIns="69950" tIns="34975" rIns="69950" bIns="34975" anchor="ctr"/>
            <a:lstStyle/>
            <a:p>
              <a:pPr marL="0" marR="0" lvl="0" indent="0" algn="ctr" defTabSz="685492" rtl="0" eaLnBrk="0" fontAlgn="base" latinLnBrk="0" hangingPunct="0">
                <a:lnSpc>
                  <a:spcPct val="100000"/>
                </a:lnSpc>
                <a:spcBef>
                  <a:spcPts val="225"/>
                </a:spcBef>
                <a:spcAft>
                  <a:spcPts val="225"/>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a:ea typeface="ＭＳ Ｐゴシック"/>
                  <a:cs typeface="Arial" panose="020B0604020202020204" pitchFamily="34" charset="0"/>
                </a:rPr>
                <a:t>$177.4 million</a:t>
              </a:r>
            </a:p>
          </p:txBody>
        </p:sp>
        <p:sp>
          <p:nvSpPr>
            <p:cNvPr id="13" name="Rectangle 12">
              <a:extLst>
                <a:ext uri="{FF2B5EF4-FFF2-40B4-BE49-F238E27FC236}">
                  <a16:creationId xmlns:a16="http://schemas.microsoft.com/office/drawing/2014/main" xmlns="" id="{624CC500-53B8-48E2-9FD5-13BAB0284395}"/>
                </a:ext>
              </a:extLst>
            </p:cNvPr>
            <p:cNvSpPr/>
            <p:nvPr/>
          </p:nvSpPr>
          <p:spPr>
            <a:xfrm>
              <a:off x="4614537" y="4149960"/>
              <a:ext cx="1017703" cy="596746"/>
            </a:xfrm>
            <a:prstGeom prst="rect">
              <a:avLst/>
            </a:prstGeom>
            <a:noFill/>
            <a:ln w="25400" cap="flat" cmpd="sng" algn="ctr">
              <a:noFill/>
              <a:prstDash val="solid"/>
            </a:ln>
            <a:effectLst/>
          </p:spPr>
          <p:txBody>
            <a:bodyPr lIns="69950" tIns="34975" rIns="69950" bIns="34975" anchor="ctr"/>
            <a:lstStyle/>
            <a:p>
              <a:pPr marL="0" marR="0" lvl="0" indent="0" algn="ctr" defTabSz="685492" rtl="0" eaLnBrk="0" fontAlgn="base" latinLnBrk="0" hangingPunct="0">
                <a:lnSpc>
                  <a:spcPct val="100000"/>
                </a:lnSpc>
                <a:spcBef>
                  <a:spcPts val="225"/>
                </a:spcBef>
                <a:spcAft>
                  <a:spcPts val="225"/>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ＭＳ Ｐゴシック"/>
                  <a:cs typeface="Arial" panose="020B0604020202020204" pitchFamily="34" charset="0"/>
                </a:rPr>
                <a:t>$205.0 million</a:t>
              </a:r>
            </a:p>
          </p:txBody>
        </p:sp>
        <p:cxnSp>
          <p:nvCxnSpPr>
            <p:cNvPr id="14" name="Straight Connector 4">
              <a:extLst>
                <a:ext uri="{FF2B5EF4-FFF2-40B4-BE49-F238E27FC236}">
                  <a16:creationId xmlns:a16="http://schemas.microsoft.com/office/drawing/2014/main" xmlns="" id="{0B076774-58FA-41A8-A64F-F2C1D40315AB}"/>
                </a:ext>
              </a:extLst>
            </p:cNvPr>
            <p:cNvCxnSpPr>
              <a:cxnSpLocks noChangeShapeType="1"/>
            </p:cNvCxnSpPr>
            <p:nvPr/>
          </p:nvCxnSpPr>
          <p:spPr bwMode="auto">
            <a:xfrm flipV="1">
              <a:off x="5604784" y="4448897"/>
              <a:ext cx="719816" cy="15655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5" name="Rectangle 14">
              <a:extLst>
                <a:ext uri="{FF2B5EF4-FFF2-40B4-BE49-F238E27FC236}">
                  <a16:creationId xmlns:a16="http://schemas.microsoft.com/office/drawing/2014/main" xmlns="" id="{8F72DC92-E670-4C6E-B3CE-48923374D33F}"/>
                </a:ext>
              </a:extLst>
            </p:cNvPr>
            <p:cNvSpPr/>
            <p:nvPr/>
          </p:nvSpPr>
          <p:spPr>
            <a:xfrm>
              <a:off x="6457816" y="1687486"/>
              <a:ext cx="2229437" cy="1286957"/>
            </a:xfrm>
            <a:prstGeom prst="rect">
              <a:avLst/>
            </a:prstGeom>
            <a:noFill/>
            <a:ln w="25400" cap="flat" cmpd="sng" algn="ctr">
              <a:noFill/>
              <a:prstDash val="solid"/>
            </a:ln>
            <a:effectLst/>
          </p:spPr>
          <p:txBody>
            <a:bodyPr lIns="69950" tIns="34975" rIns="69950" bIns="34975" anchor="ctr"/>
            <a:lstStyle/>
            <a:p>
              <a:pPr marL="0" marR="0" lvl="0" indent="0" algn="l" defTabSz="685492" rtl="0" eaLnBrk="0" fontAlgn="base" latinLnBrk="0" hangingPunct="0">
                <a:lnSpc>
                  <a:spcPct val="100000"/>
                </a:lnSpc>
                <a:spcBef>
                  <a:spcPts val="225"/>
                </a:spcBef>
                <a:spcAft>
                  <a:spcPts val="225"/>
                </a:spcAft>
                <a:buClrTx/>
                <a:buSzTx/>
                <a:buFontTx/>
                <a:buNone/>
                <a:tabLst/>
                <a:defRPr/>
              </a:pPr>
              <a:r>
                <a:rPr kumimoji="0" lang="en-US" sz="1400" b="1" i="1" u="none" strike="noStrike" kern="0" cap="none" spc="0" normalizeH="0" baseline="0" noProof="0" dirty="0">
                  <a:ln>
                    <a:noFill/>
                  </a:ln>
                  <a:solidFill>
                    <a:srgbClr val="000000"/>
                  </a:solidFill>
                  <a:effectLst/>
                  <a:uLnTx/>
                  <a:uFillTx/>
                  <a:latin typeface="Calibri"/>
                  <a:ea typeface="ＭＳ Ｐゴシック"/>
                  <a:cs typeface="Arial" panose="020B0604020202020204" pitchFamily="34" charset="0"/>
                </a:rPr>
                <a:t>Initiative 2</a:t>
              </a:r>
              <a:r>
                <a:rPr kumimoji="0" lang="en-US" sz="1400" b="1" i="0" u="none" strike="noStrike" kern="0" cap="none" spc="0" normalizeH="0" baseline="0" noProof="0" dirty="0">
                  <a:ln>
                    <a:noFill/>
                  </a:ln>
                  <a:solidFill>
                    <a:srgbClr val="000000"/>
                  </a:solidFill>
                  <a:effectLst/>
                  <a:uLnTx/>
                  <a:uFillTx/>
                  <a:latin typeface="Calibri"/>
                  <a:ea typeface="ＭＳ Ｐゴシック"/>
                  <a:cs typeface="Arial" panose="020B0604020202020204" pitchFamily="34" charset="0"/>
                </a:rPr>
                <a:t>:  Alternative options for long-term services and supports (LTSS) </a:t>
              </a:r>
              <a:r>
                <a:rPr kumimoji="0" lang="en-US" sz="1400" b="0" i="0" u="none" strike="noStrike" kern="0" cap="none" spc="0" normalizeH="0" baseline="0" noProof="0" dirty="0">
                  <a:ln>
                    <a:noFill/>
                  </a:ln>
                  <a:solidFill>
                    <a:srgbClr val="000000"/>
                  </a:solidFill>
                  <a:effectLst/>
                  <a:uLnTx/>
                  <a:uFillTx/>
                  <a:latin typeface="Calibri"/>
                  <a:ea typeface="ＭＳ Ｐゴシック"/>
                  <a:cs typeface="Arial" panose="020B0604020202020204" pitchFamily="34" charset="0"/>
                </a:rPr>
                <a:t>benefits and eligibility</a:t>
              </a:r>
            </a:p>
          </p:txBody>
        </p:sp>
        <p:cxnSp>
          <p:nvCxnSpPr>
            <p:cNvPr id="16" name="Straight Connector 21">
              <a:extLst>
                <a:ext uri="{FF2B5EF4-FFF2-40B4-BE49-F238E27FC236}">
                  <a16:creationId xmlns:a16="http://schemas.microsoft.com/office/drawing/2014/main" xmlns="" id="{924FA960-2672-4A3A-A48B-1ED47274C81B}"/>
                </a:ext>
              </a:extLst>
            </p:cNvPr>
            <p:cNvCxnSpPr>
              <a:cxnSpLocks noChangeShapeType="1"/>
            </p:cNvCxnSpPr>
            <p:nvPr/>
          </p:nvCxnSpPr>
          <p:spPr bwMode="auto">
            <a:xfrm flipH="1">
              <a:off x="6178182" y="2950346"/>
              <a:ext cx="733214" cy="52774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7" name="Rectangle 16">
              <a:extLst>
                <a:ext uri="{FF2B5EF4-FFF2-40B4-BE49-F238E27FC236}">
                  <a16:creationId xmlns:a16="http://schemas.microsoft.com/office/drawing/2014/main" xmlns="" id="{84A5FC21-FD7E-4FF4-B772-C5CB0DA239F6}"/>
                </a:ext>
              </a:extLst>
            </p:cNvPr>
            <p:cNvSpPr/>
            <p:nvPr/>
          </p:nvSpPr>
          <p:spPr>
            <a:xfrm>
              <a:off x="6370313" y="3844398"/>
              <a:ext cx="2575646" cy="1308526"/>
            </a:xfrm>
            <a:prstGeom prst="rect">
              <a:avLst/>
            </a:prstGeom>
            <a:noFill/>
            <a:ln w="25400" cap="flat" cmpd="sng" algn="ctr">
              <a:noFill/>
              <a:prstDash val="solid"/>
            </a:ln>
            <a:effectLst/>
          </p:spPr>
          <p:txBody>
            <a:bodyPr lIns="69950" tIns="34975" rIns="69950" bIns="34975" anchor="ctr"/>
            <a:lstStyle/>
            <a:p>
              <a:pPr marL="0" marR="0" lvl="0" indent="0" algn="l" defTabSz="685492" rtl="0" eaLnBrk="0" fontAlgn="base" latinLnBrk="0" hangingPunct="0">
                <a:lnSpc>
                  <a:spcPct val="100000"/>
                </a:lnSpc>
                <a:spcBef>
                  <a:spcPts val="225"/>
                </a:spcBef>
                <a:spcAft>
                  <a:spcPts val="225"/>
                </a:spcAft>
                <a:buClrTx/>
                <a:buSzTx/>
                <a:buFontTx/>
                <a:buNone/>
                <a:tabLst/>
                <a:defRPr/>
              </a:pPr>
              <a:r>
                <a:rPr kumimoji="0" lang="en-US" sz="1400" b="1" i="1" u="none" strike="noStrike" kern="0" cap="none" spc="0" normalizeH="0" baseline="0" noProof="0" dirty="0">
                  <a:ln>
                    <a:noFill/>
                  </a:ln>
                  <a:solidFill>
                    <a:srgbClr val="000000"/>
                  </a:solidFill>
                  <a:effectLst/>
                  <a:uLnTx/>
                  <a:uFillTx/>
                  <a:latin typeface="Calibri"/>
                  <a:ea typeface="ＭＳ Ｐゴシック"/>
                  <a:cs typeface="Arial" panose="020B0604020202020204" pitchFamily="34" charset="0"/>
                </a:rPr>
                <a:t>Initiative 3</a:t>
              </a:r>
              <a:r>
                <a:rPr kumimoji="0" lang="en-US" sz="1400" b="1" i="0" u="none" strike="noStrike" kern="0" cap="none" spc="0" normalizeH="0" baseline="0" noProof="0" dirty="0">
                  <a:ln>
                    <a:noFill/>
                  </a:ln>
                  <a:solidFill>
                    <a:srgbClr val="000000"/>
                  </a:solidFill>
                  <a:effectLst/>
                  <a:uLnTx/>
                  <a:uFillTx/>
                  <a:latin typeface="Calibri"/>
                  <a:ea typeface="ＭＳ Ｐゴシック"/>
                  <a:cs typeface="Arial" panose="020B0604020202020204" pitchFamily="34" charset="0"/>
                </a:rPr>
                <a:t>:</a:t>
              </a:r>
              <a:r>
                <a:rPr kumimoji="0" lang="en-US" sz="1400" b="1" i="1" u="none" strike="noStrike" kern="0" cap="none" spc="0" normalizeH="0" baseline="0" noProof="0" dirty="0">
                  <a:ln>
                    <a:noFill/>
                  </a:ln>
                  <a:solidFill>
                    <a:srgbClr val="000000"/>
                  </a:solidFill>
                  <a:effectLst/>
                  <a:uLnTx/>
                  <a:uFillTx/>
                  <a:latin typeface="Calibri"/>
                  <a:ea typeface="ＭＳ Ｐゴシック"/>
                  <a:cs typeface="Arial" panose="020B0604020202020204" pitchFamily="34" charset="0"/>
                </a:rPr>
                <a:t>  </a:t>
              </a:r>
              <a:r>
                <a:rPr kumimoji="0" lang="en-US" sz="1400" b="1" i="0" u="none" strike="noStrike" kern="0" cap="none" spc="0" normalizeH="0" baseline="0" noProof="0" dirty="0">
                  <a:ln>
                    <a:noFill/>
                  </a:ln>
                  <a:solidFill>
                    <a:srgbClr val="000000"/>
                  </a:solidFill>
                  <a:effectLst/>
                  <a:uLnTx/>
                  <a:uFillTx/>
                  <a:latin typeface="Calibri"/>
                  <a:ea typeface="ＭＳ Ｐゴシック"/>
                  <a:cs typeface="Arial" panose="020B0604020202020204" pitchFamily="34" charset="0"/>
                </a:rPr>
                <a:t>New “foundational community support services,” </a:t>
              </a:r>
              <a:r>
                <a:rPr kumimoji="0" lang="en-US" sz="1400" b="0" i="0" u="none" strike="noStrike" kern="0" cap="none" spc="0" normalizeH="0" baseline="0" noProof="0" dirty="0">
                  <a:ln>
                    <a:noFill/>
                  </a:ln>
                  <a:solidFill>
                    <a:srgbClr val="000000"/>
                  </a:solidFill>
                  <a:effectLst/>
                  <a:uLnTx/>
                  <a:uFillTx/>
                  <a:latin typeface="Calibri"/>
                  <a:ea typeface="ＭＳ Ｐゴシック"/>
                  <a:cs typeface="Arial" panose="020B0604020202020204" pitchFamily="34" charset="0"/>
                </a:rPr>
                <a:t>including housing and employment supports</a:t>
              </a:r>
            </a:p>
          </p:txBody>
        </p:sp>
        <p:sp>
          <p:nvSpPr>
            <p:cNvPr id="18" name="Rectangle 17">
              <a:extLst>
                <a:ext uri="{FF2B5EF4-FFF2-40B4-BE49-F238E27FC236}">
                  <a16:creationId xmlns:a16="http://schemas.microsoft.com/office/drawing/2014/main" xmlns="" id="{4E3A6CE8-8370-4056-9794-FB086BCFE55A}"/>
                </a:ext>
              </a:extLst>
            </p:cNvPr>
            <p:cNvSpPr/>
            <p:nvPr/>
          </p:nvSpPr>
          <p:spPr>
            <a:xfrm>
              <a:off x="-572471" y="1860039"/>
              <a:ext cx="3421720" cy="2289921"/>
            </a:xfrm>
            <a:prstGeom prst="rect">
              <a:avLst/>
            </a:prstGeom>
            <a:noFill/>
            <a:ln w="19050" cap="flat" cmpd="sng" algn="ctr">
              <a:solidFill>
                <a:srgbClr val="FF0000"/>
              </a:solidFill>
              <a:prstDash val="sysDot"/>
            </a:ln>
            <a:effectLst/>
          </p:spPr>
          <p:txBody>
            <a:bodyPr lIns="69950" tIns="34975" rIns="69950" bIns="34975" anchor="ctr"/>
            <a:lstStyle/>
            <a:p>
              <a:pPr marL="0" marR="0" lvl="0" indent="0" algn="ctr" defTabSz="685492" rtl="0" eaLnBrk="0" fontAlgn="base" latinLnBrk="0" hangingPunct="0">
                <a:lnSpc>
                  <a:spcPct val="100000"/>
                </a:lnSpc>
                <a:spcBef>
                  <a:spcPts val="225"/>
                </a:spcBef>
                <a:spcAft>
                  <a:spcPts val="225"/>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Calibri"/>
                <a:ea typeface="ＭＳ Ｐゴシック"/>
                <a:cs typeface="Arial" panose="020B0604020202020204" pitchFamily="34" charset="0"/>
              </a:endParaRPr>
            </a:p>
          </p:txBody>
        </p:sp>
        <p:cxnSp>
          <p:nvCxnSpPr>
            <p:cNvPr id="19" name="Straight Connector 24">
              <a:extLst>
                <a:ext uri="{FF2B5EF4-FFF2-40B4-BE49-F238E27FC236}">
                  <a16:creationId xmlns:a16="http://schemas.microsoft.com/office/drawing/2014/main" xmlns="" id="{7273906E-213C-49DD-AF22-F30BF13DCD04}"/>
                </a:ext>
              </a:extLst>
            </p:cNvPr>
            <p:cNvCxnSpPr>
              <a:cxnSpLocks noChangeShapeType="1"/>
            </p:cNvCxnSpPr>
            <p:nvPr/>
          </p:nvCxnSpPr>
          <p:spPr bwMode="auto">
            <a:xfrm>
              <a:off x="2718729" y="2466475"/>
              <a:ext cx="710271" cy="5053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0" name="Rectangle 19">
              <a:extLst>
                <a:ext uri="{FF2B5EF4-FFF2-40B4-BE49-F238E27FC236}">
                  <a16:creationId xmlns:a16="http://schemas.microsoft.com/office/drawing/2014/main" xmlns="" id="{9EFCBD0A-792F-43D1-9AB4-67410C97AB80}"/>
                </a:ext>
              </a:extLst>
            </p:cNvPr>
            <p:cNvSpPr/>
            <p:nvPr/>
          </p:nvSpPr>
          <p:spPr>
            <a:xfrm>
              <a:off x="-310088" y="1904975"/>
              <a:ext cx="3052811" cy="3337820"/>
            </a:xfrm>
            <a:prstGeom prst="rect">
              <a:avLst/>
            </a:prstGeom>
            <a:noFill/>
            <a:ln w="25400" cap="flat" cmpd="sng" algn="ctr">
              <a:noFill/>
              <a:prstDash val="solid"/>
            </a:ln>
            <a:effectLst/>
          </p:spPr>
          <p:txBody>
            <a:bodyPr lIns="69950" tIns="34975" rIns="69950" bIns="34975"/>
            <a:lstStyle/>
            <a:p>
              <a:pPr marL="0" marR="0" lvl="0" indent="0" algn="l" defTabSz="685492" rtl="0" eaLnBrk="0" fontAlgn="base" latinLnBrk="0" hangingPunct="0">
                <a:lnSpc>
                  <a:spcPct val="100000"/>
                </a:lnSpc>
                <a:spcBef>
                  <a:spcPts val="225"/>
                </a:spcBef>
                <a:spcAft>
                  <a:spcPts val="225"/>
                </a:spcAft>
                <a:buClrTx/>
                <a:buSzTx/>
                <a:buFontTx/>
                <a:buNone/>
                <a:tabLst/>
                <a:defRPr/>
              </a:pPr>
              <a:r>
                <a:rPr kumimoji="0" lang="en-US" sz="1300" b="1" i="1" u="none" strike="noStrike" kern="0" cap="none" spc="0" normalizeH="0" baseline="0" noProof="0" dirty="0">
                  <a:ln>
                    <a:noFill/>
                  </a:ln>
                  <a:solidFill>
                    <a:srgbClr val="000000"/>
                  </a:solidFill>
                  <a:effectLst/>
                  <a:uLnTx/>
                  <a:uFillTx/>
                  <a:latin typeface="Calibri"/>
                  <a:ea typeface="ＭＳ Ｐゴシック"/>
                  <a:cs typeface="Arial" panose="020B0604020202020204" pitchFamily="34" charset="0"/>
                </a:rPr>
                <a:t>Initiative 1</a:t>
              </a:r>
              <a:r>
                <a:rPr kumimoji="0" lang="en-US" sz="1300" b="1" i="0" u="none" strike="noStrike" kern="0" cap="none" spc="0" normalizeH="0" baseline="0" noProof="0" dirty="0">
                  <a:ln>
                    <a:noFill/>
                  </a:ln>
                  <a:solidFill>
                    <a:srgbClr val="000000"/>
                  </a:solidFill>
                  <a:effectLst/>
                  <a:uLnTx/>
                  <a:uFillTx/>
                  <a:latin typeface="Calibri"/>
                  <a:ea typeface="ＭＳ Ｐゴシック"/>
                  <a:cs typeface="Arial" panose="020B0604020202020204" pitchFamily="34" charset="0"/>
                </a:rPr>
                <a:t>:  Apple Health Delivery System Transformation Investments </a:t>
              </a:r>
              <a:r>
                <a:rPr kumimoji="0" lang="en-US" sz="1300" b="0" i="0" u="none" strike="noStrike" kern="0" cap="none" spc="0" normalizeH="0" baseline="0" noProof="0" dirty="0">
                  <a:ln>
                    <a:noFill/>
                  </a:ln>
                  <a:solidFill>
                    <a:srgbClr val="000000"/>
                  </a:solidFill>
                  <a:effectLst/>
                  <a:uLnTx/>
                  <a:uFillTx/>
                  <a:latin typeface="Calibri"/>
                  <a:ea typeface="ＭＳ Ｐゴシック"/>
                  <a:cs typeface="Arial" panose="020B0604020202020204" pitchFamily="34" charset="0"/>
                </a:rPr>
                <a:t>to enable adoption of Value-Based Purchasing (VBP): </a:t>
              </a:r>
            </a:p>
            <a:p>
              <a:pPr marL="214308" marR="0" lvl="0" indent="-214308" algn="l" defTabSz="685492" rtl="0" eaLnBrk="0" fontAlgn="base" latinLnBrk="0" hangingPunct="0">
                <a:lnSpc>
                  <a:spcPct val="100000"/>
                </a:lnSpc>
                <a:spcBef>
                  <a:spcPts val="225"/>
                </a:spcBef>
                <a:spcAft>
                  <a:spcPts val="225"/>
                </a:spcAft>
                <a:buClrTx/>
                <a:buSzTx/>
                <a:buFont typeface="Wingdings" panose="05000000000000000000" pitchFamily="2" charset="2"/>
                <a:buChar char="§"/>
                <a:tabLst/>
                <a:defRPr/>
              </a:pPr>
              <a:r>
                <a:rPr kumimoji="0" lang="en-US" sz="1300" b="1" i="0" u="none" strike="noStrike" kern="0" cap="none" spc="0" normalizeH="0" baseline="0" noProof="0" dirty="0">
                  <a:ln>
                    <a:noFill/>
                  </a:ln>
                  <a:solidFill>
                    <a:srgbClr val="000000"/>
                  </a:solidFill>
                  <a:effectLst/>
                  <a:uLnTx/>
                  <a:uFillTx/>
                  <a:latin typeface="Calibri"/>
                  <a:ea typeface="ＭＳ Ｐゴシック"/>
                  <a:cs typeface="Arial" panose="020B0604020202020204" pitchFamily="34" charset="0"/>
                </a:rPr>
                <a:t>Delivery System Reform Incentive Payment (DSRIP)</a:t>
              </a:r>
              <a:r>
                <a:rPr kumimoji="0" lang="en-US" sz="1300" b="0" i="0" u="none" strike="noStrike" kern="0" cap="none" spc="0" normalizeH="0" baseline="0" noProof="0" dirty="0">
                  <a:ln>
                    <a:noFill/>
                  </a:ln>
                  <a:solidFill>
                    <a:srgbClr val="000000"/>
                  </a:solidFill>
                  <a:effectLst/>
                  <a:uLnTx/>
                  <a:uFillTx/>
                  <a:latin typeface="Calibri"/>
                  <a:ea typeface="ＭＳ Ｐゴシック"/>
                  <a:cs typeface="Arial" panose="020B0604020202020204" pitchFamily="34" charset="0"/>
                </a:rPr>
                <a:t> </a:t>
              </a:r>
            </a:p>
            <a:p>
              <a:pPr marL="214308" marR="0" lvl="0" indent="-214308" algn="l" defTabSz="685492" rtl="0" eaLnBrk="0" fontAlgn="base" latinLnBrk="0" hangingPunct="0">
                <a:lnSpc>
                  <a:spcPct val="100000"/>
                </a:lnSpc>
                <a:spcBef>
                  <a:spcPts val="225"/>
                </a:spcBef>
                <a:spcAft>
                  <a:spcPts val="225"/>
                </a:spcAft>
                <a:buClrTx/>
                <a:buSzTx/>
                <a:buFont typeface="Wingdings" panose="05000000000000000000" pitchFamily="2" charset="2"/>
                <a:buChar char="§"/>
                <a:tabLst/>
                <a:defRPr/>
              </a:pPr>
              <a:r>
                <a:rPr kumimoji="0" lang="en-US" sz="1300" b="0" i="0" u="none" strike="noStrike" kern="0" cap="none" spc="0" normalizeH="0" baseline="0" noProof="0" dirty="0">
                  <a:ln>
                    <a:noFill/>
                  </a:ln>
                  <a:solidFill>
                    <a:srgbClr val="000000"/>
                  </a:solidFill>
                  <a:effectLst/>
                  <a:uLnTx/>
                  <a:uFillTx/>
                  <a:latin typeface="Calibri"/>
                  <a:ea typeface="ＭＳ Ｐゴシック"/>
                  <a:cs typeface="Arial" panose="020B0604020202020204" pitchFamily="34" charset="0"/>
                </a:rPr>
                <a:t>Projects to be coordinated by regional </a:t>
              </a:r>
              <a:r>
                <a:rPr kumimoji="0" lang="en-US" sz="1300" b="1" i="0" u="none" strike="noStrike" kern="0" cap="none" spc="0" normalizeH="0" baseline="0" noProof="0" dirty="0">
                  <a:ln>
                    <a:noFill/>
                  </a:ln>
                  <a:solidFill>
                    <a:srgbClr val="000000"/>
                  </a:solidFill>
                  <a:effectLst/>
                  <a:uLnTx/>
                  <a:uFillTx/>
                  <a:latin typeface="Calibri"/>
                  <a:ea typeface="ＭＳ Ｐゴシック"/>
                  <a:cs typeface="Arial" panose="020B0604020202020204" pitchFamily="34" charset="0"/>
                </a:rPr>
                <a:t>Accountable Communities of Health (ACHs)</a:t>
              </a:r>
            </a:p>
          </p:txBody>
        </p:sp>
      </p:grpSp>
      <p:sp>
        <p:nvSpPr>
          <p:cNvPr id="21" name="TextBox 20">
            <a:extLst>
              <a:ext uri="{FF2B5EF4-FFF2-40B4-BE49-F238E27FC236}">
                <a16:creationId xmlns:a16="http://schemas.microsoft.com/office/drawing/2014/main" xmlns="" id="{FFAEB76F-1206-4C8C-97FD-EDDAC2D0550E}"/>
              </a:ext>
            </a:extLst>
          </p:cNvPr>
          <p:cNvSpPr txBox="1"/>
          <p:nvPr/>
        </p:nvSpPr>
        <p:spPr>
          <a:xfrm>
            <a:off x="560756" y="5396095"/>
            <a:ext cx="5497513" cy="522288"/>
          </a:xfrm>
          <a:prstGeom prst="rect">
            <a:avLst/>
          </a:prstGeom>
          <a:solidFill>
            <a:schemeClr val="tx2">
              <a:lumMod val="20000"/>
              <a:lumOff val="80000"/>
            </a:schemeClr>
          </a:solidFill>
          <a:ln w="25400">
            <a:solidFill>
              <a:schemeClr val="tx2"/>
            </a:solidFill>
            <a:prstDash val="sysDot"/>
          </a:ln>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Lucida Sans"/>
                <a:ea typeface="+mn-ea"/>
                <a:cs typeface="Arial" panose="020B0604020202020204" pitchFamily="34" charset="0"/>
              </a:rPr>
              <a:t>Note: </a:t>
            </a:r>
            <a:r>
              <a:rPr kumimoji="0" lang="en-US" sz="1400" b="0" i="1" u="none" strike="noStrike" kern="1200" cap="none" spc="0" normalizeH="0" baseline="0" noProof="0" dirty="0">
                <a:ln>
                  <a:noFill/>
                </a:ln>
                <a:solidFill>
                  <a:srgbClr val="000000"/>
                </a:solidFill>
                <a:effectLst/>
                <a:uLnTx/>
                <a:uFillTx/>
                <a:latin typeface="Lucida Sans"/>
                <a:ea typeface="+mn-ea"/>
                <a:cs typeface="Arial" panose="020B0604020202020204" pitchFamily="34" charset="0"/>
              </a:rPr>
              <a:t>Investments are intended to be sustainable without additional federal support by the end of five years</a:t>
            </a:r>
          </a:p>
        </p:txBody>
      </p:sp>
      <p:sp>
        <p:nvSpPr>
          <p:cNvPr id="22" name="Rectangle 21">
            <a:extLst>
              <a:ext uri="{FF2B5EF4-FFF2-40B4-BE49-F238E27FC236}">
                <a16:creationId xmlns:a16="http://schemas.microsoft.com/office/drawing/2014/main" xmlns="" id="{9B7247C2-5520-4E85-83D7-87BC7F0017A0}"/>
              </a:ext>
            </a:extLst>
          </p:cNvPr>
          <p:cNvSpPr/>
          <p:nvPr/>
        </p:nvSpPr>
        <p:spPr>
          <a:xfrm>
            <a:off x="1145979" y="1550346"/>
            <a:ext cx="6858000" cy="274637"/>
          </a:xfrm>
          <a:prstGeom prst="rect">
            <a:avLst/>
          </a:prstGeom>
          <a:solidFill>
            <a:schemeClr val="bg1">
              <a:lumMod val="95000"/>
            </a:schemeClr>
          </a:solidFill>
          <a:ln w="25400" cap="flat" cmpd="sng" algn="ctr">
            <a:noFill/>
            <a:prstDash val="solid"/>
          </a:ln>
          <a:effectLst>
            <a:outerShdw blurRad="76200" dist="12700" dir="8100000" sy="-23000" kx="800400" algn="br" rotWithShape="0">
              <a:prstClr val="black">
                <a:alpha val="20000"/>
              </a:prstClr>
            </a:outerShdw>
          </a:effectLst>
        </p:spPr>
        <p:txBody>
          <a:bodyPr lIns="69950" tIns="34975" rIns="69950" bIns="34975" anchor="ctr"/>
          <a:lstStyle/>
          <a:p>
            <a:pPr marL="0" marR="0" lvl="0" indent="0" algn="ctr" defTabSz="685492" rtl="0" eaLnBrk="0" fontAlgn="base" latinLnBrk="0" hangingPunct="0">
              <a:lnSpc>
                <a:spcPct val="100000"/>
              </a:lnSpc>
              <a:spcBef>
                <a:spcPts val="225"/>
              </a:spcBef>
              <a:spcAft>
                <a:spcPts val="225"/>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a:ea typeface="ＭＳ Ｐゴシック"/>
                <a:cs typeface="Arial" panose="020B0604020202020204" pitchFamily="34" charset="0"/>
              </a:rPr>
              <a:t>Up to $1.5 </a:t>
            </a:r>
            <a:r>
              <a:rPr kumimoji="0" lang="en-US" sz="1800" b="1" i="0" u="none" strike="noStrike" kern="0" cap="none" spc="0" normalizeH="0" baseline="0" noProof="0" dirty="0">
                <a:ln>
                  <a:noFill/>
                </a:ln>
                <a:solidFill>
                  <a:srgbClr val="000000"/>
                </a:solidFill>
                <a:effectLst/>
                <a:uLnTx/>
                <a:uFillTx/>
                <a:latin typeface="Calibri"/>
                <a:ea typeface="ＭＳ Ｐゴシック"/>
                <a:cs typeface="Arial" panose="020B0604020202020204" pitchFamily="34" charset="0"/>
              </a:rPr>
              <a:t>BILLION OVER 5 YEARS (2017 – 2021)</a:t>
            </a:r>
          </a:p>
        </p:txBody>
      </p:sp>
      <p:pic>
        <p:nvPicPr>
          <p:cNvPr id="23" name="Picture 22">
            <a:extLst>
              <a:ext uri="{FF2B5EF4-FFF2-40B4-BE49-F238E27FC236}">
                <a16:creationId xmlns:a16="http://schemas.microsoft.com/office/drawing/2014/main" xmlns="" id="{692273C9-E21B-4BD3-AA1F-006980E86BFC}"/>
              </a:ext>
            </a:extLst>
          </p:cNvPr>
          <p:cNvPicPr>
            <a:picLocks noChangeAspect="1"/>
          </p:cNvPicPr>
          <p:nvPr/>
        </p:nvPicPr>
        <p:blipFill>
          <a:blip r:embed="rId5"/>
          <a:stretch>
            <a:fillRect/>
          </a:stretch>
        </p:blipFill>
        <p:spPr>
          <a:xfrm>
            <a:off x="483873" y="6363928"/>
            <a:ext cx="1091368" cy="226308"/>
          </a:xfrm>
          <a:prstGeom prst="rect">
            <a:avLst/>
          </a:prstGeom>
        </p:spPr>
      </p:pic>
      <p:sp>
        <p:nvSpPr>
          <p:cNvPr id="3" name="Rectangle 2">
            <a:extLst>
              <a:ext uri="{FF2B5EF4-FFF2-40B4-BE49-F238E27FC236}">
                <a16:creationId xmlns:a16="http://schemas.microsoft.com/office/drawing/2014/main" xmlns="" id="{560C5E1B-A5C6-489C-A092-073383A97A2C}"/>
              </a:ext>
            </a:extLst>
          </p:cNvPr>
          <p:cNvSpPr/>
          <p:nvPr/>
        </p:nvSpPr>
        <p:spPr>
          <a:xfrm>
            <a:off x="1145979" y="1550346"/>
            <a:ext cx="6852042" cy="309696"/>
          </a:xfrm>
          <a:prstGeom prst="rect">
            <a:avLst/>
          </a:prstGeom>
          <a:noFill/>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4343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F320B-7500-4F06-A63F-7B9565133A80}"/>
              </a:ext>
            </a:extLst>
          </p:cNvPr>
          <p:cNvSpPr>
            <a:spLocks noGrp="1"/>
          </p:cNvSpPr>
          <p:nvPr>
            <p:ph type="title"/>
          </p:nvPr>
        </p:nvSpPr>
        <p:spPr/>
        <p:txBody>
          <a:bodyPr/>
          <a:lstStyle/>
          <a:p>
            <a:r>
              <a:rPr lang="en-US" dirty="0"/>
              <a:t>CMS Requirements</a:t>
            </a:r>
          </a:p>
        </p:txBody>
      </p:sp>
      <p:sp>
        <p:nvSpPr>
          <p:cNvPr id="4" name="Slide Number Placeholder 3">
            <a:extLst>
              <a:ext uri="{FF2B5EF4-FFF2-40B4-BE49-F238E27FC236}">
                <a16:creationId xmlns:a16="http://schemas.microsoft.com/office/drawing/2014/main" xmlns="" id="{408C984E-BDAB-41FF-8FD7-A01D8A8D755D}"/>
              </a:ext>
            </a:extLst>
          </p:cNvPr>
          <p:cNvSpPr>
            <a:spLocks noGrp="1"/>
          </p:cNvSpPr>
          <p:nvPr>
            <p:ph type="sldNum" sz="quarter" idx="16"/>
          </p:nvPr>
        </p:nvSpPr>
        <p:spPr/>
        <p:txBody>
          <a:bodyPr/>
          <a:lstStyle/>
          <a:p>
            <a:fld id="{D1A1D18C-9B91-9049-9E85-D8F12C0C6AD4}" type="slidenum">
              <a:rPr lang="en-US" smtClean="0"/>
              <a:pPr/>
              <a:t>8</a:t>
            </a:fld>
            <a:endParaRPr lang="en-US" dirty="0"/>
          </a:p>
        </p:txBody>
      </p:sp>
      <p:sp>
        <p:nvSpPr>
          <p:cNvPr id="6" name="Content Placeholder 1">
            <a:extLst>
              <a:ext uri="{FF2B5EF4-FFF2-40B4-BE49-F238E27FC236}">
                <a16:creationId xmlns:a16="http://schemas.microsoft.com/office/drawing/2014/main" xmlns="" id="{EED0CF8F-A68C-4F2C-B276-15357AFD1140}"/>
              </a:ext>
            </a:extLst>
          </p:cNvPr>
          <p:cNvSpPr txBox="1">
            <a:spLocks/>
          </p:cNvSpPr>
          <p:nvPr/>
        </p:nvSpPr>
        <p:spPr bwMode="auto">
          <a:xfrm>
            <a:off x="628322" y="1016208"/>
            <a:ext cx="8030197" cy="523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55000" lnSpcReduction="20000"/>
          </a:bodyPr>
          <a:lstStyle>
            <a:lvl1pPr marL="342900" indent="-342900" algn="l" defTabSz="457200" rtl="0" eaLnBrk="0" fontAlgn="base" hangingPunct="0">
              <a:spcBef>
                <a:spcPct val="20000"/>
              </a:spcBef>
              <a:spcAft>
                <a:spcPct val="0"/>
              </a:spcAft>
              <a:buClr>
                <a:srgbClr val="9FAF33"/>
              </a:buClr>
              <a:buFont typeface="Arial" panose="020B0604020202020204" pitchFamily="34" charset="0"/>
              <a:buChar char="•"/>
              <a:defRPr sz="2600" kern="1200">
                <a:solidFill>
                  <a:schemeClr val="bg1">
                    <a:lumMod val="65000"/>
                  </a:schemeClr>
                </a:solidFill>
                <a:latin typeface="Lucida Sans"/>
                <a:ea typeface="Lucida Sans" pitchFamily="34" charset="0"/>
                <a:cs typeface="Lucida Sans"/>
              </a:defRPr>
            </a:lvl1pPr>
            <a:lvl2pPr marL="742950" indent="-285750" algn="l" defTabSz="457200" rtl="0" eaLnBrk="0" fontAlgn="base" hangingPunct="0">
              <a:spcBef>
                <a:spcPct val="20000"/>
              </a:spcBef>
              <a:spcAft>
                <a:spcPct val="0"/>
              </a:spcAft>
              <a:buClr>
                <a:srgbClr val="9FAF33"/>
              </a:buClr>
              <a:buFont typeface="Arial" panose="020B0604020202020204" pitchFamily="34" charset="0"/>
              <a:buChar char="–"/>
              <a:defRPr sz="2600" kern="1200">
                <a:solidFill>
                  <a:schemeClr val="bg1">
                    <a:lumMod val="65000"/>
                  </a:schemeClr>
                </a:solidFill>
                <a:latin typeface="Lucida Sans"/>
                <a:ea typeface="Lucida Sans" pitchFamily="34" charset="0"/>
                <a:cs typeface="Lucida Sans"/>
              </a:defRPr>
            </a:lvl2pPr>
            <a:lvl3pPr marL="1143000" indent="-228600" algn="l" defTabSz="457200" rtl="0" eaLnBrk="0" fontAlgn="base" hangingPunct="0">
              <a:spcBef>
                <a:spcPct val="20000"/>
              </a:spcBef>
              <a:spcAft>
                <a:spcPct val="0"/>
              </a:spcAft>
              <a:buClr>
                <a:srgbClr val="9FAF33"/>
              </a:buClr>
              <a:buFont typeface="Arial" panose="020B0604020202020204" pitchFamily="34" charset="0"/>
              <a:buChar char="•"/>
              <a:defRPr sz="2600" kern="1200">
                <a:solidFill>
                  <a:schemeClr val="bg1">
                    <a:lumMod val="65000"/>
                  </a:schemeClr>
                </a:solidFill>
                <a:latin typeface="Lucida Sans"/>
                <a:ea typeface="Lucida Sans" pitchFamily="34" charset="0"/>
                <a:cs typeface="Lucida Sans"/>
              </a:defRPr>
            </a:lvl3pPr>
            <a:lvl4pPr marL="1600200" indent="-228600" algn="l" defTabSz="457200" rtl="0" eaLnBrk="0" fontAlgn="base" hangingPunct="0">
              <a:spcBef>
                <a:spcPct val="20000"/>
              </a:spcBef>
              <a:spcAft>
                <a:spcPct val="0"/>
              </a:spcAft>
              <a:buClr>
                <a:srgbClr val="9FAF33"/>
              </a:buClr>
              <a:buFont typeface="Arial" panose="020B0604020202020204" pitchFamily="34" charset="0"/>
              <a:buChar char="–"/>
              <a:defRPr sz="2600" kern="1200">
                <a:solidFill>
                  <a:schemeClr val="bg1">
                    <a:lumMod val="65000"/>
                  </a:schemeClr>
                </a:solidFill>
                <a:latin typeface="Lucida Sans"/>
                <a:ea typeface="Lucida Sans" pitchFamily="34" charset="0"/>
                <a:cs typeface="Lucida Sans"/>
              </a:defRPr>
            </a:lvl4pPr>
            <a:lvl5pPr marL="2057400" indent="-228600" algn="l" defTabSz="457200" rtl="0" eaLnBrk="0" fontAlgn="base" hangingPunct="0">
              <a:spcBef>
                <a:spcPct val="20000"/>
              </a:spcBef>
              <a:spcAft>
                <a:spcPct val="0"/>
              </a:spcAft>
              <a:buClr>
                <a:srgbClr val="9FAF33"/>
              </a:buClr>
              <a:buFont typeface="Arial" panose="020B0604020202020204" pitchFamily="34" charset="0"/>
              <a:buChar char="»"/>
              <a:defRPr sz="2600" kern="1200">
                <a:solidFill>
                  <a:schemeClr val="bg1">
                    <a:lumMod val="65000"/>
                  </a:schemeClr>
                </a:solidFill>
                <a:latin typeface="Lucida Sans"/>
                <a:ea typeface="Lucida Sans" pitchFamily="34" charset="0"/>
                <a:cs typeface="Lucida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ts val="600"/>
              </a:spcAft>
              <a:buClr>
                <a:srgbClr val="9FAF33"/>
              </a:buClr>
              <a:buSzTx/>
              <a:buNone/>
              <a:tabLst/>
              <a:defRPr/>
            </a:pPr>
            <a:endParaRPr kumimoji="0" lang="en-US" sz="3200" b="1" i="0" u="none" strike="noStrike" kern="1200" cap="none" spc="0" normalizeH="0" baseline="0" noProof="0" dirty="0">
              <a:ln>
                <a:noFill/>
              </a:ln>
              <a:solidFill>
                <a:srgbClr val="235987"/>
              </a:solidFill>
              <a:effectLst/>
              <a:uLnTx/>
              <a:uFillTx/>
              <a:latin typeface="Lucida Sans"/>
            </a:endParaRPr>
          </a:p>
          <a:p>
            <a:pPr marL="342900" marR="0" lvl="0" indent="-342900" algn="l" defTabSz="457200" rtl="0" eaLnBrk="0" fontAlgn="base" latinLnBrk="0" hangingPunct="0">
              <a:lnSpc>
                <a:spcPct val="100000"/>
              </a:lnSpc>
              <a:spcBef>
                <a:spcPct val="20000"/>
              </a:spcBef>
              <a:spcAft>
                <a:spcPts val="600"/>
              </a:spcAft>
              <a:buClr>
                <a:srgbClr val="9FAF33"/>
              </a:buClr>
              <a:buSzTx/>
              <a:buFont typeface="Arial" charset="0"/>
              <a:buChar char="•"/>
              <a:tabLst/>
              <a:defRPr/>
            </a:pPr>
            <a:r>
              <a:rPr kumimoji="0" lang="en-US" sz="3200" b="1" i="0" u="none" strike="noStrike" kern="1200" cap="none" spc="0" normalizeH="0" baseline="0" noProof="0" dirty="0">
                <a:ln>
                  <a:noFill/>
                </a:ln>
                <a:solidFill>
                  <a:srgbClr val="235987"/>
                </a:solidFill>
                <a:effectLst/>
                <a:uLnTx/>
                <a:uFillTx/>
                <a:latin typeface="Lucida Sans"/>
              </a:rPr>
              <a:t>Budget Neutrality</a:t>
            </a:r>
          </a:p>
          <a:p>
            <a:pPr marL="742950" marR="0" lvl="1" indent="-285750" algn="l" defTabSz="457200" rtl="0" eaLnBrk="0" fontAlgn="base" latinLnBrk="0" hangingPunct="0">
              <a:lnSpc>
                <a:spcPct val="120000"/>
              </a:lnSpc>
              <a:spcBef>
                <a:spcPct val="20000"/>
              </a:spcBef>
              <a:spcAft>
                <a:spcPts val="600"/>
              </a:spcAft>
              <a:buClr>
                <a:srgbClr val="9FAF33"/>
              </a:buClr>
              <a:buSzTx/>
              <a:buFont typeface="Arial" charset="0"/>
              <a:buChar char="–"/>
              <a:tabLst/>
              <a:defRPr/>
            </a:pPr>
            <a:r>
              <a:rPr kumimoji="0" lang="en-US" altLang="en-US" sz="2900" b="0" i="0" u="none" strike="noStrike" kern="1200" cap="none" spc="0" normalizeH="0" baseline="0" noProof="0" dirty="0">
                <a:ln>
                  <a:noFill/>
                </a:ln>
                <a:solidFill>
                  <a:srgbClr val="235987"/>
                </a:solidFill>
                <a:effectLst/>
                <a:uLnTx/>
                <a:uFillTx/>
                <a:latin typeface="Lucida Sans"/>
                <a:cs typeface="Arial" charset="0"/>
              </a:rPr>
              <a:t>Must result in federal expenditures for the five-year demonstration period that are no more than what would have been spent in the absence of the waiver.</a:t>
            </a:r>
            <a:endParaRPr kumimoji="0" lang="en-US" altLang="en-US" sz="1800" b="0" i="0" u="none" strike="noStrike" kern="1200" cap="none" spc="0" normalizeH="0" baseline="0" noProof="0" dirty="0">
              <a:ln>
                <a:noFill/>
              </a:ln>
              <a:solidFill>
                <a:srgbClr val="235987"/>
              </a:solidFill>
              <a:effectLst/>
              <a:uLnTx/>
              <a:uFillTx/>
              <a:latin typeface="Lucida Sans"/>
              <a:cs typeface="Arial" charset="0"/>
            </a:endParaRPr>
          </a:p>
          <a:p>
            <a:pPr marL="342900" marR="0" lvl="0" indent="-342900" algn="l" defTabSz="457200" rtl="0" eaLnBrk="0" fontAlgn="base" latinLnBrk="0" hangingPunct="0">
              <a:lnSpc>
                <a:spcPct val="100000"/>
              </a:lnSpc>
              <a:spcBef>
                <a:spcPct val="20000"/>
              </a:spcBef>
              <a:spcAft>
                <a:spcPts val="600"/>
              </a:spcAft>
              <a:buClr>
                <a:srgbClr val="9FAF33"/>
              </a:buClr>
              <a:buSzTx/>
              <a:buFont typeface="Arial" charset="0"/>
              <a:buChar char="•"/>
              <a:tabLst/>
              <a:defRPr/>
            </a:pPr>
            <a:r>
              <a:rPr kumimoji="0" lang="en-US" sz="3200" b="1" i="0" u="none" strike="noStrike" kern="1200" cap="none" spc="0" normalizeH="0" baseline="0" noProof="0" dirty="0">
                <a:ln>
                  <a:noFill/>
                </a:ln>
                <a:solidFill>
                  <a:srgbClr val="235987"/>
                </a:solidFill>
                <a:effectLst/>
                <a:uLnTx/>
                <a:uFillTx/>
                <a:latin typeface="Lucida Sans"/>
              </a:rPr>
              <a:t>Five–Year Demonstration Period</a:t>
            </a:r>
          </a:p>
          <a:p>
            <a:pPr marL="742950" marR="0" lvl="1" indent="-285750" algn="l" defTabSz="457200" rtl="0" eaLnBrk="0" fontAlgn="base" latinLnBrk="0" hangingPunct="0">
              <a:lnSpc>
                <a:spcPct val="120000"/>
              </a:lnSpc>
              <a:spcBef>
                <a:spcPct val="20000"/>
              </a:spcBef>
              <a:spcAft>
                <a:spcPts val="600"/>
              </a:spcAft>
              <a:buClr>
                <a:srgbClr val="9FAF33"/>
              </a:buClr>
              <a:buSzTx/>
              <a:buFont typeface="Arial" charset="0"/>
              <a:buChar char="–"/>
              <a:tabLst/>
              <a:defRPr/>
            </a:pPr>
            <a:r>
              <a:rPr kumimoji="0" lang="en-US" sz="2900" b="0" i="0" u="none" strike="noStrike" kern="1200" cap="none" spc="0" normalizeH="0" baseline="0" noProof="0" dirty="0">
                <a:ln>
                  <a:noFill/>
                </a:ln>
                <a:solidFill>
                  <a:srgbClr val="235987"/>
                </a:solidFill>
                <a:effectLst/>
                <a:uLnTx/>
                <a:uFillTx/>
                <a:latin typeface="Lucida Sans"/>
              </a:rPr>
              <a:t>Demonstrations are typically approved for five years.</a:t>
            </a:r>
          </a:p>
          <a:p>
            <a:pPr marL="742950" marR="0" lvl="1" indent="-285750" algn="l" defTabSz="457200" rtl="0" eaLnBrk="0" fontAlgn="base" latinLnBrk="0" hangingPunct="0">
              <a:lnSpc>
                <a:spcPct val="120000"/>
              </a:lnSpc>
              <a:spcBef>
                <a:spcPct val="20000"/>
              </a:spcBef>
              <a:spcAft>
                <a:spcPts val="600"/>
              </a:spcAft>
              <a:buClr>
                <a:srgbClr val="9FAF33"/>
              </a:buClr>
              <a:buSzTx/>
              <a:buFont typeface="Arial" charset="0"/>
              <a:buChar char="–"/>
              <a:tabLst/>
              <a:defRPr/>
            </a:pPr>
            <a:r>
              <a:rPr kumimoji="0" lang="en-US" altLang="en-US" sz="2900" b="0" i="0" u="none" strike="noStrike" kern="1200" cap="none" spc="0" normalizeH="0" baseline="0" noProof="0" dirty="0">
                <a:ln>
                  <a:noFill/>
                </a:ln>
                <a:solidFill>
                  <a:srgbClr val="376092"/>
                </a:solidFill>
                <a:effectLst/>
                <a:uLnTx/>
                <a:uFillTx/>
                <a:latin typeface="Lucida Sans"/>
                <a:cs typeface="Arial" charset="0"/>
              </a:rPr>
              <a:t>Expected savings and performance outcome milestones must be achieved within five years.</a:t>
            </a:r>
          </a:p>
          <a:p>
            <a:pPr marL="742950" marR="0" lvl="1" indent="-285750" algn="l" defTabSz="457200" rtl="0" eaLnBrk="0" fontAlgn="base" latinLnBrk="0" hangingPunct="0">
              <a:lnSpc>
                <a:spcPct val="120000"/>
              </a:lnSpc>
              <a:spcBef>
                <a:spcPct val="20000"/>
              </a:spcBef>
              <a:spcAft>
                <a:spcPts val="600"/>
              </a:spcAft>
              <a:buClr>
                <a:srgbClr val="9FAF33"/>
              </a:buClr>
              <a:buSzTx/>
              <a:buFont typeface="Arial" charset="0"/>
              <a:buChar char="–"/>
              <a:tabLst/>
              <a:defRPr/>
            </a:pPr>
            <a:r>
              <a:rPr kumimoji="0" lang="en-US" altLang="en-US" sz="2900" b="0" i="0" u="none" strike="noStrike" kern="1200" cap="none" spc="0" normalizeH="0" baseline="0" noProof="0" dirty="0">
                <a:ln>
                  <a:noFill/>
                </a:ln>
                <a:solidFill>
                  <a:srgbClr val="376092"/>
                </a:solidFill>
                <a:effectLst/>
                <a:uLnTx/>
                <a:uFillTx/>
                <a:latin typeface="Lucida Sans"/>
                <a:cs typeface="Arial" charset="0"/>
              </a:rPr>
              <a:t>The transformation is expected to be sustainable after the demonstration period ends.</a:t>
            </a:r>
            <a:endParaRPr kumimoji="0" lang="en-US" sz="1800" b="0" i="0" u="none" strike="noStrike" kern="1200" cap="none" spc="0" normalizeH="0" baseline="0" noProof="0" dirty="0">
              <a:ln>
                <a:noFill/>
              </a:ln>
              <a:solidFill>
                <a:srgbClr val="235987"/>
              </a:solidFill>
              <a:effectLst/>
              <a:uLnTx/>
              <a:uFillTx/>
              <a:latin typeface="Lucida Sans"/>
            </a:endParaRPr>
          </a:p>
          <a:p>
            <a:pPr marL="342900" marR="0" lvl="0" indent="-342900" algn="l" defTabSz="457200" rtl="0" eaLnBrk="0" fontAlgn="base" latinLnBrk="0" hangingPunct="0">
              <a:lnSpc>
                <a:spcPct val="100000"/>
              </a:lnSpc>
              <a:spcBef>
                <a:spcPct val="20000"/>
              </a:spcBef>
              <a:spcAft>
                <a:spcPts val="600"/>
              </a:spcAft>
              <a:buClr>
                <a:srgbClr val="9FAF33"/>
              </a:buClr>
              <a:buSzTx/>
              <a:buFont typeface="Arial" charset="0"/>
              <a:buChar char="•"/>
              <a:tabLst/>
              <a:defRPr/>
            </a:pPr>
            <a:r>
              <a:rPr kumimoji="0" lang="en-US" sz="3200" b="1" i="0" u="none" strike="noStrike" kern="1200" cap="none" spc="0" normalizeH="0" baseline="0" noProof="0" dirty="0">
                <a:ln>
                  <a:noFill/>
                </a:ln>
                <a:solidFill>
                  <a:srgbClr val="235987"/>
                </a:solidFill>
                <a:effectLst/>
                <a:uLnTx/>
                <a:uFillTx/>
                <a:latin typeface="Lucida Sans"/>
              </a:rPr>
              <a:t>Rigorous Evaluation</a:t>
            </a:r>
          </a:p>
          <a:p>
            <a:pPr marL="742950" marR="0" lvl="1" indent="-285750" algn="l" defTabSz="457200" rtl="0" eaLnBrk="0" fontAlgn="base" latinLnBrk="0" hangingPunct="0">
              <a:lnSpc>
                <a:spcPct val="120000"/>
              </a:lnSpc>
              <a:spcBef>
                <a:spcPct val="20000"/>
              </a:spcBef>
              <a:spcAft>
                <a:spcPts val="600"/>
              </a:spcAft>
              <a:buClr>
                <a:srgbClr val="9FAF33"/>
              </a:buClr>
              <a:buSzTx/>
              <a:buFont typeface="Arial" charset="0"/>
              <a:buChar char="–"/>
              <a:tabLst/>
              <a:defRPr/>
            </a:pPr>
            <a:r>
              <a:rPr kumimoji="0" lang="en-US" altLang="en-US" sz="2900" b="0" i="0" u="none" strike="noStrike" kern="1200" cap="none" spc="0" normalizeH="0" baseline="0" noProof="0" dirty="0">
                <a:ln>
                  <a:noFill/>
                </a:ln>
                <a:solidFill>
                  <a:srgbClr val="376092"/>
                </a:solidFill>
                <a:effectLst/>
                <a:uLnTx/>
                <a:uFillTx/>
                <a:latin typeface="Lucida Sans"/>
                <a:cs typeface="Arial" charset="0"/>
              </a:rPr>
              <a:t>Comprehensive evaluation is required to confirm or test the degree to which the program achieves the intended benefits.</a:t>
            </a:r>
          </a:p>
          <a:p>
            <a:pPr marL="342900" marR="0" lvl="1" indent="-342900" algn="l" defTabSz="457200" rtl="0" eaLnBrk="0" fontAlgn="base" latinLnBrk="0" hangingPunct="0">
              <a:lnSpc>
                <a:spcPct val="100000"/>
              </a:lnSpc>
              <a:spcBef>
                <a:spcPts val="1200"/>
              </a:spcBef>
              <a:spcAft>
                <a:spcPts val="600"/>
              </a:spcAft>
              <a:buClr>
                <a:srgbClr val="9FAF33"/>
              </a:buClr>
              <a:buSzTx/>
              <a:buFont typeface="Arial" charset="0"/>
              <a:buChar char="•"/>
              <a:tabLst/>
              <a:defRPr/>
            </a:pPr>
            <a:r>
              <a:rPr kumimoji="0" lang="en-US" altLang="en-US" sz="3300" b="1" i="0" u="none" strike="noStrike" kern="1200" cap="none" spc="0" normalizeH="0" baseline="0" noProof="0" dirty="0">
                <a:ln>
                  <a:noFill/>
                </a:ln>
                <a:solidFill>
                  <a:srgbClr val="235987"/>
                </a:solidFill>
                <a:effectLst/>
                <a:uLnTx/>
                <a:uFillTx/>
                <a:latin typeface="Lucida Sans"/>
              </a:rPr>
              <a:t>Public Notice and Tribal Consultation</a:t>
            </a:r>
          </a:p>
          <a:p>
            <a:pPr marL="742950" marR="0" lvl="1" indent="-285750" algn="l" defTabSz="457200" rtl="0" eaLnBrk="0" fontAlgn="base" latinLnBrk="0" hangingPunct="0">
              <a:lnSpc>
                <a:spcPct val="120000"/>
              </a:lnSpc>
              <a:spcBef>
                <a:spcPct val="20000"/>
              </a:spcBef>
              <a:spcAft>
                <a:spcPts val="600"/>
              </a:spcAft>
              <a:buClr>
                <a:srgbClr val="9FAF33"/>
              </a:buClr>
              <a:buSzTx/>
              <a:buFont typeface="Arial" charset="0"/>
              <a:buChar char="–"/>
              <a:tabLst/>
              <a:defRPr/>
            </a:pPr>
            <a:endParaRPr kumimoji="0" lang="en-US" altLang="en-US" sz="2900" b="0" i="0" u="none" strike="noStrike" kern="1200" cap="none" spc="0" normalizeH="0" baseline="0" noProof="0" dirty="0">
              <a:ln>
                <a:noFill/>
              </a:ln>
              <a:solidFill>
                <a:srgbClr val="376092"/>
              </a:solidFill>
              <a:effectLst/>
              <a:uLnTx/>
              <a:uFillTx/>
              <a:latin typeface="Lucida Sans"/>
              <a:cs typeface="Arial" charset="0"/>
            </a:endParaRPr>
          </a:p>
          <a:p>
            <a:pPr marL="742950" marR="0" lvl="1" indent="-285750" algn="l" defTabSz="457200" rtl="0" eaLnBrk="0" fontAlgn="base" latinLnBrk="0" hangingPunct="0">
              <a:lnSpc>
                <a:spcPct val="120000"/>
              </a:lnSpc>
              <a:spcBef>
                <a:spcPct val="20000"/>
              </a:spcBef>
              <a:spcAft>
                <a:spcPts val="600"/>
              </a:spcAft>
              <a:buClr>
                <a:srgbClr val="9FAF33"/>
              </a:buClr>
              <a:buSzTx/>
              <a:buFont typeface="Arial" charset="0"/>
              <a:buChar char="–"/>
              <a:tabLst/>
              <a:defRPr/>
            </a:pPr>
            <a:endParaRPr kumimoji="0" lang="en-US" altLang="en-US" sz="1800" b="0" i="0" u="none" strike="noStrike" kern="1200" cap="none" spc="0" normalizeH="0" baseline="0" noProof="0" dirty="0">
              <a:ln>
                <a:noFill/>
              </a:ln>
              <a:solidFill>
                <a:srgbClr val="376092"/>
              </a:solidFill>
              <a:effectLst/>
              <a:uLnTx/>
              <a:uFillTx/>
              <a:latin typeface="Lucida Sans"/>
              <a:cs typeface="Arial" charset="0"/>
            </a:endParaRPr>
          </a:p>
          <a:p>
            <a:pPr marL="742950" marR="0" lvl="1" indent="-285750" algn="l" defTabSz="457200" rtl="0" eaLnBrk="0" fontAlgn="base" latinLnBrk="0" hangingPunct="0">
              <a:lnSpc>
                <a:spcPct val="100000"/>
              </a:lnSpc>
              <a:spcBef>
                <a:spcPct val="20000"/>
              </a:spcBef>
              <a:spcAft>
                <a:spcPct val="0"/>
              </a:spcAft>
              <a:buClr>
                <a:srgbClr val="9FAF33"/>
              </a:buClr>
              <a:buSzTx/>
              <a:buFont typeface="Arial" charset="0"/>
              <a:buChar char="–"/>
              <a:tabLst/>
              <a:defRPr/>
            </a:pPr>
            <a:endParaRPr kumimoji="0" lang="en-US" altLang="en-US" sz="1800" b="0" i="0" u="none" strike="noStrike" kern="1200" cap="none" spc="0" normalizeH="0" baseline="0" noProof="0" dirty="0">
              <a:ln>
                <a:noFill/>
              </a:ln>
              <a:solidFill>
                <a:srgbClr val="376092"/>
              </a:solidFill>
              <a:effectLst/>
              <a:uLnTx/>
              <a:uFillTx/>
              <a:latin typeface="Lucida Sans"/>
              <a:cs typeface="Arial" charset="0"/>
            </a:endParaRPr>
          </a:p>
          <a:p>
            <a:pPr marL="742950" marR="0" lvl="1" indent="-285750" algn="l" defTabSz="457200" rtl="0" eaLnBrk="0" fontAlgn="base" latinLnBrk="0" hangingPunct="0">
              <a:lnSpc>
                <a:spcPct val="100000"/>
              </a:lnSpc>
              <a:spcBef>
                <a:spcPct val="20000"/>
              </a:spcBef>
              <a:spcAft>
                <a:spcPct val="0"/>
              </a:spcAft>
              <a:buClr>
                <a:srgbClr val="9FAF33"/>
              </a:buClr>
              <a:buSzTx/>
              <a:buFont typeface="Arial" charset="0"/>
              <a:buChar char="–"/>
              <a:tabLst/>
              <a:defRPr/>
            </a:pPr>
            <a:endParaRPr kumimoji="0" lang="en-US" altLang="en-US" sz="1800" b="0" i="0" u="none" strike="noStrike" kern="1200" cap="none" spc="0" normalizeH="0" baseline="0" noProof="0" dirty="0">
              <a:ln>
                <a:noFill/>
              </a:ln>
              <a:solidFill>
                <a:srgbClr val="376092"/>
              </a:solidFill>
              <a:effectLst/>
              <a:uLnTx/>
              <a:uFillTx/>
              <a:latin typeface="Lucida Sans"/>
              <a:cs typeface="Arial" charset="0"/>
            </a:endParaRPr>
          </a:p>
          <a:p>
            <a:pPr marL="742950" marR="0" lvl="1" indent="-285750" algn="l" defTabSz="457200" rtl="0" eaLnBrk="0" fontAlgn="base" latinLnBrk="0" hangingPunct="0">
              <a:lnSpc>
                <a:spcPct val="100000"/>
              </a:lnSpc>
              <a:spcBef>
                <a:spcPct val="20000"/>
              </a:spcBef>
              <a:spcAft>
                <a:spcPct val="0"/>
              </a:spcAft>
              <a:buClr>
                <a:srgbClr val="9FAF33"/>
              </a:buClr>
              <a:buSzTx/>
              <a:buFont typeface="Arial" charset="0"/>
              <a:buChar char="–"/>
              <a:tabLst/>
              <a:defRPr/>
            </a:pPr>
            <a:endParaRPr kumimoji="0" lang="en-US" sz="1600" b="0" i="0" u="none" strike="noStrike" kern="1200" cap="none" spc="0" normalizeH="0" baseline="0" noProof="0" dirty="0">
              <a:ln>
                <a:noFill/>
              </a:ln>
              <a:solidFill>
                <a:srgbClr val="235987"/>
              </a:solidFill>
              <a:effectLst/>
              <a:uLnTx/>
              <a:uFillTx/>
              <a:latin typeface="Lucida Sans"/>
            </a:endParaRPr>
          </a:p>
          <a:p>
            <a:pPr marL="742950" marR="0" lvl="1" indent="-285750" algn="l" defTabSz="457200" rtl="0" eaLnBrk="0" fontAlgn="base" latinLnBrk="0" hangingPunct="0">
              <a:lnSpc>
                <a:spcPct val="100000"/>
              </a:lnSpc>
              <a:spcBef>
                <a:spcPct val="20000"/>
              </a:spcBef>
              <a:spcAft>
                <a:spcPct val="0"/>
              </a:spcAft>
              <a:buClr>
                <a:srgbClr val="9FAF33"/>
              </a:buClr>
              <a:buSzTx/>
              <a:buFont typeface="Arial" charset="0"/>
              <a:buChar char="–"/>
              <a:tabLst/>
              <a:defRPr/>
            </a:pPr>
            <a:endParaRPr kumimoji="0" lang="en-US" sz="2600" b="0" i="0" u="none" strike="noStrike" kern="1200" cap="none" spc="0" normalizeH="0" baseline="0" noProof="0" dirty="0">
              <a:ln>
                <a:noFill/>
              </a:ln>
              <a:solidFill>
                <a:sysClr val="window" lastClr="FFFFFF">
                  <a:lumMod val="65000"/>
                </a:sysClr>
              </a:solidFill>
              <a:effectLst/>
              <a:uLnTx/>
              <a:uFillTx/>
              <a:latin typeface="Lucida Sans"/>
            </a:endParaRPr>
          </a:p>
        </p:txBody>
      </p:sp>
      <p:pic>
        <p:nvPicPr>
          <p:cNvPr id="7" name="Picture 6">
            <a:extLst>
              <a:ext uri="{FF2B5EF4-FFF2-40B4-BE49-F238E27FC236}">
                <a16:creationId xmlns:a16="http://schemas.microsoft.com/office/drawing/2014/main" xmlns="" id="{E89D2FF5-03F3-48E0-8274-CF25DDD1411C}"/>
              </a:ext>
            </a:extLst>
          </p:cNvPr>
          <p:cNvPicPr>
            <a:picLocks noChangeAspect="1"/>
          </p:cNvPicPr>
          <p:nvPr/>
        </p:nvPicPr>
        <p:blipFill>
          <a:blip r:embed="rId2"/>
          <a:stretch>
            <a:fillRect/>
          </a:stretch>
        </p:blipFill>
        <p:spPr>
          <a:xfrm>
            <a:off x="483873" y="6363928"/>
            <a:ext cx="1091368" cy="226308"/>
          </a:xfrm>
          <a:prstGeom prst="rect">
            <a:avLst/>
          </a:prstGeom>
        </p:spPr>
      </p:pic>
    </p:spTree>
    <p:extLst>
      <p:ext uri="{BB962C8B-B14F-4D97-AF65-F5344CB8AC3E}">
        <p14:creationId xmlns:p14="http://schemas.microsoft.com/office/powerpoint/2010/main" val="3285199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17FF1B-F975-4B91-BD5A-7AD866A632B4}"/>
              </a:ext>
            </a:extLst>
          </p:cNvPr>
          <p:cNvSpPr>
            <a:spLocks noGrp="1"/>
          </p:cNvSpPr>
          <p:nvPr>
            <p:ph type="title"/>
          </p:nvPr>
        </p:nvSpPr>
        <p:spPr/>
        <p:txBody>
          <a:bodyPr/>
          <a:lstStyle/>
          <a:p>
            <a:r>
              <a:rPr lang="en-US" dirty="0"/>
              <a:t>Partnering with ACHs for Delivery Reform</a:t>
            </a:r>
          </a:p>
        </p:txBody>
      </p:sp>
      <p:sp>
        <p:nvSpPr>
          <p:cNvPr id="4" name="Slide Number Placeholder 3">
            <a:extLst>
              <a:ext uri="{FF2B5EF4-FFF2-40B4-BE49-F238E27FC236}">
                <a16:creationId xmlns:a16="http://schemas.microsoft.com/office/drawing/2014/main" xmlns="" id="{EB188CC6-F965-4589-8C50-AECE0E86DBFF}"/>
              </a:ext>
            </a:extLst>
          </p:cNvPr>
          <p:cNvSpPr>
            <a:spLocks noGrp="1"/>
          </p:cNvSpPr>
          <p:nvPr>
            <p:ph type="sldNum" sz="quarter" idx="16"/>
          </p:nvPr>
        </p:nvSpPr>
        <p:spPr/>
        <p:txBody>
          <a:bodyPr/>
          <a:lstStyle/>
          <a:p>
            <a:fld id="{D1A1D18C-9B91-9049-9E85-D8F12C0C6AD4}" type="slidenum">
              <a:rPr lang="en-US" smtClean="0"/>
              <a:pPr/>
              <a:t>9</a:t>
            </a:fld>
            <a:endParaRPr lang="en-US" dirty="0"/>
          </a:p>
        </p:txBody>
      </p:sp>
      <p:pic>
        <p:nvPicPr>
          <p:cNvPr id="5" name="Content Placeholder 4">
            <a:extLst>
              <a:ext uri="{FF2B5EF4-FFF2-40B4-BE49-F238E27FC236}">
                <a16:creationId xmlns:a16="http://schemas.microsoft.com/office/drawing/2014/main" xmlns="" id="{8178B559-50C6-4D9F-AA21-2199C81B136B}"/>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716973" y="1287463"/>
            <a:ext cx="8033903"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BD7C0BD1-4717-49E2-A322-242C19216EE6}"/>
              </a:ext>
            </a:extLst>
          </p:cNvPr>
          <p:cNvPicPr>
            <a:picLocks noChangeAspect="1"/>
          </p:cNvPicPr>
          <p:nvPr/>
        </p:nvPicPr>
        <p:blipFill>
          <a:blip r:embed="rId3"/>
          <a:stretch>
            <a:fillRect/>
          </a:stretch>
        </p:blipFill>
        <p:spPr>
          <a:xfrm>
            <a:off x="483873" y="6363928"/>
            <a:ext cx="1091368" cy="226308"/>
          </a:xfrm>
          <a:prstGeom prst="rect">
            <a:avLst/>
          </a:prstGeom>
        </p:spPr>
      </p:pic>
    </p:spTree>
    <p:extLst>
      <p:ext uri="{BB962C8B-B14F-4D97-AF65-F5344CB8AC3E}">
        <p14:creationId xmlns:p14="http://schemas.microsoft.com/office/powerpoint/2010/main" val="23895769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Pierce County ACH 1">
      <a:dk1>
        <a:srgbClr val="383092"/>
      </a:dk1>
      <a:lt1>
        <a:sysClr val="window" lastClr="FFFFFF"/>
      </a:lt1>
      <a:dk2>
        <a:srgbClr val="9E1E62"/>
      </a:dk2>
      <a:lt2>
        <a:srgbClr val="E7E6E6"/>
      </a:lt2>
      <a:accent1>
        <a:srgbClr val="8CC63E"/>
      </a:accent1>
      <a:accent2>
        <a:srgbClr val="20ACE3"/>
      </a:accent2>
      <a:accent3>
        <a:srgbClr val="F05A28"/>
      </a:accent3>
      <a:accent4>
        <a:srgbClr val="FFC000"/>
      </a:accent4>
      <a:accent5>
        <a:srgbClr val="383092"/>
      </a:accent5>
      <a:accent6>
        <a:srgbClr val="9E1E62"/>
      </a:accent6>
      <a:hlink>
        <a:srgbClr val="383092"/>
      </a:hlink>
      <a:folHlink>
        <a:srgbClr val="F05A28"/>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p3d/>
      </a:spPr>
      <a:bodyPr spcFirstLastPara="0" vert="horz" wrap="square" lIns="72390" tIns="72390" rIns="72390" bIns="72390" numCol="1" spcCol="1270" anchor="ctr" anchorCtr="0">
        <a:noAutofit/>
      </a:bodyPr>
      <a:lstStyle>
        <a:defPPr marL="0" indent="0" algn="ctr" defTabSz="844550">
          <a:lnSpc>
            <a:spcPct val="90000"/>
          </a:lnSpc>
          <a:spcBef>
            <a:spcPct val="0"/>
          </a:spcBef>
          <a:spcAft>
            <a:spcPct val="35000"/>
          </a:spcAft>
          <a:buNone/>
          <a:defRPr sz="1900" kern="1200" dirty="0"/>
        </a:defPPr>
      </a:lstStyle>
      <a:style>
        <a:lnRef idx="0">
          <a:scrgbClr r="0" g="0" b="0"/>
        </a:lnRef>
        <a:fillRef idx="0">
          <a:scrgbClr r="0" g="0" b="0"/>
        </a:fillRef>
        <a:effectRef idx="0">
          <a:scrgbClr r="0" g="0" b="0"/>
        </a:effectRef>
        <a:fontRef idx="minor">
          <a:schemeClr val="dk1"/>
        </a:fontRef>
      </a:style>
    </a:tx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4">
      <a:dk1>
        <a:srgbClr val="262626"/>
      </a:dk1>
      <a:lt1>
        <a:sysClr val="window" lastClr="FFFFFF"/>
      </a:lt1>
      <a:dk2>
        <a:srgbClr val="44546A"/>
      </a:dk2>
      <a:lt2>
        <a:srgbClr val="E7E6E6"/>
      </a:lt2>
      <a:accent1>
        <a:srgbClr val="233F70"/>
      </a:accent1>
      <a:accent2>
        <a:srgbClr val="2F5496"/>
      </a:accent2>
      <a:accent3>
        <a:srgbClr val="A5A5A5"/>
      </a:accent3>
      <a:accent4>
        <a:srgbClr val="2F5496"/>
      </a:accent4>
      <a:accent5>
        <a:srgbClr val="7093D2"/>
      </a:accent5>
      <a:accent6>
        <a:srgbClr val="233F70"/>
      </a:accent6>
      <a:hlink>
        <a:srgbClr val="233F70"/>
      </a:hlink>
      <a:folHlink>
        <a:srgbClr val="2F5496"/>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6113998FE1134896F5E12055BD5DAD" ma:contentTypeVersion="8" ma:contentTypeDescription="Create a new document." ma:contentTypeScope="" ma:versionID="e96b43d79f679e9a2d125cf0802088cc">
  <xsd:schema xmlns:xsd="http://www.w3.org/2001/XMLSchema" xmlns:xs="http://www.w3.org/2001/XMLSchema" xmlns:p="http://schemas.microsoft.com/office/2006/metadata/properties" xmlns:ns2="688b71f3-5a4e-4775-8292-0da8906e984e" xmlns:ns3="ba1267ef-78a4-4250-9f41-8515f56aa9a4" targetNamespace="http://schemas.microsoft.com/office/2006/metadata/properties" ma:root="true" ma:fieldsID="c27967b0e7390037753a2a1d0f4ad32d" ns2:_="" ns3:_="">
    <xsd:import namespace="688b71f3-5a4e-4775-8292-0da8906e984e"/>
    <xsd:import namespace="ba1267ef-78a4-4250-9f41-8515f56aa9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8b71f3-5a4e-4775-8292-0da8906e984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1267ef-78a4-4250-9f41-8515f56aa9a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88b71f3-5a4e-4775-8292-0da8906e984e">
      <UserInfo>
        <DisplayName>Lena Nachand</DisplayName>
        <AccountId>20</AccountId>
        <AccountType/>
      </UserInfo>
      <UserInfo>
        <DisplayName>Alisa Solberg</DisplayName>
        <AccountId>17</AccountId>
        <AccountType/>
      </UserInfo>
      <UserInfo>
        <DisplayName>Robbi Kay Norman</DisplayName>
        <AccountId>34</AccountId>
        <AccountType/>
      </UserInfo>
      <UserInfo>
        <DisplayName>Vanessa Perdomo</DisplayName>
        <AccountId>21</AccountId>
        <AccountType/>
      </UserInfo>
    </SharedWithUsers>
  </documentManagement>
</p:properties>
</file>

<file path=customXml/itemProps1.xml><?xml version="1.0" encoding="utf-8"?>
<ds:datastoreItem xmlns:ds="http://schemas.openxmlformats.org/officeDocument/2006/customXml" ds:itemID="{8825DD72-F042-45EC-A716-88E53AA3DD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8b71f3-5a4e-4775-8292-0da8906e984e"/>
    <ds:schemaRef ds:uri="ba1267ef-78a4-4250-9f41-8515f56aa9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19E798-3FA1-447D-897B-3DFA8CF468AE}">
  <ds:schemaRefs>
    <ds:schemaRef ds:uri="http://schemas.microsoft.com/sharepoint/v3/contenttype/forms"/>
  </ds:schemaRefs>
</ds:datastoreItem>
</file>

<file path=customXml/itemProps3.xml><?xml version="1.0" encoding="utf-8"?>
<ds:datastoreItem xmlns:ds="http://schemas.openxmlformats.org/officeDocument/2006/customXml" ds:itemID="{CC70DDA8-2A17-4548-B608-9D3FD7FCE649}">
  <ds:schemaRefs>
    <ds:schemaRef ds:uri="http://schemas.microsoft.com/office/2006/metadata/properties"/>
    <ds:schemaRef ds:uri="688b71f3-5a4e-4775-8292-0da8906e984e"/>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ba1267ef-78a4-4250-9f41-8515f56aa9a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44291</TotalTime>
  <Words>2069</Words>
  <Application>Microsoft Office PowerPoint</Application>
  <PresentationFormat>On-screen Show (4:3)</PresentationFormat>
  <Paragraphs>432</Paragraphs>
  <Slides>49</Slides>
  <Notes>8</Notes>
  <HiddenSlides>0</HiddenSlides>
  <MMClips>1</MMClips>
  <ScaleCrop>false</ScaleCrop>
  <HeadingPairs>
    <vt:vector size="8" baseType="variant">
      <vt:variant>
        <vt:lpstr>Fonts Used</vt:lpstr>
      </vt:variant>
      <vt:variant>
        <vt:i4>16</vt:i4>
      </vt:variant>
      <vt:variant>
        <vt:lpstr>Theme</vt:lpstr>
      </vt:variant>
      <vt:variant>
        <vt:i4>4</vt:i4>
      </vt:variant>
      <vt:variant>
        <vt:lpstr>Embedded OLE Servers</vt:lpstr>
      </vt:variant>
      <vt:variant>
        <vt:i4>2</vt:i4>
      </vt:variant>
      <vt:variant>
        <vt:lpstr>Slide Titles</vt:lpstr>
      </vt:variant>
      <vt:variant>
        <vt:i4>49</vt:i4>
      </vt:variant>
    </vt:vector>
  </HeadingPairs>
  <TitlesOfParts>
    <vt:vector size="71" baseType="lpstr">
      <vt:lpstr>ＭＳ Ｐゴシック</vt:lpstr>
      <vt:lpstr>American Typewriter</vt:lpstr>
      <vt:lpstr>Arial</vt:lpstr>
      <vt:lpstr>Calibri</vt:lpstr>
      <vt:lpstr>Calibri Light</vt:lpstr>
      <vt:lpstr>Courier New</vt:lpstr>
      <vt:lpstr>Franklin Gothic Book</vt:lpstr>
      <vt:lpstr>Gill Sans</vt:lpstr>
      <vt:lpstr>Lucida Grande</vt:lpstr>
      <vt:lpstr>Lucida Sans</vt:lpstr>
      <vt:lpstr>Myriad Pro Cond</vt:lpstr>
      <vt:lpstr>Roboto Regular</vt:lpstr>
      <vt:lpstr>Rockwell</vt:lpstr>
      <vt:lpstr>Trebuchet MS</vt:lpstr>
      <vt:lpstr>Wingdings</vt:lpstr>
      <vt:lpstr>ヒラギノ角ゴ ProN W3</vt:lpstr>
      <vt:lpstr>Office Theme</vt:lpstr>
      <vt:lpstr>1_Office Theme</vt:lpstr>
      <vt:lpstr>3_Office Theme</vt:lpstr>
      <vt:lpstr>5_Office Theme</vt:lpstr>
      <vt:lpstr>think-cell Slide</vt:lpstr>
      <vt:lpstr>Chart</vt:lpstr>
      <vt:lpstr>Communities Joined in Action (CJA) Conference 2018</vt:lpstr>
      <vt:lpstr>PowerPoint Presentation</vt:lpstr>
      <vt:lpstr>The Big Picture: We’re spending more…</vt:lpstr>
      <vt:lpstr>…and getting less for it</vt:lpstr>
      <vt:lpstr>Health Spend Per Person by Type of Service</vt:lpstr>
      <vt:lpstr>Role of Social Determinants of Health</vt:lpstr>
      <vt:lpstr>CMS Approval Authorizes Federal Funding for Medicaid Transformation</vt:lpstr>
      <vt:lpstr>CMS Requirements</vt:lpstr>
      <vt:lpstr>Partnering with ACHs for Delivery Reform</vt:lpstr>
      <vt:lpstr>Theory of Change</vt:lpstr>
      <vt:lpstr>ACH Project Toolkit</vt:lpstr>
      <vt:lpstr>PowerPoint Presentation</vt:lpstr>
      <vt:lpstr>Healthier Washington</vt:lpstr>
      <vt:lpstr>Washington's Medicaid Transformation Goals</vt:lpstr>
      <vt:lpstr>Regional Health Improvement Plan in Action:  Five Years From Now</vt:lpstr>
      <vt:lpstr>Historical Context</vt:lpstr>
      <vt:lpstr>ACHs by Rank of Medicaid Population</vt:lpstr>
      <vt:lpstr>Pierce County ACH</vt:lpstr>
      <vt:lpstr>Pierce County  Accountable Communities of Health</vt:lpstr>
      <vt:lpstr>Organizational Structure</vt:lpstr>
      <vt:lpstr>Quadruple AIM Approach</vt:lpstr>
      <vt:lpstr>Achieving The Quadruple Aim: An ‘Intersections’ Model For Care That Creates Healthy Communities</vt:lpstr>
      <vt:lpstr>Action: Transformation of Care Access Delivery Settings</vt:lpstr>
      <vt:lpstr>Focus Areas &amp; Programmatic Priorities</vt:lpstr>
      <vt:lpstr>Distribution of Funds</vt:lpstr>
      <vt:lpstr>Sustainability: Community Resiliency Fund</vt:lpstr>
      <vt:lpstr>Community Care Coordination:   Pathways Community HUB</vt:lpstr>
      <vt:lpstr>PowerPoint Presentation</vt:lpstr>
      <vt:lpstr>PowerPoint Presentation</vt:lpstr>
      <vt:lpstr>Data for Pregnant Women</vt:lpstr>
      <vt:lpstr>Infant Deaths by Zip Code 2006-2015</vt:lpstr>
      <vt:lpstr>Low Birth Rates by Zip Code 2006-2015</vt:lpstr>
      <vt:lpstr>Pathways History</vt:lpstr>
      <vt:lpstr>Pathways HUB by State</vt:lpstr>
      <vt:lpstr>Endorsers of the Pathways Community  HUB Model</vt:lpstr>
      <vt:lpstr>PowerPoint Presentation</vt:lpstr>
      <vt:lpstr>PowerPoint Presentation</vt:lpstr>
      <vt:lpstr>Key Components for Pierce Pathways Pilot</vt:lpstr>
      <vt:lpstr>Key Components (continued)</vt:lpstr>
      <vt:lpstr>3B: Maternal &amp; Child Health Metrics</vt:lpstr>
      <vt:lpstr> 3B: Maternal &amp; Child Health Current State</vt:lpstr>
      <vt:lpstr>Pathways is Community Empowerment Through Community Health Workers</vt:lpstr>
      <vt:lpstr>PowerPoint Presentation</vt:lpstr>
      <vt:lpstr>Community-driven Action Planning</vt:lpstr>
      <vt:lpstr>Transformation Plan Next Steps</vt:lpstr>
      <vt:lpstr>Portfolio of Assessments – Timeline Details</vt:lpstr>
      <vt:lpstr>PowerPoint Presentation</vt:lpstr>
      <vt:lpstr>Questions &amp; Discussion</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Alisha Fehrenbacher;Lena Nachand;Alisa Solberg;Robbi Kay Norman</dc:creator>
  <cp:lastModifiedBy>Stephanie Ondrias2</cp:lastModifiedBy>
  <cp:revision>232</cp:revision>
  <cp:lastPrinted>2017-09-12T16:19:42Z</cp:lastPrinted>
  <dcterms:created xsi:type="dcterms:W3CDTF">2015-06-29T20:47:18Z</dcterms:created>
  <dcterms:modified xsi:type="dcterms:W3CDTF">2018-02-13T23:46:37Z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0x010100316113998FE1134896F5E12055BD5DAD</vt:lpwstr>
  </property>
</Properties>
</file>