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9" r:id="rId2"/>
    <p:sldId id="260" r:id="rId3"/>
    <p:sldId id="261" r:id="rId4"/>
    <p:sldId id="262" r:id="rId5"/>
    <p:sldId id="269" r:id="rId6"/>
    <p:sldId id="275" r:id="rId7"/>
    <p:sldId id="276" r:id="rId8"/>
    <p:sldId id="281" r:id="rId9"/>
    <p:sldId id="277" r:id="rId10"/>
    <p:sldId id="280" r:id="rId11"/>
    <p:sldId id="278" r:id="rId12"/>
    <p:sldId id="279" r:id="rId13"/>
    <p:sldId id="266" r:id="rId14"/>
    <p:sldId id="267"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ame"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snapToGrid="0">
      <p:cViewPr varScale="1">
        <p:scale>
          <a:sx n="74" d="100"/>
          <a:sy n="74" d="100"/>
        </p:scale>
        <p:origin x="144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E5E60-ABAD-4D3D-859D-D71CB1A88C45}" type="datetimeFigureOut">
              <a:rPr lang="en-US" smtClean="0"/>
              <a:pPr/>
              <a:t>2/20/2018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BB7E5-3869-4695-A5A1-D333BE966857}" type="slidenum">
              <a:rPr lang="en-US" smtClean="0"/>
              <a:pPr/>
              <a:t>‹#›</a:t>
            </a:fld>
            <a:endParaRPr lang="en-US" dirty="0"/>
          </a:p>
        </p:txBody>
      </p:sp>
    </p:spTree>
    <p:extLst>
      <p:ext uri="{BB962C8B-B14F-4D97-AF65-F5344CB8AC3E}">
        <p14:creationId xmlns:p14="http://schemas.microsoft.com/office/powerpoint/2010/main" val="426662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1</a:t>
            </a:fld>
            <a:endParaRPr lang="en-US" dirty="0"/>
          </a:p>
        </p:txBody>
      </p:sp>
    </p:spTree>
    <p:extLst>
      <p:ext uri="{BB962C8B-B14F-4D97-AF65-F5344CB8AC3E}">
        <p14:creationId xmlns:p14="http://schemas.microsoft.com/office/powerpoint/2010/main" val="383800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2</a:t>
            </a:fld>
            <a:endParaRPr lang="en-US" dirty="0"/>
          </a:p>
        </p:txBody>
      </p:sp>
    </p:spTree>
    <p:extLst>
      <p:ext uri="{BB962C8B-B14F-4D97-AF65-F5344CB8AC3E}">
        <p14:creationId xmlns:p14="http://schemas.microsoft.com/office/powerpoint/2010/main" val="317568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3</a:t>
            </a:fld>
            <a:endParaRPr lang="en-US" dirty="0"/>
          </a:p>
        </p:txBody>
      </p:sp>
    </p:spTree>
    <p:extLst>
      <p:ext uri="{BB962C8B-B14F-4D97-AF65-F5344CB8AC3E}">
        <p14:creationId xmlns:p14="http://schemas.microsoft.com/office/powerpoint/2010/main" val="160614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4</a:t>
            </a:fld>
            <a:endParaRPr lang="en-US" dirty="0"/>
          </a:p>
        </p:txBody>
      </p:sp>
    </p:spTree>
    <p:extLst>
      <p:ext uri="{BB962C8B-B14F-4D97-AF65-F5344CB8AC3E}">
        <p14:creationId xmlns:p14="http://schemas.microsoft.com/office/powerpoint/2010/main" val="313881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5</a:t>
            </a:fld>
            <a:endParaRPr lang="en-US" dirty="0"/>
          </a:p>
        </p:txBody>
      </p:sp>
    </p:spTree>
    <p:extLst>
      <p:ext uri="{BB962C8B-B14F-4D97-AF65-F5344CB8AC3E}">
        <p14:creationId xmlns:p14="http://schemas.microsoft.com/office/powerpoint/2010/main" val="365184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13</a:t>
            </a:fld>
            <a:endParaRPr lang="en-US" dirty="0"/>
          </a:p>
        </p:txBody>
      </p:sp>
    </p:spTree>
    <p:extLst>
      <p:ext uri="{BB962C8B-B14F-4D97-AF65-F5344CB8AC3E}">
        <p14:creationId xmlns:p14="http://schemas.microsoft.com/office/powerpoint/2010/main" val="312629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14</a:t>
            </a:fld>
            <a:endParaRPr lang="en-US" dirty="0"/>
          </a:p>
        </p:txBody>
      </p:sp>
    </p:spTree>
    <p:extLst>
      <p:ext uri="{BB962C8B-B14F-4D97-AF65-F5344CB8AC3E}">
        <p14:creationId xmlns:p14="http://schemas.microsoft.com/office/powerpoint/2010/main" val="142014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15</a:t>
            </a:fld>
            <a:endParaRPr lang="en-US" dirty="0"/>
          </a:p>
        </p:txBody>
      </p:sp>
    </p:spTree>
    <p:extLst>
      <p:ext uri="{BB962C8B-B14F-4D97-AF65-F5344CB8AC3E}">
        <p14:creationId xmlns:p14="http://schemas.microsoft.com/office/powerpoint/2010/main" val="2829649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907306-1896-47D3-B2CF-5F2A4B174BB7}" type="slidenum">
              <a:rPr lang="en-US" smtClean="0"/>
              <a:pPr>
                <a:defRPr/>
              </a:pPr>
              <a:t>16</a:t>
            </a:fld>
            <a:endParaRPr lang="en-US" dirty="0"/>
          </a:p>
        </p:txBody>
      </p:sp>
    </p:spTree>
    <p:extLst>
      <p:ext uri="{BB962C8B-B14F-4D97-AF65-F5344CB8AC3E}">
        <p14:creationId xmlns:p14="http://schemas.microsoft.com/office/powerpoint/2010/main" val="3842057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407492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161010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13396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251158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391159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321123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390030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73866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63584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166319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24880-B30E-4D91-A3DD-6702C7DC1079}" type="datetimeFigureOut">
              <a:rPr lang="en-US" smtClean="0"/>
              <a:pPr/>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375986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424880-B30E-4D91-A3DD-6702C7DC1079}" type="datetimeFigureOut">
              <a:rPr lang="en-US" smtClean="0"/>
              <a:pPr/>
              <a:t>2/20/2018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7731E5-95AB-4F90-8A32-D6FB61FC8F9A}" type="slidenum">
              <a:rPr lang="en-US" smtClean="0"/>
              <a:pPr/>
              <a:t>‹#›</a:t>
            </a:fld>
            <a:endParaRPr lang="en-US" dirty="0"/>
          </a:p>
        </p:txBody>
      </p:sp>
    </p:spTree>
    <p:extLst>
      <p:ext uri="{BB962C8B-B14F-4D97-AF65-F5344CB8AC3E}">
        <p14:creationId xmlns:p14="http://schemas.microsoft.com/office/powerpoint/2010/main" val="842178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mailto:kbarroso@gchd.org" TargetMode="External"/><Relationship Id="rId3" Type="http://schemas.openxmlformats.org/officeDocument/2006/relationships/image" Target="../media/image4.png"/><Relationship Id="rId7" Type="http://schemas.openxmlformats.org/officeDocument/2006/relationships/hyperlink" Target="https://gulfcoastcenter.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melissat@gulfcoastcenter.org" TargetMode="External"/><Relationship Id="rId11" Type="http://schemas.openxmlformats.org/officeDocument/2006/relationships/image" Target="../media/image6.png"/><Relationship Id="rId5" Type="http://schemas.openxmlformats.org/officeDocument/2006/relationships/hyperlink" Target="http://www.utmb.edu/1115" TargetMode="External"/><Relationship Id="rId10" Type="http://schemas.openxmlformats.org/officeDocument/2006/relationships/image" Target="../media/image5.png"/><Relationship Id="rId4" Type="http://schemas.openxmlformats.org/officeDocument/2006/relationships/hyperlink" Target="mailto:cskovace@utmb.edu" TargetMode="External"/><Relationship Id="rId9" Type="http://schemas.openxmlformats.org/officeDocument/2006/relationships/hyperlink" Target="http://www.gchd.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1524000" y="3915036"/>
            <a:ext cx="7162800" cy="3048000"/>
          </a:xfrm>
          <a:prstGeom prst="rect">
            <a:avLst/>
          </a:prstGeom>
        </p:spPr>
        <p:txBody>
          <a:bodyPr>
            <a:noAutofit/>
          </a:bodyPr>
          <a:lstStyle>
            <a:lvl1pPr marL="0" indent="0" algn="l" rtl="0" eaLnBrk="0" fontAlgn="base" hangingPunct="0">
              <a:spcBef>
                <a:spcPct val="20000"/>
              </a:spcBef>
              <a:spcAft>
                <a:spcPct val="0"/>
              </a:spcAft>
              <a:buFont typeface="Arial" charset="0"/>
              <a:buNone/>
              <a:defRPr sz="4400" kern="1200">
                <a:solidFill>
                  <a:srgbClr val="366195"/>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Bef>
                <a:spcPts val="0"/>
              </a:spcBef>
            </a:pPr>
            <a:r>
              <a:rPr lang="en-US" sz="1400" b="1" dirty="0" smtClean="0">
                <a:solidFill>
                  <a:srgbClr val="616365"/>
                </a:solidFill>
              </a:rPr>
              <a:t>Craig Kovacevich, MA</a:t>
            </a:r>
          </a:p>
          <a:p>
            <a:pPr algn="r">
              <a:spcBef>
                <a:spcPts val="0"/>
              </a:spcBef>
            </a:pPr>
            <a:r>
              <a:rPr lang="en-US" sz="1400" dirty="0" smtClean="0">
                <a:solidFill>
                  <a:srgbClr val="616365"/>
                </a:solidFill>
              </a:rPr>
              <a:t>Associate Vice President, Waiver Operations &amp; Community Health Plans</a:t>
            </a:r>
          </a:p>
          <a:p>
            <a:pPr algn="r">
              <a:spcBef>
                <a:spcPts val="0"/>
              </a:spcBef>
            </a:pPr>
            <a:r>
              <a:rPr lang="en-US" sz="1400" dirty="0" smtClean="0">
                <a:solidFill>
                  <a:srgbClr val="616365"/>
                </a:solidFill>
              </a:rPr>
              <a:t>University of Texas Medical Branch</a:t>
            </a:r>
          </a:p>
          <a:p>
            <a:pPr algn="r">
              <a:spcBef>
                <a:spcPts val="0"/>
              </a:spcBef>
            </a:pPr>
            <a:endParaRPr lang="en-US" sz="1400" dirty="0" smtClean="0">
              <a:solidFill>
                <a:srgbClr val="616365"/>
              </a:solidFill>
            </a:endParaRPr>
          </a:p>
          <a:p>
            <a:pPr algn="r">
              <a:spcBef>
                <a:spcPts val="0"/>
              </a:spcBef>
            </a:pPr>
            <a:r>
              <a:rPr lang="en-US" sz="1400" b="1" dirty="0" smtClean="0">
                <a:solidFill>
                  <a:srgbClr val="616365"/>
                </a:solidFill>
              </a:rPr>
              <a:t>Melissa Tucker, </a:t>
            </a:r>
            <a:r>
              <a:rPr lang="en-US" sz="1400" b="1" dirty="0">
                <a:solidFill>
                  <a:srgbClr val="616365"/>
                </a:solidFill>
              </a:rPr>
              <a:t>LCSW</a:t>
            </a:r>
          </a:p>
          <a:p>
            <a:pPr algn="r">
              <a:spcBef>
                <a:spcPts val="0"/>
              </a:spcBef>
            </a:pPr>
            <a:r>
              <a:rPr lang="en-US" sz="1400" dirty="0" smtClean="0">
                <a:solidFill>
                  <a:srgbClr val="616365"/>
                </a:solidFill>
              </a:rPr>
              <a:t>Chief Executive Officer </a:t>
            </a:r>
            <a:endParaRPr lang="en-US" sz="1400" dirty="0">
              <a:solidFill>
                <a:srgbClr val="616365"/>
              </a:solidFill>
            </a:endParaRPr>
          </a:p>
          <a:p>
            <a:pPr algn="r">
              <a:spcBef>
                <a:spcPts val="0"/>
              </a:spcBef>
            </a:pPr>
            <a:r>
              <a:rPr lang="en-US" sz="1400" dirty="0" smtClean="0">
                <a:solidFill>
                  <a:srgbClr val="616365"/>
                </a:solidFill>
              </a:rPr>
              <a:t>Gulf Coast Behavioral Health</a:t>
            </a:r>
          </a:p>
          <a:p>
            <a:pPr algn="r">
              <a:spcBef>
                <a:spcPts val="0"/>
              </a:spcBef>
            </a:pPr>
            <a:endParaRPr lang="en-US" sz="1400" dirty="0">
              <a:solidFill>
                <a:srgbClr val="616365"/>
              </a:solidFill>
            </a:endParaRPr>
          </a:p>
          <a:p>
            <a:pPr algn="r">
              <a:spcBef>
                <a:spcPts val="0"/>
              </a:spcBef>
            </a:pPr>
            <a:r>
              <a:rPr lang="en-US" sz="1400" b="1" dirty="0" smtClean="0">
                <a:solidFill>
                  <a:srgbClr val="616365"/>
                </a:solidFill>
              </a:rPr>
              <a:t>Kathy Barroso</a:t>
            </a:r>
            <a:endParaRPr lang="en-US" sz="1400" b="1" dirty="0">
              <a:solidFill>
                <a:srgbClr val="616365"/>
              </a:solidFill>
            </a:endParaRPr>
          </a:p>
          <a:p>
            <a:pPr algn="r">
              <a:spcBef>
                <a:spcPts val="0"/>
              </a:spcBef>
            </a:pPr>
            <a:r>
              <a:rPr lang="en-US" sz="1400" dirty="0" smtClean="0">
                <a:solidFill>
                  <a:srgbClr val="616365"/>
                </a:solidFill>
              </a:rPr>
              <a:t>Chief Executive Officer </a:t>
            </a:r>
            <a:endParaRPr lang="en-US" sz="1400" dirty="0">
              <a:solidFill>
                <a:srgbClr val="616365"/>
              </a:solidFill>
            </a:endParaRPr>
          </a:p>
          <a:p>
            <a:pPr algn="r">
              <a:spcBef>
                <a:spcPts val="0"/>
              </a:spcBef>
            </a:pPr>
            <a:r>
              <a:rPr lang="en-US" sz="1400" dirty="0" smtClean="0">
                <a:solidFill>
                  <a:srgbClr val="616365"/>
                </a:solidFill>
              </a:rPr>
              <a:t>Galveston County Health District</a:t>
            </a:r>
          </a:p>
          <a:p>
            <a:pPr algn="r">
              <a:spcBef>
                <a:spcPts val="0"/>
              </a:spcBef>
            </a:pPr>
            <a:endParaRPr lang="en-US" sz="1200" dirty="0" smtClean="0">
              <a:solidFill>
                <a:srgbClr val="616365"/>
              </a:solidFill>
            </a:endParaRPr>
          </a:p>
          <a:p>
            <a:pPr algn="r">
              <a:spcBef>
                <a:spcPts val="0"/>
              </a:spcBef>
            </a:pPr>
            <a:r>
              <a:rPr lang="en-US" sz="1200" dirty="0" smtClean="0">
                <a:solidFill>
                  <a:srgbClr val="616365"/>
                </a:solidFill>
              </a:rPr>
              <a:t>February 16, 2018</a:t>
            </a:r>
            <a:endParaRPr lang="en-US" sz="1200" dirty="0">
              <a:solidFill>
                <a:srgbClr val="616365"/>
              </a:solidFill>
            </a:endParaRPr>
          </a:p>
        </p:txBody>
      </p:sp>
      <p:sp>
        <p:nvSpPr>
          <p:cNvPr id="6" name="Subtitle 5"/>
          <p:cNvSpPr>
            <a:spLocks noGrp="1"/>
          </p:cNvSpPr>
          <p:nvPr>
            <p:ph type="subTitle" idx="1"/>
          </p:nvPr>
        </p:nvSpPr>
        <p:spPr>
          <a:xfrm>
            <a:off x="320059" y="2564363"/>
            <a:ext cx="8721304" cy="1550437"/>
          </a:xfrm>
        </p:spPr>
        <p:txBody>
          <a:bodyPr>
            <a:normAutofit/>
          </a:bodyPr>
          <a:lstStyle/>
          <a:p>
            <a:pPr algn="l"/>
            <a:r>
              <a:rPr lang="en-US" sz="3600" b="1" dirty="0" smtClean="0"/>
              <a:t>The Three Legs of Community Health: Public, Behavioral, and Safety Net Hospital</a:t>
            </a:r>
            <a:r>
              <a:rPr lang="en-US" sz="4000" dirty="0" smtClean="0"/>
              <a:t>	</a:t>
            </a:r>
            <a:endParaRPr lang="en-US" sz="4000" dirty="0"/>
          </a:p>
        </p:txBody>
      </p:sp>
      <p:sp>
        <p:nvSpPr>
          <p:cNvPr id="7" name="Title 1"/>
          <p:cNvSpPr>
            <a:spLocks noGrp="1"/>
          </p:cNvSpPr>
          <p:nvPr>
            <p:ph type="ctrTitle"/>
          </p:nvPr>
        </p:nvSpPr>
        <p:spPr>
          <a:xfrm>
            <a:off x="346496" y="1381124"/>
            <a:ext cx="7010400" cy="904875"/>
          </a:xfrm>
        </p:spPr>
        <p:txBody>
          <a:bodyPr>
            <a:noAutofit/>
          </a:bodyPr>
          <a:lstStyle/>
          <a:p>
            <a:pPr algn="l"/>
            <a:r>
              <a:rPr lang="en-US" sz="2400" dirty="0" smtClean="0"/>
              <a:t>Communities Joined in Action 2018</a:t>
            </a:r>
            <a:r>
              <a:rPr lang="en-US" dirty="0" smtClean="0"/>
              <a:t/>
            </a:r>
            <a:br>
              <a:rPr lang="en-US" dirty="0" smtClean="0"/>
            </a:br>
            <a:r>
              <a:rPr lang="en-US" sz="2800" dirty="0" smtClean="0"/>
              <a:t/>
            </a:r>
            <a:br>
              <a:rPr lang="en-US" sz="2800" dirty="0" smtClean="0"/>
            </a:br>
            <a:r>
              <a:rPr lang="en-US" sz="2800" dirty="0" smtClean="0"/>
              <a:t>Community Health and the Texas 1115 Healthcare Transformation Waiver</a:t>
            </a:r>
            <a:endParaRPr lang="en-US" sz="2800" dirty="0"/>
          </a:p>
        </p:txBody>
      </p:sp>
    </p:spTree>
    <p:extLst>
      <p:ext uri="{BB962C8B-B14F-4D97-AF65-F5344CB8AC3E}">
        <p14:creationId xmlns:p14="http://schemas.microsoft.com/office/powerpoint/2010/main" val="876839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38890"/>
            <a:ext cx="8839200" cy="424732"/>
          </a:xfrm>
          <a:prstGeom prst="rect">
            <a:avLst/>
          </a:prstGeom>
        </p:spPr>
        <p:txBody>
          <a:bodyPr wrap="square">
            <a:spAutoFit/>
          </a:bodyPr>
          <a:lstStyle/>
          <a:p>
            <a:pPr lvl="0" defTabSz="685800" fontAlgn="base">
              <a:lnSpc>
                <a:spcPct val="90000"/>
              </a:lnSpc>
              <a:spcBef>
                <a:spcPct val="0"/>
              </a:spcBef>
              <a:spcAft>
                <a:spcPct val="0"/>
              </a:spcAft>
            </a:pPr>
            <a:r>
              <a:rPr lang="en-US" sz="2400" dirty="0" smtClean="0">
                <a:latin typeface="+mj-lt"/>
                <a:ea typeface="+mj-ea"/>
                <a:cs typeface="+mj-cs"/>
              </a:rPr>
              <a:t>UTMB </a:t>
            </a:r>
            <a:r>
              <a:rPr lang="en-US" sz="2400" dirty="0">
                <a:latin typeface="+mj-lt"/>
                <a:ea typeface="+mj-ea"/>
                <a:cs typeface="+mj-cs"/>
              </a:rPr>
              <a:t>– 1115 At-A-Glance</a:t>
            </a:r>
          </a:p>
        </p:txBody>
      </p:sp>
      <p:graphicFrame>
        <p:nvGraphicFramePr>
          <p:cNvPr id="3" name="Table 2"/>
          <p:cNvGraphicFramePr>
            <a:graphicFrameLocks noGrp="1"/>
          </p:cNvGraphicFramePr>
          <p:nvPr>
            <p:extLst>
              <p:ext uri="{D42A27DB-BD31-4B8C-83A1-F6EECF244321}">
                <p14:modId xmlns:p14="http://schemas.microsoft.com/office/powerpoint/2010/main" val="3885040088"/>
              </p:ext>
            </p:extLst>
          </p:nvPr>
        </p:nvGraphicFramePr>
        <p:xfrm>
          <a:off x="152400" y="716693"/>
          <a:ext cx="8839200" cy="5448056"/>
        </p:xfrm>
        <a:graphic>
          <a:graphicData uri="http://schemas.openxmlformats.org/drawingml/2006/table">
            <a:tbl>
              <a:tblPr firstRow="1" bandRow="1">
                <a:tableStyleId>{5940675A-B579-460E-94D1-54222C63F5DA}</a:tableStyleId>
              </a:tblPr>
              <a:tblGrid>
                <a:gridCol w="934995"/>
                <a:gridCol w="2014151"/>
                <a:gridCol w="2026508"/>
                <a:gridCol w="2531023"/>
                <a:gridCol w="1332523"/>
              </a:tblGrid>
              <a:tr h="453080">
                <a:tc>
                  <a:txBody>
                    <a:bodyPr/>
                    <a:lstStyle/>
                    <a:p>
                      <a:r>
                        <a:rPr lang="en-US" b="1" dirty="0" smtClean="0"/>
                        <a:t>Year(s)</a:t>
                      </a:r>
                      <a:endParaRPr lang="en-US" b="1" dirty="0"/>
                    </a:p>
                  </a:txBody>
                  <a:tcPr/>
                </a:tc>
                <a:tc>
                  <a:txBody>
                    <a:bodyPr/>
                    <a:lstStyle/>
                    <a:p>
                      <a:r>
                        <a:rPr lang="en-US" b="1" dirty="0" smtClean="0"/>
                        <a:t>Years 1-5</a:t>
                      </a:r>
                    </a:p>
                    <a:p>
                      <a:r>
                        <a:rPr lang="en-US" b="1" dirty="0" smtClean="0"/>
                        <a:t>2012 through 2016</a:t>
                      </a:r>
                      <a:endParaRPr lang="en-US" b="1" dirty="0"/>
                    </a:p>
                  </a:txBody>
                  <a:tcPr/>
                </a:tc>
                <a:tc>
                  <a:txBody>
                    <a:bodyPr/>
                    <a:lstStyle/>
                    <a:p>
                      <a:r>
                        <a:rPr lang="en-US" b="1" dirty="0" smtClean="0"/>
                        <a:t>Year</a:t>
                      </a:r>
                      <a:r>
                        <a:rPr lang="en-US" b="1" baseline="0" dirty="0" smtClean="0"/>
                        <a:t> 6 2017</a:t>
                      </a:r>
                      <a:endParaRPr lang="en-US" b="1" dirty="0"/>
                    </a:p>
                  </a:txBody>
                  <a:tcPr/>
                </a:tc>
                <a:tc>
                  <a:txBody>
                    <a:bodyPr/>
                    <a:lstStyle/>
                    <a:p>
                      <a:r>
                        <a:rPr lang="en-US" b="1" dirty="0" smtClean="0"/>
                        <a:t>Years 7&amp; 8</a:t>
                      </a:r>
                    </a:p>
                    <a:p>
                      <a:r>
                        <a:rPr lang="en-US" b="1" dirty="0" smtClean="0"/>
                        <a:t>2018 &amp; 2019</a:t>
                      </a:r>
                      <a:endParaRPr lang="en-US" b="1" dirty="0"/>
                    </a:p>
                  </a:txBody>
                  <a:tcPr/>
                </a:tc>
                <a:tc>
                  <a:txBody>
                    <a:bodyPr/>
                    <a:lstStyle/>
                    <a:p>
                      <a:r>
                        <a:rPr lang="en-US" b="1" dirty="0" smtClean="0"/>
                        <a:t>Years 9-11</a:t>
                      </a:r>
                    </a:p>
                    <a:p>
                      <a:r>
                        <a:rPr lang="en-US" b="1" dirty="0" smtClean="0"/>
                        <a:t>2020 - 2022</a:t>
                      </a:r>
                      <a:endParaRPr lang="en-US" b="1" dirty="0"/>
                    </a:p>
                  </a:txBody>
                  <a:tcPr/>
                </a:tc>
              </a:tr>
              <a:tr h="578540">
                <a:tc>
                  <a:txBody>
                    <a:bodyPr/>
                    <a:lstStyle/>
                    <a:p>
                      <a:r>
                        <a:rPr lang="en-US" b="1" dirty="0" smtClean="0"/>
                        <a:t>Focus</a:t>
                      </a:r>
                      <a:endParaRPr lang="en-US" b="1" dirty="0"/>
                    </a:p>
                  </a:txBody>
                  <a:tcPr/>
                </a:tc>
                <a:tc>
                  <a:txBody>
                    <a:bodyPr/>
                    <a:lstStyle/>
                    <a:p>
                      <a:r>
                        <a:rPr lang="en-US" sz="1050" dirty="0" smtClean="0"/>
                        <a:t>Writing</a:t>
                      </a:r>
                      <a:r>
                        <a:rPr lang="en-US" sz="1050" baseline="0" dirty="0" smtClean="0"/>
                        <a:t> projects and implementing them</a:t>
                      </a:r>
                      <a:endParaRPr lang="en-US" sz="1050" dirty="0" smtClean="0"/>
                    </a:p>
                  </a:txBody>
                  <a:tcPr/>
                </a:tc>
                <a:tc>
                  <a:txBody>
                    <a:bodyPr/>
                    <a:lstStyle/>
                    <a:p>
                      <a:r>
                        <a:rPr lang="en-US" sz="1050" dirty="0" smtClean="0"/>
                        <a:t>Project</a:t>
                      </a:r>
                      <a:r>
                        <a:rPr lang="en-US" sz="1050" baseline="0" dirty="0" smtClean="0"/>
                        <a:t> t</a:t>
                      </a:r>
                      <a:r>
                        <a:rPr lang="en-US" sz="1050" dirty="0" smtClean="0"/>
                        <a:t>ransitions</a:t>
                      </a:r>
                    </a:p>
                    <a:p>
                      <a:r>
                        <a:rPr lang="en-US" sz="1050" dirty="0" smtClean="0"/>
                        <a:t>Sustainability</a:t>
                      </a:r>
                      <a:endParaRPr lang="en-US" sz="1050" dirty="0"/>
                    </a:p>
                  </a:txBody>
                  <a:tcPr/>
                </a:tc>
                <a:tc>
                  <a:txBody>
                    <a:bodyPr/>
                    <a:lstStyle/>
                    <a:p>
                      <a:r>
                        <a:rPr lang="en-US" sz="1050" i="1" dirty="0" smtClean="0"/>
                        <a:t>System-Wide</a:t>
                      </a:r>
                      <a:r>
                        <a:rPr lang="en-US" sz="1050" i="1" baseline="0" dirty="0" smtClean="0"/>
                        <a:t> Health Outcomes – Service Focus</a:t>
                      </a:r>
                      <a:endParaRPr lang="en-US" sz="1050" i="1" dirty="0"/>
                    </a:p>
                  </a:txBody>
                  <a:tcPr/>
                </a:tc>
                <a:tc>
                  <a:txBody>
                    <a:bodyPr/>
                    <a:lstStyle/>
                    <a:p>
                      <a:r>
                        <a:rPr lang="en-US" sz="1050" i="1" dirty="0" smtClean="0"/>
                        <a:t>(Unofficial – Funding</a:t>
                      </a:r>
                      <a:r>
                        <a:rPr lang="en-US" sz="1050" i="1" baseline="0" dirty="0" smtClean="0"/>
                        <a:t> Ramp Down)</a:t>
                      </a:r>
                      <a:endParaRPr lang="en-US" sz="1050" i="1" dirty="0"/>
                    </a:p>
                  </a:txBody>
                  <a:tcPr/>
                </a:tc>
              </a:tr>
              <a:tr h="1046862">
                <a:tc>
                  <a:txBody>
                    <a:bodyPr/>
                    <a:lstStyle/>
                    <a:p>
                      <a:r>
                        <a:rPr lang="en-US" b="1" dirty="0" smtClean="0"/>
                        <a:t>Reporting</a:t>
                      </a:r>
                      <a:endParaRPr lang="en-US" b="1" dirty="0"/>
                    </a:p>
                  </a:txBody>
                  <a:tcPr/>
                </a:tc>
                <a:tc>
                  <a:txBody>
                    <a:bodyPr/>
                    <a:lstStyle/>
                    <a:p>
                      <a:r>
                        <a:rPr lang="en-US" sz="1050" dirty="0" smtClean="0"/>
                        <a:t>Individuals</a:t>
                      </a:r>
                      <a:r>
                        <a:rPr lang="en-US" sz="1050" baseline="0" dirty="0" smtClean="0"/>
                        <a:t> served </a:t>
                      </a:r>
                    </a:p>
                    <a:p>
                      <a:r>
                        <a:rPr lang="en-US" sz="1050" baseline="0" dirty="0" smtClean="0"/>
                        <a:t>Encounters served</a:t>
                      </a:r>
                    </a:p>
                    <a:p>
                      <a:r>
                        <a:rPr lang="en-US" sz="1050" baseline="0" dirty="0" smtClean="0"/>
                        <a:t>Clinics built</a:t>
                      </a:r>
                    </a:p>
                    <a:p>
                      <a:r>
                        <a:rPr lang="en-US" sz="1050" baseline="0" dirty="0" smtClean="0"/>
                        <a:t>Staff hired</a:t>
                      </a:r>
                      <a:endParaRPr lang="en-US" sz="1050" dirty="0"/>
                    </a:p>
                  </a:txBody>
                  <a:tcPr/>
                </a:tc>
                <a:tc>
                  <a:txBody>
                    <a:bodyPr/>
                    <a:lstStyle/>
                    <a:p>
                      <a:r>
                        <a:rPr lang="en-US" sz="1050" dirty="0" smtClean="0"/>
                        <a:t>Standardized metrics</a:t>
                      </a:r>
                    </a:p>
                    <a:p>
                      <a:r>
                        <a:rPr lang="en-US" sz="1050" dirty="0" smtClean="0"/>
                        <a:t>Individuals</a:t>
                      </a:r>
                      <a:r>
                        <a:rPr lang="en-US" sz="1050" baseline="0" dirty="0" smtClean="0"/>
                        <a:t> served </a:t>
                      </a:r>
                    </a:p>
                    <a:p>
                      <a:r>
                        <a:rPr lang="en-US" sz="1050" baseline="0" dirty="0" smtClean="0"/>
                        <a:t>Encounters served</a:t>
                      </a:r>
                    </a:p>
                  </a:txBody>
                  <a:tcPr/>
                </a:tc>
                <a:tc>
                  <a:txBody>
                    <a:bodyPr/>
                    <a:lstStyle/>
                    <a:p>
                      <a:r>
                        <a:rPr lang="en-US" sz="1050" dirty="0" smtClean="0"/>
                        <a:t>Medicaid</a:t>
                      </a:r>
                      <a:r>
                        <a:rPr lang="en-US" sz="1050" baseline="0" dirty="0" smtClean="0"/>
                        <a:t> </a:t>
                      </a:r>
                      <a:r>
                        <a:rPr lang="en-US" sz="1050" dirty="0" smtClean="0"/>
                        <a:t>Low-income/Uninsured</a:t>
                      </a:r>
                      <a:r>
                        <a:rPr lang="en-US" sz="1050" baseline="0" dirty="0" smtClean="0"/>
                        <a:t> Percentage</a:t>
                      </a:r>
                    </a:p>
                    <a:p>
                      <a:r>
                        <a:rPr lang="en-US" sz="1050" baseline="0" dirty="0" smtClean="0"/>
                        <a:t>Contract Performance Metrics</a:t>
                      </a:r>
                    </a:p>
                    <a:p>
                      <a:r>
                        <a:rPr lang="en-US" sz="1050" baseline="0" dirty="0" smtClean="0"/>
                        <a:t>Selected Metrics – System Wide</a:t>
                      </a:r>
                    </a:p>
                    <a:p>
                      <a:r>
                        <a:rPr lang="en-US" sz="1050" baseline="0" dirty="0" smtClean="0"/>
                        <a:t>Core Activity – Unknown</a:t>
                      </a:r>
                      <a:endParaRPr lang="en-US" sz="1050" dirty="0"/>
                    </a:p>
                  </a:txBody>
                  <a:tcPr/>
                </a:tc>
                <a:tc>
                  <a:txBody>
                    <a:bodyPr/>
                    <a:lstStyle/>
                    <a:p>
                      <a:r>
                        <a:rPr lang="en-US" sz="1050" i="1" dirty="0" smtClean="0"/>
                        <a:t>Unknown</a:t>
                      </a:r>
                      <a:endParaRPr lang="en-US" sz="1050" i="1" dirty="0"/>
                    </a:p>
                  </a:txBody>
                  <a:tcPr/>
                </a:tc>
              </a:tr>
              <a:tr h="927054">
                <a:tc>
                  <a:txBody>
                    <a:bodyPr/>
                    <a:lstStyle/>
                    <a:p>
                      <a:r>
                        <a:rPr lang="en-US" b="1" dirty="0" smtClean="0"/>
                        <a:t>Payment</a:t>
                      </a:r>
                      <a:endParaRPr lang="en-US" b="1" dirty="0"/>
                    </a:p>
                  </a:txBody>
                  <a:tcPr/>
                </a:tc>
                <a:tc>
                  <a:txBody>
                    <a:bodyPr/>
                    <a:lstStyle/>
                    <a:p>
                      <a:r>
                        <a:rPr lang="en-US" sz="1050" dirty="0" smtClean="0"/>
                        <a:t>2013 - $4,697,495</a:t>
                      </a:r>
                    </a:p>
                    <a:p>
                      <a:r>
                        <a:rPr lang="en-US" sz="1050" dirty="0" smtClean="0"/>
                        <a:t>2014 - $20,902,796</a:t>
                      </a:r>
                    </a:p>
                    <a:p>
                      <a:r>
                        <a:rPr lang="en-US" sz="1050" dirty="0" smtClean="0"/>
                        <a:t>2015 - $39,142,910</a:t>
                      </a:r>
                    </a:p>
                    <a:p>
                      <a:r>
                        <a:rPr lang="en-US" sz="1050" dirty="0" smtClean="0"/>
                        <a:t>2016 - $26,326,301</a:t>
                      </a:r>
                      <a:endParaRPr lang="en-US" sz="1050" dirty="0"/>
                    </a:p>
                  </a:txBody>
                  <a:tcPr/>
                </a:tc>
                <a:tc>
                  <a:txBody>
                    <a:bodyPr/>
                    <a:lstStyle/>
                    <a:p>
                      <a:r>
                        <a:rPr lang="en-US" sz="1050" dirty="0" smtClean="0"/>
                        <a:t>2017 - $24,585,267</a:t>
                      </a:r>
                      <a:endParaRPr lang="en-US" sz="1050" dirty="0"/>
                    </a:p>
                  </a:txBody>
                  <a:tcPr/>
                </a:tc>
                <a:tc>
                  <a:txBody>
                    <a:bodyPr/>
                    <a:lstStyle/>
                    <a:p>
                      <a:r>
                        <a:rPr lang="en-US" sz="1050" i="1" dirty="0" smtClean="0"/>
                        <a:t>2018 - $25,952,649 – estimated</a:t>
                      </a:r>
                    </a:p>
                    <a:p>
                      <a:r>
                        <a:rPr lang="en-US" sz="1050" i="1" dirty="0" smtClean="0"/>
                        <a:t>2019 - $16,957,323– estimated</a:t>
                      </a:r>
                      <a:endParaRPr lang="en-US" sz="1050" i="1" dirty="0"/>
                    </a:p>
                  </a:txBody>
                  <a:tcPr/>
                </a:tc>
                <a:tc>
                  <a:txBody>
                    <a:bodyPr/>
                    <a:lstStyle/>
                    <a:p>
                      <a:r>
                        <a:rPr lang="en-US" sz="1000" i="1" dirty="0" smtClean="0"/>
                        <a:t>2020 – less than 2019</a:t>
                      </a:r>
                    </a:p>
                    <a:p>
                      <a:r>
                        <a:rPr lang="en-US" sz="1000" i="1" dirty="0" smtClean="0"/>
                        <a:t>2021 – less than 2020</a:t>
                      </a:r>
                    </a:p>
                    <a:p>
                      <a:r>
                        <a:rPr lang="en-US" sz="1000" i="1" dirty="0" smtClean="0"/>
                        <a:t>2022 - Zero</a:t>
                      </a:r>
                      <a:endParaRPr lang="en-US" sz="1000" i="1" dirty="0"/>
                    </a:p>
                  </a:txBody>
                  <a:tcPr/>
                </a:tc>
              </a:tr>
              <a:tr h="2142929">
                <a:tc>
                  <a:txBody>
                    <a:bodyPr/>
                    <a:lstStyle/>
                    <a:p>
                      <a:r>
                        <a:rPr lang="en-US" b="1" dirty="0" smtClean="0"/>
                        <a:t>Structure</a:t>
                      </a:r>
                      <a:endParaRPr lang="en-US" b="1" dirty="0"/>
                    </a:p>
                  </a:txBody>
                  <a:tcPr/>
                </a:tc>
                <a:tc>
                  <a:txBody>
                    <a:bodyPr/>
                    <a:lstStyle/>
                    <a:p>
                      <a:pPr marL="228600" indent="-228600">
                        <a:buFont typeface="+mj-lt"/>
                        <a:buAutoNum type="arabicPeriod"/>
                      </a:pPr>
                      <a:r>
                        <a:rPr lang="en-US" sz="1050" b="0" dirty="0" smtClean="0">
                          <a:solidFill>
                            <a:schemeClr val="tx1"/>
                          </a:solidFill>
                        </a:rPr>
                        <a:t>Expand Primary Care</a:t>
                      </a:r>
                    </a:p>
                    <a:p>
                      <a:pPr marL="228600" indent="-228600">
                        <a:buFont typeface="+mj-lt"/>
                        <a:buAutoNum type="arabicPeriod"/>
                      </a:pPr>
                      <a:r>
                        <a:rPr lang="en-US" sz="1050" b="0" dirty="0" smtClean="0">
                          <a:solidFill>
                            <a:schemeClr val="tx1"/>
                          </a:solidFill>
                        </a:rPr>
                        <a:t>Expand Urgent Care</a:t>
                      </a:r>
                    </a:p>
                    <a:p>
                      <a:pPr marL="228600" indent="-228600">
                        <a:buFont typeface="+mj-lt"/>
                        <a:buAutoNum type="arabicPeriod"/>
                      </a:pPr>
                      <a:r>
                        <a:rPr lang="en-US" sz="1050" b="0" dirty="0" smtClean="0">
                          <a:solidFill>
                            <a:schemeClr val="tx1"/>
                          </a:solidFill>
                        </a:rPr>
                        <a:t>Disease Registries</a:t>
                      </a:r>
                    </a:p>
                    <a:p>
                      <a:pPr marL="228600" indent="-228600">
                        <a:buFont typeface="+mj-lt"/>
                        <a:buAutoNum type="arabicPeriod"/>
                      </a:pPr>
                      <a:r>
                        <a:rPr lang="en-US" sz="1050" b="0" dirty="0" smtClean="0">
                          <a:solidFill>
                            <a:schemeClr val="tx1"/>
                          </a:solidFill>
                        </a:rPr>
                        <a:t>Readmissions</a:t>
                      </a:r>
                    </a:p>
                    <a:p>
                      <a:pPr marL="228600" indent="-228600">
                        <a:buFont typeface="+mj-lt"/>
                        <a:buAutoNum type="arabicPeriod"/>
                      </a:pPr>
                      <a:r>
                        <a:rPr lang="en-US" sz="1050" b="0" dirty="0" smtClean="0">
                          <a:solidFill>
                            <a:schemeClr val="tx1"/>
                          </a:solidFill>
                        </a:rPr>
                        <a:t>Interpretation</a:t>
                      </a:r>
                    </a:p>
                    <a:p>
                      <a:pPr marL="228600" indent="-228600">
                        <a:buFont typeface="+mj-lt"/>
                        <a:buAutoNum type="arabicPeriod"/>
                      </a:pPr>
                      <a:r>
                        <a:rPr lang="en-US" sz="1050" b="0" dirty="0" smtClean="0">
                          <a:solidFill>
                            <a:schemeClr val="tx1"/>
                          </a:solidFill>
                        </a:rPr>
                        <a:t>Expand Specialty Care</a:t>
                      </a:r>
                    </a:p>
                    <a:p>
                      <a:pPr marL="228600" indent="-228600">
                        <a:buFont typeface="+mj-lt"/>
                        <a:buAutoNum type="arabicPeriod"/>
                      </a:pPr>
                      <a:r>
                        <a:rPr lang="en-US" sz="1050" b="0" dirty="0" smtClean="0">
                          <a:solidFill>
                            <a:schemeClr val="tx1"/>
                          </a:solidFill>
                        </a:rPr>
                        <a:t>Expand OB/GYN Services</a:t>
                      </a:r>
                    </a:p>
                    <a:p>
                      <a:pPr marL="228600" indent="-228600">
                        <a:buFont typeface="+mj-lt"/>
                        <a:buAutoNum type="arabicPeriod"/>
                      </a:pPr>
                      <a:r>
                        <a:rPr lang="en-US" sz="900" b="0" dirty="0" smtClean="0">
                          <a:solidFill>
                            <a:schemeClr val="tx1"/>
                          </a:solidFill>
                        </a:rPr>
                        <a:t>Patient Centered Medical Home</a:t>
                      </a:r>
                    </a:p>
                    <a:p>
                      <a:pPr marL="228600" indent="-228600">
                        <a:buFont typeface="+mj-lt"/>
                        <a:buAutoNum type="arabicPeriod"/>
                      </a:pPr>
                      <a:r>
                        <a:rPr lang="en-US" sz="1050" b="0" dirty="0" smtClean="0">
                          <a:solidFill>
                            <a:schemeClr val="tx1"/>
                          </a:solidFill>
                        </a:rPr>
                        <a:t>Care Navigation</a:t>
                      </a:r>
                    </a:p>
                    <a:p>
                      <a:pPr marL="228600" indent="-228600">
                        <a:buFont typeface="+mj-lt"/>
                        <a:buAutoNum type="arabicPeriod"/>
                      </a:pPr>
                      <a:r>
                        <a:rPr lang="en-US" sz="1050" b="0" dirty="0" smtClean="0">
                          <a:solidFill>
                            <a:schemeClr val="tx1"/>
                          </a:solidFill>
                        </a:rPr>
                        <a:t>Palliative Care</a:t>
                      </a:r>
                    </a:p>
                  </a:txBody>
                  <a:tcPr/>
                </a:tc>
                <a:tc>
                  <a:txBody>
                    <a:bodyPr/>
                    <a:lstStyle/>
                    <a:p>
                      <a:pPr marL="228600" indent="-228600">
                        <a:buFont typeface="+mj-lt"/>
                        <a:buAutoNum type="arabicPeriod"/>
                      </a:pPr>
                      <a:r>
                        <a:rPr lang="en-US" sz="1050" dirty="0" smtClean="0"/>
                        <a:t>Expand Primary Care</a:t>
                      </a:r>
                    </a:p>
                    <a:p>
                      <a:pPr marL="228600" indent="-228600">
                        <a:buFont typeface="+mj-lt"/>
                        <a:buAutoNum type="arabicPeriod"/>
                      </a:pPr>
                      <a:r>
                        <a:rPr lang="en-US" sz="1050" dirty="0" smtClean="0"/>
                        <a:t>Expand Urgent Care</a:t>
                      </a:r>
                    </a:p>
                    <a:p>
                      <a:pPr marL="228600" indent="-228600">
                        <a:buFont typeface="+mj-lt"/>
                        <a:buAutoNum type="arabicPeriod"/>
                      </a:pPr>
                      <a:r>
                        <a:rPr lang="en-US" sz="1050" dirty="0" smtClean="0"/>
                        <a:t>Disease Registries</a:t>
                      </a:r>
                    </a:p>
                    <a:p>
                      <a:pPr marL="228600" indent="-228600">
                        <a:buFont typeface="+mj-lt"/>
                        <a:buAutoNum type="arabicPeriod"/>
                      </a:pPr>
                      <a:r>
                        <a:rPr lang="en-US" sz="1050" dirty="0" smtClean="0"/>
                        <a:t>Readmissions</a:t>
                      </a:r>
                    </a:p>
                    <a:p>
                      <a:pPr marL="228600" indent="-228600">
                        <a:buFont typeface="+mj-lt"/>
                        <a:buAutoNum type="arabicPeriod"/>
                      </a:pPr>
                      <a:r>
                        <a:rPr lang="en-US" sz="1050" dirty="0" smtClean="0"/>
                        <a:t>Interpretation</a:t>
                      </a:r>
                    </a:p>
                    <a:p>
                      <a:pPr marL="228600" indent="-228600">
                        <a:buFont typeface="+mj-lt"/>
                        <a:buAutoNum type="arabicPeriod"/>
                      </a:pPr>
                      <a:r>
                        <a:rPr lang="en-US" sz="1050" dirty="0" smtClean="0"/>
                        <a:t>Expand Specialty Care</a:t>
                      </a:r>
                    </a:p>
                    <a:p>
                      <a:pPr marL="228600" indent="-228600">
                        <a:buFont typeface="+mj-lt"/>
                        <a:buAutoNum type="arabicPeriod"/>
                      </a:pPr>
                      <a:r>
                        <a:rPr lang="en-US" sz="1050" dirty="0" smtClean="0"/>
                        <a:t>Expand OB/GYN Services</a:t>
                      </a:r>
                    </a:p>
                    <a:p>
                      <a:pPr marL="228600" indent="-228600">
                        <a:buFont typeface="+mj-lt"/>
                        <a:buAutoNum type="arabicPeriod"/>
                      </a:pPr>
                      <a:r>
                        <a:rPr lang="en-US" sz="1050" dirty="0" smtClean="0"/>
                        <a:t>Patient Centered Medical Home</a:t>
                      </a:r>
                    </a:p>
                    <a:p>
                      <a:pPr marL="228600" indent="-228600">
                        <a:buFont typeface="+mj-lt"/>
                        <a:buAutoNum type="arabicPeriod"/>
                      </a:pPr>
                      <a:r>
                        <a:rPr lang="en-US" sz="1050" dirty="0" smtClean="0"/>
                        <a:t>Care Navigation</a:t>
                      </a:r>
                    </a:p>
                    <a:p>
                      <a:pPr marL="228600" indent="-228600">
                        <a:buFont typeface="+mj-lt"/>
                        <a:buAutoNum type="arabicPeriod"/>
                      </a:pPr>
                      <a:r>
                        <a:rPr lang="en-US" sz="1050" dirty="0" smtClean="0"/>
                        <a:t>Palliative Care</a:t>
                      </a:r>
                    </a:p>
                    <a:p>
                      <a:pPr marL="228600" indent="-228600">
                        <a:buFont typeface="+mj-lt"/>
                        <a:buAutoNum type="arabicPeriod"/>
                      </a:pPr>
                      <a:endParaRPr lang="en-US" sz="1050" dirty="0"/>
                    </a:p>
                  </a:txBody>
                  <a:tcPr/>
                </a:tc>
                <a:tc>
                  <a:txBody>
                    <a:bodyPr/>
                    <a:lstStyle/>
                    <a:p>
                      <a:r>
                        <a:rPr lang="en-US" sz="1000" b="1" dirty="0" smtClean="0"/>
                        <a:t>System defined: </a:t>
                      </a:r>
                      <a:r>
                        <a:rPr lang="en-US" sz="1000" b="0" dirty="0" smtClean="0"/>
                        <a:t>3</a:t>
                      </a:r>
                      <a:r>
                        <a:rPr lang="en-US" sz="1000" b="0" baseline="0" dirty="0" smtClean="0"/>
                        <a:t> f</a:t>
                      </a:r>
                      <a:r>
                        <a:rPr lang="en-US" sz="1000" dirty="0" smtClean="0"/>
                        <a:t>ull service inpatient hospitals, 1 academic medical center, community</a:t>
                      </a:r>
                      <a:r>
                        <a:rPr lang="en-US" sz="1000" baseline="0" dirty="0" smtClean="0"/>
                        <a:t> clinic system, and level 1 trauma emergency department and 2 other EDs.</a:t>
                      </a:r>
                    </a:p>
                    <a:p>
                      <a:r>
                        <a:rPr lang="en-US" sz="1050" b="1" i="0" dirty="0" smtClean="0"/>
                        <a:t>System Metrics-</a:t>
                      </a:r>
                      <a:r>
                        <a:rPr lang="en-US" sz="1050" b="1" i="0" baseline="0" dirty="0" smtClean="0"/>
                        <a:t> 75 Points Required</a:t>
                      </a:r>
                    </a:p>
                    <a:p>
                      <a:r>
                        <a:rPr lang="en-US" sz="1000" b="0" i="1" baseline="0" dirty="0" smtClean="0"/>
                        <a:t>A1 – Improved Chronic Disease Management: Diabetes Care</a:t>
                      </a:r>
                    </a:p>
                    <a:p>
                      <a:r>
                        <a:rPr lang="en-US" sz="1000" b="0" i="1" baseline="0" dirty="0" smtClean="0"/>
                        <a:t>C1 – Primary Care Prevention-Healthy Texans</a:t>
                      </a:r>
                    </a:p>
                    <a:p>
                      <a:r>
                        <a:rPr lang="en-US" sz="1000" b="0" i="1" baseline="0" dirty="0" smtClean="0"/>
                        <a:t>C2 – Primary Care Prevention-Cancer Screening</a:t>
                      </a:r>
                    </a:p>
                    <a:p>
                      <a:r>
                        <a:rPr lang="en-US" sz="1000" b="0" i="1" baseline="0" dirty="0" smtClean="0"/>
                        <a:t>D1 - Pediatric Primary Care</a:t>
                      </a:r>
                    </a:p>
                    <a:p>
                      <a:r>
                        <a:rPr lang="en-US" sz="1000" b="0" i="1" baseline="0" dirty="0" smtClean="0"/>
                        <a:t>E1 – Improved Maternal Care</a:t>
                      </a:r>
                    </a:p>
                    <a:p>
                      <a:r>
                        <a:rPr lang="en-US" sz="1000" b="0" i="1" baseline="0" dirty="0" smtClean="0"/>
                        <a:t>E2 - Maternal Safety</a:t>
                      </a:r>
                    </a:p>
                    <a:p>
                      <a:endParaRPr lang="en-US" sz="1000" b="0" i="0" baseline="0" dirty="0" smtClean="0"/>
                    </a:p>
                    <a:p>
                      <a:endParaRPr lang="en-US" sz="1050" i="1" dirty="0"/>
                    </a:p>
                  </a:txBody>
                  <a:tcPr/>
                </a:tc>
                <a:tc>
                  <a:txBody>
                    <a:bodyPr/>
                    <a:lstStyle/>
                    <a:p>
                      <a:r>
                        <a:rPr lang="en-US" sz="1050" i="1" dirty="0" smtClean="0"/>
                        <a:t>Italics = Unofficial</a:t>
                      </a:r>
                      <a:endParaRPr lang="en-US" sz="1050" i="1" dirty="0"/>
                    </a:p>
                  </a:txBody>
                  <a:tcPr/>
                </a:tc>
              </a:tr>
            </a:tbl>
          </a:graphicData>
        </a:graphic>
      </p:graphicFrame>
    </p:spTree>
    <p:extLst>
      <p:ext uri="{BB962C8B-B14F-4D97-AF65-F5344CB8AC3E}">
        <p14:creationId xmlns:p14="http://schemas.microsoft.com/office/powerpoint/2010/main" val="3182375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571368"/>
            <a:ext cx="2133600" cy="5286632"/>
          </a:xfrm>
          <a:solidFill>
            <a:schemeClr val="tx2">
              <a:lumMod val="60000"/>
              <a:lumOff val="40000"/>
            </a:schemeClr>
          </a:solidFill>
        </p:spPr>
        <p:txBody>
          <a:bodyPr>
            <a:normAutofit/>
          </a:bodyPr>
          <a:lstStyle/>
          <a:p>
            <a:pPr>
              <a:lnSpc>
                <a:spcPct val="200000"/>
              </a:lnSpc>
              <a:spcBef>
                <a:spcPts val="0"/>
              </a:spcBef>
            </a:pPr>
            <a:r>
              <a:rPr lang="en-US" sz="1400" b="1" dirty="0" smtClean="0">
                <a:solidFill>
                  <a:schemeClr val="bg1"/>
                </a:solidFill>
              </a:rPr>
              <a:t>Expand Primary Care </a:t>
            </a:r>
          </a:p>
          <a:p>
            <a:pPr>
              <a:lnSpc>
                <a:spcPct val="200000"/>
              </a:lnSpc>
              <a:spcBef>
                <a:spcPts val="0"/>
              </a:spcBef>
            </a:pPr>
            <a:r>
              <a:rPr lang="en-US" sz="1400" b="1" dirty="0" smtClean="0">
                <a:solidFill>
                  <a:schemeClr val="bg1"/>
                </a:solidFill>
              </a:rPr>
              <a:t>Mobile Clinic</a:t>
            </a:r>
          </a:p>
        </p:txBody>
      </p:sp>
      <p:sp>
        <p:nvSpPr>
          <p:cNvPr id="7" name="Rectangle 6"/>
          <p:cNvSpPr/>
          <p:nvPr/>
        </p:nvSpPr>
        <p:spPr>
          <a:xfrm>
            <a:off x="152400" y="609600"/>
            <a:ext cx="8839200" cy="369332"/>
          </a:xfrm>
          <a:prstGeom prst="rect">
            <a:avLst/>
          </a:prstGeom>
        </p:spPr>
        <p:txBody>
          <a:bodyPr wrap="square">
            <a:spAutoFit/>
          </a:bodyPr>
          <a:lstStyle/>
          <a:p>
            <a:pPr lvl="0" fontAlgn="base">
              <a:spcBef>
                <a:spcPct val="0"/>
              </a:spcBef>
              <a:spcAft>
                <a:spcPct val="0"/>
              </a:spcAft>
            </a:pPr>
            <a:r>
              <a:rPr kumimoji="0" lang="en-US" b="1" i="0" u="none" strike="noStrike" cap="none" normalizeH="0" baseline="0" dirty="0" smtClean="0">
                <a:ln>
                  <a:noFill/>
                </a:ln>
                <a:solidFill>
                  <a:srgbClr val="000000"/>
                </a:solidFill>
                <a:effectLst/>
                <a:latin typeface="Calibri" pitchFamily="34" charset="0"/>
                <a:cs typeface="Arial" pitchFamily="34" charset="0"/>
              </a:rPr>
              <a:t>The DSRIP Opportunity—Transforming the Payment System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Connector 13"/>
          <p:cNvCxnSpPr/>
          <p:nvPr/>
        </p:nvCxnSpPr>
        <p:spPr>
          <a:xfrm>
            <a:off x="9525" y="114410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571368"/>
            <a:ext cx="916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Text Box 9"/>
          <p:cNvSpPr txBox="1">
            <a:spLocks noChangeArrowheads="1"/>
          </p:cNvSpPr>
          <p:nvPr/>
        </p:nvSpPr>
        <p:spPr bwMode="auto">
          <a:xfrm>
            <a:off x="-133350" y="1178149"/>
            <a:ext cx="912495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alibri" pitchFamily="34" charset="0"/>
                <a:cs typeface="Arial" pitchFamily="34" charset="0"/>
              </a:rPr>
              <a:t>Galveston County Health District Transition</a:t>
            </a:r>
            <a:endParaRPr kumimoji="0" lang="en-US" sz="1800" b="0" i="0" u="none" strike="noStrike" cap="none" normalizeH="0" baseline="0" dirty="0" smtClean="0">
              <a:ln>
                <a:noFill/>
              </a:ln>
              <a:effectLst/>
              <a:latin typeface="Arial" pitchFamily="34" charset="0"/>
              <a:cs typeface="Arial" pitchFamily="34" charset="0"/>
            </a:endParaRPr>
          </a:p>
        </p:txBody>
      </p:sp>
      <p:sp>
        <p:nvSpPr>
          <p:cNvPr id="18" name="TextBox 17"/>
          <p:cNvSpPr txBox="1"/>
          <p:nvPr/>
        </p:nvSpPr>
        <p:spPr>
          <a:xfrm>
            <a:off x="2133600" y="1608434"/>
            <a:ext cx="6858000" cy="1200329"/>
          </a:xfrm>
          <a:prstGeom prst="rect">
            <a:avLst/>
          </a:prstGeom>
          <a:noFill/>
        </p:spPr>
        <p:txBody>
          <a:bodyPr wrap="square" rtlCol="0">
            <a:spAutoFit/>
          </a:bodyPr>
          <a:lstStyle/>
          <a:p>
            <a:pPr>
              <a:lnSpc>
                <a:spcPct val="200000"/>
              </a:lnSpc>
            </a:pPr>
            <a:r>
              <a:rPr lang="en-US" sz="1200" b="1" dirty="0" smtClean="0"/>
              <a:t>Galveston County Health District will keep the newly expanded primary care services</a:t>
            </a:r>
          </a:p>
          <a:p>
            <a:pPr>
              <a:lnSpc>
                <a:spcPct val="200000"/>
              </a:lnSpc>
            </a:pPr>
            <a:r>
              <a:rPr lang="en-US" sz="1200" b="1" dirty="0" smtClean="0"/>
              <a:t>This includes the operation of their mobile clinic on a scheduled basis in the community</a:t>
            </a:r>
          </a:p>
          <a:p>
            <a:pPr>
              <a:lnSpc>
                <a:spcPct val="200000"/>
              </a:lnSpc>
            </a:pPr>
            <a:r>
              <a:rPr lang="en-US" sz="1200" b="1" dirty="0" smtClean="0"/>
              <a:t>The clinic space, access, and providers will be brought into their operational budget</a:t>
            </a:r>
          </a:p>
        </p:txBody>
      </p:sp>
    </p:spTree>
    <p:extLst>
      <p:ext uri="{BB962C8B-B14F-4D97-AF65-F5344CB8AC3E}">
        <p14:creationId xmlns:p14="http://schemas.microsoft.com/office/powerpoint/2010/main" val="333233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38890"/>
            <a:ext cx="8839200" cy="424732"/>
          </a:xfrm>
          <a:prstGeom prst="rect">
            <a:avLst/>
          </a:prstGeom>
        </p:spPr>
        <p:txBody>
          <a:bodyPr wrap="square">
            <a:spAutoFit/>
          </a:bodyPr>
          <a:lstStyle/>
          <a:p>
            <a:pPr lvl="0" defTabSz="685800" fontAlgn="base">
              <a:lnSpc>
                <a:spcPct val="90000"/>
              </a:lnSpc>
              <a:spcBef>
                <a:spcPct val="0"/>
              </a:spcBef>
              <a:spcAft>
                <a:spcPct val="0"/>
              </a:spcAft>
            </a:pPr>
            <a:r>
              <a:rPr lang="en-US" sz="2400" dirty="0" smtClean="0">
                <a:latin typeface="+mj-lt"/>
                <a:ea typeface="+mj-ea"/>
                <a:cs typeface="+mj-cs"/>
              </a:rPr>
              <a:t>GCHD </a:t>
            </a:r>
            <a:r>
              <a:rPr lang="en-US" sz="2400" dirty="0">
                <a:latin typeface="+mj-lt"/>
                <a:ea typeface="+mj-ea"/>
                <a:cs typeface="+mj-cs"/>
              </a:rPr>
              <a:t>– 1115 At-A-Glance</a:t>
            </a:r>
          </a:p>
        </p:txBody>
      </p:sp>
      <p:graphicFrame>
        <p:nvGraphicFramePr>
          <p:cNvPr id="3" name="Table 2"/>
          <p:cNvGraphicFramePr>
            <a:graphicFrameLocks noGrp="1"/>
          </p:cNvGraphicFramePr>
          <p:nvPr>
            <p:extLst>
              <p:ext uri="{D42A27DB-BD31-4B8C-83A1-F6EECF244321}">
                <p14:modId xmlns:p14="http://schemas.microsoft.com/office/powerpoint/2010/main" val="1334107835"/>
              </p:ext>
            </p:extLst>
          </p:nvPr>
        </p:nvGraphicFramePr>
        <p:xfrm>
          <a:off x="152400" y="716693"/>
          <a:ext cx="8839200" cy="5198305"/>
        </p:xfrm>
        <a:graphic>
          <a:graphicData uri="http://schemas.openxmlformats.org/drawingml/2006/table">
            <a:tbl>
              <a:tblPr firstRow="1" bandRow="1">
                <a:tableStyleId>{5940675A-B579-460E-94D1-54222C63F5DA}</a:tableStyleId>
              </a:tblPr>
              <a:tblGrid>
                <a:gridCol w="934995"/>
                <a:gridCol w="2014151"/>
                <a:gridCol w="2026508"/>
                <a:gridCol w="2310714"/>
                <a:gridCol w="1552832"/>
              </a:tblGrid>
              <a:tr h="453080">
                <a:tc>
                  <a:txBody>
                    <a:bodyPr/>
                    <a:lstStyle/>
                    <a:p>
                      <a:r>
                        <a:rPr lang="en-US" b="1" dirty="0" smtClean="0"/>
                        <a:t>Year(s)</a:t>
                      </a:r>
                      <a:endParaRPr lang="en-US" b="1" dirty="0"/>
                    </a:p>
                  </a:txBody>
                  <a:tcPr/>
                </a:tc>
                <a:tc>
                  <a:txBody>
                    <a:bodyPr/>
                    <a:lstStyle/>
                    <a:p>
                      <a:r>
                        <a:rPr lang="en-US" b="1" dirty="0" smtClean="0"/>
                        <a:t>Years 1-5</a:t>
                      </a:r>
                    </a:p>
                    <a:p>
                      <a:r>
                        <a:rPr lang="en-US" b="1" dirty="0" smtClean="0"/>
                        <a:t>2012 through 2016</a:t>
                      </a:r>
                      <a:endParaRPr lang="en-US" b="1" dirty="0"/>
                    </a:p>
                  </a:txBody>
                  <a:tcPr/>
                </a:tc>
                <a:tc>
                  <a:txBody>
                    <a:bodyPr/>
                    <a:lstStyle/>
                    <a:p>
                      <a:r>
                        <a:rPr lang="en-US" b="1" dirty="0" smtClean="0"/>
                        <a:t>Year</a:t>
                      </a:r>
                      <a:r>
                        <a:rPr lang="en-US" b="1" baseline="0" dirty="0" smtClean="0"/>
                        <a:t> 6 2017</a:t>
                      </a:r>
                      <a:endParaRPr lang="en-US" b="1" dirty="0"/>
                    </a:p>
                  </a:txBody>
                  <a:tcPr/>
                </a:tc>
                <a:tc>
                  <a:txBody>
                    <a:bodyPr/>
                    <a:lstStyle/>
                    <a:p>
                      <a:r>
                        <a:rPr lang="en-US" b="1" dirty="0" smtClean="0"/>
                        <a:t>Years 7&amp; 8</a:t>
                      </a:r>
                    </a:p>
                    <a:p>
                      <a:r>
                        <a:rPr lang="en-US" b="1" dirty="0" smtClean="0"/>
                        <a:t>2018 &amp; 2019</a:t>
                      </a:r>
                      <a:endParaRPr lang="en-US" b="1" dirty="0"/>
                    </a:p>
                  </a:txBody>
                  <a:tcPr/>
                </a:tc>
                <a:tc>
                  <a:txBody>
                    <a:bodyPr/>
                    <a:lstStyle/>
                    <a:p>
                      <a:r>
                        <a:rPr lang="en-US" b="1" dirty="0" smtClean="0"/>
                        <a:t>Years 9-11</a:t>
                      </a:r>
                    </a:p>
                    <a:p>
                      <a:r>
                        <a:rPr lang="en-US" b="1" dirty="0" smtClean="0"/>
                        <a:t>2020 - 2022</a:t>
                      </a:r>
                      <a:endParaRPr lang="en-US" b="1" dirty="0"/>
                    </a:p>
                  </a:txBody>
                  <a:tcPr/>
                </a:tc>
              </a:tr>
              <a:tr h="578540">
                <a:tc>
                  <a:txBody>
                    <a:bodyPr/>
                    <a:lstStyle/>
                    <a:p>
                      <a:r>
                        <a:rPr lang="en-US" b="1" dirty="0" smtClean="0"/>
                        <a:t>Focus</a:t>
                      </a:r>
                      <a:endParaRPr lang="en-US" b="1" dirty="0"/>
                    </a:p>
                  </a:txBody>
                  <a:tcPr/>
                </a:tc>
                <a:tc>
                  <a:txBody>
                    <a:bodyPr/>
                    <a:lstStyle/>
                    <a:p>
                      <a:r>
                        <a:rPr lang="en-US" sz="1050" dirty="0" smtClean="0"/>
                        <a:t>Writing project and purchasing</a:t>
                      </a:r>
                      <a:r>
                        <a:rPr lang="en-US" sz="1050" baseline="0" dirty="0" smtClean="0"/>
                        <a:t> mobile clinic</a:t>
                      </a:r>
                      <a:endParaRPr lang="en-US" sz="1050" dirty="0"/>
                    </a:p>
                  </a:txBody>
                  <a:tcPr/>
                </a:tc>
                <a:tc>
                  <a:txBody>
                    <a:bodyPr/>
                    <a:lstStyle/>
                    <a:p>
                      <a:r>
                        <a:rPr lang="en-US" sz="1050" dirty="0" smtClean="0"/>
                        <a:t>Transition</a:t>
                      </a:r>
                    </a:p>
                    <a:p>
                      <a:r>
                        <a:rPr lang="en-US" sz="1050" dirty="0" smtClean="0"/>
                        <a:t>Sustainable Project</a:t>
                      </a:r>
                      <a:endParaRPr lang="en-US" sz="1050" dirty="0"/>
                    </a:p>
                  </a:txBody>
                  <a:tcPr/>
                </a:tc>
                <a:tc>
                  <a:txBody>
                    <a:bodyPr/>
                    <a:lstStyle/>
                    <a:p>
                      <a:r>
                        <a:rPr lang="en-US" sz="1050" i="1" dirty="0" smtClean="0"/>
                        <a:t>System-Wide</a:t>
                      </a:r>
                      <a:endParaRPr lang="en-US" sz="1050" i="1" baseline="0" dirty="0" smtClean="0"/>
                    </a:p>
                    <a:p>
                      <a:r>
                        <a:rPr lang="en-US" sz="1050" i="1" baseline="0" dirty="0" smtClean="0"/>
                        <a:t>Health Outcomes – Service Focus</a:t>
                      </a:r>
                      <a:endParaRPr lang="en-US" sz="1050" i="1" dirty="0"/>
                    </a:p>
                  </a:txBody>
                  <a:tcPr/>
                </a:tc>
                <a:tc>
                  <a:txBody>
                    <a:bodyPr/>
                    <a:lstStyle/>
                    <a:p>
                      <a:r>
                        <a:rPr lang="en-US" sz="1050" i="1" dirty="0" smtClean="0"/>
                        <a:t>(Unofficial – Funding</a:t>
                      </a:r>
                      <a:r>
                        <a:rPr lang="en-US" sz="1050" i="1" baseline="0" dirty="0" smtClean="0"/>
                        <a:t> Ramp Down)</a:t>
                      </a:r>
                      <a:endParaRPr lang="en-US" sz="1050" i="1" dirty="0"/>
                    </a:p>
                  </a:txBody>
                  <a:tcPr/>
                </a:tc>
              </a:tr>
              <a:tr h="1046862">
                <a:tc>
                  <a:txBody>
                    <a:bodyPr/>
                    <a:lstStyle/>
                    <a:p>
                      <a:r>
                        <a:rPr lang="en-US" b="1" dirty="0" smtClean="0"/>
                        <a:t>Reporting</a:t>
                      </a:r>
                      <a:endParaRPr lang="en-US" b="1" dirty="0"/>
                    </a:p>
                  </a:txBody>
                  <a:tcPr/>
                </a:tc>
                <a:tc>
                  <a:txBody>
                    <a:bodyPr/>
                    <a:lstStyle/>
                    <a:p>
                      <a:r>
                        <a:rPr lang="en-US" sz="1050" dirty="0" smtClean="0"/>
                        <a:t>Individualized</a:t>
                      </a:r>
                      <a:r>
                        <a:rPr lang="en-US" sz="1050" baseline="0" dirty="0" smtClean="0"/>
                        <a:t> Project Number Served</a:t>
                      </a:r>
                    </a:p>
                    <a:p>
                      <a:r>
                        <a:rPr lang="en-US" sz="1050" baseline="0" dirty="0" smtClean="0"/>
                        <a:t>Individualized Project Metrics</a:t>
                      </a:r>
                    </a:p>
                    <a:p>
                      <a:r>
                        <a:rPr lang="en-US" sz="1050" baseline="0" dirty="0" smtClean="0"/>
                        <a:t>Individualized Implementation &amp; Project Performance</a:t>
                      </a:r>
                      <a:endParaRPr lang="en-US" sz="1050" dirty="0"/>
                    </a:p>
                  </a:txBody>
                  <a:tcPr/>
                </a:tc>
                <a:tc>
                  <a:txBody>
                    <a:bodyPr/>
                    <a:lstStyle/>
                    <a:p>
                      <a:r>
                        <a:rPr lang="en-US" sz="1050" dirty="0" smtClean="0"/>
                        <a:t>Individualized Project Number Served</a:t>
                      </a:r>
                    </a:p>
                    <a:p>
                      <a:r>
                        <a:rPr lang="en-US" sz="1050" dirty="0" smtClean="0"/>
                        <a:t>Standardized Project Metrics</a:t>
                      </a:r>
                    </a:p>
                    <a:p>
                      <a:r>
                        <a:rPr lang="en-US" sz="1050" dirty="0" smtClean="0"/>
                        <a:t>Individualized Project Performance</a:t>
                      </a:r>
                      <a:endParaRPr lang="en-US" sz="1050" dirty="0"/>
                    </a:p>
                  </a:txBody>
                  <a:tcPr/>
                </a:tc>
                <a:tc>
                  <a:txBody>
                    <a:bodyPr/>
                    <a:lstStyle/>
                    <a:p>
                      <a:r>
                        <a:rPr lang="en-US" sz="1050" dirty="0" smtClean="0"/>
                        <a:t>Medicaid</a:t>
                      </a:r>
                      <a:r>
                        <a:rPr lang="en-US" sz="1050" baseline="0" dirty="0" smtClean="0"/>
                        <a:t> </a:t>
                      </a:r>
                      <a:r>
                        <a:rPr lang="en-US" sz="1050" dirty="0" smtClean="0"/>
                        <a:t>Low-income/Uninsured</a:t>
                      </a:r>
                      <a:r>
                        <a:rPr lang="en-US" sz="1050" baseline="0" dirty="0" smtClean="0"/>
                        <a:t> Percentage</a:t>
                      </a:r>
                    </a:p>
                    <a:p>
                      <a:r>
                        <a:rPr lang="en-US" sz="1050" baseline="0" dirty="0" smtClean="0"/>
                        <a:t>Contract Performance Metrics</a:t>
                      </a:r>
                    </a:p>
                    <a:p>
                      <a:r>
                        <a:rPr lang="en-US" sz="1050" baseline="0" dirty="0" smtClean="0"/>
                        <a:t>Selected Metrics – System Wide</a:t>
                      </a:r>
                    </a:p>
                    <a:p>
                      <a:r>
                        <a:rPr lang="en-US" sz="1050" baseline="0" dirty="0" smtClean="0"/>
                        <a:t>Core Activity – Primary Care Services</a:t>
                      </a:r>
                      <a:endParaRPr lang="en-US" sz="1050" dirty="0"/>
                    </a:p>
                  </a:txBody>
                  <a:tcPr/>
                </a:tc>
                <a:tc>
                  <a:txBody>
                    <a:bodyPr/>
                    <a:lstStyle/>
                    <a:p>
                      <a:r>
                        <a:rPr lang="en-US" sz="1050" i="1" dirty="0" smtClean="0"/>
                        <a:t>Unknown</a:t>
                      </a:r>
                      <a:endParaRPr lang="en-US" sz="1050" i="1" dirty="0"/>
                    </a:p>
                  </a:txBody>
                  <a:tcPr/>
                </a:tc>
              </a:tr>
              <a:tr h="927054">
                <a:tc>
                  <a:txBody>
                    <a:bodyPr/>
                    <a:lstStyle/>
                    <a:p>
                      <a:r>
                        <a:rPr lang="en-US" b="1" dirty="0" smtClean="0"/>
                        <a:t>Payment</a:t>
                      </a:r>
                      <a:endParaRPr lang="en-US" b="1" dirty="0"/>
                    </a:p>
                  </a:txBody>
                  <a:tcPr/>
                </a:tc>
                <a:tc>
                  <a:txBody>
                    <a:bodyPr/>
                    <a:lstStyle/>
                    <a:p>
                      <a:r>
                        <a:rPr lang="en-US" sz="1050" dirty="0" smtClean="0"/>
                        <a:t>2013 - $237,200</a:t>
                      </a:r>
                    </a:p>
                    <a:p>
                      <a:r>
                        <a:rPr lang="en-US" sz="1050" dirty="0" smtClean="0"/>
                        <a:t>2014 - $469,520</a:t>
                      </a:r>
                    </a:p>
                    <a:p>
                      <a:r>
                        <a:rPr lang="en-US" sz="1050" dirty="0" smtClean="0"/>
                        <a:t>2015 - $551,475</a:t>
                      </a:r>
                    </a:p>
                    <a:p>
                      <a:r>
                        <a:rPr lang="en-US" sz="1050" dirty="0" smtClean="0"/>
                        <a:t>2016 - $542,735</a:t>
                      </a:r>
                      <a:endParaRPr lang="en-US" sz="1050" dirty="0"/>
                    </a:p>
                  </a:txBody>
                  <a:tcPr/>
                </a:tc>
                <a:tc>
                  <a:txBody>
                    <a:bodyPr/>
                    <a:lstStyle/>
                    <a:p>
                      <a:r>
                        <a:rPr lang="en-US" sz="1050" dirty="0" smtClean="0"/>
                        <a:t>2017 - $533,710</a:t>
                      </a:r>
                      <a:endParaRPr lang="en-US" sz="1050" dirty="0"/>
                    </a:p>
                  </a:txBody>
                  <a:tcPr/>
                </a:tc>
                <a:tc>
                  <a:txBody>
                    <a:bodyPr/>
                    <a:lstStyle/>
                    <a:p>
                      <a:r>
                        <a:rPr lang="en-US" sz="1050" i="1" dirty="0" smtClean="0"/>
                        <a:t>2018 - $500,000– estimated low</a:t>
                      </a:r>
                    </a:p>
                    <a:p>
                      <a:r>
                        <a:rPr lang="en-US" sz="1050" i="1" dirty="0" smtClean="0"/>
                        <a:t>2019 - $500,000– estimated low</a:t>
                      </a:r>
                      <a:endParaRPr lang="en-US" sz="1050" i="1" dirty="0"/>
                    </a:p>
                  </a:txBody>
                  <a:tcPr/>
                </a:tc>
                <a:tc>
                  <a:txBody>
                    <a:bodyPr/>
                    <a:lstStyle/>
                    <a:p>
                      <a:r>
                        <a:rPr lang="en-US" sz="1050" i="1" dirty="0" smtClean="0"/>
                        <a:t>2020 – less than 2019</a:t>
                      </a:r>
                    </a:p>
                    <a:p>
                      <a:r>
                        <a:rPr lang="en-US" sz="1050" i="1" dirty="0" smtClean="0"/>
                        <a:t>2021 – less than 2020</a:t>
                      </a:r>
                    </a:p>
                    <a:p>
                      <a:r>
                        <a:rPr lang="en-US" sz="1050" i="1" dirty="0" smtClean="0"/>
                        <a:t>2022 - Zero</a:t>
                      </a:r>
                      <a:endParaRPr lang="en-US" sz="1050" i="1" dirty="0"/>
                    </a:p>
                  </a:txBody>
                  <a:tcPr/>
                </a:tc>
              </a:tr>
              <a:tr h="2142929">
                <a:tc>
                  <a:txBody>
                    <a:bodyPr/>
                    <a:lstStyle/>
                    <a:p>
                      <a:r>
                        <a:rPr lang="en-US" b="1" dirty="0" smtClean="0"/>
                        <a:t>Structure</a:t>
                      </a:r>
                      <a:endParaRPr lang="en-US" b="1" dirty="0"/>
                    </a:p>
                  </a:txBody>
                  <a:tcPr/>
                </a:tc>
                <a:tc>
                  <a:txBody>
                    <a:bodyPr/>
                    <a:lstStyle/>
                    <a:p>
                      <a:pPr marL="228600" indent="-228600">
                        <a:buAutoNum type="arabicPeriod"/>
                      </a:pPr>
                      <a:r>
                        <a:rPr lang="en-US" sz="1050" dirty="0" smtClean="0"/>
                        <a:t>Expand</a:t>
                      </a:r>
                      <a:r>
                        <a:rPr lang="en-US" sz="1050" baseline="0" dirty="0" smtClean="0"/>
                        <a:t> primary care</a:t>
                      </a:r>
                      <a:endParaRPr lang="en-US" sz="1050" dirty="0" smtClean="0"/>
                    </a:p>
                    <a:p>
                      <a:pPr marL="228600" indent="-228600">
                        <a:buAutoNum type="arabicPeriod"/>
                      </a:pPr>
                      <a:endParaRPr lang="en-US" sz="1050" dirty="0"/>
                    </a:p>
                  </a:txBody>
                  <a:tcPr/>
                </a:tc>
                <a:tc>
                  <a:txBody>
                    <a:bodyPr/>
                    <a:lstStyle/>
                    <a:p>
                      <a:r>
                        <a:rPr lang="en-US" sz="1050" dirty="0" smtClean="0"/>
                        <a:t>1. Expand Primary Care</a:t>
                      </a:r>
                      <a:endParaRPr lang="en-US" sz="1050" dirty="0"/>
                    </a:p>
                  </a:txBody>
                  <a:tcPr/>
                </a:tc>
                <a:tc>
                  <a:txBody>
                    <a:bodyPr/>
                    <a:lstStyle/>
                    <a:p>
                      <a:r>
                        <a:rPr lang="en-US" sz="1050" dirty="0" smtClean="0"/>
                        <a:t>System Defined – Galveston County Residents</a:t>
                      </a:r>
                      <a:r>
                        <a:rPr lang="en-US" sz="1050" baseline="0" dirty="0" smtClean="0"/>
                        <a:t> Receiving at Least one Service as GCHD</a:t>
                      </a:r>
                    </a:p>
                    <a:p>
                      <a:endParaRPr lang="en-US" sz="1050" baseline="0" dirty="0" smtClean="0"/>
                    </a:p>
                    <a:p>
                      <a:r>
                        <a:rPr lang="en-US" sz="1050" baseline="0" dirty="0" smtClean="0"/>
                        <a:t>1 point required</a:t>
                      </a:r>
                    </a:p>
                    <a:p>
                      <a:pPr marL="171450" indent="-171450">
                        <a:buFont typeface="Arial" panose="020B0604020202020204" pitchFamily="34" charset="0"/>
                        <a:buChar char="•"/>
                      </a:pPr>
                      <a:r>
                        <a:rPr lang="en-US" sz="1050" i="1" baseline="0" dirty="0" smtClean="0"/>
                        <a:t>Blood pressure Control</a:t>
                      </a:r>
                      <a:endParaRPr lang="en-US" sz="1050" i="1" dirty="0"/>
                    </a:p>
                  </a:txBody>
                  <a:tcPr/>
                </a:tc>
                <a:tc>
                  <a:txBody>
                    <a:bodyPr/>
                    <a:lstStyle/>
                    <a:p>
                      <a:r>
                        <a:rPr lang="en-US" sz="1050" i="1" dirty="0" smtClean="0"/>
                        <a:t>Italics = Unofficial</a:t>
                      </a:r>
                      <a:endParaRPr lang="en-US" sz="1050" i="1" dirty="0"/>
                    </a:p>
                  </a:txBody>
                  <a:tcPr/>
                </a:tc>
              </a:tr>
            </a:tbl>
          </a:graphicData>
        </a:graphic>
      </p:graphicFrame>
    </p:spTree>
    <p:extLst>
      <p:ext uri="{BB962C8B-B14F-4D97-AF65-F5344CB8AC3E}">
        <p14:creationId xmlns:p14="http://schemas.microsoft.com/office/powerpoint/2010/main" val="1046641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371601"/>
            <a:ext cx="8305800" cy="4800600"/>
          </a:xfrm>
        </p:spPr>
        <p:txBody>
          <a:bodyPr/>
          <a:lstStyle/>
          <a:p>
            <a:pPr>
              <a:buFont typeface="Arial" panose="020B0604020202020204" pitchFamily="34" charset="0"/>
              <a:buChar char="•"/>
            </a:pPr>
            <a:r>
              <a:rPr lang="en-US" sz="2000" dirty="0" smtClean="0"/>
              <a:t>Continuation of transformational region-wide projects, with additional focus on cross-regional efforts</a:t>
            </a:r>
          </a:p>
          <a:p>
            <a:pPr>
              <a:buFont typeface="Arial" panose="020B0604020202020204" pitchFamily="34" charset="0"/>
              <a:buChar char="•"/>
            </a:pPr>
            <a:endParaRPr lang="en-US" sz="2000" dirty="0"/>
          </a:p>
          <a:p>
            <a:pPr lvl="1"/>
            <a:r>
              <a:rPr lang="en-US" sz="1700" dirty="0" smtClean="0"/>
              <a:t>Strong desire by providers to build on individual work with more robust collaboration</a:t>
            </a:r>
          </a:p>
          <a:p>
            <a:pPr lvl="1"/>
            <a:endParaRPr lang="en-US" sz="1700" dirty="0" smtClean="0"/>
          </a:p>
          <a:p>
            <a:pPr lvl="1"/>
            <a:r>
              <a:rPr lang="en-US" sz="1700" dirty="0"/>
              <a:t>Continue to build on existing relationships and develop new opportunities to expand</a:t>
            </a:r>
          </a:p>
          <a:p>
            <a:pPr lvl="1">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Regional Learning Collaborative</a:t>
            </a:r>
          </a:p>
          <a:p>
            <a:pPr>
              <a:buFont typeface="Arial" panose="020B0604020202020204" pitchFamily="34" charset="0"/>
              <a:buChar char="•"/>
            </a:pPr>
            <a:endParaRPr lang="en-US" sz="2000" dirty="0" smtClean="0"/>
          </a:p>
          <a:p>
            <a:pPr lvl="1">
              <a:buFont typeface="Arial" panose="020B0604020202020204" pitchFamily="34" charset="0"/>
              <a:buChar char="•"/>
            </a:pPr>
            <a:r>
              <a:rPr lang="en-US" sz="1700" dirty="0"/>
              <a:t>Behavioral Health Learning </a:t>
            </a:r>
            <a:r>
              <a:rPr lang="en-US" sz="1700" dirty="0" smtClean="0"/>
              <a:t>Collaborative</a:t>
            </a:r>
          </a:p>
          <a:p>
            <a:pPr lvl="1">
              <a:buFont typeface="Arial" panose="020B0604020202020204" pitchFamily="34" charset="0"/>
              <a:buChar char="•"/>
            </a:pPr>
            <a:endParaRPr lang="en-US" sz="1700" dirty="0"/>
          </a:p>
          <a:p>
            <a:pPr lvl="1">
              <a:buFont typeface="Arial" panose="020B0604020202020204" pitchFamily="34" charset="0"/>
              <a:buChar char="•"/>
            </a:pPr>
            <a:r>
              <a:rPr lang="en-US" sz="1700" dirty="0"/>
              <a:t>Readmissions Learning </a:t>
            </a:r>
            <a:r>
              <a:rPr lang="en-US" sz="1700" dirty="0" smtClean="0"/>
              <a:t>Collaborative</a:t>
            </a:r>
          </a:p>
          <a:p>
            <a:pPr lvl="1">
              <a:buFont typeface="Arial" panose="020B0604020202020204" pitchFamily="34" charset="0"/>
              <a:buChar char="•"/>
            </a:pPr>
            <a:endParaRPr lang="en-US" sz="1700" dirty="0"/>
          </a:p>
          <a:p>
            <a:pPr lvl="1">
              <a:buFont typeface="Arial" panose="020B0604020202020204" pitchFamily="34" charset="0"/>
              <a:buChar char="•"/>
            </a:pPr>
            <a:r>
              <a:rPr lang="en-US" sz="1700" dirty="0"/>
              <a:t>Care Transitions Collaboration </a:t>
            </a:r>
            <a:r>
              <a:rPr lang="en-US" sz="1700" dirty="0" smtClean="0"/>
              <a:t>Going Forward</a:t>
            </a:r>
            <a:endParaRPr lang="en-US" sz="1700" dirty="0"/>
          </a:p>
        </p:txBody>
      </p:sp>
      <p:sp>
        <p:nvSpPr>
          <p:cNvPr id="3" name="Title 2"/>
          <p:cNvSpPr>
            <a:spLocks noGrp="1"/>
          </p:cNvSpPr>
          <p:nvPr>
            <p:ph type="ctrTitle"/>
          </p:nvPr>
        </p:nvSpPr>
        <p:spPr>
          <a:xfrm>
            <a:off x="381000" y="685800"/>
            <a:ext cx="8343900" cy="460375"/>
          </a:xfrm>
        </p:spPr>
        <p:txBody>
          <a:bodyPr>
            <a:normAutofit fontScale="90000"/>
          </a:bodyPr>
          <a:lstStyle/>
          <a:p>
            <a:r>
              <a:rPr lang="en-US" sz="3000" dirty="0" smtClean="0"/>
              <a:t>Communication and Collaboration</a:t>
            </a:r>
            <a:endParaRPr lang="en-US" sz="30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13</a:t>
            </a:fld>
            <a:endParaRPr lang="en-US" dirty="0"/>
          </a:p>
        </p:txBody>
      </p:sp>
    </p:spTree>
    <p:extLst>
      <p:ext uri="{BB962C8B-B14F-4D97-AF65-F5344CB8AC3E}">
        <p14:creationId xmlns:p14="http://schemas.microsoft.com/office/powerpoint/2010/main" val="2162223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85800"/>
            <a:ext cx="8343900" cy="460375"/>
          </a:xfrm>
        </p:spPr>
        <p:txBody>
          <a:bodyPr>
            <a:normAutofit fontScale="90000"/>
          </a:bodyPr>
          <a:lstStyle/>
          <a:p>
            <a:r>
              <a:rPr lang="en-US" sz="3000" dirty="0" smtClean="0"/>
              <a:t>Opportunities: Community Health</a:t>
            </a:r>
            <a:endParaRPr lang="en-US" sz="30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14</a:t>
            </a:fld>
            <a:endParaRPr lang="en-US" dirty="0"/>
          </a:p>
        </p:txBody>
      </p:sp>
      <p:sp>
        <p:nvSpPr>
          <p:cNvPr id="7" name="Content Placeholder 1"/>
          <p:cNvSpPr>
            <a:spLocks noGrp="1"/>
          </p:cNvSpPr>
          <p:nvPr>
            <p:ph idx="1"/>
          </p:nvPr>
        </p:nvSpPr>
        <p:spPr>
          <a:xfrm>
            <a:off x="419100" y="1371601"/>
            <a:ext cx="8305800" cy="4800600"/>
          </a:xfrm>
        </p:spPr>
        <p:txBody>
          <a:bodyPr/>
          <a:lstStyle/>
          <a:p>
            <a:pPr>
              <a:buFont typeface="Arial" panose="020B0604020202020204" pitchFamily="34" charset="0"/>
              <a:buChar char="•"/>
            </a:pPr>
            <a:r>
              <a:rPr lang="en-US" sz="2000" dirty="0" smtClean="0"/>
              <a:t>DSRIP projects are “incubators” for population health</a:t>
            </a:r>
          </a:p>
          <a:p>
            <a:pPr>
              <a:buFont typeface="Arial" panose="020B0604020202020204" pitchFamily="34" charset="0"/>
              <a:buChar char="•"/>
            </a:pPr>
            <a:r>
              <a:rPr lang="en-US" sz="2000" dirty="0" smtClean="0"/>
              <a:t>Outcome metrics are tied to target populations, based on community needs and project scope</a:t>
            </a:r>
          </a:p>
        </p:txBody>
      </p:sp>
      <p:pic>
        <p:nvPicPr>
          <p:cNvPr id="2" name="Picture 1"/>
          <p:cNvPicPr>
            <a:picLocks noChangeAspect="1"/>
          </p:cNvPicPr>
          <p:nvPr/>
        </p:nvPicPr>
        <p:blipFill rotWithShape="1">
          <a:blip r:embed="rId3"/>
          <a:srcRect t="2817" b="4226"/>
          <a:stretch/>
        </p:blipFill>
        <p:spPr>
          <a:xfrm>
            <a:off x="1176337" y="2971800"/>
            <a:ext cx="6753225" cy="2514600"/>
          </a:xfrm>
          <a:prstGeom prst="rect">
            <a:avLst/>
          </a:prstGeom>
          <a:ln>
            <a:solidFill>
              <a:schemeClr val="tx1"/>
            </a:solidFill>
          </a:ln>
        </p:spPr>
      </p:pic>
    </p:spTree>
    <p:extLst>
      <p:ext uri="{BB962C8B-B14F-4D97-AF65-F5344CB8AC3E}">
        <p14:creationId xmlns:p14="http://schemas.microsoft.com/office/powerpoint/2010/main" val="254070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899985" y="1981200"/>
            <a:ext cx="3960842" cy="2667000"/>
          </a:xfrm>
          <a:prstGeom prst="rect">
            <a:avLst/>
          </a:prstGeom>
        </p:spPr>
      </p:pic>
      <p:sp>
        <p:nvSpPr>
          <p:cNvPr id="3" name="Title 2"/>
          <p:cNvSpPr>
            <a:spLocks noGrp="1"/>
          </p:cNvSpPr>
          <p:nvPr>
            <p:ph type="ctrTitle"/>
          </p:nvPr>
        </p:nvSpPr>
        <p:spPr>
          <a:xfrm>
            <a:off x="381000" y="685800"/>
            <a:ext cx="8343900" cy="533401"/>
          </a:xfrm>
        </p:spPr>
        <p:txBody>
          <a:bodyPr/>
          <a:lstStyle/>
          <a:p>
            <a:r>
              <a:rPr lang="en-US" sz="2400" dirty="0" smtClean="0"/>
              <a:t>Lessons Learned for Better Health Care Outcomes</a:t>
            </a:r>
            <a:endParaRPr lang="en-US" sz="24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15</a:t>
            </a:fld>
            <a:endParaRPr lang="en-US" dirty="0"/>
          </a:p>
        </p:txBody>
      </p:sp>
      <p:sp>
        <p:nvSpPr>
          <p:cNvPr id="6" name="Content Placeholder 1"/>
          <p:cNvSpPr txBox="1">
            <a:spLocks/>
          </p:cNvSpPr>
          <p:nvPr/>
        </p:nvSpPr>
        <p:spPr>
          <a:xfrm>
            <a:off x="381000" y="1403351"/>
            <a:ext cx="4357301" cy="4953000"/>
          </a:xfrm>
          <a:prstGeom prst="rect">
            <a:avLst/>
          </a:prstGeom>
        </p:spPr>
        <p:txBody>
          <a:bodyPr/>
          <a:lstStyle>
            <a:lvl1pPr marL="342900" indent="-342900" algn="l" rtl="0" eaLnBrk="0" fontAlgn="base" hangingPunct="0">
              <a:spcBef>
                <a:spcPct val="20000"/>
              </a:spcBef>
              <a:spcAft>
                <a:spcPct val="0"/>
              </a:spcAft>
              <a:buFont typeface="Arial" charset="0"/>
              <a:buNone/>
              <a:defRPr sz="2400" kern="1200">
                <a:solidFill>
                  <a:srgbClr val="616365"/>
                </a:solidFill>
                <a:latin typeface="+mn-lt"/>
                <a:ea typeface="+mn-ea"/>
                <a:cs typeface="+mn-cs"/>
              </a:defRPr>
            </a:lvl1pPr>
            <a:lvl2pPr marL="742950" indent="-285750" algn="l" rtl="0" eaLnBrk="0" fontAlgn="base" hangingPunct="0">
              <a:spcBef>
                <a:spcPct val="20000"/>
              </a:spcBef>
              <a:spcAft>
                <a:spcPct val="0"/>
              </a:spcAft>
              <a:buFont typeface="Arial" charset="0"/>
              <a:buNone/>
              <a:defRPr sz="2400" kern="1200">
                <a:solidFill>
                  <a:srgbClr val="366195"/>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000" dirty="0">
                <a:solidFill>
                  <a:schemeClr val="tx1"/>
                </a:solidFill>
              </a:rPr>
              <a:t>Collaboration…</a:t>
            </a:r>
          </a:p>
          <a:p>
            <a:pPr>
              <a:buFont typeface="Arial" panose="020B0604020202020204" pitchFamily="34" charset="0"/>
              <a:buChar char="•"/>
            </a:pPr>
            <a:r>
              <a:rPr lang="en-US" sz="2000" dirty="0">
                <a:solidFill>
                  <a:schemeClr val="tx1"/>
                </a:solidFill>
              </a:rPr>
              <a:t>strengthens and supports the IHI triple aim of healthcare.</a:t>
            </a:r>
          </a:p>
          <a:p>
            <a:pPr lvl="1">
              <a:buFont typeface="Arial" panose="020B0604020202020204" pitchFamily="34" charset="0"/>
              <a:buChar char="•"/>
            </a:pPr>
            <a:r>
              <a:rPr lang="en-US" sz="1800" dirty="0">
                <a:solidFill>
                  <a:schemeClr val="tx1"/>
                </a:solidFill>
              </a:rPr>
              <a:t>Improving the patient experience of care</a:t>
            </a:r>
          </a:p>
          <a:p>
            <a:pPr lvl="1">
              <a:buFont typeface="Arial" panose="020B0604020202020204" pitchFamily="34" charset="0"/>
              <a:buChar char="•"/>
            </a:pPr>
            <a:r>
              <a:rPr lang="en-US" sz="1800" dirty="0">
                <a:solidFill>
                  <a:schemeClr val="tx1"/>
                </a:solidFill>
              </a:rPr>
              <a:t>Improving the health of populations</a:t>
            </a:r>
          </a:p>
          <a:p>
            <a:pPr lvl="1">
              <a:buFont typeface="Arial" panose="020B0604020202020204" pitchFamily="34" charset="0"/>
              <a:buChar char="•"/>
            </a:pPr>
            <a:r>
              <a:rPr lang="en-US" sz="1800" dirty="0">
                <a:solidFill>
                  <a:schemeClr val="tx1"/>
                </a:solidFill>
              </a:rPr>
              <a:t>Reducing the per capita cost of health care</a:t>
            </a:r>
          </a:p>
          <a:p>
            <a:pPr>
              <a:buFont typeface="Arial" panose="020B0604020202020204" pitchFamily="34" charset="0"/>
              <a:buChar char="•"/>
            </a:pPr>
            <a:r>
              <a:rPr lang="en-US" sz="2000" dirty="0">
                <a:solidFill>
                  <a:schemeClr val="tx1"/>
                </a:solidFill>
              </a:rPr>
              <a:t>decreases silos in health care, allowing for improved continuity of care for all patients/clients.</a:t>
            </a:r>
          </a:p>
          <a:p>
            <a:pPr>
              <a:buFont typeface="Arial" panose="020B0604020202020204" pitchFamily="34" charset="0"/>
              <a:buChar char="•"/>
            </a:pPr>
            <a:r>
              <a:rPr lang="en-US" sz="2000" dirty="0">
                <a:solidFill>
                  <a:schemeClr val="tx1"/>
                </a:solidFill>
              </a:rPr>
              <a:t>allows community partners to better understand each others roles to more successfully handle both planned and unexpected needs.</a:t>
            </a:r>
          </a:p>
          <a:p>
            <a:pPr lvl="1">
              <a:buFont typeface="Arial" panose="020B0604020202020204" pitchFamily="34" charset="0"/>
              <a:buChar char="•"/>
            </a:pPr>
            <a:endParaRPr lang="en-US" sz="1800" dirty="0" smtClean="0"/>
          </a:p>
          <a:p>
            <a:pPr>
              <a:buFont typeface="Arial" panose="020B0604020202020204" pitchFamily="34" charset="0"/>
              <a:buChar char="•"/>
            </a:pPr>
            <a:endParaRPr lang="en-US" sz="1800" dirty="0"/>
          </a:p>
        </p:txBody>
      </p:sp>
      <p:sp>
        <p:nvSpPr>
          <p:cNvPr id="2" name="TextBox 1"/>
          <p:cNvSpPr txBox="1"/>
          <p:nvPr/>
        </p:nvSpPr>
        <p:spPr>
          <a:xfrm>
            <a:off x="4899985" y="4728519"/>
            <a:ext cx="3498493" cy="276999"/>
          </a:xfrm>
          <a:prstGeom prst="rect">
            <a:avLst/>
          </a:prstGeom>
          <a:noFill/>
        </p:spPr>
        <p:txBody>
          <a:bodyPr wrap="square" rtlCol="0">
            <a:spAutoFit/>
          </a:bodyPr>
          <a:lstStyle/>
          <a:p>
            <a:r>
              <a:rPr lang="en-US" sz="1200" dirty="0" smtClean="0"/>
              <a:t>Shearn</a:t>
            </a:r>
            <a:r>
              <a:rPr lang="en-US" sz="1200" dirty="0"/>
              <a:t>-</a:t>
            </a:r>
            <a:r>
              <a:rPr lang="en-US" sz="1200" dirty="0" smtClean="0"/>
              <a:t>Moody Plaza, Galveston TX</a:t>
            </a:r>
            <a:endParaRPr lang="en-US" sz="1200" dirty="0"/>
          </a:p>
        </p:txBody>
      </p:sp>
    </p:spTree>
    <p:extLst>
      <p:ext uri="{BB962C8B-B14F-4D97-AF65-F5344CB8AC3E}">
        <p14:creationId xmlns:p14="http://schemas.microsoft.com/office/powerpoint/2010/main" val="178730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66" r="56001" b="21555"/>
          <a:stretch/>
        </p:blipFill>
        <p:spPr>
          <a:xfrm>
            <a:off x="838200" y="1219200"/>
            <a:ext cx="1600200" cy="1563832"/>
          </a:xfrm>
          <a:prstGeom prst="rect">
            <a:avLst/>
          </a:prstGeom>
        </p:spPr>
      </p:pic>
      <p:sp>
        <p:nvSpPr>
          <p:cNvPr id="2" name="Content Placeholder 1"/>
          <p:cNvSpPr>
            <a:spLocks noGrp="1"/>
          </p:cNvSpPr>
          <p:nvPr>
            <p:ph idx="1"/>
          </p:nvPr>
        </p:nvSpPr>
        <p:spPr>
          <a:xfrm>
            <a:off x="2553586" y="1303642"/>
            <a:ext cx="6361814" cy="1510650"/>
          </a:xfrm>
        </p:spPr>
        <p:txBody>
          <a:bodyPr/>
          <a:lstStyle/>
          <a:p>
            <a:pPr marL="342900" indent="-342900" defTabSz="914400" eaLnBrk="0" fontAlgn="base" hangingPunct="0">
              <a:spcBef>
                <a:spcPct val="20000"/>
              </a:spcBef>
              <a:spcAft>
                <a:spcPct val="0"/>
              </a:spcAft>
              <a:buNone/>
            </a:pPr>
            <a:r>
              <a:rPr lang="en-US" sz="1400" b="1" dirty="0">
                <a:solidFill>
                  <a:srgbClr val="616365"/>
                </a:solidFill>
              </a:rPr>
              <a:t>Craig Kovacevich</a:t>
            </a:r>
          </a:p>
          <a:p>
            <a:pPr marL="342900" indent="-342900" defTabSz="914400" eaLnBrk="0" fontAlgn="base" hangingPunct="0">
              <a:spcBef>
                <a:spcPct val="20000"/>
              </a:spcBef>
              <a:spcAft>
                <a:spcPct val="0"/>
              </a:spcAft>
              <a:buNone/>
            </a:pPr>
            <a:r>
              <a:rPr lang="en-US" sz="1400" b="1" dirty="0">
                <a:solidFill>
                  <a:srgbClr val="616365"/>
                </a:solidFill>
              </a:rPr>
              <a:t>Associate VP, Waiver Operations &amp; Community Health </a:t>
            </a:r>
            <a:r>
              <a:rPr lang="en-US" sz="1400" b="1" dirty="0" smtClean="0">
                <a:solidFill>
                  <a:srgbClr val="616365"/>
                </a:solidFill>
              </a:rPr>
              <a:t>Plans - UTMB</a:t>
            </a:r>
            <a:endParaRPr lang="en-US" sz="1400" b="1" dirty="0">
              <a:solidFill>
                <a:srgbClr val="616365"/>
              </a:solidFill>
            </a:endParaRPr>
          </a:p>
          <a:p>
            <a:pPr marL="0" indent="0">
              <a:buNone/>
            </a:pPr>
            <a:r>
              <a:rPr lang="en-US" sz="1400" dirty="0" smtClean="0"/>
              <a:t>409.766.4047</a:t>
            </a:r>
          </a:p>
          <a:p>
            <a:pPr marL="0" indent="0">
              <a:buNone/>
            </a:pPr>
            <a:r>
              <a:rPr lang="en-US" sz="1400" dirty="0" smtClean="0">
                <a:hlinkClick r:id="rId4"/>
              </a:rPr>
              <a:t>cskovace@utmb.edu</a:t>
            </a:r>
            <a:r>
              <a:rPr lang="en-US" sz="1400" dirty="0" smtClean="0"/>
              <a:t>  </a:t>
            </a:r>
            <a:endParaRPr lang="en-US" sz="1400" dirty="0"/>
          </a:p>
          <a:p>
            <a:pPr marL="0" indent="0">
              <a:buNone/>
            </a:pPr>
            <a:r>
              <a:rPr lang="en-US" sz="1400" dirty="0" smtClean="0">
                <a:hlinkClick r:id="rId5"/>
              </a:rPr>
              <a:t>www.utmb.edu/1115</a:t>
            </a:r>
            <a:endParaRPr lang="en-US" sz="1400" dirty="0" smtClean="0"/>
          </a:p>
          <a:p>
            <a:endParaRPr lang="en-US" sz="1200" dirty="0" smtClean="0"/>
          </a:p>
          <a:p>
            <a:endParaRPr lang="en-US" sz="1200" dirty="0"/>
          </a:p>
          <a:p>
            <a:endParaRPr lang="en-US" sz="12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16</a:t>
            </a:fld>
            <a:endParaRPr lang="en-US" dirty="0"/>
          </a:p>
        </p:txBody>
      </p:sp>
      <p:sp>
        <p:nvSpPr>
          <p:cNvPr id="8" name="Title 2"/>
          <p:cNvSpPr>
            <a:spLocks noGrp="1"/>
          </p:cNvSpPr>
          <p:nvPr>
            <p:ph type="ctrTitle"/>
          </p:nvPr>
        </p:nvSpPr>
        <p:spPr>
          <a:xfrm>
            <a:off x="405713" y="490538"/>
            <a:ext cx="8343900" cy="460375"/>
          </a:xfrm>
        </p:spPr>
        <p:txBody>
          <a:bodyPr>
            <a:normAutofit fontScale="90000"/>
          </a:bodyPr>
          <a:lstStyle/>
          <a:p>
            <a:r>
              <a:rPr lang="en-US" dirty="0" smtClean="0"/>
              <a:t>Want to Know More?</a:t>
            </a:r>
            <a:endParaRPr lang="en-US" sz="2000" dirty="0"/>
          </a:p>
        </p:txBody>
      </p:sp>
      <p:sp>
        <p:nvSpPr>
          <p:cNvPr id="6" name="Content Placeholder 1"/>
          <p:cNvSpPr txBox="1">
            <a:spLocks/>
          </p:cNvSpPr>
          <p:nvPr/>
        </p:nvSpPr>
        <p:spPr>
          <a:xfrm>
            <a:off x="2553586" y="2849468"/>
            <a:ext cx="6361814" cy="1484167"/>
          </a:xfrm>
          <a:prstGeom prst="rect">
            <a:avLst/>
          </a:prstGeom>
        </p:spPr>
        <p:txBody>
          <a:bodyPr/>
          <a:lstStyle>
            <a:lvl1pPr marL="342900" indent="-342900" algn="l" rtl="0" eaLnBrk="0" fontAlgn="base" hangingPunct="0">
              <a:spcBef>
                <a:spcPct val="20000"/>
              </a:spcBef>
              <a:spcAft>
                <a:spcPct val="0"/>
              </a:spcAft>
              <a:buFont typeface="Arial" charset="0"/>
              <a:buNone/>
              <a:defRPr sz="2400" kern="1200">
                <a:solidFill>
                  <a:srgbClr val="616365"/>
                </a:solidFill>
                <a:latin typeface="+mn-lt"/>
                <a:ea typeface="+mn-ea"/>
                <a:cs typeface="+mn-cs"/>
              </a:defRPr>
            </a:lvl1pPr>
            <a:lvl2pPr marL="742950" indent="-285750" algn="l" rtl="0" eaLnBrk="0" fontAlgn="base" hangingPunct="0">
              <a:spcBef>
                <a:spcPct val="20000"/>
              </a:spcBef>
              <a:spcAft>
                <a:spcPct val="0"/>
              </a:spcAft>
              <a:buFont typeface="Arial" charset="0"/>
              <a:buNone/>
              <a:defRPr sz="2400" kern="1200">
                <a:solidFill>
                  <a:srgbClr val="366195"/>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t>Melissa Tucker</a:t>
            </a:r>
          </a:p>
          <a:p>
            <a:r>
              <a:rPr lang="en-US" sz="1400" b="1" dirty="0" smtClean="0"/>
              <a:t>CEO - GCC</a:t>
            </a:r>
          </a:p>
          <a:p>
            <a:r>
              <a:rPr lang="en-US" sz="1400" dirty="0" smtClean="0"/>
              <a:t>409.944.4337</a:t>
            </a:r>
          </a:p>
          <a:p>
            <a:r>
              <a:rPr lang="en-US" sz="1400" dirty="0" smtClean="0">
                <a:hlinkClick r:id="rId6"/>
              </a:rPr>
              <a:t>melissat@gulfcoastcenter.org</a:t>
            </a:r>
            <a:r>
              <a:rPr lang="en-US" sz="1400" dirty="0" smtClean="0"/>
              <a:t> </a:t>
            </a:r>
          </a:p>
          <a:p>
            <a:r>
              <a:rPr lang="en-US" sz="1400" dirty="0">
                <a:hlinkClick r:id="rId7"/>
              </a:rPr>
              <a:t>https://gulfcoastcenter.org</a:t>
            </a:r>
            <a:r>
              <a:rPr lang="en-US" sz="1400" dirty="0" smtClean="0">
                <a:hlinkClick r:id="rId7"/>
              </a:rPr>
              <a:t>/</a:t>
            </a:r>
            <a:r>
              <a:rPr lang="en-US" sz="1400" dirty="0" smtClean="0"/>
              <a:t> </a:t>
            </a:r>
            <a:endParaRPr lang="en-US" sz="1200" dirty="0" smtClean="0"/>
          </a:p>
          <a:p>
            <a:endParaRPr lang="en-US" sz="1200" dirty="0" smtClean="0"/>
          </a:p>
          <a:p>
            <a:endParaRPr lang="en-US" sz="1200" dirty="0"/>
          </a:p>
        </p:txBody>
      </p:sp>
      <p:sp>
        <p:nvSpPr>
          <p:cNvPr id="7" name="Content Placeholder 1"/>
          <p:cNvSpPr txBox="1">
            <a:spLocks/>
          </p:cNvSpPr>
          <p:nvPr/>
        </p:nvSpPr>
        <p:spPr>
          <a:xfrm>
            <a:off x="2553586" y="4866510"/>
            <a:ext cx="6361814" cy="1752600"/>
          </a:xfrm>
          <a:prstGeom prst="rect">
            <a:avLst/>
          </a:prstGeom>
        </p:spPr>
        <p:txBody>
          <a:bodyPr/>
          <a:lstStyle>
            <a:lvl1pPr marL="342900" indent="-342900" algn="l" rtl="0" eaLnBrk="0" fontAlgn="base" hangingPunct="0">
              <a:spcBef>
                <a:spcPct val="20000"/>
              </a:spcBef>
              <a:spcAft>
                <a:spcPct val="0"/>
              </a:spcAft>
              <a:buFont typeface="Arial" charset="0"/>
              <a:buNone/>
              <a:defRPr sz="2400" kern="1200">
                <a:solidFill>
                  <a:srgbClr val="616365"/>
                </a:solidFill>
                <a:latin typeface="+mn-lt"/>
                <a:ea typeface="+mn-ea"/>
                <a:cs typeface="+mn-cs"/>
              </a:defRPr>
            </a:lvl1pPr>
            <a:lvl2pPr marL="742950" indent="-285750" algn="l" rtl="0" eaLnBrk="0" fontAlgn="base" hangingPunct="0">
              <a:spcBef>
                <a:spcPct val="20000"/>
              </a:spcBef>
              <a:spcAft>
                <a:spcPct val="0"/>
              </a:spcAft>
              <a:buFont typeface="Arial" charset="0"/>
              <a:buNone/>
              <a:defRPr sz="2400" kern="1200">
                <a:solidFill>
                  <a:srgbClr val="366195"/>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smtClean="0"/>
              <a:t>Kathy Barroso</a:t>
            </a:r>
          </a:p>
          <a:p>
            <a:r>
              <a:rPr lang="en-US" sz="1400" b="1" dirty="0" smtClean="0"/>
              <a:t>CEO - GCHD</a:t>
            </a:r>
          </a:p>
          <a:p>
            <a:r>
              <a:rPr lang="en-US" sz="1400" dirty="0" smtClean="0"/>
              <a:t>409.938.7221</a:t>
            </a:r>
          </a:p>
          <a:p>
            <a:r>
              <a:rPr lang="en-US" sz="1400" dirty="0" smtClean="0">
                <a:hlinkClick r:id="rId8"/>
              </a:rPr>
              <a:t>kbarroso@gchd.org</a:t>
            </a:r>
            <a:r>
              <a:rPr lang="en-US" sz="1400" dirty="0" smtClean="0"/>
              <a:t>    </a:t>
            </a:r>
          </a:p>
          <a:p>
            <a:r>
              <a:rPr lang="en-US" sz="1400" dirty="0" smtClean="0">
                <a:hlinkClick r:id="rId9"/>
              </a:rPr>
              <a:t>www.gchd.org</a:t>
            </a:r>
            <a:r>
              <a:rPr lang="en-US" sz="1400" dirty="0" smtClean="0"/>
              <a:t> </a:t>
            </a:r>
          </a:p>
          <a:p>
            <a:endParaRPr lang="en-US" sz="1200" dirty="0" smtClean="0"/>
          </a:p>
          <a:p>
            <a:endParaRPr lang="en-US" sz="1200" dirty="0" smtClean="0"/>
          </a:p>
          <a:p>
            <a:endParaRPr lang="en-US" sz="1200" dirty="0"/>
          </a:p>
        </p:txBody>
      </p:sp>
      <p:pic>
        <p:nvPicPr>
          <p:cNvPr id="9" name="Picture 8"/>
          <p:cNvPicPr>
            <a:picLocks noChangeAspect="1"/>
          </p:cNvPicPr>
          <p:nvPr/>
        </p:nvPicPr>
        <p:blipFill>
          <a:blip r:embed="rId10" cstate="print"/>
          <a:stretch>
            <a:fillRect/>
          </a:stretch>
        </p:blipFill>
        <p:spPr>
          <a:xfrm>
            <a:off x="833535" y="4841796"/>
            <a:ext cx="1452465" cy="1506973"/>
          </a:xfrm>
          <a:prstGeom prst="rect">
            <a:avLst/>
          </a:prstGeom>
        </p:spPr>
      </p:pic>
      <p:pic>
        <p:nvPicPr>
          <p:cNvPr id="10" name="Picture 9"/>
          <p:cNvPicPr>
            <a:picLocks noChangeAspect="1"/>
          </p:cNvPicPr>
          <p:nvPr/>
        </p:nvPicPr>
        <p:blipFill rotWithShape="1">
          <a:blip r:embed="rId11"/>
          <a:srcRect b="6617"/>
          <a:stretch/>
        </p:blipFill>
        <p:spPr>
          <a:xfrm>
            <a:off x="833535" y="2856058"/>
            <a:ext cx="1452465" cy="1563542"/>
          </a:xfrm>
          <a:prstGeom prst="rect">
            <a:avLst/>
          </a:prstGeom>
        </p:spPr>
      </p:pic>
      <p:sp>
        <p:nvSpPr>
          <p:cNvPr id="3" name="TextBox 2"/>
          <p:cNvSpPr txBox="1"/>
          <p:nvPr/>
        </p:nvSpPr>
        <p:spPr>
          <a:xfrm>
            <a:off x="833535" y="1004095"/>
            <a:ext cx="2861135" cy="369332"/>
          </a:xfrm>
          <a:prstGeom prst="rect">
            <a:avLst/>
          </a:prstGeom>
          <a:noFill/>
        </p:spPr>
        <p:txBody>
          <a:bodyPr wrap="square" rtlCol="0">
            <a:spAutoFit/>
          </a:bodyPr>
          <a:lstStyle/>
          <a:p>
            <a:r>
              <a:rPr lang="en-US" dirty="0" smtClean="0"/>
              <a:t>Presenters:</a:t>
            </a:r>
            <a:endParaRPr lang="en-US" dirty="0"/>
          </a:p>
        </p:txBody>
      </p:sp>
      <p:sp>
        <p:nvSpPr>
          <p:cNvPr id="11" name="TextBox 10"/>
          <p:cNvSpPr txBox="1"/>
          <p:nvPr/>
        </p:nvSpPr>
        <p:spPr>
          <a:xfrm>
            <a:off x="833535" y="4456671"/>
            <a:ext cx="2601643" cy="369332"/>
          </a:xfrm>
          <a:prstGeom prst="rect">
            <a:avLst/>
          </a:prstGeom>
          <a:noFill/>
        </p:spPr>
        <p:txBody>
          <a:bodyPr wrap="square" rtlCol="0">
            <a:spAutoFit/>
          </a:bodyPr>
          <a:lstStyle/>
          <a:p>
            <a:r>
              <a:rPr lang="en-US" dirty="0" smtClean="0"/>
              <a:t>Collaborator:</a:t>
            </a:r>
            <a:endParaRPr lang="en-US" dirty="0"/>
          </a:p>
        </p:txBody>
      </p:sp>
    </p:spTree>
    <p:extLst>
      <p:ext uri="{BB962C8B-B14F-4D97-AF65-F5344CB8AC3E}">
        <p14:creationId xmlns:p14="http://schemas.microsoft.com/office/powerpoint/2010/main" val="319248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600200"/>
            <a:ext cx="8305800" cy="4800600"/>
          </a:xfrm>
        </p:spPr>
        <p:txBody>
          <a:bodyPr/>
          <a:lstStyle/>
          <a:p>
            <a:pPr marL="457200" indent="-457200">
              <a:buFont typeface="+mj-lt"/>
              <a:buAutoNum type="arabicPeriod"/>
            </a:pPr>
            <a:r>
              <a:rPr lang="en-US" sz="2000" dirty="0" smtClean="0"/>
              <a:t>Review </a:t>
            </a:r>
            <a:r>
              <a:rPr lang="en-US" sz="2000" dirty="0"/>
              <a:t>the role of communication and collaboration in bringing community stakeholders and health care providers across care sectors together to improve community care</a:t>
            </a:r>
            <a:endParaRPr lang="en-US" sz="2000" dirty="0" smtClean="0"/>
          </a:p>
          <a:p>
            <a:pPr marL="457200" indent="-457200">
              <a:buFont typeface="+mj-lt"/>
              <a:buAutoNum type="arabicPeriod"/>
            </a:pPr>
            <a:r>
              <a:rPr lang="en-US" sz="2000" dirty="0" smtClean="0"/>
              <a:t>Discuss </a:t>
            </a:r>
            <a:r>
              <a:rPr lang="en-US" sz="2000" dirty="0"/>
              <a:t>feasibility for replication in other communities that have identified the need to better their community’s health through the partnering of health care organizations</a:t>
            </a:r>
            <a:endParaRPr lang="en-US" sz="2000" dirty="0" smtClean="0"/>
          </a:p>
          <a:p>
            <a:pPr marL="457200" indent="-457200">
              <a:buFont typeface="+mj-lt"/>
              <a:buAutoNum type="arabicPeriod"/>
            </a:pPr>
            <a:r>
              <a:rPr lang="en-US" sz="2000" dirty="0" smtClean="0"/>
              <a:t>Showcase </a:t>
            </a:r>
            <a:r>
              <a:rPr lang="en-US" sz="2000" dirty="0"/>
              <a:t>best practices in public health, behavioral health and safety net hospitals that has allowed these providers in the community to leverage their collaboration to maximize the effect of their work</a:t>
            </a:r>
            <a:endParaRPr lang="en-US" sz="2000" dirty="0" smtClean="0"/>
          </a:p>
          <a:p>
            <a:pPr marL="457200" indent="-457200">
              <a:buFont typeface="+mj-lt"/>
              <a:buAutoNum type="arabicPeriod"/>
            </a:pPr>
            <a:r>
              <a:rPr lang="en-US" sz="2000" dirty="0" smtClean="0"/>
              <a:t>Question and Answer</a:t>
            </a:r>
            <a:endParaRPr lang="en-US" sz="2000" dirty="0"/>
          </a:p>
          <a:p>
            <a:pPr>
              <a:buFont typeface="Arial" panose="020B0604020202020204" pitchFamily="34" charset="0"/>
              <a:buChar char="•"/>
            </a:pPr>
            <a:endParaRPr lang="en-US" sz="2200" dirty="0" smtClean="0"/>
          </a:p>
        </p:txBody>
      </p:sp>
      <p:sp>
        <p:nvSpPr>
          <p:cNvPr id="3" name="Title 2"/>
          <p:cNvSpPr>
            <a:spLocks noGrp="1"/>
          </p:cNvSpPr>
          <p:nvPr>
            <p:ph type="ctrTitle"/>
          </p:nvPr>
        </p:nvSpPr>
        <p:spPr>
          <a:xfrm>
            <a:off x="381000" y="685800"/>
            <a:ext cx="8343900" cy="460375"/>
          </a:xfrm>
        </p:spPr>
        <p:txBody>
          <a:bodyPr>
            <a:normAutofit fontScale="90000"/>
          </a:bodyPr>
          <a:lstStyle/>
          <a:p>
            <a:r>
              <a:rPr lang="en-US" sz="2900" dirty="0" smtClean="0"/>
              <a:t>Presentation Objectives</a:t>
            </a:r>
            <a:endParaRPr lang="en-US" sz="29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2</a:t>
            </a:fld>
            <a:endParaRPr lang="en-US" dirty="0"/>
          </a:p>
        </p:txBody>
      </p:sp>
    </p:spTree>
    <p:extLst>
      <p:ext uri="{BB962C8B-B14F-4D97-AF65-F5344CB8AC3E}">
        <p14:creationId xmlns:p14="http://schemas.microsoft.com/office/powerpoint/2010/main" val="2241583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828" y="1103870"/>
            <a:ext cx="8452021" cy="1046206"/>
          </a:xfrm>
        </p:spPr>
        <p:txBody>
          <a:bodyPr>
            <a:normAutofit/>
          </a:bodyPr>
          <a:lstStyle/>
          <a:p>
            <a:pPr algn="l"/>
            <a:r>
              <a:rPr lang="en-US" sz="3200" dirty="0"/>
              <a:t>T</a:t>
            </a:r>
            <a:r>
              <a:rPr lang="en-US" sz="3200" dirty="0" smtClean="0"/>
              <a:t>he Three Legs of Community Health</a:t>
            </a:r>
            <a:endParaRPr lang="en-US" sz="3200" dirty="0"/>
          </a:p>
        </p:txBody>
      </p:sp>
      <p:sp>
        <p:nvSpPr>
          <p:cNvPr id="3" name="TextBox 2"/>
          <p:cNvSpPr txBox="1"/>
          <p:nvPr/>
        </p:nvSpPr>
        <p:spPr>
          <a:xfrm>
            <a:off x="476738" y="2388973"/>
            <a:ext cx="8479693"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University of Texas Medical Branch (UTMB) </a:t>
            </a:r>
            <a:r>
              <a:rPr lang="en-US" sz="1600" dirty="0" smtClean="0"/>
              <a:t>– State Owned Safety Net Hospital</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Gulf Coast Center (GCC) </a:t>
            </a:r>
            <a:r>
              <a:rPr lang="en-US" sz="1600" dirty="0" smtClean="0"/>
              <a:t>– </a:t>
            </a:r>
            <a:r>
              <a:rPr lang="en-US" sz="1600" dirty="0"/>
              <a:t>Local Mental Health Authority, Local Intellectual &amp; Developmental Disability Authority, Out Reach Screening &amp; Referral (OSAR), and substance use provider for Brazoria and Galveston Counties.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Galveston County Health District (GCHD)</a:t>
            </a:r>
            <a:r>
              <a:rPr lang="en-US" sz="1600" dirty="0" smtClean="0"/>
              <a:t> – </a:t>
            </a:r>
            <a:r>
              <a:rPr lang="en-US" sz="1600" dirty="0"/>
              <a:t>Galveston County’s  Local Public Health Agency </a:t>
            </a:r>
          </a:p>
        </p:txBody>
      </p:sp>
    </p:spTree>
    <p:extLst>
      <p:ext uri="{BB962C8B-B14F-4D97-AF65-F5344CB8AC3E}">
        <p14:creationId xmlns:p14="http://schemas.microsoft.com/office/powerpoint/2010/main" val="217879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371601"/>
            <a:ext cx="8305800" cy="4800600"/>
          </a:xfrm>
        </p:spPr>
        <p:txBody>
          <a:bodyPr/>
          <a:lstStyle/>
          <a:p>
            <a:pPr>
              <a:buFont typeface="Arial" panose="020B0604020202020204" pitchFamily="34" charset="0"/>
              <a:buChar char="•"/>
            </a:pPr>
            <a:r>
              <a:rPr lang="en-US" sz="2000" dirty="0" smtClean="0"/>
              <a:t>Initially a five-year demonstration waiver approved by CMS in December 2011; expired September 2016</a:t>
            </a:r>
          </a:p>
          <a:p>
            <a:pPr lvl="1"/>
            <a:r>
              <a:rPr lang="en-US" sz="1700" dirty="0" smtClean="0"/>
              <a:t>Approximately $29 billion value inclusive of Uncompensated Care (UC) and Delivery System Reform Incentive Payment (DSRIP)</a:t>
            </a:r>
          </a:p>
          <a:p>
            <a:pPr lvl="1"/>
            <a:r>
              <a:rPr lang="en-US" sz="1700" dirty="0" smtClean="0"/>
              <a:t>A transition year was approved for 15 months; began October 2016 and expired December 2017</a:t>
            </a:r>
          </a:p>
          <a:p>
            <a:pPr lvl="1"/>
            <a:r>
              <a:rPr lang="en-US" sz="1700" dirty="0"/>
              <a:t>Currently in a 21 month extension period ending October </a:t>
            </a:r>
            <a:r>
              <a:rPr lang="en-US" sz="1700" dirty="0" smtClean="0"/>
              <a:t>2019</a:t>
            </a:r>
          </a:p>
          <a:p>
            <a:pPr lvl="1"/>
            <a:endParaRPr lang="en-US" sz="1700" dirty="0"/>
          </a:p>
          <a:p>
            <a:pPr>
              <a:buFont typeface="Arial" panose="020B0604020202020204" pitchFamily="34" charset="0"/>
              <a:buChar char="•"/>
            </a:pPr>
            <a:r>
              <a:rPr lang="en-US" sz="2000" dirty="0" smtClean="0"/>
              <a:t>Purpose:</a:t>
            </a:r>
          </a:p>
          <a:p>
            <a:pPr lvl="1">
              <a:buFont typeface="Arial" panose="020B0604020202020204" pitchFamily="34" charset="0"/>
              <a:buChar char="•"/>
            </a:pPr>
            <a:r>
              <a:rPr lang="en-US" sz="1700" dirty="0"/>
              <a:t>Preserve supplemental funding under a new methodology</a:t>
            </a:r>
          </a:p>
          <a:p>
            <a:pPr lvl="1">
              <a:buFont typeface="Arial" panose="020B0604020202020204" pitchFamily="34" charset="0"/>
              <a:buChar char="•"/>
            </a:pPr>
            <a:r>
              <a:rPr lang="en-US" sz="1700" dirty="0"/>
              <a:t>Expand Medicaid managed care statewide (transition from fee-for-service payment model)</a:t>
            </a:r>
          </a:p>
          <a:p>
            <a:pPr lvl="1">
              <a:buFont typeface="Arial" panose="020B0604020202020204" pitchFamily="34" charset="0"/>
              <a:buChar char="•"/>
            </a:pPr>
            <a:r>
              <a:rPr lang="en-US" sz="1700" dirty="0"/>
              <a:t>Transform patient care delivery through innovative initiatives designed to improve quality and patient care coordination</a:t>
            </a:r>
          </a:p>
          <a:p>
            <a:pPr lvl="1">
              <a:buFont typeface="Arial" panose="020B0604020202020204" pitchFamily="34" charset="0"/>
              <a:buChar char="•"/>
            </a:pPr>
            <a:r>
              <a:rPr lang="en-US" sz="1700" dirty="0"/>
              <a:t>Advance the Triple Aim of Healthcare as defined by the Institute of Healthcare Improvement (IHI)</a:t>
            </a:r>
          </a:p>
        </p:txBody>
      </p:sp>
      <p:sp>
        <p:nvSpPr>
          <p:cNvPr id="3" name="Title 2"/>
          <p:cNvSpPr>
            <a:spLocks noGrp="1"/>
          </p:cNvSpPr>
          <p:nvPr>
            <p:ph type="ctrTitle"/>
          </p:nvPr>
        </p:nvSpPr>
        <p:spPr>
          <a:xfrm>
            <a:off x="381000" y="685800"/>
            <a:ext cx="8343900" cy="460375"/>
          </a:xfrm>
        </p:spPr>
        <p:txBody>
          <a:bodyPr>
            <a:normAutofit fontScale="90000"/>
          </a:bodyPr>
          <a:lstStyle/>
          <a:p>
            <a:r>
              <a:rPr lang="en-US" sz="2900" dirty="0" smtClean="0"/>
              <a:t>Background</a:t>
            </a:r>
            <a:endParaRPr lang="en-US" sz="29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4</a:t>
            </a:fld>
            <a:endParaRPr lang="en-US" dirty="0"/>
          </a:p>
        </p:txBody>
      </p:sp>
    </p:spTree>
    <p:extLst>
      <p:ext uri="{BB962C8B-B14F-4D97-AF65-F5344CB8AC3E}">
        <p14:creationId xmlns:p14="http://schemas.microsoft.com/office/powerpoint/2010/main" val="16630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219201"/>
            <a:ext cx="4610100" cy="4953000"/>
          </a:xfrm>
        </p:spPr>
        <p:txBody>
          <a:bodyPr>
            <a:normAutofit fontScale="92500"/>
          </a:bodyPr>
          <a:lstStyle/>
          <a:p>
            <a:pPr>
              <a:buFont typeface="Arial" panose="020B0604020202020204" pitchFamily="34" charset="0"/>
              <a:buChar char="•"/>
            </a:pPr>
            <a:r>
              <a:rPr lang="en-US" sz="2000" dirty="0" smtClean="0"/>
              <a:t>Galveston and Brazoria counties are considered part of the Houston Metropolitan Area</a:t>
            </a:r>
          </a:p>
          <a:p>
            <a:pPr>
              <a:buFont typeface="Arial" panose="020B0604020202020204" pitchFamily="34" charset="0"/>
              <a:buChar char="•"/>
            </a:pPr>
            <a:r>
              <a:rPr lang="en-US" sz="2000" dirty="0" smtClean="0"/>
              <a:t>Mixed urban and </a:t>
            </a:r>
            <a:r>
              <a:rPr lang="en-US" sz="2000" dirty="0"/>
              <a:t>r</a:t>
            </a:r>
            <a:r>
              <a:rPr lang="en-US" sz="2000" dirty="0" smtClean="0"/>
              <a:t>ural with Brazoria being the more rural of the two</a:t>
            </a:r>
          </a:p>
          <a:p>
            <a:pPr>
              <a:buFont typeface="Arial" panose="020B0604020202020204" pitchFamily="34" charset="0"/>
              <a:buChar char="•"/>
            </a:pPr>
            <a:r>
              <a:rPr lang="en-US" dirty="0"/>
              <a:t>GCC serves as the Local MH and IDD Authority for both Galveston and Brazoria Counties, and serves as the OSAR for Austin, Brazoria, Chambers, Colorado, Fort Bend, Galveston, Matagorda, Waller and Wharton Counties. </a:t>
            </a:r>
          </a:p>
          <a:p>
            <a:pPr>
              <a:buFont typeface="Arial" panose="020B0604020202020204" pitchFamily="34" charset="0"/>
              <a:buChar char="•"/>
            </a:pPr>
            <a:r>
              <a:rPr lang="en-US" sz="2000" dirty="0" smtClean="0"/>
              <a:t>UTMB operates their Angleton Campus in Brazoria county</a:t>
            </a:r>
          </a:p>
          <a:p>
            <a:r>
              <a:rPr lang="en-US" dirty="0"/>
              <a:t>GCHD provides services primarily in Galveston County, but is also responsible for providing HIV/STD outreach and testing in Brazoria and Chambers counties.</a:t>
            </a:r>
          </a:p>
        </p:txBody>
      </p:sp>
      <p:sp>
        <p:nvSpPr>
          <p:cNvPr id="3" name="Title 2"/>
          <p:cNvSpPr>
            <a:spLocks noGrp="1"/>
          </p:cNvSpPr>
          <p:nvPr>
            <p:ph type="ctrTitle"/>
          </p:nvPr>
        </p:nvSpPr>
        <p:spPr>
          <a:xfrm>
            <a:off x="381000" y="685800"/>
            <a:ext cx="8343900" cy="533401"/>
          </a:xfrm>
        </p:spPr>
        <p:txBody>
          <a:bodyPr/>
          <a:lstStyle/>
          <a:p>
            <a:r>
              <a:rPr lang="en-US" sz="2400" dirty="0" smtClean="0"/>
              <a:t>Geographical Reach</a:t>
            </a:r>
            <a:endParaRPr lang="en-US" sz="2400" dirty="0"/>
          </a:p>
        </p:txBody>
      </p:sp>
      <p:sp>
        <p:nvSpPr>
          <p:cNvPr id="4" name="Slide Number Placeholder 3"/>
          <p:cNvSpPr>
            <a:spLocks noGrp="1"/>
          </p:cNvSpPr>
          <p:nvPr>
            <p:ph type="sldNum" sz="quarter" idx="12"/>
          </p:nvPr>
        </p:nvSpPr>
        <p:spPr/>
        <p:txBody>
          <a:bodyPr/>
          <a:lstStyle/>
          <a:p>
            <a:pPr>
              <a:defRPr/>
            </a:pPr>
            <a:fld id="{6B22A523-FC2C-49FC-B5CE-A03C3A657229}" type="slidenum">
              <a:rPr lang="en-US" smtClean="0"/>
              <a:pPr>
                <a:defRPr/>
              </a:pPr>
              <a:t>5</a:t>
            </a:fld>
            <a:endParaRPr lang="en-US" dirty="0"/>
          </a:p>
        </p:txBody>
      </p:sp>
      <p:pic>
        <p:nvPicPr>
          <p:cNvPr id="1026" name="Picture 2" descr="Image result for galveston and brazoria coun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1466849"/>
            <a:ext cx="328612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5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560173"/>
            <a:ext cx="8839200" cy="424732"/>
          </a:xfrm>
          <a:prstGeom prst="rect">
            <a:avLst/>
          </a:prstGeom>
        </p:spPr>
        <p:txBody>
          <a:bodyPr wrap="square">
            <a:spAutoFit/>
          </a:bodyPr>
          <a:lstStyle/>
          <a:p>
            <a:pPr lvl="0" defTabSz="685800" fontAlgn="base">
              <a:lnSpc>
                <a:spcPct val="90000"/>
              </a:lnSpc>
              <a:spcBef>
                <a:spcPct val="0"/>
              </a:spcBef>
              <a:spcAft>
                <a:spcPct val="0"/>
              </a:spcAft>
            </a:pPr>
            <a:r>
              <a:rPr lang="en-US" sz="2400" dirty="0">
                <a:latin typeface="+mj-lt"/>
                <a:ea typeface="+mj-ea"/>
                <a:cs typeface="+mj-cs"/>
              </a:rPr>
              <a:t>The DSRIP Opportunity—Transforming the Payment System</a:t>
            </a:r>
          </a:p>
        </p:txBody>
      </p:sp>
      <p:sp>
        <p:nvSpPr>
          <p:cNvPr id="1028" name="Text Box 4"/>
          <p:cNvSpPr txBox="1">
            <a:spLocks noChangeArrowheads="1"/>
          </p:cNvSpPr>
          <p:nvPr/>
        </p:nvSpPr>
        <p:spPr bwMode="auto">
          <a:xfrm>
            <a:off x="0" y="1408881"/>
            <a:ext cx="9144000" cy="506412"/>
          </a:xfrm>
          <a:prstGeom prst="rect">
            <a:avLst/>
          </a:prstGeom>
          <a:solidFill>
            <a:srgbClr val="005293"/>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ln>
                <a:solidFill>
                  <a:srgbClr val="000000"/>
                </a:solidFill>
                <a:effectLst/>
                <a:latin typeface="Calibri" pitchFamily="34" charset="0"/>
                <a:cs typeface="Arial" pitchFamily="34" charset="0"/>
              </a:rPr>
              <a:t>      </a:t>
            </a:r>
            <a:r>
              <a:rPr kumimoji="0" lang="en-US" sz="1800" b="1" i="0" u="none" strike="noStrike" cap="none" normalizeH="0" baseline="0" dirty="0" smtClean="0">
                <a:ln>
                  <a:solidFill>
                    <a:schemeClr val="bg1"/>
                  </a:solidFill>
                </a:ln>
                <a:solidFill>
                  <a:srgbClr val="FFFFFF"/>
                </a:solidFill>
                <a:effectLst/>
                <a:latin typeface="Calibri" pitchFamily="34" charset="0"/>
                <a:cs typeface="Arial" pitchFamily="34" charset="0"/>
              </a:rPr>
              <a:t>2012 	   2013      2014      2015       2016       2017      </a:t>
            </a:r>
            <a:r>
              <a:rPr kumimoji="0" lang="en-US" sz="1800" b="1" i="0" u="none" strike="noStrike" cap="none" normalizeH="0" dirty="0" smtClean="0">
                <a:ln>
                  <a:solidFill>
                    <a:schemeClr val="bg1"/>
                  </a:solidFill>
                </a:ln>
                <a:solidFill>
                  <a:srgbClr val="FFFFFF"/>
                </a:solidFill>
                <a:effectLst/>
                <a:latin typeface="Calibri" pitchFamily="34" charset="0"/>
                <a:cs typeface="Arial" pitchFamily="34" charset="0"/>
              </a:rPr>
              <a:t> </a:t>
            </a:r>
            <a:r>
              <a:rPr kumimoji="0" lang="en-US" sz="1800" b="1" i="0" u="none" strike="noStrike" cap="none" normalizeH="0" baseline="0" dirty="0" smtClean="0">
                <a:ln>
                  <a:solidFill>
                    <a:schemeClr val="bg1"/>
                  </a:solidFill>
                </a:ln>
                <a:solidFill>
                  <a:srgbClr val="FFFFFF"/>
                </a:solidFill>
                <a:effectLst/>
                <a:latin typeface="Calibri" pitchFamily="34" charset="0"/>
                <a:cs typeface="Arial" pitchFamily="34" charset="0"/>
              </a:rPr>
              <a:t>2018     2019 	    2020 	   2021       2022</a:t>
            </a:r>
            <a:endParaRPr kumimoji="0" lang="en-US" sz="1800" b="0" i="0" u="none" strike="noStrike" cap="none" normalizeH="0" baseline="0" dirty="0" smtClean="0">
              <a:ln>
                <a:solidFill>
                  <a:schemeClr val="bg1"/>
                </a:solid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 y="1915295"/>
            <a:ext cx="4495800" cy="3875903"/>
          </a:xfrm>
          <a:prstGeom prst="rect">
            <a:avLst/>
          </a:prstGeom>
          <a:solidFill>
            <a:schemeClr val="tx2">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rPr>
              <a:t>OLD WORLD: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sz="2000" b="0" i="0" u="none" strike="noStrike" cap="none" normalizeH="0" baseline="0" dirty="0" smtClean="0">
                <a:ln>
                  <a:solidFill>
                    <a:schemeClr val="bg1"/>
                  </a:solidFill>
                </a:ln>
                <a:solidFill>
                  <a:srgbClr val="FFFFFF"/>
                </a:solidFill>
                <a:effectLst/>
                <a:latin typeface="Calibri" pitchFamily="34" charset="0"/>
                <a:cs typeface="Arial" pitchFamily="34" charset="0"/>
              </a:rPr>
              <a:t>Medicaid Fee-for-Service (FFS) payment</a:t>
            </a: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sz="2000" b="1" i="0" u="sng" strike="noStrike" cap="none" normalizeH="0" baseline="0" dirty="0" smtClean="0">
                <a:ln>
                  <a:solidFill>
                    <a:schemeClr val="bg1"/>
                  </a:solidFill>
                </a:ln>
                <a:solidFill>
                  <a:srgbClr val="FFFFFF"/>
                </a:solidFill>
                <a:effectLst/>
                <a:latin typeface="Calibri" pitchFamily="34" charset="0"/>
                <a:cs typeface="Arial" pitchFamily="34" charset="0"/>
              </a:rPr>
              <a:t>Individual provider</a:t>
            </a:r>
            <a:r>
              <a:rPr kumimoji="0" lang="en-US" sz="2000" b="0" i="0" u="none" strike="noStrike" cap="none" normalizeH="0" baseline="0" dirty="0" smtClean="0">
                <a:ln>
                  <a:solidFill>
                    <a:schemeClr val="bg1"/>
                  </a:solidFill>
                </a:ln>
                <a:solidFill>
                  <a:srgbClr val="FFFFFF"/>
                </a:solidFill>
                <a:effectLst/>
                <a:latin typeface="Calibri" pitchFamily="34" charset="0"/>
                <a:cs typeface="Arial" pitchFamily="34" charset="0"/>
              </a:rPr>
              <a:t> was anchor for financing and quality measurement</a:t>
            </a: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sz="2000" b="0" i="0" u="none" strike="noStrike" cap="none" normalizeH="0" baseline="0" dirty="0" smtClean="0">
                <a:ln>
                  <a:solidFill>
                    <a:schemeClr val="bg1"/>
                  </a:solidFill>
                </a:ln>
                <a:solidFill>
                  <a:srgbClr val="FFFFFF"/>
                </a:solidFill>
                <a:effectLst/>
                <a:latin typeface="Calibri" pitchFamily="34" charset="0"/>
                <a:cs typeface="Arial" pitchFamily="34" charset="0"/>
              </a:rPr>
              <a:t>Volume over Value</a:t>
            </a:r>
            <a:endParaRPr kumimoji="0" lang="en-US" sz="2400" b="0" i="0" u="none" strike="noStrike" cap="none" normalizeH="0" baseline="0" dirty="0" smtClean="0">
              <a:ln>
                <a:solidFill>
                  <a:schemeClr val="bg1"/>
                </a:solid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4495800" y="1915296"/>
            <a:ext cx="4648200" cy="3875903"/>
          </a:xfrm>
          <a:prstGeom prst="rect">
            <a:avLst/>
          </a:prstGeom>
          <a:solidFill>
            <a:schemeClr val="tx2">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rPr>
              <a:t>NEW WORLD:</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342900" marR="0" lvl="0" indent="-342900" algn="r"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rPr>
              <a:t>Value-Based payment (VBP) arrangements</a:t>
            </a:r>
          </a:p>
          <a:p>
            <a:pPr marL="342900" marR="0" lvl="0" indent="-342900" algn="r"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sz="2000" b="1" i="0" u="sng" strike="noStrike" cap="none" normalizeH="0" baseline="0" dirty="0" smtClean="0">
                <a:ln>
                  <a:solidFill>
                    <a:schemeClr val="bg1"/>
                  </a:solidFill>
                </a:ln>
                <a:solidFill>
                  <a:srgbClr val="FFFFFF"/>
                </a:solidFill>
                <a:effectLst/>
                <a:latin typeface="Calibri" pitchFamily="34" charset="0"/>
                <a:cs typeface="Arial" pitchFamily="34" charset="0"/>
              </a:rPr>
              <a:t>Integrated care services for patients </a:t>
            </a:r>
            <a:r>
              <a:rPr kumimoji="0" lang="en-US" sz="2000" b="0" i="0" u="none" strike="noStrike" cap="none" normalizeH="0" baseline="0" dirty="0" smtClean="0">
                <a:ln>
                  <a:solidFill>
                    <a:schemeClr val="bg1"/>
                  </a:solidFill>
                </a:ln>
                <a:solidFill>
                  <a:srgbClr val="FFFFFF"/>
                </a:solidFill>
                <a:effectLst/>
                <a:latin typeface="Calibri" pitchFamily="34" charset="0"/>
                <a:cs typeface="Arial" pitchFamily="34" charset="0"/>
              </a:rPr>
              <a:t>are anchor for financing and quality measurement</a:t>
            </a:r>
            <a:endPar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endParaRPr>
          </a:p>
          <a:p>
            <a:pPr marL="342900" marR="0" lvl="0" indent="-342900" algn="r" defTabSz="914400" rtl="0" eaLnBrk="1" fontAlgn="base" latinLnBrk="0" hangingPunct="1">
              <a:lnSpc>
                <a:spcPct val="100000"/>
              </a:lnSpc>
              <a:spcBef>
                <a:spcPct val="0"/>
              </a:spcBef>
              <a:spcAft>
                <a:spcPct val="0"/>
              </a:spcAft>
              <a:buClrTx/>
              <a:buSzPts val="1000"/>
              <a:buFont typeface="Arial" panose="020B0604020202020204" pitchFamily="34" charset="0"/>
              <a:buChar char="•"/>
              <a:tabLst/>
            </a:pPr>
            <a:r>
              <a:rPr kumimoji="0" lang="en-US" sz="2000" b="1" i="0" u="none" strike="noStrike" cap="none" normalizeH="0" baseline="0" dirty="0" smtClean="0">
                <a:ln>
                  <a:solidFill>
                    <a:schemeClr val="bg1"/>
                  </a:solidFill>
                </a:ln>
                <a:solidFill>
                  <a:srgbClr val="FFFFFF"/>
                </a:solidFill>
                <a:effectLst/>
                <a:latin typeface="Calibri" pitchFamily="34" charset="0"/>
                <a:cs typeface="Arial" pitchFamily="34" charset="0"/>
              </a:rPr>
              <a:t>Value over Volume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solidFill>
                  <a:schemeClr val="bg1"/>
                </a:solid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0" y="5791200"/>
            <a:ext cx="9144000" cy="1066800"/>
          </a:xfrm>
          <a:prstGeom prst="rect">
            <a:avLst/>
          </a:prstGeom>
          <a:solidFill>
            <a:srgbClr val="005293"/>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cs typeface="Arial" pitchFamily="34" charset="0"/>
              </a:rPr>
              <a:t>Transition Period: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alibri" pitchFamily="34" charset="0"/>
                <a:cs typeface="Arial" pitchFamily="34" charset="0"/>
              </a:rPr>
              <a:t>DSRIP </a:t>
            </a:r>
            <a:r>
              <a:rPr kumimoji="0" lang="en-US" sz="1900" b="0" i="0" u="none" strike="noStrike" cap="none" normalizeH="0" baseline="0" dirty="0" smtClean="0">
                <a:ln>
                  <a:noFill/>
                </a:ln>
                <a:solidFill>
                  <a:srgbClr val="FFFFFF"/>
                </a:solidFill>
                <a:effectLst/>
                <a:latin typeface="Calibri" pitchFamily="34" charset="0"/>
                <a:cs typeface="Arial" pitchFamily="34" charset="0"/>
              </a:rPr>
              <a:t>allows providers to restructure themselves so as to succeed in new financial &amp; regulatory environment</a:t>
            </a:r>
            <a:endParaRPr kumimoji="0" lang="en-US" sz="19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328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571368"/>
            <a:ext cx="2133600" cy="5286632"/>
          </a:xfrm>
          <a:solidFill>
            <a:schemeClr val="tx2">
              <a:lumMod val="60000"/>
              <a:lumOff val="40000"/>
            </a:schemeClr>
          </a:solidFill>
        </p:spPr>
        <p:txBody>
          <a:bodyPr>
            <a:normAutofit/>
          </a:bodyPr>
          <a:lstStyle/>
          <a:p>
            <a:pPr>
              <a:lnSpc>
                <a:spcPct val="200000"/>
              </a:lnSpc>
              <a:spcBef>
                <a:spcPts val="0"/>
              </a:spcBef>
            </a:pPr>
            <a:r>
              <a:rPr lang="en-US" sz="1400" b="1" dirty="0" smtClean="0">
                <a:solidFill>
                  <a:schemeClr val="bg1"/>
                </a:solidFill>
              </a:rPr>
              <a:t>Ambulatory Detox Clinic</a:t>
            </a:r>
          </a:p>
          <a:p>
            <a:pPr>
              <a:lnSpc>
                <a:spcPct val="200000"/>
              </a:lnSpc>
              <a:spcBef>
                <a:spcPts val="0"/>
              </a:spcBef>
            </a:pPr>
            <a:r>
              <a:rPr lang="en-US" sz="1400" b="1" dirty="0" smtClean="0">
                <a:solidFill>
                  <a:schemeClr val="bg1"/>
                </a:solidFill>
              </a:rPr>
              <a:t>Crisis Respite IDD</a:t>
            </a:r>
          </a:p>
          <a:p>
            <a:pPr>
              <a:lnSpc>
                <a:spcPct val="200000"/>
              </a:lnSpc>
              <a:spcBef>
                <a:spcPts val="0"/>
              </a:spcBef>
            </a:pPr>
            <a:r>
              <a:rPr lang="en-US" sz="1400" b="1" dirty="0" smtClean="0">
                <a:solidFill>
                  <a:schemeClr val="bg1"/>
                </a:solidFill>
              </a:rPr>
              <a:t>Integrated Healthcare</a:t>
            </a:r>
          </a:p>
          <a:p>
            <a:pPr>
              <a:lnSpc>
                <a:spcPct val="200000"/>
              </a:lnSpc>
              <a:spcBef>
                <a:spcPts val="0"/>
              </a:spcBef>
            </a:pPr>
            <a:r>
              <a:rPr lang="en-US" sz="1400" b="1" dirty="0" smtClean="0">
                <a:solidFill>
                  <a:schemeClr val="bg1"/>
                </a:solidFill>
              </a:rPr>
              <a:t>Peer Support</a:t>
            </a:r>
          </a:p>
          <a:p>
            <a:pPr>
              <a:lnSpc>
                <a:spcPct val="200000"/>
              </a:lnSpc>
              <a:spcBef>
                <a:spcPts val="0"/>
              </a:spcBef>
            </a:pPr>
            <a:r>
              <a:rPr lang="en-US" sz="1400" b="1" dirty="0" smtClean="0">
                <a:solidFill>
                  <a:schemeClr val="bg1"/>
                </a:solidFill>
              </a:rPr>
              <a:t>Safe Harbor</a:t>
            </a:r>
          </a:p>
          <a:p>
            <a:pPr>
              <a:lnSpc>
                <a:spcPct val="200000"/>
              </a:lnSpc>
              <a:spcBef>
                <a:spcPts val="0"/>
              </a:spcBef>
            </a:pPr>
            <a:r>
              <a:rPr lang="en-US" sz="1400" b="1" dirty="0" smtClean="0">
                <a:solidFill>
                  <a:schemeClr val="bg1"/>
                </a:solidFill>
              </a:rPr>
              <a:t>SELECT</a:t>
            </a:r>
          </a:p>
          <a:p>
            <a:pPr>
              <a:lnSpc>
                <a:spcPct val="200000"/>
              </a:lnSpc>
              <a:spcBef>
                <a:spcPts val="0"/>
              </a:spcBef>
            </a:pPr>
            <a:r>
              <a:rPr lang="en-US" sz="1400" b="1" dirty="0" smtClean="0">
                <a:solidFill>
                  <a:schemeClr val="bg1"/>
                </a:solidFill>
              </a:rPr>
              <a:t>Smoking Cessation</a:t>
            </a:r>
          </a:p>
          <a:p>
            <a:pPr>
              <a:lnSpc>
                <a:spcPct val="200000"/>
              </a:lnSpc>
              <a:spcBef>
                <a:spcPts val="0"/>
              </a:spcBef>
            </a:pPr>
            <a:r>
              <a:rPr lang="en-US" sz="1400" b="1" dirty="0" smtClean="0">
                <a:solidFill>
                  <a:schemeClr val="bg1"/>
                </a:solidFill>
              </a:rPr>
              <a:t>Telemedicine Access</a:t>
            </a:r>
          </a:p>
          <a:p>
            <a:pPr>
              <a:lnSpc>
                <a:spcPct val="200000"/>
              </a:lnSpc>
              <a:spcBef>
                <a:spcPts val="0"/>
              </a:spcBef>
            </a:pPr>
            <a:r>
              <a:rPr lang="en-US" sz="1400" b="1" dirty="0" smtClean="0">
                <a:solidFill>
                  <a:schemeClr val="bg1"/>
                </a:solidFill>
              </a:rPr>
              <a:t>Transitions</a:t>
            </a:r>
          </a:p>
          <a:p>
            <a:pPr>
              <a:lnSpc>
                <a:spcPct val="100000"/>
              </a:lnSpc>
              <a:spcBef>
                <a:spcPts val="0"/>
              </a:spcBef>
            </a:pPr>
            <a:endParaRPr lang="en-US" sz="1400" b="1" dirty="0" smtClean="0">
              <a:solidFill>
                <a:schemeClr val="bg1"/>
              </a:solidFill>
            </a:endParaRPr>
          </a:p>
          <a:p>
            <a:pPr>
              <a:lnSpc>
                <a:spcPct val="100000"/>
              </a:lnSpc>
              <a:spcBef>
                <a:spcPts val="0"/>
              </a:spcBef>
            </a:pPr>
            <a:r>
              <a:rPr lang="en-US" sz="1400" b="1" dirty="0" smtClean="0">
                <a:solidFill>
                  <a:schemeClr val="bg1"/>
                </a:solidFill>
              </a:rPr>
              <a:t>Wellness &amp; Recovery Clinic</a:t>
            </a:r>
            <a:endParaRPr lang="en-US" sz="1400" b="1" dirty="0">
              <a:solidFill>
                <a:schemeClr val="bg1"/>
              </a:solidFill>
            </a:endParaRPr>
          </a:p>
        </p:txBody>
      </p:sp>
      <p:sp>
        <p:nvSpPr>
          <p:cNvPr id="7" name="Rectangle 6"/>
          <p:cNvSpPr/>
          <p:nvPr/>
        </p:nvSpPr>
        <p:spPr>
          <a:xfrm>
            <a:off x="152400" y="609600"/>
            <a:ext cx="8839200" cy="424732"/>
          </a:xfrm>
          <a:prstGeom prst="rect">
            <a:avLst/>
          </a:prstGeom>
        </p:spPr>
        <p:txBody>
          <a:bodyPr wrap="square">
            <a:spAutoFit/>
          </a:bodyPr>
          <a:lstStyle/>
          <a:p>
            <a:pPr defTabSz="685800" fontAlgn="base">
              <a:lnSpc>
                <a:spcPct val="90000"/>
              </a:lnSpc>
              <a:spcBef>
                <a:spcPct val="0"/>
              </a:spcBef>
              <a:spcAft>
                <a:spcPct val="0"/>
              </a:spcAft>
            </a:pPr>
            <a:r>
              <a:rPr lang="en-US" sz="2400" dirty="0">
                <a:latin typeface="+mj-lt"/>
                <a:ea typeface="+mj-ea"/>
                <a:cs typeface="+mj-cs"/>
              </a:rPr>
              <a:t>The DSRIP Opportunity—Transforming the Payment System</a:t>
            </a:r>
          </a:p>
        </p:txBody>
      </p:sp>
      <p:cxnSp>
        <p:nvCxnSpPr>
          <p:cNvPr id="14" name="Straight Connector 13"/>
          <p:cNvCxnSpPr/>
          <p:nvPr/>
        </p:nvCxnSpPr>
        <p:spPr>
          <a:xfrm>
            <a:off x="9525" y="114410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571368"/>
            <a:ext cx="916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Text Box 9"/>
          <p:cNvSpPr txBox="1">
            <a:spLocks noChangeArrowheads="1"/>
          </p:cNvSpPr>
          <p:nvPr/>
        </p:nvSpPr>
        <p:spPr bwMode="auto">
          <a:xfrm>
            <a:off x="-133350" y="1178149"/>
            <a:ext cx="912495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Calibri" pitchFamily="34" charset="0"/>
                <a:cs typeface="Arial" pitchFamily="34" charset="0"/>
              </a:rPr>
              <a:t>Gulf Coast Center Transition</a:t>
            </a:r>
            <a:endParaRPr kumimoji="0" lang="en-US" sz="1800" b="0" i="0" u="none" strike="noStrike" cap="none" normalizeH="0" baseline="0" dirty="0" smtClean="0">
              <a:ln>
                <a:noFill/>
              </a:ln>
              <a:effectLst/>
              <a:latin typeface="Arial" pitchFamily="34" charset="0"/>
              <a:cs typeface="Arial" pitchFamily="34" charset="0"/>
            </a:endParaRPr>
          </a:p>
        </p:txBody>
      </p:sp>
      <p:sp>
        <p:nvSpPr>
          <p:cNvPr id="18" name="TextBox 17"/>
          <p:cNvSpPr txBox="1"/>
          <p:nvPr/>
        </p:nvSpPr>
        <p:spPr>
          <a:xfrm>
            <a:off x="2133600" y="1608434"/>
            <a:ext cx="6858000" cy="4339650"/>
          </a:xfrm>
          <a:prstGeom prst="rect">
            <a:avLst/>
          </a:prstGeom>
          <a:noFill/>
        </p:spPr>
        <p:txBody>
          <a:bodyPr wrap="square" rtlCol="0">
            <a:spAutoFit/>
          </a:bodyPr>
          <a:lstStyle/>
          <a:p>
            <a:r>
              <a:rPr lang="en-US" sz="1200" b="1" dirty="0" smtClean="0"/>
              <a:t>Screening &amp; Referral for Substance Use / Co-Occurring Psychiatric and Substance Use Disorder Services—Integration MHA &amp; SUD</a:t>
            </a:r>
          </a:p>
          <a:p>
            <a:pPr>
              <a:lnSpc>
                <a:spcPct val="250000"/>
              </a:lnSpc>
            </a:pPr>
            <a:r>
              <a:rPr lang="en-US" sz="1200" b="1" dirty="0" smtClean="0"/>
              <a:t>Maintain services focused on need and funding available. </a:t>
            </a:r>
          </a:p>
          <a:p>
            <a:pPr>
              <a:lnSpc>
                <a:spcPct val="200000"/>
              </a:lnSpc>
            </a:pPr>
            <a:r>
              <a:rPr lang="en-US" sz="1200" b="1" dirty="0" smtClean="0"/>
              <a:t>Primarily funded by Stephen F Austin – Federally Qualified Health Center.</a:t>
            </a:r>
          </a:p>
          <a:p>
            <a:pPr>
              <a:lnSpc>
                <a:spcPct val="250000"/>
              </a:lnSpc>
            </a:pPr>
            <a:r>
              <a:rPr lang="en-US" sz="1200" b="1" dirty="0" smtClean="0"/>
              <a:t>Continued expansion through collaboration with Substance Use Recovery Services. </a:t>
            </a:r>
          </a:p>
          <a:p>
            <a:r>
              <a:rPr lang="en-US" sz="1200" b="1" dirty="0" smtClean="0"/>
              <a:t> </a:t>
            </a:r>
          </a:p>
          <a:p>
            <a:r>
              <a:rPr lang="en-US" sz="1200" b="1" dirty="0" smtClean="0"/>
              <a:t>Screening &amp; Referral for Substance Use / Co-Occurring Psychiatric and Substance Use Disorder Services- Case Management Services</a:t>
            </a:r>
          </a:p>
          <a:p>
            <a:pPr>
              <a:lnSpc>
                <a:spcPct val="200000"/>
              </a:lnSpc>
            </a:pPr>
            <a:r>
              <a:rPr lang="en-US" sz="1200" b="1" dirty="0" smtClean="0"/>
              <a:t>Embedded within Youth Behavioral Health Services. </a:t>
            </a:r>
          </a:p>
          <a:p>
            <a:pPr>
              <a:lnSpc>
                <a:spcPct val="200000"/>
              </a:lnSpc>
            </a:pPr>
            <a:r>
              <a:rPr lang="en-US" sz="1200" b="1" dirty="0" smtClean="0"/>
              <a:t>Screening and education will be integrated into the physician appointment.</a:t>
            </a:r>
          </a:p>
          <a:p>
            <a:pPr>
              <a:lnSpc>
                <a:spcPct val="200000"/>
              </a:lnSpc>
            </a:pPr>
            <a:r>
              <a:rPr lang="en-US" sz="1200" b="1" dirty="0" smtClean="0"/>
              <a:t>Physician time will be integrated into clinics.</a:t>
            </a:r>
          </a:p>
          <a:p>
            <a:endParaRPr lang="en-US" sz="1200" b="1" dirty="0" smtClean="0"/>
          </a:p>
          <a:p>
            <a:r>
              <a:rPr lang="en-US" sz="1200" b="1" dirty="0" smtClean="0"/>
              <a:t>Intake Qualified Mental Health Professionals—Decentralization of Centralized Intake—All 4 Adult Clinics opposed to 1 location</a:t>
            </a:r>
          </a:p>
          <a:p>
            <a:pPr>
              <a:lnSpc>
                <a:spcPct val="200000"/>
              </a:lnSpc>
            </a:pPr>
            <a:r>
              <a:rPr lang="en-US" sz="1200" b="1" dirty="0" smtClean="0"/>
              <a:t>Physician and therapist time transitioned into youth clinics.</a:t>
            </a:r>
          </a:p>
        </p:txBody>
      </p:sp>
    </p:spTree>
    <p:extLst>
      <p:ext uri="{BB962C8B-B14F-4D97-AF65-F5344CB8AC3E}">
        <p14:creationId xmlns:p14="http://schemas.microsoft.com/office/powerpoint/2010/main" val="3672890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56510"/>
            <a:ext cx="8839200" cy="424732"/>
          </a:xfrm>
          <a:prstGeom prst="rect">
            <a:avLst/>
          </a:prstGeom>
        </p:spPr>
        <p:txBody>
          <a:bodyPr wrap="square">
            <a:spAutoFit/>
          </a:bodyPr>
          <a:lstStyle/>
          <a:p>
            <a:pPr lvl="0" defTabSz="685800" fontAlgn="base">
              <a:lnSpc>
                <a:spcPct val="90000"/>
              </a:lnSpc>
              <a:spcBef>
                <a:spcPct val="0"/>
              </a:spcBef>
              <a:spcAft>
                <a:spcPct val="0"/>
              </a:spcAft>
            </a:pPr>
            <a:r>
              <a:rPr lang="en-US" sz="2400" dirty="0">
                <a:latin typeface="+mj-lt"/>
                <a:ea typeface="+mj-ea"/>
                <a:cs typeface="+mj-cs"/>
              </a:rPr>
              <a:t>Gulf Coast Center – 1115 At-A-Glance</a:t>
            </a:r>
          </a:p>
        </p:txBody>
      </p:sp>
      <p:graphicFrame>
        <p:nvGraphicFramePr>
          <p:cNvPr id="3" name="Table 2"/>
          <p:cNvGraphicFramePr>
            <a:graphicFrameLocks noGrp="1"/>
          </p:cNvGraphicFramePr>
          <p:nvPr>
            <p:extLst>
              <p:ext uri="{D42A27DB-BD31-4B8C-83A1-F6EECF244321}">
                <p14:modId xmlns:p14="http://schemas.microsoft.com/office/powerpoint/2010/main" val="3441394106"/>
              </p:ext>
            </p:extLst>
          </p:nvPr>
        </p:nvGraphicFramePr>
        <p:xfrm>
          <a:off x="152400" y="581241"/>
          <a:ext cx="8839201" cy="6218528"/>
        </p:xfrm>
        <a:graphic>
          <a:graphicData uri="http://schemas.openxmlformats.org/drawingml/2006/table">
            <a:tbl>
              <a:tblPr firstRow="1" bandRow="1">
                <a:tableStyleId>{5940675A-B579-460E-94D1-54222C63F5DA}</a:tableStyleId>
              </a:tblPr>
              <a:tblGrid>
                <a:gridCol w="851542"/>
                <a:gridCol w="2126436"/>
                <a:gridCol w="1762898"/>
                <a:gridCol w="2800865"/>
                <a:gridCol w="1297460"/>
              </a:tblGrid>
              <a:tr h="453648">
                <a:tc>
                  <a:txBody>
                    <a:bodyPr/>
                    <a:lstStyle/>
                    <a:p>
                      <a:r>
                        <a:rPr lang="en-US" sz="1200" b="1" dirty="0" smtClean="0"/>
                        <a:t>Year(s)</a:t>
                      </a:r>
                      <a:endParaRPr lang="en-US" sz="1200" b="1" dirty="0"/>
                    </a:p>
                  </a:txBody>
                  <a:tcPr/>
                </a:tc>
                <a:tc>
                  <a:txBody>
                    <a:bodyPr/>
                    <a:lstStyle/>
                    <a:p>
                      <a:r>
                        <a:rPr lang="en-US" sz="1200" b="1" dirty="0" smtClean="0"/>
                        <a:t>Years 1-5</a:t>
                      </a:r>
                    </a:p>
                    <a:p>
                      <a:r>
                        <a:rPr lang="en-US" sz="1200" b="1" dirty="0" smtClean="0"/>
                        <a:t>2012 through 2016</a:t>
                      </a:r>
                      <a:endParaRPr lang="en-US" sz="1200" b="1" dirty="0"/>
                    </a:p>
                  </a:txBody>
                  <a:tcPr/>
                </a:tc>
                <a:tc>
                  <a:txBody>
                    <a:bodyPr/>
                    <a:lstStyle/>
                    <a:p>
                      <a:r>
                        <a:rPr lang="en-US" sz="1200" b="1" dirty="0" smtClean="0"/>
                        <a:t>Year</a:t>
                      </a:r>
                      <a:r>
                        <a:rPr lang="en-US" sz="1200" b="1" baseline="0" dirty="0" smtClean="0"/>
                        <a:t> 6 2017</a:t>
                      </a:r>
                      <a:endParaRPr lang="en-US" sz="1200" b="1" dirty="0"/>
                    </a:p>
                  </a:txBody>
                  <a:tcPr/>
                </a:tc>
                <a:tc>
                  <a:txBody>
                    <a:bodyPr/>
                    <a:lstStyle/>
                    <a:p>
                      <a:r>
                        <a:rPr lang="en-US" sz="1200" b="1" dirty="0" smtClean="0"/>
                        <a:t>Years 7&amp; 8</a:t>
                      </a:r>
                    </a:p>
                    <a:p>
                      <a:r>
                        <a:rPr lang="en-US" sz="1200" b="1" dirty="0" smtClean="0"/>
                        <a:t>2018 &amp; 2019</a:t>
                      </a:r>
                      <a:endParaRPr lang="en-US" sz="1200" b="1" dirty="0"/>
                    </a:p>
                  </a:txBody>
                  <a:tcPr/>
                </a:tc>
                <a:tc>
                  <a:txBody>
                    <a:bodyPr/>
                    <a:lstStyle/>
                    <a:p>
                      <a:r>
                        <a:rPr lang="en-US" sz="1200" b="1" dirty="0" smtClean="0"/>
                        <a:t>Years 9-11</a:t>
                      </a:r>
                    </a:p>
                    <a:p>
                      <a:r>
                        <a:rPr lang="en-US" sz="1200" b="1" dirty="0" smtClean="0"/>
                        <a:t>2020 - 2022</a:t>
                      </a:r>
                      <a:endParaRPr lang="en-US" sz="1200" b="1" dirty="0"/>
                    </a:p>
                  </a:txBody>
                  <a:tcPr/>
                </a:tc>
              </a:tr>
              <a:tr h="567060">
                <a:tc>
                  <a:txBody>
                    <a:bodyPr/>
                    <a:lstStyle/>
                    <a:p>
                      <a:r>
                        <a:rPr lang="en-US" sz="1200" b="1" dirty="0" smtClean="0"/>
                        <a:t>Focus</a:t>
                      </a:r>
                      <a:endParaRPr lang="en-US" sz="1200" b="1" dirty="0"/>
                    </a:p>
                  </a:txBody>
                  <a:tcPr/>
                </a:tc>
                <a:tc>
                  <a:txBody>
                    <a:bodyPr/>
                    <a:lstStyle/>
                    <a:p>
                      <a:r>
                        <a:rPr lang="en-US" sz="1000" dirty="0" smtClean="0"/>
                        <a:t>Planning and Implementation</a:t>
                      </a:r>
                    </a:p>
                    <a:p>
                      <a:r>
                        <a:rPr lang="en-US" sz="1000" dirty="0" smtClean="0"/>
                        <a:t>Development of Innovative projects</a:t>
                      </a:r>
                      <a:endParaRPr lang="en-US" sz="1000" dirty="0"/>
                    </a:p>
                  </a:txBody>
                  <a:tcPr/>
                </a:tc>
                <a:tc>
                  <a:txBody>
                    <a:bodyPr/>
                    <a:lstStyle/>
                    <a:p>
                      <a:r>
                        <a:rPr lang="en-US" sz="1000" dirty="0" smtClean="0"/>
                        <a:t>Transition</a:t>
                      </a:r>
                    </a:p>
                    <a:p>
                      <a:r>
                        <a:rPr lang="en-US" sz="1000" dirty="0" smtClean="0"/>
                        <a:t>Sustainable Projects</a:t>
                      </a:r>
                      <a:endParaRPr lang="en-US" sz="1000" dirty="0"/>
                    </a:p>
                  </a:txBody>
                  <a:tcPr/>
                </a:tc>
                <a:tc>
                  <a:txBody>
                    <a:bodyPr/>
                    <a:lstStyle/>
                    <a:p>
                      <a:r>
                        <a:rPr lang="en-US" sz="1000" i="1" dirty="0" smtClean="0"/>
                        <a:t>System-Wide</a:t>
                      </a:r>
                      <a:r>
                        <a:rPr lang="en-US" sz="1000" i="1" baseline="0" dirty="0" smtClean="0"/>
                        <a:t>/CCBHC</a:t>
                      </a:r>
                    </a:p>
                    <a:p>
                      <a:r>
                        <a:rPr lang="en-US" sz="1000" i="1" baseline="0" dirty="0" smtClean="0"/>
                        <a:t>Health Outcomes – Service Focus</a:t>
                      </a:r>
                      <a:endParaRPr lang="en-US" sz="1000" i="1" dirty="0"/>
                    </a:p>
                  </a:txBody>
                  <a:tcPr/>
                </a:tc>
                <a:tc>
                  <a:txBody>
                    <a:bodyPr/>
                    <a:lstStyle/>
                    <a:p>
                      <a:r>
                        <a:rPr lang="en-US" sz="1000" i="1" dirty="0" smtClean="0"/>
                        <a:t>(Unofficial – Funding</a:t>
                      </a:r>
                      <a:r>
                        <a:rPr lang="en-US" sz="1000" i="1" baseline="0" dirty="0" smtClean="0"/>
                        <a:t> Ramp Down)</a:t>
                      </a:r>
                      <a:endParaRPr lang="en-US" sz="1000" i="1" dirty="0"/>
                    </a:p>
                  </a:txBody>
                  <a:tcPr/>
                </a:tc>
              </a:tr>
              <a:tr h="884614">
                <a:tc>
                  <a:txBody>
                    <a:bodyPr/>
                    <a:lstStyle/>
                    <a:p>
                      <a:r>
                        <a:rPr lang="en-US" sz="1200" b="1" dirty="0" smtClean="0"/>
                        <a:t>Reporting</a:t>
                      </a:r>
                      <a:endParaRPr lang="en-US" sz="1200" b="1" dirty="0"/>
                    </a:p>
                  </a:txBody>
                  <a:tcPr/>
                </a:tc>
                <a:tc>
                  <a:txBody>
                    <a:bodyPr/>
                    <a:lstStyle/>
                    <a:p>
                      <a:r>
                        <a:rPr lang="en-US" sz="1000" dirty="0" smtClean="0"/>
                        <a:t>Individualized</a:t>
                      </a:r>
                      <a:r>
                        <a:rPr lang="en-US" sz="1000" baseline="0" dirty="0" smtClean="0"/>
                        <a:t> Project Number Served</a:t>
                      </a:r>
                    </a:p>
                    <a:p>
                      <a:r>
                        <a:rPr lang="en-US" sz="1000" baseline="0" dirty="0" smtClean="0"/>
                        <a:t>Individualized Project Metrics</a:t>
                      </a:r>
                    </a:p>
                    <a:p>
                      <a:r>
                        <a:rPr lang="en-US" sz="1000" baseline="0" dirty="0" smtClean="0"/>
                        <a:t>Individualized Implementation &amp; Project Performance</a:t>
                      </a:r>
                      <a:endParaRPr lang="en-US" sz="1000" dirty="0"/>
                    </a:p>
                  </a:txBody>
                  <a:tcPr/>
                </a:tc>
                <a:tc>
                  <a:txBody>
                    <a:bodyPr/>
                    <a:lstStyle/>
                    <a:p>
                      <a:r>
                        <a:rPr lang="en-US" sz="1000" dirty="0" smtClean="0"/>
                        <a:t>Individualized Project Number Served</a:t>
                      </a:r>
                    </a:p>
                    <a:p>
                      <a:r>
                        <a:rPr lang="en-US" sz="1000" dirty="0" smtClean="0"/>
                        <a:t>Standardized Project Metrics</a:t>
                      </a:r>
                    </a:p>
                    <a:p>
                      <a:r>
                        <a:rPr lang="en-US" sz="1000" dirty="0" smtClean="0"/>
                        <a:t>Individualized Project Performance</a:t>
                      </a:r>
                      <a:endParaRPr lang="en-US" sz="1000" dirty="0"/>
                    </a:p>
                  </a:txBody>
                  <a:tcPr/>
                </a:tc>
                <a:tc>
                  <a:txBody>
                    <a:bodyPr/>
                    <a:lstStyle/>
                    <a:p>
                      <a:r>
                        <a:rPr lang="en-US" sz="1000" dirty="0" smtClean="0"/>
                        <a:t>Medicaid</a:t>
                      </a:r>
                      <a:r>
                        <a:rPr lang="en-US" sz="1000" baseline="0" dirty="0" smtClean="0"/>
                        <a:t> </a:t>
                      </a:r>
                      <a:r>
                        <a:rPr lang="en-US" sz="1000" dirty="0" smtClean="0"/>
                        <a:t>Low-income/Uninsured</a:t>
                      </a:r>
                      <a:r>
                        <a:rPr lang="en-US" sz="1000" baseline="0" dirty="0" smtClean="0"/>
                        <a:t> Percentage</a:t>
                      </a:r>
                    </a:p>
                    <a:p>
                      <a:r>
                        <a:rPr lang="en-US" sz="1000" baseline="0" dirty="0" smtClean="0"/>
                        <a:t>Contract Performance Metrics</a:t>
                      </a:r>
                    </a:p>
                    <a:p>
                      <a:r>
                        <a:rPr lang="en-US" sz="1000" baseline="0" dirty="0" smtClean="0"/>
                        <a:t>Selected Metrics – System Wide</a:t>
                      </a:r>
                    </a:p>
                    <a:p>
                      <a:r>
                        <a:rPr lang="en-US" sz="1000" baseline="0" dirty="0" smtClean="0"/>
                        <a:t>Core Activity – Integrated MH/SUD</a:t>
                      </a:r>
                      <a:endParaRPr lang="en-US" sz="1000" dirty="0"/>
                    </a:p>
                  </a:txBody>
                  <a:tcPr/>
                </a:tc>
                <a:tc>
                  <a:txBody>
                    <a:bodyPr/>
                    <a:lstStyle/>
                    <a:p>
                      <a:r>
                        <a:rPr lang="en-US" sz="1000" i="1" dirty="0" smtClean="0"/>
                        <a:t>Unknown</a:t>
                      </a:r>
                      <a:endParaRPr lang="en-US" sz="1000" i="1" dirty="0"/>
                    </a:p>
                  </a:txBody>
                  <a:tcPr/>
                </a:tc>
              </a:tr>
              <a:tr h="884614">
                <a:tc>
                  <a:txBody>
                    <a:bodyPr/>
                    <a:lstStyle/>
                    <a:p>
                      <a:r>
                        <a:rPr lang="en-US" sz="1200" b="1" dirty="0" smtClean="0"/>
                        <a:t>Payment</a:t>
                      </a:r>
                      <a:endParaRPr lang="en-US" sz="1200" b="1" dirty="0"/>
                    </a:p>
                  </a:txBody>
                  <a:tcPr/>
                </a:tc>
                <a:tc>
                  <a:txBody>
                    <a:bodyPr/>
                    <a:lstStyle/>
                    <a:p>
                      <a:r>
                        <a:rPr lang="en-US" sz="1000" dirty="0" smtClean="0"/>
                        <a:t>2012 - $0</a:t>
                      </a:r>
                    </a:p>
                    <a:p>
                      <a:r>
                        <a:rPr lang="en-US" sz="1000" dirty="0" smtClean="0"/>
                        <a:t>2013 - $397,550</a:t>
                      </a:r>
                    </a:p>
                    <a:p>
                      <a:r>
                        <a:rPr lang="en-US" sz="1000" dirty="0" smtClean="0"/>
                        <a:t>2014 - $2,391, 556</a:t>
                      </a:r>
                    </a:p>
                    <a:p>
                      <a:r>
                        <a:rPr lang="en-US" sz="1000" dirty="0" smtClean="0"/>
                        <a:t>2015 - $4,365,644</a:t>
                      </a:r>
                    </a:p>
                    <a:p>
                      <a:r>
                        <a:rPr lang="en-US" sz="1000" dirty="0" smtClean="0"/>
                        <a:t>2016 - $5,129,376</a:t>
                      </a:r>
                      <a:endParaRPr lang="en-US" sz="1000" dirty="0"/>
                    </a:p>
                  </a:txBody>
                  <a:tcPr/>
                </a:tc>
                <a:tc>
                  <a:txBody>
                    <a:bodyPr/>
                    <a:lstStyle/>
                    <a:p>
                      <a:r>
                        <a:rPr lang="en-US" sz="1000" dirty="0" smtClean="0"/>
                        <a:t>2017 - $4,854,519</a:t>
                      </a:r>
                      <a:endParaRPr lang="en-US" sz="1000" dirty="0"/>
                    </a:p>
                  </a:txBody>
                  <a:tcPr/>
                </a:tc>
                <a:tc>
                  <a:txBody>
                    <a:bodyPr/>
                    <a:lstStyle/>
                    <a:p>
                      <a:r>
                        <a:rPr lang="en-US" sz="1000" i="1" dirty="0" smtClean="0"/>
                        <a:t>2018 - $3,600.000 – estimated low</a:t>
                      </a:r>
                    </a:p>
                    <a:p>
                      <a:r>
                        <a:rPr lang="en-US" sz="1000" i="1" dirty="0" smtClean="0"/>
                        <a:t>2019 - $3,600,000 – estimated low</a:t>
                      </a:r>
                      <a:endParaRPr lang="en-US" sz="1000" i="1" dirty="0"/>
                    </a:p>
                  </a:txBody>
                  <a:tcPr/>
                </a:tc>
                <a:tc>
                  <a:txBody>
                    <a:bodyPr/>
                    <a:lstStyle/>
                    <a:p>
                      <a:r>
                        <a:rPr lang="en-US" sz="1000" i="1" dirty="0" smtClean="0"/>
                        <a:t>2020 – less than 2019</a:t>
                      </a:r>
                    </a:p>
                    <a:p>
                      <a:r>
                        <a:rPr lang="en-US" sz="1000" i="1" dirty="0" smtClean="0"/>
                        <a:t>2021 – less than 2020</a:t>
                      </a:r>
                    </a:p>
                    <a:p>
                      <a:r>
                        <a:rPr lang="en-US" sz="1000" i="1" dirty="0" smtClean="0"/>
                        <a:t>2022 - Zero</a:t>
                      </a:r>
                      <a:endParaRPr lang="en-US" sz="1000" i="1" dirty="0"/>
                    </a:p>
                  </a:txBody>
                  <a:tcPr/>
                </a:tc>
              </a:tr>
              <a:tr h="3425040">
                <a:tc>
                  <a:txBody>
                    <a:bodyPr/>
                    <a:lstStyle/>
                    <a:p>
                      <a:r>
                        <a:rPr lang="en-US" sz="1200" b="1" dirty="0" smtClean="0"/>
                        <a:t>Structure</a:t>
                      </a:r>
                      <a:endParaRPr lang="en-US" sz="1200" b="1" dirty="0"/>
                    </a:p>
                  </a:txBody>
                  <a:tcPr/>
                </a:tc>
                <a:tc>
                  <a:txBody>
                    <a:bodyPr/>
                    <a:lstStyle/>
                    <a:p>
                      <a:pPr marL="228600" indent="-228600">
                        <a:buAutoNum type="arabicPeriod"/>
                      </a:pPr>
                      <a:r>
                        <a:rPr lang="en-US" sz="1000" dirty="0" smtClean="0"/>
                        <a:t>Ambulatory Detox</a:t>
                      </a:r>
                    </a:p>
                    <a:p>
                      <a:pPr marL="228600" indent="-228600">
                        <a:buAutoNum type="arabicPeriod"/>
                      </a:pPr>
                      <a:r>
                        <a:rPr lang="en-US" sz="1000" b="1" dirty="0" smtClean="0"/>
                        <a:t>CAT, WRAP, CET</a:t>
                      </a:r>
                    </a:p>
                    <a:p>
                      <a:pPr marL="228600" indent="-228600">
                        <a:buAutoNum type="arabicPeriod"/>
                      </a:pPr>
                      <a:r>
                        <a:rPr lang="en-US" sz="1000" dirty="0" smtClean="0"/>
                        <a:t>Crisis Respite – IDD</a:t>
                      </a:r>
                    </a:p>
                    <a:p>
                      <a:pPr marL="228600" indent="-228600">
                        <a:buAutoNum type="arabicPeriod"/>
                      </a:pPr>
                      <a:r>
                        <a:rPr lang="en-US" sz="1000" b="1" dirty="0" smtClean="0"/>
                        <a:t>Crisis Respite – MHA</a:t>
                      </a:r>
                    </a:p>
                    <a:p>
                      <a:pPr marL="228600" indent="-228600">
                        <a:buAutoNum type="arabicPeriod"/>
                      </a:pPr>
                      <a:r>
                        <a:rPr lang="en-US" sz="1000" dirty="0" smtClean="0"/>
                        <a:t>Integrated Health Care</a:t>
                      </a:r>
                    </a:p>
                    <a:p>
                      <a:pPr marL="228600" indent="-228600">
                        <a:buAutoNum type="arabicPeriod"/>
                      </a:pPr>
                      <a:r>
                        <a:rPr lang="en-US" sz="1000" dirty="0" smtClean="0"/>
                        <a:t>Peer support*</a:t>
                      </a:r>
                    </a:p>
                    <a:p>
                      <a:pPr marL="228600" indent="-228600">
                        <a:buAutoNum type="arabicPeriod"/>
                      </a:pPr>
                      <a:r>
                        <a:rPr lang="en-US" sz="1000" dirty="0" smtClean="0"/>
                        <a:t>Safe Harbor*</a:t>
                      </a:r>
                    </a:p>
                    <a:p>
                      <a:pPr marL="228600" indent="-228600">
                        <a:buAutoNum type="arabicPeriod"/>
                      </a:pPr>
                      <a:r>
                        <a:rPr lang="en-US" sz="1000" dirty="0" smtClean="0"/>
                        <a:t>School, Law Enforcement Crisis Team (SLECT)</a:t>
                      </a:r>
                    </a:p>
                    <a:p>
                      <a:pPr marL="228600" indent="-228600">
                        <a:buAutoNum type="arabicPeriod"/>
                      </a:pPr>
                      <a:r>
                        <a:rPr lang="en-US" sz="1000" dirty="0" smtClean="0"/>
                        <a:t>Smoking Cessation*</a:t>
                      </a:r>
                    </a:p>
                    <a:p>
                      <a:pPr marL="228600" indent="-228600">
                        <a:buAutoNum type="arabicPeriod"/>
                      </a:pPr>
                      <a:r>
                        <a:rPr lang="en-US" sz="1000" dirty="0" smtClean="0"/>
                        <a:t>Telemedicine Access</a:t>
                      </a:r>
                    </a:p>
                    <a:p>
                      <a:pPr marL="228600" indent="-228600">
                        <a:buAutoNum type="arabicPeriod"/>
                      </a:pPr>
                      <a:r>
                        <a:rPr lang="en-US" sz="1000" dirty="0" smtClean="0"/>
                        <a:t>Transitions</a:t>
                      </a:r>
                    </a:p>
                    <a:p>
                      <a:pPr marL="228600" indent="-228600">
                        <a:buAutoNum type="arabicPeriod"/>
                      </a:pPr>
                      <a:r>
                        <a:rPr lang="en-US" sz="1000" dirty="0" smtClean="0"/>
                        <a:t>Wellness and Recovery for Youth</a:t>
                      </a:r>
                    </a:p>
                    <a:p>
                      <a:pPr marL="0" indent="0">
                        <a:buNone/>
                      </a:pPr>
                      <a:r>
                        <a:rPr lang="en-US" sz="1000" b="1" dirty="0" smtClean="0"/>
                        <a:t>Bold</a:t>
                      </a:r>
                      <a:r>
                        <a:rPr lang="en-US" sz="1000" b="1" baseline="0" dirty="0" smtClean="0"/>
                        <a:t> = Discontinued Project for Year 6</a:t>
                      </a:r>
                    </a:p>
                    <a:p>
                      <a:pPr marL="0" indent="0">
                        <a:buNone/>
                      </a:pPr>
                      <a:r>
                        <a:rPr lang="en-US" sz="1000" b="1" baseline="0" dirty="0" smtClean="0"/>
                        <a:t>* = Three Year Project</a:t>
                      </a:r>
                      <a:endParaRPr lang="en-US" sz="1000" b="1" dirty="0" smtClean="0"/>
                    </a:p>
                    <a:p>
                      <a:pPr marL="228600" indent="-228600">
                        <a:buAutoNum type="arabicPeriod"/>
                      </a:pPr>
                      <a:endParaRPr lang="en-US" sz="1000" dirty="0"/>
                    </a:p>
                  </a:txBody>
                  <a:tcPr/>
                </a:tc>
                <a:tc>
                  <a:txBody>
                    <a:bodyPr/>
                    <a:lstStyle/>
                    <a:p>
                      <a:pPr marL="228600" indent="-228600">
                        <a:buAutoNum type="arabicPeriod"/>
                      </a:pPr>
                      <a:r>
                        <a:rPr lang="en-US" sz="1000" dirty="0" smtClean="0"/>
                        <a:t>Ambulatory Detox</a:t>
                      </a:r>
                    </a:p>
                    <a:p>
                      <a:pPr marL="228600" indent="-228600">
                        <a:buAutoNum type="arabicPeriod"/>
                      </a:pPr>
                      <a:r>
                        <a:rPr lang="en-US" sz="1000" dirty="0" smtClean="0"/>
                        <a:t>Crisis Respite – IDD</a:t>
                      </a:r>
                    </a:p>
                    <a:p>
                      <a:pPr marL="228600" indent="-228600">
                        <a:buAutoNum type="arabicPeriod"/>
                      </a:pPr>
                      <a:r>
                        <a:rPr lang="en-US" sz="1000" dirty="0" smtClean="0"/>
                        <a:t>Integrated Healthcare – FQHC</a:t>
                      </a:r>
                    </a:p>
                    <a:p>
                      <a:pPr marL="228600" indent="-228600">
                        <a:buAutoNum type="arabicPeriod"/>
                      </a:pPr>
                      <a:r>
                        <a:rPr lang="en-US" sz="1000" dirty="0" smtClean="0"/>
                        <a:t>Peer Support </a:t>
                      </a:r>
                    </a:p>
                    <a:p>
                      <a:pPr marL="228600" indent="-228600">
                        <a:buAutoNum type="arabicPeriod"/>
                      </a:pPr>
                      <a:r>
                        <a:rPr lang="en-US" sz="1000" dirty="0" smtClean="0"/>
                        <a:t>Safe Harbor</a:t>
                      </a:r>
                    </a:p>
                    <a:p>
                      <a:pPr marL="228600" indent="-228600">
                        <a:buAutoNum type="arabicPeriod"/>
                      </a:pPr>
                      <a:r>
                        <a:rPr lang="en-US" sz="1000" dirty="0" smtClean="0"/>
                        <a:t>School, Law</a:t>
                      </a:r>
                      <a:r>
                        <a:rPr lang="en-US" sz="1000" baseline="0" dirty="0" smtClean="0"/>
                        <a:t> </a:t>
                      </a:r>
                      <a:r>
                        <a:rPr lang="en-US" sz="1000" baseline="0" smtClean="0"/>
                        <a:t>Enforcement Crisis Team </a:t>
                      </a:r>
                      <a:r>
                        <a:rPr lang="en-US" sz="1000" baseline="0" dirty="0" smtClean="0"/>
                        <a:t>(SLECT)</a:t>
                      </a:r>
                    </a:p>
                    <a:p>
                      <a:pPr marL="228600" indent="-228600">
                        <a:buAutoNum type="arabicPeriod"/>
                      </a:pPr>
                      <a:r>
                        <a:rPr lang="en-US" sz="1000" baseline="0" dirty="0" smtClean="0"/>
                        <a:t>Smoking Cessation</a:t>
                      </a:r>
                    </a:p>
                    <a:p>
                      <a:pPr marL="228600" indent="-228600">
                        <a:buAutoNum type="arabicPeriod"/>
                      </a:pPr>
                      <a:r>
                        <a:rPr lang="en-US" sz="1000" baseline="0" dirty="0" smtClean="0"/>
                        <a:t>Telemedicine</a:t>
                      </a:r>
                    </a:p>
                    <a:p>
                      <a:pPr marL="228600" indent="-228600">
                        <a:buAutoNum type="arabicPeriod"/>
                      </a:pPr>
                      <a:r>
                        <a:rPr lang="en-US" sz="1000" baseline="0" dirty="0" smtClean="0"/>
                        <a:t>Transitions</a:t>
                      </a:r>
                    </a:p>
                    <a:p>
                      <a:pPr marL="228600" indent="-228600">
                        <a:buAutoNum type="arabicPeriod"/>
                      </a:pPr>
                      <a:r>
                        <a:rPr lang="en-US" sz="1000" baseline="0" dirty="0" smtClean="0"/>
                        <a:t>Wellness &amp; Recovery for Youth</a:t>
                      </a:r>
                      <a:endParaRPr lang="en-US" sz="1000" dirty="0" smtClean="0"/>
                    </a:p>
                    <a:p>
                      <a:pPr marL="228600" indent="-228600">
                        <a:buAutoNum type="arabicPeriod"/>
                      </a:pPr>
                      <a:endParaRPr lang="en-US" sz="1000" dirty="0"/>
                    </a:p>
                  </a:txBody>
                  <a:tcPr/>
                </a:tc>
                <a:tc>
                  <a:txBody>
                    <a:bodyPr/>
                    <a:lstStyle/>
                    <a:p>
                      <a:r>
                        <a:rPr lang="en-US" sz="1000" b="1" dirty="0" smtClean="0"/>
                        <a:t>System</a:t>
                      </a:r>
                      <a:r>
                        <a:rPr lang="en-US" sz="1000" dirty="0" smtClean="0"/>
                        <a:t> </a:t>
                      </a:r>
                      <a:r>
                        <a:rPr lang="en-US" sz="1000" b="1" dirty="0" smtClean="0"/>
                        <a:t>Defined</a:t>
                      </a:r>
                      <a:r>
                        <a:rPr lang="en-US" sz="1000" dirty="0" smtClean="0"/>
                        <a:t> – Adults &amp; Youth diagnosed with IDD and MI, SUD, SUD and MI, or MI only.</a:t>
                      </a:r>
                    </a:p>
                    <a:p>
                      <a:r>
                        <a:rPr lang="en-US" sz="1000" b="1" dirty="0" smtClean="0"/>
                        <a:t>System Metrics – 15 points Required</a:t>
                      </a:r>
                    </a:p>
                    <a:p>
                      <a:pPr marL="171450" indent="-171450">
                        <a:buFont typeface="Arial" panose="020B0604020202020204" pitchFamily="34" charset="0"/>
                        <a:buChar char="•"/>
                      </a:pPr>
                      <a:r>
                        <a:rPr lang="en-US" sz="1000" i="1" dirty="0" smtClean="0"/>
                        <a:t>Body Mass Index (BMI)</a:t>
                      </a:r>
                    </a:p>
                    <a:p>
                      <a:pPr marL="171450" indent="-171450">
                        <a:buFont typeface="Arial" panose="020B0604020202020204" pitchFamily="34" charset="0"/>
                        <a:buChar char="•"/>
                      </a:pPr>
                      <a:r>
                        <a:rPr lang="en-US" sz="1000" i="1" dirty="0" smtClean="0"/>
                        <a:t>Screening Major Depression</a:t>
                      </a:r>
                    </a:p>
                    <a:p>
                      <a:pPr marL="171450" indent="-171450">
                        <a:buFont typeface="Arial" panose="020B0604020202020204" pitchFamily="34" charset="0"/>
                        <a:buChar char="•"/>
                      </a:pPr>
                      <a:r>
                        <a:rPr lang="en-US" sz="1000" i="1" dirty="0" smtClean="0"/>
                        <a:t>Follow-up</a:t>
                      </a:r>
                      <a:r>
                        <a:rPr lang="en-US" sz="1000" i="1" baseline="0" dirty="0" smtClean="0"/>
                        <a:t> Plan</a:t>
                      </a:r>
                    </a:p>
                    <a:p>
                      <a:pPr marL="171450" indent="-171450">
                        <a:buFont typeface="Arial" panose="020B0604020202020204" pitchFamily="34" charset="0"/>
                        <a:buChar char="•"/>
                      </a:pPr>
                      <a:r>
                        <a:rPr lang="en-US" sz="1000" i="1" baseline="0" dirty="0" smtClean="0"/>
                        <a:t>Care Planning – COPSD</a:t>
                      </a:r>
                    </a:p>
                    <a:p>
                      <a:pPr marL="171450" indent="-171450">
                        <a:buFont typeface="Arial" panose="020B0604020202020204" pitchFamily="34" charset="0"/>
                        <a:buChar char="•"/>
                      </a:pPr>
                      <a:r>
                        <a:rPr lang="en-US" sz="1000" i="1" baseline="0" dirty="0" smtClean="0"/>
                        <a:t>Assessment – COPSD</a:t>
                      </a:r>
                    </a:p>
                    <a:p>
                      <a:pPr marL="171450" indent="-171450">
                        <a:buFont typeface="Arial" panose="020B0604020202020204" pitchFamily="34" charset="0"/>
                        <a:buChar char="•"/>
                      </a:pPr>
                      <a:r>
                        <a:rPr lang="en-US" sz="1000" i="1" baseline="0" dirty="0" smtClean="0"/>
                        <a:t>Psychiatric Hospitalization Follow-up</a:t>
                      </a:r>
                    </a:p>
                    <a:p>
                      <a:pPr marL="171450" indent="-171450">
                        <a:buFont typeface="Arial" panose="020B0604020202020204" pitchFamily="34" charset="0"/>
                        <a:buChar char="•"/>
                      </a:pPr>
                      <a:r>
                        <a:rPr lang="en-US" sz="1000" i="1" baseline="0" dirty="0" smtClean="0"/>
                        <a:t>Substance Use Screening</a:t>
                      </a:r>
                    </a:p>
                    <a:p>
                      <a:pPr marL="171450" indent="-171450">
                        <a:buFont typeface="Arial" panose="020B0604020202020204" pitchFamily="34" charset="0"/>
                        <a:buChar char="•"/>
                      </a:pPr>
                      <a:r>
                        <a:rPr lang="en-US" sz="1000" i="1" baseline="0" dirty="0" smtClean="0"/>
                        <a:t>Opioid Education</a:t>
                      </a:r>
                    </a:p>
                    <a:p>
                      <a:pPr marL="0" indent="0">
                        <a:buFont typeface="Arial" panose="020B0604020202020204" pitchFamily="34" charset="0"/>
                        <a:buNone/>
                      </a:pPr>
                      <a:r>
                        <a:rPr lang="en-US" sz="1000" b="1" baseline="0" dirty="0" smtClean="0"/>
                        <a:t>Services funded through 1115 Dollars</a:t>
                      </a:r>
                    </a:p>
                    <a:p>
                      <a:pPr marL="171450" indent="-171450">
                        <a:buFont typeface="Arial" panose="020B0604020202020204" pitchFamily="34" charset="0"/>
                        <a:buChar char="•"/>
                      </a:pPr>
                      <a:r>
                        <a:rPr lang="en-US" sz="1000" i="1" baseline="0" dirty="0" smtClean="0"/>
                        <a:t>COPSD Services – Integration</a:t>
                      </a:r>
                    </a:p>
                    <a:p>
                      <a:pPr marL="171450" indent="-171450">
                        <a:buFont typeface="Arial" panose="020B0604020202020204" pitchFamily="34" charset="0"/>
                        <a:buChar char="•"/>
                      </a:pPr>
                      <a:r>
                        <a:rPr lang="en-US" sz="1000" i="1" baseline="0" dirty="0" smtClean="0"/>
                        <a:t>Certified Peer – MH</a:t>
                      </a:r>
                    </a:p>
                    <a:p>
                      <a:pPr marL="171450" indent="-171450">
                        <a:buFont typeface="Arial" panose="020B0604020202020204" pitchFamily="34" charset="0"/>
                        <a:buChar char="•"/>
                      </a:pPr>
                      <a:r>
                        <a:rPr lang="en-US" sz="1000" i="1" baseline="0" dirty="0" smtClean="0"/>
                        <a:t>Crisis Respite/BCBA – IDD</a:t>
                      </a:r>
                    </a:p>
                    <a:p>
                      <a:pPr marL="171450" indent="-171450">
                        <a:buFont typeface="Arial" panose="020B0604020202020204" pitchFamily="34" charset="0"/>
                        <a:buChar char="•"/>
                      </a:pPr>
                      <a:r>
                        <a:rPr lang="en-US" sz="1000" i="1" baseline="0" dirty="0" smtClean="0"/>
                        <a:t>IHC – One Position</a:t>
                      </a:r>
                    </a:p>
                    <a:p>
                      <a:pPr marL="171450" indent="-171450">
                        <a:buFont typeface="Arial" panose="020B0604020202020204" pitchFamily="34" charset="0"/>
                        <a:buChar char="•"/>
                      </a:pPr>
                      <a:r>
                        <a:rPr lang="en-US" sz="1000" i="1" baseline="0" dirty="0" smtClean="0"/>
                        <a:t>SLECT</a:t>
                      </a:r>
                    </a:p>
                    <a:p>
                      <a:pPr marL="171450" indent="-171450">
                        <a:buFont typeface="Arial" panose="020B0604020202020204" pitchFamily="34" charset="0"/>
                        <a:buChar char="•"/>
                      </a:pPr>
                      <a:r>
                        <a:rPr lang="en-US" sz="1000" i="1" baseline="0" dirty="0" smtClean="0"/>
                        <a:t>Screening – BMI, Alcohol, Substances, Opioid, Depression</a:t>
                      </a:r>
                    </a:p>
                    <a:p>
                      <a:pPr marL="171450" indent="-171450">
                        <a:buFont typeface="Arial" panose="020B0604020202020204" pitchFamily="34" charset="0"/>
                        <a:buChar char="•"/>
                      </a:pPr>
                      <a:r>
                        <a:rPr lang="en-US" sz="1000" i="1" baseline="0" dirty="0" smtClean="0"/>
                        <a:t>Hospital Follow-up</a:t>
                      </a:r>
                    </a:p>
                    <a:p>
                      <a:pPr marL="0" indent="0">
                        <a:buFont typeface="Arial" panose="020B0604020202020204" pitchFamily="34" charset="0"/>
                        <a:buNone/>
                      </a:pPr>
                      <a:r>
                        <a:rPr lang="en-US" sz="1000" b="1" i="1" baseline="0" dirty="0" smtClean="0"/>
                        <a:t>Italics = Unofficial</a:t>
                      </a:r>
                    </a:p>
                  </a:txBody>
                  <a:tcPr/>
                </a:tc>
                <a:tc>
                  <a:txBody>
                    <a:bodyPr/>
                    <a:lstStyle/>
                    <a:p>
                      <a:r>
                        <a:rPr lang="en-US" sz="1000" b="1" i="1" dirty="0" smtClean="0"/>
                        <a:t>Italics = Unofficial</a:t>
                      </a:r>
                      <a:endParaRPr lang="en-US" sz="1000" b="1" i="1" dirty="0"/>
                    </a:p>
                  </a:txBody>
                  <a:tcPr/>
                </a:tc>
              </a:tr>
            </a:tbl>
          </a:graphicData>
        </a:graphic>
      </p:graphicFrame>
    </p:spTree>
    <p:extLst>
      <p:ext uri="{BB962C8B-B14F-4D97-AF65-F5344CB8AC3E}">
        <p14:creationId xmlns:p14="http://schemas.microsoft.com/office/powerpoint/2010/main" val="131622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571368"/>
            <a:ext cx="2133600" cy="5286632"/>
          </a:xfrm>
          <a:solidFill>
            <a:schemeClr val="tx2">
              <a:lumMod val="60000"/>
              <a:lumOff val="40000"/>
            </a:schemeClr>
          </a:solidFill>
        </p:spPr>
        <p:txBody>
          <a:bodyPr>
            <a:normAutofit/>
          </a:bodyPr>
          <a:lstStyle/>
          <a:p>
            <a:pPr>
              <a:lnSpc>
                <a:spcPct val="200000"/>
              </a:lnSpc>
              <a:spcBef>
                <a:spcPts val="0"/>
              </a:spcBef>
            </a:pPr>
            <a:r>
              <a:rPr lang="en-US" sz="1400" b="1" dirty="0" smtClean="0">
                <a:solidFill>
                  <a:schemeClr val="bg1"/>
                </a:solidFill>
              </a:rPr>
              <a:t>Expand Primary Care</a:t>
            </a:r>
          </a:p>
          <a:p>
            <a:pPr>
              <a:lnSpc>
                <a:spcPct val="200000"/>
              </a:lnSpc>
              <a:spcBef>
                <a:spcPts val="0"/>
              </a:spcBef>
            </a:pPr>
            <a:r>
              <a:rPr lang="en-US" sz="1400" b="1" dirty="0" smtClean="0">
                <a:solidFill>
                  <a:schemeClr val="bg1"/>
                </a:solidFill>
              </a:rPr>
              <a:t>Expand Urgent Care</a:t>
            </a:r>
          </a:p>
          <a:p>
            <a:pPr>
              <a:lnSpc>
                <a:spcPct val="200000"/>
              </a:lnSpc>
              <a:spcBef>
                <a:spcPts val="0"/>
              </a:spcBef>
            </a:pPr>
            <a:r>
              <a:rPr lang="en-US" sz="1400" b="1" dirty="0" smtClean="0">
                <a:solidFill>
                  <a:schemeClr val="bg1"/>
                </a:solidFill>
              </a:rPr>
              <a:t>Disease Registries</a:t>
            </a:r>
          </a:p>
          <a:p>
            <a:pPr>
              <a:lnSpc>
                <a:spcPct val="200000"/>
              </a:lnSpc>
              <a:spcBef>
                <a:spcPts val="0"/>
              </a:spcBef>
            </a:pPr>
            <a:r>
              <a:rPr lang="en-US" sz="1400" b="1" dirty="0" smtClean="0">
                <a:solidFill>
                  <a:schemeClr val="bg1"/>
                </a:solidFill>
              </a:rPr>
              <a:t>Readmissions</a:t>
            </a:r>
          </a:p>
          <a:p>
            <a:pPr>
              <a:lnSpc>
                <a:spcPct val="200000"/>
              </a:lnSpc>
              <a:spcBef>
                <a:spcPts val="0"/>
              </a:spcBef>
            </a:pPr>
            <a:r>
              <a:rPr lang="en-US" sz="1400" b="1" dirty="0" smtClean="0">
                <a:solidFill>
                  <a:schemeClr val="bg1"/>
                </a:solidFill>
              </a:rPr>
              <a:t>Interpretation</a:t>
            </a:r>
          </a:p>
          <a:p>
            <a:pPr>
              <a:lnSpc>
                <a:spcPct val="200000"/>
              </a:lnSpc>
              <a:spcBef>
                <a:spcPts val="0"/>
              </a:spcBef>
            </a:pPr>
            <a:r>
              <a:rPr lang="en-US" sz="1400" b="1" dirty="0" smtClean="0">
                <a:solidFill>
                  <a:schemeClr val="bg1"/>
                </a:solidFill>
              </a:rPr>
              <a:t>Expand Specialty Care</a:t>
            </a:r>
          </a:p>
          <a:p>
            <a:pPr>
              <a:lnSpc>
                <a:spcPct val="200000"/>
              </a:lnSpc>
              <a:spcBef>
                <a:spcPts val="0"/>
              </a:spcBef>
            </a:pPr>
            <a:r>
              <a:rPr lang="en-US" sz="1400" b="1" dirty="0" smtClean="0">
                <a:solidFill>
                  <a:schemeClr val="bg1"/>
                </a:solidFill>
              </a:rPr>
              <a:t>Expand OB/GYN Services</a:t>
            </a:r>
          </a:p>
          <a:p>
            <a:pPr>
              <a:lnSpc>
                <a:spcPct val="200000"/>
              </a:lnSpc>
              <a:spcBef>
                <a:spcPts val="0"/>
              </a:spcBef>
            </a:pPr>
            <a:r>
              <a:rPr lang="en-US" sz="1100" b="1" dirty="0" smtClean="0">
                <a:solidFill>
                  <a:schemeClr val="bg1"/>
                </a:solidFill>
              </a:rPr>
              <a:t>Patient Centered Medical Home</a:t>
            </a:r>
          </a:p>
          <a:p>
            <a:pPr>
              <a:lnSpc>
                <a:spcPct val="200000"/>
              </a:lnSpc>
              <a:spcBef>
                <a:spcPts val="0"/>
              </a:spcBef>
            </a:pPr>
            <a:r>
              <a:rPr lang="en-US" sz="1400" b="1" dirty="0" smtClean="0">
                <a:solidFill>
                  <a:schemeClr val="bg1"/>
                </a:solidFill>
              </a:rPr>
              <a:t>Care Navigation</a:t>
            </a:r>
          </a:p>
          <a:p>
            <a:pPr>
              <a:lnSpc>
                <a:spcPct val="200000"/>
              </a:lnSpc>
              <a:spcBef>
                <a:spcPts val="0"/>
              </a:spcBef>
            </a:pPr>
            <a:r>
              <a:rPr lang="en-US" sz="1400" b="1" dirty="0" smtClean="0">
                <a:solidFill>
                  <a:schemeClr val="bg1"/>
                </a:solidFill>
              </a:rPr>
              <a:t>Palliative Care</a:t>
            </a:r>
            <a:endParaRPr lang="en-US" sz="1400" b="1" dirty="0">
              <a:solidFill>
                <a:schemeClr val="bg1"/>
              </a:solidFill>
            </a:endParaRPr>
          </a:p>
        </p:txBody>
      </p:sp>
      <p:sp>
        <p:nvSpPr>
          <p:cNvPr id="7" name="Rectangle 6"/>
          <p:cNvSpPr/>
          <p:nvPr/>
        </p:nvSpPr>
        <p:spPr>
          <a:xfrm>
            <a:off x="152400" y="508005"/>
            <a:ext cx="8839200" cy="461665"/>
          </a:xfrm>
          <a:prstGeom prst="rect">
            <a:avLst/>
          </a:prstGeom>
        </p:spPr>
        <p:txBody>
          <a:bodyPr wrap="square">
            <a:spAutoFit/>
          </a:bodyPr>
          <a:lstStyle/>
          <a:p>
            <a:pPr lvl="0" fontAlgn="base">
              <a:spcBef>
                <a:spcPct val="0"/>
              </a:spcBef>
              <a:spcAft>
                <a:spcPct val="0"/>
              </a:spcAft>
            </a:pPr>
            <a:r>
              <a:rPr lang="en-US" sz="2400" dirty="0">
                <a:latin typeface="+mj-lt"/>
                <a:ea typeface="+mj-ea"/>
                <a:cs typeface="+mj-cs"/>
              </a:rPr>
              <a:t>The DSRIP Opportunity—Transforming the Payment System</a:t>
            </a:r>
          </a:p>
        </p:txBody>
      </p:sp>
      <p:cxnSp>
        <p:nvCxnSpPr>
          <p:cNvPr id="14" name="Straight Connector 13"/>
          <p:cNvCxnSpPr/>
          <p:nvPr/>
        </p:nvCxnSpPr>
        <p:spPr>
          <a:xfrm>
            <a:off x="9525" y="114410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1571368"/>
            <a:ext cx="916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3" name="Text Box 9"/>
          <p:cNvSpPr txBox="1">
            <a:spLocks noChangeArrowheads="1"/>
          </p:cNvSpPr>
          <p:nvPr/>
        </p:nvSpPr>
        <p:spPr bwMode="auto">
          <a:xfrm>
            <a:off x="-133350" y="1178149"/>
            <a:ext cx="9124950"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Calibri" pitchFamily="34" charset="0"/>
                <a:cs typeface="Arial" pitchFamily="34" charset="0"/>
              </a:rPr>
              <a:t>University of Texas Medical Branch</a:t>
            </a:r>
            <a:r>
              <a:rPr kumimoji="0" lang="en-US" sz="2000" b="1" i="0" u="none" strike="noStrike" cap="none" normalizeH="0" baseline="0" dirty="0" smtClean="0">
                <a:ln>
                  <a:noFill/>
                </a:ln>
                <a:effectLst/>
                <a:latin typeface="Calibri" pitchFamily="34" charset="0"/>
                <a:cs typeface="Arial" pitchFamily="34" charset="0"/>
              </a:rPr>
              <a:t> Transition</a:t>
            </a:r>
            <a:endParaRPr kumimoji="0" lang="en-US" sz="1800" b="0" i="0" u="none" strike="noStrike" cap="none" normalizeH="0" baseline="0" dirty="0" smtClean="0">
              <a:ln>
                <a:noFill/>
              </a:ln>
              <a:effectLst/>
              <a:latin typeface="Arial" pitchFamily="34" charset="0"/>
              <a:cs typeface="Arial" pitchFamily="34" charset="0"/>
            </a:endParaRPr>
          </a:p>
        </p:txBody>
      </p:sp>
      <p:sp>
        <p:nvSpPr>
          <p:cNvPr id="18" name="TextBox 17"/>
          <p:cNvSpPr txBox="1"/>
          <p:nvPr/>
        </p:nvSpPr>
        <p:spPr>
          <a:xfrm>
            <a:off x="2133600" y="1592804"/>
            <a:ext cx="6858000" cy="4555093"/>
          </a:xfrm>
          <a:prstGeom prst="rect">
            <a:avLst/>
          </a:prstGeom>
          <a:noFill/>
        </p:spPr>
        <p:txBody>
          <a:bodyPr wrap="square" rtlCol="0">
            <a:spAutoFit/>
          </a:bodyPr>
          <a:lstStyle/>
          <a:p>
            <a:pPr>
              <a:lnSpc>
                <a:spcPct val="200000"/>
              </a:lnSpc>
            </a:pPr>
            <a:r>
              <a:rPr lang="en-US" sz="1400" b="1" dirty="0"/>
              <a:t>T</a:t>
            </a:r>
            <a:r>
              <a:rPr lang="en-US" sz="1400" b="1" dirty="0" smtClean="0"/>
              <a:t>he </a:t>
            </a:r>
            <a:r>
              <a:rPr lang="en-US" sz="1400" b="1" dirty="0"/>
              <a:t>additional providers are needed and can be supported by patient revenue</a:t>
            </a:r>
            <a:r>
              <a:rPr lang="en-US" sz="1400" b="1" dirty="0" smtClean="0"/>
              <a:t>.</a:t>
            </a:r>
          </a:p>
          <a:p>
            <a:pPr>
              <a:lnSpc>
                <a:spcPct val="200000"/>
              </a:lnSpc>
            </a:pPr>
            <a:r>
              <a:rPr lang="en-US" sz="1400" b="1" dirty="0"/>
              <a:t>C</a:t>
            </a:r>
            <a:r>
              <a:rPr lang="en-US" sz="1400" b="1" dirty="0" smtClean="0"/>
              <a:t>linic </a:t>
            </a:r>
            <a:r>
              <a:rPr lang="en-US" sz="1400" b="1" dirty="0"/>
              <a:t>is self-sustaining without DSRIP and can be supported by patient revenue</a:t>
            </a:r>
            <a:r>
              <a:rPr lang="en-US" sz="1400" b="1" dirty="0" smtClean="0"/>
              <a:t>.</a:t>
            </a:r>
          </a:p>
          <a:p>
            <a:pPr>
              <a:lnSpc>
                <a:spcPct val="200000"/>
              </a:lnSpc>
            </a:pPr>
            <a:r>
              <a:rPr lang="en-US" sz="1400" b="1" dirty="0" smtClean="0"/>
              <a:t>The staff </a:t>
            </a:r>
            <a:r>
              <a:rPr lang="en-US" sz="1400" b="1" dirty="0"/>
              <a:t>can be supported with non-DSRIP funds</a:t>
            </a:r>
            <a:r>
              <a:rPr lang="en-US" sz="1400" b="1" dirty="0" smtClean="0"/>
              <a:t>.</a:t>
            </a:r>
          </a:p>
          <a:p>
            <a:pPr>
              <a:lnSpc>
                <a:spcPct val="200000"/>
              </a:lnSpc>
            </a:pPr>
            <a:r>
              <a:rPr lang="en-US" sz="1400" b="1" dirty="0" smtClean="0"/>
              <a:t>Project will continue, anchor </a:t>
            </a:r>
            <a:r>
              <a:rPr lang="en-US" sz="1400" b="1" dirty="0"/>
              <a:t>will have learning collaborative requirements in </a:t>
            </a:r>
            <a:r>
              <a:rPr lang="en-US" sz="1400" b="1" dirty="0" smtClean="0"/>
              <a:t>DY7-8.</a:t>
            </a:r>
          </a:p>
          <a:p>
            <a:pPr>
              <a:lnSpc>
                <a:spcPct val="200000"/>
              </a:lnSpc>
            </a:pPr>
            <a:r>
              <a:rPr lang="en-US" sz="1400" b="1" dirty="0" smtClean="0"/>
              <a:t>Interpretation is needed</a:t>
            </a:r>
            <a:r>
              <a:rPr lang="en-US" sz="1400" b="1" dirty="0"/>
              <a:t>, </a:t>
            </a:r>
            <a:r>
              <a:rPr lang="en-US" sz="1400" b="1" dirty="0" smtClean="0"/>
              <a:t>and can </a:t>
            </a:r>
            <a:r>
              <a:rPr lang="en-US" sz="1400" b="1" dirty="0"/>
              <a:t>be supported without DSRIP </a:t>
            </a:r>
            <a:r>
              <a:rPr lang="en-US" sz="1400" b="1" dirty="0" smtClean="0"/>
              <a:t>funds.</a:t>
            </a:r>
          </a:p>
          <a:p>
            <a:pPr>
              <a:lnSpc>
                <a:spcPct val="200000"/>
              </a:lnSpc>
            </a:pPr>
            <a:r>
              <a:rPr lang="en-US" sz="1400" b="1" dirty="0"/>
              <a:t>T</a:t>
            </a:r>
            <a:r>
              <a:rPr lang="en-US" sz="1400" b="1" dirty="0" smtClean="0"/>
              <a:t>he </a:t>
            </a:r>
            <a:r>
              <a:rPr lang="en-US" sz="1400" b="1" dirty="0"/>
              <a:t>additional </a:t>
            </a:r>
            <a:r>
              <a:rPr lang="en-US" sz="1400" b="1" dirty="0" smtClean="0"/>
              <a:t>specialty providers </a:t>
            </a:r>
            <a:r>
              <a:rPr lang="en-US" sz="1400" b="1" dirty="0"/>
              <a:t>are needed and can be supported by patient revenue.</a:t>
            </a:r>
          </a:p>
          <a:p>
            <a:pPr>
              <a:lnSpc>
                <a:spcPct val="200000"/>
              </a:lnSpc>
            </a:pPr>
            <a:r>
              <a:rPr lang="en-US" sz="1400" b="1" dirty="0"/>
              <a:t>C</a:t>
            </a:r>
            <a:r>
              <a:rPr lang="en-US" sz="1400" b="1" dirty="0" smtClean="0"/>
              <a:t>linic </a:t>
            </a:r>
            <a:r>
              <a:rPr lang="en-US" sz="1400" b="1" dirty="0"/>
              <a:t>staff can be supported without DSRIP funds and by clinic revenue.</a:t>
            </a:r>
          </a:p>
          <a:p>
            <a:pPr>
              <a:lnSpc>
                <a:spcPct val="200000"/>
              </a:lnSpc>
            </a:pPr>
            <a:r>
              <a:rPr lang="en-US" sz="1100" b="1" dirty="0"/>
              <a:t>C</a:t>
            </a:r>
            <a:r>
              <a:rPr lang="en-US" sz="1100" b="1" dirty="0" smtClean="0"/>
              <a:t>linic </a:t>
            </a:r>
            <a:r>
              <a:rPr lang="en-US" sz="1100" b="1" dirty="0"/>
              <a:t>staff/supplies can be supported without DSRIP funds and by clinic revenue.</a:t>
            </a:r>
          </a:p>
          <a:p>
            <a:pPr>
              <a:lnSpc>
                <a:spcPct val="200000"/>
              </a:lnSpc>
            </a:pPr>
            <a:r>
              <a:rPr lang="en-US" sz="1400" b="1" dirty="0"/>
              <a:t>S</a:t>
            </a:r>
            <a:r>
              <a:rPr lang="en-US" sz="1400" b="1" dirty="0" smtClean="0"/>
              <a:t>ervices </a:t>
            </a:r>
            <a:r>
              <a:rPr lang="en-US" sz="1400" b="1" dirty="0"/>
              <a:t>are needed and </a:t>
            </a:r>
            <a:r>
              <a:rPr lang="en-US" sz="1400" b="1" dirty="0" smtClean="0"/>
              <a:t>staff/supplies </a:t>
            </a:r>
            <a:r>
              <a:rPr lang="en-US" sz="1400" b="1" dirty="0"/>
              <a:t>can be supported without DSRIP funds</a:t>
            </a:r>
            <a:r>
              <a:rPr lang="en-US" sz="1400" b="1" dirty="0" smtClean="0"/>
              <a:t>.</a:t>
            </a:r>
          </a:p>
          <a:p>
            <a:pPr>
              <a:lnSpc>
                <a:spcPct val="200000"/>
              </a:lnSpc>
            </a:pPr>
            <a:r>
              <a:rPr lang="en-US" sz="1400" b="1" dirty="0"/>
              <a:t>Established and enhanced palliative care services at </a:t>
            </a:r>
            <a:r>
              <a:rPr lang="en-US" sz="1400" b="1" dirty="0" smtClean="0"/>
              <a:t>UTMB; this  new service will continue</a:t>
            </a:r>
          </a:p>
          <a:p>
            <a:pPr>
              <a:lnSpc>
                <a:spcPct val="200000"/>
              </a:lnSpc>
            </a:pPr>
            <a:endParaRPr lang="en-US" sz="800" b="1" dirty="0"/>
          </a:p>
        </p:txBody>
      </p:sp>
    </p:spTree>
    <p:extLst>
      <p:ext uri="{BB962C8B-B14F-4D97-AF65-F5344CB8AC3E}">
        <p14:creationId xmlns:p14="http://schemas.microsoft.com/office/powerpoint/2010/main" val="3917848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4919</TotalTime>
  <Words>1841</Words>
  <Application>Microsoft Office PowerPoint</Application>
  <PresentationFormat>On-screen Show (4:3)</PresentationFormat>
  <Paragraphs>377</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Communities Joined in Action 2018  Community Health and the Texas 1115 Healthcare Transformation Waiver</vt:lpstr>
      <vt:lpstr>Presentation Objectives</vt:lpstr>
      <vt:lpstr>The Three Legs of Community Health</vt:lpstr>
      <vt:lpstr>Background</vt:lpstr>
      <vt:lpstr>Geographical 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and Collaboration</vt:lpstr>
      <vt:lpstr>Opportunities: Community Health</vt:lpstr>
      <vt:lpstr>Lessons Learned for Better Health Care Outcomes</vt:lpstr>
      <vt:lpstr>Want to Know More?</vt:lpstr>
    </vt:vector>
  </TitlesOfParts>
  <Company>University of Texas Medical Branch - Galveston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Communities Joined in Action 2018  Community Health and the Texas 1115 Healthcare Transformation Waiver</dc:title>
  <dc:creator>Herndon, Andrew T.</dc:creator>
  <cp:lastModifiedBy>Stephanie Ondrias2</cp:lastModifiedBy>
  <cp:revision>63</cp:revision>
  <dcterms:created xsi:type="dcterms:W3CDTF">2018-01-25T20:00:29Z</dcterms:created>
  <dcterms:modified xsi:type="dcterms:W3CDTF">2018-02-20T19:59:16Z</dcterms:modified>
</cp:coreProperties>
</file>