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87" r:id="rId3"/>
    <p:sldId id="309" r:id="rId4"/>
    <p:sldId id="257" r:id="rId5"/>
    <p:sldId id="258" r:id="rId6"/>
    <p:sldId id="262" r:id="rId7"/>
    <p:sldId id="285" r:id="rId8"/>
    <p:sldId id="263" r:id="rId9"/>
    <p:sldId id="264" r:id="rId10"/>
    <p:sldId id="267" r:id="rId11"/>
    <p:sldId id="266" r:id="rId12"/>
    <p:sldId id="265" r:id="rId13"/>
    <p:sldId id="268" r:id="rId14"/>
    <p:sldId id="286" r:id="rId15"/>
    <p:sldId id="308" r:id="rId16"/>
    <p:sldId id="301" r:id="rId17"/>
    <p:sldId id="302" r:id="rId18"/>
    <p:sldId id="303" r:id="rId19"/>
    <p:sldId id="305" r:id="rId20"/>
    <p:sldId id="310" r:id="rId21"/>
    <p:sldId id="311" r:id="rId22"/>
    <p:sldId id="296" r:id="rId23"/>
    <p:sldId id="297" r:id="rId24"/>
    <p:sldId id="307" r:id="rId25"/>
    <p:sldId id="295" r:id="rId26"/>
    <p:sldId id="293" r:id="rId27"/>
    <p:sldId id="298" r:id="rId28"/>
    <p:sldId id="269" r:id="rId29"/>
    <p:sldId id="270" r:id="rId30"/>
    <p:sldId id="271" r:id="rId31"/>
    <p:sldId id="275" r:id="rId32"/>
    <p:sldId id="276" r:id="rId33"/>
    <p:sldId id="281" r:id="rId34"/>
    <p:sldId id="282" r:id="rId35"/>
    <p:sldId id="284" r:id="rId3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74" autoAdjust="0"/>
    <p:restoredTop sz="94623"/>
  </p:normalViewPr>
  <p:slideViewPr>
    <p:cSldViewPr snapToGrid="0">
      <p:cViewPr varScale="1">
        <p:scale>
          <a:sx n="42" d="100"/>
          <a:sy n="42" d="100"/>
        </p:scale>
        <p:origin x="94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BAD93-7690-4772-ABBE-9529C1AE48CF}" type="doc">
      <dgm:prSet loTypeId="urn:microsoft.com/office/officeart/2005/8/layout/venn1" loCatId="relationship" qsTypeId="urn:microsoft.com/office/officeart/2005/8/quickstyle/simple1" qsCatId="simple" csTypeId="urn:microsoft.com/office/officeart/2005/8/colors/accent1_2" csCatId="accent1" phldr="1"/>
      <dgm:spPr/>
    </dgm:pt>
    <dgm:pt modelId="{486BD231-E4ED-4439-AB08-A0D5C1ACAC01}">
      <dgm:prSet phldrT="[Text]"/>
      <dgm:spPr>
        <a:ln>
          <a:solidFill>
            <a:schemeClr val="accent2">
              <a:lumMod val="50000"/>
            </a:schemeClr>
          </a:solidFill>
        </a:ln>
      </dgm:spPr>
      <dgm:t>
        <a:bodyPr/>
        <a:lstStyle/>
        <a:p>
          <a:r>
            <a:rPr lang="en-US" b="1" dirty="0"/>
            <a:t>Broad-based Stewardship</a:t>
          </a:r>
        </a:p>
      </dgm:t>
    </dgm:pt>
    <dgm:pt modelId="{228A98F1-9BAA-4EED-9BD5-DCAEC6909433}" type="parTrans" cxnId="{75F200C6-8318-4765-9BF3-546CF6B393D6}">
      <dgm:prSet/>
      <dgm:spPr/>
      <dgm:t>
        <a:bodyPr/>
        <a:lstStyle/>
        <a:p>
          <a:endParaRPr lang="en-US" b="1"/>
        </a:p>
      </dgm:t>
    </dgm:pt>
    <dgm:pt modelId="{F0B85614-5479-44FD-B956-D7BED6EDA890}" type="sibTrans" cxnId="{75F200C6-8318-4765-9BF3-546CF6B393D6}">
      <dgm:prSet/>
      <dgm:spPr/>
      <dgm:t>
        <a:bodyPr/>
        <a:lstStyle/>
        <a:p>
          <a:endParaRPr lang="en-US" b="1"/>
        </a:p>
      </dgm:t>
    </dgm:pt>
    <dgm:pt modelId="{18999574-3C01-461D-AB4B-BB1589022DCB}">
      <dgm:prSet phldrT="[Text]"/>
      <dgm:spPr>
        <a:ln>
          <a:solidFill>
            <a:schemeClr val="accent2">
              <a:lumMod val="50000"/>
            </a:schemeClr>
          </a:solidFill>
        </a:ln>
      </dgm:spPr>
      <dgm:t>
        <a:bodyPr/>
        <a:lstStyle/>
        <a:p>
          <a:r>
            <a:rPr lang="en-US" b="1" dirty="0"/>
            <a:t>Sound</a:t>
          </a:r>
          <a:br>
            <a:rPr lang="en-US" b="1" dirty="0"/>
          </a:br>
          <a:r>
            <a:rPr lang="en-US" b="1" dirty="0"/>
            <a:t>Strategy</a:t>
          </a:r>
        </a:p>
      </dgm:t>
    </dgm:pt>
    <dgm:pt modelId="{4A988C01-0E4D-49C1-A166-60BE108129AC}" type="parTrans" cxnId="{2D374C41-2FC4-4739-9C8C-255BD011D9CC}">
      <dgm:prSet/>
      <dgm:spPr/>
      <dgm:t>
        <a:bodyPr/>
        <a:lstStyle/>
        <a:p>
          <a:endParaRPr lang="en-US" b="1"/>
        </a:p>
      </dgm:t>
    </dgm:pt>
    <dgm:pt modelId="{3A4F46D0-B9E0-4393-BFAB-B148FEC4B6E2}" type="sibTrans" cxnId="{2D374C41-2FC4-4739-9C8C-255BD011D9CC}">
      <dgm:prSet/>
      <dgm:spPr/>
      <dgm:t>
        <a:bodyPr/>
        <a:lstStyle/>
        <a:p>
          <a:endParaRPr lang="en-US" b="1"/>
        </a:p>
      </dgm:t>
    </dgm:pt>
    <dgm:pt modelId="{F57AD547-3B36-46E5-A2E7-AA289EC993EB}">
      <dgm:prSet phldrT="[Text]"/>
      <dgm:spPr>
        <a:ln>
          <a:solidFill>
            <a:schemeClr val="accent2">
              <a:lumMod val="50000"/>
            </a:schemeClr>
          </a:solidFill>
        </a:ln>
      </dgm:spPr>
      <dgm:t>
        <a:bodyPr/>
        <a:lstStyle/>
        <a:p>
          <a:r>
            <a:rPr lang="en-US" b="1" dirty="0"/>
            <a:t>Sustainable</a:t>
          </a:r>
          <a:br>
            <a:rPr lang="en-US" b="1" dirty="0"/>
          </a:br>
          <a:r>
            <a:rPr lang="en-US" b="1" dirty="0"/>
            <a:t>Financing</a:t>
          </a:r>
        </a:p>
      </dgm:t>
    </dgm:pt>
    <dgm:pt modelId="{AB294289-63DE-4A22-99E2-5B54425FF206}" type="parTrans" cxnId="{6FDB4D63-3380-460C-8B2F-8F572D1921C7}">
      <dgm:prSet/>
      <dgm:spPr/>
      <dgm:t>
        <a:bodyPr/>
        <a:lstStyle/>
        <a:p>
          <a:endParaRPr lang="en-US" b="1"/>
        </a:p>
      </dgm:t>
    </dgm:pt>
    <dgm:pt modelId="{8EF850BA-2CBA-4F27-9CE5-DDDE5E85C6D1}" type="sibTrans" cxnId="{6FDB4D63-3380-460C-8B2F-8F572D1921C7}">
      <dgm:prSet/>
      <dgm:spPr/>
      <dgm:t>
        <a:bodyPr/>
        <a:lstStyle/>
        <a:p>
          <a:endParaRPr lang="en-US" b="1"/>
        </a:p>
      </dgm:t>
    </dgm:pt>
    <dgm:pt modelId="{A2F429AC-D6F4-4952-8B0A-1350991C8211}" type="pres">
      <dgm:prSet presAssocID="{028BAD93-7690-4772-ABBE-9529C1AE48CF}" presName="compositeShape" presStyleCnt="0">
        <dgm:presLayoutVars>
          <dgm:chMax val="7"/>
          <dgm:dir/>
          <dgm:resizeHandles val="exact"/>
        </dgm:presLayoutVars>
      </dgm:prSet>
      <dgm:spPr/>
    </dgm:pt>
    <dgm:pt modelId="{63995B5A-EC09-4591-832B-ECE6DA88BB30}" type="pres">
      <dgm:prSet presAssocID="{486BD231-E4ED-4439-AB08-A0D5C1ACAC01}" presName="circ1" presStyleLbl="vennNode1" presStyleIdx="0" presStyleCnt="3"/>
      <dgm:spPr/>
      <dgm:t>
        <a:bodyPr/>
        <a:lstStyle/>
        <a:p>
          <a:endParaRPr lang="en-US"/>
        </a:p>
      </dgm:t>
    </dgm:pt>
    <dgm:pt modelId="{D92B3366-09DE-4F92-ABD2-0C449A0AC449}" type="pres">
      <dgm:prSet presAssocID="{486BD231-E4ED-4439-AB08-A0D5C1ACAC01}" presName="circ1Tx" presStyleLbl="revTx" presStyleIdx="0" presStyleCnt="0">
        <dgm:presLayoutVars>
          <dgm:chMax val="0"/>
          <dgm:chPref val="0"/>
          <dgm:bulletEnabled val="1"/>
        </dgm:presLayoutVars>
      </dgm:prSet>
      <dgm:spPr/>
      <dgm:t>
        <a:bodyPr/>
        <a:lstStyle/>
        <a:p>
          <a:endParaRPr lang="en-US"/>
        </a:p>
      </dgm:t>
    </dgm:pt>
    <dgm:pt modelId="{38596027-0647-4A93-867B-E5AFFB0954FE}" type="pres">
      <dgm:prSet presAssocID="{18999574-3C01-461D-AB4B-BB1589022DCB}" presName="circ2" presStyleLbl="vennNode1" presStyleIdx="1" presStyleCnt="3"/>
      <dgm:spPr/>
      <dgm:t>
        <a:bodyPr/>
        <a:lstStyle/>
        <a:p>
          <a:endParaRPr lang="en-US"/>
        </a:p>
      </dgm:t>
    </dgm:pt>
    <dgm:pt modelId="{5DEB13E9-0F81-43F4-9C8B-D7BA58590193}" type="pres">
      <dgm:prSet presAssocID="{18999574-3C01-461D-AB4B-BB1589022DCB}" presName="circ2Tx" presStyleLbl="revTx" presStyleIdx="0" presStyleCnt="0">
        <dgm:presLayoutVars>
          <dgm:chMax val="0"/>
          <dgm:chPref val="0"/>
          <dgm:bulletEnabled val="1"/>
        </dgm:presLayoutVars>
      </dgm:prSet>
      <dgm:spPr/>
      <dgm:t>
        <a:bodyPr/>
        <a:lstStyle/>
        <a:p>
          <a:endParaRPr lang="en-US"/>
        </a:p>
      </dgm:t>
    </dgm:pt>
    <dgm:pt modelId="{16B9E6E7-3573-417E-BBC3-0FBEC8AFC7F0}" type="pres">
      <dgm:prSet presAssocID="{F57AD547-3B36-46E5-A2E7-AA289EC993EB}" presName="circ3" presStyleLbl="vennNode1" presStyleIdx="2" presStyleCnt="3"/>
      <dgm:spPr/>
      <dgm:t>
        <a:bodyPr/>
        <a:lstStyle/>
        <a:p>
          <a:endParaRPr lang="en-US"/>
        </a:p>
      </dgm:t>
    </dgm:pt>
    <dgm:pt modelId="{0EC71C13-672C-40C5-89A9-75F58499C0CF}" type="pres">
      <dgm:prSet presAssocID="{F57AD547-3B36-46E5-A2E7-AA289EC993EB}" presName="circ3Tx" presStyleLbl="revTx" presStyleIdx="0" presStyleCnt="0">
        <dgm:presLayoutVars>
          <dgm:chMax val="0"/>
          <dgm:chPref val="0"/>
          <dgm:bulletEnabled val="1"/>
        </dgm:presLayoutVars>
      </dgm:prSet>
      <dgm:spPr/>
      <dgm:t>
        <a:bodyPr/>
        <a:lstStyle/>
        <a:p>
          <a:endParaRPr lang="en-US"/>
        </a:p>
      </dgm:t>
    </dgm:pt>
  </dgm:ptLst>
  <dgm:cxnLst>
    <dgm:cxn modelId="{75F200C6-8318-4765-9BF3-546CF6B393D6}" srcId="{028BAD93-7690-4772-ABBE-9529C1AE48CF}" destId="{486BD231-E4ED-4439-AB08-A0D5C1ACAC01}" srcOrd="0" destOrd="0" parTransId="{228A98F1-9BAA-4EED-9BD5-DCAEC6909433}" sibTransId="{F0B85614-5479-44FD-B956-D7BED6EDA890}"/>
    <dgm:cxn modelId="{D3F8E648-417F-C54D-8DC2-0FF4C06177F3}" type="presOf" srcId="{486BD231-E4ED-4439-AB08-A0D5C1ACAC01}" destId="{63995B5A-EC09-4591-832B-ECE6DA88BB30}" srcOrd="0" destOrd="0" presId="urn:microsoft.com/office/officeart/2005/8/layout/venn1"/>
    <dgm:cxn modelId="{62005D6E-AB5C-7B49-A074-47DA02A1308E}" type="presOf" srcId="{F57AD547-3B36-46E5-A2E7-AA289EC993EB}" destId="{0EC71C13-672C-40C5-89A9-75F58499C0CF}" srcOrd="1" destOrd="0" presId="urn:microsoft.com/office/officeart/2005/8/layout/venn1"/>
    <dgm:cxn modelId="{6FDB4D63-3380-460C-8B2F-8F572D1921C7}" srcId="{028BAD93-7690-4772-ABBE-9529C1AE48CF}" destId="{F57AD547-3B36-46E5-A2E7-AA289EC993EB}" srcOrd="2" destOrd="0" parTransId="{AB294289-63DE-4A22-99E2-5B54425FF206}" sibTransId="{8EF850BA-2CBA-4F27-9CE5-DDDE5E85C6D1}"/>
    <dgm:cxn modelId="{D3E350B0-84E6-A84C-8A04-3E74D45C762E}" type="presOf" srcId="{18999574-3C01-461D-AB4B-BB1589022DCB}" destId="{38596027-0647-4A93-867B-E5AFFB0954FE}" srcOrd="0" destOrd="0" presId="urn:microsoft.com/office/officeart/2005/8/layout/venn1"/>
    <dgm:cxn modelId="{FB25C5D9-EF8B-9848-8631-F1EB23E50903}" type="presOf" srcId="{18999574-3C01-461D-AB4B-BB1589022DCB}" destId="{5DEB13E9-0F81-43F4-9C8B-D7BA58590193}" srcOrd="1" destOrd="0" presId="urn:microsoft.com/office/officeart/2005/8/layout/venn1"/>
    <dgm:cxn modelId="{2D374C41-2FC4-4739-9C8C-255BD011D9CC}" srcId="{028BAD93-7690-4772-ABBE-9529C1AE48CF}" destId="{18999574-3C01-461D-AB4B-BB1589022DCB}" srcOrd="1" destOrd="0" parTransId="{4A988C01-0E4D-49C1-A166-60BE108129AC}" sibTransId="{3A4F46D0-B9E0-4393-BFAB-B148FEC4B6E2}"/>
    <dgm:cxn modelId="{8BC6472A-AC1D-C143-9FCA-88BF1DE164F8}" type="presOf" srcId="{028BAD93-7690-4772-ABBE-9529C1AE48CF}" destId="{A2F429AC-D6F4-4952-8B0A-1350991C8211}" srcOrd="0" destOrd="0" presId="urn:microsoft.com/office/officeart/2005/8/layout/venn1"/>
    <dgm:cxn modelId="{4C46D209-6CC4-6148-9F87-76E5158B1DA9}" type="presOf" srcId="{F57AD547-3B36-46E5-A2E7-AA289EC993EB}" destId="{16B9E6E7-3573-417E-BBC3-0FBEC8AFC7F0}" srcOrd="0" destOrd="0" presId="urn:microsoft.com/office/officeart/2005/8/layout/venn1"/>
    <dgm:cxn modelId="{652DFF64-5C59-454A-92F6-58FA6DCF8B82}" type="presOf" srcId="{486BD231-E4ED-4439-AB08-A0D5C1ACAC01}" destId="{D92B3366-09DE-4F92-ABD2-0C449A0AC449}" srcOrd="1" destOrd="0" presId="urn:microsoft.com/office/officeart/2005/8/layout/venn1"/>
    <dgm:cxn modelId="{A4B81FFA-4650-E244-A874-9928D192E87F}" type="presParOf" srcId="{A2F429AC-D6F4-4952-8B0A-1350991C8211}" destId="{63995B5A-EC09-4591-832B-ECE6DA88BB30}" srcOrd="0" destOrd="0" presId="urn:microsoft.com/office/officeart/2005/8/layout/venn1"/>
    <dgm:cxn modelId="{AD8EBFD0-D634-F343-AE31-19C2BE9BE9CA}" type="presParOf" srcId="{A2F429AC-D6F4-4952-8B0A-1350991C8211}" destId="{D92B3366-09DE-4F92-ABD2-0C449A0AC449}" srcOrd="1" destOrd="0" presId="urn:microsoft.com/office/officeart/2005/8/layout/venn1"/>
    <dgm:cxn modelId="{BF564B78-C644-0A4B-A2FE-F82F37EDCF03}" type="presParOf" srcId="{A2F429AC-D6F4-4952-8B0A-1350991C8211}" destId="{38596027-0647-4A93-867B-E5AFFB0954FE}" srcOrd="2" destOrd="0" presId="urn:microsoft.com/office/officeart/2005/8/layout/venn1"/>
    <dgm:cxn modelId="{EAD3D6C8-1A2F-5C46-B452-DC54BB4702F0}" type="presParOf" srcId="{A2F429AC-D6F4-4952-8B0A-1350991C8211}" destId="{5DEB13E9-0F81-43F4-9C8B-D7BA58590193}" srcOrd="3" destOrd="0" presId="urn:microsoft.com/office/officeart/2005/8/layout/venn1"/>
    <dgm:cxn modelId="{9F4460AF-7609-6F4A-BA58-1DF65438C954}" type="presParOf" srcId="{A2F429AC-D6F4-4952-8B0A-1350991C8211}" destId="{16B9E6E7-3573-417E-BBC3-0FBEC8AFC7F0}" srcOrd="4" destOrd="0" presId="urn:microsoft.com/office/officeart/2005/8/layout/venn1"/>
    <dgm:cxn modelId="{5AFAC27C-C97F-EB49-99C8-4B62A965C808}" type="presParOf" srcId="{A2F429AC-D6F4-4952-8B0A-1350991C8211}" destId="{0EC71C13-672C-40C5-89A9-75F58499C0C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C57E9FE4-8246-46BC-B9FF-475346A37AE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 xmlns:a16="http://schemas.microsoft.com/office/drawing/2014/main" id="{2A010F14-0427-4E65-86BC-975BE835C43E}"/>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DFDB864-31B7-4DCE-ACEA-F1DE1CF1A48A}" type="datetimeFigureOut">
              <a:rPr lang="en-US" smtClean="0"/>
              <a:t>2/6/2018</a:t>
            </a:fld>
            <a:endParaRPr lang="en-US"/>
          </a:p>
        </p:txBody>
      </p:sp>
      <p:sp>
        <p:nvSpPr>
          <p:cNvPr id="4" name="Footer Placeholder 3">
            <a:extLst>
              <a:ext uri="{FF2B5EF4-FFF2-40B4-BE49-F238E27FC236}">
                <a16:creationId xmlns="" xmlns:a16="http://schemas.microsoft.com/office/drawing/2014/main" id="{C95EA44A-5FCE-44E4-BB2F-ACD4A7A2476D}"/>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49D0D531-C6E7-475C-8707-466094176C6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5E74D39-E7BC-47D8-9468-F68474809F69}" type="slidenum">
              <a:rPr lang="en-US" smtClean="0"/>
              <a:t>‹#›</a:t>
            </a:fld>
            <a:endParaRPr lang="en-US"/>
          </a:p>
        </p:txBody>
      </p:sp>
    </p:spTree>
    <p:extLst>
      <p:ext uri="{BB962C8B-B14F-4D97-AF65-F5344CB8AC3E}">
        <p14:creationId xmlns:p14="http://schemas.microsoft.com/office/powerpoint/2010/main" val="1671973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BB42449-2A5C-6640-BCFC-70FC9FE2F16F}" type="datetimeFigureOut">
              <a:rPr lang="en-US" smtClean="0"/>
              <a:t>2/6/2018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21AD50D0-1260-0246-81FD-C39F309772DE}" type="slidenum">
              <a:rPr lang="en-US" smtClean="0"/>
              <a:t>‹#›</a:t>
            </a:fld>
            <a:endParaRPr lang="en-US"/>
          </a:p>
        </p:txBody>
      </p:sp>
    </p:spTree>
    <p:extLst>
      <p:ext uri="{BB962C8B-B14F-4D97-AF65-F5344CB8AC3E}">
        <p14:creationId xmlns:p14="http://schemas.microsoft.com/office/powerpoint/2010/main" val="811862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10"/>
          </p:nvPr>
        </p:nvSpPr>
        <p:spPr/>
        <p:txBody>
          <a:bodyPr/>
          <a:lstStyle/>
          <a:p>
            <a:fld id="{21AD50D0-1260-0246-81FD-C39F309772DE}" type="slidenum">
              <a:rPr lang="en-US" smtClean="0"/>
              <a:t>2</a:t>
            </a:fld>
            <a:endParaRPr lang="en-US"/>
          </a:p>
        </p:txBody>
      </p:sp>
    </p:spTree>
    <p:extLst>
      <p:ext uri="{BB962C8B-B14F-4D97-AF65-F5344CB8AC3E}">
        <p14:creationId xmlns:p14="http://schemas.microsoft.com/office/powerpoint/2010/main" val="44909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Leigh</a:t>
            </a:r>
          </a:p>
        </p:txBody>
      </p:sp>
      <p:sp>
        <p:nvSpPr>
          <p:cNvPr id="4" name="Slide Number Placeholder 3"/>
          <p:cNvSpPr>
            <a:spLocks noGrp="1"/>
          </p:cNvSpPr>
          <p:nvPr>
            <p:ph type="sldNum" sz="quarter" idx="10"/>
          </p:nvPr>
        </p:nvSpPr>
        <p:spPr/>
        <p:txBody>
          <a:bodyPr/>
          <a:lstStyle/>
          <a:p>
            <a:fld id="{21AD50D0-1260-0246-81FD-C39F309772DE}" type="slidenum">
              <a:rPr lang="en-US" smtClean="0"/>
              <a:t>12</a:t>
            </a:fld>
            <a:endParaRPr lang="en-US"/>
          </a:p>
        </p:txBody>
      </p:sp>
    </p:spTree>
    <p:extLst>
      <p:ext uri="{BB962C8B-B14F-4D97-AF65-F5344CB8AC3E}">
        <p14:creationId xmlns:p14="http://schemas.microsoft.com/office/powerpoint/2010/main" val="132007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13</a:t>
            </a:fld>
            <a:endParaRPr lang="en-US"/>
          </a:p>
        </p:txBody>
      </p:sp>
    </p:spTree>
    <p:extLst>
      <p:ext uri="{BB962C8B-B14F-4D97-AF65-F5344CB8AC3E}">
        <p14:creationId xmlns:p14="http://schemas.microsoft.com/office/powerpoint/2010/main" val="159711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14</a:t>
            </a:fld>
            <a:endParaRPr lang="en-US"/>
          </a:p>
        </p:txBody>
      </p:sp>
    </p:spTree>
    <p:extLst>
      <p:ext uri="{BB962C8B-B14F-4D97-AF65-F5344CB8AC3E}">
        <p14:creationId xmlns:p14="http://schemas.microsoft.com/office/powerpoint/2010/main" val="182592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AC44BD-DF75-46D9-8762-10D34356EDD9}" type="slidenum">
              <a:rPr lang="en-US" smtClean="0"/>
              <a:t>20</a:t>
            </a:fld>
            <a:endParaRPr lang="en-US" dirty="0"/>
          </a:p>
        </p:txBody>
      </p:sp>
    </p:spTree>
    <p:extLst>
      <p:ext uri="{BB962C8B-B14F-4D97-AF65-F5344CB8AC3E}">
        <p14:creationId xmlns:p14="http://schemas.microsoft.com/office/powerpoint/2010/main" val="1743367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AC44BD-DF75-46D9-8762-10D34356EDD9}" type="slidenum">
              <a:rPr lang="en-US" smtClean="0"/>
              <a:t>22</a:t>
            </a:fld>
            <a:endParaRPr lang="en-US" dirty="0"/>
          </a:p>
        </p:txBody>
      </p:sp>
    </p:spTree>
    <p:extLst>
      <p:ext uri="{BB962C8B-B14F-4D97-AF65-F5344CB8AC3E}">
        <p14:creationId xmlns:p14="http://schemas.microsoft.com/office/powerpoint/2010/main" val="132407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F3A66E6-5173-3244-9932-6FDB07E7D78F}" type="slidenum">
              <a:rPr lang="en-US" smtClean="0"/>
              <a:t>23</a:t>
            </a:fld>
            <a:endParaRPr lang="en-US" dirty="0"/>
          </a:p>
        </p:txBody>
      </p:sp>
    </p:spTree>
    <p:extLst>
      <p:ext uri="{BB962C8B-B14F-4D97-AF65-F5344CB8AC3E}">
        <p14:creationId xmlns:p14="http://schemas.microsoft.com/office/powerpoint/2010/main" val="155811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AC44BD-DF75-46D9-8762-10D34356EDD9}" type="slidenum">
              <a:rPr lang="en-US" smtClean="0"/>
              <a:t>25</a:t>
            </a:fld>
            <a:endParaRPr lang="en-US" dirty="0"/>
          </a:p>
        </p:txBody>
      </p:sp>
    </p:spTree>
    <p:extLst>
      <p:ext uri="{BB962C8B-B14F-4D97-AF65-F5344CB8AC3E}">
        <p14:creationId xmlns:p14="http://schemas.microsoft.com/office/powerpoint/2010/main" val="9929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partners are</a:t>
            </a:r>
            <a:r>
              <a:rPr lang="mr-IN" dirty="0"/>
              <a:t>…</a:t>
            </a:r>
            <a:endParaRPr lang="en-US" dirty="0"/>
          </a:p>
        </p:txBody>
      </p:sp>
      <p:sp>
        <p:nvSpPr>
          <p:cNvPr id="4" name="Slide Number Placeholder 3"/>
          <p:cNvSpPr>
            <a:spLocks noGrp="1"/>
          </p:cNvSpPr>
          <p:nvPr>
            <p:ph type="sldNum" sz="quarter" idx="10"/>
          </p:nvPr>
        </p:nvSpPr>
        <p:spPr/>
        <p:txBody>
          <a:bodyPr/>
          <a:lstStyle/>
          <a:p>
            <a:pPr marL="0" marR="0" lvl="0" indent="0" algn="r" defTabSz="903159" rtl="0" eaLnBrk="1" fontAlgn="auto" latinLnBrk="0" hangingPunct="1">
              <a:lnSpc>
                <a:spcPct val="100000"/>
              </a:lnSpc>
              <a:spcBef>
                <a:spcPts val="0"/>
              </a:spcBef>
              <a:spcAft>
                <a:spcPts val="0"/>
              </a:spcAft>
              <a:buClrTx/>
              <a:buSzTx/>
              <a:buFontTx/>
              <a:buNone/>
              <a:tabLst/>
              <a:defRPr/>
            </a:pPr>
            <a:fld id="{BAAC44BD-DF75-46D9-8762-10D34356E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315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1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4</a:t>
            </a:fld>
            <a:endParaRPr lang="en-US"/>
          </a:p>
        </p:txBody>
      </p:sp>
    </p:spTree>
    <p:extLst>
      <p:ext uri="{BB962C8B-B14F-4D97-AF65-F5344CB8AC3E}">
        <p14:creationId xmlns:p14="http://schemas.microsoft.com/office/powerpoint/2010/main" val="141698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Leigh</a:t>
            </a:r>
          </a:p>
        </p:txBody>
      </p:sp>
      <p:sp>
        <p:nvSpPr>
          <p:cNvPr id="4" name="Slide Number Placeholder 3"/>
          <p:cNvSpPr>
            <a:spLocks noGrp="1"/>
          </p:cNvSpPr>
          <p:nvPr>
            <p:ph type="sldNum" sz="quarter" idx="10"/>
          </p:nvPr>
        </p:nvSpPr>
        <p:spPr/>
        <p:txBody>
          <a:bodyPr/>
          <a:lstStyle/>
          <a:p>
            <a:fld id="{21AD50D0-1260-0246-81FD-C39F309772DE}" type="slidenum">
              <a:rPr lang="en-US" smtClean="0"/>
              <a:t>5</a:t>
            </a:fld>
            <a:endParaRPr lang="en-US"/>
          </a:p>
        </p:txBody>
      </p:sp>
    </p:spTree>
    <p:extLst>
      <p:ext uri="{BB962C8B-B14F-4D97-AF65-F5344CB8AC3E}">
        <p14:creationId xmlns:p14="http://schemas.microsoft.com/office/powerpoint/2010/main" val="200102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6</a:t>
            </a:fld>
            <a:endParaRPr lang="en-US"/>
          </a:p>
        </p:txBody>
      </p:sp>
    </p:spTree>
    <p:extLst>
      <p:ext uri="{BB962C8B-B14F-4D97-AF65-F5344CB8AC3E}">
        <p14:creationId xmlns:p14="http://schemas.microsoft.com/office/powerpoint/2010/main" val="11418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7</a:t>
            </a:fld>
            <a:endParaRPr lang="en-US"/>
          </a:p>
        </p:txBody>
      </p:sp>
    </p:spTree>
    <p:extLst>
      <p:ext uri="{BB962C8B-B14F-4D97-AF65-F5344CB8AC3E}">
        <p14:creationId xmlns:p14="http://schemas.microsoft.com/office/powerpoint/2010/main" val="103663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Leigh</a:t>
            </a:r>
          </a:p>
        </p:txBody>
      </p:sp>
      <p:sp>
        <p:nvSpPr>
          <p:cNvPr id="4" name="Slide Number Placeholder 3"/>
          <p:cNvSpPr>
            <a:spLocks noGrp="1"/>
          </p:cNvSpPr>
          <p:nvPr>
            <p:ph type="sldNum" sz="quarter" idx="10"/>
          </p:nvPr>
        </p:nvSpPr>
        <p:spPr/>
        <p:txBody>
          <a:bodyPr/>
          <a:lstStyle/>
          <a:p>
            <a:fld id="{21AD50D0-1260-0246-81FD-C39F309772DE}" type="slidenum">
              <a:rPr lang="en-US" smtClean="0"/>
              <a:t>8</a:t>
            </a:fld>
            <a:endParaRPr lang="en-US"/>
          </a:p>
        </p:txBody>
      </p:sp>
    </p:spTree>
    <p:extLst>
      <p:ext uri="{BB962C8B-B14F-4D97-AF65-F5344CB8AC3E}">
        <p14:creationId xmlns:p14="http://schemas.microsoft.com/office/powerpoint/2010/main" val="182912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9</a:t>
            </a:fld>
            <a:endParaRPr lang="en-US"/>
          </a:p>
        </p:txBody>
      </p:sp>
    </p:spTree>
    <p:extLst>
      <p:ext uri="{BB962C8B-B14F-4D97-AF65-F5344CB8AC3E}">
        <p14:creationId xmlns:p14="http://schemas.microsoft.com/office/powerpoint/2010/main" val="211148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10</a:t>
            </a:fld>
            <a:endParaRPr lang="en-US"/>
          </a:p>
        </p:txBody>
      </p:sp>
    </p:spTree>
    <p:extLst>
      <p:ext uri="{BB962C8B-B14F-4D97-AF65-F5344CB8AC3E}">
        <p14:creationId xmlns:p14="http://schemas.microsoft.com/office/powerpoint/2010/main" val="191694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fld id="{21AD50D0-1260-0246-81FD-C39F309772DE}" type="slidenum">
              <a:rPr lang="en-US" smtClean="0"/>
              <a:t>11</a:t>
            </a:fld>
            <a:endParaRPr lang="en-US"/>
          </a:p>
        </p:txBody>
      </p:sp>
    </p:spTree>
    <p:extLst>
      <p:ext uri="{BB962C8B-B14F-4D97-AF65-F5344CB8AC3E}">
        <p14:creationId xmlns:p14="http://schemas.microsoft.com/office/powerpoint/2010/main" val="29327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3114C8-D250-4A40-8997-C13CEDA3391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287418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114C8-D250-4A40-8997-C13CEDA3391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116213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114C8-D250-4A40-8997-C13CEDA3391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153722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9500"/>
          </a:xfrm>
        </p:spPr>
        <p:txBody>
          <a:bodyPr>
            <a:normAutofit/>
          </a:bodyPr>
          <a:lstStyle>
            <a:lvl1pPr>
              <a:defRPr sz="3200" b="1"/>
            </a:lvl1pPr>
          </a:lstStyle>
          <a:p>
            <a:r>
              <a:rPr lang="en-US" dirty="0"/>
              <a:t>Click to edit Master title style</a:t>
            </a:r>
          </a:p>
        </p:txBody>
      </p:sp>
      <p:sp>
        <p:nvSpPr>
          <p:cNvPr id="9" name="Text Placeholder 7"/>
          <p:cNvSpPr>
            <a:spLocks noGrp="1"/>
          </p:cNvSpPr>
          <p:nvPr>
            <p:ph type="body" sz="quarter" idx="10" hasCustomPrompt="1"/>
          </p:nvPr>
        </p:nvSpPr>
        <p:spPr>
          <a:xfrm>
            <a:off x="457200" y="1266825"/>
            <a:ext cx="8229600" cy="4438650"/>
          </a:xfrm>
        </p:spPr>
        <p:txBody>
          <a:bodyPr/>
          <a:lstStyle>
            <a:lvl1pPr>
              <a:buNone/>
              <a:defRPr>
                <a:solidFill>
                  <a:schemeClr val="tx1">
                    <a:lumMod val="75000"/>
                    <a:lumOff val="25000"/>
                  </a:schemeClr>
                </a:solidFill>
              </a:defRPr>
            </a:lvl1pPr>
            <a:lvl2pPr>
              <a:buFont typeface="Arial"/>
              <a:buChar char="•"/>
              <a:defRPr>
                <a:solidFill>
                  <a:schemeClr val="tx1">
                    <a:lumMod val="75000"/>
                    <a:lumOff val="25000"/>
                  </a:schemeClr>
                </a:solidFill>
              </a:defRPr>
            </a:lvl2pPr>
            <a:lvl3pPr>
              <a:buFont typeface="Courier New"/>
              <a:buChar char="o"/>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CA" dirty="0"/>
              <a:t>Body Copy</a:t>
            </a:r>
          </a:p>
          <a:p>
            <a:pPr lvl="1"/>
            <a:r>
              <a:rPr lang="en-CA" dirty="0"/>
              <a:t>Second level</a:t>
            </a:r>
          </a:p>
          <a:p>
            <a:pPr lvl="3"/>
            <a:r>
              <a:rPr lang="en-CA" dirty="0"/>
              <a:t>Third level</a:t>
            </a:r>
          </a:p>
          <a:p>
            <a:pPr lvl="4"/>
            <a:r>
              <a:rPr lang="en-CA" dirty="0"/>
              <a:t>Fourth level</a:t>
            </a:r>
            <a:endParaRPr lang="en-US" dirty="0"/>
          </a:p>
        </p:txBody>
      </p:sp>
      <p:sp>
        <p:nvSpPr>
          <p:cNvPr id="5" name="Slide Number Placeholder 4"/>
          <p:cNvSpPr>
            <a:spLocks noGrp="1"/>
          </p:cNvSpPr>
          <p:nvPr>
            <p:ph type="sldNum" sz="quarter" idx="12"/>
          </p:nvPr>
        </p:nvSpPr>
        <p:spPr>
          <a:xfrm>
            <a:off x="8153400" y="6356350"/>
            <a:ext cx="533400" cy="365125"/>
          </a:xfrm>
        </p:spPr>
        <p:txBody>
          <a:bodyPr/>
          <a:lstStyle/>
          <a:p>
            <a:fld id="{878B44F2-3615-DD43-8654-6A58AC6EC025}" type="slidenum">
              <a:rPr lang="en-US" smtClean="0"/>
              <a:pPr/>
              <a:t>‹#›</a:t>
            </a:fld>
            <a:endParaRPr lang="en-US"/>
          </a:p>
        </p:txBody>
      </p:sp>
    </p:spTree>
    <p:extLst>
      <p:ext uri="{BB962C8B-B14F-4D97-AF65-F5344CB8AC3E}">
        <p14:creationId xmlns:p14="http://schemas.microsoft.com/office/powerpoint/2010/main" val="140838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97A2A9-62C1-49CB-85A1-C0CB33C74109}" type="datetimeFigureOut">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8B3A0-D06C-4618-962F-F37514C1F520}" type="slidenum">
              <a:rPr lang="en-US" smtClean="0"/>
              <a:pPr/>
              <a:t>‹#›</a:t>
            </a:fld>
            <a:endParaRPr lang="en-US"/>
          </a:p>
        </p:txBody>
      </p:sp>
    </p:spTree>
    <p:extLst>
      <p:ext uri="{BB962C8B-B14F-4D97-AF65-F5344CB8AC3E}">
        <p14:creationId xmlns:p14="http://schemas.microsoft.com/office/powerpoint/2010/main" val="233121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71974" y="146865"/>
            <a:ext cx="8343376" cy="680452"/>
          </a:xfrm>
          <a:prstGeom prst="rect">
            <a:avLst/>
          </a:prstGeom>
        </p:spPr>
        <p:txBody>
          <a:bodyPr vert="horz" lIns="90317" tIns="45163" rIns="90317" bIns="45163" rtlCol="0" anchor="ctr">
            <a:norm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5881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633538"/>
            <a:ext cx="3782392" cy="4532312"/>
          </a:xfrm>
          <a:prstGeom prst="rect">
            <a:avLst/>
          </a:prstGeom>
        </p:spPr>
        <p:txBody>
          <a:bodyPr>
            <a:normAutofit/>
          </a:bodyPr>
          <a:lstStyle>
            <a:lvl1pPr marL="0" indent="0">
              <a:buNone/>
              <a:defRPr sz="2000">
                <a:solidFill>
                  <a:schemeClr val="tx1">
                    <a:lumMod val="65000"/>
                    <a:lumOff val="35000"/>
                  </a:schemeClr>
                </a:solidFill>
              </a:defRPr>
            </a:lvl1pPr>
            <a:lvl2pPr marL="800100" indent="-342900">
              <a:buClr>
                <a:schemeClr val="tx2"/>
              </a:buClr>
              <a:buSzPct val="111000"/>
              <a:buFont typeface="Arial" charset="0"/>
              <a:buChar char="•"/>
              <a:defRPr sz="2000">
                <a:solidFill>
                  <a:schemeClr val="tx1">
                    <a:lumMod val="65000"/>
                    <a:lumOff val="35000"/>
                  </a:schemeClr>
                </a:solidFill>
              </a:defRPr>
            </a:lvl2pPr>
            <a:lvl3pPr marL="1257300" indent="-342900">
              <a:buClr>
                <a:schemeClr val="tx2"/>
              </a:buClr>
              <a:buFont typeface="Arial" charset="0"/>
              <a:buChar char="•"/>
              <a:defRPr sz="1800">
                <a:solidFill>
                  <a:schemeClr val="tx1">
                    <a:lumMod val="65000"/>
                    <a:lumOff val="35000"/>
                  </a:schemeClr>
                </a:solidFill>
              </a:defRPr>
            </a:lvl3pPr>
            <a:lvl4pPr marL="1657350" indent="-285750">
              <a:buClr>
                <a:schemeClr val="tx2"/>
              </a:buClr>
              <a:buFont typeface="Arial" charset="0"/>
              <a:buChar char="•"/>
              <a:defRPr sz="1600">
                <a:solidFill>
                  <a:schemeClr val="tx1">
                    <a:lumMod val="65000"/>
                    <a:lumOff val="35000"/>
                  </a:schemeClr>
                </a:solidFill>
              </a:defRPr>
            </a:lvl4pPr>
            <a:lvl5pPr marL="2114550" indent="-285750">
              <a:buClr>
                <a:schemeClr val="tx2"/>
              </a:buClr>
              <a:buFont typeface="Arial" charset="0"/>
              <a:buChar cha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0" y="642692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4757853" y="1633538"/>
            <a:ext cx="3754322" cy="4532312"/>
          </a:xfrm>
          <a:prstGeom prst="rect">
            <a:avLst/>
          </a:prstGeom>
        </p:spPr>
        <p:txBody>
          <a:bodyPr>
            <a:normAutofit/>
          </a:bodyPr>
          <a:lstStyle>
            <a:lvl1pPr marL="0" indent="0">
              <a:buNone/>
              <a:defRPr sz="2000">
                <a:solidFill>
                  <a:schemeClr val="tx1">
                    <a:lumMod val="65000"/>
                    <a:lumOff val="35000"/>
                  </a:schemeClr>
                </a:solidFill>
              </a:defRPr>
            </a:lvl1pPr>
            <a:lvl2pPr marL="800100" indent="-342900">
              <a:buClr>
                <a:schemeClr val="tx2"/>
              </a:buClr>
              <a:buSzPct val="111000"/>
              <a:buFont typeface="Arial" charset="0"/>
              <a:buChar char="•"/>
              <a:defRPr sz="2000">
                <a:solidFill>
                  <a:schemeClr val="tx1">
                    <a:lumMod val="65000"/>
                    <a:lumOff val="35000"/>
                  </a:schemeClr>
                </a:solidFill>
              </a:defRPr>
            </a:lvl2pPr>
            <a:lvl3pPr marL="1257300" indent="-342900">
              <a:buClr>
                <a:schemeClr val="tx2"/>
              </a:buClr>
              <a:buFont typeface="Arial" charset="0"/>
              <a:buChar char="•"/>
              <a:defRPr sz="1800">
                <a:solidFill>
                  <a:schemeClr val="tx1">
                    <a:lumMod val="65000"/>
                    <a:lumOff val="35000"/>
                  </a:schemeClr>
                </a:solidFill>
              </a:defRPr>
            </a:lvl3pPr>
            <a:lvl4pPr marL="1657350" indent="-285750">
              <a:buClr>
                <a:schemeClr val="tx2"/>
              </a:buClr>
              <a:buFont typeface="Arial" charset="0"/>
              <a:buChar char="•"/>
              <a:defRPr sz="1600">
                <a:solidFill>
                  <a:schemeClr val="tx1">
                    <a:lumMod val="65000"/>
                    <a:lumOff val="35000"/>
                  </a:schemeClr>
                </a:solidFill>
              </a:defRPr>
            </a:lvl4pPr>
            <a:lvl5pPr marL="2114550" indent="-285750">
              <a:buClr>
                <a:schemeClr val="tx2"/>
              </a:buClr>
              <a:buFont typeface="Arial" charset="0"/>
              <a:buChar cha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3"/>
          </p:nvPr>
        </p:nvSpPr>
        <p:spPr>
          <a:xfrm>
            <a:off x="611189" y="1052513"/>
            <a:ext cx="7900986" cy="339725"/>
          </a:xfrm>
          <a:prstGeom prst="rect">
            <a:avLst/>
          </a:prstGeom>
        </p:spPr>
        <p:txBody>
          <a:bodyPr lIns="46800" anchor="t">
            <a:noAutofit/>
          </a:bodyPr>
          <a:lstStyle>
            <a:lvl1pPr>
              <a:defRPr sz="1800" spc="-30" baseline="0">
                <a:solidFill>
                  <a:schemeClr val="tx1">
                    <a:lumMod val="65000"/>
                    <a:lumOff val="35000"/>
                  </a:schemeClr>
                </a:solidFill>
              </a:defRPr>
            </a:lvl1pPr>
          </a:lstStyle>
          <a:p>
            <a:pPr lvl="0"/>
            <a:r>
              <a:rPr lang="en-US" dirty="0"/>
              <a:t>Click to edit Master text styles</a:t>
            </a:r>
          </a:p>
        </p:txBody>
      </p:sp>
      <p:sp>
        <p:nvSpPr>
          <p:cNvPr id="4" name="Title 3"/>
          <p:cNvSpPr>
            <a:spLocks noGrp="1"/>
          </p:cNvSpPr>
          <p:nvPr>
            <p:ph type="title"/>
          </p:nvPr>
        </p:nvSpPr>
        <p:spPr>
          <a:xfrm>
            <a:off x="611188" y="401285"/>
            <a:ext cx="7900987" cy="645977"/>
          </a:xfrm>
          <a:prstGeom prst="rect">
            <a:avLst/>
          </a:prstGeom>
        </p:spPr>
        <p:txBody>
          <a:bodyPr/>
          <a:lstStyle/>
          <a:p>
            <a:r>
              <a:rPr lang="en-US" dirty="0"/>
              <a:t>Click to edit Master title style</a:t>
            </a:r>
          </a:p>
        </p:txBody>
      </p:sp>
      <p:sp>
        <p:nvSpPr>
          <p:cNvPr id="2" name="Footer Placeholder 1"/>
          <p:cNvSpPr>
            <a:spLocks noGrp="1"/>
          </p:cNvSpPr>
          <p:nvPr>
            <p:ph type="ftr" sz="quarter" idx="15"/>
          </p:nvPr>
        </p:nvSpPr>
        <p:spPr>
          <a:xfrm>
            <a:off x="1752600" y="6510215"/>
            <a:ext cx="6759574" cy="242277"/>
          </a:xfrm>
          <a:prstGeom prst="rect">
            <a:avLst/>
          </a:prstGeom>
        </p:spPr>
        <p:txBody>
          <a:bodyPr/>
          <a:lstStyle/>
          <a:p>
            <a:endParaRPr lang="en-US" noProof="0" dirty="0"/>
          </a:p>
        </p:txBody>
      </p:sp>
    </p:spTree>
    <p:extLst>
      <p:ext uri="{BB962C8B-B14F-4D97-AF65-F5344CB8AC3E}">
        <p14:creationId xmlns:p14="http://schemas.microsoft.com/office/powerpoint/2010/main" val="129059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With Line">
    <p:spTree>
      <p:nvGrpSpPr>
        <p:cNvPr id="1" name=""/>
        <p:cNvGrpSpPr/>
        <p:nvPr/>
      </p:nvGrpSpPr>
      <p:grpSpPr>
        <a:xfrm>
          <a:off x="0" y="0"/>
          <a:ext cx="0" cy="0"/>
          <a:chOff x="0" y="0"/>
          <a:chExt cx="0" cy="0"/>
        </a:xfrm>
      </p:grpSpPr>
      <p:sp>
        <p:nvSpPr>
          <p:cNvPr id="2" name="Title 1"/>
          <p:cNvSpPr>
            <a:spLocks noGrp="1"/>
          </p:cNvSpPr>
          <p:nvPr>
            <p:ph type="title"/>
          </p:nvPr>
        </p:nvSpPr>
        <p:spPr>
          <a:xfrm>
            <a:off x="611188" y="401285"/>
            <a:ext cx="7900987" cy="645977"/>
          </a:xfrm>
          <a:prstGeom prst="rect">
            <a:avLst/>
          </a:prstGeom>
        </p:spPr>
        <p:txBody>
          <a:bodyPr/>
          <a:lstStyle/>
          <a:p>
            <a:r>
              <a:rPr lang="en-US"/>
              <a:t>Click to edit Master title style</a:t>
            </a:r>
            <a:endParaRPr lang="en-US" dirty="0"/>
          </a:p>
        </p:txBody>
      </p:sp>
      <p:sp>
        <p:nvSpPr>
          <p:cNvPr id="4" name="Content Placeholder 2"/>
          <p:cNvSpPr>
            <a:spLocks noGrp="1"/>
          </p:cNvSpPr>
          <p:nvPr>
            <p:ph idx="1"/>
          </p:nvPr>
        </p:nvSpPr>
        <p:spPr>
          <a:xfrm>
            <a:off x="457200" y="1358900"/>
            <a:ext cx="8229600" cy="1474250"/>
          </a:xfrm>
          <a:prstGeom prst="rect">
            <a:avLst/>
          </a:prstGeom>
        </p:spPr>
        <p:txBody>
          <a:bodyPr>
            <a:spAutoFit/>
          </a:bodyPr>
          <a:lstStyle>
            <a:lvl1pPr>
              <a:defRPr sz="2500">
                <a:solidFill>
                  <a:srgbClr val="161616"/>
                </a:solidFill>
              </a:defRPr>
            </a:lvl1pPr>
            <a:lvl2pPr>
              <a:defRPr sz="2300">
                <a:solidFill>
                  <a:srgbClr val="161616"/>
                </a:solidFill>
              </a:defRPr>
            </a:lvl2pPr>
            <a:lvl3pPr>
              <a:defRPr sz="2000">
                <a:solidFill>
                  <a:srgbClr val="161616"/>
                </a:solidFill>
              </a:defRPr>
            </a:lvl3pPr>
            <a:lvl4pPr>
              <a:defRPr sz="1600">
                <a:solidFill>
                  <a:srgbClr val="161616"/>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8494729" y="6343571"/>
            <a:ext cx="355600" cy="365125"/>
          </a:xfrm>
          <a:prstGeom prst="rect">
            <a:avLst/>
          </a:prstGeom>
        </p:spPr>
        <p:txBody>
          <a:bodyPr vert="horz" lIns="91440" tIns="45720" rIns="91440" bIns="45720" rtlCol="0" anchor="ctr"/>
          <a:lstStyle>
            <a:lvl1pPr algn="ctr">
              <a:defRPr sz="900">
                <a:solidFill>
                  <a:srgbClr val="A9A9A9"/>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3023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633538"/>
            <a:ext cx="7904162" cy="4532312"/>
          </a:xfrm>
          <a:prstGeom prst="rect">
            <a:avLst/>
          </a:prstGeom>
        </p:spPr>
        <p:txBody>
          <a:bodyPr>
            <a:normAutofit/>
          </a:bodyPr>
          <a:lstStyle>
            <a:lvl1pPr marL="0" indent="0">
              <a:buNone/>
              <a:defRPr sz="2000">
                <a:solidFill>
                  <a:schemeClr val="tx1">
                    <a:lumMod val="65000"/>
                    <a:lumOff val="35000"/>
                  </a:schemeClr>
                </a:solidFill>
              </a:defRPr>
            </a:lvl1pPr>
            <a:lvl2pPr marL="800100" indent="-342900">
              <a:buClr>
                <a:schemeClr val="tx2"/>
              </a:buClr>
              <a:buSzPct val="111000"/>
              <a:buFont typeface="Arial" charset="0"/>
              <a:buChar char="•"/>
              <a:defRPr sz="2000">
                <a:solidFill>
                  <a:schemeClr val="tx1">
                    <a:lumMod val="65000"/>
                    <a:lumOff val="35000"/>
                  </a:schemeClr>
                </a:solidFill>
              </a:defRPr>
            </a:lvl2pPr>
            <a:lvl3pPr marL="1257300" indent="-342900">
              <a:buClr>
                <a:schemeClr val="tx2"/>
              </a:buClr>
              <a:buFont typeface="Arial" charset="0"/>
              <a:buChar char="•"/>
              <a:defRPr sz="1800">
                <a:solidFill>
                  <a:schemeClr val="tx1">
                    <a:lumMod val="65000"/>
                    <a:lumOff val="35000"/>
                  </a:schemeClr>
                </a:solidFill>
              </a:defRPr>
            </a:lvl3pPr>
            <a:lvl4pPr marL="1657350" indent="-285750">
              <a:buClr>
                <a:schemeClr val="tx2"/>
              </a:buClr>
              <a:buFont typeface="Arial" charset="0"/>
              <a:buChar char="•"/>
              <a:defRPr sz="1600">
                <a:solidFill>
                  <a:schemeClr val="tx1">
                    <a:lumMod val="65000"/>
                    <a:lumOff val="35000"/>
                  </a:schemeClr>
                </a:solidFill>
              </a:defRPr>
            </a:lvl4pPr>
            <a:lvl5pPr marL="2114550" indent="-285750">
              <a:buClr>
                <a:schemeClr val="tx2"/>
              </a:buClr>
              <a:buFont typeface="Arial" charset="0"/>
              <a:buChar cha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3"/>
          </p:nvPr>
        </p:nvSpPr>
        <p:spPr>
          <a:xfrm>
            <a:off x="611189" y="1052513"/>
            <a:ext cx="7893050" cy="339725"/>
          </a:xfrm>
          <a:prstGeom prst="rect">
            <a:avLst/>
          </a:prstGeom>
        </p:spPr>
        <p:txBody>
          <a:bodyPr lIns="46800" rIns="46800">
            <a:noAutofit/>
          </a:bodyPr>
          <a:lstStyle>
            <a:lvl1pPr>
              <a:defRPr sz="1800" spc="-30" baseline="0">
                <a:solidFill>
                  <a:schemeClr val="tx1">
                    <a:lumMod val="65000"/>
                    <a:lumOff val="35000"/>
                  </a:schemeClr>
                </a:solidFill>
              </a:defRPr>
            </a:lvl1pPr>
          </a:lstStyle>
          <a:p>
            <a:pPr lvl="0"/>
            <a:r>
              <a:rPr lang="en-US" dirty="0"/>
              <a:t>Click to edit Master text styles</a:t>
            </a:r>
          </a:p>
        </p:txBody>
      </p:sp>
      <p:cxnSp>
        <p:nvCxnSpPr>
          <p:cNvPr id="7" name="Straight Connector 6"/>
          <p:cNvCxnSpPr/>
          <p:nvPr userDrawn="1"/>
        </p:nvCxnSpPr>
        <p:spPr>
          <a:xfrm>
            <a:off x="0" y="642692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a:xfrm>
            <a:off x="611188" y="401285"/>
            <a:ext cx="7900987" cy="645977"/>
          </a:xfrm>
          <a:prstGeom prst="rect">
            <a:avLst/>
          </a:prstGeom>
        </p:spPr>
        <p:txBody>
          <a:bodyPr/>
          <a:lstStyle/>
          <a:p>
            <a:r>
              <a:rPr lang="en-US" dirty="0"/>
              <a:t>Click to edit Master title style</a:t>
            </a:r>
          </a:p>
        </p:txBody>
      </p:sp>
      <p:sp>
        <p:nvSpPr>
          <p:cNvPr id="2" name="Footer Placeholder 1"/>
          <p:cNvSpPr>
            <a:spLocks noGrp="1"/>
          </p:cNvSpPr>
          <p:nvPr>
            <p:ph type="ftr" sz="quarter" idx="14"/>
          </p:nvPr>
        </p:nvSpPr>
        <p:spPr>
          <a:xfrm>
            <a:off x="1752600" y="6510215"/>
            <a:ext cx="6759574" cy="242277"/>
          </a:xfrm>
          <a:prstGeom prst="rect">
            <a:avLst/>
          </a:prstGeom>
        </p:spPr>
        <p:txBody>
          <a:bodyPr/>
          <a:lstStyle/>
          <a:p>
            <a:endParaRPr lang="en-US" noProof="0" dirty="0"/>
          </a:p>
        </p:txBody>
      </p:sp>
    </p:spTree>
    <p:extLst>
      <p:ext uri="{BB962C8B-B14F-4D97-AF65-F5344CB8AC3E}">
        <p14:creationId xmlns:p14="http://schemas.microsoft.com/office/powerpoint/2010/main" val="180817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114C8-D250-4A40-8997-C13CEDA3391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360245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3114C8-D250-4A40-8997-C13CEDA3391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32275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114C8-D250-4A40-8997-C13CEDA3391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355285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114C8-D250-4A40-8997-C13CEDA33918}"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293915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114C8-D250-4A40-8997-C13CEDA33918}"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106419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114C8-D250-4A40-8997-C13CEDA33918}"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135080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3114C8-D250-4A40-8997-C13CEDA3391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314327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3114C8-D250-4A40-8997-C13CEDA3391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D3935-B88C-405E-8587-BE74743DD0F8}" type="slidenum">
              <a:rPr lang="en-US" smtClean="0"/>
              <a:t>‹#›</a:t>
            </a:fld>
            <a:endParaRPr lang="en-US"/>
          </a:p>
        </p:txBody>
      </p:sp>
    </p:spTree>
    <p:extLst>
      <p:ext uri="{BB962C8B-B14F-4D97-AF65-F5344CB8AC3E}">
        <p14:creationId xmlns:p14="http://schemas.microsoft.com/office/powerpoint/2010/main" val="384324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114C8-D250-4A40-8997-C13CEDA33918}" type="datetimeFigureOut">
              <a:rPr lang="en-US" smtClean="0"/>
              <a:t>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D3935-B88C-405E-8587-BE74743DD0F8}" type="slidenum">
              <a:rPr lang="en-US" smtClean="0"/>
              <a:t>‹#›</a:t>
            </a:fld>
            <a:endParaRPr lang="en-US"/>
          </a:p>
        </p:txBody>
      </p:sp>
    </p:spTree>
    <p:extLst>
      <p:ext uri="{BB962C8B-B14F-4D97-AF65-F5344CB8AC3E}">
        <p14:creationId xmlns:p14="http://schemas.microsoft.com/office/powerpoint/2010/main" val="1381929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9"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lcaswell@phs.org" TargetMode="External"/><Relationship Id="rId2" Type="http://schemas.openxmlformats.org/officeDocument/2006/relationships/hyperlink" Target="mailto:atapuebl@gmail.co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08000" y="0"/>
            <a:ext cx="10160000" cy="7725310"/>
          </a:xfrm>
          <a:prstGeom prst="rect">
            <a:avLst/>
          </a:prstGeom>
        </p:spPr>
      </p:pic>
      <p:sp>
        <p:nvSpPr>
          <p:cNvPr id="2" name="Title 1">
            <a:extLst>
              <a:ext uri="{FF2B5EF4-FFF2-40B4-BE49-F238E27FC236}">
                <a16:creationId xmlns="" xmlns:a16="http://schemas.microsoft.com/office/drawing/2014/main" id="{1B52F0D3-E0AA-4FF6-895F-CEB986334194}"/>
              </a:ext>
            </a:extLst>
          </p:cNvPr>
          <p:cNvSpPr>
            <a:spLocks noGrp="1"/>
          </p:cNvSpPr>
          <p:nvPr>
            <p:ph type="ctrTitle"/>
          </p:nvPr>
        </p:nvSpPr>
        <p:spPr>
          <a:xfrm>
            <a:off x="685800" y="393701"/>
            <a:ext cx="7772400" cy="2387600"/>
          </a:xfrm>
        </p:spPr>
        <p:txBody>
          <a:bodyPr/>
          <a:lstStyle/>
          <a:p>
            <a:r>
              <a:rPr lang="en-US" dirty="0"/>
              <a:t>All Mountains Are Different</a:t>
            </a:r>
          </a:p>
        </p:txBody>
      </p:sp>
      <p:sp>
        <p:nvSpPr>
          <p:cNvPr id="3" name="Subtitle 2">
            <a:extLst>
              <a:ext uri="{FF2B5EF4-FFF2-40B4-BE49-F238E27FC236}">
                <a16:creationId xmlns="" xmlns:a16="http://schemas.microsoft.com/office/drawing/2014/main" id="{4750C604-67BF-4704-A9F7-A5613A51DA41}"/>
              </a:ext>
            </a:extLst>
          </p:cNvPr>
          <p:cNvSpPr>
            <a:spLocks noGrp="1"/>
          </p:cNvSpPr>
          <p:nvPr>
            <p:ph type="subTitle" idx="1"/>
          </p:nvPr>
        </p:nvSpPr>
        <p:spPr>
          <a:xfrm>
            <a:off x="1143000" y="3087429"/>
            <a:ext cx="6858000" cy="1655762"/>
          </a:xfrm>
        </p:spPr>
        <p:txBody>
          <a:bodyPr>
            <a:normAutofit fontScale="92500" lnSpcReduction="10000"/>
          </a:bodyPr>
          <a:lstStyle/>
          <a:p>
            <a:r>
              <a:rPr lang="en-US" sz="4400" dirty="0"/>
              <a:t>Multiple Trails to the Top of Community Health Improvement</a:t>
            </a:r>
          </a:p>
        </p:txBody>
      </p:sp>
    </p:spTree>
    <p:extLst>
      <p:ext uri="{BB962C8B-B14F-4D97-AF65-F5344CB8AC3E}">
        <p14:creationId xmlns:p14="http://schemas.microsoft.com/office/powerpoint/2010/main" val="232865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ACC0A-0301-4B8F-B298-5ADAD74663BB}"/>
              </a:ext>
            </a:extLst>
          </p:cNvPr>
          <p:cNvSpPr>
            <a:spLocks noGrp="1"/>
          </p:cNvSpPr>
          <p:nvPr>
            <p:ph type="title"/>
          </p:nvPr>
        </p:nvSpPr>
        <p:spPr>
          <a:xfrm>
            <a:off x="628650" y="98503"/>
            <a:ext cx="7886700" cy="1325563"/>
          </a:xfrm>
        </p:spPr>
        <p:txBody>
          <a:bodyPr/>
          <a:lstStyle/>
          <a:p>
            <a:r>
              <a:rPr lang="en-US" dirty="0"/>
              <a:t>What Do You Take With You? </a:t>
            </a:r>
          </a:p>
        </p:txBody>
      </p:sp>
      <p:sp>
        <p:nvSpPr>
          <p:cNvPr id="3" name="Content Placeholder 2">
            <a:extLst>
              <a:ext uri="{FF2B5EF4-FFF2-40B4-BE49-F238E27FC236}">
                <a16:creationId xmlns="" xmlns:a16="http://schemas.microsoft.com/office/drawing/2014/main" id="{439ABC97-42E9-44EA-9969-A330999082C2}"/>
              </a:ext>
            </a:extLst>
          </p:cNvPr>
          <p:cNvSpPr>
            <a:spLocks noGrp="1"/>
          </p:cNvSpPr>
          <p:nvPr>
            <p:ph idx="1"/>
          </p:nvPr>
        </p:nvSpPr>
        <p:spPr>
          <a:xfrm>
            <a:off x="628650" y="1424066"/>
            <a:ext cx="5232504" cy="4752897"/>
          </a:xfrm>
        </p:spPr>
        <p:txBody>
          <a:bodyPr>
            <a:normAutofit/>
          </a:bodyPr>
          <a:lstStyle/>
          <a:p>
            <a:r>
              <a:rPr lang="en-US" dirty="0"/>
              <a:t>What do you already have</a:t>
            </a:r>
          </a:p>
          <a:p>
            <a:pPr lvl="1"/>
            <a:r>
              <a:rPr lang="en-US" dirty="0"/>
              <a:t>Les Stroud’s Zones of Assessment (yes, </a:t>
            </a:r>
            <a:r>
              <a:rPr lang="en-US" dirty="0" err="1"/>
              <a:t>Survivorman</a:t>
            </a:r>
            <a:r>
              <a:rPr lang="en-US" dirty="0"/>
              <a:t>)</a:t>
            </a:r>
          </a:p>
          <a:p>
            <a:pPr lvl="2"/>
            <a:r>
              <a:rPr lang="en-US" dirty="0"/>
              <a:t>On you, next to you, in the vicinity</a:t>
            </a:r>
          </a:p>
          <a:p>
            <a:pPr lvl="1"/>
            <a:r>
              <a:rPr lang="en-US" dirty="0"/>
              <a:t>Asset mapping</a:t>
            </a:r>
          </a:p>
          <a:p>
            <a:pPr lvl="1"/>
            <a:r>
              <a:rPr lang="en-US" dirty="0"/>
              <a:t>What gaps do you have in your gear?</a:t>
            </a:r>
          </a:p>
          <a:p>
            <a:r>
              <a:rPr lang="en-US" dirty="0"/>
              <a:t>Program and initiative development</a:t>
            </a:r>
          </a:p>
          <a:p>
            <a:pPr lvl="1"/>
            <a:r>
              <a:rPr lang="en-US" dirty="0"/>
              <a:t>Driver diagrams</a:t>
            </a:r>
          </a:p>
          <a:p>
            <a:pPr lvl="1"/>
            <a:r>
              <a:rPr lang="en-US" dirty="0"/>
              <a:t>Cost/benefit resources</a:t>
            </a:r>
          </a:p>
          <a:p>
            <a:pPr lvl="1"/>
            <a:r>
              <a:rPr lang="en-US" dirty="0"/>
              <a:t>Modeling</a:t>
            </a:r>
          </a:p>
        </p:txBody>
      </p:sp>
      <p:pic>
        <p:nvPicPr>
          <p:cNvPr id="2054" name="Picture 6" descr="Image result for survivorman">
            <a:extLst>
              <a:ext uri="{FF2B5EF4-FFF2-40B4-BE49-F238E27FC236}">
                <a16:creationId xmlns="" xmlns:a16="http://schemas.microsoft.com/office/drawing/2014/main" id="{3306BFB2-C501-4308-8863-8EEB8F417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171" y="4400842"/>
            <a:ext cx="3827846" cy="214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B47B4-22FC-4EA3-B0F5-A4F57EB45AA7}"/>
              </a:ext>
            </a:extLst>
          </p:cNvPr>
          <p:cNvSpPr>
            <a:spLocks noGrp="1"/>
          </p:cNvSpPr>
          <p:nvPr>
            <p:ph type="title"/>
          </p:nvPr>
        </p:nvSpPr>
        <p:spPr/>
        <p:txBody>
          <a:bodyPr/>
          <a:lstStyle/>
          <a:p>
            <a:r>
              <a:rPr lang="en-US" dirty="0"/>
              <a:t>Do I Trust This Map?</a:t>
            </a:r>
          </a:p>
        </p:txBody>
      </p:sp>
      <p:sp>
        <p:nvSpPr>
          <p:cNvPr id="3" name="Content Placeholder 2">
            <a:extLst>
              <a:ext uri="{FF2B5EF4-FFF2-40B4-BE49-F238E27FC236}">
                <a16:creationId xmlns="" xmlns:a16="http://schemas.microsoft.com/office/drawing/2014/main" id="{53E94C3F-6471-494A-8467-F80823E90EF7}"/>
              </a:ext>
            </a:extLst>
          </p:cNvPr>
          <p:cNvSpPr>
            <a:spLocks noGrp="1"/>
          </p:cNvSpPr>
          <p:nvPr>
            <p:ph idx="1"/>
          </p:nvPr>
        </p:nvSpPr>
        <p:spPr/>
        <p:txBody>
          <a:bodyPr/>
          <a:lstStyle/>
          <a:p>
            <a:r>
              <a:rPr lang="en-US" dirty="0"/>
              <a:t>Data</a:t>
            </a:r>
          </a:p>
          <a:p>
            <a:pPr lvl="1"/>
            <a:r>
              <a:rPr lang="en-US" dirty="0"/>
              <a:t>How to choose data points that will show movement</a:t>
            </a:r>
          </a:p>
          <a:p>
            <a:pPr lvl="1"/>
            <a:r>
              <a:rPr lang="en-US" dirty="0"/>
              <a:t>Verifying sources</a:t>
            </a:r>
          </a:p>
          <a:p>
            <a:pPr lvl="1"/>
            <a:r>
              <a:rPr lang="en-US" dirty="0"/>
              <a:t>Collection and presentation</a:t>
            </a:r>
          </a:p>
          <a:p>
            <a:r>
              <a:rPr lang="en-US" dirty="0"/>
              <a:t>Does it show how all of our community is being impacted?</a:t>
            </a:r>
          </a:p>
          <a:p>
            <a:pPr lvl="1"/>
            <a:r>
              <a:rPr lang="en-US" dirty="0"/>
              <a:t>Checking data for equity</a:t>
            </a:r>
          </a:p>
          <a:p>
            <a:r>
              <a:rPr lang="en-US" dirty="0"/>
              <a:t>Stories from other hikers</a:t>
            </a:r>
          </a:p>
          <a:p>
            <a:pPr lvl="1"/>
            <a:r>
              <a:rPr lang="en-US" dirty="0"/>
              <a:t>Real time impacts of the work done and the work ahead</a:t>
            </a:r>
          </a:p>
        </p:txBody>
      </p:sp>
    </p:spTree>
    <p:extLst>
      <p:ext uri="{BB962C8B-B14F-4D97-AF65-F5344CB8AC3E}">
        <p14:creationId xmlns:p14="http://schemas.microsoft.com/office/powerpoint/2010/main" val="293355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204182-1BF0-4819-9660-710415A7EBC4}"/>
              </a:ext>
            </a:extLst>
          </p:cNvPr>
          <p:cNvSpPr>
            <a:spLocks noGrp="1"/>
          </p:cNvSpPr>
          <p:nvPr>
            <p:ph type="title"/>
          </p:nvPr>
        </p:nvSpPr>
        <p:spPr>
          <a:xfrm>
            <a:off x="432261" y="365126"/>
            <a:ext cx="8429106" cy="1325563"/>
          </a:xfrm>
        </p:spPr>
        <p:txBody>
          <a:bodyPr/>
          <a:lstStyle/>
          <a:p>
            <a:r>
              <a:rPr lang="en-US" dirty="0"/>
              <a:t>Who Is With Us? Who Will We Meet?</a:t>
            </a:r>
          </a:p>
        </p:txBody>
      </p:sp>
      <p:sp>
        <p:nvSpPr>
          <p:cNvPr id="3" name="Content Placeholder 2">
            <a:extLst>
              <a:ext uri="{FF2B5EF4-FFF2-40B4-BE49-F238E27FC236}">
                <a16:creationId xmlns="" xmlns:a16="http://schemas.microsoft.com/office/drawing/2014/main" id="{A78FCA95-D470-42B2-B2FE-A0EED3198651}"/>
              </a:ext>
            </a:extLst>
          </p:cNvPr>
          <p:cNvSpPr>
            <a:spLocks noGrp="1"/>
          </p:cNvSpPr>
          <p:nvPr>
            <p:ph idx="1"/>
          </p:nvPr>
        </p:nvSpPr>
        <p:spPr/>
        <p:txBody>
          <a:bodyPr/>
          <a:lstStyle/>
          <a:p>
            <a:r>
              <a:rPr lang="en-US" dirty="0"/>
              <a:t>Who you go with and what you encounter are important</a:t>
            </a:r>
          </a:p>
          <a:p>
            <a:pPr lvl="1"/>
            <a:r>
              <a:rPr lang="en-US" dirty="0"/>
              <a:t>Identification of people and things you engage is key</a:t>
            </a:r>
          </a:p>
          <a:p>
            <a:r>
              <a:rPr lang="en-US" dirty="0"/>
              <a:t>Who blazes the trail?</a:t>
            </a:r>
          </a:p>
          <a:p>
            <a:pPr lvl="1"/>
            <a:r>
              <a:rPr lang="en-US" dirty="0"/>
              <a:t>Leadership and governance ideas</a:t>
            </a:r>
          </a:p>
          <a:p>
            <a:pPr lvl="1"/>
            <a:r>
              <a:rPr lang="en-US" dirty="0"/>
              <a:t>Identifying leaders</a:t>
            </a:r>
          </a:p>
          <a:p>
            <a:r>
              <a:rPr lang="en-US" dirty="0"/>
              <a:t>What did you encounter?</a:t>
            </a:r>
          </a:p>
          <a:p>
            <a:pPr lvl="1"/>
            <a:r>
              <a:rPr lang="en-US" dirty="0"/>
              <a:t>Community engagement</a:t>
            </a:r>
          </a:p>
          <a:p>
            <a:pPr lvl="1"/>
            <a:r>
              <a:rPr lang="en-US" dirty="0"/>
              <a:t>Collective Impact</a:t>
            </a:r>
          </a:p>
        </p:txBody>
      </p:sp>
    </p:spTree>
    <p:extLst>
      <p:ext uri="{BB962C8B-B14F-4D97-AF65-F5344CB8AC3E}">
        <p14:creationId xmlns:p14="http://schemas.microsoft.com/office/powerpoint/2010/main" val="42422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ECD23-7C84-4C27-B4CB-6C81ECEEEB62}"/>
              </a:ext>
            </a:extLst>
          </p:cNvPr>
          <p:cNvSpPr>
            <a:spLocks noGrp="1"/>
          </p:cNvSpPr>
          <p:nvPr>
            <p:ph type="title"/>
          </p:nvPr>
        </p:nvSpPr>
        <p:spPr/>
        <p:txBody>
          <a:bodyPr/>
          <a:lstStyle/>
          <a:p>
            <a:r>
              <a:rPr lang="en-US" dirty="0"/>
              <a:t>Is This a Race?</a:t>
            </a:r>
          </a:p>
        </p:txBody>
      </p:sp>
      <p:sp>
        <p:nvSpPr>
          <p:cNvPr id="3" name="Content Placeholder 2">
            <a:extLst>
              <a:ext uri="{FF2B5EF4-FFF2-40B4-BE49-F238E27FC236}">
                <a16:creationId xmlns="" xmlns:a16="http://schemas.microsoft.com/office/drawing/2014/main" id="{1AF29872-4248-4A5C-9A4C-B4AA705F5E8A}"/>
              </a:ext>
            </a:extLst>
          </p:cNvPr>
          <p:cNvSpPr>
            <a:spLocks noGrp="1"/>
          </p:cNvSpPr>
          <p:nvPr>
            <p:ph idx="1"/>
          </p:nvPr>
        </p:nvSpPr>
        <p:spPr/>
        <p:txBody>
          <a:bodyPr/>
          <a:lstStyle/>
          <a:p>
            <a:r>
              <a:rPr lang="en-US" dirty="0"/>
              <a:t>Pace</a:t>
            </a:r>
          </a:p>
          <a:p>
            <a:pPr lvl="1"/>
            <a:r>
              <a:rPr lang="en-US" dirty="0"/>
              <a:t>Tools for pacing</a:t>
            </a:r>
          </a:p>
          <a:p>
            <a:pPr lvl="1"/>
            <a:r>
              <a:rPr lang="en-US" dirty="0"/>
              <a:t>Short, medium, and long term view (horizon development)</a:t>
            </a:r>
          </a:p>
          <a:p>
            <a:pPr lvl="1"/>
            <a:r>
              <a:rPr lang="en-US" dirty="0"/>
              <a:t>Sunrise and Sunset-picking a time horizon that fits the trail and summit</a:t>
            </a:r>
          </a:p>
          <a:p>
            <a:r>
              <a:rPr lang="en-US" dirty="0"/>
              <a:t>Weather</a:t>
            </a:r>
          </a:p>
          <a:p>
            <a:pPr lvl="1"/>
            <a:r>
              <a:rPr lang="en-US" dirty="0"/>
              <a:t>Being able to spot potential hazards on the time line  </a:t>
            </a:r>
          </a:p>
          <a:p>
            <a:pPr lvl="1"/>
            <a:r>
              <a:rPr lang="en-US" dirty="0"/>
              <a:t>Analysis tools to avoid pitfalls</a:t>
            </a:r>
          </a:p>
        </p:txBody>
      </p:sp>
    </p:spTree>
    <p:extLst>
      <p:ext uri="{BB962C8B-B14F-4D97-AF65-F5344CB8AC3E}">
        <p14:creationId xmlns:p14="http://schemas.microsoft.com/office/powerpoint/2010/main" val="27666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ECD23-7C84-4C27-B4CB-6C81ECEEEB62}"/>
              </a:ext>
            </a:extLst>
          </p:cNvPr>
          <p:cNvSpPr>
            <a:spLocks noGrp="1"/>
          </p:cNvSpPr>
          <p:nvPr>
            <p:ph type="title"/>
          </p:nvPr>
        </p:nvSpPr>
        <p:spPr/>
        <p:txBody>
          <a:bodyPr/>
          <a:lstStyle/>
          <a:p>
            <a:r>
              <a:rPr lang="en-US" dirty="0"/>
              <a:t>What’s the View From the Top?</a:t>
            </a:r>
          </a:p>
        </p:txBody>
      </p:sp>
      <p:sp>
        <p:nvSpPr>
          <p:cNvPr id="3" name="Content Placeholder 2">
            <a:extLst>
              <a:ext uri="{FF2B5EF4-FFF2-40B4-BE49-F238E27FC236}">
                <a16:creationId xmlns="" xmlns:a16="http://schemas.microsoft.com/office/drawing/2014/main" id="{1AF29872-4248-4A5C-9A4C-B4AA705F5E8A}"/>
              </a:ext>
            </a:extLst>
          </p:cNvPr>
          <p:cNvSpPr>
            <a:spLocks noGrp="1"/>
          </p:cNvSpPr>
          <p:nvPr>
            <p:ph idx="1"/>
          </p:nvPr>
        </p:nvSpPr>
        <p:spPr>
          <a:xfrm>
            <a:off x="628650" y="1422953"/>
            <a:ext cx="7886700" cy="4351338"/>
          </a:xfrm>
        </p:spPr>
        <p:txBody>
          <a:bodyPr/>
          <a:lstStyle/>
          <a:p>
            <a:r>
              <a:rPr lang="en-US" dirty="0"/>
              <a:t>Seeing the whole picture</a:t>
            </a:r>
          </a:p>
          <a:p>
            <a:pPr lvl="1"/>
            <a:r>
              <a:rPr lang="en-US" dirty="0"/>
              <a:t>Thinking in terms of connections</a:t>
            </a:r>
          </a:p>
          <a:p>
            <a:pPr lvl="1"/>
            <a:r>
              <a:rPr lang="en-US" dirty="0"/>
              <a:t>Developing system thinking</a:t>
            </a:r>
          </a:p>
          <a:p>
            <a:pPr lvl="1"/>
            <a:r>
              <a:rPr lang="en-US" dirty="0"/>
              <a:t>Do others see something else in their view?</a:t>
            </a:r>
          </a:p>
          <a:p>
            <a:r>
              <a:rPr lang="en-US" dirty="0"/>
              <a:t>Policy level thinking</a:t>
            </a:r>
          </a:p>
          <a:p>
            <a:pPr lvl="1"/>
            <a:r>
              <a:rPr lang="en-US" dirty="0"/>
              <a:t>What you see</a:t>
            </a:r>
          </a:p>
          <a:p>
            <a:pPr lvl="1"/>
            <a:r>
              <a:rPr lang="en-US" dirty="0"/>
              <a:t>What you can control in what you see</a:t>
            </a:r>
          </a:p>
          <a:p>
            <a:pPr marL="457200" lvl="1" indent="0">
              <a:buNone/>
            </a:pPr>
            <a:endParaRPr lang="en-US" dirty="0"/>
          </a:p>
        </p:txBody>
      </p:sp>
      <p:pic>
        <p:nvPicPr>
          <p:cNvPr id="4098" name="Picture 2" descr="Image result for view from sandia peak">
            <a:extLst>
              <a:ext uri="{FF2B5EF4-FFF2-40B4-BE49-F238E27FC236}">
                <a16:creationId xmlns="" xmlns:a16="http://schemas.microsoft.com/office/drawing/2014/main" id="{69D7EC67-DA96-473B-94CD-A85263042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141" y="4416512"/>
            <a:ext cx="4009938" cy="225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70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alphaModFix amt="63000"/>
            <a:extLst>
              <a:ext uri="{28A0092B-C50C-407E-A947-70E740481C1C}">
                <a14:useLocalDpi xmlns:a14="http://schemas.microsoft.com/office/drawing/2010/main" val="0"/>
              </a:ext>
            </a:extLst>
          </a:blip>
          <a:stretch>
            <a:fillRect/>
          </a:stretch>
        </p:blipFill>
        <p:spPr>
          <a:xfrm>
            <a:off x="0" y="0"/>
            <a:ext cx="9144000" cy="6853464"/>
          </a:xfrm>
          <a:prstGeom prst="rect">
            <a:avLst/>
          </a:prstGeom>
        </p:spPr>
      </p:pic>
      <p:sp>
        <p:nvSpPr>
          <p:cNvPr id="2" name="Title 1"/>
          <p:cNvSpPr>
            <a:spLocks noGrp="1"/>
          </p:cNvSpPr>
          <p:nvPr>
            <p:ph type="title" idx="4294967295"/>
          </p:nvPr>
        </p:nvSpPr>
        <p:spPr>
          <a:xfrm>
            <a:off x="2030751" y="336393"/>
            <a:ext cx="7886700" cy="1325563"/>
          </a:xfrm>
        </p:spPr>
        <p:txBody>
          <a:bodyPr/>
          <a:lstStyle/>
          <a:p>
            <a:r>
              <a:rPr lang="en-US" dirty="0"/>
              <a:t>New Mexico Examples</a:t>
            </a:r>
          </a:p>
        </p:txBody>
      </p:sp>
    </p:spTree>
    <p:extLst>
      <p:ext uri="{BB962C8B-B14F-4D97-AF65-F5344CB8AC3E}">
        <p14:creationId xmlns:p14="http://schemas.microsoft.com/office/powerpoint/2010/main" val="107956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730" y="-137998"/>
            <a:ext cx="5591332" cy="7235841"/>
          </a:xfrm>
          <a:prstGeom prst="rect">
            <a:avLst/>
          </a:prstGeom>
        </p:spPr>
      </p:pic>
    </p:spTree>
    <p:extLst>
      <p:ext uri="{BB962C8B-B14F-4D97-AF65-F5344CB8AC3E}">
        <p14:creationId xmlns:p14="http://schemas.microsoft.com/office/powerpoint/2010/main" val="123686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884043" y="672352"/>
            <a:ext cx="6512784" cy="5200650"/>
          </a:xfrm>
          <a:prstGeom prst="rect">
            <a:avLst/>
          </a:prstGeom>
        </p:spPr>
      </p:pic>
      <p:pic>
        <p:nvPicPr>
          <p:cNvPr id="5" name="Picture 4" descr="HealthyHere-tag.jpg"/>
          <p:cNvPicPr>
            <a:picLocks noChangeAspect="1"/>
          </p:cNvPicPr>
          <p:nvPr/>
        </p:nvPicPr>
        <p:blipFill>
          <a:blip r:embed="rId3" cstate="print"/>
          <a:stretch>
            <a:fillRect/>
          </a:stretch>
        </p:blipFill>
        <p:spPr>
          <a:xfrm>
            <a:off x="320829" y="1022665"/>
            <a:ext cx="2802007" cy="1500008"/>
          </a:xfrm>
          <a:prstGeom prst="rect">
            <a:avLst/>
          </a:prstGeom>
        </p:spPr>
      </p:pic>
    </p:spTree>
    <p:extLst>
      <p:ext uri="{BB962C8B-B14F-4D97-AF65-F5344CB8AC3E}">
        <p14:creationId xmlns:p14="http://schemas.microsoft.com/office/powerpoint/2010/main" val="106428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 y="297710"/>
            <a:ext cx="9144000" cy="5731610"/>
          </a:xfrm>
          <a:prstGeom prst="rect">
            <a:avLst/>
          </a:prstGeom>
          <a:noFill/>
          <a:ln w="9525">
            <a:noFill/>
            <a:miter lim="800000"/>
            <a:headEnd/>
            <a:tailEnd/>
          </a:ln>
        </p:spPr>
      </p:pic>
    </p:spTree>
    <p:extLst>
      <p:ext uri="{BB962C8B-B14F-4D97-AF65-F5344CB8AC3E}">
        <p14:creationId xmlns:p14="http://schemas.microsoft.com/office/powerpoint/2010/main" val="190398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FM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13" y="3365369"/>
            <a:ext cx="3066288" cy="1749552"/>
          </a:xfrm>
          <a:prstGeom prst="rect">
            <a:avLst/>
          </a:prstGeom>
        </p:spPr>
      </p:pic>
      <p:pic>
        <p:nvPicPr>
          <p:cNvPr id="3" name="Picture 2" descr="WRC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580" y="3429526"/>
            <a:ext cx="2447925" cy="1276350"/>
          </a:xfrm>
          <a:prstGeom prst="rect">
            <a:avLst/>
          </a:prstGeom>
        </p:spPr>
      </p:pic>
      <p:pic>
        <p:nvPicPr>
          <p:cNvPr id="4" name="Content Placeholder 3" descr="healthy here logo.jpg"/>
          <p:cNvPicPr>
            <a:picLocks noChangeAspect="1"/>
          </p:cNvPicPr>
          <p:nvPr/>
        </p:nvPicPr>
        <p:blipFill>
          <a:blip r:embed="rId4">
            <a:extLst>
              <a:ext uri="{28A0092B-C50C-407E-A947-70E740481C1C}">
                <a14:useLocalDpi xmlns:a14="http://schemas.microsoft.com/office/drawing/2010/main" val="0"/>
              </a:ext>
            </a:extLst>
          </a:blip>
          <a:srcRect l="1733" r="1733"/>
          <a:stretch>
            <a:fillRect/>
          </a:stretch>
        </p:blipFill>
        <p:spPr>
          <a:xfrm>
            <a:off x="3725728" y="627562"/>
            <a:ext cx="4138146" cy="2275821"/>
          </a:xfrm>
          <a:prstGeom prst="rect">
            <a:avLst/>
          </a:prstGeom>
        </p:spPr>
      </p:pic>
      <p:pic>
        <p:nvPicPr>
          <p:cNvPr id="5" name="Picture 4" descr="BCCHC 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878" y="510540"/>
            <a:ext cx="2194560" cy="2194560"/>
          </a:xfrm>
          <a:prstGeom prst="rect">
            <a:avLst/>
          </a:prstGeom>
        </p:spPr>
      </p:pic>
      <p:sp>
        <p:nvSpPr>
          <p:cNvPr id="6" name="TextBox 5"/>
          <p:cNvSpPr txBox="1"/>
          <p:nvPr/>
        </p:nvSpPr>
        <p:spPr>
          <a:xfrm>
            <a:off x="1943639" y="5626335"/>
            <a:ext cx="6551761" cy="523220"/>
          </a:xfrm>
          <a:prstGeom prst="rect">
            <a:avLst/>
          </a:prstGeom>
          <a:noFill/>
        </p:spPr>
        <p:txBody>
          <a:bodyPr wrap="none" rtlCol="0">
            <a:spAutoFit/>
          </a:bodyPr>
          <a:lstStyle/>
          <a:p>
            <a:r>
              <a:rPr lang="en-US" sz="1400" i="1" dirty="0">
                <a:solidFill>
                  <a:schemeClr val="bg1"/>
                </a:solidFill>
              </a:rPr>
              <a:t>Funded in part by a Center for Disease Prevention and Control </a:t>
            </a:r>
          </a:p>
          <a:p>
            <a:r>
              <a:rPr lang="en-US" sz="1400" i="1" dirty="0">
                <a:solidFill>
                  <a:schemeClr val="bg1"/>
                </a:solidFill>
              </a:rPr>
              <a:t>Cooperative Agreement for Racial and Ethnic Approaches to Community Health</a:t>
            </a:r>
          </a:p>
        </p:txBody>
      </p:sp>
    </p:spTree>
    <p:extLst>
      <p:ext uri="{BB962C8B-B14F-4D97-AF65-F5344CB8AC3E}">
        <p14:creationId xmlns:p14="http://schemas.microsoft.com/office/powerpoint/2010/main" val="94084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DE6FD47-C299-4BA9-91F2-FA55A8EC25CF}"/>
              </a:ext>
            </a:extLst>
          </p:cNvPr>
          <p:cNvPicPr>
            <a:picLocks noChangeAspect="1"/>
          </p:cNvPicPr>
          <p:nvPr/>
        </p:nvPicPr>
        <p:blipFill rotWithShape="1">
          <a:blip r:embed="rId3"/>
          <a:srcRect l="17923" r="14708"/>
          <a:stretch/>
        </p:blipFill>
        <p:spPr>
          <a:xfrm>
            <a:off x="20" y="10"/>
            <a:ext cx="3476673" cy="6857990"/>
          </a:xfrm>
          <a:prstGeom prst="rect">
            <a:avLst/>
          </a:prstGeom>
          <a:effectLst/>
        </p:spPr>
      </p:pic>
      <p:cxnSp>
        <p:nvCxnSpPr>
          <p:cNvPr id="10" name="Straight Connector 9">
            <a:extLst>
              <a:ext uri="{FF2B5EF4-FFF2-40B4-BE49-F238E27FC236}">
                <a16:creationId xmlns=""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810700" y="2115117"/>
            <a:ext cx="4732020" cy="0"/>
          </a:xfrm>
          <a:prstGeom prst="line">
            <a:avLst/>
          </a:prstGeom>
          <a:ln>
            <a:solidFill>
              <a:srgbClr val="46486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24072" y="629268"/>
            <a:ext cx="4939868" cy="1286160"/>
          </a:xfrm>
        </p:spPr>
        <p:txBody>
          <a:bodyPr vert="horz" lIns="91440" tIns="45720" rIns="91440" bIns="45720" rtlCol="0" anchor="b">
            <a:normAutofit/>
          </a:bodyPr>
          <a:lstStyle/>
          <a:p>
            <a:r>
              <a:rPr lang="en-US" dirty="0"/>
              <a:t>Introductions</a:t>
            </a:r>
          </a:p>
        </p:txBody>
      </p:sp>
      <p:sp>
        <p:nvSpPr>
          <p:cNvPr id="5" name="Content Placeholder 4"/>
          <p:cNvSpPr>
            <a:spLocks noGrp="1"/>
          </p:cNvSpPr>
          <p:nvPr>
            <p:ph sz="half" idx="2"/>
          </p:nvPr>
        </p:nvSpPr>
        <p:spPr>
          <a:xfrm>
            <a:off x="3724073" y="2438400"/>
            <a:ext cx="4939867" cy="3785419"/>
          </a:xfrm>
        </p:spPr>
        <p:txBody>
          <a:bodyPr vert="horz" lIns="91440" tIns="45720" rIns="91440" bIns="45720" rtlCol="0">
            <a:normAutofit fontScale="92500"/>
          </a:bodyPr>
          <a:lstStyle/>
          <a:p>
            <a:pPr marL="0"/>
            <a:r>
              <a:rPr lang="en-US" dirty="0"/>
              <a:t>Leigh Caswell</a:t>
            </a:r>
          </a:p>
          <a:p>
            <a:pPr marL="0"/>
            <a:r>
              <a:rPr lang="en-US" dirty="0"/>
              <a:t>Director, Center for Community Health </a:t>
            </a:r>
          </a:p>
          <a:p>
            <a:pPr marL="0"/>
            <a:r>
              <a:rPr lang="en-US" dirty="0"/>
              <a:t>Presbyterian Healthcare Services</a:t>
            </a:r>
          </a:p>
          <a:p>
            <a:pPr marL="0"/>
            <a:r>
              <a:rPr lang="en-US" dirty="0"/>
              <a:t>Albuquerque, NM</a:t>
            </a:r>
          </a:p>
          <a:p>
            <a:pPr marL="0"/>
            <a:r>
              <a:rPr lang="en-US" dirty="0"/>
              <a:t>Trail running and my new puppy!</a:t>
            </a:r>
          </a:p>
          <a:p>
            <a:pPr marL="0"/>
            <a:r>
              <a:rPr lang="en-US" dirty="0"/>
              <a:t>I volunteer for mountain rescue </a:t>
            </a:r>
          </a:p>
          <a:p>
            <a:pPr marL="0"/>
            <a:endParaRPr lang="en-US" sz="1700" dirty="0"/>
          </a:p>
        </p:txBody>
      </p:sp>
    </p:spTree>
    <p:extLst>
      <p:ext uri="{BB962C8B-B14F-4D97-AF65-F5344CB8AC3E}">
        <p14:creationId xmlns:p14="http://schemas.microsoft.com/office/powerpoint/2010/main" val="31443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685800" indent="-342900">
              <a:buFont typeface="Arial" charset="0"/>
              <a:buChar char="•"/>
            </a:pPr>
            <a:r>
              <a:rPr lang="en-US" dirty="0" smtClean="0"/>
              <a:t>New 5-year, $4.5 million cooperative agreement through CMS</a:t>
            </a:r>
          </a:p>
          <a:p>
            <a:pPr marL="685800" indent="-342900">
              <a:buFont typeface="Arial" charset="0"/>
              <a:buChar char="•"/>
            </a:pPr>
            <a:r>
              <a:rPr lang="en-US" dirty="0" smtClean="0"/>
              <a:t>Screen and refer Medicaid and Medicare beneficiaries</a:t>
            </a:r>
          </a:p>
          <a:p>
            <a:pPr marL="1143000" lvl="1"/>
            <a:r>
              <a:rPr lang="en-US" dirty="0" smtClean="0"/>
              <a:t>Housing</a:t>
            </a:r>
          </a:p>
          <a:p>
            <a:pPr marL="1143000" lvl="1"/>
            <a:r>
              <a:rPr lang="en-US" dirty="0" smtClean="0"/>
              <a:t>Food insecurity</a:t>
            </a:r>
          </a:p>
          <a:p>
            <a:pPr marL="1143000" lvl="1"/>
            <a:r>
              <a:rPr lang="en-US" dirty="0" smtClean="0"/>
              <a:t>Utility assistance</a:t>
            </a:r>
          </a:p>
          <a:p>
            <a:pPr marL="1143000" lvl="1"/>
            <a:r>
              <a:rPr lang="en-US" dirty="0" smtClean="0"/>
              <a:t>Transportation</a:t>
            </a:r>
          </a:p>
          <a:p>
            <a:pPr marL="1143000" lvl="1"/>
            <a:r>
              <a:rPr lang="en-US" dirty="0" smtClean="0"/>
              <a:t>Safety</a:t>
            </a:r>
          </a:p>
          <a:p>
            <a:pPr marL="685800" indent="-342900">
              <a:buFont typeface="Arial" charset="0"/>
              <a:buChar char="•"/>
            </a:pPr>
            <a:r>
              <a:rPr lang="en-US" dirty="0" smtClean="0">
                <a:solidFill>
                  <a:schemeClr val="accent1"/>
                </a:solidFill>
              </a:rPr>
              <a:t>Examine the impact on cost and quality of care</a:t>
            </a:r>
          </a:p>
          <a:p>
            <a:pPr marL="685800" indent="-342900">
              <a:buFont typeface="Arial" charset="0"/>
              <a:buChar char="•"/>
            </a:pPr>
            <a:r>
              <a:rPr lang="en-US" dirty="0" smtClean="0"/>
              <a:t>75,000 people screened a year at multiple health care locations (hospitals, FQHCs, community dental)</a:t>
            </a:r>
          </a:p>
        </p:txBody>
      </p:sp>
      <p:sp>
        <p:nvSpPr>
          <p:cNvPr id="11" name="Text Placeholder 10"/>
          <p:cNvSpPr>
            <a:spLocks noGrp="1"/>
          </p:cNvSpPr>
          <p:nvPr>
            <p:ph type="body" sz="quarter" idx="13"/>
          </p:nvPr>
        </p:nvSpPr>
        <p:spPr/>
        <p:txBody>
          <a:bodyPr/>
          <a:lstStyle/>
          <a:p>
            <a:pPr marL="0" indent="0">
              <a:buNone/>
            </a:pPr>
            <a:r>
              <a:rPr lang="en-US" dirty="0" smtClean="0"/>
              <a:t>Addressing the social determinants of health</a:t>
            </a:r>
            <a:endParaRPr lang="en-US" dirty="0"/>
          </a:p>
        </p:txBody>
      </p:sp>
      <p:sp>
        <p:nvSpPr>
          <p:cNvPr id="6" name="Title 5"/>
          <p:cNvSpPr>
            <a:spLocks noGrp="1"/>
          </p:cNvSpPr>
          <p:nvPr>
            <p:ph type="title"/>
          </p:nvPr>
        </p:nvSpPr>
        <p:spPr>
          <a:xfrm>
            <a:off x="174592" y="381000"/>
            <a:ext cx="7900987" cy="645977"/>
          </a:xfrm>
        </p:spPr>
        <p:txBody>
          <a:bodyPr>
            <a:normAutofit fontScale="90000"/>
          </a:bodyPr>
          <a:lstStyle/>
          <a:p>
            <a:r>
              <a:rPr lang="en-US" dirty="0" smtClean="0">
                <a:solidFill>
                  <a:schemeClr val="accent1"/>
                </a:solidFill>
              </a:rPr>
              <a:t>Accountable Health Communities</a:t>
            </a:r>
            <a:endParaRPr lang="en-US" dirty="0">
              <a:solidFill>
                <a:schemeClr val="accent1"/>
              </a:solidFill>
            </a:endParaRPr>
          </a:p>
        </p:txBody>
      </p:sp>
      <p:sp>
        <p:nvSpPr>
          <p:cNvPr id="3" name="TextBox 2"/>
          <p:cNvSpPr txBox="1"/>
          <p:nvPr/>
        </p:nvSpPr>
        <p:spPr>
          <a:xfrm>
            <a:off x="583660" y="6019800"/>
            <a:ext cx="7467600" cy="646331"/>
          </a:xfrm>
          <a:prstGeom prst="rect">
            <a:avLst/>
          </a:prstGeom>
          <a:noFill/>
        </p:spPr>
        <p:txBody>
          <a:bodyPr wrap="square" rtlCol="0">
            <a:spAutoFit/>
          </a:bodyPr>
          <a:lstStyle/>
          <a:p>
            <a:r>
              <a:rPr lang="en-US" sz="1200" i="1" dirty="0"/>
              <a:t>The contents provided are solely the responsibility of the authors and do not necessarily represent the official views of HHS or any of its agencies. The project described was supported by Funding Opportunity Number CMS-1P1-17-001 from the U.S. Department of Health &amp; Human Services, Centers for Medicare &amp; Medicaid Services.</a:t>
            </a:r>
          </a:p>
        </p:txBody>
      </p:sp>
    </p:spTree>
    <p:extLst>
      <p:ext uri="{BB962C8B-B14F-4D97-AF65-F5344CB8AC3E}">
        <p14:creationId xmlns:p14="http://schemas.microsoft.com/office/powerpoint/2010/main" val="27110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Accountable Health Communities</a:t>
            </a:r>
            <a:endParaRPr lang="en-US" dirty="0"/>
          </a:p>
        </p:txBody>
      </p:sp>
      <p:sp>
        <p:nvSpPr>
          <p:cNvPr id="3" name="Content Placeholder 2"/>
          <p:cNvSpPr>
            <a:spLocks noGrp="1"/>
          </p:cNvSpPr>
          <p:nvPr>
            <p:ph idx="1"/>
          </p:nvPr>
        </p:nvSpPr>
        <p:spPr/>
        <p:txBody>
          <a:bodyPr/>
          <a:lstStyle/>
          <a:p>
            <a:r>
              <a:rPr lang="en-US" dirty="0" smtClean="0"/>
              <a:t>Shared leadership model</a:t>
            </a:r>
          </a:p>
          <a:p>
            <a:r>
              <a:rPr lang="en-US" dirty="0" smtClean="0"/>
              <a:t>Goal of systems change </a:t>
            </a:r>
            <a:endParaRPr lang="en-US" dirty="0"/>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3156744"/>
            <a:ext cx="7645400" cy="2705100"/>
          </a:xfrm>
          <a:prstGeom prst="rect">
            <a:avLst/>
          </a:prstGeom>
        </p:spPr>
      </p:pic>
    </p:spTree>
    <p:extLst>
      <p:ext uri="{BB962C8B-B14F-4D97-AF65-F5344CB8AC3E}">
        <p14:creationId xmlns:p14="http://schemas.microsoft.com/office/powerpoint/2010/main" val="3466253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342900" indent="-342900">
              <a:buFont typeface="Arial" charset="0"/>
              <a:buChar char="•"/>
            </a:pPr>
            <a:r>
              <a:rPr lang="en-US" b="0" dirty="0"/>
              <a:t>2 year project, focused on Bernalillo County</a:t>
            </a:r>
          </a:p>
          <a:p>
            <a:pPr marL="342900" indent="-342900">
              <a:buFont typeface="Arial" charset="0"/>
              <a:buChar char="•"/>
            </a:pPr>
            <a:r>
              <a:rPr lang="en-US" b="0" dirty="0"/>
              <a:t>Partnership with UNM HSC, Health Insight, Bernalillo County Government, and Bernalillo County Community Health Council</a:t>
            </a:r>
          </a:p>
          <a:p>
            <a:pPr marL="342900" indent="-342900">
              <a:buFont typeface="Arial" charset="0"/>
              <a:buChar char="•"/>
            </a:pPr>
            <a:r>
              <a:rPr lang="en-US" b="0" dirty="0"/>
              <a:t>One of 6 communities across the country chosen to participate</a:t>
            </a:r>
          </a:p>
          <a:p>
            <a:pPr marL="342900" indent="-342900">
              <a:buFont typeface="Arial" charset="0"/>
              <a:buChar char="•"/>
            </a:pPr>
            <a:r>
              <a:rPr lang="en-US" b="0" dirty="0">
                <a:solidFill>
                  <a:schemeClr val="accent1"/>
                </a:solidFill>
              </a:rPr>
              <a:t>Focus on reinvestment and new payment models</a:t>
            </a:r>
          </a:p>
        </p:txBody>
      </p:sp>
      <p:pic>
        <p:nvPicPr>
          <p:cNvPr id="3" name="Content Placeholder 2"/>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4757738" y="1633538"/>
            <a:ext cx="3754437" cy="1151360"/>
          </a:xfrm>
        </p:spPr>
      </p:pic>
      <p:sp>
        <p:nvSpPr>
          <p:cNvPr id="11" name="Text Placeholder 10"/>
          <p:cNvSpPr>
            <a:spLocks noGrp="1"/>
          </p:cNvSpPr>
          <p:nvPr>
            <p:ph type="body" sz="quarter" idx="13"/>
          </p:nvPr>
        </p:nvSpPr>
        <p:spPr/>
        <p:txBody>
          <a:bodyPr/>
          <a:lstStyle/>
          <a:p>
            <a:r>
              <a:rPr lang="en-US" dirty="0"/>
              <a:t>Developing a vision for a health ecosystem</a:t>
            </a:r>
          </a:p>
        </p:txBody>
      </p:sp>
      <p:sp>
        <p:nvSpPr>
          <p:cNvPr id="6" name="Title 5"/>
          <p:cNvSpPr>
            <a:spLocks noGrp="1"/>
          </p:cNvSpPr>
          <p:nvPr>
            <p:ph type="title"/>
          </p:nvPr>
        </p:nvSpPr>
        <p:spPr/>
        <p:txBody>
          <a:bodyPr>
            <a:normAutofit fontScale="90000"/>
          </a:bodyPr>
          <a:lstStyle/>
          <a:p>
            <a:r>
              <a:rPr lang="en-US" dirty="0" err="1">
                <a:solidFill>
                  <a:schemeClr val="accent1"/>
                </a:solidFill>
              </a:rPr>
              <a:t>ReThink</a:t>
            </a:r>
            <a:r>
              <a:rPr lang="en-US" dirty="0">
                <a:solidFill>
                  <a:schemeClr val="accent1"/>
                </a:solidFill>
              </a:rPr>
              <a:t> Ventures</a:t>
            </a:r>
          </a:p>
        </p:txBody>
      </p:sp>
    </p:spTree>
    <p:extLst>
      <p:ext uri="{BB962C8B-B14F-4D97-AF65-F5344CB8AC3E}">
        <p14:creationId xmlns:p14="http://schemas.microsoft.com/office/powerpoint/2010/main" val="102315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097" y="2000269"/>
            <a:ext cx="2659120" cy="1231106"/>
          </a:xfrm>
          <a:prstGeom prst="rect">
            <a:avLst/>
          </a:prstGeom>
          <a:noFill/>
        </p:spPr>
        <p:txBody>
          <a:bodyPr wrap="square" rtlCol="0">
            <a:spAutoFit/>
          </a:bodyPr>
          <a:lstStyle/>
          <a:p>
            <a:r>
              <a:rPr lang="en-US" b="1" dirty="0">
                <a:solidFill>
                  <a:schemeClr val="accent2">
                    <a:lumMod val="75000"/>
                  </a:schemeClr>
                </a:solidFill>
              </a:rPr>
              <a:t>Sustainable Financing</a:t>
            </a:r>
            <a:r>
              <a:rPr lang="en-US" sz="1400" b="1" dirty="0"/>
              <a:t>:</a:t>
            </a:r>
            <a:r>
              <a:rPr lang="en-US" sz="1400" dirty="0"/>
              <a:t> Identifying and allocating a broad range of resources to match priorities and fulfill long-term health and economic potential</a:t>
            </a:r>
          </a:p>
        </p:txBody>
      </p:sp>
      <p:sp>
        <p:nvSpPr>
          <p:cNvPr id="7" name="Rectangle 6"/>
          <p:cNvSpPr/>
          <p:nvPr/>
        </p:nvSpPr>
        <p:spPr>
          <a:xfrm>
            <a:off x="6002592" y="5034297"/>
            <a:ext cx="2960013" cy="1231106"/>
          </a:xfrm>
          <a:prstGeom prst="rect">
            <a:avLst/>
          </a:prstGeom>
        </p:spPr>
        <p:txBody>
          <a:bodyPr wrap="square">
            <a:spAutoFit/>
          </a:bodyPr>
          <a:lstStyle/>
          <a:p>
            <a:r>
              <a:rPr lang="en-US" b="1" dirty="0">
                <a:solidFill>
                  <a:schemeClr val="accent2">
                    <a:lumMod val="75000"/>
                  </a:schemeClr>
                </a:solidFill>
              </a:rPr>
              <a:t>Strategy</a:t>
            </a:r>
            <a:r>
              <a:rPr lang="en-US" sz="1400" b="1" dirty="0"/>
              <a:t>: </a:t>
            </a:r>
            <a:r>
              <a:rPr lang="en-US" sz="1400" dirty="0"/>
              <a:t>Agreement on a clear course of action for the region, with priorities that deliver intended results over time, avoiding significant pitfalls or unacceptable tradeoffs</a:t>
            </a:r>
          </a:p>
        </p:txBody>
      </p:sp>
      <p:sp>
        <p:nvSpPr>
          <p:cNvPr id="8" name="Rectangle 7"/>
          <p:cNvSpPr/>
          <p:nvPr/>
        </p:nvSpPr>
        <p:spPr>
          <a:xfrm>
            <a:off x="5712243" y="1429472"/>
            <a:ext cx="3332604" cy="1231106"/>
          </a:xfrm>
          <a:prstGeom prst="rect">
            <a:avLst/>
          </a:prstGeom>
        </p:spPr>
        <p:txBody>
          <a:bodyPr wrap="square">
            <a:spAutoFit/>
          </a:bodyPr>
          <a:lstStyle/>
          <a:p>
            <a:r>
              <a:rPr lang="en-US" b="1" dirty="0">
                <a:solidFill>
                  <a:schemeClr val="accent2">
                    <a:lumMod val="75000"/>
                  </a:schemeClr>
                </a:solidFill>
              </a:rPr>
              <a:t>Stewardship</a:t>
            </a:r>
            <a:r>
              <a:rPr lang="en-US" sz="1400" b="1" dirty="0"/>
              <a:t>: </a:t>
            </a:r>
            <a:r>
              <a:rPr lang="en-US" sz="1400" dirty="0"/>
              <a:t>Leaders in regions who work together as stewards of a common system, across boundaries and vested interests, to foster greater health, equity, and economic well-being</a:t>
            </a:r>
          </a:p>
        </p:txBody>
      </p:sp>
      <p:graphicFrame>
        <p:nvGraphicFramePr>
          <p:cNvPr id="9" name="Diagram 8"/>
          <p:cNvGraphicFramePr/>
          <p:nvPr>
            <p:extLst/>
          </p:nvPr>
        </p:nvGraphicFramePr>
        <p:xfrm>
          <a:off x="1447800" y="11503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5790054" y="1394434"/>
            <a:ext cx="12477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58919" y="3321399"/>
            <a:ext cx="12477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79711" y="4977226"/>
            <a:ext cx="124777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388723" y="384383"/>
            <a:ext cx="8229600" cy="461665"/>
          </a:xfrm>
          <a:prstGeom prst="rect">
            <a:avLst/>
          </a:prstGeom>
        </p:spPr>
        <p:txBody>
          <a:bodyPr vert="horz" lIns="0" tIns="0" rIns="0" bIns="0" rtlCol="0" anchor="ctr">
            <a:spAutoFit/>
          </a:bodyPr>
          <a:lstStyle>
            <a:lvl1pPr algn="l" defTabSz="457200" rtl="0" eaLnBrk="1" latinLnBrk="0" hangingPunct="1">
              <a:spcBef>
                <a:spcPct val="0"/>
              </a:spcBef>
              <a:buNone/>
              <a:defRPr sz="3000" b="1" kern="1200">
                <a:solidFill>
                  <a:schemeClr val="bg2">
                    <a:lumMod val="10000"/>
                  </a:schemeClr>
                </a:solidFill>
                <a:latin typeface="+mj-lt"/>
                <a:ea typeface="+mj-ea"/>
                <a:cs typeface="+mj-cs"/>
              </a:defRPr>
            </a:lvl1pPr>
          </a:lstStyle>
          <a:p>
            <a:r>
              <a:rPr lang="en-US" b="0" dirty="0">
                <a:solidFill>
                  <a:schemeClr val="accent1"/>
                </a:solidFill>
              </a:rPr>
              <a:t>ReThink Health’s integrated approach</a:t>
            </a:r>
          </a:p>
        </p:txBody>
      </p:sp>
    </p:spTree>
    <p:extLst>
      <p:ext uri="{BB962C8B-B14F-4D97-AF65-F5344CB8AC3E}">
        <p14:creationId xmlns:p14="http://schemas.microsoft.com/office/powerpoint/2010/main" val="115988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974" y="278556"/>
            <a:ext cx="8343376" cy="656850"/>
          </a:xfrm>
        </p:spPr>
        <p:txBody>
          <a:bodyPr>
            <a:noAutofit/>
          </a:bodyPr>
          <a:lstStyle/>
          <a:p>
            <a:r>
              <a:rPr lang="en-US" sz="4400" dirty="0"/>
              <a:t>Anchor Institutions</a:t>
            </a:r>
          </a:p>
        </p:txBody>
      </p:sp>
      <p:sp>
        <p:nvSpPr>
          <p:cNvPr id="3" name="Content Placeholder 2"/>
          <p:cNvSpPr>
            <a:spLocks noGrp="1"/>
          </p:cNvSpPr>
          <p:nvPr>
            <p:ph idx="4294967295"/>
          </p:nvPr>
        </p:nvSpPr>
        <p:spPr>
          <a:xfrm>
            <a:off x="171974" y="997578"/>
            <a:ext cx="8747125" cy="5200650"/>
          </a:xfrm>
        </p:spPr>
        <p:txBody>
          <a:bodyPr>
            <a:normAutofit/>
          </a:bodyPr>
          <a:lstStyle/>
          <a:p>
            <a:pPr marL="0" indent="0">
              <a:buNone/>
            </a:pPr>
            <a:r>
              <a:rPr lang="en-US" sz="3600" b="0" dirty="0"/>
              <a:t>“A commitment to consciously apply the long-term, place-based economic power of the institution, in combination with its human and intellectual resources, to better the long-term welfare of the community in which the institution is anchored.”</a:t>
            </a:r>
            <a:endParaRPr lang="en-US" sz="2800" b="0" dirty="0"/>
          </a:p>
        </p:txBody>
      </p:sp>
      <p:sp>
        <p:nvSpPr>
          <p:cNvPr id="5" name="TextBox 4"/>
          <p:cNvSpPr txBox="1"/>
          <p:nvPr/>
        </p:nvSpPr>
        <p:spPr>
          <a:xfrm>
            <a:off x="171974" y="4976634"/>
            <a:ext cx="8121421" cy="830997"/>
          </a:xfrm>
          <a:prstGeom prst="rect">
            <a:avLst/>
          </a:prstGeom>
          <a:noFill/>
        </p:spPr>
        <p:txBody>
          <a:bodyPr wrap="square" rtlCol="0">
            <a:spAutoFit/>
          </a:bodyPr>
          <a:lstStyle/>
          <a:p>
            <a:r>
              <a:rPr lang="en-US" sz="1600" b="1" i="1" dirty="0">
                <a:solidFill>
                  <a:schemeClr val="bg1"/>
                </a:solidFill>
              </a:rPr>
              <a:t>Can Hospitals Heal America’s Communities? </a:t>
            </a:r>
            <a:endParaRPr lang="en-US" sz="1600" i="1" dirty="0">
              <a:solidFill>
                <a:schemeClr val="bg1"/>
              </a:solidFill>
            </a:endParaRPr>
          </a:p>
          <a:p>
            <a:r>
              <a:rPr lang="en-US" sz="1600" b="1" i="1" dirty="0">
                <a:solidFill>
                  <a:schemeClr val="bg1"/>
                </a:solidFill>
              </a:rPr>
              <a:t>“All in for Mission” is the Emerging Model for Impact</a:t>
            </a:r>
          </a:p>
          <a:p>
            <a:r>
              <a:rPr lang="en-US" sz="1600" i="1" dirty="0">
                <a:solidFill>
                  <a:schemeClr val="bg1"/>
                </a:solidFill>
              </a:rPr>
              <a:t> </a:t>
            </a:r>
            <a:r>
              <a:rPr lang="en-US" sz="1600" b="1" i="1" dirty="0">
                <a:solidFill>
                  <a:schemeClr val="bg1"/>
                </a:solidFill>
              </a:rPr>
              <a:t>Tyler Norris and Ted Howard </a:t>
            </a:r>
            <a:endParaRPr lang="en-US" sz="1600" i="1" dirty="0">
              <a:solidFill>
                <a:schemeClr val="bg1"/>
              </a:solidFill>
            </a:endParaRPr>
          </a:p>
        </p:txBody>
      </p:sp>
      <p:sp>
        <p:nvSpPr>
          <p:cNvPr id="7" name="TextBox 6"/>
          <p:cNvSpPr txBox="1"/>
          <p:nvPr/>
        </p:nvSpPr>
        <p:spPr>
          <a:xfrm>
            <a:off x="324374" y="5129034"/>
            <a:ext cx="8121421" cy="830997"/>
          </a:xfrm>
          <a:prstGeom prst="rect">
            <a:avLst/>
          </a:prstGeom>
          <a:noFill/>
        </p:spPr>
        <p:txBody>
          <a:bodyPr wrap="square" rtlCol="0">
            <a:spAutoFit/>
          </a:bodyPr>
          <a:lstStyle/>
          <a:p>
            <a:r>
              <a:rPr lang="en-US" sz="1600" b="1" i="1" dirty="0"/>
              <a:t>Can Hospitals Heal America’s Communities? </a:t>
            </a:r>
            <a:endParaRPr lang="en-US" sz="1600" i="1" dirty="0"/>
          </a:p>
          <a:p>
            <a:r>
              <a:rPr lang="en-US" sz="1600" b="1" i="1" dirty="0"/>
              <a:t>“All in for Mission” is the Emerging Model for Impact</a:t>
            </a:r>
          </a:p>
          <a:p>
            <a:r>
              <a:rPr lang="en-US" sz="1600" i="1" dirty="0"/>
              <a:t> </a:t>
            </a:r>
            <a:r>
              <a:rPr lang="en-US" sz="1600" b="1" i="1" dirty="0"/>
              <a:t>Tyler Norris and Ted Howard </a:t>
            </a:r>
            <a:endParaRPr lang="en-US" sz="1600" i="1" dirty="0"/>
          </a:p>
        </p:txBody>
      </p:sp>
    </p:spTree>
    <p:extLst>
      <p:ext uri="{BB962C8B-B14F-4D97-AF65-F5344CB8AC3E}">
        <p14:creationId xmlns:p14="http://schemas.microsoft.com/office/powerpoint/2010/main" val="53355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accent1"/>
                </a:solidFill>
              </a:rPr>
              <a:t>Healthy Neighborhoods Albuquerque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34" y="1359401"/>
            <a:ext cx="7189494" cy="5158874"/>
          </a:xfrm>
          <a:prstGeom prst="rect">
            <a:avLst/>
          </a:prstGeom>
        </p:spPr>
      </p:pic>
    </p:spTree>
    <p:extLst>
      <p:ext uri="{BB962C8B-B14F-4D97-AF65-F5344CB8AC3E}">
        <p14:creationId xmlns:p14="http://schemas.microsoft.com/office/powerpoint/2010/main" val="142825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61" y="420807"/>
            <a:ext cx="6776357" cy="5793526"/>
          </a:xfrm>
          <a:prstGeom prst="rect">
            <a:avLst/>
          </a:prstGeom>
        </p:spPr>
      </p:pic>
    </p:spTree>
    <p:extLst>
      <p:ext uri="{BB962C8B-B14F-4D97-AF65-F5344CB8AC3E}">
        <p14:creationId xmlns:p14="http://schemas.microsoft.com/office/powerpoint/2010/main" val="213097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047" y="519952"/>
            <a:ext cx="5602941" cy="5483878"/>
          </a:xfrm>
          <a:prstGeom prst="rect">
            <a:avLst/>
          </a:prstGeom>
        </p:spPr>
      </p:pic>
    </p:spTree>
    <p:extLst>
      <p:ext uri="{BB962C8B-B14F-4D97-AF65-F5344CB8AC3E}">
        <p14:creationId xmlns:p14="http://schemas.microsoft.com/office/powerpoint/2010/main" val="83487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0061" y="2555630"/>
            <a:ext cx="5244124" cy="1853184"/>
          </a:xfrm>
        </p:spPr>
        <p:txBody>
          <a:bodyPr>
            <a:normAutofit fontScale="90000"/>
          </a:bodyPr>
          <a:lstStyle/>
          <a:p>
            <a:r>
              <a:rPr lang="en-US" dirty="0"/>
              <a:t/>
            </a:r>
            <a:br>
              <a:rPr lang="en-US" dirty="0"/>
            </a:br>
            <a:r>
              <a:rPr lang="en-US" sz="4900" dirty="0"/>
              <a:t>Pueblo Triple Aim</a:t>
            </a:r>
            <a:br>
              <a:rPr lang="en-US" sz="4900" dirty="0"/>
            </a:br>
            <a:r>
              <a:rPr lang="en-US" dirty="0"/>
              <a:t/>
            </a:r>
            <a:br>
              <a:rPr lang="en-US" dirty="0"/>
            </a:br>
            <a:r>
              <a:rPr lang="en-US" sz="4000" i="1" dirty="0"/>
              <a:t>Making Pueblo Colorado’s Healthiest County</a:t>
            </a:r>
          </a:p>
        </p:txBody>
      </p:sp>
    </p:spTree>
    <p:extLst>
      <p:ext uri="{BB962C8B-B14F-4D97-AF65-F5344CB8AC3E}">
        <p14:creationId xmlns:p14="http://schemas.microsoft.com/office/powerpoint/2010/main" val="2669205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2" y="0"/>
            <a:ext cx="7041990" cy="1325563"/>
          </a:xfrm>
        </p:spPr>
        <p:txBody>
          <a:bodyPr/>
          <a:lstStyle/>
          <a:p>
            <a:r>
              <a:rPr lang="en-US" dirty="0"/>
              <a:t>The Good News</a:t>
            </a:r>
          </a:p>
        </p:txBody>
      </p:sp>
      <p:sp>
        <p:nvSpPr>
          <p:cNvPr id="3" name="Content Placeholder 2"/>
          <p:cNvSpPr>
            <a:spLocks noGrp="1"/>
          </p:cNvSpPr>
          <p:nvPr>
            <p:ph idx="1"/>
          </p:nvPr>
        </p:nvSpPr>
        <p:spPr>
          <a:xfrm>
            <a:off x="1113182" y="1825625"/>
            <a:ext cx="7530633" cy="4351338"/>
          </a:xfrm>
        </p:spPr>
        <p:txBody>
          <a:bodyPr>
            <a:normAutofit/>
          </a:bodyPr>
          <a:lstStyle/>
          <a:p>
            <a:r>
              <a:rPr lang="en-US" sz="2800" dirty="0"/>
              <a:t>Teen pregnancy rate is down by nearly 60%!</a:t>
            </a:r>
          </a:p>
          <a:p>
            <a:pPr>
              <a:buNone/>
            </a:pPr>
            <a:endParaRPr lang="en-US" sz="2800" dirty="0"/>
          </a:p>
          <a:p>
            <a:r>
              <a:rPr lang="en-US" sz="2800" dirty="0"/>
              <a:t>Fewer seniors are going are being readmitted to the hospital for avoidable situations (nearly 50% reduction)! </a:t>
            </a:r>
          </a:p>
          <a:p>
            <a:endParaRPr lang="en-US" sz="2800" dirty="0"/>
          </a:p>
          <a:p>
            <a:r>
              <a:rPr lang="en-US" sz="2800" dirty="0"/>
              <a:t>Fewer </a:t>
            </a:r>
            <a:r>
              <a:rPr lang="en-US" sz="2800" dirty="0" err="1"/>
              <a:t>Puebloans</a:t>
            </a:r>
            <a:r>
              <a:rPr lang="en-US" sz="2800" dirty="0"/>
              <a:t> are overweight! </a:t>
            </a:r>
          </a:p>
          <a:p>
            <a:endParaRPr lang="en-US" sz="2800" dirty="0"/>
          </a:p>
          <a:p>
            <a:endParaRPr lang="en-US" sz="2800" dirty="0"/>
          </a:p>
        </p:txBody>
      </p:sp>
    </p:spTree>
    <p:extLst>
      <p:ext uri="{BB962C8B-B14F-4D97-AF65-F5344CB8AC3E}">
        <p14:creationId xmlns:p14="http://schemas.microsoft.com/office/powerpoint/2010/main" val="292841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descr="A group of people standing next to a tree&#10;&#10;Description generated with very high confidence">
            <a:extLst>
              <a:ext uri="{FF2B5EF4-FFF2-40B4-BE49-F238E27FC236}">
                <a16:creationId xmlns="" xmlns:a16="http://schemas.microsoft.com/office/drawing/2014/main" id="{E6E46D8D-2832-4762-A37A-80CE1E853F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04" r="29086"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 xmlns:a16="http://schemas.microsoft.com/office/drawing/2014/main" id="{11318F4A-503C-44C7-8575-106A9FED0C05}"/>
              </a:ext>
            </a:extLst>
          </p:cNvPr>
          <p:cNvSpPr>
            <a:spLocks noGrp="1"/>
          </p:cNvSpPr>
          <p:nvPr>
            <p:ph type="title"/>
          </p:nvPr>
        </p:nvSpPr>
        <p:spPr>
          <a:xfrm>
            <a:off x="491490" y="365125"/>
            <a:ext cx="3840085" cy="1692794"/>
          </a:xfrm>
        </p:spPr>
        <p:txBody>
          <a:bodyPr vert="horz" lIns="91440" tIns="45720" rIns="91440" bIns="45720" rtlCol="0" anchor="ctr">
            <a:normAutofit/>
          </a:bodyPr>
          <a:lstStyle/>
          <a:p>
            <a:r>
              <a:rPr lang="en-US" dirty="0"/>
              <a:t>Introductions</a:t>
            </a:r>
          </a:p>
        </p:txBody>
      </p:sp>
      <p:sp>
        <p:nvSpPr>
          <p:cNvPr id="3" name="Content Placeholder 2">
            <a:extLst>
              <a:ext uri="{FF2B5EF4-FFF2-40B4-BE49-F238E27FC236}">
                <a16:creationId xmlns="" xmlns:a16="http://schemas.microsoft.com/office/drawing/2014/main" id="{51BD3D66-80B0-4A26-9FB9-51FA9F50E236}"/>
              </a:ext>
            </a:extLst>
          </p:cNvPr>
          <p:cNvSpPr>
            <a:spLocks noGrp="1"/>
          </p:cNvSpPr>
          <p:nvPr>
            <p:ph sz="half" idx="1"/>
          </p:nvPr>
        </p:nvSpPr>
        <p:spPr>
          <a:xfrm>
            <a:off x="491490" y="2575034"/>
            <a:ext cx="3840085" cy="3462228"/>
          </a:xfrm>
        </p:spPr>
        <p:txBody>
          <a:bodyPr vert="horz" lIns="91440" tIns="45720" rIns="91440" bIns="45720" rtlCol="0">
            <a:noAutofit/>
          </a:bodyPr>
          <a:lstStyle/>
          <a:p>
            <a:pPr marL="0"/>
            <a:r>
              <a:rPr lang="en-US" sz="2400" dirty="0"/>
              <a:t>Matt Guy</a:t>
            </a:r>
          </a:p>
          <a:p>
            <a:pPr marL="0"/>
            <a:r>
              <a:rPr lang="en-US" sz="2400" dirty="0"/>
              <a:t>Owner, Accelerated Transformation Associates</a:t>
            </a:r>
          </a:p>
          <a:p>
            <a:r>
              <a:rPr lang="en-US" sz="2400" dirty="0"/>
              <a:t>Pueblo West, CO</a:t>
            </a:r>
          </a:p>
          <a:p>
            <a:r>
              <a:rPr lang="en-US" sz="2400" dirty="0"/>
              <a:t>Doctor Who, X Files, Premier League Football (soccer to the rest you), my family, being outside</a:t>
            </a:r>
          </a:p>
          <a:p>
            <a:r>
              <a:rPr lang="en-US" sz="2400" dirty="0"/>
              <a:t>I am part Choctaw</a:t>
            </a:r>
          </a:p>
        </p:txBody>
      </p:sp>
    </p:spTree>
    <p:extLst>
      <p:ext uri="{BB962C8B-B14F-4D97-AF65-F5344CB8AC3E}">
        <p14:creationId xmlns:p14="http://schemas.microsoft.com/office/powerpoint/2010/main" val="286230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2" y="0"/>
            <a:ext cx="7041990" cy="1325563"/>
          </a:xfrm>
        </p:spPr>
        <p:txBody>
          <a:bodyPr/>
          <a:lstStyle/>
          <a:p>
            <a:r>
              <a:rPr lang="en-US" dirty="0"/>
              <a:t>The Not So Good News</a:t>
            </a:r>
          </a:p>
        </p:txBody>
      </p:sp>
      <p:sp>
        <p:nvSpPr>
          <p:cNvPr id="3" name="Content Placeholder 2"/>
          <p:cNvSpPr>
            <a:spLocks noGrp="1"/>
          </p:cNvSpPr>
          <p:nvPr>
            <p:ph idx="1"/>
          </p:nvPr>
        </p:nvSpPr>
        <p:spPr>
          <a:xfrm>
            <a:off x="1113182" y="1825625"/>
            <a:ext cx="7530633" cy="4351338"/>
          </a:xfrm>
        </p:spPr>
        <p:txBody>
          <a:bodyPr>
            <a:normAutofit/>
          </a:bodyPr>
          <a:lstStyle/>
          <a:p>
            <a:r>
              <a:rPr lang="en-US" sz="2800" dirty="0"/>
              <a:t>Over $1 Billon spent annually on healthcare in Pueblo County </a:t>
            </a:r>
          </a:p>
          <a:p>
            <a:endParaRPr lang="en-US" sz="2800" dirty="0"/>
          </a:p>
          <a:p>
            <a:r>
              <a:rPr lang="en-US" sz="2800" dirty="0"/>
              <a:t>61% of Pueblo adults are overweight or obese</a:t>
            </a:r>
          </a:p>
          <a:p>
            <a:endParaRPr lang="en-US" sz="2800" dirty="0"/>
          </a:p>
          <a:p>
            <a:r>
              <a:rPr lang="en-US" sz="2800" dirty="0"/>
              <a:t>Nearly 30% of all local hospital patients have a diabetes diagnosis</a:t>
            </a:r>
          </a:p>
          <a:p>
            <a:endParaRPr lang="en-US" sz="2800" dirty="0"/>
          </a:p>
          <a:p>
            <a:r>
              <a:rPr lang="en-US" sz="2800" dirty="0"/>
              <a:t>Higher smoking rate than the state average</a:t>
            </a:r>
          </a:p>
          <a:p>
            <a:endParaRPr lang="en-US" sz="2800" dirty="0"/>
          </a:p>
          <a:p>
            <a:endParaRPr lang="en-US" sz="2800" dirty="0"/>
          </a:p>
        </p:txBody>
      </p:sp>
    </p:spTree>
    <p:extLst>
      <p:ext uri="{BB962C8B-B14F-4D97-AF65-F5344CB8AC3E}">
        <p14:creationId xmlns:p14="http://schemas.microsoft.com/office/powerpoint/2010/main" val="4097446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Statement</a:t>
            </a:r>
          </a:p>
        </p:txBody>
      </p:sp>
      <p:sp>
        <p:nvSpPr>
          <p:cNvPr id="3" name="Content Placeholder 2"/>
          <p:cNvSpPr>
            <a:spLocks noGrp="1"/>
          </p:cNvSpPr>
          <p:nvPr>
            <p:ph idx="1"/>
          </p:nvPr>
        </p:nvSpPr>
        <p:spPr>
          <a:xfrm>
            <a:off x="1081920" y="1865423"/>
            <a:ext cx="7402167" cy="4209940"/>
          </a:xfrm>
        </p:spPr>
        <p:txBody>
          <a:bodyPr>
            <a:normAutofit/>
          </a:bodyPr>
          <a:lstStyle/>
          <a:p>
            <a:pPr marL="0" indent="0" algn="ctr">
              <a:buNone/>
            </a:pPr>
            <a:r>
              <a:rPr lang="en-US" dirty="0"/>
              <a:t>Ever-rising healthcare spending weakens Pueblo’s local economy, threatens jobs, and has failed to deliver improved health of Pueblo County citizens. This combination of increased costs and poor results threatens Pueblo’s future by diverting resources from investment in education and growth. </a:t>
            </a:r>
          </a:p>
          <a:p>
            <a:endParaRPr lang="en-US" dirty="0"/>
          </a:p>
          <a:p>
            <a:r>
              <a:rPr lang="en-US" dirty="0"/>
              <a:t>The Pueblo Triple Aim Corporation (PTAC) formed to respond to these issues. </a:t>
            </a:r>
          </a:p>
        </p:txBody>
      </p:sp>
    </p:spTree>
    <p:extLst>
      <p:ext uri="{BB962C8B-B14F-4D97-AF65-F5344CB8AC3E}">
        <p14:creationId xmlns:p14="http://schemas.microsoft.com/office/powerpoint/2010/main" val="90008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PTAC’s Three Pillars</a:t>
            </a:r>
          </a:p>
        </p:txBody>
      </p:sp>
      <p:sp>
        <p:nvSpPr>
          <p:cNvPr id="3" name="Content Placeholder 2"/>
          <p:cNvSpPr>
            <a:spLocks noGrp="1"/>
          </p:cNvSpPr>
          <p:nvPr>
            <p:ph idx="1"/>
          </p:nvPr>
        </p:nvSpPr>
        <p:spPr/>
        <p:txBody>
          <a:bodyPr/>
          <a:lstStyle/>
          <a:p>
            <a:r>
              <a:rPr lang="en-US" sz="3600" dirty="0"/>
              <a:t>Triple Aim</a:t>
            </a:r>
          </a:p>
          <a:p>
            <a:endParaRPr lang="en-US" sz="3600" dirty="0"/>
          </a:p>
          <a:p>
            <a:r>
              <a:rPr lang="en-US" sz="3600" dirty="0"/>
              <a:t>Collective Impact</a:t>
            </a:r>
          </a:p>
          <a:p>
            <a:pPr>
              <a:buNone/>
            </a:pPr>
            <a:endParaRPr lang="en-US" sz="3600" dirty="0"/>
          </a:p>
          <a:p>
            <a:r>
              <a:rPr lang="en-US" sz="3600" dirty="0" err="1"/>
              <a:t>ReThink</a:t>
            </a:r>
            <a:r>
              <a:rPr lang="en-US" sz="3600" dirty="0"/>
              <a:t> Health</a:t>
            </a:r>
          </a:p>
          <a:p>
            <a:pPr>
              <a:buNone/>
            </a:pPr>
            <a:endParaRPr lang="en-US" dirty="0"/>
          </a:p>
        </p:txBody>
      </p:sp>
    </p:spTree>
    <p:extLst>
      <p:ext uri="{BB962C8B-B14F-4D97-AF65-F5344CB8AC3E}">
        <p14:creationId xmlns:p14="http://schemas.microsoft.com/office/powerpoint/2010/main" val="373179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Pueblo Triple Aim Coalition</a:t>
            </a:r>
          </a:p>
        </p:txBody>
      </p:sp>
      <p:sp>
        <p:nvSpPr>
          <p:cNvPr id="3" name="Content Placeholder 2"/>
          <p:cNvSpPr>
            <a:spLocks noGrp="1"/>
          </p:cNvSpPr>
          <p:nvPr>
            <p:ph idx="1"/>
          </p:nvPr>
        </p:nvSpPr>
        <p:spPr/>
        <p:txBody>
          <a:bodyPr>
            <a:normAutofit/>
          </a:bodyPr>
          <a:lstStyle/>
          <a:p>
            <a:r>
              <a:rPr lang="en-US" dirty="0"/>
              <a:t>High Level Policy and Governing Board: Pueblo Triple Aim Corporation</a:t>
            </a:r>
          </a:p>
          <a:p>
            <a:pPr lvl="1"/>
            <a:r>
              <a:rPr lang="en-US" dirty="0"/>
              <a:t>High Level Community Support</a:t>
            </a:r>
          </a:p>
          <a:p>
            <a:r>
              <a:rPr lang="en-US" dirty="0"/>
              <a:t>Advisory Council:  Pueblo Triple Aim Steering Committee </a:t>
            </a:r>
          </a:p>
          <a:p>
            <a:pPr lvl="1"/>
            <a:r>
              <a:rPr lang="en-US" dirty="0"/>
              <a:t>“Boots on the Ground”</a:t>
            </a:r>
          </a:p>
          <a:p>
            <a:r>
              <a:rPr lang="en-US" dirty="0"/>
              <a:t>Ad-Hoc Committees:  Area Specific</a:t>
            </a:r>
          </a:p>
          <a:p>
            <a:pPr lvl="1"/>
            <a:r>
              <a:rPr lang="en-US" dirty="0"/>
              <a:t>Deal with shorter-term, single issue needs</a:t>
            </a:r>
          </a:p>
          <a:p>
            <a:endParaRPr lang="en-US" dirty="0"/>
          </a:p>
        </p:txBody>
      </p:sp>
    </p:spTree>
    <p:extLst>
      <p:ext uri="{BB962C8B-B14F-4D97-AF65-F5344CB8AC3E}">
        <p14:creationId xmlns:p14="http://schemas.microsoft.com/office/powerpoint/2010/main" val="209592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a:solidFill>
                  <a:srgbClr val="7030A0"/>
                </a:solidFill>
                <a:latin typeface="Gadugi"/>
                <a:cs typeface="Arial" charset="0"/>
              </a:rPr>
              <a:t>	</a:t>
            </a:r>
            <a:r>
              <a:rPr lang="en-US" altLang="en-US" sz="4400" b="0" dirty="0">
                <a:latin typeface="Calibri Light" panose="020F0302020204030204" pitchFamily="34" charset="0"/>
                <a:cs typeface="Calibri Light" panose="020F0302020204030204" pitchFamily="34" charset="0"/>
              </a:rPr>
              <a:t>Focus Areas</a:t>
            </a:r>
            <a:endParaRPr lang="en-CA" sz="4400" b="0"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B44F2-3615-DD43-8654-6A58AC6EC02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758275613"/>
              </p:ext>
            </p:extLst>
          </p:nvPr>
        </p:nvGraphicFramePr>
        <p:xfrm>
          <a:off x="1693215" y="1079500"/>
          <a:ext cx="5181600" cy="4939725"/>
        </p:xfrm>
        <a:graphic>
          <a:graphicData uri="http://schemas.openxmlformats.org/drawingml/2006/table">
            <a:tbl>
              <a:tblPr/>
              <a:tblGrid>
                <a:gridCol w="2638483">
                  <a:extLst>
                    <a:ext uri="{9D8B030D-6E8A-4147-A177-3AD203B41FA5}">
                      <a16:colId xmlns="" xmlns:a16="http://schemas.microsoft.com/office/drawing/2014/main" val="20000"/>
                    </a:ext>
                  </a:extLst>
                </a:gridCol>
                <a:gridCol w="2543117">
                  <a:extLst>
                    <a:ext uri="{9D8B030D-6E8A-4147-A177-3AD203B41FA5}">
                      <a16:colId xmlns="" xmlns:a16="http://schemas.microsoft.com/office/drawing/2014/main" val="20001"/>
                    </a:ext>
                  </a:extLst>
                </a:gridCol>
              </a:tblGrid>
              <a:tr h="208985">
                <a:tc>
                  <a:txBody>
                    <a:bodyPr/>
                    <a:lstStyle/>
                    <a:p>
                      <a:pPr marL="0" marR="0">
                        <a:lnSpc>
                          <a:spcPct val="115000"/>
                        </a:lnSpc>
                        <a:spcBef>
                          <a:spcPts val="0"/>
                        </a:spcBef>
                        <a:spcAft>
                          <a:spcPts val="0"/>
                        </a:spcAft>
                      </a:pPr>
                      <a:r>
                        <a:rPr lang="en-US" sz="1400" i="1" u="sng" dirty="0">
                          <a:latin typeface="Calibri"/>
                          <a:ea typeface="Calibri"/>
                          <a:cs typeface="Times New Roman"/>
                        </a:rPr>
                        <a:t>Area of Emphasis (Portfolio)</a:t>
                      </a:r>
                      <a:endParaRPr lang="en-US" sz="1400" dirty="0">
                        <a:latin typeface="Calibri"/>
                        <a:ea typeface="Calibri"/>
                        <a:cs typeface="Times New Roman"/>
                      </a:endParaRP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1" u="sng">
                          <a:latin typeface="Calibri"/>
                          <a:ea typeface="Calibri"/>
                          <a:cs typeface="Times New Roman"/>
                        </a:rPr>
                        <a:t>Sub Areas</a:t>
                      </a:r>
                      <a:endParaRPr lang="en-US" sz="1400">
                        <a:latin typeface="Calibri"/>
                        <a:ea typeface="Calibri"/>
                        <a:cs typeface="Times New Roman"/>
                      </a:endParaRP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13901">
                <a:tc>
                  <a:txBody>
                    <a:bodyPr/>
                    <a:lstStyle/>
                    <a:p>
                      <a:pPr marL="0" marR="0">
                        <a:lnSpc>
                          <a:spcPct val="115000"/>
                        </a:lnSpc>
                        <a:spcBef>
                          <a:spcPts val="0"/>
                        </a:spcBef>
                        <a:spcAft>
                          <a:spcPts val="0"/>
                        </a:spcAft>
                      </a:pPr>
                      <a:r>
                        <a:rPr lang="en-US" sz="1400" u="sng" dirty="0">
                          <a:latin typeface="Calibri"/>
                          <a:ea typeface="Calibri"/>
                          <a:cs typeface="Times New Roman"/>
                        </a:rPr>
                        <a:t>Obesity</a:t>
                      </a:r>
                      <a:endParaRPr lang="en-US" sz="1400" dirty="0">
                        <a:latin typeface="Calibri"/>
                        <a:ea typeface="Calibri"/>
                        <a:cs typeface="Times New Roman"/>
                      </a:endParaRPr>
                    </a:p>
                    <a:p>
                      <a:pPr marL="0" marR="0">
                        <a:lnSpc>
                          <a:spcPct val="115000"/>
                        </a:lnSpc>
                        <a:spcBef>
                          <a:spcPts val="0"/>
                        </a:spcBef>
                        <a:spcAft>
                          <a:spcPts val="0"/>
                        </a:spcAft>
                      </a:pPr>
                      <a:r>
                        <a:rPr lang="en-US" sz="1400" i="1" dirty="0">
                          <a:latin typeface="Calibri"/>
                          <a:ea typeface="Calibri"/>
                          <a:cs typeface="Times New Roman"/>
                        </a:rPr>
                        <a:t>Goal: Reduce rate of adult obesity by 2017 from 29.76 to 23.7%</a:t>
                      </a:r>
                      <a:endParaRPr lang="en-US" sz="1400" dirty="0">
                        <a:latin typeface="Calibri"/>
                        <a:ea typeface="Calibri"/>
                        <a:cs typeface="Times New Roman"/>
                      </a:endParaRP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Food Systems</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Physical Activity</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Build Environment</a:t>
                      </a: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318988">
                <a:tc>
                  <a:txBody>
                    <a:bodyPr/>
                    <a:lstStyle/>
                    <a:p>
                      <a:pPr marL="0" marR="0">
                        <a:lnSpc>
                          <a:spcPct val="115000"/>
                        </a:lnSpc>
                        <a:spcBef>
                          <a:spcPts val="0"/>
                        </a:spcBef>
                        <a:spcAft>
                          <a:spcPts val="0"/>
                        </a:spcAft>
                      </a:pPr>
                      <a:r>
                        <a:rPr lang="en-US" sz="1400" u="sng" dirty="0">
                          <a:latin typeface="Calibri"/>
                          <a:ea typeface="Calibri"/>
                          <a:cs typeface="Times New Roman"/>
                        </a:rPr>
                        <a:t>Teen/Unintended Pregnancy</a:t>
                      </a:r>
                      <a:endParaRPr lang="en-US" sz="1400" dirty="0">
                        <a:latin typeface="Calibri"/>
                        <a:ea typeface="Calibri"/>
                        <a:cs typeface="Times New Roman"/>
                      </a:endParaRPr>
                    </a:p>
                    <a:p>
                      <a:pPr marL="0" marR="0">
                        <a:lnSpc>
                          <a:spcPct val="115000"/>
                        </a:lnSpc>
                        <a:spcBef>
                          <a:spcPts val="0"/>
                        </a:spcBef>
                        <a:spcAft>
                          <a:spcPts val="0"/>
                        </a:spcAft>
                      </a:pPr>
                      <a:r>
                        <a:rPr lang="en-US" sz="1400" i="1" dirty="0">
                          <a:latin typeface="Calibri"/>
                          <a:ea typeface="Calibri"/>
                          <a:cs typeface="Times New Roman"/>
                        </a:rPr>
                        <a:t>Goals:  Maintain reduced teen pregnancy rate from 51/1000 in 2009 to 30/1000 in 2014; reduce rate to state average of 19/1000 by 2020.</a:t>
                      </a:r>
                      <a:endParaRPr lang="en-US" sz="1400" dirty="0">
                        <a:latin typeface="Calibri"/>
                        <a:ea typeface="Calibri"/>
                        <a:cs typeface="Times New Roman"/>
                      </a:endParaRP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Mentoring</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Long Acting Reversible</a:t>
                      </a:r>
                      <a:r>
                        <a:rPr lang="en-US" sz="1400" baseline="0" dirty="0">
                          <a:latin typeface="Calibri"/>
                          <a:ea typeface="Calibri"/>
                          <a:cs typeface="Times New Roman"/>
                        </a:rPr>
                        <a:t> </a:t>
                      </a:r>
                      <a:r>
                        <a:rPr lang="en-US" sz="1400" dirty="0">
                          <a:latin typeface="Calibri"/>
                          <a:ea typeface="Calibri"/>
                          <a:cs typeface="Times New Roman"/>
                        </a:rPr>
                        <a:t>Contraceptives</a:t>
                      </a: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74987">
                <a:tc>
                  <a:txBody>
                    <a:bodyPr/>
                    <a:lstStyle/>
                    <a:p>
                      <a:pPr marL="0" marR="0">
                        <a:lnSpc>
                          <a:spcPct val="115000"/>
                        </a:lnSpc>
                        <a:spcBef>
                          <a:spcPts val="0"/>
                        </a:spcBef>
                        <a:spcAft>
                          <a:spcPts val="0"/>
                        </a:spcAft>
                      </a:pPr>
                      <a:r>
                        <a:rPr lang="en-US" sz="1400" u="sng" dirty="0">
                          <a:latin typeface="Calibri"/>
                          <a:ea typeface="Calibri"/>
                          <a:cs typeface="Times New Roman"/>
                        </a:rPr>
                        <a:t>Smoking</a:t>
                      </a:r>
                      <a:endParaRPr lang="en-US" sz="1400" dirty="0">
                        <a:latin typeface="Calibri"/>
                        <a:ea typeface="Calibri"/>
                        <a:cs typeface="Times New Roman"/>
                      </a:endParaRPr>
                    </a:p>
                    <a:p>
                      <a:pPr marL="0" marR="0">
                        <a:lnSpc>
                          <a:spcPct val="115000"/>
                        </a:lnSpc>
                        <a:spcBef>
                          <a:spcPts val="0"/>
                        </a:spcBef>
                        <a:spcAft>
                          <a:spcPts val="0"/>
                        </a:spcAft>
                      </a:pPr>
                      <a:r>
                        <a:rPr lang="en-US" sz="1400" i="1" dirty="0">
                          <a:latin typeface="Calibri"/>
                          <a:ea typeface="Calibri"/>
                          <a:cs typeface="Times New Roman"/>
                        </a:rPr>
                        <a:t>Goal: Reduce adult smoking rate from 24% to the state average of 17% by 2020.</a:t>
                      </a:r>
                      <a:endParaRPr lang="en-US" sz="1400" dirty="0">
                        <a:latin typeface="Calibri"/>
                        <a:ea typeface="Calibri"/>
                        <a:cs typeface="Times New Roman"/>
                      </a:endParaRP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Safety Net Population</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Youth (14-24)</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In Person Cessation Assistance</a:t>
                      </a: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139889">
                <a:tc>
                  <a:txBody>
                    <a:bodyPr/>
                    <a:lstStyle/>
                    <a:p>
                      <a:pPr marL="0" marR="0">
                        <a:lnSpc>
                          <a:spcPct val="115000"/>
                        </a:lnSpc>
                        <a:spcBef>
                          <a:spcPts val="0"/>
                        </a:spcBef>
                        <a:spcAft>
                          <a:spcPts val="0"/>
                        </a:spcAft>
                      </a:pPr>
                      <a:r>
                        <a:rPr lang="en-US" sz="1400" u="sng" dirty="0">
                          <a:latin typeface="Calibri"/>
                          <a:ea typeface="Calibri"/>
                          <a:cs typeface="Times New Roman"/>
                        </a:rPr>
                        <a:t>Readmissions/ED Use</a:t>
                      </a:r>
                      <a:endParaRPr lang="en-US" sz="1400" dirty="0">
                        <a:latin typeface="Calibri"/>
                        <a:ea typeface="Calibri"/>
                        <a:cs typeface="Times New Roman"/>
                      </a:endParaRPr>
                    </a:p>
                    <a:p>
                      <a:pPr marL="0" marR="0">
                        <a:lnSpc>
                          <a:spcPct val="115000"/>
                        </a:lnSpc>
                        <a:spcBef>
                          <a:spcPts val="0"/>
                        </a:spcBef>
                        <a:spcAft>
                          <a:spcPts val="0"/>
                        </a:spcAft>
                      </a:pPr>
                      <a:r>
                        <a:rPr lang="en-US" sz="1400" i="1" dirty="0">
                          <a:latin typeface="Calibri"/>
                          <a:ea typeface="Calibri"/>
                          <a:cs typeface="Times New Roman"/>
                        </a:rPr>
                        <a:t>Goal: Reduce avoidable Medicare readmissions from 35/1000 enrollees to 33/1000 enrollees by 2020.</a:t>
                      </a:r>
                      <a:endParaRPr lang="en-US" sz="1400" dirty="0">
                        <a:latin typeface="Calibri"/>
                        <a:ea typeface="Calibri"/>
                        <a:cs typeface="Times New Roman"/>
                      </a:endParaRP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Frail Elders/Dual </a:t>
                      </a:r>
                      <a:r>
                        <a:rPr lang="en-US" sz="1400" dirty="0" err="1">
                          <a:latin typeface="Calibri"/>
                          <a:ea typeface="Calibri"/>
                          <a:cs typeface="Times New Roman"/>
                        </a:rPr>
                        <a:t>Eligibles</a:t>
                      </a:r>
                      <a:endParaRPr lang="en-US" sz="1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err="1">
                          <a:latin typeface="Calibri"/>
                          <a:ea typeface="Calibri"/>
                          <a:cs typeface="Times New Roman"/>
                        </a:rPr>
                        <a:t>Detox</a:t>
                      </a:r>
                      <a:endParaRPr lang="en-US" sz="1400" dirty="0">
                        <a:latin typeface="Calibri"/>
                        <a:ea typeface="Calibri"/>
                        <a:cs typeface="Times New Roman"/>
                      </a:endParaRPr>
                    </a:p>
                  </a:txBody>
                  <a:tcPr marL="66799" marR="667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55563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E8BDB0-B75B-400F-A21E-6D3823193B13}"/>
              </a:ext>
            </a:extLst>
          </p:cNvPr>
          <p:cNvSpPr>
            <a:spLocks noGrp="1"/>
          </p:cNvSpPr>
          <p:nvPr>
            <p:ph type="title"/>
          </p:nvPr>
        </p:nvSpPr>
        <p:spPr/>
        <p:txBody>
          <a:bodyPr/>
          <a:lstStyle/>
          <a:p>
            <a:r>
              <a:rPr lang="en-US" dirty="0"/>
              <a:t>Come Hiking With Us</a:t>
            </a:r>
          </a:p>
        </p:txBody>
      </p:sp>
      <p:sp>
        <p:nvSpPr>
          <p:cNvPr id="3" name="Content Placeholder 2">
            <a:extLst>
              <a:ext uri="{FF2B5EF4-FFF2-40B4-BE49-F238E27FC236}">
                <a16:creationId xmlns="" xmlns:a16="http://schemas.microsoft.com/office/drawing/2014/main" id="{5B680432-CD86-4786-BFFE-0316CF8F402C}"/>
              </a:ext>
            </a:extLst>
          </p:cNvPr>
          <p:cNvSpPr>
            <a:spLocks noGrp="1"/>
          </p:cNvSpPr>
          <p:nvPr>
            <p:ph idx="1"/>
          </p:nvPr>
        </p:nvSpPr>
        <p:spPr>
          <a:xfrm>
            <a:off x="628650" y="1825625"/>
            <a:ext cx="3676650" cy="4351338"/>
          </a:xfrm>
        </p:spPr>
        <p:txBody>
          <a:bodyPr/>
          <a:lstStyle/>
          <a:p>
            <a:pPr marL="0" indent="0">
              <a:buNone/>
            </a:pPr>
            <a:r>
              <a:rPr lang="en-US" sz="2400" dirty="0"/>
              <a:t>Matt Guy</a:t>
            </a:r>
          </a:p>
          <a:p>
            <a:pPr marL="0" indent="0">
              <a:buNone/>
            </a:pPr>
            <a:r>
              <a:rPr lang="en-US" sz="2400" dirty="0"/>
              <a:t>President and Owner</a:t>
            </a:r>
          </a:p>
          <a:p>
            <a:pPr marL="0" indent="0">
              <a:buNone/>
            </a:pPr>
            <a:r>
              <a:rPr lang="en-US" sz="2400" dirty="0"/>
              <a:t>Accelerated Transformation Associates</a:t>
            </a:r>
          </a:p>
          <a:p>
            <a:pPr marL="0" indent="0">
              <a:buNone/>
            </a:pPr>
            <a:r>
              <a:rPr lang="en-US" sz="2400" dirty="0"/>
              <a:t>719.248.7010</a:t>
            </a:r>
          </a:p>
          <a:p>
            <a:pPr marL="0" indent="0">
              <a:buNone/>
            </a:pPr>
            <a:r>
              <a:rPr lang="en-US" sz="2400" dirty="0">
                <a:hlinkClick r:id="rId2"/>
              </a:rPr>
              <a:t>atapuebl@gmail.com</a:t>
            </a:r>
            <a:r>
              <a:rPr lang="en-US" sz="2400" dirty="0"/>
              <a:t> </a:t>
            </a:r>
          </a:p>
          <a:p>
            <a:pPr marL="0" indent="0">
              <a:buNone/>
            </a:pPr>
            <a:endParaRPr lang="en-US" dirty="0"/>
          </a:p>
        </p:txBody>
      </p:sp>
      <p:sp>
        <p:nvSpPr>
          <p:cNvPr id="4" name="Content Placeholder 2">
            <a:extLst>
              <a:ext uri="{FF2B5EF4-FFF2-40B4-BE49-F238E27FC236}">
                <a16:creationId xmlns="" xmlns:a16="http://schemas.microsoft.com/office/drawing/2014/main" id="{EEEC3A81-3104-4600-B2A2-B41DB9605EE2}"/>
              </a:ext>
            </a:extLst>
          </p:cNvPr>
          <p:cNvSpPr txBox="1">
            <a:spLocks/>
          </p:cNvSpPr>
          <p:nvPr/>
        </p:nvSpPr>
        <p:spPr>
          <a:xfrm>
            <a:off x="4644390" y="1825625"/>
            <a:ext cx="36766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Leigh Caswell</a:t>
            </a:r>
          </a:p>
          <a:p>
            <a:pPr marL="0" indent="0">
              <a:buFont typeface="Arial" panose="020B0604020202020204" pitchFamily="34" charset="0"/>
              <a:buNone/>
            </a:pPr>
            <a:r>
              <a:rPr lang="en-US" sz="2400" dirty="0"/>
              <a:t>Director, Center for Community Health</a:t>
            </a:r>
          </a:p>
          <a:p>
            <a:pPr marL="0" indent="0">
              <a:buFont typeface="Arial" panose="020B0604020202020204" pitchFamily="34" charset="0"/>
              <a:buNone/>
            </a:pPr>
            <a:r>
              <a:rPr lang="en-US" sz="2400" dirty="0"/>
              <a:t>Presbyterian Healthcare Services</a:t>
            </a:r>
          </a:p>
          <a:p>
            <a:pPr marL="0" indent="0">
              <a:buNone/>
            </a:pPr>
            <a:r>
              <a:rPr lang="en-US" sz="2400" dirty="0"/>
              <a:t>505.724.8865</a:t>
            </a:r>
          </a:p>
          <a:p>
            <a:pPr marL="0" indent="0">
              <a:buFont typeface="Arial" panose="020B0604020202020204" pitchFamily="34" charset="0"/>
              <a:buNone/>
            </a:pPr>
            <a:r>
              <a:rPr lang="en-US" sz="2400" dirty="0">
                <a:hlinkClick r:id="rId3"/>
              </a:rPr>
              <a:t>lcaswell@phs.org</a:t>
            </a:r>
            <a:r>
              <a:rPr lang="en-US" sz="2400" dirty="0"/>
              <a:t> </a:t>
            </a:r>
          </a:p>
          <a:p>
            <a:pPr marL="0" indent="0">
              <a:buFont typeface="Arial" panose="020B0604020202020204" pitchFamily="34" charset="0"/>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390" y="5359400"/>
            <a:ext cx="4126889" cy="817563"/>
          </a:xfrm>
          <a:prstGeom prst="rect">
            <a:avLst/>
          </a:prstGeom>
        </p:spPr>
      </p:pic>
    </p:spTree>
    <p:extLst>
      <p:ext uri="{BB962C8B-B14F-4D97-AF65-F5344CB8AC3E}">
        <p14:creationId xmlns:p14="http://schemas.microsoft.com/office/powerpoint/2010/main" val="35210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032A04-0648-411F-8421-7F07755E4E19}"/>
              </a:ext>
            </a:extLst>
          </p:cNvPr>
          <p:cNvSpPr>
            <a:spLocks noGrp="1"/>
          </p:cNvSpPr>
          <p:nvPr>
            <p:ph type="title"/>
          </p:nvPr>
        </p:nvSpPr>
        <p:spPr/>
        <p:txBody>
          <a:bodyPr/>
          <a:lstStyle/>
          <a:p>
            <a:r>
              <a:rPr lang="en-US" dirty="0"/>
              <a:t>No One Size Fits All</a:t>
            </a:r>
          </a:p>
        </p:txBody>
      </p:sp>
      <p:sp>
        <p:nvSpPr>
          <p:cNvPr id="3" name="Content Placeholder 2">
            <a:extLst>
              <a:ext uri="{FF2B5EF4-FFF2-40B4-BE49-F238E27FC236}">
                <a16:creationId xmlns="" xmlns:a16="http://schemas.microsoft.com/office/drawing/2014/main" id="{43437A62-FC78-4C10-A779-E95E795F65A3}"/>
              </a:ext>
            </a:extLst>
          </p:cNvPr>
          <p:cNvSpPr>
            <a:spLocks noGrp="1"/>
          </p:cNvSpPr>
          <p:nvPr>
            <p:ph idx="1"/>
          </p:nvPr>
        </p:nvSpPr>
        <p:spPr>
          <a:xfrm>
            <a:off x="628650" y="1825625"/>
            <a:ext cx="7886700" cy="4351338"/>
          </a:xfrm>
        </p:spPr>
        <p:txBody>
          <a:bodyPr/>
          <a:lstStyle/>
          <a:p>
            <a:r>
              <a:rPr lang="en-US" dirty="0"/>
              <a:t>“If you only go up this one trail…”</a:t>
            </a:r>
          </a:p>
          <a:p>
            <a:r>
              <a:rPr lang="en-US" dirty="0"/>
              <a:t>No one thing will get you to improved community wellness:</a:t>
            </a:r>
          </a:p>
          <a:p>
            <a:pPr lvl="1"/>
            <a:r>
              <a:rPr lang="en-US" dirty="0"/>
              <a:t>Improvement Methods</a:t>
            </a:r>
          </a:p>
          <a:p>
            <a:pPr lvl="1"/>
            <a:r>
              <a:rPr lang="en-US" dirty="0"/>
              <a:t>Action Models</a:t>
            </a:r>
          </a:p>
          <a:p>
            <a:pPr lvl="1"/>
            <a:r>
              <a:rPr lang="en-US" dirty="0"/>
              <a:t>System Theory</a:t>
            </a:r>
          </a:p>
          <a:p>
            <a:pPr lvl="1"/>
            <a:r>
              <a:rPr lang="en-US" dirty="0"/>
              <a:t>Leadership Design</a:t>
            </a:r>
          </a:p>
          <a:p>
            <a:pPr lvl="1"/>
            <a:r>
              <a:rPr lang="en-US" dirty="0"/>
              <a:t>Programs and Initiatives</a:t>
            </a:r>
          </a:p>
        </p:txBody>
      </p:sp>
      <p:pic>
        <p:nvPicPr>
          <p:cNvPr id="1028" name="Picture 4" descr="Image result for mt. elbert">
            <a:extLst>
              <a:ext uri="{FF2B5EF4-FFF2-40B4-BE49-F238E27FC236}">
                <a16:creationId xmlns="" xmlns:a16="http://schemas.microsoft.com/office/drawing/2014/main" id="{7117B1A1-AB38-498C-867F-08601AE54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331" y="3190744"/>
            <a:ext cx="3987072" cy="214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77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5E1C56-E96C-4E4D-BA3D-CF20EF4A44FB}"/>
              </a:ext>
            </a:extLst>
          </p:cNvPr>
          <p:cNvSpPr>
            <a:spLocks noGrp="1"/>
          </p:cNvSpPr>
          <p:nvPr>
            <p:ph type="title"/>
          </p:nvPr>
        </p:nvSpPr>
        <p:spPr/>
        <p:txBody>
          <a:bodyPr/>
          <a:lstStyle/>
          <a:p>
            <a:r>
              <a:rPr lang="en-US" dirty="0"/>
              <a:t>More Than One Trail to the Top</a:t>
            </a:r>
          </a:p>
        </p:txBody>
      </p:sp>
      <p:sp>
        <p:nvSpPr>
          <p:cNvPr id="3" name="Content Placeholder 2">
            <a:extLst>
              <a:ext uri="{FF2B5EF4-FFF2-40B4-BE49-F238E27FC236}">
                <a16:creationId xmlns="" xmlns:a16="http://schemas.microsoft.com/office/drawing/2014/main" id="{4E6DDD53-8C11-4940-B2EB-50DC25B8203F}"/>
              </a:ext>
            </a:extLst>
          </p:cNvPr>
          <p:cNvSpPr>
            <a:spLocks noGrp="1"/>
          </p:cNvSpPr>
          <p:nvPr>
            <p:ph idx="1"/>
          </p:nvPr>
        </p:nvSpPr>
        <p:spPr/>
        <p:txBody>
          <a:bodyPr/>
          <a:lstStyle/>
          <a:p>
            <a:r>
              <a:rPr lang="en-US" dirty="0"/>
              <a:t>It takes more than just one idea/theory/process to help move a community from point A to point B</a:t>
            </a:r>
          </a:p>
          <a:p>
            <a:r>
              <a:rPr lang="en-US" dirty="0"/>
              <a:t>Multiple methods are needed to move the community “mountain”</a:t>
            </a:r>
          </a:p>
          <a:p>
            <a:r>
              <a:rPr lang="en-US" dirty="0"/>
              <a:t>There’s more than one way to the top…you have to discover what is the best way for your community to get there</a:t>
            </a:r>
          </a:p>
          <a:p>
            <a:r>
              <a:rPr lang="en-US" dirty="0"/>
              <a:t>And you will fail trying to reach the summit…possibly many times</a:t>
            </a:r>
          </a:p>
        </p:txBody>
      </p:sp>
    </p:spTree>
    <p:extLst>
      <p:ext uri="{BB962C8B-B14F-4D97-AF65-F5344CB8AC3E}">
        <p14:creationId xmlns:p14="http://schemas.microsoft.com/office/powerpoint/2010/main" val="128503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6792E-93E3-44EC-AB15-228EFB4B0AC3}"/>
              </a:ext>
            </a:extLst>
          </p:cNvPr>
          <p:cNvSpPr>
            <a:spLocks noGrp="1"/>
          </p:cNvSpPr>
          <p:nvPr>
            <p:ph type="title"/>
          </p:nvPr>
        </p:nvSpPr>
        <p:spPr>
          <a:xfrm>
            <a:off x="628650" y="365127"/>
            <a:ext cx="7886700" cy="1048038"/>
          </a:xfrm>
        </p:spPr>
        <p:txBody>
          <a:bodyPr/>
          <a:lstStyle/>
          <a:p>
            <a:r>
              <a:rPr lang="en-US" dirty="0"/>
              <a:t>Basic Hiking Needs</a:t>
            </a:r>
          </a:p>
        </p:txBody>
      </p:sp>
      <p:sp>
        <p:nvSpPr>
          <p:cNvPr id="3" name="Content Placeholder 2">
            <a:extLst>
              <a:ext uri="{FF2B5EF4-FFF2-40B4-BE49-F238E27FC236}">
                <a16:creationId xmlns="" xmlns:a16="http://schemas.microsoft.com/office/drawing/2014/main" id="{52DE21C4-DC56-4771-B6EC-02167B847F94}"/>
              </a:ext>
            </a:extLst>
          </p:cNvPr>
          <p:cNvSpPr>
            <a:spLocks noGrp="1"/>
          </p:cNvSpPr>
          <p:nvPr>
            <p:ph idx="1"/>
          </p:nvPr>
        </p:nvSpPr>
        <p:spPr>
          <a:xfrm>
            <a:off x="628650" y="1413165"/>
            <a:ext cx="7886700" cy="4763798"/>
          </a:xfrm>
        </p:spPr>
        <p:txBody>
          <a:bodyPr>
            <a:normAutofit lnSpcReduction="10000"/>
          </a:bodyPr>
          <a:lstStyle/>
          <a:p>
            <a:r>
              <a:rPr lang="en-US" dirty="0"/>
              <a:t>Pick a summit:</a:t>
            </a:r>
          </a:p>
          <a:p>
            <a:pPr lvl="1"/>
            <a:r>
              <a:rPr lang="en-US" dirty="0"/>
              <a:t>Goals/aims/purpose and relevance</a:t>
            </a:r>
          </a:p>
          <a:p>
            <a:r>
              <a:rPr lang="en-US" dirty="0"/>
              <a:t>A trail:  </a:t>
            </a:r>
          </a:p>
          <a:p>
            <a:pPr lvl="1"/>
            <a:r>
              <a:rPr lang="en-US" dirty="0"/>
              <a:t>Theory of change and equity</a:t>
            </a:r>
          </a:p>
          <a:p>
            <a:r>
              <a:rPr lang="en-US" dirty="0"/>
              <a:t>Your gear:  </a:t>
            </a:r>
          </a:p>
          <a:p>
            <a:pPr lvl="1"/>
            <a:r>
              <a:rPr lang="en-US" dirty="0"/>
              <a:t>Resources, programs and initiatives</a:t>
            </a:r>
          </a:p>
          <a:p>
            <a:r>
              <a:rPr lang="en-US" dirty="0"/>
              <a:t>Topo maps and hiker’s guides:  </a:t>
            </a:r>
          </a:p>
          <a:p>
            <a:pPr lvl="1"/>
            <a:r>
              <a:rPr lang="en-US" dirty="0"/>
              <a:t>Data</a:t>
            </a:r>
          </a:p>
          <a:p>
            <a:r>
              <a:rPr lang="en-US" dirty="0"/>
              <a:t>Engaging those who come with you or those you encounter:  </a:t>
            </a:r>
          </a:p>
          <a:p>
            <a:pPr lvl="1"/>
            <a:r>
              <a:rPr lang="en-US" dirty="0"/>
              <a:t>Leadership and community engagement</a:t>
            </a:r>
          </a:p>
          <a:p>
            <a:pPr marL="457200" lvl="1" indent="0">
              <a:buNone/>
            </a:pPr>
            <a:endParaRPr lang="en-US" dirty="0"/>
          </a:p>
          <a:p>
            <a:endParaRPr lang="en-US" dirty="0"/>
          </a:p>
        </p:txBody>
      </p:sp>
      <p:pic>
        <p:nvPicPr>
          <p:cNvPr id="3076" name="Picture 4" descr="Image result for hiking gear">
            <a:extLst>
              <a:ext uri="{FF2B5EF4-FFF2-40B4-BE49-F238E27FC236}">
                <a16:creationId xmlns="" xmlns:a16="http://schemas.microsoft.com/office/drawing/2014/main" id="{C162B624-84BD-460C-A141-EC3AB114B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854" y="2039187"/>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06792E-93E3-44EC-AB15-228EFB4B0AC3}"/>
              </a:ext>
            </a:extLst>
          </p:cNvPr>
          <p:cNvSpPr>
            <a:spLocks noGrp="1"/>
          </p:cNvSpPr>
          <p:nvPr>
            <p:ph type="title"/>
          </p:nvPr>
        </p:nvSpPr>
        <p:spPr>
          <a:xfrm>
            <a:off x="628650" y="365127"/>
            <a:ext cx="7886700" cy="1048038"/>
          </a:xfrm>
        </p:spPr>
        <p:txBody>
          <a:bodyPr/>
          <a:lstStyle/>
          <a:p>
            <a:r>
              <a:rPr lang="en-US" dirty="0"/>
              <a:t>Basic Hiking Needs</a:t>
            </a:r>
          </a:p>
        </p:txBody>
      </p:sp>
      <p:sp>
        <p:nvSpPr>
          <p:cNvPr id="3" name="Content Placeholder 2">
            <a:extLst>
              <a:ext uri="{FF2B5EF4-FFF2-40B4-BE49-F238E27FC236}">
                <a16:creationId xmlns="" xmlns:a16="http://schemas.microsoft.com/office/drawing/2014/main" id="{52DE21C4-DC56-4771-B6EC-02167B847F94}"/>
              </a:ext>
            </a:extLst>
          </p:cNvPr>
          <p:cNvSpPr>
            <a:spLocks noGrp="1"/>
          </p:cNvSpPr>
          <p:nvPr>
            <p:ph idx="1"/>
          </p:nvPr>
        </p:nvSpPr>
        <p:spPr>
          <a:xfrm>
            <a:off x="628650" y="1413165"/>
            <a:ext cx="7886700" cy="4763798"/>
          </a:xfrm>
        </p:spPr>
        <p:txBody>
          <a:bodyPr>
            <a:normAutofit/>
          </a:bodyPr>
          <a:lstStyle/>
          <a:p>
            <a:r>
              <a:rPr lang="en-US" dirty="0"/>
              <a:t>Pace and patience on the hike: </a:t>
            </a:r>
          </a:p>
          <a:p>
            <a:pPr lvl="1"/>
            <a:r>
              <a:rPr lang="en-US" dirty="0"/>
              <a:t>Time/opportunity horizons and keeping the long view in mind</a:t>
            </a:r>
          </a:p>
          <a:p>
            <a:r>
              <a:rPr lang="en-US" dirty="0"/>
              <a:t>Anticipated view from the top:  </a:t>
            </a:r>
          </a:p>
          <a:p>
            <a:pPr lvl="1"/>
            <a:r>
              <a:rPr lang="en-US" dirty="0"/>
              <a:t>Seeing the whole picture (system thinking)</a:t>
            </a:r>
          </a:p>
          <a:p>
            <a:pPr marL="0" indent="0">
              <a:buNone/>
            </a:pPr>
            <a:endParaRPr lang="en-US" dirty="0"/>
          </a:p>
        </p:txBody>
      </p:sp>
      <p:pic>
        <p:nvPicPr>
          <p:cNvPr id="7" name="Picture 6" descr="A large mountain in the background&#10;&#10;Description generated with very high confidence">
            <a:extLst>
              <a:ext uri="{FF2B5EF4-FFF2-40B4-BE49-F238E27FC236}">
                <a16:creationId xmlns="" xmlns:a16="http://schemas.microsoft.com/office/drawing/2014/main" id="{34B87002-F9F9-4D71-88ED-8B43B8FD8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3671197"/>
            <a:ext cx="5396260" cy="2851656"/>
          </a:xfrm>
          <a:prstGeom prst="rect">
            <a:avLst/>
          </a:prstGeom>
        </p:spPr>
      </p:pic>
    </p:spTree>
    <p:extLst>
      <p:ext uri="{BB962C8B-B14F-4D97-AF65-F5344CB8AC3E}">
        <p14:creationId xmlns:p14="http://schemas.microsoft.com/office/powerpoint/2010/main" val="334251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69BFD-8F3B-4B98-8B34-3FB236F25655}"/>
              </a:ext>
            </a:extLst>
          </p:cNvPr>
          <p:cNvSpPr>
            <a:spLocks noGrp="1"/>
          </p:cNvSpPr>
          <p:nvPr>
            <p:ph type="title"/>
          </p:nvPr>
        </p:nvSpPr>
        <p:spPr/>
        <p:txBody>
          <a:bodyPr/>
          <a:lstStyle/>
          <a:p>
            <a:r>
              <a:rPr lang="en-US" dirty="0"/>
              <a:t>What Summit to Conquer?</a:t>
            </a:r>
          </a:p>
        </p:txBody>
      </p:sp>
      <p:sp>
        <p:nvSpPr>
          <p:cNvPr id="3" name="Content Placeholder 2">
            <a:extLst>
              <a:ext uri="{FF2B5EF4-FFF2-40B4-BE49-F238E27FC236}">
                <a16:creationId xmlns="" xmlns:a16="http://schemas.microsoft.com/office/drawing/2014/main" id="{48087B75-700E-4CCD-85D9-8876FDA6E60E}"/>
              </a:ext>
            </a:extLst>
          </p:cNvPr>
          <p:cNvSpPr>
            <a:spLocks noGrp="1"/>
          </p:cNvSpPr>
          <p:nvPr>
            <p:ph idx="1"/>
          </p:nvPr>
        </p:nvSpPr>
        <p:spPr/>
        <p:txBody>
          <a:bodyPr>
            <a:normAutofit fontScale="92500" lnSpcReduction="10000"/>
          </a:bodyPr>
          <a:lstStyle/>
          <a:p>
            <a:r>
              <a:rPr lang="en-US" dirty="0"/>
              <a:t>Aim</a:t>
            </a:r>
          </a:p>
          <a:p>
            <a:r>
              <a:rPr lang="en-US" dirty="0"/>
              <a:t>Purpose</a:t>
            </a:r>
          </a:p>
          <a:p>
            <a:r>
              <a:rPr lang="en-US" dirty="0"/>
              <a:t>Value Statement</a:t>
            </a:r>
          </a:p>
          <a:p>
            <a:r>
              <a:rPr lang="en-US" dirty="0"/>
              <a:t>Relevance</a:t>
            </a:r>
          </a:p>
          <a:p>
            <a:pPr lvl="1"/>
            <a:r>
              <a:rPr lang="en-US" dirty="0"/>
              <a:t>CHNAs</a:t>
            </a:r>
          </a:p>
          <a:p>
            <a:pPr lvl="1"/>
            <a:r>
              <a:rPr lang="en-US" dirty="0"/>
              <a:t>True community conversations</a:t>
            </a:r>
          </a:p>
          <a:p>
            <a:pPr lvl="1"/>
            <a:r>
              <a:rPr lang="en-US" dirty="0"/>
              <a:t>Community assets</a:t>
            </a:r>
          </a:p>
          <a:p>
            <a:r>
              <a:rPr lang="en-US" dirty="0"/>
              <a:t>Different methods to pick a goal…</a:t>
            </a:r>
          </a:p>
          <a:p>
            <a:pPr lvl="1"/>
            <a:r>
              <a:rPr lang="en-US" dirty="0"/>
              <a:t>Aim statements</a:t>
            </a:r>
          </a:p>
          <a:p>
            <a:pPr lvl="1"/>
            <a:r>
              <a:rPr lang="en-US" dirty="0"/>
              <a:t>SMART Goals</a:t>
            </a:r>
          </a:p>
          <a:p>
            <a:pPr lvl="1"/>
            <a:r>
              <a:rPr lang="en-US" dirty="0"/>
              <a:t>Value proposition development</a:t>
            </a:r>
          </a:p>
        </p:txBody>
      </p:sp>
      <p:pic>
        <p:nvPicPr>
          <p:cNvPr id="5" name="Picture 4" descr="A view of a mountain&#10;&#10;Description generated with very high confidence">
            <a:extLst>
              <a:ext uri="{FF2B5EF4-FFF2-40B4-BE49-F238E27FC236}">
                <a16:creationId xmlns="" xmlns:a16="http://schemas.microsoft.com/office/drawing/2014/main" id="{6E1BFA25-13D9-4CB6-847C-BD9138C5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641" y="1527160"/>
            <a:ext cx="3950208" cy="2243328"/>
          </a:xfrm>
          <a:prstGeom prst="rect">
            <a:avLst/>
          </a:prstGeom>
        </p:spPr>
      </p:pic>
    </p:spTree>
    <p:extLst>
      <p:ext uri="{BB962C8B-B14F-4D97-AF65-F5344CB8AC3E}">
        <p14:creationId xmlns:p14="http://schemas.microsoft.com/office/powerpoint/2010/main" val="34702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966CD-31A8-4564-AE87-A42366170100}"/>
              </a:ext>
            </a:extLst>
          </p:cNvPr>
          <p:cNvSpPr>
            <a:spLocks noGrp="1"/>
          </p:cNvSpPr>
          <p:nvPr>
            <p:ph type="title"/>
          </p:nvPr>
        </p:nvSpPr>
        <p:spPr/>
        <p:txBody>
          <a:bodyPr/>
          <a:lstStyle/>
          <a:p>
            <a:r>
              <a:rPr lang="en-US" dirty="0"/>
              <a:t>What Trail Do We Take?</a:t>
            </a:r>
          </a:p>
        </p:txBody>
      </p:sp>
      <p:sp>
        <p:nvSpPr>
          <p:cNvPr id="3" name="Content Placeholder 2">
            <a:extLst>
              <a:ext uri="{FF2B5EF4-FFF2-40B4-BE49-F238E27FC236}">
                <a16:creationId xmlns="" xmlns:a16="http://schemas.microsoft.com/office/drawing/2014/main" id="{BF1F1BA4-FA58-4DFA-8F89-7E254526D314}"/>
              </a:ext>
            </a:extLst>
          </p:cNvPr>
          <p:cNvSpPr>
            <a:spLocks noGrp="1"/>
          </p:cNvSpPr>
          <p:nvPr>
            <p:ph idx="1"/>
          </p:nvPr>
        </p:nvSpPr>
        <p:spPr/>
        <p:txBody>
          <a:bodyPr/>
          <a:lstStyle/>
          <a:p>
            <a:r>
              <a:rPr lang="en-US" dirty="0"/>
              <a:t>Not all trails are the same!</a:t>
            </a:r>
          </a:p>
          <a:p>
            <a:pPr lvl="1"/>
            <a:r>
              <a:rPr lang="en-US" dirty="0"/>
              <a:t>Steep vs easy climb, short vs long, etc.</a:t>
            </a:r>
          </a:p>
          <a:p>
            <a:pPr lvl="1"/>
            <a:r>
              <a:rPr lang="en-US" dirty="0"/>
              <a:t>Some are more equitable than others</a:t>
            </a:r>
          </a:p>
          <a:p>
            <a:r>
              <a:rPr lang="en-US" dirty="0"/>
              <a:t>What’s your theory for getting there (what are you trying to change)?</a:t>
            </a:r>
          </a:p>
          <a:p>
            <a:pPr lvl="1"/>
            <a:r>
              <a:rPr lang="en-US" dirty="0"/>
              <a:t>Driver diagrams</a:t>
            </a:r>
          </a:p>
          <a:p>
            <a:pPr lvl="1"/>
            <a:r>
              <a:rPr lang="en-US" dirty="0"/>
              <a:t>Causal loops</a:t>
            </a:r>
          </a:p>
          <a:p>
            <a:pPr lvl="1"/>
            <a:r>
              <a:rPr lang="en-US" dirty="0"/>
              <a:t>LEAN</a:t>
            </a:r>
          </a:p>
          <a:p>
            <a:pPr lvl="1"/>
            <a:r>
              <a:rPr lang="en-US" dirty="0"/>
              <a:t>Triple Aim</a:t>
            </a:r>
          </a:p>
          <a:p>
            <a:pPr lvl="1"/>
            <a:r>
              <a:rPr lang="en-US" dirty="0" err="1"/>
              <a:t>ReThink</a:t>
            </a:r>
            <a:r>
              <a:rPr lang="en-US" dirty="0"/>
              <a:t> Health (Stewardship, Strategy, Financing)</a:t>
            </a:r>
          </a:p>
          <a:p>
            <a:pPr lvl="1"/>
            <a:endParaRPr lang="en-US" dirty="0"/>
          </a:p>
        </p:txBody>
      </p:sp>
    </p:spTree>
    <p:extLst>
      <p:ext uri="{BB962C8B-B14F-4D97-AF65-F5344CB8AC3E}">
        <p14:creationId xmlns:p14="http://schemas.microsoft.com/office/powerpoint/2010/main" val="36698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TotalTime>
  <Words>1349</Words>
  <Application>Microsoft Office PowerPoint</Application>
  <PresentationFormat>On-screen Show (4:3)</PresentationFormat>
  <Paragraphs>245</Paragraphs>
  <Slides>35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Courier New</vt:lpstr>
      <vt:lpstr>Gadugi</vt:lpstr>
      <vt:lpstr>Mangal</vt:lpstr>
      <vt:lpstr>Symbol</vt:lpstr>
      <vt:lpstr>Times New Roman</vt:lpstr>
      <vt:lpstr>Office Theme</vt:lpstr>
      <vt:lpstr>All Mountains Are Different</vt:lpstr>
      <vt:lpstr>Introductions</vt:lpstr>
      <vt:lpstr>Introductions</vt:lpstr>
      <vt:lpstr>No One Size Fits All</vt:lpstr>
      <vt:lpstr>More Than One Trail to the Top</vt:lpstr>
      <vt:lpstr>Basic Hiking Needs</vt:lpstr>
      <vt:lpstr>Basic Hiking Needs</vt:lpstr>
      <vt:lpstr>What Summit to Conquer?</vt:lpstr>
      <vt:lpstr>What Trail Do We Take?</vt:lpstr>
      <vt:lpstr>What Do You Take With You? </vt:lpstr>
      <vt:lpstr>Do I Trust This Map?</vt:lpstr>
      <vt:lpstr>Who Is With Us? Who Will We Meet?</vt:lpstr>
      <vt:lpstr>Is This a Race?</vt:lpstr>
      <vt:lpstr>What’s the View From the Top?</vt:lpstr>
      <vt:lpstr>New Mexico Examples</vt:lpstr>
      <vt:lpstr>PowerPoint Presentation</vt:lpstr>
      <vt:lpstr>PowerPoint Presentation</vt:lpstr>
      <vt:lpstr>PowerPoint Presentation</vt:lpstr>
      <vt:lpstr>PowerPoint Presentation</vt:lpstr>
      <vt:lpstr>Accountable Health Communities</vt:lpstr>
      <vt:lpstr>Accountable Health Communities</vt:lpstr>
      <vt:lpstr>ReThink Ventures</vt:lpstr>
      <vt:lpstr>PowerPoint Presentation</vt:lpstr>
      <vt:lpstr>Anchor Institutions</vt:lpstr>
      <vt:lpstr>Healthy Neighborhoods Albuquerque</vt:lpstr>
      <vt:lpstr>PowerPoint Presentation</vt:lpstr>
      <vt:lpstr>PowerPoint Presentation</vt:lpstr>
      <vt:lpstr> Pueblo Triple Aim  Making Pueblo Colorado’s Healthiest County</vt:lpstr>
      <vt:lpstr>The Good News</vt:lpstr>
      <vt:lpstr>The Not So Good News</vt:lpstr>
      <vt:lpstr>Purpose Statement</vt:lpstr>
      <vt:lpstr>PTAC’s Three Pillars</vt:lpstr>
      <vt:lpstr>Pueblo Triple Aim Coalition</vt:lpstr>
      <vt:lpstr> Focus Areas</vt:lpstr>
      <vt:lpstr>Come Hiking With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Mountains Are Different</dc:title>
  <dc:creator>Matt Guy</dc:creator>
  <cp:lastModifiedBy>Stephanie Ondrias2</cp:lastModifiedBy>
  <cp:revision>19</cp:revision>
  <cp:lastPrinted>2018-01-29T21:25:29Z</cp:lastPrinted>
  <dcterms:created xsi:type="dcterms:W3CDTF">2017-10-03T22:30:07Z</dcterms:created>
  <dcterms:modified xsi:type="dcterms:W3CDTF">2018-02-06T18:53:36Z</dcterms:modified>
</cp:coreProperties>
</file>