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41"/>
  </p:notesMasterIdLst>
  <p:sldIdLst>
    <p:sldId id="278" r:id="rId3"/>
    <p:sldId id="322" r:id="rId4"/>
    <p:sldId id="367" r:id="rId5"/>
    <p:sldId id="331" r:id="rId6"/>
    <p:sldId id="382" r:id="rId7"/>
    <p:sldId id="383" r:id="rId8"/>
    <p:sldId id="384" r:id="rId9"/>
    <p:sldId id="379" r:id="rId10"/>
    <p:sldId id="304" r:id="rId11"/>
    <p:sldId id="347" r:id="rId12"/>
    <p:sldId id="360" r:id="rId13"/>
    <p:sldId id="259" r:id="rId14"/>
    <p:sldId id="260" r:id="rId15"/>
    <p:sldId id="310" r:id="rId16"/>
    <p:sldId id="305" r:id="rId17"/>
    <p:sldId id="348" r:id="rId18"/>
    <p:sldId id="333" r:id="rId19"/>
    <p:sldId id="334" r:id="rId20"/>
    <p:sldId id="335" r:id="rId21"/>
    <p:sldId id="306" r:id="rId22"/>
    <p:sldId id="336" r:id="rId23"/>
    <p:sldId id="359" r:id="rId24"/>
    <p:sldId id="307" r:id="rId25"/>
    <p:sldId id="377" r:id="rId26"/>
    <p:sldId id="342" r:id="rId27"/>
    <p:sldId id="357" r:id="rId28"/>
    <p:sldId id="308" r:id="rId29"/>
    <p:sldId id="309" r:id="rId30"/>
    <p:sldId id="338" r:id="rId31"/>
    <p:sldId id="280" r:id="rId32"/>
    <p:sldId id="267" r:id="rId33"/>
    <p:sldId id="268" r:id="rId34"/>
    <p:sldId id="344" r:id="rId35"/>
    <p:sldId id="352" r:id="rId36"/>
    <p:sldId id="289" r:id="rId37"/>
    <p:sldId id="292" r:id="rId38"/>
    <p:sldId id="323" r:id="rId39"/>
    <p:sldId id="294" r:id="rId40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9911" autoAdjust="0"/>
  </p:normalViewPr>
  <p:slideViewPr>
    <p:cSldViewPr>
      <p:cViewPr varScale="1">
        <p:scale>
          <a:sx n="42" d="100"/>
          <a:sy n="42" d="100"/>
        </p:scale>
        <p:origin x="132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9FC6C3-EA3C-48CD-8C72-51A2DF6F21CD}" type="doc">
      <dgm:prSet loTypeId="urn:microsoft.com/office/officeart/2005/8/layout/radial4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AC9486B-7E3F-4A85-BD2E-260EE37FA470}">
      <dgm:prSet phldrT="[Text]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 smtClean="0"/>
            <a:t>EIM Solution</a:t>
          </a:r>
          <a:endParaRPr lang="en-US" b="1" dirty="0"/>
        </a:p>
      </dgm:t>
    </dgm:pt>
    <dgm:pt modelId="{65993AEF-BF28-4E04-861D-10D26BA7E74E}" type="parTrans" cxnId="{0DFC619E-DE13-4B5A-A2AD-5ECBE73E61D0}">
      <dgm:prSet/>
      <dgm:spPr/>
      <dgm:t>
        <a:bodyPr/>
        <a:lstStyle/>
        <a:p>
          <a:endParaRPr lang="en-US"/>
        </a:p>
      </dgm:t>
    </dgm:pt>
    <dgm:pt modelId="{DE1ED095-74BA-4D9D-86DF-9E4BD525FF53}" type="sibTrans" cxnId="{0DFC619E-DE13-4B5A-A2AD-5ECBE73E61D0}">
      <dgm:prSet/>
      <dgm:spPr/>
      <dgm:t>
        <a:bodyPr/>
        <a:lstStyle/>
        <a:p>
          <a:endParaRPr lang="en-US"/>
        </a:p>
      </dgm:t>
    </dgm:pt>
    <dgm:pt modelId="{69DDC82B-58C1-4F87-B547-60468E4E83F7}">
      <dgm:prSet phldrT="[Text]"/>
      <dgm:spPr>
        <a:ln>
          <a:solidFill>
            <a:srgbClr val="00B05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 smtClean="0">
              <a:solidFill>
                <a:srgbClr val="00B050"/>
              </a:solidFill>
            </a:rPr>
            <a:t>Healthcare Systems</a:t>
          </a:r>
          <a:endParaRPr lang="en-US" b="1" dirty="0">
            <a:solidFill>
              <a:srgbClr val="00B050"/>
            </a:solidFill>
          </a:endParaRPr>
        </a:p>
      </dgm:t>
    </dgm:pt>
    <dgm:pt modelId="{7D1B93D5-8D17-4CA3-8DE4-7BB07E61F63F}" type="parTrans" cxnId="{740A779D-58BA-46AD-A0E1-A47AC4380D5F}">
      <dgm:prSet/>
      <dgm:spPr>
        <a:effectLst/>
      </dgm:spPr>
      <dgm:t>
        <a:bodyPr/>
        <a:lstStyle/>
        <a:p>
          <a:endParaRPr lang="en-US" dirty="0"/>
        </a:p>
      </dgm:t>
    </dgm:pt>
    <dgm:pt modelId="{C2A7BECF-17F3-440B-96FD-6E67974638ED}" type="sibTrans" cxnId="{740A779D-58BA-46AD-A0E1-A47AC4380D5F}">
      <dgm:prSet/>
      <dgm:spPr/>
      <dgm:t>
        <a:bodyPr/>
        <a:lstStyle/>
        <a:p>
          <a:endParaRPr lang="en-US"/>
        </a:p>
      </dgm:t>
    </dgm:pt>
    <dgm:pt modelId="{1F945F1C-5EEA-4575-9D73-2B5B830C3966}">
      <dgm:prSet phldrT="[Text]"/>
      <dgm:spPr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 smtClean="0">
              <a:solidFill>
                <a:schemeClr val="accent1"/>
              </a:solidFill>
            </a:rPr>
            <a:t>Community  Resources</a:t>
          </a:r>
          <a:endParaRPr lang="en-US" b="1" dirty="0">
            <a:solidFill>
              <a:schemeClr val="accent1"/>
            </a:solidFill>
          </a:endParaRPr>
        </a:p>
      </dgm:t>
    </dgm:pt>
    <dgm:pt modelId="{CE337898-74A1-4764-8D8F-03A4F5A7A236}" type="parTrans" cxnId="{753B996F-5389-488B-953F-253754242086}">
      <dgm:prSet/>
      <dgm:spPr>
        <a:effectLst/>
      </dgm:spPr>
      <dgm:t>
        <a:bodyPr/>
        <a:lstStyle/>
        <a:p>
          <a:endParaRPr lang="en-US" dirty="0"/>
        </a:p>
      </dgm:t>
    </dgm:pt>
    <dgm:pt modelId="{55B6D897-10C7-443F-ABC4-95ECBBAC0D51}" type="sibTrans" cxnId="{753B996F-5389-488B-953F-253754242086}">
      <dgm:prSet/>
      <dgm:spPr/>
      <dgm:t>
        <a:bodyPr/>
        <a:lstStyle/>
        <a:p>
          <a:endParaRPr lang="en-US"/>
        </a:p>
      </dgm:t>
    </dgm:pt>
    <dgm:pt modelId="{92B8D359-2AA2-4873-BEDD-F69EF1A04E10}">
      <dgm:prSet phldrT="[Text]"/>
      <dgm:spPr>
        <a:ln>
          <a:solidFill>
            <a:schemeClr val="accent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 smtClean="0">
              <a:solidFill>
                <a:srgbClr val="C00000"/>
              </a:solidFill>
            </a:rPr>
            <a:t>Active Health Technology</a:t>
          </a:r>
          <a:endParaRPr lang="en-US" b="1" dirty="0">
            <a:solidFill>
              <a:srgbClr val="C00000"/>
            </a:solidFill>
          </a:endParaRPr>
        </a:p>
      </dgm:t>
    </dgm:pt>
    <dgm:pt modelId="{46E011F3-D8B2-4942-A904-AB850759D2EA}" type="parTrans" cxnId="{6F1432BC-C819-46BB-BA01-B5E87F9DE96D}">
      <dgm:prSet/>
      <dgm:spPr>
        <a:effectLst/>
      </dgm:spPr>
      <dgm:t>
        <a:bodyPr/>
        <a:lstStyle/>
        <a:p>
          <a:endParaRPr lang="en-US" dirty="0"/>
        </a:p>
      </dgm:t>
    </dgm:pt>
    <dgm:pt modelId="{E5455646-C115-4ADD-A502-469EEF41F7ED}" type="sibTrans" cxnId="{6F1432BC-C819-46BB-BA01-B5E87F9DE96D}">
      <dgm:prSet/>
      <dgm:spPr/>
      <dgm:t>
        <a:bodyPr/>
        <a:lstStyle/>
        <a:p>
          <a:endParaRPr lang="en-US"/>
        </a:p>
      </dgm:t>
    </dgm:pt>
    <dgm:pt modelId="{FEE72444-B9D7-4361-A780-5EC0F3B7AA29}" type="pres">
      <dgm:prSet presAssocID="{B69FC6C3-EA3C-48CD-8C72-51A2DF6F21C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FE0209-C73C-49FF-8A92-E379D211B779}" type="pres">
      <dgm:prSet presAssocID="{CAC9486B-7E3F-4A85-BD2E-260EE37FA470}" presName="centerShape" presStyleLbl="node0" presStyleIdx="0" presStyleCnt="1"/>
      <dgm:spPr/>
      <dgm:t>
        <a:bodyPr/>
        <a:lstStyle/>
        <a:p>
          <a:endParaRPr lang="en-US"/>
        </a:p>
      </dgm:t>
    </dgm:pt>
    <dgm:pt modelId="{BD3EFC93-FF9E-4D1E-A25E-90B2629906E1}" type="pres">
      <dgm:prSet presAssocID="{7D1B93D5-8D17-4CA3-8DE4-7BB07E61F63F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A6A58798-DCF7-457F-ACD5-53C1AFC3708D}" type="pres">
      <dgm:prSet presAssocID="{69DDC82B-58C1-4F87-B547-60468E4E83F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FB8A01-6429-43C4-A2A2-1FA038B56CDD}" type="pres">
      <dgm:prSet presAssocID="{CE337898-74A1-4764-8D8F-03A4F5A7A236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CE6BEE4-6928-4A55-BD53-2228FA0082FD}" type="pres">
      <dgm:prSet presAssocID="{1F945F1C-5EEA-4575-9D73-2B5B830C396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7ABD0-9C3A-4A9E-935D-1E47C07F8A4F}" type="pres">
      <dgm:prSet presAssocID="{46E011F3-D8B2-4942-A904-AB850759D2EA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1733A2D3-B3E1-4EE6-9BAC-754306753053}" type="pres">
      <dgm:prSet presAssocID="{92B8D359-2AA2-4873-BEDD-F69EF1A04E1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BFC831-03CF-41D0-B002-7C085EE8132C}" type="presOf" srcId="{1F945F1C-5EEA-4575-9D73-2B5B830C3966}" destId="{5CE6BEE4-6928-4A55-BD53-2228FA0082FD}" srcOrd="0" destOrd="0" presId="urn:microsoft.com/office/officeart/2005/8/layout/radial4"/>
    <dgm:cxn modelId="{05E8A200-2C72-4194-A366-DAA775F649E5}" type="presOf" srcId="{92B8D359-2AA2-4873-BEDD-F69EF1A04E10}" destId="{1733A2D3-B3E1-4EE6-9BAC-754306753053}" srcOrd="0" destOrd="0" presId="urn:microsoft.com/office/officeart/2005/8/layout/radial4"/>
    <dgm:cxn modelId="{D790E897-59CF-4437-B081-A86B6CCADFFF}" type="presOf" srcId="{46E011F3-D8B2-4942-A904-AB850759D2EA}" destId="{62E7ABD0-9C3A-4A9E-935D-1E47C07F8A4F}" srcOrd="0" destOrd="0" presId="urn:microsoft.com/office/officeart/2005/8/layout/radial4"/>
    <dgm:cxn modelId="{753B996F-5389-488B-953F-253754242086}" srcId="{CAC9486B-7E3F-4A85-BD2E-260EE37FA470}" destId="{1F945F1C-5EEA-4575-9D73-2B5B830C3966}" srcOrd="1" destOrd="0" parTransId="{CE337898-74A1-4764-8D8F-03A4F5A7A236}" sibTransId="{55B6D897-10C7-443F-ABC4-95ECBBAC0D51}"/>
    <dgm:cxn modelId="{0DFC619E-DE13-4B5A-A2AD-5ECBE73E61D0}" srcId="{B69FC6C3-EA3C-48CD-8C72-51A2DF6F21CD}" destId="{CAC9486B-7E3F-4A85-BD2E-260EE37FA470}" srcOrd="0" destOrd="0" parTransId="{65993AEF-BF28-4E04-861D-10D26BA7E74E}" sibTransId="{DE1ED095-74BA-4D9D-86DF-9E4BD525FF53}"/>
    <dgm:cxn modelId="{6F1432BC-C819-46BB-BA01-B5E87F9DE96D}" srcId="{CAC9486B-7E3F-4A85-BD2E-260EE37FA470}" destId="{92B8D359-2AA2-4873-BEDD-F69EF1A04E10}" srcOrd="2" destOrd="0" parTransId="{46E011F3-D8B2-4942-A904-AB850759D2EA}" sibTransId="{E5455646-C115-4ADD-A502-469EEF41F7ED}"/>
    <dgm:cxn modelId="{F296FA57-7BEE-45B1-9C18-875ACCEEBFF6}" type="presOf" srcId="{7D1B93D5-8D17-4CA3-8DE4-7BB07E61F63F}" destId="{BD3EFC93-FF9E-4D1E-A25E-90B2629906E1}" srcOrd="0" destOrd="0" presId="urn:microsoft.com/office/officeart/2005/8/layout/radial4"/>
    <dgm:cxn modelId="{8461B7BC-302E-41E9-9B9D-149DA44C6170}" type="presOf" srcId="{CAC9486B-7E3F-4A85-BD2E-260EE37FA470}" destId="{BCFE0209-C73C-49FF-8A92-E379D211B779}" srcOrd="0" destOrd="0" presId="urn:microsoft.com/office/officeart/2005/8/layout/radial4"/>
    <dgm:cxn modelId="{71C45789-ED06-420D-AD00-F1AFDB2046C7}" type="presOf" srcId="{69DDC82B-58C1-4F87-B547-60468E4E83F7}" destId="{A6A58798-DCF7-457F-ACD5-53C1AFC3708D}" srcOrd="0" destOrd="0" presId="urn:microsoft.com/office/officeart/2005/8/layout/radial4"/>
    <dgm:cxn modelId="{740A779D-58BA-46AD-A0E1-A47AC4380D5F}" srcId="{CAC9486B-7E3F-4A85-BD2E-260EE37FA470}" destId="{69DDC82B-58C1-4F87-B547-60468E4E83F7}" srcOrd="0" destOrd="0" parTransId="{7D1B93D5-8D17-4CA3-8DE4-7BB07E61F63F}" sibTransId="{C2A7BECF-17F3-440B-96FD-6E67974638ED}"/>
    <dgm:cxn modelId="{562773DF-FE17-4757-91E1-4549239E461B}" type="presOf" srcId="{B69FC6C3-EA3C-48CD-8C72-51A2DF6F21CD}" destId="{FEE72444-B9D7-4361-A780-5EC0F3B7AA29}" srcOrd="0" destOrd="0" presId="urn:microsoft.com/office/officeart/2005/8/layout/radial4"/>
    <dgm:cxn modelId="{9B7BB3EE-42D4-4956-A7AE-21FA128CFCA9}" type="presOf" srcId="{CE337898-74A1-4764-8D8F-03A4F5A7A236}" destId="{90FB8A01-6429-43C4-A2A2-1FA038B56CDD}" srcOrd="0" destOrd="0" presId="urn:microsoft.com/office/officeart/2005/8/layout/radial4"/>
    <dgm:cxn modelId="{9E1B0D3F-25F8-4282-BE4B-491A4A02DE12}" type="presParOf" srcId="{FEE72444-B9D7-4361-A780-5EC0F3B7AA29}" destId="{BCFE0209-C73C-49FF-8A92-E379D211B779}" srcOrd="0" destOrd="0" presId="urn:microsoft.com/office/officeart/2005/8/layout/radial4"/>
    <dgm:cxn modelId="{11B54190-DEC6-4006-B4D0-63A501DFC46C}" type="presParOf" srcId="{FEE72444-B9D7-4361-A780-5EC0F3B7AA29}" destId="{BD3EFC93-FF9E-4D1E-A25E-90B2629906E1}" srcOrd="1" destOrd="0" presId="urn:microsoft.com/office/officeart/2005/8/layout/radial4"/>
    <dgm:cxn modelId="{E90C85D1-9C93-4F40-8D58-50E545BCA6BA}" type="presParOf" srcId="{FEE72444-B9D7-4361-A780-5EC0F3B7AA29}" destId="{A6A58798-DCF7-457F-ACD5-53C1AFC3708D}" srcOrd="2" destOrd="0" presId="urn:microsoft.com/office/officeart/2005/8/layout/radial4"/>
    <dgm:cxn modelId="{DCF66AF5-1BB3-4F3A-A916-FACB97966721}" type="presParOf" srcId="{FEE72444-B9D7-4361-A780-5EC0F3B7AA29}" destId="{90FB8A01-6429-43C4-A2A2-1FA038B56CDD}" srcOrd="3" destOrd="0" presId="urn:microsoft.com/office/officeart/2005/8/layout/radial4"/>
    <dgm:cxn modelId="{16B6505A-3DB5-4841-B181-5E39ADE6CCB3}" type="presParOf" srcId="{FEE72444-B9D7-4361-A780-5EC0F3B7AA29}" destId="{5CE6BEE4-6928-4A55-BD53-2228FA0082FD}" srcOrd="4" destOrd="0" presId="urn:microsoft.com/office/officeart/2005/8/layout/radial4"/>
    <dgm:cxn modelId="{0B426124-EAF2-4320-9A70-D5196BFBFB6A}" type="presParOf" srcId="{FEE72444-B9D7-4361-A780-5EC0F3B7AA29}" destId="{62E7ABD0-9C3A-4A9E-935D-1E47C07F8A4F}" srcOrd="5" destOrd="0" presId="urn:microsoft.com/office/officeart/2005/8/layout/radial4"/>
    <dgm:cxn modelId="{B8C9DDD6-9F9A-41A7-B12D-1B6D081349D5}" type="presParOf" srcId="{FEE72444-B9D7-4361-A780-5EC0F3B7AA29}" destId="{1733A2D3-B3E1-4EE6-9BAC-75430675305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9FC6C3-EA3C-48CD-8C72-51A2DF6F21CD}" type="doc">
      <dgm:prSet loTypeId="urn:microsoft.com/office/officeart/2005/8/layout/radial4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AC9486B-7E3F-4A85-BD2E-260EE37FA470}">
      <dgm:prSet phldrT="[Text]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 smtClean="0"/>
            <a:t>EIM Solution</a:t>
          </a:r>
          <a:endParaRPr lang="en-US" b="1" dirty="0"/>
        </a:p>
      </dgm:t>
    </dgm:pt>
    <dgm:pt modelId="{65993AEF-BF28-4E04-861D-10D26BA7E74E}" type="parTrans" cxnId="{0DFC619E-DE13-4B5A-A2AD-5ECBE73E61D0}">
      <dgm:prSet/>
      <dgm:spPr/>
      <dgm:t>
        <a:bodyPr/>
        <a:lstStyle/>
        <a:p>
          <a:endParaRPr lang="en-US"/>
        </a:p>
      </dgm:t>
    </dgm:pt>
    <dgm:pt modelId="{DE1ED095-74BA-4D9D-86DF-9E4BD525FF53}" type="sibTrans" cxnId="{0DFC619E-DE13-4B5A-A2AD-5ECBE73E61D0}">
      <dgm:prSet/>
      <dgm:spPr/>
      <dgm:t>
        <a:bodyPr/>
        <a:lstStyle/>
        <a:p>
          <a:endParaRPr lang="en-US"/>
        </a:p>
      </dgm:t>
    </dgm:pt>
    <dgm:pt modelId="{69DDC82B-58C1-4F87-B547-60468E4E83F7}">
      <dgm:prSet phldrT="[Text]"/>
      <dgm:spPr>
        <a:solidFill>
          <a:schemeClr val="accent3">
            <a:lumMod val="20000"/>
            <a:lumOff val="80000"/>
          </a:schemeClr>
        </a:solidFill>
        <a:ln>
          <a:solidFill>
            <a:srgbClr val="00B05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 smtClean="0">
              <a:solidFill>
                <a:srgbClr val="00B050"/>
              </a:solidFill>
            </a:rPr>
            <a:t>Healthcare Systems</a:t>
          </a:r>
          <a:endParaRPr lang="en-US" b="1" dirty="0">
            <a:solidFill>
              <a:srgbClr val="00B050"/>
            </a:solidFill>
          </a:endParaRPr>
        </a:p>
      </dgm:t>
    </dgm:pt>
    <dgm:pt modelId="{7D1B93D5-8D17-4CA3-8DE4-7BB07E61F63F}" type="parTrans" cxnId="{740A779D-58BA-46AD-A0E1-A47AC4380D5F}">
      <dgm:prSet/>
      <dgm:spPr/>
      <dgm:t>
        <a:bodyPr/>
        <a:lstStyle/>
        <a:p>
          <a:endParaRPr lang="en-US" dirty="0"/>
        </a:p>
      </dgm:t>
    </dgm:pt>
    <dgm:pt modelId="{C2A7BECF-17F3-440B-96FD-6E67974638ED}" type="sibTrans" cxnId="{740A779D-58BA-46AD-A0E1-A47AC4380D5F}">
      <dgm:prSet/>
      <dgm:spPr/>
      <dgm:t>
        <a:bodyPr/>
        <a:lstStyle/>
        <a:p>
          <a:endParaRPr lang="en-US"/>
        </a:p>
      </dgm:t>
    </dgm:pt>
    <dgm:pt modelId="{1F945F1C-5EEA-4575-9D73-2B5B830C3966}">
      <dgm:prSet phldrT="[Text]"/>
      <dgm:spPr/>
      <dgm:t>
        <a:bodyPr/>
        <a:lstStyle/>
        <a:p>
          <a:r>
            <a:rPr lang="en-US" dirty="0" smtClean="0">
              <a:solidFill>
                <a:schemeClr val="accent1"/>
              </a:solidFill>
            </a:rPr>
            <a:t>Community  Resources</a:t>
          </a:r>
          <a:endParaRPr lang="en-US" dirty="0">
            <a:solidFill>
              <a:schemeClr val="accent1"/>
            </a:solidFill>
          </a:endParaRPr>
        </a:p>
      </dgm:t>
    </dgm:pt>
    <dgm:pt modelId="{CE337898-74A1-4764-8D8F-03A4F5A7A236}" type="parTrans" cxnId="{753B996F-5389-488B-953F-253754242086}">
      <dgm:prSet/>
      <dgm:spPr/>
      <dgm:t>
        <a:bodyPr/>
        <a:lstStyle/>
        <a:p>
          <a:endParaRPr lang="en-US" dirty="0"/>
        </a:p>
      </dgm:t>
    </dgm:pt>
    <dgm:pt modelId="{55B6D897-10C7-443F-ABC4-95ECBBAC0D51}" type="sibTrans" cxnId="{753B996F-5389-488B-953F-253754242086}">
      <dgm:prSet/>
      <dgm:spPr/>
      <dgm:t>
        <a:bodyPr/>
        <a:lstStyle/>
        <a:p>
          <a:endParaRPr lang="en-US"/>
        </a:p>
      </dgm:t>
    </dgm:pt>
    <dgm:pt modelId="{92B8D359-2AA2-4873-BEDD-F69EF1A04E10}">
      <dgm:prSet phldrT="[Text]"/>
      <dgm:spPr>
        <a:ln>
          <a:solidFill>
            <a:schemeClr val="accent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>
              <a:solidFill>
                <a:srgbClr val="C00000"/>
              </a:solidFill>
            </a:rPr>
            <a:t>Active Health Technology</a:t>
          </a:r>
          <a:endParaRPr lang="en-US" dirty="0">
            <a:solidFill>
              <a:srgbClr val="C00000"/>
            </a:solidFill>
          </a:endParaRPr>
        </a:p>
      </dgm:t>
    </dgm:pt>
    <dgm:pt modelId="{46E011F3-D8B2-4942-A904-AB850759D2EA}" type="parTrans" cxnId="{6F1432BC-C819-46BB-BA01-B5E87F9DE96D}">
      <dgm:prSet/>
      <dgm:spPr/>
      <dgm:t>
        <a:bodyPr/>
        <a:lstStyle/>
        <a:p>
          <a:endParaRPr lang="en-US" dirty="0"/>
        </a:p>
      </dgm:t>
    </dgm:pt>
    <dgm:pt modelId="{E5455646-C115-4ADD-A502-469EEF41F7ED}" type="sibTrans" cxnId="{6F1432BC-C819-46BB-BA01-B5E87F9DE96D}">
      <dgm:prSet/>
      <dgm:spPr/>
      <dgm:t>
        <a:bodyPr/>
        <a:lstStyle/>
        <a:p>
          <a:endParaRPr lang="en-US"/>
        </a:p>
      </dgm:t>
    </dgm:pt>
    <dgm:pt modelId="{FEE72444-B9D7-4361-A780-5EC0F3B7AA29}" type="pres">
      <dgm:prSet presAssocID="{B69FC6C3-EA3C-48CD-8C72-51A2DF6F21C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FE0209-C73C-49FF-8A92-E379D211B779}" type="pres">
      <dgm:prSet presAssocID="{CAC9486B-7E3F-4A85-BD2E-260EE37FA470}" presName="centerShape" presStyleLbl="node0" presStyleIdx="0" presStyleCnt="1"/>
      <dgm:spPr/>
      <dgm:t>
        <a:bodyPr/>
        <a:lstStyle/>
        <a:p>
          <a:endParaRPr lang="en-US"/>
        </a:p>
      </dgm:t>
    </dgm:pt>
    <dgm:pt modelId="{BD3EFC93-FF9E-4D1E-A25E-90B2629906E1}" type="pres">
      <dgm:prSet presAssocID="{7D1B93D5-8D17-4CA3-8DE4-7BB07E61F63F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A6A58798-DCF7-457F-ACD5-53C1AFC3708D}" type="pres">
      <dgm:prSet presAssocID="{69DDC82B-58C1-4F87-B547-60468E4E83F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FB8A01-6429-43C4-A2A2-1FA038B56CDD}" type="pres">
      <dgm:prSet presAssocID="{CE337898-74A1-4764-8D8F-03A4F5A7A236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CE6BEE4-6928-4A55-BD53-2228FA0082FD}" type="pres">
      <dgm:prSet presAssocID="{1F945F1C-5EEA-4575-9D73-2B5B830C396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7ABD0-9C3A-4A9E-935D-1E47C07F8A4F}" type="pres">
      <dgm:prSet presAssocID="{46E011F3-D8B2-4942-A904-AB850759D2EA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1733A2D3-B3E1-4EE6-9BAC-754306753053}" type="pres">
      <dgm:prSet presAssocID="{92B8D359-2AA2-4873-BEDD-F69EF1A04E1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E96A6B-82DA-4C9F-BE1C-57DFDECF9068}" type="presOf" srcId="{1F945F1C-5EEA-4575-9D73-2B5B830C3966}" destId="{5CE6BEE4-6928-4A55-BD53-2228FA0082FD}" srcOrd="0" destOrd="0" presId="urn:microsoft.com/office/officeart/2005/8/layout/radial4"/>
    <dgm:cxn modelId="{753B996F-5389-488B-953F-253754242086}" srcId="{CAC9486B-7E3F-4A85-BD2E-260EE37FA470}" destId="{1F945F1C-5EEA-4575-9D73-2B5B830C3966}" srcOrd="1" destOrd="0" parTransId="{CE337898-74A1-4764-8D8F-03A4F5A7A236}" sibTransId="{55B6D897-10C7-443F-ABC4-95ECBBAC0D51}"/>
    <dgm:cxn modelId="{0DFC619E-DE13-4B5A-A2AD-5ECBE73E61D0}" srcId="{B69FC6C3-EA3C-48CD-8C72-51A2DF6F21CD}" destId="{CAC9486B-7E3F-4A85-BD2E-260EE37FA470}" srcOrd="0" destOrd="0" parTransId="{65993AEF-BF28-4E04-861D-10D26BA7E74E}" sibTransId="{DE1ED095-74BA-4D9D-86DF-9E4BD525FF53}"/>
    <dgm:cxn modelId="{6F1432BC-C819-46BB-BA01-B5E87F9DE96D}" srcId="{CAC9486B-7E3F-4A85-BD2E-260EE37FA470}" destId="{92B8D359-2AA2-4873-BEDD-F69EF1A04E10}" srcOrd="2" destOrd="0" parTransId="{46E011F3-D8B2-4942-A904-AB850759D2EA}" sibTransId="{E5455646-C115-4ADD-A502-469EEF41F7ED}"/>
    <dgm:cxn modelId="{0CA23A5E-CFCC-4F52-82A5-6EE2D7720520}" type="presOf" srcId="{7D1B93D5-8D17-4CA3-8DE4-7BB07E61F63F}" destId="{BD3EFC93-FF9E-4D1E-A25E-90B2629906E1}" srcOrd="0" destOrd="0" presId="urn:microsoft.com/office/officeart/2005/8/layout/radial4"/>
    <dgm:cxn modelId="{D45B1463-AC35-4259-9922-05A6D0A47D94}" type="presOf" srcId="{92B8D359-2AA2-4873-BEDD-F69EF1A04E10}" destId="{1733A2D3-B3E1-4EE6-9BAC-754306753053}" srcOrd="0" destOrd="0" presId="urn:microsoft.com/office/officeart/2005/8/layout/radial4"/>
    <dgm:cxn modelId="{740A779D-58BA-46AD-A0E1-A47AC4380D5F}" srcId="{CAC9486B-7E3F-4A85-BD2E-260EE37FA470}" destId="{69DDC82B-58C1-4F87-B547-60468E4E83F7}" srcOrd="0" destOrd="0" parTransId="{7D1B93D5-8D17-4CA3-8DE4-7BB07E61F63F}" sibTransId="{C2A7BECF-17F3-440B-96FD-6E67974638ED}"/>
    <dgm:cxn modelId="{093076B5-C172-4FA9-91D1-384464AE8B88}" type="presOf" srcId="{46E011F3-D8B2-4942-A904-AB850759D2EA}" destId="{62E7ABD0-9C3A-4A9E-935D-1E47C07F8A4F}" srcOrd="0" destOrd="0" presId="urn:microsoft.com/office/officeart/2005/8/layout/radial4"/>
    <dgm:cxn modelId="{1D2560D5-CD13-499D-A648-3DA2528A614E}" type="presOf" srcId="{B69FC6C3-EA3C-48CD-8C72-51A2DF6F21CD}" destId="{FEE72444-B9D7-4361-A780-5EC0F3B7AA29}" srcOrd="0" destOrd="0" presId="urn:microsoft.com/office/officeart/2005/8/layout/radial4"/>
    <dgm:cxn modelId="{4D642644-42BB-4D8E-8BC4-B3EB899280F4}" type="presOf" srcId="{69DDC82B-58C1-4F87-B547-60468E4E83F7}" destId="{A6A58798-DCF7-457F-ACD5-53C1AFC3708D}" srcOrd="0" destOrd="0" presId="urn:microsoft.com/office/officeart/2005/8/layout/radial4"/>
    <dgm:cxn modelId="{DE9387A0-F874-4E68-8FFB-A35B15E1561A}" type="presOf" srcId="{CE337898-74A1-4764-8D8F-03A4F5A7A236}" destId="{90FB8A01-6429-43C4-A2A2-1FA038B56CDD}" srcOrd="0" destOrd="0" presId="urn:microsoft.com/office/officeart/2005/8/layout/radial4"/>
    <dgm:cxn modelId="{9CC1A621-534B-47AF-97ED-CF0B9F42A5B2}" type="presOf" srcId="{CAC9486B-7E3F-4A85-BD2E-260EE37FA470}" destId="{BCFE0209-C73C-49FF-8A92-E379D211B779}" srcOrd="0" destOrd="0" presId="urn:microsoft.com/office/officeart/2005/8/layout/radial4"/>
    <dgm:cxn modelId="{C09C8FA0-2CF6-489B-AE72-0DAEA4D7E786}" type="presParOf" srcId="{FEE72444-B9D7-4361-A780-5EC0F3B7AA29}" destId="{BCFE0209-C73C-49FF-8A92-E379D211B779}" srcOrd="0" destOrd="0" presId="urn:microsoft.com/office/officeart/2005/8/layout/radial4"/>
    <dgm:cxn modelId="{616FBD32-94ED-4EA9-85F2-03613B6679B1}" type="presParOf" srcId="{FEE72444-B9D7-4361-A780-5EC0F3B7AA29}" destId="{BD3EFC93-FF9E-4D1E-A25E-90B2629906E1}" srcOrd="1" destOrd="0" presId="urn:microsoft.com/office/officeart/2005/8/layout/radial4"/>
    <dgm:cxn modelId="{47D93019-E919-4A58-A2DA-4B281B56D850}" type="presParOf" srcId="{FEE72444-B9D7-4361-A780-5EC0F3B7AA29}" destId="{A6A58798-DCF7-457F-ACD5-53C1AFC3708D}" srcOrd="2" destOrd="0" presId="urn:microsoft.com/office/officeart/2005/8/layout/radial4"/>
    <dgm:cxn modelId="{61EB97AA-FC67-4747-8092-74F10DA03A6A}" type="presParOf" srcId="{FEE72444-B9D7-4361-A780-5EC0F3B7AA29}" destId="{90FB8A01-6429-43C4-A2A2-1FA038B56CDD}" srcOrd="3" destOrd="0" presId="urn:microsoft.com/office/officeart/2005/8/layout/radial4"/>
    <dgm:cxn modelId="{A78C356E-9ED9-4362-9F93-4CFBF7004D45}" type="presParOf" srcId="{FEE72444-B9D7-4361-A780-5EC0F3B7AA29}" destId="{5CE6BEE4-6928-4A55-BD53-2228FA0082FD}" srcOrd="4" destOrd="0" presId="urn:microsoft.com/office/officeart/2005/8/layout/radial4"/>
    <dgm:cxn modelId="{C78A462B-01EF-4677-BB24-E0DB3A60B369}" type="presParOf" srcId="{FEE72444-B9D7-4361-A780-5EC0F3B7AA29}" destId="{62E7ABD0-9C3A-4A9E-935D-1E47C07F8A4F}" srcOrd="5" destOrd="0" presId="urn:microsoft.com/office/officeart/2005/8/layout/radial4"/>
    <dgm:cxn modelId="{85A805DC-82CE-46B4-80BE-18505FC247D2}" type="presParOf" srcId="{FEE72444-B9D7-4361-A780-5EC0F3B7AA29}" destId="{1733A2D3-B3E1-4EE6-9BAC-754306753053}" srcOrd="6" destOrd="0" presId="urn:microsoft.com/office/officeart/2005/8/layout/radial4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9FC6C3-EA3C-48CD-8C72-51A2DF6F21CD}" type="doc">
      <dgm:prSet loTypeId="urn:microsoft.com/office/officeart/2005/8/layout/radial4" loCatId="relationship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AC9486B-7E3F-4A85-BD2E-260EE37FA470}">
      <dgm:prSet phldrT="[Text]"/>
      <dgm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 smtClean="0"/>
            <a:t>EIM Solution</a:t>
          </a:r>
          <a:endParaRPr lang="en-US" b="1" dirty="0"/>
        </a:p>
      </dgm:t>
    </dgm:pt>
    <dgm:pt modelId="{65993AEF-BF28-4E04-861D-10D26BA7E74E}" type="parTrans" cxnId="{0DFC619E-DE13-4B5A-A2AD-5ECBE73E61D0}">
      <dgm:prSet/>
      <dgm:spPr/>
      <dgm:t>
        <a:bodyPr/>
        <a:lstStyle/>
        <a:p>
          <a:endParaRPr lang="en-US"/>
        </a:p>
      </dgm:t>
    </dgm:pt>
    <dgm:pt modelId="{DE1ED095-74BA-4D9D-86DF-9E4BD525FF53}" type="sibTrans" cxnId="{0DFC619E-DE13-4B5A-A2AD-5ECBE73E61D0}">
      <dgm:prSet/>
      <dgm:spPr/>
      <dgm:t>
        <a:bodyPr/>
        <a:lstStyle/>
        <a:p>
          <a:endParaRPr lang="en-US"/>
        </a:p>
      </dgm:t>
    </dgm:pt>
    <dgm:pt modelId="{69DDC82B-58C1-4F87-B547-60468E4E83F7}">
      <dgm:prSet phldrT="[Text]"/>
      <dgm:spPr>
        <a:solidFill>
          <a:schemeClr val="bg1"/>
        </a:solidFill>
        <a:ln>
          <a:solidFill>
            <a:srgbClr val="00B05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0" dirty="0" smtClean="0">
              <a:solidFill>
                <a:srgbClr val="00B050"/>
              </a:solidFill>
            </a:rPr>
            <a:t>Healthcare Systems</a:t>
          </a:r>
          <a:endParaRPr lang="en-US" b="0" dirty="0">
            <a:solidFill>
              <a:srgbClr val="00B050"/>
            </a:solidFill>
          </a:endParaRPr>
        </a:p>
      </dgm:t>
    </dgm:pt>
    <dgm:pt modelId="{7D1B93D5-8D17-4CA3-8DE4-7BB07E61F63F}" type="parTrans" cxnId="{740A779D-58BA-46AD-A0E1-A47AC4380D5F}">
      <dgm:prSet/>
      <dgm:spPr/>
      <dgm:t>
        <a:bodyPr/>
        <a:lstStyle/>
        <a:p>
          <a:endParaRPr lang="en-US" dirty="0"/>
        </a:p>
      </dgm:t>
    </dgm:pt>
    <dgm:pt modelId="{C2A7BECF-17F3-440B-96FD-6E67974638ED}" type="sibTrans" cxnId="{740A779D-58BA-46AD-A0E1-A47AC4380D5F}">
      <dgm:prSet/>
      <dgm:spPr/>
      <dgm:t>
        <a:bodyPr/>
        <a:lstStyle/>
        <a:p>
          <a:endParaRPr lang="en-US"/>
        </a:p>
      </dgm:t>
    </dgm:pt>
    <dgm:pt modelId="{1F945F1C-5EEA-4575-9D73-2B5B830C3966}">
      <dgm:prSet phldrT="[Text]"/>
      <dgm:spPr>
        <a:solidFill>
          <a:schemeClr val="accent3">
            <a:lumMod val="20000"/>
            <a:lumOff val="80000"/>
          </a:schemeClr>
        </a:solidFill>
        <a:ln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 dirty="0" smtClean="0">
              <a:solidFill>
                <a:schemeClr val="accent1"/>
              </a:solidFill>
            </a:rPr>
            <a:t>Community Resources</a:t>
          </a:r>
          <a:endParaRPr lang="en-US" b="1" dirty="0">
            <a:solidFill>
              <a:schemeClr val="accent1"/>
            </a:solidFill>
          </a:endParaRPr>
        </a:p>
      </dgm:t>
    </dgm:pt>
    <dgm:pt modelId="{CE337898-74A1-4764-8D8F-03A4F5A7A236}" type="parTrans" cxnId="{753B996F-5389-488B-953F-253754242086}">
      <dgm:prSet/>
      <dgm:spPr/>
      <dgm:t>
        <a:bodyPr/>
        <a:lstStyle/>
        <a:p>
          <a:endParaRPr lang="en-US" dirty="0"/>
        </a:p>
      </dgm:t>
    </dgm:pt>
    <dgm:pt modelId="{55B6D897-10C7-443F-ABC4-95ECBBAC0D51}" type="sibTrans" cxnId="{753B996F-5389-488B-953F-253754242086}">
      <dgm:prSet/>
      <dgm:spPr/>
      <dgm:t>
        <a:bodyPr/>
        <a:lstStyle/>
        <a:p>
          <a:endParaRPr lang="en-US"/>
        </a:p>
      </dgm:t>
    </dgm:pt>
    <dgm:pt modelId="{92B8D359-2AA2-4873-BEDD-F69EF1A04E10}">
      <dgm:prSet phldrT="[Text]"/>
      <dgm:spPr>
        <a:ln>
          <a:solidFill>
            <a:schemeClr val="accent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dirty="0" smtClean="0">
              <a:solidFill>
                <a:srgbClr val="C00000"/>
              </a:solidFill>
            </a:rPr>
            <a:t>Active Health Technology</a:t>
          </a:r>
          <a:endParaRPr lang="en-US" dirty="0">
            <a:solidFill>
              <a:srgbClr val="C00000"/>
            </a:solidFill>
          </a:endParaRPr>
        </a:p>
      </dgm:t>
    </dgm:pt>
    <dgm:pt modelId="{46E011F3-D8B2-4942-A904-AB850759D2EA}" type="parTrans" cxnId="{6F1432BC-C819-46BB-BA01-B5E87F9DE96D}">
      <dgm:prSet/>
      <dgm:spPr/>
      <dgm:t>
        <a:bodyPr/>
        <a:lstStyle/>
        <a:p>
          <a:endParaRPr lang="en-US" dirty="0"/>
        </a:p>
      </dgm:t>
    </dgm:pt>
    <dgm:pt modelId="{E5455646-C115-4ADD-A502-469EEF41F7ED}" type="sibTrans" cxnId="{6F1432BC-C819-46BB-BA01-B5E87F9DE96D}">
      <dgm:prSet/>
      <dgm:spPr/>
      <dgm:t>
        <a:bodyPr/>
        <a:lstStyle/>
        <a:p>
          <a:endParaRPr lang="en-US"/>
        </a:p>
      </dgm:t>
    </dgm:pt>
    <dgm:pt modelId="{FEE72444-B9D7-4361-A780-5EC0F3B7AA29}" type="pres">
      <dgm:prSet presAssocID="{B69FC6C3-EA3C-48CD-8C72-51A2DF6F21C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CFE0209-C73C-49FF-8A92-E379D211B779}" type="pres">
      <dgm:prSet presAssocID="{CAC9486B-7E3F-4A85-BD2E-260EE37FA470}" presName="centerShape" presStyleLbl="node0" presStyleIdx="0" presStyleCnt="1"/>
      <dgm:spPr/>
      <dgm:t>
        <a:bodyPr/>
        <a:lstStyle/>
        <a:p>
          <a:endParaRPr lang="en-US"/>
        </a:p>
      </dgm:t>
    </dgm:pt>
    <dgm:pt modelId="{BD3EFC93-FF9E-4D1E-A25E-90B2629906E1}" type="pres">
      <dgm:prSet presAssocID="{7D1B93D5-8D17-4CA3-8DE4-7BB07E61F63F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A6A58798-DCF7-457F-ACD5-53C1AFC3708D}" type="pres">
      <dgm:prSet presAssocID="{69DDC82B-58C1-4F87-B547-60468E4E83F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FB8A01-6429-43C4-A2A2-1FA038B56CDD}" type="pres">
      <dgm:prSet presAssocID="{CE337898-74A1-4764-8D8F-03A4F5A7A236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CE6BEE4-6928-4A55-BD53-2228FA0082FD}" type="pres">
      <dgm:prSet presAssocID="{1F945F1C-5EEA-4575-9D73-2B5B830C396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7ABD0-9C3A-4A9E-935D-1E47C07F8A4F}" type="pres">
      <dgm:prSet presAssocID="{46E011F3-D8B2-4942-A904-AB850759D2EA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1733A2D3-B3E1-4EE6-9BAC-754306753053}" type="pres">
      <dgm:prSet presAssocID="{92B8D359-2AA2-4873-BEDD-F69EF1A04E1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3B996F-5389-488B-953F-253754242086}" srcId="{CAC9486B-7E3F-4A85-BD2E-260EE37FA470}" destId="{1F945F1C-5EEA-4575-9D73-2B5B830C3966}" srcOrd="1" destOrd="0" parTransId="{CE337898-74A1-4764-8D8F-03A4F5A7A236}" sibTransId="{55B6D897-10C7-443F-ABC4-95ECBBAC0D51}"/>
    <dgm:cxn modelId="{662A783F-EA6D-4A31-9D48-BFF48F1890DF}" type="presOf" srcId="{B69FC6C3-EA3C-48CD-8C72-51A2DF6F21CD}" destId="{FEE72444-B9D7-4361-A780-5EC0F3B7AA29}" srcOrd="0" destOrd="0" presId="urn:microsoft.com/office/officeart/2005/8/layout/radial4"/>
    <dgm:cxn modelId="{9CFD2AC1-8D08-45ED-90DC-F91BA528F782}" type="presOf" srcId="{CAC9486B-7E3F-4A85-BD2E-260EE37FA470}" destId="{BCFE0209-C73C-49FF-8A92-E379D211B779}" srcOrd="0" destOrd="0" presId="urn:microsoft.com/office/officeart/2005/8/layout/radial4"/>
    <dgm:cxn modelId="{5DEA0662-A46D-4733-AF64-525F3AD9189D}" type="presOf" srcId="{7D1B93D5-8D17-4CA3-8DE4-7BB07E61F63F}" destId="{BD3EFC93-FF9E-4D1E-A25E-90B2629906E1}" srcOrd="0" destOrd="0" presId="urn:microsoft.com/office/officeart/2005/8/layout/radial4"/>
    <dgm:cxn modelId="{7B223C66-6786-4876-8EA9-C09FBC34A57C}" type="presOf" srcId="{69DDC82B-58C1-4F87-B547-60468E4E83F7}" destId="{A6A58798-DCF7-457F-ACD5-53C1AFC3708D}" srcOrd="0" destOrd="0" presId="urn:microsoft.com/office/officeart/2005/8/layout/radial4"/>
    <dgm:cxn modelId="{8C5F181F-F248-4079-A98E-E204A39714A0}" type="presOf" srcId="{46E011F3-D8B2-4942-A904-AB850759D2EA}" destId="{62E7ABD0-9C3A-4A9E-935D-1E47C07F8A4F}" srcOrd="0" destOrd="0" presId="urn:microsoft.com/office/officeart/2005/8/layout/radial4"/>
    <dgm:cxn modelId="{740A779D-58BA-46AD-A0E1-A47AC4380D5F}" srcId="{CAC9486B-7E3F-4A85-BD2E-260EE37FA470}" destId="{69DDC82B-58C1-4F87-B547-60468E4E83F7}" srcOrd="0" destOrd="0" parTransId="{7D1B93D5-8D17-4CA3-8DE4-7BB07E61F63F}" sibTransId="{C2A7BECF-17F3-440B-96FD-6E67974638ED}"/>
    <dgm:cxn modelId="{03E479E2-6E9A-4876-A642-687181D89B82}" type="presOf" srcId="{CE337898-74A1-4764-8D8F-03A4F5A7A236}" destId="{90FB8A01-6429-43C4-A2A2-1FA038B56CDD}" srcOrd="0" destOrd="0" presId="urn:microsoft.com/office/officeart/2005/8/layout/radial4"/>
    <dgm:cxn modelId="{63A15164-BEB7-4E75-A27C-0DC2999F53B0}" type="presOf" srcId="{92B8D359-2AA2-4873-BEDD-F69EF1A04E10}" destId="{1733A2D3-B3E1-4EE6-9BAC-754306753053}" srcOrd="0" destOrd="0" presId="urn:microsoft.com/office/officeart/2005/8/layout/radial4"/>
    <dgm:cxn modelId="{6F1432BC-C819-46BB-BA01-B5E87F9DE96D}" srcId="{CAC9486B-7E3F-4A85-BD2E-260EE37FA470}" destId="{92B8D359-2AA2-4873-BEDD-F69EF1A04E10}" srcOrd="2" destOrd="0" parTransId="{46E011F3-D8B2-4942-A904-AB850759D2EA}" sibTransId="{E5455646-C115-4ADD-A502-469EEF41F7ED}"/>
    <dgm:cxn modelId="{9F9B5A77-F4C1-48FC-87ED-3AC8E2ADBB03}" type="presOf" srcId="{1F945F1C-5EEA-4575-9D73-2B5B830C3966}" destId="{5CE6BEE4-6928-4A55-BD53-2228FA0082FD}" srcOrd="0" destOrd="0" presId="urn:microsoft.com/office/officeart/2005/8/layout/radial4"/>
    <dgm:cxn modelId="{0DFC619E-DE13-4B5A-A2AD-5ECBE73E61D0}" srcId="{B69FC6C3-EA3C-48CD-8C72-51A2DF6F21CD}" destId="{CAC9486B-7E3F-4A85-BD2E-260EE37FA470}" srcOrd="0" destOrd="0" parTransId="{65993AEF-BF28-4E04-861D-10D26BA7E74E}" sibTransId="{DE1ED095-74BA-4D9D-86DF-9E4BD525FF53}"/>
    <dgm:cxn modelId="{AF49406B-1813-4733-9554-A29A18605D83}" type="presParOf" srcId="{FEE72444-B9D7-4361-A780-5EC0F3B7AA29}" destId="{BCFE0209-C73C-49FF-8A92-E379D211B779}" srcOrd="0" destOrd="0" presId="urn:microsoft.com/office/officeart/2005/8/layout/radial4"/>
    <dgm:cxn modelId="{066FBC7D-68DC-48FE-8D11-E4D70A4B3755}" type="presParOf" srcId="{FEE72444-B9D7-4361-A780-5EC0F3B7AA29}" destId="{BD3EFC93-FF9E-4D1E-A25E-90B2629906E1}" srcOrd="1" destOrd="0" presId="urn:microsoft.com/office/officeart/2005/8/layout/radial4"/>
    <dgm:cxn modelId="{91C1CA95-B09E-4FFB-8101-42F4DBB289BB}" type="presParOf" srcId="{FEE72444-B9D7-4361-A780-5EC0F3B7AA29}" destId="{A6A58798-DCF7-457F-ACD5-53C1AFC3708D}" srcOrd="2" destOrd="0" presId="urn:microsoft.com/office/officeart/2005/8/layout/radial4"/>
    <dgm:cxn modelId="{F15C756C-0627-4A61-8067-0BB463D8E270}" type="presParOf" srcId="{FEE72444-B9D7-4361-A780-5EC0F3B7AA29}" destId="{90FB8A01-6429-43C4-A2A2-1FA038B56CDD}" srcOrd="3" destOrd="0" presId="urn:microsoft.com/office/officeart/2005/8/layout/radial4"/>
    <dgm:cxn modelId="{F2E16590-6950-4B2B-9BC5-5A7ADE554C13}" type="presParOf" srcId="{FEE72444-B9D7-4361-A780-5EC0F3B7AA29}" destId="{5CE6BEE4-6928-4A55-BD53-2228FA0082FD}" srcOrd="4" destOrd="0" presId="urn:microsoft.com/office/officeart/2005/8/layout/radial4"/>
    <dgm:cxn modelId="{43754B49-CEED-451E-A1DE-FE42CF23599E}" type="presParOf" srcId="{FEE72444-B9D7-4361-A780-5EC0F3B7AA29}" destId="{62E7ABD0-9C3A-4A9E-935D-1E47C07F8A4F}" srcOrd="5" destOrd="0" presId="urn:microsoft.com/office/officeart/2005/8/layout/radial4"/>
    <dgm:cxn modelId="{66DA5FF8-B043-49CF-B973-8BB8A351A943}" type="presParOf" srcId="{FEE72444-B9D7-4361-A780-5EC0F3B7AA29}" destId="{1733A2D3-B3E1-4EE6-9BAC-75430675305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81F7E1-C4AA-48EB-8EF6-8FB7CD3C9219}" type="doc">
      <dgm:prSet loTypeId="urn:microsoft.com/office/officeart/2005/8/layout/gear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E3C18CD5-AACF-4205-B9B2-F89CC155E586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050" b="1" dirty="0" smtClean="0">
              <a:latin typeface="Arial Narrow" pitchFamily="34" charset="0"/>
            </a:rPr>
            <a:t>Professionals</a:t>
          </a:r>
          <a:endParaRPr lang="en-US" sz="1050" b="1" dirty="0">
            <a:latin typeface="Arial Narrow" pitchFamily="34" charset="0"/>
          </a:endParaRPr>
        </a:p>
      </dgm:t>
    </dgm:pt>
    <dgm:pt modelId="{DB29511D-46F4-4B6D-B97F-647D985177B6}" type="parTrans" cxnId="{7441CEE7-F12C-47F1-BD0B-4A87C16E9F6C}">
      <dgm:prSet/>
      <dgm:spPr/>
      <dgm:t>
        <a:bodyPr/>
        <a:lstStyle/>
        <a:p>
          <a:endParaRPr lang="en-US"/>
        </a:p>
      </dgm:t>
    </dgm:pt>
    <dgm:pt modelId="{337EF6BB-B1F3-4B20-B63E-4F3C6783CCCB}" type="sibTrans" cxnId="{7441CEE7-F12C-47F1-BD0B-4A87C16E9F6C}">
      <dgm:prSet/>
      <dgm:spPr/>
      <dgm:t>
        <a:bodyPr/>
        <a:lstStyle/>
        <a:p>
          <a:endParaRPr lang="en-US" dirty="0"/>
        </a:p>
      </dgm:t>
    </dgm:pt>
    <dgm:pt modelId="{15E89A22-11F6-44D2-AF2D-FE371F4D6BF0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000" b="1" dirty="0" smtClean="0">
              <a:latin typeface="Arial Narrow" pitchFamily="34" charset="0"/>
            </a:rPr>
            <a:t>Programs</a:t>
          </a:r>
          <a:endParaRPr lang="en-US" sz="1000" b="1" dirty="0">
            <a:latin typeface="Arial Narrow" pitchFamily="34" charset="0"/>
          </a:endParaRPr>
        </a:p>
      </dgm:t>
    </dgm:pt>
    <dgm:pt modelId="{12C62828-B397-4B70-8E5C-145433A13A42}" type="parTrans" cxnId="{42AC3667-52EE-4639-92D3-C7D728DB2A18}">
      <dgm:prSet/>
      <dgm:spPr/>
      <dgm:t>
        <a:bodyPr/>
        <a:lstStyle/>
        <a:p>
          <a:endParaRPr lang="en-US"/>
        </a:p>
      </dgm:t>
    </dgm:pt>
    <dgm:pt modelId="{18A18947-C559-40AB-AFE1-0823CD905B80}" type="sibTrans" cxnId="{42AC3667-52EE-4639-92D3-C7D728DB2A18}">
      <dgm:prSet/>
      <dgm:spPr/>
      <dgm:t>
        <a:bodyPr/>
        <a:lstStyle/>
        <a:p>
          <a:endParaRPr lang="en-US" dirty="0"/>
        </a:p>
      </dgm:t>
    </dgm:pt>
    <dgm:pt modelId="{901CD869-81CE-4897-991C-C917393B53A8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100" b="1" dirty="0" smtClean="0">
              <a:latin typeface="Arial Narrow" pitchFamily="34" charset="0"/>
            </a:rPr>
            <a:t>Places</a:t>
          </a:r>
          <a:endParaRPr lang="en-US" sz="1100" b="1" dirty="0">
            <a:latin typeface="Arial Narrow" pitchFamily="34" charset="0"/>
          </a:endParaRPr>
        </a:p>
      </dgm:t>
    </dgm:pt>
    <dgm:pt modelId="{3C3A345C-0F6E-4A81-A506-2DB0000EB9D3}" type="parTrans" cxnId="{4DFE5BA8-4DD2-4E66-8920-A4198B89497B}">
      <dgm:prSet/>
      <dgm:spPr/>
      <dgm:t>
        <a:bodyPr/>
        <a:lstStyle/>
        <a:p>
          <a:endParaRPr lang="en-US"/>
        </a:p>
      </dgm:t>
    </dgm:pt>
    <dgm:pt modelId="{29A57EE6-EB43-4D45-82B5-936346A71E2F}" type="sibTrans" cxnId="{4DFE5BA8-4DD2-4E66-8920-A4198B89497B}">
      <dgm:prSet/>
      <dgm:spPr/>
      <dgm:t>
        <a:bodyPr/>
        <a:lstStyle/>
        <a:p>
          <a:endParaRPr lang="en-US" dirty="0"/>
        </a:p>
      </dgm:t>
    </dgm:pt>
    <dgm:pt modelId="{3E7F812D-75B2-4619-8385-2BC40A72AF72}">
      <dgm:prSet phldrT="[Text]" phldr="1"/>
      <dgm:spPr/>
      <dgm:t>
        <a:bodyPr/>
        <a:lstStyle/>
        <a:p>
          <a:endParaRPr lang="en-US" dirty="0"/>
        </a:p>
      </dgm:t>
    </dgm:pt>
    <dgm:pt modelId="{B5978863-E740-4C8E-A584-FC79BF39727A}" type="parTrans" cxnId="{6AA72363-6A48-46EB-8BA2-962BB7347E7D}">
      <dgm:prSet/>
      <dgm:spPr/>
      <dgm:t>
        <a:bodyPr/>
        <a:lstStyle/>
        <a:p>
          <a:endParaRPr lang="en-US"/>
        </a:p>
      </dgm:t>
    </dgm:pt>
    <dgm:pt modelId="{EEA675D6-F32B-4D53-B737-DD4364F4508E}" type="sibTrans" cxnId="{6AA72363-6A48-46EB-8BA2-962BB7347E7D}">
      <dgm:prSet/>
      <dgm:spPr/>
      <dgm:t>
        <a:bodyPr/>
        <a:lstStyle/>
        <a:p>
          <a:endParaRPr lang="en-US"/>
        </a:p>
      </dgm:t>
    </dgm:pt>
    <dgm:pt modelId="{8661F724-C62B-4C0D-B8C3-52EC8260F357}" type="pres">
      <dgm:prSet presAssocID="{FE81F7E1-C4AA-48EB-8EF6-8FB7CD3C9219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0E6EE2-1159-4A0F-A061-332AD1F6B162}" type="pres">
      <dgm:prSet presAssocID="{E3C18CD5-AACF-4205-B9B2-F89CC155E58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411F4-0BEE-4253-89EB-52C255D1DAF9}" type="pres">
      <dgm:prSet presAssocID="{E3C18CD5-AACF-4205-B9B2-F89CC155E586}" presName="gear1srcNode" presStyleLbl="node1" presStyleIdx="0" presStyleCnt="3"/>
      <dgm:spPr/>
      <dgm:t>
        <a:bodyPr/>
        <a:lstStyle/>
        <a:p>
          <a:endParaRPr lang="en-US"/>
        </a:p>
      </dgm:t>
    </dgm:pt>
    <dgm:pt modelId="{C391F753-97C2-4EA1-B469-55B612CB1020}" type="pres">
      <dgm:prSet presAssocID="{E3C18CD5-AACF-4205-B9B2-F89CC155E586}" presName="gear1dstNode" presStyleLbl="node1" presStyleIdx="0" presStyleCnt="3"/>
      <dgm:spPr/>
      <dgm:t>
        <a:bodyPr/>
        <a:lstStyle/>
        <a:p>
          <a:endParaRPr lang="en-US"/>
        </a:p>
      </dgm:t>
    </dgm:pt>
    <dgm:pt modelId="{93A7BCEC-8B65-494D-9135-C72AC84B5AE4}" type="pres">
      <dgm:prSet presAssocID="{15E89A22-11F6-44D2-AF2D-FE371F4D6BF0}" presName="gear2" presStyleLbl="node1" presStyleIdx="1" presStyleCnt="3" custScaleX="116613" custScaleY="1052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5DC300-6100-43E7-8863-52D8EBD951DD}" type="pres">
      <dgm:prSet presAssocID="{15E89A22-11F6-44D2-AF2D-FE371F4D6BF0}" presName="gear2srcNode" presStyleLbl="node1" presStyleIdx="1" presStyleCnt="3"/>
      <dgm:spPr/>
      <dgm:t>
        <a:bodyPr/>
        <a:lstStyle/>
        <a:p>
          <a:endParaRPr lang="en-US"/>
        </a:p>
      </dgm:t>
    </dgm:pt>
    <dgm:pt modelId="{C2A5C1D8-69AC-439F-9F49-481534DC1AC3}" type="pres">
      <dgm:prSet presAssocID="{15E89A22-11F6-44D2-AF2D-FE371F4D6BF0}" presName="gear2dstNode" presStyleLbl="node1" presStyleIdx="1" presStyleCnt="3"/>
      <dgm:spPr/>
      <dgm:t>
        <a:bodyPr/>
        <a:lstStyle/>
        <a:p>
          <a:endParaRPr lang="en-US"/>
        </a:p>
      </dgm:t>
    </dgm:pt>
    <dgm:pt modelId="{C9885535-E361-444D-97E9-1DDB33A151AB}" type="pres">
      <dgm:prSet presAssocID="{901CD869-81CE-4897-991C-C917393B53A8}" presName="gear3" presStyleLbl="node1" presStyleIdx="2" presStyleCnt="3"/>
      <dgm:spPr/>
      <dgm:t>
        <a:bodyPr/>
        <a:lstStyle/>
        <a:p>
          <a:endParaRPr lang="en-US"/>
        </a:p>
      </dgm:t>
    </dgm:pt>
    <dgm:pt modelId="{3E594CE4-DFC9-4F56-9B59-09DC1D75B964}" type="pres">
      <dgm:prSet presAssocID="{901CD869-81CE-4897-991C-C917393B53A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56F63C-AD8B-45E2-8CA4-7CA2968DE09E}" type="pres">
      <dgm:prSet presAssocID="{901CD869-81CE-4897-991C-C917393B53A8}" presName="gear3srcNode" presStyleLbl="node1" presStyleIdx="2" presStyleCnt="3"/>
      <dgm:spPr/>
      <dgm:t>
        <a:bodyPr/>
        <a:lstStyle/>
        <a:p>
          <a:endParaRPr lang="en-US"/>
        </a:p>
      </dgm:t>
    </dgm:pt>
    <dgm:pt modelId="{DB02A128-A754-4A6C-8E88-5466723CD42F}" type="pres">
      <dgm:prSet presAssocID="{901CD869-81CE-4897-991C-C917393B53A8}" presName="gear3dstNode" presStyleLbl="node1" presStyleIdx="2" presStyleCnt="3"/>
      <dgm:spPr/>
      <dgm:t>
        <a:bodyPr/>
        <a:lstStyle/>
        <a:p>
          <a:endParaRPr lang="en-US"/>
        </a:p>
      </dgm:t>
    </dgm:pt>
    <dgm:pt modelId="{BD0AA979-BDC7-4605-82D0-9CF4AC29A466}" type="pres">
      <dgm:prSet presAssocID="{337EF6BB-B1F3-4B20-B63E-4F3C6783CCCB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ED2C615F-8D78-4103-949C-99C585EC49B4}" type="pres">
      <dgm:prSet presAssocID="{18A18947-C559-40AB-AFE1-0823CD905B80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F392F094-BE2D-4873-AB85-C98623A48691}" type="pres">
      <dgm:prSet presAssocID="{29A57EE6-EB43-4D45-82B5-936346A71E2F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888B9BB-5060-4C2A-B42B-5A12837C33AB}" type="presOf" srcId="{E3C18CD5-AACF-4205-B9B2-F89CC155E586}" destId="{93D411F4-0BEE-4253-89EB-52C255D1DAF9}" srcOrd="1" destOrd="0" presId="urn:microsoft.com/office/officeart/2005/8/layout/gear1"/>
    <dgm:cxn modelId="{FCFE7F35-0B46-4955-8598-165F98F38837}" type="presOf" srcId="{E3C18CD5-AACF-4205-B9B2-F89CC155E586}" destId="{C391F753-97C2-4EA1-B469-55B612CB1020}" srcOrd="2" destOrd="0" presId="urn:microsoft.com/office/officeart/2005/8/layout/gear1"/>
    <dgm:cxn modelId="{87106365-F62D-42EC-AD90-3EF07A7FB508}" type="presOf" srcId="{29A57EE6-EB43-4D45-82B5-936346A71E2F}" destId="{F392F094-BE2D-4873-AB85-C98623A48691}" srcOrd="0" destOrd="0" presId="urn:microsoft.com/office/officeart/2005/8/layout/gear1"/>
    <dgm:cxn modelId="{7441CEE7-F12C-47F1-BD0B-4A87C16E9F6C}" srcId="{FE81F7E1-C4AA-48EB-8EF6-8FB7CD3C9219}" destId="{E3C18CD5-AACF-4205-B9B2-F89CC155E586}" srcOrd="0" destOrd="0" parTransId="{DB29511D-46F4-4B6D-B97F-647D985177B6}" sibTransId="{337EF6BB-B1F3-4B20-B63E-4F3C6783CCCB}"/>
    <dgm:cxn modelId="{FAFF84E1-2853-41BC-82DC-D9ADB388D356}" type="presOf" srcId="{337EF6BB-B1F3-4B20-B63E-4F3C6783CCCB}" destId="{BD0AA979-BDC7-4605-82D0-9CF4AC29A466}" srcOrd="0" destOrd="0" presId="urn:microsoft.com/office/officeart/2005/8/layout/gear1"/>
    <dgm:cxn modelId="{C92DDE50-9F60-41A2-B6F5-1CD117A062E4}" type="presOf" srcId="{15E89A22-11F6-44D2-AF2D-FE371F4D6BF0}" destId="{C2A5C1D8-69AC-439F-9F49-481534DC1AC3}" srcOrd="2" destOrd="0" presId="urn:microsoft.com/office/officeart/2005/8/layout/gear1"/>
    <dgm:cxn modelId="{D1F34A5C-92A3-4708-8666-1E31BD4DCA9F}" type="presOf" srcId="{15E89A22-11F6-44D2-AF2D-FE371F4D6BF0}" destId="{7C5DC300-6100-43E7-8863-52D8EBD951DD}" srcOrd="1" destOrd="0" presId="urn:microsoft.com/office/officeart/2005/8/layout/gear1"/>
    <dgm:cxn modelId="{05B9F56E-50A3-4851-B245-D219D5FF296E}" type="presOf" srcId="{901CD869-81CE-4897-991C-C917393B53A8}" destId="{C9885535-E361-444D-97E9-1DDB33A151AB}" srcOrd="0" destOrd="0" presId="urn:microsoft.com/office/officeart/2005/8/layout/gear1"/>
    <dgm:cxn modelId="{6AA72363-6A48-46EB-8BA2-962BB7347E7D}" srcId="{FE81F7E1-C4AA-48EB-8EF6-8FB7CD3C9219}" destId="{3E7F812D-75B2-4619-8385-2BC40A72AF72}" srcOrd="3" destOrd="0" parTransId="{B5978863-E740-4C8E-A584-FC79BF39727A}" sibTransId="{EEA675D6-F32B-4D53-B737-DD4364F4508E}"/>
    <dgm:cxn modelId="{28BF4C49-3A73-4EF2-B799-E50A00007A67}" type="presOf" srcId="{901CD869-81CE-4897-991C-C917393B53A8}" destId="{F256F63C-AD8B-45E2-8CA4-7CA2968DE09E}" srcOrd="2" destOrd="0" presId="urn:microsoft.com/office/officeart/2005/8/layout/gear1"/>
    <dgm:cxn modelId="{AB29B37C-2373-430B-9445-8030F2425204}" type="presOf" srcId="{901CD869-81CE-4897-991C-C917393B53A8}" destId="{3E594CE4-DFC9-4F56-9B59-09DC1D75B964}" srcOrd="1" destOrd="0" presId="urn:microsoft.com/office/officeart/2005/8/layout/gear1"/>
    <dgm:cxn modelId="{42AC3667-52EE-4639-92D3-C7D728DB2A18}" srcId="{FE81F7E1-C4AA-48EB-8EF6-8FB7CD3C9219}" destId="{15E89A22-11F6-44D2-AF2D-FE371F4D6BF0}" srcOrd="1" destOrd="0" parTransId="{12C62828-B397-4B70-8E5C-145433A13A42}" sibTransId="{18A18947-C559-40AB-AFE1-0823CD905B80}"/>
    <dgm:cxn modelId="{4358636B-C709-41B8-B1F6-A0E3FBBCBC29}" type="presOf" srcId="{901CD869-81CE-4897-991C-C917393B53A8}" destId="{DB02A128-A754-4A6C-8E88-5466723CD42F}" srcOrd="3" destOrd="0" presId="urn:microsoft.com/office/officeart/2005/8/layout/gear1"/>
    <dgm:cxn modelId="{3B9D7F82-A327-49FA-A59F-CEBA02F0FB79}" type="presOf" srcId="{E3C18CD5-AACF-4205-B9B2-F89CC155E586}" destId="{090E6EE2-1159-4A0F-A061-332AD1F6B162}" srcOrd="0" destOrd="0" presId="urn:microsoft.com/office/officeart/2005/8/layout/gear1"/>
    <dgm:cxn modelId="{F9167EFF-9BAC-4EF1-8861-204B37EBA480}" type="presOf" srcId="{15E89A22-11F6-44D2-AF2D-FE371F4D6BF0}" destId="{93A7BCEC-8B65-494D-9135-C72AC84B5AE4}" srcOrd="0" destOrd="0" presId="urn:microsoft.com/office/officeart/2005/8/layout/gear1"/>
    <dgm:cxn modelId="{7E5E2A3E-B401-4223-8C03-22B7D7A86414}" type="presOf" srcId="{FE81F7E1-C4AA-48EB-8EF6-8FB7CD3C9219}" destId="{8661F724-C62B-4C0D-B8C3-52EC8260F357}" srcOrd="0" destOrd="0" presId="urn:microsoft.com/office/officeart/2005/8/layout/gear1"/>
    <dgm:cxn modelId="{4DFE5BA8-4DD2-4E66-8920-A4198B89497B}" srcId="{FE81F7E1-C4AA-48EB-8EF6-8FB7CD3C9219}" destId="{901CD869-81CE-4897-991C-C917393B53A8}" srcOrd="2" destOrd="0" parTransId="{3C3A345C-0F6E-4A81-A506-2DB0000EB9D3}" sibTransId="{29A57EE6-EB43-4D45-82B5-936346A71E2F}"/>
    <dgm:cxn modelId="{A00657E1-6542-4448-8E17-51E7E7A601B2}" type="presOf" srcId="{18A18947-C559-40AB-AFE1-0823CD905B80}" destId="{ED2C615F-8D78-4103-949C-99C585EC49B4}" srcOrd="0" destOrd="0" presId="urn:microsoft.com/office/officeart/2005/8/layout/gear1"/>
    <dgm:cxn modelId="{7C2A9EB0-A8F2-4601-B075-C9EAE9C86DFB}" type="presParOf" srcId="{8661F724-C62B-4C0D-B8C3-52EC8260F357}" destId="{090E6EE2-1159-4A0F-A061-332AD1F6B162}" srcOrd="0" destOrd="0" presId="urn:microsoft.com/office/officeart/2005/8/layout/gear1"/>
    <dgm:cxn modelId="{D98F829D-9CA9-49A7-ABA4-F578E9FF0A14}" type="presParOf" srcId="{8661F724-C62B-4C0D-B8C3-52EC8260F357}" destId="{93D411F4-0BEE-4253-89EB-52C255D1DAF9}" srcOrd="1" destOrd="0" presId="urn:microsoft.com/office/officeart/2005/8/layout/gear1"/>
    <dgm:cxn modelId="{BF5091DD-3CDC-4427-8BB3-409E0B355069}" type="presParOf" srcId="{8661F724-C62B-4C0D-B8C3-52EC8260F357}" destId="{C391F753-97C2-4EA1-B469-55B612CB1020}" srcOrd="2" destOrd="0" presId="urn:microsoft.com/office/officeart/2005/8/layout/gear1"/>
    <dgm:cxn modelId="{21E0E6EA-C5A7-4FAE-80CF-DE8CD37044D8}" type="presParOf" srcId="{8661F724-C62B-4C0D-B8C3-52EC8260F357}" destId="{93A7BCEC-8B65-494D-9135-C72AC84B5AE4}" srcOrd="3" destOrd="0" presId="urn:microsoft.com/office/officeart/2005/8/layout/gear1"/>
    <dgm:cxn modelId="{53656FF7-56D8-4051-81FC-3DDEFCE19586}" type="presParOf" srcId="{8661F724-C62B-4C0D-B8C3-52EC8260F357}" destId="{7C5DC300-6100-43E7-8863-52D8EBD951DD}" srcOrd="4" destOrd="0" presId="urn:microsoft.com/office/officeart/2005/8/layout/gear1"/>
    <dgm:cxn modelId="{E93FC561-2C8F-49E9-89A9-9746E436D6B5}" type="presParOf" srcId="{8661F724-C62B-4C0D-B8C3-52EC8260F357}" destId="{C2A5C1D8-69AC-439F-9F49-481534DC1AC3}" srcOrd="5" destOrd="0" presId="urn:microsoft.com/office/officeart/2005/8/layout/gear1"/>
    <dgm:cxn modelId="{50EA6D2E-4E95-4663-A61C-C4D0226A1814}" type="presParOf" srcId="{8661F724-C62B-4C0D-B8C3-52EC8260F357}" destId="{C9885535-E361-444D-97E9-1DDB33A151AB}" srcOrd="6" destOrd="0" presId="urn:microsoft.com/office/officeart/2005/8/layout/gear1"/>
    <dgm:cxn modelId="{B437528A-791B-4DAE-BFDA-FFF751FF6BFB}" type="presParOf" srcId="{8661F724-C62B-4C0D-B8C3-52EC8260F357}" destId="{3E594CE4-DFC9-4F56-9B59-09DC1D75B964}" srcOrd="7" destOrd="0" presId="urn:microsoft.com/office/officeart/2005/8/layout/gear1"/>
    <dgm:cxn modelId="{C57A6B29-A3F6-4B8F-8836-617AF5D8D0C4}" type="presParOf" srcId="{8661F724-C62B-4C0D-B8C3-52EC8260F357}" destId="{F256F63C-AD8B-45E2-8CA4-7CA2968DE09E}" srcOrd="8" destOrd="0" presId="urn:microsoft.com/office/officeart/2005/8/layout/gear1"/>
    <dgm:cxn modelId="{D86E3E91-50E8-4909-BA44-2B79E0A72450}" type="presParOf" srcId="{8661F724-C62B-4C0D-B8C3-52EC8260F357}" destId="{DB02A128-A754-4A6C-8E88-5466723CD42F}" srcOrd="9" destOrd="0" presId="urn:microsoft.com/office/officeart/2005/8/layout/gear1"/>
    <dgm:cxn modelId="{E755BF2B-7B24-409B-AB63-3E97E8456061}" type="presParOf" srcId="{8661F724-C62B-4C0D-B8C3-52EC8260F357}" destId="{BD0AA979-BDC7-4605-82D0-9CF4AC29A466}" srcOrd="10" destOrd="0" presId="urn:microsoft.com/office/officeart/2005/8/layout/gear1"/>
    <dgm:cxn modelId="{8E8CB06C-50AB-4343-9AC8-4EB0BF6D9F59}" type="presParOf" srcId="{8661F724-C62B-4C0D-B8C3-52EC8260F357}" destId="{ED2C615F-8D78-4103-949C-99C585EC49B4}" srcOrd="11" destOrd="0" presId="urn:microsoft.com/office/officeart/2005/8/layout/gear1"/>
    <dgm:cxn modelId="{920DF7C2-BDE4-46F1-B598-E01ED3E01BAC}" type="presParOf" srcId="{8661F724-C62B-4C0D-B8C3-52EC8260F357}" destId="{F392F094-BE2D-4873-AB85-C98623A4869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0F8BFD-FCB0-4D6D-9BD4-E62A99844EE6}" type="doc">
      <dgm:prSet loTypeId="urn:microsoft.com/office/officeart/2005/8/layout/radial3" loCatId="cycle" qsTypeId="urn:microsoft.com/office/officeart/2005/8/quickstyle/3d4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A4566CB-2217-4EFA-BD1D-9A3485316B23}">
      <dgm:prSet phldrT="[Text]" custT="1"/>
      <dgm:spPr/>
      <dgm:t>
        <a:bodyPr/>
        <a:lstStyle/>
        <a:p>
          <a:r>
            <a:rPr lang="en-US" sz="2000" b="1" i="0" dirty="0" smtClean="0"/>
            <a:t>PA Intervention Programs</a:t>
          </a:r>
        </a:p>
        <a:p>
          <a:r>
            <a:rPr lang="en-US" sz="1400" b="1" i="0" dirty="0" smtClean="0"/>
            <a:t>“move and learn”</a:t>
          </a:r>
        </a:p>
      </dgm:t>
    </dgm:pt>
    <dgm:pt modelId="{32DA2DD4-7E03-42CE-861E-9E05F5C0AEE2}" type="parTrans" cxnId="{D58E3AE5-7F03-4D0B-B602-32DC15A6BB92}">
      <dgm:prSet/>
      <dgm:spPr/>
      <dgm:t>
        <a:bodyPr/>
        <a:lstStyle/>
        <a:p>
          <a:endParaRPr lang="en-US" b="1"/>
        </a:p>
      </dgm:t>
    </dgm:pt>
    <dgm:pt modelId="{F66DAA96-9390-4E08-A8D2-46AE30845F05}" type="sibTrans" cxnId="{D58E3AE5-7F03-4D0B-B602-32DC15A6BB92}">
      <dgm:prSet/>
      <dgm:spPr/>
      <dgm:t>
        <a:bodyPr/>
        <a:lstStyle/>
        <a:p>
          <a:endParaRPr lang="en-US" b="1"/>
        </a:p>
      </dgm:t>
    </dgm:pt>
    <dgm:pt modelId="{EEBC532B-9FCF-4F65-AAF5-7CD678A3C73D}">
      <dgm:prSet phldrT="[Text]"/>
      <dgm:spPr/>
      <dgm:t>
        <a:bodyPr/>
        <a:lstStyle/>
        <a:p>
          <a:r>
            <a:rPr lang="en-US" b="1" dirty="0"/>
            <a:t>Structured </a:t>
          </a:r>
          <a:br>
            <a:rPr lang="en-US" b="1" dirty="0"/>
          </a:br>
          <a:r>
            <a:rPr lang="en-US" b="1" dirty="0"/>
            <a:t>Physical Activity </a:t>
          </a:r>
        </a:p>
      </dgm:t>
    </dgm:pt>
    <dgm:pt modelId="{BB048771-1572-4E55-83B1-BA874ABC6973}" type="parTrans" cxnId="{5AAABF38-7E81-4C36-8FAC-440114AEACEF}">
      <dgm:prSet/>
      <dgm:spPr/>
      <dgm:t>
        <a:bodyPr/>
        <a:lstStyle/>
        <a:p>
          <a:endParaRPr lang="en-US" b="1"/>
        </a:p>
      </dgm:t>
    </dgm:pt>
    <dgm:pt modelId="{F4EDB872-1EA0-41B1-80A1-69AD2487026D}" type="sibTrans" cxnId="{5AAABF38-7E81-4C36-8FAC-440114AEACEF}">
      <dgm:prSet/>
      <dgm:spPr/>
      <dgm:t>
        <a:bodyPr/>
        <a:lstStyle/>
        <a:p>
          <a:endParaRPr lang="en-US" b="1"/>
        </a:p>
      </dgm:t>
    </dgm:pt>
    <dgm:pt modelId="{40DD605E-65B3-4F52-9295-6C6C81CB9A2F}">
      <dgm:prSet phldrT="[Text]"/>
      <dgm:spPr/>
      <dgm:t>
        <a:bodyPr/>
        <a:lstStyle/>
        <a:p>
          <a:r>
            <a:rPr lang="en-US" b="1" dirty="0" smtClean="0"/>
            <a:t>Patient Health Education</a:t>
          </a:r>
          <a:endParaRPr lang="en-US" b="1" dirty="0"/>
        </a:p>
      </dgm:t>
    </dgm:pt>
    <dgm:pt modelId="{8F472F17-6E1B-48AB-B6AA-9B17285104A9}" type="parTrans" cxnId="{1A331EC8-DC51-4C6C-9AAB-C5AB98114310}">
      <dgm:prSet/>
      <dgm:spPr/>
      <dgm:t>
        <a:bodyPr/>
        <a:lstStyle/>
        <a:p>
          <a:endParaRPr lang="en-US" b="1"/>
        </a:p>
      </dgm:t>
    </dgm:pt>
    <dgm:pt modelId="{FC3C9FA5-D570-44A8-AEFA-F941248EAC28}" type="sibTrans" cxnId="{1A331EC8-DC51-4C6C-9AAB-C5AB98114310}">
      <dgm:prSet/>
      <dgm:spPr/>
      <dgm:t>
        <a:bodyPr/>
        <a:lstStyle/>
        <a:p>
          <a:endParaRPr lang="en-US" b="1"/>
        </a:p>
      </dgm:t>
    </dgm:pt>
    <dgm:pt modelId="{67D3C010-A85D-4679-AF99-CC4A32D4782D}">
      <dgm:prSet phldrT="[Text]"/>
      <dgm:spPr/>
      <dgm:t>
        <a:bodyPr/>
        <a:lstStyle/>
        <a:p>
          <a:r>
            <a:rPr lang="en-US" b="1" dirty="0" smtClean="0"/>
            <a:t>Lifestyle </a:t>
          </a:r>
          <a:r>
            <a:rPr lang="en-US" b="1" dirty="0"/>
            <a:t>Change Strategies</a:t>
          </a:r>
        </a:p>
      </dgm:t>
    </dgm:pt>
    <dgm:pt modelId="{7BCEF38F-59E4-407E-8730-537A0BA7E829}" type="parTrans" cxnId="{CCD1D827-AEB6-4611-A438-ADAF0FF4E31C}">
      <dgm:prSet/>
      <dgm:spPr/>
      <dgm:t>
        <a:bodyPr/>
        <a:lstStyle/>
        <a:p>
          <a:endParaRPr lang="en-US" b="1"/>
        </a:p>
      </dgm:t>
    </dgm:pt>
    <dgm:pt modelId="{CD60DCFE-5207-4E13-A730-C5434D1AED84}" type="sibTrans" cxnId="{CCD1D827-AEB6-4611-A438-ADAF0FF4E31C}">
      <dgm:prSet/>
      <dgm:spPr/>
      <dgm:t>
        <a:bodyPr/>
        <a:lstStyle/>
        <a:p>
          <a:endParaRPr lang="en-US" b="1"/>
        </a:p>
      </dgm:t>
    </dgm:pt>
    <dgm:pt modelId="{6869117C-AC10-4C75-8026-51264B7A1FEC}" type="pres">
      <dgm:prSet presAssocID="{570F8BFD-FCB0-4D6D-9BD4-E62A99844EE6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84AFFEF-3553-44AE-A1D0-4F4C2F6CC145}" type="pres">
      <dgm:prSet presAssocID="{570F8BFD-FCB0-4D6D-9BD4-E62A99844EE6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A26407C6-149A-4C92-9548-FF3E81B38655}" type="pres">
      <dgm:prSet presAssocID="{AA4566CB-2217-4EFA-BD1D-9A3485316B23}" presName="centerShape" presStyleLbl="vennNode1" presStyleIdx="0" presStyleCnt="4"/>
      <dgm:spPr/>
      <dgm:t>
        <a:bodyPr/>
        <a:lstStyle/>
        <a:p>
          <a:endParaRPr lang="en-US"/>
        </a:p>
      </dgm:t>
    </dgm:pt>
    <dgm:pt modelId="{0BF8F711-82F4-431A-B6BF-8436FC44FFDD}" type="pres">
      <dgm:prSet presAssocID="{EEBC532B-9FCF-4F65-AAF5-7CD678A3C73D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CD4715-96F7-4B59-ACC5-72480B9050E7}" type="pres">
      <dgm:prSet presAssocID="{40DD605E-65B3-4F52-9295-6C6C81CB9A2F}" presName="node" presStyleLbl="vennNode1" presStyleIdx="2" presStyleCnt="4" custRadScaleRad="100637" custRadScaleInc="5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D01F21-0499-4D53-BE2A-D4CAC77FB4F0}" type="pres">
      <dgm:prSet presAssocID="{67D3C010-A85D-4679-AF99-CC4A32D4782D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E9DF32-3297-41BB-A72B-35DCE1E52A89}" type="presOf" srcId="{40DD605E-65B3-4F52-9295-6C6C81CB9A2F}" destId="{56CD4715-96F7-4B59-ACC5-72480B9050E7}" srcOrd="0" destOrd="0" presId="urn:microsoft.com/office/officeart/2005/8/layout/radial3"/>
    <dgm:cxn modelId="{D58E3AE5-7F03-4D0B-B602-32DC15A6BB92}" srcId="{570F8BFD-FCB0-4D6D-9BD4-E62A99844EE6}" destId="{AA4566CB-2217-4EFA-BD1D-9A3485316B23}" srcOrd="0" destOrd="0" parTransId="{32DA2DD4-7E03-42CE-861E-9E05F5C0AEE2}" sibTransId="{F66DAA96-9390-4E08-A8D2-46AE30845F05}"/>
    <dgm:cxn modelId="{F2369089-D956-421A-82C0-A44151C6D3EF}" type="presOf" srcId="{AA4566CB-2217-4EFA-BD1D-9A3485316B23}" destId="{A26407C6-149A-4C92-9548-FF3E81B38655}" srcOrd="0" destOrd="0" presId="urn:microsoft.com/office/officeart/2005/8/layout/radial3"/>
    <dgm:cxn modelId="{41AA4867-99B8-4249-AA5F-1D4227AD9323}" type="presOf" srcId="{570F8BFD-FCB0-4D6D-9BD4-E62A99844EE6}" destId="{6869117C-AC10-4C75-8026-51264B7A1FEC}" srcOrd="0" destOrd="0" presId="urn:microsoft.com/office/officeart/2005/8/layout/radial3"/>
    <dgm:cxn modelId="{1A331EC8-DC51-4C6C-9AAB-C5AB98114310}" srcId="{AA4566CB-2217-4EFA-BD1D-9A3485316B23}" destId="{40DD605E-65B3-4F52-9295-6C6C81CB9A2F}" srcOrd="1" destOrd="0" parTransId="{8F472F17-6E1B-48AB-B6AA-9B17285104A9}" sibTransId="{FC3C9FA5-D570-44A8-AEFA-F941248EAC28}"/>
    <dgm:cxn modelId="{5AAABF38-7E81-4C36-8FAC-440114AEACEF}" srcId="{AA4566CB-2217-4EFA-BD1D-9A3485316B23}" destId="{EEBC532B-9FCF-4F65-AAF5-7CD678A3C73D}" srcOrd="0" destOrd="0" parTransId="{BB048771-1572-4E55-83B1-BA874ABC6973}" sibTransId="{F4EDB872-1EA0-41B1-80A1-69AD2487026D}"/>
    <dgm:cxn modelId="{5563F89D-B712-48E2-B503-1DD1ED0EB515}" type="presOf" srcId="{EEBC532B-9FCF-4F65-AAF5-7CD678A3C73D}" destId="{0BF8F711-82F4-431A-B6BF-8436FC44FFDD}" srcOrd="0" destOrd="0" presId="urn:microsoft.com/office/officeart/2005/8/layout/radial3"/>
    <dgm:cxn modelId="{32EA2DF2-053F-43A9-BF07-561437441103}" type="presOf" srcId="{67D3C010-A85D-4679-AF99-CC4A32D4782D}" destId="{ECD01F21-0499-4D53-BE2A-D4CAC77FB4F0}" srcOrd="0" destOrd="0" presId="urn:microsoft.com/office/officeart/2005/8/layout/radial3"/>
    <dgm:cxn modelId="{CCD1D827-AEB6-4611-A438-ADAF0FF4E31C}" srcId="{AA4566CB-2217-4EFA-BD1D-9A3485316B23}" destId="{67D3C010-A85D-4679-AF99-CC4A32D4782D}" srcOrd="2" destOrd="0" parTransId="{7BCEF38F-59E4-407E-8730-537A0BA7E829}" sibTransId="{CD60DCFE-5207-4E13-A730-C5434D1AED84}"/>
    <dgm:cxn modelId="{2928472A-4C37-4163-A634-06E0673C7B72}" type="presParOf" srcId="{6869117C-AC10-4C75-8026-51264B7A1FEC}" destId="{A84AFFEF-3553-44AE-A1D0-4F4C2F6CC145}" srcOrd="0" destOrd="0" presId="urn:microsoft.com/office/officeart/2005/8/layout/radial3"/>
    <dgm:cxn modelId="{A1751B51-65B1-4142-AEC9-5411CFCD8039}" type="presParOf" srcId="{A84AFFEF-3553-44AE-A1D0-4F4C2F6CC145}" destId="{A26407C6-149A-4C92-9548-FF3E81B38655}" srcOrd="0" destOrd="0" presId="urn:microsoft.com/office/officeart/2005/8/layout/radial3"/>
    <dgm:cxn modelId="{3DDDA93F-C254-4E6D-90E7-EC5B4B74F102}" type="presParOf" srcId="{A84AFFEF-3553-44AE-A1D0-4F4C2F6CC145}" destId="{0BF8F711-82F4-431A-B6BF-8436FC44FFDD}" srcOrd="1" destOrd="0" presId="urn:microsoft.com/office/officeart/2005/8/layout/radial3"/>
    <dgm:cxn modelId="{304A9C89-02B4-40D5-AF9F-D7EA64F2DF1E}" type="presParOf" srcId="{A84AFFEF-3553-44AE-A1D0-4F4C2F6CC145}" destId="{56CD4715-96F7-4B59-ACC5-72480B9050E7}" srcOrd="2" destOrd="0" presId="urn:microsoft.com/office/officeart/2005/8/layout/radial3"/>
    <dgm:cxn modelId="{48C5EE57-E779-40F7-A627-F9690242EB30}" type="presParOf" srcId="{A84AFFEF-3553-44AE-A1D0-4F4C2F6CC145}" destId="{ECD01F21-0499-4D53-BE2A-D4CAC77FB4F0}" srcOrd="3" destOrd="0" presId="urn:microsoft.com/office/officeart/2005/8/layout/radial3"/>
  </dgm:cxnLst>
  <dgm:bg>
    <a:effectLst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15331-4EEC-465F-843F-3224B02DFADB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A7E60-B818-45D3-B4D3-4F9B381624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52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983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1A06A-E99E-4A01-BD4C-BD322C258FEB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47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</a:t>
            </a:r>
            <a:r>
              <a:rPr lang="en-US" baseline="0" dirty="0" smtClean="0"/>
              <a:t> introduces a study released in 2014 examining the impact of the PAVS in the hospitals where it was integrated as a part of the EMR. This study examined the health outcomes of patients in hospitals that had introduced PAVS into their EMR compared to hospitals that were not using the PAVS.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9AD3-6933-244E-AD97-2267C18D047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69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authors</a:t>
            </a:r>
            <a:r>
              <a:rPr lang="en-US" baseline="0" dirty="0" smtClean="0"/>
              <a:t> found that by simply asking patients about their PA levels, small but significant improvements were seen in several patient outcomes. A key point to emphasize here is that even though the improvements were not huge, these changes were a result of asking each patient 2 questions that took a member of the healthcare team less than 30 seconds to do!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9AD3-6933-244E-AD97-2267C18D047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15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The</a:t>
            </a:r>
            <a:r>
              <a:rPr lang="en-US" baseline="0" dirty="0" smtClean="0"/>
              <a:t> </a:t>
            </a:r>
            <a:r>
              <a:rPr lang="en-US" dirty="0" smtClean="0"/>
              <a:t>most “advanced” physical activity prescription schemes has</a:t>
            </a:r>
            <a:r>
              <a:rPr lang="en-US" baseline="0" dirty="0" smtClean="0"/>
              <a:t> evolved in New Zealand under the guise of the “Green Prescription”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Green Prescription is a program advocated by the New Zealand Ministry of Health, whereby physicians are encouraged to provide their patients with exercise prescriptions to local community programs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Green Prescription system involves physicians, nurses, PA experts, regional sports trust and many more!</a:t>
            </a:r>
          </a:p>
          <a:p>
            <a:endParaRPr lang="en-US" baseline="0" dirty="0" smtClean="0"/>
          </a:p>
          <a:p>
            <a:r>
              <a:rPr lang="en-US" dirty="0" smtClean="0"/>
              <a:t>http://www.health.govt.nz/our-work/preventative-health-wellness/physical-activity/green-prescriptions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4E64-AA7D-432C-AB8E-DFAF4083C08F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5027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9AD3-6933-244E-AD97-2267C18D047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0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Shown above are examples of 2 exercise prescriptions for different</a:t>
            </a:r>
            <a:r>
              <a:rPr lang="en-US" baseline="0" dirty="0" smtClean="0"/>
              <a:t> medical conditions (Type 2 Diabetes and Weight Loss). </a:t>
            </a:r>
            <a:r>
              <a:rPr lang="en-US" dirty="0" smtClean="0"/>
              <a:t>EIM has created multiple different patient education handouts that discuss exercise</a:t>
            </a:r>
            <a:r>
              <a:rPr lang="en-US" baseline="0" dirty="0" smtClean="0"/>
              <a:t> with various health conditions – we are currently updating them and have 16 currently updated versions on the EIM website.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9AD3-6933-244E-AD97-2267C18D04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75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261" indent="-165261">
              <a:buFontTx/>
              <a:buChar char="-"/>
            </a:pPr>
            <a:r>
              <a:rPr lang="en-US" dirty="0" smtClean="0"/>
              <a:t>This is another example in cities around the United States</a:t>
            </a:r>
            <a:r>
              <a:rPr lang="en-US" baseline="0" dirty="0" smtClean="0"/>
              <a:t> of the linkage between healthcare and the local park systems</a:t>
            </a:r>
          </a:p>
          <a:p>
            <a:pPr marL="165261" indent="-165261">
              <a:buFontTx/>
              <a:buChar char="-"/>
            </a:pPr>
            <a:r>
              <a:rPr lang="en-US" baseline="0" dirty="0" smtClean="0"/>
              <a:t>HCPs in these healthcare systems are referring their patients to existing community resources (the local parks) where daily walks and activities are being hosted by park staff for community members</a:t>
            </a:r>
          </a:p>
          <a:p>
            <a:pPr marL="165261" indent="-165261">
              <a:buFontTx/>
              <a:buChar char="-"/>
            </a:pPr>
            <a:r>
              <a:rPr lang="en-US" baseline="0" dirty="0" smtClean="0"/>
              <a:t>Can the attendees brainstorm any ways to link their patients to external resources? What resources exist in their community that they might be able to tap into?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4E64-AA7D-432C-AB8E-DFAF4083C08F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3023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261" indent="-165261">
              <a:buFontTx/>
              <a:buChar char="-"/>
            </a:pPr>
            <a:r>
              <a:rPr lang="en-US" dirty="0"/>
              <a:t>In the UK, exercise referral schemes were very popular in the early part of the 21</a:t>
            </a:r>
            <a:r>
              <a:rPr lang="en-US" baseline="30000" dirty="0"/>
              <a:t>st</a:t>
            </a:r>
            <a:r>
              <a:rPr lang="en-US" dirty="0"/>
              <a:t> century and were widely promoted by the national government!</a:t>
            </a:r>
          </a:p>
          <a:p>
            <a:pPr marL="165261" indent="-165261">
              <a:buFontTx/>
              <a:buChar char="-"/>
            </a:pPr>
            <a:endParaRPr lang="en-US" dirty="0"/>
          </a:p>
          <a:p>
            <a:pPr marL="165261" indent="-165261">
              <a:buFontTx/>
              <a:buChar char="-"/>
            </a:pPr>
            <a:r>
              <a:rPr lang="en-US" dirty="0"/>
              <a:t>There were some drawbacks of the ERS in the UK such as:</a:t>
            </a:r>
          </a:p>
          <a:p>
            <a:pPr marL="605956" lvl="1" indent="-165261">
              <a:buFont typeface="Arial" panose="020B0604020202020204" pitchFamily="34" charset="0"/>
              <a:buChar char="•"/>
            </a:pPr>
            <a:r>
              <a:rPr lang="en-US" dirty="0"/>
              <a:t>Practitioners largely designed ERSs in an ‘off-the-shelf’ fashion instead of doing it in a systematic, evidence-based </a:t>
            </a:r>
            <a:r>
              <a:rPr lang="en-US" dirty="0" smtClean="0"/>
              <a:t>manner</a:t>
            </a:r>
            <a:endParaRPr lang="en-US" dirty="0"/>
          </a:p>
          <a:p>
            <a:pPr marL="605956" lvl="1" indent="-165261">
              <a:buFont typeface="Arial" panose="020B0604020202020204" pitchFamily="34" charset="0"/>
              <a:buChar char="•"/>
            </a:pPr>
            <a:r>
              <a:rPr lang="en-US" dirty="0"/>
              <a:t>Many operational ERSs in the UK were never evaluated or gathered data which limited usefulness and improvements</a:t>
            </a:r>
          </a:p>
          <a:p>
            <a:pPr marL="171450" lvl="0" indent="-171450">
              <a:buFontTx/>
              <a:buChar char="-"/>
            </a:pPr>
            <a:r>
              <a:rPr lang="en-US" dirty="0" smtClean="0"/>
              <a:t>Overall</a:t>
            </a:r>
            <a:r>
              <a:rPr lang="en-US" dirty="0"/>
              <a:t>, there is a lack of critical awareness of what really works (i.e. what it is about a scheme that leads to sustained behavior change)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pitchFamily="34" charset="-128"/>
                <a:cs typeface="+mn-cs"/>
              </a:rPr>
              <a:t>making it necessary that we also try to evaluate what is working and what is not (if possible)</a:t>
            </a:r>
          </a:p>
          <a:p>
            <a:pPr marL="171450" lvl="0" indent="-171450">
              <a:buFontTx/>
              <a:buChar char="-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ＭＳ Ｐゴシック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4E64-AA7D-432C-AB8E-DFAF4083C08F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47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1pPr>
            <a:lvl2pPr marL="702756" indent="-270291" defTabSz="91448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2pPr>
            <a:lvl3pPr marL="1081164" indent="-216233" defTabSz="91448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3pPr>
            <a:lvl4pPr marL="1513629" indent="-216233" defTabSz="91448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4pPr>
            <a:lvl5pPr marL="1946095" indent="-216233" defTabSz="914485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Arial" pitchFamily="34" charset="0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F87824-A459-469A-BEE3-79C421DF1AD2}" type="slidenum">
              <a:rPr lang="en-US" altLang="en-US" sz="1200">
                <a:solidFill>
                  <a:srgbClr val="000000"/>
                </a:solidFill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en-US" sz="12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b="1" u="sng" smtClean="0"/>
              <a:t>Suggested Talking Points</a:t>
            </a:r>
          </a:p>
        </p:txBody>
      </p:sp>
    </p:spTree>
    <p:extLst>
      <p:ext uri="{BB962C8B-B14F-4D97-AF65-F5344CB8AC3E}">
        <p14:creationId xmlns:p14="http://schemas.microsoft.com/office/powerpoint/2010/main" val="2340615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A community-based network featuring a variety of places to experience PA Intervention Programs provide access to meet all preferences and help lower barriers to sustained participation.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AFAC1C-BC38-48E3-AA87-B15D1C5EE239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55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Engaging muscle and mind in a group and/or self-directed PA Intervention Programs.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A60A2D-70B4-4969-B9D9-21DAD88C5034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9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6DB-9690-4A74-8352-3C4D54DEB2D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99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Building</a:t>
            </a:r>
            <a:r>
              <a:rPr lang="en-US" baseline="0" dirty="0" smtClean="0"/>
              <a:t> a bridge of </a:t>
            </a:r>
            <a:r>
              <a:rPr lang="en-US" i="1" baseline="0" dirty="0" smtClean="0"/>
              <a:t>Trust </a:t>
            </a:r>
            <a:r>
              <a:rPr lang="en-US" i="0" baseline="0" dirty="0" smtClean="0"/>
              <a:t>by applying the</a:t>
            </a:r>
            <a:r>
              <a:rPr lang="en-US" baseline="0" dirty="0" smtClean="0"/>
              <a:t> EIM Solution to Healthcare Stakeholders and Community Resources for </a:t>
            </a:r>
            <a:r>
              <a:rPr lang="en-US" i="1" baseline="0" dirty="0" smtClean="0"/>
              <a:t>Referrals</a:t>
            </a:r>
            <a:r>
              <a:rPr lang="en-US" i="0" baseline="0" dirty="0" smtClean="0"/>
              <a:t> to experience a seamless patient-centered care transition from the Clinical Care Team to the Community Care Team.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956DB-9690-4A74-8352-3C4D54DEB2D9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5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EIM Solution establishes physical activity as a standard in healthcare as a cost containment strategy by providing PA Intervention Program access as an extension to healthcare through a shared delivery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851F21-E289-41E6-85D6-9C6CCEE4065F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9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1EBA0-42BA-4B9E-9791-F6582C77116D}" type="slidenum">
              <a:rPr lang="en-US"/>
              <a:pPr/>
              <a:t>4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66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discussing </a:t>
            </a:r>
            <a:r>
              <a:rPr lang="en-US" baseline="0" dirty="0" smtClean="0"/>
              <a:t>how an exercising prescription can be viewed similarly to a drug prescription, we feel this is a good place to briefly describe this important meta-analysis by </a:t>
            </a:r>
            <a:r>
              <a:rPr lang="en-US" baseline="0" dirty="0" err="1" smtClean="0"/>
              <a:t>Naci</a:t>
            </a:r>
            <a:r>
              <a:rPr lang="en-US" baseline="0" dirty="0" smtClean="0"/>
              <a:t> and colleagues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They looked at the effectiveness of exercise interventions on health outcomes compared to the effectiveness of drug therapy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4E64-AA7D-432C-AB8E-DFAF4083C08F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5315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3471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983"/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1A06A-E99E-4A01-BD4C-BD322C258FEB}" type="slidenum">
              <a:rPr lang="en-US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3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16A3A-429E-41F6-8355-4E32006FB6E7}" type="slidenum">
              <a:rPr lang="es-CO" smtClean="0">
                <a:solidFill>
                  <a:prstClr val="black"/>
                </a:solidFill>
              </a:rPr>
              <a:pPr/>
              <a:t>10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61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9AD3-6933-244E-AD97-2267C18D047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15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 provides</a:t>
            </a:r>
            <a:r>
              <a:rPr lang="en-US" baseline="0" dirty="0" smtClean="0"/>
              <a:t> a quick example of the implementation of the PAVS in the EMR of the Kaiser Permanente Health System in California. With the integration of the PAVS into the EMR, a high percentage of all patients are now being asked about the current PA levels at every healthcare visit.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example of the Kaiser Permanente system highlights the success of integrating the PAVS into an EMR to ensure that it becomes a systematic part of the workflow with each patient at every visit with every healthcare team in that health system!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D9AD3-6933-244E-AD97-2267C18D047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9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75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4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32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9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054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39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44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9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8" indent="0">
              <a:buNone/>
              <a:defRPr sz="1600" b="1"/>
            </a:lvl7pPr>
            <a:lvl8pPr marL="3199943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69" indent="0">
              <a:buNone/>
              <a:defRPr sz="1900" b="1"/>
            </a:lvl3pPr>
            <a:lvl4pPr marL="1371404" indent="0">
              <a:buNone/>
              <a:defRPr sz="1600" b="1"/>
            </a:lvl4pPr>
            <a:lvl5pPr marL="1828539" indent="0">
              <a:buNone/>
              <a:defRPr sz="1600" b="1"/>
            </a:lvl5pPr>
            <a:lvl6pPr marL="2285674" indent="0">
              <a:buNone/>
              <a:defRPr sz="1600" b="1"/>
            </a:lvl6pPr>
            <a:lvl7pPr marL="2742808" indent="0">
              <a:buNone/>
              <a:defRPr sz="1600" b="1"/>
            </a:lvl7pPr>
            <a:lvl8pPr marL="3199943" indent="0">
              <a:buNone/>
              <a:defRPr sz="1600" b="1"/>
            </a:lvl8pPr>
            <a:lvl9pPr marL="365707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848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50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5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35" indent="0">
              <a:buNone/>
              <a:defRPr sz="1200"/>
            </a:lvl2pPr>
            <a:lvl3pPr marL="914269" indent="0">
              <a:buNone/>
              <a:defRPr sz="11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8" indent="0">
              <a:buNone/>
              <a:defRPr sz="900"/>
            </a:lvl7pPr>
            <a:lvl8pPr marL="3199943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7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646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69" indent="0">
              <a:buNone/>
              <a:defRPr sz="2400"/>
            </a:lvl3pPr>
            <a:lvl4pPr marL="1371404" indent="0">
              <a:buNone/>
              <a:defRPr sz="2000"/>
            </a:lvl4pPr>
            <a:lvl5pPr marL="1828539" indent="0">
              <a:buNone/>
              <a:defRPr sz="2000"/>
            </a:lvl5pPr>
            <a:lvl6pPr marL="2285674" indent="0">
              <a:buNone/>
              <a:defRPr sz="2000"/>
            </a:lvl6pPr>
            <a:lvl7pPr marL="2742808" indent="0">
              <a:buNone/>
              <a:defRPr sz="2000"/>
            </a:lvl7pPr>
            <a:lvl8pPr marL="3199943" indent="0">
              <a:buNone/>
              <a:defRPr sz="2000"/>
            </a:lvl8pPr>
            <a:lvl9pPr marL="365707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135" indent="0">
              <a:buNone/>
              <a:defRPr sz="1200"/>
            </a:lvl2pPr>
            <a:lvl3pPr marL="914269" indent="0">
              <a:buNone/>
              <a:defRPr sz="1100"/>
            </a:lvl3pPr>
            <a:lvl4pPr marL="1371404" indent="0">
              <a:buNone/>
              <a:defRPr sz="900"/>
            </a:lvl4pPr>
            <a:lvl5pPr marL="1828539" indent="0">
              <a:buNone/>
              <a:defRPr sz="900"/>
            </a:lvl5pPr>
            <a:lvl6pPr marL="2285674" indent="0">
              <a:buNone/>
              <a:defRPr sz="900"/>
            </a:lvl6pPr>
            <a:lvl7pPr marL="2742808" indent="0">
              <a:buNone/>
              <a:defRPr sz="900"/>
            </a:lvl7pPr>
            <a:lvl8pPr marL="3199943" indent="0">
              <a:buNone/>
              <a:defRPr sz="900"/>
            </a:lvl8pPr>
            <a:lvl9pPr marL="365707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526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01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7" y="274658"/>
            <a:ext cx="205740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597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4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5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64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5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17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2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84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14D7B-A57E-4332-B705-B49BAA77396C}" type="datetimeFigureOut">
              <a:rPr lang="en-US" smtClean="0"/>
              <a:t>2/1/2018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D270-41F7-4854-82A3-C82E0FE5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1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7" tIns="45713" rIns="91427" bIns="4571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27" tIns="45713" rIns="91427" bIns="457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70"/>
            <a:ext cx="21336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9"/>
            <a:fld id="{1C324B08-6F35-4392-9AE4-7C86FD7E7B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9"/>
              <a:t>2/1/2018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27" tIns="45713" rIns="91427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9"/>
            <a:fld id="{5BD956D6-D6B8-4030-87D9-14208F16E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761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2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1" indent="-342851" algn="l" defTabSz="91426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defTabSz="91426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7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2" indent="-228567" algn="l" defTabSz="91426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6" indent="-228567" algn="l" defTabSz="91426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1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6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0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45" indent="-228567" algn="l" defTabSz="9142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4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9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4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8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3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8" algn="l" defTabSz="9142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s3.amazonaws.com/media.wbur.org/wordpress/15/files/2014/03/0326_hubway.jpg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5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microsoft.com/office/2007/relationships/diagramDrawing" Target="../diagrams/drawing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28700" y="5996226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Mark Stoutenberg, PhD, MSPH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Associate Professor, University of Tennessee Chattanooga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Program Officer, Exercise is Medicine®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4366" y="508000"/>
            <a:ext cx="8655268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Harnessing Clinical-Community Partnerships to Increase Patient Physical Activity: </a:t>
            </a:r>
          </a:p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Implementing Exercise is Medicine in Two North Carolina Communities</a:t>
            </a:r>
            <a:endParaRPr lang="en-US" sz="3200" dirty="0"/>
          </a:p>
        </p:txBody>
      </p:sp>
      <p:pic>
        <p:nvPicPr>
          <p:cNvPr id="1026" name="Picture 2" descr="Image result for building a brid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5"/>
          <a:stretch/>
        </p:blipFill>
        <p:spPr bwMode="auto">
          <a:xfrm>
            <a:off x="1905000" y="3124200"/>
            <a:ext cx="5304072" cy="252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2" name="Straight Arrow Connector 241"/>
          <p:cNvCxnSpPr>
            <a:stCxn id="221" idx="3"/>
            <a:endCxn id="445" idx="1"/>
          </p:cNvCxnSpPr>
          <p:nvPr/>
        </p:nvCxnSpPr>
        <p:spPr>
          <a:xfrm>
            <a:off x="7104634" y="6294662"/>
            <a:ext cx="337566" cy="31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>
            <a:stCxn id="218" idx="3"/>
            <a:endCxn id="444" idx="1"/>
          </p:cNvCxnSpPr>
          <p:nvPr/>
        </p:nvCxnSpPr>
        <p:spPr>
          <a:xfrm>
            <a:off x="7100787" y="5612109"/>
            <a:ext cx="341414" cy="143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474" idx="3"/>
            <a:endCxn id="116" idx="1"/>
          </p:cNvCxnSpPr>
          <p:nvPr/>
        </p:nvCxnSpPr>
        <p:spPr>
          <a:xfrm>
            <a:off x="7119782" y="4860551"/>
            <a:ext cx="322419" cy="1182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14" idx="3"/>
            <a:endCxn id="426" idx="1"/>
          </p:cNvCxnSpPr>
          <p:nvPr/>
        </p:nvCxnSpPr>
        <p:spPr>
          <a:xfrm>
            <a:off x="7101459" y="4186644"/>
            <a:ext cx="340742" cy="1179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341" idx="1"/>
          </p:cNvCxnSpPr>
          <p:nvPr/>
        </p:nvCxnSpPr>
        <p:spPr>
          <a:xfrm>
            <a:off x="7081737" y="1228029"/>
            <a:ext cx="341415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stCxn id="205" idx="3"/>
            <a:endCxn id="343" idx="1"/>
          </p:cNvCxnSpPr>
          <p:nvPr/>
        </p:nvCxnSpPr>
        <p:spPr>
          <a:xfrm>
            <a:off x="7104805" y="1738312"/>
            <a:ext cx="318347" cy="2500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Arrow Connector 507"/>
          <p:cNvCxnSpPr/>
          <p:nvPr/>
        </p:nvCxnSpPr>
        <p:spPr>
          <a:xfrm>
            <a:off x="7104806" y="2184903"/>
            <a:ext cx="318345" cy="2421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stCxn id="209" idx="3"/>
            <a:endCxn id="364" idx="1"/>
          </p:cNvCxnSpPr>
          <p:nvPr/>
        </p:nvCxnSpPr>
        <p:spPr>
          <a:xfrm flipV="1">
            <a:off x="7097440" y="2595584"/>
            <a:ext cx="325712" cy="1237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Arrow Connector 485"/>
          <p:cNvCxnSpPr>
            <a:stCxn id="211" idx="3"/>
            <a:endCxn id="382" idx="1"/>
          </p:cNvCxnSpPr>
          <p:nvPr/>
        </p:nvCxnSpPr>
        <p:spPr>
          <a:xfrm>
            <a:off x="7082832" y="3141861"/>
            <a:ext cx="340319" cy="7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entagon 1"/>
          <p:cNvSpPr/>
          <p:nvPr/>
        </p:nvSpPr>
        <p:spPr>
          <a:xfrm>
            <a:off x="248284" y="152400"/>
            <a:ext cx="2289177" cy="484632"/>
          </a:xfrm>
          <a:prstGeom prst="homePlat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Inputs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hevron 2"/>
          <p:cNvSpPr/>
          <p:nvPr/>
        </p:nvSpPr>
        <p:spPr>
          <a:xfrm>
            <a:off x="2464434" y="152400"/>
            <a:ext cx="2974977" cy="484632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Activities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5385236" y="153543"/>
            <a:ext cx="1825825" cy="484632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Outputs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7147560" y="152400"/>
            <a:ext cx="1879600" cy="484632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Outcomes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523" y="1015651"/>
            <a:ext cx="1006477" cy="5929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EIM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Global Center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258760" y="2584897"/>
            <a:ext cx="762002" cy="81200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EIM 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Regional Centers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136" y="4211288"/>
            <a:ext cx="857251" cy="81915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EIM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National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Centers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39761" y="1608583"/>
            <a:ext cx="1" cy="9763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39761" y="3396904"/>
            <a:ext cx="1" cy="814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237297" y="1840992"/>
            <a:ext cx="766763" cy="58810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prstClr val="black"/>
                </a:solidFill>
              </a:rPr>
              <a:t>EIM</a:t>
            </a:r>
          </a:p>
          <a:p>
            <a:pPr algn="ctr"/>
            <a:r>
              <a:rPr lang="en-US" sz="1050" dirty="0" smtClean="0">
                <a:solidFill>
                  <a:prstClr val="black"/>
                </a:solidFill>
              </a:rPr>
              <a:t>Research</a:t>
            </a:r>
          </a:p>
          <a:p>
            <a:pPr algn="ctr"/>
            <a:r>
              <a:rPr lang="en-US" sz="1050" dirty="0" smtClean="0">
                <a:solidFill>
                  <a:prstClr val="black"/>
                </a:solidFill>
              </a:rPr>
              <a:t>Center</a:t>
            </a:r>
            <a:endParaRPr lang="en-US" sz="1050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46906" y="2124121"/>
            <a:ext cx="572294" cy="35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574345" y="1066800"/>
            <a:ext cx="981658" cy="49916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Policy &amp;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Surveillance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4345" y="1924106"/>
            <a:ext cx="978408" cy="5029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Education &amp; Certification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4345" y="2891846"/>
            <a:ext cx="978408" cy="5029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Clinical</a:t>
            </a:r>
          </a:p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Integration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97250" y="3776790"/>
            <a:ext cx="978540" cy="5029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Community Integration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574345" y="5353106"/>
            <a:ext cx="978408" cy="5029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Media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74345" y="6039494"/>
            <a:ext cx="978408" cy="5029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Industry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286000" y="1314506"/>
            <a:ext cx="1" cy="49718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60767" y="4620863"/>
            <a:ext cx="12245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24" idx="3"/>
            <a:endCxn id="194" idx="1"/>
          </p:cNvCxnSpPr>
          <p:nvPr/>
        </p:nvCxnSpPr>
        <p:spPr>
          <a:xfrm>
            <a:off x="3552753" y="6290954"/>
            <a:ext cx="349818" cy="370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/>
          <p:cNvSpPr/>
          <p:nvPr/>
        </p:nvSpPr>
        <p:spPr>
          <a:xfrm>
            <a:off x="3902571" y="847479"/>
            <a:ext cx="1408176" cy="64328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Advocate/lobby for PA in healthcare policies and reimbursement schemes</a:t>
            </a:r>
          </a:p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Presence in national PA plan/prevention strategies 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3902571" y="1600200"/>
            <a:ext cx="1408176" cy="29229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Develop national surveillance systems for PA in healthcare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3902571" y="1981200"/>
            <a:ext cx="1408176" cy="41314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PA in medical </a:t>
            </a:r>
            <a:r>
              <a:rPr lang="en-US" sz="700" dirty="0">
                <a:solidFill>
                  <a:prstClr val="black"/>
                </a:solidFill>
              </a:rPr>
              <a:t>school </a:t>
            </a:r>
            <a:r>
              <a:rPr lang="en-US" sz="700" dirty="0" smtClean="0">
                <a:solidFill>
                  <a:prstClr val="black"/>
                </a:solidFill>
              </a:rPr>
              <a:t>curricula</a:t>
            </a:r>
          </a:p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CME training, </a:t>
            </a:r>
          </a:p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Exercise professional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3902571" y="2464294"/>
            <a:ext cx="1408176" cy="50750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 dirty="0" smtClean="0">
              <a:solidFill>
                <a:prstClr val="black"/>
              </a:solidFill>
            </a:endParaRPr>
          </a:p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EIM presence</a:t>
            </a:r>
            <a:r>
              <a:rPr lang="en-US" sz="700" dirty="0">
                <a:solidFill>
                  <a:prstClr val="black"/>
                </a:solidFill>
              </a:rPr>
              <a:t> </a:t>
            </a:r>
            <a:r>
              <a:rPr lang="en-US" sz="700" dirty="0" smtClean="0">
                <a:solidFill>
                  <a:prstClr val="black"/>
                </a:solidFill>
              </a:rPr>
              <a:t>at major medical conferences </a:t>
            </a:r>
          </a:p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Conducting </a:t>
            </a:r>
            <a:r>
              <a:rPr lang="en-US" sz="700" dirty="0">
                <a:solidFill>
                  <a:prstClr val="black"/>
                </a:solidFill>
              </a:rPr>
              <a:t>EIM  </a:t>
            </a:r>
            <a:r>
              <a:rPr lang="en-US" sz="700" dirty="0" smtClean="0">
                <a:solidFill>
                  <a:prstClr val="black"/>
                </a:solidFill>
              </a:rPr>
              <a:t>leadership training </a:t>
            </a:r>
            <a:r>
              <a:rPr lang="en-US" sz="700" dirty="0">
                <a:solidFill>
                  <a:prstClr val="black"/>
                </a:solidFill>
              </a:rPr>
              <a:t>courses</a:t>
            </a:r>
          </a:p>
          <a:p>
            <a:pPr algn="ctr"/>
            <a:r>
              <a:rPr lang="en-US" sz="500" dirty="0" smtClean="0">
                <a:solidFill>
                  <a:prstClr val="black"/>
                </a:solidFill>
              </a:rPr>
              <a:t> </a:t>
            </a:r>
            <a:endParaRPr lang="en-US" sz="500" dirty="0">
              <a:solidFill>
                <a:prstClr val="black"/>
              </a:solidFill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3902571" y="3048000"/>
            <a:ext cx="1408176" cy="18543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Integrate PAVS  in EMRs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183" name="Rectangle 182"/>
          <p:cNvSpPr/>
          <p:nvPr/>
        </p:nvSpPr>
        <p:spPr>
          <a:xfrm>
            <a:off x="3902571" y="3322320"/>
            <a:ext cx="1408176" cy="45447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Support HCPs PA  assessment, behavioral counseling &amp; referral via CDSS and clinical workflow integration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3902571" y="4671060"/>
            <a:ext cx="1404633" cy="3810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Develop and implement evaluation framework for the EIM solution</a:t>
            </a:r>
            <a:endParaRPr lang="en-US" sz="700" i="1" dirty="0">
              <a:solidFill>
                <a:prstClr val="black"/>
              </a:solidFill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3902571" y="3885156"/>
            <a:ext cx="1408176" cy="58893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Develop and integrate a </a:t>
            </a:r>
            <a:r>
              <a:rPr lang="en-US" sz="700" dirty="0">
                <a:solidFill>
                  <a:prstClr val="black"/>
                </a:solidFill>
              </a:rPr>
              <a:t>network of </a:t>
            </a:r>
            <a:r>
              <a:rPr lang="en-US" sz="700" dirty="0" smtClean="0">
                <a:solidFill>
                  <a:prstClr val="black"/>
                </a:solidFill>
              </a:rPr>
              <a:t>EIM </a:t>
            </a:r>
            <a:r>
              <a:rPr lang="en-US" sz="700" dirty="0">
                <a:solidFill>
                  <a:prstClr val="black"/>
                </a:solidFill>
              </a:rPr>
              <a:t>programs &amp; </a:t>
            </a:r>
            <a:r>
              <a:rPr lang="en-US" sz="700" dirty="0" smtClean="0">
                <a:solidFill>
                  <a:prstClr val="black"/>
                </a:solidFill>
              </a:rPr>
              <a:t>credentialed </a:t>
            </a:r>
            <a:r>
              <a:rPr lang="en-US" sz="700" dirty="0">
                <a:solidFill>
                  <a:prstClr val="black"/>
                </a:solidFill>
              </a:rPr>
              <a:t>professionals </a:t>
            </a:r>
          </a:p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Develop web-based and self-management resources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3902571" y="5363697"/>
            <a:ext cx="1404634" cy="492329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>
                <a:solidFill>
                  <a:prstClr val="black"/>
                </a:solidFill>
              </a:rPr>
              <a:t>Develop standardized, simple </a:t>
            </a:r>
            <a:r>
              <a:rPr lang="en-US" sz="700" dirty="0" smtClean="0">
                <a:solidFill>
                  <a:prstClr val="black"/>
                </a:solidFill>
              </a:rPr>
              <a:t>messages through print, electronic &amp; radio/TV media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3902571" y="6153467"/>
            <a:ext cx="1408176" cy="28238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325" indent="-60325">
              <a:buFont typeface="Arial" panose="020B0604020202020204" pitchFamily="34" charset="0"/>
              <a:buChar char="•"/>
            </a:pPr>
            <a:r>
              <a:rPr lang="en-US" sz="700" dirty="0" smtClean="0">
                <a:solidFill>
                  <a:prstClr val="black"/>
                </a:solidFill>
              </a:rPr>
              <a:t>Build coalition of industry partners</a:t>
            </a:r>
            <a:endParaRPr lang="en-US" sz="700" dirty="0">
              <a:solidFill>
                <a:prstClr val="black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5632449" y="1571623"/>
            <a:ext cx="1472356" cy="33337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# medical schools with PA in curriculum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5632451" y="2004060"/>
            <a:ext cx="1472355" cy="39171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# training course delivered 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HCPs and fitness professionals trained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09" name="Rectangle 208"/>
          <p:cNvSpPr/>
          <p:nvPr/>
        </p:nvSpPr>
        <p:spPr>
          <a:xfrm>
            <a:off x="5625256" y="2516317"/>
            <a:ext cx="1472184" cy="40600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# EIM presentations  &amp; leadership training courses delivered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5610648" y="3008663"/>
            <a:ext cx="1472184" cy="26639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# medical systems with PAVS in EMR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5625256" y="3369159"/>
            <a:ext cx="1472184" cy="37564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# HCPs routinely giving PA assessment, counseling</a:t>
            </a:r>
            <a:r>
              <a:rPr lang="en-US" sz="800" dirty="0">
                <a:solidFill>
                  <a:prstClr val="black"/>
                </a:solidFill>
              </a:rPr>
              <a:t> </a:t>
            </a:r>
            <a:r>
              <a:rPr lang="en-US" sz="800" dirty="0" smtClean="0">
                <a:solidFill>
                  <a:prstClr val="black"/>
                </a:solidFill>
              </a:rPr>
              <a:t>&amp; referral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5629275" y="3828624"/>
            <a:ext cx="1472184" cy="71603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prstClr val="black"/>
                </a:solidFill>
              </a:rPr>
              <a:t># EIM communities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# of EIM programs and professionals in network 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Use of web-based and self-managed programs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5629276" y="5501640"/>
            <a:ext cx="1471511" cy="22093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# media activities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5632450" y="6138228"/>
            <a:ext cx="1472184" cy="31286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# industry coalition partners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Private sector funding 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341" name="Rectangle 340"/>
          <p:cNvSpPr/>
          <p:nvPr/>
        </p:nvSpPr>
        <p:spPr>
          <a:xfrm>
            <a:off x="7423152" y="847477"/>
            <a:ext cx="1554480" cy="7611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prstClr val="black"/>
                </a:solidFill>
              </a:rPr>
              <a:t>PA counseling  recommended and by government, healthcare </a:t>
            </a:r>
            <a:r>
              <a:rPr lang="en-US" sz="900" dirty="0">
                <a:solidFill>
                  <a:prstClr val="black"/>
                </a:solidFill>
              </a:rPr>
              <a:t> </a:t>
            </a:r>
            <a:r>
              <a:rPr lang="en-US" sz="900" dirty="0" smtClean="0">
                <a:solidFill>
                  <a:prstClr val="black"/>
                </a:solidFill>
              </a:rPr>
              <a:t>systems and HCP professional organizations 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343" name="Rectangle 342"/>
          <p:cNvSpPr/>
          <p:nvPr/>
        </p:nvSpPr>
        <p:spPr>
          <a:xfrm>
            <a:off x="7423152" y="1790747"/>
            <a:ext cx="1554480" cy="39528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prstClr val="black"/>
                </a:solidFill>
              </a:rPr>
              <a:t>HCPs become PA role models for patients and community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364" name="Rectangle 363"/>
          <p:cNvSpPr/>
          <p:nvPr/>
        </p:nvSpPr>
        <p:spPr>
          <a:xfrm>
            <a:off x="7423152" y="2371768"/>
            <a:ext cx="1554480" cy="44763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prstClr val="black"/>
                </a:solidFill>
              </a:rPr>
              <a:t>HCPs have knowledge &amp; skill to provide PA counseling &amp; referral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382" name="Rectangle 381"/>
          <p:cNvSpPr/>
          <p:nvPr/>
        </p:nvSpPr>
        <p:spPr>
          <a:xfrm>
            <a:off x="7423151" y="2985803"/>
            <a:ext cx="1554480" cy="31352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prstClr val="black"/>
                </a:solidFill>
              </a:rPr>
              <a:t>PA levels assessed at every patient visit to clinic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383" name="Rectangle 382"/>
          <p:cNvSpPr/>
          <p:nvPr/>
        </p:nvSpPr>
        <p:spPr>
          <a:xfrm>
            <a:off x="7423152" y="3435241"/>
            <a:ext cx="1554480" cy="42386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prstClr val="black"/>
                </a:solidFill>
              </a:rPr>
              <a:t>HCPs routinely provide PA prescriptions and referrals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426" name="Rectangle 425"/>
          <p:cNvSpPr/>
          <p:nvPr/>
        </p:nvSpPr>
        <p:spPr>
          <a:xfrm>
            <a:off x="7442201" y="3997452"/>
            <a:ext cx="1554480" cy="61436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prstClr val="black"/>
                </a:solidFill>
              </a:rPr>
              <a:t>Communities have network of PA resources to help patients meet  national PA guidelines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444" name="Rectangle 443"/>
          <p:cNvSpPr/>
          <p:nvPr/>
        </p:nvSpPr>
        <p:spPr>
          <a:xfrm>
            <a:off x="7442201" y="5356373"/>
            <a:ext cx="155448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prstClr val="black"/>
                </a:solidFill>
              </a:rPr>
              <a:t>Greater awareness and promotion of EIM and the role of PA in healthcare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445" name="Rectangle 444"/>
          <p:cNvSpPr/>
          <p:nvPr/>
        </p:nvSpPr>
        <p:spPr>
          <a:xfrm>
            <a:off x="7442200" y="6100176"/>
            <a:ext cx="1554480" cy="395287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prstClr val="black"/>
                </a:solidFill>
              </a:rPr>
              <a:t>Coalition of broad industry support for EIM</a:t>
            </a:r>
            <a:endParaRPr lang="en-US" sz="900" dirty="0">
              <a:solidFill>
                <a:prstClr val="black"/>
              </a:solidFill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2285360" y="1316383"/>
            <a:ext cx="27384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/>
          <p:nvPr/>
        </p:nvCxnSpPr>
        <p:spPr>
          <a:xfrm>
            <a:off x="2285360" y="2175566"/>
            <a:ext cx="2743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/>
          <p:nvPr/>
        </p:nvCxnSpPr>
        <p:spPr>
          <a:xfrm>
            <a:off x="2285360" y="3143306"/>
            <a:ext cx="2743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>
            <a:off x="2285360" y="4057706"/>
            <a:ext cx="2743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2285360" y="5604566"/>
            <a:ext cx="27464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/>
          <p:nvPr/>
        </p:nvCxnSpPr>
        <p:spPr>
          <a:xfrm>
            <a:off x="2285360" y="6290954"/>
            <a:ext cx="2743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>
            <a:stCxn id="23" idx="3"/>
            <a:endCxn id="193" idx="1"/>
          </p:cNvCxnSpPr>
          <p:nvPr/>
        </p:nvCxnSpPr>
        <p:spPr>
          <a:xfrm>
            <a:off x="3552753" y="5604566"/>
            <a:ext cx="349818" cy="529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Straight Arrow Connector 463"/>
          <p:cNvCxnSpPr>
            <a:stCxn id="21" idx="3"/>
            <a:endCxn id="181" idx="1"/>
          </p:cNvCxnSpPr>
          <p:nvPr/>
        </p:nvCxnSpPr>
        <p:spPr>
          <a:xfrm flipV="1">
            <a:off x="3552753" y="3140720"/>
            <a:ext cx="349818" cy="258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Arrow Connector 484"/>
          <p:cNvCxnSpPr>
            <a:stCxn id="21" idx="3"/>
          </p:cNvCxnSpPr>
          <p:nvPr/>
        </p:nvCxnSpPr>
        <p:spPr>
          <a:xfrm>
            <a:off x="3552753" y="3143306"/>
            <a:ext cx="336203" cy="25146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Straight Arrow Connector 494"/>
          <p:cNvCxnSpPr>
            <a:stCxn id="20" idx="3"/>
            <a:endCxn id="178" idx="1"/>
          </p:cNvCxnSpPr>
          <p:nvPr/>
        </p:nvCxnSpPr>
        <p:spPr>
          <a:xfrm>
            <a:off x="3552753" y="2175566"/>
            <a:ext cx="349818" cy="1220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Arrow Connector 498"/>
          <p:cNvCxnSpPr>
            <a:stCxn id="20" idx="3"/>
          </p:cNvCxnSpPr>
          <p:nvPr/>
        </p:nvCxnSpPr>
        <p:spPr>
          <a:xfrm>
            <a:off x="3552753" y="2175566"/>
            <a:ext cx="337766" cy="28872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Straight Arrow Connector 506"/>
          <p:cNvCxnSpPr>
            <a:stCxn id="19" idx="3"/>
            <a:endCxn id="174" idx="1"/>
          </p:cNvCxnSpPr>
          <p:nvPr/>
        </p:nvCxnSpPr>
        <p:spPr>
          <a:xfrm flipV="1">
            <a:off x="3556003" y="1169119"/>
            <a:ext cx="346568" cy="147264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0" name="Straight Arrow Connector 509"/>
          <p:cNvCxnSpPr>
            <a:stCxn id="19" idx="3"/>
          </p:cNvCxnSpPr>
          <p:nvPr/>
        </p:nvCxnSpPr>
        <p:spPr>
          <a:xfrm>
            <a:off x="3556003" y="1316383"/>
            <a:ext cx="334516" cy="255887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>
            <a:stCxn id="178" idx="3"/>
            <a:endCxn id="205" idx="1"/>
          </p:cNvCxnSpPr>
          <p:nvPr/>
        </p:nvCxnSpPr>
        <p:spPr>
          <a:xfrm flipV="1">
            <a:off x="5310747" y="1738312"/>
            <a:ext cx="321702" cy="4494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4" name="Straight Arrow Connector 453"/>
          <p:cNvCxnSpPr>
            <a:endCxn id="207" idx="1"/>
          </p:cNvCxnSpPr>
          <p:nvPr/>
        </p:nvCxnSpPr>
        <p:spPr>
          <a:xfrm>
            <a:off x="5305068" y="2195915"/>
            <a:ext cx="327383" cy="40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Arrow Connector 457"/>
          <p:cNvCxnSpPr>
            <a:stCxn id="179" idx="3"/>
            <a:endCxn id="209" idx="1"/>
          </p:cNvCxnSpPr>
          <p:nvPr/>
        </p:nvCxnSpPr>
        <p:spPr>
          <a:xfrm>
            <a:off x="5310747" y="2718047"/>
            <a:ext cx="314509" cy="12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Straight Arrow Connector 464"/>
          <p:cNvCxnSpPr>
            <a:stCxn id="181" idx="3"/>
            <a:endCxn id="211" idx="1"/>
          </p:cNvCxnSpPr>
          <p:nvPr/>
        </p:nvCxnSpPr>
        <p:spPr>
          <a:xfrm>
            <a:off x="5310747" y="3140720"/>
            <a:ext cx="299901" cy="11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0" name="Straight Arrow Connector 469"/>
          <p:cNvCxnSpPr>
            <a:stCxn id="183" idx="3"/>
            <a:endCxn id="212" idx="1"/>
          </p:cNvCxnSpPr>
          <p:nvPr/>
        </p:nvCxnSpPr>
        <p:spPr>
          <a:xfrm>
            <a:off x="5310747" y="3549555"/>
            <a:ext cx="314509" cy="742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4" name="Rectangle 473"/>
          <p:cNvSpPr/>
          <p:nvPr/>
        </p:nvSpPr>
        <p:spPr>
          <a:xfrm>
            <a:off x="5646583" y="4674814"/>
            <a:ext cx="1473199" cy="37147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# EIM process and outcome milestones met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479" name="Straight Arrow Connector 478"/>
          <p:cNvCxnSpPr>
            <a:stCxn id="188" idx="3"/>
            <a:endCxn id="214" idx="1"/>
          </p:cNvCxnSpPr>
          <p:nvPr/>
        </p:nvCxnSpPr>
        <p:spPr>
          <a:xfrm>
            <a:off x="5310747" y="4179626"/>
            <a:ext cx="318528" cy="701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>
            <a:stCxn id="185" idx="3"/>
            <a:endCxn id="474" idx="1"/>
          </p:cNvCxnSpPr>
          <p:nvPr/>
        </p:nvCxnSpPr>
        <p:spPr>
          <a:xfrm flipV="1">
            <a:off x="5307204" y="4860551"/>
            <a:ext cx="339379" cy="10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stCxn id="193" idx="3"/>
            <a:endCxn id="218" idx="1"/>
          </p:cNvCxnSpPr>
          <p:nvPr/>
        </p:nvCxnSpPr>
        <p:spPr>
          <a:xfrm>
            <a:off x="5307205" y="5609862"/>
            <a:ext cx="322071" cy="22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>
            <a:stCxn id="194" idx="3"/>
            <a:endCxn id="221" idx="1"/>
          </p:cNvCxnSpPr>
          <p:nvPr/>
        </p:nvCxnSpPr>
        <p:spPr>
          <a:xfrm>
            <a:off x="5310747" y="6294661"/>
            <a:ext cx="321703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>
            <a:stCxn id="212" idx="3"/>
            <a:endCxn id="383" idx="1"/>
          </p:cNvCxnSpPr>
          <p:nvPr/>
        </p:nvCxnSpPr>
        <p:spPr>
          <a:xfrm>
            <a:off x="7097440" y="3556981"/>
            <a:ext cx="325712" cy="901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3" name="Straight Arrow Connector 502"/>
          <p:cNvCxnSpPr>
            <a:stCxn id="207" idx="3"/>
            <a:endCxn id="343" idx="1"/>
          </p:cNvCxnSpPr>
          <p:nvPr/>
        </p:nvCxnSpPr>
        <p:spPr>
          <a:xfrm flipV="1">
            <a:off x="7104806" y="1988391"/>
            <a:ext cx="318346" cy="2115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2574345" y="4610100"/>
            <a:ext cx="978408" cy="50292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Evaluation</a:t>
            </a:r>
            <a:endParaRPr lang="en-US" sz="1200" dirty="0">
              <a:solidFill>
                <a:prstClr val="black"/>
              </a:solidFill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2285360" y="4861560"/>
            <a:ext cx="2743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22" idx="3"/>
            <a:endCxn id="188" idx="1"/>
          </p:cNvCxnSpPr>
          <p:nvPr/>
        </p:nvCxnSpPr>
        <p:spPr>
          <a:xfrm>
            <a:off x="3575790" y="4028250"/>
            <a:ext cx="326781" cy="15137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98" idx="3"/>
          </p:cNvCxnSpPr>
          <p:nvPr/>
        </p:nvCxnSpPr>
        <p:spPr>
          <a:xfrm flipV="1">
            <a:off x="3552753" y="4861558"/>
            <a:ext cx="367786" cy="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7442201" y="4739640"/>
            <a:ext cx="1554480" cy="4782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prstClr val="black"/>
                </a:solidFill>
              </a:rPr>
              <a:t>Develop an evidence-based EIM efficacy and   cost-effectiveness</a:t>
            </a:r>
            <a:endParaRPr lang="en-US" sz="900" dirty="0">
              <a:solidFill>
                <a:prstClr val="black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5627588" y="919470"/>
            <a:ext cx="1473199" cy="50547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# PA items in healthcare systems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800" dirty="0" smtClean="0">
                <a:solidFill>
                  <a:prstClr val="black"/>
                </a:solidFill>
              </a:rPr>
              <a:t>Surveillance systems, monitoring &amp; policies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133" name="Straight Arrow Connector 132"/>
          <p:cNvCxnSpPr>
            <a:stCxn id="174" idx="3"/>
          </p:cNvCxnSpPr>
          <p:nvPr/>
        </p:nvCxnSpPr>
        <p:spPr>
          <a:xfrm>
            <a:off x="5310747" y="1169119"/>
            <a:ext cx="32805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>
            <a:stCxn id="175" idx="3"/>
          </p:cNvCxnSpPr>
          <p:nvPr/>
        </p:nvCxnSpPr>
        <p:spPr>
          <a:xfrm flipV="1">
            <a:off x="5310747" y="1424940"/>
            <a:ext cx="299901" cy="32140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133599" y="2376615"/>
            <a:ext cx="6948615" cy="2264967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838" y="6560029"/>
            <a:ext cx="669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Lobelo</a:t>
            </a:r>
            <a:r>
              <a:rPr lang="en-US" sz="1400" dirty="0" smtClean="0">
                <a:latin typeface="+mj-lt"/>
              </a:rPr>
              <a:t> et al. </a:t>
            </a:r>
            <a:r>
              <a:rPr lang="en-US" sz="1400" i="1" dirty="0" smtClean="0">
                <a:latin typeface="+mj-lt"/>
              </a:rPr>
              <a:t>BJSM</a:t>
            </a:r>
            <a:r>
              <a:rPr lang="en-US" sz="1400" dirty="0" smtClean="0">
                <a:latin typeface="+mj-lt"/>
              </a:rPr>
              <a:t>. 2014; 48(2).</a:t>
            </a: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58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5334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 is Medicine® (EIM) Solution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1408093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implementation of EIM across three key domains to  establish physical activity as a standard in patient care</a:t>
            </a:r>
            <a:endParaRPr lang="en-US" sz="2800" dirty="0"/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1070667690"/>
              </p:ext>
            </p:extLst>
          </p:nvPr>
        </p:nvGraphicFramePr>
        <p:xfrm>
          <a:off x="1676400" y="2703731"/>
          <a:ext cx="57912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19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41038243"/>
              </p:ext>
            </p:extLst>
          </p:nvPr>
        </p:nvGraphicFramePr>
        <p:xfrm>
          <a:off x="1679448" y="2822448"/>
          <a:ext cx="5788152" cy="3730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ular Callout 6"/>
          <p:cNvSpPr/>
          <p:nvPr/>
        </p:nvSpPr>
        <p:spPr>
          <a:xfrm>
            <a:off x="533400" y="457200"/>
            <a:ext cx="8153400" cy="1447800"/>
          </a:xfrm>
          <a:prstGeom prst="wedgeRectCallout">
            <a:avLst>
              <a:gd name="adj1" fmla="val -23256"/>
              <a:gd name="adj2" fmla="val 176762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Healthcare Systems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adopt the EIM Solution by integrating and implementing </a:t>
            </a:r>
            <a:r>
              <a:rPr lang="en-US" sz="2800" dirty="0" smtClean="0">
                <a:solidFill>
                  <a:schemeClr val="tx1"/>
                </a:solidFill>
              </a:rPr>
              <a:t>physical activity in their patient care model.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71600" y="1905000"/>
            <a:ext cx="1371600" cy="1371600"/>
          </a:xfrm>
          <a:prstGeom prst="ellipse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63798" y="2713177"/>
            <a:ext cx="900736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9144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Calibri" pitchFamily="34" charset="0"/>
                <a:cs typeface="Arial" pitchFamily="34" charset="0"/>
              </a:rPr>
              <a:t>1.  Physical Activity Assessment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cs typeface="Arial" pitchFamily="34" charset="0"/>
            </a:endParaRPr>
          </a:p>
          <a:p>
            <a:pPr marL="9144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Providers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assess physical activity during patient visits using assessment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tools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embedded in the “vital sign” section of electronic medical records (EMR)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9144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Calibri" pitchFamily="34" charset="0"/>
                <a:cs typeface="Arial" pitchFamily="34" charset="0"/>
              </a:rPr>
              <a:t>2.  Physical Activity Prescription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cs typeface="Arial" pitchFamily="34" charset="0"/>
            </a:endParaRPr>
          </a:p>
          <a:p>
            <a:pPr marL="9144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</a:pPr>
            <a:r>
              <a:rPr lang="en-US" sz="22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Using available tools, providers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prescribe PA in the right “dose” for the prevention, treatment, and management of an identified chronic </a:t>
            </a:r>
            <a:r>
              <a:rPr lang="en-US" sz="22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condition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9144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Calibri" pitchFamily="34" charset="0"/>
                <a:cs typeface="Arial" pitchFamily="34" charset="0"/>
              </a:rPr>
              <a:t>3.  Referral to a Physical Activity </a:t>
            </a:r>
            <a:r>
              <a:rPr lang="en-US" sz="2400" b="1" dirty="0" smtClean="0">
                <a:solidFill>
                  <a:srgbClr val="00B050"/>
                </a:solidFill>
                <a:ea typeface="Calibri" pitchFamily="34" charset="0"/>
                <a:cs typeface="Arial" pitchFamily="34" charset="0"/>
              </a:rPr>
              <a:t>Network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cs typeface="Arial" pitchFamily="34" charset="0"/>
            </a:endParaRPr>
          </a:p>
          <a:p>
            <a:pPr marL="9144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Utilizing referral tools, patients are provided with a list of programs, professionals and places that offer physical</a:t>
            </a:r>
            <a:r>
              <a:rPr kumimoji="0" lang="en-US" sz="2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 activity programs </a:t>
            </a:r>
            <a:r>
              <a:rPr kumimoji="0" lang="en-US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that meet their individual needs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4572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00B050"/>
                </a:solidFill>
              </a:rPr>
              <a:t>Healthcare Systems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85856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The healthcare module is a sequence of three steps to engage providers in promoting physical activity to their patients</a:t>
            </a:r>
            <a:endParaRPr lang="en-US" sz="24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11" name="Picture 4" descr="http://www.southwestalabamamedicalcenter.com/files/Doctor%20clipbo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09600"/>
            <a:ext cx="2822944" cy="2057400"/>
          </a:xfrm>
          <a:prstGeom prst="rect">
            <a:avLst/>
          </a:prstGeom>
          <a:noFill/>
          <a:ln w="127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9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200" y="3525520"/>
            <a:ext cx="894430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1200"/>
              </a:spcBef>
              <a:buSzPct val="113000"/>
              <a:buFont typeface="Arial" pitchFamily="34" charset="0"/>
              <a:buChar char="•"/>
            </a:pPr>
            <a:r>
              <a:rPr lang="en-US" sz="2200" dirty="0" smtClean="0"/>
              <a:t>The Physical Activity Vital Sign (PAVS) is a simple 2-question set determines weekly frequency, duration and intensity of physical activity</a:t>
            </a:r>
          </a:p>
          <a:p>
            <a:pPr marL="274320" indent="-274320">
              <a:spcBef>
                <a:spcPts val="1200"/>
              </a:spcBef>
              <a:buSzPct val="113000"/>
              <a:buFont typeface="Arial" pitchFamily="34" charset="0"/>
              <a:buChar char="•"/>
            </a:pPr>
            <a:r>
              <a:rPr lang="en-US" sz="2200" dirty="0" smtClean="0"/>
              <a:t>Integration of the PAVS into the EMR ensures that the assessment of patient physical activity levels will occur at every patient visit</a:t>
            </a:r>
          </a:p>
          <a:p>
            <a:pPr marL="274320" indent="-274320">
              <a:spcBef>
                <a:spcPts val="1200"/>
              </a:spcBef>
              <a:buSzPct val="113000"/>
              <a:buFont typeface="Arial" pitchFamily="34" charset="0"/>
              <a:buChar char="•"/>
            </a:pPr>
            <a:r>
              <a:rPr lang="en-US" sz="2200" dirty="0" smtClean="0"/>
              <a:t>The EMR software can then use the two self-reported responses to calculate physical activity levels in minutes per week </a:t>
            </a:r>
          </a:p>
          <a:p>
            <a:pPr marL="274320" indent="-274320">
              <a:spcBef>
                <a:spcPts val="1200"/>
              </a:spcBef>
              <a:buSzPct val="113000"/>
              <a:buFont typeface="Arial" pitchFamily="34" charset="0"/>
              <a:buChar char="•"/>
            </a:pPr>
            <a:r>
              <a:rPr lang="en-US" sz="2200" dirty="0" smtClean="0"/>
              <a:t>Can determine individuals meeting national physical activity recommendations (150 minutes per week of moderate intensity PA) </a:t>
            </a:r>
          </a:p>
        </p:txBody>
      </p:sp>
      <p:pic>
        <p:nvPicPr>
          <p:cNvPr id="15" name="Picture 6" descr="http://www.cornerstoneent.com/wp-content/uploads/2008/10/Patient-Referr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221181" cy="228600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6200" y="19050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8590" indent="-514350"/>
            <a:r>
              <a:rPr lang="en-US" sz="2800" b="1" dirty="0" smtClean="0">
                <a:solidFill>
                  <a:srgbClr val="00B050"/>
                </a:solidFill>
              </a:rPr>
              <a:t>Physical Activity Assessment</a:t>
            </a:r>
          </a:p>
          <a:p>
            <a:pPr indent="-365760"/>
            <a:r>
              <a:rPr lang="en-US" sz="2000" dirty="0" smtClean="0"/>
              <a:t>Ensuring that a member of the healthcare team assesses and records patient physical activity levels at every clinic visit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48920" y="3810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Healthcare Providers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09903"/>
            <a:ext cx="2714244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2520"/>
            <a:ext cx="7761504" cy="42976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590800" y="2331720"/>
            <a:ext cx="3886200" cy="22860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B050"/>
                </a:solidFill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5562600"/>
            <a:ext cx="8839200" cy="1215717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" pitchFamily="34" charset="0"/>
              </a:rPr>
              <a:t>Clicking on the “Exercise Vitals” section opens up to display the two exercise intake questions that can be efficiently completed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Calibri" pitchFamily="34" charset="0"/>
              </a:rPr>
              <a:t>The date and time the PA Vital Sign data was captured and stored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445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Example of the PAVS in an EMR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7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7000" y="1219200"/>
            <a:ext cx="8902700" cy="348645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800" dirty="0" smtClean="0"/>
              <a:t>Several large healthcare systems in the U.S. have integrated the PAVS into their electronic medical records</a:t>
            </a:r>
          </a:p>
          <a:p>
            <a:pPr>
              <a:spcAft>
                <a:spcPts val="1800"/>
              </a:spcAft>
            </a:pPr>
            <a:r>
              <a:rPr lang="en-US" sz="2800" dirty="0" smtClean="0"/>
              <a:t>Kaiser Permanente in California integrated the PAVS in their EMR in 2010</a:t>
            </a:r>
          </a:p>
          <a:p>
            <a:r>
              <a:rPr lang="en-US" sz="2800" dirty="0" smtClean="0"/>
              <a:t>Intermountain Healthcare (one of the largest providers in Utah) integrated the PAVS into their EMR in 2013 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2050" name="Picture 2" descr="http://upload.wikimedia.org/wikipedia/en/thumb/e/e9/Intermountain_Healthcare_2005_logo.svg/1280px-Intermountain_Healthcare_2005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22520"/>
            <a:ext cx="2865742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fresnohcap.org/images/KP%20LOGO%2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390978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445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Integration of PAVS into EMRs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39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1078" b="5589"/>
          <a:stretch/>
        </p:blipFill>
        <p:spPr>
          <a:xfrm>
            <a:off x="594360" y="1286803"/>
            <a:ext cx="7863840" cy="2218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3676343"/>
            <a:ext cx="8534400" cy="310545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Implemented in the Kaiser Permanent healthcare system in California in 2010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After </a:t>
            </a:r>
            <a:r>
              <a:rPr lang="en-US" sz="2800" dirty="0"/>
              <a:t>1.5 </a:t>
            </a:r>
            <a:r>
              <a:rPr lang="en-US" sz="2800" dirty="0" smtClean="0"/>
              <a:t>years </a:t>
            </a:r>
            <a:r>
              <a:rPr lang="en-US" sz="2800" dirty="0"/>
              <a:t>of implementation, </a:t>
            </a:r>
            <a:r>
              <a:rPr lang="en-US" sz="3600" b="1" dirty="0"/>
              <a:t>86%</a:t>
            </a:r>
            <a:r>
              <a:rPr lang="en-US" sz="2800" dirty="0"/>
              <a:t> (1,537,798) of all eligible patients had </a:t>
            </a:r>
            <a:r>
              <a:rPr lang="en-US" sz="2800" dirty="0" smtClean="0"/>
              <a:t>record of the PAVS completed in </a:t>
            </a:r>
            <a:r>
              <a:rPr lang="en-US" sz="2800" dirty="0"/>
              <a:t>their </a:t>
            </a:r>
            <a:r>
              <a:rPr lang="en-US" sz="2800" dirty="0" smtClean="0"/>
              <a:t>EMR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4561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cs typeface="Arial" panose="020B0604020202020204" pitchFamily="34" charset="0"/>
              </a:rPr>
              <a:t>Coleman et al. </a:t>
            </a:r>
            <a:r>
              <a:rPr lang="en-US" sz="1400" i="1" dirty="0" smtClean="0">
                <a:latin typeface="+mj-lt"/>
                <a:cs typeface="Arial" panose="020B0604020202020204" pitchFamily="34" charset="0"/>
              </a:rPr>
              <a:t>Med </a:t>
            </a:r>
            <a:r>
              <a:rPr lang="en-US" sz="1400" i="1" dirty="0" err="1" smtClean="0">
                <a:latin typeface="+mj-lt"/>
                <a:cs typeface="Arial" panose="020B0604020202020204" pitchFamily="34" charset="0"/>
              </a:rPr>
              <a:t>Sci</a:t>
            </a:r>
            <a:r>
              <a:rPr lang="en-US" sz="1400" i="1" dirty="0" smtClean="0">
                <a:latin typeface="+mj-lt"/>
                <a:cs typeface="Arial" panose="020B0604020202020204" pitchFamily="34" charset="0"/>
              </a:rPr>
              <a:t> Sports </a:t>
            </a:r>
            <a:r>
              <a:rPr lang="en-US" sz="1400" i="1" dirty="0" err="1" smtClean="0">
                <a:latin typeface="+mj-lt"/>
                <a:cs typeface="Arial" panose="020B0604020202020204" pitchFamily="34" charset="0"/>
              </a:rPr>
              <a:t>Exerc</a:t>
            </a:r>
            <a:r>
              <a:rPr lang="en-US" sz="1400" i="1" dirty="0" smtClean="0">
                <a:latin typeface="+mj-lt"/>
                <a:cs typeface="Arial" panose="020B0604020202020204" pitchFamily="34" charset="0"/>
              </a:rPr>
              <a:t>. </a:t>
            </a:r>
            <a:r>
              <a:rPr lang="en-US" sz="1400" dirty="0" smtClean="0">
                <a:latin typeface="+mj-lt"/>
                <a:cs typeface="Arial" panose="020B0604020202020204" pitchFamily="34" charset="0"/>
              </a:rPr>
              <a:t>Nov 2012</a:t>
            </a: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9208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</a:rPr>
              <a:t>Integration of PAVS at Kaiser Permanente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99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" y="3371545"/>
            <a:ext cx="8902700" cy="32578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Kaiser Permanente hospitals in Northern California that had integrated the PAVS in the EMR</a:t>
            </a:r>
          </a:p>
          <a:p>
            <a:pPr marL="796925" lvl="1" indent="-339725">
              <a:spcBef>
                <a:spcPts val="3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/>
              <a:t>Examined 1,569,324 visits by more than 690,000 patients seen by 1,196 different primary care physicians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Compared patient outcomes to hospitals that had not </a:t>
            </a:r>
            <a:br>
              <a:rPr lang="en-US" sz="2800" dirty="0" smtClean="0"/>
            </a:br>
            <a:r>
              <a:rPr lang="en-US" sz="2800" dirty="0" smtClean="0"/>
              <a:t>yet implemented the PAVS in their EMR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4561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cs typeface="Arial" panose="020B0604020202020204" pitchFamily="34" charset="0"/>
              </a:rPr>
              <a:t>Grant et al. </a:t>
            </a:r>
            <a:r>
              <a:rPr lang="en-US" sz="1400" i="1" dirty="0" smtClean="0">
                <a:latin typeface="+mj-lt"/>
                <a:cs typeface="Arial" panose="020B0604020202020204" pitchFamily="34" charset="0"/>
              </a:rPr>
              <a:t>J Gen Intern Med. </a:t>
            </a:r>
            <a:r>
              <a:rPr lang="en-US" sz="1400" dirty="0" smtClean="0">
                <a:latin typeface="+mj-lt"/>
                <a:cs typeface="Arial" panose="020B0604020202020204" pitchFamily="34" charset="0"/>
              </a:rPr>
              <a:t>2014; 29(2).</a:t>
            </a: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9095" r="4058" b="5025"/>
          <a:stretch/>
        </p:blipFill>
        <p:spPr bwMode="auto">
          <a:xfrm>
            <a:off x="244544" y="1376406"/>
            <a:ext cx="8503920" cy="1823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5428" y="228600"/>
            <a:ext cx="8229600" cy="7920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Effectiveness of the PAVS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98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8900" y="2819400"/>
            <a:ext cx="8902700" cy="365462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2800" dirty="0"/>
              <a:t>Patients were 14% more likely to report having discussed exercise with their primary care physician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800" dirty="0" smtClean="0"/>
              <a:t>Physicians </a:t>
            </a:r>
            <a:r>
              <a:rPr lang="en-US" sz="2800" dirty="0"/>
              <a:t>were </a:t>
            </a:r>
            <a:r>
              <a:rPr lang="en-US" sz="2800" dirty="0" smtClean="0"/>
              <a:t>also more </a:t>
            </a:r>
            <a:r>
              <a:rPr lang="en-US" sz="2800" dirty="0"/>
              <a:t>likely to </a:t>
            </a:r>
            <a:r>
              <a:rPr lang="en-US" sz="2800" u="sng" dirty="0"/>
              <a:t>document exercise</a:t>
            </a:r>
            <a:r>
              <a:rPr lang="en-US" sz="2800" dirty="0"/>
              <a:t> in their progress notes during visits </a:t>
            </a:r>
            <a:r>
              <a:rPr lang="en-US" sz="2800" dirty="0" smtClean="0"/>
              <a:t>after using the PAVS</a:t>
            </a:r>
          </a:p>
          <a:p>
            <a:pPr marL="796925" lvl="1" indent="-339725">
              <a:spcBef>
                <a:spcPts val="0"/>
              </a:spcBef>
              <a:spcAft>
                <a:spcPts val="15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/>
              <a:t>An increase of 12% of documentation of PA habits</a:t>
            </a:r>
          </a:p>
          <a:p>
            <a:pPr marL="514350" indent="-457200">
              <a:spcBef>
                <a:spcPts val="300"/>
              </a:spcBef>
            </a:pPr>
            <a:r>
              <a:rPr lang="en-US" sz="2800" dirty="0" smtClean="0"/>
              <a:t>14% increase in providing exercise </a:t>
            </a:r>
            <a:br>
              <a:rPr lang="en-US" sz="2800" dirty="0" smtClean="0"/>
            </a:br>
            <a:r>
              <a:rPr lang="en-US" sz="2800" dirty="0" smtClean="0"/>
              <a:t>referrals to patients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4561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  <a:cs typeface="Arial" panose="020B0604020202020204" pitchFamily="34" charset="0"/>
              </a:rPr>
              <a:t>Grant et al. </a:t>
            </a:r>
            <a:r>
              <a:rPr lang="en-US" sz="1400" i="1" dirty="0" smtClean="0">
                <a:latin typeface="+mj-lt"/>
                <a:cs typeface="Arial" panose="020B0604020202020204" pitchFamily="34" charset="0"/>
              </a:rPr>
              <a:t>J Gen Intern Med. </a:t>
            </a:r>
            <a:r>
              <a:rPr lang="en-US" sz="1400" dirty="0" smtClean="0">
                <a:latin typeface="+mj-lt"/>
                <a:cs typeface="Arial" panose="020B0604020202020204" pitchFamily="34" charset="0"/>
              </a:rPr>
              <a:t>2014; 29(2).</a:t>
            </a:r>
            <a:endParaRPr lang="en-US" sz="1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95992" y="880600"/>
            <a:ext cx="8902700" cy="193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800" dirty="0" smtClean="0"/>
              <a:t>Use of the PAVS was associated with:</a:t>
            </a:r>
          </a:p>
          <a:p>
            <a:pPr marL="796925" lvl="1" indent="-339725"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/>
              <a:t>More weight loss in overweight and obese patients </a:t>
            </a:r>
            <a:br>
              <a:rPr lang="en-US" sz="2400" dirty="0" smtClean="0"/>
            </a:br>
            <a:r>
              <a:rPr lang="en-US" sz="2400" dirty="0" smtClean="0"/>
              <a:t>in hospitals that used the PAVS</a:t>
            </a:r>
          </a:p>
          <a:p>
            <a:pPr marL="796925" lvl="1" indent="-339725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 smtClean="0"/>
              <a:t>Greater reduction in HbA1c levels in diabetic patients </a:t>
            </a:r>
          </a:p>
        </p:txBody>
      </p:sp>
      <p:pic>
        <p:nvPicPr>
          <p:cNvPr id="3074" name="Picture 2" descr="http://news.aapc.com/wp-content/uploads/2012/10/iStock_000015187147Mediu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91"/>
          <a:stretch/>
        </p:blipFill>
        <p:spPr bwMode="auto">
          <a:xfrm>
            <a:off x="6934200" y="5401072"/>
            <a:ext cx="1636473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5428" y="152400"/>
            <a:ext cx="8229600" cy="79208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Benefits of the PAVS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1914" y="3337948"/>
            <a:ext cx="8305800" cy="21441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600" dirty="0" smtClean="0">
                <a:latin typeface="+mj-lt"/>
                <a:cs typeface="Arial" panose="020B0604020202020204" pitchFamily="34" charset="0"/>
              </a:rPr>
              <a:t>More individuals are entering healthcare systems sedentary, obese, becoming frail and requiring  chronic disease prevention and management care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1032808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PROBLEM</a:t>
            </a:r>
            <a:br>
              <a:rPr lang="en-U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Healthcare</a:t>
            </a:r>
          </a:p>
        </p:txBody>
      </p:sp>
      <p:pic>
        <p:nvPicPr>
          <p:cNvPr id="8" name="Picture 7" descr="Problem I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94938" y="685800"/>
            <a:ext cx="1168062" cy="1168062"/>
          </a:xfrm>
          <a:prstGeom prst="rect">
            <a:avLst/>
          </a:prstGeom>
          <a:ln w="5715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334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13" name="Picture 12" descr="EIMPad small_H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72200" y="929105"/>
            <a:ext cx="2514600" cy="25146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866640" y="2286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B050"/>
                </a:solidFill>
              </a:rPr>
              <a:t>Healthcare Providers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6800" y="2072105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5760" algn="r"/>
            <a:r>
              <a:rPr lang="en-US" sz="2800" b="1" dirty="0" smtClean="0">
                <a:solidFill>
                  <a:srgbClr val="00B050"/>
                </a:solidFill>
              </a:rPr>
              <a:t>Physical Activity Prescription</a:t>
            </a:r>
          </a:p>
          <a:p>
            <a:pPr indent="-365760" algn="r"/>
            <a:r>
              <a:rPr lang="en-US" sz="2000" dirty="0"/>
              <a:t>Providing patients with a prescription as </a:t>
            </a:r>
            <a:r>
              <a:rPr lang="en-US" sz="2000" dirty="0" smtClean="0"/>
              <a:t>a </a:t>
            </a:r>
            <a:r>
              <a:rPr lang="en-US" sz="2000" dirty="0"/>
              <a:t>first step in </a:t>
            </a:r>
            <a:r>
              <a:rPr lang="en-US" sz="2000" dirty="0" smtClean="0"/>
              <a:t>becoming more </a:t>
            </a:r>
            <a:r>
              <a:rPr lang="en-US" sz="2000" dirty="0"/>
              <a:t>physical activity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520" y="3859411"/>
            <a:ext cx="89154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 smtClean="0"/>
              <a:t>Based on the </a:t>
            </a:r>
            <a:r>
              <a:rPr lang="en-US" sz="2400" dirty="0"/>
              <a:t>results from the PAVS, healthcare providers </a:t>
            </a:r>
            <a:r>
              <a:rPr lang="en-US" sz="2400" dirty="0" smtClean="0"/>
              <a:t>give </a:t>
            </a:r>
            <a:r>
              <a:rPr lang="en-US" sz="2400" dirty="0"/>
              <a:t>patients </a:t>
            </a:r>
            <a:r>
              <a:rPr lang="en-US" sz="2400" dirty="0" smtClean="0"/>
              <a:t>an </a:t>
            </a:r>
            <a:r>
              <a:rPr lang="en-US" sz="2400" dirty="0"/>
              <a:t>appropriate physical activity prescription</a:t>
            </a:r>
          </a:p>
          <a:p>
            <a:pPr marL="27432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Physical activity prescriptions </a:t>
            </a:r>
            <a:r>
              <a:rPr lang="en-US" sz="2400" dirty="0" smtClean="0"/>
              <a:t>are based </a:t>
            </a:r>
            <a:r>
              <a:rPr lang="en-US" sz="2400" dirty="0"/>
              <a:t>on </a:t>
            </a:r>
            <a:r>
              <a:rPr lang="en-US" sz="2400" dirty="0" smtClean="0"/>
              <a:t>identified </a:t>
            </a:r>
            <a:r>
              <a:rPr lang="en-US" sz="2400" dirty="0"/>
              <a:t>health risks </a:t>
            </a:r>
            <a:r>
              <a:rPr lang="en-US" sz="2400" i="1" dirty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American </a:t>
            </a:r>
            <a:r>
              <a:rPr lang="en-US" sz="2400" dirty="0"/>
              <a:t>College of Sports Medicine (ACSM) </a:t>
            </a:r>
            <a:r>
              <a:rPr lang="en-US" sz="2400" dirty="0" smtClean="0"/>
              <a:t>guidelines</a:t>
            </a:r>
            <a:endParaRPr lang="en-US" sz="2400" dirty="0"/>
          </a:p>
          <a:p>
            <a:pPr marL="274320" indent="-274320">
              <a:spcAft>
                <a:spcPts val="1800"/>
              </a:spcAft>
              <a:buFont typeface="Arial" pitchFamily="34" charset="0"/>
              <a:buChar char="•"/>
            </a:pPr>
            <a:r>
              <a:rPr lang="en-US" sz="2400" dirty="0"/>
              <a:t>Prescriptions can be provided to each patient through the use of EIM prescription </a:t>
            </a:r>
            <a:r>
              <a:rPr lang="en-US" sz="2400" dirty="0" smtClean="0"/>
              <a:t>pads, web-based tools, or order sets in the EMR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5678"/>
            <a:ext cx="2714244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90600"/>
            <a:ext cx="8884096" cy="504056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 smtClean="0"/>
              <a:t>In New Zealand, prescribing physical activity </a:t>
            </a:r>
            <a:br>
              <a:rPr lang="en-US" sz="2600" dirty="0" smtClean="0"/>
            </a:br>
            <a:r>
              <a:rPr lang="en-US" sz="2600" dirty="0" smtClean="0"/>
              <a:t>is an integrated part of their national health system</a:t>
            </a:r>
          </a:p>
          <a:p>
            <a:pPr marL="1035050" lvl="1" indent="-34925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 smtClean="0"/>
              <a:t>As part of the “Green Prescription”, physicians provide </a:t>
            </a:r>
            <a:br>
              <a:rPr lang="en-US" sz="2200" dirty="0" smtClean="0"/>
            </a:br>
            <a:r>
              <a:rPr lang="en-US" sz="2200" dirty="0" smtClean="0"/>
              <a:t>written PA prescriptions to their patients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 smtClean="0"/>
              <a:t>Written prescriptions </a:t>
            </a:r>
            <a:r>
              <a:rPr lang="en-US" sz="2600" dirty="0"/>
              <a:t>increased the </a:t>
            </a:r>
            <a:r>
              <a:rPr lang="en-US" sz="2600" dirty="0" smtClean="0"/>
              <a:t># </a:t>
            </a:r>
            <a:r>
              <a:rPr lang="en-US" sz="2600" dirty="0"/>
              <a:t>of people exercising over verbal advice/counseling</a:t>
            </a:r>
            <a:r>
              <a:rPr lang="en-US" sz="2600" baseline="30000" dirty="0"/>
              <a:t>1</a:t>
            </a:r>
          </a:p>
          <a:p>
            <a:pPr marL="1035050" lvl="1" indent="-349250"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/>
              <a:t>Written prescriptions also increased </a:t>
            </a:r>
            <a:r>
              <a:rPr lang="en-US" sz="2200" dirty="0" smtClean="0"/>
              <a:t>PA levels (+</a:t>
            </a:r>
            <a:r>
              <a:rPr lang="en-US" sz="2200" dirty="0"/>
              <a:t>32%) to a greater extent than verbal advice/counseling (+17%)</a:t>
            </a:r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2600" dirty="0" smtClean="0"/>
              <a:t>In another study, providing an exercise prescription </a:t>
            </a:r>
            <a:br>
              <a:rPr lang="en-US" sz="2600" dirty="0" smtClean="0"/>
            </a:br>
            <a:r>
              <a:rPr lang="en-US" sz="2600" dirty="0" smtClean="0"/>
              <a:t>increased the level of patients engaging in </a:t>
            </a:r>
            <a:br>
              <a:rPr lang="en-US" sz="2600" dirty="0" smtClean="0"/>
            </a:br>
            <a:r>
              <a:rPr lang="en-US" sz="2600" dirty="0" smtClean="0"/>
              <a:t>150 minutes of weekly PA by nearly 10% </a:t>
            </a:r>
            <a:br>
              <a:rPr lang="en-US" sz="2600" dirty="0" smtClean="0"/>
            </a:br>
            <a:r>
              <a:rPr lang="en-US" sz="2600" dirty="0" smtClean="0"/>
              <a:t>over the control group</a:t>
            </a:r>
            <a:r>
              <a:rPr lang="en-US" sz="2600" baseline="30000" dirty="0" smtClean="0"/>
              <a:t>2</a:t>
            </a: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28600" y="270356"/>
            <a:ext cx="8229600" cy="679604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rgbClr val="00B050"/>
                </a:solidFill>
              </a:rPr>
              <a:t>The Power of Prescribing PA</a:t>
            </a:r>
            <a:endParaRPr lang="en-SG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628525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1- </a:t>
            </a:r>
            <a:r>
              <a:rPr lang="en-US" sz="1400" dirty="0" err="1" smtClean="0">
                <a:latin typeface="+mj-lt"/>
              </a:rPr>
              <a:t>Swinburn</a:t>
            </a:r>
            <a:r>
              <a:rPr lang="en-US" sz="1400" dirty="0" smtClean="0">
                <a:latin typeface="+mj-lt"/>
              </a:rPr>
              <a:t> et al. </a:t>
            </a:r>
            <a:r>
              <a:rPr lang="en-US" sz="1400" i="1" dirty="0" smtClean="0">
                <a:latin typeface="+mj-lt"/>
              </a:rPr>
              <a:t>Am J Public Health</a:t>
            </a:r>
            <a:r>
              <a:rPr lang="en-US" sz="1400" dirty="0" smtClean="0">
                <a:latin typeface="+mj-lt"/>
              </a:rPr>
              <a:t>. 1998; 88.</a:t>
            </a:r>
          </a:p>
          <a:p>
            <a:r>
              <a:rPr lang="en-US" sz="1400" dirty="0" smtClean="0">
                <a:latin typeface="+mj-lt"/>
              </a:rPr>
              <a:t>2- </a:t>
            </a:r>
            <a:r>
              <a:rPr lang="en-US" sz="1400" dirty="0" err="1" smtClean="0">
                <a:latin typeface="+mj-lt"/>
              </a:rPr>
              <a:t>Elley</a:t>
            </a:r>
            <a:r>
              <a:rPr lang="en-US" sz="1400" dirty="0" smtClean="0">
                <a:latin typeface="+mj-lt"/>
              </a:rPr>
              <a:t> et al. </a:t>
            </a:r>
            <a:r>
              <a:rPr lang="en-US" sz="1400" i="1" dirty="0" smtClean="0">
                <a:latin typeface="+mj-lt"/>
              </a:rPr>
              <a:t>BMJ</a:t>
            </a:r>
            <a:r>
              <a:rPr lang="en-US" sz="1400" dirty="0" smtClean="0">
                <a:latin typeface="+mj-lt"/>
              </a:rPr>
              <a:t>. 2003; April 12, </a:t>
            </a:r>
            <a:r>
              <a:rPr lang="en-US" sz="1400" dirty="0" err="1" smtClean="0">
                <a:latin typeface="+mj-lt"/>
              </a:rPr>
              <a:t>vol</a:t>
            </a:r>
            <a:r>
              <a:rPr lang="en-US" sz="1400" dirty="0" smtClean="0">
                <a:latin typeface="+mj-lt"/>
              </a:rPr>
              <a:t> 326.</a:t>
            </a:r>
            <a:endParaRPr lang="en-US" sz="1400" dirty="0">
              <a:latin typeface="+mj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576" y="406496"/>
            <a:ext cx="1645920" cy="822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54" r="10000" b="6984"/>
          <a:stretch/>
        </p:blipFill>
        <p:spPr>
          <a:xfrm>
            <a:off x="6858000" y="4800600"/>
            <a:ext cx="167204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The EIM Prescription Pad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1000" y="838200"/>
            <a:ext cx="8465480" cy="5943600"/>
            <a:chOff x="381000" y="838200"/>
            <a:chExt cx="8465480" cy="5943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56" b="6685"/>
            <a:stretch/>
          </p:blipFill>
          <p:spPr>
            <a:xfrm>
              <a:off x="381000" y="838200"/>
              <a:ext cx="8465480" cy="5943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990600"/>
              <a:ext cx="208788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38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"/>
            <a:ext cx="7033761" cy="5669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IM_cl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8880" y="497840"/>
            <a:ext cx="1539613" cy="642705"/>
          </a:xfrm>
          <a:prstGeom prst="rect">
            <a:avLst/>
          </a:prstGeom>
          <a:solidFill>
            <a:srgbClr val="0033CC"/>
          </a:solidFill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14600" y="62585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50"/>
                </a:solidFill>
              </a:rPr>
              <a:t>Select Primary Health Risk</a:t>
            </a:r>
            <a:endParaRPr lang="en-US" sz="2800" b="1" dirty="0">
              <a:solidFill>
                <a:srgbClr val="00B05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48000" y="2286000"/>
            <a:ext cx="1524000" cy="22860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6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Your Prescription for Health Series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t="1317" r="3506" b="1805"/>
          <a:stretch/>
        </p:blipFill>
        <p:spPr bwMode="auto">
          <a:xfrm>
            <a:off x="304800" y="1195936"/>
            <a:ext cx="4047916" cy="5303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"/>
          <a:stretch/>
        </p:blipFill>
        <p:spPr bwMode="auto">
          <a:xfrm>
            <a:off x="4800600" y="1184361"/>
            <a:ext cx="4127098" cy="5303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18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200" y="1038672"/>
            <a:ext cx="8915400" cy="475252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"Park prescriptions" is a concept </a:t>
            </a:r>
            <a:r>
              <a:rPr lang="en-US" sz="2800" dirty="0" smtClean="0"/>
              <a:t>that links </a:t>
            </a:r>
            <a:br>
              <a:rPr lang="en-US" sz="2800" dirty="0" smtClean="0"/>
            </a:br>
            <a:r>
              <a:rPr lang="en-US" sz="2800" dirty="0" smtClean="0"/>
              <a:t>healthcare systems </a:t>
            </a:r>
            <a:r>
              <a:rPr lang="en-US" sz="2800" dirty="0"/>
              <a:t>and </a:t>
            </a:r>
            <a:r>
              <a:rPr lang="en-US" sz="2800" dirty="0" smtClean="0"/>
              <a:t> public </a:t>
            </a:r>
            <a:r>
              <a:rPr lang="en-US" sz="2800" dirty="0"/>
              <a:t>lands, </a:t>
            </a:r>
            <a:r>
              <a:rPr lang="en-US" sz="2800" dirty="0" smtClean="0"/>
              <a:t>such as </a:t>
            </a:r>
            <a:br>
              <a:rPr lang="en-US" sz="2800" dirty="0" smtClean="0"/>
            </a:br>
            <a:r>
              <a:rPr lang="en-US" sz="2800" dirty="0" smtClean="0"/>
              <a:t>local </a:t>
            </a:r>
            <a:r>
              <a:rPr lang="en-US" sz="2800" dirty="0"/>
              <a:t>parks, to </a:t>
            </a:r>
            <a:r>
              <a:rPr lang="en-US" sz="2800" dirty="0" smtClean="0"/>
              <a:t>create </a:t>
            </a:r>
            <a:r>
              <a:rPr lang="en-US" sz="2800" dirty="0"/>
              <a:t>healthier </a:t>
            </a:r>
            <a:r>
              <a:rPr lang="en-US" sz="2800" dirty="0" smtClean="0"/>
              <a:t>people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The program is a collaboration between the </a:t>
            </a:r>
            <a:br>
              <a:rPr lang="en-US" sz="2800" dirty="0" smtClean="0"/>
            </a:br>
            <a:r>
              <a:rPr lang="en-US" sz="2800" dirty="0" smtClean="0"/>
              <a:t>U.S. National Park System, local parks and </a:t>
            </a:r>
            <a:br>
              <a:rPr lang="en-US" sz="2800" dirty="0" smtClean="0"/>
            </a:br>
            <a:r>
              <a:rPr lang="en-US" sz="2800" dirty="0" smtClean="0"/>
              <a:t>their health systems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Successful initiatives have been started in Baltimore, MD (</a:t>
            </a:r>
            <a:r>
              <a:rPr lang="en-US" sz="2800" i="1" dirty="0" smtClean="0"/>
              <a:t>Docs in the Park</a:t>
            </a:r>
            <a:r>
              <a:rPr lang="en-US" sz="2800" dirty="0" smtClean="0"/>
              <a:t>), Greenville, SC (</a:t>
            </a:r>
            <a:r>
              <a:rPr lang="en-US" sz="2800" i="1" dirty="0" err="1" smtClean="0"/>
              <a:t>LiveWell</a:t>
            </a:r>
            <a:r>
              <a:rPr lang="en-US" sz="2800" i="1" dirty="0" smtClean="0"/>
              <a:t> Greenville</a:t>
            </a:r>
            <a:r>
              <a:rPr lang="en-US" sz="2800" dirty="0" smtClean="0"/>
              <a:t>), Washington, DC (</a:t>
            </a:r>
            <a:r>
              <a:rPr lang="en-US" sz="2800" i="1" dirty="0" smtClean="0"/>
              <a:t>DC Park Rx</a:t>
            </a:r>
            <a:r>
              <a:rPr lang="en-US" sz="2800" dirty="0" smtClean="0"/>
              <a:t>), and Portland, OR (</a:t>
            </a:r>
            <a:r>
              <a:rPr lang="en-US" sz="2800" i="1" dirty="0" smtClean="0"/>
              <a:t>Rx Play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0" y="6570115"/>
            <a:ext cx="55981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>http://www.nrpa.org/Grants-and-Partners/Recreation-and-Health/Park-Prescriptions/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84178" y="228600"/>
            <a:ext cx="8610599" cy="72008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Park Prescription Programs </a:t>
            </a:r>
            <a:endParaRPr lang="en-US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6146" name="Picture 2" descr="http://www.americantrails.org/i/graphics/health-prescrip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19200"/>
            <a:ext cx="1398579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bcrp.baltimorecity.gov/portals/parks/images/DITP%20logo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41" y="5768693"/>
            <a:ext cx="1572127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urupstatesc.info/myimages/livewell_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10092" r="10291" b="11304"/>
          <a:stretch/>
        </p:blipFill>
        <p:spPr bwMode="auto">
          <a:xfrm>
            <a:off x="3962400" y="5648960"/>
            <a:ext cx="128284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escription Trails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5669280"/>
            <a:ext cx="146304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2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41605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 smtClean="0"/>
              <a:t>In the Spring 2014, Boston announced </a:t>
            </a:r>
            <a:r>
              <a:rPr lang="en-US" sz="2800" dirty="0"/>
              <a:t>a program to subsidize bike-sharing memberships for low-income residents, in partnership with Boston Medical Center. 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</a:t>
            </a:r>
            <a:r>
              <a:rPr lang="en-US" sz="2800" dirty="0" smtClean="0"/>
              <a:t>“Prescribe-a-Bike” program allows </a:t>
            </a:r>
            <a:r>
              <a:rPr lang="en-US" sz="2800" dirty="0"/>
              <a:t>doctors at Boston Medical Center to prescribe low-income patients with a yearlong membership to </a:t>
            </a:r>
            <a:r>
              <a:rPr lang="en-US" sz="2800" dirty="0" err="1"/>
              <a:t>Hubway</a:t>
            </a:r>
            <a:r>
              <a:rPr lang="en-US" sz="2800" dirty="0"/>
              <a:t>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 </a:t>
            </a:r>
            <a:r>
              <a:rPr lang="en-US" sz="2800" dirty="0"/>
              <a:t>bike-share program, for only $5. </a:t>
            </a:r>
            <a:endParaRPr lang="en-US" sz="2800" dirty="0" smtClean="0"/>
          </a:p>
          <a:p>
            <a:r>
              <a:rPr lang="en-US" sz="2800" dirty="0" smtClean="0"/>
              <a:t>Plans are to initially enroll 100 </a:t>
            </a:r>
            <a:br>
              <a:rPr lang="en-US" sz="2800" dirty="0" smtClean="0"/>
            </a:br>
            <a:r>
              <a:rPr lang="en-US" sz="2800" dirty="0" smtClean="0"/>
              <a:t>low-income residents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52400" y="6396335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http://www.bostonglobe.com/metro/2014/03/27/new-program-will-allow-boston-medical-center-doctors-prescribe-bike-sharing-program/zjwfLfCEtAEGfWYxVn4CiN/story.html</a:t>
            </a:r>
          </a:p>
        </p:txBody>
      </p:sp>
      <p:pic>
        <p:nvPicPr>
          <p:cNvPr id="14" name="Picture 2" descr="(gobanshee1/Flickr via Compflight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00148"/>
            <a:ext cx="2473377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599" cy="914400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Bike Prescription Program </a:t>
            </a:r>
            <a:endParaRPr lang="en-US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15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oc and male pati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839" y="990600"/>
            <a:ext cx="3222864" cy="2286000"/>
          </a:xfrm>
          <a:prstGeom prst="rect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8600" y="304801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Healthcare Providers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834" y="182880"/>
            <a:ext cx="2213478" cy="11887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3387670"/>
            <a:ext cx="9042400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spcBef>
                <a:spcPts val="900"/>
              </a:spcBef>
              <a:buFont typeface="Arial" pitchFamily="34" charset="0"/>
              <a:buChar char="•"/>
            </a:pPr>
            <a:r>
              <a:rPr lang="en-US" sz="2200" dirty="0"/>
              <a:t>Healthcare providers help their patients fill their </a:t>
            </a:r>
            <a:r>
              <a:rPr lang="en-US" sz="2200" dirty="0" smtClean="0"/>
              <a:t>physical activity </a:t>
            </a:r>
            <a:r>
              <a:rPr lang="en-US" sz="2200" dirty="0"/>
              <a:t>prescription by referring them to existing community </a:t>
            </a:r>
            <a:r>
              <a:rPr lang="en-US" sz="2200" dirty="0" smtClean="0"/>
              <a:t>resources</a:t>
            </a:r>
            <a:endParaRPr lang="en-US" sz="2200" dirty="0"/>
          </a:p>
          <a:p>
            <a:pPr marL="274320" indent="-274320">
              <a:spcBef>
                <a:spcPts val="900"/>
              </a:spcBef>
              <a:buFont typeface="Arial" pitchFamily="34" charset="0"/>
              <a:buChar char="•"/>
            </a:pPr>
            <a:r>
              <a:rPr lang="en-US" sz="2200" dirty="0"/>
              <a:t>This may include </a:t>
            </a:r>
            <a:r>
              <a:rPr lang="en-US" sz="2200" dirty="0" smtClean="0"/>
              <a:t>self-directed </a:t>
            </a:r>
            <a:r>
              <a:rPr lang="en-US" sz="2200" dirty="0"/>
              <a:t>physical activity programs that can be performed </a:t>
            </a:r>
            <a:r>
              <a:rPr lang="en-US" sz="2200" dirty="0" smtClean="0"/>
              <a:t>independently </a:t>
            </a:r>
            <a:endParaRPr lang="en-US" sz="2200" dirty="0"/>
          </a:p>
          <a:p>
            <a:pPr marL="274320" indent="-274320">
              <a:spcBef>
                <a:spcPts val="900"/>
              </a:spcBef>
              <a:buFont typeface="Arial" pitchFamily="34" charset="0"/>
              <a:buChar char="•"/>
            </a:pPr>
            <a:r>
              <a:rPr lang="en-US" sz="2200" dirty="0"/>
              <a:t>Other patients may need more structured programs that meet their individual health risks, </a:t>
            </a:r>
            <a:r>
              <a:rPr lang="en-US" sz="2200" dirty="0" smtClean="0"/>
              <a:t>needs and abilities</a:t>
            </a:r>
            <a:endParaRPr lang="en-US" sz="2200" dirty="0"/>
          </a:p>
          <a:p>
            <a:pPr marL="274320" indent="-274320">
              <a:spcBef>
                <a:spcPts val="900"/>
              </a:spcBef>
              <a:buFont typeface="Arial" pitchFamily="34" charset="0"/>
              <a:buChar char="•"/>
            </a:pPr>
            <a:r>
              <a:rPr lang="en-US" sz="2200" dirty="0"/>
              <a:t>Existing community resources, such as certified </a:t>
            </a:r>
            <a:r>
              <a:rPr lang="en-US" sz="2200" b="1" dirty="0"/>
              <a:t>programs</a:t>
            </a:r>
            <a:r>
              <a:rPr lang="en-US" sz="2200" dirty="0"/>
              <a:t>, conducted at recognized </a:t>
            </a:r>
            <a:r>
              <a:rPr lang="en-US" sz="2200" b="1" dirty="0"/>
              <a:t>places</a:t>
            </a:r>
            <a:r>
              <a:rPr lang="en-US" sz="2200" dirty="0"/>
              <a:t>, hosted by credentialed </a:t>
            </a:r>
            <a:r>
              <a:rPr lang="en-US" sz="2200" b="1" dirty="0"/>
              <a:t>professionals</a:t>
            </a:r>
            <a:r>
              <a:rPr lang="en-US" sz="2200" dirty="0"/>
              <a:t>, may </a:t>
            </a:r>
            <a:r>
              <a:rPr lang="en-US" sz="2200" dirty="0" smtClean="0"/>
              <a:t>be help </a:t>
            </a:r>
            <a:r>
              <a:rPr lang="en-US" sz="2200" dirty="0"/>
              <a:t>engage patients in </a:t>
            </a:r>
            <a:r>
              <a:rPr lang="en-US" sz="2200" dirty="0" smtClean="0"/>
              <a:t>sustained lifestyle </a:t>
            </a:r>
            <a:r>
              <a:rPr lang="en-US" sz="2200" dirty="0"/>
              <a:t>modification </a:t>
            </a:r>
            <a:r>
              <a:rPr lang="en-US" sz="2200" dirty="0" smtClean="0"/>
              <a:t>change</a:t>
            </a:r>
            <a:endParaRPr lang="en-US" sz="22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7312" y="1371600"/>
            <a:ext cx="4953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5760"/>
            <a:r>
              <a:rPr lang="en-US" sz="2800" b="1" dirty="0" smtClean="0">
                <a:solidFill>
                  <a:srgbClr val="00B050"/>
                </a:solidFill>
              </a:rPr>
              <a:t>Referral to Community </a:t>
            </a:r>
            <a:br>
              <a:rPr lang="en-US" sz="2800" b="1" dirty="0" smtClean="0">
                <a:solidFill>
                  <a:srgbClr val="00B050"/>
                </a:solidFill>
              </a:rPr>
            </a:br>
            <a:r>
              <a:rPr lang="en-US" sz="2800" b="1" dirty="0" smtClean="0">
                <a:solidFill>
                  <a:srgbClr val="00B050"/>
                </a:solidFill>
              </a:rPr>
              <a:t>Physical Activity Resources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000" dirty="0" smtClean="0"/>
              <a:t>Providing patients with referrals to local community resources to assist them in “filling” their physical activity prescription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726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20423" cy="524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0503" y="5869752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/>
              <a:t>Referrals to certified physical activity programs delivered </a:t>
            </a:r>
            <a:br>
              <a:rPr lang="en-US" sz="2200" b="1" dirty="0" smtClean="0"/>
            </a:br>
            <a:r>
              <a:rPr lang="en-US" sz="2200" b="1" dirty="0" smtClean="0"/>
              <a:t>by credentialed EIM Professionals at EIM recognized places </a:t>
            </a:r>
            <a:endParaRPr lang="en-US" sz="22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9466"/>
            <a:ext cx="1828800" cy="98213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172200" y="1981200"/>
            <a:ext cx="2590800" cy="297180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304800" y="5867400"/>
            <a:ext cx="8610600" cy="798848"/>
          </a:xfrm>
          <a:prstGeom prst="wedgeRectCallout">
            <a:avLst>
              <a:gd name="adj1" fmla="val 21881"/>
              <a:gd name="adj2" fmla="val -166030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536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1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928" y="990600"/>
            <a:ext cx="9049072" cy="515986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800" dirty="0" smtClean="0"/>
              <a:t>Under the National Heath Service (NHS) there has been a </a:t>
            </a:r>
            <a:r>
              <a:rPr lang="en-US" sz="2800" dirty="0"/>
              <a:t>proliferation of </a:t>
            </a:r>
            <a:r>
              <a:rPr lang="en-US" sz="2800" dirty="0" smtClean="0"/>
              <a:t>ERS in the United Kingdom since the 1990’s </a:t>
            </a:r>
          </a:p>
          <a:p>
            <a:pPr marL="1025525" lvl="1" indent="-333375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/>
              <a:t>They have become an integrated part of their health system</a:t>
            </a:r>
          </a:p>
          <a:p>
            <a:pPr marL="1025525" lvl="1" indent="-331788">
              <a:spcBef>
                <a:spcPts val="0"/>
              </a:spcBef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2400" dirty="0" smtClean="0"/>
              <a:t>Over 800 in existence in 2003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Government endorsement was a major factor in the rapid increase in the # of ERS implemented across the UK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800" dirty="0" smtClean="0"/>
              <a:t>NHS works with local programs to effectively increase physical activity </a:t>
            </a:r>
            <a:r>
              <a:rPr lang="en-US" sz="2800" dirty="0"/>
              <a:t>and </a:t>
            </a:r>
            <a:r>
              <a:rPr lang="en-US" sz="2800" dirty="0" smtClean="0"/>
              <a:t>reduce obesity levels</a:t>
            </a:r>
          </a:p>
          <a:p>
            <a:pPr>
              <a:spcBef>
                <a:spcPts val="0"/>
              </a:spcBef>
              <a:spcAft>
                <a:spcPts val="1500"/>
              </a:spcAft>
            </a:pPr>
            <a:r>
              <a:rPr lang="en-US" sz="2800" dirty="0" smtClean="0"/>
              <a:t>Evaluation of these ERS have demonstrated an increase of 27 and 21 minutes of PA at the end of a 12-week intervention and 1 year later, respectively</a:t>
            </a:r>
            <a:r>
              <a:rPr lang="en-US" sz="2800" baseline="30000" dirty="0" smtClean="0"/>
              <a:t>1</a:t>
            </a:r>
            <a:endParaRPr lang="en-US" sz="2800" baseline="30000" dirty="0"/>
          </a:p>
        </p:txBody>
      </p:sp>
      <p:sp>
        <p:nvSpPr>
          <p:cNvPr id="4" name="8 CuadroTexto"/>
          <p:cNvSpPr txBox="1">
            <a:spLocks noChangeArrowheads="1"/>
          </p:cNvSpPr>
          <p:nvPr/>
        </p:nvSpPr>
        <p:spPr bwMode="auto">
          <a:xfrm>
            <a:off x="158372" y="180519"/>
            <a:ext cx="878567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  <a:latin typeface="+mj-lt"/>
              </a:rPr>
              <a:t>Exercise Referral Schemes in the UK</a:t>
            </a:r>
            <a:endParaRPr lang="en-US" sz="3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53200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+mj-lt"/>
              </a:rPr>
              <a:t>1 - </a:t>
            </a:r>
            <a:r>
              <a:rPr lang="en-US" sz="1400" dirty="0" err="1" smtClean="0">
                <a:latin typeface="+mj-lt"/>
              </a:rPr>
              <a:t>Dugdill</a:t>
            </a:r>
            <a:r>
              <a:rPr lang="en-US" sz="1400" dirty="0" smtClean="0">
                <a:latin typeface="+mj-lt"/>
              </a:rPr>
              <a:t> et al. </a:t>
            </a:r>
            <a:r>
              <a:rPr lang="en-US" sz="1400" i="1" dirty="0" smtClean="0">
                <a:latin typeface="+mj-lt"/>
              </a:rPr>
              <a:t>Ergonomics.</a:t>
            </a:r>
            <a:r>
              <a:rPr lang="en-US" sz="1400" dirty="0" smtClean="0">
                <a:latin typeface="+mj-lt"/>
              </a:rPr>
              <a:t> 2005: 48.</a:t>
            </a:r>
            <a:endParaRPr lang="en-US" sz="1400" dirty="0">
              <a:latin typeface="+mj-lt"/>
            </a:endParaRPr>
          </a:p>
        </p:txBody>
      </p:sp>
      <p:pic>
        <p:nvPicPr>
          <p:cNvPr id="1028" name="Picture 4" descr="http://www.adamsmith.org/sites/default/files/images/stories/NH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876146"/>
            <a:ext cx="1803221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54874" b="3846"/>
          <a:stretch/>
        </p:blipFill>
        <p:spPr>
          <a:xfrm>
            <a:off x="145427" y="571500"/>
            <a:ext cx="1957224" cy="5715000"/>
          </a:xfrm>
          <a:prstGeom prst="rect">
            <a:avLst/>
          </a:prstGeom>
        </p:spPr>
      </p:pic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368" b="3606"/>
          <a:stretch/>
        </p:blipFill>
        <p:spPr>
          <a:xfrm>
            <a:off x="1905000" y="595312"/>
            <a:ext cx="2456260" cy="5729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1000" y="508000"/>
            <a:ext cx="4953000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Healthcare only spends 4% of the nation’s total healthcare bill each year on promoting healthy behaviors</a:t>
            </a:r>
            <a:r>
              <a:rPr lang="en-US" sz="2800" b="1" dirty="0" smtClean="0"/>
              <a:t> </a:t>
            </a:r>
          </a:p>
          <a:p>
            <a:pPr>
              <a:spcAft>
                <a:spcPts val="3600"/>
              </a:spcAft>
            </a:pPr>
            <a:r>
              <a:rPr lang="en-US" sz="2800" b="1" dirty="0"/>
              <a:t>	</a:t>
            </a:r>
            <a:r>
              <a:rPr lang="en-US" sz="2800" b="1" dirty="0" smtClean="0"/>
              <a:t>	</a:t>
            </a:r>
            <a:r>
              <a:rPr lang="en-US" sz="3600" b="1" dirty="0" smtClean="0"/>
              <a:t>Why?</a:t>
            </a:r>
            <a:endParaRPr lang="en-US" sz="2800" b="1" dirty="0" smtClean="0"/>
          </a:p>
          <a:p>
            <a:pPr algn="ctr">
              <a:spcAft>
                <a:spcPts val="3600"/>
              </a:spcAft>
            </a:pPr>
            <a:r>
              <a:rPr lang="en-US" sz="2700" b="1" dirty="0" smtClean="0">
                <a:solidFill>
                  <a:srgbClr val="FF0000"/>
                </a:solidFill>
              </a:rPr>
              <a:t>LACK </a:t>
            </a:r>
            <a:r>
              <a:rPr lang="en-US" sz="2700" b="1" dirty="0">
                <a:solidFill>
                  <a:srgbClr val="FF0000"/>
                </a:solidFill>
              </a:rPr>
              <a:t>OF </a:t>
            </a:r>
            <a:r>
              <a:rPr lang="en-US" sz="2700" b="1" dirty="0" smtClean="0">
                <a:solidFill>
                  <a:srgbClr val="FF0000"/>
                </a:solidFill>
              </a:rPr>
              <a:t>PATIENT ENGAGEMENT</a:t>
            </a:r>
            <a:r>
              <a:rPr lang="en-US" sz="2700" b="1" dirty="0">
                <a:solidFill>
                  <a:srgbClr val="FF0000"/>
                </a:solidFill>
              </a:rPr>
              <a:t>!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 smtClean="0"/>
              <a:t>The </a:t>
            </a:r>
            <a:r>
              <a:rPr lang="en-US" sz="2800" b="1" dirty="0" smtClean="0"/>
              <a:t>clinical </a:t>
            </a:r>
            <a:r>
              <a:rPr lang="en-US" sz="2800" b="1" dirty="0"/>
              <a:t>c</a:t>
            </a:r>
            <a:r>
              <a:rPr lang="en-US" sz="2800" b="1" dirty="0" smtClean="0"/>
              <a:t>are </a:t>
            </a:r>
            <a:r>
              <a:rPr lang="en-US" sz="2800" dirty="0" smtClean="0"/>
              <a:t>setting is </a:t>
            </a:r>
            <a:r>
              <a:rPr lang="en-US" sz="2800" dirty="0"/>
              <a:t>not </a:t>
            </a:r>
            <a:r>
              <a:rPr lang="en-US" sz="2800" dirty="0" smtClean="0"/>
              <a:t>well trained </a:t>
            </a:r>
            <a:r>
              <a:rPr lang="en-US" sz="2800" dirty="0"/>
              <a:t>in behavioral health, and they do not have </a:t>
            </a:r>
            <a:r>
              <a:rPr lang="en-US" sz="2800" dirty="0" smtClean="0"/>
              <a:t>the skills to engage patients in lifestyle changes!</a:t>
            </a:r>
            <a:endParaRPr lang="en-US" sz="2800" dirty="0"/>
          </a:p>
        </p:txBody>
      </p:sp>
      <p:sp>
        <p:nvSpPr>
          <p:cNvPr id="2" name="Rounded Rectangle 1"/>
          <p:cNvSpPr/>
          <p:nvPr/>
        </p:nvSpPr>
        <p:spPr>
          <a:xfrm>
            <a:off x="114591" y="3404286"/>
            <a:ext cx="1728624" cy="28194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64980" y="4997670"/>
            <a:ext cx="1828800" cy="60960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96394"/>
          <a:stretch/>
        </p:blipFill>
        <p:spPr>
          <a:xfrm>
            <a:off x="0" y="6594260"/>
            <a:ext cx="4337284" cy="2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2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6"/>
          <p:cNvSpPr>
            <a:spLocks noChangeArrowheads="1"/>
          </p:cNvSpPr>
          <p:nvPr/>
        </p:nvSpPr>
        <p:spPr bwMode="auto">
          <a:xfrm>
            <a:off x="124619" y="228600"/>
            <a:ext cx="886698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990600" indent="-5334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en-US" sz="4400" b="1" dirty="0" smtClean="0">
                <a:solidFill>
                  <a:srgbClr val="00B050"/>
                </a:solidFill>
              </a:rPr>
              <a:t>Clinic - END </a:t>
            </a:r>
            <a:r>
              <a:rPr lang="en-US" altLang="en-US" sz="4400" b="1" dirty="0">
                <a:solidFill>
                  <a:srgbClr val="00B050"/>
                </a:solidFill>
              </a:rPr>
              <a:t>GOAL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en-US" altLang="en-US" sz="1600" b="1" dirty="0">
              <a:solidFill>
                <a:srgbClr val="000000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j-lt"/>
              </a:rPr>
              <a:t>No patient should leave a physician’s practice without: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endParaRPr lang="en-US" altLang="en-US" sz="1600" b="1" dirty="0">
              <a:solidFill>
                <a:srgbClr val="000000"/>
              </a:solidFill>
              <a:latin typeface="+mj-lt"/>
            </a:endParaRPr>
          </a:p>
          <a:p>
            <a:pPr marL="0" lvl="1" indent="0" algn="ctr" eaLnBrk="1" hangingPunct="1">
              <a:lnSpc>
                <a:spcPct val="90000"/>
              </a:lnSpc>
              <a:buFontTx/>
              <a:buNone/>
            </a:pPr>
            <a:r>
              <a:rPr lang="en-US" altLang="en-US" sz="3200" dirty="0">
                <a:latin typeface="+mj-lt"/>
              </a:rPr>
              <a:t>An </a:t>
            </a:r>
            <a:r>
              <a:rPr lang="en-US" altLang="en-US" sz="3200" u="sng" dirty="0">
                <a:latin typeface="+mj-lt"/>
              </a:rPr>
              <a:t>assessment</a:t>
            </a:r>
            <a:r>
              <a:rPr lang="en-US" altLang="en-US" sz="3200" dirty="0">
                <a:latin typeface="+mj-lt"/>
              </a:rPr>
              <a:t> of his/her physical activity </a:t>
            </a:r>
            <a:endParaRPr lang="en-US" altLang="en-US" sz="3200" dirty="0" smtClean="0">
              <a:latin typeface="+mj-lt"/>
            </a:endParaRPr>
          </a:p>
          <a:p>
            <a:pPr marL="0" lvl="1" indent="0" algn="ctr" eaLnBrk="1" hangingPunct="1">
              <a:lnSpc>
                <a:spcPct val="90000"/>
              </a:lnSpc>
              <a:buFontTx/>
              <a:buNone/>
            </a:pPr>
            <a:endParaRPr lang="en-US" altLang="en-US" sz="1200" dirty="0" smtClean="0">
              <a:latin typeface="+mj-lt"/>
            </a:endParaRPr>
          </a:p>
          <a:p>
            <a:pPr marL="0" lvl="1" indent="0" algn="ctr"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latin typeface="+mj-lt"/>
              </a:rPr>
              <a:t>- </a:t>
            </a:r>
            <a:r>
              <a:rPr lang="en-US" altLang="en-US" dirty="0">
                <a:latin typeface="+mj-lt"/>
              </a:rPr>
              <a:t>a</a:t>
            </a:r>
            <a:r>
              <a:rPr lang="en-US" altLang="en-US" dirty="0" smtClean="0">
                <a:latin typeface="+mj-lt"/>
              </a:rPr>
              <a:t>nd -</a:t>
            </a:r>
            <a:endParaRPr lang="en-US" altLang="en-US" dirty="0"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altLang="en-US" sz="1200" dirty="0">
              <a:latin typeface="+mj-lt"/>
            </a:endParaRPr>
          </a:p>
          <a:p>
            <a:pPr marL="0" lvl="1" indent="0" algn="ctr" eaLnBrk="1" hangingPunct="1">
              <a:lnSpc>
                <a:spcPct val="90000"/>
              </a:lnSpc>
              <a:buFontTx/>
              <a:buNone/>
            </a:pPr>
            <a:r>
              <a:rPr lang="en-US" altLang="en-US" sz="3200" dirty="0" smtClean="0">
                <a:latin typeface="+mj-lt"/>
              </a:rPr>
              <a:t>An </a:t>
            </a:r>
            <a:r>
              <a:rPr lang="en-US" altLang="en-US" sz="3200" u="sng" dirty="0">
                <a:latin typeface="+mj-lt"/>
              </a:rPr>
              <a:t>exercise prescription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smtClean="0">
                <a:latin typeface="+mj-lt"/>
              </a:rPr>
              <a:t>and/or </a:t>
            </a:r>
            <a:r>
              <a:rPr lang="en-US" altLang="en-US" sz="3200" u="sng" dirty="0">
                <a:latin typeface="+mj-lt"/>
              </a:rPr>
              <a:t>a referral</a:t>
            </a:r>
            <a:r>
              <a:rPr lang="en-US" altLang="en-US" sz="3200" dirty="0">
                <a:latin typeface="+mj-lt"/>
              </a:rPr>
              <a:t> to </a:t>
            </a:r>
            <a:r>
              <a:rPr lang="en-US" altLang="en-US" sz="3200" dirty="0" smtClean="0">
                <a:latin typeface="+mj-lt"/>
              </a:rPr>
              <a:t>a </a:t>
            </a:r>
            <a:br>
              <a:rPr lang="en-US" altLang="en-US" sz="3200" dirty="0" smtClean="0">
                <a:latin typeface="+mj-lt"/>
              </a:rPr>
            </a:br>
            <a:r>
              <a:rPr lang="en-US" altLang="en-US" sz="3200" dirty="0" smtClean="0">
                <a:latin typeface="+mj-lt"/>
              </a:rPr>
              <a:t>qualified exercise </a:t>
            </a:r>
            <a:r>
              <a:rPr lang="en-US" altLang="en-US" sz="3200" dirty="0">
                <a:latin typeface="+mj-lt"/>
              </a:rPr>
              <a:t>professional for further </a:t>
            </a:r>
            <a:r>
              <a:rPr lang="en-US" altLang="en-US" sz="3200" dirty="0" smtClean="0">
                <a:latin typeface="+mj-lt"/>
              </a:rPr>
              <a:t>guidance</a:t>
            </a:r>
            <a:endParaRPr lang="en-US" altLang="en-US" sz="3200" dirty="0">
              <a:latin typeface="+mj-lt"/>
            </a:endParaRPr>
          </a:p>
        </p:txBody>
      </p:sp>
      <p:sp>
        <p:nvSpPr>
          <p:cNvPr id="75781" name="AutoShape 7" descr="6aPUBLIC_HEALTH"/>
          <p:cNvSpPr>
            <a:spLocks noChangeArrowheads="1"/>
          </p:cNvSpPr>
          <p:nvPr/>
        </p:nvSpPr>
        <p:spPr bwMode="auto">
          <a:xfrm>
            <a:off x="533400" y="4773613"/>
            <a:ext cx="3657600" cy="1806575"/>
          </a:xfrm>
          <a:prstGeom prst="roundRect">
            <a:avLst>
              <a:gd name="adj" fmla="val 126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4800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36" y="0"/>
            <a:ext cx="9144000" cy="1524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257800"/>
            <a:ext cx="2714244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7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7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22439914"/>
              </p:ext>
            </p:extLst>
          </p:nvPr>
        </p:nvGraphicFramePr>
        <p:xfrm>
          <a:off x="1676400" y="2822448"/>
          <a:ext cx="5788152" cy="3730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ular Callout 5"/>
          <p:cNvSpPr/>
          <p:nvPr/>
        </p:nvSpPr>
        <p:spPr>
          <a:xfrm>
            <a:off x="457200" y="457200"/>
            <a:ext cx="8229600" cy="1447800"/>
          </a:xfrm>
          <a:prstGeom prst="wedgeRectCallout">
            <a:avLst>
              <a:gd name="adj1" fmla="val 438"/>
              <a:gd name="adj2" fmla="val 1118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Existing </a:t>
            </a:r>
            <a:r>
              <a:rPr lang="en-US" sz="2800" b="1" dirty="0" smtClean="0">
                <a:solidFill>
                  <a:schemeClr val="accent1"/>
                </a:solidFill>
              </a:rPr>
              <a:t>Community Resources </a:t>
            </a:r>
            <a:r>
              <a:rPr lang="en-US" sz="2800" dirty="0" smtClean="0">
                <a:solidFill>
                  <a:schemeClr val="tx1"/>
                </a:solidFill>
              </a:rPr>
              <a:t>are utilized to support patients in increasing their physical activity levels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11" name="Picture 10" descr="DO_12_GroupEx_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62600" y="1828800"/>
            <a:ext cx="1370152" cy="13716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711" y="3936355"/>
            <a:ext cx="8858889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lvl="0" indent="-233363" eaLnBrk="0" fontAlgn="base" hangingPunct="0">
              <a:spcBef>
                <a:spcPct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The EIM Network consists of certified </a:t>
            </a:r>
            <a:r>
              <a:rPr lang="en-US" sz="2400" u="sng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programs</a:t>
            </a:r>
            <a:r>
              <a:rPr lang="en-US" sz="24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 offered in recognized </a:t>
            </a:r>
            <a:r>
              <a:rPr lang="en-US" sz="2400" u="sng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places</a:t>
            </a:r>
            <a:r>
              <a:rPr lang="en-US" sz="2400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 by credentialed </a:t>
            </a:r>
            <a:r>
              <a:rPr lang="en-US" sz="2400" u="sng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professionals</a:t>
            </a:r>
          </a:p>
          <a:p>
            <a:pPr marL="233363" indent="-233363" eaLnBrk="0" fontAlgn="base" hangingPunct="0">
              <a:spcBef>
                <a:spcPct val="0"/>
              </a:spcBef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The EIM Network may consist of resources both in-house (within the healthcare system) or in the local community</a:t>
            </a:r>
          </a:p>
          <a:p>
            <a:pPr marL="233363" indent="-233363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The EIM Network should also consist of evidence-based, self-directed programs via online resources and mobile technologies</a:t>
            </a:r>
            <a:endParaRPr lang="en-US" sz="2400" dirty="0" smtClean="0"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17379" y="311155"/>
            <a:ext cx="3978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accent1"/>
                </a:solidFill>
              </a:rPr>
              <a:t>Community Resources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711" y="1935540"/>
            <a:ext cx="5866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1"/>
                </a:solidFill>
              </a:rPr>
              <a:t>Establishing a Physical 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800" b="1" dirty="0" smtClean="0">
                <a:solidFill>
                  <a:schemeClr val="accent1"/>
                </a:solidFill>
              </a:rPr>
              <a:t>Activity  Network</a:t>
            </a:r>
            <a:br>
              <a:rPr lang="en-US" sz="2800" b="1" dirty="0" smtClean="0">
                <a:solidFill>
                  <a:schemeClr val="accent1"/>
                </a:solidFill>
              </a:rPr>
            </a:br>
            <a:r>
              <a:rPr lang="en-US" sz="2000" dirty="0" smtClean="0"/>
              <a:t> Developing and utilizing a network of professionals to support patients in filling their exercise prescriptions</a:t>
            </a:r>
          </a:p>
        </p:txBody>
      </p:sp>
      <p:pic>
        <p:nvPicPr>
          <p:cNvPr id="7" name="Picture 6" descr="EIM Network logo v3.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613" y="487680"/>
            <a:ext cx="2130187" cy="1188720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33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523" r="30834"/>
          <a:stretch/>
        </p:blipFill>
        <p:spPr>
          <a:xfrm>
            <a:off x="6207760" y="967268"/>
            <a:ext cx="2514600" cy="2514600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0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dirty="0">
              <a:solidFill>
                <a:srgbClr val="003399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2465993" y="3448812"/>
            <a:ext cx="4495798" cy="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86300" y="4131656"/>
            <a:ext cx="2400300" cy="158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86300" y="2648713"/>
            <a:ext cx="2400300" cy="158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86300" y="1200913"/>
            <a:ext cx="2400300" cy="158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3270" y="552450"/>
            <a:ext cx="1280160" cy="128016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3270" y="2019300"/>
            <a:ext cx="1280160" cy="128016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821010" y="84639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Exercise Professionals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31520" y="2277314"/>
            <a:ext cx="1981200" cy="69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PA Intervention Programs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00600" y="3772414"/>
            <a:ext cx="1981200" cy="69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Local PA </a:t>
            </a:r>
            <a:br>
              <a:rPr lang="en-US" b="1" dirty="0" smtClean="0">
                <a:solidFill>
                  <a:prstClr val="black"/>
                </a:solidFill>
              </a:rPr>
            </a:br>
            <a:r>
              <a:rPr lang="en-US" b="1" dirty="0" smtClean="0">
                <a:solidFill>
                  <a:prstClr val="black"/>
                </a:solidFill>
              </a:rPr>
              <a:t>Resources</a:t>
            </a:r>
            <a:endParaRPr lang="en-US" b="1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686300" y="5695125"/>
            <a:ext cx="2400300" cy="1588"/>
          </a:xfrm>
          <a:prstGeom prst="straightConnector1">
            <a:avLst/>
          </a:prstGeom>
          <a:ln w="57150">
            <a:solidFill>
              <a:srgbClr val="4F81B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32130" y="5327944"/>
            <a:ext cx="1981200" cy="691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Self-Directed Programs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0" name="Picture 5" descr="C:\Users\Owner\Desktop\iStock_000006142466Medium.jpg"/>
          <p:cNvPicPr>
            <a:picLocks noChangeAspect="1" noChangeArrowheads="1"/>
          </p:cNvPicPr>
          <p:nvPr/>
        </p:nvPicPr>
        <p:blipFill>
          <a:blip r:embed="rId4" cstate="print"/>
          <a:srcRect l="28452" r="9308" b="1219"/>
          <a:stretch>
            <a:fillRect/>
          </a:stretch>
        </p:blipFill>
        <p:spPr bwMode="auto">
          <a:xfrm>
            <a:off x="7113270" y="5047487"/>
            <a:ext cx="1280160" cy="1277113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29" name="Diagram 28"/>
          <p:cNvGraphicFramePr/>
          <p:nvPr>
            <p:extLst>
              <p:ext uri="{D42A27DB-BD31-4B8C-83A1-F6EECF244321}">
                <p14:modId xmlns:p14="http://schemas.microsoft.com/office/powerpoint/2010/main" val="1412722407"/>
              </p:ext>
            </p:extLst>
          </p:nvPr>
        </p:nvGraphicFramePr>
        <p:xfrm>
          <a:off x="228600" y="4038600"/>
          <a:ext cx="3581400" cy="2572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" name="Rectangle 21"/>
          <p:cNvSpPr/>
          <p:nvPr/>
        </p:nvSpPr>
        <p:spPr>
          <a:xfrm>
            <a:off x="76200" y="304800"/>
            <a:ext cx="449580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65760"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lang="en-US" sz="4000" b="1" dirty="0" smtClean="0">
                <a:solidFill>
                  <a:schemeClr val="accent1"/>
                </a:solidFill>
                <a:ea typeface="Calibri" pitchFamily="34" charset="0"/>
                <a:cs typeface="Arial" pitchFamily="34" charset="0"/>
              </a:rPr>
              <a:t>Creating a Physical Activity Network…</a:t>
            </a:r>
            <a:endParaRPr lang="en-US" sz="4000" dirty="0" smtClean="0">
              <a:solidFill>
                <a:schemeClr val="accent1"/>
              </a:solidFill>
              <a:cs typeface="Arial" pitchFamily="34" charset="0"/>
            </a:endParaRPr>
          </a:p>
          <a:p>
            <a:pPr indent="-365760" eaLnBrk="0" fontAlgn="base" hangingPunct="0">
              <a:spcBef>
                <a:spcPct val="0"/>
              </a:spcBef>
              <a:spcAft>
                <a:spcPts val="1800"/>
              </a:spcAft>
            </a:pPr>
            <a:r>
              <a:rPr lang="en-US" sz="2400" dirty="0" smtClean="0"/>
              <a:t>…to </a:t>
            </a:r>
            <a:r>
              <a:rPr lang="en-US" sz="2400" dirty="0"/>
              <a:t>serve all </a:t>
            </a:r>
            <a:r>
              <a:rPr lang="en-US" sz="2400" dirty="0" smtClean="0"/>
              <a:t>patients </a:t>
            </a:r>
            <a:r>
              <a:rPr lang="en-US" sz="2400" dirty="0"/>
              <a:t>at-risk </a:t>
            </a:r>
            <a:r>
              <a:rPr lang="en-US" sz="2400" dirty="0" smtClean="0"/>
              <a:t>for </a:t>
            </a:r>
            <a:r>
              <a:rPr lang="en-US" sz="2400" dirty="0"/>
              <a:t>obesity, sedentary lifestyles, and </a:t>
            </a:r>
            <a:r>
              <a:rPr lang="en-US" sz="2400" dirty="0" smtClean="0"/>
              <a:t>chronic </a:t>
            </a:r>
            <a:r>
              <a:rPr lang="en-US" sz="2400" dirty="0"/>
              <a:t>diseases and </a:t>
            </a:r>
            <a:r>
              <a:rPr lang="en-US" sz="2400" dirty="0" smtClean="0"/>
              <a:t>conditions, particularly in underserved</a:t>
            </a:r>
            <a:r>
              <a:rPr lang="en-US" sz="2400" dirty="0"/>
              <a:t> </a:t>
            </a:r>
            <a:r>
              <a:rPr lang="en-US" sz="2400" dirty="0" smtClean="0"/>
              <a:t>populations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r="18039"/>
          <a:stretch/>
        </p:blipFill>
        <p:spPr>
          <a:xfrm>
            <a:off x="7113270" y="3504818"/>
            <a:ext cx="1280160" cy="128016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0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Box 3"/>
          <p:cNvSpPr txBox="1">
            <a:spLocks noChangeArrowheads="1"/>
          </p:cNvSpPr>
          <p:nvPr/>
        </p:nvSpPr>
        <p:spPr bwMode="auto">
          <a:xfrm>
            <a:off x="0" y="1066800"/>
            <a:ext cx="9144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rgbClr val="000000"/>
                </a:solidFill>
              </a:rPr>
              <a:t>Safe and convenient locations in the community for </a:t>
            </a:r>
            <a:br>
              <a:rPr lang="en-US" altLang="en-US" sz="2600" dirty="0">
                <a:solidFill>
                  <a:srgbClr val="000000"/>
                </a:solidFill>
              </a:rPr>
            </a:br>
            <a:r>
              <a:rPr lang="en-US" altLang="en-US" sz="2600" dirty="0">
                <a:solidFill>
                  <a:srgbClr val="000000"/>
                </a:solidFill>
              </a:rPr>
              <a:t>at-risk population groups to participate in PA </a:t>
            </a:r>
            <a:r>
              <a:rPr lang="en-US" altLang="en-US" sz="2600" dirty="0" smtClean="0">
                <a:solidFill>
                  <a:srgbClr val="000000"/>
                </a:solidFill>
              </a:rPr>
              <a:t>programs </a:t>
            </a:r>
            <a:endParaRPr lang="en-US" altLang="en-US" sz="2600" dirty="0">
              <a:solidFill>
                <a:srgbClr val="000000"/>
              </a:solidFill>
            </a:endParaRPr>
          </a:p>
        </p:txBody>
      </p:sp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1842246" y="228600"/>
            <a:ext cx="54595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14350" indent="-5143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smtClean="0">
                <a:solidFill>
                  <a:schemeClr val="accent1"/>
                </a:solidFill>
              </a:rPr>
              <a:t>Recognized </a:t>
            </a:r>
            <a:r>
              <a:rPr lang="en-US" altLang="en-US" sz="4400" b="1" dirty="0">
                <a:solidFill>
                  <a:schemeClr val="accent1"/>
                </a:solidFill>
              </a:rPr>
              <a:t>EIM Places</a:t>
            </a:r>
          </a:p>
        </p:txBody>
      </p:sp>
      <p:pic>
        <p:nvPicPr>
          <p:cNvPr id="96262" name="Picture 17" descr="Bldg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5410200"/>
            <a:ext cx="1701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21" descr="Chair group 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2290763"/>
            <a:ext cx="18351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25" descr="Group Floor Older Adult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59300"/>
            <a:ext cx="2743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26" descr="Group Large Stand Older Adul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5205413"/>
            <a:ext cx="1789112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6" name="Rectangle 6"/>
          <p:cNvSpPr>
            <a:spLocks noChangeArrowheads="1"/>
          </p:cNvSpPr>
          <p:nvPr/>
        </p:nvSpPr>
        <p:spPr bwMode="auto">
          <a:xfrm>
            <a:off x="5376133" y="3645878"/>
            <a:ext cx="3158267" cy="147732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1825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457200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914400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1371600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1828800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4" eaLnBrk="1" hangingPunct="1">
              <a:lnSpc>
                <a:spcPct val="12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dirty="0" smtClean="0">
                <a:solidFill>
                  <a:srgbClr val="000000"/>
                </a:solidFill>
              </a:rPr>
              <a:t>Hospital </a:t>
            </a:r>
            <a:r>
              <a:rPr lang="en-US" altLang="en-US" sz="1800" dirty="0">
                <a:solidFill>
                  <a:srgbClr val="000000"/>
                </a:solidFill>
              </a:rPr>
              <a:t>Wellness Centers</a:t>
            </a:r>
          </a:p>
          <a:p>
            <a:pPr marL="0" lvl="4" eaLnBrk="1" hangingPunct="1">
              <a:lnSpc>
                <a:spcPct val="12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Medical Fitness Facilities</a:t>
            </a:r>
          </a:p>
          <a:p>
            <a:pPr marL="0" lvl="4" eaLnBrk="1" hangingPunct="1">
              <a:lnSpc>
                <a:spcPct val="12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Physical Therapy Clinics </a:t>
            </a:r>
          </a:p>
          <a:p>
            <a:pPr marL="0" lvl="4" eaLnBrk="1" hangingPunct="1">
              <a:lnSpc>
                <a:spcPct val="12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dirty="0" smtClean="0">
                <a:solidFill>
                  <a:srgbClr val="000000"/>
                </a:solidFill>
              </a:rPr>
              <a:t>Park </a:t>
            </a:r>
            <a:r>
              <a:rPr lang="en-US" altLang="en-US" sz="1800" dirty="0">
                <a:solidFill>
                  <a:srgbClr val="000000"/>
                </a:solidFill>
              </a:rPr>
              <a:t>&amp; Recreational </a:t>
            </a:r>
            <a:r>
              <a:rPr lang="en-US" altLang="en-US" sz="1800" dirty="0" smtClean="0">
                <a:solidFill>
                  <a:srgbClr val="000000"/>
                </a:solidFill>
              </a:rPr>
              <a:t>Facilities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pic>
        <p:nvPicPr>
          <p:cNvPr id="96267" name="Picture 20" descr="Small Grou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271963"/>
            <a:ext cx="1570038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8" name="Picture 16" descr="Bldg 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290763"/>
            <a:ext cx="18351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:\Users\Owner\Desktop\iStock_000006142466Medium.jpg"/>
          <p:cNvPicPr>
            <a:picLocks noChangeAspect="1" noChangeArrowheads="1"/>
          </p:cNvPicPr>
          <p:nvPr/>
        </p:nvPicPr>
        <p:blipFill>
          <a:blip r:embed="rId9" cstate="print"/>
          <a:srcRect l="28452" r="9308" b="1219"/>
          <a:stretch>
            <a:fillRect/>
          </a:stretch>
        </p:blipFill>
        <p:spPr bwMode="auto">
          <a:xfrm>
            <a:off x="4191000" y="3276600"/>
            <a:ext cx="1143000" cy="1295400"/>
          </a:xfrm>
          <a:prstGeom prst="rect">
            <a:avLst/>
          </a:prstGeom>
          <a:noFill/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96270" name="Picture 15" descr="Bldg 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148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1" name="Picture 23" descr="Step class group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5334000"/>
            <a:ext cx="1885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Rectangle 27"/>
          <p:cNvSpPr>
            <a:spLocks noChangeArrowheads="1"/>
          </p:cNvSpPr>
          <p:nvPr/>
        </p:nvSpPr>
        <p:spPr bwMode="auto">
          <a:xfrm>
            <a:off x="927894" y="2203869"/>
            <a:ext cx="3200400" cy="18235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18256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457200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914400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1371600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1828800" indent="-1825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4" eaLnBrk="1" hangingPunct="1">
              <a:lnSpc>
                <a:spcPct val="12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Municipal Community Centers</a:t>
            </a:r>
          </a:p>
          <a:p>
            <a:pPr marL="0" lvl="4" eaLnBrk="1" hangingPunct="1">
              <a:lnSpc>
                <a:spcPct val="12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dirty="0" smtClean="0">
                <a:solidFill>
                  <a:srgbClr val="000000"/>
                </a:solidFill>
              </a:rPr>
              <a:t>Commercial </a:t>
            </a:r>
            <a:r>
              <a:rPr lang="en-US" altLang="en-US" sz="1800" dirty="0">
                <a:solidFill>
                  <a:srgbClr val="000000"/>
                </a:solidFill>
              </a:rPr>
              <a:t>Health Clubs</a:t>
            </a:r>
          </a:p>
          <a:p>
            <a:pPr marL="0" lvl="4" eaLnBrk="1" hangingPunct="1">
              <a:lnSpc>
                <a:spcPct val="12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School System Facilities</a:t>
            </a:r>
          </a:p>
          <a:p>
            <a:pPr marL="0" lvl="4" eaLnBrk="1" hangingPunct="1">
              <a:lnSpc>
                <a:spcPct val="12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Corporate Health Centers</a:t>
            </a:r>
          </a:p>
          <a:p>
            <a:pPr marL="0" lvl="4" eaLnBrk="1" hangingPunct="1">
              <a:lnSpc>
                <a:spcPct val="125000"/>
              </a:lnSpc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800" dirty="0">
                <a:solidFill>
                  <a:srgbClr val="000000"/>
                </a:solidFill>
              </a:rPr>
              <a:t>YMCA Facility Locations</a:t>
            </a:r>
          </a:p>
        </p:txBody>
      </p:sp>
      <p:pic>
        <p:nvPicPr>
          <p:cNvPr id="96273" name="Picture 19" descr="Children Exerciss Group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5334000"/>
            <a:ext cx="1771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3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347675" y="228600"/>
            <a:ext cx="84486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14350" indent="-5143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smtClean="0">
                <a:solidFill>
                  <a:schemeClr val="accent1"/>
                </a:solidFill>
              </a:rPr>
              <a:t>Certified Physical Activity </a:t>
            </a:r>
            <a:r>
              <a:rPr lang="en-US" altLang="en-US" sz="4400" b="1" dirty="0">
                <a:solidFill>
                  <a:schemeClr val="accent1"/>
                </a:solidFill>
              </a:rPr>
              <a:t>Programs</a:t>
            </a:r>
          </a:p>
        </p:txBody>
      </p:sp>
      <p:sp>
        <p:nvSpPr>
          <p:cNvPr id="94211" name="TextBox 6"/>
          <p:cNvSpPr txBox="1">
            <a:spLocks noChangeArrowheads="1"/>
          </p:cNvSpPr>
          <p:nvPr/>
        </p:nvSpPr>
        <p:spPr bwMode="auto">
          <a:xfrm>
            <a:off x="203200" y="1031240"/>
            <a:ext cx="88392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dirty="0" smtClean="0">
                <a:solidFill>
                  <a:srgbClr val="000000"/>
                </a:solidFill>
              </a:rPr>
              <a:t>Programs with structured physical activity, </a:t>
            </a:r>
            <a:r>
              <a:rPr lang="en-US" altLang="en-US" sz="2600" dirty="0">
                <a:solidFill>
                  <a:srgbClr val="000000"/>
                </a:solidFill>
              </a:rPr>
              <a:t>health </a:t>
            </a:r>
            <a:r>
              <a:rPr lang="en-US" altLang="en-US" sz="2600" dirty="0" smtClean="0">
                <a:solidFill>
                  <a:srgbClr val="000000"/>
                </a:solidFill>
              </a:rPr>
              <a:t>education, </a:t>
            </a:r>
            <a:r>
              <a:rPr lang="en-US" altLang="en-US" sz="2600" dirty="0">
                <a:solidFill>
                  <a:srgbClr val="000000"/>
                </a:solidFill>
              </a:rPr>
              <a:t>and lifestyle </a:t>
            </a:r>
            <a:r>
              <a:rPr lang="en-US" altLang="en-US" sz="2600" dirty="0" smtClean="0">
                <a:solidFill>
                  <a:srgbClr val="000000"/>
                </a:solidFill>
              </a:rPr>
              <a:t>modification </a:t>
            </a:r>
            <a:r>
              <a:rPr lang="en-US" altLang="en-US" sz="2600" dirty="0">
                <a:solidFill>
                  <a:srgbClr val="000000"/>
                </a:solidFill>
              </a:rPr>
              <a:t>strategies designed </a:t>
            </a:r>
            <a:r>
              <a:rPr lang="en-US" altLang="en-US" sz="2600" dirty="0" smtClean="0">
                <a:solidFill>
                  <a:srgbClr val="000000"/>
                </a:solidFill>
              </a:rPr>
              <a:t>to:</a:t>
            </a:r>
            <a:endParaRPr lang="en-US" altLang="en-US" sz="2600" dirty="0">
              <a:solidFill>
                <a:srgbClr val="000000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67323301"/>
              </p:ext>
            </p:extLst>
          </p:nvPr>
        </p:nvGraphicFramePr>
        <p:xfrm>
          <a:off x="4572000" y="2819400"/>
          <a:ext cx="48006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GROUP-EXERCISE-Bal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952" y="3623845"/>
            <a:ext cx="3989388" cy="251460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4216" name="Rectangle 14"/>
          <p:cNvSpPr>
            <a:spLocks noChangeArrowheads="1"/>
          </p:cNvSpPr>
          <p:nvPr/>
        </p:nvSpPr>
        <p:spPr bwMode="auto">
          <a:xfrm>
            <a:off x="228600" y="1998583"/>
            <a:ext cx="83058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365125" indent="-27305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2" eaLnBrk="1" hangingPunct="1">
              <a:spcBef>
                <a:spcPts val="600"/>
              </a:spcBef>
            </a:pPr>
            <a:r>
              <a:rPr lang="en-US" altLang="en-US" dirty="0">
                <a:solidFill>
                  <a:schemeClr val="tx2"/>
                </a:solidFill>
              </a:rPr>
              <a:t>Prevent and manage non-communicable chronic diseases</a:t>
            </a:r>
          </a:p>
          <a:p>
            <a:pPr lvl="2" eaLnBrk="1" hangingPunct="1">
              <a:spcBef>
                <a:spcPts val="600"/>
              </a:spcBef>
            </a:pPr>
            <a:r>
              <a:rPr lang="en-US" altLang="en-US" dirty="0">
                <a:solidFill>
                  <a:schemeClr val="tx2"/>
                </a:solidFill>
              </a:rPr>
              <a:t>Combat obesity and sedentary lifestyles</a:t>
            </a:r>
          </a:p>
          <a:p>
            <a:pPr lvl="2" eaLnBrk="1" hangingPunct="1">
              <a:spcBef>
                <a:spcPts val="600"/>
              </a:spcBef>
            </a:pPr>
            <a:r>
              <a:rPr lang="en-US" altLang="en-US" dirty="0">
                <a:solidFill>
                  <a:schemeClr val="tx2"/>
                </a:solidFill>
              </a:rPr>
              <a:t>Extend therapeutic and rehabilitative care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5"/>
          <p:cNvSpPr txBox="1">
            <a:spLocks noChangeArrowheads="1"/>
          </p:cNvSpPr>
          <p:nvPr/>
        </p:nvSpPr>
        <p:spPr bwMode="auto">
          <a:xfrm>
            <a:off x="457200" y="297359"/>
            <a:ext cx="822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 smtClean="0">
                <a:solidFill>
                  <a:schemeClr val="accent1"/>
                </a:solidFill>
              </a:rPr>
              <a:t>Credentialed Professionals</a:t>
            </a:r>
            <a:r>
              <a:rPr lang="en-US" altLang="en-US" sz="4400" dirty="0" smtClean="0">
                <a:solidFill>
                  <a:schemeClr val="accent1"/>
                </a:solidFill>
              </a:rPr>
              <a:t>  </a:t>
            </a:r>
            <a:endParaRPr lang="en-US" altLang="en-US" sz="44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62400" y="1143000"/>
            <a:ext cx="5029200" cy="51398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274320" fontAlgn="auto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200" dirty="0" smtClean="0">
              <a:solidFill>
                <a:prstClr val="black"/>
              </a:solidFill>
              <a:latin typeface="Calibri"/>
            </a:endParaRPr>
          </a:p>
          <a:p>
            <a:pPr marL="284163" indent="-220663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</a:rPr>
              <a:t>Certification of exercise and fitness professionals </a:t>
            </a:r>
            <a:r>
              <a:rPr lang="en-US" sz="2200" dirty="0" smtClean="0">
                <a:solidFill>
                  <a:prstClr val="black"/>
                </a:solidFill>
              </a:rPr>
              <a:t>trained </a:t>
            </a:r>
            <a:r>
              <a:rPr lang="en-US" sz="2200" dirty="0">
                <a:solidFill>
                  <a:prstClr val="black"/>
                </a:solidFill>
              </a:rPr>
              <a:t>to work with </a:t>
            </a:r>
            <a:r>
              <a:rPr lang="en-US" sz="2200" dirty="0" smtClean="0">
                <a:solidFill>
                  <a:prstClr val="black"/>
                </a:solidFill>
              </a:rPr>
              <a:t/>
            </a:r>
            <a:br>
              <a:rPr lang="en-US" sz="2200" dirty="0" smtClean="0">
                <a:solidFill>
                  <a:prstClr val="black"/>
                </a:solidFill>
              </a:rPr>
            </a:br>
            <a:r>
              <a:rPr lang="en-US" sz="2200" dirty="0" smtClean="0">
                <a:solidFill>
                  <a:prstClr val="black"/>
                </a:solidFill>
              </a:rPr>
              <a:t>at-risk </a:t>
            </a:r>
            <a:r>
              <a:rPr lang="en-US" sz="2200" dirty="0">
                <a:solidFill>
                  <a:prstClr val="black"/>
                </a:solidFill>
              </a:rPr>
              <a:t>populations </a:t>
            </a:r>
          </a:p>
          <a:p>
            <a:pPr marL="284163" indent="-220663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olidFill>
                  <a:prstClr val="black"/>
                </a:solidFill>
              </a:rPr>
              <a:t>Deliver </a:t>
            </a:r>
            <a:r>
              <a:rPr lang="en-US" sz="2200" dirty="0">
                <a:solidFill>
                  <a:prstClr val="black"/>
                </a:solidFill>
              </a:rPr>
              <a:t>multi-faceted physical activity programs that include structured physical </a:t>
            </a:r>
            <a:r>
              <a:rPr lang="en-US" sz="2200" dirty="0" smtClean="0">
                <a:solidFill>
                  <a:prstClr val="black"/>
                </a:solidFill>
              </a:rPr>
              <a:t>activity and </a:t>
            </a:r>
            <a:r>
              <a:rPr lang="en-US" sz="2200" dirty="0">
                <a:solidFill>
                  <a:prstClr val="black"/>
                </a:solidFill>
              </a:rPr>
              <a:t>lifestyle modification strategies</a:t>
            </a:r>
          </a:p>
          <a:p>
            <a:pPr marL="284163" indent="-220663" fontAlgn="auto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</a:rPr>
              <a:t>May also support self-management programs</a:t>
            </a:r>
          </a:p>
          <a:p>
            <a:pPr marL="284163" indent="-220663" fontAlgn="auto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</a:rPr>
              <a:t>Credentialed to work with either </a:t>
            </a:r>
            <a:r>
              <a:rPr lang="en-US" sz="2200" u="sng" dirty="0">
                <a:solidFill>
                  <a:prstClr val="black"/>
                </a:solidFill>
              </a:rPr>
              <a:t>low</a:t>
            </a:r>
            <a:r>
              <a:rPr lang="en-US" sz="2200" dirty="0">
                <a:solidFill>
                  <a:prstClr val="black"/>
                </a:solidFill>
              </a:rPr>
              <a:t>, </a:t>
            </a:r>
            <a:r>
              <a:rPr lang="en-US" sz="2200" u="sng" dirty="0">
                <a:solidFill>
                  <a:prstClr val="black"/>
                </a:solidFill>
              </a:rPr>
              <a:t>moderate</a:t>
            </a:r>
            <a:r>
              <a:rPr lang="en-US" sz="2200" dirty="0">
                <a:solidFill>
                  <a:prstClr val="black"/>
                </a:solidFill>
              </a:rPr>
              <a:t>, or </a:t>
            </a:r>
            <a:r>
              <a:rPr lang="en-US" sz="2200" u="sng" dirty="0">
                <a:solidFill>
                  <a:prstClr val="black"/>
                </a:solidFill>
              </a:rPr>
              <a:t>high risk</a:t>
            </a:r>
            <a:r>
              <a:rPr lang="en-US" sz="2200" dirty="0">
                <a:solidFill>
                  <a:prstClr val="black"/>
                </a:solidFill>
              </a:rPr>
              <a:t> patients to meet the high standards required by healthcare providers and payers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4" name="Picture 2" descr="C:\Users\Owner\Documents\Pictures\WMN_INST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47800"/>
            <a:ext cx="3160713" cy="44958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en-US" sz="18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3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Bridge Lic M 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2520" y="1253360"/>
            <a:ext cx="7040880" cy="52806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112693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Building an EIM Solution </a:t>
            </a:r>
            <a:r>
              <a:rPr lang="en-US" sz="2800" b="1" i="1" dirty="0" smtClean="0"/>
              <a:t>Bridge of Trust</a:t>
            </a:r>
            <a:r>
              <a:rPr lang="en-US" sz="2800" b="1" dirty="0" smtClean="0"/>
              <a:t> between </a:t>
            </a:r>
            <a:br>
              <a:rPr lang="en-US" sz="2800" b="1" dirty="0" smtClean="0"/>
            </a:br>
            <a:r>
              <a:rPr lang="en-US" sz="2800" b="1" dirty="0" smtClean="0"/>
              <a:t>Healthcare Systems &amp; Community Resources </a:t>
            </a:r>
            <a:endParaRPr lang="en-US" sz="2800" b="1" dirty="0"/>
          </a:p>
        </p:txBody>
      </p:sp>
      <p:pic>
        <p:nvPicPr>
          <p:cNvPr id="6" name="Picture 5" descr="EIM_clr HR X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6446" y="1247698"/>
            <a:ext cx="1633817" cy="8229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952939">
            <a:off x="1303852" y="1655941"/>
            <a:ext cx="136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Community </a:t>
            </a:r>
            <a:br>
              <a:rPr lang="en-US" b="1" dirty="0" smtClean="0"/>
            </a:br>
            <a:r>
              <a:rPr lang="en-US" b="1" dirty="0" smtClean="0"/>
              <a:t>Resources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14834" y="3348860"/>
            <a:ext cx="136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Healthcare Systems</a:t>
            </a:r>
            <a:endParaRPr lang="en-US" b="1" dirty="0"/>
          </a:p>
        </p:txBody>
      </p:sp>
      <p:cxnSp>
        <p:nvCxnSpPr>
          <p:cNvPr id="4" name="Straight Arrow Connector 3"/>
          <p:cNvCxnSpPr>
            <a:endCxn id="2" idx="3"/>
          </p:cNvCxnSpPr>
          <p:nvPr/>
        </p:nvCxnSpPr>
        <p:spPr>
          <a:xfrm flipH="1" flipV="1">
            <a:off x="2639521" y="2165424"/>
            <a:ext cx="3772053" cy="13739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54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5105400"/>
            <a:ext cx="64008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 EIM Solution</a:t>
            </a:r>
          </a:p>
        </p:txBody>
      </p:sp>
      <p:pic>
        <p:nvPicPr>
          <p:cNvPr id="102404" name="Picture 5" descr="Solution 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5105400"/>
            <a:ext cx="989012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Rectangle 6"/>
          <p:cNvSpPr>
            <a:spLocks noChangeArrowheads="1"/>
          </p:cNvSpPr>
          <p:nvPr/>
        </p:nvSpPr>
        <p:spPr bwMode="auto">
          <a:xfrm>
            <a:off x="0" y="542925"/>
            <a:ext cx="9144000" cy="21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4000"/>
              </a:lnSpc>
              <a:spcBef>
                <a:spcPct val="0"/>
              </a:spcBef>
              <a:buFontTx/>
              <a:buNone/>
            </a:pPr>
            <a:r>
              <a:rPr lang="en-US" altLang="en-US" sz="2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starts with </a:t>
            </a: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 Providers </a:t>
            </a:r>
            <a:b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referring</a:t>
            </a: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at-risk population groups </a:t>
            </a:r>
            <a:b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altLang="en-US" sz="28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EIM Network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participation in </a:t>
            </a: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 </a:t>
            </a:r>
            <a:b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low- 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high-risk </a:t>
            </a: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individuals that: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3033117"/>
            <a:ext cx="7772400" cy="15388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48640" lvl="2" indent="-274320" algn="ctr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Prevent and manage chronic diseases</a:t>
            </a:r>
          </a:p>
          <a:p>
            <a:pPr marL="548640" lvl="2" indent="-274320" algn="ctr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Combat obesity and sedentary lifestyles</a:t>
            </a:r>
          </a:p>
          <a:p>
            <a:pPr marL="548640" lvl="2" indent="-274320" algn="ctr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Extend therapeutic and rehabilitative care</a:t>
            </a:r>
          </a:p>
        </p:txBody>
      </p:sp>
      <p:grpSp>
        <p:nvGrpSpPr>
          <p:cNvPr id="102407" name="Group 9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102408" name="Rectangle 10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102409" name="Rectangle 11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906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381000" y="675730"/>
            <a:ext cx="3657600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if there was </a:t>
            </a:r>
          </a:p>
          <a:p>
            <a:pPr algn="ctr" eaLnBrk="1" hangingPunct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one prescription </a:t>
            </a:r>
          </a:p>
          <a:p>
            <a:pPr algn="ctr"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that could </a:t>
            </a:r>
          </a:p>
          <a:p>
            <a:pPr algn="ctr" eaLnBrk="1" hangingPunct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prevent and treat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dozens of diseases, </a:t>
            </a:r>
          </a:p>
          <a:p>
            <a:pPr algn="ctr"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such as diabetes, hypertension and obesity? </a:t>
            </a:r>
          </a:p>
          <a:p>
            <a:pPr algn="ctr" eaLnBrk="1" hangingPunct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Would you prescribe it to your patients? </a:t>
            </a:r>
          </a:p>
          <a:p>
            <a:pPr algn="ctr" eaLnBrk="1" hangingPunct="1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Certainly.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60" name="AutoShape 12" descr="1bSPORTS_MEDICINE"/>
          <p:cNvSpPr>
            <a:spLocks noChangeArrowheads="1"/>
          </p:cNvSpPr>
          <p:nvPr/>
        </p:nvSpPr>
        <p:spPr bwMode="auto">
          <a:xfrm>
            <a:off x="4267200" y="1143000"/>
            <a:ext cx="4419600" cy="3497263"/>
          </a:xfrm>
          <a:prstGeom prst="roundRect">
            <a:avLst>
              <a:gd name="adj" fmla="val 126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62" name="Picture 14" descr="391px-quotation_marks_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3" b="70143"/>
          <a:stretch>
            <a:fillRect/>
          </a:stretch>
        </p:blipFill>
        <p:spPr bwMode="auto">
          <a:xfrm>
            <a:off x="-33338" y="304800"/>
            <a:ext cx="947738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391px-quotation_marks_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1" t="62590" r="3836" b="8633"/>
          <a:stretch>
            <a:fillRect/>
          </a:stretch>
        </p:blipFill>
        <p:spPr bwMode="auto">
          <a:xfrm>
            <a:off x="2971800" y="5410200"/>
            <a:ext cx="914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4343400" y="5783759"/>
            <a:ext cx="4343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 smtClean="0">
                <a:latin typeface="+mj-lt"/>
                <a:cs typeface="Arial" panose="020B0604020202020204" pitchFamily="34" charset="0"/>
              </a:rPr>
              <a:t>Robert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E. Sallis,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MD, </a:t>
            </a:r>
            <a:r>
              <a:rPr lang="en-US" sz="2400" dirty="0">
                <a:latin typeface="+mj-lt"/>
                <a:cs typeface="Arial" panose="020B0604020202020204" pitchFamily="34" charset="0"/>
              </a:rPr>
              <a:t>FACSM, </a:t>
            </a:r>
          </a:p>
          <a:p>
            <a:pPr eaLnBrk="1" hangingPunct="1"/>
            <a:r>
              <a:rPr lang="en-US" sz="2000" dirty="0" smtClean="0">
                <a:latin typeface="+mj-lt"/>
                <a:cs typeface="Arial" panose="020B0604020202020204" pitchFamily="34" charset="0"/>
              </a:rPr>
              <a:t>Exercise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is 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Medicine</a:t>
            </a:r>
            <a:r>
              <a:rPr lang="en-US" sz="2000" baseline="30000" dirty="0" smtClean="0">
                <a:latin typeface="+mj-lt"/>
                <a:cs typeface="Arial" panose="020B0604020202020204" pitchFamily="34" charset="0"/>
              </a:rPr>
              <a:t>®</a:t>
            </a:r>
            <a:r>
              <a:rPr lang="en-US" sz="2000" dirty="0" smtClean="0">
                <a:latin typeface="+mj-lt"/>
                <a:cs typeface="Arial" panose="020B0604020202020204" pitchFamily="34" charset="0"/>
              </a:rPr>
              <a:t> Chairman</a:t>
            </a:r>
            <a:endParaRPr lang="en-US" sz="20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7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4-07-30 at 3.12.24 PM.png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30" r="4432" b="-13430"/>
          <a:stretch/>
        </p:blipFill>
        <p:spPr>
          <a:xfrm>
            <a:off x="422313" y="381000"/>
            <a:ext cx="8340687" cy="27432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3124200"/>
            <a:ext cx="8496944" cy="304394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dirty="0"/>
              <a:t>Meta-analysis of 16 studies </a:t>
            </a:r>
            <a:r>
              <a:rPr lang="en-US" sz="2200" dirty="0" smtClean="0"/>
              <a:t>(4 </a:t>
            </a:r>
            <a:r>
              <a:rPr lang="en-US" sz="2200" dirty="0"/>
              <a:t>exercise and 12 </a:t>
            </a:r>
            <a:r>
              <a:rPr lang="en-US" sz="2200" dirty="0" smtClean="0"/>
              <a:t>drug)</a:t>
            </a:r>
            <a:endParaRPr lang="en-US" sz="22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600" dirty="0"/>
              <a:t>Compared the effectiveness of exercise </a:t>
            </a:r>
            <a:r>
              <a:rPr lang="en-US" sz="2600" dirty="0" smtClean="0"/>
              <a:t>vs. drug therapy </a:t>
            </a:r>
          </a:p>
          <a:p>
            <a:pPr>
              <a:spcBef>
                <a:spcPts val="600"/>
              </a:spcBef>
            </a:pPr>
            <a:r>
              <a:rPr lang="en-US" sz="2600" dirty="0" smtClean="0"/>
              <a:t>Examined:</a:t>
            </a:r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200" dirty="0" smtClean="0"/>
              <a:t>Mortality </a:t>
            </a:r>
            <a:r>
              <a:rPr lang="en-US" sz="2200" dirty="0"/>
              <a:t>outcomes </a:t>
            </a:r>
            <a:endParaRPr lang="en-US" sz="2200" dirty="0" smtClean="0"/>
          </a:p>
          <a:p>
            <a:pPr lvl="1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en-US" sz="2200" dirty="0"/>
              <a:t>S</a:t>
            </a:r>
            <a:r>
              <a:rPr lang="en-US" sz="2200" dirty="0" smtClean="0"/>
              <a:t>econdary </a:t>
            </a:r>
            <a:r>
              <a:rPr lang="en-US" sz="2200" dirty="0"/>
              <a:t>prevention of coronary heart disease, rehabilitation of stroke, treatment of heart failure, prevention of diabetes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38" y="6544949"/>
            <a:ext cx="669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Naci</a:t>
            </a:r>
            <a:r>
              <a:rPr lang="en-US" sz="1400" dirty="0" smtClean="0">
                <a:latin typeface="+mj-lt"/>
              </a:rPr>
              <a:t> H et al. </a:t>
            </a:r>
            <a:r>
              <a:rPr lang="en-US" sz="1400" i="1" dirty="0" smtClean="0">
                <a:latin typeface="+mj-lt"/>
              </a:rPr>
              <a:t>BMJ</a:t>
            </a:r>
            <a:r>
              <a:rPr lang="en-US" sz="1400" dirty="0" smtClean="0">
                <a:latin typeface="+mj-lt"/>
              </a:rPr>
              <a:t>. 2013; 347.</a:t>
            </a:r>
            <a:endParaRPr lang="en-US" sz="1400" dirty="0">
              <a:latin typeface="+mj-lt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55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43000"/>
            <a:ext cx="8424936" cy="5112568"/>
          </a:xfrm>
        </p:spPr>
        <p:txBody>
          <a:bodyPr/>
          <a:lstStyle/>
          <a:p>
            <a:r>
              <a:rPr lang="en-US" dirty="0" smtClean="0"/>
              <a:t>Exercise </a:t>
            </a:r>
            <a:r>
              <a:rPr lang="en-US" dirty="0"/>
              <a:t>and </a:t>
            </a:r>
            <a:r>
              <a:rPr lang="en-US" dirty="0" smtClean="0"/>
              <a:t>drug </a:t>
            </a:r>
            <a:r>
              <a:rPr lang="en-US" dirty="0"/>
              <a:t>interventions </a:t>
            </a:r>
            <a:r>
              <a:rPr lang="en-US" dirty="0" smtClean="0"/>
              <a:t>did </a:t>
            </a:r>
            <a:r>
              <a:rPr lang="en-US" b="1" dirty="0" smtClean="0"/>
              <a:t>not</a:t>
            </a:r>
            <a:r>
              <a:rPr lang="en-US" dirty="0" smtClean="0"/>
              <a:t> differ in terms of their mortality benefits or in the:</a:t>
            </a:r>
          </a:p>
          <a:p>
            <a:pPr marL="1082675" lvl="1" indent="-400050">
              <a:buFont typeface="Courier New" panose="02070309020205020404" pitchFamily="49" charset="0"/>
              <a:buChar char="o"/>
            </a:pPr>
            <a:r>
              <a:rPr lang="en-US" dirty="0" smtClean="0"/>
              <a:t>Secondary </a:t>
            </a:r>
            <a:r>
              <a:rPr lang="en-US" dirty="0"/>
              <a:t>prevention of coronary heart disease, </a:t>
            </a:r>
            <a:endParaRPr lang="en-US" dirty="0" smtClean="0"/>
          </a:p>
          <a:p>
            <a:pPr marL="1082675" lvl="1" indent="-400050">
              <a:buFont typeface="Courier New" panose="02070309020205020404" pitchFamily="49" charset="0"/>
              <a:buChar char="o"/>
            </a:pPr>
            <a:r>
              <a:rPr lang="en-US" dirty="0"/>
              <a:t>R</a:t>
            </a:r>
            <a:r>
              <a:rPr lang="en-US" dirty="0" smtClean="0"/>
              <a:t>ehabilitation </a:t>
            </a:r>
            <a:r>
              <a:rPr lang="en-US" dirty="0"/>
              <a:t>after stroke, </a:t>
            </a:r>
            <a:endParaRPr lang="en-US" dirty="0" smtClean="0"/>
          </a:p>
          <a:p>
            <a:pPr marL="1082675" lvl="1" indent="-400050">
              <a:buFont typeface="Courier New" panose="02070309020205020404" pitchFamily="49" charset="0"/>
              <a:buChar char="o"/>
            </a:pPr>
            <a:r>
              <a:rPr lang="en-US" dirty="0" smtClean="0"/>
              <a:t>Treatment </a:t>
            </a:r>
            <a:r>
              <a:rPr lang="en-US" dirty="0"/>
              <a:t>of heart failure, and </a:t>
            </a:r>
            <a:endParaRPr lang="en-US" dirty="0" smtClean="0"/>
          </a:p>
          <a:p>
            <a:pPr marL="1082675" lvl="1" indent="-400050">
              <a:buFont typeface="Courier New" panose="02070309020205020404" pitchFamily="49" charset="0"/>
              <a:buChar char="o"/>
            </a:pPr>
            <a:r>
              <a:rPr lang="en-US" dirty="0" smtClean="0"/>
              <a:t>Prevention </a:t>
            </a:r>
            <a:r>
              <a:rPr lang="en-US" dirty="0"/>
              <a:t>of </a:t>
            </a:r>
            <a:r>
              <a:rPr lang="en-US" dirty="0" smtClean="0"/>
              <a:t>diabetes</a:t>
            </a:r>
            <a:endParaRPr lang="en-US" dirty="0"/>
          </a:p>
          <a:p>
            <a:endParaRPr lang="en-US" sz="11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dirty="0" smtClean="0"/>
              <a:t>In some cases, such as with </a:t>
            </a:r>
            <a:r>
              <a:rPr lang="en-US" i="1" dirty="0" smtClean="0"/>
              <a:t>stroke rehabilitation</a:t>
            </a:r>
            <a:r>
              <a:rPr lang="en-US" dirty="0" smtClean="0"/>
              <a:t>, the exercise intervention </a:t>
            </a:r>
            <a:br>
              <a:rPr lang="en-US" dirty="0" smtClean="0"/>
            </a:br>
            <a:r>
              <a:rPr lang="en-US" dirty="0" smtClean="0"/>
              <a:t>was </a:t>
            </a:r>
            <a:r>
              <a:rPr lang="en-US" dirty="0"/>
              <a:t>more </a:t>
            </a:r>
            <a:r>
              <a:rPr lang="en-US" dirty="0" smtClean="0"/>
              <a:t>effective!</a:t>
            </a:r>
            <a:endParaRPr lang="en-US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3000" dirty="0" smtClean="0"/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endParaRPr lang="en-US" sz="3000" dirty="0" smtClean="0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US" sz="3000" dirty="0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28600" y="457200"/>
            <a:ext cx="8229600" cy="679604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rgbClr val="002060"/>
                </a:solidFill>
              </a:rPr>
              <a:t>Results</a:t>
            </a:r>
            <a:endParaRPr lang="en-SG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8" y="6560029"/>
            <a:ext cx="669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Naci</a:t>
            </a:r>
            <a:r>
              <a:rPr lang="en-US" sz="1400" dirty="0" smtClean="0">
                <a:latin typeface="+mj-lt"/>
              </a:rPr>
              <a:t> H et al. </a:t>
            </a:r>
            <a:r>
              <a:rPr lang="en-US" sz="1400" i="1" dirty="0" smtClean="0">
                <a:latin typeface="+mj-lt"/>
              </a:rPr>
              <a:t>BMJ</a:t>
            </a:r>
            <a:r>
              <a:rPr lang="en-US" sz="1400" dirty="0" smtClean="0">
                <a:latin typeface="+mj-lt"/>
              </a:rPr>
              <a:t>. 2013; 347.</a:t>
            </a:r>
            <a:endParaRPr lang="en-US" sz="1400" dirty="0">
              <a:latin typeface="+mj-lt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1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60240"/>
            <a:ext cx="6911280" cy="5040560"/>
          </a:xfrm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en-US" dirty="0" smtClean="0"/>
              <a:t>Exercise and many drugs are similar </a:t>
            </a:r>
            <a:br>
              <a:rPr lang="en-US" dirty="0" smtClean="0"/>
            </a:br>
            <a:r>
              <a:rPr lang="en-US" dirty="0" smtClean="0"/>
              <a:t>in terms of their benefits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 algn="ctr">
              <a:spcAft>
                <a:spcPts val="1200"/>
              </a:spcAft>
              <a:buNone/>
            </a:pPr>
            <a:r>
              <a:rPr lang="en-US" dirty="0" smtClean="0"/>
              <a:t>Exercise </a:t>
            </a:r>
            <a:r>
              <a:rPr lang="en-US" dirty="0"/>
              <a:t>interventions </a:t>
            </a:r>
            <a:r>
              <a:rPr lang="en-US" b="1" dirty="0" smtClean="0">
                <a:solidFill>
                  <a:srgbClr val="FF0000"/>
                </a:solidFill>
              </a:rPr>
              <a:t>SHOULD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be </a:t>
            </a:r>
            <a:r>
              <a:rPr lang="en-US" dirty="0"/>
              <a:t>considered as a viable alternative to, or alongside, drug </a:t>
            </a:r>
            <a:r>
              <a:rPr lang="en-US" dirty="0" smtClean="0"/>
              <a:t>therapy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3600" b="1" u="sng" dirty="0" smtClean="0">
                <a:solidFill>
                  <a:srgbClr val="FF0000"/>
                </a:solidFill>
              </a:rPr>
              <a:t>Physical Activity</a:t>
            </a:r>
            <a:r>
              <a:rPr lang="en-US" sz="3600" b="1" dirty="0" smtClean="0">
                <a:solidFill>
                  <a:srgbClr val="FF0000"/>
                </a:solidFill>
              </a:rPr>
              <a:t> needs to become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the prescribed “PILL” of the FUTURE!!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51520" y="463396"/>
            <a:ext cx="8229600" cy="679604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rgbClr val="002060"/>
                </a:solidFill>
              </a:rPr>
              <a:t>Their Conclusion</a:t>
            </a:r>
            <a:endParaRPr lang="en-SG" b="1" dirty="0">
              <a:solidFill>
                <a:srgbClr val="002060"/>
              </a:solidFill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838" y="6560029"/>
            <a:ext cx="669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+mj-lt"/>
              </a:rPr>
              <a:t>Naci</a:t>
            </a:r>
            <a:r>
              <a:rPr lang="en-US" sz="1400" dirty="0" smtClean="0">
                <a:latin typeface="+mj-lt"/>
              </a:rPr>
              <a:t> H et al. </a:t>
            </a:r>
            <a:r>
              <a:rPr lang="en-US" sz="1400" i="1" dirty="0" smtClean="0">
                <a:latin typeface="+mj-lt"/>
              </a:rPr>
              <a:t>BMJ</a:t>
            </a:r>
            <a:r>
              <a:rPr lang="en-US" sz="1400" dirty="0" smtClean="0">
                <a:latin typeface="+mj-lt"/>
              </a:rPr>
              <a:t>. 2013; 347.</a:t>
            </a:r>
            <a:endParaRPr lang="en-US" sz="1400" dirty="0">
              <a:latin typeface="+mj-lt"/>
            </a:endParaRPr>
          </a:p>
        </p:txBody>
      </p:sp>
      <p:pic>
        <p:nvPicPr>
          <p:cNvPr id="9" name="Picture 3" descr="2 exercise in med bott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37231" r="56020" b="20647"/>
          <a:stretch>
            <a:fillRect/>
          </a:stretch>
        </p:blipFill>
        <p:spPr bwMode="auto">
          <a:xfrm>
            <a:off x="7391400" y="1791733"/>
            <a:ext cx="1549400" cy="3357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29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title"/>
          </p:nvPr>
        </p:nvSpPr>
        <p:spPr>
          <a:xfrm>
            <a:off x="251520" y="414337"/>
            <a:ext cx="8686800" cy="1414463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Exercise is a Medicine…  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sz="3300" i="1" dirty="0" smtClean="0">
                <a:solidFill>
                  <a:srgbClr val="002060"/>
                </a:solidFill>
              </a:rPr>
              <a:t>Physicians should prescribe it, Patients should take it!</a:t>
            </a:r>
            <a:endParaRPr lang="en-US" sz="3300" dirty="0" smtClean="0">
              <a:solidFill>
                <a:srgbClr val="002060"/>
              </a:solidFill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51520" y="2743200"/>
            <a:ext cx="5562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Are we reaching </a:t>
            </a:r>
            <a:r>
              <a:rPr lang="en-US" sz="3200" b="1" dirty="0"/>
              <a:t>a point </a:t>
            </a:r>
            <a:r>
              <a:rPr lang="en-US" sz="3200" b="1" dirty="0" smtClean="0"/>
              <a:t>where </a:t>
            </a:r>
            <a:r>
              <a:rPr lang="en-US" sz="3200" b="1" u="sng" dirty="0"/>
              <a:t>NOT</a:t>
            </a:r>
            <a:r>
              <a:rPr lang="en-US" sz="3200" b="1" dirty="0"/>
              <a:t> prescribing physical activity should be consider patient neglect?</a:t>
            </a:r>
          </a:p>
        </p:txBody>
      </p:sp>
      <p:pic>
        <p:nvPicPr>
          <p:cNvPr id="3074" name="Picture 2" descr="Image result for patient neglec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4349" r="32602" b="16022"/>
          <a:stretch/>
        </p:blipFill>
        <p:spPr bwMode="auto">
          <a:xfrm>
            <a:off x="5853227" y="2032686"/>
            <a:ext cx="306217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49017" y="4386202"/>
            <a:ext cx="424364" cy="1023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02019" y="5486400"/>
            <a:ext cx="3564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“The readings look good, but just in case, when was the last time the system was checked for bugs?”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89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453745"/>
            <a:ext cx="91440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Exercise is Medicine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</a:rPr>
              <a:t>(EIM)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is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a global initiative to establish physical activity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as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a standard in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healthcare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3733" name="Picture 8" descr="global_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358775"/>
            <a:ext cx="5176837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0" descr="EIM_cl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23950"/>
            <a:ext cx="32766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4683125"/>
            <a:ext cx="9144000" cy="187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3000" dirty="0" smtClean="0">
                <a:solidFill>
                  <a:srgbClr val="7030A0"/>
                </a:solidFill>
                <a:latin typeface="+mn-lt"/>
              </a:rPr>
              <a:t>The goal of EIM </a:t>
            </a:r>
            <a:r>
              <a:rPr lang="en-US" altLang="en-US" sz="3000" dirty="0">
                <a:solidFill>
                  <a:srgbClr val="7030A0"/>
                </a:solidFill>
                <a:latin typeface="+mn-lt"/>
              </a:rPr>
              <a:t>is </a:t>
            </a:r>
            <a:r>
              <a:rPr lang="en-US" altLang="en-US" sz="3000" b="1" dirty="0" smtClean="0">
                <a:solidFill>
                  <a:srgbClr val="7030A0"/>
                </a:solidFill>
                <a:latin typeface="+mn-lt"/>
              </a:rPr>
              <a:t>transformational change </a:t>
            </a:r>
            <a:r>
              <a:rPr lang="en-US" altLang="en-US" sz="3000" dirty="0" smtClean="0">
                <a:solidFill>
                  <a:srgbClr val="7030A0"/>
                </a:solidFill>
                <a:latin typeface="+mn-lt"/>
              </a:rPr>
              <a:t>– to </a:t>
            </a:r>
            <a:r>
              <a:rPr lang="en-US" altLang="en-US" sz="3000" u="sng" dirty="0" smtClean="0">
                <a:solidFill>
                  <a:srgbClr val="7030A0"/>
                </a:solidFill>
                <a:latin typeface="+mn-lt"/>
              </a:rPr>
              <a:t>institutionalize</a:t>
            </a:r>
            <a:r>
              <a:rPr lang="en-US" altLang="en-US" sz="3000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sz="3000" dirty="0">
                <a:solidFill>
                  <a:srgbClr val="7030A0"/>
                </a:solidFill>
                <a:latin typeface="+mn-lt"/>
              </a:rPr>
              <a:t>p</a:t>
            </a:r>
            <a:r>
              <a:rPr lang="en-US" altLang="en-US" sz="3000" dirty="0" smtClean="0">
                <a:solidFill>
                  <a:srgbClr val="7030A0"/>
                </a:solidFill>
                <a:latin typeface="+mn-lt"/>
              </a:rPr>
              <a:t>hysical </a:t>
            </a:r>
            <a:r>
              <a:rPr lang="en-US" altLang="en-US" sz="3000" dirty="0">
                <a:solidFill>
                  <a:srgbClr val="7030A0"/>
                </a:solidFill>
                <a:latin typeface="+mn-lt"/>
              </a:rPr>
              <a:t>a</a:t>
            </a:r>
            <a:r>
              <a:rPr lang="en-US" altLang="en-US" sz="3000" dirty="0" smtClean="0">
                <a:solidFill>
                  <a:srgbClr val="7030A0"/>
                </a:solidFill>
                <a:latin typeface="+mn-lt"/>
              </a:rPr>
              <a:t>ctivity assessment </a:t>
            </a:r>
            <a:br>
              <a:rPr lang="en-US" altLang="en-US" sz="3000" dirty="0" smtClean="0">
                <a:solidFill>
                  <a:srgbClr val="7030A0"/>
                </a:solidFill>
                <a:latin typeface="+mn-lt"/>
              </a:rPr>
            </a:br>
            <a:r>
              <a:rPr lang="en-US" altLang="en-US" sz="3000" dirty="0" smtClean="0">
                <a:solidFill>
                  <a:srgbClr val="7030A0"/>
                </a:solidFill>
                <a:latin typeface="+mn-lt"/>
              </a:rPr>
              <a:t>&amp; </a:t>
            </a:r>
            <a:r>
              <a:rPr lang="en-US" altLang="en-US" sz="3000" dirty="0">
                <a:solidFill>
                  <a:srgbClr val="7030A0"/>
                </a:solidFill>
                <a:latin typeface="+mn-lt"/>
              </a:rPr>
              <a:t>p</a:t>
            </a:r>
            <a:r>
              <a:rPr lang="en-US" altLang="en-US" sz="3000" dirty="0" smtClean="0">
                <a:solidFill>
                  <a:srgbClr val="7030A0"/>
                </a:solidFill>
                <a:latin typeface="+mn-lt"/>
              </a:rPr>
              <a:t>rescription in healthcare systems</a:t>
            </a:r>
            <a:endParaRPr lang="en-US" altLang="en-US" sz="3000" dirty="0">
              <a:solidFill>
                <a:srgbClr val="7030A0"/>
              </a:solidFill>
              <a:latin typeface="+mn-lt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0" y="0"/>
            <a:ext cx="9144000" cy="381000"/>
            <a:chOff x="-96" y="2928"/>
            <a:chExt cx="5952" cy="144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-96" y="2928"/>
              <a:ext cx="5952" cy="96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-96" y="3024"/>
              <a:ext cx="5952" cy="48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33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98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797&quot;&gt;&lt;property id=&quot;20148&quot; value=&quot;5&quot;/&gt;&lt;property id=&quot;20300&quot; value=&quot;Slide 1&quot;/&gt;&lt;property id=&quot;20307&quot; value=&quot;278&quot;/&gt;&lt;/object&gt;&lt;object type=&quot;3&quot; unique_id=&quot;10798&quot;&gt;&lt;property id=&quot;20148&quot; value=&quot;5&quot;/&gt;&lt;property id=&quot;20300&quot; value=&quot;Slide 2&quot;/&gt;&lt;property id=&quot;20307&quot; value=&quot;322&quot;/&gt;&lt;/object&gt;&lt;object type=&quot;3&quot; unique_id=&quot;10799&quot;&gt;&lt;property id=&quot;20148&quot; value=&quot;5&quot;/&gt;&lt;property id=&quot;20300&quot; value=&quot;Slide 3&quot;/&gt;&lt;property id=&quot;20307&quot; value=&quot;363&quot;/&gt;&lt;/object&gt;&lt;object type=&quot;3&quot; unique_id=&quot;10800&quot;&gt;&lt;property id=&quot;20148&quot; value=&quot;5&quot;/&gt;&lt;property id=&quot;20300&quot; value=&quot;Slide 4&quot;/&gt;&lt;property id=&quot;20307&quot; value=&quot;367&quot;/&gt;&lt;/object&gt;&lt;object type=&quot;3&quot; unique_id=&quot;10801&quot;&gt;&lt;property id=&quot;20148&quot; value=&quot;5&quot;/&gt;&lt;property id=&quot;20300&quot; value=&quot;Slide 5&quot;/&gt;&lt;property id=&quot;20307&quot; value=&quot;365&quot;/&gt;&lt;/object&gt;&lt;object type=&quot;3&quot; unique_id=&quot;10802&quot;&gt;&lt;property id=&quot;20148&quot; value=&quot;5&quot;/&gt;&lt;property id=&quot;20300&quot; value=&quot;Slide 6&quot;/&gt;&lt;property id=&quot;20307&quot; value=&quot;366&quot;/&gt;&lt;/object&gt;&lt;object type=&quot;3&quot; unique_id=&quot;10803&quot;&gt;&lt;property id=&quot;20148&quot; value=&quot;5&quot;/&gt;&lt;property id=&quot;20300&quot; value=&quot;Slide 7&quot;/&gt;&lt;property id=&quot;20307&quot; value=&quot;368&quot;/&gt;&lt;/object&gt;&lt;object type=&quot;3&quot; unique_id=&quot;10804&quot;&gt;&lt;property id=&quot;20148&quot; value=&quot;5&quot;/&gt;&lt;property id=&quot;20300&quot; value=&quot;Slide 8&quot;/&gt;&lt;property id=&quot;20307&quot; value=&quot;331&quot;/&gt;&lt;/object&gt;&lt;object type=&quot;3&quot; unique_id=&quot;10805&quot;&gt;&lt;property id=&quot;20148&quot; value=&quot;5&quot;/&gt;&lt;property id=&quot;20300&quot; value=&quot;Slide 9 - &amp;quot;Exercise is a Medicine…   Physicians should prescribe it, Patients should take it!&amp;quot;&quot;/&gt;&lt;property id=&quot;20307&quot; value=&quot;330&quot;/&gt;&lt;/object&gt;&lt;object type=&quot;3&quot; unique_id=&quot;10806&quot;&gt;&lt;property id=&quot;20148&quot; value=&quot;5&quot;/&gt;&lt;property id=&quot;20300&quot; value=&quot;Slide 10&quot;/&gt;&lt;property id=&quot;20307&quot; value=&quot;304&quot;/&gt;&lt;/object&gt;&lt;object type=&quot;3&quot; unique_id=&quot;10807&quot;&gt;&lt;property id=&quot;20148&quot; value=&quot;5&quot;/&gt;&lt;property id=&quot;20300&quot; value=&quot;Slide 11&quot;/&gt;&lt;property id=&quot;20307&quot; value=&quot;282&quot;/&gt;&lt;/object&gt;&lt;object type=&quot;3&quot; unique_id=&quot;10808&quot;&gt;&lt;property id=&quot;20148&quot; value=&quot;5&quot;/&gt;&lt;property id=&quot;20300&quot; value=&quot;Slide 12&quot;/&gt;&lt;property id=&quot;20307&quot; value=&quot;347&quot;/&gt;&lt;/object&gt;&lt;object type=&quot;3&quot; unique_id=&quot;10809&quot;&gt;&lt;property id=&quot;20148&quot; value=&quot;5&quot;/&gt;&lt;property id=&quot;20300&quot; value=&quot;Slide 13&quot;/&gt;&lt;property id=&quot;20307&quot; value=&quot;283&quot;/&gt;&lt;/object&gt;&lt;object type=&quot;3&quot; unique_id=&quot;10810&quot;&gt;&lt;property id=&quot;20148&quot; value=&quot;5&quot;/&gt;&lt;property id=&quot;20300&quot; value=&quot;Slide 14&quot;/&gt;&lt;property id=&quot;20307&quot; value=&quot;360&quot;/&gt;&lt;/object&gt;&lt;object type=&quot;3&quot; unique_id=&quot;10811&quot;&gt;&lt;property id=&quot;20148&quot; value=&quot;5&quot;/&gt;&lt;property id=&quot;20300&quot; value=&quot;Slide 15&quot;/&gt;&lt;property id=&quot;20307&quot; value=&quot;259&quot;/&gt;&lt;/object&gt;&lt;object type=&quot;3&quot; unique_id=&quot;10812&quot;&gt;&lt;property id=&quot;20148&quot; value=&quot;5&quot;/&gt;&lt;property id=&quot;20300&quot; value=&quot;Slide 16&quot;/&gt;&lt;property id=&quot;20307&quot; value=&quot;260&quot;/&gt;&lt;/object&gt;&lt;object type=&quot;3&quot; unique_id=&quot;10813&quot;&gt;&lt;property id=&quot;20148&quot; value=&quot;5&quot;/&gt;&lt;property id=&quot;20300&quot; value=&quot;Slide 17&quot;/&gt;&lt;property id=&quot;20307&quot; value=&quot;310&quot;/&gt;&lt;/object&gt;&lt;object type=&quot;3&quot; unique_id=&quot;10814&quot;&gt;&lt;property id=&quot;20148&quot; value=&quot;5&quot;/&gt;&lt;property id=&quot;20300&quot; value=&quot;Slide 18 - &amp;quot;Example of the PAVS in an EMR&amp;quot;&quot;/&gt;&lt;property id=&quot;20307&quot; value=&quot;305&quot;/&gt;&lt;/object&gt;&lt;object type=&quot;3&quot; unique_id=&quot;10815&quot;&gt;&lt;property id=&quot;20148&quot; value=&quot;5&quot;/&gt;&lt;property id=&quot;20300&quot; value=&quot;Slide 19 - &amp;quot;Integration of PAVS into EMRs&amp;quot;&quot;/&gt;&lt;property id=&quot;20307&quot; value=&quot;348&quot;/&gt;&lt;/object&gt;&lt;object type=&quot;3&quot; unique_id=&quot;10816&quot;&gt;&lt;property id=&quot;20148&quot; value=&quot;5&quot;/&gt;&lt;property id=&quot;20300&quot; value=&quot;Slide 20 - &amp;quot;Integration of PAVS at Kaiser Permanente&amp;quot;&quot;/&gt;&lt;property id=&quot;20307&quot; value=&quot;333&quot;/&gt;&lt;/object&gt;&lt;object type=&quot;3&quot; unique_id=&quot;10817&quot;&gt;&lt;property id=&quot;20148&quot; value=&quot;5&quot;/&gt;&lt;property id=&quot;20300&quot; value=&quot;Slide 21 - &amp;quot;Effectiveness of the PAVS&amp;quot;&quot;/&gt;&lt;property id=&quot;20307&quot; value=&quot;334&quot;/&gt;&lt;/object&gt;&lt;object type=&quot;3&quot; unique_id=&quot;10818&quot;&gt;&lt;property id=&quot;20148&quot; value=&quot;5&quot;/&gt;&lt;property id=&quot;20300&quot; value=&quot;Slide 22 - &amp;quot;Added Benefits of the PAVS&amp;quot;&quot;/&gt;&lt;property id=&quot;20307&quot; value=&quot;335&quot;/&gt;&lt;/object&gt;&lt;object type=&quot;3&quot; unique_id=&quot;10819&quot;&gt;&lt;property id=&quot;20148&quot; value=&quot;5&quot;/&gt;&lt;property id=&quot;20300&quot; value=&quot;Slide 23&quot;/&gt;&lt;property id=&quot;20307&quot; value=&quot;306&quot;/&gt;&lt;/object&gt;&lt;object type=&quot;3&quot; unique_id=&quot;10820&quot;&gt;&lt;property id=&quot;20148&quot; value=&quot;5&quot;/&gt;&lt;property id=&quot;20300&quot; value=&quot;Slide 24 - &amp;quot;The Power of Prescribing PA&amp;quot;&quot;/&gt;&lt;property id=&quot;20307&quot; value=&quot;336&quot;/&gt;&lt;/object&gt;&lt;object type=&quot;3&quot; unique_id=&quot;10821&quot;&gt;&lt;property id=&quot;20148&quot; value=&quot;5&quot;/&gt;&lt;property id=&quot;20300&quot; value=&quot;Slide 25 - &amp;quot;The EIM Prescription Pad&amp;quot;&quot;/&gt;&lt;property id=&quot;20307&quot; value=&quot;359&quot;/&gt;&lt;/object&gt;&lt;object type=&quot;3&quot; unique_id=&quot;10822&quot;&gt;&lt;property id=&quot;20148&quot; value=&quot;5&quot;/&gt;&lt;property id=&quot;20300&quot; value=&quot;Slide 26 - &amp;quot;Your Prescription for Health Series&amp;quot;&quot;/&gt;&lt;property id=&quot;20307&quot; value=&quot;377&quot;/&gt;&lt;/object&gt;&lt;object type=&quot;3&quot; unique_id=&quot;10823&quot;&gt;&lt;property id=&quot;20148&quot; value=&quot;5&quot;/&gt;&lt;property id=&quot;20300&quot; value=&quot;Slide 27&quot;/&gt;&lt;property id=&quot;20307&quot; value=&quot;307&quot;/&gt;&lt;/object&gt;&lt;object type=&quot;3&quot; unique_id=&quot;10824&quot;&gt;&lt;property id=&quot;20148&quot; value=&quot;5&quot;/&gt;&lt;property id=&quot;20300&quot; value=&quot;Slide 28 - &amp;quot;Park Prescription Programs &amp;quot;&quot;/&gt;&lt;property id=&quot;20307&quot; value=&quot;342&quot;/&gt;&lt;/object&gt;&lt;object type=&quot;3&quot; unique_id=&quot;10825&quot;&gt;&lt;property id=&quot;20148&quot; value=&quot;5&quot;/&gt;&lt;property id=&quot;20300&quot; value=&quot;Slide 29 - &amp;quot;Bike Prescription Program &amp;quot;&quot;/&gt;&lt;property id=&quot;20307&quot; value=&quot;357&quot;/&gt;&lt;/object&gt;&lt;object type=&quot;3&quot; unique_id=&quot;10826&quot;&gt;&lt;property id=&quot;20148&quot; value=&quot;5&quot;/&gt;&lt;property id=&quot;20300&quot; value=&quot;Slide 30&quot;/&gt;&lt;property id=&quot;20307&quot; value=&quot;308&quot;/&gt;&lt;/object&gt;&lt;object type=&quot;3&quot; unique_id=&quot;10827&quot;&gt;&lt;property id=&quot;20148&quot; value=&quot;5&quot;/&gt;&lt;property id=&quot;20300&quot; value=&quot;Slide 31&quot;/&gt;&lt;property id=&quot;20307&quot; value=&quot;309&quot;/&gt;&lt;/object&gt;&lt;object type=&quot;3&quot; unique_id=&quot;10828&quot;&gt;&lt;property id=&quot;20148&quot; value=&quot;5&quot;/&gt;&lt;property id=&quot;20300&quot; value=&quot;Slide 32&quot;/&gt;&lt;property id=&quot;20307&quot; value=&quot;338&quot;/&gt;&lt;/object&gt;&lt;object type=&quot;3&quot; unique_id=&quot;10830&quot;&gt;&lt;property id=&quot;20148&quot; value=&quot;5&quot;/&gt;&lt;property id=&quot;20300&quot; value=&quot;Slide 33 - &amp;quot;Referral to Physical Therapists&amp;quot;&quot;/&gt;&lt;property id=&quot;20307&quot; value=&quot;343&quot;/&gt;&lt;/object&gt;&lt;object type=&quot;3&quot; unique_id=&quot;10831&quot;&gt;&lt;property id=&quot;20148&quot; value=&quot;5&quot;/&gt;&lt;property id=&quot;20300&quot; value=&quot;Slide 34&quot;/&gt;&lt;property id=&quot;20307&quot; value=&quot;280&quot;/&gt;&lt;/object&gt;&lt;object type=&quot;3&quot; unique_id=&quot;10832&quot;&gt;&lt;property id=&quot;20148&quot; value=&quot;5&quot;/&gt;&lt;property id=&quot;20300&quot; value=&quot;Slide 35&quot;/&gt;&lt;property id=&quot;20307&quot; value=&quot;267&quot;/&gt;&lt;/object&gt;&lt;object type=&quot;3&quot; unique_id=&quot;10833&quot;&gt;&lt;property id=&quot;20148&quot; value=&quot;5&quot;/&gt;&lt;property id=&quot;20300&quot; value=&quot;Slide 36&quot;/&gt;&lt;property id=&quot;20307&quot; value=&quot;268&quot;/&gt;&lt;/object&gt;&lt;object type=&quot;3&quot; unique_id=&quot;10835&quot;&gt;&lt;property id=&quot;20148&quot; value=&quot;5&quot;/&gt;&lt;property id=&quot;20300&quot; value=&quot;Slide 37&quot;/&gt;&lt;property id=&quot;20307&quot; value=&quot;344&quot;/&gt;&lt;/object&gt;&lt;object type=&quot;3&quot; unique_id=&quot;10837&quot;&gt;&lt;property id=&quot;20148&quot; value=&quot;5&quot;/&gt;&lt;property id=&quot;20300&quot; value=&quot;Slide 38&quot;/&gt;&lt;property id=&quot;20307&quot; value=&quot;352&quot;/&gt;&lt;/object&gt;&lt;object type=&quot;3&quot; unique_id=&quot;10838&quot;&gt;&lt;property id=&quot;20148&quot; value=&quot;5&quot;/&gt;&lt;property id=&quot;20300&quot; value=&quot;Slide 39&quot;/&gt;&lt;property id=&quot;20307&quot; value=&quot;289&quot;/&gt;&lt;/object&gt;&lt;object type=&quot;3&quot; unique_id=&quot;10840&quot;&gt;&lt;property id=&quot;20148&quot; value=&quot;5&quot;/&gt;&lt;property id=&quot;20300&quot; value=&quot;Slide 40&quot;/&gt;&lt;property id=&quot;20307&quot; value=&quot;292&quot;/&gt;&lt;/object&gt;&lt;object type=&quot;3&quot; unique_id=&quot;10841&quot;&gt;&lt;property id=&quot;20148&quot; value=&quot;5&quot;/&gt;&lt;property id=&quot;20300&quot; value=&quot;Slide 41&quot;/&gt;&lt;property id=&quot;20307&quot; value=&quot;350&quot;/&gt;&lt;/object&gt;&lt;object type=&quot;3&quot; unique_id=&quot;10846&quot;&gt;&lt;property id=&quot;20148&quot; value=&quot;5&quot;/&gt;&lt;property id=&quot;20300&quot; value=&quot;Slide 42&quot;/&gt;&lt;property id=&quot;20307&quot; value=&quot;351&quot;/&gt;&lt;/object&gt;&lt;object type=&quot;3&quot; unique_id=&quot;10847&quot;&gt;&lt;property id=&quot;20148&quot; value=&quot;5&quot;/&gt;&lt;property id=&quot;20300&quot; value=&quot;Slide 43 - &amp;quot;Need for an Intervention Advisor&amp;quot;&quot;/&gt;&lt;property id=&quot;20307&quot; value=&quot;353&quot;/&gt;&lt;/object&gt;&lt;object type=&quot;3&quot; unique_id=&quot;10848&quot;&gt;&lt;property id=&quot;20148&quot; value=&quot;5&quot;/&gt;&lt;property id=&quot;20300&quot; value=&quot;Slide 44&quot;/&gt;&lt;property id=&quot;20307&quot; value=&quot;323&quot;/&gt;&lt;/object&gt;&lt;object type=&quot;3&quot; unique_id=&quot;10849&quot;&gt;&lt;property id=&quot;20148&quot; value=&quot;5&quot;/&gt;&lt;property id=&quot;20300&quot; value=&quot;Slide 45&quot;/&gt;&lt;property id=&quot;20307&quot; value=&quot;271&quot;/&gt;&lt;/object&gt;&lt;object type=&quot;3&quot; unique_id=&quot;10850&quot;&gt;&lt;property id=&quot;20148&quot; value=&quot;5&quot;/&gt;&lt;property id=&quot;20300&quot; value=&quot;Slide 46&quot;/&gt;&lt;property id=&quot;20307&quot; value=&quot;272&quot;/&gt;&lt;/object&gt;&lt;object type=&quot;3&quot; unique_id=&quot;10852&quot;&gt;&lt;property id=&quot;20148&quot; value=&quot;5&quot;/&gt;&lt;property id=&quot;20300&quot; value=&quot;Slide 47&quot;/&gt;&lt;property id=&quot;20307&quot; value=&quot;293&quot;/&gt;&lt;/object&gt;&lt;object type=&quot;3&quot; unique_id=&quot;10857&quot;&gt;&lt;property id=&quot;20148&quot; value=&quot;5&quot;/&gt;&lt;property id=&quot;20300&quot; value=&quot;Slide 48&quot;/&gt;&lt;property id=&quot;20307&quot; value=&quot;324&quot;/&gt;&lt;/object&gt;&lt;object type=&quot;3&quot; unique_id=&quot;10859&quot;&gt;&lt;property id=&quot;20148&quot; value=&quot;5&quot;/&gt;&lt;property id=&quot;20300&quot; value=&quot;Slide 49&quot;/&gt;&lt;property id=&quot;20307&quot; value=&quot;295&quot;/&gt;&lt;/object&gt;&lt;object type=&quot;3&quot; unique_id=&quot;10860&quot;&gt;&lt;property id=&quot;20148&quot; value=&quot;5&quot;/&gt;&lt;property id=&quot;20300&quot; value=&quot;Slide 50&quot;/&gt;&lt;property id=&quot;20307&quot; value=&quot;294&quot;/&gt;&lt;/object&gt;&lt;object type=&quot;3&quot; unique_id=&quot;10862&quot;&gt;&lt;property id=&quot;20148&quot; value=&quot;5&quot;/&gt;&lt;property id=&quot;20300&quot; value=&quot;Slide 51&quot;/&gt;&lt;property id=&quot;20307&quot; value=&quot;325&quot;/&gt;&lt;/object&gt;&lt;object type=&quot;3&quot; unique_id=&quot;10863&quot;&gt;&lt;property id=&quot;20148&quot; value=&quot;5&quot;/&gt;&lt;property id=&quot;20300&quot; value=&quot;Slide 52 - &amp;quot;Accomplishments to Date&amp;quot;&quot;/&gt;&lt;property id=&quot;20307&quot; value=&quot;326&quot;/&gt;&lt;/object&gt;&lt;object type=&quot;3&quot; unique_id=&quot;10865&quot;&gt;&lt;property id=&quot;20148&quot; value=&quot;5&quot;/&gt;&lt;property id=&quot;20300&quot; value=&quot;Slide 53&quot;/&gt;&lt;property id=&quot;20307&quot; value=&quot;349&quot;/&gt;&lt;/object&gt;&lt;object type=&quot;3&quot; unique_id=&quot;10866&quot;&gt;&lt;property id=&quot;20148&quot; value=&quot;5&quot;/&gt;&lt;property id=&quot;20300&quot; value=&quot;Slide 54&quot;/&gt;&lt;property id=&quot;20307&quot; value=&quot;327&quot;/&gt;&lt;/object&gt;&lt;object type=&quot;3&quot; unique_id=&quot;10867&quot;&gt;&lt;property id=&quot;20148&quot; value=&quot;5&quot;/&gt;&lt;property id=&quot;20300&quot; value=&quot;Slide 55&quot;/&gt;&lt;property id=&quot;20307&quot; value=&quot;328&quot;/&gt;&lt;/object&gt;&lt;object type=&quot;3&quot; unique_id=&quot;11221&quot;&gt;&lt;property id=&quot;20148&quot; value=&quot;5&quot;/&gt;&lt;property id=&quot;20300&quot; value=&quot;Slide 56&quot;/&gt;&lt;property id=&quot;20307&quot; value=&quot;378&quot;/&gt;&lt;/object&gt;&lt;/object&gt;&lt;object type=&quot;8&quot; unique_id=&quot;1014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2649</Words>
  <Application>Microsoft Office PowerPoint</Application>
  <PresentationFormat>On-screen Show (4:3)</PresentationFormat>
  <Paragraphs>319</Paragraphs>
  <Slides>38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ＭＳ Ｐゴシック</vt:lpstr>
      <vt:lpstr>Arial</vt:lpstr>
      <vt:lpstr>Arial Narrow</vt:lpstr>
      <vt:lpstr>Calibri</vt:lpstr>
      <vt:lpstr>Courier New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Their Conclusion</vt:lpstr>
      <vt:lpstr>Exercise is a Medicine…   Physicians should prescribe it, Patients should take it!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the PAVS in an EMR</vt:lpstr>
      <vt:lpstr>Integration of PAVS into EMRs</vt:lpstr>
      <vt:lpstr>Integration of PAVS at Kaiser Permanente</vt:lpstr>
      <vt:lpstr>Effectiveness of the PAVS</vt:lpstr>
      <vt:lpstr>Benefits of the PAVS</vt:lpstr>
      <vt:lpstr>PowerPoint Presentation</vt:lpstr>
      <vt:lpstr>The Power of Prescribing PA</vt:lpstr>
      <vt:lpstr>The EIM Prescription Pad</vt:lpstr>
      <vt:lpstr>PowerPoint Presentation</vt:lpstr>
      <vt:lpstr>Your Prescription for Health Series</vt:lpstr>
      <vt:lpstr>Park Prescription Programs </vt:lpstr>
      <vt:lpstr>Bike Prescription Program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Seyffarth</dc:creator>
  <cp:lastModifiedBy>Stephanie Ondrias2</cp:lastModifiedBy>
  <cp:revision>147</cp:revision>
  <dcterms:created xsi:type="dcterms:W3CDTF">2013-07-18T13:52:58Z</dcterms:created>
  <dcterms:modified xsi:type="dcterms:W3CDTF">2018-02-02T01:38:10Z</dcterms:modified>
</cp:coreProperties>
</file>