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 id="2147483665" r:id="rId3"/>
    <p:sldMasterId id="2147483668" r:id="rId4"/>
    <p:sldMasterId id="2147483669" r:id="rId5"/>
    <p:sldMasterId id="2147483670" r:id="rId6"/>
    <p:sldMasterId id="2147483672" r:id="rId7"/>
    <p:sldMasterId id="2147483673" r:id="rId8"/>
  </p:sldMasterIdLst>
  <p:notesMasterIdLst>
    <p:notesMasterId r:id="rId30"/>
  </p:notesMasterIdLst>
  <p:sldIdLst>
    <p:sldId id="256" r:id="rId9"/>
    <p:sldId id="309" r:id="rId10"/>
    <p:sldId id="260" r:id="rId11"/>
    <p:sldId id="331" r:id="rId12"/>
    <p:sldId id="340" r:id="rId13"/>
    <p:sldId id="355" r:id="rId14"/>
    <p:sldId id="358" r:id="rId15"/>
    <p:sldId id="359" r:id="rId16"/>
    <p:sldId id="348" r:id="rId17"/>
    <p:sldId id="354" r:id="rId18"/>
    <p:sldId id="349" r:id="rId19"/>
    <p:sldId id="360" r:id="rId20"/>
    <p:sldId id="361" r:id="rId21"/>
    <p:sldId id="353" r:id="rId22"/>
    <p:sldId id="315" r:id="rId23"/>
    <p:sldId id="316" r:id="rId24"/>
    <p:sldId id="330" r:id="rId25"/>
    <p:sldId id="343" r:id="rId26"/>
    <p:sldId id="350" r:id="rId27"/>
    <p:sldId id="351" r:id="rId28"/>
    <p:sldId id="346" r:id="rId29"/>
  </p:sldIdLst>
  <p:sldSz cx="9144000" cy="6858000" type="screen4x3"/>
  <p:notesSz cx="7010400" cy="92964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ark"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24E660-820C-4D56-BD1D-19D53193A1B7}">
  <a:tblStyle styleId="{BD24E660-820C-4D56-BD1D-19D53193A1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60323" autoAdjust="0"/>
  </p:normalViewPr>
  <p:slideViewPr>
    <p:cSldViewPr>
      <p:cViewPr varScale="1">
        <p:scale>
          <a:sx n="28" d="100"/>
          <a:sy n="28" d="100"/>
        </p:scale>
        <p:origin x="156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713627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136" name="Shape 1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48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10</a:t>
            </a:fld>
            <a:endParaRPr lang="en-US" altLang="es-ES" dirty="0" smtClean="0">
              <a:latin typeface="Arial" charset="0"/>
            </a:endParaRPr>
          </a:p>
        </p:txBody>
      </p:sp>
    </p:spTree>
    <p:extLst>
      <p:ext uri="{BB962C8B-B14F-4D97-AF65-F5344CB8AC3E}">
        <p14:creationId xmlns:p14="http://schemas.microsoft.com/office/powerpoint/2010/main" val="265873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11</a:t>
            </a:fld>
            <a:endParaRPr lang="en-US" altLang="es-ES" dirty="0" smtClean="0">
              <a:latin typeface="Arial" charset="0"/>
            </a:endParaRPr>
          </a:p>
        </p:txBody>
      </p:sp>
    </p:spTree>
    <p:extLst>
      <p:ext uri="{BB962C8B-B14F-4D97-AF65-F5344CB8AC3E}">
        <p14:creationId xmlns:p14="http://schemas.microsoft.com/office/powerpoint/2010/main" val="36872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12</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0176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marL="0" lvl="0" indent="0">
              <a:spcBef>
                <a:spcPts val="0"/>
              </a:spcBef>
              <a:buFont typeface="Arial" panose="020B0604020202020204" pitchFamily="34" charset="0"/>
              <a:buNone/>
            </a:pPr>
            <a:endParaRPr lang="en-US" baseline="0" dirty="0" smtClean="0"/>
          </a:p>
        </p:txBody>
      </p:sp>
      <p:sp>
        <p:nvSpPr>
          <p:cNvPr id="276" name="Shape 2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19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14</a:t>
            </a:fld>
            <a:endParaRPr lang="en-US" altLang="es-ES" dirty="0" smtClean="0">
              <a:latin typeface="Arial" charset="0"/>
            </a:endParaRPr>
          </a:p>
        </p:txBody>
      </p:sp>
    </p:spTree>
    <p:extLst>
      <p:ext uri="{BB962C8B-B14F-4D97-AF65-F5344CB8AC3E}">
        <p14:creationId xmlns:p14="http://schemas.microsoft.com/office/powerpoint/2010/main" val="252501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15</a:t>
            </a:fld>
            <a:endParaRPr lang="en-US" altLang="es-ES" dirty="0" smtClean="0">
              <a:latin typeface="Arial" charset="0"/>
            </a:endParaRPr>
          </a:p>
        </p:txBody>
      </p:sp>
    </p:spTree>
    <p:extLst>
      <p:ext uri="{BB962C8B-B14F-4D97-AF65-F5344CB8AC3E}">
        <p14:creationId xmlns:p14="http://schemas.microsoft.com/office/powerpoint/2010/main" val="204320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16</a:t>
            </a:fld>
            <a:endParaRPr lang="en-US" altLang="es-ES" dirty="0" smtClean="0">
              <a:latin typeface="Arial" charset="0"/>
            </a:endParaRPr>
          </a:p>
        </p:txBody>
      </p:sp>
    </p:spTree>
    <p:extLst>
      <p:ext uri="{BB962C8B-B14F-4D97-AF65-F5344CB8AC3E}">
        <p14:creationId xmlns:p14="http://schemas.microsoft.com/office/powerpoint/2010/main" val="325756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17</a:t>
            </a:fld>
            <a:endParaRPr lang="en-US" altLang="es-ES" dirty="0" smtClean="0">
              <a:latin typeface="Arial" charset="0"/>
            </a:endParaRPr>
          </a:p>
        </p:txBody>
      </p:sp>
    </p:spTree>
    <p:extLst>
      <p:ext uri="{BB962C8B-B14F-4D97-AF65-F5344CB8AC3E}">
        <p14:creationId xmlns:p14="http://schemas.microsoft.com/office/powerpoint/2010/main" val="272030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18</a:t>
            </a:fld>
            <a:endParaRPr lang="en-US" altLang="es-ES" dirty="0" smtClean="0">
              <a:latin typeface="Arial" charset="0"/>
            </a:endParaRPr>
          </a:p>
        </p:txBody>
      </p:sp>
    </p:spTree>
    <p:extLst>
      <p:ext uri="{BB962C8B-B14F-4D97-AF65-F5344CB8AC3E}">
        <p14:creationId xmlns:p14="http://schemas.microsoft.com/office/powerpoint/2010/main" val="75154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19</a:t>
            </a:fld>
            <a:endParaRPr lang="en-US" altLang="es-ES" dirty="0" smtClean="0">
              <a:latin typeface="Arial" charset="0"/>
            </a:endParaRPr>
          </a:p>
        </p:txBody>
      </p:sp>
    </p:spTree>
    <p:extLst>
      <p:ext uri="{BB962C8B-B14F-4D97-AF65-F5344CB8AC3E}">
        <p14:creationId xmlns:p14="http://schemas.microsoft.com/office/powerpoint/2010/main" val="56920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887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20</a:t>
            </a:fld>
            <a:endParaRPr lang="en-US" altLang="es-ES" dirty="0" smtClean="0">
              <a:latin typeface="Arial" charset="0"/>
            </a:endParaRPr>
          </a:p>
        </p:txBody>
      </p:sp>
    </p:spTree>
    <p:extLst>
      <p:ext uri="{BB962C8B-B14F-4D97-AF65-F5344CB8AC3E}">
        <p14:creationId xmlns:p14="http://schemas.microsoft.com/office/powerpoint/2010/main" val="254082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370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endParaRPr dirty="0"/>
          </a:p>
        </p:txBody>
      </p:sp>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38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40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891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dirty="0"/>
          </a:p>
        </p:txBody>
      </p:sp>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63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7</a:t>
            </a:fld>
            <a:endParaRPr lang="en-US" altLang="es-ES" dirty="0" smtClean="0">
              <a:latin typeface="Arial" charset="0"/>
            </a:endParaRPr>
          </a:p>
        </p:txBody>
      </p:sp>
    </p:spTree>
    <p:extLst>
      <p:ext uri="{BB962C8B-B14F-4D97-AF65-F5344CB8AC3E}">
        <p14:creationId xmlns:p14="http://schemas.microsoft.com/office/powerpoint/2010/main" val="400111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7595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s-E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6B6215-203C-4169-B073-F4D3241A0AAF}" type="slidenum">
              <a:rPr lang="en-US" altLang="es-ES" smtClean="0">
                <a:latin typeface="Arial" charset="0"/>
              </a:rPr>
              <a:pPr eaLnBrk="1" hangingPunct="1">
                <a:spcBef>
                  <a:spcPct val="0"/>
                </a:spcBef>
              </a:pPr>
              <a:t>9</a:t>
            </a:fld>
            <a:endParaRPr lang="en-US" altLang="es-ES" dirty="0" smtClean="0">
              <a:latin typeface="Arial" charset="0"/>
            </a:endParaRPr>
          </a:p>
        </p:txBody>
      </p:sp>
    </p:spTree>
    <p:extLst>
      <p:ext uri="{BB962C8B-B14F-4D97-AF65-F5344CB8AC3E}">
        <p14:creationId xmlns:p14="http://schemas.microsoft.com/office/powerpoint/2010/main" val="70459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371600" y="2747963"/>
            <a:ext cx="7772400" cy="1362075"/>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371600" y="4114800"/>
            <a:ext cx="7772400" cy="585786"/>
          </a:xfrm>
          <a:prstGeom prst="rect">
            <a:avLst/>
          </a:prstGeom>
          <a:noFill/>
          <a:ln>
            <a:noFill/>
          </a:ln>
        </p:spPr>
        <p:txBody>
          <a:bodyPr lIns="91425" tIns="91425" rIns="91425" bIns="91425" anchor="t" anchorCtr="0"/>
          <a:lstStyle>
            <a:lvl1pPr marL="0" marR="0" lvl="0" indent="0" algn="ctr" rtl="0">
              <a:spcBef>
                <a:spcPts val="400"/>
              </a:spcBef>
              <a:spcAft>
                <a:spcPts val="0"/>
              </a:spcAft>
              <a:buClr>
                <a:srgbClr val="888888"/>
              </a:buClr>
              <a:buFont typeface="Arial"/>
              <a:buNone/>
              <a:defRPr sz="2000" b="1"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Noto Sans Symbols"/>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Picture with Caption (Ligh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447800" y="4495800"/>
            <a:ext cx="7315200" cy="685799"/>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FFFFFF"/>
              </a:buClr>
              <a:buFont typeface="Calibri"/>
              <a:buNone/>
              <a:defRPr sz="2800" b="0" i="0" u="none" strike="noStrike" cap="none">
                <a:solidFill>
                  <a:srgbClr val="FFFFFF"/>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1447800" y="5410200"/>
            <a:ext cx="7696199" cy="914400"/>
          </a:xfrm>
          <a:prstGeom prst="rect">
            <a:avLst/>
          </a:prstGeom>
          <a:noFill/>
          <a:ln>
            <a:noFill/>
          </a:ln>
        </p:spPr>
        <p:txBody>
          <a:bodyPr lIns="91425" tIns="91425" rIns="91425" bIns="91425" anchor="t" anchorCtr="0"/>
          <a:lstStyle>
            <a:lvl1pPr marL="0" marR="0" lvl="0" indent="0" algn="l" rtl="0">
              <a:spcBef>
                <a:spcPts val="340"/>
              </a:spcBef>
              <a:spcAft>
                <a:spcPts val="0"/>
              </a:spcAft>
              <a:buClr>
                <a:schemeClr val="dk1"/>
              </a:buClr>
              <a:buFont typeface="Arial"/>
              <a:buNone/>
              <a:defRPr sz="1700" b="1" i="0" u="none" strike="noStrike" cap="none">
                <a:solidFill>
                  <a:schemeClr val="dk1"/>
                </a:solidFill>
                <a:latin typeface="Calibri"/>
                <a:ea typeface="Calibri"/>
                <a:cs typeface="Calibri"/>
                <a:sym typeface="Calibri"/>
              </a:defRPr>
            </a:lvl1pPr>
            <a:lvl2pPr marL="742950" marR="0" lvl="1" indent="-285750" algn="l" rtl="0">
              <a:spcBef>
                <a:spcPts val="24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2pPr>
            <a:lvl3pPr marL="1143000" marR="0" lvl="2" indent="-228600" algn="l" rtl="0">
              <a:spcBef>
                <a:spcPts val="20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3pPr>
            <a:lvl4pPr marL="1600200" marR="0" lvl="3" indent="-22860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2057400" marR="0" lvl="4" indent="-22860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a:spLocks noGrp="1"/>
          </p:cNvSpPr>
          <p:nvPr>
            <p:ph type="pic" idx="2"/>
          </p:nvPr>
        </p:nvSpPr>
        <p:spPr>
          <a:xfrm>
            <a:off x="1600200" y="228600"/>
            <a:ext cx="7391399" cy="3733800"/>
          </a:xfrm>
          <a:prstGeom prst="rect">
            <a:avLst/>
          </a:prstGeom>
          <a:noFill/>
          <a:ln w="9525" cap="flat" cmpd="sng">
            <a:solidFill>
              <a:schemeClr val="dk2"/>
            </a:solidFill>
            <a:prstDash val="solid"/>
            <a:round/>
            <a:headEnd type="none" w="med" len="med"/>
            <a:tailEnd type="none" w="med" len="med"/>
          </a:ln>
        </p:spPr>
        <p:txBody>
          <a:bodyPr lIns="91425" tIns="91425" rIns="91425" bIns="91425" anchor="t" anchorCtr="0"/>
          <a:lstStyle>
            <a:lvl1pPr marL="0" marR="0" lvl="0" indent="0" algn="l" rtl="0">
              <a:spcBef>
                <a:spcPts val="640"/>
              </a:spcBef>
              <a:spcAft>
                <a:spcPts val="0"/>
              </a:spcAft>
              <a:buClr>
                <a:schemeClr val="dk1"/>
              </a:buClr>
              <a:buFont typeface="Arial"/>
              <a:buNone/>
              <a:defRPr sz="32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798636"/>
            <a:ext cx="8229600" cy="4373563"/>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Just Footer">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8543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solidFill>
            <a:srgbClr val="0875E2"/>
          </a:solid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535112"/>
            <a:ext cx="4040187" cy="639762"/>
          </a:xfrm>
          <a:prstGeom prst="rect">
            <a:avLst/>
          </a:prstGeom>
          <a:solidFill>
            <a:srgbClr val="76C502"/>
          </a:solid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1"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solidFill>
            <a:srgbClr val="76C502"/>
          </a:solid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1"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1471613"/>
            <a:ext cx="9144000" cy="228600"/>
            <a:chOff x="0" y="1447800"/>
            <a:chExt cx="9144000" cy="228600"/>
          </a:xfrm>
          <a:solidFill>
            <a:srgbClr val="0875E2"/>
          </a:solidFill>
        </p:grpSpPr>
        <p:sp>
          <p:nvSpPr>
            <p:cNvPr id="5" name="Rectangle 4"/>
            <p:cNvSpPr/>
            <p:nvPr/>
          </p:nvSpPr>
          <p:spPr>
            <a:xfrm>
              <a:off x="0" y="1447800"/>
              <a:ext cx="533400" cy="228600"/>
            </a:xfrm>
            <a:prstGeom prst="rect">
              <a:avLst/>
            </a:prstGeom>
            <a:solidFill>
              <a:srgbClr val="76C50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90550" y="1447800"/>
              <a:ext cx="8553450" cy="228600"/>
            </a:xfrm>
            <a:prstGeom prst="rect">
              <a:avLst/>
            </a:prstGeom>
            <a:gr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98637"/>
            <a:ext cx="822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278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solidFill>
            <a:srgbClr val="0875E2"/>
          </a:solid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Shape 9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Dark)">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1600200" y="228600"/>
            <a:ext cx="7391399" cy="3733800"/>
          </a:xfrm>
          <a:prstGeom prst="rect">
            <a:avLst/>
          </a:prstGeom>
          <a:noFill/>
          <a:ln w="9525" cap="flat" cmpd="sng">
            <a:solidFill>
              <a:schemeClr val="lt2"/>
            </a:solidFill>
            <a:prstDash val="solid"/>
            <a:round/>
            <a:headEnd type="none" w="med" len="med"/>
            <a:tailEnd type="none" w="med" len="med"/>
          </a:ln>
        </p:spPr>
        <p:txBody>
          <a:bodyPr lIns="91425" tIns="91425" rIns="91425" bIns="91425" anchor="t" anchorCtr="0"/>
          <a:lstStyle>
            <a:lvl1pPr marL="0" marR="0" lvl="0" indent="0" algn="l" rtl="0">
              <a:spcBef>
                <a:spcPts val="640"/>
              </a:spcBef>
              <a:spcAft>
                <a:spcPts val="0"/>
              </a:spcAft>
              <a:buClr>
                <a:schemeClr val="lt1"/>
              </a:buClr>
              <a:buFont typeface="Arial"/>
              <a:buNone/>
              <a:defRPr sz="3200" b="1" i="0" u="none" strike="noStrike" cap="none">
                <a:solidFill>
                  <a:schemeClr val="lt1"/>
                </a:solidFill>
                <a:latin typeface="Calibri"/>
                <a:ea typeface="Calibri"/>
                <a:cs typeface="Calibri"/>
                <a:sym typeface="Calibri"/>
              </a:defRPr>
            </a:lvl1pPr>
            <a:lvl2pPr marL="742950" marR="0" lvl="1" indent="-95250" algn="l" rtl="0">
              <a:spcBef>
                <a:spcPts val="600"/>
              </a:spcBef>
              <a:spcAft>
                <a:spcPts val="0"/>
              </a:spcAft>
              <a:buClr>
                <a:schemeClr val="lt1"/>
              </a:buClr>
              <a:buSzPct val="100000"/>
              <a:buFont typeface="Noto Sans Symbols"/>
              <a:buChar char="−"/>
              <a:defRPr sz="3000" b="0" i="0" u="none" strike="noStrike" cap="none">
                <a:solidFill>
                  <a:schemeClr val="lt1"/>
                </a:solidFill>
                <a:latin typeface="Calibri"/>
                <a:ea typeface="Calibri"/>
                <a:cs typeface="Calibri"/>
                <a:sym typeface="Calibri"/>
              </a:defRPr>
            </a:lvl2pPr>
            <a:lvl3pPr marL="1143000" marR="0" lvl="2" indent="-63500" algn="l" rtl="0">
              <a:spcBef>
                <a:spcPts val="520"/>
              </a:spcBef>
              <a:spcAft>
                <a:spcPts val="0"/>
              </a:spcAft>
              <a:buClr>
                <a:schemeClr val="lt1"/>
              </a:buClr>
              <a:buSzPct val="100000"/>
              <a:buFont typeface="Noto Sans Symbols"/>
              <a:buChar char="▪"/>
              <a:defRPr sz="2600" b="0" i="0" u="none" strike="noStrike" cap="none">
                <a:solidFill>
                  <a:schemeClr val="lt1"/>
                </a:solidFill>
                <a:latin typeface="Calibri"/>
                <a:ea typeface="Calibri"/>
                <a:cs typeface="Calibri"/>
                <a:sym typeface="Calibri"/>
              </a:defRPr>
            </a:lvl3pPr>
            <a:lvl4pPr marL="1600200" marR="0" lvl="3" indent="-88900" algn="l" rtl="0">
              <a:spcBef>
                <a:spcPts val="440"/>
              </a:spcBef>
              <a:spcAft>
                <a:spcPts val="0"/>
              </a:spcAft>
              <a:buClr>
                <a:schemeClr val="lt1"/>
              </a:buClr>
              <a:buSzPct val="100000"/>
              <a:buFont typeface="Arial"/>
              <a:buChar char="•"/>
              <a:defRPr sz="2200" b="0" i="0" u="none" strike="noStrike" cap="none">
                <a:solidFill>
                  <a:schemeClr val="lt1"/>
                </a:solidFill>
                <a:latin typeface="Calibri"/>
                <a:ea typeface="Calibri"/>
                <a:cs typeface="Calibri"/>
                <a:sym typeface="Calibri"/>
              </a:defRPr>
            </a:lvl4pPr>
            <a:lvl5pPr marL="2057400" marR="0" lvl="4" indent="-88900" algn="l" rtl="0">
              <a:spcBef>
                <a:spcPts val="440"/>
              </a:spcBef>
              <a:spcAft>
                <a:spcPts val="0"/>
              </a:spcAft>
              <a:buClr>
                <a:schemeClr val="lt1"/>
              </a:buClr>
              <a:buSzPct val="100000"/>
              <a:buFont typeface="Calibri"/>
              <a:buChar char="⁻"/>
              <a:defRPr sz="22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dirty="0"/>
          </a:p>
        </p:txBody>
      </p:sp>
      <p:sp>
        <p:nvSpPr>
          <p:cNvPr id="111" name="Shape 111"/>
          <p:cNvSpPr txBox="1">
            <a:spLocks noGrp="1"/>
          </p:cNvSpPr>
          <p:nvPr>
            <p:ph type="title"/>
          </p:nvPr>
        </p:nvSpPr>
        <p:spPr>
          <a:xfrm>
            <a:off x="1447800" y="4495800"/>
            <a:ext cx="7315200" cy="685799"/>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FFFFFF"/>
              </a:buClr>
              <a:buFont typeface="Calibri"/>
              <a:buNone/>
              <a:defRPr sz="2800" b="0" i="0" u="none" strike="noStrike" cap="none">
                <a:solidFill>
                  <a:srgbClr val="FFFFFF"/>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body" idx="1"/>
          </p:nvPr>
        </p:nvSpPr>
        <p:spPr>
          <a:xfrm>
            <a:off x="1447800" y="5410200"/>
            <a:ext cx="7696199" cy="914400"/>
          </a:xfrm>
          <a:prstGeom prst="rect">
            <a:avLst/>
          </a:prstGeom>
          <a:noFill/>
          <a:ln>
            <a:noFill/>
          </a:ln>
        </p:spPr>
        <p:txBody>
          <a:bodyPr lIns="91425" tIns="91425" rIns="91425" bIns="91425" anchor="t" anchorCtr="0"/>
          <a:lstStyle>
            <a:lvl1pPr marL="0" marR="0" lvl="0" indent="0" algn="l" rtl="0">
              <a:spcBef>
                <a:spcPts val="340"/>
              </a:spcBef>
              <a:spcAft>
                <a:spcPts val="0"/>
              </a:spcAft>
              <a:buClr>
                <a:schemeClr val="lt1"/>
              </a:buClr>
              <a:buFont typeface="Arial"/>
              <a:buNone/>
              <a:defRPr sz="1700" b="1" i="0" u="none" strike="noStrike" cap="none">
                <a:solidFill>
                  <a:schemeClr val="lt1"/>
                </a:solidFill>
                <a:latin typeface="Calibri"/>
                <a:ea typeface="Calibri"/>
                <a:cs typeface="Calibri"/>
                <a:sym typeface="Calibri"/>
              </a:defRPr>
            </a:lvl1pPr>
            <a:lvl2pPr marL="742950" marR="0" lvl="1" indent="-285750" algn="l" rtl="0">
              <a:spcBef>
                <a:spcPts val="240"/>
              </a:spcBef>
              <a:spcAft>
                <a:spcPts val="0"/>
              </a:spcAft>
              <a:buClr>
                <a:schemeClr val="lt1"/>
              </a:buClr>
              <a:buFont typeface="Noto Sans Symbols"/>
              <a:buNone/>
              <a:defRPr sz="1200" b="0" i="0" u="none" strike="noStrike" cap="none">
                <a:solidFill>
                  <a:schemeClr val="lt1"/>
                </a:solidFill>
                <a:latin typeface="Calibri"/>
                <a:ea typeface="Calibri"/>
                <a:cs typeface="Calibri"/>
                <a:sym typeface="Calibri"/>
              </a:defRPr>
            </a:lvl2pPr>
            <a:lvl3pPr marL="1143000" marR="0" lvl="2" indent="-228600" algn="l" rtl="0">
              <a:spcBef>
                <a:spcPts val="200"/>
              </a:spcBef>
              <a:spcAft>
                <a:spcPts val="0"/>
              </a:spcAft>
              <a:buClr>
                <a:schemeClr val="lt1"/>
              </a:buClr>
              <a:buFont typeface="Noto Sans Symbols"/>
              <a:buNone/>
              <a:defRPr sz="1000" b="0" i="0" u="none" strike="noStrike" cap="none">
                <a:solidFill>
                  <a:schemeClr val="lt1"/>
                </a:solidFill>
                <a:latin typeface="Calibri"/>
                <a:ea typeface="Calibri"/>
                <a:cs typeface="Calibri"/>
                <a:sym typeface="Calibri"/>
              </a:defRPr>
            </a:lvl3pPr>
            <a:lvl4pPr marL="1600200" marR="0" lvl="3" indent="-228600" algn="l" rtl="0">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2057400" marR="0" lvl="4" indent="-22860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Shape 10"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sp>
        <p:nvSpPr>
          <p:cNvPr id="11" name="Shape 11"/>
          <p:cNvSpPr txBox="1"/>
          <p:nvPr/>
        </p:nvSpPr>
        <p:spPr>
          <a:xfrm>
            <a:off x="0" y="0"/>
            <a:ext cx="9144000" cy="1279525"/>
          </a:xfrm>
          <a:prstGeom prst="rect">
            <a:avLst/>
          </a:prstGeom>
          <a:solidFill>
            <a:srgbClr val="0875E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2" name="Shape 12"/>
          <p:cNvSpPr txBox="1"/>
          <p:nvPr/>
        </p:nvSpPr>
        <p:spPr>
          <a:xfrm>
            <a:off x="0" y="0"/>
            <a:ext cx="1189037" cy="6858000"/>
          </a:xfrm>
          <a:prstGeom prst="rect">
            <a:avLst/>
          </a:prstGeom>
          <a:solidFill>
            <a:srgbClr val="0875E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3" name="Shape 13"/>
          <p:cNvSpPr txBox="1"/>
          <p:nvPr/>
        </p:nvSpPr>
        <p:spPr>
          <a:xfrm>
            <a:off x="1143000" y="1219200"/>
            <a:ext cx="228600" cy="5638800"/>
          </a:xfrm>
          <a:prstGeom prst="rect">
            <a:avLst/>
          </a:prstGeom>
          <a:solidFill>
            <a:srgbClr val="76C50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4" name="Shape 14"/>
          <p:cNvSpPr txBox="1"/>
          <p:nvPr/>
        </p:nvSpPr>
        <p:spPr>
          <a:xfrm rot="-5400000">
            <a:off x="5029200" y="-2667000"/>
            <a:ext cx="228600" cy="8001000"/>
          </a:xfrm>
          <a:prstGeom prst="rect">
            <a:avLst/>
          </a:prstGeom>
          <a:solidFill>
            <a:srgbClr val="76C50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pic>
        <p:nvPicPr>
          <p:cNvPr id="21" name="Shape 21" descr="S:\Community &amp; Family Health Connections (CFHC)\Chatham Health Alliance\Key Documents\Logos\Chatham.gif"/>
          <p:cNvPicPr preferRelativeResize="0"/>
          <p:nvPr/>
        </p:nvPicPr>
        <p:blipFill rotWithShape="1">
          <a:blip r:embed="rId4">
            <a:alphaModFix/>
          </a:blip>
          <a:srcRect/>
          <a:stretch/>
        </p:blipFill>
        <p:spPr>
          <a:xfrm>
            <a:off x="6096000" y="4953000"/>
            <a:ext cx="3581399" cy="2865436"/>
          </a:xfrm>
          <a:prstGeom prst="rect">
            <a:avLst/>
          </a:prstGeom>
          <a:noFill/>
          <a:ln>
            <a:noFill/>
          </a:ln>
        </p:spPr>
      </p:pic>
      <p:pic>
        <p:nvPicPr>
          <p:cNvPr id="22" name="Shape 22"/>
          <p:cNvPicPr preferRelativeResize="0"/>
          <p:nvPr/>
        </p:nvPicPr>
        <p:blipFill rotWithShape="1">
          <a:blip r:embed="rId5">
            <a:alphaModFix/>
          </a:blip>
          <a:srcRect/>
          <a:stretch/>
        </p:blipFill>
        <p:spPr>
          <a:xfrm>
            <a:off x="0" y="1468437"/>
            <a:ext cx="9144000" cy="231775"/>
          </a:xfrm>
          <a:prstGeom prst="rect">
            <a:avLst/>
          </a:prstGeom>
          <a:noFill/>
          <a:ln>
            <a:noFill/>
          </a:ln>
        </p:spPr>
      </p:pic>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Shape 44" descr="S:\Community &amp; Family Health Connections (CFHC)\Chatham Health Alliance\Key Documents\Logos\Chatham.gif"/>
          <p:cNvPicPr preferRelativeResize="0"/>
          <p:nvPr/>
        </p:nvPicPr>
        <p:blipFill rotWithShape="1">
          <a:blip r:embed="rId4">
            <a:alphaModFix/>
          </a:blip>
          <a:srcRect/>
          <a:stretch/>
        </p:blipFill>
        <p:spPr>
          <a:xfrm>
            <a:off x="6096000" y="4953000"/>
            <a:ext cx="3581399" cy="28654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7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Shape 71"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pic>
        <p:nvPicPr>
          <p:cNvPr id="72" name="Shape 72"/>
          <p:cNvPicPr preferRelativeResize="0"/>
          <p:nvPr/>
        </p:nvPicPr>
        <p:blipFill rotWithShape="1">
          <a:blip r:embed="rId4">
            <a:alphaModFix/>
          </a:blip>
          <a:srcRect/>
          <a:stretch/>
        </p:blipFill>
        <p:spPr>
          <a:xfrm>
            <a:off x="0" y="1603375"/>
            <a:ext cx="9144000" cy="225425"/>
          </a:xfrm>
          <a:prstGeom prst="rect">
            <a:avLst/>
          </a:prstGeom>
          <a:noFill/>
          <a:ln>
            <a:noFill/>
          </a:ln>
        </p:spPr>
      </p:pic>
      <p:sp>
        <p:nvSpPr>
          <p:cNvPr id="73" name="Shape 73"/>
          <p:cNvSpPr txBox="1"/>
          <p:nvPr/>
        </p:nvSpPr>
        <p:spPr>
          <a:xfrm>
            <a:off x="685800" y="2747961"/>
            <a:ext cx="7772400" cy="13620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Shape 79"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pic>
        <p:nvPicPr>
          <p:cNvPr id="80" name="Shape 80"/>
          <p:cNvPicPr preferRelativeResize="0"/>
          <p:nvPr/>
        </p:nvPicPr>
        <p:blipFill rotWithShape="1">
          <a:blip r:embed="rId4">
            <a:alphaModFix/>
          </a:blip>
          <a:srcRect/>
          <a:stretch/>
        </p:blipFill>
        <p:spPr>
          <a:xfrm>
            <a:off x="0" y="1468437"/>
            <a:ext cx="9144000" cy="231775"/>
          </a:xfrm>
          <a:prstGeom prst="rect">
            <a:avLst/>
          </a:prstGeom>
          <a:noFill/>
          <a:ln>
            <a:noFill/>
          </a:ln>
        </p:spPr>
      </p:pic>
      <p:sp>
        <p:nvSpPr>
          <p:cNvPr id="81" name="Shape 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Shape 86"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sp>
        <p:nvSpPr>
          <p:cNvPr id="87" name="Shape 87"/>
          <p:cNvSpPr txBox="1"/>
          <p:nvPr/>
        </p:nvSpPr>
        <p:spPr>
          <a:xfrm>
            <a:off x="0" y="5715000"/>
            <a:ext cx="9144000" cy="1143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88" name="Shape 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
        <p:cNvGrpSpPr/>
        <p:nvPr/>
      </p:nvGrpSpPr>
      <p:grpSpPr>
        <a:xfrm>
          <a:off x="0" y="0"/>
          <a:ext cx="0" cy="0"/>
          <a:chOff x="0" y="0"/>
          <a:chExt cx="0" cy="0"/>
        </a:xfrm>
      </p:grpSpPr>
      <p:pic>
        <p:nvPicPr>
          <p:cNvPr id="101" name="Shape 101"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sp>
        <p:nvSpPr>
          <p:cNvPr id="102" name="Shape 102"/>
          <p:cNvSpPr txBox="1"/>
          <p:nvPr/>
        </p:nvSpPr>
        <p:spPr>
          <a:xfrm>
            <a:off x="0" y="4495800"/>
            <a:ext cx="1189037" cy="685799"/>
          </a:xfrm>
          <a:prstGeom prst="rect">
            <a:avLst/>
          </a:prstGeom>
          <a:solidFill>
            <a:srgbClr val="76C50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03" name="Shape 103"/>
          <p:cNvSpPr txBox="1"/>
          <p:nvPr/>
        </p:nvSpPr>
        <p:spPr>
          <a:xfrm>
            <a:off x="1371600" y="4495800"/>
            <a:ext cx="7772400" cy="762000"/>
          </a:xfrm>
          <a:prstGeom prst="rect">
            <a:avLst/>
          </a:prstGeom>
          <a:solidFill>
            <a:srgbClr val="0875E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04" name="Shape 104"/>
          <p:cNvSpPr txBox="1"/>
          <p:nvPr/>
        </p:nvSpPr>
        <p:spPr>
          <a:xfrm>
            <a:off x="1143000" y="0"/>
            <a:ext cx="2286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05" name="Shape 105"/>
          <p:cNvSpPr txBox="1"/>
          <p:nvPr/>
        </p:nvSpPr>
        <p:spPr>
          <a:xfrm rot="-5400000">
            <a:off x="4457700" y="723899"/>
            <a:ext cx="228600" cy="9144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06" name="Shape 106"/>
          <p:cNvSpPr txBox="1"/>
          <p:nvPr/>
        </p:nvSpPr>
        <p:spPr>
          <a:xfrm rot="-5400000">
            <a:off x="4457700" y="-190500"/>
            <a:ext cx="228600" cy="9144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07" name="Shape 10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lt1"/>
                </a:solidFill>
                <a:latin typeface="Calibri"/>
                <a:ea typeface="Calibri"/>
                <a:cs typeface="Calibri"/>
                <a:sym typeface="Calibri"/>
              </a:defRPr>
            </a:lvl9pPr>
          </a:lstStyle>
          <a:p>
            <a:endParaRPr/>
          </a:p>
        </p:txBody>
      </p:sp>
      <p:sp>
        <p:nvSpPr>
          <p:cNvPr id="108" name="Shape 10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lt1"/>
              </a:buClr>
              <a:buSzPct val="100000"/>
              <a:buFont typeface="Arial"/>
              <a:buChar char="•"/>
              <a:defRPr sz="3400" b="1" i="0" u="none" strike="noStrike" cap="none">
                <a:solidFill>
                  <a:schemeClr val="lt1"/>
                </a:solidFill>
                <a:latin typeface="Calibri"/>
                <a:ea typeface="Calibri"/>
                <a:cs typeface="Calibri"/>
                <a:sym typeface="Calibri"/>
              </a:defRPr>
            </a:lvl1pPr>
            <a:lvl2pPr marL="742950" marR="0" lvl="1" indent="-95250" algn="l" rtl="0">
              <a:spcBef>
                <a:spcPts val="600"/>
              </a:spcBef>
              <a:spcAft>
                <a:spcPts val="0"/>
              </a:spcAft>
              <a:buClr>
                <a:schemeClr val="lt1"/>
              </a:buClr>
              <a:buSzPct val="100000"/>
              <a:buFont typeface="Noto Sans Symbols"/>
              <a:buChar char="−"/>
              <a:defRPr sz="3000" b="0" i="0" u="none" strike="noStrike" cap="none">
                <a:solidFill>
                  <a:schemeClr val="lt1"/>
                </a:solidFill>
                <a:latin typeface="Calibri"/>
                <a:ea typeface="Calibri"/>
                <a:cs typeface="Calibri"/>
                <a:sym typeface="Calibri"/>
              </a:defRPr>
            </a:lvl2pPr>
            <a:lvl3pPr marL="1143000" marR="0" lvl="2" indent="-63500" algn="l" rtl="0">
              <a:spcBef>
                <a:spcPts val="520"/>
              </a:spcBef>
              <a:spcAft>
                <a:spcPts val="0"/>
              </a:spcAft>
              <a:buClr>
                <a:schemeClr val="lt1"/>
              </a:buClr>
              <a:buSzPct val="100000"/>
              <a:buFont typeface="Noto Sans Symbols"/>
              <a:buChar char="▪"/>
              <a:defRPr sz="2600" b="0" i="0" u="none" strike="noStrike" cap="none">
                <a:solidFill>
                  <a:schemeClr val="lt1"/>
                </a:solidFill>
                <a:latin typeface="Calibri"/>
                <a:ea typeface="Calibri"/>
                <a:cs typeface="Calibri"/>
                <a:sym typeface="Calibri"/>
              </a:defRPr>
            </a:lvl3pPr>
            <a:lvl4pPr marL="1600200" marR="0" lvl="3" indent="-88900" algn="l" rtl="0">
              <a:spcBef>
                <a:spcPts val="440"/>
              </a:spcBef>
              <a:spcAft>
                <a:spcPts val="0"/>
              </a:spcAft>
              <a:buClr>
                <a:schemeClr val="lt1"/>
              </a:buClr>
              <a:buSzPct val="100000"/>
              <a:buFont typeface="Arial"/>
              <a:buChar char="•"/>
              <a:defRPr sz="2200" b="0" i="0" u="none" strike="noStrike" cap="none">
                <a:solidFill>
                  <a:schemeClr val="lt1"/>
                </a:solidFill>
                <a:latin typeface="Calibri"/>
                <a:ea typeface="Calibri"/>
                <a:cs typeface="Calibri"/>
                <a:sym typeface="Calibri"/>
              </a:defRPr>
            </a:lvl4pPr>
            <a:lvl5pPr marL="2057400" marR="0" lvl="4" indent="-88900" algn="l" rtl="0">
              <a:spcBef>
                <a:spcPts val="440"/>
              </a:spcBef>
              <a:spcAft>
                <a:spcPts val="0"/>
              </a:spcAft>
              <a:buClr>
                <a:schemeClr val="lt1"/>
              </a:buClr>
              <a:buSzPct val="100000"/>
              <a:buFont typeface="Calibri"/>
              <a:buChar char="⁻"/>
              <a:defRPr sz="22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Shape 114" descr="S:\Community &amp; Family Health Connections (CFHC)\Chatham Health Alliance\Key Documents\Logos\Chatham.gif"/>
          <p:cNvPicPr preferRelativeResize="0"/>
          <p:nvPr/>
        </p:nvPicPr>
        <p:blipFill rotWithShape="1">
          <a:blip r:embed="rId3">
            <a:alphaModFix/>
          </a:blip>
          <a:srcRect/>
          <a:stretch/>
        </p:blipFill>
        <p:spPr>
          <a:xfrm>
            <a:off x="6096000" y="4953000"/>
            <a:ext cx="3581399" cy="2865436"/>
          </a:xfrm>
          <a:prstGeom prst="rect">
            <a:avLst/>
          </a:prstGeom>
          <a:noFill/>
          <a:ln>
            <a:noFill/>
          </a:ln>
        </p:spPr>
      </p:pic>
      <p:sp>
        <p:nvSpPr>
          <p:cNvPr id="115" name="Shape 115"/>
          <p:cNvSpPr txBox="1"/>
          <p:nvPr/>
        </p:nvSpPr>
        <p:spPr>
          <a:xfrm>
            <a:off x="0" y="4495800"/>
            <a:ext cx="1189037" cy="685799"/>
          </a:xfrm>
          <a:prstGeom prst="rect">
            <a:avLst/>
          </a:prstGeom>
          <a:solidFill>
            <a:srgbClr val="76C50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16" name="Shape 116"/>
          <p:cNvSpPr txBox="1"/>
          <p:nvPr/>
        </p:nvSpPr>
        <p:spPr>
          <a:xfrm>
            <a:off x="1371600" y="4495800"/>
            <a:ext cx="7772400" cy="762000"/>
          </a:xfrm>
          <a:prstGeom prst="rect">
            <a:avLst/>
          </a:prstGeom>
          <a:solidFill>
            <a:srgbClr val="0875E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17" name="Shape 117"/>
          <p:cNvSpPr txBox="1"/>
          <p:nvPr/>
        </p:nvSpPr>
        <p:spPr>
          <a:xfrm>
            <a:off x="1143000" y="0"/>
            <a:ext cx="228600" cy="6858000"/>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18" name="Shape 118"/>
          <p:cNvSpPr txBox="1"/>
          <p:nvPr/>
        </p:nvSpPr>
        <p:spPr>
          <a:xfrm rot="-5400000">
            <a:off x="4457700" y="723899"/>
            <a:ext cx="228600" cy="9144000"/>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19" name="Shape 119"/>
          <p:cNvSpPr txBox="1"/>
          <p:nvPr/>
        </p:nvSpPr>
        <p:spPr>
          <a:xfrm rot="-5400000">
            <a:off x="4457700" y="-190500"/>
            <a:ext cx="228600" cy="9144000"/>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20" name="Shape 1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27000" algn="l" rtl="0">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sarah.weller@chathamnc.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371600" y="2747961"/>
            <a:ext cx="7772400" cy="13620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smtClean="0">
                <a:solidFill>
                  <a:schemeClr val="dk1"/>
                </a:solidFill>
                <a:latin typeface="Calibri"/>
                <a:ea typeface="Calibri"/>
                <a:cs typeface="Calibri"/>
                <a:sym typeface="Calibri"/>
              </a:rPr>
              <a:t>Chatham Health Alliance &amp;</a:t>
            </a:r>
            <a:br>
              <a:rPr lang="en-US" sz="4000" b="1" i="0" u="none" strike="noStrike" cap="none" dirty="0" smtClean="0">
                <a:solidFill>
                  <a:schemeClr val="dk1"/>
                </a:solidFill>
                <a:latin typeface="Calibri"/>
                <a:ea typeface="Calibri"/>
                <a:cs typeface="Calibri"/>
                <a:sym typeface="Calibri"/>
              </a:rPr>
            </a:br>
            <a:r>
              <a:rPr lang="en-US" sz="4000" b="1" i="0" u="none" strike="noStrike" cap="none" dirty="0" smtClean="0">
                <a:solidFill>
                  <a:schemeClr val="dk1"/>
                </a:solidFill>
                <a:latin typeface="Calibri"/>
                <a:ea typeface="Calibri"/>
                <a:cs typeface="Calibri"/>
                <a:sym typeface="Calibri"/>
              </a:rPr>
              <a:t>Exercise </a:t>
            </a:r>
            <a:r>
              <a:rPr lang="en-US" sz="4000" b="1" i="0" u="none" strike="noStrike" cap="none" dirty="0">
                <a:solidFill>
                  <a:schemeClr val="dk1"/>
                </a:solidFill>
                <a:latin typeface="Calibri"/>
                <a:ea typeface="Calibri"/>
                <a:cs typeface="Calibri"/>
                <a:sym typeface="Calibri"/>
              </a:rPr>
              <a:t>is </a:t>
            </a:r>
            <a:r>
              <a:rPr lang="en-US" sz="4000" b="1" i="0" u="none" strike="noStrike" cap="none" dirty="0" smtClean="0">
                <a:solidFill>
                  <a:schemeClr val="dk1"/>
                </a:solidFill>
                <a:latin typeface="Calibri"/>
                <a:ea typeface="Calibri"/>
                <a:cs typeface="Calibri"/>
                <a:sym typeface="Calibri"/>
              </a:rPr>
              <a:t>Medicine</a:t>
            </a:r>
            <a:endParaRPr lang="en-US" sz="4000" b="1"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body" idx="1"/>
          </p:nvPr>
        </p:nvSpPr>
        <p:spPr>
          <a:xfrm>
            <a:off x="1371600" y="4114800"/>
            <a:ext cx="7772400" cy="1828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98989"/>
              </a:buClr>
              <a:buSzPct val="25000"/>
              <a:buFont typeface="Arial"/>
              <a:buNone/>
            </a:pPr>
            <a:r>
              <a:rPr lang="en-US" sz="2400" b="1" i="0" u="none" strike="noStrike" cap="none" dirty="0" smtClean="0">
                <a:solidFill>
                  <a:srgbClr val="898989"/>
                </a:solidFill>
                <a:latin typeface="Calibri"/>
                <a:ea typeface="Calibri"/>
                <a:cs typeface="Calibri"/>
                <a:sym typeface="Calibri"/>
              </a:rPr>
              <a:t>Sarah Weller Pegna, MPH, CHES</a:t>
            </a:r>
          </a:p>
          <a:p>
            <a:pPr marL="0" marR="0" lvl="0" indent="0" algn="ctr" rtl="0">
              <a:lnSpc>
                <a:spcPct val="100000"/>
              </a:lnSpc>
              <a:spcBef>
                <a:spcPts val="0"/>
              </a:spcBef>
              <a:spcAft>
                <a:spcPts val="0"/>
              </a:spcAft>
              <a:buClr>
                <a:srgbClr val="898989"/>
              </a:buClr>
              <a:buSzPct val="25000"/>
              <a:buFont typeface="Arial"/>
              <a:buNone/>
            </a:pPr>
            <a:r>
              <a:rPr lang="en-US" dirty="0" smtClean="0">
                <a:solidFill>
                  <a:srgbClr val="898989"/>
                </a:solidFill>
              </a:rPr>
              <a:t>Alliance Coordinator </a:t>
            </a:r>
          </a:p>
          <a:p>
            <a:pPr marL="0" marR="0" lvl="0" indent="0" algn="ctr" rtl="0">
              <a:lnSpc>
                <a:spcPct val="100000"/>
              </a:lnSpc>
              <a:spcBef>
                <a:spcPts val="0"/>
              </a:spcBef>
              <a:spcAft>
                <a:spcPts val="0"/>
              </a:spcAft>
              <a:buClr>
                <a:srgbClr val="898989"/>
              </a:buClr>
              <a:buSzPct val="25000"/>
              <a:buFont typeface="Arial"/>
              <a:buNone/>
            </a:pPr>
            <a:r>
              <a:rPr lang="en-US" sz="2000" b="1" i="0" u="none" strike="noStrike" cap="none" dirty="0" smtClean="0">
                <a:solidFill>
                  <a:srgbClr val="898989"/>
                </a:solidFill>
                <a:latin typeface="Calibri"/>
                <a:ea typeface="Calibri"/>
                <a:cs typeface="Calibri"/>
                <a:sym typeface="Calibri"/>
              </a:rPr>
              <a:t>Chatham Health </a:t>
            </a:r>
            <a:r>
              <a:rPr lang="en-US" dirty="0" smtClean="0">
                <a:solidFill>
                  <a:srgbClr val="898989"/>
                </a:solidFill>
              </a:rPr>
              <a:t>Alliance</a:t>
            </a:r>
          </a:p>
          <a:p>
            <a:pPr>
              <a:spcBef>
                <a:spcPts val="0"/>
              </a:spcBef>
              <a:buClr>
                <a:srgbClr val="898989"/>
              </a:buClr>
              <a:buSzPct val="25000"/>
            </a:pPr>
            <a:r>
              <a:rPr lang="en-US" dirty="0" smtClean="0">
                <a:solidFill>
                  <a:srgbClr val="898989"/>
                </a:solidFill>
              </a:rPr>
              <a:t>sarah.weller@chathamnc.org</a:t>
            </a:r>
            <a:endParaRPr lang="en-US" dirty="0">
              <a:solidFill>
                <a:srgbClr val="898989"/>
              </a:solidFill>
            </a:endParaRPr>
          </a:p>
          <a:p>
            <a:pPr marL="0" marR="0" lvl="0" indent="0" algn="ctr" rtl="0">
              <a:lnSpc>
                <a:spcPct val="100000"/>
              </a:lnSpc>
              <a:spcBef>
                <a:spcPts val="0"/>
              </a:spcBef>
              <a:spcAft>
                <a:spcPts val="0"/>
              </a:spcAft>
              <a:buClr>
                <a:srgbClr val="898989"/>
              </a:buClr>
              <a:buSzPct val="25000"/>
              <a:buFont typeface="Arial"/>
              <a:buNone/>
            </a:pPr>
            <a:r>
              <a:rPr lang="en-US" sz="2000" b="1" i="0" u="none" strike="noStrike" cap="none" dirty="0" smtClean="0">
                <a:solidFill>
                  <a:srgbClr val="898989"/>
                </a:solidFill>
                <a:latin typeface="Calibri"/>
                <a:ea typeface="Calibri"/>
                <a:cs typeface="Calibri"/>
                <a:sym typeface="Calibri"/>
              </a:rPr>
              <a:t>919-545-8443</a:t>
            </a:r>
          </a:p>
          <a:p>
            <a:pPr marL="0" marR="0" lvl="0" indent="0" algn="ctr" rtl="0">
              <a:lnSpc>
                <a:spcPct val="100000"/>
              </a:lnSpc>
              <a:spcBef>
                <a:spcPts val="0"/>
              </a:spcBef>
              <a:spcAft>
                <a:spcPts val="0"/>
              </a:spcAft>
              <a:buClr>
                <a:srgbClr val="898989"/>
              </a:buClr>
              <a:buSzPct val="25000"/>
              <a:buFont typeface="Arial"/>
              <a:buNone/>
            </a:pPr>
            <a:endParaRPr lang="en-US" sz="2000" b="1" i="0" u="none" strike="noStrike" cap="none" dirty="0">
              <a:solidFill>
                <a:srgbClr val="898989"/>
              </a:solidFill>
              <a:latin typeface="Calibri"/>
              <a:ea typeface="Calibri"/>
              <a:cs typeface="Calibri"/>
              <a:sym typeface="Calibri"/>
            </a:endParaRPr>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415" y="6019800"/>
            <a:ext cx="3597738"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69538" y="6019800"/>
            <a:ext cx="2574462"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Shape 10" descr="S:\Community &amp; Family Health Connections (CFHC)\Chatham Health Alliance\Key Documents\Logos\Chatham.gif"/>
          <p:cNvPicPr preferRelativeResize="0">
            <a:picLocks noChangeAspect="1"/>
          </p:cNvPicPr>
          <p:nvPr/>
        </p:nvPicPr>
        <p:blipFill rotWithShape="1">
          <a:blip r:embed="rId4">
            <a:alphaModFix/>
          </a:blip>
          <a:srcRect t="37230" b="38836"/>
          <a:stretch/>
        </p:blipFill>
        <p:spPr>
          <a:xfrm>
            <a:off x="6275615" y="6088380"/>
            <a:ext cx="3325585" cy="59436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935" y="6146726"/>
            <a:ext cx="1554480" cy="6807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Clinical Partnership</a:t>
            </a:r>
            <a:endParaRPr lang="es-ES" altLang="es-ES" sz="5400" dirty="0" smtClean="0"/>
          </a:p>
        </p:txBody>
      </p:sp>
      <p:sp>
        <p:nvSpPr>
          <p:cNvPr id="4" name="Content Placeholder 2"/>
          <p:cNvSpPr txBox="1">
            <a:spLocks/>
          </p:cNvSpPr>
          <p:nvPr/>
        </p:nvSpPr>
        <p:spPr>
          <a:xfrm>
            <a:off x="228600" y="1905000"/>
            <a:ext cx="8686800" cy="437356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27000" algn="l" rtl="0">
              <a:lnSpc>
                <a:spcPct val="100000"/>
              </a:lnSpc>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lnSpc>
                <a:spcPct val="100000"/>
              </a:lnSpc>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lnSpc>
                <a:spcPct val="100000"/>
              </a:lnSpc>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lnSpc>
                <a:spcPct val="100000"/>
              </a:lnSpc>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4000" dirty="0">
                <a:solidFill>
                  <a:schemeClr val="tx1"/>
                </a:solidFill>
              </a:rPr>
              <a:t> </a:t>
            </a:r>
            <a:r>
              <a:rPr lang="en-US" sz="4000" dirty="0" smtClean="0">
                <a:solidFill>
                  <a:schemeClr val="tx1"/>
                </a:solidFill>
              </a:rPr>
              <a:t>Worked with clinic staff to:</a:t>
            </a:r>
            <a:endParaRPr lang="en-US" sz="4000" dirty="0">
              <a:solidFill>
                <a:schemeClr val="tx1"/>
              </a:solidFill>
            </a:endParaRPr>
          </a:p>
          <a:p>
            <a:pPr lvl="1"/>
            <a:r>
              <a:rPr lang="en-US" sz="3600" dirty="0" smtClean="0">
                <a:solidFill>
                  <a:schemeClr val="tx1"/>
                </a:solidFill>
              </a:rPr>
              <a:t> Integrate into EMR </a:t>
            </a:r>
          </a:p>
          <a:p>
            <a:pPr lvl="1"/>
            <a:r>
              <a:rPr lang="en-US" sz="3600" dirty="0">
                <a:solidFill>
                  <a:schemeClr val="tx1"/>
                </a:solidFill>
              </a:rPr>
              <a:t> </a:t>
            </a:r>
            <a:r>
              <a:rPr lang="en-US" sz="3600" dirty="0" smtClean="0">
                <a:solidFill>
                  <a:schemeClr val="tx1"/>
                </a:solidFill>
              </a:rPr>
              <a:t>Determine data access</a:t>
            </a:r>
          </a:p>
          <a:p>
            <a:pPr lvl="1"/>
            <a:r>
              <a:rPr lang="en-US" sz="3600" dirty="0">
                <a:solidFill>
                  <a:schemeClr val="tx1"/>
                </a:solidFill>
              </a:rPr>
              <a:t> </a:t>
            </a:r>
            <a:r>
              <a:rPr lang="en-US" sz="3600" dirty="0" smtClean="0">
                <a:solidFill>
                  <a:schemeClr val="tx1"/>
                </a:solidFill>
              </a:rPr>
              <a:t>Determine how to transfer information</a:t>
            </a:r>
          </a:p>
          <a:p>
            <a:pPr lvl="1"/>
            <a:r>
              <a:rPr lang="en-US" sz="3600" dirty="0">
                <a:solidFill>
                  <a:schemeClr val="tx1"/>
                </a:solidFill>
              </a:rPr>
              <a:t> </a:t>
            </a:r>
            <a:r>
              <a:rPr lang="en-US" sz="3600" dirty="0" smtClean="0">
                <a:solidFill>
                  <a:schemeClr val="tx1"/>
                </a:solidFill>
              </a:rPr>
              <a:t>Who was going to implement each step </a:t>
            </a:r>
          </a:p>
          <a:p>
            <a:pPr marL="647700" lvl="1" indent="0">
              <a:buNone/>
            </a:pPr>
            <a:r>
              <a:rPr lang="en-US" sz="3600"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368892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Clinical Partnership</a:t>
            </a:r>
            <a:endParaRPr lang="es-ES" altLang="es-ES" sz="5400" dirty="0" smtClean="0"/>
          </a:p>
        </p:txBody>
      </p:sp>
      <p:sp>
        <p:nvSpPr>
          <p:cNvPr id="6" name="Rectangle 5"/>
          <p:cNvSpPr/>
          <p:nvPr/>
        </p:nvSpPr>
        <p:spPr>
          <a:xfrm>
            <a:off x="0" y="1688842"/>
            <a:ext cx="9144000" cy="5016758"/>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Step </a:t>
            </a:r>
            <a:r>
              <a:rPr lang="en-US" sz="1600" b="1" dirty="0" smtClean="0">
                <a:latin typeface="Calibri" panose="020F0502020204030204" pitchFamily="34" charset="0"/>
                <a:ea typeface="Calibri" panose="020F0502020204030204" pitchFamily="34" charset="0"/>
                <a:cs typeface="Times New Roman" panose="02020603050405020304" pitchFamily="18" charset="0"/>
              </a:rPr>
              <a:t>1: </a:t>
            </a:r>
            <a:r>
              <a:rPr lang="en-US" sz="1600" dirty="0" smtClean="0">
                <a:latin typeface="Calibri" panose="020F0502020204030204" pitchFamily="34" charset="0"/>
                <a:ea typeface="Calibri" panose="020F0502020204030204" pitchFamily="34" charset="0"/>
                <a:cs typeface="Times New Roman" panose="02020603050405020304" pitchFamily="18" charset="0"/>
              </a:rPr>
              <a:t>When </a:t>
            </a:r>
            <a:r>
              <a:rPr lang="en-US" sz="1600" dirty="0">
                <a:latin typeface="Calibri" panose="020F0502020204030204" pitchFamily="34" charset="0"/>
                <a:ea typeface="Calibri" panose="020F0502020204030204" pitchFamily="34" charset="0"/>
                <a:cs typeface="Times New Roman" panose="02020603050405020304" pitchFamily="18" charset="0"/>
              </a:rPr>
              <a:t>checking in a patient, the MA uses the quick-text .eim which will print out the following questions: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On average, how many days per week do you engage in moderate or greater physical activity (like a brisk walk) lasting at least 10 </a:t>
            </a:r>
            <a:r>
              <a:rPr lang="en-US" sz="16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minutes?</a:t>
            </a:r>
            <a:endPar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en-US" sz="16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On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those days, how many minutes do you engage in activity at this level?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Physical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Activity Score (AxB):</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If answer is Physical Activity Score is &lt;150 minutes per week, provider will write EIM on the Pre-visit Planning form.</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Step </a:t>
            </a:r>
            <a:r>
              <a:rPr lang="en-US" sz="1600" b="1" dirty="0">
                <a:latin typeface="Calibri" panose="020F0502020204030204" pitchFamily="34" charset="0"/>
                <a:ea typeface="Calibri" panose="020F0502020204030204" pitchFamily="34" charset="0"/>
                <a:cs typeface="Times New Roman" panose="02020603050405020304" pitchFamily="18" charset="0"/>
              </a:rPr>
              <a:t>2: </a:t>
            </a:r>
            <a:r>
              <a:rPr lang="en-US" sz="1600" dirty="0" smtClean="0">
                <a:latin typeface="Calibri" panose="020F0502020204030204" pitchFamily="34" charset="0"/>
                <a:ea typeface="Calibri" panose="020F0502020204030204" pitchFamily="34" charset="0"/>
                <a:cs typeface="Times New Roman" panose="02020603050405020304" pitchFamily="18" charset="0"/>
              </a:rPr>
              <a:t>Provider </a:t>
            </a:r>
            <a:r>
              <a:rPr lang="en-US" sz="1600" dirty="0">
                <a:latin typeface="Calibri" panose="020F0502020204030204" pitchFamily="34" charset="0"/>
                <a:ea typeface="Calibri" panose="020F0502020204030204" pitchFamily="34" charset="0"/>
                <a:cs typeface="Times New Roman" panose="02020603050405020304" pitchFamily="18" charset="0"/>
              </a:rPr>
              <a:t>discusses exercise with patient and fills out prescription in appropriate language [Rx pads in English and Spanish will be in drawers in all exam rooms] and refers patient to Care Manager.  Additional pads will be kept in the nursing station.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latin typeface="Calibri" panose="020F0502020204030204" pitchFamily="34" charset="0"/>
                <a:ea typeface="Calibri" panose="020F0502020204030204" pitchFamily="34" charset="0"/>
                <a:cs typeface="Times New Roman" panose="02020603050405020304" pitchFamily="18" charset="0"/>
              </a:rPr>
              <a:t>Provider </a:t>
            </a:r>
            <a:r>
              <a:rPr lang="en-US" sz="1600" dirty="0">
                <a:latin typeface="Calibri" panose="020F0502020204030204" pitchFamily="34" charset="0"/>
                <a:ea typeface="Calibri" panose="020F0502020204030204" pitchFamily="34" charset="0"/>
                <a:cs typeface="Times New Roman" panose="02020603050405020304" pitchFamily="18" charset="0"/>
              </a:rPr>
              <a:t>refers to the patient to the Care Manager.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Step 3: </a:t>
            </a:r>
            <a:r>
              <a:rPr lang="en-US" sz="1600" dirty="0" smtClean="0">
                <a:latin typeface="Calibri" panose="020F0502020204030204" pitchFamily="34" charset="0"/>
                <a:ea typeface="Calibri" panose="020F0502020204030204" pitchFamily="34" charset="0"/>
                <a:cs typeface="Times New Roman" panose="02020603050405020304" pitchFamily="18" charset="0"/>
              </a:rPr>
              <a:t>Care </a:t>
            </a:r>
            <a:r>
              <a:rPr lang="en-US" sz="1600" dirty="0">
                <a:latin typeface="Calibri" panose="020F0502020204030204" pitchFamily="34" charset="0"/>
                <a:ea typeface="Calibri" panose="020F0502020204030204" pitchFamily="34" charset="0"/>
                <a:cs typeface="Times New Roman" panose="02020603050405020304" pitchFamily="18" charset="0"/>
              </a:rPr>
              <a:t>Manager counsels the patient on available resources to assist him or her in exercising and has patient sign consent form.  She enrolls patient in the Exercise is Medicine Program and FAXES the form to the Chatham County EIM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Step 4: </a:t>
            </a:r>
            <a:r>
              <a:rPr lang="en-US" sz="1600" dirty="0" smtClean="0">
                <a:latin typeface="Calibri" panose="020F0502020204030204" pitchFamily="34" charset="0"/>
                <a:ea typeface="Calibri" panose="020F0502020204030204" pitchFamily="34" charset="0"/>
                <a:cs typeface="Times New Roman" panose="02020603050405020304" pitchFamily="18" charset="0"/>
              </a:rPr>
              <a:t>The </a:t>
            </a:r>
            <a:r>
              <a:rPr lang="en-US" sz="1600" dirty="0">
                <a:latin typeface="Calibri" panose="020F0502020204030204" pitchFamily="34" charset="0"/>
                <a:ea typeface="Calibri" panose="020F0502020204030204" pitchFamily="34" charset="0"/>
                <a:cs typeface="Times New Roman" panose="02020603050405020304" pitchFamily="18" charset="0"/>
              </a:rPr>
              <a:t>Chatham County Health Department is then responsible for </a:t>
            </a:r>
            <a:r>
              <a:rPr lang="en-US" sz="1600" dirty="0" smtClean="0">
                <a:latin typeface="Calibri" panose="020F0502020204030204" pitchFamily="34" charset="0"/>
                <a:ea typeface="Calibri" panose="020F0502020204030204" pitchFamily="34" charset="0"/>
                <a:cs typeface="Times New Roman" panose="02020603050405020304" pitchFamily="18" charset="0"/>
              </a:rPr>
              <a:t>carrying</a:t>
            </a:r>
          </a:p>
          <a:p>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out the EIM protocol and completing the program assessment.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53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&amp; Referral</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119" y="2584774"/>
            <a:ext cx="4672264" cy="6044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5"/>
          <a:stretch/>
        </p:blipFill>
        <p:spPr bwMode="auto">
          <a:xfrm>
            <a:off x="128336" y="1981200"/>
            <a:ext cx="4672264" cy="6084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90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76996"/>
          <a:stretch/>
        </p:blipFill>
        <p:spPr bwMode="auto">
          <a:xfrm>
            <a:off x="103639" y="4786141"/>
            <a:ext cx="6449561" cy="1919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5" t="72401"/>
          <a:stretch/>
        </p:blipFill>
        <p:spPr bwMode="auto">
          <a:xfrm>
            <a:off x="103640" y="1752600"/>
            <a:ext cx="6449560" cy="2318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173" r="27125" b="82007"/>
          <a:stretch/>
        </p:blipFill>
        <p:spPr bwMode="auto">
          <a:xfrm>
            <a:off x="5640217" y="3733800"/>
            <a:ext cx="3198983" cy="979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457200" y="274637"/>
            <a:ext cx="82296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smtClean="0">
                <a:latin typeface="Calibri" panose="020F0502020204030204" pitchFamily="34" charset="0"/>
              </a:rPr>
              <a:t>Prescription &amp; Referral</a:t>
            </a:r>
            <a:endParaRPr lang="en-US" sz="4400" b="1" dirty="0">
              <a:latin typeface="Calibri" panose="020F0502020204030204" pitchFamily="34" charset="0"/>
            </a:endParaRPr>
          </a:p>
        </p:txBody>
      </p:sp>
    </p:spTree>
    <p:extLst>
      <p:ext uri="{BB962C8B-B14F-4D97-AF65-F5344CB8AC3E}">
        <p14:creationId xmlns:p14="http://schemas.microsoft.com/office/powerpoint/2010/main" val="73607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br>
              <a:rPr lang="en-US" altLang="es-ES" dirty="0" smtClean="0"/>
            </a:br>
            <a:r>
              <a:rPr lang="en-US" altLang="es-ES" dirty="0" smtClean="0"/>
              <a:t>Identifying your First Site</a:t>
            </a:r>
            <a:endParaRPr lang="es-ES" altLang="es-ES" sz="5400" dirty="0" smtClean="0"/>
          </a:p>
        </p:txBody>
      </p:sp>
      <p:sp>
        <p:nvSpPr>
          <p:cNvPr id="2" name="Rectangle 1"/>
          <p:cNvSpPr/>
          <p:nvPr/>
        </p:nvSpPr>
        <p:spPr>
          <a:xfrm>
            <a:off x="228600" y="1828800"/>
            <a:ext cx="8458200" cy="3293209"/>
          </a:xfrm>
          <a:prstGeom prst="rect">
            <a:avLst/>
          </a:prstGeom>
        </p:spPr>
        <p:txBody>
          <a:bodyPr wrap="square">
            <a:spAutoFit/>
          </a:bodyPr>
          <a:lstStyle/>
          <a:p>
            <a:pPr marL="457200" indent="-457200">
              <a:buFont typeface="Arial" panose="020B0604020202020204" pitchFamily="34" charset="0"/>
              <a:buChar char="•"/>
              <a:defRPr/>
            </a:pPr>
            <a:r>
              <a:rPr lang="en-US" altLang="es-ES" sz="3600" dirty="0" smtClean="0">
                <a:latin typeface="Calibri" panose="020F0502020204030204" pitchFamily="34" charset="0"/>
              </a:rPr>
              <a:t>Start with low-hanging fruit</a:t>
            </a:r>
          </a:p>
          <a:p>
            <a:pPr marL="457200" lvl="2">
              <a:defRPr/>
            </a:pPr>
            <a:r>
              <a:rPr lang="en-US" altLang="es-ES" sz="3200" dirty="0" smtClean="0">
                <a:latin typeface="Calibri" panose="020F0502020204030204" pitchFamily="34" charset="0"/>
              </a:rPr>
              <a:t>- “Get ” the why for exercise and prevention</a:t>
            </a:r>
          </a:p>
          <a:p>
            <a:pPr marL="457200" lvl="2">
              <a:defRPr/>
            </a:pPr>
            <a:r>
              <a:rPr lang="en-US" altLang="es-ES" sz="3200" dirty="0" smtClean="0">
                <a:latin typeface="Calibri" panose="020F0502020204030204" pitchFamily="34" charset="0"/>
              </a:rPr>
              <a:t>- Already existing partner</a:t>
            </a:r>
          </a:p>
          <a:p>
            <a:pPr marL="457200" indent="-457200">
              <a:buFont typeface="Arial" panose="020B0604020202020204" pitchFamily="34" charset="0"/>
              <a:buChar char="•"/>
              <a:defRPr/>
            </a:pPr>
            <a:r>
              <a:rPr lang="en-US" altLang="es-ES" sz="3600" dirty="0" smtClean="0">
                <a:latin typeface="Calibri" panose="020F0502020204030204" pitchFamily="34" charset="0"/>
              </a:rPr>
              <a:t>Helpful if autonomous over own site or impacting whole system </a:t>
            </a:r>
          </a:p>
          <a:p>
            <a:pPr marL="457200" indent="-457200">
              <a:buFont typeface="Arial" panose="020B0604020202020204" pitchFamily="34" charset="0"/>
              <a:buChar char="•"/>
              <a:defRPr/>
            </a:pPr>
            <a:r>
              <a:rPr lang="en-US" altLang="es-ES" sz="3600" dirty="0" smtClean="0">
                <a:latin typeface="Calibri" panose="020F0502020204030204" pitchFamily="34" charset="0"/>
              </a:rPr>
              <a:t>Stable staffing</a:t>
            </a:r>
            <a:endParaRPr lang="en-US" altLang="es-ES" sz="3600" dirty="0">
              <a:latin typeface="Calibri" panose="020F0502020204030204" pitchFamily="34" charset="0"/>
            </a:endParaRPr>
          </a:p>
        </p:txBody>
      </p:sp>
    </p:spTree>
    <p:extLst>
      <p:ext uri="{BB962C8B-B14F-4D97-AF65-F5344CB8AC3E}">
        <p14:creationId xmlns:p14="http://schemas.microsoft.com/office/powerpoint/2010/main" val="190390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br>
              <a:rPr lang="en-US" altLang="es-ES" dirty="0" smtClean="0"/>
            </a:br>
            <a:r>
              <a:rPr lang="en-US" altLang="es-ES" dirty="0" smtClean="0"/>
              <a:t>Clinic Flow</a:t>
            </a:r>
            <a:endParaRPr lang="es-ES" altLang="es-ES" sz="5400" dirty="0" smtClean="0"/>
          </a:p>
        </p:txBody>
      </p:sp>
      <p:sp>
        <p:nvSpPr>
          <p:cNvPr id="2" name="Rectangle 1"/>
          <p:cNvSpPr/>
          <p:nvPr/>
        </p:nvSpPr>
        <p:spPr>
          <a:xfrm>
            <a:off x="228600" y="1828800"/>
            <a:ext cx="8458200" cy="4339650"/>
          </a:xfrm>
          <a:prstGeom prst="rect">
            <a:avLst/>
          </a:prstGeom>
        </p:spPr>
        <p:txBody>
          <a:bodyPr wrap="square">
            <a:spAutoFit/>
          </a:bodyPr>
          <a:lstStyle/>
          <a:p>
            <a:pPr marL="457200" indent="-457200">
              <a:buFont typeface="Arial" panose="020B0604020202020204" pitchFamily="34" charset="0"/>
              <a:buChar char="•"/>
              <a:defRPr/>
            </a:pPr>
            <a:r>
              <a:rPr lang="en-US" altLang="es-ES" sz="3600" dirty="0" smtClean="0">
                <a:latin typeface="Calibri" panose="020F0502020204030204" pitchFamily="34" charset="0"/>
              </a:rPr>
              <a:t>Have structure in initial approach</a:t>
            </a:r>
            <a:endParaRPr lang="en-US" altLang="es-ES" sz="3600" dirty="0">
              <a:latin typeface="Calibri" panose="020F0502020204030204" pitchFamily="34" charset="0"/>
            </a:endParaRPr>
          </a:p>
          <a:p>
            <a:pPr marL="457200" indent="-457200">
              <a:buFont typeface="Arial" panose="020B0604020202020204" pitchFamily="34" charset="0"/>
              <a:buChar char="•"/>
              <a:defRPr/>
            </a:pPr>
            <a:r>
              <a:rPr lang="en-US" altLang="es-ES" sz="3600" dirty="0" smtClean="0">
                <a:latin typeface="Calibri" panose="020F0502020204030204" pitchFamily="34" charset="0"/>
              </a:rPr>
              <a:t>Plan for turn-over </a:t>
            </a:r>
            <a:r>
              <a:rPr lang="en-US" altLang="es-ES" sz="3600" dirty="0">
                <a:latin typeface="Calibri" panose="020F0502020204030204" pitchFamily="34" charset="0"/>
              </a:rPr>
              <a:t>in program champion </a:t>
            </a:r>
          </a:p>
          <a:p>
            <a:pPr marL="508000">
              <a:tabLst>
                <a:tab pos="457200" algn="l"/>
              </a:tabLst>
              <a:defRPr/>
            </a:pPr>
            <a:r>
              <a:rPr lang="en-US" altLang="es-ES" sz="3200" dirty="0" smtClean="0">
                <a:latin typeface="Calibri" panose="020F0502020204030204" pitchFamily="34" charset="0"/>
              </a:rPr>
              <a:t>- Embed </a:t>
            </a:r>
            <a:r>
              <a:rPr lang="en-US" altLang="es-ES" sz="3200" dirty="0">
                <a:latin typeface="Calibri" panose="020F0502020204030204" pitchFamily="34" charset="0"/>
              </a:rPr>
              <a:t>staff at </a:t>
            </a:r>
            <a:r>
              <a:rPr lang="en-US" altLang="es-ES" sz="3200" dirty="0" smtClean="0">
                <a:latin typeface="Calibri" panose="020F0502020204030204" pitchFamily="34" charset="0"/>
              </a:rPr>
              <a:t>the beginning</a:t>
            </a:r>
          </a:p>
          <a:p>
            <a:pPr marL="508000">
              <a:tabLst>
                <a:tab pos="457200" algn="l"/>
              </a:tabLst>
              <a:defRPr/>
            </a:pPr>
            <a:r>
              <a:rPr lang="en-US" altLang="es-ES" sz="3200" dirty="0" smtClean="0">
                <a:latin typeface="Calibri" panose="020F0502020204030204" pitchFamily="34" charset="0"/>
              </a:rPr>
              <a:t>- Ensure early institutionalization</a:t>
            </a:r>
            <a:endParaRPr lang="en-US" altLang="es-ES" sz="3200" dirty="0">
              <a:latin typeface="Calibri" panose="020F0502020204030204" pitchFamily="34" charset="0"/>
            </a:endParaRPr>
          </a:p>
          <a:p>
            <a:pPr marL="457200" indent="-457200">
              <a:buFont typeface="Arial" panose="020B0604020202020204" pitchFamily="34" charset="0"/>
              <a:buChar char="•"/>
              <a:defRPr/>
            </a:pPr>
            <a:r>
              <a:rPr lang="en-US" altLang="es-ES" sz="3600" dirty="0" smtClean="0">
                <a:latin typeface="Calibri" panose="020F0502020204030204" pitchFamily="34" charset="0"/>
              </a:rPr>
              <a:t>Outcome AND process measures</a:t>
            </a:r>
          </a:p>
          <a:p>
            <a:pPr marL="457200">
              <a:defRPr/>
            </a:pPr>
            <a:r>
              <a:rPr lang="en-US" altLang="es-ES" sz="3600" dirty="0" smtClean="0">
                <a:latin typeface="Calibri" panose="020F0502020204030204" pitchFamily="34" charset="0"/>
              </a:rPr>
              <a:t>- </a:t>
            </a:r>
            <a:r>
              <a:rPr lang="en-US" altLang="es-ES" sz="3200" dirty="0" smtClean="0">
                <a:latin typeface="Calibri" panose="020F0502020204030204" pitchFamily="34" charset="0"/>
              </a:rPr>
              <a:t>Walk through</a:t>
            </a:r>
          </a:p>
          <a:p>
            <a:pPr marL="457200">
              <a:defRPr/>
            </a:pPr>
            <a:endParaRPr lang="en-US" altLang="es-ES" sz="3200" dirty="0">
              <a:latin typeface="Calibri" panose="020F0502020204030204" pitchFamily="34" charset="0"/>
            </a:endParaRPr>
          </a:p>
          <a:p>
            <a:pPr>
              <a:defRPr/>
            </a:pPr>
            <a:endParaRPr lang="en-US" altLang="es-ES" sz="3600" dirty="0">
              <a:latin typeface="Calibri" panose="020F0502020204030204" pitchFamily="34" charset="0"/>
            </a:endParaRPr>
          </a:p>
        </p:txBody>
      </p:sp>
    </p:spTree>
    <p:extLst>
      <p:ext uri="{BB962C8B-B14F-4D97-AF65-F5344CB8AC3E}">
        <p14:creationId xmlns:p14="http://schemas.microsoft.com/office/powerpoint/2010/main" val="978166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br>
              <a:rPr lang="en-US" altLang="es-ES" dirty="0" smtClean="0"/>
            </a:br>
            <a:r>
              <a:rPr lang="en-US" altLang="es-ES" dirty="0" smtClean="0"/>
              <a:t>Demonstrating Impacts &amp; Value</a:t>
            </a:r>
            <a:endParaRPr lang="es-ES" altLang="es-ES" sz="5400" dirty="0" smtClean="0"/>
          </a:p>
        </p:txBody>
      </p:sp>
      <p:sp>
        <p:nvSpPr>
          <p:cNvPr id="3" name="Content Placeholder 2"/>
          <p:cNvSpPr>
            <a:spLocks noGrp="1"/>
          </p:cNvSpPr>
          <p:nvPr>
            <p:ph idx="1"/>
          </p:nvPr>
        </p:nvSpPr>
        <p:spPr>
          <a:xfrm>
            <a:off x="457200" y="1798638"/>
            <a:ext cx="8229600" cy="4373562"/>
          </a:xfrm>
        </p:spPr>
        <p:txBody>
          <a:bodyPr/>
          <a:lstStyle/>
          <a:p>
            <a:pPr marL="215900" indent="0">
              <a:buNone/>
              <a:defRPr/>
            </a:pPr>
            <a:r>
              <a:rPr lang="en-US" dirty="0" smtClean="0"/>
              <a:t>In our Pilot while overall PAVS increased…</a:t>
            </a:r>
          </a:p>
          <a:p>
            <a:pPr lvl="1">
              <a:defRPr/>
            </a:pPr>
            <a:endParaRPr lang="es-ES" dirty="0"/>
          </a:p>
        </p:txBody>
      </p:sp>
      <p:graphicFrame>
        <p:nvGraphicFramePr>
          <p:cNvPr id="2" name="Table 1"/>
          <p:cNvGraphicFramePr>
            <a:graphicFrameLocks noGrp="1"/>
          </p:cNvGraphicFramePr>
          <p:nvPr>
            <p:extLst/>
          </p:nvPr>
        </p:nvGraphicFramePr>
        <p:xfrm>
          <a:off x="457200" y="3213194"/>
          <a:ext cx="8229600" cy="1358806"/>
        </p:xfrm>
        <a:graphic>
          <a:graphicData uri="http://schemas.openxmlformats.org/drawingml/2006/table">
            <a:tbl>
              <a:tblPr firstRow="1" firstCol="1" bandRow="1">
                <a:tableStyleId>{BD24E660-820C-4D56-BD1D-19D53193A1B7}</a:tableStyleId>
              </a:tblPr>
              <a:tblGrid>
                <a:gridCol w="2743200"/>
                <a:gridCol w="2743200"/>
                <a:gridCol w="2743200"/>
              </a:tblGrid>
              <a:tr h="679403">
                <a:tc>
                  <a:txBody>
                    <a:bodyPr/>
                    <a:lstStyle/>
                    <a:p>
                      <a:pPr marL="0" marR="0" algn="ctr">
                        <a:lnSpc>
                          <a:spcPct val="115000"/>
                        </a:lnSpc>
                        <a:spcBef>
                          <a:spcPts val="0"/>
                        </a:spcBef>
                        <a:spcAft>
                          <a:spcPts val="0"/>
                        </a:spcAft>
                      </a:pPr>
                      <a:r>
                        <a:rPr lang="en-US" sz="3400" b="1" dirty="0">
                          <a:effectLst/>
                          <a:latin typeface="Calibri" panose="020F0502020204030204" pitchFamily="34" charset="0"/>
                        </a:rPr>
                        <a:t>Baseline</a:t>
                      </a:r>
                      <a:endParaRPr lang="en-US" sz="3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400" b="1" dirty="0">
                          <a:effectLst/>
                          <a:latin typeface="Calibri" panose="020F0502020204030204" pitchFamily="34" charset="0"/>
                        </a:rPr>
                        <a:t>6-week</a:t>
                      </a:r>
                      <a:endParaRPr lang="en-US" sz="3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400" b="1" dirty="0">
                          <a:effectLst/>
                          <a:latin typeface="Calibri" panose="020F0502020204030204" pitchFamily="34" charset="0"/>
                        </a:rPr>
                        <a:t>18-week</a:t>
                      </a:r>
                      <a:endParaRPr lang="en-US" sz="3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9403">
                <a:tc>
                  <a:txBody>
                    <a:bodyPr/>
                    <a:lstStyle/>
                    <a:p>
                      <a:pPr marL="0" marR="0" algn="ctr">
                        <a:lnSpc>
                          <a:spcPct val="115000"/>
                        </a:lnSpc>
                        <a:spcBef>
                          <a:spcPts val="0"/>
                        </a:spcBef>
                        <a:spcAft>
                          <a:spcPts val="0"/>
                        </a:spcAft>
                      </a:pPr>
                      <a:r>
                        <a:rPr lang="en-US" sz="3400" dirty="0">
                          <a:effectLst/>
                          <a:latin typeface="Calibri" panose="020F0502020204030204" pitchFamily="34" charset="0"/>
                        </a:rPr>
                        <a:t>35.7</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400" dirty="0" smtClean="0">
                          <a:effectLst/>
                          <a:latin typeface="Calibri" panose="020F0502020204030204" pitchFamily="34" charset="0"/>
                        </a:rPr>
                        <a:t>61.8  </a:t>
                      </a:r>
                      <a:r>
                        <a:rPr lang="en-US" sz="3400" b="1" dirty="0" smtClean="0">
                          <a:solidFill>
                            <a:srgbClr val="00B050"/>
                          </a:solidFill>
                          <a:effectLst/>
                          <a:latin typeface="Calibri" panose="020F0502020204030204" pitchFamily="34" charset="0"/>
                          <a:sym typeface="Wingdings" panose="05000000000000000000" pitchFamily="2" charset="2"/>
                        </a:rPr>
                        <a:t></a:t>
                      </a:r>
                      <a:endParaRPr lang="en-US" sz="3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400" dirty="0" smtClean="0">
                          <a:effectLst/>
                          <a:latin typeface="Calibri" panose="020F0502020204030204" pitchFamily="34" charset="0"/>
                        </a:rPr>
                        <a:t>55.2  </a:t>
                      </a:r>
                      <a:r>
                        <a:rPr lang="en-US" sz="3400" b="1" dirty="0" smtClean="0">
                          <a:solidFill>
                            <a:srgbClr val="FF0000"/>
                          </a:solidFill>
                          <a:effectLst/>
                          <a:latin typeface="Calibri" panose="020F0502020204030204" pitchFamily="34" charset="0"/>
                          <a:sym typeface="Wingdings" panose="05000000000000000000" pitchFamily="2" charset="2"/>
                        </a:rPr>
                        <a:t></a:t>
                      </a:r>
                      <a:endParaRPr lang="en-US" sz="3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490712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r>
              <a:rPr lang="en-US" altLang="es-ES" dirty="0"/>
              <a:t/>
            </a:r>
            <a:br>
              <a:rPr lang="en-US" altLang="es-ES" dirty="0"/>
            </a:br>
            <a:r>
              <a:rPr lang="en-US" altLang="es-ES" dirty="0"/>
              <a:t>Demonstrating Impacts &amp; Value</a:t>
            </a:r>
            <a:endParaRPr lang="es-ES" altLang="es-ES" sz="5400" dirty="0" smtClean="0"/>
          </a:p>
        </p:txBody>
      </p:sp>
      <p:sp>
        <p:nvSpPr>
          <p:cNvPr id="3" name="Content Placeholder 2"/>
          <p:cNvSpPr>
            <a:spLocks noGrp="1"/>
          </p:cNvSpPr>
          <p:nvPr>
            <p:ph idx="1"/>
          </p:nvPr>
        </p:nvSpPr>
        <p:spPr>
          <a:xfrm>
            <a:off x="228600" y="1955260"/>
            <a:ext cx="8686800" cy="4373562"/>
          </a:xfrm>
        </p:spPr>
        <p:txBody>
          <a:bodyPr/>
          <a:lstStyle/>
          <a:p>
            <a:pPr>
              <a:defRPr/>
            </a:pPr>
            <a:r>
              <a:rPr lang="en-US" sz="3600" dirty="0" smtClean="0"/>
              <a:t> Self-report vs. actual measures </a:t>
            </a:r>
          </a:p>
          <a:p>
            <a:pPr marL="647700" lvl="1" indent="0">
              <a:buNone/>
              <a:defRPr/>
            </a:pPr>
            <a:endParaRPr lang="en-US" sz="3200" dirty="0" smtClean="0"/>
          </a:p>
          <a:p>
            <a:pPr lvl="1">
              <a:defRPr/>
            </a:pPr>
            <a:endParaRPr lang="en-US" dirty="0" smtClean="0"/>
          </a:p>
          <a:p>
            <a:pPr marL="457200" lvl="1" indent="0">
              <a:buFont typeface="Symbol" pitchFamily="18" charset="2"/>
              <a:buNone/>
              <a:defRPr/>
            </a:pPr>
            <a:endParaRPr lang="en-US" dirty="0" smtClean="0"/>
          </a:p>
          <a:p>
            <a:pPr lvl="1">
              <a:defRPr/>
            </a:pPr>
            <a:endParaRPr lang="es-ES" dirty="0"/>
          </a:p>
        </p:txBody>
      </p:sp>
      <p:pic>
        <p:nvPicPr>
          <p:cNvPr id="4" name="Picture 3"/>
          <p:cNvPicPr>
            <a:picLocks noChangeAspect="1"/>
          </p:cNvPicPr>
          <p:nvPr/>
        </p:nvPicPr>
        <p:blipFill rotWithShape="1">
          <a:blip r:embed="rId3"/>
          <a:srcRect t="5387"/>
          <a:stretch/>
        </p:blipFill>
        <p:spPr>
          <a:xfrm>
            <a:off x="919162" y="3200400"/>
            <a:ext cx="7305675" cy="2676525"/>
          </a:xfrm>
          <a:prstGeom prst="rect">
            <a:avLst/>
          </a:prstGeom>
          <a:ln>
            <a:noFill/>
          </a:ln>
          <a:effectLst>
            <a:outerShdw blurRad="127000" dist="38100" dir="2700000" sx="102000" sy="102000" algn="tl" rotWithShape="0">
              <a:prstClr val="black">
                <a:alpha val="40000"/>
              </a:prstClr>
            </a:outerShdw>
          </a:effectLst>
        </p:spPr>
      </p:pic>
    </p:spTree>
    <p:extLst>
      <p:ext uri="{BB962C8B-B14F-4D97-AF65-F5344CB8AC3E}">
        <p14:creationId xmlns:p14="http://schemas.microsoft.com/office/powerpoint/2010/main" val="1797668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br>
              <a:rPr lang="en-US" altLang="es-ES" dirty="0" smtClean="0"/>
            </a:br>
            <a:r>
              <a:rPr lang="en-US" altLang="es-ES" dirty="0" smtClean="0"/>
              <a:t>Cost</a:t>
            </a:r>
            <a:endParaRPr lang="es-ES" altLang="es-ES" sz="5400" dirty="0" smtClean="0"/>
          </a:p>
        </p:txBody>
      </p:sp>
      <p:sp>
        <p:nvSpPr>
          <p:cNvPr id="3" name="Content Placeholder 2"/>
          <p:cNvSpPr>
            <a:spLocks noGrp="1"/>
          </p:cNvSpPr>
          <p:nvPr>
            <p:ph idx="1"/>
          </p:nvPr>
        </p:nvSpPr>
        <p:spPr>
          <a:xfrm>
            <a:off x="457200" y="1798638"/>
            <a:ext cx="8229600" cy="4373562"/>
          </a:xfrm>
        </p:spPr>
        <p:txBody>
          <a:bodyPr/>
          <a:lstStyle/>
          <a:p>
            <a:pPr>
              <a:defRPr/>
            </a:pPr>
            <a:r>
              <a:rPr lang="en-US" sz="3600" dirty="0" smtClean="0"/>
              <a:t> Scalable based on resources</a:t>
            </a:r>
          </a:p>
          <a:p>
            <a:pPr>
              <a:defRPr/>
            </a:pPr>
            <a:r>
              <a:rPr lang="en-US" sz="3600" dirty="0"/>
              <a:t> </a:t>
            </a:r>
            <a:r>
              <a:rPr lang="en-US" sz="3600" dirty="0" smtClean="0"/>
              <a:t>Current costs to date:</a:t>
            </a:r>
          </a:p>
          <a:p>
            <a:pPr lvl="1">
              <a:defRPr/>
            </a:pPr>
            <a:r>
              <a:rPr lang="en-US" sz="3200" dirty="0"/>
              <a:t> </a:t>
            </a:r>
            <a:r>
              <a:rPr lang="en-US" sz="3200" dirty="0" smtClean="0"/>
              <a:t>Referral network lunch</a:t>
            </a:r>
          </a:p>
          <a:p>
            <a:pPr lvl="1">
              <a:defRPr/>
            </a:pPr>
            <a:r>
              <a:rPr lang="en-US" sz="3200" dirty="0" smtClean="0"/>
              <a:t> Printed materials (RX pads, referral sheets)</a:t>
            </a:r>
          </a:p>
          <a:p>
            <a:pPr>
              <a:defRPr/>
            </a:pPr>
            <a:r>
              <a:rPr lang="en-US" sz="3600" dirty="0" smtClean="0"/>
              <a:t> Most significant cost = staff time</a:t>
            </a:r>
            <a:endParaRPr lang="en-US" dirty="0" smtClean="0"/>
          </a:p>
          <a:p>
            <a:pPr marL="457200" lvl="1" indent="0">
              <a:buFont typeface="Symbol" pitchFamily="18" charset="2"/>
              <a:buNone/>
              <a:defRPr/>
            </a:pPr>
            <a:endParaRPr lang="en-US" dirty="0" smtClean="0"/>
          </a:p>
          <a:p>
            <a:pPr lvl="1">
              <a:defRPr/>
            </a:pPr>
            <a:endParaRPr lang="es-ES" dirty="0"/>
          </a:p>
        </p:txBody>
      </p:sp>
    </p:spTree>
    <p:extLst>
      <p:ext uri="{BB962C8B-B14F-4D97-AF65-F5344CB8AC3E}">
        <p14:creationId xmlns:p14="http://schemas.microsoft.com/office/powerpoint/2010/main" val="1301503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Lesson Learned: </a:t>
            </a:r>
            <a:br>
              <a:rPr lang="en-US" altLang="es-ES" dirty="0" smtClean="0"/>
            </a:br>
            <a:r>
              <a:rPr lang="en-US" altLang="es-ES" dirty="0" smtClean="0"/>
              <a:t>Time</a:t>
            </a:r>
            <a:endParaRPr lang="es-ES" altLang="es-ES" sz="5400" dirty="0" smtClean="0"/>
          </a:p>
        </p:txBody>
      </p:sp>
      <p:sp>
        <p:nvSpPr>
          <p:cNvPr id="3" name="Content Placeholder 2"/>
          <p:cNvSpPr>
            <a:spLocks noGrp="1"/>
          </p:cNvSpPr>
          <p:nvPr>
            <p:ph idx="1"/>
          </p:nvPr>
        </p:nvSpPr>
        <p:spPr>
          <a:xfrm>
            <a:off x="0" y="1798638"/>
            <a:ext cx="9144000" cy="4373562"/>
          </a:xfrm>
        </p:spPr>
        <p:txBody>
          <a:bodyPr/>
          <a:lstStyle/>
          <a:p>
            <a:pPr marL="215900" indent="0">
              <a:buNone/>
              <a:defRPr/>
            </a:pPr>
            <a:r>
              <a:rPr lang="en-US" sz="4400" dirty="0" smtClean="0"/>
              <a:t>Time to: </a:t>
            </a:r>
          </a:p>
          <a:p>
            <a:pPr>
              <a:defRPr/>
            </a:pPr>
            <a:r>
              <a:rPr lang="en-US" sz="3600" dirty="0" smtClean="0"/>
              <a:t> Thoughtfully plan materials needed</a:t>
            </a:r>
          </a:p>
          <a:p>
            <a:pPr lvl="1">
              <a:defRPr/>
            </a:pPr>
            <a:r>
              <a:rPr lang="en-US" sz="3200" dirty="0" smtClean="0"/>
              <a:t> Prescription and referral form; Processes and procedures</a:t>
            </a:r>
          </a:p>
          <a:p>
            <a:pPr>
              <a:defRPr/>
            </a:pPr>
            <a:r>
              <a:rPr lang="en-US" sz="3600" dirty="0" smtClean="0"/>
              <a:t> Develop and sustain partnerships</a:t>
            </a:r>
          </a:p>
          <a:p>
            <a:pPr lvl="1">
              <a:defRPr/>
            </a:pPr>
            <a:r>
              <a:rPr lang="en-US" sz="3200" dirty="0" smtClean="0"/>
              <a:t>Referral Network members; Clinic partners </a:t>
            </a:r>
          </a:p>
          <a:p>
            <a:pPr>
              <a:defRPr/>
            </a:pPr>
            <a:r>
              <a:rPr lang="en-US" sz="3600" dirty="0"/>
              <a:t> </a:t>
            </a:r>
            <a:r>
              <a:rPr lang="en-US" sz="3600" dirty="0" smtClean="0"/>
              <a:t>Patient Follow-up </a:t>
            </a:r>
          </a:p>
          <a:p>
            <a:pPr>
              <a:defRPr/>
            </a:pPr>
            <a:r>
              <a:rPr lang="en-US" sz="3600" dirty="0" smtClean="0"/>
              <a:t> Evaluate</a:t>
            </a:r>
            <a:endParaRPr lang="en-US" dirty="0"/>
          </a:p>
          <a:p>
            <a:pPr lvl="1">
              <a:defRPr/>
            </a:pPr>
            <a:endParaRPr lang="en-US" dirty="0" smtClean="0"/>
          </a:p>
          <a:p>
            <a:pPr marL="457200" lvl="1" indent="0">
              <a:buFont typeface="Symbol" pitchFamily="18" charset="2"/>
              <a:buNone/>
              <a:defRPr/>
            </a:pPr>
            <a:endParaRPr lang="en-US" dirty="0" smtClean="0"/>
          </a:p>
          <a:p>
            <a:pPr lvl="1">
              <a:defRPr/>
            </a:pPr>
            <a:endParaRPr lang="es-ES" dirty="0"/>
          </a:p>
        </p:txBody>
      </p:sp>
    </p:spTree>
    <p:extLst>
      <p:ext uri="{BB962C8B-B14F-4D97-AF65-F5344CB8AC3E}">
        <p14:creationId xmlns:p14="http://schemas.microsoft.com/office/powerpoint/2010/main" val="239046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Chatham County, NC</a:t>
            </a:r>
            <a:endParaRPr lang="en-US" dirty="0"/>
          </a:p>
        </p:txBody>
      </p:sp>
      <p:grpSp>
        <p:nvGrpSpPr>
          <p:cNvPr id="20" name="Group 19"/>
          <p:cNvGrpSpPr/>
          <p:nvPr/>
        </p:nvGrpSpPr>
        <p:grpSpPr>
          <a:xfrm>
            <a:off x="558800" y="2057400"/>
            <a:ext cx="8026400" cy="3007224"/>
            <a:chOff x="431800" y="2057400"/>
            <a:chExt cx="8026400" cy="3007224"/>
          </a:xfrm>
        </p:grpSpPr>
        <p:pic>
          <p:nvPicPr>
            <p:cNvPr id="1026" name="Picture 2" descr="Image result for North Car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057400"/>
              <a:ext cx="8026400" cy="30072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Oval 17"/>
            <p:cNvSpPr/>
            <p:nvPr/>
          </p:nvSpPr>
          <p:spPr>
            <a:xfrm>
              <a:off x="4648200" y="2743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
          <p:cNvSpPr txBox="1">
            <a:spLocks/>
          </p:cNvSpPr>
          <p:nvPr/>
        </p:nvSpPr>
        <p:spPr>
          <a:xfrm>
            <a:off x="457200" y="4876800"/>
            <a:ext cx="8229600" cy="6858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27000" algn="l" rtl="0">
              <a:lnSpc>
                <a:spcPct val="100000"/>
              </a:lnSpc>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lnSpc>
                <a:spcPct val="100000"/>
              </a:lnSpc>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lnSpc>
                <a:spcPct val="100000"/>
              </a:lnSpc>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lnSpc>
                <a:spcPct val="100000"/>
              </a:lnSpc>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15900" indent="0" algn="ctr">
              <a:buNone/>
            </a:pPr>
            <a:r>
              <a:rPr lang="en-US" dirty="0" smtClean="0"/>
              <a:t>Population: 72,243 </a:t>
            </a:r>
            <a:r>
              <a:rPr lang="en-US" b="0" dirty="0" smtClean="0"/>
              <a:t>(</a:t>
            </a:r>
            <a:r>
              <a:rPr lang="en-US" b="0" i="1" dirty="0" smtClean="0"/>
              <a:t>2017 estimates</a:t>
            </a:r>
            <a:r>
              <a:rPr lang="en-US" b="0" dirty="0" smtClean="0"/>
              <a:t>)</a:t>
            </a:r>
          </a:p>
          <a:p>
            <a:pPr marL="215900" indent="0" algn="ctr">
              <a:buNone/>
            </a:pPr>
            <a:r>
              <a:rPr lang="en-US" dirty="0" smtClean="0"/>
              <a:t>Area: 710m</a:t>
            </a:r>
            <a:r>
              <a:rPr lang="en-US" baseline="30000" dirty="0" smtClean="0"/>
              <a:t>2</a:t>
            </a:r>
            <a:r>
              <a:rPr lang="en-US" dirty="0" smtClean="0"/>
              <a:t> </a:t>
            </a:r>
            <a:r>
              <a:rPr lang="en-US" b="0" i="1" dirty="0" smtClean="0"/>
              <a:t>(~hr from corner to corner</a:t>
            </a:r>
            <a:r>
              <a:rPr lang="en-US" b="0" dirty="0" smtClean="0"/>
              <a:t>)</a:t>
            </a:r>
            <a:endParaRPr lang="es-ES" dirty="0"/>
          </a:p>
        </p:txBody>
      </p:sp>
      <p:sp>
        <p:nvSpPr>
          <p:cNvPr id="19" name="Rectangle 18"/>
          <p:cNvSpPr/>
          <p:nvPr/>
        </p:nvSpPr>
        <p:spPr>
          <a:xfrm>
            <a:off x="0" y="6627168"/>
            <a:ext cx="4572000" cy="230832"/>
          </a:xfrm>
          <a:prstGeom prst="rect">
            <a:avLst/>
          </a:prstGeom>
        </p:spPr>
        <p:txBody>
          <a:bodyPr>
            <a:spAutoFit/>
          </a:bodyPr>
          <a:lstStyle/>
          <a:p>
            <a:r>
              <a:rPr lang="en-US" sz="900" i="1" dirty="0"/>
              <a:t>https://www.census.gov/quickfacts/fact/table/chathamcountynorthcarolina/PST045217</a:t>
            </a:r>
          </a:p>
        </p:txBody>
      </p:sp>
    </p:spTree>
    <p:extLst>
      <p:ext uri="{BB962C8B-B14F-4D97-AF65-F5344CB8AC3E}">
        <p14:creationId xmlns:p14="http://schemas.microsoft.com/office/powerpoint/2010/main" val="169468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Our Next Steps</a:t>
            </a:r>
            <a:endParaRPr lang="es-ES" altLang="es-ES" sz="5400" dirty="0" smtClean="0"/>
          </a:p>
        </p:txBody>
      </p:sp>
      <p:sp>
        <p:nvSpPr>
          <p:cNvPr id="3" name="Content Placeholder 2"/>
          <p:cNvSpPr>
            <a:spLocks noGrp="1"/>
          </p:cNvSpPr>
          <p:nvPr>
            <p:ph idx="1"/>
          </p:nvPr>
        </p:nvSpPr>
        <p:spPr>
          <a:xfrm>
            <a:off x="457200" y="1570038"/>
            <a:ext cx="8229600" cy="4373562"/>
          </a:xfrm>
        </p:spPr>
        <p:txBody>
          <a:bodyPr/>
          <a:lstStyle/>
          <a:p>
            <a:pPr>
              <a:defRPr/>
            </a:pPr>
            <a:r>
              <a:rPr lang="en-US" sz="3200" dirty="0" smtClean="0"/>
              <a:t> </a:t>
            </a:r>
            <a:r>
              <a:rPr lang="en-US" sz="3200" b="0" dirty="0" smtClean="0"/>
              <a:t>Finish standardizing processes</a:t>
            </a:r>
          </a:p>
          <a:p>
            <a:pPr lvl="1">
              <a:defRPr/>
            </a:pPr>
            <a:r>
              <a:rPr lang="en-US" sz="2800" dirty="0" smtClean="0"/>
              <a:t> Standard agreement </a:t>
            </a:r>
          </a:p>
          <a:p>
            <a:pPr lvl="1">
              <a:defRPr/>
            </a:pPr>
            <a:r>
              <a:rPr lang="en-US" sz="2800" dirty="0" smtClean="0"/>
              <a:t> Clinic flow</a:t>
            </a:r>
          </a:p>
          <a:p>
            <a:pPr lvl="1">
              <a:defRPr/>
            </a:pPr>
            <a:r>
              <a:rPr lang="en-US" sz="2800" dirty="0" smtClean="0"/>
              <a:t> </a:t>
            </a:r>
            <a:r>
              <a:rPr lang="en-US" sz="2800" dirty="0"/>
              <a:t>Enrollment Form </a:t>
            </a:r>
            <a:endParaRPr lang="en-US" sz="2800" dirty="0" smtClean="0"/>
          </a:p>
          <a:p>
            <a:pPr lvl="1">
              <a:defRPr/>
            </a:pPr>
            <a:r>
              <a:rPr lang="en-US" sz="2800" dirty="0" smtClean="0"/>
              <a:t> Prescription </a:t>
            </a:r>
            <a:r>
              <a:rPr lang="en-US" sz="2800" dirty="0"/>
              <a:t>“formula</a:t>
            </a:r>
            <a:r>
              <a:rPr lang="en-US" sz="2800" dirty="0" smtClean="0"/>
              <a:t>”</a:t>
            </a:r>
          </a:p>
          <a:p>
            <a:pPr lvl="1">
              <a:defRPr/>
            </a:pPr>
            <a:r>
              <a:rPr lang="en-US" sz="2800" dirty="0" smtClean="0"/>
              <a:t> </a:t>
            </a:r>
            <a:r>
              <a:rPr lang="en-US" sz="2800" dirty="0"/>
              <a:t>Staff </a:t>
            </a:r>
            <a:r>
              <a:rPr lang="en-US" sz="2800" dirty="0" smtClean="0"/>
              <a:t>training</a:t>
            </a:r>
          </a:p>
          <a:p>
            <a:pPr>
              <a:defRPr/>
            </a:pPr>
            <a:r>
              <a:rPr lang="en-US" sz="3200" b="0" dirty="0" smtClean="0"/>
              <a:t> Begin recruiting and expanding providers	</a:t>
            </a:r>
          </a:p>
          <a:p>
            <a:pPr lvl="1">
              <a:buFontTx/>
              <a:buChar char="-"/>
              <a:defRPr/>
            </a:pPr>
            <a:r>
              <a:rPr lang="en-US" sz="2800" b="0" dirty="0" smtClean="0"/>
              <a:t> Develop a “business case” </a:t>
            </a:r>
          </a:p>
          <a:p>
            <a:pPr>
              <a:defRPr/>
            </a:pPr>
            <a:r>
              <a:rPr lang="en-US" sz="3200" b="0" dirty="0" smtClean="0"/>
              <a:t> Incorporate feedback that more </a:t>
            </a:r>
          </a:p>
          <a:p>
            <a:pPr marL="215900" indent="0">
              <a:buNone/>
              <a:defRPr/>
            </a:pPr>
            <a:r>
              <a:rPr lang="en-US" sz="3200" b="0" dirty="0" smtClean="0"/>
              <a:t>support is needed </a:t>
            </a:r>
            <a:endParaRPr lang="en-US" sz="3200" dirty="0"/>
          </a:p>
          <a:p>
            <a:pPr lvl="1">
              <a:defRPr/>
            </a:pPr>
            <a:endParaRPr lang="en-US" dirty="0" smtClean="0"/>
          </a:p>
          <a:p>
            <a:pPr marL="457200" lvl="1" indent="0">
              <a:buFont typeface="Symbol" pitchFamily="18" charset="2"/>
              <a:buNone/>
              <a:defRPr/>
            </a:pPr>
            <a:endParaRPr lang="en-US" dirty="0" smtClean="0"/>
          </a:p>
          <a:p>
            <a:pPr lvl="1">
              <a:defRPr/>
            </a:pPr>
            <a:endParaRPr lang="es-ES" dirty="0"/>
          </a:p>
        </p:txBody>
      </p:sp>
    </p:spTree>
    <p:extLst>
      <p:ext uri="{BB962C8B-B14F-4D97-AF65-F5344CB8AC3E}">
        <p14:creationId xmlns:p14="http://schemas.microsoft.com/office/powerpoint/2010/main" val="782253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0" y="1676400"/>
            <a:ext cx="9144000" cy="5181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hape 316"/>
          <p:cNvSpPr txBox="1">
            <a:spLocks/>
          </p:cNvSpPr>
          <p:nvPr/>
        </p:nvSpPr>
        <p:spPr>
          <a:xfrm>
            <a:off x="1600200" y="3276600"/>
            <a:ext cx="6400799" cy="156811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FFFFF"/>
              </a:buClr>
              <a:buSzPct val="25000"/>
              <a:buFont typeface="Arial"/>
              <a:buNone/>
            </a:pPr>
            <a:r>
              <a:rPr lang="en-US" sz="2000" b="1" dirty="0" smtClean="0">
                <a:solidFill>
                  <a:srgbClr val="FFFFFF"/>
                </a:solidFill>
                <a:sym typeface="Calibri"/>
              </a:rPr>
              <a:t>Sarah Weller Pegna</a:t>
            </a:r>
          </a:p>
          <a:p>
            <a:pPr algn="ctr">
              <a:buClr>
                <a:srgbClr val="FFFFFF"/>
              </a:buClr>
              <a:buSzPct val="25000"/>
              <a:buFont typeface="Arial"/>
              <a:buNone/>
            </a:pPr>
            <a:r>
              <a:rPr lang="en-US" sz="2000" b="1" dirty="0" smtClean="0">
                <a:solidFill>
                  <a:srgbClr val="FFFFFF"/>
                </a:solidFill>
              </a:rPr>
              <a:t>Alliance Coordinator</a:t>
            </a:r>
          </a:p>
          <a:p>
            <a:pPr algn="ctr">
              <a:buClr>
                <a:srgbClr val="FFFFFF"/>
              </a:buClr>
              <a:buSzPct val="25000"/>
              <a:buFont typeface="Arial"/>
              <a:buNone/>
            </a:pPr>
            <a:r>
              <a:rPr lang="en-US" sz="2000" b="1" dirty="0" smtClean="0">
                <a:solidFill>
                  <a:srgbClr val="FFFFFF"/>
                </a:solidFill>
                <a:sym typeface="Calibri"/>
              </a:rPr>
              <a:t>Chatham Health Alliance</a:t>
            </a:r>
          </a:p>
          <a:p>
            <a:pPr algn="ctr">
              <a:spcBef>
                <a:spcPts val="640"/>
              </a:spcBef>
              <a:buClr>
                <a:srgbClr val="FFFFFF"/>
              </a:buClr>
              <a:buSzPct val="25000"/>
              <a:buFont typeface="Arial"/>
              <a:buNone/>
            </a:pPr>
            <a:r>
              <a:rPr lang="en-US" sz="2000" b="1" u="sng" dirty="0" smtClean="0">
                <a:solidFill>
                  <a:schemeClr val="hlink"/>
                </a:solidFill>
                <a:sym typeface="Calibri"/>
                <a:hlinkClick r:id="rId3"/>
              </a:rPr>
              <a:t>sarah.weller@chathamnc.org</a:t>
            </a:r>
          </a:p>
          <a:p>
            <a:pPr algn="ctr">
              <a:spcBef>
                <a:spcPts val="640"/>
              </a:spcBef>
              <a:buClr>
                <a:srgbClr val="FFFFFF"/>
              </a:buClr>
              <a:buSzPct val="25000"/>
              <a:buFont typeface="Arial"/>
              <a:buNone/>
            </a:pPr>
            <a:r>
              <a:rPr lang="en-US" sz="2000" b="1" dirty="0" smtClean="0">
                <a:solidFill>
                  <a:srgbClr val="FFFFFF"/>
                </a:solidFill>
                <a:sym typeface="Calibri"/>
              </a:rPr>
              <a:t>919-545-8443</a:t>
            </a:r>
          </a:p>
          <a:p>
            <a:pPr algn="ctr">
              <a:spcBef>
                <a:spcPts val="640"/>
              </a:spcBef>
              <a:buClr>
                <a:schemeClr val="lt1"/>
              </a:buClr>
              <a:buSzPct val="25000"/>
              <a:buFont typeface="Arial"/>
              <a:buNone/>
            </a:pPr>
            <a:endParaRPr lang="en-US" sz="4400" b="1" dirty="0">
              <a:solidFill>
                <a:srgbClr val="FFFFFF"/>
              </a:solidFill>
              <a:latin typeface="Calibri"/>
              <a:ea typeface="Calibri"/>
              <a:cs typeface="Calibri"/>
              <a:sym typeface="Calibri"/>
            </a:endParaRPr>
          </a:p>
        </p:txBody>
      </p:sp>
      <p:sp>
        <p:nvSpPr>
          <p:cNvPr id="6" name="Rectangle 5"/>
          <p:cNvSpPr/>
          <p:nvPr/>
        </p:nvSpPr>
        <p:spPr>
          <a:xfrm>
            <a:off x="0" y="0"/>
            <a:ext cx="91440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4176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600" y="228600"/>
            <a:ext cx="8229600" cy="11430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1"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1"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1"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1"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1" i="0" u="none" strike="noStrike" cap="none">
                <a:solidFill>
                  <a:schemeClr val="dk1"/>
                </a:solidFill>
                <a:latin typeface="Calibri"/>
                <a:ea typeface="Calibri"/>
                <a:cs typeface="Calibri"/>
                <a:sym typeface="Calibri"/>
              </a:defRPr>
            </a:lvl9pPr>
          </a:lstStyle>
          <a:p>
            <a:r>
              <a:rPr lang="en-US" dirty="0" smtClean="0">
                <a:solidFill>
                  <a:schemeClr val="bg1"/>
                </a:solidFill>
              </a:rPr>
              <a:t>Contact Information:</a:t>
            </a:r>
            <a:endParaRPr lang="en-US" dirty="0">
              <a:solidFill>
                <a:schemeClr val="bg1"/>
              </a:solidFill>
            </a:endParaRPr>
          </a:p>
        </p:txBody>
      </p:sp>
    </p:spTree>
    <p:extLst>
      <p:ext uri="{BB962C8B-B14F-4D97-AF65-F5344CB8AC3E}">
        <p14:creationId xmlns:p14="http://schemas.microsoft.com/office/powerpoint/2010/main" val="15351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6477000" y="5867400"/>
            <a:ext cx="2666999" cy="990599"/>
          </a:xfrm>
          <a:prstGeom prst="rect">
            <a:avLst/>
          </a:prstGeom>
          <a:solidFill>
            <a:schemeClr val="lt1"/>
          </a:solidFill>
          <a:ln w="254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63" name="Shape 1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The Chatham Health Alliance</a:t>
            </a:r>
          </a:p>
        </p:txBody>
      </p:sp>
      <p:sp>
        <p:nvSpPr>
          <p:cNvPr id="164" name="Shape 164"/>
          <p:cNvSpPr txBox="1">
            <a:spLocks noGrp="1"/>
          </p:cNvSpPr>
          <p:nvPr>
            <p:ph type="body" idx="1"/>
          </p:nvPr>
        </p:nvSpPr>
        <p:spPr>
          <a:xfrm>
            <a:off x="114300" y="3413125"/>
            <a:ext cx="8915400" cy="2759075"/>
          </a:xfrm>
          <a:prstGeom prst="rect">
            <a:avLst/>
          </a:prstGeom>
          <a:noFill/>
          <a:ln>
            <a:noFill/>
          </a:ln>
        </p:spPr>
        <p:txBody>
          <a:bodyPr lIns="91425" tIns="45700" rIns="91425" bIns="45700" anchor="t" anchorCtr="0">
            <a:noAutofit/>
          </a:bodyPr>
          <a:lstStyle/>
          <a:p>
            <a:pPr marL="0" indent="0" algn="ctr">
              <a:spcBef>
                <a:spcPts val="0"/>
              </a:spcBef>
              <a:buSzPct val="25000"/>
              <a:buNone/>
            </a:pPr>
            <a:r>
              <a:rPr lang="en-US" sz="3600" b="1" i="1" u="none" strike="noStrike" cap="none" dirty="0" smtClean="0">
                <a:solidFill>
                  <a:schemeClr val="dk1"/>
                </a:solidFill>
                <a:sym typeface="Calibri"/>
              </a:rPr>
              <a:t>“</a:t>
            </a:r>
            <a:r>
              <a:rPr lang="en-US" sz="3600" dirty="0"/>
              <a:t>To bring organizations and residents together to work on issues affecting health </a:t>
            </a:r>
            <a:endParaRPr lang="en-US" sz="3600" dirty="0" smtClean="0"/>
          </a:p>
          <a:p>
            <a:pPr marL="0" indent="0" algn="ctr">
              <a:spcBef>
                <a:spcPts val="0"/>
              </a:spcBef>
              <a:buSzPct val="25000"/>
              <a:buNone/>
            </a:pPr>
            <a:r>
              <a:rPr lang="en-US" sz="3600" dirty="0" smtClean="0"/>
              <a:t>in </a:t>
            </a:r>
            <a:r>
              <a:rPr lang="en-US" sz="3600" dirty="0"/>
              <a:t>Chatham County, with a focus </a:t>
            </a:r>
            <a:r>
              <a:rPr lang="en-US" sz="3600" dirty="0" smtClean="0"/>
              <a:t>on</a:t>
            </a:r>
          </a:p>
          <a:p>
            <a:pPr marL="0" indent="0" algn="ctr">
              <a:spcBef>
                <a:spcPts val="0"/>
              </a:spcBef>
              <a:buSzPct val="25000"/>
              <a:buNone/>
            </a:pPr>
            <a:r>
              <a:rPr lang="en-US" sz="3600" dirty="0" smtClean="0"/>
              <a:t> </a:t>
            </a:r>
            <a:r>
              <a:rPr lang="en-US" sz="3600" dirty="0"/>
              <a:t>the health priorities identified in the Community Health Assessment</a:t>
            </a:r>
            <a:r>
              <a:rPr lang="en-US" sz="3600" dirty="0" smtClean="0"/>
              <a:t>.</a:t>
            </a:r>
            <a:r>
              <a:rPr lang="en-US" sz="3600" b="1" i="1" u="none" strike="noStrike" cap="none" dirty="0" smtClean="0">
                <a:solidFill>
                  <a:schemeClr val="dk1"/>
                </a:solidFill>
                <a:sym typeface="Calibri"/>
              </a:rPr>
              <a:t>”</a:t>
            </a:r>
            <a:endParaRPr lang="en-US" sz="3600" b="1" i="1" u="none" strike="noStrike" cap="none" dirty="0">
              <a:solidFill>
                <a:schemeClr val="dk1"/>
              </a:solidFill>
              <a:sym typeface="Calibri"/>
            </a:endParaRPr>
          </a:p>
        </p:txBody>
      </p:sp>
      <p:pic>
        <p:nvPicPr>
          <p:cNvPr id="165" name="Shape 165" descr="S:\Community &amp; Family Health Connections (CFHC)\Chatham Health Alliance\Key Documents\Logos\Chatham.eps"/>
          <p:cNvPicPr preferRelativeResize="0"/>
          <p:nvPr/>
        </p:nvPicPr>
        <p:blipFill rotWithShape="1">
          <a:blip r:embed="rId3">
            <a:alphaModFix/>
          </a:blip>
          <a:srcRect l="14624" t="33108" r="9683" b="38017"/>
          <a:stretch/>
        </p:blipFill>
        <p:spPr>
          <a:xfrm>
            <a:off x="1687511" y="1590675"/>
            <a:ext cx="5768974" cy="1762124"/>
          </a:xfrm>
          <a:prstGeom prst="rect">
            <a:avLst/>
          </a:prstGeom>
          <a:noFill/>
          <a:ln>
            <a:noFill/>
          </a:ln>
        </p:spPr>
      </p:pic>
      <p:sp>
        <p:nvSpPr>
          <p:cNvPr id="2" name="Rectangle 1"/>
          <p:cNvSpPr/>
          <p:nvPr/>
        </p:nvSpPr>
        <p:spPr>
          <a:xfrm>
            <a:off x="0" y="6627168"/>
            <a:ext cx="2255746" cy="230832"/>
          </a:xfrm>
          <a:prstGeom prst="rect">
            <a:avLst/>
          </a:prstGeom>
        </p:spPr>
        <p:txBody>
          <a:bodyPr wrap="none">
            <a:spAutoFit/>
          </a:bodyPr>
          <a:lstStyle/>
          <a:p>
            <a:r>
              <a:rPr lang="en-US" sz="900" i="1" dirty="0"/>
              <a:t>http://www.chathamhealthalliancenc.org/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dirty="0" smtClean="0"/>
              <a:t>Our Resources</a:t>
            </a:r>
            <a:endParaRPr lang="en-US" sz="4400" b="1" i="0" u="none" strike="noStrike" cap="none" dirty="0">
              <a:solidFill>
                <a:schemeClr val="dk1"/>
              </a:solidFill>
              <a:latin typeface="Calibri"/>
              <a:ea typeface="Calibri"/>
              <a:cs typeface="Calibri"/>
              <a:sym typeface="Calibri"/>
            </a:endParaRPr>
          </a:p>
        </p:txBody>
      </p:sp>
      <p:sp>
        <p:nvSpPr>
          <p:cNvPr id="254" name="Shape 254" descr="Image result for exercise is medicine"/>
          <p:cNvSpPr txBox="1"/>
          <p:nvPr/>
        </p:nvSpPr>
        <p:spPr>
          <a:xfrm>
            <a:off x="0"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55" name="Shape 255" descr="Image result for exercise is medicine"/>
          <p:cNvSpPr txBox="1"/>
          <p:nvPr/>
        </p:nvSpPr>
        <p:spPr>
          <a:xfrm>
            <a:off x="152400"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8" name="Text Placeholder 2"/>
          <p:cNvSpPr txBox="1">
            <a:spLocks/>
          </p:cNvSpPr>
          <p:nvPr/>
        </p:nvSpPr>
        <p:spPr>
          <a:xfrm>
            <a:off x="0" y="1798637"/>
            <a:ext cx="9144000" cy="43735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27000" algn="l" rtl="0">
              <a:lnSpc>
                <a:spcPct val="100000"/>
              </a:lnSpc>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lnSpc>
                <a:spcPct val="100000"/>
              </a:lnSpc>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lnSpc>
                <a:spcPct val="100000"/>
              </a:lnSpc>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lnSpc>
                <a:spcPct val="100000"/>
              </a:lnSpc>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3200" dirty="0" smtClean="0"/>
              <a:t> Identified need through Community Assessment</a:t>
            </a:r>
          </a:p>
          <a:p>
            <a:r>
              <a:rPr lang="en-US" sz="3200" dirty="0"/>
              <a:t> </a:t>
            </a:r>
            <a:r>
              <a:rPr lang="en-US" sz="3200" dirty="0" smtClean="0"/>
              <a:t>List of community-based resources</a:t>
            </a:r>
            <a:endParaRPr lang="en-US" sz="3200" dirty="0"/>
          </a:p>
          <a:p>
            <a:r>
              <a:rPr lang="en-US" sz="3200" dirty="0" smtClean="0"/>
              <a:t> </a:t>
            </a:r>
            <a:r>
              <a:rPr lang="en-US" sz="3200" dirty="0"/>
              <a:t>Funding </a:t>
            </a:r>
          </a:p>
          <a:p>
            <a:pPr lvl="1"/>
            <a:r>
              <a:rPr lang="en-US" sz="3200" dirty="0"/>
              <a:t>The Duke Endowment, Healthy People Healthy Carolinas Program</a:t>
            </a:r>
          </a:p>
          <a:p>
            <a:r>
              <a:rPr lang="en-US" sz="3200" dirty="0" smtClean="0"/>
              <a:t> Person-power</a:t>
            </a:r>
          </a:p>
          <a:p>
            <a:pPr lvl="1"/>
            <a:r>
              <a:rPr lang="en-US" sz="3200" dirty="0"/>
              <a:t> </a:t>
            </a:r>
            <a:r>
              <a:rPr lang="en-US" sz="3200" dirty="0" smtClean="0"/>
              <a:t>Alliance Obesity Subcommittee</a:t>
            </a:r>
          </a:p>
          <a:p>
            <a:pPr lvl="1"/>
            <a:r>
              <a:rPr lang="en-US" sz="3200" dirty="0"/>
              <a:t> </a:t>
            </a:r>
            <a:r>
              <a:rPr lang="en-US" sz="3200" dirty="0" smtClean="0"/>
              <a:t>Alliance Coordinator </a:t>
            </a:r>
          </a:p>
          <a:p>
            <a:pPr lvl="1"/>
            <a:r>
              <a:rPr lang="en-US" sz="3200" dirty="0"/>
              <a:t> </a:t>
            </a:r>
            <a:r>
              <a:rPr lang="en-US" sz="3200" dirty="0" smtClean="0"/>
              <a:t>Support from local FQHC</a:t>
            </a:r>
          </a:p>
          <a:p>
            <a:endParaRPr lang="en-US" dirty="0"/>
          </a:p>
        </p:txBody>
      </p:sp>
    </p:spTree>
    <p:extLst>
      <p:ext uri="{BB962C8B-B14F-4D97-AF65-F5344CB8AC3E}">
        <p14:creationId xmlns:p14="http://schemas.microsoft.com/office/powerpoint/2010/main" val="215992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EIM Chatham Vision</a:t>
            </a:r>
            <a:endParaRPr lang="en-US" dirty="0"/>
          </a:p>
        </p:txBody>
      </p:sp>
      <p:sp>
        <p:nvSpPr>
          <p:cNvPr id="3" name="Text Placeholder 2"/>
          <p:cNvSpPr>
            <a:spLocks noGrp="1"/>
          </p:cNvSpPr>
          <p:nvPr>
            <p:ph type="body" idx="1"/>
          </p:nvPr>
        </p:nvSpPr>
        <p:spPr>
          <a:xfrm>
            <a:off x="0" y="1798636"/>
            <a:ext cx="9144000" cy="4373563"/>
          </a:xfrm>
        </p:spPr>
        <p:txBody>
          <a:bodyPr/>
          <a:lstStyle/>
          <a:p>
            <a:pPr marL="215900" indent="0">
              <a:buNone/>
            </a:pPr>
            <a:r>
              <a:rPr lang="en-US" sz="3200" dirty="0" smtClean="0"/>
              <a:t>To </a:t>
            </a:r>
            <a:r>
              <a:rPr lang="en-US" sz="3200" dirty="0"/>
              <a:t>increase the number of people with access to opportunities for chronic disease prevention, risk reduction, or management through clinical and community linkages by: </a:t>
            </a:r>
          </a:p>
          <a:p>
            <a:pPr lvl="1"/>
            <a:r>
              <a:rPr lang="en-US" sz="2800" dirty="0" smtClean="0"/>
              <a:t> Establishing </a:t>
            </a:r>
            <a:r>
              <a:rPr lang="en-US" sz="2800" dirty="0"/>
              <a:t>an EIM Referral </a:t>
            </a:r>
            <a:r>
              <a:rPr lang="en-US" sz="2800" dirty="0" smtClean="0"/>
              <a:t>Network </a:t>
            </a:r>
            <a:endParaRPr lang="en-US" sz="2800" dirty="0"/>
          </a:p>
          <a:p>
            <a:pPr lvl="1"/>
            <a:r>
              <a:rPr lang="en-US" sz="2800" dirty="0" smtClean="0"/>
              <a:t> Training </a:t>
            </a:r>
            <a:r>
              <a:rPr lang="en-US" sz="2800" dirty="0"/>
              <a:t>healthcare teams in the EIM model and encouraging PA promotion in the </a:t>
            </a:r>
            <a:r>
              <a:rPr lang="en-US" sz="2800" dirty="0" smtClean="0"/>
              <a:t>clinic </a:t>
            </a:r>
            <a:endParaRPr lang="en-US" sz="2800" dirty="0"/>
          </a:p>
          <a:p>
            <a:pPr lvl="1"/>
            <a:r>
              <a:rPr lang="en-US" sz="2800" dirty="0" smtClean="0"/>
              <a:t> Training </a:t>
            </a:r>
            <a:r>
              <a:rPr lang="en-US" sz="2800" dirty="0"/>
              <a:t>community agencies </a:t>
            </a:r>
            <a:r>
              <a:rPr lang="en-US" sz="2800" dirty="0" smtClean="0"/>
              <a:t>in </a:t>
            </a:r>
            <a:r>
              <a:rPr lang="en-US" sz="2800" dirty="0"/>
              <a:t>encouraging PA and providing PA </a:t>
            </a:r>
            <a:r>
              <a:rPr lang="en-US" sz="2800" dirty="0" smtClean="0"/>
              <a:t>referrals </a:t>
            </a:r>
            <a:endParaRPr lang="en-US" sz="2800" dirty="0"/>
          </a:p>
          <a:p>
            <a:pPr marL="215900" indent="0">
              <a:buNone/>
            </a:pPr>
            <a:endParaRPr lang="en-US" dirty="0"/>
          </a:p>
        </p:txBody>
      </p:sp>
    </p:spTree>
    <p:extLst>
      <p:ext uri="{BB962C8B-B14F-4D97-AF65-F5344CB8AC3E}">
        <p14:creationId xmlns:p14="http://schemas.microsoft.com/office/powerpoint/2010/main" val="97021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smtClean="0">
                <a:solidFill>
                  <a:schemeClr val="dk1"/>
                </a:solidFill>
                <a:latin typeface="Calibri"/>
                <a:ea typeface="Calibri"/>
                <a:cs typeface="Calibri"/>
                <a:sym typeface="Calibri"/>
              </a:rPr>
              <a:t>Chatham’s Program</a:t>
            </a:r>
            <a:endParaRPr lang="en-US" sz="4400" b="1" i="0" u="none" strike="noStrike" cap="none" dirty="0">
              <a:solidFill>
                <a:schemeClr val="dk1"/>
              </a:solidFill>
              <a:latin typeface="Calibri"/>
              <a:ea typeface="Calibri"/>
              <a:cs typeface="Calibri"/>
              <a:sym typeface="Calibri"/>
            </a:endParaRPr>
          </a:p>
        </p:txBody>
      </p:sp>
      <p:sp>
        <p:nvSpPr>
          <p:cNvPr id="254" name="Shape 254" descr="Image result for exercise is medicine"/>
          <p:cNvSpPr txBox="1"/>
          <p:nvPr/>
        </p:nvSpPr>
        <p:spPr>
          <a:xfrm>
            <a:off x="0"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55" name="Shape 255" descr="Image result for exercise is medicine"/>
          <p:cNvSpPr txBox="1"/>
          <p:nvPr/>
        </p:nvSpPr>
        <p:spPr>
          <a:xfrm>
            <a:off x="152400"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56" name="Shape 256"/>
          <p:cNvSpPr/>
          <p:nvPr/>
        </p:nvSpPr>
        <p:spPr>
          <a:xfrm>
            <a:off x="159246" y="2775860"/>
            <a:ext cx="1600200" cy="1600200"/>
          </a:xfrm>
          <a:prstGeom prst="ellipse">
            <a:avLst/>
          </a:prstGeom>
          <a:blipFill rotWithShape="1">
            <a:blip r:embed="rId3">
              <a:alphaModFix/>
            </a:blip>
            <a:stretch>
              <a:fillRect/>
            </a:stretch>
          </a:blipFill>
          <a:ln w="25400" cap="flat" cmpd="sng">
            <a:solidFill>
              <a:srgbClr val="92D05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57" name="Shape 257"/>
          <p:cNvSpPr/>
          <p:nvPr/>
        </p:nvSpPr>
        <p:spPr>
          <a:xfrm>
            <a:off x="2491482" y="2901841"/>
            <a:ext cx="1600200" cy="1600200"/>
          </a:xfrm>
          <a:prstGeom prst="ellipse">
            <a:avLst/>
          </a:prstGeom>
          <a:blipFill rotWithShape="1">
            <a:blip r:embed="rId4">
              <a:alphaModFix/>
            </a:blip>
            <a:stretch>
              <a:fillRect/>
            </a:stretch>
          </a:blipFill>
          <a:ln w="25400" cap="flat" cmpd="sng">
            <a:solidFill>
              <a:srgbClr val="76C50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cxnSp>
        <p:nvCxnSpPr>
          <p:cNvPr id="258" name="Shape 258"/>
          <p:cNvCxnSpPr/>
          <p:nvPr/>
        </p:nvCxnSpPr>
        <p:spPr>
          <a:xfrm flipV="1">
            <a:off x="1918692" y="3695618"/>
            <a:ext cx="413544" cy="6323"/>
          </a:xfrm>
          <a:prstGeom prst="straightConnector1">
            <a:avLst/>
          </a:prstGeom>
          <a:noFill/>
          <a:ln w="76200" cap="flat" cmpd="sng">
            <a:solidFill>
              <a:srgbClr val="76C502"/>
            </a:solidFill>
            <a:prstDash val="solid"/>
            <a:miter/>
            <a:headEnd type="none" w="med" len="med"/>
            <a:tailEnd type="stealth" w="lg" len="lg"/>
          </a:ln>
        </p:spPr>
      </p:cxnSp>
      <p:grpSp>
        <p:nvGrpSpPr>
          <p:cNvPr id="260" name="Shape 260"/>
          <p:cNvGrpSpPr/>
          <p:nvPr/>
        </p:nvGrpSpPr>
        <p:grpSpPr>
          <a:xfrm>
            <a:off x="4823718" y="2901841"/>
            <a:ext cx="1828800" cy="1828800"/>
            <a:chOff x="0" y="0"/>
            <a:chExt cx="2147483647" cy="2147483647"/>
          </a:xfrm>
        </p:grpSpPr>
        <p:sp>
          <p:nvSpPr>
            <p:cNvPr id="261" name="Shape 261"/>
            <p:cNvSpPr/>
            <p:nvPr/>
          </p:nvSpPr>
          <p:spPr>
            <a:xfrm>
              <a:off x="1314144329" y="622120756"/>
              <a:ext cx="833339317" cy="886270879"/>
            </a:xfrm>
            <a:prstGeom prst="ellipse">
              <a:avLst/>
            </a:prstGeom>
            <a:blipFill rotWithShape="1">
              <a:blip r:embed="rId5">
                <a:alphaModFix/>
              </a:blip>
              <a:stretch>
                <a:fillRect/>
              </a:stretch>
            </a:blipFill>
            <a:ln w="25400" cap="flat" cmpd="sng">
              <a:solidFill>
                <a:schemeClr val="bg1">
                  <a:lumMod val="5000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62" name="Shape 262"/>
            <p:cNvSpPr/>
            <p:nvPr/>
          </p:nvSpPr>
          <p:spPr>
            <a:xfrm rot="-300000">
              <a:off x="34729600" y="622120766"/>
              <a:ext cx="833339305" cy="886270867"/>
            </a:xfrm>
            <a:prstGeom prst="ellipse">
              <a:avLst/>
            </a:prstGeom>
            <a:blipFill rotWithShape="1">
              <a:blip r:embed="rId6">
                <a:alphaModFix/>
              </a:blip>
              <a:stretch>
                <a:fillRect/>
              </a:stretch>
            </a:blipFill>
            <a:ln w="25400" cap="flat" cmpd="sng">
              <a:solidFill>
                <a:schemeClr val="bg1">
                  <a:lumMod val="5000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63" name="Shape 263"/>
            <p:cNvSpPr/>
            <p:nvPr/>
          </p:nvSpPr>
          <p:spPr>
            <a:xfrm>
              <a:off x="669120253" y="0"/>
              <a:ext cx="833339317" cy="886270879"/>
            </a:xfrm>
            <a:prstGeom prst="ellipse">
              <a:avLst/>
            </a:prstGeom>
            <a:blipFill rotWithShape="1">
              <a:blip r:embed="rId7">
                <a:alphaModFix/>
              </a:blip>
              <a:stretch>
                <a:fillRect/>
              </a:stretch>
            </a:blipFill>
            <a:ln w="25400" cap="flat" cmpd="sng">
              <a:solidFill>
                <a:schemeClr val="bg1">
                  <a:lumMod val="5000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64" name="Shape 264"/>
            <p:cNvSpPr/>
            <p:nvPr/>
          </p:nvSpPr>
          <p:spPr>
            <a:xfrm rot="-300000">
              <a:off x="669120349" y="1224277243"/>
              <a:ext cx="833339305" cy="886270867"/>
            </a:xfrm>
            <a:prstGeom prst="ellipse">
              <a:avLst/>
            </a:prstGeom>
            <a:blipFill rotWithShape="1">
              <a:blip r:embed="rId8">
                <a:alphaModFix/>
              </a:blip>
              <a:stretch>
                <a:fillRect/>
              </a:stretch>
            </a:blipFill>
            <a:ln w="25400" cap="flat" cmpd="sng">
              <a:solidFill>
                <a:schemeClr val="bg1">
                  <a:lumMod val="5000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sp>
        <p:nvSpPr>
          <p:cNvPr id="265" name="Shape 265"/>
          <p:cNvSpPr txBox="1"/>
          <p:nvPr/>
        </p:nvSpPr>
        <p:spPr>
          <a:xfrm>
            <a:off x="162457" y="4872622"/>
            <a:ext cx="1593779" cy="914399"/>
          </a:xfrm>
          <a:prstGeom prst="rect">
            <a:avLst/>
          </a:prstGeom>
          <a:solidFill>
            <a:srgbClr val="0070C0"/>
          </a:solidFill>
          <a:ln w="25400" cap="flat" cmpd="sng">
            <a:solidFill>
              <a:srgbClr val="00508C"/>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000" b="1" i="0" u="none" dirty="0">
                <a:solidFill>
                  <a:srgbClr val="FFFFFF"/>
                </a:solidFill>
                <a:latin typeface="Calibri"/>
                <a:ea typeface="Calibri"/>
                <a:cs typeface="Calibri"/>
                <a:sym typeface="Calibri"/>
              </a:rPr>
              <a:t>Assessment</a:t>
            </a:r>
          </a:p>
        </p:txBody>
      </p:sp>
      <p:sp>
        <p:nvSpPr>
          <p:cNvPr id="266" name="Shape 266"/>
          <p:cNvSpPr txBox="1"/>
          <p:nvPr/>
        </p:nvSpPr>
        <p:spPr>
          <a:xfrm>
            <a:off x="2491482" y="4872622"/>
            <a:ext cx="1593779" cy="914399"/>
          </a:xfrm>
          <a:prstGeom prst="rect">
            <a:avLst/>
          </a:prstGeom>
          <a:solidFill>
            <a:schemeClr val="accent1"/>
          </a:solidFill>
          <a:ln w="25400" cap="flat" cmpd="sng">
            <a:solidFill>
              <a:srgbClr val="00508C"/>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000" b="1" i="0" u="none" dirty="0">
                <a:solidFill>
                  <a:srgbClr val="FFFFFF"/>
                </a:solidFill>
                <a:latin typeface="Calibri"/>
                <a:ea typeface="Calibri"/>
                <a:cs typeface="Calibri"/>
                <a:sym typeface="Calibri"/>
              </a:rPr>
              <a:t>Prescription</a:t>
            </a:r>
          </a:p>
        </p:txBody>
      </p:sp>
      <p:sp>
        <p:nvSpPr>
          <p:cNvPr id="267" name="Shape 267"/>
          <p:cNvSpPr txBox="1"/>
          <p:nvPr/>
        </p:nvSpPr>
        <p:spPr>
          <a:xfrm>
            <a:off x="4951488" y="4872621"/>
            <a:ext cx="1593779" cy="914399"/>
          </a:xfrm>
          <a:prstGeom prst="rect">
            <a:avLst/>
          </a:prstGeom>
          <a:solidFill>
            <a:srgbClr val="0070C0"/>
          </a:solidFill>
          <a:ln w="25400" cap="flat" cmpd="sng">
            <a:solidFill>
              <a:srgbClr val="00508C"/>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000" b="1" i="0" u="none" dirty="0">
                <a:solidFill>
                  <a:srgbClr val="FFFFFF"/>
                </a:solidFill>
                <a:latin typeface="Calibri"/>
                <a:ea typeface="Calibri"/>
                <a:cs typeface="Calibri"/>
                <a:sym typeface="Calibri"/>
              </a:rPr>
              <a:t>Referral Network</a:t>
            </a:r>
          </a:p>
        </p:txBody>
      </p:sp>
      <p:sp>
        <p:nvSpPr>
          <p:cNvPr id="17" name="Shape 267"/>
          <p:cNvSpPr txBox="1"/>
          <p:nvPr/>
        </p:nvSpPr>
        <p:spPr>
          <a:xfrm>
            <a:off x="7394815" y="4876801"/>
            <a:ext cx="1593779" cy="914399"/>
          </a:xfrm>
          <a:prstGeom prst="rect">
            <a:avLst/>
          </a:prstGeom>
          <a:solidFill>
            <a:srgbClr val="0070C0"/>
          </a:solidFill>
          <a:ln w="25400" cap="flat" cmpd="sng">
            <a:solidFill>
              <a:srgbClr val="00508C"/>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000" b="1" i="0" u="none" dirty="0" smtClean="0">
                <a:solidFill>
                  <a:srgbClr val="FFFFFF"/>
                </a:solidFill>
                <a:latin typeface="Calibri"/>
                <a:ea typeface="Calibri"/>
                <a:cs typeface="Calibri"/>
                <a:sym typeface="Calibri"/>
              </a:rPr>
              <a:t>Follow-Up</a:t>
            </a:r>
            <a:endParaRPr lang="en-US" sz="2000" b="1" i="0" u="none" dirty="0">
              <a:solidFill>
                <a:srgbClr val="FFFFFF"/>
              </a:solidFill>
              <a:latin typeface="Calibri"/>
              <a:ea typeface="Calibri"/>
              <a:cs typeface="Calibri"/>
              <a:sym typeface="Calibri"/>
            </a:endParaRPr>
          </a:p>
        </p:txBody>
      </p:sp>
      <p:sp>
        <p:nvSpPr>
          <p:cNvPr id="18" name="Shape 257"/>
          <p:cNvSpPr/>
          <p:nvPr/>
        </p:nvSpPr>
        <p:spPr>
          <a:xfrm>
            <a:off x="7391604" y="2945178"/>
            <a:ext cx="1600200" cy="160020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25400" cap="flat" cmpd="sng">
            <a:solidFill>
              <a:srgbClr val="76C50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cxnSp>
        <p:nvCxnSpPr>
          <p:cNvPr id="29" name="Shape 258"/>
          <p:cNvCxnSpPr/>
          <p:nvPr/>
        </p:nvCxnSpPr>
        <p:spPr>
          <a:xfrm flipV="1">
            <a:off x="4250928" y="3813441"/>
            <a:ext cx="413544" cy="6323"/>
          </a:xfrm>
          <a:prstGeom prst="straightConnector1">
            <a:avLst/>
          </a:prstGeom>
          <a:noFill/>
          <a:ln w="76200" cap="flat" cmpd="sng">
            <a:solidFill>
              <a:srgbClr val="76C502"/>
            </a:solidFill>
            <a:prstDash val="solid"/>
            <a:miter/>
            <a:headEnd type="none" w="med" len="med"/>
            <a:tailEnd type="stealth" w="lg" len="lg"/>
          </a:ln>
        </p:spPr>
      </p:cxnSp>
      <p:cxnSp>
        <p:nvCxnSpPr>
          <p:cNvPr id="30" name="Shape 258"/>
          <p:cNvCxnSpPr/>
          <p:nvPr/>
        </p:nvCxnSpPr>
        <p:spPr>
          <a:xfrm flipV="1">
            <a:off x="6811764" y="3809014"/>
            <a:ext cx="413544" cy="6323"/>
          </a:xfrm>
          <a:prstGeom prst="straightConnector1">
            <a:avLst/>
          </a:prstGeom>
          <a:noFill/>
          <a:ln w="76200" cap="flat" cmpd="sng">
            <a:solidFill>
              <a:srgbClr val="76C502"/>
            </a:solidFill>
            <a:prstDash val="solid"/>
            <a:miter/>
            <a:headEnd type="none" w="med" len="med"/>
            <a:tailEnd type="stealth" w="lg" len="lg"/>
          </a:ln>
        </p:spPr>
      </p:cxnSp>
      <p:sp>
        <p:nvSpPr>
          <p:cNvPr id="9" name="8-Point Star 8"/>
          <p:cNvSpPr/>
          <p:nvPr/>
        </p:nvSpPr>
        <p:spPr>
          <a:xfrm rot="1905286">
            <a:off x="7581899" y="2447456"/>
            <a:ext cx="2209800" cy="95767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2D050"/>
                </a:solidFill>
              </a:rPr>
              <a:t>NEW!</a:t>
            </a:r>
          </a:p>
        </p:txBody>
      </p:sp>
    </p:spTree>
    <p:extLst>
      <p:ext uri="{BB962C8B-B14F-4D97-AF65-F5344CB8AC3E}">
        <p14:creationId xmlns:p14="http://schemas.microsoft.com/office/powerpoint/2010/main" val="3848168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EIM Chatham Pilot</a:t>
            </a:r>
            <a:endParaRPr lang="es-ES" altLang="es-ES" dirty="0" smtClean="0"/>
          </a:p>
        </p:txBody>
      </p:sp>
      <p:sp>
        <p:nvSpPr>
          <p:cNvPr id="3" name="Content Placeholder 2"/>
          <p:cNvSpPr>
            <a:spLocks noGrp="1"/>
          </p:cNvSpPr>
          <p:nvPr>
            <p:ph idx="1"/>
          </p:nvPr>
        </p:nvSpPr>
        <p:spPr>
          <a:xfrm>
            <a:off x="228600" y="1905000"/>
            <a:ext cx="8686800" cy="4373562"/>
          </a:xfrm>
        </p:spPr>
        <p:txBody>
          <a:bodyPr/>
          <a:lstStyle/>
          <a:p>
            <a:pPr lvl="0"/>
            <a:r>
              <a:rPr lang="en-US" dirty="0" smtClean="0"/>
              <a:t> 23 total patients enrolled</a:t>
            </a:r>
          </a:p>
          <a:p>
            <a:pPr lvl="0"/>
            <a:r>
              <a:rPr lang="en-US" dirty="0"/>
              <a:t> </a:t>
            </a:r>
            <a:r>
              <a:rPr lang="en-US" dirty="0" smtClean="0"/>
              <a:t>Average PAVS increased from 37.5 to 61.8</a:t>
            </a:r>
          </a:p>
          <a:p>
            <a:pPr>
              <a:defRPr/>
            </a:pPr>
            <a:r>
              <a:rPr lang="en-US" dirty="0" smtClean="0"/>
              <a:t> 60% went to their referral site at least once</a:t>
            </a:r>
          </a:p>
          <a:p>
            <a:pPr>
              <a:defRPr/>
            </a:pPr>
            <a:r>
              <a:rPr lang="en-US" dirty="0" smtClean="0"/>
              <a:t> 53% exercised with someone else</a:t>
            </a:r>
          </a:p>
          <a:p>
            <a:pPr>
              <a:defRPr/>
            </a:pPr>
            <a:r>
              <a:rPr lang="en-US" dirty="0" smtClean="0"/>
              <a:t> 73% would recommend EIM to a friend</a:t>
            </a:r>
          </a:p>
          <a:p>
            <a:pPr>
              <a:defRPr/>
            </a:pPr>
            <a:r>
              <a:rPr lang="en-US" dirty="0" smtClean="0"/>
              <a:t> 73% reported health improvement</a:t>
            </a:r>
          </a:p>
          <a:p>
            <a:pPr>
              <a:defRPr/>
            </a:pPr>
            <a:r>
              <a:rPr lang="en-US" sz="3200" dirty="0"/>
              <a:t> 70% of our referrals were to community parks and other free outdoor locations</a:t>
            </a:r>
            <a:endParaRPr lang="en-US" dirty="0"/>
          </a:p>
          <a:p>
            <a:pPr marL="215900" indent="0">
              <a:buNone/>
              <a:defRPr/>
            </a:pPr>
            <a:endParaRPr lang="en-US" dirty="0" smtClean="0"/>
          </a:p>
        </p:txBody>
      </p:sp>
    </p:spTree>
    <p:extLst>
      <p:ext uri="{BB962C8B-B14F-4D97-AF65-F5344CB8AC3E}">
        <p14:creationId xmlns:p14="http://schemas.microsoft.com/office/powerpoint/2010/main" val="23574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and Email Messages</a:t>
            </a:r>
            <a:endParaRPr lang="en-US" dirty="0"/>
          </a:p>
        </p:txBody>
      </p:sp>
      <p:sp>
        <p:nvSpPr>
          <p:cNvPr id="3" name="Text Placeholder 2"/>
          <p:cNvSpPr>
            <a:spLocks noGrp="1"/>
          </p:cNvSpPr>
          <p:nvPr>
            <p:ph type="body" idx="1"/>
          </p:nvPr>
        </p:nvSpPr>
        <p:spPr>
          <a:xfrm>
            <a:off x="-228600" y="1676400"/>
            <a:ext cx="6019800" cy="4373563"/>
          </a:xfrm>
        </p:spPr>
        <p:txBody>
          <a:bodyPr/>
          <a:lstStyle/>
          <a:p>
            <a:r>
              <a:rPr lang="en-US" sz="3200" dirty="0" smtClean="0"/>
              <a:t> 71% of pilot participants said that text or email messages would help them </a:t>
            </a:r>
          </a:p>
          <a:p>
            <a:r>
              <a:rPr lang="en-US" sz="3200" dirty="0" smtClean="0"/>
              <a:t> Developed text and email messaging component </a:t>
            </a:r>
            <a:endParaRPr lang="en-US" sz="3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039"/>
          <a:stretch/>
        </p:blipFill>
        <p:spPr>
          <a:xfrm>
            <a:off x="5791200" y="1772055"/>
            <a:ext cx="3185850" cy="2495145"/>
          </a:xfrm>
          <a:prstGeom prst="rect">
            <a:avLst/>
          </a:prstGeom>
          <a:ln>
            <a:solidFill>
              <a:schemeClr val="tx1"/>
            </a:solidFill>
          </a:ln>
        </p:spPr>
      </p:pic>
      <p:sp>
        <p:nvSpPr>
          <p:cNvPr id="5" name="Text Placeholder 2"/>
          <p:cNvSpPr txBox="1">
            <a:spLocks/>
          </p:cNvSpPr>
          <p:nvPr/>
        </p:nvSpPr>
        <p:spPr>
          <a:xfrm>
            <a:off x="-257783" y="4269463"/>
            <a:ext cx="9205650" cy="14455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27000" algn="l" rtl="0">
              <a:lnSpc>
                <a:spcPct val="100000"/>
              </a:lnSpc>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lnSpc>
                <a:spcPct val="100000"/>
              </a:lnSpc>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lnSpc>
                <a:spcPct val="100000"/>
              </a:lnSpc>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lnSpc>
                <a:spcPct val="100000"/>
              </a:lnSpc>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3200" dirty="0" smtClean="0"/>
              <a:t> Developed based on feedback and research</a:t>
            </a:r>
          </a:p>
          <a:p>
            <a:pPr lvl="1"/>
            <a:r>
              <a:rPr lang="en-US" dirty="0" smtClean="0"/>
              <a:t> Message types: Tips, motivational, gain framed, check-in/accountability</a:t>
            </a:r>
          </a:p>
          <a:p>
            <a:r>
              <a:rPr lang="en-US" sz="3200" dirty="0" smtClean="0"/>
              <a:t> 1 message/week, 6 months (26 total)</a:t>
            </a:r>
          </a:p>
        </p:txBody>
      </p:sp>
    </p:spTree>
    <p:extLst>
      <p:ext uri="{BB962C8B-B14F-4D97-AF65-F5344CB8AC3E}">
        <p14:creationId xmlns:p14="http://schemas.microsoft.com/office/powerpoint/2010/main" val="45063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s-ES" dirty="0" smtClean="0"/>
              <a:t>Clinical Partnership</a:t>
            </a:r>
            <a:endParaRPr lang="es-ES" altLang="es-ES" sz="5400" dirty="0" smtClean="0"/>
          </a:p>
        </p:txBody>
      </p:sp>
      <p:sp>
        <p:nvSpPr>
          <p:cNvPr id="4" name="Content Placeholder 2"/>
          <p:cNvSpPr txBox="1">
            <a:spLocks/>
          </p:cNvSpPr>
          <p:nvPr/>
        </p:nvSpPr>
        <p:spPr>
          <a:xfrm>
            <a:off x="228600" y="1905000"/>
            <a:ext cx="8686800" cy="437356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27000" algn="l" rtl="0">
              <a:lnSpc>
                <a:spcPct val="100000"/>
              </a:lnSpc>
              <a:spcBef>
                <a:spcPts val="680"/>
              </a:spcBef>
              <a:spcAft>
                <a:spcPts val="0"/>
              </a:spcAft>
              <a:buClr>
                <a:schemeClr val="dk1"/>
              </a:buClr>
              <a:buSzPct val="100000"/>
              <a:buFont typeface="Arial"/>
              <a:buChar char="•"/>
              <a:defRPr sz="3400" b="1" i="0" u="none" strike="noStrike" cap="none">
                <a:solidFill>
                  <a:schemeClr val="dk1"/>
                </a:solidFill>
                <a:latin typeface="Calibri"/>
                <a:ea typeface="Calibri"/>
                <a:cs typeface="Calibri"/>
                <a:sym typeface="Calibri"/>
              </a:defRPr>
            </a:lvl1pPr>
            <a:lvl2pPr marL="742950" marR="0" lvl="1" indent="-95250" algn="l" rtl="0">
              <a:lnSpc>
                <a:spcPct val="100000"/>
              </a:lnSpc>
              <a:spcBef>
                <a:spcPts val="600"/>
              </a:spcBef>
              <a:spcAft>
                <a:spcPts val="0"/>
              </a:spcAft>
              <a:buClr>
                <a:schemeClr val="dk1"/>
              </a:buClr>
              <a:buSzPct val="100000"/>
              <a:buFont typeface="Noto Sans Symbols"/>
              <a:buChar char="−"/>
              <a:defRPr sz="3000" b="0" i="0" u="none" strike="noStrike" cap="none">
                <a:solidFill>
                  <a:schemeClr val="dk1"/>
                </a:solidFill>
                <a:latin typeface="Calibri"/>
                <a:ea typeface="Calibri"/>
                <a:cs typeface="Calibri"/>
                <a:sym typeface="Calibri"/>
              </a:defRPr>
            </a:lvl2pPr>
            <a:lvl3pPr marL="1143000" marR="0" lvl="2" indent="-63500" algn="l" rtl="0">
              <a:lnSpc>
                <a:spcPct val="100000"/>
              </a:lnSpc>
              <a:spcBef>
                <a:spcPts val="52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3pPr>
            <a:lvl4pPr marL="1600200" marR="0" lvl="3" indent="-889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4pPr>
            <a:lvl5pPr marL="2057400" marR="0" lvl="4" indent="-88900" algn="l" rtl="0">
              <a:lnSpc>
                <a:spcPct val="100000"/>
              </a:lnSpc>
              <a:spcBef>
                <a:spcPts val="440"/>
              </a:spcBef>
              <a:spcAft>
                <a:spcPts val="0"/>
              </a:spcAft>
              <a:buClr>
                <a:schemeClr val="dk1"/>
              </a:buClr>
              <a:buSzPct val="100000"/>
              <a:buFont typeface="Calibri"/>
              <a:buChar char="⁻"/>
              <a:defRPr sz="22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4000" dirty="0">
                <a:solidFill>
                  <a:schemeClr val="tx1"/>
                </a:solidFill>
              </a:rPr>
              <a:t> </a:t>
            </a:r>
            <a:r>
              <a:rPr lang="en-US" sz="4000" dirty="0" smtClean="0">
                <a:solidFill>
                  <a:schemeClr val="tx1"/>
                </a:solidFill>
              </a:rPr>
              <a:t>Partnered with local FQHC </a:t>
            </a:r>
            <a:endParaRPr lang="en-US" sz="4000" dirty="0">
              <a:solidFill>
                <a:schemeClr val="tx1"/>
              </a:solidFill>
            </a:endParaRPr>
          </a:p>
          <a:p>
            <a:pPr lvl="1"/>
            <a:r>
              <a:rPr lang="en-US" sz="3600" dirty="0" smtClean="0">
                <a:solidFill>
                  <a:schemeClr val="tx1"/>
                </a:solidFill>
              </a:rPr>
              <a:t> Existing partner in Alliance &amp; participant in Obesity Subcommittee </a:t>
            </a:r>
          </a:p>
          <a:p>
            <a:pPr lvl="1"/>
            <a:r>
              <a:rPr lang="en-US" sz="3600" dirty="0">
                <a:solidFill>
                  <a:schemeClr val="tx1"/>
                </a:solidFill>
              </a:rPr>
              <a:t> </a:t>
            </a:r>
            <a:r>
              <a:rPr lang="en-US" sz="3600" dirty="0" smtClean="0">
                <a:solidFill>
                  <a:schemeClr val="tx1"/>
                </a:solidFill>
              </a:rPr>
              <a:t>Located in priority area of county </a:t>
            </a:r>
          </a:p>
          <a:p>
            <a:pPr marL="647700" lvl="1" indent="0">
              <a:buNone/>
            </a:pPr>
            <a:endParaRPr lang="en-US" dirty="0" smtClean="0">
              <a:solidFill>
                <a:schemeClr val="tx1"/>
              </a:solidFill>
            </a:endParaRPr>
          </a:p>
        </p:txBody>
      </p:sp>
    </p:spTree>
    <p:extLst>
      <p:ext uri="{BB962C8B-B14F-4D97-AF65-F5344CB8AC3E}">
        <p14:creationId xmlns:p14="http://schemas.microsoft.com/office/powerpoint/2010/main" val="4127492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Custom 3">
      <a:dk1>
        <a:srgbClr val="000000"/>
      </a:dk1>
      <a:lt1>
        <a:srgbClr val="FFFFFF"/>
      </a:lt1>
      <a:dk2>
        <a:srgbClr val="4D4D4D"/>
      </a:dk2>
      <a:lt2>
        <a:srgbClr val="FFFFFF"/>
      </a:lt2>
      <a:accent1>
        <a:srgbClr val="0070C0"/>
      </a:accent1>
      <a:accent2>
        <a:srgbClr val="BCC502"/>
      </a:accent2>
      <a:accent3>
        <a:srgbClr val="8F1D87"/>
      </a:accent3>
      <a:accent4>
        <a:srgbClr val="E1651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664</Words>
  <Application>Microsoft Office PowerPoint</Application>
  <PresentationFormat>On-screen Show (4:3)</PresentationFormat>
  <Paragraphs>150</Paragraphs>
  <Slides>21</Slides>
  <Notes>21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21</vt:i4>
      </vt:variant>
    </vt:vector>
  </HeadingPairs>
  <TitlesOfParts>
    <vt:vector size="35" baseType="lpstr">
      <vt:lpstr>Arial</vt:lpstr>
      <vt:lpstr>Wingdings</vt:lpstr>
      <vt:lpstr>Calibri</vt:lpstr>
      <vt:lpstr>Symbol</vt:lpstr>
      <vt:lpstr>Noto Sans Symbols</vt:lpstr>
      <vt:lpstr>Times New Roman</vt:lpstr>
      <vt:lpstr>1_Office Theme</vt:lpstr>
      <vt:lpstr>2_Office Theme</vt:lpstr>
      <vt:lpstr>Office Theme</vt:lpstr>
      <vt:lpstr>5_Office Theme</vt:lpstr>
      <vt:lpstr>6_Office Theme</vt:lpstr>
      <vt:lpstr>7_Office Theme</vt:lpstr>
      <vt:lpstr>10_Office Theme</vt:lpstr>
      <vt:lpstr>11_Office Theme</vt:lpstr>
      <vt:lpstr>Chatham Health Alliance &amp; Exercise is Medicine</vt:lpstr>
      <vt:lpstr>Chatham County, NC</vt:lpstr>
      <vt:lpstr>The Chatham Health Alliance</vt:lpstr>
      <vt:lpstr>Our Resources</vt:lpstr>
      <vt:lpstr>EIM Chatham Vision</vt:lpstr>
      <vt:lpstr>Chatham’s Program</vt:lpstr>
      <vt:lpstr>EIM Chatham Pilot</vt:lpstr>
      <vt:lpstr>Text and Email Messages</vt:lpstr>
      <vt:lpstr>Clinical Partnership</vt:lpstr>
      <vt:lpstr>Clinical Partnership</vt:lpstr>
      <vt:lpstr>Clinical Partnership</vt:lpstr>
      <vt:lpstr>Prescription &amp; Referral</vt:lpstr>
      <vt:lpstr>PowerPoint Presentation</vt:lpstr>
      <vt:lpstr>Lesson Learned:  Identifying your First Site</vt:lpstr>
      <vt:lpstr>Lesson Learned:  Clinic Flow</vt:lpstr>
      <vt:lpstr>Lesson Learned:  Demonstrating Impacts &amp; Value</vt:lpstr>
      <vt:lpstr>Lesson Learned:  Demonstrating Impacts &amp; Value</vt:lpstr>
      <vt:lpstr>Lesson Learned:  Cost</vt:lpstr>
      <vt:lpstr>Lesson Learned:  Time</vt:lpstr>
      <vt:lpstr>Our 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is Medicine Referral Network Interest Meeting</dc:title>
  <dc:creator>Sarah Weller</dc:creator>
  <cp:lastModifiedBy>Stephanie Ondrias2</cp:lastModifiedBy>
  <cp:revision>117</cp:revision>
  <cp:lastPrinted>2017-04-18T16:45:35Z</cp:lastPrinted>
  <dcterms:modified xsi:type="dcterms:W3CDTF">2018-02-02T01:38:35Z</dcterms:modified>
</cp:coreProperties>
</file>