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66" r:id="rId4"/>
    <p:sldId id="258" r:id="rId5"/>
    <p:sldId id="259" r:id="rId6"/>
    <p:sldId id="260" r:id="rId7"/>
    <p:sldId id="261" r:id="rId8"/>
    <p:sldId id="268" r:id="rId9"/>
    <p:sldId id="262" r:id="rId10"/>
    <p:sldId id="263" r:id="rId11"/>
    <p:sldId id="264" r:id="rId12"/>
    <p:sldId id="267"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A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12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92616" y="2771319"/>
            <a:ext cx="7616439" cy="1482512"/>
          </a:xfrm>
        </p:spPr>
        <p:txBody>
          <a:bodyPr anchor="b">
            <a:normAutofit/>
          </a:bodyPr>
          <a:lstStyle>
            <a:lvl1pPr algn="ctr">
              <a:defRPr sz="4400">
                <a:solidFill>
                  <a:srgbClr val="013A8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141540" y="6433265"/>
            <a:ext cx="824135" cy="365125"/>
          </a:xfrm>
          <a:prstGeom prst="rect">
            <a:avLst/>
          </a:prstGeom>
        </p:spPr>
        <p:txBody>
          <a:bodyPr/>
          <a:lstStyle>
            <a:lvl1pPr algn="l">
              <a:defRPr sz="1000">
                <a:solidFill>
                  <a:schemeClr val="bg1">
                    <a:lumMod val="75000"/>
                  </a:schemeClr>
                </a:solidFill>
                <a:latin typeface="Arial" panose="020B0604020202020204" pitchFamily="34" charset="0"/>
                <a:cs typeface="Arial" panose="020B0604020202020204" pitchFamily="34" charset="0"/>
              </a:defRPr>
            </a:lvl1pPr>
          </a:lstStyle>
          <a:p>
            <a:r>
              <a:rPr lang="en-US" dirty="0" smtClean="0"/>
              <a:t>Date</a:t>
            </a:r>
            <a:endParaRPr lang="en-US" dirty="0"/>
          </a:p>
        </p:txBody>
      </p:sp>
      <p:sp>
        <p:nvSpPr>
          <p:cNvPr id="12" name="Text Placeholder 11"/>
          <p:cNvSpPr>
            <a:spLocks noGrp="1"/>
          </p:cNvSpPr>
          <p:nvPr>
            <p:ph type="body" sz="quarter" idx="11"/>
          </p:nvPr>
        </p:nvSpPr>
        <p:spPr>
          <a:xfrm>
            <a:off x="803305" y="4930775"/>
            <a:ext cx="7554482" cy="914400"/>
          </a:xfrm>
          <a:prstGeom prst="rect">
            <a:avLst/>
          </a:prstGeom>
        </p:spPr>
        <p:txBody>
          <a:bodyPr/>
          <a:lstStyle>
            <a:lvl1pPr marL="0" indent="0" algn="ctr">
              <a:buNone/>
              <a:defRPr>
                <a:solidFill>
                  <a:srgbClr val="013A81"/>
                </a:solidFill>
              </a:defRPr>
            </a:lvl1pPr>
          </a:lstStyle>
          <a:p>
            <a:pPr lvl="0"/>
            <a:r>
              <a:rPr lang="en-US" smtClean="0"/>
              <a:t>Edit Master text styles</a:t>
            </a:r>
          </a:p>
        </p:txBody>
      </p:sp>
    </p:spTree>
    <p:extLst>
      <p:ext uri="{BB962C8B-B14F-4D97-AF65-F5344CB8AC3E}">
        <p14:creationId xmlns:p14="http://schemas.microsoft.com/office/powerpoint/2010/main" val="42714251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7198" y="322397"/>
            <a:ext cx="7886700" cy="1325563"/>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637196" y="1893992"/>
            <a:ext cx="7886700" cy="318221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96683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7197" y="3076230"/>
            <a:ext cx="7886700" cy="1458120"/>
          </a:xfrm>
          <a:prstGeom prst="rect">
            <a:avLst/>
          </a:prstGeom>
          <a:ln>
            <a:noFill/>
          </a:ln>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944257323"/>
      </p:ext>
    </p:extLst>
  </p:cSld>
  <p:clrMap bg1="lt1" tx1="dk1" bg2="lt2" tx2="dk2" accent1="accent1" accent2="accent2" accent3="accent3" accent4="accent4" accent5="accent5" accent6="accent6" hlink="hlink" folHlink="folHlink"/>
  <p:sldLayoutIdLst>
    <p:sldLayoutId id="2147483702" r:id="rId1"/>
    <p:sldLayoutId id="2147483703" r:id="rId2"/>
  </p:sldLayoutIdLst>
  <p:timing>
    <p:tnLst>
      <p:par>
        <p:cTn id="1" dur="indefinite" restart="never" nodeType="tmRoot"/>
      </p:par>
    </p:tnLst>
  </p:timing>
  <p:txStyles>
    <p:titleStyle>
      <a:lvl1pPr algn="ctr" defTabSz="685800" rtl="0" eaLnBrk="1" latinLnBrk="0" hangingPunct="1">
        <a:lnSpc>
          <a:spcPct val="90000"/>
        </a:lnSpc>
        <a:spcBef>
          <a:spcPct val="0"/>
        </a:spcBef>
        <a:buNone/>
        <a:defRPr sz="4400" kern="1200">
          <a:solidFill>
            <a:srgbClr val="013A8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616" y="2293034"/>
            <a:ext cx="7616439" cy="1406769"/>
          </a:xfrm>
        </p:spPr>
        <p:txBody>
          <a:bodyPr/>
          <a:lstStyle/>
          <a:p>
            <a:r>
              <a:rPr lang="en-US" dirty="0" smtClean="0"/>
              <a:t>Engaging Communities To Collect and Disseminate Data</a:t>
            </a:r>
            <a:endParaRPr lang="en-US" dirty="0"/>
          </a:p>
        </p:txBody>
      </p:sp>
      <p:sp>
        <p:nvSpPr>
          <p:cNvPr id="3" name="Text Placeholder 2"/>
          <p:cNvSpPr>
            <a:spLocks noGrp="1"/>
          </p:cNvSpPr>
          <p:nvPr>
            <p:ph type="body" sz="quarter" idx="11"/>
          </p:nvPr>
        </p:nvSpPr>
        <p:spPr>
          <a:xfrm>
            <a:off x="803305" y="4628271"/>
            <a:ext cx="7554482" cy="1716258"/>
          </a:xfrm>
        </p:spPr>
        <p:txBody>
          <a:bodyPr/>
          <a:lstStyle/>
          <a:p>
            <a:r>
              <a:rPr lang="en-US" dirty="0" smtClean="0"/>
              <a:t>Presented by </a:t>
            </a:r>
          </a:p>
          <a:p>
            <a:r>
              <a:rPr lang="en-US" dirty="0" smtClean="0"/>
              <a:t>Donyel Barber, Community Centered Health Coordinator-Gaston Family Health Services</a:t>
            </a:r>
          </a:p>
          <a:p>
            <a:r>
              <a:rPr lang="en-US" dirty="0" smtClean="0"/>
              <a:t>Abigail Newton, Special Projects Manager-Department of Health and Human Services Public Health Division</a:t>
            </a:r>
          </a:p>
          <a:p>
            <a:endParaRPr lang="en-US" dirty="0"/>
          </a:p>
        </p:txBody>
      </p:sp>
    </p:spTree>
    <p:extLst>
      <p:ext uri="{BB962C8B-B14F-4D97-AF65-F5344CB8AC3E}">
        <p14:creationId xmlns:p14="http://schemas.microsoft.com/office/powerpoint/2010/main" val="1795198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198" y="322398"/>
            <a:ext cx="7886700" cy="1196914"/>
          </a:xfrm>
        </p:spPr>
        <p:txBody>
          <a:bodyPr/>
          <a:lstStyle/>
          <a:p>
            <a:pPr algn="ctr"/>
            <a:r>
              <a:rPr lang="en-US" dirty="0" smtClean="0"/>
              <a:t>Information Sharing</a:t>
            </a:r>
            <a:endParaRPr lang="en-US" dirty="0"/>
          </a:p>
        </p:txBody>
      </p:sp>
      <p:sp>
        <p:nvSpPr>
          <p:cNvPr id="3" name="Content Placeholder 2"/>
          <p:cNvSpPr>
            <a:spLocks noGrp="1"/>
          </p:cNvSpPr>
          <p:nvPr>
            <p:ph idx="1"/>
          </p:nvPr>
        </p:nvSpPr>
        <p:spPr>
          <a:xfrm>
            <a:off x="637196" y="1519312"/>
            <a:ext cx="7886700" cy="3556890"/>
          </a:xfrm>
        </p:spPr>
        <p:txBody>
          <a:bodyPr/>
          <a:lstStyle/>
          <a:p>
            <a:pPr marL="0" indent="0" algn="ctr">
              <a:buNone/>
            </a:pPr>
            <a:r>
              <a:rPr lang="en-US" dirty="0" smtClean="0"/>
              <a:t>Don’t just collect data and not be seen till the next time information is needed! Report Back!</a:t>
            </a:r>
          </a:p>
          <a:p>
            <a:pPr marL="0" indent="0" algn="ctr">
              <a:buNone/>
            </a:pPr>
            <a:endParaRPr lang="en-US" dirty="0" smtClean="0"/>
          </a:p>
          <a:p>
            <a:pPr marL="0" indent="0" algn="ctr">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357058" y="3011209"/>
            <a:ext cx="4271612" cy="2634184"/>
          </a:xfrm>
          <a:prstGeom prst="rect">
            <a:avLst/>
          </a:prstGeom>
        </p:spPr>
      </p:pic>
    </p:spTree>
    <p:extLst>
      <p:ext uri="{BB962C8B-B14F-4D97-AF65-F5344CB8AC3E}">
        <p14:creationId xmlns:p14="http://schemas.microsoft.com/office/powerpoint/2010/main" val="369984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196" y="266127"/>
            <a:ext cx="7886700" cy="1325563"/>
          </a:xfrm>
        </p:spPr>
        <p:txBody>
          <a:bodyPr/>
          <a:lstStyle/>
          <a:p>
            <a:pPr algn="ctr"/>
            <a:r>
              <a:rPr lang="en-US" dirty="0" smtClean="0"/>
              <a:t>Data Activities</a:t>
            </a:r>
            <a:endParaRPr lang="en-US" dirty="0"/>
          </a:p>
        </p:txBody>
      </p:sp>
      <p:sp>
        <p:nvSpPr>
          <p:cNvPr id="3" name="Content Placeholder 2"/>
          <p:cNvSpPr>
            <a:spLocks noGrp="1"/>
          </p:cNvSpPr>
          <p:nvPr>
            <p:ph idx="1"/>
          </p:nvPr>
        </p:nvSpPr>
        <p:spPr/>
        <p:txBody>
          <a:bodyPr/>
          <a:lstStyle/>
          <a:p>
            <a:pPr marL="0" indent="0" algn="ctr">
              <a:buNone/>
            </a:pPr>
            <a:endParaRPr lang="en-US" sz="6000" dirty="0" smtClean="0"/>
          </a:p>
          <a:p>
            <a:pPr marL="0" indent="0" algn="ctr">
              <a:buNone/>
            </a:pPr>
            <a:r>
              <a:rPr lang="en-US" sz="6000" dirty="0" smtClean="0"/>
              <a:t>It’s time for role play! </a:t>
            </a:r>
            <a:endParaRPr lang="en-US" sz="6000" dirty="0"/>
          </a:p>
        </p:txBody>
      </p:sp>
    </p:spTree>
    <p:extLst>
      <p:ext uri="{BB962C8B-B14F-4D97-AF65-F5344CB8AC3E}">
        <p14:creationId xmlns:p14="http://schemas.microsoft.com/office/powerpoint/2010/main" val="1754366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Future Work in the Neighborhood</a:t>
            </a:r>
            <a:endParaRPr lang="en-US" dirty="0"/>
          </a:p>
        </p:txBody>
      </p:sp>
      <p:sp>
        <p:nvSpPr>
          <p:cNvPr id="3" name="Content Placeholder 2"/>
          <p:cNvSpPr>
            <a:spLocks noGrp="1"/>
          </p:cNvSpPr>
          <p:nvPr>
            <p:ph idx="1"/>
          </p:nvPr>
        </p:nvSpPr>
        <p:spPr/>
        <p:txBody>
          <a:bodyPr/>
          <a:lstStyle/>
          <a:p>
            <a:r>
              <a:rPr lang="en-US" sz="3600" dirty="0" smtClean="0"/>
              <a:t>Community Health Needs Assessment</a:t>
            </a:r>
          </a:p>
          <a:p>
            <a:pPr marL="0" indent="0">
              <a:buNone/>
            </a:pPr>
            <a:endParaRPr lang="en-US" sz="3600" dirty="0" smtClean="0"/>
          </a:p>
          <a:p>
            <a:r>
              <a:rPr lang="en-US" sz="3600" dirty="0" smtClean="0"/>
              <a:t>Data collection at a local elementary school from teachers, parents, and students.  </a:t>
            </a:r>
            <a:endParaRPr lang="en-US" sz="3600" dirty="0"/>
          </a:p>
        </p:txBody>
      </p:sp>
    </p:spTree>
    <p:extLst>
      <p:ext uri="{BB962C8B-B14F-4D97-AF65-F5344CB8AC3E}">
        <p14:creationId xmlns:p14="http://schemas.microsoft.com/office/powerpoint/2010/main" val="3253167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and Answers</a:t>
            </a:r>
            <a:endParaRPr lang="en-US" dirty="0"/>
          </a:p>
        </p:txBody>
      </p:sp>
      <p:sp>
        <p:nvSpPr>
          <p:cNvPr id="3" name="Content Placeholder 2"/>
          <p:cNvSpPr>
            <a:spLocks noGrp="1"/>
          </p:cNvSpPr>
          <p:nvPr>
            <p:ph idx="1"/>
          </p:nvPr>
        </p:nvSpPr>
        <p:spPr/>
        <p:txBody>
          <a:bodyPr/>
          <a:lstStyle/>
          <a:p>
            <a:pPr marL="0" indent="0" algn="ctr">
              <a:buNone/>
            </a:pPr>
            <a:endParaRPr lang="en-US" sz="4400" dirty="0" smtClean="0"/>
          </a:p>
          <a:p>
            <a:pPr marL="0" indent="0" algn="ctr">
              <a:buNone/>
            </a:pPr>
            <a:r>
              <a:rPr lang="en-US" sz="5400" dirty="0" smtClean="0"/>
              <a:t>Thank You!</a:t>
            </a:r>
            <a:endParaRPr lang="en-US" sz="5400" dirty="0"/>
          </a:p>
        </p:txBody>
      </p:sp>
    </p:spTree>
    <p:extLst>
      <p:ext uri="{BB962C8B-B14F-4D97-AF65-F5344CB8AC3E}">
        <p14:creationId xmlns:p14="http://schemas.microsoft.com/office/powerpoint/2010/main" val="67824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Unique Data Collection Methods</a:t>
            </a:r>
            <a:endParaRPr lang="en-US" dirty="0"/>
          </a:p>
        </p:txBody>
      </p:sp>
      <p:sp>
        <p:nvSpPr>
          <p:cNvPr id="3" name="Content Placeholder 2"/>
          <p:cNvSpPr>
            <a:spLocks noGrp="1"/>
          </p:cNvSpPr>
          <p:nvPr>
            <p:ph idx="1"/>
          </p:nvPr>
        </p:nvSpPr>
        <p:spPr/>
        <p:txBody>
          <a:bodyPr/>
          <a:lstStyle/>
          <a:p>
            <a:pPr marL="0" indent="0" algn="ctr">
              <a:buNone/>
            </a:pPr>
            <a:r>
              <a:rPr lang="en-US" sz="3600" dirty="0" smtClean="0"/>
              <a:t>Developing creative ways to engage the community and collect data is a great way to gather authentic community feedback and determine the community’s health status and their barriers to good health</a:t>
            </a:r>
          </a:p>
        </p:txBody>
      </p:sp>
    </p:spTree>
    <p:extLst>
      <p:ext uri="{BB962C8B-B14F-4D97-AF65-F5344CB8AC3E}">
        <p14:creationId xmlns:p14="http://schemas.microsoft.com/office/powerpoint/2010/main" val="397588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Community Centered Health</a:t>
            </a:r>
            <a:endParaRPr lang="en-US" dirty="0"/>
          </a:p>
        </p:txBody>
      </p:sp>
      <p:sp>
        <p:nvSpPr>
          <p:cNvPr id="3" name="Content Placeholder 2"/>
          <p:cNvSpPr>
            <a:spLocks noGrp="1"/>
          </p:cNvSpPr>
          <p:nvPr>
            <p:ph idx="1"/>
          </p:nvPr>
        </p:nvSpPr>
        <p:spPr>
          <a:xfrm>
            <a:off x="637196" y="1647960"/>
            <a:ext cx="7886700" cy="4373012"/>
          </a:xfrm>
        </p:spPr>
        <p:txBody>
          <a:bodyPr/>
          <a:lstStyle/>
          <a:p>
            <a:pPr marL="0" indent="0" algn="ctr">
              <a:buNone/>
            </a:pPr>
            <a:r>
              <a:rPr lang="en-US" sz="2400" dirty="0"/>
              <a:t>Gaston Family Health Services led a collaborative of community partners to build upon the foundation of Healthier Highland Coalition using the Community Centered Health (CCH) Model to reduce barriers to healthy living.  Health Center and Medicaid data show that residents of  Highland experience significant health disparities compared to other city and county residents. CCH uses a community-driven approaches to identify strategies and goals to make systems level change. Sometimes called “</a:t>
            </a:r>
            <a:r>
              <a:rPr lang="en-US" sz="2400" dirty="0" err="1"/>
              <a:t>upstreamism</a:t>
            </a:r>
            <a:r>
              <a:rPr lang="en-US" sz="2400" dirty="0"/>
              <a:t>,” this approach engages neighbors with stakeholders from multiple sectors to seek policy, systems, and environmental changes to improve conditions at the population level.</a:t>
            </a:r>
          </a:p>
        </p:txBody>
      </p:sp>
    </p:spTree>
    <p:extLst>
      <p:ext uri="{BB962C8B-B14F-4D97-AF65-F5344CB8AC3E}">
        <p14:creationId xmlns:p14="http://schemas.microsoft.com/office/powerpoint/2010/main" val="169520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Focus Groups</a:t>
            </a:r>
            <a:endParaRPr lang="en-US" dirty="0"/>
          </a:p>
        </p:txBody>
      </p:sp>
      <p:sp>
        <p:nvSpPr>
          <p:cNvPr id="3" name="Content Placeholder 2"/>
          <p:cNvSpPr>
            <a:spLocks noGrp="1"/>
          </p:cNvSpPr>
          <p:nvPr>
            <p:ph idx="1"/>
          </p:nvPr>
        </p:nvSpPr>
        <p:spPr/>
        <p:txBody>
          <a:bodyPr/>
          <a:lstStyle/>
          <a:p>
            <a:pPr marL="0" indent="0" algn="ctr">
              <a:buNone/>
            </a:pPr>
            <a:r>
              <a:rPr lang="en-US" dirty="0" smtClean="0"/>
              <a:t>Engage those you serve to participate in </a:t>
            </a:r>
            <a:r>
              <a:rPr lang="en-US" dirty="0"/>
              <a:t>F</a:t>
            </a:r>
            <a:r>
              <a:rPr lang="en-US" dirty="0" smtClean="0"/>
              <a:t>ocus </a:t>
            </a:r>
            <a:r>
              <a:rPr lang="en-US" dirty="0"/>
              <a:t>G</a:t>
            </a:r>
            <a:r>
              <a:rPr lang="en-US" dirty="0" smtClean="0"/>
              <a:t>roups</a:t>
            </a:r>
          </a:p>
          <a:p>
            <a:pPr marL="0" indent="0" algn="ct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70" y="2509329"/>
            <a:ext cx="6874952" cy="3262958"/>
          </a:xfrm>
          <a:prstGeom prst="rect">
            <a:avLst/>
          </a:prstGeom>
        </p:spPr>
      </p:pic>
    </p:spTree>
    <p:extLst>
      <p:ext uri="{BB962C8B-B14F-4D97-AF65-F5344CB8AC3E}">
        <p14:creationId xmlns:p14="http://schemas.microsoft.com/office/powerpoint/2010/main" val="359783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198" y="322398"/>
            <a:ext cx="7886700" cy="1196914"/>
          </a:xfrm>
        </p:spPr>
        <p:txBody>
          <a:bodyPr/>
          <a:lstStyle/>
          <a:p>
            <a:pPr algn="ctr"/>
            <a:r>
              <a:rPr lang="en-US" dirty="0" smtClean="0"/>
              <a:t>Surveys With A Twist</a:t>
            </a:r>
            <a:endParaRPr lang="en-US" dirty="0"/>
          </a:p>
        </p:txBody>
      </p:sp>
      <p:sp>
        <p:nvSpPr>
          <p:cNvPr id="3" name="Content Placeholder 2"/>
          <p:cNvSpPr>
            <a:spLocks noGrp="1"/>
          </p:cNvSpPr>
          <p:nvPr>
            <p:ph idx="1"/>
          </p:nvPr>
        </p:nvSpPr>
        <p:spPr>
          <a:xfrm>
            <a:off x="637196" y="1519312"/>
            <a:ext cx="7886700" cy="3556890"/>
          </a:xfrm>
        </p:spPr>
        <p:txBody>
          <a:bodyPr/>
          <a:lstStyle/>
          <a:p>
            <a:pPr marL="0" indent="0" algn="ctr">
              <a:buNone/>
            </a:pPr>
            <a:r>
              <a:rPr lang="en-US" dirty="0" smtClean="0"/>
              <a:t>Move away from the usual paper or email surveys, reach people where they are and get creative with conducting surveys. Incorporate methods that appeal to the community you are serving.</a:t>
            </a:r>
          </a:p>
          <a:p>
            <a:pPr marL="0" indent="0" algn="ct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4789" y="2587380"/>
            <a:ext cx="4914314" cy="3685736"/>
          </a:xfrm>
          <a:prstGeom prst="rect">
            <a:avLst/>
          </a:prstGeom>
        </p:spPr>
      </p:pic>
    </p:spTree>
    <p:extLst>
      <p:ext uri="{BB962C8B-B14F-4D97-AF65-F5344CB8AC3E}">
        <p14:creationId xmlns:p14="http://schemas.microsoft.com/office/powerpoint/2010/main" val="338138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198" y="322398"/>
            <a:ext cx="7886700" cy="1295388"/>
          </a:xfrm>
        </p:spPr>
        <p:txBody>
          <a:bodyPr/>
          <a:lstStyle/>
          <a:p>
            <a:pPr algn="ctr"/>
            <a:r>
              <a:rPr lang="en-US" dirty="0" smtClean="0"/>
              <a:t>Dot Voting</a:t>
            </a:r>
            <a:endParaRPr lang="en-US" dirty="0"/>
          </a:p>
        </p:txBody>
      </p:sp>
      <p:sp>
        <p:nvSpPr>
          <p:cNvPr id="3" name="Content Placeholder 2"/>
          <p:cNvSpPr>
            <a:spLocks noGrp="1"/>
          </p:cNvSpPr>
          <p:nvPr>
            <p:ph idx="1"/>
          </p:nvPr>
        </p:nvSpPr>
        <p:spPr>
          <a:xfrm>
            <a:off x="637196" y="1617786"/>
            <a:ext cx="7886700" cy="3458416"/>
          </a:xfrm>
        </p:spPr>
        <p:txBody>
          <a:bodyPr/>
          <a:lstStyle/>
          <a:p>
            <a:pPr marL="0" indent="0" algn="ctr">
              <a:buNone/>
            </a:pPr>
            <a:r>
              <a:rPr lang="en-US" dirty="0" smtClean="0"/>
              <a:t>Utilize information provided directly from the community to develop a list of priorities or concerns, then allow the community to rank those concerns. </a:t>
            </a:r>
          </a:p>
          <a:p>
            <a:pPr marL="0" indent="0" algn="ctr">
              <a:buNone/>
            </a:pPr>
            <a:endParaRPr lang="en-US" dirty="0" smtClean="0"/>
          </a:p>
          <a:p>
            <a:pPr marL="0" indent="0" algn="ct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5395" y="2797088"/>
            <a:ext cx="5020655" cy="3765491"/>
          </a:xfrm>
          <a:prstGeom prst="rect">
            <a:avLst/>
          </a:prstGeom>
        </p:spPr>
      </p:pic>
    </p:spTree>
    <p:extLst>
      <p:ext uri="{BB962C8B-B14F-4D97-AF65-F5344CB8AC3E}">
        <p14:creationId xmlns:p14="http://schemas.microsoft.com/office/powerpoint/2010/main" val="1608195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Dream Boards</a:t>
            </a:r>
            <a:endParaRPr lang="en-US" dirty="0"/>
          </a:p>
        </p:txBody>
      </p:sp>
      <p:sp>
        <p:nvSpPr>
          <p:cNvPr id="3" name="Content Placeholder 2"/>
          <p:cNvSpPr>
            <a:spLocks noGrp="1"/>
          </p:cNvSpPr>
          <p:nvPr>
            <p:ph idx="1"/>
          </p:nvPr>
        </p:nvSpPr>
        <p:spPr>
          <a:xfrm>
            <a:off x="637198" y="1647960"/>
            <a:ext cx="7886700" cy="3386039"/>
          </a:xfrm>
        </p:spPr>
        <p:txBody>
          <a:bodyPr/>
          <a:lstStyle/>
          <a:p>
            <a:pPr marL="0" indent="0" algn="ctr">
              <a:buNone/>
            </a:pPr>
            <a:r>
              <a:rPr lang="en-US" dirty="0" smtClean="0"/>
              <a:t>Members of the community will offer very good ideas, if we would only ask them for their input.</a:t>
            </a:r>
          </a:p>
          <a:p>
            <a:pPr marL="0" indent="0" algn="ct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523" y="2602523"/>
            <a:ext cx="4858045" cy="3643534"/>
          </a:xfrm>
          <a:prstGeom prst="rect">
            <a:avLst/>
          </a:prstGeom>
        </p:spPr>
      </p:pic>
    </p:spTree>
    <p:extLst>
      <p:ext uri="{BB962C8B-B14F-4D97-AF65-F5344CB8AC3E}">
        <p14:creationId xmlns:p14="http://schemas.microsoft.com/office/powerpoint/2010/main" val="66833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Root Cause Analysis</a:t>
            </a:r>
            <a:endParaRPr lang="en-US" dirty="0"/>
          </a:p>
        </p:txBody>
      </p:sp>
      <p:sp>
        <p:nvSpPr>
          <p:cNvPr id="3" name="Content Placeholder 2"/>
          <p:cNvSpPr>
            <a:spLocks noGrp="1"/>
          </p:cNvSpPr>
          <p:nvPr>
            <p:ph idx="1"/>
          </p:nvPr>
        </p:nvSpPr>
        <p:spPr>
          <a:xfrm>
            <a:off x="637196" y="1477108"/>
            <a:ext cx="7886700" cy="3599094"/>
          </a:xfrm>
        </p:spPr>
        <p:txBody>
          <a:bodyPr/>
          <a:lstStyle/>
          <a:p>
            <a:pPr marL="0" indent="0" algn="ctr">
              <a:buNone/>
            </a:pPr>
            <a:r>
              <a:rPr lang="en-US" sz="4000" dirty="0" smtClean="0"/>
              <a:t>Just ask why?</a:t>
            </a:r>
          </a:p>
          <a:p>
            <a:pPr marL="0" indent="0" algn="ctr">
              <a:buNone/>
            </a:pP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1" y="2405575"/>
            <a:ext cx="5134707" cy="3851030"/>
          </a:xfrm>
          <a:prstGeom prst="rect">
            <a:avLst/>
          </a:prstGeom>
        </p:spPr>
      </p:pic>
    </p:spTree>
    <p:extLst>
      <p:ext uri="{BB962C8B-B14F-4D97-AF65-F5344CB8AC3E}">
        <p14:creationId xmlns:p14="http://schemas.microsoft.com/office/powerpoint/2010/main" val="194316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Intergenerational Interviews</a:t>
            </a:r>
            <a:endParaRPr lang="en-US" dirty="0"/>
          </a:p>
        </p:txBody>
      </p:sp>
      <p:sp>
        <p:nvSpPr>
          <p:cNvPr id="3" name="Content Placeholder 2"/>
          <p:cNvSpPr>
            <a:spLocks noGrp="1"/>
          </p:cNvSpPr>
          <p:nvPr>
            <p:ph idx="1"/>
          </p:nvPr>
        </p:nvSpPr>
        <p:spPr>
          <a:xfrm>
            <a:off x="637196" y="1647960"/>
            <a:ext cx="7886700" cy="3428242"/>
          </a:xfrm>
        </p:spPr>
        <p:txBody>
          <a:bodyPr/>
          <a:lstStyle/>
          <a:p>
            <a:pPr marL="0" indent="0" algn="ctr">
              <a:buNone/>
            </a:pPr>
            <a:r>
              <a:rPr lang="en-US" dirty="0" smtClean="0"/>
              <a:t>Generations engaging one another can be a powerful tool for collecting data!</a:t>
            </a:r>
          </a:p>
          <a:p>
            <a:pPr marL="0" indent="0" algn="ct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2523" y="2672735"/>
            <a:ext cx="3812345" cy="3650691"/>
          </a:xfrm>
          <a:prstGeom prst="rect">
            <a:avLst/>
          </a:prstGeom>
        </p:spPr>
      </p:pic>
    </p:spTree>
    <p:extLst>
      <p:ext uri="{BB962C8B-B14F-4D97-AF65-F5344CB8AC3E}">
        <p14:creationId xmlns:p14="http://schemas.microsoft.com/office/powerpoint/2010/main" val="3050680177"/>
      </p:ext>
    </p:extLst>
  </p:cSld>
  <p:clrMapOvr>
    <a:masterClrMapping/>
  </p:clrMapOvr>
</p:sld>
</file>

<file path=ppt/theme/theme1.xml><?xml version="1.0" encoding="utf-8"?>
<a:theme xmlns:a="http://schemas.openxmlformats.org/drawingml/2006/main" name="GFHS PP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FHS PPT" id="{408D40E5-12D5-4442-8865-0B3583ED47CF}" vid="{25B48130-D0E9-4F60-B168-DB2B3AE8DEB8}"/>
    </a:ext>
  </a:extLst>
</a:theme>
</file>

<file path=docProps/app.xml><?xml version="1.0" encoding="utf-8"?>
<Properties xmlns="http://schemas.openxmlformats.org/officeDocument/2006/extended-properties" xmlns:vt="http://schemas.openxmlformats.org/officeDocument/2006/docPropsVTypes">
  <Template>GFHS PPT</Template>
  <TotalTime>2875</TotalTime>
  <Words>353</Words>
  <Application>Microsoft Office PowerPoint</Application>
  <PresentationFormat>On-screen Show (4:3)</PresentationFormat>
  <Paragraphs>32</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GFHS PPT</vt:lpstr>
      <vt:lpstr>Engaging Communities To Collect and Disseminate Data</vt:lpstr>
      <vt:lpstr>Unique Data Collection Methods</vt:lpstr>
      <vt:lpstr>Community Centered Health</vt:lpstr>
      <vt:lpstr>Focus Groups</vt:lpstr>
      <vt:lpstr>Surveys With A Twist</vt:lpstr>
      <vt:lpstr>Dot Voting</vt:lpstr>
      <vt:lpstr>Dream Boards</vt:lpstr>
      <vt:lpstr>Root Cause Analysis</vt:lpstr>
      <vt:lpstr>Intergenerational Interviews</vt:lpstr>
      <vt:lpstr>Information Sharing</vt:lpstr>
      <vt:lpstr>Data Activities</vt:lpstr>
      <vt:lpstr>Future Work in the Neighborhood</vt:lpstr>
      <vt:lpstr>Questions and Answers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Sanders</dc:creator>
  <cp:lastModifiedBy>Stephanie Ondrias2</cp:lastModifiedBy>
  <cp:revision>13</cp:revision>
  <dcterms:created xsi:type="dcterms:W3CDTF">2018-01-31T15:23:54Z</dcterms:created>
  <dcterms:modified xsi:type="dcterms:W3CDTF">2018-02-05T01:35:55Z</dcterms:modified>
</cp:coreProperties>
</file>