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60" r:id="rId2"/>
    <p:sldId id="269" r:id="rId3"/>
    <p:sldId id="256" r:id="rId4"/>
    <p:sldId id="257" r:id="rId5"/>
    <p:sldId id="258" r:id="rId6"/>
    <p:sldId id="259" r:id="rId7"/>
    <p:sldId id="268" r:id="rId8"/>
    <p:sldId id="261" r:id="rId9"/>
    <p:sldId id="262" r:id="rId10"/>
    <p:sldId id="271" r:id="rId11"/>
    <p:sldId id="264" r:id="rId12"/>
    <p:sldId id="267" r:id="rId13"/>
    <p:sldId id="265" r:id="rId14"/>
    <p:sldId id="266" r:id="rId15"/>
    <p:sldId id="272" r:id="rId16"/>
    <p:sldId id="273"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46" d="100"/>
          <a:sy n="46" d="100"/>
        </p:scale>
        <p:origin x="69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1/29/2018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1/29/2018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1/29/2018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1/29/2018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1/29/2018</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tismith@email.unc.edu" TargetMode="External"/><Relationship Id="rId2" Type="http://schemas.openxmlformats.org/officeDocument/2006/relationships/hyperlink" Target="mailto:Shay@med.unc.edu" TargetMode="Externa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www.ncgetcovered.org/"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mailto:tismith@email.unc.edu" TargetMode="External"/><Relationship Id="rId2" Type="http://schemas.openxmlformats.org/officeDocument/2006/relationships/hyperlink" Target="mailto:Shay@med.unc.edu" TargetMode="Externa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36668"/>
            <a:ext cx="8434394" cy="1506071"/>
          </a:xfrm>
        </p:spPr>
        <p:txBody>
          <a:bodyPr>
            <a:normAutofit/>
          </a:bodyPr>
          <a:lstStyle/>
          <a:p>
            <a:pPr algn="ctr"/>
            <a:r>
              <a:rPr lang="en-US" sz="3200" b="1" dirty="0">
                <a:solidFill>
                  <a:schemeClr val="bg1">
                    <a:lumMod val="50000"/>
                  </a:schemeClr>
                </a:solidFill>
              </a:rPr>
              <a:t>“Get Covered </a:t>
            </a:r>
            <a:r>
              <a:rPr lang="en-US" sz="3200" b="1" dirty="0" smtClean="0">
                <a:solidFill>
                  <a:schemeClr val="bg1">
                    <a:lumMod val="50000"/>
                  </a:schemeClr>
                </a:solidFill>
              </a:rPr>
              <a:t>Carolina”: A </a:t>
            </a:r>
            <a:r>
              <a:rPr lang="en-US" sz="3200" b="1" dirty="0">
                <a:solidFill>
                  <a:schemeClr val="bg1">
                    <a:lumMod val="50000"/>
                  </a:schemeClr>
                </a:solidFill>
              </a:rPr>
              <a:t>Partnership to Navigate </a:t>
            </a:r>
            <a:r>
              <a:rPr lang="en-US" sz="3200" b="1" dirty="0" smtClean="0">
                <a:solidFill>
                  <a:schemeClr val="bg1">
                    <a:lumMod val="50000"/>
                  </a:schemeClr>
                </a:solidFill>
              </a:rPr>
              <a:t>Change </a:t>
            </a:r>
            <a:r>
              <a:rPr lang="en-US" sz="3200" b="1" dirty="0">
                <a:solidFill>
                  <a:schemeClr val="bg1">
                    <a:lumMod val="50000"/>
                  </a:schemeClr>
                </a:solidFill>
              </a:rPr>
              <a:t>in HealthCare Law</a:t>
            </a:r>
          </a:p>
        </p:txBody>
      </p:sp>
      <p:sp>
        <p:nvSpPr>
          <p:cNvPr id="3" name="Content Placeholder 2"/>
          <p:cNvSpPr>
            <a:spLocks noGrp="1"/>
          </p:cNvSpPr>
          <p:nvPr>
            <p:ph idx="1"/>
          </p:nvPr>
        </p:nvSpPr>
        <p:spPr>
          <a:xfrm>
            <a:off x="677333" y="1559858"/>
            <a:ext cx="9004549" cy="5077609"/>
          </a:xfrm>
        </p:spPr>
        <p:txBody>
          <a:bodyPr>
            <a:normAutofit lnSpcReduction="10000"/>
          </a:bodyPr>
          <a:lstStyle/>
          <a:p>
            <a:pPr marL="0" indent="0" algn="ctr">
              <a:buNone/>
            </a:pPr>
            <a:r>
              <a:rPr lang="en-US" sz="2400" b="1" dirty="0" smtClean="0">
                <a:solidFill>
                  <a:schemeClr val="accent1">
                    <a:lumMod val="75000"/>
                  </a:schemeClr>
                </a:solidFill>
              </a:rPr>
              <a:t>Communities Joined in Action                                                                       Annual Conference                                                                                           February 2018</a:t>
            </a:r>
          </a:p>
          <a:p>
            <a:pPr marL="0" indent="0" algn="ctr">
              <a:buNone/>
            </a:pPr>
            <a:endParaRPr lang="en-US" sz="1200" dirty="0" smtClean="0">
              <a:solidFill>
                <a:schemeClr val="bg1">
                  <a:lumMod val="50000"/>
                </a:schemeClr>
              </a:solidFill>
            </a:endParaRPr>
          </a:p>
          <a:p>
            <a:pPr marL="0" indent="0" algn="ctr">
              <a:buNone/>
            </a:pPr>
            <a:r>
              <a:rPr lang="en-US" dirty="0" smtClean="0">
                <a:solidFill>
                  <a:schemeClr val="bg1">
                    <a:lumMod val="50000"/>
                  </a:schemeClr>
                </a:solidFill>
              </a:rPr>
              <a:t>Sherry </a:t>
            </a:r>
            <a:r>
              <a:rPr lang="en-US" dirty="0">
                <a:solidFill>
                  <a:schemeClr val="bg1">
                    <a:lumMod val="50000"/>
                  </a:schemeClr>
                </a:solidFill>
              </a:rPr>
              <a:t>S. Hay, </a:t>
            </a:r>
            <a:r>
              <a:rPr lang="en-US" dirty="0" smtClean="0">
                <a:solidFill>
                  <a:schemeClr val="bg1">
                    <a:lumMod val="50000"/>
                  </a:schemeClr>
                </a:solidFill>
              </a:rPr>
              <a:t>MPA                                                                                                      UNC </a:t>
            </a:r>
            <a:r>
              <a:rPr lang="en-US" dirty="0">
                <a:solidFill>
                  <a:schemeClr val="bg1">
                    <a:lumMod val="50000"/>
                  </a:schemeClr>
                </a:solidFill>
              </a:rPr>
              <a:t>Department of Family </a:t>
            </a:r>
            <a:r>
              <a:rPr lang="en-US" dirty="0" smtClean="0">
                <a:solidFill>
                  <a:schemeClr val="bg1">
                    <a:lumMod val="50000"/>
                  </a:schemeClr>
                </a:solidFill>
              </a:rPr>
              <a:t>Medicine                                                                 Director </a:t>
            </a:r>
            <a:r>
              <a:rPr lang="en-US" dirty="0">
                <a:solidFill>
                  <a:schemeClr val="bg1">
                    <a:lumMod val="50000"/>
                  </a:schemeClr>
                </a:solidFill>
              </a:rPr>
              <a:t>of Community Health </a:t>
            </a:r>
            <a:r>
              <a:rPr lang="en-US" dirty="0" smtClean="0">
                <a:solidFill>
                  <a:schemeClr val="bg1">
                    <a:lumMod val="50000"/>
                  </a:schemeClr>
                </a:solidFill>
              </a:rPr>
              <a:t>Initiatives                                                                Adjunct </a:t>
            </a:r>
            <a:r>
              <a:rPr lang="en-US" dirty="0">
                <a:solidFill>
                  <a:schemeClr val="bg1">
                    <a:lumMod val="50000"/>
                  </a:schemeClr>
                </a:solidFill>
              </a:rPr>
              <a:t>Assistant </a:t>
            </a:r>
            <a:r>
              <a:rPr lang="en-US" dirty="0" smtClean="0">
                <a:solidFill>
                  <a:schemeClr val="bg1">
                    <a:lumMod val="50000"/>
                  </a:schemeClr>
                </a:solidFill>
              </a:rPr>
              <a:t>Professor                                                                                           </a:t>
            </a:r>
            <a:r>
              <a:rPr lang="en-US" dirty="0" smtClean="0">
                <a:solidFill>
                  <a:schemeClr val="bg1">
                    <a:lumMod val="50000"/>
                  </a:schemeClr>
                </a:solidFill>
                <a:hlinkClick r:id="rId2"/>
              </a:rPr>
              <a:t>Shay@med.unc.edu</a:t>
            </a:r>
            <a:r>
              <a:rPr lang="en-US" dirty="0" smtClean="0">
                <a:solidFill>
                  <a:schemeClr val="bg1">
                    <a:lumMod val="50000"/>
                  </a:schemeClr>
                </a:solidFill>
              </a:rPr>
              <a:t>                                                                                                      919-649-5423</a:t>
            </a:r>
          </a:p>
          <a:p>
            <a:pPr marL="0" indent="0" algn="ctr">
              <a:buNone/>
            </a:pPr>
            <a:endParaRPr lang="en-US" sz="1200" dirty="0">
              <a:solidFill>
                <a:schemeClr val="bg1">
                  <a:lumMod val="50000"/>
                </a:schemeClr>
              </a:solidFill>
            </a:endParaRPr>
          </a:p>
          <a:p>
            <a:pPr marL="0" indent="0" algn="ctr">
              <a:buNone/>
            </a:pPr>
            <a:r>
              <a:rPr lang="en-US" dirty="0">
                <a:solidFill>
                  <a:schemeClr val="bg1">
                    <a:lumMod val="50000"/>
                  </a:schemeClr>
                </a:solidFill>
              </a:rPr>
              <a:t>Tim Smith, </a:t>
            </a:r>
            <a:r>
              <a:rPr lang="en-US" dirty="0" smtClean="0">
                <a:solidFill>
                  <a:schemeClr val="bg1">
                    <a:lumMod val="50000"/>
                  </a:schemeClr>
                </a:solidFill>
              </a:rPr>
              <a:t>MPA                                                                                                         Carolina </a:t>
            </a:r>
            <a:r>
              <a:rPr lang="en-US" dirty="0">
                <a:solidFill>
                  <a:schemeClr val="bg1">
                    <a:lumMod val="50000"/>
                  </a:schemeClr>
                </a:solidFill>
              </a:rPr>
              <a:t>HealthNet </a:t>
            </a:r>
            <a:r>
              <a:rPr lang="en-US" dirty="0" smtClean="0">
                <a:solidFill>
                  <a:schemeClr val="bg1">
                    <a:lumMod val="50000"/>
                  </a:schemeClr>
                </a:solidFill>
              </a:rPr>
              <a:t>                                                                                                  UNC Department of Family Medicine                                          </a:t>
            </a:r>
            <a:r>
              <a:rPr lang="en-US" dirty="0" smtClean="0">
                <a:solidFill>
                  <a:schemeClr val="bg1">
                    <a:lumMod val="50000"/>
                  </a:schemeClr>
                </a:solidFill>
                <a:hlinkClick r:id="rId3"/>
              </a:rPr>
              <a:t>tismith@email.unc.edu</a:t>
            </a:r>
            <a:r>
              <a:rPr lang="en-US" dirty="0" smtClean="0">
                <a:solidFill>
                  <a:schemeClr val="bg1">
                    <a:lumMod val="50000"/>
                  </a:schemeClr>
                </a:solidFill>
              </a:rPr>
              <a:t>                                                                                            984-974-4996</a:t>
            </a:r>
          </a:p>
          <a:p>
            <a:pPr marL="0" indent="0" algn="ctr">
              <a:buNone/>
            </a:pP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50111">
            <a:off x="7640249" y="3333986"/>
            <a:ext cx="2304481" cy="2263212"/>
          </a:xfrm>
          <a:prstGeom prst="rect">
            <a:avLst/>
          </a:prstGeom>
        </p:spPr>
      </p:pic>
    </p:spTree>
    <p:extLst>
      <p:ext uri="{BB962C8B-B14F-4D97-AF65-F5344CB8AC3E}">
        <p14:creationId xmlns:p14="http://schemas.microsoft.com/office/powerpoint/2010/main" val="12094820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73269"/>
            <a:ext cx="8596668" cy="1657131"/>
          </a:xfrm>
        </p:spPr>
        <p:txBody>
          <a:bodyPr>
            <a:normAutofit/>
          </a:bodyPr>
          <a:lstStyle/>
          <a:p>
            <a:r>
              <a:rPr lang="en-US" sz="4000" b="1" dirty="0">
                <a:solidFill>
                  <a:schemeClr val="accent1">
                    <a:lumMod val="50000"/>
                  </a:schemeClr>
                </a:solidFill>
              </a:rPr>
              <a:t>Our Work Together…</a:t>
            </a:r>
            <a:endParaRPr lang="en-US" sz="4000" dirty="0"/>
          </a:p>
        </p:txBody>
      </p:sp>
      <p:sp>
        <p:nvSpPr>
          <p:cNvPr id="3" name="Content Placeholder 2"/>
          <p:cNvSpPr>
            <a:spLocks noGrp="1"/>
          </p:cNvSpPr>
          <p:nvPr>
            <p:ph idx="1"/>
          </p:nvPr>
        </p:nvSpPr>
        <p:spPr>
          <a:xfrm>
            <a:off x="462455" y="1576553"/>
            <a:ext cx="8691435" cy="5139558"/>
          </a:xfrm>
        </p:spPr>
        <p:txBody>
          <a:bodyPr>
            <a:normAutofit fontScale="55000" lnSpcReduction="20000"/>
          </a:bodyPr>
          <a:lstStyle/>
          <a:p>
            <a:pPr marL="0" indent="0" algn="ctr">
              <a:buNone/>
            </a:pPr>
            <a:r>
              <a:rPr lang="en-US" sz="3600" b="1" u="sng" dirty="0">
                <a:solidFill>
                  <a:schemeClr val="bg1">
                    <a:lumMod val="50000"/>
                  </a:schemeClr>
                </a:solidFill>
              </a:rPr>
              <a:t>Outreach and </a:t>
            </a:r>
            <a:r>
              <a:rPr lang="en-US" sz="3600" b="1" u="sng" dirty="0" smtClean="0">
                <a:solidFill>
                  <a:schemeClr val="bg1">
                    <a:lumMod val="50000"/>
                  </a:schemeClr>
                </a:solidFill>
              </a:rPr>
              <a:t>Education (cont.)</a:t>
            </a:r>
          </a:p>
          <a:p>
            <a:pPr marL="0" indent="0" algn="ctr">
              <a:buNone/>
            </a:pPr>
            <a:endParaRPr lang="en-US" sz="2900" b="1" u="sng" dirty="0" smtClean="0">
              <a:solidFill>
                <a:schemeClr val="bg1">
                  <a:lumMod val="50000"/>
                </a:schemeClr>
              </a:solidFill>
            </a:endParaRPr>
          </a:p>
          <a:p>
            <a:pPr>
              <a:buClr>
                <a:schemeClr val="accent2">
                  <a:lumMod val="75000"/>
                </a:schemeClr>
              </a:buClr>
              <a:buFont typeface="Wingdings" panose="05000000000000000000" pitchFamily="2" charset="2"/>
              <a:buChar char="§"/>
            </a:pPr>
            <a:r>
              <a:rPr lang="en-US" sz="3600" dirty="0" smtClean="0">
                <a:solidFill>
                  <a:schemeClr val="bg1">
                    <a:lumMod val="50000"/>
                  </a:schemeClr>
                </a:solidFill>
                <a:latin typeface="Calibri" panose="020F0502020204030204" pitchFamily="34" charset="0"/>
              </a:rPr>
              <a:t>Ensured our community relations department at the local health system was involved as they are  responsible for their annual community benefit plans. Our local system provided dollars for newspaper ads, food for events, and space for educational seminars while other partners agreed to provide counselors, appointments and the administrative organization for these activities. </a:t>
            </a:r>
          </a:p>
          <a:p>
            <a:pPr>
              <a:buClr>
                <a:schemeClr val="accent2">
                  <a:lumMod val="75000"/>
                </a:schemeClr>
              </a:buClr>
              <a:buFont typeface="Wingdings" panose="05000000000000000000" pitchFamily="2" charset="2"/>
              <a:buChar char="§"/>
            </a:pPr>
            <a:endParaRPr lang="en-US" sz="3600" dirty="0" smtClean="0">
              <a:solidFill>
                <a:schemeClr val="bg1">
                  <a:lumMod val="50000"/>
                </a:schemeClr>
              </a:solidFill>
              <a:latin typeface="Calibri" panose="020F0502020204030204" pitchFamily="34" charset="0"/>
            </a:endParaRPr>
          </a:p>
          <a:p>
            <a:pPr>
              <a:buClr>
                <a:schemeClr val="accent2">
                  <a:lumMod val="75000"/>
                </a:schemeClr>
              </a:buClr>
              <a:buFont typeface="Wingdings" panose="05000000000000000000" pitchFamily="2" charset="2"/>
              <a:buChar char="§"/>
            </a:pPr>
            <a:r>
              <a:rPr lang="en-US" sz="3600" dirty="0" smtClean="0">
                <a:solidFill>
                  <a:schemeClr val="bg1">
                    <a:lumMod val="50000"/>
                  </a:schemeClr>
                </a:solidFill>
                <a:latin typeface="Calibri" panose="020F0502020204030204" pitchFamily="34" charset="0"/>
              </a:rPr>
              <a:t>Provided small group educational opportunities at our enrollment events. League of Women Voters agreed to lead the discussions on the ACA.</a:t>
            </a:r>
          </a:p>
          <a:p>
            <a:pPr>
              <a:buClr>
                <a:schemeClr val="accent2">
                  <a:lumMod val="75000"/>
                </a:schemeClr>
              </a:buClr>
              <a:buFont typeface="Wingdings" panose="05000000000000000000" pitchFamily="2" charset="2"/>
              <a:buChar char="§"/>
            </a:pPr>
            <a:endParaRPr lang="en-US" sz="3600" dirty="0">
              <a:solidFill>
                <a:schemeClr val="bg1">
                  <a:lumMod val="50000"/>
                </a:schemeClr>
              </a:solidFill>
              <a:latin typeface="Calibri" panose="020F0502020204030204" pitchFamily="34" charset="0"/>
            </a:endParaRPr>
          </a:p>
          <a:p>
            <a:pPr>
              <a:buClr>
                <a:schemeClr val="accent2">
                  <a:lumMod val="75000"/>
                </a:schemeClr>
              </a:buClr>
              <a:buFont typeface="Wingdings" panose="05000000000000000000" pitchFamily="2" charset="2"/>
              <a:buChar char="§"/>
            </a:pPr>
            <a:r>
              <a:rPr lang="en-US" sz="3600" dirty="0" smtClean="0">
                <a:solidFill>
                  <a:schemeClr val="bg1">
                    <a:lumMod val="50000"/>
                  </a:schemeClr>
                </a:solidFill>
                <a:latin typeface="Calibri" panose="020F0502020204030204" pitchFamily="34" charset="0"/>
              </a:rPr>
              <a:t>Designed buttons for partners to wear in the office and/or community. </a:t>
            </a:r>
          </a:p>
          <a:p>
            <a:pPr>
              <a:buClr>
                <a:schemeClr val="accent2">
                  <a:lumMod val="75000"/>
                </a:schemeClr>
              </a:buClr>
              <a:buFont typeface="Wingdings" panose="05000000000000000000" pitchFamily="2" charset="2"/>
              <a:buChar char="§"/>
            </a:pPr>
            <a:endParaRPr lang="en-US" sz="3600" dirty="0">
              <a:solidFill>
                <a:schemeClr val="bg1">
                  <a:lumMod val="50000"/>
                </a:schemeClr>
              </a:solidFill>
              <a:latin typeface="Calibri" panose="020F0502020204030204" pitchFamily="34" charset="0"/>
            </a:endParaRPr>
          </a:p>
          <a:p>
            <a:pPr>
              <a:buClr>
                <a:schemeClr val="accent2">
                  <a:lumMod val="75000"/>
                </a:schemeClr>
              </a:buClr>
              <a:buFont typeface="Wingdings" panose="05000000000000000000" pitchFamily="2" charset="2"/>
              <a:buChar char="§"/>
            </a:pPr>
            <a:r>
              <a:rPr lang="en-US" sz="3600" dirty="0" smtClean="0">
                <a:solidFill>
                  <a:schemeClr val="bg1">
                    <a:lumMod val="50000"/>
                  </a:schemeClr>
                </a:solidFill>
                <a:latin typeface="Calibri" panose="020F0502020204030204" pitchFamily="34" charset="0"/>
              </a:rPr>
              <a:t>Partnership group met to share “lessons learned” to develop best practices.</a:t>
            </a:r>
          </a:p>
          <a:p>
            <a:pPr marL="0" indent="0">
              <a:buNone/>
            </a:pPr>
            <a:endParaRPr lang="en-US" b="1" u="sng" dirty="0">
              <a:solidFill>
                <a:schemeClr val="bg1">
                  <a:lumMod val="50000"/>
                </a:schemeClr>
              </a:solidFill>
            </a:endParaRPr>
          </a:p>
          <a:p>
            <a:pPr marL="0" indent="0">
              <a:buNone/>
            </a:pPr>
            <a:r>
              <a:rPr lang="en-US" b="1" u="sng" dirty="0" smtClean="0">
                <a:solidFill>
                  <a:schemeClr val="bg1">
                    <a:lumMod val="50000"/>
                  </a:schemeClr>
                </a:solidFill>
              </a:rPr>
              <a:t> </a:t>
            </a:r>
          </a:p>
          <a:p>
            <a:pPr marL="0" indent="0">
              <a:buNone/>
            </a:pPr>
            <a:endParaRPr lang="en-US" b="1" u="sng" dirty="0">
              <a:solidFill>
                <a:schemeClr val="bg1">
                  <a:lumMod val="50000"/>
                </a:schemeClr>
              </a:solidFill>
            </a:endParaRPr>
          </a:p>
          <a:p>
            <a:pPr marL="0" indent="0">
              <a:buNone/>
            </a:pPr>
            <a:endParaRPr lang="en-US" b="1" u="sng" dirty="0">
              <a:solidFill>
                <a:schemeClr val="bg1">
                  <a:lumMod val="50000"/>
                </a:schemeClr>
              </a:solidFill>
            </a:endParaRPr>
          </a:p>
          <a:p>
            <a:pPr marL="0" indent="0">
              <a:buNone/>
            </a:pPr>
            <a:endParaRPr lang="en-US" dirty="0"/>
          </a:p>
        </p:txBody>
      </p:sp>
      <p:pic>
        <p:nvPicPr>
          <p:cNvPr id="5" name="Picture 4"/>
          <p:cNvPicPr/>
          <p:nvPr/>
        </p:nvPicPr>
        <p:blipFill>
          <a:blip r:embed="rId2"/>
          <a:stretch>
            <a:fillRect/>
          </a:stretch>
        </p:blipFill>
        <p:spPr>
          <a:xfrm>
            <a:off x="9274002" y="4406078"/>
            <a:ext cx="2017843" cy="1668901"/>
          </a:xfrm>
          <a:prstGeom prst="rect">
            <a:avLst/>
          </a:prstGeom>
        </p:spPr>
      </p:pic>
      <p:pic>
        <p:nvPicPr>
          <p:cNvPr id="6" name="Picture 5"/>
          <p:cNvPicPr>
            <a:picLocks noChangeAspect="1"/>
          </p:cNvPicPr>
          <p:nvPr/>
        </p:nvPicPr>
        <p:blipFill>
          <a:blip r:embed="rId3"/>
          <a:stretch>
            <a:fillRect/>
          </a:stretch>
        </p:blipFill>
        <p:spPr>
          <a:xfrm rot="6134903">
            <a:off x="9110278" y="648639"/>
            <a:ext cx="2673388" cy="2066033"/>
          </a:xfrm>
          <a:prstGeom prst="rect">
            <a:avLst/>
          </a:prstGeom>
        </p:spPr>
      </p:pic>
    </p:spTree>
    <p:extLst>
      <p:ext uri="{BB962C8B-B14F-4D97-AF65-F5344CB8AC3E}">
        <p14:creationId xmlns:p14="http://schemas.microsoft.com/office/powerpoint/2010/main" val="28528484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chemeClr val="accent1">
                    <a:lumMod val="50000"/>
                  </a:schemeClr>
                </a:solidFill>
              </a:rPr>
              <a:t>Our Work Together…</a:t>
            </a:r>
            <a:endParaRPr lang="en-US" sz="4000" dirty="0"/>
          </a:p>
        </p:txBody>
      </p:sp>
      <p:sp>
        <p:nvSpPr>
          <p:cNvPr id="3" name="Content Placeholder 2"/>
          <p:cNvSpPr>
            <a:spLocks noGrp="1"/>
          </p:cNvSpPr>
          <p:nvPr>
            <p:ph idx="1"/>
          </p:nvPr>
        </p:nvSpPr>
        <p:spPr>
          <a:xfrm>
            <a:off x="677333" y="2160589"/>
            <a:ext cx="9223411" cy="3880773"/>
          </a:xfrm>
        </p:spPr>
        <p:txBody>
          <a:bodyPr>
            <a:normAutofit fontScale="92500" lnSpcReduction="20000"/>
          </a:bodyPr>
          <a:lstStyle/>
          <a:p>
            <a:pPr marL="0" indent="0">
              <a:buNone/>
            </a:pPr>
            <a:r>
              <a:rPr lang="en-US" b="1" dirty="0" smtClean="0">
                <a:solidFill>
                  <a:schemeClr val="bg1">
                    <a:lumMod val="50000"/>
                  </a:schemeClr>
                </a:solidFill>
              </a:rPr>
              <a:t>                                     </a:t>
            </a:r>
            <a:r>
              <a:rPr lang="en-US" sz="2200" b="1" u="sng" dirty="0" smtClean="0">
                <a:solidFill>
                  <a:schemeClr val="bg1">
                    <a:lumMod val="50000"/>
                  </a:schemeClr>
                </a:solidFill>
              </a:rPr>
              <a:t>Enrollment</a:t>
            </a:r>
          </a:p>
          <a:p>
            <a:pPr marL="0" indent="0" algn="ctr">
              <a:buNone/>
            </a:pPr>
            <a:endParaRPr lang="en-US" sz="900" b="1" u="sng" dirty="0" smtClean="0"/>
          </a:p>
          <a:p>
            <a:pPr>
              <a:buClr>
                <a:schemeClr val="accent2">
                  <a:lumMod val="50000"/>
                </a:schemeClr>
              </a:buClr>
              <a:buFont typeface="Wingdings" panose="05000000000000000000" pitchFamily="2" charset="2"/>
              <a:buChar char="q"/>
            </a:pPr>
            <a:r>
              <a:rPr lang="en-US" sz="2400" dirty="0" smtClean="0">
                <a:solidFill>
                  <a:schemeClr val="bg1">
                    <a:lumMod val="50000"/>
                  </a:schemeClr>
                </a:solidFill>
              </a:rPr>
              <a:t>Shared Certified counselors and other volunteers</a:t>
            </a:r>
          </a:p>
          <a:p>
            <a:pPr marL="0" indent="0">
              <a:buClr>
                <a:schemeClr val="accent2">
                  <a:lumMod val="50000"/>
                </a:schemeClr>
              </a:buClr>
              <a:buNone/>
            </a:pPr>
            <a:endParaRPr lang="en-US" sz="900" dirty="0" smtClean="0">
              <a:solidFill>
                <a:schemeClr val="bg1">
                  <a:lumMod val="50000"/>
                </a:schemeClr>
              </a:solidFill>
            </a:endParaRPr>
          </a:p>
          <a:p>
            <a:pPr>
              <a:buClr>
                <a:schemeClr val="accent2">
                  <a:lumMod val="50000"/>
                </a:schemeClr>
              </a:buClr>
              <a:buFont typeface="Wingdings" panose="05000000000000000000" pitchFamily="2" charset="2"/>
              <a:buChar char="q"/>
            </a:pPr>
            <a:r>
              <a:rPr lang="en-US" sz="2400" dirty="0" smtClean="0">
                <a:solidFill>
                  <a:schemeClr val="bg1">
                    <a:lumMod val="50000"/>
                  </a:schemeClr>
                </a:solidFill>
              </a:rPr>
              <a:t>Worked to ensure support service agencies were involved, e.g. Medicare and Charity Care</a:t>
            </a:r>
          </a:p>
          <a:p>
            <a:pPr marL="0" indent="0">
              <a:buClr>
                <a:schemeClr val="accent2">
                  <a:lumMod val="50000"/>
                </a:schemeClr>
              </a:buClr>
              <a:buNone/>
            </a:pPr>
            <a:endParaRPr lang="en-US" sz="800" dirty="0" smtClean="0">
              <a:solidFill>
                <a:schemeClr val="bg1">
                  <a:lumMod val="50000"/>
                </a:schemeClr>
              </a:solidFill>
            </a:endParaRPr>
          </a:p>
          <a:p>
            <a:pPr>
              <a:buClr>
                <a:schemeClr val="accent2">
                  <a:lumMod val="50000"/>
                </a:schemeClr>
              </a:buClr>
              <a:buFont typeface="Wingdings" panose="05000000000000000000" pitchFamily="2" charset="2"/>
              <a:buChar char="q"/>
            </a:pPr>
            <a:r>
              <a:rPr lang="en-US" sz="2400" dirty="0" smtClean="0">
                <a:solidFill>
                  <a:schemeClr val="bg1">
                    <a:lumMod val="50000"/>
                  </a:schemeClr>
                </a:solidFill>
              </a:rPr>
              <a:t>Shared Space and Technology</a:t>
            </a:r>
          </a:p>
          <a:p>
            <a:pPr marL="0" indent="0">
              <a:buClr>
                <a:schemeClr val="accent2">
                  <a:lumMod val="50000"/>
                </a:schemeClr>
              </a:buClr>
              <a:buNone/>
            </a:pPr>
            <a:endParaRPr lang="en-US" sz="800" dirty="0" smtClean="0">
              <a:solidFill>
                <a:schemeClr val="bg1">
                  <a:lumMod val="50000"/>
                </a:schemeClr>
              </a:solidFill>
            </a:endParaRPr>
          </a:p>
          <a:p>
            <a:pPr>
              <a:buClr>
                <a:schemeClr val="accent2">
                  <a:lumMod val="50000"/>
                </a:schemeClr>
              </a:buClr>
              <a:buFont typeface="Wingdings" panose="05000000000000000000" pitchFamily="2" charset="2"/>
              <a:buChar char="q"/>
            </a:pPr>
            <a:r>
              <a:rPr lang="en-US" sz="2400" dirty="0" smtClean="0">
                <a:solidFill>
                  <a:schemeClr val="bg1">
                    <a:lumMod val="50000"/>
                  </a:schemeClr>
                </a:solidFill>
              </a:rPr>
              <a:t>Offered on-site and enrollment events together</a:t>
            </a:r>
          </a:p>
          <a:p>
            <a:pPr marL="0" indent="0">
              <a:buClr>
                <a:schemeClr val="accent2">
                  <a:lumMod val="50000"/>
                </a:schemeClr>
              </a:buClr>
              <a:buNone/>
            </a:pPr>
            <a:endParaRPr lang="en-US" sz="2400" dirty="0" smtClean="0">
              <a:solidFill>
                <a:schemeClr val="bg1">
                  <a:lumMod val="50000"/>
                </a:schemeClr>
              </a:solidFill>
            </a:endParaRPr>
          </a:p>
          <a:p>
            <a:pPr>
              <a:buClr>
                <a:schemeClr val="accent2">
                  <a:lumMod val="50000"/>
                </a:schemeClr>
              </a:buClr>
              <a:buFont typeface="Wingdings" panose="05000000000000000000" pitchFamily="2" charset="2"/>
              <a:buChar char="q"/>
            </a:pPr>
            <a:r>
              <a:rPr lang="en-US" sz="2400" dirty="0" smtClean="0">
                <a:solidFill>
                  <a:schemeClr val="bg1">
                    <a:lumMod val="50000"/>
                  </a:schemeClr>
                </a:solidFill>
              </a:rPr>
              <a:t>Evaluated data and celebrated efforts!</a:t>
            </a:r>
          </a:p>
          <a:p>
            <a:pPr marL="0" indent="0">
              <a:buNone/>
            </a:pPr>
            <a:endParaRPr lang="en-US" b="1" u="sng"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0338" y="436179"/>
            <a:ext cx="3886200" cy="27432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6040" y="5065986"/>
            <a:ext cx="2110332" cy="1576236"/>
          </a:xfrm>
          <a:prstGeom prst="rect">
            <a:avLst/>
          </a:prstGeom>
        </p:spPr>
      </p:pic>
    </p:spTree>
    <p:extLst>
      <p:ext uri="{BB962C8B-B14F-4D97-AF65-F5344CB8AC3E}">
        <p14:creationId xmlns:p14="http://schemas.microsoft.com/office/powerpoint/2010/main" val="15534667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15310"/>
            <a:ext cx="8596668" cy="1615090"/>
          </a:xfrm>
        </p:spPr>
        <p:txBody>
          <a:bodyPr>
            <a:normAutofit/>
          </a:bodyPr>
          <a:lstStyle/>
          <a:p>
            <a:r>
              <a:rPr lang="en-US" sz="4000" b="1" dirty="0" smtClean="0">
                <a:solidFill>
                  <a:schemeClr val="accent2">
                    <a:lumMod val="75000"/>
                  </a:schemeClr>
                </a:solidFill>
              </a:rPr>
              <a:t>Enrollment Events……</a:t>
            </a:r>
            <a:endParaRPr lang="en-US" sz="4000" b="1" dirty="0">
              <a:solidFill>
                <a:schemeClr val="accent2">
                  <a:lumMod val="75000"/>
                </a:scheme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550" y="1570753"/>
            <a:ext cx="2394545" cy="319272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1707" y="3649996"/>
            <a:ext cx="4165227" cy="312392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6935" y="3972909"/>
            <a:ext cx="4049525" cy="280100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6095" y="1270000"/>
            <a:ext cx="4990444" cy="2797503"/>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5621" y="1082566"/>
            <a:ext cx="4651070" cy="2949075"/>
          </a:xfrm>
          <a:prstGeom prst="rect">
            <a:avLst/>
          </a:prstGeom>
        </p:spPr>
      </p:pic>
    </p:spTree>
    <p:extLst>
      <p:ext uri="{BB962C8B-B14F-4D97-AF65-F5344CB8AC3E}">
        <p14:creationId xmlns:p14="http://schemas.microsoft.com/office/powerpoint/2010/main" val="38482386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solidFill>
                  <a:schemeClr val="accent2">
                    <a:lumMod val="75000"/>
                  </a:schemeClr>
                </a:solidFill>
              </a:rPr>
              <a:t>Results…</a:t>
            </a:r>
            <a:endParaRPr lang="en-US" sz="4000" b="1" dirty="0">
              <a:solidFill>
                <a:schemeClr val="accent2">
                  <a:lumMod val="75000"/>
                </a:schemeClr>
              </a:solidFill>
            </a:endParaRPr>
          </a:p>
        </p:txBody>
      </p:sp>
      <p:sp>
        <p:nvSpPr>
          <p:cNvPr id="3" name="Content Placeholder 2"/>
          <p:cNvSpPr>
            <a:spLocks noGrp="1"/>
          </p:cNvSpPr>
          <p:nvPr>
            <p:ph idx="1"/>
          </p:nvPr>
        </p:nvSpPr>
        <p:spPr>
          <a:xfrm>
            <a:off x="409903" y="1692167"/>
            <a:ext cx="8755117" cy="4887310"/>
          </a:xfrm>
        </p:spPr>
        <p:txBody>
          <a:bodyPr>
            <a:normAutofit/>
          </a:bodyPr>
          <a:lstStyle/>
          <a:p>
            <a:pPr>
              <a:buClr>
                <a:schemeClr val="accent2">
                  <a:lumMod val="50000"/>
                </a:schemeClr>
              </a:buClr>
            </a:pPr>
            <a:r>
              <a:rPr lang="en-US" sz="2400" b="1" dirty="0" smtClean="0">
                <a:solidFill>
                  <a:schemeClr val="tx1">
                    <a:lumMod val="65000"/>
                    <a:lumOff val="35000"/>
                  </a:schemeClr>
                </a:solidFill>
                <a:latin typeface="Calibri" panose="020F0502020204030204" pitchFamily="34" charset="0"/>
              </a:rPr>
              <a:t>3</a:t>
            </a:r>
            <a:r>
              <a:rPr lang="en-US" sz="2400" b="1" baseline="30000" dirty="0" smtClean="0">
                <a:solidFill>
                  <a:schemeClr val="tx1">
                    <a:lumMod val="65000"/>
                    <a:lumOff val="35000"/>
                  </a:schemeClr>
                </a:solidFill>
                <a:latin typeface="Calibri" panose="020F0502020204030204" pitchFamily="34" charset="0"/>
              </a:rPr>
              <a:t>rd</a:t>
            </a:r>
            <a:r>
              <a:rPr lang="en-US" sz="2400" b="1" dirty="0" smtClean="0">
                <a:solidFill>
                  <a:schemeClr val="tx1">
                    <a:lumMod val="65000"/>
                    <a:lumOff val="35000"/>
                  </a:schemeClr>
                </a:solidFill>
                <a:latin typeface="Calibri" panose="020F0502020204030204" pitchFamily="34" charset="0"/>
              </a:rPr>
              <a:t> highest enrollment nationally among states who used the FFM</a:t>
            </a:r>
          </a:p>
          <a:p>
            <a:pPr marL="0" indent="0">
              <a:buClr>
                <a:schemeClr val="accent2">
                  <a:lumMod val="50000"/>
                </a:schemeClr>
              </a:buClr>
              <a:buNone/>
            </a:pPr>
            <a:endParaRPr lang="en-US" sz="900" b="1" dirty="0" smtClean="0">
              <a:solidFill>
                <a:schemeClr val="tx1">
                  <a:lumMod val="65000"/>
                  <a:lumOff val="35000"/>
                </a:schemeClr>
              </a:solidFill>
              <a:latin typeface="Calibri" panose="020F0502020204030204" pitchFamily="34" charset="0"/>
            </a:endParaRPr>
          </a:p>
          <a:p>
            <a:pPr>
              <a:buClr>
                <a:schemeClr val="accent2">
                  <a:lumMod val="50000"/>
                </a:schemeClr>
              </a:buClr>
            </a:pPr>
            <a:r>
              <a:rPr lang="en-US" sz="2400" b="1" dirty="0" smtClean="0">
                <a:solidFill>
                  <a:schemeClr val="tx1">
                    <a:lumMod val="65000"/>
                    <a:lumOff val="35000"/>
                  </a:schemeClr>
                </a:solidFill>
                <a:latin typeface="Calibri" panose="020F0502020204030204" pitchFamily="34" charset="0"/>
              </a:rPr>
              <a:t>Regionally our % enrolled </a:t>
            </a:r>
            <a:r>
              <a:rPr lang="en-US" sz="2400" b="1" dirty="0">
                <a:solidFill>
                  <a:schemeClr val="tx1">
                    <a:lumMod val="65000"/>
                    <a:lumOff val="35000"/>
                  </a:schemeClr>
                </a:solidFill>
                <a:latin typeface="Calibri" panose="020F0502020204030204" pitchFamily="34" charset="0"/>
              </a:rPr>
              <a:t>slightly </a:t>
            </a:r>
            <a:r>
              <a:rPr lang="en-US" sz="2400" b="1" dirty="0" smtClean="0">
                <a:solidFill>
                  <a:schemeClr val="tx1">
                    <a:lumMod val="65000"/>
                    <a:lumOff val="35000"/>
                  </a:schemeClr>
                </a:solidFill>
                <a:latin typeface="Calibri" panose="020F0502020204030204" pitchFamily="34" charset="0"/>
              </a:rPr>
              <a:t>higher as compared to % enrolled by state</a:t>
            </a:r>
          </a:p>
          <a:p>
            <a:pPr marL="0" indent="0">
              <a:buClr>
                <a:schemeClr val="accent2">
                  <a:lumMod val="50000"/>
                </a:schemeClr>
              </a:buClr>
              <a:buNone/>
            </a:pPr>
            <a:endParaRPr lang="en-US" sz="900" b="1" dirty="0" smtClean="0">
              <a:solidFill>
                <a:schemeClr val="tx1">
                  <a:lumMod val="65000"/>
                  <a:lumOff val="35000"/>
                </a:schemeClr>
              </a:solidFill>
              <a:latin typeface="Calibri" panose="020F0502020204030204" pitchFamily="34" charset="0"/>
            </a:endParaRPr>
          </a:p>
          <a:p>
            <a:pPr>
              <a:buClr>
                <a:schemeClr val="accent2">
                  <a:lumMod val="50000"/>
                </a:schemeClr>
              </a:buClr>
            </a:pPr>
            <a:r>
              <a:rPr lang="en-US" sz="2400" b="1" dirty="0" smtClean="0">
                <a:solidFill>
                  <a:schemeClr val="tx1">
                    <a:lumMod val="65000"/>
                    <a:lumOff val="35000"/>
                  </a:schemeClr>
                </a:solidFill>
                <a:latin typeface="Calibri" panose="020F0502020204030204" pitchFamily="34" charset="0"/>
              </a:rPr>
              <a:t>Informed other local coalitions in NC on the process of successful partnership which led to helping to develop a toolkit - </a:t>
            </a:r>
            <a:r>
              <a:rPr lang="en-US" sz="2400" b="1" dirty="0" smtClean="0">
                <a:solidFill>
                  <a:schemeClr val="tx1">
                    <a:lumMod val="65000"/>
                    <a:lumOff val="35000"/>
                  </a:schemeClr>
                </a:solidFill>
                <a:latin typeface="Calibri" panose="020F0502020204030204" pitchFamily="34" charset="0"/>
                <a:hlinkClick r:id="rId2"/>
              </a:rPr>
              <a:t>www.ncgetcovered.org</a:t>
            </a:r>
            <a:r>
              <a:rPr lang="en-US" sz="2400" b="1" dirty="0" smtClean="0">
                <a:solidFill>
                  <a:schemeClr val="tx1">
                    <a:lumMod val="65000"/>
                    <a:lumOff val="35000"/>
                  </a:schemeClr>
                </a:solidFill>
                <a:latin typeface="Calibri" panose="020F0502020204030204" pitchFamily="34" charset="0"/>
              </a:rPr>
              <a:t> </a:t>
            </a:r>
          </a:p>
          <a:p>
            <a:pPr marL="0" indent="0">
              <a:buClr>
                <a:schemeClr val="accent2">
                  <a:lumMod val="50000"/>
                </a:schemeClr>
              </a:buClr>
              <a:buNone/>
            </a:pPr>
            <a:endParaRPr lang="en-US" sz="800" b="1" dirty="0" smtClean="0">
              <a:solidFill>
                <a:schemeClr val="tx1">
                  <a:lumMod val="65000"/>
                  <a:lumOff val="35000"/>
                </a:schemeClr>
              </a:solidFill>
              <a:latin typeface="Calibri" panose="020F0502020204030204" pitchFamily="34" charset="0"/>
            </a:endParaRPr>
          </a:p>
          <a:p>
            <a:pPr>
              <a:buClr>
                <a:schemeClr val="accent2">
                  <a:lumMod val="50000"/>
                </a:schemeClr>
              </a:buClr>
            </a:pPr>
            <a:r>
              <a:rPr lang="en-US" sz="2400" b="1" dirty="0" smtClean="0">
                <a:solidFill>
                  <a:schemeClr val="tx1">
                    <a:lumMod val="65000"/>
                    <a:lumOff val="35000"/>
                  </a:schemeClr>
                </a:solidFill>
                <a:latin typeface="Calibri" panose="020F0502020204030204" pitchFamily="34" charset="0"/>
              </a:rPr>
              <a:t>Work of “Get Covered Carolina” has paved the way for other community collaborations, e.g. regional health advisory council</a:t>
            </a:r>
          </a:p>
          <a:p>
            <a:endParaRPr lang="en-US" sz="2400" dirty="0"/>
          </a:p>
        </p:txBody>
      </p:sp>
      <p:pic>
        <p:nvPicPr>
          <p:cNvPr id="4"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5069" y="403336"/>
            <a:ext cx="2844476" cy="2577662"/>
          </a:xfrm>
          <a:prstGeom prst="rect">
            <a:avLst/>
          </a:prstGeom>
        </p:spPr>
      </p:pic>
    </p:spTree>
    <p:extLst>
      <p:ext uri="{BB962C8B-B14F-4D97-AF65-F5344CB8AC3E}">
        <p14:creationId xmlns:p14="http://schemas.microsoft.com/office/powerpoint/2010/main" val="9991020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09600"/>
            <a:ext cx="11161986" cy="1320800"/>
          </a:xfrm>
        </p:spPr>
        <p:txBody>
          <a:bodyPr>
            <a:normAutofit/>
          </a:bodyPr>
          <a:lstStyle/>
          <a:p>
            <a:r>
              <a:rPr lang="en-US" sz="4000" b="1" dirty="0" smtClean="0">
                <a:solidFill>
                  <a:schemeClr val="accent2">
                    <a:lumMod val="50000"/>
                  </a:schemeClr>
                </a:solidFill>
              </a:rPr>
              <a:t>Can I Make this Work in my Community?</a:t>
            </a:r>
            <a:endParaRPr lang="en-US" sz="4000" b="1" dirty="0">
              <a:solidFill>
                <a:schemeClr val="accent2">
                  <a:lumMod val="50000"/>
                </a:schemeClr>
              </a:solidFill>
            </a:endParaRPr>
          </a:p>
        </p:txBody>
      </p:sp>
      <p:sp>
        <p:nvSpPr>
          <p:cNvPr id="3" name="Content Placeholder 2"/>
          <p:cNvSpPr>
            <a:spLocks noGrp="1"/>
          </p:cNvSpPr>
          <p:nvPr>
            <p:ph idx="1"/>
          </p:nvPr>
        </p:nvSpPr>
        <p:spPr>
          <a:xfrm>
            <a:off x="273269" y="2161627"/>
            <a:ext cx="9343697" cy="5006428"/>
          </a:xfrm>
        </p:spPr>
        <p:txBody>
          <a:bodyPr>
            <a:normAutofit/>
          </a:bodyPr>
          <a:lstStyle/>
          <a:p>
            <a:pPr>
              <a:buClr>
                <a:schemeClr val="accent2">
                  <a:lumMod val="50000"/>
                </a:schemeClr>
              </a:buClr>
            </a:pPr>
            <a:r>
              <a:rPr lang="en-US" sz="2000" b="1" dirty="0" smtClean="0">
                <a:solidFill>
                  <a:schemeClr val="tx1">
                    <a:lumMod val="50000"/>
                    <a:lumOff val="50000"/>
                  </a:schemeClr>
                </a:solidFill>
                <a:latin typeface="Calibri" panose="020F0502020204030204" pitchFamily="34" charset="0"/>
              </a:rPr>
              <a:t>Yes, jump in with both feet while looking around at who is there to support you! Dancing in the rain can be fun!</a:t>
            </a:r>
          </a:p>
          <a:p>
            <a:pPr>
              <a:buClr>
                <a:schemeClr val="accent2">
                  <a:lumMod val="50000"/>
                </a:schemeClr>
              </a:buClr>
            </a:pPr>
            <a:r>
              <a:rPr lang="en-US" sz="2000" b="1" dirty="0" smtClean="0">
                <a:solidFill>
                  <a:schemeClr val="tx1">
                    <a:lumMod val="50000"/>
                    <a:lumOff val="50000"/>
                  </a:schemeClr>
                </a:solidFill>
                <a:latin typeface="Calibri" panose="020F0502020204030204" pitchFamily="34" charset="0"/>
              </a:rPr>
              <a:t>Find your champions-knowledge and process champions. This could be the same people or different people</a:t>
            </a:r>
          </a:p>
          <a:p>
            <a:pPr>
              <a:buClr>
                <a:schemeClr val="accent2">
                  <a:lumMod val="50000"/>
                </a:schemeClr>
              </a:buClr>
            </a:pPr>
            <a:r>
              <a:rPr lang="en-US" sz="2000" b="1" dirty="0" smtClean="0">
                <a:solidFill>
                  <a:schemeClr val="tx1">
                    <a:lumMod val="50000"/>
                    <a:lumOff val="50000"/>
                  </a:schemeClr>
                </a:solidFill>
                <a:latin typeface="Calibri" panose="020F0502020204030204" pitchFamily="34" charset="0"/>
              </a:rPr>
              <a:t>Plan well and be persistent</a:t>
            </a:r>
          </a:p>
          <a:p>
            <a:pPr>
              <a:buClr>
                <a:schemeClr val="accent2">
                  <a:lumMod val="50000"/>
                </a:schemeClr>
              </a:buClr>
            </a:pPr>
            <a:r>
              <a:rPr lang="en-US" sz="2000" b="1" dirty="0" smtClean="0">
                <a:solidFill>
                  <a:schemeClr val="tx1">
                    <a:lumMod val="50000"/>
                    <a:lumOff val="50000"/>
                  </a:schemeClr>
                </a:solidFill>
                <a:latin typeface="Calibri" panose="020F0502020204030204" pitchFamily="34" charset="0"/>
              </a:rPr>
              <a:t>Be adaptable and flexible</a:t>
            </a:r>
          </a:p>
          <a:p>
            <a:pPr>
              <a:buClr>
                <a:schemeClr val="accent2">
                  <a:lumMod val="50000"/>
                </a:schemeClr>
              </a:buClr>
            </a:pPr>
            <a:r>
              <a:rPr lang="en-US" sz="2000" b="1" dirty="0" smtClean="0">
                <a:solidFill>
                  <a:schemeClr val="tx1">
                    <a:lumMod val="50000"/>
                    <a:lumOff val="50000"/>
                  </a:schemeClr>
                </a:solidFill>
                <a:latin typeface="Calibri" panose="020F0502020204030204" pitchFamily="34" charset="0"/>
              </a:rPr>
              <a:t>Connect with an academic medical center/community college</a:t>
            </a:r>
          </a:p>
          <a:p>
            <a:pPr>
              <a:buClr>
                <a:schemeClr val="accent2">
                  <a:lumMod val="50000"/>
                </a:schemeClr>
              </a:buClr>
            </a:pPr>
            <a:r>
              <a:rPr lang="en-US" sz="2000" b="1" dirty="0" smtClean="0">
                <a:solidFill>
                  <a:schemeClr val="tx1">
                    <a:lumMod val="50000"/>
                    <a:lumOff val="50000"/>
                  </a:schemeClr>
                </a:solidFill>
                <a:latin typeface="Calibri" panose="020F0502020204030204" pitchFamily="34" charset="0"/>
              </a:rPr>
              <a:t>Decide on how to measure your success &amp; celebrate often</a:t>
            </a:r>
          </a:p>
          <a:p>
            <a:pPr>
              <a:buClr>
                <a:schemeClr val="accent2">
                  <a:lumMod val="50000"/>
                </a:schemeClr>
              </a:buClr>
            </a:pPr>
            <a:r>
              <a:rPr lang="en-US" sz="2000" b="1" dirty="0">
                <a:solidFill>
                  <a:schemeClr val="tx1">
                    <a:lumMod val="50000"/>
                    <a:lumOff val="50000"/>
                  </a:schemeClr>
                </a:solidFill>
                <a:latin typeface="Calibri" panose="020F0502020204030204" pitchFamily="34" charset="0"/>
              </a:rPr>
              <a:t> Healthcare systems have community relations departments who are often responsible for </a:t>
            </a:r>
            <a:r>
              <a:rPr lang="en-US" sz="2000" b="1" dirty="0" smtClean="0">
                <a:solidFill>
                  <a:schemeClr val="tx1">
                    <a:lumMod val="50000"/>
                    <a:lumOff val="50000"/>
                  </a:schemeClr>
                </a:solidFill>
                <a:latin typeface="Calibri" panose="020F0502020204030204" pitchFamily="34" charset="0"/>
              </a:rPr>
              <a:t>annual </a:t>
            </a:r>
            <a:r>
              <a:rPr lang="en-US" sz="2000" b="1" dirty="0">
                <a:solidFill>
                  <a:schemeClr val="tx1">
                    <a:lumMod val="50000"/>
                    <a:lumOff val="50000"/>
                  </a:schemeClr>
                </a:solidFill>
                <a:latin typeface="Calibri" panose="020F0502020204030204" pitchFamily="34" charset="0"/>
              </a:rPr>
              <a:t>community benefit plans. Ensure they are involved as they have funding and this these types of efforts align with their mission.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16966" y="840827"/>
            <a:ext cx="2469931" cy="2953407"/>
          </a:xfrm>
          <a:prstGeom prst="rect">
            <a:avLst/>
          </a:prstGeom>
        </p:spPr>
      </p:pic>
    </p:spTree>
    <p:extLst>
      <p:ext uri="{BB962C8B-B14F-4D97-AF65-F5344CB8AC3E}">
        <p14:creationId xmlns:p14="http://schemas.microsoft.com/office/powerpoint/2010/main" val="38757423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accent1">
                    <a:lumMod val="50000"/>
                  </a:schemeClr>
                </a:solidFill>
              </a:rPr>
              <a:t>Small Group Exercise: Your Community  navigating a change in healthcare law</a:t>
            </a:r>
            <a:endParaRPr lang="en-US" b="1" dirty="0">
              <a:solidFill>
                <a:schemeClr val="accent1">
                  <a:lumMod val="50000"/>
                </a:schemeClr>
              </a:solidFill>
            </a:endParaRPr>
          </a:p>
        </p:txBody>
      </p:sp>
      <p:sp>
        <p:nvSpPr>
          <p:cNvPr id="3" name="Content Placeholder 2"/>
          <p:cNvSpPr>
            <a:spLocks noGrp="1"/>
          </p:cNvSpPr>
          <p:nvPr>
            <p:ph idx="1"/>
          </p:nvPr>
        </p:nvSpPr>
        <p:spPr/>
        <p:txBody>
          <a:bodyPr/>
          <a:lstStyle/>
          <a:p>
            <a:pPr>
              <a:buClr>
                <a:schemeClr val="accent2">
                  <a:lumMod val="50000"/>
                </a:schemeClr>
              </a:buClr>
            </a:pPr>
            <a:r>
              <a:rPr lang="en-US" sz="2400" dirty="0" smtClean="0">
                <a:solidFill>
                  <a:schemeClr val="bg1">
                    <a:lumMod val="50000"/>
                  </a:schemeClr>
                </a:solidFill>
              </a:rPr>
              <a:t>Wear a different hat, i.e. pick a role from those listed on your sheet. It should be something  other than your current role. What are your interests with the change in law in this new role and how would you help?</a:t>
            </a:r>
          </a:p>
          <a:p>
            <a:pPr>
              <a:buClr>
                <a:schemeClr val="accent2">
                  <a:lumMod val="50000"/>
                </a:schemeClr>
              </a:buClr>
            </a:pPr>
            <a:r>
              <a:rPr lang="en-US" sz="2400" dirty="0" smtClean="0">
                <a:solidFill>
                  <a:schemeClr val="bg1">
                    <a:lumMod val="50000"/>
                  </a:schemeClr>
                </a:solidFill>
              </a:rPr>
              <a:t>Everyone has a role, read the challenge</a:t>
            </a:r>
          </a:p>
          <a:p>
            <a:pPr>
              <a:buClr>
                <a:schemeClr val="accent2">
                  <a:lumMod val="50000"/>
                </a:schemeClr>
              </a:buClr>
            </a:pPr>
            <a:r>
              <a:rPr lang="en-US" sz="2400" dirty="0" smtClean="0">
                <a:solidFill>
                  <a:schemeClr val="bg1">
                    <a:lumMod val="50000"/>
                  </a:schemeClr>
                </a:solidFill>
              </a:rPr>
              <a:t>Discuss the questions</a:t>
            </a:r>
          </a:p>
          <a:p>
            <a:pPr>
              <a:buClr>
                <a:schemeClr val="accent2">
                  <a:lumMod val="50000"/>
                </a:schemeClr>
              </a:buClr>
            </a:pPr>
            <a:r>
              <a:rPr lang="en-US" sz="2400" dirty="0" smtClean="0">
                <a:solidFill>
                  <a:schemeClr val="bg1">
                    <a:lumMod val="50000"/>
                  </a:schemeClr>
                </a:solidFill>
              </a:rPr>
              <a:t>Report out to the larger group </a:t>
            </a:r>
          </a:p>
          <a:p>
            <a:endParaRPr lang="en-US" dirty="0"/>
          </a:p>
          <a:p>
            <a:endParaRPr lang="en-US" dirty="0" smtClean="0"/>
          </a:p>
          <a:p>
            <a:endParaRPr lang="en-US" dirty="0" smtClean="0"/>
          </a:p>
        </p:txBody>
      </p:sp>
    </p:spTree>
    <p:extLst>
      <p:ext uri="{BB962C8B-B14F-4D97-AF65-F5344CB8AC3E}">
        <p14:creationId xmlns:p14="http://schemas.microsoft.com/office/powerpoint/2010/main" val="27903028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dirty="0" smtClean="0">
                <a:solidFill>
                  <a:schemeClr val="bg1">
                    <a:lumMod val="50000"/>
                  </a:schemeClr>
                </a:solidFill>
              </a:rPr>
              <a:t>Thank you! </a:t>
            </a:r>
            <a:endParaRPr lang="en-US" sz="4800" b="1" dirty="0">
              <a:solidFill>
                <a:schemeClr val="bg1">
                  <a:lumMod val="50000"/>
                </a:schemeClr>
              </a:solidFill>
            </a:endParaRPr>
          </a:p>
        </p:txBody>
      </p:sp>
      <p:sp>
        <p:nvSpPr>
          <p:cNvPr id="3" name="Content Placeholder 2"/>
          <p:cNvSpPr>
            <a:spLocks noGrp="1"/>
          </p:cNvSpPr>
          <p:nvPr>
            <p:ph idx="1"/>
          </p:nvPr>
        </p:nvSpPr>
        <p:spPr/>
        <p:txBody>
          <a:bodyPr/>
          <a:lstStyle/>
          <a:p>
            <a:pPr marL="0" indent="0" algn="ctr">
              <a:buNone/>
            </a:pPr>
            <a:r>
              <a:rPr lang="en-US" dirty="0">
                <a:solidFill>
                  <a:schemeClr val="bg1">
                    <a:lumMod val="50000"/>
                  </a:schemeClr>
                </a:solidFill>
              </a:rPr>
              <a:t>Sherry S. Hay, MPA                                                                                                      UNC Department of Family Medicine                                                                 Director of Community Health Initiatives                                                                Adjunct Assistant Professor                                                                                           </a:t>
            </a:r>
            <a:r>
              <a:rPr lang="en-US" dirty="0">
                <a:solidFill>
                  <a:schemeClr val="bg1">
                    <a:lumMod val="50000"/>
                  </a:schemeClr>
                </a:solidFill>
                <a:hlinkClick r:id="rId2"/>
              </a:rPr>
              <a:t>Shay@med.unc.edu</a:t>
            </a:r>
            <a:r>
              <a:rPr lang="en-US" dirty="0">
                <a:solidFill>
                  <a:schemeClr val="bg1">
                    <a:lumMod val="50000"/>
                  </a:schemeClr>
                </a:solidFill>
              </a:rPr>
              <a:t>                                                                                                      919-649-5423</a:t>
            </a:r>
          </a:p>
          <a:p>
            <a:pPr marL="0" indent="0" algn="ctr">
              <a:buNone/>
            </a:pPr>
            <a:endParaRPr lang="en-US" sz="1200" dirty="0">
              <a:solidFill>
                <a:schemeClr val="bg1">
                  <a:lumMod val="50000"/>
                </a:schemeClr>
              </a:solidFill>
            </a:endParaRPr>
          </a:p>
          <a:p>
            <a:pPr marL="0" indent="0" algn="ctr">
              <a:buNone/>
            </a:pPr>
            <a:r>
              <a:rPr lang="en-US" dirty="0">
                <a:solidFill>
                  <a:schemeClr val="bg1">
                    <a:lumMod val="50000"/>
                  </a:schemeClr>
                </a:solidFill>
              </a:rPr>
              <a:t>Tim Smith, MPA                                                                                                         Carolina HealthNet                                                                                                   UNC Department of Family Medicine                                          </a:t>
            </a:r>
            <a:r>
              <a:rPr lang="en-US" dirty="0">
                <a:solidFill>
                  <a:schemeClr val="bg1">
                    <a:lumMod val="50000"/>
                  </a:schemeClr>
                </a:solidFill>
                <a:hlinkClick r:id="rId3"/>
              </a:rPr>
              <a:t>tismith@email.unc.edu</a:t>
            </a:r>
            <a:r>
              <a:rPr lang="en-US" dirty="0">
                <a:solidFill>
                  <a:schemeClr val="bg1">
                    <a:lumMod val="50000"/>
                  </a:schemeClr>
                </a:solidFill>
              </a:rPr>
              <a:t>                                                                                            984-974-4996</a:t>
            </a:r>
          </a:p>
          <a:p>
            <a:endParaRPr lang="en-US" dirty="0"/>
          </a:p>
        </p:txBody>
      </p:sp>
      <p:pic>
        <p:nvPicPr>
          <p:cNvPr id="4"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7350634" y="2659117"/>
            <a:ext cx="2819511" cy="250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8618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2151" y="712519"/>
            <a:ext cx="11235558" cy="1107996"/>
          </a:xfrm>
          <a:prstGeom prst="rect">
            <a:avLst/>
          </a:prstGeom>
          <a:noFill/>
        </p:spPr>
        <p:txBody>
          <a:bodyPr wrap="square" rtlCol="0">
            <a:spAutoFit/>
          </a:bodyPr>
          <a:lstStyle/>
          <a:p>
            <a:r>
              <a:rPr lang="en-US" sz="2400" b="1" dirty="0" smtClean="0">
                <a:solidFill>
                  <a:schemeClr val="accent1">
                    <a:lumMod val="50000"/>
                  </a:schemeClr>
                </a:solidFill>
              </a:rPr>
              <a:t>             “Life isn’t about waiting for the Storm to Pass. </a:t>
            </a:r>
          </a:p>
          <a:p>
            <a:pPr algn="ctr"/>
            <a:r>
              <a:rPr lang="en-US" sz="2400" b="1" dirty="0" smtClean="0">
                <a:solidFill>
                  <a:schemeClr val="accent1">
                    <a:lumMod val="50000"/>
                  </a:schemeClr>
                </a:solidFill>
              </a:rPr>
              <a:t>It’s about learning how to dance in the rain” </a:t>
            </a:r>
            <a:r>
              <a:rPr lang="en-US" sz="1400" dirty="0" smtClean="0">
                <a:solidFill>
                  <a:schemeClr val="accent1">
                    <a:lumMod val="50000"/>
                  </a:schemeClr>
                </a:solidFill>
              </a:rPr>
              <a:t>Vivian Greene </a:t>
            </a:r>
          </a:p>
          <a:p>
            <a:r>
              <a:rPr lang="en-US" dirty="0"/>
              <a:t>	</a:t>
            </a:r>
            <a:r>
              <a:rPr lang="en-US" dirty="0" smtClean="0"/>
              <a:t>							</a:t>
            </a:r>
            <a:endParaRPr lang="en-US" dirty="0"/>
          </a:p>
        </p:txBody>
      </p:sp>
      <p:pic>
        <p:nvPicPr>
          <p:cNvPr id="5" name="Content Placeholder 10" descr="As the &lt;strong&gt;Rain&lt;/strong&gt; Pours Forth: An Observation of Water Falling ..."/>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6772" y="1820515"/>
            <a:ext cx="4866290" cy="4159351"/>
          </a:xfrm>
        </p:spPr>
      </p:pic>
    </p:spTree>
    <p:extLst>
      <p:ext uri="{BB962C8B-B14F-4D97-AF65-F5344CB8AC3E}">
        <p14:creationId xmlns:p14="http://schemas.microsoft.com/office/powerpoint/2010/main" val="33925785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2759" y="441434"/>
            <a:ext cx="9091448" cy="956442"/>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dirty="0" smtClean="0">
                <a:solidFill>
                  <a:schemeClr val="accent1">
                    <a:lumMod val="50000"/>
                  </a:schemeClr>
                </a:solidFill>
              </a:rPr>
              <a:t>Objectives</a:t>
            </a:r>
            <a:endParaRPr lang="en-US" b="1" dirty="0">
              <a:solidFill>
                <a:schemeClr val="accent1">
                  <a:lumMod val="50000"/>
                </a:schemeClr>
              </a:solidFill>
            </a:endParaRPr>
          </a:p>
        </p:txBody>
      </p:sp>
      <p:sp>
        <p:nvSpPr>
          <p:cNvPr id="5" name="Content Placeholder 2"/>
          <p:cNvSpPr txBox="1">
            <a:spLocks/>
          </p:cNvSpPr>
          <p:nvPr/>
        </p:nvSpPr>
        <p:spPr>
          <a:xfrm>
            <a:off x="441434" y="1229710"/>
            <a:ext cx="9984827" cy="4236635"/>
          </a:xfrm>
          <a:prstGeom prst="rect">
            <a:avLst/>
          </a:prstGeom>
        </p:spPr>
        <p:txBody>
          <a:bodyPr vert="horz" lIns="91440" tIns="45720" rIns="91440" bIns="45720" rtlCol="0" anchor="t">
            <a:normAutofit lnSpcReduction="10000"/>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marL="457200" indent="-457200" algn="l">
              <a:buClr>
                <a:schemeClr val="accent2">
                  <a:lumMod val="75000"/>
                </a:schemeClr>
              </a:buClr>
              <a:buFont typeface="Wingdings" panose="05000000000000000000" pitchFamily="2" charset="2"/>
              <a:buChar char="q"/>
            </a:pPr>
            <a:endParaRPr lang="en-US" sz="3000" dirty="0" smtClean="0"/>
          </a:p>
          <a:p>
            <a:pPr marL="457200" indent="-457200" algn="l">
              <a:buClr>
                <a:schemeClr val="accent2">
                  <a:lumMod val="75000"/>
                </a:schemeClr>
              </a:buClr>
              <a:buFont typeface="Wingdings" panose="05000000000000000000" pitchFamily="2" charset="2"/>
              <a:buChar char="q"/>
            </a:pPr>
            <a:r>
              <a:rPr lang="en-US" sz="3000" dirty="0" smtClean="0"/>
              <a:t>To learn who in the community has an investment in the change and how objectives may align</a:t>
            </a:r>
          </a:p>
          <a:p>
            <a:pPr algn="l">
              <a:buClr>
                <a:schemeClr val="accent2">
                  <a:lumMod val="75000"/>
                </a:schemeClr>
              </a:buClr>
            </a:pPr>
            <a:endParaRPr lang="en-US" sz="1300" dirty="0" smtClean="0"/>
          </a:p>
          <a:p>
            <a:pPr marL="457200" indent="-457200" algn="l">
              <a:buClr>
                <a:schemeClr val="accent2">
                  <a:lumMod val="75000"/>
                </a:schemeClr>
              </a:buClr>
              <a:buFont typeface="Wingdings" panose="05000000000000000000" pitchFamily="2" charset="2"/>
              <a:buChar char="q"/>
            </a:pPr>
            <a:r>
              <a:rPr lang="en-US" sz="3000" dirty="0"/>
              <a:t>To learn how to engage leaders and learners in the community work</a:t>
            </a:r>
          </a:p>
          <a:p>
            <a:pPr marL="457200" indent="-457200" algn="l">
              <a:buClr>
                <a:schemeClr val="accent2">
                  <a:lumMod val="75000"/>
                </a:schemeClr>
              </a:buClr>
              <a:buFont typeface="Wingdings" panose="05000000000000000000" pitchFamily="2" charset="2"/>
              <a:buChar char="q"/>
            </a:pPr>
            <a:endParaRPr lang="en-US" sz="1300" dirty="0" smtClean="0"/>
          </a:p>
          <a:p>
            <a:pPr marL="457200" indent="-457200" algn="l">
              <a:buClr>
                <a:schemeClr val="accent2">
                  <a:lumMod val="75000"/>
                </a:schemeClr>
              </a:buClr>
              <a:buFont typeface="Wingdings" panose="05000000000000000000" pitchFamily="2" charset="2"/>
              <a:buChar char="q"/>
            </a:pPr>
            <a:r>
              <a:rPr lang="en-US" sz="3000" dirty="0" smtClean="0"/>
              <a:t>To practice “putting the pieces together” for moving the community through healthcare change(s)  </a:t>
            </a:r>
          </a:p>
          <a:p>
            <a:pPr algn="l"/>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8296" y="4981903"/>
            <a:ext cx="2675125" cy="1637045"/>
          </a:xfrm>
          <a:prstGeom prst="rect">
            <a:avLst/>
          </a:prstGeom>
        </p:spPr>
      </p:pic>
    </p:spTree>
    <p:extLst>
      <p:ext uri="{BB962C8B-B14F-4D97-AF65-F5344CB8AC3E}">
        <p14:creationId xmlns:p14="http://schemas.microsoft.com/office/powerpoint/2010/main" val="41780857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656" y="1177159"/>
            <a:ext cx="10815144" cy="5447645"/>
          </a:xfrm>
          <a:prstGeom prst="rect">
            <a:avLst/>
          </a:prstGeom>
          <a:noFill/>
        </p:spPr>
        <p:txBody>
          <a:bodyPr wrap="square" rtlCol="0">
            <a:spAutoFit/>
          </a:bodyPr>
          <a:lstStyle/>
          <a:p>
            <a:r>
              <a:rPr lang="en-US" sz="2000" b="1" dirty="0">
                <a:solidFill>
                  <a:schemeClr val="tx2"/>
                </a:solidFill>
              </a:rPr>
              <a:t>North Carolina</a:t>
            </a:r>
            <a:r>
              <a:rPr lang="en-US" sz="2000" dirty="0">
                <a:solidFill>
                  <a:schemeClr val="tx2"/>
                </a:solidFill>
              </a:rPr>
              <a:t> </a:t>
            </a:r>
            <a:r>
              <a:rPr lang="en-US" sz="2000" b="1" dirty="0">
                <a:solidFill>
                  <a:schemeClr val="tx2"/>
                </a:solidFill>
              </a:rPr>
              <a:t>(Prior to  first open enrollment in 2013/14)</a:t>
            </a:r>
          </a:p>
          <a:p>
            <a:pPr marL="27432" indent="0">
              <a:buNone/>
            </a:pPr>
            <a:r>
              <a:rPr lang="en-US" sz="2000" dirty="0">
                <a:solidFill>
                  <a:schemeClr val="tx2"/>
                </a:solidFill>
              </a:rPr>
              <a:t>    -</a:t>
            </a:r>
            <a:r>
              <a:rPr lang="en-US" sz="2000" dirty="0">
                <a:solidFill>
                  <a:schemeClr val="bg2">
                    <a:lumMod val="50000"/>
                  </a:schemeClr>
                </a:solidFill>
              </a:rPr>
              <a:t>1.5 million uninsured</a:t>
            </a:r>
            <a:r>
              <a:rPr lang="en-US" sz="2000" b="1" dirty="0">
                <a:solidFill>
                  <a:schemeClr val="bg2">
                    <a:lumMod val="50000"/>
                  </a:schemeClr>
                </a:solidFill>
              </a:rPr>
              <a:t> </a:t>
            </a:r>
            <a:r>
              <a:rPr lang="en-US" sz="2000" dirty="0">
                <a:solidFill>
                  <a:schemeClr val="bg2">
                    <a:lumMod val="50000"/>
                  </a:schemeClr>
                </a:solidFill>
              </a:rPr>
              <a:t>(19% of the nonelderly population).</a:t>
            </a:r>
          </a:p>
          <a:p>
            <a:r>
              <a:rPr lang="en-US" sz="2000" dirty="0">
                <a:solidFill>
                  <a:schemeClr val="bg2">
                    <a:lumMod val="50000"/>
                  </a:schemeClr>
                </a:solidFill>
              </a:rPr>
              <a:t>          -87% of NC uninsured below 400% of FPL</a:t>
            </a:r>
          </a:p>
          <a:p>
            <a:r>
              <a:rPr lang="en-US" sz="2000" dirty="0">
                <a:solidFill>
                  <a:schemeClr val="bg2">
                    <a:lumMod val="50000"/>
                  </a:schemeClr>
                </a:solidFill>
              </a:rPr>
              <a:t>          -77% of the uninsured hade been uninsured for more than one </a:t>
            </a:r>
            <a:r>
              <a:rPr lang="en-US" sz="2000" dirty="0" smtClean="0">
                <a:solidFill>
                  <a:schemeClr val="bg2">
                    <a:lumMod val="50000"/>
                  </a:schemeClr>
                </a:solidFill>
              </a:rPr>
              <a:t>year          </a:t>
            </a:r>
            <a:r>
              <a:rPr lang="en-US" sz="2000" dirty="0" smtClean="0"/>
              <a:t>Our Region</a:t>
            </a:r>
          </a:p>
          <a:p>
            <a:r>
              <a:rPr lang="en-US" sz="2000" dirty="0">
                <a:solidFill>
                  <a:schemeClr val="bg2">
                    <a:lumMod val="50000"/>
                  </a:schemeClr>
                </a:solidFill>
              </a:rPr>
              <a:t> </a:t>
            </a:r>
            <a:r>
              <a:rPr lang="en-US" sz="2000" dirty="0" smtClean="0">
                <a:solidFill>
                  <a:schemeClr val="bg2">
                    <a:lumMod val="50000"/>
                  </a:schemeClr>
                </a:solidFill>
              </a:rPr>
              <a:t>         - Regional Data-4 counties-more than 25,000 marketplace eligible </a:t>
            </a:r>
          </a:p>
          <a:p>
            <a:r>
              <a:rPr lang="en-US" sz="2000" dirty="0">
                <a:solidFill>
                  <a:schemeClr val="bg2">
                    <a:lumMod val="50000"/>
                  </a:schemeClr>
                </a:solidFill>
              </a:rPr>
              <a:t> </a:t>
            </a:r>
            <a:r>
              <a:rPr lang="en-US" sz="2000" dirty="0" smtClean="0">
                <a:solidFill>
                  <a:schemeClr val="bg2">
                    <a:lumMod val="50000"/>
                  </a:schemeClr>
                </a:solidFill>
              </a:rPr>
              <a:t>    -Chose not to expand </a:t>
            </a:r>
            <a:r>
              <a:rPr lang="en-US" sz="2000" dirty="0">
                <a:solidFill>
                  <a:schemeClr val="bg2">
                    <a:lumMod val="50000"/>
                  </a:schemeClr>
                </a:solidFill>
              </a:rPr>
              <a:t>Medicaid  (Supreme Court Ruling</a:t>
            </a:r>
            <a:r>
              <a:rPr lang="en-US" sz="2000" dirty="0" smtClean="0">
                <a:solidFill>
                  <a:schemeClr val="bg2">
                    <a:lumMod val="50000"/>
                  </a:schemeClr>
                </a:solidFill>
              </a:rPr>
              <a:t>) </a:t>
            </a:r>
            <a:endParaRPr lang="en-US" sz="2000" dirty="0">
              <a:solidFill>
                <a:schemeClr val="bg2">
                  <a:lumMod val="50000"/>
                </a:schemeClr>
              </a:solidFill>
            </a:endParaRPr>
          </a:p>
          <a:p>
            <a:r>
              <a:rPr lang="en-US" sz="2000" dirty="0">
                <a:solidFill>
                  <a:schemeClr val="bg2">
                    <a:lumMod val="50000"/>
                  </a:schemeClr>
                </a:solidFill>
              </a:rPr>
              <a:t>     </a:t>
            </a:r>
            <a:r>
              <a:rPr lang="en-US" sz="2000" dirty="0" smtClean="0">
                <a:solidFill>
                  <a:schemeClr val="bg2">
                    <a:lumMod val="50000"/>
                  </a:schemeClr>
                </a:solidFill>
              </a:rPr>
              <a:t>-Opted to use </a:t>
            </a:r>
            <a:r>
              <a:rPr lang="en-US" sz="2000" dirty="0">
                <a:solidFill>
                  <a:schemeClr val="bg2">
                    <a:lumMod val="50000"/>
                  </a:schemeClr>
                </a:solidFill>
              </a:rPr>
              <a:t>the federally facilitated marketplace</a:t>
            </a:r>
          </a:p>
          <a:p>
            <a:r>
              <a:rPr lang="en-US" sz="2000" b="1" dirty="0">
                <a:solidFill>
                  <a:schemeClr val="bg2">
                    <a:lumMod val="50000"/>
                  </a:schemeClr>
                </a:solidFill>
              </a:rPr>
              <a:t>     -</a:t>
            </a:r>
            <a:r>
              <a:rPr lang="en-US" sz="2000" dirty="0">
                <a:solidFill>
                  <a:schemeClr val="bg2">
                    <a:lumMod val="50000"/>
                  </a:schemeClr>
                </a:solidFill>
              </a:rPr>
              <a:t>State leaders </a:t>
            </a:r>
            <a:r>
              <a:rPr lang="en-US" sz="2000" dirty="0" smtClean="0">
                <a:solidFill>
                  <a:schemeClr val="bg2">
                    <a:lumMod val="50000"/>
                  </a:schemeClr>
                </a:solidFill>
              </a:rPr>
              <a:t>told state </a:t>
            </a:r>
            <a:r>
              <a:rPr lang="en-US" sz="2000" dirty="0">
                <a:solidFill>
                  <a:schemeClr val="bg2">
                    <a:lumMod val="50000"/>
                  </a:schemeClr>
                </a:solidFill>
              </a:rPr>
              <a:t>agencies </a:t>
            </a:r>
            <a:r>
              <a:rPr lang="en-US" sz="2000" dirty="0" smtClean="0">
                <a:solidFill>
                  <a:schemeClr val="bg2">
                    <a:lumMod val="50000"/>
                  </a:schemeClr>
                </a:solidFill>
              </a:rPr>
              <a:t>not to be actively involved with ACA activities</a:t>
            </a:r>
          </a:p>
          <a:p>
            <a:endParaRPr lang="en-US" sz="2800" b="1" dirty="0">
              <a:solidFill>
                <a:schemeClr val="tx2"/>
              </a:solidFill>
            </a:endParaRPr>
          </a:p>
          <a:p>
            <a:r>
              <a:rPr lang="en-US" sz="2000" b="1" dirty="0" smtClean="0">
                <a:solidFill>
                  <a:schemeClr val="tx2"/>
                </a:solidFill>
              </a:rPr>
              <a:t>UNC Department of FM/UNC </a:t>
            </a:r>
            <a:r>
              <a:rPr lang="en-US" sz="2000" b="1" dirty="0">
                <a:solidFill>
                  <a:schemeClr val="tx2"/>
                </a:solidFill>
              </a:rPr>
              <a:t>Family Medicine Center </a:t>
            </a:r>
            <a:endParaRPr lang="en-US" sz="2000" b="1" dirty="0" smtClean="0">
              <a:solidFill>
                <a:schemeClr val="tx2"/>
              </a:solidFill>
            </a:endParaRPr>
          </a:p>
          <a:p>
            <a:r>
              <a:rPr lang="en-US" sz="2000" b="1" dirty="0">
                <a:solidFill>
                  <a:schemeClr val="tx2"/>
                </a:solidFill>
              </a:rPr>
              <a:t> </a:t>
            </a:r>
            <a:r>
              <a:rPr lang="en-US" sz="2000" b="1" dirty="0" smtClean="0">
                <a:solidFill>
                  <a:schemeClr val="tx2"/>
                </a:solidFill>
              </a:rPr>
              <a:t>   </a:t>
            </a:r>
            <a:r>
              <a:rPr lang="en-US" sz="2000" b="1" dirty="0" smtClean="0">
                <a:solidFill>
                  <a:schemeClr val="bg1">
                    <a:lumMod val="50000"/>
                  </a:schemeClr>
                </a:solidFill>
              </a:rPr>
              <a:t>-</a:t>
            </a:r>
            <a:r>
              <a:rPr lang="en-US" sz="2000" dirty="0" smtClean="0">
                <a:solidFill>
                  <a:schemeClr val="bg1">
                    <a:lumMod val="50000"/>
                  </a:schemeClr>
                </a:solidFill>
              </a:rPr>
              <a:t>An </a:t>
            </a:r>
            <a:r>
              <a:rPr lang="en-US" sz="2000" dirty="0">
                <a:solidFill>
                  <a:schemeClr val="bg1">
                    <a:lumMod val="50000"/>
                  </a:schemeClr>
                </a:solidFill>
              </a:rPr>
              <a:t>academic medical center - over 16,500 patients  and 54,000 outpatient </a:t>
            </a:r>
            <a:r>
              <a:rPr lang="en-US" sz="2000" dirty="0" smtClean="0">
                <a:solidFill>
                  <a:schemeClr val="bg1">
                    <a:lumMod val="50000"/>
                  </a:schemeClr>
                </a:solidFill>
              </a:rPr>
              <a:t>visits</a:t>
            </a:r>
          </a:p>
          <a:p>
            <a:r>
              <a:rPr lang="en-US" sz="2000" dirty="0" smtClean="0">
                <a:solidFill>
                  <a:schemeClr val="bg1">
                    <a:lumMod val="50000"/>
                  </a:schemeClr>
                </a:solidFill>
              </a:rPr>
              <a:t>    -Approximately </a:t>
            </a:r>
            <a:r>
              <a:rPr lang="en-US" sz="2000" dirty="0">
                <a:solidFill>
                  <a:schemeClr val="bg1">
                    <a:lumMod val="50000"/>
                  </a:schemeClr>
                </a:solidFill>
              </a:rPr>
              <a:t>13% of patients Medicaid and 13% are </a:t>
            </a:r>
            <a:r>
              <a:rPr lang="en-US" sz="2000" dirty="0" smtClean="0">
                <a:solidFill>
                  <a:schemeClr val="bg1">
                    <a:lumMod val="50000"/>
                  </a:schemeClr>
                </a:solidFill>
              </a:rPr>
              <a:t>uninsured.</a:t>
            </a:r>
          </a:p>
          <a:p>
            <a:r>
              <a:rPr lang="en-US" sz="2000" dirty="0">
                <a:solidFill>
                  <a:schemeClr val="bg1">
                    <a:lumMod val="50000"/>
                  </a:schemeClr>
                </a:solidFill>
              </a:rPr>
              <a:t> </a:t>
            </a:r>
            <a:r>
              <a:rPr lang="en-US" sz="2000" dirty="0" smtClean="0">
                <a:solidFill>
                  <a:schemeClr val="bg1">
                    <a:lumMod val="50000"/>
                  </a:schemeClr>
                </a:solidFill>
              </a:rPr>
              <a:t>   -40 </a:t>
            </a:r>
            <a:r>
              <a:rPr lang="en-US" sz="2000" dirty="0">
                <a:solidFill>
                  <a:schemeClr val="bg1">
                    <a:lumMod val="50000"/>
                  </a:schemeClr>
                </a:solidFill>
              </a:rPr>
              <a:t>faculty and 26 resident </a:t>
            </a:r>
            <a:r>
              <a:rPr lang="en-US" sz="2000" dirty="0" smtClean="0">
                <a:solidFill>
                  <a:schemeClr val="bg1">
                    <a:lumMod val="50000"/>
                  </a:schemeClr>
                </a:solidFill>
              </a:rPr>
              <a:t>physicians.</a:t>
            </a:r>
          </a:p>
          <a:p>
            <a:r>
              <a:rPr lang="en-US" sz="2000" dirty="0">
                <a:solidFill>
                  <a:schemeClr val="bg1">
                    <a:lumMod val="50000"/>
                  </a:schemeClr>
                </a:solidFill>
              </a:rPr>
              <a:t> </a:t>
            </a:r>
            <a:r>
              <a:rPr lang="en-US" sz="2000" dirty="0" smtClean="0">
                <a:solidFill>
                  <a:schemeClr val="bg1">
                    <a:lumMod val="50000"/>
                  </a:schemeClr>
                </a:solidFill>
              </a:rPr>
              <a:t>   -Community Health (CH) </a:t>
            </a:r>
            <a:r>
              <a:rPr lang="en-US" sz="2000" dirty="0">
                <a:solidFill>
                  <a:schemeClr val="bg1">
                    <a:lumMod val="50000"/>
                  </a:schemeClr>
                </a:solidFill>
              </a:rPr>
              <a:t>central to the vision and mission of FM and our local work </a:t>
            </a:r>
            <a:endParaRPr lang="en-US" sz="2000" dirty="0" smtClean="0">
              <a:solidFill>
                <a:schemeClr val="bg1">
                  <a:lumMod val="50000"/>
                </a:schemeClr>
              </a:solidFill>
            </a:endParaRPr>
          </a:p>
          <a:p>
            <a:pPr lvl="1"/>
            <a:r>
              <a:rPr lang="en-US" sz="2000" dirty="0" smtClean="0">
                <a:solidFill>
                  <a:schemeClr val="bg1">
                    <a:lumMod val="50000"/>
                  </a:schemeClr>
                </a:solidFill>
              </a:rPr>
              <a:t>of </a:t>
            </a:r>
            <a:r>
              <a:rPr lang="en-US" sz="2000" dirty="0">
                <a:solidFill>
                  <a:schemeClr val="bg1">
                    <a:lumMod val="50000"/>
                  </a:schemeClr>
                </a:solidFill>
              </a:rPr>
              <a:t>the uninsured, Carolina </a:t>
            </a:r>
            <a:r>
              <a:rPr lang="en-US" sz="2000" dirty="0" smtClean="0">
                <a:solidFill>
                  <a:schemeClr val="bg1">
                    <a:lumMod val="50000"/>
                  </a:schemeClr>
                </a:solidFill>
              </a:rPr>
              <a:t>HealthNet. CH is robust – over thirty activities.</a:t>
            </a:r>
            <a:endParaRPr lang="en-US" sz="2000" dirty="0">
              <a:solidFill>
                <a:schemeClr val="bg1">
                  <a:lumMod val="50000"/>
                </a:schemeClr>
              </a:solidFill>
            </a:endParaRPr>
          </a:p>
          <a:p>
            <a:endParaRPr lang="en-US" sz="2000" dirty="0"/>
          </a:p>
          <a:p>
            <a:endParaRPr lang="en-US" sz="2000" dirty="0"/>
          </a:p>
        </p:txBody>
      </p:sp>
      <p:sp>
        <p:nvSpPr>
          <p:cNvPr id="6" name="TextBox 5"/>
          <p:cNvSpPr txBox="1"/>
          <p:nvPr/>
        </p:nvSpPr>
        <p:spPr>
          <a:xfrm>
            <a:off x="241738" y="262760"/>
            <a:ext cx="6484883" cy="769441"/>
          </a:xfrm>
          <a:prstGeom prst="rect">
            <a:avLst/>
          </a:prstGeom>
          <a:noFill/>
        </p:spPr>
        <p:txBody>
          <a:bodyPr wrap="square" rtlCol="0">
            <a:spAutoFit/>
          </a:bodyPr>
          <a:lstStyle/>
          <a:p>
            <a:r>
              <a:rPr lang="en-US" sz="4400" b="1" dirty="0" smtClean="0">
                <a:solidFill>
                  <a:schemeClr val="accent1">
                    <a:lumMod val="50000"/>
                  </a:schemeClr>
                </a:solidFill>
              </a:rPr>
              <a:t>The Setting……….</a:t>
            </a:r>
            <a:endParaRPr lang="en-US" sz="4400" b="1" dirty="0">
              <a:solidFill>
                <a:schemeClr val="accent1">
                  <a:lumMod val="50000"/>
                </a:schemeClr>
              </a:solidFill>
            </a:endParaRPr>
          </a:p>
        </p:txBody>
      </p:sp>
      <p:pic>
        <p:nvPicPr>
          <p:cNvPr id="2" name="Picture 1" descr="File:USA &lt;strong&gt;North Carolina&lt;/strong&gt; physical &lt;strong&gt;map&lt;/strong&gt;.jpg - Wikimedia Common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9373" y="283781"/>
            <a:ext cx="3273972" cy="1681654"/>
          </a:xfrm>
          <a:prstGeom prst="rect">
            <a:avLst/>
          </a:prstGeom>
        </p:spPr>
      </p:pic>
      <p:sp>
        <p:nvSpPr>
          <p:cNvPr id="7" name="Oval 6"/>
          <p:cNvSpPr>
            <a:spLocks noChangeArrowheads="1"/>
          </p:cNvSpPr>
          <p:nvPr/>
        </p:nvSpPr>
        <p:spPr bwMode="auto">
          <a:xfrm flipH="1">
            <a:off x="10131970" y="746234"/>
            <a:ext cx="420416" cy="430926"/>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eaLnBrk="1" hangingPunct="1"/>
            <a:endParaRPr lang="en-US" dirty="0"/>
          </a:p>
        </p:txBody>
      </p:sp>
      <p:cxnSp>
        <p:nvCxnSpPr>
          <p:cNvPr id="4" name="Straight Arrow Connector 3"/>
          <p:cNvCxnSpPr>
            <a:stCxn id="7" idx="4"/>
          </p:cNvCxnSpPr>
          <p:nvPr/>
        </p:nvCxnSpPr>
        <p:spPr>
          <a:xfrm flipH="1">
            <a:off x="9942786" y="1177160"/>
            <a:ext cx="399392" cy="9669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45203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46539" y="468188"/>
            <a:ext cx="9898715" cy="1049235"/>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smtClean="0">
                <a:solidFill>
                  <a:schemeClr val="accent1">
                    <a:lumMod val="50000"/>
                  </a:schemeClr>
                </a:solidFill>
              </a:rPr>
              <a:t>More Questions than Answers……..</a:t>
            </a:r>
            <a:endParaRPr lang="en-US" sz="4000" b="1" dirty="0">
              <a:solidFill>
                <a:schemeClr val="accent1">
                  <a:lumMod val="50000"/>
                </a:schemeClr>
              </a:solidFill>
            </a:endParaRPr>
          </a:p>
        </p:txBody>
      </p:sp>
      <p:sp>
        <p:nvSpPr>
          <p:cNvPr id="5" name="Content Placeholder 2"/>
          <p:cNvSpPr txBox="1">
            <a:spLocks/>
          </p:cNvSpPr>
          <p:nvPr/>
        </p:nvSpPr>
        <p:spPr>
          <a:xfrm>
            <a:off x="546539" y="1780184"/>
            <a:ext cx="9038895" cy="484133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chemeClr val="bg1">
                  <a:lumMod val="50000"/>
                </a:schemeClr>
              </a:buClr>
            </a:pPr>
            <a:r>
              <a:rPr lang="en-US" sz="2400" dirty="0" smtClean="0"/>
              <a:t>More than 950 page law - What does it mean?</a:t>
            </a:r>
          </a:p>
          <a:p>
            <a:pPr>
              <a:buClr>
                <a:schemeClr val="bg1">
                  <a:lumMod val="50000"/>
                </a:schemeClr>
              </a:buClr>
            </a:pPr>
            <a:r>
              <a:rPr lang="en-US" sz="2400" dirty="0" smtClean="0"/>
              <a:t>Where do we start and what is our role?</a:t>
            </a:r>
          </a:p>
          <a:p>
            <a:pPr>
              <a:buClr>
                <a:schemeClr val="bg1">
                  <a:lumMod val="50000"/>
                </a:schemeClr>
              </a:buClr>
            </a:pPr>
            <a:r>
              <a:rPr lang="en-US" sz="2400" dirty="0" smtClean="0"/>
              <a:t>How do we do our work within NC’s political environment?</a:t>
            </a:r>
          </a:p>
          <a:p>
            <a:pPr>
              <a:buClr>
                <a:schemeClr val="bg1">
                  <a:lumMod val="50000"/>
                </a:schemeClr>
              </a:buClr>
            </a:pPr>
            <a:r>
              <a:rPr lang="en-US" sz="2400" dirty="0" smtClean="0"/>
              <a:t>What about funding?</a:t>
            </a:r>
          </a:p>
          <a:p>
            <a:endParaRPr lang="en-US" dirty="0"/>
          </a:p>
          <a:p>
            <a:pPr marL="0" indent="0">
              <a:buNone/>
            </a:pPr>
            <a:endParaRPr lang="en-US" dirty="0" smtClean="0"/>
          </a:p>
          <a:p>
            <a:pPr marL="0" indent="0">
              <a:buNone/>
            </a:pPr>
            <a:r>
              <a:rPr lang="en-US" dirty="0" smtClean="0"/>
              <a:t>---------------------------------------------------------------------------------------------------------</a:t>
            </a:r>
          </a:p>
          <a:p>
            <a:pPr marL="0" indent="0">
              <a:buNone/>
            </a:pPr>
            <a:endParaRPr lang="en-US" dirty="0" smtClean="0">
              <a:solidFill>
                <a:schemeClr val="accent1">
                  <a:lumMod val="50000"/>
                </a:schemeClr>
              </a:solidFill>
            </a:endParaRPr>
          </a:p>
          <a:p>
            <a:pPr marL="0" indent="0">
              <a:buNone/>
            </a:pPr>
            <a:r>
              <a:rPr lang="en-US" sz="2000" b="1" i="1" dirty="0" smtClean="0">
                <a:solidFill>
                  <a:schemeClr val="bg1">
                    <a:lumMod val="50000"/>
                  </a:schemeClr>
                </a:solidFill>
              </a:rPr>
              <a:t>Quickly realized, we needed to figure out how to help people in our community. </a:t>
            </a:r>
            <a:r>
              <a:rPr lang="en-US" sz="2000" b="1" i="1" dirty="0">
                <a:solidFill>
                  <a:schemeClr val="bg1">
                    <a:lumMod val="50000"/>
                  </a:schemeClr>
                </a:solidFill>
              </a:rPr>
              <a:t> </a:t>
            </a:r>
            <a:r>
              <a:rPr lang="en-US" sz="2000" b="1" i="1" dirty="0" smtClean="0">
                <a:solidFill>
                  <a:schemeClr val="bg1">
                    <a:lumMod val="50000"/>
                  </a:schemeClr>
                </a:solidFill>
              </a:rPr>
              <a:t>We will be stronger through partnership!</a:t>
            </a:r>
          </a:p>
          <a:p>
            <a:endParaRPr lang="en-US" dirty="0"/>
          </a:p>
        </p:txBody>
      </p:sp>
      <p:pic>
        <p:nvPicPr>
          <p:cNvPr id="2" name="Picture 1" descr="virtualme2012 - home"/>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rot="21092084">
            <a:off x="9050826" y="358666"/>
            <a:ext cx="1771382" cy="2843038"/>
          </a:xfrm>
          <a:prstGeom prst="rect">
            <a:avLst/>
          </a:prstGeom>
        </p:spPr>
      </p:pic>
    </p:spTree>
    <p:extLst>
      <p:ext uri="{BB962C8B-B14F-4D97-AF65-F5344CB8AC3E}">
        <p14:creationId xmlns:p14="http://schemas.microsoft.com/office/powerpoint/2010/main" val="5127879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862" y="336331"/>
            <a:ext cx="8906140" cy="1594069"/>
          </a:xfrm>
        </p:spPr>
        <p:txBody>
          <a:bodyPr>
            <a:normAutofit/>
          </a:bodyPr>
          <a:lstStyle/>
          <a:p>
            <a:r>
              <a:rPr lang="en-US" sz="4000" b="1" dirty="0" smtClean="0">
                <a:solidFill>
                  <a:schemeClr val="accent1">
                    <a:lumMod val="50000"/>
                  </a:schemeClr>
                </a:solidFill>
              </a:rPr>
              <a:t>Jumping in the Deep End…….</a:t>
            </a:r>
            <a:endParaRPr lang="en-US" sz="4000" b="1" dirty="0">
              <a:solidFill>
                <a:schemeClr val="accent1">
                  <a:lumMod val="50000"/>
                </a:schemeClr>
              </a:solidFill>
            </a:endParaRPr>
          </a:p>
        </p:txBody>
      </p:sp>
      <p:sp>
        <p:nvSpPr>
          <p:cNvPr id="3" name="Content Placeholder 2"/>
          <p:cNvSpPr>
            <a:spLocks noGrp="1"/>
          </p:cNvSpPr>
          <p:nvPr>
            <p:ph idx="1"/>
          </p:nvPr>
        </p:nvSpPr>
        <p:spPr>
          <a:xfrm>
            <a:off x="525517" y="1471448"/>
            <a:ext cx="9501352" cy="5234151"/>
          </a:xfrm>
        </p:spPr>
        <p:txBody>
          <a:bodyPr>
            <a:normAutofit fontScale="70000" lnSpcReduction="20000"/>
          </a:bodyPr>
          <a:lstStyle/>
          <a:p>
            <a:pPr>
              <a:buClr>
                <a:schemeClr val="accent2">
                  <a:lumMod val="50000"/>
                </a:schemeClr>
              </a:buClr>
            </a:pPr>
            <a:r>
              <a:rPr lang="en-US" sz="2900" dirty="0" smtClean="0">
                <a:solidFill>
                  <a:schemeClr val="bg2">
                    <a:lumMod val="50000"/>
                  </a:schemeClr>
                </a:solidFill>
                <a:latin typeface="Calibri" panose="020F0502020204030204" pitchFamily="34" charset="0"/>
              </a:rPr>
              <a:t>Don’t wait until you have all the answers but be strategic in your planning</a:t>
            </a:r>
          </a:p>
          <a:p>
            <a:pPr>
              <a:buClr>
                <a:schemeClr val="accent2">
                  <a:lumMod val="50000"/>
                </a:schemeClr>
              </a:buClr>
            </a:pPr>
            <a:r>
              <a:rPr lang="en-US" sz="2900" dirty="0" smtClean="0">
                <a:solidFill>
                  <a:schemeClr val="bg2">
                    <a:lumMod val="50000"/>
                  </a:schemeClr>
                </a:solidFill>
                <a:latin typeface="Calibri" panose="020F0502020204030204" pitchFamily="34" charset="0"/>
              </a:rPr>
              <a:t>Convene a regional meeting- Invite “old” partners &amp; new partners </a:t>
            </a:r>
          </a:p>
          <a:p>
            <a:pPr>
              <a:buClr>
                <a:schemeClr val="accent2">
                  <a:lumMod val="50000"/>
                </a:schemeClr>
              </a:buClr>
            </a:pPr>
            <a:r>
              <a:rPr lang="en-US" sz="2900" dirty="0" smtClean="0">
                <a:solidFill>
                  <a:schemeClr val="bg2">
                    <a:lumMod val="50000"/>
                  </a:schemeClr>
                </a:solidFill>
                <a:latin typeface="Calibri" panose="020F0502020204030204" pitchFamily="34" charset="0"/>
              </a:rPr>
              <a:t>Our Aims for the meeting:   </a:t>
            </a:r>
          </a:p>
          <a:p>
            <a:pPr marL="0" indent="0">
              <a:buNone/>
            </a:pPr>
            <a:r>
              <a:rPr lang="en-US" sz="2900" dirty="0" smtClean="0">
                <a:solidFill>
                  <a:schemeClr val="bg2">
                    <a:lumMod val="50000"/>
                  </a:schemeClr>
                </a:solidFill>
                <a:latin typeface="Calibri" panose="020F0502020204030204" pitchFamily="34" charset="0"/>
              </a:rPr>
              <a:t>(1)Understanding more about the law; </a:t>
            </a:r>
          </a:p>
          <a:p>
            <a:pPr marL="0" indent="0">
              <a:buNone/>
            </a:pPr>
            <a:r>
              <a:rPr lang="en-US" sz="2900" dirty="0" smtClean="0">
                <a:solidFill>
                  <a:schemeClr val="bg2">
                    <a:lumMod val="50000"/>
                  </a:schemeClr>
                </a:solidFill>
                <a:latin typeface="Calibri" panose="020F0502020204030204" pitchFamily="34" charset="0"/>
              </a:rPr>
              <a:t>(2)Networking between individuals;</a:t>
            </a:r>
          </a:p>
          <a:p>
            <a:pPr marL="0" indent="0">
              <a:buNone/>
            </a:pPr>
            <a:r>
              <a:rPr lang="en-US" sz="2900" dirty="0" smtClean="0">
                <a:solidFill>
                  <a:schemeClr val="bg2">
                    <a:lumMod val="50000"/>
                  </a:schemeClr>
                </a:solidFill>
                <a:latin typeface="Calibri" panose="020F0502020204030204" pitchFamily="34" charset="0"/>
              </a:rPr>
              <a:t>(3)Discussing  what people are thinking they may do within their respective organizations; </a:t>
            </a:r>
          </a:p>
          <a:p>
            <a:pPr marL="0" indent="0">
              <a:buNone/>
            </a:pPr>
            <a:r>
              <a:rPr lang="en-US" sz="2900" dirty="0" smtClean="0">
                <a:solidFill>
                  <a:schemeClr val="bg2">
                    <a:lumMod val="50000"/>
                  </a:schemeClr>
                </a:solidFill>
                <a:latin typeface="Calibri" panose="020F0502020204030204" pitchFamily="34" charset="0"/>
              </a:rPr>
              <a:t>(4)Discuss what we may do as a regional group; </a:t>
            </a:r>
          </a:p>
          <a:p>
            <a:pPr marL="0" indent="0">
              <a:buNone/>
            </a:pPr>
            <a:r>
              <a:rPr lang="en-US" sz="2900" dirty="0" smtClean="0">
                <a:solidFill>
                  <a:schemeClr val="bg2">
                    <a:lumMod val="50000"/>
                  </a:schemeClr>
                </a:solidFill>
                <a:latin typeface="Calibri" panose="020F0502020204030204" pitchFamily="34" charset="0"/>
              </a:rPr>
              <a:t>(5)Identify missing stakeholders for future meetings.</a:t>
            </a:r>
          </a:p>
          <a:p>
            <a:pPr marL="0" indent="0">
              <a:buNone/>
            </a:pPr>
            <a:endParaRPr lang="en-US" dirty="0" smtClean="0"/>
          </a:p>
          <a:p>
            <a:pPr marL="0" indent="0">
              <a:buNone/>
            </a:pPr>
            <a:endParaRPr lang="en-US" dirty="0"/>
          </a:p>
          <a:p>
            <a:pPr marL="0" indent="0">
              <a:buNone/>
            </a:pPr>
            <a:endParaRPr lang="en-US" b="1" dirty="0" smtClean="0"/>
          </a:p>
          <a:p>
            <a:pPr marL="0" indent="0">
              <a:buNone/>
            </a:pPr>
            <a:r>
              <a:rPr lang="en-US" sz="2900" b="1" i="1" dirty="0"/>
              <a:t>Plan well </a:t>
            </a:r>
            <a:r>
              <a:rPr lang="en-US" sz="2900" i="1" dirty="0"/>
              <a:t>- engaging people in the meeting*  (Identify individuals who can help with facilitation of the meeting and small </a:t>
            </a:r>
            <a:r>
              <a:rPr lang="en-US" sz="2900" i="1" dirty="0" smtClean="0"/>
              <a:t>group discussion) </a:t>
            </a:r>
            <a:r>
              <a:rPr lang="en-US" sz="2900" b="1" i="1" dirty="0" smtClean="0"/>
              <a:t>Organize the time using tools  that help  your process…</a:t>
            </a:r>
            <a:endParaRPr lang="en-US" sz="2900" b="1" i="1" dirty="0"/>
          </a:p>
          <a:p>
            <a:pPr marL="0" indent="0">
              <a:buNone/>
            </a:pPr>
            <a:endParaRPr lang="en-US" dirty="0" smtClean="0"/>
          </a:p>
          <a:p>
            <a:pPr marL="0" indent="0">
              <a:buNone/>
            </a:pPr>
            <a:r>
              <a:rPr lang="en-US" dirty="0" smtClean="0"/>
              <a:t> 							     </a:t>
            </a:r>
          </a:p>
          <a:p>
            <a:endParaRPr lang="en-US" dirty="0"/>
          </a:p>
        </p:txBody>
      </p:sp>
      <p:pic>
        <p:nvPicPr>
          <p:cNvPr id="4" name="Picture 3" descr="Poems Archive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4364" y="588578"/>
            <a:ext cx="2464795" cy="2113209"/>
          </a:xfrm>
          <a:prstGeom prst="rect">
            <a:avLst/>
          </a:prstGeom>
        </p:spPr>
      </p:pic>
    </p:spTree>
    <p:extLst>
      <p:ext uri="{BB962C8B-B14F-4D97-AF65-F5344CB8AC3E}">
        <p14:creationId xmlns:p14="http://schemas.microsoft.com/office/powerpoint/2010/main" val="30874312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69831" y="179005"/>
            <a:ext cx="7086600" cy="6457950"/>
          </a:xfrm>
          <a:prstGeom prst="rect">
            <a:avLst/>
          </a:prstGeom>
        </p:spPr>
      </p:pic>
    </p:spTree>
    <p:extLst>
      <p:ext uri="{BB962C8B-B14F-4D97-AF65-F5344CB8AC3E}">
        <p14:creationId xmlns:p14="http://schemas.microsoft.com/office/powerpoint/2010/main" val="18336799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557048"/>
            <a:ext cx="8229600" cy="1486202"/>
          </a:xfrm>
        </p:spPr>
        <p:txBody>
          <a:bodyPr/>
          <a:lstStyle/>
          <a:p>
            <a:r>
              <a:rPr lang="en-US" b="1" dirty="0" smtClean="0">
                <a:solidFill>
                  <a:schemeClr val="accent1">
                    <a:lumMod val="50000"/>
                  </a:schemeClr>
                </a:solidFill>
              </a:rPr>
              <a:t>Our Partnerships..</a:t>
            </a:r>
            <a:endParaRPr lang="en-US" b="1" dirty="0">
              <a:solidFill>
                <a:schemeClr val="accent1">
                  <a:lumMod val="50000"/>
                </a:schemeClr>
              </a:solidFill>
            </a:endParaRPr>
          </a:p>
        </p:txBody>
      </p:sp>
      <p:sp>
        <p:nvSpPr>
          <p:cNvPr id="6" name="Content Placeholder 2"/>
          <p:cNvSpPr>
            <a:spLocks noGrp="1"/>
          </p:cNvSpPr>
          <p:nvPr>
            <p:ph idx="1"/>
          </p:nvPr>
        </p:nvSpPr>
        <p:spPr>
          <a:xfrm>
            <a:off x="457200" y="1629103"/>
            <a:ext cx="8854966" cy="4865215"/>
          </a:xfrm>
        </p:spPr>
        <p:txBody>
          <a:bodyPr>
            <a:normAutofit lnSpcReduction="10000"/>
          </a:bodyPr>
          <a:lstStyle/>
          <a:p>
            <a:pPr>
              <a:buFont typeface="Arial" panose="020B0604020202020204" pitchFamily="34" charset="0"/>
              <a:buChar char="•"/>
            </a:pPr>
            <a:r>
              <a:rPr lang="en-US" b="1" dirty="0" smtClean="0">
                <a:solidFill>
                  <a:schemeClr val="bg1">
                    <a:lumMod val="50000"/>
                  </a:schemeClr>
                </a:solidFill>
              </a:rPr>
              <a:t>NC Institute of Medicine</a:t>
            </a:r>
          </a:p>
          <a:p>
            <a:pPr>
              <a:buFont typeface="Arial" panose="020B0604020202020204" pitchFamily="34" charset="0"/>
              <a:buChar char="•"/>
            </a:pPr>
            <a:r>
              <a:rPr lang="en-US" b="1" dirty="0" smtClean="0">
                <a:solidFill>
                  <a:schemeClr val="bg1">
                    <a:lumMod val="50000"/>
                  </a:schemeClr>
                </a:solidFill>
              </a:rPr>
              <a:t>Hospital Systems</a:t>
            </a:r>
          </a:p>
          <a:p>
            <a:pPr>
              <a:buFont typeface="Arial" panose="020B0604020202020204" pitchFamily="34" charset="0"/>
              <a:buChar char="•"/>
            </a:pPr>
            <a:r>
              <a:rPr lang="en-US" b="1" dirty="0" smtClean="0">
                <a:solidFill>
                  <a:schemeClr val="bg1">
                    <a:lumMod val="50000"/>
                  </a:schemeClr>
                </a:solidFill>
              </a:rPr>
              <a:t>Area Health Education Centers (AHECs)</a:t>
            </a:r>
          </a:p>
          <a:p>
            <a:pPr>
              <a:buFont typeface="Arial" panose="020B0604020202020204" pitchFamily="34" charset="0"/>
              <a:buChar char="•"/>
            </a:pPr>
            <a:r>
              <a:rPr lang="en-US" b="1" dirty="0" smtClean="0">
                <a:solidFill>
                  <a:schemeClr val="bg1">
                    <a:lumMod val="50000"/>
                  </a:schemeClr>
                </a:solidFill>
              </a:rPr>
              <a:t>Legal Aid</a:t>
            </a:r>
          </a:p>
          <a:p>
            <a:pPr>
              <a:buFont typeface="Arial" panose="020B0604020202020204" pitchFamily="34" charset="0"/>
              <a:buChar char="•"/>
            </a:pPr>
            <a:r>
              <a:rPr lang="en-US" b="1" dirty="0" smtClean="0">
                <a:solidFill>
                  <a:schemeClr val="bg1">
                    <a:lumMod val="50000"/>
                  </a:schemeClr>
                </a:solidFill>
              </a:rPr>
              <a:t>Enroll America</a:t>
            </a:r>
          </a:p>
          <a:p>
            <a:pPr>
              <a:buFont typeface="Arial" panose="020B0604020202020204" pitchFamily="34" charset="0"/>
              <a:buChar char="•"/>
            </a:pPr>
            <a:r>
              <a:rPr lang="en-US" b="1" dirty="0" smtClean="0">
                <a:solidFill>
                  <a:schemeClr val="bg1">
                    <a:lumMod val="50000"/>
                  </a:schemeClr>
                </a:solidFill>
              </a:rPr>
              <a:t>League of Women Voters</a:t>
            </a:r>
          </a:p>
          <a:p>
            <a:pPr>
              <a:buFont typeface="Arial" panose="020B0604020202020204" pitchFamily="34" charset="0"/>
              <a:buChar char="•"/>
            </a:pPr>
            <a:r>
              <a:rPr lang="en-US" b="1" dirty="0" smtClean="0">
                <a:solidFill>
                  <a:schemeClr val="bg1">
                    <a:lumMod val="50000"/>
                  </a:schemeClr>
                </a:solidFill>
              </a:rPr>
              <a:t>Health Departments</a:t>
            </a:r>
          </a:p>
          <a:p>
            <a:pPr>
              <a:buFont typeface="Arial" panose="020B0604020202020204" pitchFamily="34" charset="0"/>
              <a:buChar char="•"/>
            </a:pPr>
            <a:r>
              <a:rPr lang="en-US" b="1" dirty="0" smtClean="0">
                <a:solidFill>
                  <a:schemeClr val="bg1">
                    <a:lumMod val="50000"/>
                  </a:schemeClr>
                </a:solidFill>
              </a:rPr>
              <a:t>United Way</a:t>
            </a:r>
          </a:p>
          <a:p>
            <a:pPr>
              <a:buFont typeface="Arial" panose="020B0604020202020204" pitchFamily="34" charset="0"/>
              <a:buChar char="•"/>
            </a:pPr>
            <a:r>
              <a:rPr lang="en-US" b="1" dirty="0" smtClean="0">
                <a:solidFill>
                  <a:schemeClr val="bg1">
                    <a:lumMod val="50000"/>
                  </a:schemeClr>
                </a:solidFill>
              </a:rPr>
              <a:t>Safety Net Providers</a:t>
            </a:r>
          </a:p>
          <a:p>
            <a:pPr>
              <a:buFont typeface="Arial" panose="020B0604020202020204" pitchFamily="34" charset="0"/>
              <a:buChar char="•"/>
            </a:pPr>
            <a:r>
              <a:rPr lang="en-US" b="1" dirty="0" smtClean="0">
                <a:solidFill>
                  <a:schemeClr val="bg1">
                    <a:lumMod val="50000"/>
                  </a:schemeClr>
                </a:solidFill>
              </a:rPr>
              <a:t>Free Clinics</a:t>
            </a:r>
          </a:p>
          <a:p>
            <a:pPr>
              <a:buFont typeface="Arial" panose="020B0604020202020204" pitchFamily="34" charset="0"/>
              <a:buChar char="•"/>
            </a:pPr>
            <a:r>
              <a:rPr lang="en-US" b="1" dirty="0" smtClean="0">
                <a:solidFill>
                  <a:schemeClr val="bg1">
                    <a:lumMod val="50000"/>
                  </a:schemeClr>
                </a:solidFill>
              </a:rPr>
              <a:t>Students (Medical, Public Health, Social Work)</a:t>
            </a:r>
          </a:p>
          <a:p>
            <a:pPr>
              <a:buFont typeface="Arial" panose="020B0604020202020204" pitchFamily="34" charset="0"/>
              <a:buChar char="•"/>
            </a:pPr>
            <a:r>
              <a:rPr lang="en-US" b="1" dirty="0" smtClean="0">
                <a:solidFill>
                  <a:schemeClr val="bg1">
                    <a:lumMod val="50000"/>
                  </a:schemeClr>
                </a:solidFill>
              </a:rPr>
              <a:t>Library </a:t>
            </a:r>
          </a:p>
          <a:p>
            <a:pPr>
              <a:buFont typeface="Arial" panose="020B0604020202020204" pitchFamily="34" charset="0"/>
              <a:buChar char="•"/>
            </a:pPr>
            <a:r>
              <a:rPr lang="en-US" b="1" dirty="0" smtClean="0">
                <a:solidFill>
                  <a:schemeClr val="bg1">
                    <a:lumMod val="50000"/>
                  </a:schemeClr>
                </a:solidFill>
              </a:rPr>
              <a:t>Media</a:t>
            </a:r>
          </a:p>
          <a:p>
            <a:endParaRPr lang="en-US" dirty="0" smtClean="0"/>
          </a:p>
          <a:p>
            <a:endParaRPr lang="en-US" dirty="0" smtClean="0"/>
          </a:p>
          <a:p>
            <a:endParaRPr lang="en-US" dirty="0" smtClean="0"/>
          </a:p>
          <a:p>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7358" y="1044767"/>
            <a:ext cx="5171263" cy="3541172"/>
          </a:xfrm>
          <a:prstGeom prst="rect">
            <a:avLst/>
          </a:prstGeom>
        </p:spPr>
      </p:pic>
    </p:spTree>
    <p:extLst>
      <p:ext uri="{BB962C8B-B14F-4D97-AF65-F5344CB8AC3E}">
        <p14:creationId xmlns:p14="http://schemas.microsoft.com/office/powerpoint/2010/main" val="11782884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498" y="220718"/>
            <a:ext cx="8229600" cy="1019504"/>
          </a:xfrm>
        </p:spPr>
        <p:txBody>
          <a:bodyPr>
            <a:normAutofit/>
          </a:bodyPr>
          <a:lstStyle/>
          <a:p>
            <a:r>
              <a:rPr lang="en-US" sz="4000" b="1" dirty="0" smtClean="0">
                <a:solidFill>
                  <a:schemeClr val="accent1">
                    <a:lumMod val="50000"/>
                  </a:schemeClr>
                </a:solidFill>
              </a:rPr>
              <a:t>Our Work </a:t>
            </a:r>
            <a:r>
              <a:rPr lang="en-US" sz="4000" b="1" dirty="0">
                <a:solidFill>
                  <a:schemeClr val="accent1">
                    <a:lumMod val="50000"/>
                  </a:schemeClr>
                </a:solidFill>
              </a:rPr>
              <a:t>T</a:t>
            </a:r>
            <a:r>
              <a:rPr lang="en-US" sz="4000" b="1" dirty="0" smtClean="0">
                <a:solidFill>
                  <a:schemeClr val="accent1">
                    <a:lumMod val="50000"/>
                  </a:schemeClr>
                </a:solidFill>
              </a:rPr>
              <a:t>ogether…</a:t>
            </a:r>
            <a:endParaRPr lang="en-US" sz="4000" b="1" dirty="0">
              <a:solidFill>
                <a:schemeClr val="accent1">
                  <a:lumMod val="50000"/>
                </a:schemeClr>
              </a:solidFill>
            </a:endParaRPr>
          </a:p>
        </p:txBody>
      </p:sp>
      <p:sp>
        <p:nvSpPr>
          <p:cNvPr id="3" name="Content Placeholder 2"/>
          <p:cNvSpPr>
            <a:spLocks noGrp="1"/>
          </p:cNvSpPr>
          <p:nvPr>
            <p:ph idx="1"/>
          </p:nvPr>
        </p:nvSpPr>
        <p:spPr>
          <a:xfrm>
            <a:off x="677334" y="1513490"/>
            <a:ext cx="8834528" cy="5118537"/>
          </a:xfrm>
        </p:spPr>
        <p:txBody>
          <a:bodyPr>
            <a:normAutofit fontScale="92500" lnSpcReduction="20000"/>
          </a:bodyPr>
          <a:lstStyle/>
          <a:p>
            <a:pPr marL="0" indent="0" algn="ctr">
              <a:buClr>
                <a:schemeClr val="accent1">
                  <a:lumMod val="50000"/>
                </a:schemeClr>
              </a:buClr>
              <a:buNone/>
            </a:pPr>
            <a:r>
              <a:rPr lang="en-US" sz="2200" b="1" u="sng" dirty="0" smtClean="0">
                <a:solidFill>
                  <a:schemeClr val="bg1">
                    <a:lumMod val="50000"/>
                  </a:schemeClr>
                </a:solidFill>
              </a:rPr>
              <a:t>Outreach and Education</a:t>
            </a:r>
          </a:p>
          <a:p>
            <a:pPr>
              <a:buClr>
                <a:schemeClr val="accent1">
                  <a:lumMod val="50000"/>
                </a:schemeClr>
              </a:buClr>
              <a:buFont typeface="Wingdings" panose="05000000000000000000" pitchFamily="2" charset="2"/>
              <a:buChar char="§"/>
            </a:pPr>
            <a:r>
              <a:rPr lang="en-US" sz="2200" dirty="0" smtClean="0">
                <a:solidFill>
                  <a:schemeClr val="bg1">
                    <a:lumMod val="50000"/>
                  </a:schemeClr>
                </a:solidFill>
                <a:latin typeface="Calibri" panose="020F0502020204030204" pitchFamily="34" charset="0"/>
              </a:rPr>
              <a:t>Agreed to do inward outreach through their respective organization which ultimately led to people getting assistance who are otherwise served by other organizations</a:t>
            </a:r>
          </a:p>
          <a:p>
            <a:pPr marL="0" indent="0">
              <a:buClr>
                <a:schemeClr val="accent1">
                  <a:lumMod val="50000"/>
                </a:schemeClr>
              </a:buClr>
              <a:buNone/>
            </a:pPr>
            <a:endParaRPr lang="en-US" sz="1300" dirty="0">
              <a:solidFill>
                <a:schemeClr val="bg1">
                  <a:lumMod val="50000"/>
                </a:schemeClr>
              </a:solidFill>
              <a:latin typeface="Calibri" panose="020F0502020204030204" pitchFamily="34" charset="0"/>
            </a:endParaRPr>
          </a:p>
          <a:p>
            <a:pPr>
              <a:buClr>
                <a:schemeClr val="accent1">
                  <a:lumMod val="50000"/>
                </a:schemeClr>
              </a:buClr>
              <a:buFont typeface="Wingdings" panose="05000000000000000000" pitchFamily="2" charset="2"/>
              <a:buChar char="§"/>
            </a:pPr>
            <a:r>
              <a:rPr lang="en-US" sz="2200" dirty="0" smtClean="0">
                <a:solidFill>
                  <a:schemeClr val="bg1">
                    <a:lumMod val="50000"/>
                  </a:schemeClr>
                </a:solidFill>
                <a:latin typeface="Calibri" panose="020F0502020204030204" pitchFamily="34" charset="0"/>
              </a:rPr>
              <a:t>Developed a regional community resource sheet with hours of operation, phone numbers, and whether bilingual assistance was available. This was made available within and across the region.</a:t>
            </a:r>
          </a:p>
          <a:p>
            <a:pPr>
              <a:buClr>
                <a:schemeClr val="accent1">
                  <a:lumMod val="50000"/>
                </a:schemeClr>
              </a:buClr>
              <a:buFont typeface="Wingdings" panose="05000000000000000000" pitchFamily="2" charset="2"/>
              <a:buChar char="§"/>
            </a:pPr>
            <a:endParaRPr lang="en-US" sz="1300" dirty="0" smtClean="0">
              <a:solidFill>
                <a:schemeClr val="bg1">
                  <a:lumMod val="50000"/>
                </a:schemeClr>
              </a:solidFill>
              <a:latin typeface="Calibri" panose="020F0502020204030204" pitchFamily="34" charset="0"/>
            </a:endParaRPr>
          </a:p>
          <a:p>
            <a:pPr>
              <a:buClr>
                <a:schemeClr val="accent1">
                  <a:lumMod val="50000"/>
                </a:schemeClr>
              </a:buClr>
              <a:buFont typeface="Wingdings" panose="05000000000000000000" pitchFamily="2" charset="2"/>
              <a:buChar char="§"/>
            </a:pPr>
            <a:r>
              <a:rPr lang="en-US" sz="2200" dirty="0" smtClean="0">
                <a:solidFill>
                  <a:schemeClr val="bg1">
                    <a:lumMod val="50000"/>
                  </a:schemeClr>
                </a:solidFill>
                <a:latin typeface="Calibri" panose="020F0502020204030204" pitchFamily="34" charset="0"/>
              </a:rPr>
              <a:t>Sponsored a Community Open House for questions to be answered about the ACA and how it may affect individuals. Partners offered different resources to make this happen</a:t>
            </a:r>
          </a:p>
          <a:p>
            <a:pPr>
              <a:buClr>
                <a:schemeClr val="accent1">
                  <a:lumMod val="50000"/>
                </a:schemeClr>
              </a:buClr>
              <a:buFont typeface="Wingdings" panose="05000000000000000000" pitchFamily="2" charset="2"/>
              <a:buChar char="§"/>
            </a:pPr>
            <a:endParaRPr lang="en-US" sz="1300" dirty="0">
              <a:solidFill>
                <a:schemeClr val="bg1">
                  <a:lumMod val="50000"/>
                </a:schemeClr>
              </a:solidFill>
              <a:latin typeface="Calibri" panose="020F0502020204030204" pitchFamily="34" charset="0"/>
            </a:endParaRPr>
          </a:p>
          <a:p>
            <a:pPr>
              <a:buClr>
                <a:schemeClr val="accent1">
                  <a:lumMod val="50000"/>
                </a:schemeClr>
              </a:buClr>
              <a:buFont typeface="Wingdings" panose="05000000000000000000" pitchFamily="2" charset="2"/>
              <a:buChar char="§"/>
            </a:pPr>
            <a:r>
              <a:rPr lang="en-US" sz="2200" dirty="0" smtClean="0">
                <a:solidFill>
                  <a:schemeClr val="bg1">
                    <a:lumMod val="50000"/>
                  </a:schemeClr>
                </a:solidFill>
                <a:latin typeface="Calibri" panose="020F0502020204030204" pitchFamily="34" charset="0"/>
              </a:rPr>
              <a:t>Leveraged existing partnerships to benefit collaborative efforts across region, e.g. FM has an existing contract with a local radio station. They agreed to provide information about the changes and resources at all partner organizations.</a:t>
            </a:r>
          </a:p>
          <a:p>
            <a:pPr marL="0" indent="0">
              <a:buNone/>
            </a:pPr>
            <a:endParaRPr lang="en-US" dirty="0"/>
          </a:p>
          <a:p>
            <a:pPr marL="0" indent="0">
              <a:buNone/>
            </a:pPr>
            <a:endParaRPr lang="en-US" dirty="0" smtClean="0"/>
          </a:p>
          <a:p>
            <a:pPr marL="0" indent="0">
              <a:buNone/>
            </a:pP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50111">
            <a:off x="9657151" y="465084"/>
            <a:ext cx="2184577" cy="2096812"/>
          </a:xfrm>
          <a:prstGeom prst="rect">
            <a:avLst/>
          </a:prstGeom>
        </p:spPr>
      </p:pic>
    </p:spTree>
    <p:extLst>
      <p:ext uri="{BB962C8B-B14F-4D97-AF65-F5344CB8AC3E}">
        <p14:creationId xmlns:p14="http://schemas.microsoft.com/office/powerpoint/2010/main" val="2675284570"/>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3104</TotalTime>
  <Words>1118</Words>
  <Application>Microsoft Office PowerPoint</Application>
  <PresentationFormat>Widescreen</PresentationFormat>
  <Paragraphs>135</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Trebuchet MS</vt:lpstr>
      <vt:lpstr>Wingdings</vt:lpstr>
      <vt:lpstr>Wingdings 3</vt:lpstr>
      <vt:lpstr>Facet</vt:lpstr>
      <vt:lpstr>“Get Covered Carolina”: A Partnership to Navigate Change in HealthCare Law</vt:lpstr>
      <vt:lpstr>PowerPoint Presentation</vt:lpstr>
      <vt:lpstr>PowerPoint Presentation</vt:lpstr>
      <vt:lpstr>PowerPoint Presentation</vt:lpstr>
      <vt:lpstr>PowerPoint Presentation</vt:lpstr>
      <vt:lpstr>Jumping in the Deep End…….</vt:lpstr>
      <vt:lpstr>PowerPoint Presentation</vt:lpstr>
      <vt:lpstr>Our Partnerships..</vt:lpstr>
      <vt:lpstr>Our Work Together…</vt:lpstr>
      <vt:lpstr>Our Work Together…</vt:lpstr>
      <vt:lpstr>Our Work Together…</vt:lpstr>
      <vt:lpstr>Enrollment Events……</vt:lpstr>
      <vt:lpstr>Results…</vt:lpstr>
      <vt:lpstr>Can I Make this Work in my Community?</vt:lpstr>
      <vt:lpstr>Small Group Exercise: Your Community  navigating a change in healthcare law</vt:lpstr>
      <vt:lpstr>Thank you! </vt:lpstr>
    </vt:vector>
  </TitlesOfParts>
  <Company>UNC Chapel Hill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 Covered Carolina”: A Partnership to Navigate change in HealthCare Law</dc:title>
  <dc:creator>Hay, Sherry S</dc:creator>
  <cp:lastModifiedBy>Stephanie Ondrias2</cp:lastModifiedBy>
  <cp:revision>66</cp:revision>
  <dcterms:created xsi:type="dcterms:W3CDTF">2018-01-05T16:31:32Z</dcterms:created>
  <dcterms:modified xsi:type="dcterms:W3CDTF">2018-01-29T21:19:27Z</dcterms:modified>
</cp:coreProperties>
</file>