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836" r:id="rId2"/>
  </p:sldMasterIdLst>
  <p:notesMasterIdLst>
    <p:notesMasterId r:id="rId51"/>
  </p:notesMasterIdLst>
  <p:handoutMasterIdLst>
    <p:handoutMasterId r:id="rId52"/>
  </p:handoutMasterIdLst>
  <p:sldIdLst>
    <p:sldId id="269" r:id="rId3"/>
    <p:sldId id="268" r:id="rId4"/>
    <p:sldId id="267" r:id="rId5"/>
    <p:sldId id="311" r:id="rId6"/>
    <p:sldId id="357" r:id="rId7"/>
    <p:sldId id="318" r:id="rId8"/>
    <p:sldId id="319" r:id="rId9"/>
    <p:sldId id="310" r:id="rId10"/>
    <p:sldId id="322" r:id="rId11"/>
    <p:sldId id="320" r:id="rId12"/>
    <p:sldId id="365" r:id="rId13"/>
    <p:sldId id="366" r:id="rId14"/>
    <p:sldId id="396" r:id="rId15"/>
    <p:sldId id="397" r:id="rId16"/>
    <p:sldId id="394" r:id="rId17"/>
    <p:sldId id="398" r:id="rId18"/>
    <p:sldId id="395" r:id="rId19"/>
    <p:sldId id="372" r:id="rId20"/>
    <p:sldId id="373" r:id="rId21"/>
    <p:sldId id="306" r:id="rId22"/>
    <p:sldId id="259" r:id="rId23"/>
    <p:sldId id="281" r:id="rId24"/>
    <p:sldId id="260" r:id="rId25"/>
    <p:sldId id="262" r:id="rId26"/>
    <p:sldId id="291" r:id="rId27"/>
    <p:sldId id="292" r:id="rId28"/>
    <p:sldId id="295" r:id="rId29"/>
    <p:sldId id="293" r:id="rId30"/>
    <p:sldId id="296" r:id="rId31"/>
    <p:sldId id="270" r:id="rId32"/>
    <p:sldId id="358" r:id="rId33"/>
    <p:sldId id="360" r:id="rId34"/>
    <p:sldId id="363" r:id="rId35"/>
    <p:sldId id="330" r:id="rId36"/>
    <p:sldId id="364" r:id="rId37"/>
    <p:sldId id="368" r:id="rId38"/>
    <p:sldId id="367" r:id="rId39"/>
    <p:sldId id="362" r:id="rId40"/>
    <p:sldId id="377" r:id="rId41"/>
    <p:sldId id="391" r:id="rId42"/>
    <p:sldId id="392" r:id="rId43"/>
    <p:sldId id="393" r:id="rId44"/>
    <p:sldId id="359" r:id="rId45"/>
    <p:sldId id="399" r:id="rId46"/>
    <p:sldId id="400" r:id="rId47"/>
    <p:sldId id="356" r:id="rId48"/>
    <p:sldId id="353" r:id="rId49"/>
    <p:sldId id="354" r:id="rId5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 Ka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9CC"/>
    <a:srgbClr val="0091C4"/>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82730" autoAdjust="0"/>
  </p:normalViewPr>
  <p:slideViewPr>
    <p:cSldViewPr>
      <p:cViewPr varScale="1">
        <p:scale>
          <a:sx n="74" d="100"/>
          <a:sy n="74" d="100"/>
        </p:scale>
        <p:origin x="108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096"/>
    </p:cViewPr>
  </p:sorterViewPr>
  <p:notesViewPr>
    <p:cSldViewPr>
      <p:cViewPr varScale="1">
        <p:scale>
          <a:sx n="77" d="100"/>
          <a:sy n="77" d="100"/>
        </p:scale>
        <p:origin x="-276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955F1-F5F2-41BF-84BC-E80C3B2585F6}"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4300D26E-DFB9-4BE8-9D09-B64E328ED9D6}">
      <dgm:prSet phldrT="[Text]"/>
      <dgm:spPr>
        <a:solidFill>
          <a:srgbClr val="F96B07"/>
        </a:solidFill>
      </dgm:spPr>
      <dgm:t>
        <a:bodyPr/>
        <a:lstStyle/>
        <a:p>
          <a:r>
            <a:rPr lang="en-US" b="1" dirty="0" smtClean="0"/>
            <a:t>Government</a:t>
          </a:r>
          <a:endParaRPr lang="en-US" b="1" dirty="0"/>
        </a:p>
      </dgm:t>
    </dgm:pt>
    <dgm:pt modelId="{36E2D231-2D88-44EE-9229-51451495B8D2}" type="parTrans" cxnId="{EEF9B098-3C6D-4DE0-A3F1-AC9D24F6437A}">
      <dgm:prSet/>
      <dgm:spPr>
        <a:solidFill>
          <a:srgbClr val="F96B07"/>
        </a:solidFill>
      </dgm:spPr>
      <dgm:t>
        <a:bodyPr/>
        <a:lstStyle/>
        <a:p>
          <a:endParaRPr lang="en-US" b="1">
            <a:solidFill>
              <a:sysClr val="windowText" lastClr="000000"/>
            </a:solidFill>
          </a:endParaRPr>
        </a:p>
      </dgm:t>
    </dgm:pt>
    <dgm:pt modelId="{C93BC881-0E28-416D-B2A7-3836B6C422A3}" type="sibTrans" cxnId="{EEF9B098-3C6D-4DE0-A3F1-AC9D24F6437A}">
      <dgm:prSet/>
      <dgm:spPr/>
      <dgm:t>
        <a:bodyPr/>
        <a:lstStyle/>
        <a:p>
          <a:endParaRPr lang="en-US" b="1">
            <a:solidFill>
              <a:sysClr val="windowText" lastClr="000000"/>
            </a:solidFill>
          </a:endParaRPr>
        </a:p>
      </dgm:t>
    </dgm:pt>
    <dgm:pt modelId="{72F54CBF-364B-4292-8243-5C5095B06726}">
      <dgm:prSet phldrT="[Text]"/>
      <dgm:spPr>
        <a:solidFill>
          <a:schemeClr val="bg2">
            <a:lumMod val="50000"/>
          </a:schemeClr>
        </a:solidFill>
      </dgm:spPr>
      <dgm:t>
        <a:bodyPr/>
        <a:lstStyle/>
        <a:p>
          <a:r>
            <a:rPr lang="en-US" b="1" dirty="0" smtClean="0"/>
            <a:t>Philanthropy</a:t>
          </a:r>
          <a:endParaRPr lang="en-US" b="1" dirty="0"/>
        </a:p>
      </dgm:t>
    </dgm:pt>
    <dgm:pt modelId="{CCB73751-BA82-4951-B761-3279A1DAD2C2}" type="parTrans" cxnId="{F1BA30B2-49CB-4AA6-8E1B-1FF2970C1D73}">
      <dgm:prSet/>
      <dgm:spPr>
        <a:solidFill>
          <a:schemeClr val="bg2">
            <a:lumMod val="50000"/>
          </a:schemeClr>
        </a:solidFill>
      </dgm:spPr>
      <dgm:t>
        <a:bodyPr/>
        <a:lstStyle/>
        <a:p>
          <a:endParaRPr lang="en-US" b="1">
            <a:solidFill>
              <a:sysClr val="windowText" lastClr="000000"/>
            </a:solidFill>
          </a:endParaRPr>
        </a:p>
      </dgm:t>
    </dgm:pt>
    <dgm:pt modelId="{CB455D38-8953-4A06-8A6E-16CE2E24CC6A}" type="sibTrans" cxnId="{F1BA30B2-49CB-4AA6-8E1B-1FF2970C1D73}">
      <dgm:prSet/>
      <dgm:spPr/>
      <dgm:t>
        <a:bodyPr/>
        <a:lstStyle/>
        <a:p>
          <a:endParaRPr lang="en-US" b="1">
            <a:solidFill>
              <a:sysClr val="windowText" lastClr="000000"/>
            </a:solidFill>
          </a:endParaRPr>
        </a:p>
      </dgm:t>
    </dgm:pt>
    <dgm:pt modelId="{46EBF396-D121-42F8-86DF-B0746E283BB8}">
      <dgm:prSet phldrT="[Text]"/>
      <dgm:spPr>
        <a:solidFill>
          <a:srgbClr val="00A5DB"/>
        </a:solidFill>
      </dgm:spPr>
      <dgm:t>
        <a:bodyPr/>
        <a:lstStyle/>
        <a:p>
          <a:r>
            <a:rPr lang="en-US" b="1" dirty="0" smtClean="0"/>
            <a:t>Academia</a:t>
          </a:r>
          <a:endParaRPr lang="en-US" b="1" dirty="0"/>
        </a:p>
      </dgm:t>
    </dgm:pt>
    <dgm:pt modelId="{9F16671E-E5E5-4B70-9952-7BB2E356E9B4}" type="parTrans" cxnId="{E97D4419-B8E0-4790-9237-A21B422F6A73}">
      <dgm:prSet/>
      <dgm:spPr>
        <a:solidFill>
          <a:srgbClr val="00A5DB"/>
        </a:solidFill>
      </dgm:spPr>
      <dgm:t>
        <a:bodyPr/>
        <a:lstStyle/>
        <a:p>
          <a:endParaRPr lang="en-US" b="1">
            <a:solidFill>
              <a:sysClr val="windowText" lastClr="000000"/>
            </a:solidFill>
          </a:endParaRPr>
        </a:p>
      </dgm:t>
    </dgm:pt>
    <dgm:pt modelId="{37192B0B-D798-4136-8E7A-547DC0C76886}" type="sibTrans" cxnId="{E97D4419-B8E0-4790-9237-A21B422F6A73}">
      <dgm:prSet/>
      <dgm:spPr/>
      <dgm:t>
        <a:bodyPr/>
        <a:lstStyle/>
        <a:p>
          <a:endParaRPr lang="en-US" b="1">
            <a:solidFill>
              <a:sysClr val="windowText" lastClr="000000"/>
            </a:solidFill>
          </a:endParaRPr>
        </a:p>
      </dgm:t>
    </dgm:pt>
    <dgm:pt modelId="{50CF1938-B114-4D58-BB97-3975F0401871}">
      <dgm:prSet phldrT="[Text]"/>
      <dgm:spPr>
        <a:solidFill>
          <a:srgbClr val="60C659"/>
        </a:solidFill>
      </dgm:spPr>
      <dgm:t>
        <a:bodyPr/>
        <a:lstStyle/>
        <a:p>
          <a:r>
            <a:rPr lang="en-US" b="1" dirty="0" smtClean="0"/>
            <a:t>Business</a:t>
          </a:r>
          <a:endParaRPr lang="en-US" b="1" dirty="0"/>
        </a:p>
      </dgm:t>
    </dgm:pt>
    <dgm:pt modelId="{182FC8CB-E083-4A25-8257-CECFCB168E15}" type="parTrans" cxnId="{1296C1BC-F161-49AE-B440-52324B97ACAA}">
      <dgm:prSet/>
      <dgm:spPr>
        <a:solidFill>
          <a:srgbClr val="60C659"/>
        </a:solidFill>
      </dgm:spPr>
      <dgm:t>
        <a:bodyPr/>
        <a:lstStyle/>
        <a:p>
          <a:endParaRPr lang="en-US" b="1">
            <a:solidFill>
              <a:sysClr val="windowText" lastClr="000000"/>
            </a:solidFill>
          </a:endParaRPr>
        </a:p>
      </dgm:t>
    </dgm:pt>
    <dgm:pt modelId="{08531E8A-F562-4715-8FCF-FD55E77B7590}" type="sibTrans" cxnId="{1296C1BC-F161-49AE-B440-52324B97ACAA}">
      <dgm:prSet/>
      <dgm:spPr/>
      <dgm:t>
        <a:bodyPr/>
        <a:lstStyle/>
        <a:p>
          <a:endParaRPr lang="en-US" b="1">
            <a:solidFill>
              <a:sysClr val="windowText" lastClr="000000"/>
            </a:solidFill>
          </a:endParaRPr>
        </a:p>
      </dgm:t>
    </dgm:pt>
    <dgm:pt modelId="{6EAA2B5B-F630-46AD-9987-C1DB92EBE882}">
      <dgm:prSet phldrT="[Text]" custT="1"/>
      <dgm:spPr>
        <a:solidFill>
          <a:schemeClr val="bg1"/>
        </a:solidFill>
      </dgm:spPr>
      <dgm:t>
        <a:bodyPr/>
        <a:lstStyle/>
        <a:p>
          <a:endParaRPr lang="en-US" sz="2000" b="1" dirty="0"/>
        </a:p>
      </dgm:t>
    </dgm:pt>
    <dgm:pt modelId="{B8E851AB-8E23-41B5-BB7D-9E0787371727}" type="sibTrans" cxnId="{8DD7F458-86CC-4F89-A6A0-DCA431B61389}">
      <dgm:prSet/>
      <dgm:spPr/>
      <dgm:t>
        <a:bodyPr/>
        <a:lstStyle/>
        <a:p>
          <a:endParaRPr lang="en-US" b="1">
            <a:solidFill>
              <a:sysClr val="windowText" lastClr="000000"/>
            </a:solidFill>
          </a:endParaRPr>
        </a:p>
      </dgm:t>
    </dgm:pt>
    <dgm:pt modelId="{02781C0A-E3B6-4ECA-8C0B-3B5A5E06053A}" type="parTrans" cxnId="{8DD7F458-86CC-4F89-A6A0-DCA431B61389}">
      <dgm:prSet/>
      <dgm:spPr/>
      <dgm:t>
        <a:bodyPr/>
        <a:lstStyle/>
        <a:p>
          <a:endParaRPr lang="en-US" b="1">
            <a:solidFill>
              <a:sysClr val="windowText" lastClr="000000"/>
            </a:solidFill>
          </a:endParaRPr>
        </a:p>
      </dgm:t>
    </dgm:pt>
    <dgm:pt modelId="{2F24CAD1-D0AA-482A-B8A6-F3CF4C5CCA78}" type="pres">
      <dgm:prSet presAssocID="{A56955F1-F5F2-41BF-84BC-E80C3B2585F6}" presName="cycle" presStyleCnt="0">
        <dgm:presLayoutVars>
          <dgm:chMax val="1"/>
          <dgm:dir/>
          <dgm:animLvl val="ctr"/>
          <dgm:resizeHandles val="exact"/>
        </dgm:presLayoutVars>
      </dgm:prSet>
      <dgm:spPr/>
      <dgm:t>
        <a:bodyPr/>
        <a:lstStyle/>
        <a:p>
          <a:endParaRPr lang="en-US"/>
        </a:p>
      </dgm:t>
    </dgm:pt>
    <dgm:pt modelId="{9D50CDA7-35CE-4A59-9709-F7C466A72364}" type="pres">
      <dgm:prSet presAssocID="{6EAA2B5B-F630-46AD-9987-C1DB92EBE882}" presName="centerShape" presStyleLbl="node0" presStyleIdx="0" presStyleCnt="1" custScaleX="243223" custScaleY="149496" custLinFactNeighborX="5924" custLinFactNeighborY="-16191"/>
      <dgm:spPr/>
      <dgm:t>
        <a:bodyPr/>
        <a:lstStyle/>
        <a:p>
          <a:endParaRPr lang="en-US"/>
        </a:p>
      </dgm:t>
    </dgm:pt>
    <dgm:pt modelId="{47A51F27-372A-4C0A-BA4C-31BC6450DA2E}" type="pres">
      <dgm:prSet presAssocID="{36E2D231-2D88-44EE-9229-51451495B8D2}" presName="parTrans" presStyleLbl="bgSibTrans2D1" presStyleIdx="0" presStyleCnt="4"/>
      <dgm:spPr/>
      <dgm:t>
        <a:bodyPr/>
        <a:lstStyle/>
        <a:p>
          <a:endParaRPr lang="en-US"/>
        </a:p>
      </dgm:t>
    </dgm:pt>
    <dgm:pt modelId="{094D79D8-2DDF-4147-B786-AC7683B66801}" type="pres">
      <dgm:prSet presAssocID="{4300D26E-DFB9-4BE8-9D09-B64E328ED9D6}" presName="node" presStyleLbl="node1" presStyleIdx="0" presStyleCnt="4" custScaleX="139750" custScaleY="64683" custRadScaleRad="106763" custRadScaleInc="-43693">
        <dgm:presLayoutVars>
          <dgm:bulletEnabled val="1"/>
        </dgm:presLayoutVars>
      </dgm:prSet>
      <dgm:spPr/>
      <dgm:t>
        <a:bodyPr/>
        <a:lstStyle/>
        <a:p>
          <a:endParaRPr lang="en-US"/>
        </a:p>
      </dgm:t>
    </dgm:pt>
    <dgm:pt modelId="{BC7BECAF-00CC-472B-ADE3-62427280FA49}" type="pres">
      <dgm:prSet presAssocID="{CCB73751-BA82-4951-B761-3279A1DAD2C2}" presName="parTrans" presStyleLbl="bgSibTrans2D1" presStyleIdx="1" presStyleCnt="4" custLinFactNeighborX="-6989" custLinFactNeighborY="-55485"/>
      <dgm:spPr/>
      <dgm:t>
        <a:bodyPr/>
        <a:lstStyle/>
        <a:p>
          <a:endParaRPr lang="en-US"/>
        </a:p>
      </dgm:t>
    </dgm:pt>
    <dgm:pt modelId="{93BAB78A-0CF8-46B6-95ED-CEAA769A46CC}" type="pres">
      <dgm:prSet presAssocID="{72F54CBF-364B-4292-8243-5C5095B06726}" presName="node" presStyleLbl="node1" presStyleIdx="1" presStyleCnt="4" custScaleX="145355" custScaleY="70089" custRadScaleRad="130511" custRadScaleInc="-63604">
        <dgm:presLayoutVars>
          <dgm:bulletEnabled val="1"/>
        </dgm:presLayoutVars>
      </dgm:prSet>
      <dgm:spPr/>
      <dgm:t>
        <a:bodyPr/>
        <a:lstStyle/>
        <a:p>
          <a:endParaRPr lang="en-US"/>
        </a:p>
      </dgm:t>
    </dgm:pt>
    <dgm:pt modelId="{881D5843-3F4A-4AE3-9495-04615E2A83CC}" type="pres">
      <dgm:prSet presAssocID="{9F16671E-E5E5-4B70-9952-7BB2E356E9B4}" presName="parTrans" presStyleLbl="bgSibTrans2D1" presStyleIdx="2" presStyleCnt="4"/>
      <dgm:spPr/>
      <dgm:t>
        <a:bodyPr/>
        <a:lstStyle/>
        <a:p>
          <a:endParaRPr lang="en-US"/>
        </a:p>
      </dgm:t>
    </dgm:pt>
    <dgm:pt modelId="{2DAC818C-B90F-4665-B78A-F3EA150AC845}" type="pres">
      <dgm:prSet presAssocID="{46EBF396-D121-42F8-86DF-B0746E283BB8}" presName="node" presStyleLbl="node1" presStyleIdx="2" presStyleCnt="4" custScaleX="143548" custScaleY="70143" custRadScaleRad="129911" custRadScaleInc="63151">
        <dgm:presLayoutVars>
          <dgm:bulletEnabled val="1"/>
        </dgm:presLayoutVars>
      </dgm:prSet>
      <dgm:spPr/>
      <dgm:t>
        <a:bodyPr/>
        <a:lstStyle/>
        <a:p>
          <a:endParaRPr lang="en-US"/>
        </a:p>
      </dgm:t>
    </dgm:pt>
    <dgm:pt modelId="{F69B564F-1074-4E09-865C-E4517448AF79}" type="pres">
      <dgm:prSet presAssocID="{182FC8CB-E083-4A25-8257-CECFCB168E15}" presName="parTrans" presStyleLbl="bgSibTrans2D1" presStyleIdx="3" presStyleCnt="4"/>
      <dgm:spPr/>
      <dgm:t>
        <a:bodyPr/>
        <a:lstStyle/>
        <a:p>
          <a:endParaRPr lang="en-US"/>
        </a:p>
      </dgm:t>
    </dgm:pt>
    <dgm:pt modelId="{3520AB70-18E1-47D9-A1A3-5FF71496B683}" type="pres">
      <dgm:prSet presAssocID="{50CF1938-B114-4D58-BB97-3975F0401871}" presName="node" presStyleLbl="node1" presStyleIdx="3" presStyleCnt="4" custScaleX="137878" custScaleY="58889" custRadScaleRad="116049" custRadScaleInc="46475">
        <dgm:presLayoutVars>
          <dgm:bulletEnabled val="1"/>
        </dgm:presLayoutVars>
      </dgm:prSet>
      <dgm:spPr/>
      <dgm:t>
        <a:bodyPr/>
        <a:lstStyle/>
        <a:p>
          <a:endParaRPr lang="en-US"/>
        </a:p>
      </dgm:t>
    </dgm:pt>
  </dgm:ptLst>
  <dgm:cxnLst>
    <dgm:cxn modelId="{1296C1BC-F161-49AE-B440-52324B97ACAA}" srcId="{6EAA2B5B-F630-46AD-9987-C1DB92EBE882}" destId="{50CF1938-B114-4D58-BB97-3975F0401871}" srcOrd="3" destOrd="0" parTransId="{182FC8CB-E083-4A25-8257-CECFCB168E15}" sibTransId="{08531E8A-F562-4715-8FCF-FD55E77B7590}"/>
    <dgm:cxn modelId="{D9570AD0-D52C-5C44-958D-4549911D348F}" type="presOf" srcId="{50CF1938-B114-4D58-BB97-3975F0401871}" destId="{3520AB70-18E1-47D9-A1A3-5FF71496B683}" srcOrd="0" destOrd="0" presId="urn:microsoft.com/office/officeart/2005/8/layout/radial4"/>
    <dgm:cxn modelId="{F0284438-2261-DA41-BF72-7EFB59E482B1}" type="presOf" srcId="{CCB73751-BA82-4951-B761-3279A1DAD2C2}" destId="{BC7BECAF-00CC-472B-ADE3-62427280FA49}" srcOrd="0" destOrd="0" presId="urn:microsoft.com/office/officeart/2005/8/layout/radial4"/>
    <dgm:cxn modelId="{EEF9B098-3C6D-4DE0-A3F1-AC9D24F6437A}" srcId="{6EAA2B5B-F630-46AD-9987-C1DB92EBE882}" destId="{4300D26E-DFB9-4BE8-9D09-B64E328ED9D6}" srcOrd="0" destOrd="0" parTransId="{36E2D231-2D88-44EE-9229-51451495B8D2}" sibTransId="{C93BC881-0E28-416D-B2A7-3836B6C422A3}"/>
    <dgm:cxn modelId="{14C8A0D1-F116-3244-AFB8-28070267BE83}" type="presOf" srcId="{A56955F1-F5F2-41BF-84BC-E80C3B2585F6}" destId="{2F24CAD1-D0AA-482A-B8A6-F3CF4C5CCA78}" srcOrd="0" destOrd="0" presId="urn:microsoft.com/office/officeart/2005/8/layout/radial4"/>
    <dgm:cxn modelId="{F1BA30B2-49CB-4AA6-8E1B-1FF2970C1D73}" srcId="{6EAA2B5B-F630-46AD-9987-C1DB92EBE882}" destId="{72F54CBF-364B-4292-8243-5C5095B06726}" srcOrd="1" destOrd="0" parTransId="{CCB73751-BA82-4951-B761-3279A1DAD2C2}" sibTransId="{CB455D38-8953-4A06-8A6E-16CE2E24CC6A}"/>
    <dgm:cxn modelId="{8DD7F458-86CC-4F89-A6A0-DCA431B61389}" srcId="{A56955F1-F5F2-41BF-84BC-E80C3B2585F6}" destId="{6EAA2B5B-F630-46AD-9987-C1DB92EBE882}" srcOrd="0" destOrd="0" parTransId="{02781C0A-E3B6-4ECA-8C0B-3B5A5E06053A}" sibTransId="{B8E851AB-8E23-41B5-BB7D-9E0787371727}"/>
    <dgm:cxn modelId="{DF71DB9C-8D91-3D46-919B-54F6718F99E8}" type="presOf" srcId="{4300D26E-DFB9-4BE8-9D09-B64E328ED9D6}" destId="{094D79D8-2DDF-4147-B786-AC7683B66801}" srcOrd="0" destOrd="0" presId="urn:microsoft.com/office/officeart/2005/8/layout/radial4"/>
    <dgm:cxn modelId="{888F5D24-E132-3F40-AAB1-DC62F2897172}" type="presOf" srcId="{182FC8CB-E083-4A25-8257-CECFCB168E15}" destId="{F69B564F-1074-4E09-865C-E4517448AF79}" srcOrd="0" destOrd="0" presId="urn:microsoft.com/office/officeart/2005/8/layout/radial4"/>
    <dgm:cxn modelId="{20934BE5-878C-0B42-89CC-CF3AD4708605}" type="presOf" srcId="{9F16671E-E5E5-4B70-9952-7BB2E356E9B4}" destId="{881D5843-3F4A-4AE3-9495-04615E2A83CC}" srcOrd="0" destOrd="0" presId="urn:microsoft.com/office/officeart/2005/8/layout/radial4"/>
    <dgm:cxn modelId="{99556ADB-B982-FA4C-AC32-D83DFBC96D72}" type="presOf" srcId="{36E2D231-2D88-44EE-9229-51451495B8D2}" destId="{47A51F27-372A-4C0A-BA4C-31BC6450DA2E}" srcOrd="0" destOrd="0" presId="urn:microsoft.com/office/officeart/2005/8/layout/radial4"/>
    <dgm:cxn modelId="{CB6C069E-4B1C-6B41-A609-522F473F8B97}" type="presOf" srcId="{72F54CBF-364B-4292-8243-5C5095B06726}" destId="{93BAB78A-0CF8-46B6-95ED-CEAA769A46CC}" srcOrd="0" destOrd="0" presId="urn:microsoft.com/office/officeart/2005/8/layout/radial4"/>
    <dgm:cxn modelId="{E97D4419-B8E0-4790-9237-A21B422F6A73}" srcId="{6EAA2B5B-F630-46AD-9987-C1DB92EBE882}" destId="{46EBF396-D121-42F8-86DF-B0746E283BB8}" srcOrd="2" destOrd="0" parTransId="{9F16671E-E5E5-4B70-9952-7BB2E356E9B4}" sibTransId="{37192B0B-D798-4136-8E7A-547DC0C76886}"/>
    <dgm:cxn modelId="{E3612114-2E63-694F-8BBC-48B00EDA6E47}" type="presOf" srcId="{46EBF396-D121-42F8-86DF-B0746E283BB8}" destId="{2DAC818C-B90F-4665-B78A-F3EA150AC845}" srcOrd="0" destOrd="0" presId="urn:microsoft.com/office/officeart/2005/8/layout/radial4"/>
    <dgm:cxn modelId="{D9251E38-42E6-0648-ABC3-F6EBCA955B7A}" type="presOf" srcId="{6EAA2B5B-F630-46AD-9987-C1DB92EBE882}" destId="{9D50CDA7-35CE-4A59-9709-F7C466A72364}" srcOrd="0" destOrd="0" presId="urn:microsoft.com/office/officeart/2005/8/layout/radial4"/>
    <dgm:cxn modelId="{B8CFAC52-BE96-ED4F-999B-4120C4A084B4}" type="presParOf" srcId="{2F24CAD1-D0AA-482A-B8A6-F3CF4C5CCA78}" destId="{9D50CDA7-35CE-4A59-9709-F7C466A72364}" srcOrd="0" destOrd="0" presId="urn:microsoft.com/office/officeart/2005/8/layout/radial4"/>
    <dgm:cxn modelId="{4BF17201-FA7E-B344-BE7C-D49C15F276B7}" type="presParOf" srcId="{2F24CAD1-D0AA-482A-B8A6-F3CF4C5CCA78}" destId="{47A51F27-372A-4C0A-BA4C-31BC6450DA2E}" srcOrd="1" destOrd="0" presId="urn:microsoft.com/office/officeart/2005/8/layout/radial4"/>
    <dgm:cxn modelId="{B1B54E0F-2511-254D-AC82-ED42736499A4}" type="presParOf" srcId="{2F24CAD1-D0AA-482A-B8A6-F3CF4C5CCA78}" destId="{094D79D8-2DDF-4147-B786-AC7683B66801}" srcOrd="2" destOrd="0" presId="urn:microsoft.com/office/officeart/2005/8/layout/radial4"/>
    <dgm:cxn modelId="{7B5F16C7-D17E-7D40-A8E8-6ED35E7367B6}" type="presParOf" srcId="{2F24CAD1-D0AA-482A-B8A6-F3CF4C5CCA78}" destId="{BC7BECAF-00CC-472B-ADE3-62427280FA49}" srcOrd="3" destOrd="0" presId="urn:microsoft.com/office/officeart/2005/8/layout/radial4"/>
    <dgm:cxn modelId="{FA97527C-2706-804B-93CE-892A72F78AC4}" type="presParOf" srcId="{2F24CAD1-D0AA-482A-B8A6-F3CF4C5CCA78}" destId="{93BAB78A-0CF8-46B6-95ED-CEAA769A46CC}" srcOrd="4" destOrd="0" presId="urn:microsoft.com/office/officeart/2005/8/layout/radial4"/>
    <dgm:cxn modelId="{200F7B10-E0C0-AD43-BDD8-5CDAA39B7AC0}" type="presParOf" srcId="{2F24CAD1-D0AA-482A-B8A6-F3CF4C5CCA78}" destId="{881D5843-3F4A-4AE3-9495-04615E2A83CC}" srcOrd="5" destOrd="0" presId="urn:microsoft.com/office/officeart/2005/8/layout/radial4"/>
    <dgm:cxn modelId="{FFEAF333-7BA2-5541-A890-57FF80E3D5C9}" type="presParOf" srcId="{2F24CAD1-D0AA-482A-B8A6-F3CF4C5CCA78}" destId="{2DAC818C-B90F-4665-B78A-F3EA150AC845}" srcOrd="6" destOrd="0" presId="urn:microsoft.com/office/officeart/2005/8/layout/radial4"/>
    <dgm:cxn modelId="{16A7F5AB-E213-2949-BFD6-F092DA7F7D06}" type="presParOf" srcId="{2F24CAD1-D0AA-482A-B8A6-F3CF4C5CCA78}" destId="{F69B564F-1074-4E09-865C-E4517448AF79}" srcOrd="7" destOrd="0" presId="urn:microsoft.com/office/officeart/2005/8/layout/radial4"/>
    <dgm:cxn modelId="{FEC15106-101F-1C45-AB60-F0882D7B9D40}" type="presParOf" srcId="{2F24CAD1-D0AA-482A-B8A6-F3CF4C5CCA78}" destId="{3520AB70-18E1-47D9-A1A3-5FF71496B683}" srcOrd="8"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A11CC6-F11D-F747-908C-33BDDC99C66D}"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0E0363F3-021A-0841-B2CE-5189F822A560}">
      <dgm:prSet phldrT="[Text]" custT="1"/>
      <dgm:spPr/>
      <dgm:t>
        <a:bodyPr/>
        <a:lstStyle/>
        <a:p>
          <a:r>
            <a:rPr lang="en-US" sz="2400" b="1" dirty="0" smtClean="0"/>
            <a:t>E-B Strategies</a:t>
          </a:r>
          <a:endParaRPr lang="en-US" sz="2400" b="1" dirty="0"/>
        </a:p>
      </dgm:t>
    </dgm:pt>
    <dgm:pt modelId="{D5F7DD22-631A-6949-A3AC-AEF9FC4E1BA1}" type="parTrans" cxnId="{D6FA1FD2-D35A-0342-93D9-99776AB78504}">
      <dgm:prSet/>
      <dgm:spPr/>
      <dgm:t>
        <a:bodyPr/>
        <a:lstStyle/>
        <a:p>
          <a:endParaRPr lang="en-US"/>
        </a:p>
      </dgm:t>
    </dgm:pt>
    <dgm:pt modelId="{F2405C48-0662-3C46-A000-2A7B4713B0DC}" type="sibTrans" cxnId="{D6FA1FD2-D35A-0342-93D9-99776AB78504}">
      <dgm:prSet/>
      <dgm:spPr/>
      <dgm:t>
        <a:bodyPr/>
        <a:lstStyle/>
        <a:p>
          <a:endParaRPr lang="en-US"/>
        </a:p>
      </dgm:t>
    </dgm:pt>
    <dgm:pt modelId="{14614088-81C7-914A-925F-BD0C19EF79D0}">
      <dgm:prSet phldrT="[Text]" custT="1"/>
      <dgm:spPr/>
      <dgm:t>
        <a:bodyPr/>
        <a:lstStyle/>
        <a:p>
          <a:r>
            <a:rPr lang="en-US" sz="2400" b="1" baseline="0" dirty="0" smtClean="0">
              <a:solidFill>
                <a:schemeClr val="accent1"/>
              </a:solidFill>
            </a:rPr>
            <a:t>Systems Change – (organizational decisions/procedures)</a:t>
          </a:r>
        </a:p>
        <a:p>
          <a:r>
            <a:rPr lang="en-US" sz="2400" b="1" dirty="0" smtClean="0">
              <a:solidFill>
                <a:schemeClr val="accent3"/>
              </a:solidFill>
            </a:rPr>
            <a:t>Environmental</a:t>
          </a:r>
          <a:r>
            <a:rPr lang="en-US" sz="2400" b="1" baseline="0" dirty="0" smtClean="0">
              <a:solidFill>
                <a:schemeClr val="accent3"/>
              </a:solidFill>
            </a:rPr>
            <a:t> Change – (setting)</a:t>
          </a:r>
        </a:p>
        <a:p>
          <a:r>
            <a:rPr lang="en-US" sz="2400" b="1" baseline="0" dirty="0" smtClean="0">
              <a:solidFill>
                <a:schemeClr val="accent6"/>
              </a:solidFill>
            </a:rPr>
            <a:t>Policy Change – (written rules)</a:t>
          </a:r>
          <a:endParaRPr lang="en-US" sz="2400" b="1" dirty="0">
            <a:solidFill>
              <a:schemeClr val="accent6"/>
            </a:solidFill>
          </a:endParaRPr>
        </a:p>
      </dgm:t>
    </dgm:pt>
    <dgm:pt modelId="{75511F76-3683-AB42-A6A0-5F448524FBE8}" type="parTrans" cxnId="{B4F4891F-4F58-6F42-AEBE-3F1D13433829}">
      <dgm:prSet/>
      <dgm:spPr/>
      <dgm:t>
        <a:bodyPr/>
        <a:lstStyle/>
        <a:p>
          <a:endParaRPr lang="en-US"/>
        </a:p>
      </dgm:t>
    </dgm:pt>
    <dgm:pt modelId="{2983AB55-5465-A44E-8531-D3C670358286}" type="sibTrans" cxnId="{B4F4891F-4F58-6F42-AEBE-3F1D13433829}">
      <dgm:prSet/>
      <dgm:spPr/>
      <dgm:t>
        <a:bodyPr/>
        <a:lstStyle/>
        <a:p>
          <a:endParaRPr lang="en-US"/>
        </a:p>
      </dgm:t>
    </dgm:pt>
    <dgm:pt modelId="{B21DDEA3-4CB3-9B46-8B5D-32F7D2DE0F8B}">
      <dgm:prSet phldrT="[Text]" custT="1"/>
      <dgm:spPr/>
      <dgm:t>
        <a:bodyPr/>
        <a:lstStyle/>
        <a:p>
          <a:r>
            <a:rPr lang="en-US" sz="2400" b="1" dirty="0" smtClean="0"/>
            <a:t>Healthier Children and Adults</a:t>
          </a:r>
          <a:endParaRPr lang="en-US" sz="2400" b="1" dirty="0"/>
        </a:p>
      </dgm:t>
    </dgm:pt>
    <dgm:pt modelId="{0A3B17F5-8969-C74F-BBCE-241FD68FA824}" type="parTrans" cxnId="{1BAEF1C4-CDB3-2041-BC49-1008D33E7D59}">
      <dgm:prSet/>
      <dgm:spPr/>
      <dgm:t>
        <a:bodyPr/>
        <a:lstStyle/>
        <a:p>
          <a:endParaRPr lang="en-US"/>
        </a:p>
      </dgm:t>
    </dgm:pt>
    <dgm:pt modelId="{3F05C543-C862-6341-B57E-D37530CD987E}" type="sibTrans" cxnId="{1BAEF1C4-CDB3-2041-BC49-1008D33E7D59}">
      <dgm:prSet/>
      <dgm:spPr/>
      <dgm:t>
        <a:bodyPr/>
        <a:lstStyle/>
        <a:p>
          <a:endParaRPr lang="en-US"/>
        </a:p>
      </dgm:t>
    </dgm:pt>
    <dgm:pt modelId="{266EF858-FBD0-E943-8058-B2DEFB69A891}">
      <dgm:prSet phldrT="[Text]"/>
      <dgm:spPr/>
      <dgm:t>
        <a:bodyPr/>
        <a:lstStyle/>
        <a:p>
          <a:endParaRPr lang="en-US" dirty="0"/>
        </a:p>
      </dgm:t>
    </dgm:pt>
    <dgm:pt modelId="{97585460-9197-D04E-83FA-D49A155F5AF5}" type="parTrans" cxnId="{090DC387-C4D1-1B43-BA56-3A245B5F02F2}">
      <dgm:prSet/>
      <dgm:spPr/>
      <dgm:t>
        <a:bodyPr/>
        <a:lstStyle/>
        <a:p>
          <a:endParaRPr lang="en-US"/>
        </a:p>
      </dgm:t>
    </dgm:pt>
    <dgm:pt modelId="{201914F2-0910-EC49-B78D-D2932C46892C}" type="sibTrans" cxnId="{090DC387-C4D1-1B43-BA56-3A245B5F02F2}">
      <dgm:prSet/>
      <dgm:spPr/>
      <dgm:t>
        <a:bodyPr/>
        <a:lstStyle/>
        <a:p>
          <a:endParaRPr lang="en-US"/>
        </a:p>
      </dgm:t>
    </dgm:pt>
    <dgm:pt modelId="{9C9D8880-24A5-C74D-954F-D9E0F9FA019D}" type="pres">
      <dgm:prSet presAssocID="{6EA11CC6-F11D-F747-908C-33BDDC99C66D}" presName="Name0" presStyleCnt="0">
        <dgm:presLayoutVars>
          <dgm:dir/>
          <dgm:animOne val="branch"/>
          <dgm:animLvl val="lvl"/>
        </dgm:presLayoutVars>
      </dgm:prSet>
      <dgm:spPr/>
      <dgm:t>
        <a:bodyPr/>
        <a:lstStyle/>
        <a:p>
          <a:endParaRPr lang="en-US"/>
        </a:p>
      </dgm:t>
    </dgm:pt>
    <dgm:pt modelId="{4A14ADB8-2846-6743-807F-7E31FD86C9CE}" type="pres">
      <dgm:prSet presAssocID="{0E0363F3-021A-0841-B2CE-5189F822A560}" presName="chaos" presStyleCnt="0"/>
      <dgm:spPr/>
    </dgm:pt>
    <dgm:pt modelId="{82A30EB9-0612-2447-BCA4-C3FEDDCCBA23}" type="pres">
      <dgm:prSet presAssocID="{0E0363F3-021A-0841-B2CE-5189F822A560}" presName="parTx1" presStyleLbl="revTx" presStyleIdx="0" presStyleCnt="3" custScaleX="62424" custScaleY="90750" custLinFactNeighborX="2974" custLinFactNeighborY="-9510"/>
      <dgm:spPr/>
      <dgm:t>
        <a:bodyPr/>
        <a:lstStyle/>
        <a:p>
          <a:endParaRPr lang="en-US"/>
        </a:p>
      </dgm:t>
    </dgm:pt>
    <dgm:pt modelId="{429A0E47-2FE9-8B4C-8727-BE95032C32F3}" type="pres">
      <dgm:prSet presAssocID="{0E0363F3-021A-0841-B2CE-5189F822A560}" presName="desTx1" presStyleLbl="revTx" presStyleIdx="1" presStyleCnt="3" custScaleX="206251" custLinFactX="21440" custLinFactNeighborX="100000" custLinFactNeighborY="10368">
        <dgm:presLayoutVars>
          <dgm:bulletEnabled val="1"/>
        </dgm:presLayoutVars>
      </dgm:prSet>
      <dgm:spPr/>
      <dgm:t>
        <a:bodyPr/>
        <a:lstStyle/>
        <a:p>
          <a:endParaRPr lang="en-US"/>
        </a:p>
      </dgm:t>
    </dgm:pt>
    <dgm:pt modelId="{FA6C7960-342D-8744-8425-010B2AA30BF6}" type="pres">
      <dgm:prSet presAssocID="{0E0363F3-021A-0841-B2CE-5189F822A560}" presName="c1" presStyleLbl="node1" presStyleIdx="0" presStyleCnt="19" custLinFactX="140719" custLinFactY="57895" custLinFactNeighborX="200000" custLinFactNeighborY="100000"/>
      <dgm:spPr/>
    </dgm:pt>
    <dgm:pt modelId="{00C44AE4-D239-DE4A-ACCC-129F5D106F53}" type="pres">
      <dgm:prSet presAssocID="{0E0363F3-021A-0841-B2CE-5189F822A560}" presName="c2" presStyleLbl="node1" presStyleIdx="1" presStyleCnt="19"/>
      <dgm:spPr/>
    </dgm:pt>
    <dgm:pt modelId="{FD63AD2B-5B51-4C40-B2BC-13141787AEEA}" type="pres">
      <dgm:prSet presAssocID="{0E0363F3-021A-0841-B2CE-5189F822A560}" presName="c3" presStyleLbl="node1" presStyleIdx="2" presStyleCnt="19"/>
      <dgm:spPr/>
    </dgm:pt>
    <dgm:pt modelId="{EEBEC2E4-5054-6545-A0FF-CA12AB608FC6}" type="pres">
      <dgm:prSet presAssocID="{0E0363F3-021A-0841-B2CE-5189F822A560}" presName="c4" presStyleLbl="node1" presStyleIdx="3" presStyleCnt="19" custLinFactX="-107478" custLinFactY="115789" custLinFactNeighborX="-200000" custLinFactNeighborY="200000"/>
      <dgm:spPr/>
    </dgm:pt>
    <dgm:pt modelId="{D120CFE4-7F0A-5D48-B39B-0280632BEFDF}" type="pres">
      <dgm:prSet presAssocID="{0E0363F3-021A-0841-B2CE-5189F822A560}" presName="c5" presStyleLbl="node1" presStyleIdx="4" presStyleCnt="19" custLinFactY="9286" custLinFactNeighborX="-61174" custLinFactNeighborY="100000"/>
      <dgm:spPr/>
    </dgm:pt>
    <dgm:pt modelId="{72529A03-EFBF-664D-BDB3-3FE829AFF9D3}" type="pres">
      <dgm:prSet presAssocID="{0E0363F3-021A-0841-B2CE-5189F822A560}" presName="c6" presStyleLbl="node1" presStyleIdx="5" presStyleCnt="19"/>
      <dgm:spPr/>
    </dgm:pt>
    <dgm:pt modelId="{156437A5-8509-CF4F-89A9-C0E9331D185C}" type="pres">
      <dgm:prSet presAssocID="{0E0363F3-021A-0841-B2CE-5189F822A560}" presName="c7" presStyleLbl="node1" presStyleIdx="6" presStyleCnt="19" custLinFactY="5766" custLinFactNeighborX="-42307" custLinFactNeighborY="100000"/>
      <dgm:spPr/>
    </dgm:pt>
    <dgm:pt modelId="{F44D18D5-EEE6-564F-B51F-14B60EFC5215}" type="pres">
      <dgm:prSet presAssocID="{0E0363F3-021A-0841-B2CE-5189F822A560}" presName="c8" presStyleLbl="node1" presStyleIdx="7" presStyleCnt="19"/>
      <dgm:spPr/>
    </dgm:pt>
    <dgm:pt modelId="{A858758E-6C2B-2B49-9B37-32F8CD29EE1A}" type="pres">
      <dgm:prSet presAssocID="{0E0363F3-021A-0841-B2CE-5189F822A560}" presName="c9" presStyleLbl="node1" presStyleIdx="8" presStyleCnt="19" custLinFactX="-82825" custLinFactNeighborX="-100000" custLinFactNeighborY="66482"/>
      <dgm:spPr/>
    </dgm:pt>
    <dgm:pt modelId="{7B448C32-2A0D-3441-8763-A866A5DD4941}" type="pres">
      <dgm:prSet presAssocID="{0E0363F3-021A-0841-B2CE-5189F822A560}" presName="c10" presStyleLbl="node1" presStyleIdx="9" presStyleCnt="19" custScaleX="91942" custLinFactNeighborX="33933" custLinFactNeighborY="10611"/>
      <dgm:spPr/>
    </dgm:pt>
    <dgm:pt modelId="{A57CCB62-02F4-2844-A4D0-AD3E260CEE10}" type="pres">
      <dgm:prSet presAssocID="{0E0363F3-021A-0841-B2CE-5189F822A560}" presName="c11" presStyleLbl="node1" presStyleIdx="10" presStyleCnt="19"/>
      <dgm:spPr/>
    </dgm:pt>
    <dgm:pt modelId="{E28B8D11-0125-3943-9115-8D5546512DA8}" type="pres">
      <dgm:prSet presAssocID="{0E0363F3-021A-0841-B2CE-5189F822A560}" presName="c12" presStyleLbl="node1" presStyleIdx="11" presStyleCnt="19" custLinFactY="-63938" custLinFactNeighborX="52883" custLinFactNeighborY="-100000"/>
      <dgm:spPr/>
    </dgm:pt>
    <dgm:pt modelId="{629E3D49-904A-AF4E-9588-E97B7C02C086}" type="pres">
      <dgm:prSet presAssocID="{0E0363F3-021A-0841-B2CE-5189F822A560}" presName="c13" presStyleLbl="node1" presStyleIdx="12" presStyleCnt="19" custLinFactNeighborY="-76350"/>
      <dgm:spPr/>
    </dgm:pt>
    <dgm:pt modelId="{F2BCF5B8-FB8B-AC49-9977-3F8067A03202}" type="pres">
      <dgm:prSet presAssocID="{0E0363F3-021A-0841-B2CE-5189F822A560}" presName="c14" presStyleLbl="node1" presStyleIdx="13" presStyleCnt="19"/>
      <dgm:spPr/>
    </dgm:pt>
    <dgm:pt modelId="{6EFE40E8-E070-2442-A6AB-6009830CA689}" type="pres">
      <dgm:prSet presAssocID="{0E0363F3-021A-0841-B2CE-5189F822A560}" presName="c15" presStyleLbl="node1" presStyleIdx="14" presStyleCnt="19"/>
      <dgm:spPr/>
    </dgm:pt>
    <dgm:pt modelId="{EC119E92-4473-BA4C-9A19-2BD5EBCBC7C1}" type="pres">
      <dgm:prSet presAssocID="{0E0363F3-021A-0841-B2CE-5189F822A560}" presName="c16" presStyleLbl="node1" presStyleIdx="15" presStyleCnt="19"/>
      <dgm:spPr/>
    </dgm:pt>
    <dgm:pt modelId="{24E4B3B7-29A3-1F4F-96A6-584B6869CC2D}" type="pres">
      <dgm:prSet presAssocID="{0E0363F3-021A-0841-B2CE-5189F822A560}" presName="c17" presStyleLbl="node1" presStyleIdx="16" presStyleCnt="19" custLinFactNeighborX="-58172" custLinFactNeighborY="-63544"/>
      <dgm:spPr/>
    </dgm:pt>
    <dgm:pt modelId="{00C0A5B3-EC33-3D43-837B-E0C4983F16DC}" type="pres">
      <dgm:prSet presAssocID="{0E0363F3-021A-0841-B2CE-5189F822A560}" presName="c18" presStyleLbl="node1" presStyleIdx="17" presStyleCnt="19" custLinFactNeighborX="-84613" custLinFactNeighborY="-74036"/>
      <dgm:spPr/>
    </dgm:pt>
    <dgm:pt modelId="{2ABA7AB5-4EA8-D14E-8E52-6DBDA39FA013}" type="pres">
      <dgm:prSet presAssocID="{F2405C48-0662-3C46-A000-2A7B4713B0DC}" presName="chevronComposite1" presStyleCnt="0"/>
      <dgm:spPr/>
    </dgm:pt>
    <dgm:pt modelId="{B60E7009-5763-2E41-A897-D9BDC6542BF2}" type="pres">
      <dgm:prSet presAssocID="{F2405C48-0662-3C46-A000-2A7B4713B0DC}" presName="chevron1" presStyleLbl="sibTrans2D1" presStyleIdx="0" presStyleCnt="2"/>
      <dgm:spPr>
        <a:solidFill>
          <a:schemeClr val="accent3"/>
        </a:solidFill>
      </dgm:spPr>
      <dgm:t>
        <a:bodyPr/>
        <a:lstStyle/>
        <a:p>
          <a:endParaRPr lang="en-US"/>
        </a:p>
      </dgm:t>
    </dgm:pt>
    <dgm:pt modelId="{E195DD86-91AB-E14F-84DF-F581A02405CD}" type="pres">
      <dgm:prSet presAssocID="{F2405C48-0662-3C46-A000-2A7B4713B0DC}" presName="spChevron1" presStyleCnt="0"/>
      <dgm:spPr/>
    </dgm:pt>
    <dgm:pt modelId="{C98494B2-94A3-3E4E-86F2-28F70C683104}" type="pres">
      <dgm:prSet presAssocID="{F2405C48-0662-3C46-A000-2A7B4713B0DC}" presName="overlap" presStyleCnt="0"/>
      <dgm:spPr/>
    </dgm:pt>
    <dgm:pt modelId="{7224942D-577E-334A-AE4B-A9F10D55FDBA}" type="pres">
      <dgm:prSet presAssocID="{F2405C48-0662-3C46-A000-2A7B4713B0DC}" presName="chevronComposite2" presStyleCnt="0"/>
      <dgm:spPr/>
    </dgm:pt>
    <dgm:pt modelId="{F741AD51-B7D6-644F-A08B-7D1AD286CB56}" type="pres">
      <dgm:prSet presAssocID="{F2405C48-0662-3C46-A000-2A7B4713B0DC}" presName="chevron2" presStyleLbl="sibTrans2D1" presStyleIdx="1" presStyleCnt="2"/>
      <dgm:spPr>
        <a:solidFill>
          <a:schemeClr val="accent6"/>
        </a:solidFill>
      </dgm:spPr>
      <dgm:t>
        <a:bodyPr/>
        <a:lstStyle/>
        <a:p>
          <a:endParaRPr lang="en-US"/>
        </a:p>
      </dgm:t>
    </dgm:pt>
    <dgm:pt modelId="{D61FDAF6-86B1-A441-B4AC-1154B81F0851}" type="pres">
      <dgm:prSet presAssocID="{F2405C48-0662-3C46-A000-2A7B4713B0DC}" presName="spChevron2" presStyleCnt="0"/>
      <dgm:spPr/>
    </dgm:pt>
    <dgm:pt modelId="{99E904D8-2944-9940-AB70-3B0C9D6B1651}" type="pres">
      <dgm:prSet presAssocID="{B21DDEA3-4CB3-9B46-8B5D-32F7D2DE0F8B}" presName="last" presStyleCnt="0"/>
      <dgm:spPr/>
    </dgm:pt>
    <dgm:pt modelId="{688ADB53-0F5E-AF47-A430-BF65CEC37072}" type="pres">
      <dgm:prSet presAssocID="{B21DDEA3-4CB3-9B46-8B5D-32F7D2DE0F8B}" presName="circleTx" presStyleLbl="node1" presStyleIdx="18" presStyleCnt="19"/>
      <dgm:spPr/>
      <dgm:t>
        <a:bodyPr/>
        <a:lstStyle/>
        <a:p>
          <a:endParaRPr lang="en-US"/>
        </a:p>
      </dgm:t>
    </dgm:pt>
    <dgm:pt modelId="{43064241-B1C4-164E-9A6E-7C87E942559A}" type="pres">
      <dgm:prSet presAssocID="{B21DDEA3-4CB3-9B46-8B5D-32F7D2DE0F8B}" presName="desTxN" presStyleLbl="revTx" presStyleIdx="2" presStyleCnt="3">
        <dgm:presLayoutVars>
          <dgm:bulletEnabled val="1"/>
        </dgm:presLayoutVars>
      </dgm:prSet>
      <dgm:spPr/>
      <dgm:t>
        <a:bodyPr/>
        <a:lstStyle/>
        <a:p>
          <a:endParaRPr lang="en-US"/>
        </a:p>
      </dgm:t>
    </dgm:pt>
    <dgm:pt modelId="{700E51BE-D8E1-8246-AA7E-7243EAE7A761}" type="pres">
      <dgm:prSet presAssocID="{B21DDEA3-4CB3-9B46-8B5D-32F7D2DE0F8B}" presName="spN" presStyleCnt="0"/>
      <dgm:spPr/>
    </dgm:pt>
  </dgm:ptLst>
  <dgm:cxnLst>
    <dgm:cxn modelId="{535AC05D-C627-F844-A004-F21B1510F7A4}" type="presOf" srcId="{B21DDEA3-4CB3-9B46-8B5D-32F7D2DE0F8B}" destId="{688ADB53-0F5E-AF47-A430-BF65CEC37072}" srcOrd="0" destOrd="0" presId="urn:microsoft.com/office/officeart/2009/3/layout/RandomtoResultProcess"/>
    <dgm:cxn modelId="{E5C0E4F3-4F32-6844-A487-2869E04D1556}" type="presOf" srcId="{266EF858-FBD0-E943-8058-B2DEFB69A891}" destId="{43064241-B1C4-164E-9A6E-7C87E942559A}" srcOrd="0" destOrd="0" presId="urn:microsoft.com/office/officeart/2009/3/layout/RandomtoResultProcess"/>
    <dgm:cxn modelId="{1BAEF1C4-CDB3-2041-BC49-1008D33E7D59}" srcId="{6EA11CC6-F11D-F747-908C-33BDDC99C66D}" destId="{B21DDEA3-4CB3-9B46-8B5D-32F7D2DE0F8B}" srcOrd="1" destOrd="0" parTransId="{0A3B17F5-8969-C74F-BBCE-241FD68FA824}" sibTransId="{3F05C543-C862-6341-B57E-D37530CD987E}"/>
    <dgm:cxn modelId="{B4F4891F-4F58-6F42-AEBE-3F1D13433829}" srcId="{0E0363F3-021A-0841-B2CE-5189F822A560}" destId="{14614088-81C7-914A-925F-BD0C19EF79D0}" srcOrd="0" destOrd="0" parTransId="{75511F76-3683-AB42-A6A0-5F448524FBE8}" sibTransId="{2983AB55-5465-A44E-8531-D3C670358286}"/>
    <dgm:cxn modelId="{090DC387-C4D1-1B43-BA56-3A245B5F02F2}" srcId="{B21DDEA3-4CB3-9B46-8B5D-32F7D2DE0F8B}" destId="{266EF858-FBD0-E943-8058-B2DEFB69A891}" srcOrd="0" destOrd="0" parTransId="{97585460-9197-D04E-83FA-D49A155F5AF5}" sibTransId="{201914F2-0910-EC49-B78D-D2932C46892C}"/>
    <dgm:cxn modelId="{05C8FF2B-D909-594E-9F1C-CF00CF3EFB26}" type="presOf" srcId="{0E0363F3-021A-0841-B2CE-5189F822A560}" destId="{82A30EB9-0612-2447-BCA4-C3FEDDCCBA23}" srcOrd="0" destOrd="0" presId="urn:microsoft.com/office/officeart/2009/3/layout/RandomtoResultProcess"/>
    <dgm:cxn modelId="{B653DBDF-8B02-D14C-A8D7-B0A7B7134EE2}" type="presOf" srcId="{6EA11CC6-F11D-F747-908C-33BDDC99C66D}" destId="{9C9D8880-24A5-C74D-954F-D9E0F9FA019D}" srcOrd="0" destOrd="0" presId="urn:microsoft.com/office/officeart/2009/3/layout/RandomtoResultProcess"/>
    <dgm:cxn modelId="{D6FA1FD2-D35A-0342-93D9-99776AB78504}" srcId="{6EA11CC6-F11D-F747-908C-33BDDC99C66D}" destId="{0E0363F3-021A-0841-B2CE-5189F822A560}" srcOrd="0" destOrd="0" parTransId="{D5F7DD22-631A-6949-A3AC-AEF9FC4E1BA1}" sibTransId="{F2405C48-0662-3C46-A000-2A7B4713B0DC}"/>
    <dgm:cxn modelId="{BAE3D6BD-690A-CC4D-9698-D6B9B1B0002D}" type="presOf" srcId="{14614088-81C7-914A-925F-BD0C19EF79D0}" destId="{429A0E47-2FE9-8B4C-8727-BE95032C32F3}" srcOrd="0" destOrd="0" presId="urn:microsoft.com/office/officeart/2009/3/layout/RandomtoResultProcess"/>
    <dgm:cxn modelId="{3ABB0945-0AB5-3B46-BB04-C1DD96BE3229}" type="presParOf" srcId="{9C9D8880-24A5-C74D-954F-D9E0F9FA019D}" destId="{4A14ADB8-2846-6743-807F-7E31FD86C9CE}" srcOrd="0" destOrd="0" presId="urn:microsoft.com/office/officeart/2009/3/layout/RandomtoResultProcess"/>
    <dgm:cxn modelId="{A4D180BC-9F7B-6D4F-9BBB-AB3458CAE754}" type="presParOf" srcId="{4A14ADB8-2846-6743-807F-7E31FD86C9CE}" destId="{82A30EB9-0612-2447-BCA4-C3FEDDCCBA23}" srcOrd="0" destOrd="0" presId="urn:microsoft.com/office/officeart/2009/3/layout/RandomtoResultProcess"/>
    <dgm:cxn modelId="{1B40F5D3-F719-F549-8C7A-8989C622A7EE}" type="presParOf" srcId="{4A14ADB8-2846-6743-807F-7E31FD86C9CE}" destId="{429A0E47-2FE9-8B4C-8727-BE95032C32F3}" srcOrd="1" destOrd="0" presId="urn:microsoft.com/office/officeart/2009/3/layout/RandomtoResultProcess"/>
    <dgm:cxn modelId="{9F452628-F418-DA4E-AE51-A6C76F299CB3}" type="presParOf" srcId="{4A14ADB8-2846-6743-807F-7E31FD86C9CE}" destId="{FA6C7960-342D-8744-8425-010B2AA30BF6}" srcOrd="2" destOrd="0" presId="urn:microsoft.com/office/officeart/2009/3/layout/RandomtoResultProcess"/>
    <dgm:cxn modelId="{76745FEE-3A26-FB49-B3F2-65F1E31DA780}" type="presParOf" srcId="{4A14ADB8-2846-6743-807F-7E31FD86C9CE}" destId="{00C44AE4-D239-DE4A-ACCC-129F5D106F53}" srcOrd="3" destOrd="0" presId="urn:microsoft.com/office/officeart/2009/3/layout/RandomtoResultProcess"/>
    <dgm:cxn modelId="{DC8121BE-3F2F-A74D-96E6-7371F20DC2CB}" type="presParOf" srcId="{4A14ADB8-2846-6743-807F-7E31FD86C9CE}" destId="{FD63AD2B-5B51-4C40-B2BC-13141787AEEA}" srcOrd="4" destOrd="0" presId="urn:microsoft.com/office/officeart/2009/3/layout/RandomtoResultProcess"/>
    <dgm:cxn modelId="{F8501A72-FD5D-F849-AA93-D3BA390A5455}" type="presParOf" srcId="{4A14ADB8-2846-6743-807F-7E31FD86C9CE}" destId="{EEBEC2E4-5054-6545-A0FF-CA12AB608FC6}" srcOrd="5" destOrd="0" presId="urn:microsoft.com/office/officeart/2009/3/layout/RandomtoResultProcess"/>
    <dgm:cxn modelId="{7E8E2C1B-C786-3A4E-B28C-5ADCCA0C3B1B}" type="presParOf" srcId="{4A14ADB8-2846-6743-807F-7E31FD86C9CE}" destId="{D120CFE4-7F0A-5D48-B39B-0280632BEFDF}" srcOrd="6" destOrd="0" presId="urn:microsoft.com/office/officeart/2009/3/layout/RandomtoResultProcess"/>
    <dgm:cxn modelId="{6475D92E-FB7B-644A-9B34-77AB89D3AC3A}" type="presParOf" srcId="{4A14ADB8-2846-6743-807F-7E31FD86C9CE}" destId="{72529A03-EFBF-664D-BDB3-3FE829AFF9D3}" srcOrd="7" destOrd="0" presId="urn:microsoft.com/office/officeart/2009/3/layout/RandomtoResultProcess"/>
    <dgm:cxn modelId="{29FED9E1-BCA5-7141-9C42-8099EB131338}" type="presParOf" srcId="{4A14ADB8-2846-6743-807F-7E31FD86C9CE}" destId="{156437A5-8509-CF4F-89A9-C0E9331D185C}" srcOrd="8" destOrd="0" presId="urn:microsoft.com/office/officeart/2009/3/layout/RandomtoResultProcess"/>
    <dgm:cxn modelId="{3D729D32-17B7-5B4D-81F9-FB31C3CD5762}" type="presParOf" srcId="{4A14ADB8-2846-6743-807F-7E31FD86C9CE}" destId="{F44D18D5-EEE6-564F-B51F-14B60EFC5215}" srcOrd="9" destOrd="0" presId="urn:microsoft.com/office/officeart/2009/3/layout/RandomtoResultProcess"/>
    <dgm:cxn modelId="{836BBB42-3283-B34E-AF27-CACAF66BC2F3}" type="presParOf" srcId="{4A14ADB8-2846-6743-807F-7E31FD86C9CE}" destId="{A858758E-6C2B-2B49-9B37-32F8CD29EE1A}" srcOrd="10" destOrd="0" presId="urn:microsoft.com/office/officeart/2009/3/layout/RandomtoResultProcess"/>
    <dgm:cxn modelId="{0EEE563A-2366-9946-B79C-92FD1929A801}" type="presParOf" srcId="{4A14ADB8-2846-6743-807F-7E31FD86C9CE}" destId="{7B448C32-2A0D-3441-8763-A866A5DD4941}" srcOrd="11" destOrd="0" presId="urn:microsoft.com/office/officeart/2009/3/layout/RandomtoResultProcess"/>
    <dgm:cxn modelId="{2EE176FA-4DC7-EA42-B718-DAF971E81D44}" type="presParOf" srcId="{4A14ADB8-2846-6743-807F-7E31FD86C9CE}" destId="{A57CCB62-02F4-2844-A4D0-AD3E260CEE10}" srcOrd="12" destOrd="0" presId="urn:microsoft.com/office/officeart/2009/3/layout/RandomtoResultProcess"/>
    <dgm:cxn modelId="{8CE98B31-F102-384F-BFD9-1C51F274BC46}" type="presParOf" srcId="{4A14ADB8-2846-6743-807F-7E31FD86C9CE}" destId="{E28B8D11-0125-3943-9115-8D5546512DA8}" srcOrd="13" destOrd="0" presId="urn:microsoft.com/office/officeart/2009/3/layout/RandomtoResultProcess"/>
    <dgm:cxn modelId="{39C917B5-FFA4-DA4D-97FD-2F9C03779B70}" type="presParOf" srcId="{4A14ADB8-2846-6743-807F-7E31FD86C9CE}" destId="{629E3D49-904A-AF4E-9588-E97B7C02C086}" srcOrd="14" destOrd="0" presId="urn:microsoft.com/office/officeart/2009/3/layout/RandomtoResultProcess"/>
    <dgm:cxn modelId="{243641D4-0978-3449-96EB-9C02AD8671A6}" type="presParOf" srcId="{4A14ADB8-2846-6743-807F-7E31FD86C9CE}" destId="{F2BCF5B8-FB8B-AC49-9977-3F8067A03202}" srcOrd="15" destOrd="0" presId="urn:microsoft.com/office/officeart/2009/3/layout/RandomtoResultProcess"/>
    <dgm:cxn modelId="{8C1BDAB8-C9ED-2543-BFA8-D807BEEEF9FC}" type="presParOf" srcId="{4A14ADB8-2846-6743-807F-7E31FD86C9CE}" destId="{6EFE40E8-E070-2442-A6AB-6009830CA689}" srcOrd="16" destOrd="0" presId="urn:microsoft.com/office/officeart/2009/3/layout/RandomtoResultProcess"/>
    <dgm:cxn modelId="{E47D3380-67A7-D845-8FB9-E2447EC8ABA5}" type="presParOf" srcId="{4A14ADB8-2846-6743-807F-7E31FD86C9CE}" destId="{EC119E92-4473-BA4C-9A19-2BD5EBCBC7C1}" srcOrd="17" destOrd="0" presId="urn:microsoft.com/office/officeart/2009/3/layout/RandomtoResultProcess"/>
    <dgm:cxn modelId="{4103D2A7-10B3-9D41-B387-A1A567E282AA}" type="presParOf" srcId="{4A14ADB8-2846-6743-807F-7E31FD86C9CE}" destId="{24E4B3B7-29A3-1F4F-96A6-584B6869CC2D}" srcOrd="18" destOrd="0" presId="urn:microsoft.com/office/officeart/2009/3/layout/RandomtoResultProcess"/>
    <dgm:cxn modelId="{BD4E70DE-4409-0548-9088-6162C82C3D38}" type="presParOf" srcId="{4A14ADB8-2846-6743-807F-7E31FD86C9CE}" destId="{00C0A5B3-EC33-3D43-837B-E0C4983F16DC}" srcOrd="19" destOrd="0" presId="urn:microsoft.com/office/officeart/2009/3/layout/RandomtoResultProcess"/>
    <dgm:cxn modelId="{58196EFD-C6F2-EA49-ABDE-188E105D2DFC}" type="presParOf" srcId="{9C9D8880-24A5-C74D-954F-D9E0F9FA019D}" destId="{2ABA7AB5-4EA8-D14E-8E52-6DBDA39FA013}" srcOrd="1" destOrd="0" presId="urn:microsoft.com/office/officeart/2009/3/layout/RandomtoResultProcess"/>
    <dgm:cxn modelId="{2D56DAD7-45B1-C744-A7C7-9802B299AA62}" type="presParOf" srcId="{2ABA7AB5-4EA8-D14E-8E52-6DBDA39FA013}" destId="{B60E7009-5763-2E41-A897-D9BDC6542BF2}" srcOrd="0" destOrd="0" presId="urn:microsoft.com/office/officeart/2009/3/layout/RandomtoResultProcess"/>
    <dgm:cxn modelId="{FD278C20-EBAD-6345-A63B-21AD6C9F56F4}" type="presParOf" srcId="{2ABA7AB5-4EA8-D14E-8E52-6DBDA39FA013}" destId="{E195DD86-91AB-E14F-84DF-F581A02405CD}" srcOrd="1" destOrd="0" presId="urn:microsoft.com/office/officeart/2009/3/layout/RandomtoResultProcess"/>
    <dgm:cxn modelId="{CC9B8D3B-0E07-1D4F-A7F9-54C6D18A540C}" type="presParOf" srcId="{9C9D8880-24A5-C74D-954F-D9E0F9FA019D}" destId="{C98494B2-94A3-3E4E-86F2-28F70C683104}" srcOrd="2" destOrd="0" presId="urn:microsoft.com/office/officeart/2009/3/layout/RandomtoResultProcess"/>
    <dgm:cxn modelId="{0E503755-0734-7840-85D3-DF94AB2EF829}" type="presParOf" srcId="{9C9D8880-24A5-C74D-954F-D9E0F9FA019D}" destId="{7224942D-577E-334A-AE4B-A9F10D55FDBA}" srcOrd="3" destOrd="0" presId="urn:microsoft.com/office/officeart/2009/3/layout/RandomtoResultProcess"/>
    <dgm:cxn modelId="{9365FB8D-AFE2-1E48-B30E-9E2F2099B7A5}" type="presParOf" srcId="{7224942D-577E-334A-AE4B-A9F10D55FDBA}" destId="{F741AD51-B7D6-644F-A08B-7D1AD286CB56}" srcOrd="0" destOrd="0" presId="urn:microsoft.com/office/officeart/2009/3/layout/RandomtoResultProcess"/>
    <dgm:cxn modelId="{16FB89F3-88DE-EC43-86DE-8001265C4664}" type="presParOf" srcId="{7224942D-577E-334A-AE4B-A9F10D55FDBA}" destId="{D61FDAF6-86B1-A441-B4AC-1154B81F0851}" srcOrd="1" destOrd="0" presId="urn:microsoft.com/office/officeart/2009/3/layout/RandomtoResultProcess"/>
    <dgm:cxn modelId="{E77059C0-EC70-9342-B0B1-D04587585B5B}" type="presParOf" srcId="{9C9D8880-24A5-C74D-954F-D9E0F9FA019D}" destId="{99E904D8-2944-9940-AB70-3B0C9D6B1651}" srcOrd="4" destOrd="0" presId="urn:microsoft.com/office/officeart/2009/3/layout/RandomtoResultProcess"/>
    <dgm:cxn modelId="{8DCDE601-005E-9145-9F51-1D5EAFED5A3C}" type="presParOf" srcId="{99E904D8-2944-9940-AB70-3B0C9D6B1651}" destId="{688ADB53-0F5E-AF47-A430-BF65CEC37072}" srcOrd="0" destOrd="0" presId="urn:microsoft.com/office/officeart/2009/3/layout/RandomtoResultProcess"/>
    <dgm:cxn modelId="{549348D6-2700-F940-B997-D61B09895543}" type="presParOf" srcId="{99E904D8-2944-9940-AB70-3B0C9D6B1651}" destId="{43064241-B1C4-164E-9A6E-7C87E942559A}" srcOrd="1" destOrd="0" presId="urn:microsoft.com/office/officeart/2009/3/layout/RandomtoResultProcess"/>
    <dgm:cxn modelId="{6B9C49CF-6291-5449-A49C-B3F81E62E167}" type="presParOf" srcId="{99E904D8-2944-9940-AB70-3B0C9D6B1651}" destId="{700E51BE-D8E1-8246-AA7E-7243EAE7A761}"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40CA319-DBCE-4F5F-A763-B5C728AB0CB6}" type="datetimeFigureOut">
              <a:rPr lang="en-US" smtClean="0"/>
              <a:t>2/8/2018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E30F4AD-01DE-43BB-ADDF-A299932F5CFC}" type="slidenum">
              <a:rPr lang="en-US" smtClean="0"/>
              <a:t>‹#›</a:t>
            </a:fld>
            <a:endParaRPr lang="en-US"/>
          </a:p>
        </p:txBody>
      </p:sp>
    </p:spTree>
    <p:extLst>
      <p:ext uri="{BB962C8B-B14F-4D97-AF65-F5344CB8AC3E}">
        <p14:creationId xmlns:p14="http://schemas.microsoft.com/office/powerpoint/2010/main" val="216924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C26486CA-FDF6-4F09-AD76-7759474A5727}" type="datetimeFigureOut">
              <a:rPr lang="en-US" smtClean="0"/>
              <a:t>2/8/2018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EE4396E-2AAB-4A07-9BA2-972F9D630A05}" type="slidenum">
              <a:rPr lang="en-US" smtClean="0"/>
              <a:t>‹#›</a:t>
            </a:fld>
            <a:endParaRPr lang="en-US"/>
          </a:p>
        </p:txBody>
      </p:sp>
    </p:spTree>
    <p:extLst>
      <p:ext uri="{BB962C8B-B14F-4D97-AF65-F5344CB8AC3E}">
        <p14:creationId xmlns:p14="http://schemas.microsoft.com/office/powerpoint/2010/main" val="1326923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CJA -</a:t>
            </a:r>
            <a:r>
              <a:rPr lang="en-US" sz="1200" kern="1200" dirty="0" smtClean="0">
                <a:solidFill>
                  <a:schemeClr val="tx1"/>
                </a:solidFill>
                <a:effectLst/>
                <a:latin typeface="+mn-lt"/>
                <a:ea typeface="+mn-ea"/>
                <a:cs typeface="+mn-cs"/>
              </a:rPr>
              <a:t> send  your power point presentations by February 1, 2018.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2.7 From Grass Roots to Statewide Change: A Collective Impact Approach to Addressing Childhood Obesity </a:t>
            </a:r>
          </a:p>
          <a:p>
            <a:r>
              <a:rPr lang="en-US" sz="1200" kern="1200" dirty="0" smtClean="0">
                <a:solidFill>
                  <a:schemeClr val="tx1"/>
                </a:solidFill>
                <a:effectLst/>
                <a:latin typeface="+mn-lt"/>
                <a:ea typeface="+mn-ea"/>
                <a:cs typeface="+mn-cs"/>
              </a:rPr>
              <a:t> </a:t>
            </a:r>
          </a:p>
          <a:p>
            <a:r>
              <a:rPr lang="en-US" sz="1200" b="0" i="0" u="none" strike="noStrike" kern="1200" baseline="0" dirty="0" smtClean="0">
                <a:solidFill>
                  <a:schemeClr val="tx1"/>
                </a:solidFill>
                <a:latin typeface="+mn-lt"/>
                <a:ea typeface="+mn-ea"/>
                <a:cs typeface="+mn-cs"/>
              </a:rPr>
              <a:t>This session will review: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Participating stakeholders and their roles in addressing childhood obesity will be described including state departments of public health, education and early care along with public, private, county and district public health partners.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A systems modeling tool used to educate legislators about childhood obesity will provide audience interaction.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Successes and challenges experienced when implementing a childhood obesity effort at the local, regional and state level.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 discussion of how partnerships, professional development, technical assistance, and community interventions have been applied in targeted geographic locations to build capacity throughout the state in addressing childhood obesity. 	</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1</a:t>
            </a:fld>
            <a:endParaRPr lang="en-US"/>
          </a:p>
        </p:txBody>
      </p:sp>
    </p:spTree>
    <p:extLst>
      <p:ext uri="{BB962C8B-B14F-4D97-AF65-F5344CB8AC3E}">
        <p14:creationId xmlns:p14="http://schemas.microsoft.com/office/powerpoint/2010/main" val="321039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D05D245-BECD-AF40-A40A-86E3ED8DEF06}" type="slidenum">
              <a:rPr lang="en-US" smtClean="0"/>
              <a:t>15</a:t>
            </a:fld>
            <a:endParaRPr lang="en-US"/>
          </a:p>
        </p:txBody>
      </p:sp>
    </p:spTree>
    <p:extLst>
      <p:ext uri="{BB962C8B-B14F-4D97-AF65-F5344CB8AC3E}">
        <p14:creationId xmlns:p14="http://schemas.microsoft.com/office/powerpoint/2010/main" val="220883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Grew Out of a pilot in 2013 </a:t>
            </a:r>
          </a:p>
          <a:p>
            <a:r>
              <a:rPr lang="en-US" baseline="0" dirty="0" smtClean="0"/>
              <a:t>	39 schools</a:t>
            </a:r>
          </a:p>
          <a:p>
            <a:r>
              <a:rPr lang="en-US" baseline="0" dirty="0" smtClean="0"/>
              <a:t>	Partners (DPH, DOE, BCBS, HMP  </a:t>
            </a:r>
            <a:r>
              <a:rPr lang="en-US" baseline="0" dirty="0" err="1" smtClean="0"/>
              <a:t>GaShape</a:t>
            </a:r>
            <a:r>
              <a:rPr lang="en-US" baseline="0" dirty="0" smtClean="0"/>
              <a:t> GSU </a:t>
            </a:r>
            <a:r>
              <a:rPr lang="mr-IN" baseline="0" dirty="0" smtClean="0"/>
              <a:t>–</a:t>
            </a:r>
            <a:r>
              <a:rPr lang="en-US" baseline="0" dirty="0" smtClean="0"/>
              <a:t> Evaluator</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16</a:t>
            </a:fld>
            <a:endParaRPr lang="en-US"/>
          </a:p>
        </p:txBody>
      </p:sp>
    </p:spTree>
    <p:extLst>
      <p:ext uri="{BB962C8B-B14F-4D97-AF65-F5344CB8AC3E}">
        <p14:creationId xmlns:p14="http://schemas.microsoft.com/office/powerpoint/2010/main" val="3439042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18</a:t>
            </a:fld>
            <a:endParaRPr lang="en-US"/>
          </a:p>
        </p:txBody>
      </p:sp>
    </p:spTree>
    <p:extLst>
      <p:ext uri="{BB962C8B-B14F-4D97-AF65-F5344CB8AC3E}">
        <p14:creationId xmlns:p14="http://schemas.microsoft.com/office/powerpoint/2010/main" val="3277628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19</a:t>
            </a:fld>
            <a:endParaRPr lang="en-US"/>
          </a:p>
        </p:txBody>
      </p:sp>
    </p:spTree>
    <p:extLst>
      <p:ext uri="{BB962C8B-B14F-4D97-AF65-F5344CB8AC3E}">
        <p14:creationId xmlns:p14="http://schemas.microsoft.com/office/powerpoint/2010/main" val="3510759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Schoolwide Title I programs. Local education agencies (LEAs) can consolidate and use Title I and other federal, state, and local funds for schoolwide Title I programs in schools where at least 40 percent of the students are from low-income families. Schools can use this funding to develop schoolwide health programs, such as hiring a school nurse, implementing nutrition programs, schoolwide positive behavior and social-emotional support strategies, bullying prevention programs, or a strong physical education program. These are programs that can benefit all students, in addition to providing targeted support to those who are struggling. </a:t>
            </a:r>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22</a:t>
            </a:fld>
            <a:endParaRPr lang="en-US"/>
          </a:p>
        </p:txBody>
      </p:sp>
    </p:spTree>
    <p:extLst>
      <p:ext uri="{BB962C8B-B14F-4D97-AF65-F5344CB8AC3E}">
        <p14:creationId xmlns:p14="http://schemas.microsoft.com/office/powerpoint/2010/main" val="1647923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AR data in last model!</a:t>
            </a:r>
          </a:p>
        </p:txBody>
      </p:sp>
      <p:sp>
        <p:nvSpPr>
          <p:cNvPr id="4" name="Slide Number Placeholder 3"/>
          <p:cNvSpPr>
            <a:spLocks noGrp="1"/>
          </p:cNvSpPr>
          <p:nvPr>
            <p:ph type="sldNum" sz="quarter" idx="10"/>
          </p:nvPr>
        </p:nvSpPr>
        <p:spPr/>
        <p:txBody>
          <a:bodyPr/>
          <a:lstStyle/>
          <a:p>
            <a:fld id="{DEE4396E-2AAB-4A07-9BA2-972F9D630A05}" type="slidenum">
              <a:rPr lang="en-US" smtClean="0"/>
              <a:t>24</a:t>
            </a:fld>
            <a:endParaRPr lang="en-US"/>
          </a:p>
        </p:txBody>
      </p:sp>
    </p:spTree>
    <p:extLst>
      <p:ext uri="{BB962C8B-B14F-4D97-AF65-F5344CB8AC3E}">
        <p14:creationId xmlns:p14="http://schemas.microsoft.com/office/powerpoint/2010/main" val="1748488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51AEF88-C05A-544C-8AFB-5950BAF6BE2A}" type="slidenum">
              <a:rPr lang="en-US"/>
              <a:pPr/>
              <a:t>25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ea typeface="ＭＳ Ｐゴシック" charset="-128"/>
            </a:endParaRPr>
          </a:p>
        </p:txBody>
      </p:sp>
    </p:spTree>
    <p:extLst>
      <p:ext uri="{BB962C8B-B14F-4D97-AF65-F5344CB8AC3E}">
        <p14:creationId xmlns:p14="http://schemas.microsoft.com/office/powerpoint/2010/main" val="194247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CF36A217-FB4E-6046-B96B-6E706082407B}" type="slidenum">
              <a:rPr lang="en-US"/>
              <a:pPr/>
              <a:t>26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ea typeface="ＭＳ Ｐゴシック" charset="-128"/>
            </a:endParaRPr>
          </a:p>
        </p:txBody>
      </p:sp>
    </p:spTree>
    <p:extLst>
      <p:ext uri="{BB962C8B-B14F-4D97-AF65-F5344CB8AC3E}">
        <p14:creationId xmlns:p14="http://schemas.microsoft.com/office/powerpoint/2010/main" val="1791768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Obesity Prevalence in Georgia 18% Baseline</a:t>
            </a:r>
          </a:p>
          <a:p>
            <a:r>
              <a:rPr lang="en-US" dirty="0" smtClean="0"/>
              <a:t>Single Intervention: 50% of elementary school students experience classroom</a:t>
            </a:r>
            <a:r>
              <a:rPr lang="en-US" baseline="0" dirty="0" smtClean="0"/>
              <a:t> based physical activity</a:t>
            </a:r>
          </a:p>
          <a:p>
            <a:r>
              <a:rPr lang="en-US" baseline="0" dirty="0" smtClean="0"/>
              <a:t>In 2034, obesity prevalence estimates are 14.6%</a:t>
            </a:r>
          </a:p>
          <a:p>
            <a:endParaRPr lang="en-US" baseline="0" dirty="0" smtClean="0"/>
          </a:p>
          <a:p>
            <a:r>
              <a:rPr lang="en-US" dirty="0" smtClean="0"/>
              <a:t>As a reminder, we are not "predicting the future" with the model; the model features interventions that are funded by legislative decision and we use the best available evidence about daily caloric change resulting from the intervention to model the impact of different  interventions individually or in combination.</a:t>
            </a:r>
            <a:endParaRPr lang="en-US" dirty="0"/>
          </a:p>
        </p:txBody>
      </p:sp>
      <p:sp>
        <p:nvSpPr>
          <p:cNvPr id="4" name="Slide Number Placeholder 3"/>
          <p:cNvSpPr>
            <a:spLocks noGrp="1"/>
          </p:cNvSpPr>
          <p:nvPr>
            <p:ph type="sldNum" sz="quarter" idx="10"/>
          </p:nvPr>
        </p:nvSpPr>
        <p:spPr/>
        <p:txBody>
          <a:bodyPr/>
          <a:lstStyle/>
          <a:p>
            <a:fld id="{2C8E64A7-2D28-4A2A-9AB1-85DB58265CAA}" type="slidenum">
              <a:rPr lang="en-US" smtClean="0"/>
              <a:t>28</a:t>
            </a:fld>
            <a:endParaRPr lang="en-US"/>
          </a:p>
        </p:txBody>
      </p:sp>
    </p:spTree>
    <p:extLst>
      <p:ext uri="{BB962C8B-B14F-4D97-AF65-F5344CB8AC3E}">
        <p14:creationId xmlns:p14="http://schemas.microsoft.com/office/powerpoint/2010/main" val="644130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Obesity Prevalence in Georgia 18% Baseline</a:t>
            </a:r>
          </a:p>
          <a:p>
            <a:r>
              <a:rPr lang="en-US" dirty="0" smtClean="0"/>
              <a:t>Multiple Interventions – like in Power Up for 30 Schools: 50% of elementary school students experience classroom</a:t>
            </a:r>
            <a:r>
              <a:rPr lang="en-US" baseline="0" dirty="0" smtClean="0"/>
              <a:t> based physical activity, 95% of students are experiencing the PE mandate of 90 contact hours per year, recess MVPA time is enhanced, 30% of afterschool programs increase PA quality.</a:t>
            </a:r>
          </a:p>
          <a:p>
            <a:r>
              <a:rPr lang="en-US" baseline="0" dirty="0" smtClean="0"/>
              <a:t>In 2034, obesity prevalence estimates are 11.6%</a:t>
            </a:r>
            <a:endParaRPr lang="en-US" dirty="0" smtClean="0"/>
          </a:p>
          <a:p>
            <a:endParaRPr lang="en-US" dirty="0"/>
          </a:p>
        </p:txBody>
      </p:sp>
      <p:sp>
        <p:nvSpPr>
          <p:cNvPr id="4" name="Slide Number Placeholder 3"/>
          <p:cNvSpPr>
            <a:spLocks noGrp="1"/>
          </p:cNvSpPr>
          <p:nvPr>
            <p:ph type="sldNum" sz="quarter" idx="10"/>
          </p:nvPr>
        </p:nvSpPr>
        <p:spPr/>
        <p:txBody>
          <a:bodyPr/>
          <a:lstStyle/>
          <a:p>
            <a:fld id="{2C8E64A7-2D28-4A2A-9AB1-85DB58265CAA}" type="slidenum">
              <a:rPr lang="en-US" smtClean="0"/>
              <a:t>29</a:t>
            </a:fld>
            <a:endParaRPr lang="en-US"/>
          </a:p>
        </p:txBody>
      </p:sp>
    </p:spTree>
    <p:extLst>
      <p:ext uri="{BB962C8B-B14F-4D97-AF65-F5344CB8AC3E}">
        <p14:creationId xmlns:p14="http://schemas.microsoft.com/office/powerpoint/2010/main" val="52452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session will review successes and challenges experienced when implementing a childhood obesity effort at the local, regional and state level. Participating stakeholders and their roles in addressing childhood obesity will be described including state departments of public health, education and early care along with public, private, county and district public health partners. A systems modeling tool used to educate legislators about childhood obesity will provide audience interaction. Finally, a discussion of how partnerships, professional development, technical assistance, and community interventions have been applied in targeted geographic locations to build capacity throughout the state in addressing childhood obesity. 	</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4</a:t>
            </a:fld>
            <a:endParaRPr lang="en-US"/>
          </a:p>
        </p:txBody>
      </p:sp>
    </p:spTree>
    <p:extLst>
      <p:ext uri="{BB962C8B-B14F-4D97-AF65-F5344CB8AC3E}">
        <p14:creationId xmlns:p14="http://schemas.microsoft.com/office/powerpoint/2010/main" val="1168103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session will review successes and challenges experienced when implementing a childhood obesity effort at the local, regional and state level. Participating stakeholders and their roles in addressing childhood obesity will be described including state departments of public health, education and early care along with public, private, county and district public health partners. A systems modeling tool used to educate legislators about childhood obesity will provide audience interaction. Finally, a discussion of how partnerships, professional development, technical assistance, and community interventions have been applied in targeted geographic locations to build capacity throughout the state in addressing childhood obesity. 	</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31</a:t>
            </a:fld>
            <a:endParaRPr lang="en-US"/>
          </a:p>
        </p:txBody>
      </p:sp>
    </p:spTree>
    <p:extLst>
      <p:ext uri="{BB962C8B-B14F-4D97-AF65-F5344CB8AC3E}">
        <p14:creationId xmlns:p14="http://schemas.microsoft.com/office/powerpoint/2010/main" val="7553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six core groups that you would be needed to pull</a:t>
            </a:r>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33</a:t>
            </a:fld>
            <a:endParaRPr lang="en-US"/>
          </a:p>
        </p:txBody>
      </p:sp>
    </p:spTree>
    <p:extLst>
      <p:ext uri="{BB962C8B-B14F-4D97-AF65-F5344CB8AC3E}">
        <p14:creationId xmlns:p14="http://schemas.microsoft.com/office/powerpoint/2010/main" val="182880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smtClean="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435" indent="-287859" eaLnBrk="0" hangingPunct="0">
              <a:defRPr sz="2400">
                <a:solidFill>
                  <a:schemeClr val="tx1"/>
                </a:solidFill>
                <a:latin typeface="Arial" charset="0"/>
                <a:ea typeface="ＭＳ Ｐゴシック" charset="0"/>
              </a:defRPr>
            </a:lvl2pPr>
            <a:lvl3pPr marL="1151439" indent="-230288" eaLnBrk="0" hangingPunct="0">
              <a:defRPr sz="2400">
                <a:solidFill>
                  <a:schemeClr val="tx1"/>
                </a:solidFill>
                <a:latin typeface="Arial" charset="0"/>
                <a:ea typeface="ＭＳ Ｐゴシック" charset="0"/>
              </a:defRPr>
            </a:lvl3pPr>
            <a:lvl4pPr marL="1612015" indent="-230288" eaLnBrk="0" hangingPunct="0">
              <a:defRPr sz="2400">
                <a:solidFill>
                  <a:schemeClr val="tx1"/>
                </a:solidFill>
                <a:latin typeface="Arial" charset="0"/>
                <a:ea typeface="ＭＳ Ｐゴシック" charset="0"/>
              </a:defRPr>
            </a:lvl4pPr>
            <a:lvl5pPr marL="2072591" indent="-230288" eaLnBrk="0" hangingPunct="0">
              <a:defRPr sz="2400">
                <a:solidFill>
                  <a:schemeClr val="tx1"/>
                </a:solidFill>
                <a:latin typeface="Arial" charset="0"/>
                <a:ea typeface="ＭＳ Ｐゴシック" charset="0"/>
              </a:defRPr>
            </a:lvl5pPr>
            <a:lvl6pPr marL="2533167" indent="-230288" eaLnBrk="0" fontAlgn="base" hangingPunct="0">
              <a:spcBef>
                <a:spcPct val="0"/>
              </a:spcBef>
              <a:spcAft>
                <a:spcPct val="0"/>
              </a:spcAft>
              <a:defRPr sz="2400">
                <a:solidFill>
                  <a:schemeClr val="tx1"/>
                </a:solidFill>
                <a:latin typeface="Arial" charset="0"/>
                <a:ea typeface="ＭＳ Ｐゴシック" charset="0"/>
              </a:defRPr>
            </a:lvl6pPr>
            <a:lvl7pPr marL="2993741" indent="-230288" eaLnBrk="0" fontAlgn="base" hangingPunct="0">
              <a:spcBef>
                <a:spcPct val="0"/>
              </a:spcBef>
              <a:spcAft>
                <a:spcPct val="0"/>
              </a:spcAft>
              <a:defRPr sz="2400">
                <a:solidFill>
                  <a:schemeClr val="tx1"/>
                </a:solidFill>
                <a:latin typeface="Arial" charset="0"/>
                <a:ea typeface="ＭＳ Ｐゴシック" charset="0"/>
              </a:defRPr>
            </a:lvl7pPr>
            <a:lvl8pPr marL="3454317" indent="-230288" eaLnBrk="0" fontAlgn="base" hangingPunct="0">
              <a:spcBef>
                <a:spcPct val="0"/>
              </a:spcBef>
              <a:spcAft>
                <a:spcPct val="0"/>
              </a:spcAft>
              <a:defRPr sz="2400">
                <a:solidFill>
                  <a:schemeClr val="tx1"/>
                </a:solidFill>
                <a:latin typeface="Arial" charset="0"/>
                <a:ea typeface="ＭＳ Ｐゴシック" charset="0"/>
              </a:defRPr>
            </a:lvl8pPr>
            <a:lvl9pPr marL="3914893" indent="-2302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ABA6BE-0515-8B49-AE3C-4353FB0B3B2A}" type="slidenum">
              <a:rPr lang="en-US" sz="1200"/>
              <a:pPr eaLnBrk="1" hangingPunct="1"/>
              <a:t>34</a:t>
            </a:fld>
            <a:endParaRPr lang="en-US" sz="1200"/>
          </a:p>
        </p:txBody>
      </p:sp>
    </p:spTree>
    <p:extLst>
      <p:ext uri="{BB962C8B-B14F-4D97-AF65-F5344CB8AC3E}">
        <p14:creationId xmlns:p14="http://schemas.microsoft.com/office/powerpoint/2010/main" val="174271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Even though PU30 was voluntary, even tough we asked for an administrator, PE teacher, and classroom teacher to step away from school for 1 day to be trained on best practices to bring back to the schools---over 66% of schools rose to the occasion and began implementation through pledging to Power Up for 30…ultimately impacting over 450,000 students statewide. To this day, we still have schools asking for trainings or refresher for their staff.</a:t>
            </a:r>
          </a:p>
          <a:p>
            <a:endParaRPr lang="en-US" dirty="0"/>
          </a:p>
        </p:txBody>
      </p:sp>
      <p:sp>
        <p:nvSpPr>
          <p:cNvPr id="4" name="Slide Number Placeholder 3"/>
          <p:cNvSpPr>
            <a:spLocks noGrp="1"/>
          </p:cNvSpPr>
          <p:nvPr>
            <p:ph type="sldNum" sz="quarter" idx="10"/>
          </p:nvPr>
        </p:nvSpPr>
        <p:spPr/>
        <p:txBody>
          <a:bodyPr/>
          <a:lstStyle/>
          <a:p>
            <a:fld id="{3D05D245-BECD-AF40-A40A-86E3ED8DEF06}" type="slidenum">
              <a:rPr lang="en-US" smtClean="0"/>
              <a:t>39</a:t>
            </a:fld>
            <a:endParaRPr lang="en-US"/>
          </a:p>
        </p:txBody>
      </p:sp>
    </p:spTree>
    <p:extLst>
      <p:ext uri="{BB962C8B-B14F-4D97-AF65-F5344CB8AC3E}">
        <p14:creationId xmlns:p14="http://schemas.microsoft.com/office/powerpoint/2010/main" val="2466058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0220D110-8287-43B8-88E4-856B4372922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83713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session will review successes and challenges experienced when implementing a childhood obesity effort at the local, regional and state level. Participating stakeholders and their roles in addressing childhood obesity will be described including state departments of public health, education and early care along with public, private, county and district public health partners. A systems modeling tool used to educate legislators about childhood obesity will provide audience interaction. Finally, a discussion of how partnerships, professional development, technical assistance, and community interventions have been applied in targeted geographic locations to build capacity throughout the state in addressing childhood obesity. 	</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43</a:t>
            </a:fld>
            <a:endParaRPr lang="en-US"/>
          </a:p>
        </p:txBody>
      </p:sp>
    </p:spTree>
    <p:extLst>
      <p:ext uri="{BB962C8B-B14F-4D97-AF65-F5344CB8AC3E}">
        <p14:creationId xmlns:p14="http://schemas.microsoft.com/office/powerpoint/2010/main" val="15267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session will review successes and challenges experienced when implementing a childhood obesity effort at the local, regional and state level. Participating stakeholders and their roles in addressing childhood obesity will be described including state departments of public health, education and early care along with public, private, county and district public health partners. A systems modeling tool used to educate legislators about childhood obesity will provide audience interaction. Finally, a discussion of how partnerships, professional development, technical assistance, and community interventions have been applied in targeted geographic locations to build capacity throughout the state in addressing childhood obesity. 	</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44</a:t>
            </a:fld>
            <a:endParaRPr lang="en-US"/>
          </a:p>
        </p:txBody>
      </p:sp>
    </p:spTree>
    <p:extLst>
      <p:ext uri="{BB962C8B-B14F-4D97-AF65-F5344CB8AC3E}">
        <p14:creationId xmlns:p14="http://schemas.microsoft.com/office/powerpoint/2010/main" val="2795809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session will review successes and challenges experienced when implementing a childhood obesity effort at the local, regional and state level. Participating stakeholders and their roles in addressing childhood obesity will be described including state departments of public health, education and early care along with public, private, county and district public health partners. A systems modeling tool used to educate legislators about childhood obesity will provide audience interaction. Finally, a discussion of how partnerships, professional development, technical assistance, and community interventions have been applied in targeted geographic locations to build capacity throughout the state in addressing childhood obesity. 	</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45</a:t>
            </a:fld>
            <a:endParaRPr lang="en-US"/>
          </a:p>
        </p:txBody>
      </p:sp>
    </p:spTree>
    <p:extLst>
      <p:ext uri="{BB962C8B-B14F-4D97-AF65-F5344CB8AC3E}">
        <p14:creationId xmlns:p14="http://schemas.microsoft.com/office/powerpoint/2010/main" val="4220943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will leave</a:t>
            </a:r>
            <a:r>
              <a:rPr lang="en-US" baseline="0" dirty="0" smtClean="0"/>
              <a:t> you with this, despite the challenges and successes, we have always stayed solution-minded. Since day one, the partnership between all entities has provided valuable insight, guidance, and collaborative efforts where schools can feel that their best interests and their students interests are top priorities. State Superintendent Woods announced this past year that by 2020, all schools K-8 will provide at least 30 minutes of PA per day for students. It is this type of momentum that leads to lasting efforts in schools. Thank you.   </a:t>
            </a:r>
            <a:endParaRPr lang="en-US" dirty="0"/>
          </a:p>
        </p:txBody>
      </p:sp>
      <p:sp>
        <p:nvSpPr>
          <p:cNvPr id="4" name="Slide Number Placeholder 3"/>
          <p:cNvSpPr>
            <a:spLocks noGrp="1"/>
          </p:cNvSpPr>
          <p:nvPr>
            <p:ph type="sldNum" sz="quarter" idx="10"/>
          </p:nvPr>
        </p:nvSpPr>
        <p:spPr/>
        <p:txBody>
          <a:bodyPr/>
          <a:lstStyle/>
          <a:p>
            <a:fld id="{8EE40104-F567-4BE7-95B1-8BF504BC563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81911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session will review successes and challenges experienced when implementing a childhood obesity effort at the local, regional and state level. Participating stakeholders and their roles in addressing childhood obesity will be described including state departments of public health, education and early care along with public, private, county and district public health partners. A systems modeling tool used to educate legislators about childhood obesity will provide audience interaction. Finally, a discussion of how partnerships, professional development, technical assistance, and community interventions have been applied in targeted geographic locations to build capacity throughout the state in addressing childhood obesity. 	</a:t>
            </a:r>
          </a:p>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5</a:t>
            </a:fld>
            <a:endParaRPr lang="en-US"/>
          </a:p>
        </p:txBody>
      </p:sp>
    </p:spTree>
    <p:extLst>
      <p:ext uri="{BB962C8B-B14F-4D97-AF65-F5344CB8AC3E}">
        <p14:creationId xmlns:p14="http://schemas.microsoft.com/office/powerpoint/2010/main" val="397488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Collective Impact – to</a:t>
            </a:r>
            <a:r>
              <a:rPr lang="en-US" baseline="0" dirty="0" smtClean="0"/>
              <a:t> date approx. 129 partners actively working on Shape sub groups and Council </a:t>
            </a:r>
            <a:endParaRPr lang="en-US" dirty="0"/>
          </a:p>
          <a:p>
            <a:endParaRPr lang="en-US" dirty="0"/>
          </a:p>
        </p:txBody>
      </p:sp>
      <p:sp>
        <p:nvSpPr>
          <p:cNvPr id="4" name="Slide Number Placeholder 3"/>
          <p:cNvSpPr>
            <a:spLocks noGrp="1"/>
          </p:cNvSpPr>
          <p:nvPr>
            <p:ph type="sldNum" sz="quarter" idx="10"/>
          </p:nvPr>
        </p:nvSpPr>
        <p:spPr/>
        <p:txBody>
          <a:bodyPr/>
          <a:lstStyle/>
          <a:p>
            <a:fld id="{DB55D6EA-B12D-49CA-811A-9E8869D1A0C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823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95"/>
            <a:r>
              <a:rPr lang="en-US" dirty="0" smtClean="0"/>
              <a:t>GEORGIA SHAPE</a:t>
            </a:r>
          </a:p>
          <a:p>
            <a:pPr marL="45295"/>
            <a:r>
              <a:rPr lang="en-US" dirty="0" smtClean="0"/>
              <a:t>DOE</a:t>
            </a:r>
          </a:p>
          <a:p>
            <a:pPr marL="45295"/>
            <a:r>
              <a:rPr lang="en-US" dirty="0" smtClean="0"/>
              <a:t>DPH</a:t>
            </a:r>
          </a:p>
          <a:p>
            <a:pPr marL="45295"/>
            <a:r>
              <a:rPr lang="en-US" dirty="0" smtClean="0"/>
              <a:t>DECAL</a:t>
            </a:r>
          </a:p>
          <a:p>
            <a:pPr marL="45295"/>
            <a:r>
              <a:rPr lang="en-US" dirty="0" smtClean="0"/>
              <a:t>DFACS</a:t>
            </a:r>
          </a:p>
          <a:p>
            <a:pPr marL="45295"/>
            <a:r>
              <a:rPr lang="en-US" dirty="0" smtClean="0"/>
              <a:t>HIGHER ED </a:t>
            </a:r>
            <a:r>
              <a:rPr lang="mr-IN" dirty="0" smtClean="0"/>
              <a:t>–</a:t>
            </a:r>
            <a:r>
              <a:rPr lang="en-US" dirty="0" smtClean="0"/>
              <a:t> UNIV W. GA, GSU, EMORY</a:t>
            </a:r>
          </a:p>
          <a:p>
            <a:pPr marL="45295"/>
            <a:r>
              <a:rPr lang="en-US" dirty="0" smtClean="0"/>
              <a:t>GEORGIA HEALTH POLICY CENTER</a:t>
            </a:r>
          </a:p>
          <a:p>
            <a:pPr marL="45295"/>
            <a:r>
              <a:rPr lang="en-US" dirty="0" smtClean="0"/>
              <a:t>NON-PROFITS - CHILDREN’S HEALTHCARE OF ATL and HEALTHMPOWERS</a:t>
            </a:r>
          </a:p>
          <a:p>
            <a:pPr marL="45295"/>
            <a:endParaRPr lang="en-US" dirty="0" smtClean="0"/>
          </a:p>
          <a:p>
            <a:r>
              <a:rPr lang="en-US" dirty="0" smtClean="0"/>
              <a:t>129 different partners</a:t>
            </a:r>
          </a:p>
          <a:p>
            <a:r>
              <a:rPr lang="en-US" dirty="0" smtClean="0"/>
              <a:t>Committee</a:t>
            </a:r>
            <a:r>
              <a:rPr lang="en-US" baseline="0" dirty="0" smtClean="0"/>
              <a:t> structure includes</a:t>
            </a:r>
          </a:p>
          <a:p>
            <a:r>
              <a:rPr lang="en-US" baseline="0" dirty="0" smtClean="0"/>
              <a:t>Nutrition</a:t>
            </a:r>
          </a:p>
          <a:p>
            <a:r>
              <a:rPr lang="en-US" baseline="0" dirty="0" smtClean="0"/>
              <a:t>PA</a:t>
            </a:r>
          </a:p>
          <a:p>
            <a:r>
              <a:rPr lang="en-US" baseline="0" dirty="0" smtClean="0"/>
              <a:t>Data and Evaluation</a:t>
            </a:r>
          </a:p>
          <a:p>
            <a:r>
              <a:rPr lang="en-US" baseline="0" dirty="0" smtClean="0"/>
              <a:t>Communications and Marketing</a:t>
            </a:r>
          </a:p>
          <a:p>
            <a:endParaRPr lang="en-US" dirty="0" smtClean="0"/>
          </a:p>
          <a:p>
            <a:pPr marL="45295"/>
            <a:endParaRPr lang="en-US" dirty="0" smtClean="0"/>
          </a:p>
          <a:p>
            <a:endParaRPr lang="en-US" dirty="0"/>
          </a:p>
        </p:txBody>
      </p:sp>
      <p:sp>
        <p:nvSpPr>
          <p:cNvPr id="4" name="Slide Number Placeholder 3"/>
          <p:cNvSpPr>
            <a:spLocks noGrp="1"/>
          </p:cNvSpPr>
          <p:nvPr>
            <p:ph type="sldNum" sz="quarter" idx="10"/>
          </p:nvPr>
        </p:nvSpPr>
        <p:spPr/>
        <p:txBody>
          <a:bodyPr/>
          <a:lstStyle/>
          <a:p>
            <a:fld id="{3D05D245-BECD-AF40-A40A-86E3ED8DEF06}" type="slidenum">
              <a:rPr lang="en-US" smtClean="0"/>
              <a:t>7</a:t>
            </a:fld>
            <a:endParaRPr lang="en-US"/>
          </a:p>
        </p:txBody>
      </p:sp>
    </p:spTree>
    <p:extLst>
      <p:ext uri="{BB962C8B-B14F-4D97-AF65-F5344CB8AC3E}">
        <p14:creationId xmlns:p14="http://schemas.microsoft.com/office/powerpoint/2010/main" val="311856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n-US" dirty="0" smtClean="0"/>
              <a:t>EMILY</a:t>
            </a:r>
          </a:p>
          <a:p>
            <a:pPr defTabSz="903976">
              <a:defRPr/>
            </a:pPr>
            <a:endParaRPr lang="en-US" dirty="0" smtClean="0"/>
          </a:p>
          <a:p>
            <a:pPr defTabSz="903976">
              <a:defRPr/>
            </a:pPr>
            <a:endParaRPr lang="en-US" dirty="0" smtClean="0"/>
          </a:p>
          <a:p>
            <a:pPr defTabSz="903976">
              <a:defRPr/>
            </a:pPr>
            <a:endParaRPr lang="en-US" dirty="0" smtClean="0"/>
          </a:p>
          <a:p>
            <a:pPr defTabSz="903976">
              <a:defRPr/>
            </a:pPr>
            <a:endParaRPr lang="en-US" dirty="0" smtClean="0"/>
          </a:p>
          <a:p>
            <a:pPr defTabSz="903976">
              <a:defRPr/>
            </a:pPr>
            <a:r>
              <a:rPr lang="en-US" dirty="0" smtClean="0"/>
              <a:t>Over the next ten years Georgia Shape will work towards increasing the number of students in the Healthy Fitness Zone for Body Mass index by 10%. Other objectives set forth by the Governor and Georgia Shape include reaching disparate populations, increasing the aerobic capacity measure of Georgia’s youth, increasing the breast feeding rate across Georgia, and increasing the number of early care centers that excel in nutrition and physical activity measures. </a:t>
            </a:r>
          </a:p>
          <a:p>
            <a:endParaRPr lang="en-US" dirty="0"/>
          </a:p>
        </p:txBody>
      </p:sp>
      <p:sp>
        <p:nvSpPr>
          <p:cNvPr id="4" name="Slide Number Placeholder 3"/>
          <p:cNvSpPr>
            <a:spLocks noGrp="1"/>
          </p:cNvSpPr>
          <p:nvPr>
            <p:ph type="sldNum" sz="quarter" idx="10"/>
          </p:nvPr>
        </p:nvSpPr>
        <p:spPr/>
        <p:txBody>
          <a:bodyPr/>
          <a:lstStyle/>
          <a:p>
            <a:fld id="{0220D110-8287-43B8-88E4-856B43729222}" type="slidenum">
              <a:rPr lang="en-US" smtClean="0"/>
              <a:pPr/>
              <a:t>8</a:t>
            </a:fld>
            <a:endParaRPr lang="en-US"/>
          </a:p>
        </p:txBody>
      </p:sp>
    </p:spTree>
    <p:extLst>
      <p:ext uri="{BB962C8B-B14F-4D97-AF65-F5344CB8AC3E}">
        <p14:creationId xmlns:p14="http://schemas.microsoft.com/office/powerpoint/2010/main" val="273315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10</a:t>
            </a:fld>
            <a:endParaRPr lang="en-US"/>
          </a:p>
        </p:txBody>
      </p:sp>
    </p:spTree>
    <p:extLst>
      <p:ext uri="{BB962C8B-B14F-4D97-AF65-F5344CB8AC3E}">
        <p14:creationId xmlns:p14="http://schemas.microsoft.com/office/powerpoint/2010/main" val="4165916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0" indent="0" algn="l">
              <a:buNone/>
            </a:pPr>
            <a:r>
              <a:rPr lang="en-US" dirty="0" smtClean="0"/>
              <a:t>Our partners</a:t>
            </a:r>
            <a:r>
              <a:rPr lang="en-US" baseline="0" dirty="0" smtClean="0"/>
              <a:t> ensure, Georgia Shape is:</a:t>
            </a:r>
          </a:p>
          <a:p>
            <a:pPr marL="215900" indent="-171450" algn="l">
              <a:buFont typeface="Arial" panose="020B0604020202020204" pitchFamily="34" charset="0"/>
              <a:buChar char="•"/>
            </a:pPr>
            <a:r>
              <a:rPr lang="en-US" dirty="0" smtClean="0"/>
              <a:t>Better Connected to the Communities throughout</a:t>
            </a:r>
            <a:r>
              <a:rPr lang="en-US" baseline="0" dirty="0" smtClean="0"/>
              <a:t> GA</a:t>
            </a:r>
            <a:endParaRPr lang="en-US" dirty="0" smtClean="0"/>
          </a:p>
          <a:p>
            <a:pPr marL="215900" indent="-171450" algn="l">
              <a:buFont typeface="Arial" panose="020B0604020202020204" pitchFamily="34" charset="0"/>
              <a:buChar char="•"/>
            </a:pPr>
            <a:r>
              <a:rPr lang="en-US" dirty="0" smtClean="0"/>
              <a:t>Establishing</a:t>
            </a:r>
            <a:r>
              <a:rPr lang="en-US" baseline="0" dirty="0" smtClean="0"/>
              <a:t> diverse</a:t>
            </a:r>
            <a:r>
              <a:rPr lang="en-US" dirty="0" smtClean="0"/>
              <a:t> relationships</a:t>
            </a:r>
          </a:p>
          <a:p>
            <a:pPr marL="215900" indent="-171450" algn="l">
              <a:buFont typeface="Arial" panose="020B0604020202020204" pitchFamily="34" charset="0"/>
              <a:buChar char="•"/>
            </a:pPr>
            <a:r>
              <a:rPr lang="en-US" dirty="0" smtClean="0"/>
              <a:t>Has “Boots on the Ground” </a:t>
            </a:r>
          </a:p>
          <a:p>
            <a:pPr marL="215900" indent="-171450" algn="l">
              <a:buFont typeface="Arial" panose="020B0604020202020204" pitchFamily="34" charset="0"/>
              <a:buChar char="•"/>
            </a:pPr>
            <a:r>
              <a:rPr lang="en-US" dirty="0" smtClean="0"/>
              <a:t>Maximizing the Sharing of Resources</a:t>
            </a:r>
          </a:p>
          <a:p>
            <a:pPr marL="215900" indent="-171450" algn="l">
              <a:buFont typeface="Arial" panose="020B0604020202020204" pitchFamily="34" charset="0"/>
              <a:buChar char="•"/>
            </a:pPr>
            <a:r>
              <a:rPr lang="en-US" dirty="0" smtClean="0"/>
              <a:t>Able to expand</a:t>
            </a:r>
            <a:r>
              <a:rPr lang="en-US" baseline="0" dirty="0" smtClean="0"/>
              <a:t> its </a:t>
            </a:r>
            <a:r>
              <a:rPr lang="en-US" dirty="0" smtClean="0"/>
              <a:t>Efforts/Reach/Outcomes</a:t>
            </a:r>
          </a:p>
          <a:p>
            <a:pPr marL="215900" indent="-171450" algn="l">
              <a:buFont typeface="Arial" panose="020B0604020202020204" pitchFamily="34" charset="0"/>
              <a:buChar char="•"/>
            </a:pPr>
            <a:r>
              <a:rPr lang="en-US" dirty="0" smtClean="0"/>
              <a:t>Translating Public Health Concepts to real life application</a:t>
            </a:r>
          </a:p>
          <a:p>
            <a:pPr algn="l"/>
            <a:endParaRPr lang="en-US" dirty="0"/>
          </a:p>
        </p:txBody>
      </p:sp>
      <p:sp>
        <p:nvSpPr>
          <p:cNvPr id="4" name="Slide Number Placeholder 3"/>
          <p:cNvSpPr>
            <a:spLocks noGrp="1"/>
          </p:cNvSpPr>
          <p:nvPr>
            <p:ph type="sldNum" sz="quarter" idx="10"/>
          </p:nvPr>
        </p:nvSpPr>
        <p:spPr/>
        <p:txBody>
          <a:bodyPr/>
          <a:lstStyle/>
          <a:p>
            <a:fld id="{DEE4396E-2AAB-4A07-9BA2-972F9D630A05}" type="slidenum">
              <a:rPr lang="en-US" smtClean="0"/>
              <a:t>12</a:t>
            </a:fld>
            <a:endParaRPr lang="en-US"/>
          </a:p>
        </p:txBody>
      </p:sp>
    </p:spTree>
    <p:extLst>
      <p:ext uri="{BB962C8B-B14F-4D97-AF65-F5344CB8AC3E}">
        <p14:creationId xmlns:p14="http://schemas.microsoft.com/office/powerpoint/2010/main" val="309102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D05D245-BECD-AF40-A40A-86E3ED8DEF06}" type="slidenum">
              <a:rPr lang="en-US" smtClean="0"/>
              <a:t>13</a:t>
            </a:fld>
            <a:endParaRPr lang="en-US"/>
          </a:p>
        </p:txBody>
      </p:sp>
    </p:spTree>
    <p:extLst>
      <p:ext uri="{BB962C8B-B14F-4D97-AF65-F5344CB8AC3E}">
        <p14:creationId xmlns:p14="http://schemas.microsoft.com/office/powerpoint/2010/main" val="1431858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7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743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a:prstGeom prst="rect">
            <a:avLst/>
          </a:prstGeom>
        </p:spPr>
        <p:txBody>
          <a:body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6" name="Title 5"/>
          <p:cNvSpPr>
            <a:spLocks noGrp="1"/>
          </p:cNvSpPr>
          <p:nvPr>
            <p:ph type="title"/>
          </p:nvPr>
        </p:nvSpPr>
        <p:spPr>
          <a:xfrm>
            <a:off x="381000" y="355600"/>
            <a:ext cx="8382000" cy="1054100"/>
          </a:xfrm>
          <a:prstGeom prst="rect">
            <a:avLst/>
          </a:prstGeom>
        </p:spPr>
        <p:txBody>
          <a:bodyPr/>
          <a:lstStyle/>
          <a:p>
            <a:r>
              <a:rPr lang="en-US" smtClean="0"/>
              <a:t>Click to edit Master title style</a:t>
            </a:r>
            <a:endParaRPr lang="en-US" dirty="0"/>
          </a:p>
        </p:txBody>
      </p:sp>
      <p:sp>
        <p:nvSpPr>
          <p:cNvPr id="7" name="Picture Placeholder 6"/>
          <p:cNvSpPr>
            <a:spLocks noGrp="1"/>
          </p:cNvSpPr>
          <p:nvPr>
            <p:ph type="pic" sz="quarter" idx="10"/>
          </p:nvPr>
        </p:nvSpPr>
        <p:spPr>
          <a:xfrm>
            <a:off x="381000" y="1854200"/>
            <a:ext cx="8381260" cy="4610100"/>
          </a:xfrm>
          <a:prstGeom prst="rect">
            <a:avLst/>
          </a:prstGeom>
        </p:spPr>
        <p:txBody>
          <a:body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3643457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446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19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20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22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593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31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02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39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55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508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365EE-B7D8-478A-A92E-46A3FC973827}" type="datetimeFigureOut">
              <a:rPr lang="en-US" smtClean="0">
                <a:solidFill>
                  <a:prstClr val="black">
                    <a:tint val="75000"/>
                  </a:prstClr>
                </a:solidFill>
              </a: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02E4DF-106D-43A1-AF9F-E3A171BF6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361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a:prstGeom prst="rect">
            <a:avLst/>
          </a:prstGeom>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74930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685800"/>
            <a:ext cx="5111750" cy="54403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6524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207817"/>
            <a:ext cx="9143998" cy="7065816"/>
          </a:xfrm>
          <a:prstGeom prst="rect">
            <a:avLst/>
          </a:prstGeom>
        </p:spPr>
      </p:pic>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D5365EE-B7D8-478A-A92E-46A3FC973827}" type="datetimeFigureOut">
              <a:rPr lang="en-US" smtClean="0">
                <a:solidFill>
                  <a:prstClr val="black">
                    <a:tint val="75000"/>
                  </a:prstClr>
                </a:solidFill>
                <a:latin typeface="Calibri"/>
              </a:rPr>
              <a:pPr fontAlgn="auto">
                <a:spcBef>
                  <a:spcPts val="0"/>
                </a:spcBef>
                <a:spcAft>
                  <a:spcPts val="0"/>
                </a:spcAft>
              </a:pPr>
              <a:t>2/8/2018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B02E4DF-106D-43A1-AF9F-E3A171BF6EB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602385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dkibbe@gsu.edu"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mailto:dkibbe@gsu.edu" TargetMode="Externa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EmilyAnne.Vall@dph.ga.gov" TargetMode="External"/><Relationship Id="rId2" Type="http://schemas.openxmlformats.org/officeDocument/2006/relationships/image" Target="../media/image31.jpg"/><Relationship Id="rId1" Type="http://schemas.openxmlformats.org/officeDocument/2006/relationships/slideLayout" Target="../slideLayouts/slideLayout3.xml"/><Relationship Id="rId5" Type="http://schemas.openxmlformats.org/officeDocument/2006/relationships/image" Target="../media/image38.gif"/><Relationship Id="rId4" Type="http://schemas.openxmlformats.org/officeDocument/2006/relationships/hyperlink" Target="mailto:dkibbe@gsu.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91" y="994065"/>
            <a:ext cx="9144000" cy="2666999"/>
          </a:xfrm>
        </p:spPr>
        <p:txBody>
          <a:bodyPr/>
          <a:lstStyle/>
          <a:p>
            <a:r>
              <a:rPr lang="en-US" sz="4000" b="1" dirty="0" smtClean="0"/>
              <a:t>From </a:t>
            </a:r>
            <a:r>
              <a:rPr lang="en-US" sz="4000" b="1" dirty="0"/>
              <a:t>Grass Roots to Statewide Change: </a:t>
            </a:r>
            <a:r>
              <a:rPr lang="en-US" sz="4800" b="1" dirty="0" smtClean="0"/>
              <a:t/>
            </a:r>
            <a:br>
              <a:rPr lang="en-US" sz="4800" b="1" dirty="0" smtClean="0"/>
            </a:br>
            <a:r>
              <a:rPr lang="en-US" b="1" dirty="0" smtClean="0">
                <a:solidFill>
                  <a:srgbClr val="0099CC"/>
                </a:solidFill>
              </a:rPr>
              <a:t>A </a:t>
            </a:r>
            <a:r>
              <a:rPr lang="en-US" b="1" dirty="0">
                <a:solidFill>
                  <a:srgbClr val="0099CC"/>
                </a:solidFill>
              </a:rPr>
              <a:t>Collective Impact Approach to Addressing Childhood Obesity </a:t>
            </a:r>
            <a:endParaRPr lang="en-US" sz="4800" b="1" dirty="0">
              <a:solidFill>
                <a:srgbClr val="0099CC"/>
              </a:solidFill>
            </a:endParaRPr>
          </a:p>
        </p:txBody>
      </p:sp>
      <p:cxnSp>
        <p:nvCxnSpPr>
          <p:cNvPr id="5" name="Straight Connector 4"/>
          <p:cNvCxnSpPr/>
          <p:nvPr/>
        </p:nvCxnSpPr>
        <p:spPr>
          <a:xfrm>
            <a:off x="0" y="36576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sp>
        <p:nvSpPr>
          <p:cNvPr id="6" name="Subtitle 5"/>
          <p:cNvSpPr>
            <a:spLocks noGrp="1"/>
          </p:cNvSpPr>
          <p:nvPr>
            <p:ph type="subTitle" idx="1"/>
          </p:nvPr>
        </p:nvSpPr>
        <p:spPr>
          <a:xfrm>
            <a:off x="86591" y="3733800"/>
            <a:ext cx="8991600" cy="2819400"/>
          </a:xfrm>
        </p:spPr>
        <p:txBody>
          <a:bodyPr/>
          <a:lstStyle/>
          <a:p>
            <a:pPr>
              <a:spcBef>
                <a:spcPts val="0"/>
              </a:spcBef>
            </a:pPr>
            <a:r>
              <a:rPr lang="en-US" sz="2200" b="1" dirty="0" smtClean="0"/>
              <a:t>Presenters:  </a:t>
            </a:r>
          </a:p>
          <a:p>
            <a:pPr>
              <a:spcBef>
                <a:spcPts val="0"/>
              </a:spcBef>
            </a:pPr>
            <a:r>
              <a:rPr lang="en-US" sz="2200" dirty="0" smtClean="0"/>
              <a:t>Emily </a:t>
            </a:r>
            <a:r>
              <a:rPr lang="en-US" sz="2200" dirty="0"/>
              <a:t>Anne </a:t>
            </a:r>
            <a:r>
              <a:rPr lang="en-US" sz="2200" dirty="0" err="1"/>
              <a:t>Vall</a:t>
            </a:r>
            <a:r>
              <a:rPr lang="en-US" sz="2200" dirty="0"/>
              <a:t>, </a:t>
            </a:r>
            <a:r>
              <a:rPr lang="en-US" sz="2200" dirty="0" smtClean="0"/>
              <a:t>PhD, GA </a:t>
            </a:r>
            <a:r>
              <a:rPr lang="en-US" sz="2200" dirty="0"/>
              <a:t>Shape Program </a:t>
            </a:r>
            <a:r>
              <a:rPr lang="en-US" sz="2200" dirty="0" smtClean="0"/>
              <a:t>Manager, GA </a:t>
            </a:r>
            <a:r>
              <a:rPr lang="en-US" sz="2200" dirty="0" err="1" smtClean="0"/>
              <a:t>Dept</a:t>
            </a:r>
            <a:r>
              <a:rPr lang="en-US" sz="2200" dirty="0" smtClean="0"/>
              <a:t> of Public Health</a:t>
            </a:r>
            <a:endParaRPr lang="en-US" sz="2200" dirty="0"/>
          </a:p>
          <a:p>
            <a:pPr>
              <a:spcBef>
                <a:spcPts val="0"/>
              </a:spcBef>
            </a:pPr>
            <a:r>
              <a:rPr lang="en-US" sz="2200" dirty="0" smtClean="0"/>
              <a:t>Debra Kibbe, MS, </a:t>
            </a:r>
            <a:r>
              <a:rPr lang="en-US" sz="2200" dirty="0" err="1" smtClean="0"/>
              <a:t>Sr</a:t>
            </a:r>
            <a:r>
              <a:rPr lang="en-US" sz="2200" dirty="0" smtClean="0"/>
              <a:t> Research Associate, GA Health Policy Center</a:t>
            </a:r>
            <a:endParaRPr lang="en-US" sz="2200" dirty="0"/>
          </a:p>
          <a:p>
            <a:pPr>
              <a:spcBef>
                <a:spcPts val="600"/>
              </a:spcBef>
            </a:pPr>
            <a:r>
              <a:rPr lang="en-US" sz="2200" b="1" dirty="0" smtClean="0"/>
              <a:t>Date / Time:</a:t>
            </a:r>
            <a:r>
              <a:rPr lang="en-US" sz="2200" dirty="0" smtClean="0"/>
              <a:t> </a:t>
            </a:r>
          </a:p>
          <a:p>
            <a:pPr>
              <a:spcBef>
                <a:spcPts val="0"/>
              </a:spcBef>
            </a:pPr>
            <a:r>
              <a:rPr lang="en-US" sz="2200" dirty="0" smtClean="0"/>
              <a:t>February </a:t>
            </a:r>
            <a:r>
              <a:rPr lang="en-US" sz="2200" dirty="0"/>
              <a:t>15, 2018 </a:t>
            </a:r>
            <a:r>
              <a:rPr lang="en-US" sz="2200" dirty="0" smtClean="0"/>
              <a:t> </a:t>
            </a:r>
            <a:r>
              <a:rPr lang="en-US" sz="2200" dirty="0" smtClean="0">
                <a:sym typeface="Wingdings" panose="05000000000000000000" pitchFamily="2" charset="2"/>
              </a:rPr>
              <a:t>  </a:t>
            </a:r>
            <a:r>
              <a:rPr lang="en-US" sz="2200" dirty="0" smtClean="0"/>
              <a:t>10:00 </a:t>
            </a:r>
            <a:r>
              <a:rPr lang="en-US" sz="2200" dirty="0"/>
              <a:t>a.m.-11:00 a.m. 	</a:t>
            </a:r>
          </a:p>
          <a:p>
            <a:pPr fontAlgn="ctr">
              <a:spcBef>
                <a:spcPts val="600"/>
              </a:spcBef>
            </a:pPr>
            <a:r>
              <a:rPr lang="en-US" sz="2200" b="1" dirty="0"/>
              <a:t>For:  </a:t>
            </a:r>
          </a:p>
          <a:p>
            <a:pPr fontAlgn="ctr">
              <a:spcBef>
                <a:spcPts val="0"/>
              </a:spcBef>
            </a:pPr>
            <a:r>
              <a:rPr lang="en-US" sz="2200" dirty="0" smtClean="0"/>
              <a:t>2018 Communities </a:t>
            </a:r>
            <a:r>
              <a:rPr lang="en-US" sz="2200" dirty="0"/>
              <a:t>Joined in </a:t>
            </a:r>
            <a:r>
              <a:rPr lang="en-US" sz="2200" dirty="0" smtClean="0"/>
              <a:t>Action National Conference</a:t>
            </a:r>
            <a:endParaRPr lang="en-US" sz="2200" dirty="0"/>
          </a:p>
        </p:txBody>
      </p:sp>
      <p:sp>
        <p:nvSpPr>
          <p:cNvPr id="3" name="TextBox 2"/>
          <p:cNvSpPr txBox="1"/>
          <p:nvPr/>
        </p:nvSpPr>
        <p:spPr>
          <a:xfrm>
            <a:off x="5105400" y="145472"/>
            <a:ext cx="3505200" cy="400110"/>
          </a:xfrm>
          <a:prstGeom prst="rect">
            <a:avLst/>
          </a:prstGeom>
          <a:noFill/>
        </p:spPr>
        <p:txBody>
          <a:bodyPr wrap="square" rtlCol="0">
            <a:spAutoFit/>
          </a:bodyPr>
          <a:lstStyle/>
          <a:p>
            <a:pPr algn="ctr"/>
            <a:r>
              <a:rPr lang="en-US" sz="2000" i="1" dirty="0" smtClean="0">
                <a:solidFill>
                  <a:schemeClr val="tx2">
                    <a:lumMod val="75000"/>
                  </a:schemeClr>
                </a:solidFill>
              </a:rPr>
              <a:t>Multi Sector Partnerships</a:t>
            </a:r>
            <a:endParaRPr lang="en-US" sz="2000" i="1" dirty="0">
              <a:solidFill>
                <a:schemeClr val="tx2">
                  <a:lumMod val="75000"/>
                </a:schemeClr>
              </a:solidFill>
            </a:endParaRPr>
          </a:p>
        </p:txBody>
      </p:sp>
    </p:spTree>
    <p:extLst>
      <p:ext uri="{BB962C8B-B14F-4D97-AF65-F5344CB8AC3E}">
        <p14:creationId xmlns:p14="http://schemas.microsoft.com/office/powerpoint/2010/main" val="484821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0658"/>
            <a:ext cx="8229600" cy="1143000"/>
          </a:xfrm>
        </p:spPr>
        <p:txBody>
          <a:bodyPr/>
          <a:lstStyle/>
          <a:p>
            <a:pPr fontAlgn="auto">
              <a:spcBef>
                <a:spcPts val="0"/>
              </a:spcBef>
              <a:spcAft>
                <a:spcPts val="0"/>
              </a:spcAft>
            </a:pPr>
            <a:r>
              <a:rPr lang="en-US" sz="4800" b="1" i="1" dirty="0" smtClean="0">
                <a:solidFill>
                  <a:schemeClr val="accent6">
                    <a:lumMod val="75000"/>
                  </a:schemeClr>
                </a:solidFill>
                <a:latin typeface="Candara" pitchFamily="34" charset="0"/>
                <a:ea typeface="Arial Unicode MS" pitchFamily="34" charset="-128"/>
                <a:cs typeface="Arial Unicode MS" pitchFamily="34" charset="-128"/>
              </a:rPr>
              <a:t>Engaged Partners:</a:t>
            </a:r>
            <a:r>
              <a:rPr lang="en-US" sz="4800" b="1" i="1" dirty="0">
                <a:solidFill>
                  <a:schemeClr val="accent6">
                    <a:lumMod val="75000"/>
                  </a:schemeClr>
                </a:solidFill>
                <a:latin typeface="Candara" pitchFamily="34" charset="0"/>
                <a:ea typeface="Arial Unicode MS" pitchFamily="34" charset="-128"/>
                <a:cs typeface="Arial Unicode MS" pitchFamily="34" charset="-128"/>
              </a:rPr>
              <a:t/>
            </a:r>
            <a:br>
              <a:rPr lang="en-US" sz="4800" b="1" i="1" dirty="0">
                <a:solidFill>
                  <a:schemeClr val="accent6">
                    <a:lumMod val="75000"/>
                  </a:schemeClr>
                </a:solidFill>
                <a:latin typeface="Candara" pitchFamily="34" charset="0"/>
                <a:ea typeface="Arial Unicode MS" pitchFamily="34" charset="-128"/>
                <a:cs typeface="Arial Unicode MS" pitchFamily="34" charset="-128"/>
              </a:rPr>
            </a:br>
            <a:r>
              <a:rPr lang="en-US" b="1" dirty="0" smtClean="0">
                <a:solidFill>
                  <a:srgbClr val="0091C4"/>
                </a:solidFill>
                <a:latin typeface="Candara" pitchFamily="34" charset="0"/>
                <a:ea typeface="Arial Unicode MS" pitchFamily="34" charset="-128"/>
                <a:cs typeface="Arial Unicode MS" pitchFamily="34" charset="-128"/>
              </a:rPr>
              <a:t>Committee </a:t>
            </a:r>
            <a:r>
              <a:rPr lang="en-US" b="1" dirty="0">
                <a:solidFill>
                  <a:srgbClr val="0091C4"/>
                </a:solidFill>
                <a:latin typeface="Candara" pitchFamily="34" charset="0"/>
                <a:ea typeface="Arial Unicode MS" pitchFamily="34" charset="-128"/>
                <a:cs typeface="Arial Unicode MS" pitchFamily="34" charset="-128"/>
              </a:rPr>
              <a:t>Framework</a:t>
            </a:r>
          </a:p>
        </p:txBody>
      </p:sp>
      <p:sp>
        <p:nvSpPr>
          <p:cNvPr id="3" name="Content Placeholder 2"/>
          <p:cNvSpPr>
            <a:spLocks noGrp="1"/>
          </p:cNvSpPr>
          <p:nvPr>
            <p:ph idx="1"/>
          </p:nvPr>
        </p:nvSpPr>
        <p:spPr>
          <a:xfrm>
            <a:off x="3124200" y="2057399"/>
            <a:ext cx="6172200" cy="4373563"/>
          </a:xfrm>
        </p:spPr>
        <p:txBody>
          <a:bodyPr/>
          <a:lstStyle/>
          <a:p>
            <a:r>
              <a:rPr lang="en-US" dirty="0" smtClean="0"/>
              <a:t>Nutrition </a:t>
            </a:r>
          </a:p>
          <a:p>
            <a:r>
              <a:rPr lang="en-US" dirty="0" smtClean="0"/>
              <a:t>Physical Activity </a:t>
            </a:r>
          </a:p>
          <a:p>
            <a:r>
              <a:rPr lang="en-US" dirty="0" smtClean="0"/>
              <a:t>Data and Evaluation</a:t>
            </a:r>
          </a:p>
          <a:p>
            <a:r>
              <a:rPr lang="en-US" dirty="0" smtClean="0"/>
              <a:t>Communications and Marketing</a:t>
            </a:r>
          </a:p>
          <a:p>
            <a:r>
              <a:rPr lang="en-US" dirty="0" smtClean="0"/>
              <a:t>Healthcare </a:t>
            </a:r>
          </a:p>
        </p:txBody>
      </p:sp>
      <p:grpSp>
        <p:nvGrpSpPr>
          <p:cNvPr id="4" name="Group 9"/>
          <p:cNvGrpSpPr/>
          <p:nvPr/>
        </p:nvGrpSpPr>
        <p:grpSpPr>
          <a:xfrm>
            <a:off x="483870" y="1645920"/>
            <a:ext cx="802386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014" y="2286000"/>
            <a:ext cx="2196985" cy="3905750"/>
          </a:xfrm>
          <a:prstGeom prst="rect">
            <a:avLst/>
          </a:prstGeom>
        </p:spPr>
      </p:pic>
      <p:sp>
        <p:nvSpPr>
          <p:cNvPr id="8" name="TextBox 7"/>
          <p:cNvSpPr txBox="1"/>
          <p:nvPr/>
        </p:nvSpPr>
        <p:spPr>
          <a:xfrm>
            <a:off x="2971800" y="5181600"/>
            <a:ext cx="5943600" cy="923330"/>
          </a:xfrm>
          <a:prstGeom prst="rect">
            <a:avLst/>
          </a:prstGeom>
          <a:noFill/>
        </p:spPr>
        <p:txBody>
          <a:bodyPr wrap="square" rtlCol="0">
            <a:spAutoFit/>
          </a:bodyPr>
          <a:lstStyle/>
          <a:p>
            <a:pPr>
              <a:lnSpc>
                <a:spcPct val="150000"/>
              </a:lnSpc>
            </a:pPr>
            <a:r>
              <a:rPr lang="en-US" b="1" dirty="0" smtClean="0">
                <a:solidFill>
                  <a:schemeClr val="accent6">
                    <a:lumMod val="75000"/>
                  </a:schemeClr>
                </a:solidFill>
              </a:rPr>
              <a:t>When: </a:t>
            </a:r>
            <a:r>
              <a:rPr lang="en-US" dirty="0" smtClean="0">
                <a:solidFill>
                  <a:schemeClr val="accent6">
                    <a:lumMod val="75000"/>
                  </a:schemeClr>
                </a:solidFill>
              </a:rPr>
              <a:t>Quarterly Meetings/</a:t>
            </a:r>
            <a:r>
              <a:rPr lang="en-US" dirty="0" err="1" smtClean="0">
                <a:solidFill>
                  <a:schemeClr val="accent6">
                    <a:lumMod val="75000"/>
                  </a:schemeClr>
                </a:solidFill>
              </a:rPr>
              <a:t>Conf</a:t>
            </a:r>
            <a:r>
              <a:rPr lang="en-US" dirty="0" smtClean="0">
                <a:solidFill>
                  <a:schemeClr val="accent6">
                    <a:lumMod val="75000"/>
                  </a:schemeClr>
                </a:solidFill>
              </a:rPr>
              <a:t> Calls</a:t>
            </a:r>
          </a:p>
          <a:p>
            <a:pPr>
              <a:lnSpc>
                <a:spcPct val="150000"/>
              </a:lnSpc>
            </a:pPr>
            <a:r>
              <a:rPr lang="en-US" b="1" dirty="0" smtClean="0">
                <a:solidFill>
                  <a:schemeClr val="accent6">
                    <a:lumMod val="75000"/>
                  </a:schemeClr>
                </a:solidFill>
              </a:rPr>
              <a:t>Focus: </a:t>
            </a:r>
            <a:r>
              <a:rPr lang="en-US" dirty="0" smtClean="0">
                <a:solidFill>
                  <a:schemeClr val="accent6">
                    <a:lumMod val="75000"/>
                  </a:schemeClr>
                </a:solidFill>
              </a:rPr>
              <a:t>Partner Reports on Progress &amp; Future Efforts</a:t>
            </a:r>
            <a:endParaRPr lang="en-US" dirty="0">
              <a:solidFill>
                <a:schemeClr val="accent6">
                  <a:lumMod val="75000"/>
                </a:schemeClr>
              </a:solidFill>
            </a:endParaRPr>
          </a:p>
        </p:txBody>
      </p:sp>
    </p:spTree>
    <p:extLst>
      <p:ext uri="{BB962C8B-B14F-4D97-AF65-F5344CB8AC3E}">
        <p14:creationId xmlns:p14="http://schemas.microsoft.com/office/powerpoint/2010/main" val="8995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solidFill>
                  <a:schemeClr val="accent6">
                    <a:lumMod val="75000"/>
                  </a:schemeClr>
                </a:solidFill>
                <a:latin typeface="Candara" pitchFamily="34" charset="0"/>
                <a:ea typeface="Arial Unicode MS" pitchFamily="34" charset="-128"/>
                <a:cs typeface="Arial Unicode MS" pitchFamily="34" charset="-128"/>
              </a:rPr>
              <a:t>State </a:t>
            </a:r>
            <a:r>
              <a:rPr lang="en-US" sz="4800" b="1" i="1" dirty="0" smtClean="0">
                <a:solidFill>
                  <a:schemeClr val="accent6">
                    <a:lumMod val="75000"/>
                  </a:schemeClr>
                </a:solidFill>
                <a:latin typeface="Candara" pitchFamily="34" charset="0"/>
                <a:ea typeface="Arial Unicode MS" pitchFamily="34" charset="-128"/>
                <a:cs typeface="Arial Unicode MS" pitchFamily="34" charset="-128"/>
              </a:rPr>
              <a:t>Agency Partners</a:t>
            </a:r>
            <a:endParaRPr lang="en-US" sz="4800" b="1" i="1" dirty="0">
              <a:solidFill>
                <a:schemeClr val="accent6">
                  <a:lumMod val="75000"/>
                </a:schemeClr>
              </a:solidFill>
              <a:latin typeface="Candara" pitchFamily="34" charset="0"/>
              <a:ea typeface="Arial Unicode MS" pitchFamily="34" charset="-128"/>
              <a:cs typeface="Arial Unicode MS" pitchFamily="34" charset="-128"/>
            </a:endParaRPr>
          </a:p>
        </p:txBody>
      </p:sp>
      <p:sp>
        <p:nvSpPr>
          <p:cNvPr id="3" name="Content Placeholder 2"/>
          <p:cNvSpPr>
            <a:spLocks noGrp="1"/>
          </p:cNvSpPr>
          <p:nvPr>
            <p:ph idx="1"/>
          </p:nvPr>
        </p:nvSpPr>
        <p:spPr>
          <a:xfrm>
            <a:off x="457200" y="1676400"/>
            <a:ext cx="5867400" cy="4525963"/>
          </a:xfrm>
        </p:spPr>
        <p:txBody>
          <a:bodyPr/>
          <a:lstStyle/>
          <a:p>
            <a:r>
              <a:rPr lang="en-US" dirty="0" smtClean="0"/>
              <a:t>Georgia Departments of….</a:t>
            </a:r>
          </a:p>
          <a:p>
            <a:pPr lvl="1"/>
            <a:r>
              <a:rPr lang="en-US" dirty="0" smtClean="0"/>
              <a:t>Public Health</a:t>
            </a:r>
          </a:p>
          <a:p>
            <a:pPr lvl="1"/>
            <a:r>
              <a:rPr lang="en-US" dirty="0" smtClean="0"/>
              <a:t>Education</a:t>
            </a:r>
          </a:p>
          <a:p>
            <a:pPr lvl="1"/>
            <a:r>
              <a:rPr lang="en-US" dirty="0"/>
              <a:t>Early Care and Learning</a:t>
            </a:r>
          </a:p>
          <a:p>
            <a:pPr lvl="1"/>
            <a:r>
              <a:rPr lang="en-US" dirty="0" smtClean="0"/>
              <a:t>Agriculture</a:t>
            </a:r>
          </a:p>
          <a:p>
            <a:pPr lvl="1"/>
            <a:r>
              <a:rPr lang="en-US" dirty="0" smtClean="0"/>
              <a:t>Human </a:t>
            </a:r>
            <a:r>
              <a:rPr lang="en-US" dirty="0"/>
              <a:t>Services, Division of Family and Children Services</a:t>
            </a:r>
          </a:p>
        </p:txBody>
      </p:sp>
      <p:grpSp>
        <p:nvGrpSpPr>
          <p:cNvPr id="4" name="Group 9"/>
          <p:cNvGrpSpPr/>
          <p:nvPr/>
        </p:nvGrpSpPr>
        <p:grpSpPr>
          <a:xfrm>
            <a:off x="457200" y="1196499"/>
            <a:ext cx="802386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7" name="Picture 6"/>
          <p:cNvPicPr>
            <a:picLocks noChangeAspect="1"/>
          </p:cNvPicPr>
          <p:nvPr/>
        </p:nvPicPr>
        <p:blipFill rotWithShape="1">
          <a:blip r:embed="rId2"/>
          <a:srcRect l="4474" t="13411" b="7736"/>
          <a:stretch/>
        </p:blipFill>
        <p:spPr>
          <a:xfrm>
            <a:off x="5562600" y="2333070"/>
            <a:ext cx="3253979" cy="3581400"/>
          </a:xfrm>
          <a:prstGeom prst="rect">
            <a:avLst/>
          </a:prstGeom>
        </p:spPr>
      </p:pic>
    </p:spTree>
    <p:extLst>
      <p:ext uri="{BB962C8B-B14F-4D97-AF65-F5344CB8AC3E}">
        <p14:creationId xmlns:p14="http://schemas.microsoft.com/office/powerpoint/2010/main" val="555164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smtClean="0">
                <a:solidFill>
                  <a:schemeClr val="accent6">
                    <a:lumMod val="75000"/>
                  </a:schemeClr>
                </a:solidFill>
                <a:latin typeface="Candara" pitchFamily="34" charset="0"/>
                <a:ea typeface="Arial Unicode MS" pitchFamily="34" charset="-128"/>
                <a:cs typeface="Arial Unicode MS" pitchFamily="34" charset="-128"/>
              </a:rPr>
              <a:t>Engaged Partners</a:t>
            </a:r>
            <a:endParaRPr lang="en-US" sz="4800" b="1" i="1" dirty="0">
              <a:solidFill>
                <a:schemeClr val="accent6">
                  <a:lumMod val="75000"/>
                </a:schemeClr>
              </a:solidFill>
              <a:latin typeface="Candara" pitchFamily="34" charset="0"/>
              <a:ea typeface="Arial Unicode MS" pitchFamily="34" charset="-128"/>
              <a:cs typeface="Arial Unicode MS" pitchFamily="34" charset="-128"/>
            </a:endParaRPr>
          </a:p>
        </p:txBody>
      </p:sp>
      <p:sp>
        <p:nvSpPr>
          <p:cNvPr id="3" name="Content Placeholder 2"/>
          <p:cNvSpPr>
            <a:spLocks noGrp="1"/>
          </p:cNvSpPr>
          <p:nvPr>
            <p:ph idx="1"/>
          </p:nvPr>
        </p:nvSpPr>
        <p:spPr>
          <a:xfrm>
            <a:off x="381000" y="2667000"/>
            <a:ext cx="5867400" cy="4525963"/>
          </a:xfrm>
        </p:spPr>
        <p:txBody>
          <a:bodyPr/>
          <a:lstStyle/>
          <a:p>
            <a:r>
              <a:rPr lang="en-US" dirty="0"/>
              <a:t>Universities</a:t>
            </a:r>
          </a:p>
          <a:p>
            <a:r>
              <a:rPr lang="en-US" dirty="0" smtClean="0"/>
              <a:t>Non-profits</a:t>
            </a:r>
          </a:p>
          <a:p>
            <a:r>
              <a:rPr lang="en-US" dirty="0" smtClean="0"/>
              <a:t>Health systems</a:t>
            </a:r>
          </a:p>
          <a:p>
            <a:r>
              <a:rPr lang="en-US" dirty="0" smtClean="0"/>
              <a:t>Private industry</a:t>
            </a:r>
          </a:p>
          <a:p>
            <a:r>
              <a:rPr lang="en-US" dirty="0" smtClean="0"/>
              <a:t>Local health districts</a:t>
            </a:r>
            <a:endParaRPr lang="en-US" dirty="0"/>
          </a:p>
        </p:txBody>
      </p:sp>
      <p:grpSp>
        <p:nvGrpSpPr>
          <p:cNvPr id="4" name="Group 9"/>
          <p:cNvGrpSpPr/>
          <p:nvPr/>
        </p:nvGrpSpPr>
        <p:grpSpPr>
          <a:xfrm>
            <a:off x="293370" y="1592739"/>
            <a:ext cx="802386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extBox 7"/>
          <p:cNvSpPr txBox="1"/>
          <p:nvPr/>
        </p:nvSpPr>
        <p:spPr>
          <a:xfrm>
            <a:off x="5105400" y="5392694"/>
            <a:ext cx="2858884" cy="461665"/>
          </a:xfrm>
          <a:prstGeom prst="rect">
            <a:avLst/>
          </a:prstGeom>
          <a:noFill/>
        </p:spPr>
        <p:txBody>
          <a:bodyPr wrap="square" rtlCol="0">
            <a:spAutoFit/>
          </a:bodyPr>
          <a:lstStyle/>
          <a:p>
            <a:pPr algn="ctr"/>
            <a:r>
              <a:rPr lang="en-US" sz="2400" b="1" dirty="0" smtClean="0">
                <a:latin typeface="Candara" pitchFamily="34" charset="0"/>
                <a:ea typeface="Arial Unicode MS" pitchFamily="34" charset="-128"/>
                <a:cs typeface="Arial Unicode MS" pitchFamily="34" charset="-128"/>
              </a:rPr>
              <a:t>Partners: ≈ 129</a:t>
            </a:r>
            <a:endParaRPr lang="en-US" sz="2400" b="1" dirty="0">
              <a:latin typeface="Candara" pitchFamily="34" charset="0"/>
              <a:ea typeface="Arial Unicode MS" pitchFamily="34" charset="-128"/>
              <a:cs typeface="Arial Unicode MS" pitchFamily="34" charset="-128"/>
            </a:endParaRPr>
          </a:p>
        </p:txBody>
      </p:sp>
      <p:pic>
        <p:nvPicPr>
          <p:cNvPr id="7" name="Picture 6"/>
          <p:cNvPicPr>
            <a:picLocks noChangeAspect="1"/>
          </p:cNvPicPr>
          <p:nvPr/>
        </p:nvPicPr>
        <p:blipFill>
          <a:blip r:embed="rId3"/>
          <a:stretch>
            <a:fillRect/>
          </a:stretch>
        </p:blipFill>
        <p:spPr>
          <a:xfrm>
            <a:off x="4209404" y="2063299"/>
            <a:ext cx="4453282" cy="2971414"/>
          </a:xfrm>
          <a:prstGeom prst="rect">
            <a:avLst/>
          </a:prstGeom>
        </p:spPr>
      </p:pic>
    </p:spTree>
    <p:extLst>
      <p:ext uri="{BB962C8B-B14F-4D97-AF65-F5344CB8AC3E}">
        <p14:creationId xmlns:p14="http://schemas.microsoft.com/office/powerpoint/2010/main" val="262206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657600" y="35814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GDPH</a:t>
            </a:r>
            <a:endParaRPr lang="en-US" dirty="0"/>
          </a:p>
        </p:txBody>
      </p:sp>
      <p:sp>
        <p:nvSpPr>
          <p:cNvPr id="16" name="Rounded Rectangle 15"/>
          <p:cNvSpPr/>
          <p:nvPr/>
        </p:nvSpPr>
        <p:spPr>
          <a:xfrm>
            <a:off x="560833" y="3257481"/>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Common Market GA</a:t>
            </a:r>
            <a:endParaRPr lang="en-US" dirty="0"/>
          </a:p>
        </p:txBody>
      </p:sp>
      <p:sp>
        <p:nvSpPr>
          <p:cNvPr id="17" name="Rounded Rectangle 16"/>
          <p:cNvSpPr/>
          <p:nvPr/>
        </p:nvSpPr>
        <p:spPr>
          <a:xfrm>
            <a:off x="2590800" y="50292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Farm to Preschool Coalition</a:t>
            </a:r>
            <a:endParaRPr lang="en-US" sz="1600" dirty="0"/>
          </a:p>
        </p:txBody>
      </p:sp>
      <p:sp>
        <p:nvSpPr>
          <p:cNvPr id="18" name="Rounded Rectangle 17"/>
          <p:cNvSpPr/>
          <p:nvPr/>
        </p:nvSpPr>
        <p:spPr>
          <a:xfrm>
            <a:off x="4724400" y="50292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WIC</a:t>
            </a:r>
            <a:endParaRPr lang="en-US" dirty="0"/>
          </a:p>
        </p:txBody>
      </p:sp>
      <p:sp>
        <p:nvSpPr>
          <p:cNvPr id="19" name="Rounded Rectangle 18"/>
          <p:cNvSpPr/>
          <p:nvPr/>
        </p:nvSpPr>
        <p:spPr>
          <a:xfrm>
            <a:off x="6858000" y="39624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Strong4Life</a:t>
            </a:r>
            <a:endParaRPr lang="en-US" sz="1600" dirty="0"/>
          </a:p>
        </p:txBody>
      </p:sp>
      <p:sp>
        <p:nvSpPr>
          <p:cNvPr id="22" name="Rounded Rectangle 21"/>
          <p:cNvSpPr/>
          <p:nvPr/>
        </p:nvSpPr>
        <p:spPr>
          <a:xfrm>
            <a:off x="4686299" y="21336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EAT MOVE TALK</a:t>
            </a:r>
            <a:endParaRPr lang="en-US" dirty="0"/>
          </a:p>
        </p:txBody>
      </p:sp>
      <p:sp>
        <p:nvSpPr>
          <p:cNvPr id="23" name="Rounded Rectangle 22"/>
          <p:cNvSpPr/>
          <p:nvPr/>
        </p:nvSpPr>
        <p:spPr>
          <a:xfrm>
            <a:off x="2667000" y="21336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Growing Fit</a:t>
            </a:r>
            <a:endParaRPr lang="en-US" dirty="0"/>
          </a:p>
        </p:txBody>
      </p:sp>
      <p:sp>
        <p:nvSpPr>
          <p:cNvPr id="24" name="Rounded Rectangle 23"/>
          <p:cNvSpPr/>
          <p:nvPr/>
        </p:nvSpPr>
        <p:spPr>
          <a:xfrm>
            <a:off x="6906767" y="3132471"/>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SHAPE Awards: DECAL</a:t>
            </a:r>
            <a:endParaRPr lang="en-US" dirty="0"/>
          </a:p>
        </p:txBody>
      </p:sp>
      <p:sp>
        <p:nvSpPr>
          <p:cNvPr id="25" name="Rounded Rectangle 24"/>
          <p:cNvSpPr/>
          <p:nvPr/>
        </p:nvSpPr>
        <p:spPr>
          <a:xfrm>
            <a:off x="6854421" y="223834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University of Georgia</a:t>
            </a:r>
            <a:endParaRPr lang="en-US" dirty="0"/>
          </a:p>
        </p:txBody>
      </p:sp>
      <p:sp>
        <p:nvSpPr>
          <p:cNvPr id="31" name="Left-Right Arrow 30"/>
          <p:cNvSpPr/>
          <p:nvPr/>
        </p:nvSpPr>
        <p:spPr>
          <a:xfrm rot="5400000">
            <a:off x="3645408" y="30601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Right Arrow 31"/>
          <p:cNvSpPr/>
          <p:nvPr/>
        </p:nvSpPr>
        <p:spPr>
          <a:xfrm rot="5400000">
            <a:off x="4940808" y="30601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Left-Right Arrow 32"/>
          <p:cNvSpPr/>
          <p:nvPr/>
        </p:nvSpPr>
        <p:spPr>
          <a:xfrm rot="5400000">
            <a:off x="3645408" y="45079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Left-Right Arrow 33"/>
          <p:cNvSpPr/>
          <p:nvPr/>
        </p:nvSpPr>
        <p:spPr>
          <a:xfrm rot="5400000">
            <a:off x="4940808" y="45079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Left-Right Arrow 34"/>
          <p:cNvSpPr/>
          <p:nvPr/>
        </p:nvSpPr>
        <p:spPr>
          <a:xfrm rot="2557114">
            <a:off x="2920732" y="345665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Left-Right Arrow 35"/>
          <p:cNvSpPr/>
          <p:nvPr/>
        </p:nvSpPr>
        <p:spPr>
          <a:xfrm rot="7957114">
            <a:off x="5654260" y="3466323"/>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Left-Right Arrow 36"/>
          <p:cNvSpPr/>
          <p:nvPr/>
        </p:nvSpPr>
        <p:spPr>
          <a:xfrm rot="18757114">
            <a:off x="2911060" y="4152125"/>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eft-Right Arrow 37"/>
          <p:cNvSpPr/>
          <p:nvPr/>
        </p:nvSpPr>
        <p:spPr>
          <a:xfrm rot="2557114">
            <a:off x="5663933" y="4142451"/>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2"/>
          <p:cNvSpPr txBox="1">
            <a:spLocks/>
          </p:cNvSpPr>
          <p:nvPr/>
        </p:nvSpPr>
        <p:spPr>
          <a:xfrm>
            <a:off x="533400" y="952500"/>
            <a:ext cx="8382000" cy="952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i="1" dirty="0" smtClean="0">
                <a:solidFill>
                  <a:schemeClr val="accent6">
                    <a:lumMod val="75000"/>
                  </a:schemeClr>
                </a:solidFill>
                <a:latin typeface="Candara" pitchFamily="34" charset="0"/>
                <a:ea typeface="Arial Unicode MS" pitchFamily="34" charset="-128"/>
                <a:cs typeface="Arial Unicode MS" pitchFamily="34" charset="-128"/>
              </a:rPr>
              <a:t>Partnership:  </a:t>
            </a:r>
            <a:r>
              <a:rPr lang="en-US" b="1" i="1" dirty="0" smtClean="0">
                <a:solidFill>
                  <a:srgbClr val="0091C4"/>
                </a:solidFill>
                <a:latin typeface="Candara" pitchFamily="34" charset="0"/>
                <a:ea typeface="Arial Unicode MS" pitchFamily="34" charset="-128"/>
                <a:cs typeface="Arial Unicode MS" pitchFamily="34" charset="-128"/>
              </a:rPr>
              <a:t>Early Care</a:t>
            </a:r>
            <a:endParaRPr lang="en-US" b="1" i="1" dirty="0">
              <a:solidFill>
                <a:srgbClr val="0091C4"/>
              </a:solidFill>
              <a:latin typeface="Candara" pitchFamily="34" charset="0"/>
              <a:ea typeface="Arial Unicode MS" pitchFamily="34" charset="-128"/>
              <a:cs typeface="Arial Unicode MS" pitchFamily="34" charset="-128"/>
            </a:endParaRPr>
          </a:p>
        </p:txBody>
      </p:sp>
      <p:sp>
        <p:nvSpPr>
          <p:cNvPr id="26" name="Rounded Rectangle 25"/>
          <p:cNvSpPr/>
          <p:nvPr/>
        </p:nvSpPr>
        <p:spPr>
          <a:xfrm>
            <a:off x="6859911" y="4936458"/>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HealthMPowers</a:t>
            </a:r>
            <a:endParaRPr lang="en-US" dirty="0"/>
          </a:p>
        </p:txBody>
      </p:sp>
      <p:sp>
        <p:nvSpPr>
          <p:cNvPr id="27" name="Rounded Rectangle 26"/>
          <p:cNvSpPr/>
          <p:nvPr/>
        </p:nvSpPr>
        <p:spPr>
          <a:xfrm>
            <a:off x="533400" y="4936458"/>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Voices for GA’s Children</a:t>
            </a:r>
            <a:endParaRPr lang="en-US" dirty="0"/>
          </a:p>
        </p:txBody>
      </p:sp>
      <p:sp>
        <p:nvSpPr>
          <p:cNvPr id="28" name="Rounded Rectangle 27"/>
          <p:cNvSpPr/>
          <p:nvPr/>
        </p:nvSpPr>
        <p:spPr>
          <a:xfrm>
            <a:off x="546341" y="4074067"/>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Quality Care for Children</a:t>
            </a:r>
            <a:endParaRPr lang="en-US" dirty="0"/>
          </a:p>
        </p:txBody>
      </p:sp>
      <p:sp>
        <p:nvSpPr>
          <p:cNvPr id="29" name="Rounded Rectangle 28"/>
          <p:cNvSpPr/>
          <p:nvPr/>
        </p:nvSpPr>
        <p:spPr>
          <a:xfrm>
            <a:off x="511000" y="2303733"/>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Georgia Organics</a:t>
            </a:r>
            <a:endParaRPr lang="en-US" dirty="0"/>
          </a:p>
        </p:txBody>
      </p:sp>
    </p:spTree>
    <p:extLst>
      <p:ext uri="{BB962C8B-B14F-4D97-AF65-F5344CB8AC3E}">
        <p14:creationId xmlns:p14="http://schemas.microsoft.com/office/powerpoint/2010/main" val="956362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655638"/>
          </a:xfrm>
        </p:spPr>
        <p:txBody>
          <a:bodyPr/>
          <a:lstStyle/>
          <a:p>
            <a:r>
              <a:rPr lang="en-US" b="1" dirty="0" smtClean="0"/>
              <a:t>Results:  Early Care</a:t>
            </a:r>
            <a:endParaRPr lang="en-US" b="1" dirty="0"/>
          </a:p>
        </p:txBody>
      </p:sp>
      <p:pic>
        <p:nvPicPr>
          <p:cNvPr id="3" name="Picture 2" descr="Growing Fit Kit 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3262">
            <a:off x="642535" y="1630733"/>
            <a:ext cx="3486844" cy="4360905"/>
          </a:xfrm>
          <a:prstGeom prst="rect">
            <a:avLst/>
          </a:prstGeom>
        </p:spPr>
      </p:pic>
      <p:sp>
        <p:nvSpPr>
          <p:cNvPr id="5" name="TextBox 4"/>
          <p:cNvSpPr txBox="1"/>
          <p:nvPr/>
        </p:nvSpPr>
        <p:spPr>
          <a:xfrm>
            <a:off x="4572000" y="1981200"/>
            <a:ext cx="4419600" cy="4247317"/>
          </a:xfrm>
          <a:prstGeom prst="rect">
            <a:avLst/>
          </a:prstGeom>
          <a:noFill/>
        </p:spPr>
        <p:txBody>
          <a:bodyPr wrap="square" rtlCol="0">
            <a:spAutoFit/>
          </a:bodyPr>
          <a:lstStyle/>
          <a:p>
            <a:pPr marL="457200" indent="-457200">
              <a:buFont typeface="Arial"/>
              <a:buChar char="•"/>
            </a:pPr>
            <a:r>
              <a:rPr lang="en-US" sz="2800" b="1" dirty="0"/>
              <a:t>259</a:t>
            </a:r>
            <a:r>
              <a:rPr lang="en-US" sz="2800" dirty="0"/>
              <a:t> centers </a:t>
            </a:r>
            <a:r>
              <a:rPr lang="en-US" sz="2800" dirty="0" smtClean="0"/>
              <a:t>assessed using </a:t>
            </a:r>
            <a:r>
              <a:rPr lang="en-US" sz="2800" dirty="0"/>
              <a:t>common </a:t>
            </a:r>
            <a:r>
              <a:rPr lang="en-US" sz="2800" dirty="0" smtClean="0"/>
              <a:t>assessment tool</a:t>
            </a:r>
            <a:endParaRPr lang="en-US" sz="2800" dirty="0"/>
          </a:p>
          <a:p>
            <a:pPr marL="457200" indent="-457200">
              <a:buFont typeface="Arial"/>
              <a:buChar char="•"/>
            </a:pPr>
            <a:r>
              <a:rPr lang="en-US" sz="2800" b="1" dirty="0" smtClean="0"/>
              <a:t>1181 </a:t>
            </a:r>
            <a:r>
              <a:rPr lang="en-US" sz="2800" dirty="0" smtClean="0"/>
              <a:t>center </a:t>
            </a:r>
            <a:r>
              <a:rPr lang="en-US" sz="2800" dirty="0"/>
              <a:t>staff trained</a:t>
            </a:r>
          </a:p>
          <a:p>
            <a:pPr marL="457200" indent="-457200">
              <a:buFont typeface="Arial"/>
              <a:buChar char="•"/>
            </a:pPr>
            <a:r>
              <a:rPr lang="en-US" sz="2800" b="1" dirty="0"/>
              <a:t>115 </a:t>
            </a:r>
            <a:r>
              <a:rPr lang="en-US" sz="2800" dirty="0"/>
              <a:t>w</a:t>
            </a:r>
            <a:r>
              <a:rPr lang="en-US" sz="2800" dirty="0" smtClean="0"/>
              <a:t>ritten </a:t>
            </a:r>
            <a:r>
              <a:rPr lang="en-US" sz="2800" dirty="0"/>
              <a:t>wellness policies</a:t>
            </a:r>
          </a:p>
          <a:p>
            <a:pPr marL="457200" indent="-457200">
              <a:buFont typeface="Arial"/>
              <a:buChar char="•"/>
            </a:pPr>
            <a:r>
              <a:rPr lang="en-US" sz="2800" b="1" dirty="0" smtClean="0"/>
              <a:t>34,822</a:t>
            </a:r>
            <a:r>
              <a:rPr lang="en-US" sz="2800" dirty="0" smtClean="0"/>
              <a:t> students </a:t>
            </a:r>
            <a:r>
              <a:rPr lang="en-US" sz="2800" dirty="0"/>
              <a:t>impacted</a:t>
            </a:r>
          </a:p>
          <a:p>
            <a:endParaRPr lang="en-US" dirty="0"/>
          </a:p>
        </p:txBody>
      </p:sp>
    </p:spTree>
    <p:extLst>
      <p:ext uri="{BB962C8B-B14F-4D97-AF65-F5344CB8AC3E}">
        <p14:creationId xmlns:p14="http://schemas.microsoft.com/office/powerpoint/2010/main" val="2970535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654" y="285750"/>
            <a:ext cx="8382000" cy="952500"/>
          </a:xfrm>
        </p:spPr>
        <p:txBody>
          <a:bodyPr/>
          <a:lstStyle/>
          <a:p>
            <a:r>
              <a:rPr lang="en-US" b="1" i="1" dirty="0" smtClean="0">
                <a:solidFill>
                  <a:schemeClr val="accent6">
                    <a:lumMod val="75000"/>
                  </a:schemeClr>
                </a:solidFill>
                <a:latin typeface="Candara" pitchFamily="34" charset="0"/>
                <a:ea typeface="Arial Unicode MS" pitchFamily="34" charset="-128"/>
                <a:cs typeface="Arial Unicode MS" pitchFamily="34" charset="-128"/>
              </a:rPr>
              <a:t>Partnership:  </a:t>
            </a:r>
            <a:r>
              <a:rPr lang="en-US" b="1" i="1" dirty="0" smtClean="0">
                <a:solidFill>
                  <a:srgbClr val="0091C4"/>
                </a:solidFill>
                <a:latin typeface="Candara" pitchFamily="34" charset="0"/>
                <a:ea typeface="Arial Unicode MS" pitchFamily="34" charset="-128"/>
                <a:cs typeface="Arial Unicode MS" pitchFamily="34" charset="-128"/>
              </a:rPr>
              <a:t>Schools</a:t>
            </a:r>
            <a:endParaRPr lang="en-US" b="1" i="1" dirty="0">
              <a:solidFill>
                <a:srgbClr val="0091C4"/>
              </a:solidFill>
              <a:latin typeface="Candara" pitchFamily="34" charset="0"/>
              <a:ea typeface="Arial Unicode MS" pitchFamily="34" charset="-128"/>
              <a:cs typeface="Arial Unicode MS" pitchFamily="34" charset="-128"/>
            </a:endParaRPr>
          </a:p>
        </p:txBody>
      </p:sp>
      <p:grpSp>
        <p:nvGrpSpPr>
          <p:cNvPr id="4" name="Group 3"/>
          <p:cNvGrpSpPr/>
          <p:nvPr/>
        </p:nvGrpSpPr>
        <p:grpSpPr>
          <a:xfrm>
            <a:off x="486754" y="1553020"/>
            <a:ext cx="8305800" cy="3581400"/>
            <a:chOff x="457200" y="2133600"/>
            <a:chExt cx="8305800" cy="3581400"/>
          </a:xfrm>
        </p:grpSpPr>
        <p:sp>
          <p:nvSpPr>
            <p:cNvPr id="15" name="Rounded Rectangle 14"/>
            <p:cNvSpPr/>
            <p:nvPr/>
          </p:nvSpPr>
          <p:spPr>
            <a:xfrm>
              <a:off x="3657600" y="35814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GDPH / GDOE </a:t>
              </a:r>
              <a:r>
                <a:rPr lang="en-US" dirty="0" err="1" smtClean="0"/>
                <a:t>HealthMPowers</a:t>
              </a:r>
              <a:endParaRPr lang="en-US" dirty="0"/>
            </a:p>
          </p:txBody>
        </p:sp>
        <p:sp>
          <p:nvSpPr>
            <p:cNvPr id="16" name="Rounded Rectangle 15"/>
            <p:cNvSpPr/>
            <p:nvPr/>
          </p:nvSpPr>
          <p:spPr>
            <a:xfrm>
              <a:off x="457200" y="50292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Voices for GA’s Children</a:t>
              </a:r>
              <a:endParaRPr lang="en-US" dirty="0"/>
            </a:p>
          </p:txBody>
        </p:sp>
        <p:sp>
          <p:nvSpPr>
            <p:cNvPr id="17" name="Rounded Rectangle 16"/>
            <p:cNvSpPr/>
            <p:nvPr/>
          </p:nvSpPr>
          <p:spPr>
            <a:xfrm>
              <a:off x="2590800" y="50292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American Heart Association</a:t>
              </a:r>
              <a:endParaRPr lang="en-US" dirty="0"/>
            </a:p>
          </p:txBody>
        </p:sp>
        <p:sp>
          <p:nvSpPr>
            <p:cNvPr id="18" name="Rounded Rectangle 17"/>
            <p:cNvSpPr/>
            <p:nvPr/>
          </p:nvSpPr>
          <p:spPr>
            <a:xfrm>
              <a:off x="4724400" y="50292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Presidential Youth Fitness Program</a:t>
              </a:r>
              <a:endParaRPr lang="en-US" sz="1600" dirty="0"/>
            </a:p>
          </p:txBody>
        </p:sp>
        <p:sp>
          <p:nvSpPr>
            <p:cNvPr id="19" name="Rounded Rectangle 18"/>
            <p:cNvSpPr/>
            <p:nvPr/>
          </p:nvSpPr>
          <p:spPr>
            <a:xfrm>
              <a:off x="6858000" y="50292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Atlanta Falcon’s Youth Foundation</a:t>
              </a:r>
              <a:endParaRPr lang="en-US" sz="1600" dirty="0"/>
            </a:p>
          </p:txBody>
        </p:sp>
        <p:sp>
          <p:nvSpPr>
            <p:cNvPr id="20" name="Rounded Rectangle 19"/>
            <p:cNvSpPr/>
            <p:nvPr/>
          </p:nvSpPr>
          <p:spPr>
            <a:xfrm>
              <a:off x="457200" y="3086100"/>
              <a:ext cx="1905000" cy="4191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Captain Planet</a:t>
              </a:r>
              <a:endParaRPr lang="en-US" dirty="0"/>
            </a:p>
          </p:txBody>
        </p:sp>
        <p:sp>
          <p:nvSpPr>
            <p:cNvPr id="21" name="Rounded Rectangle 20"/>
            <p:cNvSpPr/>
            <p:nvPr/>
          </p:nvSpPr>
          <p:spPr>
            <a:xfrm>
              <a:off x="6858000" y="31242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 Health Policy Center</a:t>
              </a:r>
              <a:endParaRPr lang="en-US" dirty="0"/>
            </a:p>
          </p:txBody>
        </p:sp>
        <p:sp>
          <p:nvSpPr>
            <p:cNvPr id="22" name="Rounded Rectangle 21"/>
            <p:cNvSpPr/>
            <p:nvPr/>
          </p:nvSpPr>
          <p:spPr>
            <a:xfrm>
              <a:off x="457200" y="21336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Alliance for a Healthier Generation</a:t>
              </a:r>
              <a:endParaRPr lang="en-US" sz="1400" dirty="0"/>
            </a:p>
          </p:txBody>
        </p:sp>
        <p:sp>
          <p:nvSpPr>
            <p:cNvPr id="23" name="Rounded Rectangle 22"/>
            <p:cNvSpPr/>
            <p:nvPr/>
          </p:nvSpPr>
          <p:spPr>
            <a:xfrm>
              <a:off x="2667000" y="21336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Children’s Healthcare of Atlanta</a:t>
              </a:r>
              <a:endParaRPr lang="en-US" sz="1400" dirty="0"/>
            </a:p>
          </p:txBody>
        </p:sp>
        <p:sp>
          <p:nvSpPr>
            <p:cNvPr id="24" name="Rounded Rectangle 23"/>
            <p:cNvSpPr/>
            <p:nvPr/>
          </p:nvSpPr>
          <p:spPr>
            <a:xfrm>
              <a:off x="4800600" y="21336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Fuel Up to Play 60</a:t>
              </a:r>
              <a:endParaRPr lang="en-US" dirty="0"/>
            </a:p>
          </p:txBody>
        </p:sp>
        <p:sp>
          <p:nvSpPr>
            <p:cNvPr id="25" name="Rounded Rectangle 24"/>
            <p:cNvSpPr/>
            <p:nvPr/>
          </p:nvSpPr>
          <p:spPr>
            <a:xfrm>
              <a:off x="6858000" y="21336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HealthWays</a:t>
              </a:r>
              <a:endParaRPr lang="en-US" dirty="0"/>
            </a:p>
          </p:txBody>
        </p:sp>
        <p:sp>
          <p:nvSpPr>
            <p:cNvPr id="26" name="Rounded Rectangle 25"/>
            <p:cNvSpPr/>
            <p:nvPr/>
          </p:nvSpPr>
          <p:spPr>
            <a:xfrm>
              <a:off x="468901" y="3683479"/>
              <a:ext cx="1905000" cy="4572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Georgia Organics</a:t>
              </a:r>
              <a:endParaRPr lang="en-US" dirty="0"/>
            </a:p>
          </p:txBody>
        </p:sp>
        <p:sp>
          <p:nvSpPr>
            <p:cNvPr id="27" name="Rounded Rectangle 26"/>
            <p:cNvSpPr/>
            <p:nvPr/>
          </p:nvSpPr>
          <p:spPr>
            <a:xfrm>
              <a:off x="6858000" y="4038600"/>
              <a:ext cx="1905000" cy="685800"/>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Action for Healthy Kids</a:t>
              </a:r>
              <a:endParaRPr lang="en-US" dirty="0"/>
            </a:p>
          </p:txBody>
        </p:sp>
        <p:sp>
          <p:nvSpPr>
            <p:cNvPr id="31" name="Left-Right Arrow 30"/>
            <p:cNvSpPr/>
            <p:nvPr/>
          </p:nvSpPr>
          <p:spPr>
            <a:xfrm rot="5400000">
              <a:off x="3645408" y="30601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Right Arrow 31"/>
            <p:cNvSpPr/>
            <p:nvPr/>
          </p:nvSpPr>
          <p:spPr>
            <a:xfrm rot="5400000">
              <a:off x="4940808" y="30601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Left-Right Arrow 32"/>
            <p:cNvSpPr/>
            <p:nvPr/>
          </p:nvSpPr>
          <p:spPr>
            <a:xfrm rot="5400000">
              <a:off x="3645408" y="45079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Left-Right Arrow 33"/>
            <p:cNvSpPr/>
            <p:nvPr/>
          </p:nvSpPr>
          <p:spPr>
            <a:xfrm rot="5400000">
              <a:off x="4940808" y="45079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Left-Right Arrow 34"/>
            <p:cNvSpPr/>
            <p:nvPr/>
          </p:nvSpPr>
          <p:spPr>
            <a:xfrm rot="2557114">
              <a:off x="2996933" y="3228051"/>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Left-Right Arrow 35"/>
            <p:cNvSpPr/>
            <p:nvPr/>
          </p:nvSpPr>
          <p:spPr>
            <a:xfrm rot="7957114">
              <a:off x="5578061" y="3237724"/>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Left-Right Arrow 36"/>
            <p:cNvSpPr/>
            <p:nvPr/>
          </p:nvSpPr>
          <p:spPr>
            <a:xfrm rot="18757114">
              <a:off x="3063460" y="4380724"/>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eft-Right Arrow 37"/>
            <p:cNvSpPr/>
            <p:nvPr/>
          </p:nvSpPr>
          <p:spPr>
            <a:xfrm rot="2557114">
              <a:off x="5511533" y="4371051"/>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eft-Right Arrow 38"/>
            <p:cNvSpPr/>
            <p:nvPr/>
          </p:nvSpPr>
          <p:spPr>
            <a:xfrm rot="10800000" flipV="1">
              <a:off x="2743200" y="3810000"/>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Left-Right Arrow 39"/>
            <p:cNvSpPr/>
            <p:nvPr/>
          </p:nvSpPr>
          <p:spPr>
            <a:xfrm rot="10800000" flipV="1">
              <a:off x="5791200" y="3810000"/>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472107" y="4318958"/>
              <a:ext cx="1905000" cy="436418"/>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Team Nutrition</a:t>
              </a:r>
              <a:endParaRPr lang="en-US" dirty="0"/>
            </a:p>
          </p:txBody>
        </p:sp>
      </p:grpSp>
      <p:sp>
        <p:nvSpPr>
          <p:cNvPr id="2" name="TextBox 1"/>
          <p:cNvSpPr txBox="1"/>
          <p:nvPr/>
        </p:nvSpPr>
        <p:spPr>
          <a:xfrm>
            <a:off x="1068536" y="5363800"/>
            <a:ext cx="2209800" cy="369332"/>
          </a:xfrm>
          <a:prstGeom prst="rect">
            <a:avLst/>
          </a:prstGeom>
          <a:noFill/>
        </p:spPr>
        <p:txBody>
          <a:bodyPr wrap="square" rtlCol="0">
            <a:spAutoFit/>
          </a:bodyPr>
          <a:lstStyle/>
          <a:p>
            <a:r>
              <a:rPr lang="en-US" dirty="0" smtClean="0"/>
              <a:t>Power Up for 30</a:t>
            </a:r>
            <a:endParaRPr lang="en-US" dirty="0"/>
          </a:p>
        </p:txBody>
      </p:sp>
      <p:sp>
        <p:nvSpPr>
          <p:cNvPr id="29" name="TextBox 28"/>
          <p:cNvSpPr txBox="1"/>
          <p:nvPr/>
        </p:nvSpPr>
        <p:spPr>
          <a:xfrm>
            <a:off x="3124200" y="5638800"/>
            <a:ext cx="2209800" cy="369332"/>
          </a:xfrm>
          <a:prstGeom prst="rect">
            <a:avLst/>
          </a:prstGeom>
          <a:noFill/>
        </p:spPr>
        <p:txBody>
          <a:bodyPr wrap="square" rtlCol="0">
            <a:spAutoFit/>
          </a:bodyPr>
          <a:lstStyle/>
          <a:p>
            <a:r>
              <a:rPr lang="en-US" dirty="0" smtClean="0"/>
              <a:t>Farm to School</a:t>
            </a:r>
            <a:endParaRPr lang="en-US" dirty="0"/>
          </a:p>
        </p:txBody>
      </p:sp>
      <p:sp>
        <p:nvSpPr>
          <p:cNvPr id="30" name="TextBox 29"/>
          <p:cNvSpPr txBox="1"/>
          <p:nvPr/>
        </p:nvSpPr>
        <p:spPr>
          <a:xfrm>
            <a:off x="5029200" y="5650468"/>
            <a:ext cx="2209800" cy="369332"/>
          </a:xfrm>
          <a:prstGeom prst="rect">
            <a:avLst/>
          </a:prstGeom>
          <a:noFill/>
        </p:spPr>
        <p:txBody>
          <a:bodyPr wrap="square" rtlCol="0">
            <a:spAutoFit/>
          </a:bodyPr>
          <a:lstStyle/>
          <a:p>
            <a:r>
              <a:rPr lang="en-US" dirty="0" smtClean="0"/>
              <a:t>School Grants</a:t>
            </a:r>
            <a:endParaRPr lang="en-US" dirty="0"/>
          </a:p>
        </p:txBody>
      </p:sp>
      <p:sp>
        <p:nvSpPr>
          <p:cNvPr id="5" name="TextBox 4"/>
          <p:cNvSpPr txBox="1"/>
          <p:nvPr/>
        </p:nvSpPr>
        <p:spPr>
          <a:xfrm>
            <a:off x="6868014" y="5363800"/>
            <a:ext cx="2133600" cy="369332"/>
          </a:xfrm>
          <a:prstGeom prst="rect">
            <a:avLst/>
          </a:prstGeom>
          <a:noFill/>
        </p:spPr>
        <p:txBody>
          <a:bodyPr wrap="square" rtlCol="0">
            <a:spAutoFit/>
          </a:bodyPr>
          <a:lstStyle/>
          <a:p>
            <a:r>
              <a:rPr lang="en-US" dirty="0" smtClean="0"/>
              <a:t>Grants Programs</a:t>
            </a:r>
            <a:endParaRPr lang="en-US" dirty="0"/>
          </a:p>
        </p:txBody>
      </p:sp>
      <p:sp>
        <p:nvSpPr>
          <p:cNvPr id="6" name="Rectangle 5"/>
          <p:cNvSpPr/>
          <p:nvPr/>
        </p:nvSpPr>
        <p:spPr>
          <a:xfrm>
            <a:off x="1555198" y="5958383"/>
            <a:ext cx="1616853" cy="369332"/>
          </a:xfrm>
          <a:prstGeom prst="rect">
            <a:avLst/>
          </a:prstGeom>
        </p:spPr>
        <p:txBody>
          <a:bodyPr wrap="none">
            <a:spAutoFit/>
          </a:bodyPr>
          <a:lstStyle/>
          <a:p>
            <a:r>
              <a:rPr lang="en-US" dirty="0"/>
              <a:t> </a:t>
            </a:r>
            <a:r>
              <a:rPr lang="en-US" dirty="0" smtClean="0"/>
              <a:t>Shape Award</a:t>
            </a:r>
            <a:endParaRPr lang="en-US" dirty="0"/>
          </a:p>
        </p:txBody>
      </p:sp>
      <p:sp>
        <p:nvSpPr>
          <p:cNvPr id="41" name="Rectangle 40"/>
          <p:cNvSpPr/>
          <p:nvPr/>
        </p:nvSpPr>
        <p:spPr>
          <a:xfrm>
            <a:off x="3529371" y="6096000"/>
            <a:ext cx="3185487" cy="369332"/>
          </a:xfrm>
          <a:prstGeom prst="rect">
            <a:avLst/>
          </a:prstGeom>
        </p:spPr>
        <p:txBody>
          <a:bodyPr wrap="none">
            <a:spAutoFit/>
          </a:bodyPr>
          <a:lstStyle/>
          <a:p>
            <a:r>
              <a:rPr lang="en-US" dirty="0"/>
              <a:t> </a:t>
            </a:r>
            <a:r>
              <a:rPr lang="en-US" dirty="0" smtClean="0"/>
              <a:t>Capacity-building workshops</a:t>
            </a:r>
            <a:endParaRPr lang="en-US" dirty="0"/>
          </a:p>
        </p:txBody>
      </p:sp>
      <p:sp>
        <p:nvSpPr>
          <p:cNvPr id="42" name="Rectangle 41"/>
          <p:cNvSpPr/>
          <p:nvPr/>
        </p:nvSpPr>
        <p:spPr>
          <a:xfrm>
            <a:off x="6829512" y="5846802"/>
            <a:ext cx="1770806" cy="369332"/>
          </a:xfrm>
          <a:prstGeom prst="rect">
            <a:avLst/>
          </a:prstGeom>
        </p:spPr>
        <p:txBody>
          <a:bodyPr wrap="none">
            <a:spAutoFit/>
          </a:bodyPr>
          <a:lstStyle/>
          <a:p>
            <a:r>
              <a:rPr lang="en-US" dirty="0"/>
              <a:t> </a:t>
            </a:r>
            <a:r>
              <a:rPr lang="en-US" dirty="0" smtClean="0"/>
              <a:t>Technical Asst.</a:t>
            </a:r>
            <a:endParaRPr lang="en-US" dirty="0"/>
          </a:p>
        </p:txBody>
      </p:sp>
      <p:sp>
        <p:nvSpPr>
          <p:cNvPr id="43" name="Rectangle 42"/>
          <p:cNvSpPr/>
          <p:nvPr/>
        </p:nvSpPr>
        <p:spPr>
          <a:xfrm>
            <a:off x="3423722" y="5269468"/>
            <a:ext cx="2941831" cy="369332"/>
          </a:xfrm>
          <a:prstGeom prst="rect">
            <a:avLst/>
          </a:prstGeom>
        </p:spPr>
        <p:txBody>
          <a:bodyPr wrap="none">
            <a:spAutoFit/>
          </a:bodyPr>
          <a:lstStyle/>
          <a:p>
            <a:r>
              <a:rPr lang="en-US" dirty="0"/>
              <a:t> </a:t>
            </a:r>
            <a:r>
              <a:rPr lang="en-US" dirty="0" smtClean="0"/>
              <a:t>Professional Development</a:t>
            </a:r>
            <a:endParaRPr lang="en-US" dirty="0"/>
          </a:p>
        </p:txBody>
      </p:sp>
    </p:spTree>
    <p:extLst>
      <p:ext uri="{BB962C8B-B14F-4D97-AF65-F5344CB8AC3E}">
        <p14:creationId xmlns:p14="http://schemas.microsoft.com/office/powerpoint/2010/main" val="3763290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68784"/>
            <a:ext cx="9144000" cy="6036816"/>
          </a:xfrm>
          <a:prstGeom prst="rect">
            <a:avLst/>
          </a:prstGeom>
        </p:spPr>
      </p:pic>
      <p:sp>
        <p:nvSpPr>
          <p:cNvPr id="3" name="Title 2"/>
          <p:cNvSpPr>
            <a:spLocks noGrp="1"/>
          </p:cNvSpPr>
          <p:nvPr>
            <p:ph type="title"/>
          </p:nvPr>
        </p:nvSpPr>
        <p:spPr>
          <a:xfrm>
            <a:off x="457200" y="-46038"/>
            <a:ext cx="8229600" cy="655638"/>
          </a:xfrm>
        </p:spPr>
        <p:txBody>
          <a:bodyPr>
            <a:noAutofit/>
          </a:bodyPr>
          <a:lstStyle/>
          <a:p>
            <a:pPr algn="r"/>
            <a:r>
              <a:rPr lang="en-US" sz="4000" b="1" dirty="0"/>
              <a:t>Pilot Intervention Model</a:t>
            </a:r>
          </a:p>
        </p:txBody>
      </p:sp>
    </p:spTree>
    <p:extLst>
      <p:ext uri="{BB962C8B-B14F-4D97-AF65-F5344CB8AC3E}">
        <p14:creationId xmlns:p14="http://schemas.microsoft.com/office/powerpoint/2010/main" val="778238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09600"/>
            <a:ext cx="8686800" cy="5791200"/>
          </a:xfrm>
          <a:prstGeom prst="rect">
            <a:avLst/>
          </a:prstGeom>
        </p:spPr>
      </p:pic>
    </p:spTree>
    <p:extLst>
      <p:ext uri="{BB962C8B-B14F-4D97-AF65-F5344CB8AC3E}">
        <p14:creationId xmlns:p14="http://schemas.microsoft.com/office/powerpoint/2010/main" val="4117293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754563"/>
          </a:xfrm>
        </p:spPr>
        <p:txBody>
          <a:bodyPr/>
          <a:lstStyle/>
          <a:p>
            <a:pPr marL="0" indent="0" algn="ctr">
              <a:buNone/>
            </a:pPr>
            <a:r>
              <a:rPr lang="en-US" sz="2800" dirty="0" smtClean="0"/>
              <a:t>Program Evaluation, Partnership Evaluation, Research,</a:t>
            </a:r>
          </a:p>
          <a:p>
            <a:pPr marL="0" indent="0" algn="ctr">
              <a:buNone/>
            </a:pPr>
            <a:r>
              <a:rPr lang="en-US" sz="2800" dirty="0" smtClean="0"/>
              <a:t>Student Thesis Work, Internships</a:t>
            </a:r>
          </a:p>
          <a:p>
            <a:endParaRPr lang="en-US" dirty="0"/>
          </a:p>
        </p:txBody>
      </p:sp>
      <p:sp>
        <p:nvSpPr>
          <p:cNvPr id="4" name="Rounded Rectangle 3"/>
          <p:cNvSpPr/>
          <p:nvPr/>
        </p:nvSpPr>
        <p:spPr>
          <a:xfrm>
            <a:off x="3810000" y="41148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GDPH / </a:t>
            </a:r>
            <a:r>
              <a:rPr lang="en-US" dirty="0" err="1" smtClean="0"/>
              <a:t>HealthMPowers</a:t>
            </a:r>
            <a:endParaRPr lang="en-US" dirty="0"/>
          </a:p>
        </p:txBody>
      </p:sp>
      <p:sp>
        <p:nvSpPr>
          <p:cNvPr id="5" name="Rounded Rectangle 4"/>
          <p:cNvSpPr/>
          <p:nvPr/>
        </p:nvSpPr>
        <p:spPr>
          <a:xfrm>
            <a:off x="1066800" y="41148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Georgia State</a:t>
            </a:r>
            <a:endParaRPr lang="en-US" dirty="0"/>
          </a:p>
        </p:txBody>
      </p:sp>
      <p:sp>
        <p:nvSpPr>
          <p:cNvPr id="6" name="Rounded Rectangle 5"/>
          <p:cNvSpPr/>
          <p:nvPr/>
        </p:nvSpPr>
        <p:spPr>
          <a:xfrm>
            <a:off x="6553200" y="41148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University of Georgia</a:t>
            </a:r>
            <a:endParaRPr lang="en-US" dirty="0"/>
          </a:p>
        </p:txBody>
      </p:sp>
      <p:sp>
        <p:nvSpPr>
          <p:cNvPr id="7" name="Rounded Rectangle 6"/>
          <p:cNvSpPr/>
          <p:nvPr/>
        </p:nvSpPr>
        <p:spPr>
          <a:xfrm>
            <a:off x="3810000" y="25908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Emory</a:t>
            </a:r>
            <a:endParaRPr lang="en-US" dirty="0"/>
          </a:p>
        </p:txBody>
      </p:sp>
      <p:sp>
        <p:nvSpPr>
          <p:cNvPr id="8" name="Rounded Rectangle 7"/>
          <p:cNvSpPr/>
          <p:nvPr/>
        </p:nvSpPr>
        <p:spPr>
          <a:xfrm>
            <a:off x="3810000" y="5638800"/>
            <a:ext cx="1905000" cy="685800"/>
          </a:xfrm>
          <a:prstGeom prst="roundRect">
            <a:avLst/>
          </a:prstGeom>
          <a:solidFill>
            <a:srgbClr val="1E87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University of West Georgia</a:t>
            </a:r>
            <a:endParaRPr lang="en-US" dirty="0"/>
          </a:p>
        </p:txBody>
      </p:sp>
      <p:sp>
        <p:nvSpPr>
          <p:cNvPr id="9" name="Left-Right Arrow 8"/>
          <p:cNvSpPr/>
          <p:nvPr/>
        </p:nvSpPr>
        <p:spPr>
          <a:xfrm rot="5400000">
            <a:off x="4407408" y="35173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Right Arrow 9"/>
          <p:cNvSpPr/>
          <p:nvPr/>
        </p:nvSpPr>
        <p:spPr>
          <a:xfrm rot="5400000">
            <a:off x="4407408" y="5041392"/>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Right Arrow 10"/>
          <p:cNvSpPr/>
          <p:nvPr/>
        </p:nvSpPr>
        <p:spPr>
          <a:xfrm>
            <a:off x="3048000" y="4343400"/>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Right Arrow 11"/>
          <p:cNvSpPr/>
          <p:nvPr/>
        </p:nvSpPr>
        <p:spPr>
          <a:xfrm>
            <a:off x="5791200" y="4343400"/>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Right Arrow 12"/>
          <p:cNvSpPr/>
          <p:nvPr/>
        </p:nvSpPr>
        <p:spPr>
          <a:xfrm rot="2282431">
            <a:off x="5823314" y="3521301"/>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4" name="Left-Right Arrow 13"/>
          <p:cNvSpPr/>
          <p:nvPr/>
        </p:nvSpPr>
        <p:spPr>
          <a:xfrm rot="19239130">
            <a:off x="3078355" y="3524821"/>
            <a:ext cx="661416" cy="332232"/>
          </a:xfrm>
          <a:prstGeom prst="leftRightArrow">
            <a:avLst/>
          </a:prstGeom>
          <a:solidFill>
            <a:srgbClr val="8DC87E"/>
          </a:solidFill>
          <a:ln>
            <a:solidFill>
              <a:srgbClr val="1E87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04800" y="381000"/>
            <a:ext cx="8382000" cy="952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i="1" dirty="0" smtClean="0">
                <a:solidFill>
                  <a:schemeClr val="accent6">
                    <a:lumMod val="75000"/>
                  </a:schemeClr>
                </a:solidFill>
                <a:latin typeface="Candara" pitchFamily="34" charset="0"/>
                <a:ea typeface="Arial Unicode MS" pitchFamily="34" charset="-128"/>
                <a:cs typeface="Arial Unicode MS" pitchFamily="34" charset="-128"/>
              </a:rPr>
              <a:t>Partnership:  </a:t>
            </a:r>
            <a:r>
              <a:rPr lang="en-US" b="1" i="1" dirty="0" smtClean="0">
                <a:solidFill>
                  <a:srgbClr val="0091C4"/>
                </a:solidFill>
                <a:latin typeface="Candara" pitchFamily="34" charset="0"/>
                <a:ea typeface="Arial Unicode MS" pitchFamily="34" charset="-128"/>
                <a:cs typeface="Arial Unicode MS" pitchFamily="34" charset="-128"/>
              </a:rPr>
              <a:t>Universities</a:t>
            </a:r>
            <a:endParaRPr lang="en-US" b="1" i="1" dirty="0">
              <a:solidFill>
                <a:srgbClr val="0091C4"/>
              </a:solidFill>
              <a:latin typeface="Candara"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807042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47800"/>
            <a:ext cx="8077200" cy="4525963"/>
          </a:xfrm>
        </p:spPr>
        <p:txBody>
          <a:bodyPr/>
          <a:lstStyle/>
          <a:p>
            <a:r>
              <a:rPr lang="en-US" dirty="0" smtClean="0"/>
              <a:t>Robert Wood Johnson Foundation </a:t>
            </a:r>
            <a:r>
              <a:rPr lang="mr-IN" dirty="0" smtClean="0"/>
              <a:t>–</a:t>
            </a:r>
            <a:r>
              <a:rPr lang="en-US" dirty="0" smtClean="0"/>
              <a:t> Emory</a:t>
            </a:r>
          </a:p>
          <a:p>
            <a:pPr lvl="1"/>
            <a:r>
              <a:rPr lang="en-US" dirty="0" smtClean="0"/>
              <a:t>DOE, DPH, </a:t>
            </a:r>
            <a:r>
              <a:rPr lang="en-US" dirty="0" err="1" smtClean="0"/>
              <a:t>HealthMPowers</a:t>
            </a:r>
            <a:r>
              <a:rPr lang="en-US" dirty="0" smtClean="0"/>
              <a:t>, Boise State, GSU</a:t>
            </a:r>
          </a:p>
          <a:p>
            <a:pPr lvl="1"/>
            <a:r>
              <a:rPr lang="en-US" dirty="0" smtClean="0"/>
              <a:t>Randomized control trial; 40 schools </a:t>
            </a:r>
            <a:r>
              <a:rPr lang="mr-IN" dirty="0" smtClean="0"/>
              <a:t>–</a:t>
            </a:r>
            <a:r>
              <a:rPr lang="en-US" dirty="0" smtClean="0"/>
              <a:t> 1 district</a:t>
            </a:r>
          </a:p>
          <a:p>
            <a:pPr lvl="1"/>
            <a:r>
              <a:rPr lang="en-US" dirty="0" smtClean="0"/>
              <a:t>Physical Activity and Academic Achievement</a:t>
            </a:r>
          </a:p>
          <a:p>
            <a:pPr lvl="1"/>
            <a:r>
              <a:rPr lang="en-US" dirty="0" smtClean="0"/>
              <a:t>Results 2020 </a:t>
            </a:r>
          </a:p>
          <a:p>
            <a:r>
              <a:rPr lang="en-US" dirty="0"/>
              <a:t>NIH RO1 </a:t>
            </a:r>
            <a:r>
              <a:rPr lang="mr-IN" dirty="0" smtClean="0"/>
              <a:t>–</a:t>
            </a:r>
            <a:r>
              <a:rPr lang="en-US" dirty="0" smtClean="0"/>
              <a:t> UGA</a:t>
            </a:r>
          </a:p>
          <a:p>
            <a:pPr lvl="1"/>
            <a:r>
              <a:rPr lang="en-US" dirty="0" smtClean="0"/>
              <a:t>DPH, HealthMPowers </a:t>
            </a:r>
          </a:p>
          <a:p>
            <a:pPr lvl="1"/>
            <a:r>
              <a:rPr lang="en-US" dirty="0" smtClean="0"/>
              <a:t>Shape Implementation</a:t>
            </a:r>
          </a:p>
          <a:p>
            <a:pPr lvl="1"/>
            <a:r>
              <a:rPr lang="en-US" dirty="0" smtClean="0"/>
              <a:t>Results 2018</a:t>
            </a:r>
            <a:endParaRPr lang="en-US" dirty="0"/>
          </a:p>
        </p:txBody>
      </p:sp>
      <p:sp>
        <p:nvSpPr>
          <p:cNvPr id="3" name="Title 2"/>
          <p:cNvSpPr>
            <a:spLocks noGrp="1"/>
          </p:cNvSpPr>
          <p:nvPr>
            <p:ph type="title"/>
          </p:nvPr>
        </p:nvSpPr>
        <p:spPr>
          <a:xfrm>
            <a:off x="422564" y="563562"/>
            <a:ext cx="8229600" cy="884238"/>
          </a:xfrm>
        </p:spPr>
        <p:txBody>
          <a:bodyPr/>
          <a:lstStyle/>
          <a:p>
            <a:r>
              <a:rPr lang="en-US" b="1" dirty="0">
                <a:solidFill>
                  <a:srgbClr val="0091C4"/>
                </a:solidFill>
                <a:latin typeface="Candara" pitchFamily="34" charset="0"/>
                <a:ea typeface="Arial Unicode MS" pitchFamily="34" charset="-128"/>
                <a:cs typeface="Arial Unicode MS" pitchFamily="34" charset="-128"/>
              </a:rPr>
              <a:t>Results:  </a:t>
            </a:r>
            <a:r>
              <a:rPr lang="en-US" b="1" dirty="0">
                <a:solidFill>
                  <a:schemeClr val="accent6">
                    <a:lumMod val="75000"/>
                  </a:schemeClr>
                </a:solidFill>
                <a:latin typeface="Candara" pitchFamily="34" charset="0"/>
                <a:ea typeface="Arial Unicode MS" pitchFamily="34" charset="-128"/>
                <a:cs typeface="Arial Unicode MS" pitchFamily="34" charset="-128"/>
              </a:rPr>
              <a:t>Higher Education </a:t>
            </a:r>
          </a:p>
        </p:txBody>
      </p:sp>
      <p:pic>
        <p:nvPicPr>
          <p:cNvPr id="4" name="Picture 3"/>
          <p:cNvPicPr>
            <a:picLocks noChangeAspect="1"/>
          </p:cNvPicPr>
          <p:nvPr/>
        </p:nvPicPr>
        <p:blipFill rotWithShape="1">
          <a:blip r:embed="rId3"/>
          <a:srcRect t="8510" b="8510"/>
          <a:stretch/>
        </p:blipFill>
        <p:spPr>
          <a:xfrm>
            <a:off x="5486400" y="3505200"/>
            <a:ext cx="2014538" cy="2971800"/>
          </a:xfrm>
          <a:prstGeom prst="rect">
            <a:avLst/>
          </a:prstGeom>
        </p:spPr>
      </p:pic>
    </p:spTree>
    <p:extLst>
      <p:ext uri="{BB962C8B-B14F-4D97-AF65-F5344CB8AC3E}">
        <p14:creationId xmlns:p14="http://schemas.microsoft.com/office/powerpoint/2010/main" val="3294655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914400"/>
            <a:ext cx="7924800" cy="320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b="1" dirty="0" smtClean="0"/>
              <a:t>In your opinion, what have been the biggest contributors to the increase in childhood obesity in the past 20 years?</a:t>
            </a:r>
            <a:endParaRPr lang="en-US" sz="4800" b="1" dirty="0"/>
          </a:p>
        </p:txBody>
      </p:sp>
      <p:sp>
        <p:nvSpPr>
          <p:cNvPr id="2" name="TextBox 1"/>
          <p:cNvSpPr txBox="1"/>
          <p:nvPr/>
        </p:nvSpPr>
        <p:spPr>
          <a:xfrm>
            <a:off x="2528389" y="5173215"/>
            <a:ext cx="5410200" cy="646331"/>
          </a:xfrm>
          <a:prstGeom prst="rect">
            <a:avLst/>
          </a:prstGeom>
          <a:noFill/>
        </p:spPr>
        <p:txBody>
          <a:bodyPr wrap="square" rtlCol="0">
            <a:spAutoFit/>
          </a:bodyPr>
          <a:lstStyle/>
          <a:p>
            <a:pPr algn="ctr"/>
            <a:r>
              <a:rPr lang="en-US" sz="3600" b="1" dirty="0" smtClean="0">
                <a:solidFill>
                  <a:schemeClr val="accent6">
                    <a:lumMod val="75000"/>
                  </a:schemeClr>
                </a:solidFill>
              </a:rPr>
              <a:t>Vote with your feet!</a:t>
            </a:r>
            <a:endParaRPr lang="en-US" sz="3600" b="1" dirty="0">
              <a:solidFill>
                <a:schemeClr val="accent6">
                  <a:lumMod val="75000"/>
                </a:schemeClr>
              </a:solidFill>
            </a:endParaRPr>
          </a:p>
        </p:txBody>
      </p:sp>
    </p:spTree>
    <p:extLst>
      <p:ext uri="{BB962C8B-B14F-4D97-AF65-F5344CB8AC3E}">
        <p14:creationId xmlns:p14="http://schemas.microsoft.com/office/powerpoint/2010/main" val="667816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04404"/>
            <a:ext cx="8458200" cy="2666999"/>
          </a:xfrm>
        </p:spPr>
        <p:txBody>
          <a:bodyPr/>
          <a:lstStyle/>
          <a:p>
            <a:pPr>
              <a:spcBef>
                <a:spcPts val="0"/>
              </a:spcBef>
            </a:pPr>
            <a:r>
              <a:rPr lang="en-US" b="1" dirty="0"/>
              <a:t>OBJECTIVE #</a:t>
            </a:r>
            <a:r>
              <a:rPr lang="en-US" b="1" dirty="0" smtClean="0"/>
              <a:t>2</a:t>
            </a:r>
            <a:br>
              <a:rPr lang="en-US" b="1" dirty="0" smtClean="0"/>
            </a:br>
            <a:r>
              <a:rPr lang="en-US" b="1" dirty="0">
                <a:solidFill>
                  <a:schemeClr val="accent6">
                    <a:lumMod val="75000"/>
                  </a:schemeClr>
                </a:solidFill>
              </a:rPr>
              <a:t>Systems Modeling to Inform Policy and Practice for Addressing Childhood Obesity in Georgia </a:t>
            </a:r>
          </a:p>
        </p:txBody>
      </p:sp>
      <p:sp>
        <p:nvSpPr>
          <p:cNvPr id="3" name="Subtitle 2"/>
          <p:cNvSpPr>
            <a:spLocks noGrp="1"/>
          </p:cNvSpPr>
          <p:nvPr>
            <p:ph type="subTitle" idx="1"/>
          </p:nvPr>
        </p:nvSpPr>
        <p:spPr>
          <a:xfrm>
            <a:off x="228600" y="4495800"/>
            <a:ext cx="8001000" cy="1752600"/>
          </a:xfrm>
        </p:spPr>
        <p:txBody>
          <a:bodyPr/>
          <a:lstStyle/>
          <a:p>
            <a:pPr marL="1828800" indent="-1828800" algn="l">
              <a:spcBef>
                <a:spcPts val="0"/>
              </a:spcBef>
              <a:spcAft>
                <a:spcPts val="600"/>
              </a:spcAft>
              <a:defRPr/>
            </a:pPr>
            <a:r>
              <a:rPr lang="en-US" sz="2400" dirty="0">
                <a:solidFill>
                  <a:schemeClr val="tx1">
                    <a:lumMod val="65000"/>
                    <a:lumOff val="35000"/>
                  </a:schemeClr>
                </a:solidFill>
                <a:latin typeface="Segoe UI" pitchFamily="34" charset="0"/>
                <a:cs typeface="Segoe UI" pitchFamily="34" charset="0"/>
              </a:rPr>
              <a:t>	Debra Kibbe, Georgia Health Policy </a:t>
            </a:r>
            <a:r>
              <a:rPr lang="en-US" sz="2400" dirty="0" smtClean="0">
                <a:solidFill>
                  <a:schemeClr val="tx1">
                    <a:lumMod val="65000"/>
                    <a:lumOff val="35000"/>
                  </a:schemeClr>
                </a:solidFill>
                <a:latin typeface="Segoe UI" pitchFamily="34" charset="0"/>
                <a:cs typeface="Segoe UI" pitchFamily="34" charset="0"/>
              </a:rPr>
              <a:t>Center, AYSPS, Georgia </a:t>
            </a:r>
            <a:r>
              <a:rPr lang="en-US" sz="2400" dirty="0">
                <a:solidFill>
                  <a:schemeClr val="tx1">
                    <a:lumMod val="65000"/>
                    <a:lumOff val="35000"/>
                  </a:schemeClr>
                </a:solidFill>
                <a:latin typeface="Segoe UI" pitchFamily="34" charset="0"/>
                <a:cs typeface="Segoe UI" pitchFamily="34" charset="0"/>
              </a:rPr>
              <a:t>State </a:t>
            </a:r>
            <a:r>
              <a:rPr lang="en-US" sz="2400" dirty="0" smtClean="0">
                <a:solidFill>
                  <a:schemeClr val="tx1">
                    <a:lumMod val="65000"/>
                    <a:lumOff val="35000"/>
                  </a:schemeClr>
                </a:solidFill>
                <a:latin typeface="Segoe UI" pitchFamily="34" charset="0"/>
                <a:cs typeface="Segoe UI" pitchFamily="34" charset="0"/>
              </a:rPr>
              <a:t>University</a:t>
            </a:r>
          </a:p>
          <a:p>
            <a:pPr marL="1828800" indent="-1828800" algn="l">
              <a:spcBef>
                <a:spcPts val="0"/>
              </a:spcBef>
              <a:spcAft>
                <a:spcPts val="600"/>
              </a:spcAft>
              <a:defRPr/>
            </a:pPr>
            <a:r>
              <a:rPr lang="en-US" sz="2400" dirty="0" smtClean="0">
                <a:solidFill>
                  <a:schemeClr val="tx1">
                    <a:lumMod val="65000"/>
                    <a:lumOff val="35000"/>
                  </a:schemeClr>
                </a:solidFill>
                <a:latin typeface="Segoe UI" pitchFamily="34" charset="0"/>
                <a:cs typeface="Segoe UI" pitchFamily="34" charset="0"/>
              </a:rPr>
              <a:t>	</a:t>
            </a:r>
            <a:r>
              <a:rPr lang="en-US" sz="2400" dirty="0" smtClean="0">
                <a:solidFill>
                  <a:schemeClr val="tx1">
                    <a:lumMod val="65000"/>
                    <a:lumOff val="35000"/>
                  </a:schemeClr>
                </a:solidFill>
                <a:latin typeface="Segoe UI" pitchFamily="34" charset="0"/>
                <a:cs typeface="Segoe UI" pitchFamily="34" charset="0"/>
                <a:hlinkClick r:id="rId2"/>
              </a:rPr>
              <a:t>dkibbe@gsu.edu</a:t>
            </a:r>
            <a:r>
              <a:rPr lang="en-US" sz="2400" dirty="0" smtClean="0">
                <a:solidFill>
                  <a:schemeClr val="tx1">
                    <a:lumMod val="65000"/>
                    <a:lumOff val="35000"/>
                  </a:schemeClr>
                </a:solidFill>
                <a:latin typeface="Segoe UI" pitchFamily="34" charset="0"/>
                <a:cs typeface="Segoe UI" pitchFamily="34" charset="0"/>
              </a:rPr>
              <a:t>    404-413-0287</a:t>
            </a:r>
          </a:p>
        </p:txBody>
      </p:sp>
      <p:cxnSp>
        <p:nvCxnSpPr>
          <p:cNvPr id="5" name="Straight Connector 4"/>
          <p:cNvCxnSpPr/>
          <p:nvPr/>
        </p:nvCxnSpPr>
        <p:spPr>
          <a:xfrm>
            <a:off x="0" y="41148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110031"/>
            <a:ext cx="2011680" cy="623623"/>
          </a:xfrm>
          <a:prstGeom prst="rect">
            <a:avLst/>
          </a:prstGeom>
        </p:spPr>
      </p:pic>
    </p:spTree>
    <p:extLst>
      <p:ext uri="{BB962C8B-B14F-4D97-AF65-F5344CB8AC3E}">
        <p14:creationId xmlns:p14="http://schemas.microsoft.com/office/powerpoint/2010/main" val="650910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00200" y="106362"/>
            <a:ext cx="5029200" cy="731838"/>
          </a:xfrm>
        </p:spPr>
        <p:txBody>
          <a:bodyPr/>
          <a:lstStyle/>
          <a:p>
            <a:r>
              <a:rPr lang="en-US" sz="4000" b="1" dirty="0" smtClean="0">
                <a:latin typeface="Tahoma" panose="020B0604030504040204" pitchFamily="34" charset="0"/>
                <a:ea typeface="Tahoma" panose="020B0604030504040204" pitchFamily="34" charset="0"/>
                <a:cs typeface="Tahoma" panose="020B0604030504040204" pitchFamily="34" charset="0"/>
              </a:rPr>
              <a:t>Obesity Model Tabletop Activity</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txBox="1">
            <a:spLocks noGrp="1"/>
          </p:cNvSpPr>
          <p:nvPr>
            <p:ph idx="1"/>
          </p:nvPr>
        </p:nvSpPr>
        <p:spPr>
          <a:xfrm>
            <a:off x="457200" y="1588663"/>
            <a:ext cx="8229600" cy="4659737"/>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t>Evidence-based Strategies (</a:t>
            </a:r>
            <a:r>
              <a:rPr lang="en-US" sz="2800" i="1" dirty="0" smtClean="0"/>
              <a:t>those that change BMI</a:t>
            </a:r>
            <a:r>
              <a:rPr lang="en-US" sz="2800" b="1" dirty="0" smtClean="0"/>
              <a:t>):  </a:t>
            </a:r>
          </a:p>
          <a:p>
            <a:pPr marL="742950" lvl="1" indent="-285750">
              <a:buFont typeface="Arial" panose="020B0604020202020204" pitchFamily="34" charset="0"/>
              <a:buChar char="•"/>
            </a:pPr>
            <a:r>
              <a:rPr lang="en-US" sz="2800" dirty="0" smtClean="0"/>
              <a:t>School Physical Education, </a:t>
            </a:r>
          </a:p>
          <a:p>
            <a:pPr marL="742950" lvl="1" indent="-285750">
              <a:buFont typeface="Arial" panose="020B0604020202020204" pitchFamily="34" charset="0"/>
              <a:buChar char="•"/>
            </a:pPr>
            <a:r>
              <a:rPr lang="en-US" sz="2800" dirty="0" smtClean="0"/>
              <a:t>Classroom-based Physical Activity,</a:t>
            </a:r>
          </a:p>
          <a:p>
            <a:pPr marL="742950" lvl="1" indent="-285750">
              <a:buFont typeface="Arial" panose="020B0604020202020204" pitchFamily="34" charset="0"/>
              <a:buChar char="•"/>
            </a:pPr>
            <a:r>
              <a:rPr lang="en-US" sz="2800" dirty="0" smtClean="0"/>
              <a:t>Afterschool Physical Activity and Nutrition,</a:t>
            </a:r>
          </a:p>
          <a:p>
            <a:pPr marL="742950" lvl="1" indent="-285750">
              <a:buFont typeface="Arial" panose="020B0604020202020204" pitchFamily="34" charset="0"/>
              <a:buChar char="•"/>
            </a:pPr>
            <a:r>
              <a:rPr lang="en-US" sz="2800" dirty="0" smtClean="0"/>
              <a:t>Preschool Physical Activity and Nutrition</a:t>
            </a:r>
          </a:p>
          <a:p>
            <a:pPr marL="742950" lvl="1" indent="-285750">
              <a:buFont typeface="Arial" panose="020B0604020202020204" pitchFamily="34" charset="0"/>
              <a:buChar char="•"/>
            </a:pPr>
            <a:r>
              <a:rPr lang="en-US" sz="2800" dirty="0" smtClean="0"/>
              <a:t>Competitive Foods in School Nutrition Program,</a:t>
            </a:r>
          </a:p>
          <a:p>
            <a:pPr marL="742950" lvl="1" indent="-285750">
              <a:buFont typeface="Arial" panose="020B0604020202020204" pitchFamily="34" charset="0"/>
              <a:buChar char="•"/>
            </a:pPr>
            <a:r>
              <a:rPr lang="en-US" sz="2800" dirty="0" smtClean="0"/>
              <a:t>Medical Nutrition Therapy</a:t>
            </a:r>
          </a:p>
          <a:p>
            <a:pPr marL="742950" lvl="1" indent="-285750">
              <a:buFont typeface="Arial" panose="020B0604020202020204" pitchFamily="34" charset="0"/>
              <a:buChar char="•"/>
            </a:pPr>
            <a:r>
              <a:rPr lang="en-US" sz="2800" dirty="0" smtClean="0"/>
              <a:t>Breastfeeding</a:t>
            </a:r>
          </a:p>
          <a:p>
            <a:pPr marL="742950" lvl="1" indent="-285750">
              <a:buFont typeface="Arial" panose="020B0604020202020204" pitchFamily="34" charset="0"/>
              <a:buChar char="•"/>
            </a:pPr>
            <a:r>
              <a:rPr lang="en-US" sz="2800" dirty="0" smtClean="0"/>
              <a:t>Safe Routes to Schools</a:t>
            </a:r>
            <a:endParaRPr lang="en-US" sz="2800" dirty="0"/>
          </a:p>
        </p:txBody>
      </p:sp>
      <p:cxnSp>
        <p:nvCxnSpPr>
          <p:cNvPr id="5" name="Straight Connector 4"/>
          <p:cNvCxnSpPr/>
          <p:nvPr/>
        </p:nvCxnSpPr>
        <p:spPr>
          <a:xfrm>
            <a:off x="0" y="14478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6120" y="76200"/>
            <a:ext cx="2011680" cy="623623"/>
          </a:xfrm>
          <a:prstGeom prst="rect">
            <a:avLst/>
          </a:prstGeom>
        </p:spPr>
      </p:pic>
      <p:sp>
        <p:nvSpPr>
          <p:cNvPr id="2" name="TextBox 1"/>
          <p:cNvSpPr txBox="1"/>
          <p:nvPr/>
        </p:nvSpPr>
        <p:spPr>
          <a:xfrm>
            <a:off x="6248400" y="5410200"/>
            <a:ext cx="2209800" cy="461665"/>
          </a:xfrm>
          <a:prstGeom prst="rect">
            <a:avLst/>
          </a:prstGeom>
          <a:noFill/>
        </p:spPr>
        <p:txBody>
          <a:bodyPr wrap="square" rtlCol="0">
            <a:spAutoFit/>
          </a:bodyPr>
          <a:lstStyle/>
          <a:p>
            <a:pPr algn="ctr"/>
            <a:r>
              <a:rPr lang="en-US" sz="2400" b="1" dirty="0" smtClean="0">
                <a:solidFill>
                  <a:srgbClr val="FF0000"/>
                </a:solidFill>
              </a:rPr>
              <a:t>Handout</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1453268"/>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sp>
        <p:nvSpPr>
          <p:cNvPr id="5" name="Rectangle 4"/>
          <p:cNvSpPr/>
          <p:nvPr/>
        </p:nvSpPr>
        <p:spPr>
          <a:xfrm>
            <a:off x="266700" y="1676400"/>
            <a:ext cx="8610600" cy="523220"/>
          </a:xfrm>
          <a:prstGeom prst="rect">
            <a:avLst/>
          </a:prstGeom>
        </p:spPr>
        <p:txBody>
          <a:bodyPr wrap="square">
            <a:spAutoFit/>
          </a:bodyPr>
          <a:lstStyle/>
          <a:p>
            <a:pPr algn="ctr"/>
            <a:r>
              <a:rPr lang="en-US" sz="2800" dirty="0" smtClean="0">
                <a:solidFill>
                  <a:srgbClr val="333333"/>
                </a:solidFill>
                <a:latin typeface="Whitney SSm A"/>
              </a:rPr>
              <a:t>Focus is on systems funded by GA  Legislature</a:t>
            </a:r>
            <a:endParaRPr lang="en-US" sz="2800" dirty="0"/>
          </a:p>
        </p:txBody>
      </p:sp>
      <p:sp>
        <p:nvSpPr>
          <p:cNvPr id="6" name="Rectangle 5"/>
          <p:cNvSpPr/>
          <p:nvPr/>
        </p:nvSpPr>
        <p:spPr>
          <a:xfrm>
            <a:off x="2369127" y="2230959"/>
            <a:ext cx="6477000" cy="4031873"/>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b="1" dirty="0" smtClean="0"/>
              <a:t>Education: </a:t>
            </a:r>
          </a:p>
          <a:p>
            <a:pPr marL="742950" lvl="1" indent="-285750">
              <a:spcAft>
                <a:spcPts val="600"/>
              </a:spcAft>
              <a:buFont typeface="Arial" panose="020B0604020202020204" pitchFamily="34" charset="0"/>
              <a:buChar char="•"/>
            </a:pPr>
            <a:r>
              <a:rPr lang="en-US" sz="2400" dirty="0" smtClean="0"/>
              <a:t>Public Schools</a:t>
            </a:r>
          </a:p>
          <a:p>
            <a:pPr marL="742950" lvl="1" indent="-285750">
              <a:spcAft>
                <a:spcPts val="600"/>
              </a:spcAft>
              <a:buFont typeface="Arial" panose="020B0604020202020204" pitchFamily="34" charset="0"/>
              <a:buChar char="•"/>
            </a:pPr>
            <a:r>
              <a:rPr lang="en-US" sz="2400" dirty="0" smtClean="0"/>
              <a:t>Georgia Pre-K (Lottery $)</a:t>
            </a:r>
          </a:p>
          <a:p>
            <a:pPr marL="742950" lvl="1" indent="-285750">
              <a:spcAft>
                <a:spcPts val="600"/>
              </a:spcAft>
              <a:buFont typeface="Arial" panose="020B0604020202020204" pitchFamily="34" charset="0"/>
              <a:buChar char="•"/>
            </a:pPr>
            <a:r>
              <a:rPr lang="en-US" sz="2400" dirty="0" smtClean="0"/>
              <a:t>Afterschool Programs</a:t>
            </a:r>
          </a:p>
          <a:p>
            <a:pPr marL="285750" indent="-285750">
              <a:spcAft>
                <a:spcPts val="600"/>
              </a:spcAft>
              <a:buFont typeface="Arial" panose="020B0604020202020204" pitchFamily="34" charset="0"/>
              <a:buChar char="•"/>
            </a:pPr>
            <a:r>
              <a:rPr lang="en-US" sz="2400" b="1" dirty="0" smtClean="0"/>
              <a:t>Healthcare: </a:t>
            </a:r>
          </a:p>
          <a:p>
            <a:pPr marL="742950" lvl="1" indent="-285750">
              <a:spcAft>
                <a:spcPts val="600"/>
              </a:spcAft>
              <a:buFont typeface="Arial" panose="020B0604020202020204" pitchFamily="34" charset="0"/>
              <a:buChar char="•"/>
            </a:pPr>
            <a:r>
              <a:rPr lang="en-US" sz="2400" dirty="0" smtClean="0"/>
              <a:t>Medicaid</a:t>
            </a:r>
          </a:p>
          <a:p>
            <a:pPr marL="742950" lvl="1" indent="-285750">
              <a:spcAft>
                <a:spcPts val="600"/>
              </a:spcAft>
              <a:buFont typeface="Arial" panose="020B0604020202020204" pitchFamily="34" charset="0"/>
              <a:buChar char="•"/>
            </a:pPr>
            <a:r>
              <a:rPr lang="en-US" sz="2400" dirty="0" smtClean="0"/>
              <a:t>MCH/WIC</a:t>
            </a:r>
          </a:p>
          <a:p>
            <a:pPr marL="285750" indent="-285750">
              <a:spcAft>
                <a:spcPts val="600"/>
              </a:spcAft>
              <a:buFont typeface="Arial" panose="020B0604020202020204" pitchFamily="34" charset="0"/>
              <a:buChar char="•"/>
            </a:pPr>
            <a:r>
              <a:rPr lang="en-US" sz="2400" b="1" dirty="0" smtClean="0"/>
              <a:t>Transportation:</a:t>
            </a:r>
          </a:p>
          <a:p>
            <a:pPr marL="742950" lvl="1" indent="-285750">
              <a:spcAft>
                <a:spcPts val="600"/>
              </a:spcAft>
              <a:buFont typeface="Arial" panose="020B0604020202020204" pitchFamily="34" charset="0"/>
              <a:buChar char="•"/>
            </a:pPr>
            <a:r>
              <a:rPr lang="en-US" sz="2400" dirty="0" smtClean="0"/>
              <a:t>Safe Routes to Schools</a:t>
            </a:r>
            <a:endParaRPr lang="en-US" sz="2400" dirty="0"/>
          </a:p>
        </p:txBody>
      </p:sp>
      <p:sp>
        <p:nvSpPr>
          <p:cNvPr id="7" name="Title 6"/>
          <p:cNvSpPr txBox="1">
            <a:spLocks/>
          </p:cNvSpPr>
          <p:nvPr/>
        </p:nvSpPr>
        <p:spPr>
          <a:xfrm>
            <a:off x="20782" y="275632"/>
            <a:ext cx="8686800" cy="11430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smtClean="0">
                <a:latin typeface="Tahoma" panose="020B0604030504040204" pitchFamily="34" charset="0"/>
                <a:ea typeface="Tahoma" panose="020B0604030504040204" pitchFamily="34" charset="0"/>
                <a:cs typeface="Tahoma" panose="020B0604030504040204" pitchFamily="34" charset="0"/>
              </a:rPr>
              <a:t>Background: Childhood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Obesity Systems Model</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120" y="76200"/>
            <a:ext cx="2011680" cy="623623"/>
          </a:xfrm>
          <a:prstGeom prst="rect">
            <a:avLst/>
          </a:prstGeom>
        </p:spPr>
      </p:pic>
    </p:spTree>
    <p:extLst>
      <p:ext uri="{BB962C8B-B14F-4D97-AF65-F5344CB8AC3E}">
        <p14:creationId xmlns:p14="http://schemas.microsoft.com/office/powerpoint/2010/main" val="324637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050" y="76200"/>
            <a:ext cx="8686800" cy="1143000"/>
          </a:xfrm>
          <a:noFill/>
        </p:spPr>
        <p:txBody>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Background: Childhood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3200" b="1" dirty="0" smtClean="0">
                <a:latin typeface="Tahoma" panose="020B0604030504040204" pitchFamily="34" charset="0"/>
                <a:ea typeface="Tahoma" panose="020B0604030504040204" pitchFamily="34" charset="0"/>
                <a:cs typeface="Tahoma" panose="020B0604030504040204" pitchFamily="34" charset="0"/>
              </a:rPr>
              <a:t>Obesity Systems Model</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7"/>
          <p:cNvSpPr>
            <a:spLocks noGrp="1"/>
          </p:cNvSpPr>
          <p:nvPr>
            <p:ph idx="1"/>
          </p:nvPr>
        </p:nvSpPr>
        <p:spPr>
          <a:xfrm>
            <a:off x="457200" y="1814776"/>
            <a:ext cx="8458200" cy="4509823"/>
          </a:xfrm>
        </p:spPr>
        <p:txBody>
          <a:bodyPr/>
          <a:lstStyle/>
          <a:p>
            <a:r>
              <a:rPr lang="en-US" sz="2500" b="1" dirty="0" smtClean="0"/>
              <a:t>2007</a:t>
            </a:r>
            <a:r>
              <a:rPr lang="en-US" sz="2500" dirty="0" smtClean="0"/>
              <a:t>:  $ </a:t>
            </a:r>
            <a:r>
              <a:rPr lang="en-US" sz="2500" dirty="0"/>
              <a:t>from the </a:t>
            </a:r>
            <a:r>
              <a:rPr lang="en-US" sz="2500" dirty="0" smtClean="0"/>
              <a:t>Healthcare GA </a:t>
            </a:r>
            <a:r>
              <a:rPr lang="en-US" sz="2500" dirty="0" err="1" smtClean="0"/>
              <a:t>Fdn</a:t>
            </a:r>
            <a:r>
              <a:rPr lang="en-US" sz="2500" dirty="0" smtClean="0"/>
              <a:t> </a:t>
            </a:r>
            <a:r>
              <a:rPr lang="en-US" sz="2500" dirty="0"/>
              <a:t>to build upon the work of the Legislative Health Policy Certificate Program (LHPCP</a:t>
            </a:r>
            <a:r>
              <a:rPr lang="en-US" sz="2500" dirty="0" smtClean="0"/>
              <a:t>)</a:t>
            </a:r>
            <a:endParaRPr lang="en-US" sz="2500" dirty="0"/>
          </a:p>
          <a:p>
            <a:r>
              <a:rPr lang="en-US" sz="2500" dirty="0" smtClean="0"/>
              <a:t>LHPCP participants </a:t>
            </a:r>
            <a:r>
              <a:rPr lang="en-US" sz="2500" dirty="0"/>
              <a:t>chose childhood obesity as an </a:t>
            </a:r>
            <a:r>
              <a:rPr lang="en-US" sz="2500" dirty="0" smtClean="0"/>
              <a:t>“issue of interest”</a:t>
            </a:r>
            <a:endParaRPr lang="en-US" sz="2500" dirty="0"/>
          </a:p>
          <a:p>
            <a:r>
              <a:rPr lang="en-US" sz="2500" dirty="0"/>
              <a:t>T</a:t>
            </a:r>
            <a:r>
              <a:rPr lang="en-US" sz="2500" dirty="0" smtClean="0"/>
              <a:t>eam </a:t>
            </a:r>
            <a:r>
              <a:rPr lang="en-US" sz="2500" dirty="0"/>
              <a:t>of 12 (mostly volunteers) worked for </a:t>
            </a:r>
            <a:r>
              <a:rPr lang="en-US" sz="2500" dirty="0" smtClean="0"/>
              <a:t>5 months </a:t>
            </a:r>
            <a:r>
              <a:rPr lang="en-US" sz="2500" dirty="0"/>
              <a:t>on developing the model </a:t>
            </a:r>
            <a:r>
              <a:rPr lang="en-US" sz="2500" dirty="0" smtClean="0"/>
              <a:t>&amp; supporting </a:t>
            </a:r>
            <a:r>
              <a:rPr lang="en-US" sz="2500" dirty="0"/>
              <a:t>materials</a:t>
            </a:r>
          </a:p>
          <a:p>
            <a:r>
              <a:rPr lang="en-US" sz="2500" dirty="0" smtClean="0"/>
              <a:t>Childhood Obesity Systems Model project provided:</a:t>
            </a:r>
          </a:p>
          <a:p>
            <a:pPr lvl="1"/>
            <a:r>
              <a:rPr lang="en-US" sz="2100" dirty="0" smtClean="0"/>
              <a:t>A </a:t>
            </a:r>
            <a:r>
              <a:rPr lang="en-US" sz="2100" dirty="0"/>
              <a:t>tool for legislators </a:t>
            </a:r>
            <a:r>
              <a:rPr lang="en-US" sz="2100" dirty="0" smtClean="0"/>
              <a:t>to be trained </a:t>
            </a:r>
            <a:r>
              <a:rPr lang="en-US" sz="2100" dirty="0"/>
              <a:t>in basic systems </a:t>
            </a:r>
            <a:endParaRPr lang="en-US" sz="2100" dirty="0" smtClean="0"/>
          </a:p>
          <a:p>
            <a:pPr lvl="1"/>
            <a:r>
              <a:rPr lang="en-US" sz="2100" dirty="0" smtClean="0"/>
              <a:t>An opportunity for more </a:t>
            </a:r>
            <a:r>
              <a:rPr lang="en-US" sz="2100" dirty="0"/>
              <a:t>rigorous discussion about an important policy </a:t>
            </a:r>
            <a:r>
              <a:rPr lang="en-US" sz="2100" dirty="0" smtClean="0"/>
              <a:t>issue</a:t>
            </a:r>
            <a:endParaRPr lang="en-US" sz="2100" dirty="0"/>
          </a:p>
        </p:txBody>
      </p:sp>
      <p:cxnSp>
        <p:nvCxnSpPr>
          <p:cNvPr id="4" name="Straight Connector 3"/>
          <p:cNvCxnSpPr/>
          <p:nvPr/>
        </p:nvCxnSpPr>
        <p:spPr>
          <a:xfrm>
            <a:off x="0" y="13716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6120" y="76200"/>
            <a:ext cx="2011680" cy="623623"/>
          </a:xfrm>
          <a:prstGeom prst="rect">
            <a:avLst/>
          </a:prstGeom>
        </p:spPr>
      </p:pic>
    </p:spTree>
    <p:extLst>
      <p:ext uri="{BB962C8B-B14F-4D97-AF65-F5344CB8AC3E}">
        <p14:creationId xmlns:p14="http://schemas.microsoft.com/office/powerpoint/2010/main" val="2853799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43000" y="318822"/>
            <a:ext cx="6065520" cy="1371600"/>
          </a:xfrm>
        </p:spPr>
        <p:txBody>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Background: Childhood </a:t>
            </a:r>
            <a:r>
              <a:rPr lang="en-US" sz="3200" b="1" dirty="0">
                <a:latin typeface="Tahoma" panose="020B0604030504040204" pitchFamily="34" charset="0"/>
                <a:ea typeface="Tahoma" panose="020B0604030504040204" pitchFamily="34" charset="0"/>
                <a:cs typeface="Tahoma" panose="020B0604030504040204" pitchFamily="34" charset="0"/>
              </a:rPr>
              <a:t>Obesity Model</a:t>
            </a:r>
          </a:p>
        </p:txBody>
      </p:sp>
      <p:sp>
        <p:nvSpPr>
          <p:cNvPr id="8" name="Content Placeholder 7"/>
          <p:cNvSpPr>
            <a:spLocks noGrp="1"/>
          </p:cNvSpPr>
          <p:nvPr>
            <p:ph idx="1"/>
          </p:nvPr>
        </p:nvSpPr>
        <p:spPr>
          <a:xfrm>
            <a:off x="457200" y="1828800"/>
            <a:ext cx="8458200" cy="4525963"/>
          </a:xfrm>
        </p:spPr>
        <p:txBody>
          <a:bodyPr/>
          <a:lstStyle/>
          <a:p>
            <a:r>
              <a:rPr lang="en-US" b="1" dirty="0" smtClean="0"/>
              <a:t>2014</a:t>
            </a:r>
            <a:r>
              <a:rPr lang="en-US" dirty="0" smtClean="0"/>
              <a:t>: GHPC </a:t>
            </a:r>
            <a:r>
              <a:rPr lang="en-US" dirty="0"/>
              <a:t>received </a:t>
            </a:r>
            <a:r>
              <a:rPr lang="en-US" dirty="0" smtClean="0"/>
              <a:t>grants from Woodruff </a:t>
            </a:r>
            <a:r>
              <a:rPr lang="en-US" dirty="0" err="1" smtClean="0"/>
              <a:t>Fdn</a:t>
            </a:r>
            <a:r>
              <a:rPr lang="en-US" dirty="0" smtClean="0"/>
              <a:t> &amp; GDPH to update the model</a:t>
            </a:r>
            <a:endParaRPr lang="en-US" dirty="0"/>
          </a:p>
          <a:p>
            <a:pPr lvl="1"/>
            <a:r>
              <a:rPr lang="en-US" dirty="0"/>
              <a:t>Updated literature reviews for “assumptions documents” for all levers/interventions</a:t>
            </a:r>
          </a:p>
          <a:p>
            <a:pPr lvl="1"/>
            <a:r>
              <a:rPr lang="en-US" dirty="0" smtClean="0"/>
              <a:t>Fitness assessment data collected on GA </a:t>
            </a:r>
            <a:r>
              <a:rPr lang="en-US" dirty="0"/>
              <a:t>students 2011 to </a:t>
            </a:r>
            <a:r>
              <a:rPr lang="en-US" dirty="0" smtClean="0"/>
              <a:t>2014 </a:t>
            </a:r>
            <a:r>
              <a:rPr lang="en-US" dirty="0"/>
              <a:t>informs </a:t>
            </a:r>
            <a:r>
              <a:rPr lang="en-US" dirty="0" smtClean="0"/>
              <a:t>the model </a:t>
            </a:r>
          </a:p>
          <a:p>
            <a:pPr lvl="1"/>
            <a:r>
              <a:rPr lang="en-US" i="1" dirty="0" smtClean="0"/>
              <a:t>New Levers Added</a:t>
            </a:r>
            <a:r>
              <a:rPr lang="en-US" dirty="0" smtClean="0"/>
              <a:t>: Breastfeeding, Classroom-based physical activity, Recess</a:t>
            </a:r>
            <a:endParaRPr lang="en-US" dirty="0"/>
          </a:p>
        </p:txBody>
      </p:sp>
      <p:cxnSp>
        <p:nvCxnSpPr>
          <p:cNvPr id="4" name="Straight Connector 3"/>
          <p:cNvCxnSpPr/>
          <p:nvPr/>
        </p:nvCxnSpPr>
        <p:spPr>
          <a:xfrm>
            <a:off x="0" y="15240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120" y="76200"/>
            <a:ext cx="2011680" cy="623623"/>
          </a:xfrm>
          <a:prstGeom prst="rect">
            <a:avLst/>
          </a:prstGeom>
        </p:spPr>
      </p:pic>
    </p:spTree>
    <p:extLst>
      <p:ext uri="{BB962C8B-B14F-4D97-AF65-F5344CB8AC3E}">
        <p14:creationId xmlns:p14="http://schemas.microsoft.com/office/powerpoint/2010/main" val="32631973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28600"/>
            <a:ext cx="8229600" cy="1143000"/>
          </a:xfrm>
        </p:spPr>
        <p:txBody>
          <a:bodyPr>
            <a:normAutofit/>
          </a:bodyPr>
          <a:lstStyle/>
          <a:p>
            <a:pPr eaLnBrk="1" hangingPunct="1"/>
            <a:r>
              <a:rPr lang="en-US" sz="4800" b="1" dirty="0" smtClean="0">
                <a:latin typeface="Tahoma" panose="020B0604030504040204" pitchFamily="34" charset="0"/>
                <a:ea typeface="Tahoma" panose="020B0604030504040204" pitchFamily="34" charset="0"/>
                <a:cs typeface="Tahoma" panose="020B0604030504040204" pitchFamily="34" charset="0"/>
              </a:rPr>
              <a:t>Activity</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22531" name="Rectangle 3"/>
          <p:cNvSpPr>
            <a:spLocks noGrp="1" noChangeArrowheads="1"/>
          </p:cNvSpPr>
          <p:nvPr>
            <p:ph type="body" idx="1"/>
          </p:nvPr>
        </p:nvSpPr>
        <p:spPr>
          <a:xfrm>
            <a:off x="533400" y="1981200"/>
            <a:ext cx="8229600" cy="4525963"/>
          </a:xfrm>
        </p:spPr>
        <p:txBody>
          <a:bodyPr/>
          <a:lstStyle/>
          <a:p>
            <a:pPr marL="609600" indent="-609600" eaLnBrk="1" hangingPunct="1">
              <a:spcAft>
                <a:spcPts val="1200"/>
              </a:spcAft>
              <a:buFontTx/>
              <a:buAutoNum type="arabicPeriod"/>
            </a:pPr>
            <a:r>
              <a:rPr lang="en-US" dirty="0"/>
              <a:t>Choose a </a:t>
            </a:r>
            <a:r>
              <a:rPr lang="en-US" dirty="0">
                <a:solidFill>
                  <a:srgbClr val="0F1FE8"/>
                </a:solidFill>
              </a:rPr>
              <a:t>preferred </a:t>
            </a:r>
            <a:r>
              <a:rPr lang="en-US" dirty="0" smtClean="0">
                <a:solidFill>
                  <a:srgbClr val="0F1FE8"/>
                </a:solidFill>
              </a:rPr>
              <a:t>policy</a:t>
            </a:r>
            <a:endParaRPr lang="en-US" dirty="0"/>
          </a:p>
          <a:p>
            <a:pPr marL="609600" indent="-609600" eaLnBrk="1" hangingPunct="1">
              <a:spcAft>
                <a:spcPts val="1200"/>
              </a:spcAft>
              <a:buFontTx/>
              <a:buAutoNum type="arabicPeriod"/>
            </a:pPr>
            <a:r>
              <a:rPr lang="en-US" dirty="0" smtClean="0"/>
              <a:t>Graph what you think will happen to Childhood Obesity Prevalence over 20 years</a:t>
            </a:r>
          </a:p>
          <a:p>
            <a:pPr marL="1409700" lvl="2" indent="-609600">
              <a:spcAft>
                <a:spcPts val="1200"/>
              </a:spcAft>
            </a:pPr>
            <a:r>
              <a:rPr lang="en-US" b="1" dirty="0" smtClean="0"/>
              <a:t>Starting = 18%</a:t>
            </a:r>
          </a:p>
          <a:p>
            <a:pPr marL="1409700" lvl="2" indent="-609600">
              <a:spcAft>
                <a:spcPts val="1200"/>
              </a:spcAft>
            </a:pPr>
            <a:r>
              <a:rPr lang="en-US" b="1" dirty="0" smtClean="0"/>
              <a:t>Ending = </a:t>
            </a:r>
            <a:r>
              <a:rPr lang="en-US" b="1" u="sng" dirty="0" smtClean="0"/>
              <a:t>? ? </a:t>
            </a:r>
            <a:r>
              <a:rPr lang="en-US" b="1" dirty="0" smtClean="0"/>
              <a:t>%</a:t>
            </a:r>
            <a:endParaRPr lang="en-US" b="1" dirty="0"/>
          </a:p>
          <a:p>
            <a:pPr marL="609600" indent="-609600" eaLnBrk="1" hangingPunct="1">
              <a:spcAft>
                <a:spcPts val="1200"/>
              </a:spcAft>
              <a:buFontTx/>
              <a:buAutoNum type="arabicPeriod"/>
            </a:pPr>
            <a:r>
              <a:rPr lang="en-US" dirty="0">
                <a:solidFill>
                  <a:srgbClr val="0F1FE8"/>
                </a:solidFill>
              </a:rPr>
              <a:t>Combine policies</a:t>
            </a:r>
            <a:r>
              <a:rPr lang="en-US" dirty="0"/>
              <a:t> to come up with a “preferred set” of recommendations</a:t>
            </a:r>
          </a:p>
        </p:txBody>
      </p:sp>
      <p:cxnSp>
        <p:nvCxnSpPr>
          <p:cNvPr id="5" name="Straight Connector 4"/>
          <p:cNvCxnSpPr/>
          <p:nvPr/>
        </p:nvCxnSpPr>
        <p:spPr>
          <a:xfrm>
            <a:off x="0" y="14478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290778"/>
            <a:ext cx="2011680" cy="623623"/>
          </a:xfrm>
          <a:prstGeom prst="rect">
            <a:avLst/>
          </a:prstGeom>
        </p:spPr>
      </p:pic>
    </p:spTree>
    <p:extLst>
      <p:ext uri="{BB962C8B-B14F-4D97-AF65-F5344CB8AC3E}">
        <p14:creationId xmlns:p14="http://schemas.microsoft.com/office/powerpoint/2010/main" val="1597298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554" name="Group 18"/>
          <p:cNvGrpSpPr>
            <a:grpSpLocks/>
          </p:cNvGrpSpPr>
          <p:nvPr/>
        </p:nvGrpSpPr>
        <p:grpSpPr bwMode="auto">
          <a:xfrm>
            <a:off x="3505200" y="1981200"/>
            <a:ext cx="5334000" cy="3200400"/>
            <a:chOff x="2208" y="1296"/>
            <a:chExt cx="3360" cy="2016"/>
          </a:xfrm>
        </p:grpSpPr>
        <p:grpSp>
          <p:nvGrpSpPr>
            <p:cNvPr id="23561" name="Group 14"/>
            <p:cNvGrpSpPr>
              <a:grpSpLocks/>
            </p:cNvGrpSpPr>
            <p:nvPr/>
          </p:nvGrpSpPr>
          <p:grpSpPr bwMode="auto">
            <a:xfrm>
              <a:off x="2208" y="1296"/>
              <a:ext cx="3360" cy="2016"/>
              <a:chOff x="2352" y="1296"/>
              <a:chExt cx="3264" cy="1756"/>
            </a:xfrm>
          </p:grpSpPr>
          <p:sp>
            <p:nvSpPr>
              <p:cNvPr id="23564" name="Rectangle 11"/>
              <p:cNvSpPr>
                <a:spLocks noChangeArrowheads="1"/>
              </p:cNvSpPr>
              <p:nvPr/>
            </p:nvSpPr>
            <p:spPr bwMode="auto">
              <a:xfrm>
                <a:off x="2352" y="1296"/>
                <a:ext cx="384" cy="172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65" name="Rectangle 12"/>
              <p:cNvSpPr>
                <a:spLocks noChangeArrowheads="1"/>
              </p:cNvSpPr>
              <p:nvPr/>
            </p:nvSpPr>
            <p:spPr bwMode="auto">
              <a:xfrm>
                <a:off x="2448" y="2812"/>
                <a:ext cx="3168" cy="24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66" name="Rectangle 13"/>
              <p:cNvSpPr>
                <a:spLocks noChangeArrowheads="1"/>
              </p:cNvSpPr>
              <p:nvPr/>
            </p:nvSpPr>
            <p:spPr bwMode="auto">
              <a:xfrm>
                <a:off x="2400" y="1344"/>
                <a:ext cx="3168" cy="96"/>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3560" name="Rectangle 17"/>
            <p:cNvSpPr>
              <a:spLocks noChangeArrowheads="1"/>
            </p:cNvSpPr>
            <p:nvPr/>
          </p:nvSpPr>
          <p:spPr bwMode="auto">
            <a:xfrm>
              <a:off x="3102" y="1296"/>
              <a:ext cx="1928" cy="192"/>
            </a:xfrm>
            <a:prstGeom prst="rect">
              <a:avLst/>
            </a:prstGeom>
            <a:noFill/>
            <a:ln w="9525">
              <a:noFill/>
              <a:miter lim="800000"/>
              <a:headEnd/>
              <a:tailEnd/>
            </a:ln>
          </p:spPr>
          <p:txBody>
            <a:bodyPr wrap="none">
              <a:prstTxWarp prst="textNoShape">
                <a:avLst/>
              </a:prstTxWarp>
              <a:spAutoFit/>
            </a:bodyPr>
            <a:lstStyle/>
            <a:p>
              <a:pPr algn="ctr"/>
              <a:r>
                <a:rPr lang="en-US" sz="1400"/>
                <a:t>Obesity % of Population (Ages 0-18)</a:t>
              </a:r>
            </a:p>
          </p:txBody>
        </p:sp>
      </p:grpSp>
      <p:sp>
        <p:nvSpPr>
          <p:cNvPr id="23555" name="Rectangle 2"/>
          <p:cNvSpPr>
            <a:spLocks noGrp="1" noChangeArrowheads="1"/>
          </p:cNvSpPr>
          <p:nvPr>
            <p:ph type="title"/>
          </p:nvPr>
        </p:nvSpPr>
        <p:spPr/>
        <p:txBody>
          <a:bodyPr/>
          <a:lstStyle/>
          <a:p>
            <a:pPr eaLnBrk="1" hangingPunct="1"/>
            <a:r>
              <a:rPr lang="en-US" b="1" dirty="0" smtClean="0">
                <a:latin typeface="Tahoma" panose="020B0604030504040204" pitchFamily="34" charset="0"/>
                <a:ea typeface="Tahoma" panose="020B0604030504040204" pitchFamily="34" charset="0"/>
                <a:cs typeface="Tahoma" panose="020B0604030504040204" pitchFamily="34" charset="0"/>
              </a:rPr>
              <a:t>Preferred </a:t>
            </a:r>
            <a:r>
              <a:rPr lang="en-US" b="1" dirty="0">
                <a:latin typeface="Tahoma" panose="020B0604030504040204" pitchFamily="34" charset="0"/>
                <a:ea typeface="Tahoma" panose="020B0604030504040204" pitchFamily="34" charset="0"/>
                <a:cs typeface="Tahoma" panose="020B0604030504040204" pitchFamily="34" charset="0"/>
              </a:rPr>
              <a:t>“only one” policy</a:t>
            </a:r>
          </a:p>
        </p:txBody>
      </p:sp>
      <p:sp>
        <p:nvSpPr>
          <p:cNvPr id="23556" name="Rectangle 3"/>
          <p:cNvSpPr>
            <a:spLocks noGrp="1" noChangeArrowheads="1"/>
          </p:cNvSpPr>
          <p:nvPr>
            <p:ph type="body" idx="1"/>
          </p:nvPr>
        </p:nvSpPr>
        <p:spPr>
          <a:xfrm>
            <a:off x="533400" y="1752600"/>
            <a:ext cx="2971800" cy="4343400"/>
          </a:xfrm>
        </p:spPr>
        <p:txBody>
          <a:bodyPr>
            <a:normAutofit/>
          </a:bodyPr>
          <a:lstStyle/>
          <a:p>
            <a:pPr eaLnBrk="1" hangingPunct="1">
              <a:buFontTx/>
              <a:buNone/>
            </a:pPr>
            <a:r>
              <a:rPr lang="en-US" sz="2000" u="sng" dirty="0"/>
              <a:t>In your small groups…</a:t>
            </a:r>
          </a:p>
          <a:p>
            <a:pPr eaLnBrk="1" hangingPunct="1"/>
            <a:r>
              <a:rPr lang="en-US" sz="2000" dirty="0"/>
              <a:t>Write down your preferred policy</a:t>
            </a:r>
          </a:p>
          <a:p>
            <a:pPr eaLnBrk="1" hangingPunct="1"/>
            <a:r>
              <a:rPr lang="en-US" sz="2000" dirty="0"/>
              <a:t>On the graph, </a:t>
            </a:r>
            <a:r>
              <a:rPr lang="en-US" sz="2000" dirty="0">
                <a:solidFill>
                  <a:srgbClr val="0F1FE8"/>
                </a:solidFill>
              </a:rPr>
              <a:t>sketch your prediction</a:t>
            </a:r>
            <a:r>
              <a:rPr lang="en-US" sz="2000" dirty="0"/>
              <a:t> on how the obesity % will change over the next 10 years, compared to the baseline (blue line).</a:t>
            </a:r>
          </a:p>
          <a:p>
            <a:pPr eaLnBrk="1" hangingPunct="1"/>
            <a:endParaRPr lang="en-US" sz="2000" dirty="0"/>
          </a:p>
        </p:txBody>
      </p:sp>
      <p:sp>
        <p:nvSpPr>
          <p:cNvPr id="23557" name="Rectangle 4"/>
          <p:cNvSpPr>
            <a:spLocks noChangeArrowheads="1"/>
          </p:cNvSpPr>
          <p:nvPr/>
        </p:nvSpPr>
        <p:spPr bwMode="auto">
          <a:xfrm>
            <a:off x="3624262" y="1371600"/>
            <a:ext cx="4775090" cy="461665"/>
          </a:xfrm>
          <a:prstGeom prst="rect">
            <a:avLst/>
          </a:prstGeom>
          <a:noFill/>
          <a:ln w="9525">
            <a:noFill/>
            <a:miter lim="800000"/>
            <a:headEnd/>
            <a:tailEnd/>
          </a:ln>
        </p:spPr>
        <p:txBody>
          <a:bodyPr wrap="none">
            <a:prstTxWarp prst="textNoShape">
              <a:avLst/>
            </a:prstTxWarp>
            <a:spAutoFit/>
          </a:bodyPr>
          <a:lstStyle/>
          <a:p>
            <a:r>
              <a:rPr lang="en-US" sz="2400" dirty="0"/>
              <a:t>Preferred Policy_________________</a:t>
            </a:r>
          </a:p>
        </p:txBody>
      </p:sp>
      <p:sp>
        <p:nvSpPr>
          <p:cNvPr id="23558" name="Rectangle 10"/>
          <p:cNvSpPr>
            <a:spLocks noChangeArrowheads="1"/>
          </p:cNvSpPr>
          <p:nvPr/>
        </p:nvSpPr>
        <p:spPr bwMode="auto">
          <a:xfrm>
            <a:off x="685800" y="4762500"/>
            <a:ext cx="7848600" cy="1949450"/>
          </a:xfrm>
          <a:prstGeom prst="rect">
            <a:avLst/>
          </a:prstGeom>
          <a:noFill/>
          <a:ln w="9525">
            <a:noFill/>
            <a:miter lim="800000"/>
            <a:headEnd/>
            <a:tailEnd/>
          </a:ln>
        </p:spPr>
        <p:txBody>
          <a:bodyPr>
            <a:prstTxWarp prst="textNoShape">
              <a:avLst/>
            </a:prstTxWarp>
            <a:spAutoFit/>
          </a:bodyPr>
          <a:lstStyle/>
          <a:p>
            <a:pPr marL="344488" indent="-344488" eaLnBrk="1" hangingPunct="1">
              <a:lnSpc>
                <a:spcPct val="90000"/>
              </a:lnSpc>
              <a:spcBef>
                <a:spcPct val="20000"/>
              </a:spcBef>
              <a:buFontTx/>
              <a:buChar char="•"/>
            </a:pPr>
            <a:r>
              <a:rPr lang="en-US" sz="1800" dirty="0">
                <a:solidFill>
                  <a:srgbClr val="0F1FE8"/>
                </a:solidFill>
              </a:rPr>
              <a:t>Why</a:t>
            </a:r>
            <a:r>
              <a:rPr lang="en-US" sz="1800" dirty="0"/>
              <a:t> do you </a:t>
            </a:r>
            <a:r>
              <a:rPr lang="en-US" sz="1800" dirty="0">
                <a:solidFill>
                  <a:srgbClr val="0F1FE8"/>
                </a:solidFill>
              </a:rPr>
              <a:t>expect</a:t>
            </a:r>
            <a:r>
              <a:rPr lang="en-US" sz="1800" dirty="0"/>
              <a:t> this change? </a:t>
            </a:r>
            <a:r>
              <a:rPr lang="en-US" sz="1400" dirty="0"/>
              <a:t>____________________________________________________________________________________________________________________________________________________</a:t>
            </a:r>
            <a:endParaRPr lang="en-US" sz="1800" dirty="0"/>
          </a:p>
          <a:p>
            <a:pPr marL="344488" indent="-344488" eaLnBrk="1" hangingPunct="1">
              <a:lnSpc>
                <a:spcPct val="90000"/>
              </a:lnSpc>
              <a:spcBef>
                <a:spcPct val="20000"/>
              </a:spcBef>
              <a:buFontTx/>
              <a:buChar char="•"/>
            </a:pPr>
            <a:r>
              <a:rPr lang="en-US" sz="1800" dirty="0">
                <a:solidFill>
                  <a:srgbClr val="0F1FE8"/>
                </a:solidFill>
              </a:rPr>
              <a:t>What</a:t>
            </a:r>
            <a:r>
              <a:rPr lang="en-US" sz="1800" dirty="0"/>
              <a:t> are the </a:t>
            </a:r>
            <a:r>
              <a:rPr lang="en-US" sz="1800" dirty="0">
                <a:solidFill>
                  <a:srgbClr val="0F1FE8"/>
                </a:solidFill>
              </a:rPr>
              <a:t>financial</a:t>
            </a:r>
            <a:r>
              <a:rPr lang="en-US" sz="1800" dirty="0"/>
              <a:t> </a:t>
            </a:r>
            <a:r>
              <a:rPr lang="en-US" sz="1800" dirty="0">
                <a:solidFill>
                  <a:srgbClr val="0F1FE8"/>
                </a:solidFill>
              </a:rPr>
              <a:t>implications</a:t>
            </a:r>
            <a:r>
              <a:rPr lang="en-US" sz="1800" dirty="0"/>
              <a:t> of this policy? </a:t>
            </a:r>
            <a:r>
              <a:rPr lang="en-US" sz="1400" dirty="0"/>
              <a:t>____________________________________________________________________________________________________________________________________________________</a:t>
            </a:r>
          </a:p>
          <a:p>
            <a:pPr marL="344488" indent="-344488" algn="ctr" eaLnBrk="1" hangingPunct="1">
              <a:lnSpc>
                <a:spcPct val="90000"/>
              </a:lnSpc>
              <a:spcBef>
                <a:spcPct val="20000"/>
              </a:spcBef>
            </a:pPr>
            <a:r>
              <a:rPr lang="en-US" sz="1400" i="1" dirty="0">
                <a:solidFill>
                  <a:srgbClr val="0F1FE8"/>
                </a:solidFill>
              </a:rPr>
              <a:t>Now test it and record your observations in the first row on the following page</a:t>
            </a:r>
            <a:endParaRPr lang="en-US" sz="1800" i="1" dirty="0">
              <a:solidFill>
                <a:srgbClr val="0F1FE8"/>
              </a:solidFill>
            </a:endParaRPr>
          </a:p>
          <a:p>
            <a:pPr marL="344488" indent="-344488" eaLnBrk="1" hangingPunct="1">
              <a:lnSpc>
                <a:spcPct val="90000"/>
              </a:lnSpc>
              <a:spcBef>
                <a:spcPct val="20000"/>
              </a:spcBef>
            </a:pPr>
            <a:endParaRPr lang="en-US" sz="1800" dirty="0"/>
          </a:p>
        </p:txBody>
      </p:sp>
      <p:pic>
        <p:nvPicPr>
          <p:cNvPr id="2" name="Picture 1" descr="CO_Lab_stm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286000"/>
            <a:ext cx="4373218" cy="2514600"/>
          </a:xfrm>
          <a:prstGeom prst="rect">
            <a:avLst/>
          </a:prstGeom>
          <a:ln w="19050" cap="sq" cmpd="sng">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80876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229600" cy="731838"/>
          </a:xfrm>
        </p:spPr>
        <p:txBody>
          <a:bodyPr/>
          <a:lstStyle/>
          <a:p>
            <a:r>
              <a:rPr lang="en-US" sz="5400" b="1" dirty="0" smtClean="0"/>
              <a:t>Who wants to test their policy in the model?!</a:t>
            </a:r>
            <a:endParaRPr lang="en-US" sz="5400" b="1" dirty="0"/>
          </a:p>
        </p:txBody>
      </p:sp>
      <p:pic>
        <p:nvPicPr>
          <p:cNvPr id="3" name="Picture 2"/>
          <p:cNvPicPr>
            <a:picLocks noChangeAspect="1"/>
          </p:cNvPicPr>
          <p:nvPr/>
        </p:nvPicPr>
        <p:blipFill rotWithShape="1">
          <a:blip r:embed="rId2"/>
          <a:srcRect l="23333" t="24444" r="5833" b="13333"/>
          <a:stretch/>
        </p:blipFill>
        <p:spPr>
          <a:xfrm>
            <a:off x="2438400" y="2743200"/>
            <a:ext cx="5181600" cy="3413760"/>
          </a:xfrm>
          <a:prstGeom prst="rect">
            <a:avLst/>
          </a:prstGeom>
        </p:spPr>
      </p:pic>
    </p:spTree>
    <p:extLst>
      <p:ext uri="{BB962C8B-B14F-4D97-AF65-F5344CB8AC3E}">
        <p14:creationId xmlns:p14="http://schemas.microsoft.com/office/powerpoint/2010/main" val="6515420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247650" y="76199"/>
            <a:ext cx="8682990" cy="887743"/>
          </a:xfrm>
        </p:spPr>
        <p:txBody>
          <a:bodyPr>
            <a:normAutofit fontScale="70000" lnSpcReduction="20000"/>
          </a:bodyPr>
          <a:lstStyle/>
          <a:p>
            <a:r>
              <a:rPr lang="en-US" b="1" dirty="0" smtClean="0">
                <a:solidFill>
                  <a:schemeClr val="tx1"/>
                </a:solidFill>
              </a:rPr>
              <a:t>EXAMPLE:  </a:t>
            </a:r>
            <a:r>
              <a:rPr lang="en-US" dirty="0" smtClean="0">
                <a:solidFill>
                  <a:schemeClr val="tx1"/>
                </a:solidFill>
              </a:rPr>
              <a:t>Georgia Childhood Obesity Systems Model</a:t>
            </a:r>
          </a:p>
          <a:p>
            <a:r>
              <a:rPr lang="en-US" b="1" i="1" dirty="0" smtClean="0">
                <a:solidFill>
                  <a:srgbClr val="FF0000"/>
                </a:solidFill>
              </a:rPr>
              <a:t>Single Intervention:</a:t>
            </a:r>
            <a:r>
              <a:rPr lang="en-US" dirty="0" smtClean="0">
                <a:solidFill>
                  <a:srgbClr val="FF0000"/>
                </a:solidFill>
              </a:rPr>
              <a:t> </a:t>
            </a:r>
            <a:r>
              <a:rPr lang="en-US" i="1" dirty="0" smtClean="0">
                <a:solidFill>
                  <a:srgbClr val="FF0000"/>
                </a:solidFill>
              </a:rPr>
              <a:t>50% of GA Elementary Classrooms Integrate PA</a:t>
            </a:r>
            <a:endParaRPr lang="en-US" i="1" dirty="0">
              <a:solidFill>
                <a:srgbClr val="FF0000"/>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01" t="10200" r="14249" b="11801"/>
          <a:stretch/>
        </p:blipFill>
        <p:spPr bwMode="auto">
          <a:xfrm>
            <a:off x="304800" y="838200"/>
            <a:ext cx="8294076"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rot="5400000">
            <a:off x="6259951" y="3088273"/>
            <a:ext cx="5143500" cy="338554"/>
          </a:xfrm>
          <a:prstGeom prst="rect">
            <a:avLst/>
          </a:prstGeom>
          <a:noFill/>
        </p:spPr>
        <p:txBody>
          <a:bodyPr wrap="square" rtlCol="0">
            <a:spAutoFit/>
          </a:bodyPr>
          <a:lstStyle/>
          <a:p>
            <a:pPr algn="r"/>
            <a:r>
              <a:rPr lang="en-US" sz="1600" i="1" dirty="0" smtClean="0"/>
              <a:t>Courtesy of Georgia Health Policy Center</a:t>
            </a:r>
            <a:endParaRPr lang="en-US" sz="1600" i="1" dirty="0"/>
          </a:p>
        </p:txBody>
      </p:sp>
    </p:spTree>
    <p:extLst>
      <p:ext uri="{BB962C8B-B14F-4D97-AF65-F5344CB8AC3E}">
        <p14:creationId xmlns:p14="http://schemas.microsoft.com/office/powerpoint/2010/main" val="4129692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2"/>
          <p:cNvSpPr txBox="1">
            <a:spLocks/>
          </p:cNvSpPr>
          <p:nvPr/>
        </p:nvSpPr>
        <p:spPr>
          <a:xfrm>
            <a:off x="152400" y="228600"/>
            <a:ext cx="8763000" cy="11163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smtClean="0"/>
              <a:t>EXAMPLE:  Childhood Obesity Systems Model </a:t>
            </a:r>
            <a:r>
              <a:rPr lang="en-US" sz="2000" b="1" i="1" dirty="0" smtClean="0"/>
              <a:t>“Power Up for 30” Interventions:</a:t>
            </a:r>
            <a:r>
              <a:rPr lang="en-US" sz="2000" dirty="0" smtClean="0"/>
              <a:t> </a:t>
            </a:r>
            <a:r>
              <a:rPr lang="en-US" sz="2000" i="1" dirty="0" smtClean="0">
                <a:solidFill>
                  <a:srgbClr val="FF0000"/>
                </a:solidFill>
              </a:rPr>
              <a:t>50% of GA ES Classrooms Integrate PA, 95% of ES students get mandated PE time, Afterschool PA in 30% of students, Recess MVPA time enhanced</a:t>
            </a:r>
            <a:endParaRPr lang="en-US" sz="2000" i="1" dirty="0">
              <a:solidFill>
                <a:srgbClr val="FF000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01" t="10545" r="14431" b="11818"/>
          <a:stretch/>
        </p:blipFill>
        <p:spPr bwMode="auto">
          <a:xfrm>
            <a:off x="433554" y="1219200"/>
            <a:ext cx="8200691" cy="563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93002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3492"/>
            <a:ext cx="8229600" cy="808038"/>
          </a:xfrm>
        </p:spPr>
        <p:txBody>
          <a:bodyPr/>
          <a:lstStyle/>
          <a:p>
            <a:r>
              <a:rPr lang="en-US" b="1" dirty="0" smtClean="0">
                <a:solidFill>
                  <a:srgbClr val="0070C0"/>
                </a:solidFill>
                <a:effectLst>
                  <a:outerShdw blurRad="38100" dist="38100" dir="2700000" algn="tl">
                    <a:srgbClr val="000000">
                      <a:alpha val="43137"/>
                    </a:srgbClr>
                  </a:outerShdw>
                </a:effectLst>
              </a:rPr>
              <a:t>Stand if you think it’s…</a:t>
            </a:r>
            <a:endParaRPr lang="en-US"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7184" y="1782764"/>
            <a:ext cx="1981200" cy="609600"/>
          </a:xfrm>
        </p:spPr>
        <p:txBody>
          <a:bodyPr/>
          <a:lstStyle/>
          <a:p>
            <a:pPr marL="0" indent="0">
              <a:buNone/>
            </a:pPr>
            <a:r>
              <a:rPr lang="en-US" b="1" dirty="0" smtClean="0"/>
              <a:t>Fast Food</a:t>
            </a:r>
            <a:endParaRPr lang="en-US" b="1" dirty="0"/>
          </a:p>
        </p:txBody>
      </p:sp>
      <p:sp>
        <p:nvSpPr>
          <p:cNvPr id="4" name="Content Placeholder 2"/>
          <p:cNvSpPr txBox="1">
            <a:spLocks/>
          </p:cNvSpPr>
          <p:nvPr/>
        </p:nvSpPr>
        <p:spPr>
          <a:xfrm>
            <a:off x="474784" y="2524935"/>
            <a:ext cx="2497015"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Video Games</a:t>
            </a:r>
            <a:endParaRPr lang="en-US" b="1" dirty="0"/>
          </a:p>
        </p:txBody>
      </p:sp>
      <p:sp>
        <p:nvSpPr>
          <p:cNvPr id="5" name="Content Placeholder 2"/>
          <p:cNvSpPr txBox="1">
            <a:spLocks/>
          </p:cNvSpPr>
          <p:nvPr/>
        </p:nvSpPr>
        <p:spPr>
          <a:xfrm>
            <a:off x="474784" y="3395607"/>
            <a:ext cx="42672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Less PE &amp; Recess</a:t>
            </a:r>
            <a:endParaRPr lang="en-US" b="1" dirty="0"/>
          </a:p>
        </p:txBody>
      </p:sp>
      <p:sp>
        <p:nvSpPr>
          <p:cNvPr id="6" name="Content Placeholder 2"/>
          <p:cNvSpPr txBox="1">
            <a:spLocks/>
          </p:cNvSpPr>
          <p:nvPr/>
        </p:nvSpPr>
        <p:spPr>
          <a:xfrm>
            <a:off x="4300671" y="4892355"/>
            <a:ext cx="46482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Computer/Smart Phones</a:t>
            </a:r>
            <a:endParaRPr lang="en-US" b="1" dirty="0"/>
          </a:p>
        </p:txBody>
      </p:sp>
      <p:sp>
        <p:nvSpPr>
          <p:cNvPr id="7" name="Content Placeholder 2"/>
          <p:cNvSpPr txBox="1">
            <a:spLocks/>
          </p:cNvSpPr>
          <p:nvPr/>
        </p:nvSpPr>
        <p:spPr>
          <a:xfrm>
            <a:off x="4970584" y="1832555"/>
            <a:ext cx="34290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Sugary Beverages</a:t>
            </a:r>
            <a:endParaRPr lang="en-US" b="1" dirty="0"/>
          </a:p>
        </p:txBody>
      </p:sp>
      <p:sp>
        <p:nvSpPr>
          <p:cNvPr id="9" name="Content Placeholder 2"/>
          <p:cNvSpPr txBox="1">
            <a:spLocks/>
          </p:cNvSpPr>
          <p:nvPr/>
        </p:nvSpPr>
        <p:spPr>
          <a:xfrm>
            <a:off x="4800600" y="2553653"/>
            <a:ext cx="42672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Lack of Outdoor Play</a:t>
            </a:r>
            <a:endParaRPr lang="en-US" b="1" dirty="0"/>
          </a:p>
        </p:txBody>
      </p:sp>
      <p:sp>
        <p:nvSpPr>
          <p:cNvPr id="10" name="Content Placeholder 2"/>
          <p:cNvSpPr txBox="1">
            <a:spLocks/>
          </p:cNvSpPr>
          <p:nvPr/>
        </p:nvSpPr>
        <p:spPr>
          <a:xfrm>
            <a:off x="4572000" y="3395607"/>
            <a:ext cx="34290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Excess Snacking</a:t>
            </a:r>
            <a:endParaRPr lang="en-US" b="1" dirty="0"/>
          </a:p>
        </p:txBody>
      </p:sp>
      <p:sp>
        <p:nvSpPr>
          <p:cNvPr id="11" name="Content Placeholder 2"/>
          <p:cNvSpPr txBox="1">
            <a:spLocks/>
          </p:cNvSpPr>
          <p:nvPr/>
        </p:nvSpPr>
        <p:spPr>
          <a:xfrm>
            <a:off x="1028700" y="4195278"/>
            <a:ext cx="70866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Temperature Regulation-Homes/Schools</a:t>
            </a:r>
            <a:endParaRPr lang="en-US" b="1" dirty="0"/>
          </a:p>
        </p:txBody>
      </p:sp>
      <p:sp>
        <p:nvSpPr>
          <p:cNvPr id="12" name="Content Placeholder 2"/>
          <p:cNvSpPr txBox="1">
            <a:spLocks/>
          </p:cNvSpPr>
          <p:nvPr/>
        </p:nvSpPr>
        <p:spPr>
          <a:xfrm>
            <a:off x="685800" y="4851618"/>
            <a:ext cx="34290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Safety Concerns</a:t>
            </a:r>
            <a:endParaRPr lang="en-US" b="1" dirty="0"/>
          </a:p>
        </p:txBody>
      </p:sp>
      <p:cxnSp>
        <p:nvCxnSpPr>
          <p:cNvPr id="13" name="Straight Connector 12"/>
          <p:cNvCxnSpPr/>
          <p:nvPr/>
        </p:nvCxnSpPr>
        <p:spPr>
          <a:xfrm>
            <a:off x="0" y="16002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3720" y="110031"/>
            <a:ext cx="2011680" cy="623623"/>
          </a:xfrm>
          <a:prstGeom prst="rect">
            <a:avLst/>
          </a:prstGeom>
        </p:spPr>
      </p:pic>
      <p:sp>
        <p:nvSpPr>
          <p:cNvPr id="15" name="Content Placeholder 2"/>
          <p:cNvSpPr txBox="1">
            <a:spLocks/>
          </p:cNvSpPr>
          <p:nvPr/>
        </p:nvSpPr>
        <p:spPr>
          <a:xfrm>
            <a:off x="2286000" y="5611776"/>
            <a:ext cx="46482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b="1" dirty="0" smtClean="0"/>
              <a:t>Marketing to Children </a:t>
            </a:r>
            <a:endParaRPr lang="en-US" b="1" dirty="0"/>
          </a:p>
        </p:txBody>
      </p:sp>
    </p:spTree>
    <p:extLst>
      <p:ext uri="{BB962C8B-B14F-4D97-AF65-F5344CB8AC3E}">
        <p14:creationId xmlns:p14="http://schemas.microsoft.com/office/powerpoint/2010/main" val="42625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nimClr clrSpc="rgb" dir="cw">
                                      <p:cBhvr override="childStyle">
                                        <p:cTn dur="1" fill="hold" display="0" masterRel="nextClick" afterEffect="1"/>
                                        <p:tgtEl>
                                          <p:spTgt spid="7"/>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accent1"/>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accent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1"/>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subTnLst>
                                    <p:animClr clrSpc="rgb" dir="cw">
                                      <p:cBhvr override="childStyle">
                                        <p:cTn dur="1" fill="hold" display="0" masterRel="nextClick" afterEffect="1"/>
                                        <p:tgtEl>
                                          <p:spTgt spid="6"/>
                                        </p:tgtEl>
                                        <p:attrNameLst>
                                          <p:attrName>ppt_c</p:attrName>
                                        </p:attrNameLst>
                                      </p:cBhvr>
                                      <p:to>
                                        <a:schemeClr val="accent1"/>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subTnLst>
                                    <p:animClr clrSpc="rgb" dir="cw">
                                      <p:cBhvr override="childStyle">
                                        <p:cTn dur="1" fill="hold" display="0" masterRel="nextClick" afterEffect="1"/>
                                        <p:tgtEl>
                                          <p:spTgt spid="15"/>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9" grpId="0"/>
      <p:bldP spid="10" grpId="0"/>
      <p:bldP spid="11" grpId="0"/>
      <p:bldP spid="12"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2029" y="626626"/>
            <a:ext cx="7696200" cy="3754874"/>
          </a:xfrm>
          <a:prstGeom prst="rect">
            <a:avLst/>
          </a:prstGeom>
        </p:spPr>
        <p:txBody>
          <a:bodyPr wrap="square">
            <a:spAutoFit/>
          </a:bodyPr>
          <a:lstStyle/>
          <a:p>
            <a:pPr marL="2286000" indent="-2286000" algn="ctr">
              <a:spcBef>
                <a:spcPts val="0"/>
              </a:spcBef>
              <a:spcAft>
                <a:spcPts val="600"/>
              </a:spcAft>
              <a:defRPr/>
            </a:pPr>
            <a:r>
              <a:rPr lang="en-US" sz="2400" b="1" dirty="0" smtClean="0">
                <a:solidFill>
                  <a:schemeClr val="tx1">
                    <a:lumMod val="65000"/>
                    <a:lumOff val="35000"/>
                  </a:schemeClr>
                </a:solidFill>
                <a:latin typeface="Segoe UI" pitchFamily="34" charset="0"/>
                <a:cs typeface="Segoe UI" pitchFamily="34" charset="0"/>
              </a:rPr>
              <a:t>Acknowledgements</a:t>
            </a:r>
          </a:p>
          <a:p>
            <a:pPr marL="2286000" indent="-2286000" algn="ctr">
              <a:spcBef>
                <a:spcPts val="0"/>
              </a:spcBef>
              <a:spcAft>
                <a:spcPts val="600"/>
              </a:spcAft>
              <a:defRPr/>
            </a:pPr>
            <a:r>
              <a:rPr lang="en-US" sz="2200" b="1" dirty="0" smtClean="0">
                <a:solidFill>
                  <a:schemeClr val="tx1">
                    <a:lumMod val="65000"/>
                    <a:lumOff val="35000"/>
                  </a:schemeClr>
                </a:solidFill>
                <a:latin typeface="Segoe UI" pitchFamily="34" charset="0"/>
                <a:cs typeface="Segoe UI" pitchFamily="34" charset="0"/>
              </a:rPr>
              <a:t>Childhood Obesity Systems Model Project Team</a:t>
            </a:r>
          </a:p>
          <a:p>
            <a:pPr marL="914400" indent="-914400">
              <a:spcBef>
                <a:spcPts val="0"/>
              </a:spcBef>
              <a:spcAft>
                <a:spcPts val="600"/>
              </a:spcAft>
              <a:defRPr/>
            </a:pPr>
            <a:r>
              <a:rPr lang="en-US" sz="2200" dirty="0">
                <a:solidFill>
                  <a:schemeClr val="tx1">
                    <a:lumMod val="65000"/>
                    <a:lumOff val="35000"/>
                  </a:schemeClr>
                </a:solidFill>
                <a:latin typeface="Segoe UI" pitchFamily="34" charset="0"/>
                <a:cs typeface="Segoe UI" pitchFamily="34" charset="0"/>
              </a:rPr>
              <a:t>	Chris </a:t>
            </a:r>
            <a:r>
              <a:rPr lang="en-US" sz="2200" dirty="0" err="1">
                <a:solidFill>
                  <a:schemeClr val="tx1">
                    <a:lumMod val="65000"/>
                    <a:lumOff val="35000"/>
                  </a:schemeClr>
                </a:solidFill>
                <a:latin typeface="Segoe UI" pitchFamily="34" charset="0"/>
                <a:cs typeface="Segoe UI" pitchFamily="34" charset="0"/>
              </a:rPr>
              <a:t>Soderquist</a:t>
            </a:r>
            <a:r>
              <a:rPr lang="en-US" sz="2200" dirty="0">
                <a:solidFill>
                  <a:schemeClr val="tx1">
                    <a:lumMod val="65000"/>
                    <a:lumOff val="35000"/>
                  </a:schemeClr>
                </a:solidFill>
                <a:latin typeface="Segoe UI" pitchFamily="34" charset="0"/>
                <a:cs typeface="Segoe UI" pitchFamily="34" charset="0"/>
              </a:rPr>
              <a:t>, </a:t>
            </a:r>
            <a:r>
              <a:rPr lang="en-US" sz="2200" dirty="0" smtClean="0">
                <a:solidFill>
                  <a:schemeClr val="tx1">
                    <a:lumMod val="65000"/>
                    <a:lumOff val="35000"/>
                  </a:schemeClr>
                </a:solidFill>
                <a:latin typeface="Segoe UI" pitchFamily="34" charset="0"/>
                <a:cs typeface="Segoe UI" pitchFamily="34" charset="0"/>
              </a:rPr>
              <a:t>Modeler</a:t>
            </a:r>
          </a:p>
          <a:p>
            <a:pPr marL="914400" indent="-914400">
              <a:spcBef>
                <a:spcPts val="0"/>
              </a:spcBef>
              <a:spcAft>
                <a:spcPts val="600"/>
              </a:spcAft>
              <a:defRPr/>
            </a:pPr>
            <a:r>
              <a:rPr lang="en-US" sz="2200" dirty="0">
                <a:solidFill>
                  <a:schemeClr val="tx1">
                    <a:lumMod val="65000"/>
                    <a:lumOff val="35000"/>
                  </a:schemeClr>
                </a:solidFill>
                <a:latin typeface="Segoe UI" pitchFamily="34" charset="0"/>
                <a:cs typeface="Segoe UI" pitchFamily="34" charset="0"/>
              </a:rPr>
              <a:t>	</a:t>
            </a:r>
            <a:r>
              <a:rPr lang="en-US" sz="2200" dirty="0" smtClean="0">
                <a:solidFill>
                  <a:schemeClr val="tx1">
                    <a:lumMod val="65000"/>
                    <a:lumOff val="35000"/>
                  </a:schemeClr>
                </a:solidFill>
                <a:latin typeface="Segoe UI" pitchFamily="34" charset="0"/>
                <a:cs typeface="Segoe UI" pitchFamily="34" charset="0"/>
              </a:rPr>
              <a:t>Debra Kibbe, GA Health Policy Center</a:t>
            </a:r>
          </a:p>
          <a:p>
            <a:pPr marL="914400" indent="-914400">
              <a:spcBef>
                <a:spcPts val="0"/>
              </a:spcBef>
              <a:spcAft>
                <a:spcPts val="600"/>
              </a:spcAft>
              <a:defRPr/>
            </a:pPr>
            <a:r>
              <a:rPr lang="en-US" sz="2200" dirty="0">
                <a:solidFill>
                  <a:schemeClr val="tx1">
                    <a:lumMod val="65000"/>
                    <a:lumOff val="35000"/>
                  </a:schemeClr>
                </a:solidFill>
                <a:latin typeface="Segoe UI" pitchFamily="34" charset="0"/>
                <a:cs typeface="Segoe UI" pitchFamily="34" charset="0"/>
              </a:rPr>
              <a:t>	</a:t>
            </a:r>
            <a:r>
              <a:rPr lang="en-US" sz="2200" dirty="0" smtClean="0">
                <a:solidFill>
                  <a:schemeClr val="tx1">
                    <a:lumMod val="65000"/>
                    <a:lumOff val="35000"/>
                  </a:schemeClr>
                </a:solidFill>
                <a:latin typeface="Segoe UI" pitchFamily="34" charset="0"/>
                <a:cs typeface="Segoe UI" pitchFamily="34" charset="0"/>
              </a:rPr>
              <a:t>Emily Anne </a:t>
            </a:r>
            <a:r>
              <a:rPr lang="en-US" sz="2200" dirty="0" err="1" smtClean="0">
                <a:solidFill>
                  <a:schemeClr val="tx1">
                    <a:lumMod val="65000"/>
                    <a:lumOff val="35000"/>
                  </a:schemeClr>
                </a:solidFill>
                <a:latin typeface="Segoe UI" pitchFamily="34" charset="0"/>
                <a:cs typeface="Segoe UI" pitchFamily="34" charset="0"/>
              </a:rPr>
              <a:t>Vall</a:t>
            </a:r>
            <a:r>
              <a:rPr lang="en-US" sz="2200" dirty="0" smtClean="0">
                <a:solidFill>
                  <a:schemeClr val="tx1">
                    <a:lumMod val="65000"/>
                    <a:lumOff val="35000"/>
                  </a:schemeClr>
                </a:solidFill>
                <a:latin typeface="Segoe UI" pitchFamily="34" charset="0"/>
                <a:cs typeface="Segoe UI" pitchFamily="34" charset="0"/>
              </a:rPr>
              <a:t>, GA </a:t>
            </a:r>
            <a:r>
              <a:rPr lang="en-US" sz="2200" dirty="0" err="1" smtClean="0">
                <a:solidFill>
                  <a:schemeClr val="tx1">
                    <a:lumMod val="65000"/>
                    <a:lumOff val="35000"/>
                  </a:schemeClr>
                </a:solidFill>
                <a:latin typeface="Segoe UI" pitchFamily="34" charset="0"/>
                <a:cs typeface="Segoe UI" pitchFamily="34" charset="0"/>
              </a:rPr>
              <a:t>Dept</a:t>
            </a:r>
            <a:r>
              <a:rPr lang="en-US" sz="2200" dirty="0" smtClean="0">
                <a:solidFill>
                  <a:schemeClr val="tx1">
                    <a:lumMod val="65000"/>
                    <a:lumOff val="35000"/>
                  </a:schemeClr>
                </a:solidFill>
                <a:latin typeface="Segoe UI" pitchFamily="34" charset="0"/>
                <a:cs typeface="Segoe UI" pitchFamily="34" charset="0"/>
              </a:rPr>
              <a:t> of Public Health</a:t>
            </a:r>
          </a:p>
          <a:p>
            <a:pPr marL="914400" indent="-914400">
              <a:spcBef>
                <a:spcPts val="0"/>
              </a:spcBef>
              <a:spcAft>
                <a:spcPts val="600"/>
              </a:spcAft>
              <a:defRPr/>
            </a:pPr>
            <a:r>
              <a:rPr lang="en-US" sz="2200" dirty="0">
                <a:solidFill>
                  <a:schemeClr val="tx1">
                    <a:lumMod val="65000"/>
                    <a:lumOff val="35000"/>
                  </a:schemeClr>
                </a:solidFill>
                <a:latin typeface="Segoe UI" pitchFamily="34" charset="0"/>
                <a:cs typeface="Segoe UI" pitchFamily="34" charset="0"/>
              </a:rPr>
              <a:t>	</a:t>
            </a:r>
            <a:r>
              <a:rPr lang="en-US" sz="2200" dirty="0" smtClean="0">
                <a:solidFill>
                  <a:schemeClr val="tx1">
                    <a:lumMod val="65000"/>
                    <a:lumOff val="35000"/>
                  </a:schemeClr>
                </a:solidFill>
                <a:latin typeface="Segoe UI" pitchFamily="34" charset="0"/>
                <a:cs typeface="Segoe UI" pitchFamily="34" charset="0"/>
              </a:rPr>
              <a:t>Karen </a:t>
            </a:r>
            <a:r>
              <a:rPr lang="en-US" sz="2200" dirty="0" err="1" smtClean="0">
                <a:solidFill>
                  <a:schemeClr val="tx1">
                    <a:lumMod val="65000"/>
                    <a:lumOff val="35000"/>
                  </a:schemeClr>
                </a:solidFill>
                <a:latin typeface="Segoe UI" pitchFamily="34" charset="0"/>
                <a:cs typeface="Segoe UI" pitchFamily="34" charset="0"/>
              </a:rPr>
              <a:t>Minyard</a:t>
            </a:r>
            <a:r>
              <a:rPr lang="en-US" sz="2200" dirty="0" smtClean="0">
                <a:solidFill>
                  <a:schemeClr val="tx1">
                    <a:lumMod val="65000"/>
                    <a:lumOff val="35000"/>
                  </a:schemeClr>
                </a:solidFill>
                <a:latin typeface="Segoe UI" pitchFamily="34" charset="0"/>
                <a:cs typeface="Segoe UI" pitchFamily="34" charset="0"/>
              </a:rPr>
              <a:t>, </a:t>
            </a:r>
            <a:r>
              <a:rPr lang="en-US" sz="2200" dirty="0">
                <a:solidFill>
                  <a:schemeClr val="tx1">
                    <a:lumMod val="65000"/>
                    <a:lumOff val="35000"/>
                  </a:schemeClr>
                </a:solidFill>
                <a:latin typeface="Segoe UI" pitchFamily="34" charset="0"/>
                <a:cs typeface="Segoe UI" pitchFamily="34" charset="0"/>
              </a:rPr>
              <a:t>GA Health Policy Center</a:t>
            </a:r>
          </a:p>
          <a:p>
            <a:pPr marL="914400" indent="-914400">
              <a:spcBef>
                <a:spcPts val="0"/>
              </a:spcBef>
              <a:spcAft>
                <a:spcPts val="600"/>
              </a:spcAft>
              <a:defRPr/>
            </a:pPr>
            <a:r>
              <a:rPr lang="en-US" sz="2200" dirty="0">
                <a:solidFill>
                  <a:schemeClr val="tx1">
                    <a:lumMod val="65000"/>
                    <a:lumOff val="35000"/>
                  </a:schemeClr>
                </a:solidFill>
                <a:latin typeface="Segoe UI" pitchFamily="34" charset="0"/>
                <a:cs typeface="Segoe UI" pitchFamily="34" charset="0"/>
              </a:rPr>
              <a:t>	</a:t>
            </a:r>
            <a:r>
              <a:rPr lang="en-US" sz="2200" dirty="0" smtClean="0">
                <a:solidFill>
                  <a:schemeClr val="tx1">
                    <a:lumMod val="65000"/>
                    <a:lumOff val="35000"/>
                  </a:schemeClr>
                </a:solidFill>
                <a:latin typeface="Segoe UI" pitchFamily="34" charset="0"/>
                <a:cs typeface="Segoe UI" pitchFamily="34" charset="0"/>
              </a:rPr>
              <a:t>Ken </a:t>
            </a:r>
            <a:r>
              <a:rPr lang="en-US" sz="2200" dirty="0">
                <a:solidFill>
                  <a:schemeClr val="tx1">
                    <a:lumMod val="65000"/>
                    <a:lumOff val="35000"/>
                  </a:schemeClr>
                </a:solidFill>
                <a:latin typeface="Segoe UI" pitchFamily="34" charset="0"/>
                <a:cs typeface="Segoe UI" pitchFamily="34" charset="0"/>
              </a:rPr>
              <a:t>Powell, Public Health </a:t>
            </a:r>
            <a:r>
              <a:rPr lang="en-US" sz="2200" dirty="0" smtClean="0">
                <a:solidFill>
                  <a:schemeClr val="tx1">
                    <a:lumMod val="65000"/>
                    <a:lumOff val="35000"/>
                  </a:schemeClr>
                </a:solidFill>
                <a:latin typeface="Segoe UI" pitchFamily="34" charset="0"/>
                <a:cs typeface="Segoe UI" pitchFamily="34" charset="0"/>
              </a:rPr>
              <a:t>Consultant</a:t>
            </a:r>
          </a:p>
          <a:p>
            <a:pPr marL="914400" indent="-914400">
              <a:spcBef>
                <a:spcPts val="0"/>
              </a:spcBef>
              <a:spcAft>
                <a:spcPts val="600"/>
              </a:spcAft>
              <a:defRPr/>
            </a:pPr>
            <a:r>
              <a:rPr lang="en-US" sz="2200" dirty="0" smtClean="0">
                <a:solidFill>
                  <a:schemeClr val="tx1">
                    <a:lumMod val="65000"/>
                    <a:lumOff val="35000"/>
                  </a:schemeClr>
                </a:solidFill>
                <a:latin typeface="Segoe UI" pitchFamily="34" charset="0"/>
                <a:cs typeface="Segoe UI" pitchFamily="34" charset="0"/>
              </a:rPr>
              <a:t>	Rachel </a:t>
            </a:r>
            <a:r>
              <a:rPr lang="en-US" sz="2200" dirty="0" err="1">
                <a:solidFill>
                  <a:schemeClr val="tx1">
                    <a:lumMod val="65000"/>
                    <a:lumOff val="35000"/>
                  </a:schemeClr>
                </a:solidFill>
                <a:latin typeface="Segoe UI" pitchFamily="34" charset="0"/>
                <a:cs typeface="Segoe UI" pitchFamily="34" charset="0"/>
              </a:rPr>
              <a:t>Ferencik</a:t>
            </a:r>
            <a:r>
              <a:rPr lang="en-US" sz="2200" dirty="0">
                <a:solidFill>
                  <a:schemeClr val="tx1">
                    <a:lumMod val="65000"/>
                    <a:lumOff val="35000"/>
                  </a:schemeClr>
                </a:solidFill>
                <a:latin typeface="Segoe UI" pitchFamily="34" charset="0"/>
                <a:cs typeface="Segoe UI" pitchFamily="34" charset="0"/>
              </a:rPr>
              <a:t>, </a:t>
            </a:r>
            <a:r>
              <a:rPr lang="en-US" sz="2200" dirty="0" smtClean="0">
                <a:solidFill>
                  <a:schemeClr val="tx1">
                    <a:lumMod val="65000"/>
                    <a:lumOff val="35000"/>
                  </a:schemeClr>
                </a:solidFill>
                <a:latin typeface="Segoe UI" pitchFamily="34" charset="0"/>
                <a:cs typeface="Segoe UI" pitchFamily="34" charset="0"/>
              </a:rPr>
              <a:t>Banyan Communications</a:t>
            </a:r>
            <a:endParaRPr lang="en-US" sz="2200" dirty="0">
              <a:solidFill>
                <a:schemeClr val="tx1">
                  <a:lumMod val="65000"/>
                  <a:lumOff val="35000"/>
                </a:schemeClr>
              </a:solidFill>
              <a:latin typeface="Segoe UI" pitchFamily="34" charset="0"/>
              <a:cs typeface="Segoe UI" pitchFamily="34" charset="0"/>
            </a:endParaRPr>
          </a:p>
          <a:p>
            <a:pPr marL="2286000" indent="-2286000">
              <a:spcBef>
                <a:spcPts val="0"/>
              </a:spcBef>
              <a:spcAft>
                <a:spcPts val="600"/>
              </a:spcAft>
              <a:defRPr/>
            </a:pPr>
            <a:r>
              <a:rPr lang="en-US" sz="2200" dirty="0">
                <a:solidFill>
                  <a:schemeClr val="tx1">
                    <a:lumMod val="65000"/>
                    <a:lumOff val="35000"/>
                  </a:schemeClr>
                </a:solidFill>
                <a:latin typeface="Segoe UI" pitchFamily="34" charset="0"/>
                <a:cs typeface="Segoe UI" pitchFamily="34" charset="0"/>
              </a:rPr>
              <a:t>	</a:t>
            </a:r>
            <a:endParaRPr lang="en-US" sz="2200" dirty="0">
              <a:solidFill>
                <a:srgbClr val="006699"/>
              </a:solidFill>
              <a:latin typeface="Arial Narrow" pitchFamily="34" charset="0"/>
            </a:endParaRPr>
          </a:p>
        </p:txBody>
      </p:sp>
      <p:sp>
        <p:nvSpPr>
          <p:cNvPr id="4" name="TextBox 3"/>
          <p:cNvSpPr txBox="1"/>
          <p:nvPr/>
        </p:nvSpPr>
        <p:spPr>
          <a:xfrm>
            <a:off x="3429000" y="5105400"/>
            <a:ext cx="5410200" cy="646331"/>
          </a:xfrm>
          <a:prstGeom prst="rect">
            <a:avLst/>
          </a:prstGeom>
          <a:noFill/>
        </p:spPr>
        <p:txBody>
          <a:bodyPr wrap="square" rtlCol="0">
            <a:spAutoFit/>
          </a:bodyPr>
          <a:lstStyle/>
          <a:p>
            <a:pPr algn="r"/>
            <a:r>
              <a:rPr lang="en-US" b="1" dirty="0" smtClean="0">
                <a:solidFill>
                  <a:schemeClr val="tx1">
                    <a:lumMod val="65000"/>
                    <a:lumOff val="35000"/>
                  </a:schemeClr>
                </a:solidFill>
              </a:rPr>
              <a:t>     Questions?  </a:t>
            </a:r>
            <a:r>
              <a:rPr lang="en-US" dirty="0" smtClean="0"/>
              <a:t>Debra Kibbe, GHPC</a:t>
            </a:r>
          </a:p>
          <a:p>
            <a:pPr algn="r"/>
            <a:r>
              <a:rPr lang="en-US" dirty="0" smtClean="0"/>
              <a:t>     </a:t>
            </a:r>
            <a:r>
              <a:rPr lang="en-US" dirty="0" smtClean="0">
                <a:hlinkClick r:id="rId2"/>
              </a:rPr>
              <a:t>dkibbe@gsu.edu</a:t>
            </a:r>
            <a:r>
              <a:rPr lang="en-US" dirty="0"/>
              <a:t>	</a:t>
            </a:r>
            <a:r>
              <a:rPr lang="en-US" dirty="0" smtClean="0"/>
              <a:t>404-413-0287</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495800"/>
            <a:ext cx="2667000" cy="17747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14023"/>
            <a:ext cx="2011680" cy="623623"/>
          </a:xfrm>
          <a:prstGeom prst="rect">
            <a:avLst/>
          </a:prstGeom>
        </p:spPr>
      </p:pic>
    </p:spTree>
    <p:extLst>
      <p:ext uri="{BB962C8B-B14F-4D97-AF65-F5344CB8AC3E}">
        <p14:creationId xmlns:p14="http://schemas.microsoft.com/office/powerpoint/2010/main" val="3215181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8600"/>
            <a:ext cx="7239000" cy="3035929"/>
          </a:xfrm>
        </p:spPr>
        <p:txBody>
          <a:bodyPr/>
          <a:lstStyle/>
          <a:p>
            <a:r>
              <a:rPr lang="en-US" b="1" dirty="0" smtClean="0"/>
              <a:t>OBJECTIVE #3</a:t>
            </a:r>
            <a:br>
              <a:rPr lang="en-US" b="1" dirty="0" smtClean="0"/>
            </a:br>
            <a:r>
              <a:rPr lang="en-US" b="1" dirty="0" smtClean="0">
                <a:solidFill>
                  <a:schemeClr val="accent6">
                    <a:lumMod val="75000"/>
                  </a:schemeClr>
                </a:solidFill>
              </a:rPr>
              <a:t>Georgia </a:t>
            </a:r>
            <a:r>
              <a:rPr lang="en-US" b="1" dirty="0">
                <a:solidFill>
                  <a:schemeClr val="accent6">
                    <a:lumMod val="75000"/>
                  </a:schemeClr>
                </a:solidFill>
              </a:rPr>
              <a:t>Shape</a:t>
            </a:r>
            <a:br>
              <a:rPr lang="en-US" b="1" dirty="0">
                <a:solidFill>
                  <a:schemeClr val="accent6">
                    <a:lumMod val="75000"/>
                  </a:schemeClr>
                </a:solidFill>
              </a:rPr>
            </a:br>
            <a:r>
              <a:rPr lang="en-US" b="1" dirty="0" smtClean="0">
                <a:solidFill>
                  <a:schemeClr val="accent6">
                    <a:lumMod val="75000"/>
                  </a:schemeClr>
                </a:solidFill>
              </a:rPr>
              <a:t>Successes </a:t>
            </a:r>
            <a:r>
              <a:rPr lang="en-US" b="1" dirty="0">
                <a:solidFill>
                  <a:schemeClr val="accent6">
                    <a:lumMod val="75000"/>
                  </a:schemeClr>
                </a:solidFill>
              </a:rPr>
              <a:t>and Challenges</a:t>
            </a:r>
          </a:p>
        </p:txBody>
      </p:sp>
      <p:pic>
        <p:nvPicPr>
          <p:cNvPr id="3" name="Picture 2"/>
          <p:cNvPicPr>
            <a:picLocks noChangeAspect="1"/>
          </p:cNvPicPr>
          <p:nvPr/>
        </p:nvPicPr>
        <p:blipFill>
          <a:blip r:embed="rId3"/>
          <a:stretch>
            <a:fillRect/>
          </a:stretch>
        </p:blipFill>
        <p:spPr>
          <a:xfrm>
            <a:off x="914400" y="2514600"/>
            <a:ext cx="7315200" cy="3580102"/>
          </a:xfrm>
          <a:prstGeom prst="rect">
            <a:avLst/>
          </a:prstGeom>
        </p:spPr>
      </p:pic>
    </p:spTree>
    <p:extLst>
      <p:ext uri="{BB962C8B-B14F-4D97-AF65-F5344CB8AC3E}">
        <p14:creationId xmlns:p14="http://schemas.microsoft.com/office/powerpoint/2010/main" val="634165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730"/>
            <a:ext cx="7924800" cy="1143000"/>
          </a:xfrm>
        </p:spPr>
        <p:txBody>
          <a:bodyPr>
            <a:normAutofit fontScale="90000"/>
          </a:bodyPr>
          <a:lstStyle/>
          <a:p>
            <a:r>
              <a:rPr lang="en-US" sz="2700" b="1" dirty="0"/>
              <a:t>Georgia Shape’s </a:t>
            </a:r>
            <a:r>
              <a:rPr lang="en-US" sz="2700" b="1" dirty="0" smtClean="0"/>
              <a:t>10-year goal:  </a:t>
            </a:r>
            <a:br>
              <a:rPr lang="en-US" sz="2700" b="1" dirty="0" smtClean="0"/>
            </a:br>
            <a:r>
              <a:rPr lang="en-US" sz="2700" b="1" dirty="0" smtClean="0"/>
              <a:t>increase </a:t>
            </a:r>
            <a:r>
              <a:rPr lang="en-US" sz="2700" b="1" dirty="0"/>
              <a:t>the </a:t>
            </a:r>
            <a:r>
              <a:rPr lang="en-US" sz="2700" b="1" dirty="0" smtClean="0"/>
              <a:t>% </a:t>
            </a:r>
            <a:r>
              <a:rPr lang="en-US" sz="2700" b="1" dirty="0"/>
              <a:t>of </a:t>
            </a:r>
            <a:r>
              <a:rPr lang="en-US" sz="2700" b="1" dirty="0" err="1" smtClean="0"/>
              <a:t>Fitnessgram</a:t>
            </a:r>
            <a:r>
              <a:rPr lang="en-US" sz="2700" b="1" dirty="0" smtClean="0"/>
              <a:t>-assessed students that </a:t>
            </a:r>
            <a:r>
              <a:rPr lang="en-US" sz="2700" b="1" dirty="0"/>
              <a:t>fall in the Healthy Fitness Zone </a:t>
            </a:r>
            <a:r>
              <a:rPr lang="en-US" sz="2700" b="1" dirty="0" smtClean="0"/>
              <a:t>for BMI by 1% each </a:t>
            </a:r>
            <a:r>
              <a:rPr lang="en-US" sz="2700" b="1" dirty="0"/>
              <a:t>year </a:t>
            </a:r>
            <a:r>
              <a:rPr lang="en-US" sz="2700" b="1" dirty="0" smtClean="0"/>
              <a:t> 2013-2023</a:t>
            </a:r>
            <a:r>
              <a:rPr lang="en-US" dirty="0"/>
              <a:t/>
            </a:r>
            <a:br>
              <a:rPr lang="en-US" dirty="0"/>
            </a:br>
            <a:endParaRPr lang="en-US" dirty="0"/>
          </a:p>
        </p:txBody>
      </p:sp>
      <p:sp>
        <p:nvSpPr>
          <p:cNvPr id="14" name="TextBox 13"/>
          <p:cNvSpPr txBox="1"/>
          <p:nvPr/>
        </p:nvSpPr>
        <p:spPr>
          <a:xfrm>
            <a:off x="163954" y="2439349"/>
            <a:ext cx="2275474" cy="3477875"/>
          </a:xfrm>
          <a:prstGeom prst="rect">
            <a:avLst/>
          </a:prstGeom>
          <a:noFill/>
        </p:spPr>
        <p:txBody>
          <a:bodyPr wrap="square" rtlCol="0">
            <a:spAutoFit/>
          </a:bodyPr>
          <a:lstStyle/>
          <a:p>
            <a:r>
              <a:rPr lang="en-US" sz="2000" b="1" dirty="0" smtClean="0">
                <a:solidFill>
                  <a:srgbClr val="00B0F0"/>
                </a:solidFill>
              </a:rPr>
              <a:t>Physical Activity</a:t>
            </a:r>
          </a:p>
          <a:p>
            <a:r>
              <a:rPr lang="en-US" sz="2000" b="1" dirty="0" smtClean="0">
                <a:solidFill>
                  <a:srgbClr val="00B0F0"/>
                </a:solidFill>
              </a:rPr>
              <a:t> </a:t>
            </a:r>
          </a:p>
          <a:p>
            <a:r>
              <a:rPr lang="en-US" sz="2000" b="1" dirty="0" smtClean="0">
                <a:solidFill>
                  <a:srgbClr val="00B0F0"/>
                </a:solidFill>
              </a:rPr>
              <a:t>Nutrition</a:t>
            </a:r>
          </a:p>
          <a:p>
            <a:endParaRPr lang="en-US" sz="2000" b="1" dirty="0" smtClean="0">
              <a:solidFill>
                <a:srgbClr val="00B0F0"/>
              </a:solidFill>
            </a:endParaRPr>
          </a:p>
          <a:p>
            <a:r>
              <a:rPr lang="en-US" sz="2000" b="1" dirty="0" smtClean="0">
                <a:solidFill>
                  <a:srgbClr val="00B0F0"/>
                </a:solidFill>
              </a:rPr>
              <a:t>Healthcare</a:t>
            </a:r>
          </a:p>
          <a:p>
            <a:endParaRPr lang="en-US" sz="2000" b="1" dirty="0" smtClean="0">
              <a:solidFill>
                <a:srgbClr val="00B0F0"/>
              </a:solidFill>
            </a:endParaRPr>
          </a:p>
          <a:p>
            <a:r>
              <a:rPr lang="en-US" sz="2000" b="1" dirty="0" smtClean="0">
                <a:solidFill>
                  <a:srgbClr val="00B0F0"/>
                </a:solidFill>
              </a:rPr>
              <a:t>Data &amp; Evaluation </a:t>
            </a:r>
          </a:p>
          <a:p>
            <a:endParaRPr lang="en-US" sz="2000" b="1" dirty="0" smtClean="0">
              <a:solidFill>
                <a:srgbClr val="00B0F0"/>
              </a:solidFill>
            </a:endParaRPr>
          </a:p>
          <a:p>
            <a:r>
              <a:rPr lang="en-US" sz="2000" b="1" dirty="0" smtClean="0">
                <a:solidFill>
                  <a:srgbClr val="00B0F0"/>
                </a:solidFill>
              </a:rPr>
              <a:t>Marketing &amp; Communications</a:t>
            </a:r>
            <a:endParaRPr lang="en-US" sz="2000" b="1" dirty="0">
              <a:solidFill>
                <a:srgbClr val="00B0F0"/>
              </a:solidFill>
            </a:endParaRPr>
          </a:p>
        </p:txBody>
      </p:sp>
      <p:sp>
        <p:nvSpPr>
          <p:cNvPr id="15" name="TextBox 14"/>
          <p:cNvSpPr txBox="1"/>
          <p:nvPr/>
        </p:nvSpPr>
        <p:spPr>
          <a:xfrm>
            <a:off x="2023936" y="1575015"/>
            <a:ext cx="1587553" cy="923330"/>
          </a:xfrm>
          <a:prstGeom prst="rect">
            <a:avLst/>
          </a:prstGeom>
          <a:noFill/>
        </p:spPr>
        <p:txBody>
          <a:bodyPr wrap="square" rtlCol="0">
            <a:spAutoFit/>
          </a:bodyPr>
          <a:lstStyle/>
          <a:p>
            <a:r>
              <a:rPr lang="en-US" b="1" dirty="0" smtClean="0">
                <a:solidFill>
                  <a:srgbClr val="FE6B07"/>
                </a:solidFill>
              </a:rPr>
              <a:t>Improve BMI &amp; Aerobic Capacity </a:t>
            </a:r>
          </a:p>
        </p:txBody>
      </p:sp>
      <p:sp>
        <p:nvSpPr>
          <p:cNvPr id="17" name="TextBox 16"/>
          <p:cNvSpPr txBox="1"/>
          <p:nvPr/>
        </p:nvSpPr>
        <p:spPr>
          <a:xfrm>
            <a:off x="3702908" y="1575014"/>
            <a:ext cx="1631092" cy="923330"/>
          </a:xfrm>
          <a:prstGeom prst="rect">
            <a:avLst/>
          </a:prstGeom>
          <a:noFill/>
        </p:spPr>
        <p:txBody>
          <a:bodyPr wrap="square" rtlCol="0">
            <a:spAutoFit/>
          </a:bodyPr>
          <a:lstStyle/>
          <a:p>
            <a:r>
              <a:rPr lang="en-US" b="1" dirty="0" smtClean="0">
                <a:solidFill>
                  <a:srgbClr val="FE6B07"/>
                </a:solidFill>
              </a:rPr>
              <a:t>Increase Populations Assessed</a:t>
            </a:r>
            <a:endParaRPr lang="en-US" b="1" dirty="0">
              <a:solidFill>
                <a:srgbClr val="FE6B07"/>
              </a:solidFill>
            </a:endParaRPr>
          </a:p>
        </p:txBody>
      </p:sp>
      <p:sp>
        <p:nvSpPr>
          <p:cNvPr id="18" name="TextBox 17"/>
          <p:cNvSpPr txBox="1"/>
          <p:nvPr/>
        </p:nvSpPr>
        <p:spPr>
          <a:xfrm>
            <a:off x="5210433" y="1575015"/>
            <a:ext cx="1723767" cy="923329"/>
          </a:xfrm>
          <a:prstGeom prst="rect">
            <a:avLst/>
          </a:prstGeom>
          <a:noFill/>
        </p:spPr>
        <p:txBody>
          <a:bodyPr wrap="square" rtlCol="0">
            <a:spAutoFit/>
          </a:bodyPr>
          <a:lstStyle/>
          <a:p>
            <a:r>
              <a:rPr lang="en-US" b="1" dirty="0" smtClean="0">
                <a:solidFill>
                  <a:srgbClr val="FE6B07"/>
                </a:solidFill>
              </a:rPr>
              <a:t>Improve Breastfeeding Duration Rate</a:t>
            </a:r>
            <a:endParaRPr lang="en-US" b="1" dirty="0">
              <a:solidFill>
                <a:srgbClr val="FE6B07"/>
              </a:solidFill>
            </a:endParaRPr>
          </a:p>
        </p:txBody>
      </p:sp>
      <p:sp>
        <p:nvSpPr>
          <p:cNvPr id="19" name="TextBox 18"/>
          <p:cNvSpPr txBox="1"/>
          <p:nvPr/>
        </p:nvSpPr>
        <p:spPr>
          <a:xfrm>
            <a:off x="6934200" y="1614660"/>
            <a:ext cx="1752600" cy="923330"/>
          </a:xfrm>
          <a:prstGeom prst="rect">
            <a:avLst/>
          </a:prstGeom>
          <a:noFill/>
        </p:spPr>
        <p:txBody>
          <a:bodyPr wrap="square" rtlCol="0">
            <a:spAutoFit/>
          </a:bodyPr>
          <a:lstStyle/>
          <a:p>
            <a:r>
              <a:rPr lang="en-US" b="1" dirty="0" smtClean="0">
                <a:solidFill>
                  <a:srgbClr val="FE6B07"/>
                </a:solidFill>
              </a:rPr>
              <a:t>Increase Shape Early Care Centers</a:t>
            </a:r>
            <a:endParaRPr lang="en-US" b="1" dirty="0">
              <a:solidFill>
                <a:srgbClr val="FE6B07"/>
              </a:solidFill>
            </a:endParaRPr>
          </a:p>
        </p:txBody>
      </p:sp>
      <p:sp>
        <p:nvSpPr>
          <p:cNvPr id="22" name="Rounded Rectangle 21"/>
          <p:cNvSpPr/>
          <p:nvPr/>
        </p:nvSpPr>
        <p:spPr>
          <a:xfrm>
            <a:off x="2529945" y="2539751"/>
            <a:ext cx="6399772" cy="3592473"/>
          </a:xfrm>
          <a:prstGeom prst="roundRect">
            <a:avLst/>
          </a:prstGeom>
          <a:ln w="5715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4000" b="1" i="1" dirty="0">
                <a:solidFill>
                  <a:srgbClr val="0091C4"/>
                </a:solidFill>
                <a:latin typeface="Candara" pitchFamily="34" charset="0"/>
                <a:ea typeface="Arial Unicode MS" pitchFamily="34" charset="-128"/>
                <a:cs typeface="Arial Unicode MS" pitchFamily="34" charset="-128"/>
              </a:rPr>
              <a:t>Success #1: </a:t>
            </a:r>
          </a:p>
          <a:p>
            <a:pPr algn="ctr"/>
            <a:r>
              <a:rPr lang="en-US" sz="5500" dirty="0" smtClean="0">
                <a:ln w="0"/>
                <a:solidFill>
                  <a:schemeClr val="tx1">
                    <a:lumMod val="50000"/>
                    <a:lumOff val="50000"/>
                  </a:schemeClr>
                </a:solidFill>
                <a:effectLst>
                  <a:outerShdw blurRad="38100" dist="19050" dir="2700000" algn="tl" rotWithShape="0">
                    <a:schemeClr val="dk1">
                      <a:alpha val="40000"/>
                    </a:schemeClr>
                  </a:outerShdw>
                </a:effectLst>
              </a:rPr>
              <a:t>Layering Various Evidence-Informed Strategies</a:t>
            </a:r>
          </a:p>
        </p:txBody>
      </p:sp>
      <p:sp>
        <p:nvSpPr>
          <p:cNvPr id="23" name="TextBox 22"/>
          <p:cNvSpPr txBox="1"/>
          <p:nvPr/>
        </p:nvSpPr>
        <p:spPr>
          <a:xfrm>
            <a:off x="185351" y="1781309"/>
            <a:ext cx="1547686" cy="400110"/>
          </a:xfrm>
          <a:prstGeom prst="rect">
            <a:avLst/>
          </a:prstGeom>
          <a:noFill/>
        </p:spPr>
        <p:txBody>
          <a:bodyPr wrap="square" rtlCol="0">
            <a:spAutoFit/>
          </a:bodyPr>
          <a:lstStyle/>
          <a:p>
            <a:r>
              <a:rPr lang="en-US" sz="2000" b="1" dirty="0" smtClean="0">
                <a:solidFill>
                  <a:srgbClr val="60C659"/>
                </a:solidFill>
              </a:rPr>
              <a:t>Objectives</a:t>
            </a:r>
            <a:r>
              <a:rPr lang="en-US" dirty="0" smtClean="0"/>
              <a:t> </a:t>
            </a:r>
            <a:endParaRPr lang="en-US" dirty="0"/>
          </a:p>
        </p:txBody>
      </p:sp>
      <p:sp>
        <p:nvSpPr>
          <p:cNvPr id="24" name="Right Arrow 23"/>
          <p:cNvSpPr/>
          <p:nvPr/>
        </p:nvSpPr>
        <p:spPr>
          <a:xfrm>
            <a:off x="817091" y="2179697"/>
            <a:ext cx="284205" cy="143090"/>
          </a:xfrm>
          <a:prstGeom prst="rightArrow">
            <a:avLst/>
          </a:prstGeom>
          <a:solidFill>
            <a:srgbClr val="60C659"/>
          </a:solidFill>
          <a:ln>
            <a:solidFill>
              <a:srgbClr val="60C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6852" y="6175154"/>
            <a:ext cx="2671119" cy="400110"/>
          </a:xfrm>
          <a:prstGeom prst="rect">
            <a:avLst/>
          </a:prstGeom>
          <a:noFill/>
        </p:spPr>
        <p:txBody>
          <a:bodyPr wrap="square" rtlCol="0">
            <a:spAutoFit/>
          </a:bodyPr>
          <a:lstStyle/>
          <a:p>
            <a:r>
              <a:rPr lang="en-US" sz="2000" b="1" dirty="0" smtClean="0">
                <a:solidFill>
                  <a:srgbClr val="60C659"/>
                </a:solidFill>
              </a:rPr>
              <a:t>SME Sub Groups </a:t>
            </a:r>
            <a:endParaRPr lang="en-US" sz="2000" b="1" dirty="0">
              <a:solidFill>
                <a:srgbClr val="60C659"/>
              </a:solidFill>
            </a:endParaRPr>
          </a:p>
        </p:txBody>
      </p:sp>
      <p:sp>
        <p:nvSpPr>
          <p:cNvPr id="27" name="Up Arrow 26"/>
          <p:cNvSpPr/>
          <p:nvPr/>
        </p:nvSpPr>
        <p:spPr>
          <a:xfrm>
            <a:off x="2319979" y="6228880"/>
            <a:ext cx="119449" cy="292658"/>
          </a:xfrm>
          <a:prstGeom prst="upArrow">
            <a:avLst/>
          </a:prstGeom>
          <a:solidFill>
            <a:srgbClr val="60C659"/>
          </a:solidFill>
          <a:ln>
            <a:solidFill>
              <a:srgbClr val="60C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63953" y="1576874"/>
            <a:ext cx="1466337" cy="883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6852" y="5917225"/>
            <a:ext cx="2543948" cy="9407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5807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pPr algn="r"/>
            <a:r>
              <a:rPr lang="en-US" sz="3600" b="1" i="1" dirty="0" smtClean="0">
                <a:solidFill>
                  <a:srgbClr val="0091C4"/>
                </a:solidFill>
                <a:latin typeface="Candara" pitchFamily="34" charset="0"/>
                <a:ea typeface="Arial Unicode MS" pitchFamily="34" charset="-128"/>
                <a:cs typeface="Arial Unicode MS" pitchFamily="34" charset="-128"/>
              </a:rPr>
              <a:t>Success #1 (cont.)</a:t>
            </a:r>
            <a:br>
              <a:rPr lang="en-US" sz="3600" b="1" i="1" dirty="0" smtClean="0">
                <a:solidFill>
                  <a:srgbClr val="0091C4"/>
                </a:solidFill>
                <a:latin typeface="Candara" pitchFamily="34" charset="0"/>
                <a:ea typeface="Arial Unicode MS" pitchFamily="34" charset="-128"/>
                <a:cs typeface="Arial Unicode MS" pitchFamily="34" charset="-128"/>
              </a:rPr>
            </a:br>
            <a:r>
              <a:rPr lang="en-US" b="1" i="1" dirty="0" smtClean="0">
                <a:solidFill>
                  <a:schemeClr val="accent6">
                    <a:lumMod val="75000"/>
                  </a:schemeClr>
                </a:solidFill>
                <a:latin typeface="Candara" pitchFamily="34" charset="0"/>
                <a:ea typeface="Arial Unicode MS" pitchFamily="34" charset="-128"/>
                <a:cs typeface="Arial Unicode MS" pitchFamily="34" charset="-128"/>
              </a:rPr>
              <a:t>Evidence-Informed </a:t>
            </a:r>
            <a:r>
              <a:rPr lang="en-US" b="1" i="1" dirty="0">
                <a:solidFill>
                  <a:schemeClr val="accent6">
                    <a:lumMod val="75000"/>
                  </a:schemeClr>
                </a:solidFill>
                <a:latin typeface="Candara" pitchFamily="34" charset="0"/>
                <a:ea typeface="Arial Unicode MS" pitchFamily="34" charset="-128"/>
                <a:cs typeface="Arial Unicode MS" pitchFamily="34" charset="-128"/>
              </a:rPr>
              <a:t>Strategies</a:t>
            </a:r>
          </a:p>
        </p:txBody>
      </p:sp>
      <p:sp>
        <p:nvSpPr>
          <p:cNvPr id="3" name="Content Placeholder 2"/>
          <p:cNvSpPr>
            <a:spLocks noGrp="1"/>
          </p:cNvSpPr>
          <p:nvPr>
            <p:ph idx="1"/>
          </p:nvPr>
        </p:nvSpPr>
        <p:spPr>
          <a:xfrm>
            <a:off x="762000" y="1371600"/>
            <a:ext cx="6705600" cy="4602163"/>
          </a:xfrm>
        </p:spPr>
        <p:txBody>
          <a:bodyPr/>
          <a:lstStyle/>
          <a:p>
            <a:r>
              <a:rPr lang="en-US" dirty="0" smtClean="0"/>
              <a:t>Early Childcare Environments</a:t>
            </a:r>
          </a:p>
          <a:p>
            <a:r>
              <a:rPr lang="en-US" dirty="0" smtClean="0"/>
              <a:t>K-12 Schools</a:t>
            </a:r>
          </a:p>
          <a:p>
            <a:r>
              <a:rPr lang="en-US" dirty="0" smtClean="0"/>
              <a:t>Healthcare</a:t>
            </a:r>
          </a:p>
          <a:p>
            <a:pPr lvl="1"/>
            <a:r>
              <a:rPr lang="en-US" dirty="0" smtClean="0"/>
              <a:t>Women Infants and Children (WIC)</a:t>
            </a:r>
          </a:p>
          <a:p>
            <a:pPr lvl="1"/>
            <a:r>
              <a:rPr lang="en-US" dirty="0" smtClean="0"/>
              <a:t>Pediatricians</a:t>
            </a:r>
          </a:p>
          <a:p>
            <a:pPr lvl="1"/>
            <a:r>
              <a:rPr lang="en-US" dirty="0" smtClean="0"/>
              <a:t>Birthing Hospitals </a:t>
            </a:r>
          </a:p>
          <a:p>
            <a:r>
              <a:rPr lang="en-US" dirty="0" smtClean="0"/>
              <a:t>Out of school time</a:t>
            </a:r>
          </a:p>
          <a:p>
            <a:endParaRPr lang="en-US" dirty="0" smtClean="0"/>
          </a:p>
        </p:txBody>
      </p:sp>
      <p:pic>
        <p:nvPicPr>
          <p:cNvPr id="4" name="Picture 3"/>
          <p:cNvPicPr>
            <a:picLocks noChangeAspect="1"/>
          </p:cNvPicPr>
          <p:nvPr/>
        </p:nvPicPr>
        <p:blipFill rotWithShape="1">
          <a:blip r:embed="rId3"/>
          <a:srcRect l="19167" t="10137" r="13334" b="13561"/>
          <a:stretch/>
        </p:blipFill>
        <p:spPr>
          <a:xfrm>
            <a:off x="4953000" y="3672681"/>
            <a:ext cx="3649801" cy="2759896"/>
          </a:xfrm>
          <a:prstGeom prst="rect">
            <a:avLst/>
          </a:prstGeom>
        </p:spPr>
      </p:pic>
    </p:spTree>
    <p:extLst>
      <p:ext uri="{BB962C8B-B14F-4D97-AF65-F5344CB8AC3E}">
        <p14:creationId xmlns:p14="http://schemas.microsoft.com/office/powerpoint/2010/main" val="2380025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10295697"/>
              </p:ext>
            </p:extLst>
          </p:nvPr>
        </p:nvGraphicFramePr>
        <p:xfrm>
          <a:off x="-474133" y="541866"/>
          <a:ext cx="9567333" cy="631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hevron 6"/>
          <p:cNvSpPr>
            <a:spLocks noChangeArrowheads="1"/>
          </p:cNvSpPr>
          <p:nvPr/>
        </p:nvSpPr>
        <p:spPr bwMode="auto">
          <a:xfrm>
            <a:off x="4102100" y="1989138"/>
            <a:ext cx="939800" cy="1795462"/>
          </a:xfrm>
          <a:prstGeom prst="chevron">
            <a:avLst>
              <a:gd name="adj" fmla="val 62310"/>
            </a:avLst>
          </a:prstGeom>
          <a:solidFill>
            <a:schemeClr val="accent1"/>
          </a:solidFill>
          <a:ln>
            <a:noFill/>
          </a:ln>
          <a:effectLst>
            <a:outerShdw blurRad="40000" dist="23000" dir="5400000" rotWithShape="0">
              <a:srgbClr val="000000">
                <a:alpha val="34999"/>
              </a:srgbClr>
            </a:outerShdw>
          </a:effectLst>
          <a:extLst/>
        </p:spPr>
        <p:txBody>
          <a:bodyPr/>
          <a:lstStyle/>
          <a:p>
            <a:pPr>
              <a:defRPr/>
            </a:pPr>
            <a:endParaRPr lang="en-US">
              <a:cs typeface="Arial" charset="0"/>
            </a:endParaRPr>
          </a:p>
        </p:txBody>
      </p:sp>
      <p:sp>
        <p:nvSpPr>
          <p:cNvPr id="2" name="Left Brace 1"/>
          <p:cNvSpPr/>
          <p:nvPr/>
        </p:nvSpPr>
        <p:spPr>
          <a:xfrm rot="16200000">
            <a:off x="4775200" y="2895600"/>
            <a:ext cx="673100" cy="2451100"/>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TextBox 2"/>
          <p:cNvSpPr txBox="1"/>
          <p:nvPr/>
        </p:nvSpPr>
        <p:spPr>
          <a:xfrm>
            <a:off x="304800" y="614859"/>
            <a:ext cx="8617552" cy="769441"/>
          </a:xfrm>
          <a:prstGeom prst="rect">
            <a:avLst/>
          </a:prstGeom>
          <a:noFill/>
        </p:spPr>
        <p:txBody>
          <a:bodyPr wrap="none" rtlCol="0">
            <a:spAutoFit/>
          </a:bodyPr>
          <a:lstStyle/>
          <a:p>
            <a:r>
              <a:rPr lang="en-US" sz="4400" b="1" i="1" dirty="0">
                <a:solidFill>
                  <a:schemeClr val="accent6">
                    <a:lumMod val="75000"/>
                  </a:schemeClr>
                </a:solidFill>
                <a:latin typeface="Candara" pitchFamily="34" charset="0"/>
                <a:ea typeface="Arial Unicode MS" pitchFamily="34" charset="-128"/>
                <a:cs typeface="Arial Unicode MS" pitchFamily="34" charset="-128"/>
              </a:rPr>
              <a:t>Evidence-based/informed Strategies</a:t>
            </a:r>
          </a:p>
        </p:txBody>
      </p:sp>
      <p:sp>
        <p:nvSpPr>
          <p:cNvPr id="5" name="Rectangle 4"/>
          <p:cNvSpPr/>
          <p:nvPr/>
        </p:nvSpPr>
        <p:spPr>
          <a:xfrm>
            <a:off x="5257800" y="55143"/>
            <a:ext cx="3352800" cy="523220"/>
          </a:xfrm>
          <a:prstGeom prst="rect">
            <a:avLst/>
          </a:prstGeom>
        </p:spPr>
        <p:txBody>
          <a:bodyPr wrap="square">
            <a:spAutoFit/>
          </a:bodyPr>
          <a:lstStyle/>
          <a:p>
            <a:pPr algn="r"/>
            <a:r>
              <a:rPr lang="en-US" sz="2800" b="1" i="1" dirty="0">
                <a:solidFill>
                  <a:srgbClr val="0091C4"/>
                </a:solidFill>
                <a:latin typeface="Candara" pitchFamily="34" charset="0"/>
                <a:ea typeface="Arial Unicode MS" pitchFamily="34" charset="-128"/>
                <a:cs typeface="Arial Unicode MS" pitchFamily="34" charset="-128"/>
              </a:rPr>
              <a:t>Success #1 (cont</a:t>
            </a:r>
            <a:r>
              <a:rPr lang="en-US" sz="2800" b="1" i="1" dirty="0" smtClean="0">
                <a:solidFill>
                  <a:srgbClr val="0091C4"/>
                </a:solidFill>
                <a:latin typeface="Candara" pitchFamily="34" charset="0"/>
                <a:ea typeface="Arial Unicode MS" pitchFamily="34" charset="-128"/>
                <a:cs typeface="Arial Unicode MS" pitchFamily="34" charset="-128"/>
              </a:rPr>
              <a:t>.)</a:t>
            </a:r>
            <a:endParaRPr lang="en-US" sz="2800" dirty="0"/>
          </a:p>
        </p:txBody>
      </p:sp>
    </p:spTree>
    <p:extLst>
      <p:ext uri="{BB962C8B-B14F-4D97-AF65-F5344CB8AC3E}">
        <p14:creationId xmlns:p14="http://schemas.microsoft.com/office/powerpoint/2010/main" val="750113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67640"/>
            <a:ext cx="9829800" cy="1143000"/>
          </a:xfrm>
        </p:spPr>
        <p:txBody>
          <a:bodyPr/>
          <a:lstStyle/>
          <a:p>
            <a:pPr algn="r"/>
            <a:r>
              <a:rPr lang="en-US" sz="3600" b="1" i="1" dirty="0">
                <a:solidFill>
                  <a:srgbClr val="0091C4"/>
                </a:solidFill>
                <a:latin typeface="Candara" pitchFamily="34" charset="0"/>
                <a:ea typeface="Arial Unicode MS" pitchFamily="34" charset="-128"/>
                <a:cs typeface="Arial Unicode MS" pitchFamily="34" charset="-128"/>
              </a:rPr>
              <a:t>Success #2:  </a:t>
            </a:r>
            <a:br>
              <a:rPr lang="en-US" sz="3600" b="1" i="1" dirty="0">
                <a:solidFill>
                  <a:srgbClr val="0091C4"/>
                </a:solidFill>
                <a:latin typeface="Candara" pitchFamily="34" charset="0"/>
                <a:ea typeface="Arial Unicode MS" pitchFamily="34" charset="-128"/>
                <a:cs typeface="Arial Unicode MS" pitchFamily="34" charset="-128"/>
              </a:rPr>
            </a:br>
            <a:r>
              <a:rPr lang="en-US" sz="3600" b="1" dirty="0" smtClean="0">
                <a:solidFill>
                  <a:schemeClr val="accent6">
                    <a:lumMod val="75000"/>
                  </a:schemeClr>
                </a:solidFill>
                <a:latin typeface="Candara" pitchFamily="34" charset="0"/>
                <a:ea typeface="Arial Unicode MS" pitchFamily="34" charset="-128"/>
                <a:cs typeface="Arial Unicode MS" pitchFamily="34" charset="-128"/>
              </a:rPr>
              <a:t>Working to Address Equity </a:t>
            </a:r>
            <a:r>
              <a:rPr lang="en-US" sz="3600" b="1" dirty="0">
                <a:solidFill>
                  <a:schemeClr val="accent6">
                    <a:lumMod val="75000"/>
                  </a:schemeClr>
                </a:solidFill>
                <a:latin typeface="Candara" pitchFamily="34" charset="0"/>
                <a:ea typeface="Arial Unicode MS" pitchFamily="34" charset="-128"/>
                <a:cs typeface="Arial Unicode MS" pitchFamily="34" charset="-128"/>
              </a:rPr>
              <a:t>and </a:t>
            </a:r>
            <a:r>
              <a:rPr lang="en-US" sz="3600" b="1" dirty="0" smtClean="0">
                <a:solidFill>
                  <a:schemeClr val="accent6">
                    <a:lumMod val="75000"/>
                  </a:schemeClr>
                </a:solidFill>
                <a:latin typeface="Candara" pitchFamily="34" charset="0"/>
                <a:ea typeface="Arial Unicode MS" pitchFamily="34" charset="-128"/>
                <a:cs typeface="Arial Unicode MS" pitchFamily="34" charset="-128"/>
              </a:rPr>
              <a:t>Disparity</a:t>
            </a:r>
            <a:endParaRPr lang="en-US" sz="3600" b="1" dirty="0"/>
          </a:p>
        </p:txBody>
      </p:sp>
      <p:sp>
        <p:nvSpPr>
          <p:cNvPr id="3" name="Content Placeholder 2"/>
          <p:cNvSpPr>
            <a:spLocks noGrp="1"/>
          </p:cNvSpPr>
          <p:nvPr>
            <p:ph idx="1"/>
          </p:nvPr>
        </p:nvSpPr>
        <p:spPr>
          <a:xfrm>
            <a:off x="990600" y="1862983"/>
            <a:ext cx="6475285" cy="4144963"/>
          </a:xfrm>
        </p:spPr>
        <p:txBody>
          <a:bodyPr/>
          <a:lstStyle/>
          <a:p>
            <a:r>
              <a:rPr lang="en-US" dirty="0" smtClean="0"/>
              <a:t>Title 1 Schools</a:t>
            </a:r>
          </a:p>
          <a:p>
            <a:r>
              <a:rPr lang="en-US" dirty="0" smtClean="0"/>
              <a:t>SNAP Ed</a:t>
            </a:r>
          </a:p>
          <a:p>
            <a:r>
              <a:rPr lang="en-US" dirty="0" smtClean="0"/>
              <a:t>WIC Participants </a:t>
            </a:r>
          </a:p>
          <a:p>
            <a:r>
              <a:rPr lang="en-US" dirty="0" smtClean="0"/>
              <a:t>Low SES Communities</a:t>
            </a:r>
          </a:p>
          <a:p>
            <a:pPr lvl="1"/>
            <a:r>
              <a:rPr lang="en-US" dirty="0" smtClean="0"/>
              <a:t>Urban </a:t>
            </a:r>
          </a:p>
          <a:p>
            <a:pPr lvl="1"/>
            <a:r>
              <a:rPr lang="en-US" dirty="0" smtClean="0"/>
              <a:t>Rural </a:t>
            </a:r>
          </a:p>
          <a:p>
            <a:r>
              <a:rPr lang="en-US" dirty="0" smtClean="0"/>
              <a:t>Female Adolescent Populations</a:t>
            </a:r>
          </a:p>
        </p:txBody>
      </p:sp>
      <p:grpSp>
        <p:nvGrpSpPr>
          <p:cNvPr id="4" name="Group 9"/>
          <p:cNvGrpSpPr/>
          <p:nvPr/>
        </p:nvGrpSpPr>
        <p:grpSpPr>
          <a:xfrm>
            <a:off x="560070" y="1478280"/>
            <a:ext cx="802386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000" t="17779" b="27777"/>
          <a:stretch/>
        </p:blipFill>
        <p:spPr>
          <a:xfrm>
            <a:off x="5344290" y="1981200"/>
            <a:ext cx="3326131" cy="2682806"/>
          </a:xfrm>
          <a:prstGeom prst="rect">
            <a:avLst/>
          </a:prstGeom>
        </p:spPr>
      </p:pic>
    </p:spTree>
    <p:extLst>
      <p:ext uri="{BB962C8B-B14F-4D97-AF65-F5344CB8AC3E}">
        <p14:creationId xmlns:p14="http://schemas.microsoft.com/office/powerpoint/2010/main" val="4110009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514" y="72736"/>
            <a:ext cx="6692455" cy="1143000"/>
          </a:xfrm>
        </p:spPr>
        <p:txBody>
          <a:bodyPr/>
          <a:lstStyle/>
          <a:p>
            <a:pPr algn="r"/>
            <a:r>
              <a:rPr lang="en-US" sz="3600" b="1" i="1" dirty="0">
                <a:solidFill>
                  <a:srgbClr val="0091C4"/>
                </a:solidFill>
                <a:latin typeface="Candara" pitchFamily="34" charset="0"/>
                <a:ea typeface="Arial Unicode MS" pitchFamily="34" charset="-128"/>
                <a:cs typeface="Arial Unicode MS" pitchFamily="34" charset="-128"/>
              </a:rPr>
              <a:t>Success </a:t>
            </a:r>
            <a:r>
              <a:rPr lang="en-US" sz="3600" b="1" i="1" dirty="0" smtClean="0">
                <a:solidFill>
                  <a:srgbClr val="0091C4"/>
                </a:solidFill>
                <a:latin typeface="Candara" pitchFamily="34" charset="0"/>
                <a:ea typeface="Arial Unicode MS" pitchFamily="34" charset="-128"/>
                <a:cs typeface="Arial Unicode MS" pitchFamily="34" charset="-128"/>
              </a:rPr>
              <a:t>#3:  </a:t>
            </a:r>
            <a:r>
              <a:rPr lang="en-US" sz="3800" b="1" dirty="0" smtClean="0">
                <a:solidFill>
                  <a:schemeClr val="accent6">
                    <a:lumMod val="75000"/>
                  </a:schemeClr>
                </a:solidFill>
                <a:latin typeface="Candara" pitchFamily="34" charset="0"/>
                <a:ea typeface="Arial Unicode MS" pitchFamily="34" charset="-128"/>
                <a:cs typeface="Arial Unicode MS" pitchFamily="34" charset="-128"/>
              </a:rPr>
              <a:t>Tracking </a:t>
            </a:r>
            <a:r>
              <a:rPr lang="en-US" sz="3800" b="1" dirty="0">
                <a:solidFill>
                  <a:schemeClr val="accent6">
                    <a:lumMod val="75000"/>
                  </a:schemeClr>
                </a:solidFill>
                <a:latin typeface="Candara" pitchFamily="34" charset="0"/>
                <a:ea typeface="Arial Unicode MS" pitchFamily="34" charset="-128"/>
                <a:cs typeface="Arial Unicode MS" pitchFamily="34" charset="-128"/>
              </a:rPr>
              <a:t>Collective </a:t>
            </a:r>
            <a:r>
              <a:rPr lang="en-US" sz="3800" b="1" dirty="0" smtClean="0">
                <a:solidFill>
                  <a:schemeClr val="accent6">
                    <a:lumMod val="75000"/>
                  </a:schemeClr>
                </a:solidFill>
                <a:latin typeface="Candara" pitchFamily="34" charset="0"/>
                <a:ea typeface="Arial Unicode MS" pitchFamily="34" charset="-128"/>
                <a:cs typeface="Arial Unicode MS" pitchFamily="34" charset="-128"/>
              </a:rPr>
              <a:t>&amp; Diverse Investment</a:t>
            </a:r>
            <a:endParaRPr lang="en-US" sz="3800" b="1" dirty="0">
              <a:solidFill>
                <a:schemeClr val="accent6">
                  <a:lumMod val="75000"/>
                </a:schemeClr>
              </a:solidFill>
              <a:latin typeface="Candara" pitchFamily="34" charset="0"/>
              <a:ea typeface="Arial Unicode MS" pitchFamily="34" charset="-128"/>
              <a:cs typeface="Arial Unicode MS" pitchFamily="34" charset="-128"/>
            </a:endParaRPr>
          </a:p>
        </p:txBody>
      </p:sp>
      <p:sp>
        <p:nvSpPr>
          <p:cNvPr id="4" name="Content Placeholder 3"/>
          <p:cNvSpPr txBox="1">
            <a:spLocks noGrp="1"/>
          </p:cNvSpPr>
          <p:nvPr>
            <p:ph idx="1"/>
          </p:nvPr>
        </p:nvSpPr>
        <p:spPr>
          <a:xfrm>
            <a:off x="560070" y="1661854"/>
            <a:ext cx="8229600" cy="4228850"/>
          </a:xfrm>
          <a:prstGeom prst="rect">
            <a:avLst/>
          </a:prstGeom>
          <a:noFill/>
        </p:spPr>
        <p:txBody>
          <a:bodyPr wrap="square" rtlCol="0">
            <a:spAutoFit/>
          </a:bodyPr>
          <a:lstStyle/>
          <a:p>
            <a:r>
              <a:rPr lang="en-US" dirty="0"/>
              <a:t>Working under the Georgia Shape umbrella, partners can use information / data shared for grants, contributions, fund raising, etc</a:t>
            </a:r>
            <a:r>
              <a:rPr lang="en-US" dirty="0" smtClean="0"/>
              <a:t>.</a:t>
            </a:r>
          </a:p>
          <a:p>
            <a:r>
              <a:rPr lang="en-US" dirty="0" smtClean="0"/>
              <a:t>Georgia Shape can use the partners’ grants received / investments for their “collective impact” tracking</a:t>
            </a:r>
            <a:endParaRPr lang="en-US" dirty="0"/>
          </a:p>
          <a:p>
            <a:r>
              <a:rPr lang="en-US" dirty="0"/>
              <a:t>Total </a:t>
            </a:r>
            <a:r>
              <a:rPr lang="en-US" dirty="0" smtClean="0"/>
              <a:t>estimated collective investment </a:t>
            </a:r>
            <a:r>
              <a:rPr lang="en-US" dirty="0"/>
              <a:t>among all GA Shape partners since 2012: </a:t>
            </a:r>
            <a:r>
              <a:rPr lang="en-US" dirty="0" smtClean="0"/>
              <a:t>Over $60m</a:t>
            </a:r>
            <a:endParaRPr lang="en-US" dirty="0"/>
          </a:p>
        </p:txBody>
      </p:sp>
      <p:grpSp>
        <p:nvGrpSpPr>
          <p:cNvPr id="5" name="Group 9"/>
          <p:cNvGrpSpPr/>
          <p:nvPr/>
        </p:nvGrpSpPr>
        <p:grpSpPr>
          <a:xfrm>
            <a:off x="560070" y="1347355"/>
            <a:ext cx="8023860" cy="182880"/>
            <a:chOff x="0" y="1066800"/>
            <a:chExt cx="9144000" cy="304800"/>
          </a:xfrm>
        </p:grpSpPr>
        <p:sp>
          <p:nvSpPr>
            <p:cNvPr id="6" name="Rectangle 5"/>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7" name="Rectangle 6"/>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57562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770" y="72736"/>
            <a:ext cx="7696200" cy="917864"/>
          </a:xfrm>
        </p:spPr>
        <p:txBody>
          <a:bodyPr/>
          <a:lstStyle/>
          <a:p>
            <a:pPr algn="r"/>
            <a:r>
              <a:rPr lang="en-US" sz="3600" b="1" i="1" dirty="0">
                <a:solidFill>
                  <a:srgbClr val="0091C4"/>
                </a:solidFill>
                <a:latin typeface="Candara" pitchFamily="34" charset="0"/>
                <a:ea typeface="Arial Unicode MS" pitchFamily="34" charset="-128"/>
                <a:cs typeface="Arial Unicode MS" pitchFamily="34" charset="-128"/>
              </a:rPr>
              <a:t>Success </a:t>
            </a:r>
            <a:r>
              <a:rPr lang="en-US" sz="3600" b="1" i="1" dirty="0" smtClean="0">
                <a:solidFill>
                  <a:srgbClr val="0091C4"/>
                </a:solidFill>
                <a:latin typeface="Candara" pitchFamily="34" charset="0"/>
                <a:ea typeface="Arial Unicode MS" pitchFamily="34" charset="-128"/>
                <a:cs typeface="Arial Unicode MS" pitchFamily="34" charset="-128"/>
              </a:rPr>
              <a:t>#4: </a:t>
            </a:r>
            <a:r>
              <a:rPr lang="en-US" sz="3600" b="1" i="1" dirty="0">
                <a:solidFill>
                  <a:srgbClr val="0091C4"/>
                </a:solidFill>
                <a:latin typeface="Candara" pitchFamily="34" charset="0"/>
                <a:ea typeface="Arial Unicode MS" pitchFamily="34" charset="-128"/>
                <a:cs typeface="Arial Unicode MS" pitchFamily="34" charset="-128"/>
              </a:rPr>
              <a:t/>
            </a:r>
            <a:br>
              <a:rPr lang="en-US" sz="3600" b="1" i="1" dirty="0">
                <a:solidFill>
                  <a:srgbClr val="0091C4"/>
                </a:solidFill>
                <a:latin typeface="Candara" pitchFamily="34" charset="0"/>
                <a:ea typeface="Arial Unicode MS" pitchFamily="34" charset="-128"/>
                <a:cs typeface="Arial Unicode MS" pitchFamily="34" charset="-128"/>
              </a:rPr>
            </a:br>
            <a:r>
              <a:rPr lang="en-US" sz="3800" b="1" dirty="0" smtClean="0">
                <a:solidFill>
                  <a:schemeClr val="accent6">
                    <a:lumMod val="75000"/>
                  </a:schemeClr>
                </a:solidFill>
                <a:latin typeface="Candara" pitchFamily="34" charset="0"/>
                <a:ea typeface="Arial Unicode MS" pitchFamily="34" charset="-128"/>
                <a:cs typeface="Arial Unicode MS" pitchFamily="34" charset="-128"/>
              </a:rPr>
              <a:t>Statewide Reach</a:t>
            </a:r>
            <a:endParaRPr lang="en-US" sz="3800" b="1" dirty="0">
              <a:solidFill>
                <a:schemeClr val="accent6">
                  <a:lumMod val="75000"/>
                </a:schemeClr>
              </a:solidFill>
              <a:latin typeface="Candara" pitchFamily="34" charset="0"/>
              <a:ea typeface="Arial Unicode MS" pitchFamily="34" charset="-128"/>
              <a:cs typeface="Arial Unicode MS" pitchFamily="34" charset="-128"/>
            </a:endParaRPr>
          </a:p>
        </p:txBody>
      </p:sp>
      <p:sp>
        <p:nvSpPr>
          <p:cNvPr id="4" name="Content Placeholder 3"/>
          <p:cNvSpPr txBox="1">
            <a:spLocks noGrp="1"/>
          </p:cNvSpPr>
          <p:nvPr>
            <p:ph idx="1"/>
          </p:nvPr>
        </p:nvSpPr>
        <p:spPr>
          <a:xfrm>
            <a:off x="560070" y="1661854"/>
            <a:ext cx="8229600" cy="4475071"/>
          </a:xfrm>
          <a:prstGeom prst="rect">
            <a:avLst/>
          </a:prstGeom>
          <a:noFill/>
        </p:spPr>
        <p:txBody>
          <a:bodyPr wrap="square" rtlCol="0">
            <a:spAutoFit/>
          </a:bodyPr>
          <a:lstStyle/>
          <a:p>
            <a:r>
              <a:rPr lang="en-US" dirty="0" smtClean="0"/>
              <a:t>True population health reach and impact have been achieved</a:t>
            </a:r>
          </a:p>
          <a:p>
            <a:pPr lvl="1"/>
            <a:r>
              <a:rPr lang="en-US" sz="2400" dirty="0" smtClean="0"/>
              <a:t>1.1 million students assessed annually for BMI and Fitness</a:t>
            </a:r>
          </a:p>
          <a:p>
            <a:pPr lvl="1"/>
            <a:r>
              <a:rPr lang="en-US" sz="2400" dirty="0" smtClean="0"/>
              <a:t>Professional development among 100% of WIC RD staff </a:t>
            </a:r>
          </a:p>
          <a:p>
            <a:pPr lvl="1"/>
            <a:r>
              <a:rPr lang="en-US" sz="2400" dirty="0" smtClean="0"/>
              <a:t>Professional development for Healthcare Providers (3,669) </a:t>
            </a:r>
          </a:p>
          <a:p>
            <a:pPr lvl="1"/>
            <a:r>
              <a:rPr lang="en-US" sz="2400" dirty="0" smtClean="0"/>
              <a:t>Power Up for 30 impacting 2/3 of all elementary schools and 7 middle schools (470,000 kids) </a:t>
            </a:r>
          </a:p>
          <a:p>
            <a:pPr lvl="1"/>
            <a:r>
              <a:rPr lang="en-US" sz="2400" dirty="0" smtClean="0"/>
              <a:t>Power Up for 30 Out of School time in 275 sites (50,000 kids)</a:t>
            </a:r>
            <a:endParaRPr lang="en-US" sz="2400" dirty="0"/>
          </a:p>
          <a:p>
            <a:pPr lvl="1"/>
            <a:r>
              <a:rPr lang="en-US" sz="2400" dirty="0" smtClean="0"/>
              <a:t>37 Georgia 5 Star </a:t>
            </a:r>
            <a:r>
              <a:rPr lang="en-US" sz="2400" smtClean="0"/>
              <a:t>Baby-friendly hospitals </a:t>
            </a:r>
            <a:r>
              <a:rPr lang="en-US" sz="2400" dirty="0" smtClean="0"/>
              <a:t>across the state </a:t>
            </a:r>
            <a:endParaRPr lang="en-US" sz="2400" dirty="0">
              <a:solidFill>
                <a:srgbClr val="FF0000"/>
              </a:solidFill>
            </a:endParaRPr>
          </a:p>
        </p:txBody>
      </p:sp>
      <p:grpSp>
        <p:nvGrpSpPr>
          <p:cNvPr id="5" name="Group 9"/>
          <p:cNvGrpSpPr/>
          <p:nvPr/>
        </p:nvGrpSpPr>
        <p:grpSpPr>
          <a:xfrm>
            <a:off x="580390" y="1234787"/>
            <a:ext cx="8023860" cy="182880"/>
            <a:chOff x="0" y="1066800"/>
            <a:chExt cx="9144000" cy="304800"/>
          </a:xfrm>
        </p:grpSpPr>
        <p:sp>
          <p:nvSpPr>
            <p:cNvPr id="6" name="Rectangle 5"/>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7" name="Rectangle 6"/>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1480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0"/>
            <a:ext cx="4876800" cy="6311153"/>
          </a:xfrm>
        </p:spPr>
      </p:pic>
    </p:spTree>
    <p:extLst>
      <p:ext uri="{BB962C8B-B14F-4D97-AF65-F5344CB8AC3E}">
        <p14:creationId xmlns:p14="http://schemas.microsoft.com/office/powerpoint/2010/main" val="3682246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12" y="609600"/>
            <a:ext cx="9120188" cy="624840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04688" y="1905000"/>
            <a:ext cx="4597602" cy="4708981"/>
          </a:xfrm>
          <a:prstGeom prst="rect">
            <a:avLst/>
          </a:prstGeom>
          <a:noFill/>
        </p:spPr>
        <p:txBody>
          <a:bodyPr wrap="square" rtlCol="0">
            <a:spAutoFit/>
          </a:bodyPr>
          <a:lstStyle/>
          <a:p>
            <a:pPr algn="ctr"/>
            <a:r>
              <a:rPr lang="en-US" sz="3800" b="1" dirty="0" smtClean="0">
                <a:solidFill>
                  <a:schemeClr val="bg1"/>
                </a:solidFill>
                <a:latin typeface="+mj-lt"/>
              </a:rPr>
              <a:t>888 schools</a:t>
            </a:r>
          </a:p>
          <a:p>
            <a:pPr algn="ctr"/>
            <a:r>
              <a:rPr lang="en-US" sz="3800" b="1" dirty="0" smtClean="0">
                <a:solidFill>
                  <a:schemeClr val="bg1"/>
                </a:solidFill>
                <a:latin typeface="+mj-lt"/>
              </a:rPr>
              <a:t/>
            </a:r>
            <a:br>
              <a:rPr lang="en-US" sz="3800" b="1" dirty="0" smtClean="0">
                <a:solidFill>
                  <a:schemeClr val="bg1"/>
                </a:solidFill>
                <a:latin typeface="+mj-lt"/>
              </a:rPr>
            </a:br>
            <a:r>
              <a:rPr lang="en-US" sz="3800" b="1" dirty="0" smtClean="0">
                <a:solidFill>
                  <a:schemeClr val="bg1"/>
                </a:solidFill>
                <a:latin typeface="+mj-lt"/>
              </a:rPr>
              <a:t>1,900 teachers/ administrators</a:t>
            </a:r>
          </a:p>
          <a:p>
            <a:pPr algn="ctr"/>
            <a:endParaRPr lang="en-US" sz="3800" b="1" dirty="0" smtClean="0">
              <a:solidFill>
                <a:schemeClr val="bg1"/>
              </a:solidFill>
              <a:latin typeface="+mj-lt"/>
            </a:endParaRPr>
          </a:p>
          <a:p>
            <a:pPr algn="ctr"/>
            <a:r>
              <a:rPr lang="en-US" sz="3800" b="1" dirty="0" smtClean="0">
                <a:solidFill>
                  <a:schemeClr val="bg1"/>
                </a:solidFill>
                <a:latin typeface="+mj-lt"/>
              </a:rPr>
              <a:t>470,000 students</a:t>
            </a:r>
          </a:p>
          <a:p>
            <a:pPr algn="ctr"/>
            <a:endParaRPr lang="en-US" sz="7200" b="1" dirty="0">
              <a:solidFill>
                <a:schemeClr val="bg1"/>
              </a:solidFill>
            </a:endParaRPr>
          </a:p>
        </p:txBody>
      </p:sp>
      <p:pic>
        <p:nvPicPr>
          <p:cNvPr id="2" name="Picture 1"/>
          <p:cNvPicPr>
            <a:picLocks noChangeAspect="1"/>
          </p:cNvPicPr>
          <p:nvPr/>
        </p:nvPicPr>
        <p:blipFill>
          <a:blip r:embed="rId3"/>
          <a:stretch>
            <a:fillRect/>
          </a:stretch>
        </p:blipFill>
        <p:spPr>
          <a:xfrm>
            <a:off x="37259" y="527450"/>
            <a:ext cx="4804315" cy="6330550"/>
          </a:xfrm>
          <a:prstGeom prst="rect">
            <a:avLst/>
          </a:prstGeom>
        </p:spPr>
      </p:pic>
    </p:spTree>
    <p:extLst>
      <p:ext uri="{BB962C8B-B14F-4D97-AF65-F5344CB8AC3E}">
        <p14:creationId xmlns:p14="http://schemas.microsoft.com/office/powerpoint/2010/main" val="3448864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609" y="533400"/>
            <a:ext cx="7239000" cy="3416929"/>
          </a:xfrm>
        </p:spPr>
        <p:txBody>
          <a:bodyPr/>
          <a:lstStyle/>
          <a:p>
            <a:r>
              <a:rPr lang="en-US" b="1" dirty="0" smtClean="0"/>
              <a:t>OBJECTIVE #1</a:t>
            </a:r>
            <a:br>
              <a:rPr lang="en-US" b="1" dirty="0" smtClean="0"/>
            </a:br>
            <a:r>
              <a:rPr lang="en-US" b="1" dirty="0" smtClean="0">
                <a:solidFill>
                  <a:schemeClr val="accent6">
                    <a:lumMod val="75000"/>
                  </a:schemeClr>
                </a:solidFill>
              </a:rPr>
              <a:t>Stakeholders and their Roles in Addressing Childhood Obesity in Georgia</a:t>
            </a:r>
            <a:endParaRPr lang="en-US" b="1" dirty="0">
              <a:solidFill>
                <a:schemeClr val="accent6">
                  <a:lumMod val="75000"/>
                </a:schemeClr>
              </a:solidFill>
            </a:endParaRPr>
          </a:p>
        </p:txBody>
      </p:sp>
      <p:sp>
        <p:nvSpPr>
          <p:cNvPr id="4" name="Subtitle 2"/>
          <p:cNvSpPr>
            <a:spLocks noGrp="1"/>
          </p:cNvSpPr>
          <p:nvPr>
            <p:ph type="subTitle" idx="1"/>
          </p:nvPr>
        </p:nvSpPr>
        <p:spPr>
          <a:xfrm>
            <a:off x="381000" y="4267200"/>
            <a:ext cx="8001000" cy="1752600"/>
          </a:xfrm>
        </p:spPr>
        <p:txBody>
          <a:bodyPr/>
          <a:lstStyle/>
          <a:p>
            <a:pPr marL="1828800" indent="-1828800" algn="l">
              <a:spcBef>
                <a:spcPts val="0"/>
              </a:spcBef>
              <a:spcAft>
                <a:spcPts val="600"/>
              </a:spcAft>
              <a:defRPr/>
            </a:pPr>
            <a:r>
              <a:rPr lang="en-US" sz="2400" dirty="0">
                <a:solidFill>
                  <a:schemeClr val="tx1">
                    <a:lumMod val="65000"/>
                    <a:lumOff val="35000"/>
                  </a:schemeClr>
                </a:solidFill>
                <a:latin typeface="Segoe UI" pitchFamily="34" charset="0"/>
                <a:cs typeface="Segoe UI" pitchFamily="34" charset="0"/>
              </a:rPr>
              <a:t>	</a:t>
            </a:r>
            <a:r>
              <a:rPr lang="en-US" sz="2400" b="1" dirty="0" smtClean="0">
                <a:solidFill>
                  <a:schemeClr val="tx1">
                    <a:lumMod val="65000"/>
                    <a:lumOff val="35000"/>
                  </a:schemeClr>
                </a:solidFill>
                <a:latin typeface="Segoe UI" pitchFamily="34" charset="0"/>
                <a:cs typeface="Segoe UI" pitchFamily="34" charset="0"/>
              </a:rPr>
              <a:t>Emily Anne </a:t>
            </a:r>
            <a:r>
              <a:rPr lang="en-US" sz="2400" b="1" dirty="0" err="1" smtClean="0">
                <a:solidFill>
                  <a:schemeClr val="tx1">
                    <a:lumMod val="65000"/>
                    <a:lumOff val="35000"/>
                  </a:schemeClr>
                </a:solidFill>
                <a:latin typeface="Segoe UI" pitchFamily="34" charset="0"/>
                <a:cs typeface="Segoe UI" pitchFamily="34" charset="0"/>
              </a:rPr>
              <a:t>Vall</a:t>
            </a:r>
            <a:r>
              <a:rPr lang="en-US" sz="2400" dirty="0" smtClean="0">
                <a:solidFill>
                  <a:schemeClr val="tx1">
                    <a:lumMod val="65000"/>
                    <a:lumOff val="35000"/>
                  </a:schemeClr>
                </a:solidFill>
                <a:latin typeface="Segoe UI" pitchFamily="34" charset="0"/>
                <a:cs typeface="Segoe UI" pitchFamily="34" charset="0"/>
              </a:rPr>
              <a:t>, PhD, </a:t>
            </a:r>
            <a:r>
              <a:rPr lang="en-US" sz="2400" dirty="0">
                <a:solidFill>
                  <a:schemeClr val="tx1">
                    <a:lumMod val="65000"/>
                    <a:lumOff val="35000"/>
                  </a:schemeClr>
                </a:solidFill>
                <a:latin typeface="Segoe UI" pitchFamily="34" charset="0"/>
                <a:cs typeface="Segoe UI" pitchFamily="34" charset="0"/>
              </a:rPr>
              <a:t>Georgia </a:t>
            </a:r>
            <a:r>
              <a:rPr lang="en-US" sz="2400" dirty="0" smtClean="0">
                <a:solidFill>
                  <a:schemeClr val="tx1">
                    <a:lumMod val="65000"/>
                    <a:lumOff val="35000"/>
                  </a:schemeClr>
                </a:solidFill>
                <a:latin typeface="Segoe UI" pitchFamily="34" charset="0"/>
                <a:cs typeface="Segoe UI" pitchFamily="34" charset="0"/>
              </a:rPr>
              <a:t>Shape, Georgia Department of Public Health</a:t>
            </a:r>
          </a:p>
          <a:p>
            <a:pPr marL="1828800" indent="-1828800" algn="l">
              <a:spcBef>
                <a:spcPts val="0"/>
              </a:spcBef>
              <a:spcAft>
                <a:spcPts val="600"/>
              </a:spcAft>
              <a:defRPr/>
            </a:pPr>
            <a:endParaRPr lang="en-US" sz="2400" dirty="0" smtClean="0">
              <a:solidFill>
                <a:schemeClr val="tx1">
                  <a:lumMod val="65000"/>
                  <a:lumOff val="35000"/>
                </a:schemeClr>
              </a:solidFill>
              <a:latin typeface="Segoe UI" pitchFamily="34" charset="0"/>
              <a:cs typeface="Segoe UI" pitchFamily="34" charset="0"/>
            </a:endParaRPr>
          </a:p>
          <a:p>
            <a:pPr marL="1828800" indent="-1828800" algn="l">
              <a:spcBef>
                <a:spcPts val="0"/>
              </a:spcBef>
              <a:spcAft>
                <a:spcPts val="600"/>
              </a:spcAft>
              <a:defRPr/>
            </a:pPr>
            <a:r>
              <a:rPr lang="en-US" sz="2400" dirty="0" smtClean="0">
                <a:solidFill>
                  <a:schemeClr val="tx1">
                    <a:lumMod val="65000"/>
                    <a:lumOff val="35000"/>
                  </a:schemeClr>
                </a:solidFill>
                <a:latin typeface="Segoe UI" pitchFamily="34" charset="0"/>
                <a:cs typeface="Segoe UI" pitchFamily="34" charset="0"/>
              </a:rPr>
              <a:t>	EmilyAnne.Vall@dph.ga.gov</a:t>
            </a:r>
          </a:p>
        </p:txBody>
      </p:sp>
      <p:cxnSp>
        <p:nvCxnSpPr>
          <p:cNvPr id="5" name="Straight Connector 4"/>
          <p:cNvCxnSpPr/>
          <p:nvPr/>
        </p:nvCxnSpPr>
        <p:spPr>
          <a:xfrm>
            <a:off x="0" y="3854135"/>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7909469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105400"/>
            <a:ext cx="2730660" cy="1173506"/>
          </a:xfrm>
          <a:prstGeom prst="rect">
            <a:avLst/>
          </a:prstGeom>
        </p:spPr>
      </p:pic>
      <p:sp>
        <p:nvSpPr>
          <p:cNvPr id="3" name="Content Placeholder 2"/>
          <p:cNvSpPr>
            <a:spLocks noGrp="1"/>
          </p:cNvSpPr>
          <p:nvPr>
            <p:ph idx="1"/>
          </p:nvPr>
        </p:nvSpPr>
        <p:spPr>
          <a:xfrm>
            <a:off x="690578" y="1524000"/>
            <a:ext cx="8229600" cy="4525963"/>
          </a:xfrm>
        </p:spPr>
        <p:txBody>
          <a:bodyPr>
            <a:normAutofit lnSpcReduction="10000"/>
          </a:bodyPr>
          <a:lstStyle/>
          <a:p>
            <a:pPr marL="457200" indent="-457200"/>
            <a:r>
              <a:rPr lang="en-US" dirty="0" smtClean="0"/>
              <a:t>Trainings</a:t>
            </a:r>
          </a:p>
          <a:p>
            <a:pPr marL="457200" indent="-457200"/>
            <a:r>
              <a:rPr lang="en-US" dirty="0" smtClean="0"/>
              <a:t>Physical Activity Resource Guide</a:t>
            </a:r>
          </a:p>
          <a:p>
            <a:pPr marL="457200" indent="-457200"/>
            <a:r>
              <a:rPr lang="en-US" dirty="0" smtClean="0"/>
              <a:t>Handouts </a:t>
            </a:r>
          </a:p>
          <a:p>
            <a:pPr marL="457200" indent="-457200"/>
            <a:r>
              <a:rPr lang="en-US" dirty="0" smtClean="0"/>
              <a:t>School PA self-assessment</a:t>
            </a:r>
          </a:p>
          <a:p>
            <a:pPr marL="457200" indent="-457200"/>
            <a:r>
              <a:rPr lang="en-US" dirty="0" smtClean="0"/>
              <a:t>Power Up for 30 Plan templates</a:t>
            </a:r>
          </a:p>
          <a:p>
            <a:pPr marL="457200" indent="-457200"/>
            <a:r>
              <a:rPr lang="en-US" dirty="0" smtClean="0"/>
              <a:t>Making the Pitch Slides and Notes</a:t>
            </a:r>
          </a:p>
          <a:p>
            <a:pPr marL="457200" indent="-457200"/>
            <a:r>
              <a:rPr lang="en-US" dirty="0" smtClean="0"/>
              <a:t>Success Stories</a:t>
            </a:r>
          </a:p>
          <a:p>
            <a:r>
              <a:rPr lang="en-US" dirty="0" smtClean="0"/>
              <a:t> Incentives</a:t>
            </a:r>
          </a:p>
        </p:txBody>
      </p:sp>
      <p:grpSp>
        <p:nvGrpSpPr>
          <p:cNvPr id="11" name="Group 9"/>
          <p:cNvGrpSpPr/>
          <p:nvPr/>
        </p:nvGrpSpPr>
        <p:grpSpPr>
          <a:xfrm>
            <a:off x="0" y="1036320"/>
            <a:ext cx="9144000" cy="182880"/>
            <a:chOff x="0" y="1066800"/>
            <a:chExt cx="9144000" cy="304800"/>
          </a:xfrm>
        </p:grpSpPr>
        <p:sp>
          <p:nvSpPr>
            <p:cNvPr id="12" name="Rectangle 11"/>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3" name="Rectangle 12"/>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447800" y="-53727"/>
            <a:ext cx="7000009" cy="1077218"/>
          </a:xfrm>
          <a:prstGeom prst="rect">
            <a:avLst/>
          </a:prstGeom>
        </p:spPr>
        <p:txBody>
          <a:bodyPr wrap="square">
            <a:spAutoFit/>
          </a:bodyPr>
          <a:lstStyle/>
          <a:p>
            <a:pPr algn="r"/>
            <a:r>
              <a:rPr lang="en-US" sz="3200" b="1" i="1" dirty="0">
                <a:solidFill>
                  <a:srgbClr val="0091C4"/>
                </a:solidFill>
                <a:latin typeface="Candara" pitchFamily="34" charset="0"/>
                <a:ea typeface="Arial Unicode MS" pitchFamily="34" charset="-128"/>
                <a:cs typeface="Arial Unicode MS" pitchFamily="34" charset="-128"/>
              </a:rPr>
              <a:t>Success </a:t>
            </a:r>
            <a:r>
              <a:rPr lang="en-US" sz="3200" b="1" i="1" dirty="0" smtClean="0">
                <a:solidFill>
                  <a:srgbClr val="0091C4"/>
                </a:solidFill>
                <a:latin typeface="Candara" pitchFamily="34" charset="0"/>
                <a:ea typeface="Arial Unicode MS" pitchFamily="34" charset="-128"/>
                <a:cs typeface="Arial Unicode MS" pitchFamily="34" charset="-128"/>
              </a:rPr>
              <a:t>#5: </a:t>
            </a:r>
            <a:r>
              <a:rPr lang="en-US" sz="3200" b="1" i="1" dirty="0">
                <a:solidFill>
                  <a:srgbClr val="0091C4"/>
                </a:solidFill>
                <a:latin typeface="Candara" pitchFamily="34" charset="0"/>
                <a:ea typeface="Arial Unicode MS" pitchFamily="34" charset="-128"/>
                <a:cs typeface="Arial Unicode MS" pitchFamily="34" charset="-128"/>
              </a:rPr>
              <a:t/>
            </a:r>
            <a:br>
              <a:rPr lang="en-US" sz="3200" b="1" i="1" dirty="0">
                <a:solidFill>
                  <a:srgbClr val="0091C4"/>
                </a:solidFill>
                <a:latin typeface="Candara" pitchFamily="34" charset="0"/>
                <a:ea typeface="Arial Unicode MS" pitchFamily="34" charset="-128"/>
                <a:cs typeface="Arial Unicode MS" pitchFamily="34" charset="-128"/>
              </a:rPr>
            </a:br>
            <a:r>
              <a:rPr lang="en-US" sz="3200" b="1" dirty="0" smtClean="0">
                <a:solidFill>
                  <a:schemeClr val="accent6">
                    <a:lumMod val="75000"/>
                  </a:schemeClr>
                </a:solidFill>
                <a:latin typeface="Candara" pitchFamily="34" charset="0"/>
                <a:ea typeface="Arial Unicode MS" pitchFamily="34" charset="-128"/>
                <a:cs typeface="Arial Unicode MS" pitchFamily="34" charset="-128"/>
              </a:rPr>
              <a:t>Development of School Resources</a:t>
            </a:r>
            <a:endParaRPr lang="en-US" sz="3200" dirty="0"/>
          </a:p>
        </p:txBody>
      </p:sp>
    </p:spTree>
    <p:extLst>
      <p:ext uri="{BB962C8B-B14F-4D97-AF65-F5344CB8AC3E}">
        <p14:creationId xmlns:p14="http://schemas.microsoft.com/office/powerpoint/2010/main" val="994688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95102"/>
            <a:ext cx="8001000" cy="960438"/>
          </a:xfrm>
        </p:spPr>
        <p:txBody>
          <a:bodyPr/>
          <a:lstStyle/>
          <a:p>
            <a:pPr algn="r"/>
            <a:r>
              <a:rPr lang="en-US" b="1" dirty="0" smtClean="0">
                <a:solidFill>
                  <a:srgbClr val="0091C4"/>
                </a:solidFill>
              </a:rPr>
              <a:t>Challenges</a:t>
            </a:r>
            <a:endParaRPr lang="en-US" b="1" dirty="0">
              <a:solidFill>
                <a:srgbClr val="0091C4"/>
              </a:solidFill>
            </a:endParaRPr>
          </a:p>
        </p:txBody>
      </p:sp>
      <p:sp>
        <p:nvSpPr>
          <p:cNvPr id="3" name="Content Placeholder 2"/>
          <p:cNvSpPr>
            <a:spLocks noGrp="1"/>
          </p:cNvSpPr>
          <p:nvPr>
            <p:ph idx="1"/>
          </p:nvPr>
        </p:nvSpPr>
        <p:spPr>
          <a:xfrm>
            <a:off x="533400" y="2057400"/>
            <a:ext cx="8229600" cy="3763963"/>
          </a:xfrm>
        </p:spPr>
        <p:txBody>
          <a:bodyPr/>
          <a:lstStyle/>
          <a:p>
            <a:r>
              <a:rPr lang="en-US" dirty="0" smtClean="0"/>
              <a:t>Keeping topic “front of mind” to state leaders &amp; funding agencies</a:t>
            </a:r>
          </a:p>
          <a:p>
            <a:pPr lvl="1"/>
            <a:r>
              <a:rPr lang="en-US" dirty="0" smtClean="0"/>
              <a:t>Competing priorities</a:t>
            </a:r>
          </a:p>
          <a:p>
            <a:pPr lvl="1"/>
            <a:r>
              <a:rPr lang="en-US" dirty="0" smtClean="0"/>
              <a:t>Keep it exciting and relevant when media takes a break</a:t>
            </a:r>
          </a:p>
          <a:p>
            <a:r>
              <a:rPr lang="en-US" dirty="0" smtClean="0"/>
              <a:t>Communicating progress – state to local</a:t>
            </a:r>
          </a:p>
          <a:p>
            <a:r>
              <a:rPr lang="en-US" dirty="0"/>
              <a:t>D</a:t>
            </a:r>
            <a:r>
              <a:rPr lang="en-US" dirty="0" smtClean="0"/>
              <a:t>ocumenting the various activities/initiatives happening in 159 counties</a:t>
            </a:r>
          </a:p>
        </p:txBody>
      </p:sp>
      <p:grpSp>
        <p:nvGrpSpPr>
          <p:cNvPr id="4" name="Group 9"/>
          <p:cNvGrpSpPr/>
          <p:nvPr/>
        </p:nvGrpSpPr>
        <p:grpSpPr>
          <a:xfrm>
            <a:off x="0" y="1554639"/>
            <a:ext cx="914400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6792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95102"/>
            <a:ext cx="8001000" cy="960438"/>
          </a:xfrm>
        </p:spPr>
        <p:txBody>
          <a:bodyPr/>
          <a:lstStyle/>
          <a:p>
            <a:pPr algn="r"/>
            <a:r>
              <a:rPr lang="en-US" b="1" dirty="0" smtClean="0">
                <a:solidFill>
                  <a:srgbClr val="0091C4"/>
                </a:solidFill>
              </a:rPr>
              <a:t>Challenges</a:t>
            </a:r>
            <a:endParaRPr lang="en-US" b="1" dirty="0">
              <a:solidFill>
                <a:srgbClr val="0091C4"/>
              </a:solidFill>
            </a:endParaRPr>
          </a:p>
        </p:txBody>
      </p:sp>
      <p:sp>
        <p:nvSpPr>
          <p:cNvPr id="3" name="Content Placeholder 2"/>
          <p:cNvSpPr>
            <a:spLocks noGrp="1"/>
          </p:cNvSpPr>
          <p:nvPr>
            <p:ph idx="1"/>
          </p:nvPr>
        </p:nvSpPr>
        <p:spPr>
          <a:xfrm>
            <a:off x="533400" y="2057400"/>
            <a:ext cx="8229600" cy="3763963"/>
          </a:xfrm>
        </p:spPr>
        <p:txBody>
          <a:bodyPr/>
          <a:lstStyle/>
          <a:p>
            <a:r>
              <a:rPr lang="en-US" dirty="0"/>
              <a:t>Turnover in leadership – state agencies, advisory board, key partners</a:t>
            </a:r>
          </a:p>
          <a:p>
            <a:r>
              <a:rPr lang="en-US" dirty="0"/>
              <a:t>Sustained </a:t>
            </a:r>
            <a:r>
              <a:rPr lang="en-US" dirty="0" smtClean="0"/>
              <a:t>partner </a:t>
            </a:r>
            <a:r>
              <a:rPr lang="en-US" i="1" dirty="0" smtClean="0"/>
              <a:t>and </a:t>
            </a:r>
            <a:r>
              <a:rPr lang="en-US" dirty="0" smtClean="0"/>
              <a:t>participant engagement </a:t>
            </a:r>
            <a:r>
              <a:rPr lang="en-US" dirty="0"/>
              <a:t>– ensuring we answer “what’s in it for them?” </a:t>
            </a:r>
          </a:p>
          <a:p>
            <a:r>
              <a:rPr lang="en-US" dirty="0" smtClean="0"/>
              <a:t>Aligning messaging between partners with different priorities/beliefs </a:t>
            </a:r>
          </a:p>
          <a:p>
            <a:pPr marL="0" indent="0">
              <a:buNone/>
            </a:pPr>
            <a:r>
              <a:rPr lang="en-US" dirty="0" smtClean="0"/>
              <a:t> </a:t>
            </a:r>
            <a:endParaRPr lang="en-US" dirty="0"/>
          </a:p>
        </p:txBody>
      </p:sp>
      <p:grpSp>
        <p:nvGrpSpPr>
          <p:cNvPr id="4" name="Group 9"/>
          <p:cNvGrpSpPr/>
          <p:nvPr/>
        </p:nvGrpSpPr>
        <p:grpSpPr>
          <a:xfrm>
            <a:off x="0" y="1554639"/>
            <a:ext cx="914400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1460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066800"/>
            <a:ext cx="8458200" cy="3035929"/>
          </a:xfrm>
        </p:spPr>
        <p:txBody>
          <a:bodyPr/>
          <a:lstStyle/>
          <a:p>
            <a:r>
              <a:rPr lang="en-US" b="1" dirty="0" smtClean="0"/>
              <a:t>OBJECTIVE #4</a:t>
            </a:r>
            <a:br>
              <a:rPr lang="en-US" b="1" dirty="0" smtClean="0"/>
            </a:br>
            <a:r>
              <a:rPr lang="en-US" b="1" dirty="0" smtClean="0"/>
              <a:t/>
            </a:r>
            <a:br>
              <a:rPr lang="en-US" b="1" dirty="0" smtClean="0"/>
            </a:br>
            <a:r>
              <a:rPr lang="en-US" b="1" i="1" dirty="0" smtClean="0">
                <a:solidFill>
                  <a:schemeClr val="accent6">
                    <a:lumMod val="75000"/>
                  </a:schemeClr>
                </a:solidFill>
              </a:rPr>
              <a:t>Discussion:</a:t>
            </a:r>
            <a:r>
              <a:rPr lang="en-US" b="1" i="1" dirty="0" smtClean="0"/>
              <a:t> </a:t>
            </a:r>
            <a:r>
              <a:rPr lang="en-US" dirty="0" smtClean="0"/>
              <a:t/>
            </a:r>
            <a:br>
              <a:rPr lang="en-US" dirty="0" smtClean="0"/>
            </a:br>
            <a:r>
              <a:rPr lang="en-US" dirty="0" smtClean="0"/>
              <a:t>Building Capacity for </a:t>
            </a:r>
            <a:br>
              <a:rPr lang="en-US" dirty="0" smtClean="0"/>
            </a:br>
            <a:r>
              <a:rPr lang="en-US" dirty="0" smtClean="0"/>
              <a:t>Multi-sectoral Partnerships</a:t>
            </a:r>
            <a:br>
              <a:rPr lang="en-US" dirty="0" smtClean="0"/>
            </a:br>
            <a:r>
              <a:rPr lang="en-US" dirty="0" smtClean="0"/>
              <a:t>at State &amp; Local Levels</a:t>
            </a:r>
            <a:br>
              <a:rPr lang="en-US" dirty="0" smtClean="0"/>
            </a:br>
            <a:endParaRPr lang="en-US" b="1" dirty="0">
              <a:solidFill>
                <a:schemeClr val="accent6">
                  <a:lumMod val="75000"/>
                </a:schemeClr>
              </a:solidFill>
            </a:endParaRPr>
          </a:p>
        </p:txBody>
      </p:sp>
    </p:spTree>
    <p:extLst>
      <p:ext uri="{BB962C8B-B14F-4D97-AF65-F5344CB8AC3E}">
        <p14:creationId xmlns:p14="http://schemas.microsoft.com/office/powerpoint/2010/main" val="3011802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68821"/>
            <a:ext cx="8458200" cy="1083780"/>
          </a:xfrm>
        </p:spPr>
        <p:txBody>
          <a:bodyPr/>
          <a:lstStyle/>
          <a:p>
            <a:r>
              <a:rPr lang="en-US" sz="4800" b="1" i="1" dirty="0" smtClean="0">
                <a:solidFill>
                  <a:schemeClr val="accent6">
                    <a:lumMod val="75000"/>
                  </a:schemeClr>
                </a:solidFill>
              </a:rPr>
              <a:t>Discussion</a:t>
            </a:r>
            <a:r>
              <a:rPr lang="en-US" b="1" i="1" dirty="0" smtClean="0">
                <a:solidFill>
                  <a:schemeClr val="accent6">
                    <a:lumMod val="75000"/>
                  </a:schemeClr>
                </a:solidFill>
              </a:rPr>
              <a:t> Topics:</a:t>
            </a:r>
            <a:r>
              <a:rPr lang="en-US" b="1" i="1" dirty="0" smtClean="0"/>
              <a:t> </a:t>
            </a:r>
            <a:endParaRPr lang="en-US" b="1" dirty="0">
              <a:solidFill>
                <a:schemeClr val="accent6">
                  <a:lumMod val="75000"/>
                </a:schemeClr>
              </a:solidFill>
            </a:endParaRPr>
          </a:p>
        </p:txBody>
      </p:sp>
      <p:sp>
        <p:nvSpPr>
          <p:cNvPr id="3" name="Rectangle 2"/>
          <p:cNvSpPr/>
          <p:nvPr/>
        </p:nvSpPr>
        <p:spPr>
          <a:xfrm>
            <a:off x="685800" y="1981200"/>
            <a:ext cx="8229600" cy="3447098"/>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400" dirty="0"/>
              <a:t>Building Capacity in Targeted Geographic </a:t>
            </a:r>
            <a:r>
              <a:rPr lang="en-US" sz="2400" dirty="0" smtClean="0"/>
              <a:t>Locations</a:t>
            </a:r>
          </a:p>
          <a:p>
            <a:pPr marL="285750" indent="-285750">
              <a:spcBef>
                <a:spcPts val="600"/>
              </a:spcBef>
              <a:spcAft>
                <a:spcPts val="600"/>
              </a:spcAft>
              <a:buFont typeface="Arial" panose="020B0604020202020204" pitchFamily="34" charset="0"/>
              <a:buChar char="•"/>
            </a:pPr>
            <a:r>
              <a:rPr lang="en-US" sz="2400" dirty="0" smtClean="0"/>
              <a:t>New &amp; Unique Partnerships</a:t>
            </a:r>
            <a:r>
              <a:rPr lang="en-US" sz="2400" dirty="0"/>
              <a:t>, </a:t>
            </a:r>
            <a:endParaRPr lang="en-US" sz="2400" dirty="0" smtClean="0"/>
          </a:p>
          <a:p>
            <a:pPr marL="285750" indent="-285750">
              <a:spcBef>
                <a:spcPts val="600"/>
              </a:spcBef>
              <a:spcAft>
                <a:spcPts val="600"/>
              </a:spcAft>
              <a:buFont typeface="Arial" panose="020B0604020202020204" pitchFamily="34" charset="0"/>
              <a:buChar char="•"/>
            </a:pPr>
            <a:r>
              <a:rPr lang="en-US" sz="2400" dirty="0" smtClean="0"/>
              <a:t>Professional Development</a:t>
            </a:r>
            <a:r>
              <a:rPr lang="en-US" sz="2400" dirty="0"/>
              <a:t>, </a:t>
            </a:r>
            <a:endParaRPr lang="en-US" sz="2400" dirty="0" smtClean="0"/>
          </a:p>
          <a:p>
            <a:pPr marL="285750" indent="-285750">
              <a:spcBef>
                <a:spcPts val="600"/>
              </a:spcBef>
              <a:spcAft>
                <a:spcPts val="600"/>
              </a:spcAft>
              <a:buFont typeface="Arial" panose="020B0604020202020204" pitchFamily="34" charset="0"/>
              <a:buChar char="•"/>
            </a:pPr>
            <a:r>
              <a:rPr lang="en-US" sz="2400" dirty="0" smtClean="0"/>
              <a:t>Technical Assistance Strategies,</a:t>
            </a:r>
          </a:p>
          <a:p>
            <a:pPr marL="285750" indent="-285750">
              <a:spcBef>
                <a:spcPts val="600"/>
              </a:spcBef>
              <a:spcAft>
                <a:spcPts val="600"/>
              </a:spcAft>
              <a:buFont typeface="Arial" panose="020B0604020202020204" pitchFamily="34" charset="0"/>
              <a:buChar char="•"/>
            </a:pPr>
            <a:r>
              <a:rPr lang="en-US" sz="2400" dirty="0" smtClean="0"/>
              <a:t>“Layering” Community Interventions</a:t>
            </a:r>
          </a:p>
          <a:p>
            <a:pPr marL="285750" indent="-285750">
              <a:spcBef>
                <a:spcPts val="600"/>
              </a:spcBef>
              <a:spcAft>
                <a:spcPts val="600"/>
              </a:spcAft>
              <a:buFont typeface="Arial" panose="020B0604020202020204" pitchFamily="34" charset="0"/>
              <a:buChar char="•"/>
            </a:pPr>
            <a:r>
              <a:rPr lang="en-US" sz="2400" dirty="0" smtClean="0"/>
              <a:t>Addressing &amp; Measuring Racial Equity / Health Disparities</a:t>
            </a:r>
            <a:endParaRPr lang="en-US" sz="2400" dirty="0"/>
          </a:p>
        </p:txBody>
      </p:sp>
    </p:spTree>
    <p:extLst>
      <p:ext uri="{BB962C8B-B14F-4D97-AF65-F5344CB8AC3E}">
        <p14:creationId xmlns:p14="http://schemas.microsoft.com/office/powerpoint/2010/main" val="23979314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68821"/>
            <a:ext cx="8458200" cy="1083780"/>
          </a:xfrm>
        </p:spPr>
        <p:txBody>
          <a:bodyPr/>
          <a:lstStyle/>
          <a:p>
            <a:r>
              <a:rPr lang="en-US" sz="4800" b="1" i="1" dirty="0" smtClean="0">
                <a:solidFill>
                  <a:schemeClr val="accent6">
                    <a:lumMod val="75000"/>
                  </a:schemeClr>
                </a:solidFill>
              </a:rPr>
              <a:t>Discussion</a:t>
            </a:r>
            <a:r>
              <a:rPr lang="en-US" b="1" i="1" dirty="0" smtClean="0">
                <a:solidFill>
                  <a:schemeClr val="accent6">
                    <a:lumMod val="75000"/>
                  </a:schemeClr>
                </a:solidFill>
              </a:rPr>
              <a:t> Debrief:</a:t>
            </a:r>
            <a:r>
              <a:rPr lang="en-US" b="1" i="1" dirty="0" smtClean="0"/>
              <a:t> </a:t>
            </a:r>
            <a:endParaRPr lang="en-US" b="1" dirty="0">
              <a:solidFill>
                <a:schemeClr val="accent6">
                  <a:lumMod val="75000"/>
                </a:schemeClr>
              </a:solidFill>
            </a:endParaRPr>
          </a:p>
        </p:txBody>
      </p:sp>
      <p:sp>
        <p:nvSpPr>
          <p:cNvPr id="3" name="Rectangle 2"/>
          <p:cNvSpPr/>
          <p:nvPr/>
        </p:nvSpPr>
        <p:spPr>
          <a:xfrm>
            <a:off x="685800" y="1981200"/>
            <a:ext cx="8229600" cy="3447098"/>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400" dirty="0"/>
              <a:t>Building Capacity in Targeted Geographic </a:t>
            </a:r>
            <a:r>
              <a:rPr lang="en-US" sz="2400" dirty="0" smtClean="0"/>
              <a:t>Locations</a:t>
            </a:r>
          </a:p>
          <a:p>
            <a:pPr marL="285750" indent="-285750">
              <a:spcBef>
                <a:spcPts val="600"/>
              </a:spcBef>
              <a:spcAft>
                <a:spcPts val="600"/>
              </a:spcAft>
              <a:buFont typeface="Arial" panose="020B0604020202020204" pitchFamily="34" charset="0"/>
              <a:buChar char="•"/>
            </a:pPr>
            <a:r>
              <a:rPr lang="en-US" sz="2400" dirty="0" smtClean="0"/>
              <a:t>New &amp; Unique Partnerships</a:t>
            </a:r>
            <a:r>
              <a:rPr lang="en-US" sz="2400" dirty="0"/>
              <a:t>, </a:t>
            </a:r>
            <a:endParaRPr lang="en-US" sz="2400" dirty="0" smtClean="0"/>
          </a:p>
          <a:p>
            <a:pPr marL="285750" indent="-285750">
              <a:spcBef>
                <a:spcPts val="600"/>
              </a:spcBef>
              <a:spcAft>
                <a:spcPts val="600"/>
              </a:spcAft>
              <a:buFont typeface="Arial" panose="020B0604020202020204" pitchFamily="34" charset="0"/>
              <a:buChar char="•"/>
            </a:pPr>
            <a:r>
              <a:rPr lang="en-US" sz="2400" dirty="0" smtClean="0"/>
              <a:t>Professional Development</a:t>
            </a:r>
            <a:r>
              <a:rPr lang="en-US" sz="2400" dirty="0"/>
              <a:t>, </a:t>
            </a:r>
            <a:endParaRPr lang="en-US" sz="2400" dirty="0" smtClean="0"/>
          </a:p>
          <a:p>
            <a:pPr marL="285750" indent="-285750">
              <a:spcBef>
                <a:spcPts val="600"/>
              </a:spcBef>
              <a:spcAft>
                <a:spcPts val="600"/>
              </a:spcAft>
              <a:buFont typeface="Arial" panose="020B0604020202020204" pitchFamily="34" charset="0"/>
              <a:buChar char="•"/>
            </a:pPr>
            <a:r>
              <a:rPr lang="en-US" sz="2400" dirty="0" smtClean="0"/>
              <a:t>Technical Assistance Strategies,</a:t>
            </a:r>
          </a:p>
          <a:p>
            <a:pPr marL="285750" indent="-285750">
              <a:spcBef>
                <a:spcPts val="600"/>
              </a:spcBef>
              <a:spcAft>
                <a:spcPts val="600"/>
              </a:spcAft>
              <a:buFont typeface="Arial" panose="020B0604020202020204" pitchFamily="34" charset="0"/>
              <a:buChar char="•"/>
            </a:pPr>
            <a:r>
              <a:rPr lang="en-US" sz="2400" dirty="0" smtClean="0"/>
              <a:t>“Layering” Community Interventions</a:t>
            </a:r>
          </a:p>
          <a:p>
            <a:pPr marL="285750" indent="-285750">
              <a:spcBef>
                <a:spcPts val="600"/>
              </a:spcBef>
              <a:spcAft>
                <a:spcPts val="600"/>
              </a:spcAft>
              <a:buFont typeface="Arial" panose="020B0604020202020204" pitchFamily="34" charset="0"/>
              <a:buChar char="•"/>
            </a:pPr>
            <a:r>
              <a:rPr lang="en-US" sz="2400" dirty="0" smtClean="0"/>
              <a:t>Addressing &amp; Measuring Racial Equity / Health Disparities</a:t>
            </a:r>
            <a:endParaRPr lang="en-US" sz="2400" dirty="0"/>
          </a:p>
        </p:txBody>
      </p:sp>
    </p:spTree>
    <p:extLst>
      <p:ext uri="{BB962C8B-B14F-4D97-AF65-F5344CB8AC3E}">
        <p14:creationId xmlns:p14="http://schemas.microsoft.com/office/powerpoint/2010/main" val="5889120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028700"/>
          </a:xfrm>
        </p:spPr>
        <p:txBody>
          <a:bodyPr/>
          <a:lstStyle/>
          <a:p>
            <a:pPr algn="r"/>
            <a:r>
              <a:rPr lang="en-US" b="1" dirty="0" smtClean="0"/>
              <a:t>Summary:  Lessons Learned</a:t>
            </a:r>
            <a:endParaRPr lang="en-US" b="1" dirty="0"/>
          </a:p>
        </p:txBody>
      </p:sp>
      <p:sp>
        <p:nvSpPr>
          <p:cNvPr id="3" name="Content Placeholder 2"/>
          <p:cNvSpPr>
            <a:spLocks noGrp="1"/>
          </p:cNvSpPr>
          <p:nvPr>
            <p:ph idx="1"/>
          </p:nvPr>
        </p:nvSpPr>
        <p:spPr>
          <a:xfrm>
            <a:off x="838200" y="1230173"/>
            <a:ext cx="8458200" cy="4525963"/>
          </a:xfrm>
        </p:spPr>
        <p:txBody>
          <a:bodyPr/>
          <a:lstStyle/>
          <a:p>
            <a:r>
              <a:rPr lang="en-US" sz="2400" dirty="0" smtClean="0"/>
              <a:t>Strategic Partnerships: Long-term, collaborative partnerships are critical -- A </a:t>
            </a:r>
            <a:r>
              <a:rPr lang="en-US" sz="2400" dirty="0"/>
              <a:t>“United </a:t>
            </a:r>
            <a:r>
              <a:rPr lang="en-US" sz="2400" dirty="0" smtClean="0"/>
              <a:t>Front” </a:t>
            </a:r>
          </a:p>
          <a:p>
            <a:pPr lvl="1">
              <a:spcBef>
                <a:spcPts val="0"/>
              </a:spcBef>
              <a:spcAft>
                <a:spcPts val="600"/>
              </a:spcAft>
            </a:pPr>
            <a:r>
              <a:rPr lang="en-US" sz="2400" dirty="0" smtClean="0"/>
              <a:t>Make participation easy </a:t>
            </a:r>
          </a:p>
          <a:p>
            <a:r>
              <a:rPr lang="en-US" sz="2400" dirty="0" smtClean="0"/>
              <a:t>Productive Sub-Groups:  Attendance/ participation in work groups builds awareness &amp; guides future activities. </a:t>
            </a:r>
          </a:p>
          <a:p>
            <a:pPr lvl="1">
              <a:spcBef>
                <a:spcPts val="0"/>
              </a:spcBef>
              <a:spcAft>
                <a:spcPts val="600"/>
              </a:spcAft>
            </a:pPr>
            <a:r>
              <a:rPr lang="en-US" sz="2400" dirty="0"/>
              <a:t>“Shared decision-making”</a:t>
            </a:r>
          </a:p>
          <a:p>
            <a:r>
              <a:rPr lang="en-US" sz="2400" dirty="0" smtClean="0"/>
              <a:t>Document, Document, &amp; Communicate: </a:t>
            </a:r>
          </a:p>
          <a:p>
            <a:pPr lvl="1">
              <a:spcBef>
                <a:spcPts val="0"/>
              </a:spcBef>
            </a:pPr>
            <a:r>
              <a:rPr lang="en-US" sz="2400" dirty="0"/>
              <a:t>T</a:t>
            </a:r>
            <a:r>
              <a:rPr lang="en-US" sz="2400" dirty="0" smtClean="0"/>
              <a:t>rack dollars invested</a:t>
            </a:r>
          </a:p>
          <a:p>
            <a:pPr lvl="1"/>
            <a:r>
              <a:rPr lang="en-US" sz="2400" dirty="0"/>
              <a:t>C</a:t>
            </a:r>
            <a:r>
              <a:rPr lang="en-US" sz="2400" dirty="0" smtClean="0"/>
              <a:t>ommunicate along the way the slow, steady progress toward goal</a:t>
            </a:r>
          </a:p>
          <a:p>
            <a:r>
              <a:rPr lang="en-US" sz="2400" dirty="0" smtClean="0"/>
              <a:t>Celebrates success:  Award and recognition programs help!</a:t>
            </a:r>
          </a:p>
          <a:p>
            <a:pPr>
              <a:spcBef>
                <a:spcPts val="0"/>
              </a:spcBef>
              <a:spcAft>
                <a:spcPts val="600"/>
              </a:spcAft>
            </a:pPr>
            <a:r>
              <a:rPr lang="en-US" sz="2400" dirty="0" smtClean="0"/>
              <a:t>Influential leadership is key!</a:t>
            </a:r>
          </a:p>
        </p:txBody>
      </p:sp>
      <p:grpSp>
        <p:nvGrpSpPr>
          <p:cNvPr id="4" name="Group 9"/>
          <p:cNvGrpSpPr/>
          <p:nvPr/>
        </p:nvGrpSpPr>
        <p:grpSpPr>
          <a:xfrm>
            <a:off x="24245" y="1025929"/>
            <a:ext cx="914400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66949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txBox="1">
            <a:spLocks/>
          </p:cNvSpPr>
          <p:nvPr/>
        </p:nvSpPr>
        <p:spPr>
          <a:xfrm>
            <a:off x="1828800" y="260174"/>
            <a:ext cx="6806849" cy="89433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lnSpc>
                <a:spcPct val="100000"/>
              </a:lnSpc>
              <a:defRPr/>
            </a:pPr>
            <a:r>
              <a:rPr lang="en-US" sz="4000" b="1" dirty="0" smtClean="0"/>
              <a:t>GA Department </a:t>
            </a:r>
            <a:r>
              <a:rPr lang="en-US" sz="4000" b="1" dirty="0"/>
              <a:t>of </a:t>
            </a:r>
            <a:r>
              <a:rPr lang="en-US" sz="4000" b="1" dirty="0" smtClean="0"/>
              <a:t>Education 2020 </a:t>
            </a:r>
            <a:r>
              <a:rPr lang="en-US" sz="4000" b="1" dirty="0"/>
              <a:t>Vision</a:t>
            </a:r>
          </a:p>
        </p:txBody>
      </p:sp>
      <p:sp>
        <p:nvSpPr>
          <p:cNvPr id="3" name="Content Placeholder 2"/>
          <p:cNvSpPr>
            <a:spLocks noGrp="1"/>
          </p:cNvSpPr>
          <p:nvPr>
            <p:ph idx="1"/>
          </p:nvPr>
        </p:nvSpPr>
        <p:spPr>
          <a:xfrm>
            <a:off x="0" y="1302590"/>
            <a:ext cx="9144000" cy="4704702"/>
          </a:xfrm>
        </p:spPr>
        <p:txBody>
          <a:bodyPr>
            <a:noAutofit/>
          </a:bodyPr>
          <a:lstStyle/>
          <a:p>
            <a:pPr marL="452628" lvl="2" indent="-342900">
              <a:spcBef>
                <a:spcPts val="400"/>
              </a:spcBef>
              <a:buClr>
                <a:schemeClr val="accent4"/>
              </a:buClr>
              <a:buSzPct val="68000"/>
            </a:pPr>
            <a:endParaRPr lang="en-US" sz="2400" dirty="0" smtClean="0">
              <a:latin typeface="Calibri" panose="020F0502020204030204" pitchFamily="34" charset="0"/>
            </a:endParaRPr>
          </a:p>
          <a:p>
            <a:pPr marL="452628" lvl="2" indent="-342900">
              <a:spcBef>
                <a:spcPts val="400"/>
              </a:spcBef>
              <a:buClr>
                <a:schemeClr val="accent4"/>
              </a:buClr>
              <a:buSzPct val="68000"/>
            </a:pPr>
            <a:endParaRPr lang="en-US" sz="2400" dirty="0" smtClean="0">
              <a:latin typeface="Calibri" panose="020F0502020204030204" pitchFamily="34" charset="0"/>
            </a:endParaRPr>
          </a:p>
          <a:p>
            <a:pPr marL="452628" lvl="2" indent="-342900">
              <a:spcBef>
                <a:spcPts val="400"/>
              </a:spcBef>
              <a:buClr>
                <a:schemeClr val="accent4"/>
              </a:buClr>
              <a:buSzPct val="68000"/>
            </a:pPr>
            <a:endParaRPr lang="en-US" sz="2400" dirty="0">
              <a:latin typeface="Calibri" panose="020F0502020204030204" pitchFamily="34" charset="0"/>
            </a:endParaRPr>
          </a:p>
        </p:txBody>
      </p:sp>
      <p:sp>
        <p:nvSpPr>
          <p:cNvPr id="4" name="Rectangle 3"/>
          <p:cNvSpPr/>
          <p:nvPr/>
        </p:nvSpPr>
        <p:spPr>
          <a:xfrm>
            <a:off x="2510406" y="3637787"/>
            <a:ext cx="4630723" cy="523220"/>
          </a:xfrm>
          <a:prstGeom prst="rect">
            <a:avLst/>
          </a:prstGeom>
        </p:spPr>
        <p:txBody>
          <a:bodyPr wrap="square">
            <a:spAutoFit/>
          </a:bodyPr>
          <a:lstStyle/>
          <a:p>
            <a:pPr algn="ctr">
              <a:spcBef>
                <a:spcPts val="400"/>
              </a:spcBef>
            </a:pPr>
            <a:endParaRPr lang="en-US" sz="2800" dirty="0">
              <a:solidFill>
                <a:schemeClr val="tx1">
                  <a:lumMod val="50000"/>
                  <a:lumOff val="50000"/>
                </a:schemeClr>
              </a:solidFill>
            </a:endParaRPr>
          </a:p>
        </p:txBody>
      </p:sp>
      <p:sp>
        <p:nvSpPr>
          <p:cNvPr id="7" name="TextBox 6"/>
          <p:cNvSpPr txBox="1"/>
          <p:nvPr/>
        </p:nvSpPr>
        <p:spPr>
          <a:xfrm>
            <a:off x="304801" y="3200400"/>
            <a:ext cx="8839199" cy="2339102"/>
          </a:xfrm>
          <a:prstGeom prst="rect">
            <a:avLst/>
          </a:prstGeom>
          <a:noFill/>
        </p:spPr>
        <p:txBody>
          <a:bodyPr wrap="square" rtlCol="0">
            <a:spAutoFit/>
          </a:bodyPr>
          <a:lstStyle/>
          <a:p>
            <a:r>
              <a:rPr lang="en-US" sz="2500" dirty="0" smtClean="0">
                <a:latin typeface="Segoa UI"/>
              </a:rPr>
              <a:t>“Every </a:t>
            </a:r>
            <a:r>
              <a:rPr lang="en-US" sz="2500" dirty="0">
                <a:latin typeface="Segoa UI"/>
              </a:rPr>
              <a:t>elementary and middle school student will have access to at least </a:t>
            </a:r>
            <a:r>
              <a:rPr lang="en-US" sz="2500" b="1" dirty="0">
                <a:latin typeface="Segoa UI"/>
              </a:rPr>
              <a:t>30 minutes of physical activity per </a:t>
            </a:r>
            <a:r>
              <a:rPr lang="en-US" sz="2500" b="1" dirty="0" smtClean="0">
                <a:latin typeface="Segoa UI"/>
              </a:rPr>
              <a:t>day.”</a:t>
            </a:r>
            <a:endParaRPr lang="en-US" sz="2500" dirty="0" smtClean="0">
              <a:latin typeface="Segoa UI"/>
            </a:endParaRPr>
          </a:p>
          <a:p>
            <a:endParaRPr lang="en-US" sz="3200" dirty="0"/>
          </a:p>
          <a:p>
            <a:r>
              <a:rPr lang="en-US" sz="3200" dirty="0" smtClean="0"/>
              <a:t>				</a:t>
            </a:r>
            <a:r>
              <a:rPr lang="en-US" sz="3200" dirty="0" smtClean="0">
                <a:latin typeface="Segoa UI"/>
              </a:rPr>
              <a:t>Richard Woods</a:t>
            </a:r>
          </a:p>
          <a:p>
            <a:r>
              <a:rPr lang="en-US" sz="3200" dirty="0">
                <a:latin typeface="Segoa UI"/>
              </a:rPr>
              <a:t>	</a:t>
            </a:r>
            <a:r>
              <a:rPr lang="en-US" sz="3200" dirty="0" smtClean="0">
                <a:latin typeface="Segoa UI"/>
              </a:rPr>
              <a:t>			State Superintendent </a:t>
            </a:r>
            <a:endParaRPr lang="en-US" sz="3200" dirty="0">
              <a:latin typeface="Segoa UI"/>
            </a:endParaRPr>
          </a:p>
        </p:txBody>
      </p:sp>
      <p:sp>
        <p:nvSpPr>
          <p:cNvPr id="6" name="Rectangle 5"/>
          <p:cNvSpPr/>
          <p:nvPr/>
        </p:nvSpPr>
        <p:spPr>
          <a:xfrm>
            <a:off x="2044752" y="5902483"/>
            <a:ext cx="6877575" cy="369332"/>
          </a:xfrm>
          <a:prstGeom prst="rect">
            <a:avLst/>
          </a:prstGeom>
        </p:spPr>
        <p:txBody>
          <a:bodyPr wrap="square">
            <a:spAutoFit/>
          </a:bodyPr>
          <a:lstStyle/>
          <a:p>
            <a:r>
              <a:rPr lang="en-US" b="1" dirty="0" smtClean="0"/>
              <a:t>Source</a:t>
            </a:r>
            <a:r>
              <a:rPr lang="en-US" dirty="0" smtClean="0"/>
              <a:t>:  http</a:t>
            </a:r>
            <a:r>
              <a:rPr lang="en-US" dirty="0"/>
              <a:t>://www.gadoe.org/Documents/VISION_2020.pdf</a:t>
            </a:r>
          </a:p>
        </p:txBody>
      </p:sp>
      <p:grpSp>
        <p:nvGrpSpPr>
          <p:cNvPr id="9" name="Group 9"/>
          <p:cNvGrpSpPr/>
          <p:nvPr/>
        </p:nvGrpSpPr>
        <p:grpSpPr>
          <a:xfrm>
            <a:off x="0" y="1538801"/>
            <a:ext cx="9144000" cy="182880"/>
            <a:chOff x="0" y="1066800"/>
            <a:chExt cx="9144000" cy="304800"/>
          </a:xfrm>
        </p:grpSpPr>
        <p:sp>
          <p:nvSpPr>
            <p:cNvPr id="10" name="Rectangle 9"/>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1" name="Rectangle 10"/>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81001" y="1869054"/>
            <a:ext cx="8254648" cy="1246495"/>
          </a:xfrm>
          <a:prstGeom prst="rect">
            <a:avLst/>
          </a:prstGeom>
        </p:spPr>
        <p:txBody>
          <a:bodyPr wrap="square">
            <a:spAutoFit/>
          </a:bodyPr>
          <a:lstStyle/>
          <a:p>
            <a:r>
              <a:rPr lang="en-US" sz="2500" dirty="0" smtClean="0"/>
              <a:t>“By </a:t>
            </a:r>
            <a:r>
              <a:rPr lang="en-US" sz="2500" dirty="0"/>
              <a:t>the start of the 2020 school year, at least </a:t>
            </a:r>
            <a:r>
              <a:rPr lang="en-US" sz="2500" b="1" dirty="0"/>
              <a:t>20% of the required menu</a:t>
            </a:r>
            <a:r>
              <a:rPr lang="en-US" sz="2500" dirty="0"/>
              <a:t> for the student meal will be comprised of </a:t>
            </a:r>
            <a:r>
              <a:rPr lang="en-US" sz="2500" b="1" dirty="0"/>
              <a:t>Georgia Grown </a:t>
            </a:r>
            <a:r>
              <a:rPr lang="en-US" sz="2500" dirty="0"/>
              <a:t>products</a:t>
            </a:r>
            <a:r>
              <a:rPr lang="en-US" sz="2500" dirty="0" smtClean="0"/>
              <a:t>.” </a:t>
            </a:r>
            <a:endParaRPr lang="en-US" sz="2500" dirty="0"/>
          </a:p>
        </p:txBody>
      </p:sp>
    </p:spTree>
    <p:extLst>
      <p:ext uri="{BB962C8B-B14F-4D97-AF65-F5344CB8AC3E}">
        <p14:creationId xmlns:p14="http://schemas.microsoft.com/office/powerpoint/2010/main" val="5535826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772400" cy="1362075"/>
          </a:xfrm>
        </p:spPr>
        <p:txBody>
          <a:bodyPr/>
          <a:lstStyle/>
          <a:p>
            <a:r>
              <a:rPr lang="en-US" dirty="0" smtClean="0"/>
              <a:t>QUESTIONS?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0"/>
            <a:ext cx="3138774" cy="2088711"/>
          </a:xfrm>
          <a:prstGeom prst="rect">
            <a:avLst/>
          </a:prstGeom>
        </p:spPr>
      </p:pic>
      <p:sp>
        <p:nvSpPr>
          <p:cNvPr id="6" name="Rectangle 5"/>
          <p:cNvSpPr/>
          <p:nvPr/>
        </p:nvSpPr>
        <p:spPr>
          <a:xfrm>
            <a:off x="4876800" y="2438400"/>
            <a:ext cx="4267200" cy="3093154"/>
          </a:xfrm>
          <a:prstGeom prst="rect">
            <a:avLst/>
          </a:prstGeom>
        </p:spPr>
        <p:txBody>
          <a:bodyPr wrap="square">
            <a:spAutoFit/>
          </a:bodyPr>
          <a:lstStyle/>
          <a:p>
            <a:pPr marL="1828800" indent="-1828800">
              <a:spcBef>
                <a:spcPts val="0"/>
              </a:spcBef>
              <a:spcAft>
                <a:spcPts val="600"/>
              </a:spcAft>
              <a:defRPr/>
            </a:pPr>
            <a:r>
              <a:rPr lang="en-US" sz="2000" b="1" dirty="0" smtClean="0">
                <a:solidFill>
                  <a:schemeClr val="accent6">
                    <a:lumMod val="75000"/>
                  </a:schemeClr>
                </a:solidFill>
                <a:latin typeface="Arial" panose="020B0604020202020204" pitchFamily="34" charset="0"/>
                <a:cs typeface="Arial" panose="020B0604020202020204" pitchFamily="34" charset="0"/>
              </a:rPr>
              <a:t>Contact Us!</a:t>
            </a:r>
          </a:p>
          <a:p>
            <a:pPr marL="573088" indent="-231775">
              <a:spcBef>
                <a:spcPts val="0"/>
              </a:spcBef>
              <a:spcAft>
                <a:spcPts val="600"/>
              </a:spcAft>
              <a:defRPr/>
            </a:pPr>
            <a:endParaRPr lang="en-US" sz="2000" b="1" dirty="0" smtClean="0">
              <a:solidFill>
                <a:schemeClr val="tx1">
                  <a:lumMod val="65000"/>
                  <a:lumOff val="35000"/>
                </a:schemeClr>
              </a:solidFill>
              <a:latin typeface="Arial" panose="020B0604020202020204" pitchFamily="34" charset="0"/>
              <a:cs typeface="Arial" panose="020B0604020202020204" pitchFamily="34" charset="0"/>
            </a:endParaRPr>
          </a:p>
          <a:p>
            <a:pPr marL="573088" indent="-231775">
              <a:spcBef>
                <a:spcPts val="0"/>
              </a:spcBef>
              <a:spcAft>
                <a:spcPts val="600"/>
              </a:spcAft>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Emily </a:t>
            </a:r>
            <a:r>
              <a:rPr lang="en-US" sz="2000" b="1" dirty="0">
                <a:solidFill>
                  <a:schemeClr val="tx1">
                    <a:lumMod val="65000"/>
                    <a:lumOff val="35000"/>
                  </a:schemeClr>
                </a:solidFill>
                <a:latin typeface="Arial" panose="020B0604020202020204" pitchFamily="34" charset="0"/>
                <a:cs typeface="Arial" panose="020B0604020202020204" pitchFamily="34" charset="0"/>
              </a:rPr>
              <a:t>Anne </a:t>
            </a:r>
            <a:r>
              <a:rPr lang="en-US" sz="2000" b="1" dirty="0" err="1" smtClean="0">
                <a:solidFill>
                  <a:schemeClr val="tx1">
                    <a:lumMod val="65000"/>
                    <a:lumOff val="35000"/>
                  </a:schemeClr>
                </a:solidFill>
                <a:latin typeface="Arial" panose="020B0604020202020204" pitchFamily="34" charset="0"/>
                <a:cs typeface="Arial" panose="020B0604020202020204" pitchFamily="34" charset="0"/>
              </a:rPr>
              <a:t>Vall</a:t>
            </a:r>
            <a:endParaRPr lang="en-US" sz="2000" b="1" dirty="0" smtClean="0">
              <a:solidFill>
                <a:schemeClr val="tx1">
                  <a:lumMod val="65000"/>
                  <a:lumOff val="35000"/>
                </a:schemeClr>
              </a:solidFill>
              <a:latin typeface="Arial" panose="020B0604020202020204" pitchFamily="34" charset="0"/>
              <a:cs typeface="Arial" panose="020B0604020202020204" pitchFamily="34" charset="0"/>
            </a:endParaRPr>
          </a:p>
          <a:p>
            <a:pPr marL="573088" indent="-60325">
              <a:spcBef>
                <a:spcPts val="0"/>
              </a:spcBef>
              <a:spcAft>
                <a:spcPts val="600"/>
              </a:spcAft>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hlinkClick r:id="rId3"/>
              </a:rPr>
              <a:t>EmilyAnne.Vall@dph.ga.gov</a:t>
            </a: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a:p>
            <a:pPr marL="1828800" indent="-1538288">
              <a:spcBef>
                <a:spcPts val="0"/>
              </a:spcBef>
              <a:spcAft>
                <a:spcPts val="600"/>
              </a:spcAft>
              <a:defRPr/>
            </a:pPr>
            <a:endParaRPr lang="en-US" sz="2000" b="1" dirty="0" smtClean="0">
              <a:solidFill>
                <a:schemeClr val="tx1">
                  <a:lumMod val="65000"/>
                  <a:lumOff val="35000"/>
                </a:schemeClr>
              </a:solidFill>
              <a:latin typeface="Arial" panose="020B0604020202020204" pitchFamily="34" charset="0"/>
              <a:cs typeface="Arial" panose="020B0604020202020204" pitchFamily="34" charset="0"/>
            </a:endParaRPr>
          </a:p>
          <a:p>
            <a:pPr marL="1828800" indent="-1538288">
              <a:spcBef>
                <a:spcPts val="0"/>
              </a:spcBef>
              <a:spcAft>
                <a:spcPts val="600"/>
              </a:spcAft>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Debra Kibbe</a:t>
            </a: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a:p>
            <a:pPr marL="573088" indent="-111125">
              <a:spcBef>
                <a:spcPts val="0"/>
              </a:spcBef>
              <a:spcAft>
                <a:spcPts val="600"/>
              </a:spcAft>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hlinkClick r:id="rId4"/>
              </a:rPr>
              <a:t>dkibbe@gsu.edu</a:t>
            </a: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a:p>
            <a:pPr marL="1828800" indent="-1828800">
              <a:spcBef>
                <a:spcPts val="0"/>
              </a:spcBef>
              <a:spcAft>
                <a:spcPts val="600"/>
              </a:spcAft>
              <a:defRPr/>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56" y="816344"/>
            <a:ext cx="4344194" cy="5355855"/>
          </a:xfrm>
          <a:prstGeom prst="rect">
            <a:avLst/>
          </a:prstGeom>
        </p:spPr>
      </p:pic>
    </p:spTree>
    <p:extLst>
      <p:ext uri="{BB962C8B-B14F-4D97-AF65-F5344CB8AC3E}">
        <p14:creationId xmlns:p14="http://schemas.microsoft.com/office/powerpoint/2010/main" val="1338218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828800"/>
            <a:ext cx="7543800" cy="1818803"/>
          </a:xfrm>
        </p:spPr>
        <p:txBody>
          <a:bodyPr/>
          <a:lstStyle/>
          <a:p>
            <a:r>
              <a:rPr lang="en-US" sz="4800" b="1" dirty="0" smtClean="0">
                <a:solidFill>
                  <a:schemeClr val="accent6">
                    <a:lumMod val="75000"/>
                  </a:schemeClr>
                </a:solidFill>
              </a:rPr>
              <a:t>Georgia Shape Overview</a:t>
            </a:r>
            <a:endParaRPr lang="en-US" sz="4800" b="1" dirty="0">
              <a:solidFill>
                <a:schemeClr val="accent6">
                  <a:lumMod val="75000"/>
                </a:schemeClr>
              </a:solidFill>
            </a:endParaRPr>
          </a:p>
        </p:txBody>
      </p:sp>
      <p:cxnSp>
        <p:nvCxnSpPr>
          <p:cNvPr id="5" name="Straight Connector 4"/>
          <p:cNvCxnSpPr/>
          <p:nvPr/>
        </p:nvCxnSpPr>
        <p:spPr>
          <a:xfrm>
            <a:off x="0" y="3505200"/>
            <a:ext cx="9144000" cy="0"/>
          </a:xfrm>
          <a:prstGeom prst="line">
            <a:avLst/>
          </a:prstGeom>
          <a:ln w="44450" cmpd="sng">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sp>
        <p:nvSpPr>
          <p:cNvPr id="6" name="Rectangle 5"/>
          <p:cNvSpPr/>
          <p:nvPr/>
        </p:nvSpPr>
        <p:spPr>
          <a:xfrm>
            <a:off x="838200" y="4125165"/>
            <a:ext cx="7696200" cy="1077218"/>
          </a:xfrm>
          <a:prstGeom prst="rect">
            <a:avLst/>
          </a:prstGeom>
        </p:spPr>
        <p:txBody>
          <a:bodyPr wrap="square">
            <a:spAutoFit/>
          </a:bodyPr>
          <a:lstStyle/>
          <a:p>
            <a:pPr algn="ctr"/>
            <a:r>
              <a:rPr lang="en-US" sz="3200" dirty="0"/>
              <a:t>A Statewide, Collective Impact Framework to Reduce Childhood Obesity</a:t>
            </a:r>
          </a:p>
        </p:txBody>
      </p:sp>
    </p:spTree>
    <p:extLst>
      <p:ext uri="{BB962C8B-B14F-4D97-AF65-F5344CB8AC3E}">
        <p14:creationId xmlns:p14="http://schemas.microsoft.com/office/powerpoint/2010/main" val="1378770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768368"/>
            <a:ext cx="9144000" cy="804091"/>
          </a:xfrm>
        </p:spPr>
        <p:txBody>
          <a:bodyPr>
            <a:noAutofit/>
          </a:bodyPr>
          <a:lstStyle/>
          <a:p>
            <a:pPr algn="ctr"/>
            <a:r>
              <a:rPr lang="en-US" sz="3600" b="1" i="1" dirty="0">
                <a:solidFill>
                  <a:schemeClr val="accent6">
                    <a:lumMod val="75000"/>
                  </a:schemeClr>
                </a:solidFill>
                <a:latin typeface="Candara" pitchFamily="34" charset="0"/>
                <a:ea typeface="Arial Unicode MS" pitchFamily="34" charset="-128"/>
                <a:cs typeface="Arial Unicode MS" pitchFamily="34" charset="-128"/>
              </a:rPr>
              <a:t>Framework for Change: </a:t>
            </a:r>
            <a:r>
              <a:rPr lang="en-US" sz="3600" b="1" i="1" dirty="0" smtClean="0">
                <a:solidFill>
                  <a:schemeClr val="accent6">
                    <a:lumMod val="75000"/>
                  </a:schemeClr>
                </a:solidFill>
                <a:latin typeface="Candara" pitchFamily="34" charset="0"/>
                <a:ea typeface="Arial Unicode MS" pitchFamily="34" charset="-128"/>
                <a:cs typeface="Arial Unicode MS" pitchFamily="34" charset="-128"/>
              </a:rPr>
              <a:t> </a:t>
            </a:r>
            <a:r>
              <a:rPr lang="en-US" sz="3600" b="1" dirty="0" smtClean="0">
                <a:solidFill>
                  <a:srgbClr val="0091C4"/>
                </a:solidFill>
                <a:latin typeface="Candara" pitchFamily="34" charset="0"/>
                <a:ea typeface="Arial Unicode MS" pitchFamily="34" charset="-128"/>
                <a:cs typeface="Arial Unicode MS" pitchFamily="34" charset="-128"/>
              </a:rPr>
              <a:t>Collective </a:t>
            </a:r>
            <a:r>
              <a:rPr lang="en-US" sz="3600" b="1" dirty="0">
                <a:solidFill>
                  <a:srgbClr val="0091C4"/>
                </a:solidFill>
                <a:latin typeface="Candara" pitchFamily="34" charset="0"/>
                <a:ea typeface="Arial Unicode MS" pitchFamily="34" charset="-128"/>
                <a:cs typeface="Arial Unicode MS" pitchFamily="34" charset="-128"/>
              </a:rPr>
              <a:t>Impact</a:t>
            </a:r>
          </a:p>
        </p:txBody>
      </p:sp>
      <p:graphicFrame>
        <p:nvGraphicFramePr>
          <p:cNvPr id="10" name="Diagram 9"/>
          <p:cNvGraphicFramePr/>
          <p:nvPr>
            <p:extLst>
              <p:ext uri="{D42A27DB-BD31-4B8C-83A1-F6EECF244321}">
                <p14:modId xmlns:p14="http://schemas.microsoft.com/office/powerpoint/2010/main" val="2136932979"/>
              </p:ext>
            </p:extLst>
          </p:nvPr>
        </p:nvGraphicFramePr>
        <p:xfrm>
          <a:off x="1068173" y="2236906"/>
          <a:ext cx="6953083" cy="3498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9"/>
          <p:cNvGrpSpPr/>
          <p:nvPr/>
        </p:nvGrpSpPr>
        <p:grpSpPr>
          <a:xfrm>
            <a:off x="560070" y="1698836"/>
            <a:ext cx="8023860" cy="182880"/>
            <a:chOff x="0" y="1066800"/>
            <a:chExt cx="9144000" cy="304800"/>
          </a:xfrm>
        </p:grpSpPr>
        <p:sp>
          <p:nvSpPr>
            <p:cNvPr id="12" name="Rectangle 11"/>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3" name="Rectangle 12"/>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9" name="Picture 8" descr="GaSHAPE_PowerUpFor30_logo.jpg"/>
          <p:cNvPicPr>
            <a:picLocks noChangeAspect="1"/>
          </p:cNvPicPr>
          <p:nvPr/>
        </p:nvPicPr>
        <p:blipFill rotWithShape="1">
          <a:blip r:embed="rId8" cstate="print"/>
          <a:srcRect b="19048"/>
          <a:stretch/>
        </p:blipFill>
        <p:spPr>
          <a:xfrm>
            <a:off x="3429000" y="3276600"/>
            <a:ext cx="2326453" cy="1176597"/>
          </a:xfrm>
          <a:prstGeom prst="rect">
            <a:avLst/>
          </a:prstGeom>
        </p:spPr>
      </p:pic>
      <p:sp>
        <p:nvSpPr>
          <p:cNvPr id="3" name="TextBox 2"/>
          <p:cNvSpPr txBox="1"/>
          <p:nvPr/>
        </p:nvSpPr>
        <p:spPr>
          <a:xfrm>
            <a:off x="457200" y="5519689"/>
            <a:ext cx="9067800" cy="430887"/>
          </a:xfrm>
          <a:prstGeom prst="rect">
            <a:avLst/>
          </a:prstGeom>
          <a:noFill/>
        </p:spPr>
        <p:txBody>
          <a:bodyPr wrap="square" rtlCol="0">
            <a:spAutoFit/>
          </a:bodyPr>
          <a:lstStyle/>
          <a:p>
            <a:r>
              <a:rPr lang="en-US" sz="2200" b="1"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Georgia Department of Public Health: “Backbone Organization</a:t>
            </a:r>
            <a:r>
              <a:rPr lang="en-US" sz="22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
            </a:r>
            <a:endParaRPr lang="en-US" sz="2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16415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914400" y="1143000"/>
            <a:ext cx="7772400" cy="5105399"/>
          </a:xfrm>
        </p:spPr>
        <p:txBody>
          <a:bodyPr/>
          <a:lstStyle/>
          <a:p>
            <a:r>
              <a:rPr lang="en-US" dirty="0" smtClean="0"/>
              <a:t>Engage Partners (120+) </a:t>
            </a:r>
          </a:p>
          <a:p>
            <a:pPr lvl="1"/>
            <a:r>
              <a:rPr lang="en-US" dirty="0" smtClean="0"/>
              <a:t>Formal and Informal; Share Resources &amp; Data </a:t>
            </a:r>
          </a:p>
          <a:p>
            <a:r>
              <a:rPr lang="en-US" dirty="0" smtClean="0"/>
              <a:t>Define SMART Goal(s) &amp; Objectives</a:t>
            </a:r>
          </a:p>
          <a:p>
            <a:pPr lvl="1"/>
            <a:r>
              <a:rPr lang="en-US" dirty="0" smtClean="0"/>
              <a:t>“What’s in it for me?”</a:t>
            </a:r>
          </a:p>
          <a:p>
            <a:r>
              <a:rPr lang="en-US" dirty="0" smtClean="0"/>
              <a:t>Develop Evaluation Design</a:t>
            </a:r>
          </a:p>
          <a:p>
            <a:r>
              <a:rPr lang="en-US" dirty="0" smtClean="0"/>
              <a:t>Implement and Share Interventions </a:t>
            </a:r>
          </a:p>
          <a:p>
            <a:r>
              <a:rPr lang="en-US" dirty="0" smtClean="0"/>
              <a:t>Collect and Report Evidence</a:t>
            </a:r>
          </a:p>
          <a:p>
            <a:r>
              <a:rPr lang="en-US" dirty="0" smtClean="0"/>
              <a:t>Share Lessons Learned</a:t>
            </a:r>
          </a:p>
          <a:p>
            <a:r>
              <a:rPr lang="en-US" dirty="0" smtClean="0"/>
              <a:t>Revise CI Plan </a:t>
            </a:r>
          </a:p>
          <a:p>
            <a:endParaRPr lang="en-US" dirty="0"/>
          </a:p>
          <a:p>
            <a:endParaRPr lang="en-US" dirty="0"/>
          </a:p>
        </p:txBody>
      </p:sp>
      <p:sp>
        <p:nvSpPr>
          <p:cNvPr id="7" name="Title 6"/>
          <p:cNvSpPr>
            <a:spLocks noGrp="1"/>
          </p:cNvSpPr>
          <p:nvPr>
            <p:ph type="title"/>
          </p:nvPr>
        </p:nvSpPr>
        <p:spPr>
          <a:xfrm>
            <a:off x="990600" y="76200"/>
            <a:ext cx="8229600" cy="1143000"/>
          </a:xfrm>
        </p:spPr>
        <p:txBody>
          <a:bodyPr/>
          <a:lstStyle/>
          <a:p>
            <a:r>
              <a:rPr lang="en-US" b="1" dirty="0" smtClean="0"/>
              <a:t>Collective Impact (CI) Steps</a:t>
            </a:r>
            <a:endParaRPr lang="en-US" b="1" dirty="0"/>
          </a:p>
        </p:txBody>
      </p:sp>
      <p:grpSp>
        <p:nvGrpSpPr>
          <p:cNvPr id="4" name="Group 9"/>
          <p:cNvGrpSpPr/>
          <p:nvPr/>
        </p:nvGrpSpPr>
        <p:grpSpPr>
          <a:xfrm>
            <a:off x="532784" y="838200"/>
            <a:ext cx="8023860" cy="182880"/>
            <a:chOff x="0" y="1066800"/>
            <a:chExt cx="9144000" cy="304800"/>
          </a:xfrm>
        </p:grpSpPr>
        <p:sp>
          <p:nvSpPr>
            <p:cNvPr id="5" name="Rectangle 4"/>
            <p:cNvSpPr/>
            <p:nvPr/>
          </p:nvSpPr>
          <p:spPr>
            <a:xfrm>
              <a:off x="0" y="1066800"/>
              <a:ext cx="1295400" cy="304800"/>
            </a:xfrm>
            <a:prstGeom prst="rect">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6" name="Rectangle 5"/>
            <p:cNvSpPr/>
            <p:nvPr/>
          </p:nvSpPr>
          <p:spPr>
            <a:xfrm>
              <a:off x="1447800" y="1066800"/>
              <a:ext cx="7696200" cy="304800"/>
            </a:xfrm>
            <a:prstGeom prst="rect">
              <a:avLst/>
            </a:prstGeom>
            <a:solidFill>
              <a:srgbClr val="F96B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5867400" y="5105400"/>
            <a:ext cx="2613045" cy="830997"/>
          </a:xfrm>
          <a:prstGeom prst="rect">
            <a:avLst/>
          </a:prstGeom>
          <a:solidFill>
            <a:schemeClr val="tx1"/>
          </a:solidFill>
        </p:spPr>
        <p:txBody>
          <a:bodyPr wrap="square" rtlCol="0">
            <a:spAutoFit/>
          </a:bodyPr>
          <a:lstStyle/>
          <a:p>
            <a:pPr algn="ctr"/>
            <a:r>
              <a:rPr lang="en-US" sz="2400" b="1" dirty="0" smtClean="0">
                <a:solidFill>
                  <a:schemeClr val="accent6">
                    <a:lumMod val="40000"/>
                    <a:lumOff val="60000"/>
                  </a:schemeClr>
                </a:solidFill>
              </a:rPr>
              <a:t>If you are using CI, raise a hand!</a:t>
            </a:r>
            <a:endParaRPr lang="en-US" sz="2400" b="1" dirty="0">
              <a:solidFill>
                <a:schemeClr val="accent6">
                  <a:lumMod val="40000"/>
                  <a:lumOff val="60000"/>
                </a:schemeClr>
              </a:solidFill>
            </a:endParaRPr>
          </a:p>
        </p:txBody>
      </p:sp>
    </p:spTree>
    <p:extLst>
      <p:ext uri="{BB962C8B-B14F-4D97-AF65-F5344CB8AC3E}">
        <p14:creationId xmlns:p14="http://schemas.microsoft.com/office/powerpoint/2010/main" val="13638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62400" y="2646149"/>
            <a:ext cx="5292298" cy="2091898"/>
            <a:chOff x="3962400" y="2646149"/>
            <a:chExt cx="5292298" cy="2091898"/>
          </a:xfrm>
        </p:grpSpPr>
        <p:grpSp>
          <p:nvGrpSpPr>
            <p:cNvPr id="6" name="Group 5"/>
            <p:cNvGrpSpPr/>
            <p:nvPr/>
          </p:nvGrpSpPr>
          <p:grpSpPr>
            <a:xfrm>
              <a:off x="3962400" y="2723530"/>
              <a:ext cx="3489585" cy="2000870"/>
              <a:chOff x="5486400" y="2322860"/>
              <a:chExt cx="2895600" cy="2000870"/>
            </a:xfrm>
          </p:grpSpPr>
          <p:sp>
            <p:nvSpPr>
              <p:cNvPr id="7" name="Right Arrow 6"/>
              <p:cNvSpPr/>
              <p:nvPr/>
            </p:nvSpPr>
            <p:spPr>
              <a:xfrm>
                <a:off x="5486400" y="2322860"/>
                <a:ext cx="2895600" cy="2000870"/>
              </a:xfrm>
              <a:prstGeom prst="rightArrow">
                <a:avLst/>
              </a:prstGeom>
              <a:solidFill>
                <a:srgbClr val="60C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03639" y="2875930"/>
                <a:ext cx="2438400" cy="830997"/>
              </a:xfrm>
              <a:prstGeom prst="rect">
                <a:avLst/>
              </a:prstGeom>
              <a:noFill/>
            </p:spPr>
            <p:txBody>
              <a:bodyPr wrap="square" rtlCol="0">
                <a:spAutoFit/>
              </a:bodyPr>
              <a:lstStyle/>
              <a:p>
                <a:pPr algn="ctr"/>
                <a:r>
                  <a:rPr lang="en-US" sz="24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How do we achieve this goal?</a:t>
                </a:r>
                <a:endPar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2050" name="Picture 2" descr="http://cdn.mysitemyway.com/etc-mysitemyway/icons/legacy-previews/icons-256/glossy-black-icons-sports-hobbies/044572-glossy-black-icon-sports-hobbies-target1-sc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646149"/>
              <a:ext cx="2091898" cy="209189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 name="Title 1"/>
          <p:cNvSpPr>
            <a:spLocks noGrp="1"/>
          </p:cNvSpPr>
          <p:nvPr>
            <p:ph type="title"/>
          </p:nvPr>
        </p:nvSpPr>
        <p:spPr>
          <a:xfrm>
            <a:off x="533400" y="228600"/>
            <a:ext cx="8229600" cy="914400"/>
          </a:xfrm>
        </p:spPr>
        <p:txBody>
          <a:bodyPr>
            <a:normAutofit/>
          </a:bodyPr>
          <a:lstStyle/>
          <a:p>
            <a:r>
              <a:rPr lang="en-US" sz="3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S.M.A.R.T. GOAL</a:t>
            </a:r>
            <a:endParaRPr lang="en-US" sz="3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385" y="1005840"/>
            <a:ext cx="8229600" cy="27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Oval 8"/>
          <p:cNvSpPr>
            <a:spLocks noChangeArrowheads="1"/>
          </p:cNvSpPr>
          <p:nvPr/>
        </p:nvSpPr>
        <p:spPr bwMode="auto">
          <a:xfrm>
            <a:off x="152400" y="1696070"/>
            <a:ext cx="4114800" cy="4114800"/>
          </a:xfrm>
          <a:prstGeom prst="ellipse">
            <a:avLst/>
          </a:prstGeom>
          <a:solidFill>
            <a:srgbClr val="00A5DB"/>
          </a:solidFill>
          <a:ln w="12700">
            <a:solidFill>
              <a:schemeClr val="bg1"/>
            </a:solidFill>
            <a:round/>
            <a:headEnd/>
            <a:tailEnd/>
          </a:ln>
        </p:spPr>
        <p:txBody>
          <a:bodyPr wrap="none" lIns="0" tIns="0" rIns="0" bIns="0" anchor="ctr"/>
          <a:lstStyle/>
          <a:p>
            <a:endParaRPr lang="en-US">
              <a:solidFill>
                <a:srgbClr val="002060"/>
              </a:solidFill>
            </a:endParaRPr>
          </a:p>
        </p:txBody>
      </p:sp>
      <p:sp>
        <p:nvSpPr>
          <p:cNvPr id="10" name="TextBox 9"/>
          <p:cNvSpPr txBox="1"/>
          <p:nvPr/>
        </p:nvSpPr>
        <p:spPr>
          <a:xfrm>
            <a:off x="457200" y="2137643"/>
            <a:ext cx="3505200" cy="3231654"/>
          </a:xfrm>
          <a:prstGeom prst="rect">
            <a:avLst/>
          </a:prstGeom>
          <a:noFill/>
        </p:spPr>
        <p:txBody>
          <a:bodyPr wrap="square" rtlCol="0">
            <a:spAutoFit/>
          </a:bodyPr>
          <a:lstStyle/>
          <a:p>
            <a:pPr algn="ctr"/>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By 2023, </a:t>
            </a:r>
          </a:p>
          <a:p>
            <a:pPr algn="ctr"/>
            <a:r>
              <a:rPr lang="en-US" sz="4400" b="1" u="sng"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69%</a:t>
            </a:r>
            <a:r>
              <a:rPr lang="en-US" sz="44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of GA Students will be in the </a:t>
            </a:r>
            <a:r>
              <a:rPr lang="en-US" sz="3200" b="1" i="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Healthy Fitness Zone </a:t>
            </a:r>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for BMI</a:t>
            </a:r>
            <a:endParaRPr lang="en-US"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0349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70214" y="3711736"/>
            <a:ext cx="1503823" cy="608484"/>
          </a:xfrm>
          <a:prstGeom prst="rect">
            <a:avLst/>
          </a:prstGeom>
          <a:noFill/>
          <a:ln w="9525">
            <a:noFill/>
            <a:miter lim="800000"/>
            <a:headEnd/>
            <a:tailEnd/>
          </a:ln>
          <a:effectLst/>
        </p:spPr>
      </p:pic>
      <p:sp>
        <p:nvSpPr>
          <p:cNvPr id="6" name="TextBox 5"/>
          <p:cNvSpPr txBox="1"/>
          <p:nvPr/>
        </p:nvSpPr>
        <p:spPr>
          <a:xfrm>
            <a:off x="2400300" y="1143000"/>
            <a:ext cx="1447800" cy="692497"/>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200" b="1" dirty="0" smtClean="0">
                <a:solidFill>
                  <a:prstClr val="black"/>
                </a:solidFill>
                <a:latin typeface="Candara" pitchFamily="34" charset="0"/>
                <a:cs typeface="Segoe UI" pitchFamily="34" charset="0"/>
              </a:rPr>
              <a:t>Nathan Deal</a:t>
            </a:r>
          </a:p>
          <a:p>
            <a:pPr algn="ctr" fontAlgn="auto">
              <a:spcBef>
                <a:spcPts val="0"/>
              </a:spcBef>
              <a:spcAft>
                <a:spcPts val="0"/>
              </a:spcAft>
            </a:pPr>
            <a:r>
              <a:rPr lang="en-US" sz="900" b="1" dirty="0" smtClean="0">
                <a:solidFill>
                  <a:prstClr val="black"/>
                </a:solidFill>
                <a:latin typeface="Candara" pitchFamily="34" charset="0"/>
                <a:cs typeface="Segoe UI" pitchFamily="34" charset="0"/>
              </a:rPr>
              <a:t>Council Co-Chair</a:t>
            </a:r>
          </a:p>
          <a:p>
            <a:pPr algn="ctr" fontAlgn="auto">
              <a:spcBef>
                <a:spcPts val="0"/>
              </a:spcBef>
              <a:spcAft>
                <a:spcPts val="0"/>
              </a:spcAft>
            </a:pPr>
            <a:r>
              <a:rPr lang="en-US" sz="900" dirty="0" smtClean="0">
                <a:solidFill>
                  <a:prstClr val="black"/>
                </a:solidFill>
                <a:latin typeface="Candara" pitchFamily="34" charset="0"/>
                <a:cs typeface="Segoe UI" pitchFamily="34" charset="0"/>
              </a:rPr>
              <a:t>Governor,</a:t>
            </a:r>
          </a:p>
          <a:p>
            <a:pPr algn="ctr" fontAlgn="auto">
              <a:spcBef>
                <a:spcPts val="0"/>
              </a:spcBef>
              <a:spcAft>
                <a:spcPts val="0"/>
              </a:spcAft>
            </a:pPr>
            <a:r>
              <a:rPr lang="en-US" sz="900" dirty="0" smtClean="0">
                <a:solidFill>
                  <a:prstClr val="black"/>
                </a:solidFill>
                <a:latin typeface="Candara" pitchFamily="34" charset="0"/>
                <a:cs typeface="Segoe UI" pitchFamily="34" charset="0"/>
              </a:rPr>
              <a:t>State of Georgia</a:t>
            </a:r>
          </a:p>
        </p:txBody>
      </p:sp>
      <p:sp>
        <p:nvSpPr>
          <p:cNvPr id="7" name="TextBox 6"/>
          <p:cNvSpPr txBox="1"/>
          <p:nvPr/>
        </p:nvSpPr>
        <p:spPr>
          <a:xfrm>
            <a:off x="6781800" y="6044330"/>
            <a:ext cx="20574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Phillip Williams, PhD</a:t>
            </a:r>
          </a:p>
          <a:p>
            <a:pPr algn="ctr" fontAlgn="auto">
              <a:spcBef>
                <a:spcPts val="0"/>
              </a:spcBef>
              <a:spcAft>
                <a:spcPts val="0"/>
              </a:spcAft>
            </a:pPr>
            <a:r>
              <a:rPr lang="en-US" sz="900" dirty="0" smtClean="0">
                <a:solidFill>
                  <a:prstClr val="black"/>
                </a:solidFill>
                <a:latin typeface="Candara" pitchFamily="34" charset="0"/>
                <a:cs typeface="Segoe UI" pitchFamily="34" charset="0"/>
              </a:rPr>
              <a:t>Dean, College of Public Health, University of Georgia</a:t>
            </a:r>
          </a:p>
        </p:txBody>
      </p:sp>
      <p:sp>
        <p:nvSpPr>
          <p:cNvPr id="8" name="TextBox 7"/>
          <p:cNvSpPr txBox="1"/>
          <p:nvPr/>
        </p:nvSpPr>
        <p:spPr>
          <a:xfrm>
            <a:off x="7467600" y="1209675"/>
            <a:ext cx="15240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Casey Cagle</a:t>
            </a:r>
          </a:p>
          <a:p>
            <a:pPr algn="ctr" fontAlgn="auto">
              <a:spcBef>
                <a:spcPts val="0"/>
              </a:spcBef>
              <a:spcAft>
                <a:spcPts val="0"/>
              </a:spcAft>
            </a:pPr>
            <a:r>
              <a:rPr lang="en-US" sz="900" dirty="0" smtClean="0">
                <a:solidFill>
                  <a:prstClr val="black"/>
                </a:solidFill>
                <a:latin typeface="Candara" pitchFamily="34" charset="0"/>
                <a:cs typeface="Segoe UI" pitchFamily="34" charset="0"/>
              </a:rPr>
              <a:t>Lieutenant Governor, </a:t>
            </a:r>
          </a:p>
          <a:p>
            <a:pPr algn="ctr" fontAlgn="auto">
              <a:spcBef>
                <a:spcPts val="0"/>
              </a:spcBef>
              <a:spcAft>
                <a:spcPts val="0"/>
              </a:spcAft>
            </a:pPr>
            <a:r>
              <a:rPr lang="en-US" sz="900" dirty="0" smtClean="0">
                <a:solidFill>
                  <a:prstClr val="black"/>
                </a:solidFill>
                <a:latin typeface="Candara" pitchFamily="34" charset="0"/>
                <a:cs typeface="Segoe UI" pitchFamily="34" charset="0"/>
              </a:rPr>
              <a:t>State of Georgia</a:t>
            </a:r>
          </a:p>
        </p:txBody>
      </p:sp>
      <p:sp>
        <p:nvSpPr>
          <p:cNvPr id="11" name="TextBox 10"/>
          <p:cNvSpPr txBox="1"/>
          <p:nvPr/>
        </p:nvSpPr>
        <p:spPr>
          <a:xfrm>
            <a:off x="5791200" y="1219943"/>
            <a:ext cx="16002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J. Patrick O’Neal, MD</a:t>
            </a:r>
          </a:p>
          <a:p>
            <a:pPr algn="ctr" fontAlgn="auto">
              <a:spcBef>
                <a:spcPts val="0"/>
              </a:spcBef>
              <a:spcAft>
                <a:spcPts val="0"/>
              </a:spcAft>
            </a:pPr>
            <a:r>
              <a:rPr lang="en-US" sz="900" dirty="0" smtClean="0">
                <a:solidFill>
                  <a:prstClr val="black"/>
                </a:solidFill>
                <a:latin typeface="Candara" pitchFamily="34" charset="0"/>
                <a:cs typeface="Segoe UI" pitchFamily="34" charset="0"/>
              </a:rPr>
              <a:t>Commissioner, </a:t>
            </a:r>
          </a:p>
          <a:p>
            <a:pPr algn="ctr" fontAlgn="auto">
              <a:spcBef>
                <a:spcPts val="0"/>
              </a:spcBef>
              <a:spcAft>
                <a:spcPts val="0"/>
              </a:spcAft>
            </a:pPr>
            <a:r>
              <a:rPr lang="en-US" sz="900" dirty="0" smtClean="0">
                <a:solidFill>
                  <a:prstClr val="black"/>
                </a:solidFill>
                <a:latin typeface="Candara" pitchFamily="34" charset="0"/>
                <a:cs typeface="Segoe UI" pitchFamily="34" charset="0"/>
              </a:rPr>
              <a:t>Georgia DPH</a:t>
            </a:r>
          </a:p>
        </p:txBody>
      </p:sp>
      <p:sp>
        <p:nvSpPr>
          <p:cNvPr id="12" name="TextBox 11"/>
          <p:cNvSpPr txBox="1"/>
          <p:nvPr/>
        </p:nvSpPr>
        <p:spPr>
          <a:xfrm>
            <a:off x="1600200" y="2943035"/>
            <a:ext cx="21336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Missy Dugan</a:t>
            </a:r>
          </a:p>
          <a:p>
            <a:pPr algn="ctr" fontAlgn="auto">
              <a:spcBef>
                <a:spcPts val="0"/>
              </a:spcBef>
              <a:spcAft>
                <a:spcPts val="0"/>
              </a:spcAft>
            </a:pPr>
            <a:r>
              <a:rPr lang="en-US" sz="900" dirty="0" smtClean="0">
                <a:solidFill>
                  <a:prstClr val="black"/>
                </a:solidFill>
                <a:latin typeface="Candara" pitchFamily="34" charset="0"/>
                <a:cs typeface="Segoe UI" pitchFamily="34" charset="0"/>
              </a:rPr>
              <a:t>President and Chief Executive Officer, Boys &amp; Girls Clubs of Metro Atlanta</a:t>
            </a:r>
          </a:p>
        </p:txBody>
      </p:sp>
      <p:sp>
        <p:nvSpPr>
          <p:cNvPr id="13" name="TextBox 12"/>
          <p:cNvSpPr txBox="1"/>
          <p:nvPr/>
        </p:nvSpPr>
        <p:spPr>
          <a:xfrm>
            <a:off x="4229100" y="4494127"/>
            <a:ext cx="22098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Linda </a:t>
            </a:r>
            <a:r>
              <a:rPr lang="en-US" sz="1100" b="1" dirty="0" err="1" smtClean="0">
                <a:solidFill>
                  <a:prstClr val="black"/>
                </a:solidFill>
                <a:latin typeface="Candara" pitchFamily="34" charset="0"/>
                <a:cs typeface="Segoe UI" pitchFamily="34" charset="0"/>
              </a:rPr>
              <a:t>Matzigkeit</a:t>
            </a:r>
            <a:endParaRPr lang="en-US" sz="1100" b="1" dirty="0" smtClean="0">
              <a:solidFill>
                <a:prstClr val="black"/>
              </a:solidFill>
              <a:latin typeface="Candara" pitchFamily="34" charset="0"/>
              <a:cs typeface="Segoe UI" pitchFamily="34" charset="0"/>
            </a:endParaRPr>
          </a:p>
          <a:p>
            <a:pPr algn="ctr" fontAlgn="auto">
              <a:spcBef>
                <a:spcPts val="0"/>
              </a:spcBef>
              <a:spcAft>
                <a:spcPts val="0"/>
              </a:spcAft>
            </a:pPr>
            <a:r>
              <a:rPr lang="en-US" sz="900" dirty="0" smtClean="0">
                <a:solidFill>
                  <a:prstClr val="black"/>
                </a:solidFill>
                <a:latin typeface="Candara" pitchFamily="34" charset="0"/>
                <a:cs typeface="Segoe UI" pitchFamily="34" charset="0"/>
              </a:rPr>
              <a:t>Chief Administrative Officer, </a:t>
            </a:r>
          </a:p>
          <a:p>
            <a:pPr algn="ctr" fontAlgn="auto">
              <a:spcBef>
                <a:spcPts val="0"/>
              </a:spcBef>
              <a:spcAft>
                <a:spcPts val="0"/>
              </a:spcAft>
            </a:pPr>
            <a:r>
              <a:rPr lang="en-US" sz="900" dirty="0" smtClean="0">
                <a:solidFill>
                  <a:prstClr val="black"/>
                </a:solidFill>
                <a:latin typeface="Candara" pitchFamily="34" charset="0"/>
                <a:cs typeface="Segoe UI" pitchFamily="34" charset="0"/>
              </a:rPr>
              <a:t>Children’s Healthcare of Atlanta</a:t>
            </a:r>
          </a:p>
        </p:txBody>
      </p:sp>
      <p:sp>
        <p:nvSpPr>
          <p:cNvPr id="14" name="TextBox 13"/>
          <p:cNvSpPr txBox="1"/>
          <p:nvPr/>
        </p:nvSpPr>
        <p:spPr>
          <a:xfrm>
            <a:off x="7019365" y="2956200"/>
            <a:ext cx="21336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Evelyn Johnson, MD</a:t>
            </a:r>
          </a:p>
          <a:p>
            <a:pPr algn="ctr" fontAlgn="auto">
              <a:spcBef>
                <a:spcPts val="0"/>
              </a:spcBef>
              <a:spcAft>
                <a:spcPts val="0"/>
              </a:spcAft>
            </a:pPr>
            <a:r>
              <a:rPr lang="en-US" sz="900" dirty="0" smtClean="0">
                <a:solidFill>
                  <a:prstClr val="black"/>
                </a:solidFill>
                <a:latin typeface="Candara" pitchFamily="34" charset="0"/>
                <a:cs typeface="Segoe UI" pitchFamily="34" charset="0"/>
              </a:rPr>
              <a:t>Vice President, Georgia Chapter, American Academy of Pediatrics</a:t>
            </a:r>
          </a:p>
        </p:txBody>
      </p:sp>
      <p:sp>
        <p:nvSpPr>
          <p:cNvPr id="15" name="TextBox 14"/>
          <p:cNvSpPr txBox="1"/>
          <p:nvPr/>
        </p:nvSpPr>
        <p:spPr>
          <a:xfrm>
            <a:off x="4267200" y="2886951"/>
            <a:ext cx="2133600" cy="677108"/>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Jennifer Glover, PhD</a:t>
            </a:r>
          </a:p>
          <a:p>
            <a:pPr algn="ctr" fontAlgn="auto">
              <a:spcBef>
                <a:spcPts val="0"/>
              </a:spcBef>
              <a:spcAft>
                <a:spcPts val="0"/>
              </a:spcAft>
            </a:pPr>
            <a:r>
              <a:rPr lang="en-US" sz="900" dirty="0" err="1" smtClean="0">
                <a:solidFill>
                  <a:prstClr val="black"/>
                </a:solidFill>
                <a:latin typeface="Calibri"/>
              </a:rPr>
              <a:t>Asst</a:t>
            </a:r>
            <a:r>
              <a:rPr lang="en-US" sz="900" dirty="0" smtClean="0">
                <a:solidFill>
                  <a:prstClr val="black"/>
                </a:solidFill>
                <a:latin typeface="Calibri"/>
              </a:rPr>
              <a:t> Principal </a:t>
            </a:r>
            <a:r>
              <a:rPr lang="en-US" sz="900" dirty="0">
                <a:solidFill>
                  <a:prstClr val="black"/>
                </a:solidFill>
                <a:latin typeface="Calibri"/>
              </a:rPr>
              <a:t>at White County Intermediate School</a:t>
            </a:r>
            <a:r>
              <a:rPr lang="en-US" sz="900" dirty="0" smtClean="0">
                <a:solidFill>
                  <a:prstClr val="black"/>
                </a:solidFill>
                <a:latin typeface="Candara" pitchFamily="34" charset="0"/>
                <a:cs typeface="Segoe UI" pitchFamily="34" charset="0"/>
              </a:rPr>
              <a:t>, </a:t>
            </a:r>
          </a:p>
          <a:p>
            <a:pPr algn="ctr" fontAlgn="auto">
              <a:spcBef>
                <a:spcPts val="0"/>
              </a:spcBef>
              <a:spcAft>
                <a:spcPts val="0"/>
              </a:spcAft>
            </a:pPr>
            <a:r>
              <a:rPr lang="en-US" sz="900" dirty="0" smtClean="0">
                <a:solidFill>
                  <a:prstClr val="black"/>
                </a:solidFill>
                <a:latin typeface="Candara" pitchFamily="34" charset="0"/>
                <a:cs typeface="Segoe UI" pitchFamily="34" charset="0"/>
              </a:rPr>
              <a:t>Owner </a:t>
            </a:r>
            <a:r>
              <a:rPr lang="en-US" sz="900" dirty="0" err="1">
                <a:solidFill>
                  <a:prstClr val="black"/>
                </a:solidFill>
                <a:latin typeface="Calibri"/>
              </a:rPr>
              <a:t>Glo</a:t>
            </a:r>
            <a:r>
              <a:rPr lang="en-US" sz="900" dirty="0">
                <a:solidFill>
                  <a:prstClr val="black"/>
                </a:solidFill>
                <a:latin typeface="Calibri"/>
              </a:rPr>
              <a:t> Crest </a:t>
            </a:r>
            <a:r>
              <a:rPr lang="en-US" sz="900" dirty="0" smtClean="0">
                <a:solidFill>
                  <a:prstClr val="black"/>
                </a:solidFill>
                <a:latin typeface="Calibri"/>
              </a:rPr>
              <a:t>Dairy</a:t>
            </a:r>
            <a:endParaRPr lang="en-US" sz="900" dirty="0" smtClean="0">
              <a:solidFill>
                <a:prstClr val="black"/>
              </a:solidFill>
              <a:latin typeface="Candara" pitchFamily="34" charset="0"/>
              <a:cs typeface="Segoe UI" pitchFamily="34" charset="0"/>
            </a:endParaRPr>
          </a:p>
        </p:txBody>
      </p:sp>
      <p:sp>
        <p:nvSpPr>
          <p:cNvPr id="16" name="TextBox 15"/>
          <p:cNvSpPr txBox="1"/>
          <p:nvPr/>
        </p:nvSpPr>
        <p:spPr>
          <a:xfrm>
            <a:off x="1524000" y="6077948"/>
            <a:ext cx="22098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Ron Shipman</a:t>
            </a:r>
          </a:p>
          <a:p>
            <a:pPr algn="ctr" fontAlgn="auto">
              <a:spcBef>
                <a:spcPts val="0"/>
              </a:spcBef>
              <a:spcAft>
                <a:spcPts val="0"/>
              </a:spcAft>
            </a:pPr>
            <a:r>
              <a:rPr lang="en-US" sz="900" dirty="0" smtClean="0">
                <a:solidFill>
                  <a:prstClr val="black"/>
                </a:solidFill>
                <a:latin typeface="Candara" pitchFamily="34" charset="0"/>
                <a:cs typeface="Segoe UI" pitchFamily="34" charset="0"/>
              </a:rPr>
              <a:t>Vice President. Environmental Affairs, Georgia Power</a:t>
            </a:r>
          </a:p>
        </p:txBody>
      </p:sp>
      <p:sp>
        <p:nvSpPr>
          <p:cNvPr id="17" name="TextBox 16"/>
          <p:cNvSpPr txBox="1"/>
          <p:nvPr/>
        </p:nvSpPr>
        <p:spPr>
          <a:xfrm>
            <a:off x="4267200" y="6018047"/>
            <a:ext cx="2133600" cy="815608"/>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David </a:t>
            </a:r>
            <a:r>
              <a:rPr lang="en-US" sz="1100" b="1" dirty="0" err="1" smtClean="0">
                <a:solidFill>
                  <a:prstClr val="black"/>
                </a:solidFill>
                <a:latin typeface="Candara" pitchFamily="34" charset="0"/>
                <a:cs typeface="Segoe UI" pitchFamily="34" charset="0"/>
              </a:rPr>
              <a:t>Satcher</a:t>
            </a:r>
            <a:r>
              <a:rPr lang="en-US" sz="1100" b="1" dirty="0" smtClean="0">
                <a:solidFill>
                  <a:prstClr val="black"/>
                </a:solidFill>
                <a:latin typeface="Candara" pitchFamily="34" charset="0"/>
                <a:cs typeface="Segoe UI" pitchFamily="34" charset="0"/>
              </a:rPr>
              <a:t>, MD, PhD</a:t>
            </a:r>
          </a:p>
          <a:p>
            <a:pPr algn="ctr" fontAlgn="auto">
              <a:spcBef>
                <a:spcPts val="0"/>
              </a:spcBef>
              <a:spcAft>
                <a:spcPts val="0"/>
              </a:spcAft>
            </a:pPr>
            <a:r>
              <a:rPr lang="en-US" sz="900" dirty="0" smtClean="0">
                <a:solidFill>
                  <a:prstClr val="black"/>
                </a:solidFill>
                <a:latin typeface="Candara" pitchFamily="34" charset="0"/>
                <a:cs typeface="Segoe UI" pitchFamily="34" charset="0"/>
              </a:rPr>
              <a:t>Director, </a:t>
            </a:r>
            <a:r>
              <a:rPr lang="en-US" sz="900" dirty="0" err="1" smtClean="0">
                <a:solidFill>
                  <a:prstClr val="black"/>
                </a:solidFill>
                <a:latin typeface="Candara" pitchFamily="34" charset="0"/>
                <a:cs typeface="Segoe UI" pitchFamily="34" charset="0"/>
              </a:rPr>
              <a:t>Satcher</a:t>
            </a:r>
            <a:r>
              <a:rPr lang="en-US" sz="900" dirty="0" smtClean="0">
                <a:solidFill>
                  <a:prstClr val="black"/>
                </a:solidFill>
                <a:latin typeface="Candara" pitchFamily="34" charset="0"/>
                <a:cs typeface="Segoe UI" pitchFamily="34" charset="0"/>
              </a:rPr>
              <a:t> Health Leadership Institute; Director, Center of Excellence on Health Disparities, Morehouse School of Medicine</a:t>
            </a:r>
          </a:p>
        </p:txBody>
      </p:sp>
      <p:sp>
        <p:nvSpPr>
          <p:cNvPr id="20" name="TextBox 19"/>
          <p:cNvSpPr txBox="1"/>
          <p:nvPr/>
        </p:nvSpPr>
        <p:spPr>
          <a:xfrm>
            <a:off x="6781800" y="4490591"/>
            <a:ext cx="2133600"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err="1" smtClean="0">
                <a:solidFill>
                  <a:prstClr val="black"/>
                </a:solidFill>
                <a:latin typeface="Candara" pitchFamily="34" charset="0"/>
                <a:cs typeface="Segoe UI" pitchFamily="34" charset="0"/>
              </a:rPr>
              <a:t>Teya</a:t>
            </a:r>
            <a:r>
              <a:rPr lang="en-US" sz="1100" b="1" dirty="0" smtClean="0">
                <a:solidFill>
                  <a:prstClr val="black"/>
                </a:solidFill>
                <a:latin typeface="Candara" pitchFamily="34" charset="0"/>
                <a:cs typeface="Segoe UI" pitchFamily="34" charset="0"/>
              </a:rPr>
              <a:t> Ryan</a:t>
            </a:r>
          </a:p>
          <a:p>
            <a:pPr algn="ctr" fontAlgn="auto">
              <a:spcBef>
                <a:spcPts val="0"/>
              </a:spcBef>
              <a:spcAft>
                <a:spcPts val="0"/>
              </a:spcAft>
            </a:pPr>
            <a:r>
              <a:rPr lang="en-US" sz="900" dirty="0" smtClean="0">
                <a:solidFill>
                  <a:prstClr val="black"/>
                </a:solidFill>
                <a:latin typeface="Candara" pitchFamily="34" charset="0"/>
                <a:cs typeface="Segoe UI" pitchFamily="34" charset="0"/>
              </a:rPr>
              <a:t>President and Executive Director, Georgia Public Broadcasting</a:t>
            </a:r>
          </a:p>
        </p:txBody>
      </p:sp>
      <p:sp>
        <p:nvSpPr>
          <p:cNvPr id="22" name="TextBox 21"/>
          <p:cNvSpPr txBox="1"/>
          <p:nvPr/>
        </p:nvSpPr>
        <p:spPr>
          <a:xfrm>
            <a:off x="3962400" y="1143000"/>
            <a:ext cx="1714500" cy="677108"/>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John Bare</a:t>
            </a:r>
          </a:p>
          <a:p>
            <a:pPr algn="ctr" fontAlgn="auto">
              <a:spcBef>
                <a:spcPts val="0"/>
              </a:spcBef>
              <a:spcAft>
                <a:spcPts val="0"/>
              </a:spcAft>
            </a:pPr>
            <a:r>
              <a:rPr lang="en-US" sz="900" b="1" dirty="0" smtClean="0">
                <a:solidFill>
                  <a:prstClr val="black"/>
                </a:solidFill>
                <a:latin typeface="Candara" pitchFamily="34" charset="0"/>
                <a:cs typeface="Segoe UI" pitchFamily="34" charset="0"/>
              </a:rPr>
              <a:t>Council Co-Chair</a:t>
            </a:r>
          </a:p>
          <a:p>
            <a:pPr algn="ctr" fontAlgn="auto">
              <a:spcBef>
                <a:spcPts val="0"/>
              </a:spcBef>
              <a:spcAft>
                <a:spcPts val="0"/>
              </a:spcAft>
            </a:pPr>
            <a:r>
              <a:rPr lang="en-US" sz="900" dirty="0" smtClean="0">
                <a:solidFill>
                  <a:prstClr val="black"/>
                </a:solidFill>
                <a:latin typeface="Candara" pitchFamily="34" charset="0"/>
                <a:cs typeface="Segoe UI" pitchFamily="34" charset="0"/>
              </a:rPr>
              <a:t>Vice President, </a:t>
            </a:r>
          </a:p>
          <a:p>
            <a:pPr algn="ctr" fontAlgn="auto">
              <a:spcBef>
                <a:spcPts val="0"/>
              </a:spcBef>
              <a:spcAft>
                <a:spcPts val="0"/>
              </a:spcAft>
            </a:pPr>
            <a:r>
              <a:rPr lang="en-US" sz="900" dirty="0" smtClean="0">
                <a:solidFill>
                  <a:prstClr val="black"/>
                </a:solidFill>
                <a:latin typeface="Candara" pitchFamily="34" charset="0"/>
                <a:cs typeface="Segoe UI" pitchFamily="34" charset="0"/>
              </a:rPr>
              <a:t>Arthur M. Blank Foundation</a:t>
            </a:r>
          </a:p>
        </p:txBody>
      </p:sp>
      <p:pic>
        <p:nvPicPr>
          <p:cNvPr id="21" name="Picture 20" descr="Deal Image.jpg"/>
          <p:cNvPicPr/>
          <p:nvPr/>
        </p:nvPicPr>
        <p:blipFill>
          <a:blip r:embed="rId3" cstate="print"/>
          <a:srcRect l="6828" t="19541" r="11238" b="31604"/>
          <a:stretch>
            <a:fillRect/>
          </a:stretch>
        </p:blipFill>
        <p:spPr bwMode="auto">
          <a:xfrm>
            <a:off x="2590800" y="152400"/>
            <a:ext cx="1066800" cy="990600"/>
          </a:xfrm>
          <a:prstGeom prst="rect">
            <a:avLst/>
          </a:prstGeom>
          <a:noFill/>
          <a:ln w="9525">
            <a:noFill/>
            <a:miter lim="800000"/>
            <a:headEnd/>
            <a:tailEnd/>
          </a:ln>
        </p:spPr>
      </p:pic>
      <p:pic>
        <p:nvPicPr>
          <p:cNvPr id="27" name="Picture 26" descr="John Bare"/>
          <p:cNvPicPr/>
          <p:nvPr/>
        </p:nvPicPr>
        <p:blipFill>
          <a:blip r:embed="rId4" cstate="print"/>
          <a:srcRect t="5578" b="27487"/>
          <a:stretch>
            <a:fillRect/>
          </a:stretch>
        </p:blipFill>
        <p:spPr bwMode="auto">
          <a:xfrm>
            <a:off x="4267200" y="219075"/>
            <a:ext cx="914400" cy="914400"/>
          </a:xfrm>
          <a:prstGeom prst="rect">
            <a:avLst/>
          </a:prstGeom>
          <a:noFill/>
          <a:ln w="9525">
            <a:noFill/>
            <a:miter lim="800000"/>
            <a:headEnd/>
            <a:tailEnd/>
          </a:ln>
        </p:spPr>
      </p:pic>
      <p:pic>
        <p:nvPicPr>
          <p:cNvPr id="28" name="Picture 27" descr="http://blogs.ajc.com/social-butterfly-blog/files/2009/03/caseycagle1-199x300.jpg"/>
          <p:cNvPicPr/>
          <p:nvPr/>
        </p:nvPicPr>
        <p:blipFill>
          <a:blip r:embed="rId5" cstate="print"/>
          <a:srcRect l="8686" t="11524" r="13137" b="30857"/>
          <a:stretch>
            <a:fillRect/>
          </a:stretch>
        </p:blipFill>
        <p:spPr bwMode="auto">
          <a:xfrm>
            <a:off x="7734300" y="219075"/>
            <a:ext cx="914400" cy="990600"/>
          </a:xfrm>
          <a:prstGeom prst="rect">
            <a:avLst/>
          </a:prstGeom>
          <a:noFill/>
          <a:ln w="9525">
            <a:noFill/>
            <a:miter lim="800000"/>
            <a:headEnd/>
            <a:tailEnd/>
          </a:ln>
        </p:spPr>
      </p:pic>
      <p:pic>
        <p:nvPicPr>
          <p:cNvPr id="34" name="Picture 33" descr="Teya Ryan"/>
          <p:cNvPicPr/>
          <p:nvPr/>
        </p:nvPicPr>
        <p:blipFill>
          <a:blip r:embed="rId6" cstate="print"/>
          <a:srcRect l="11905" r="6463" b="38409"/>
          <a:stretch>
            <a:fillRect/>
          </a:stretch>
        </p:blipFill>
        <p:spPr bwMode="auto">
          <a:xfrm>
            <a:off x="7473043" y="3609868"/>
            <a:ext cx="751114" cy="866096"/>
          </a:xfrm>
          <a:prstGeom prst="rect">
            <a:avLst/>
          </a:prstGeom>
          <a:noFill/>
          <a:ln w="9525">
            <a:noFill/>
            <a:miter lim="800000"/>
            <a:headEnd/>
            <a:tailEnd/>
          </a:ln>
        </p:spPr>
      </p:pic>
      <p:pic>
        <p:nvPicPr>
          <p:cNvPr id="35" name="Picture 34" descr="David Satcher"/>
          <p:cNvPicPr/>
          <p:nvPr/>
        </p:nvPicPr>
        <p:blipFill>
          <a:blip r:embed="rId7" cstate="print"/>
          <a:srcRect/>
          <a:stretch>
            <a:fillRect/>
          </a:stretch>
        </p:blipFill>
        <p:spPr bwMode="auto">
          <a:xfrm>
            <a:off x="5015753" y="5103771"/>
            <a:ext cx="762000" cy="914399"/>
          </a:xfrm>
          <a:prstGeom prst="rect">
            <a:avLst/>
          </a:prstGeom>
          <a:noFill/>
          <a:ln w="9525">
            <a:noFill/>
            <a:miter lim="800000"/>
            <a:headEnd/>
            <a:tailEnd/>
          </a:ln>
        </p:spPr>
      </p:pic>
      <p:pic>
        <p:nvPicPr>
          <p:cNvPr id="36" name="Picture 35"/>
          <p:cNvPicPr/>
          <p:nvPr/>
        </p:nvPicPr>
        <p:blipFill>
          <a:blip r:embed="rId8" cstate="print"/>
          <a:srcRect/>
          <a:stretch>
            <a:fillRect/>
          </a:stretch>
        </p:blipFill>
        <p:spPr bwMode="auto">
          <a:xfrm>
            <a:off x="2209800" y="5168311"/>
            <a:ext cx="762000" cy="909637"/>
          </a:xfrm>
          <a:prstGeom prst="rect">
            <a:avLst/>
          </a:prstGeom>
          <a:noFill/>
          <a:ln w="9525">
            <a:noFill/>
            <a:miter lim="800000"/>
            <a:headEnd/>
            <a:tailEnd/>
          </a:ln>
        </p:spPr>
      </p:pic>
      <p:pic>
        <p:nvPicPr>
          <p:cNvPr id="38" name="Picture 37" descr="Phillip L. Williams, Ph.D"/>
          <p:cNvPicPr/>
          <p:nvPr/>
        </p:nvPicPr>
        <p:blipFill>
          <a:blip r:embed="rId9" cstate="print"/>
          <a:srcRect t="3658" b="7723"/>
          <a:stretch>
            <a:fillRect/>
          </a:stretch>
        </p:blipFill>
        <p:spPr bwMode="auto">
          <a:xfrm>
            <a:off x="7538357" y="5092456"/>
            <a:ext cx="685800" cy="962025"/>
          </a:xfrm>
          <a:prstGeom prst="rect">
            <a:avLst/>
          </a:prstGeom>
          <a:noFill/>
          <a:ln w="9525">
            <a:noFill/>
            <a:miter lim="800000"/>
            <a:headEnd/>
            <a:tailEnd/>
          </a:ln>
        </p:spPr>
      </p:pic>
      <p:sp>
        <p:nvSpPr>
          <p:cNvPr id="40" name="Rectangle 39"/>
          <p:cNvSpPr/>
          <p:nvPr/>
        </p:nvSpPr>
        <p:spPr>
          <a:xfrm>
            <a:off x="171450" y="186020"/>
            <a:ext cx="2190750" cy="2369880"/>
          </a:xfrm>
          <a:prstGeom prst="rect">
            <a:avLst/>
          </a:prstGeom>
        </p:spPr>
        <p:txBody>
          <a:bodyPr wrap="square">
            <a:spAutoFit/>
          </a:bodyPr>
          <a:lstStyle/>
          <a:p>
            <a:pPr fontAlgn="auto">
              <a:spcBef>
                <a:spcPts val="0"/>
              </a:spcBef>
              <a:spcAft>
                <a:spcPts val="0"/>
              </a:spcAft>
            </a:pPr>
            <a:r>
              <a:rPr lang="en-US" sz="2400" b="1" i="1" dirty="0" smtClean="0">
                <a:solidFill>
                  <a:schemeClr val="accent6">
                    <a:lumMod val="75000"/>
                  </a:schemeClr>
                </a:solidFill>
                <a:latin typeface="Candara" pitchFamily="34" charset="0"/>
                <a:ea typeface="Arial Unicode MS" pitchFamily="34" charset="-128"/>
                <a:cs typeface="Arial Unicode MS" pitchFamily="34" charset="-128"/>
              </a:rPr>
              <a:t>ENGAGED LEADERSHIP:</a:t>
            </a:r>
          </a:p>
          <a:p>
            <a:pPr fontAlgn="auto">
              <a:spcBef>
                <a:spcPts val="0"/>
              </a:spcBef>
              <a:spcAft>
                <a:spcPts val="0"/>
              </a:spcAft>
            </a:pPr>
            <a:r>
              <a:rPr lang="en-US" sz="2000" b="1" dirty="0" smtClean="0">
                <a:solidFill>
                  <a:srgbClr val="0091C4"/>
                </a:solidFill>
                <a:latin typeface="Candara" pitchFamily="34" charset="0"/>
                <a:ea typeface="Arial Unicode MS" pitchFamily="34" charset="-128"/>
                <a:cs typeface="Arial Unicode MS" pitchFamily="34" charset="-128"/>
              </a:rPr>
              <a:t>Members of the Governor’s Advisory Council on Childhood Obesity</a:t>
            </a:r>
          </a:p>
        </p:txBody>
      </p:sp>
      <p:pic>
        <p:nvPicPr>
          <p:cNvPr id="44" name="Picture 43" descr="C:\Documents and Settings\emilyvall\Local Settings\Temp\GWViewer\2013-09-04 09.32.45.jpg"/>
          <p:cNvPicPr/>
          <p:nvPr/>
        </p:nvPicPr>
        <p:blipFill>
          <a:blip r:embed="rId10" cstate="print"/>
          <a:srcRect l="38967" t="21838" r="19953" b="8906"/>
          <a:stretch>
            <a:fillRect/>
          </a:stretch>
        </p:blipFill>
        <p:spPr bwMode="auto">
          <a:xfrm>
            <a:off x="7543800" y="2110687"/>
            <a:ext cx="762000" cy="838200"/>
          </a:xfrm>
          <a:prstGeom prst="rect">
            <a:avLst/>
          </a:prstGeom>
          <a:noFill/>
          <a:ln w="9525">
            <a:noFill/>
            <a:miter lim="800000"/>
            <a:headEnd/>
            <a:tailEnd/>
          </a:ln>
        </p:spPr>
      </p:pic>
      <p:pic>
        <p:nvPicPr>
          <p:cNvPr id="2" name="Picture 2" descr="C:\Users\eavall\AppData\Local\Microsoft\Windows\Temporary Internet Files\Content.Outlook\B28UN62S\Linda Black St  John Outsid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945" t="5206" r="10659" b="36250"/>
          <a:stretch/>
        </p:blipFill>
        <p:spPr bwMode="auto">
          <a:xfrm>
            <a:off x="4935631" y="3628031"/>
            <a:ext cx="800100" cy="866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l="28311" t="7366" r="18184" b="12378"/>
          <a:stretch/>
        </p:blipFill>
        <p:spPr>
          <a:xfrm rot="16200000">
            <a:off x="4838700" y="2010652"/>
            <a:ext cx="914400" cy="838200"/>
          </a:xfrm>
          <a:prstGeom prst="rect">
            <a:avLst/>
          </a:prstGeom>
        </p:spPr>
      </p:pic>
      <p:pic>
        <p:nvPicPr>
          <p:cNvPr id="33" name="Picture 32" descr="Melvin Lindsey"/>
          <p:cNvPicPr/>
          <p:nvPr/>
        </p:nvPicPr>
        <p:blipFill rotWithShape="1">
          <a:blip r:embed="rId13" cstate="print">
            <a:extLst>
              <a:ext uri="{28A0092B-C50C-407E-A947-70E740481C1C}">
                <a14:useLocalDpi xmlns:a14="http://schemas.microsoft.com/office/drawing/2010/main" val="0"/>
              </a:ext>
            </a:extLst>
          </a:blip>
          <a:srcRect l="10615" t="2760" r="14716" b="8721"/>
          <a:stretch/>
        </p:blipFill>
        <p:spPr bwMode="auto">
          <a:xfrm>
            <a:off x="2209800" y="3632875"/>
            <a:ext cx="762000" cy="891284"/>
          </a:xfrm>
          <a:prstGeom prst="rect">
            <a:avLst/>
          </a:prstGeom>
          <a:noFill/>
          <a:ln>
            <a:noFill/>
          </a:ln>
        </p:spPr>
      </p:pic>
      <p:sp>
        <p:nvSpPr>
          <p:cNvPr id="37" name="TextBox 36"/>
          <p:cNvSpPr txBox="1"/>
          <p:nvPr/>
        </p:nvSpPr>
        <p:spPr>
          <a:xfrm>
            <a:off x="1647706" y="4515692"/>
            <a:ext cx="2009894" cy="538609"/>
          </a:xfrm>
          <a:prstGeom prst="rect">
            <a:avLst/>
          </a:prstGeom>
          <a:noFill/>
          <a:ln w="19050">
            <a:solidFill>
              <a:schemeClr val="bg1">
                <a:lumMod val="65000"/>
              </a:schemeClr>
            </a:solidFill>
          </a:ln>
        </p:spPr>
        <p:txBody>
          <a:bodyPr wrap="square" rtlCol="0">
            <a:spAutoFit/>
          </a:bodyPr>
          <a:lstStyle/>
          <a:p>
            <a:pPr algn="ctr" fontAlgn="auto">
              <a:spcBef>
                <a:spcPts val="0"/>
              </a:spcBef>
              <a:spcAft>
                <a:spcPts val="0"/>
              </a:spcAft>
            </a:pPr>
            <a:r>
              <a:rPr lang="en-US" sz="1100" b="1" dirty="0" smtClean="0">
                <a:solidFill>
                  <a:prstClr val="black"/>
                </a:solidFill>
                <a:latin typeface="Candara" pitchFamily="34" charset="0"/>
                <a:cs typeface="Segoe UI" pitchFamily="34" charset="0"/>
              </a:rPr>
              <a:t>Melvin Lindsey </a:t>
            </a:r>
          </a:p>
          <a:p>
            <a:pPr algn="ctr" fontAlgn="auto">
              <a:spcBef>
                <a:spcPts val="0"/>
              </a:spcBef>
              <a:spcAft>
                <a:spcPts val="0"/>
              </a:spcAft>
            </a:pPr>
            <a:r>
              <a:rPr lang="en-US" sz="900" dirty="0">
                <a:solidFill>
                  <a:prstClr val="black"/>
                </a:solidFill>
                <a:latin typeface="Calibri"/>
              </a:rPr>
              <a:t>S</a:t>
            </a:r>
            <a:r>
              <a:rPr lang="en-US" sz="900" dirty="0" smtClean="0">
                <a:solidFill>
                  <a:prstClr val="black"/>
                </a:solidFill>
                <a:latin typeface="Calibri"/>
              </a:rPr>
              <a:t>enior </a:t>
            </a:r>
            <a:r>
              <a:rPr lang="en-US" sz="900" dirty="0">
                <a:solidFill>
                  <a:prstClr val="black"/>
                </a:solidFill>
                <a:latin typeface="Calibri"/>
              </a:rPr>
              <a:t>G</a:t>
            </a:r>
            <a:r>
              <a:rPr lang="en-US" sz="900" dirty="0" smtClean="0">
                <a:solidFill>
                  <a:prstClr val="black"/>
                </a:solidFill>
                <a:latin typeface="Calibri"/>
              </a:rPr>
              <a:t>overnment </a:t>
            </a:r>
            <a:r>
              <a:rPr lang="en-US" sz="900" dirty="0">
                <a:solidFill>
                  <a:prstClr val="black"/>
                </a:solidFill>
                <a:latin typeface="Calibri"/>
              </a:rPr>
              <a:t>R</a:t>
            </a:r>
            <a:r>
              <a:rPr lang="en-US" sz="900" dirty="0" smtClean="0">
                <a:solidFill>
                  <a:prstClr val="black"/>
                </a:solidFill>
                <a:latin typeface="Calibri"/>
              </a:rPr>
              <a:t>elations Director, Amerigroup </a:t>
            </a:r>
            <a:r>
              <a:rPr lang="en-US" sz="900" dirty="0">
                <a:solidFill>
                  <a:prstClr val="black"/>
                </a:solidFill>
                <a:latin typeface="Calibri"/>
              </a:rPr>
              <a:t>Georgia</a:t>
            </a:r>
            <a:endParaRPr lang="en-US" sz="900" dirty="0" smtClean="0">
              <a:solidFill>
                <a:prstClr val="black"/>
              </a:solidFill>
              <a:latin typeface="Candara" pitchFamily="34" charset="0"/>
              <a:cs typeface="Segoe UI" pitchFamily="34" charset="0"/>
            </a:endParaRPr>
          </a:p>
        </p:txBody>
      </p:sp>
      <p:pic>
        <p:nvPicPr>
          <p:cNvPr id="5" name="Picture 4"/>
          <p:cNvPicPr>
            <a:picLocks noChangeAspect="1"/>
          </p:cNvPicPr>
          <p:nvPr/>
        </p:nvPicPr>
        <p:blipFill rotWithShape="1">
          <a:blip r:embed="rId14"/>
          <a:srcRect t="9238" b="10762"/>
          <a:stretch/>
        </p:blipFill>
        <p:spPr>
          <a:xfrm>
            <a:off x="2209800" y="2001902"/>
            <a:ext cx="762000" cy="914400"/>
          </a:xfrm>
          <a:prstGeom prst="rect">
            <a:avLst/>
          </a:prstGeom>
        </p:spPr>
      </p:pic>
      <p:pic>
        <p:nvPicPr>
          <p:cNvPr id="9" name="Picture 8"/>
          <p:cNvPicPr>
            <a:picLocks noChangeAspect="1"/>
          </p:cNvPicPr>
          <p:nvPr/>
        </p:nvPicPr>
        <p:blipFill>
          <a:blip r:embed="rId15"/>
          <a:stretch>
            <a:fillRect/>
          </a:stretch>
        </p:blipFill>
        <p:spPr>
          <a:xfrm>
            <a:off x="6137783" y="293373"/>
            <a:ext cx="975445" cy="938865"/>
          </a:xfrm>
          <a:prstGeom prst="rect">
            <a:avLst/>
          </a:prstGeom>
        </p:spPr>
      </p:pic>
    </p:spTree>
    <p:extLst>
      <p:ext uri="{BB962C8B-B14F-4D97-AF65-F5344CB8AC3E}">
        <p14:creationId xmlns:p14="http://schemas.microsoft.com/office/powerpoint/2010/main" val="35530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GaSHAPE_PPT_2014</Template>
  <TotalTime>5625</TotalTime>
  <Words>3032</Words>
  <Application>Microsoft Office PowerPoint</Application>
  <PresentationFormat>On-screen Show (4:3)</PresentationFormat>
  <Paragraphs>447</Paragraphs>
  <Slides>48</Slides>
  <Notes>28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48</vt:i4>
      </vt:variant>
    </vt:vector>
  </HeadingPairs>
  <TitlesOfParts>
    <vt:vector size="62" baseType="lpstr">
      <vt:lpstr>Arial Unicode MS</vt:lpstr>
      <vt:lpstr>ＭＳ Ｐゴシック</vt:lpstr>
      <vt:lpstr>Arial</vt:lpstr>
      <vt:lpstr>Arial Narrow</vt:lpstr>
      <vt:lpstr>Calibri</vt:lpstr>
      <vt:lpstr>Candara</vt:lpstr>
      <vt:lpstr>Mangal</vt:lpstr>
      <vt:lpstr>Segoa UI</vt:lpstr>
      <vt:lpstr>Segoe UI</vt:lpstr>
      <vt:lpstr>Tahoma</vt:lpstr>
      <vt:lpstr>Whitney SSm A</vt:lpstr>
      <vt:lpstr>Wingdings</vt:lpstr>
      <vt:lpstr>Custom Design</vt:lpstr>
      <vt:lpstr>1_Office Theme</vt:lpstr>
      <vt:lpstr>From Grass Roots to Statewide Change:  A Collective Impact Approach to Addressing Childhood Obesity </vt:lpstr>
      <vt:lpstr>PowerPoint Presentation</vt:lpstr>
      <vt:lpstr>Stand if you think it’s…</vt:lpstr>
      <vt:lpstr>OBJECTIVE #1 Stakeholders and their Roles in Addressing Childhood Obesity in Georgia</vt:lpstr>
      <vt:lpstr>Georgia Shape Overview</vt:lpstr>
      <vt:lpstr>Framework for Change:  Collective Impact</vt:lpstr>
      <vt:lpstr>Collective Impact (CI) Steps</vt:lpstr>
      <vt:lpstr>S.M.A.R.T. GOAL</vt:lpstr>
      <vt:lpstr>PowerPoint Presentation</vt:lpstr>
      <vt:lpstr>Engaged Partners: Committee Framework</vt:lpstr>
      <vt:lpstr>State Agency Partners</vt:lpstr>
      <vt:lpstr>Engaged Partners</vt:lpstr>
      <vt:lpstr>PowerPoint Presentation</vt:lpstr>
      <vt:lpstr>Results:  Early Care</vt:lpstr>
      <vt:lpstr>Partnership:  Schools</vt:lpstr>
      <vt:lpstr>Pilot Intervention Model</vt:lpstr>
      <vt:lpstr>PowerPoint Presentation</vt:lpstr>
      <vt:lpstr>PowerPoint Presentation</vt:lpstr>
      <vt:lpstr>Results:  Higher Education </vt:lpstr>
      <vt:lpstr>OBJECTIVE #2 Systems Modeling to Inform Policy and Practice for Addressing Childhood Obesity in Georgia </vt:lpstr>
      <vt:lpstr>Obesity Model Tabletop Activity</vt:lpstr>
      <vt:lpstr>PowerPoint Presentation</vt:lpstr>
      <vt:lpstr>Background: Childhood  Obesity Systems Model</vt:lpstr>
      <vt:lpstr>Background: Childhood Obesity Model</vt:lpstr>
      <vt:lpstr>Activity</vt:lpstr>
      <vt:lpstr>Preferred “only one” policy</vt:lpstr>
      <vt:lpstr>Who wants to test their policy in the model?!</vt:lpstr>
      <vt:lpstr>PowerPoint Presentation</vt:lpstr>
      <vt:lpstr>PowerPoint Presentation</vt:lpstr>
      <vt:lpstr>PowerPoint Presentation</vt:lpstr>
      <vt:lpstr>OBJECTIVE #3 Georgia Shape Successes and Challenges</vt:lpstr>
      <vt:lpstr>Georgia Shape’s 10-year goal:   increase the % of Fitnessgram-assessed students that fall in the Healthy Fitness Zone for BMI by 1% each year  2013-2023 </vt:lpstr>
      <vt:lpstr>Success #1 (cont.) Evidence-Informed Strategies</vt:lpstr>
      <vt:lpstr>PowerPoint Presentation</vt:lpstr>
      <vt:lpstr>Success #2:   Working to Address Equity and Disparity</vt:lpstr>
      <vt:lpstr>Success #3:  Tracking Collective &amp; Diverse Investment</vt:lpstr>
      <vt:lpstr>Success #4:  Statewide Reach</vt:lpstr>
      <vt:lpstr>PowerPoint Presentation</vt:lpstr>
      <vt:lpstr>PowerPoint Presentation</vt:lpstr>
      <vt:lpstr>PowerPoint Presentation</vt:lpstr>
      <vt:lpstr>Challenges</vt:lpstr>
      <vt:lpstr>Challenges</vt:lpstr>
      <vt:lpstr>OBJECTIVE #4  Discussion:  Building Capacity for  Multi-sectoral Partnerships at State &amp; Local Levels </vt:lpstr>
      <vt:lpstr>Discussion Topics: </vt:lpstr>
      <vt:lpstr>Discussion Debrief: </vt:lpstr>
      <vt:lpstr>Summary:  Lessons Learned</vt:lpstr>
      <vt:lpstr>PowerPoint Presentation</vt:lpstr>
      <vt:lpstr>QUESTIONS?</vt:lpstr>
    </vt:vector>
  </TitlesOfParts>
  <Company>Georgia Department of Public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emilyvall</dc:creator>
  <cp:lastModifiedBy>Stephanie Ondrias2</cp:lastModifiedBy>
  <cp:revision>92</cp:revision>
  <dcterms:created xsi:type="dcterms:W3CDTF">2014-09-03T18:42:52Z</dcterms:created>
  <dcterms:modified xsi:type="dcterms:W3CDTF">2018-02-08T20:28:04Z</dcterms:modified>
</cp:coreProperties>
</file>