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4" r:id="rId27"/>
    <p:sldId id="285" r:id="rId28"/>
    <p:sldId id="286" r:id="rId29"/>
    <p:sldId id="287" r:id="rId30"/>
    <p:sldId id="291" r:id="rId31"/>
    <p:sldId id="288" r:id="rId32"/>
    <p:sldId id="290" r:id="rId33"/>
    <p:sldId id="283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0"/>
    <p:restoredTop sz="91506"/>
  </p:normalViewPr>
  <p:slideViewPr>
    <p:cSldViewPr snapToGrid="0" snapToObjects="1">
      <p:cViewPr varScale="1">
        <p:scale>
          <a:sx n="42" d="100"/>
          <a:sy n="42" d="100"/>
        </p:scale>
        <p:origin x="11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radford\Desktop\SDH%20Data%20Pilot_2017JD\working%20fi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radford\Desktop\SDH%20Data%20Pilot_2017JD\working%20fil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radford\Desktop\SDH%20Data%20Pilot_2017JD\working%20fil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radford\Desktop\SDH%20Data%20Pilot_2017JD\working%20fil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>
                <a:solidFill>
                  <a:schemeClr val="tx1"/>
                </a:solidFill>
              </a:rPr>
              <a:t>Percent</a:t>
            </a:r>
            <a:r>
              <a:rPr lang="en-US" sz="2800" baseline="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of CNs asking about...</a:t>
            </a:r>
          </a:p>
        </c:rich>
      </c:tx>
      <c:layout>
        <c:manualLayout>
          <c:xMode val="edge"/>
          <c:yMode val="edge"/>
          <c:x val="0"/>
          <c:y val="9.047323512065597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graphs!$A$3:$A$7</c:f>
              <c:strCache>
                <c:ptCount val="5"/>
                <c:pt idx="0">
                  <c:v>Housing #2</c:v>
                </c:pt>
                <c:pt idx="1">
                  <c:v>Transportation</c:v>
                </c:pt>
                <c:pt idx="2">
                  <c:v>Food</c:v>
                </c:pt>
                <c:pt idx="3">
                  <c:v>Housing #1</c:v>
                </c:pt>
                <c:pt idx="4">
                  <c:v>Employment</c:v>
                </c:pt>
              </c:strCache>
            </c:strRef>
          </c:cat>
          <c:val>
            <c:numRef>
              <c:f>graphs!$B$3:$B$7</c:f>
              <c:numCache>
                <c:formatCode>0%</c:formatCode>
                <c:ptCount val="5"/>
                <c:pt idx="0">
                  <c:v>0.77</c:v>
                </c:pt>
                <c:pt idx="1">
                  <c:v>0.77</c:v>
                </c:pt>
                <c:pt idx="2">
                  <c:v>0.85</c:v>
                </c:pt>
                <c:pt idx="3">
                  <c:v>0.92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98-0240-B2FA-EAD7FEB47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7358560"/>
        <c:axId val="212731472"/>
      </c:barChart>
      <c:catAx>
        <c:axId val="227358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731472"/>
        <c:crosses val="autoZero"/>
        <c:auto val="1"/>
        <c:lblAlgn val="ctr"/>
        <c:lblOffset val="100"/>
        <c:noMultiLvlLbl val="0"/>
      </c:catAx>
      <c:valAx>
        <c:axId val="2127314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27358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C19-E246-BB98-0E4F3E7A3B63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C19-E246-BB98-0E4F3E7A3B63}"/>
              </c:ext>
            </c:extLst>
          </c:dPt>
          <c:dLbls>
            <c:dLbl>
              <c:idx val="0"/>
              <c:layout>
                <c:manualLayout>
                  <c:x val="-0.23166071190630039"/>
                  <c:y val="-2.772517150856587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C19-E246-BB98-0E4F3E7A3B63}"/>
                </c:ext>
                <c:ext xmlns:c15="http://schemas.microsoft.com/office/drawing/2012/chart" uri="{CE6537A1-D6FC-4f65-9D91-7224C49458BB}">
                  <c15:layout>
                    <c:manualLayout>
                      <c:w val="0.2227301963224369"/>
                      <c:h val="0.1436718387573883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graphs!$A$19:$A$20</c:f>
              <c:strCache>
                <c:ptCount val="2"/>
                <c:pt idx="0">
                  <c:v>Unemployed</c:v>
                </c:pt>
                <c:pt idx="1">
                  <c:v>Employed</c:v>
                </c:pt>
              </c:strCache>
            </c:strRef>
          </c:cat>
          <c:val>
            <c:numRef>
              <c:f>graphs!$B$19:$B$20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C19-E246-BB98-0E4F3E7A3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CB-C64A-B8A1-4FD419EE4E98}"/>
              </c:ext>
            </c:extLst>
          </c:dPt>
          <c:dPt>
            <c:idx val="1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1CB-C64A-B8A1-4FD419EE4E9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graphs!$A$22:$A$23</c:f>
              <c:strCache>
                <c:ptCount val="2"/>
                <c:pt idx="0">
                  <c:v>Part-Time</c:v>
                </c:pt>
                <c:pt idx="1">
                  <c:v>Full-Time</c:v>
                </c:pt>
              </c:strCache>
            </c:strRef>
          </c:cat>
          <c:val>
            <c:numRef>
              <c:f>graphs!$B$22:$B$23</c:f>
              <c:numCache>
                <c:formatCode>0%</c:formatCode>
                <c:ptCount val="2"/>
                <c:pt idx="0">
                  <c:v>0.49</c:v>
                </c:pt>
                <c:pt idx="1">
                  <c:v>0.51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1CB-C64A-B8A1-4FD419EE4E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F16-7042-B00E-DB1C81BF36AD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F16-7042-B00E-DB1C81BF36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graphs!$A$25:$A$26</c:f>
              <c:strCache>
                <c:ptCount val="2"/>
                <c:pt idx="0">
                  <c:v>Seeking</c:v>
                </c:pt>
                <c:pt idx="1">
                  <c:v>Not Seeking</c:v>
                </c:pt>
              </c:strCache>
            </c:strRef>
          </c:cat>
          <c:val>
            <c:numRef>
              <c:f>graphs!$B$25:$B$26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F16-7042-B00E-DB1C81BF36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Housing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CE-4042-B74F-CE8E3F04D0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Housing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BCE-4042-B74F-CE8E3F04D0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0387864"/>
        <c:axId val="354981136"/>
      </c:barChart>
      <c:catAx>
        <c:axId val="2203878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4981136"/>
        <c:crosses val="autoZero"/>
        <c:auto val="1"/>
        <c:lblAlgn val="ctr"/>
        <c:lblOffset val="100"/>
        <c:noMultiLvlLbl val="0"/>
      </c:catAx>
      <c:valAx>
        <c:axId val="35498113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387864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Concerned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D4C-0748-9CC5-4D73B13AEA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D4C-0748-9CC5-4D73B13AEA2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Concerned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D4C-0748-9CC5-4D73B13AE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4682192"/>
        <c:axId val="354690776"/>
      </c:barChart>
      <c:catAx>
        <c:axId val="3546821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4690776"/>
        <c:crosses val="autoZero"/>
        <c:auto val="1"/>
        <c:lblAlgn val="ctr"/>
        <c:lblOffset val="100"/>
        <c:noMultiLvlLbl val="0"/>
      </c:catAx>
      <c:valAx>
        <c:axId val="35469077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682192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Food Insecurity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41D-0C43-AF0D-2DBC5AD74195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41D-0C43-AF0D-2DBC5AD741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0.28999999999999998</c:v>
                </c:pt>
                <c:pt idx="1">
                  <c:v>0.69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1D-0C43-AF0D-2DBC5AD74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Non Medical Barrier</c:v>
                </c:pt>
                <c:pt idx="1">
                  <c:v>Medical Barrier</c:v>
                </c:pt>
                <c:pt idx="2">
                  <c:v>No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0.08</c:v>
                </c:pt>
                <c:pt idx="1">
                  <c:v>0.14000000000000001</c:v>
                </c:pt>
                <c:pt idx="2">
                  <c:v>0.75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4E-9B40-A36A-9AAFA0BF12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3639528"/>
        <c:axId val="355298560"/>
      </c:barChart>
      <c:catAx>
        <c:axId val="223639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298560"/>
        <c:crosses val="autoZero"/>
        <c:auto val="1"/>
        <c:lblAlgn val="ctr"/>
        <c:lblOffset val="100"/>
        <c:noMultiLvlLbl val="0"/>
      </c:catAx>
      <c:valAx>
        <c:axId val="35529856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23639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573296-34A4-4BD8-BC08-F55E90439F5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7DA6BCA-4E89-4FEC-926F-90C9B90A6734}">
      <dgm:prSet phldrT="[Text]"/>
      <dgm:spPr/>
      <dgm:t>
        <a:bodyPr/>
        <a:lstStyle/>
        <a:p>
          <a:r>
            <a:rPr lang="en-US" dirty="0"/>
            <a:t>Patient Responses: </a:t>
          </a:r>
        </a:p>
        <a:p>
          <a:r>
            <a:rPr lang="en-US" dirty="0"/>
            <a:t>Q2 </a:t>
          </a:r>
          <a:r>
            <a:rPr lang="en-US" b="1" dirty="0"/>
            <a:t>Y</a:t>
          </a:r>
          <a:r>
            <a:rPr lang="en-US" dirty="0"/>
            <a:t>, regardless of Q1 answer </a:t>
          </a:r>
        </a:p>
        <a:p>
          <a:r>
            <a:rPr lang="en-US" dirty="0"/>
            <a:t>Q1 </a:t>
          </a:r>
          <a:r>
            <a:rPr lang="en-US" b="1" dirty="0"/>
            <a:t>B/C</a:t>
          </a:r>
          <a:r>
            <a:rPr lang="en-US" dirty="0"/>
            <a:t>, excluding Q2 </a:t>
          </a:r>
          <a:r>
            <a:rPr lang="en-US" b="1" dirty="0"/>
            <a:t>No</a:t>
          </a:r>
        </a:p>
      </dgm:t>
    </dgm:pt>
    <dgm:pt modelId="{7A33E040-E5F4-43D2-891B-BF0657AA7014}" type="parTrans" cxnId="{7B00F6ED-4023-46BE-B923-83829095FF02}">
      <dgm:prSet/>
      <dgm:spPr/>
      <dgm:t>
        <a:bodyPr/>
        <a:lstStyle/>
        <a:p>
          <a:endParaRPr lang="en-US"/>
        </a:p>
      </dgm:t>
    </dgm:pt>
    <dgm:pt modelId="{FC971916-B4FA-4F69-901A-5BDC9ADCAD33}" type="sibTrans" cxnId="{7B00F6ED-4023-46BE-B923-83829095FF02}">
      <dgm:prSet/>
      <dgm:spPr/>
      <dgm:t>
        <a:bodyPr/>
        <a:lstStyle/>
        <a:p>
          <a:endParaRPr lang="en-US"/>
        </a:p>
      </dgm:t>
    </dgm:pt>
    <dgm:pt modelId="{FCA82CE2-403C-40BE-A07E-51903C413024}">
      <dgm:prSet phldrT="[Text]"/>
      <dgm:spPr/>
      <dgm:t>
        <a:bodyPr/>
        <a:lstStyle/>
        <a:p>
          <a:r>
            <a:rPr lang="en-US" dirty="0"/>
            <a:t>Enrollment triggers pending task for Social Worker, due date in 1 week</a:t>
          </a:r>
        </a:p>
      </dgm:t>
    </dgm:pt>
    <dgm:pt modelId="{30539F9E-3F3E-4EFA-98C0-9CA56E4F2238}" type="parTrans" cxnId="{500FF17C-A1A0-4792-B2EF-45B175722CF3}">
      <dgm:prSet/>
      <dgm:spPr/>
      <dgm:t>
        <a:bodyPr/>
        <a:lstStyle/>
        <a:p>
          <a:endParaRPr lang="en-US"/>
        </a:p>
      </dgm:t>
    </dgm:pt>
    <dgm:pt modelId="{A3681EC0-A436-4A67-BEE4-BD4C343417EF}" type="sibTrans" cxnId="{500FF17C-A1A0-4792-B2EF-45B175722CF3}">
      <dgm:prSet/>
      <dgm:spPr/>
      <dgm:t>
        <a:bodyPr/>
        <a:lstStyle/>
        <a:p>
          <a:endParaRPr lang="en-US"/>
        </a:p>
      </dgm:t>
    </dgm:pt>
    <dgm:pt modelId="{47B4204A-1E62-4127-9ED6-601CAA95EB42}">
      <dgm:prSet phldrT="[Text]"/>
      <dgm:spPr/>
      <dgm:t>
        <a:bodyPr/>
        <a:lstStyle/>
        <a:p>
          <a:r>
            <a:rPr lang="en-US" dirty="0"/>
            <a:t>Minimum: additional quarterly touch-point to confirm/update contact information</a:t>
          </a:r>
        </a:p>
      </dgm:t>
    </dgm:pt>
    <dgm:pt modelId="{994E7589-F6DE-4264-B82C-15346AA9FF28}" type="parTrans" cxnId="{47663782-DE11-4BEF-ABC0-D2FF1C6F54D0}">
      <dgm:prSet/>
      <dgm:spPr/>
      <dgm:t>
        <a:bodyPr/>
        <a:lstStyle/>
        <a:p>
          <a:endParaRPr lang="en-US"/>
        </a:p>
      </dgm:t>
    </dgm:pt>
    <dgm:pt modelId="{02CB5F41-0268-4B19-8D61-57436D959B3F}" type="sibTrans" cxnId="{47663782-DE11-4BEF-ABC0-D2FF1C6F54D0}">
      <dgm:prSet/>
      <dgm:spPr/>
      <dgm:t>
        <a:bodyPr/>
        <a:lstStyle/>
        <a:p>
          <a:endParaRPr lang="en-US"/>
        </a:p>
      </dgm:t>
    </dgm:pt>
    <dgm:pt modelId="{18F79B8B-AACE-4CBB-9422-177EF41CF8C5}" type="pres">
      <dgm:prSet presAssocID="{3A573296-34A4-4BD8-BC08-F55E90439F55}" presName="Name0" presStyleCnt="0">
        <dgm:presLayoutVars>
          <dgm:dir/>
          <dgm:resizeHandles val="exact"/>
        </dgm:presLayoutVars>
      </dgm:prSet>
      <dgm:spPr/>
    </dgm:pt>
    <dgm:pt modelId="{E60343F1-2027-4A1C-B9BF-291EB0BDE7C2}" type="pres">
      <dgm:prSet presAssocID="{B7DA6BCA-4E89-4FEC-926F-90C9B90A6734}" presName="node" presStyleLbl="node1" presStyleIdx="0" presStyleCnt="3" custLinFactNeighborX="-836" custLinFactNeighborY="370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71C72-1E91-4734-B805-DE32666A2CFC}" type="pres">
      <dgm:prSet presAssocID="{FC971916-B4FA-4F69-901A-5BDC9ADCAD33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F93BE09-8757-4315-B086-AAF7935D4740}" type="pres">
      <dgm:prSet presAssocID="{FC971916-B4FA-4F69-901A-5BDC9ADCAD33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70C9FCD-203B-4969-A717-5BE80F2C63FF}" type="pres">
      <dgm:prSet presAssocID="{FCA82CE2-403C-40BE-A07E-51903C413024}" presName="node" presStyleLbl="node1" presStyleIdx="1" presStyleCnt="3" custLinFactNeighborX="0" custLinFactNeighborY="370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D84D4-133D-4B8D-B918-6941A2E837CC}" type="pres">
      <dgm:prSet presAssocID="{A3681EC0-A436-4A67-BEE4-BD4C343417E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2BE74CA-CF2F-493C-931D-C41C38B68B5E}" type="pres">
      <dgm:prSet presAssocID="{A3681EC0-A436-4A67-BEE4-BD4C343417E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CE1510E-5280-4C7E-9E32-D3835697B902}" type="pres">
      <dgm:prSet presAssocID="{47B4204A-1E62-4127-9ED6-601CAA95EB42}" presName="node" presStyleLbl="node1" presStyleIdx="2" presStyleCnt="3" custLinFactNeighborX="837" custLinFactNeighborY="370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FD16B1-3933-4635-967D-06FCD91B825A}" type="presOf" srcId="{A3681EC0-A436-4A67-BEE4-BD4C343417EF}" destId="{B89D84D4-133D-4B8D-B918-6941A2E837CC}" srcOrd="0" destOrd="0" presId="urn:microsoft.com/office/officeart/2005/8/layout/process1"/>
    <dgm:cxn modelId="{25035755-17A7-48D0-B0B2-0B4568F9BB6D}" type="presOf" srcId="{3A573296-34A4-4BD8-BC08-F55E90439F55}" destId="{18F79B8B-AACE-4CBB-9422-177EF41CF8C5}" srcOrd="0" destOrd="0" presId="urn:microsoft.com/office/officeart/2005/8/layout/process1"/>
    <dgm:cxn modelId="{A2849524-EE98-4AAF-9496-0113DA13B70C}" type="presOf" srcId="{A3681EC0-A436-4A67-BEE4-BD4C343417EF}" destId="{02BE74CA-CF2F-493C-931D-C41C38B68B5E}" srcOrd="1" destOrd="0" presId="urn:microsoft.com/office/officeart/2005/8/layout/process1"/>
    <dgm:cxn modelId="{C5F3FAAA-96F7-43E1-B15D-6E1298313056}" type="presOf" srcId="{FC971916-B4FA-4F69-901A-5BDC9ADCAD33}" destId="{3F93BE09-8757-4315-B086-AAF7935D4740}" srcOrd="1" destOrd="0" presId="urn:microsoft.com/office/officeart/2005/8/layout/process1"/>
    <dgm:cxn modelId="{5D0C468C-0F32-41F9-B530-B5C6197BA469}" type="presOf" srcId="{B7DA6BCA-4E89-4FEC-926F-90C9B90A6734}" destId="{E60343F1-2027-4A1C-B9BF-291EB0BDE7C2}" srcOrd="0" destOrd="0" presId="urn:microsoft.com/office/officeart/2005/8/layout/process1"/>
    <dgm:cxn modelId="{296F45EF-D7EA-4B1B-8B91-21A07EF53655}" type="presOf" srcId="{47B4204A-1E62-4127-9ED6-601CAA95EB42}" destId="{1CE1510E-5280-4C7E-9E32-D3835697B902}" srcOrd="0" destOrd="0" presId="urn:microsoft.com/office/officeart/2005/8/layout/process1"/>
    <dgm:cxn modelId="{7B00F6ED-4023-46BE-B923-83829095FF02}" srcId="{3A573296-34A4-4BD8-BC08-F55E90439F55}" destId="{B7DA6BCA-4E89-4FEC-926F-90C9B90A6734}" srcOrd="0" destOrd="0" parTransId="{7A33E040-E5F4-43D2-891B-BF0657AA7014}" sibTransId="{FC971916-B4FA-4F69-901A-5BDC9ADCAD33}"/>
    <dgm:cxn modelId="{E9B6D844-6DE3-443F-B66F-E55D7131D08F}" type="presOf" srcId="{FCA82CE2-403C-40BE-A07E-51903C413024}" destId="{070C9FCD-203B-4969-A717-5BE80F2C63FF}" srcOrd="0" destOrd="0" presId="urn:microsoft.com/office/officeart/2005/8/layout/process1"/>
    <dgm:cxn modelId="{130E0A43-4BEB-442E-A05A-7811E5B36A3D}" type="presOf" srcId="{FC971916-B4FA-4F69-901A-5BDC9ADCAD33}" destId="{F1271C72-1E91-4734-B805-DE32666A2CFC}" srcOrd="0" destOrd="0" presId="urn:microsoft.com/office/officeart/2005/8/layout/process1"/>
    <dgm:cxn modelId="{500FF17C-A1A0-4792-B2EF-45B175722CF3}" srcId="{3A573296-34A4-4BD8-BC08-F55E90439F55}" destId="{FCA82CE2-403C-40BE-A07E-51903C413024}" srcOrd="1" destOrd="0" parTransId="{30539F9E-3F3E-4EFA-98C0-9CA56E4F2238}" sibTransId="{A3681EC0-A436-4A67-BEE4-BD4C343417EF}"/>
    <dgm:cxn modelId="{47663782-DE11-4BEF-ABC0-D2FF1C6F54D0}" srcId="{3A573296-34A4-4BD8-BC08-F55E90439F55}" destId="{47B4204A-1E62-4127-9ED6-601CAA95EB42}" srcOrd="2" destOrd="0" parTransId="{994E7589-F6DE-4264-B82C-15346AA9FF28}" sibTransId="{02CB5F41-0268-4B19-8D61-57436D959B3F}"/>
    <dgm:cxn modelId="{29F837A1-584F-494C-B96A-B56AAD14A5F9}" type="presParOf" srcId="{18F79B8B-AACE-4CBB-9422-177EF41CF8C5}" destId="{E60343F1-2027-4A1C-B9BF-291EB0BDE7C2}" srcOrd="0" destOrd="0" presId="urn:microsoft.com/office/officeart/2005/8/layout/process1"/>
    <dgm:cxn modelId="{56E9C7B9-255E-49DC-87D1-C0613409F90A}" type="presParOf" srcId="{18F79B8B-AACE-4CBB-9422-177EF41CF8C5}" destId="{F1271C72-1E91-4734-B805-DE32666A2CFC}" srcOrd="1" destOrd="0" presId="urn:microsoft.com/office/officeart/2005/8/layout/process1"/>
    <dgm:cxn modelId="{81F180E0-588E-4738-AE6B-FA39DAB59326}" type="presParOf" srcId="{F1271C72-1E91-4734-B805-DE32666A2CFC}" destId="{3F93BE09-8757-4315-B086-AAF7935D4740}" srcOrd="0" destOrd="0" presId="urn:microsoft.com/office/officeart/2005/8/layout/process1"/>
    <dgm:cxn modelId="{2C0378AC-C71D-45AD-837B-DA3F77F36117}" type="presParOf" srcId="{18F79B8B-AACE-4CBB-9422-177EF41CF8C5}" destId="{070C9FCD-203B-4969-A717-5BE80F2C63FF}" srcOrd="2" destOrd="0" presId="urn:microsoft.com/office/officeart/2005/8/layout/process1"/>
    <dgm:cxn modelId="{9ACF15E6-E5D1-456B-9A71-4996D28DBCCE}" type="presParOf" srcId="{18F79B8B-AACE-4CBB-9422-177EF41CF8C5}" destId="{B89D84D4-133D-4B8D-B918-6941A2E837CC}" srcOrd="3" destOrd="0" presId="urn:microsoft.com/office/officeart/2005/8/layout/process1"/>
    <dgm:cxn modelId="{84248212-6231-464C-8492-87DD8681EAE2}" type="presParOf" srcId="{B89D84D4-133D-4B8D-B918-6941A2E837CC}" destId="{02BE74CA-CF2F-493C-931D-C41C38B68B5E}" srcOrd="0" destOrd="0" presId="urn:microsoft.com/office/officeart/2005/8/layout/process1"/>
    <dgm:cxn modelId="{2A4C5877-4406-4EBA-9E1A-678DDE4C8519}" type="presParOf" srcId="{18F79B8B-AACE-4CBB-9422-177EF41CF8C5}" destId="{1CE1510E-5280-4C7E-9E32-D3835697B90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C4B2B1-B2AE-8046-82FB-E3934CED8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50B788B-0224-C740-BBC3-D7717700B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1FCC0C-13AC-4D46-844A-AD151EA3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4FA3A0-9A50-D344-BD6F-0D49C7411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DFD51C-2365-4B47-905F-774FB8D8D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3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2C0C9F-C3C4-8843-8A3D-64FFD3CF9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E297E17-7B44-EA49-A13E-63D7CECA2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458354-D509-5D45-B0DF-2AB63B4E5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F56370-9581-374F-8EFF-38B01B9AF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32C135-831E-004F-84CC-1BB89D03D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5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A91E4C-0CFA-8049-B84F-E80B389F50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504191E-88CE-3147-A1AF-987CDA271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8F9522-7592-AB48-BF5B-82572880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6F4747-9422-794A-8F65-4CD6AA6AB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0D8AC8-2A51-E949-8B5D-4A6D1926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A5016F-B02E-2242-93F8-D7227A108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57FC3B-CCA3-6040-B2B9-D80672B1B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E6DAA3-CCC8-A64D-A7C9-5488F8F19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29E63E-B55C-5D44-807A-3ECFCA6CC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315C771-0092-874C-B34C-4A79BE0B0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5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3875C7-F087-E84C-AF81-2E613FC29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39BB6F-4C13-314E-9CBE-344934EC7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4F3C87-EFF6-5243-AA0A-70D086193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CD27A0-83BE-A746-9CEE-A5A7276AE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FA1639-9316-AB4D-86E5-664CD4F7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1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1E4CF3-3F45-4240-AE23-59E046598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ADB341-CBC4-2A4F-981E-457D2DF8D2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0410FA8-FB97-4440-BC95-1B5858EE2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A18B3-D2F1-2C47-947C-24629459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323F765-33DC-944D-81AE-1C8B3CCE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767B4A6-B7F1-2E48-883F-ABDF3A43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8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7A26AE-562F-D346-975E-58621B0A7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54AD3A-4731-994B-8845-C08EBD471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8A3FA83-4502-9243-B432-F74840B50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BC93A89-90B9-2643-B0EA-51556C195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9643DED-4AE1-9949-8AC1-AAC81A096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D2F99AC-520F-5047-8161-CE4A88541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E2A10A2-E2AF-C94F-96D3-D0C1A9E6F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D331CA8-F9A2-404E-B1DA-2582FF434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93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7B0A45-0DE8-4042-BEAE-44696F56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C0B1859-B952-294A-843E-99B3B9E9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C96625A-3BB4-CC47-B5ED-6E0AD9E3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D1FBBB-22F9-B047-824D-91735F783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19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4897C72-9D71-944A-A76C-969C90441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40FC4C8-11A3-594C-88EE-72FAFF484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3F7E113-3A47-0F46-89DE-B28632F6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96B7F1-ACF0-A445-B21C-14189B78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AA223-67DC-2944-A76D-15292BFD9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0F27D83-A774-704E-8AD1-BD9E7B338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802E39-F800-0648-B4F0-A8559A52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09629D2-7422-884A-9310-F466F2CD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46E3B5-9DD7-D249-ABC1-FBA99F63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6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5FA2BD-996E-1D43-965A-9D1244A57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A975090-F9C6-E24A-A8D6-656BAC42A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A95E3CE-FC44-3A4C-8B43-620F35283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93391E-A329-F443-80B3-2463F2B0D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4D13A2D-AC4B-2C4F-BC0C-A3CF91FB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31F0467-E883-9845-A039-D72D7B94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2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C77AD66-0A97-2D4A-9A90-1030EB691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F05484-53DA-1542-8A68-7615C1BD7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1ABAE2-41B5-1D4F-A4DB-111123659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51A52-7238-7546-81FD-A015113DE92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2FBA53-559A-0C47-9C26-D2482FFC98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991C11-A177-0345-AA64-714050B58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FCA31-51FA-B944-A44C-817CDB51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6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92CAA0-01CB-2541-943F-088B1CADA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99" y="1122363"/>
            <a:ext cx="11707091" cy="1828655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Documenting Collaborative Networks as Community Connectors: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Network Clients &amp; Social Determinants of Health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3ABAA89-5BE6-7149-AB85-9D5952604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6344" y="4599566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Andrea D. Radford, </a:t>
            </a:r>
            <a:r>
              <a:rPr lang="en-US" dirty="0" err="1"/>
              <a:t>DrPH</a:t>
            </a:r>
            <a:r>
              <a:rPr lang="en-US" dirty="0"/>
              <a:t>, MHA – Care Share Health Alliance</a:t>
            </a:r>
          </a:p>
          <a:p>
            <a:r>
              <a:rPr lang="en-US" dirty="0"/>
              <a:t>Rebecca Palmer, MS – Care Ring</a:t>
            </a:r>
          </a:p>
          <a:p>
            <a:endParaRPr lang="en-US" dirty="0"/>
          </a:p>
          <a:p>
            <a:r>
              <a:rPr lang="en-US" dirty="0"/>
              <a:t>Communities Joined in Action, Atlanta, February 2018</a:t>
            </a:r>
          </a:p>
        </p:txBody>
      </p:sp>
    </p:spTree>
    <p:extLst>
      <p:ext uri="{BB962C8B-B14F-4D97-AF65-F5344CB8AC3E}">
        <p14:creationId xmlns:p14="http://schemas.microsoft.com/office/powerpoint/2010/main" val="92545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265891"/>
              </p:ext>
            </p:extLst>
          </p:nvPr>
        </p:nvGraphicFramePr>
        <p:xfrm>
          <a:off x="454889" y="1261623"/>
          <a:ext cx="11239504" cy="4997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98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098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098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07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TRANSPORTATION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HOUSING &amp;</a:t>
                      </a:r>
                    </a:p>
                    <a:p>
                      <a:pPr algn="ctr"/>
                      <a:r>
                        <a:rPr lang="en-US" dirty="0"/>
                        <a:t>UTILITIES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EMPLOYMENT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57655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Barrier</a:t>
                      </a:r>
                      <a:r>
                        <a:rPr lang="en-US" baseline="0" dirty="0"/>
                        <a:t> to obtaining health services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Reliable transportation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How do you get around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Auto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Transportation need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# patient trips to medical appointments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# of bus tickets issued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$ amount of gas cards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SNAP / food stamps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Food insecurity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Nutrition services needed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Nutrition educational needs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Farmers market free food program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Daily fruit/veg consumption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Use food pantry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Food cost, who pays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Housing arrangement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Last month slept</a:t>
                      </a:r>
                      <a:r>
                        <a:rPr lang="en-US" baseline="0" dirty="0"/>
                        <a:t> outside, shelter, place not meant for sleeping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Housing related needs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Last year concerns about conditions/quality of housing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Utilities, who pays &amp; how much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baseline="0" dirty="0"/>
                        <a:t># moves in last 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Employed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Income / wages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Current occupation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Hours worked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dirty="0"/>
                        <a:t>Assistance</a:t>
                      </a:r>
                      <a:r>
                        <a:rPr lang="en-US" baseline="0" dirty="0"/>
                        <a:t> needed with job placement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36B912C-1923-5C40-B2B4-1AE96BA82ACE}"/>
              </a:ext>
            </a:extLst>
          </p:cNvPr>
          <p:cNvSpPr txBox="1"/>
          <p:nvPr/>
        </p:nvSpPr>
        <p:spPr>
          <a:xfrm>
            <a:off x="623455" y="332509"/>
            <a:ext cx="6645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Types of Information Obtained from Clients</a:t>
            </a:r>
          </a:p>
        </p:txBody>
      </p:sp>
    </p:spTree>
    <p:extLst>
      <p:ext uri="{BB962C8B-B14F-4D97-AF65-F5344CB8AC3E}">
        <p14:creationId xmlns:p14="http://schemas.microsoft.com/office/powerpoint/2010/main" val="3387521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FF6820-501E-A743-A038-67F4442D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CAD600-71D2-0C46-9BC4-1CDFDA943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Selection of standard questions May/June 2017</a:t>
            </a:r>
          </a:p>
          <a:p>
            <a:pPr marL="0" indent="0">
              <a:buNone/>
            </a:pPr>
            <a:r>
              <a:rPr lang="en-US" dirty="0"/>
              <a:t>	PRAPARE</a:t>
            </a:r>
          </a:p>
          <a:p>
            <a:pPr marL="0" indent="0">
              <a:buNone/>
            </a:pPr>
            <a:r>
              <a:rPr lang="en-US" dirty="0"/>
              <a:t>	Health Leads Social Needs Screening Toolkit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VA Homelessness Screening Clinical Reminder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Collected data July-December 2017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Reported data January 2018</a:t>
            </a:r>
          </a:p>
        </p:txBody>
      </p:sp>
    </p:spTree>
    <p:extLst>
      <p:ext uri="{BB962C8B-B14F-4D97-AF65-F5344CB8AC3E}">
        <p14:creationId xmlns:p14="http://schemas.microsoft.com/office/powerpoint/2010/main" val="852780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542DE3-630A-9D47-91EC-4F682B29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B1BAA1-F947-0848-9E69-68943463F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HOUSING</a:t>
            </a:r>
          </a:p>
          <a:p>
            <a:pPr marL="0" indent="0">
              <a:buNone/>
            </a:pPr>
            <a:r>
              <a:rPr lang="en-US" dirty="0"/>
              <a:t>Q1: What is your housing situation today?</a:t>
            </a:r>
          </a:p>
          <a:p>
            <a:pPr marL="0" indent="0">
              <a:buNone/>
            </a:pPr>
            <a:r>
              <a:rPr lang="en-US" dirty="0"/>
              <a:t>	A: I have housing</a:t>
            </a:r>
          </a:p>
          <a:p>
            <a:pPr marL="0" indent="0">
              <a:buNone/>
            </a:pPr>
            <a:r>
              <a:rPr lang="en-US" dirty="0"/>
              <a:t>	B. I do not have housing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C. Choose not to answer</a:t>
            </a:r>
          </a:p>
          <a:p>
            <a:pPr marL="0" indent="0">
              <a:buNone/>
            </a:pPr>
            <a:r>
              <a:rPr lang="en-US" dirty="0"/>
              <a:t>Q2: Are you worried/concerned that in the next two months you may not have stable housing?</a:t>
            </a:r>
          </a:p>
          <a:p>
            <a:pPr marL="0" indent="0">
              <a:buNone/>
            </a:pPr>
            <a:r>
              <a:rPr lang="en-US" dirty="0"/>
              <a:t>	Yes/No</a:t>
            </a:r>
          </a:p>
        </p:txBody>
      </p:sp>
    </p:spTree>
    <p:extLst>
      <p:ext uri="{BB962C8B-B14F-4D97-AF65-F5344CB8AC3E}">
        <p14:creationId xmlns:p14="http://schemas.microsoft.com/office/powerpoint/2010/main" val="1419833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3C3184-8BEB-3A4D-B5B6-D49664653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2AE96E-61DD-A54A-A762-62313FD2A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TRANSPORTATION</a:t>
            </a:r>
          </a:p>
          <a:p>
            <a:pPr marL="0" indent="0">
              <a:buNone/>
            </a:pPr>
            <a:r>
              <a:rPr lang="en-US" dirty="0"/>
              <a:t>Has lack of transportation kept you from medical appointments, meetings, work or from getting things needed for daily living?</a:t>
            </a:r>
          </a:p>
          <a:p>
            <a:pPr marL="0" indent="0">
              <a:buNone/>
            </a:pPr>
            <a:r>
              <a:rPr lang="en-US" sz="2000" i="1" dirty="0"/>
              <a:t>Check all that apply</a:t>
            </a:r>
          </a:p>
          <a:p>
            <a:pPr marL="914400" lvl="2" indent="0">
              <a:buNone/>
            </a:pPr>
            <a:r>
              <a:rPr lang="en-US" sz="2800" dirty="0"/>
              <a:t>[a] Yes, it has kept me from medical appointments or from getting my medications; </a:t>
            </a:r>
          </a:p>
          <a:p>
            <a:pPr marL="914400" lvl="2" indent="0">
              <a:buNone/>
            </a:pPr>
            <a:r>
              <a:rPr lang="en-US" sz="2800" dirty="0"/>
              <a:t>[b] Yes, it has kept me from non-medical meetings, appointments, work, or from getting things that I need; </a:t>
            </a:r>
          </a:p>
          <a:p>
            <a:pPr marL="914400" lvl="2" indent="0">
              <a:buNone/>
            </a:pPr>
            <a:r>
              <a:rPr lang="en-US" sz="2800" dirty="0"/>
              <a:t>[c] No; or </a:t>
            </a:r>
          </a:p>
          <a:p>
            <a:pPr marL="914400" lvl="2" indent="0">
              <a:buNone/>
            </a:pPr>
            <a:r>
              <a:rPr lang="en-US" sz="2800" dirty="0"/>
              <a:t>[d] Choose not to answer</a:t>
            </a:r>
          </a:p>
        </p:txBody>
      </p:sp>
    </p:spTree>
    <p:extLst>
      <p:ext uri="{BB962C8B-B14F-4D97-AF65-F5344CB8AC3E}">
        <p14:creationId xmlns:p14="http://schemas.microsoft.com/office/powerpoint/2010/main" val="1120171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3D8702-7668-2A40-959B-F29DC9D7F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BB0DE8-E954-CA43-873E-4CF089246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436"/>
            <a:ext cx="10515600" cy="51261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EMPLOYMENT</a:t>
            </a:r>
          </a:p>
          <a:p>
            <a:pPr marL="0" indent="0">
              <a:buNone/>
            </a:pPr>
            <a:r>
              <a:rPr lang="en-US" dirty="0"/>
              <a:t>What is your current work situation?</a:t>
            </a:r>
          </a:p>
          <a:p>
            <a:pPr marL="0" indent="0">
              <a:buNone/>
            </a:pPr>
            <a:r>
              <a:rPr lang="en-US" dirty="0"/>
              <a:t>	[a1] Unemployed-seeking work; </a:t>
            </a:r>
          </a:p>
          <a:p>
            <a:pPr marL="0" indent="0">
              <a:buNone/>
            </a:pPr>
            <a:r>
              <a:rPr lang="en-US" dirty="0"/>
              <a:t>	[a2] Unemployed-not seeking work; </a:t>
            </a:r>
          </a:p>
          <a:p>
            <a:pPr marL="0" indent="0">
              <a:buNone/>
            </a:pPr>
            <a:r>
              <a:rPr lang="en-US" dirty="0"/>
              <a:t>	[b] Part-time or temporary work; </a:t>
            </a:r>
          </a:p>
          <a:p>
            <a:pPr marL="0" indent="0">
              <a:buNone/>
            </a:pPr>
            <a:r>
              <a:rPr lang="en-US" dirty="0"/>
              <a:t>	[c] Full-time work; </a:t>
            </a:r>
          </a:p>
          <a:p>
            <a:pPr marL="0" indent="0">
              <a:buNone/>
            </a:pPr>
            <a:r>
              <a:rPr lang="en-US" dirty="0"/>
              <a:t>	[d1] Other-student;</a:t>
            </a:r>
          </a:p>
          <a:p>
            <a:pPr marL="0" indent="0">
              <a:buNone/>
            </a:pPr>
            <a:r>
              <a:rPr lang="en-US" dirty="0"/>
              <a:t>	[d2] Other-retired;</a:t>
            </a:r>
          </a:p>
          <a:p>
            <a:pPr marL="0" indent="0">
              <a:buNone/>
            </a:pPr>
            <a:r>
              <a:rPr lang="en-US" dirty="0"/>
              <a:t>	[d3] Other-disability applied for;</a:t>
            </a:r>
          </a:p>
          <a:p>
            <a:pPr marL="0" indent="0">
              <a:buNone/>
            </a:pPr>
            <a:r>
              <a:rPr lang="en-US" dirty="0"/>
              <a:t>	[d4] Other-disability received;</a:t>
            </a:r>
          </a:p>
          <a:p>
            <a:pPr marL="0" indent="0">
              <a:buNone/>
            </a:pPr>
            <a:r>
              <a:rPr lang="en-US" dirty="0"/>
              <a:t>	[d5] Other-primary care giver; or</a:t>
            </a:r>
          </a:p>
          <a:p>
            <a:pPr marL="0" indent="0">
              <a:buNone/>
            </a:pPr>
            <a:r>
              <a:rPr lang="en-US" dirty="0"/>
              <a:t>	[e] Choose not to answer</a:t>
            </a:r>
          </a:p>
        </p:txBody>
      </p:sp>
    </p:spTree>
    <p:extLst>
      <p:ext uri="{BB962C8B-B14F-4D97-AF65-F5344CB8AC3E}">
        <p14:creationId xmlns:p14="http://schemas.microsoft.com/office/powerpoint/2010/main" val="3836724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D9FA08-28D8-DA4A-9B89-F5AC95033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63DB6A-A924-2648-A431-948B9AE29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FOOD</a:t>
            </a:r>
          </a:p>
          <a:p>
            <a:pPr marL="0" indent="0">
              <a:buNone/>
            </a:pPr>
            <a:r>
              <a:rPr lang="en-US" dirty="0"/>
              <a:t>In the past year, have you ever used a Food Pantry/Soup Kitchen or received a food donation?</a:t>
            </a:r>
          </a:p>
          <a:p>
            <a:pPr marL="0" indent="0">
              <a:buNone/>
            </a:pPr>
            <a:r>
              <a:rPr lang="en-US" dirty="0"/>
              <a:t>	Yes/No</a:t>
            </a:r>
          </a:p>
        </p:txBody>
      </p:sp>
    </p:spTree>
    <p:extLst>
      <p:ext uri="{BB962C8B-B14F-4D97-AF65-F5344CB8AC3E}">
        <p14:creationId xmlns:p14="http://schemas.microsoft.com/office/powerpoint/2010/main" val="1102104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94181D-2BC5-604A-8F58-33A193263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7DCB3F-A75A-7840-B268-0347814DF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July-December Data Collection</a:t>
            </a:r>
          </a:p>
          <a:p>
            <a:pPr marL="0" indent="0">
              <a:buNone/>
            </a:pPr>
            <a:r>
              <a:rPr lang="en-US" dirty="0"/>
              <a:t>19 CNs submitted information</a:t>
            </a:r>
          </a:p>
          <a:p>
            <a:pPr marL="0" indent="0">
              <a:buNone/>
            </a:pPr>
            <a:r>
              <a:rPr lang="en-US" dirty="0"/>
              <a:t>	6 did not collect data </a:t>
            </a:r>
            <a:r>
              <a:rPr lang="en-US" sz="2000" dirty="0"/>
              <a:t>(32%)</a:t>
            </a:r>
          </a:p>
          <a:p>
            <a:pPr marL="0" indent="0">
              <a:buNone/>
            </a:pPr>
            <a:r>
              <a:rPr lang="en-US" dirty="0"/>
              <a:t>	13 collected data </a:t>
            </a:r>
            <a:r>
              <a:rPr lang="en-US" sz="2000" dirty="0"/>
              <a:t>(68%)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Due date: January 17th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16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B29FE-B22D-6B49-AFDC-92B42485B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EEBA65-63E3-B849-B7D6-4FC3CDEEA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REASONS FOR NOT COLLECTING DATA</a:t>
            </a:r>
          </a:p>
          <a:p>
            <a:pPr marL="0" indent="0">
              <a:buNone/>
            </a:pPr>
            <a:r>
              <a:rPr lang="en-US" dirty="0"/>
              <a:t>IT related </a:t>
            </a:r>
            <a:r>
              <a:rPr lang="en-US" sz="2000" dirty="0"/>
              <a:t>(4)</a:t>
            </a:r>
          </a:p>
          <a:p>
            <a:pPr marL="0" indent="0">
              <a:buNone/>
            </a:pPr>
            <a:r>
              <a:rPr lang="en-US" dirty="0"/>
              <a:t>Lack of resources for clients </a:t>
            </a:r>
            <a:r>
              <a:rPr lang="en-US" sz="2000" dirty="0"/>
              <a:t>(1)</a:t>
            </a:r>
          </a:p>
          <a:p>
            <a:pPr marL="0" indent="0">
              <a:buNone/>
            </a:pPr>
            <a:r>
              <a:rPr lang="en-US" dirty="0"/>
              <a:t>Coordinating with community partners </a:t>
            </a:r>
            <a:r>
              <a:rPr lang="en-US" sz="2000" dirty="0"/>
              <a:t>(1)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7CB7A923-D9FA-A747-957B-9EA0E4F75F29}"/>
              </a:ext>
            </a:extLst>
          </p:cNvPr>
          <p:cNvSpPr/>
          <p:nvPr/>
        </p:nvSpPr>
        <p:spPr>
          <a:xfrm>
            <a:off x="9055074" y="6176963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124309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B29FE-B22D-6B49-AFDC-92B42485B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EEBA65-63E3-B849-B7D6-4FC3CDEEA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DATA COLLECTED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Start date of data collection varied, July-November</a:t>
            </a:r>
            <a:endParaRPr lang="en-US" sz="2000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Number of questions asked varied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Administration protocol varied – all clients versus subset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Wide range in number of clients reporting info by CN </a:t>
            </a:r>
            <a:r>
              <a:rPr lang="en-US" sz="2000" dirty="0"/>
              <a:t>(31-690)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7CB7A923-D9FA-A747-957B-9EA0E4F75F29}"/>
              </a:ext>
            </a:extLst>
          </p:cNvPr>
          <p:cNvSpPr/>
          <p:nvPr/>
        </p:nvSpPr>
        <p:spPr>
          <a:xfrm>
            <a:off x="9055074" y="6176963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3458321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77388A2A-9244-9B48-A994-471DF8F67E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7317184"/>
              </p:ext>
            </p:extLst>
          </p:nvPr>
        </p:nvGraphicFramePr>
        <p:xfrm>
          <a:off x="1981200" y="1004455"/>
          <a:ext cx="8492836" cy="4537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ounded Rectangle 2">
            <a:extLst>
              <a:ext uri="{FF2B5EF4-FFF2-40B4-BE49-F238E27FC236}">
                <a16:creationId xmlns:a16="http://schemas.microsoft.com/office/drawing/2014/main" xmlns="" id="{320DEC46-F454-B24D-8A2E-8107CC022111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48268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326BBD-C21E-574D-A055-8ABED4EBD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F9AD1B-FE5C-6C41-84C3-EC7BABE91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Social Determinants of Health Data Pilot</a:t>
            </a:r>
          </a:p>
          <a:p>
            <a:pPr marL="457200" lvl="1" indent="0">
              <a:buNone/>
            </a:pPr>
            <a:r>
              <a:rPr lang="en-US" dirty="0"/>
              <a:t>Context</a:t>
            </a:r>
          </a:p>
          <a:p>
            <a:pPr marL="457200" lvl="1" indent="0">
              <a:buNone/>
            </a:pPr>
            <a:r>
              <a:rPr lang="en-US" dirty="0"/>
              <a:t>Phase I</a:t>
            </a:r>
          </a:p>
          <a:p>
            <a:pPr marL="457200" lvl="1" indent="0">
              <a:buNone/>
            </a:pPr>
            <a:r>
              <a:rPr lang="en-US" dirty="0"/>
              <a:t>Phase II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Using Data Collection to Improve Patient Care – Care Ring’s Experience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98384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B1023434-C22C-984E-A286-28BFF52C4A90}"/>
              </a:ext>
            </a:extLst>
          </p:cNvPr>
          <p:cNvGrpSpPr/>
          <p:nvPr/>
        </p:nvGrpSpPr>
        <p:grpSpPr>
          <a:xfrm>
            <a:off x="-359664" y="448524"/>
            <a:ext cx="12891634" cy="5985804"/>
            <a:chOff x="-359664" y="448524"/>
            <a:chExt cx="12891634" cy="5985804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xmlns="" id="{856F29E6-A0FF-7049-94C1-40016C5812B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59618535"/>
                </p:ext>
              </p:extLst>
            </p:nvPr>
          </p:nvGraphicFramePr>
          <p:xfrm>
            <a:off x="2884580" y="448524"/>
            <a:ext cx="6769374" cy="45806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3" name="Chart 2">
              <a:extLst>
                <a:ext uri="{FF2B5EF4-FFF2-40B4-BE49-F238E27FC236}">
                  <a16:creationId xmlns:a16="http://schemas.microsoft.com/office/drawing/2014/main" xmlns="" id="{BA135FE1-8500-DB45-A8BD-55EB2D7EB8C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7284579"/>
                </p:ext>
              </p:extLst>
            </p:nvPr>
          </p:nvGraphicFramePr>
          <p:xfrm>
            <a:off x="-359664" y="3691128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xmlns="" id="{60591F14-5F18-954A-874C-8CB421BA087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79860375"/>
                </p:ext>
              </p:extLst>
            </p:nvPr>
          </p:nvGraphicFramePr>
          <p:xfrm>
            <a:off x="7959970" y="3691128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7D38894C-5FBB-F146-900A-09838CC841EA}"/>
                </a:ext>
              </a:extLst>
            </p:cNvPr>
            <p:cNvSpPr txBox="1"/>
            <p:nvPr/>
          </p:nvSpPr>
          <p:spPr>
            <a:xfrm>
              <a:off x="386862" y="448524"/>
              <a:ext cx="23310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chemeClr val="accent1">
                      <a:lumMod val="75000"/>
                    </a:schemeClr>
                  </a:solidFill>
                </a:rPr>
                <a:t>EMPLOYMENT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xmlns="" id="{1D31927E-51B8-0A44-B060-8A28170AB4EC}"/>
                </a:ext>
              </a:extLst>
            </p:cNvPr>
            <p:cNvCxnSpPr/>
            <p:nvPr/>
          </p:nvCxnSpPr>
          <p:spPr>
            <a:xfrm flipH="1">
              <a:off x="3253154" y="3868615"/>
              <a:ext cx="720969" cy="45720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xmlns="" id="{0FFCBA75-D8E3-EE44-A2F8-B5A2F35DEF15}"/>
                </a:ext>
              </a:extLst>
            </p:cNvPr>
            <p:cNvCxnSpPr>
              <a:cxnSpLocks/>
            </p:cNvCxnSpPr>
            <p:nvPr/>
          </p:nvCxnSpPr>
          <p:spPr>
            <a:xfrm>
              <a:off x="8228546" y="3991707"/>
              <a:ext cx="774777" cy="52918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6D0DEA6E-4288-444B-8E4B-C38807FBCD2F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602508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1DB0A23A-53EB-9E46-9F45-35BFC14A59F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5715442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8E90EBB3-AC23-5049-AFC3-3FF085791F6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742753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47FC870-DD96-B642-B085-DFD5FCD4848D}"/>
              </a:ext>
            </a:extLst>
          </p:cNvPr>
          <p:cNvSpPr txBox="1"/>
          <p:nvPr/>
        </p:nvSpPr>
        <p:spPr>
          <a:xfrm>
            <a:off x="777312" y="1072662"/>
            <a:ext cx="372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HAVE HOUSING CURRENTLY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139A872-6322-2147-AF46-9A93385FDBC0}"/>
              </a:ext>
            </a:extLst>
          </p:cNvPr>
          <p:cNvSpPr txBox="1"/>
          <p:nvPr/>
        </p:nvSpPr>
        <p:spPr>
          <a:xfrm>
            <a:off x="6172200" y="1072661"/>
            <a:ext cx="5162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CONCERNED ABOUT FUTURE HOUSING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B2229D4F-ACEA-1641-A9A9-C0E0E0D7A64A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3573093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AE44174A-3713-474F-B4F4-9BC3433A91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9759490"/>
              </p:ext>
            </p:extLst>
          </p:nvPr>
        </p:nvGraphicFramePr>
        <p:xfrm>
          <a:off x="1979246" y="85301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1C1BCF1-6F3B-0544-8B07-503E638FE631}"/>
              </a:ext>
            </a:extLst>
          </p:cNvPr>
          <p:cNvSpPr txBox="1"/>
          <p:nvPr/>
        </p:nvSpPr>
        <p:spPr>
          <a:xfrm>
            <a:off x="334108" y="246185"/>
            <a:ext cx="9264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Used a food pantry or received food donation in the last year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4FF17BE4-7E3D-CC40-B8D7-ECC7EB90EAA1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2240162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798FB41A-9E79-F642-B919-0EE69692E2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0807804"/>
              </p:ext>
            </p:extLst>
          </p:nvPr>
        </p:nvGraphicFramePr>
        <p:xfrm>
          <a:off x="2067169" y="11768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C8AD740-E8C9-3F4F-99D7-CEC91AD279B2}"/>
              </a:ext>
            </a:extLst>
          </p:cNvPr>
          <p:cNvSpPr txBox="1"/>
          <p:nvPr/>
        </p:nvSpPr>
        <p:spPr>
          <a:xfrm>
            <a:off x="123092" y="228601"/>
            <a:ext cx="5703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WAS TRANSPORTATION A BARRIER …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BA9515EE-4339-A045-AE1F-88E1D7389C7D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650285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6D1447-A21F-5349-9F71-518B109F3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526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/>
              <a:t>AGGEGRATE NUMBERS DON’T TELL THE WHOLE STORY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CN #1</a:t>
            </a:r>
          </a:p>
          <a:p>
            <a:pPr marL="0" indent="0">
              <a:buNone/>
            </a:pPr>
            <a:r>
              <a:rPr lang="en-US" dirty="0"/>
              <a:t>	100% concerned about future housing</a:t>
            </a:r>
          </a:p>
          <a:p>
            <a:pPr marL="0" indent="0">
              <a:buNone/>
            </a:pPr>
            <a:r>
              <a:rPr lang="en-US" dirty="0"/>
              <a:t>	60% unemployed</a:t>
            </a:r>
          </a:p>
          <a:p>
            <a:pPr marL="0" indent="0">
              <a:buNone/>
            </a:pPr>
            <a:r>
              <a:rPr lang="en-US" dirty="0"/>
              <a:t>	56% transportation is a medical barrier</a:t>
            </a:r>
          </a:p>
          <a:p>
            <a:pPr marL="0" indent="0">
              <a:buNone/>
            </a:pPr>
            <a:r>
              <a:rPr lang="en-US" dirty="0"/>
              <a:t>	29% received food assistance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39E2A836-0E0E-D74C-BC58-36010BD31EEA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35362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6D1447-A21F-5349-9F71-518B109F3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52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CN #2</a:t>
            </a:r>
          </a:p>
          <a:p>
            <a:pPr marL="0" indent="0">
              <a:buNone/>
            </a:pPr>
            <a:r>
              <a:rPr lang="en-US" dirty="0"/>
              <a:t>	100% have current housing </a:t>
            </a:r>
          </a:p>
          <a:p>
            <a:pPr marL="0" indent="0">
              <a:buNone/>
            </a:pPr>
            <a:r>
              <a:rPr lang="en-US" dirty="0"/>
              <a:t>	33% concerned about future housing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CN #3</a:t>
            </a:r>
          </a:p>
          <a:p>
            <a:pPr marL="0" indent="0">
              <a:buNone/>
            </a:pPr>
            <a:r>
              <a:rPr lang="en-US" dirty="0"/>
              <a:t>	78% employed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ED4181EF-AB62-B143-B1CC-B2B1DE957B09}"/>
              </a:ext>
            </a:extLst>
          </p:cNvPr>
          <p:cNvSpPr/>
          <p:nvPr/>
        </p:nvSpPr>
        <p:spPr>
          <a:xfrm>
            <a:off x="9204975" y="6468262"/>
            <a:ext cx="2853392" cy="24116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3111395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Survey Implementation – Care Ring</a:t>
            </a:r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xmlns="" id="{C0B9F760-9145-4F40-88E3-8464BEB2A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713" y="1546850"/>
            <a:ext cx="7421561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819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Physicians Reach Out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934363-0F62-4047-95DA-D0867C4F1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Key Demographic Characteristics</a:t>
            </a:r>
          </a:p>
          <a:p>
            <a:pPr lvl="0"/>
            <a:r>
              <a:rPr lang="en-US" dirty="0"/>
              <a:t>86% of all clients are racial/ethnic minorities</a:t>
            </a:r>
          </a:p>
          <a:p>
            <a:pPr lvl="0"/>
            <a:r>
              <a:rPr lang="en-US" dirty="0"/>
              <a:t>Average income: $16,790 a year (70% FPL for family of 4)</a:t>
            </a:r>
          </a:p>
          <a:p>
            <a:pPr lvl="0"/>
            <a:r>
              <a:rPr lang="en-US" dirty="0"/>
              <a:t>49% of clients have limited English proficiency</a:t>
            </a:r>
          </a:p>
          <a:p>
            <a:pPr lvl="1"/>
            <a:r>
              <a:rPr lang="en-US" dirty="0"/>
              <a:t>39% Spanish, 35 unique languages represented</a:t>
            </a:r>
          </a:p>
          <a:p>
            <a:pPr marL="0" lvl="0" indent="0">
              <a:buNone/>
            </a:pPr>
            <a:r>
              <a:rPr lang="en-US" b="1" dirty="0"/>
              <a:t>Before Coming to Care Ring </a:t>
            </a:r>
          </a:p>
          <a:p>
            <a:pPr lvl="0"/>
            <a:r>
              <a:rPr lang="en-US" dirty="0"/>
              <a:t>76% reported no source of Care other than the </a:t>
            </a:r>
            <a:r>
              <a:rPr lang="en-US" b="1" dirty="0"/>
              <a:t>Emergency Room</a:t>
            </a:r>
            <a:r>
              <a:rPr lang="en-US" dirty="0"/>
              <a:t>. </a:t>
            </a:r>
          </a:p>
          <a:p>
            <a:pPr lvl="0"/>
            <a:r>
              <a:rPr lang="en-US" dirty="0"/>
              <a:t>Another 13% reported no longer being able to afford their private PCP; 11% were previously free clinic patients.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6834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Physicians Reach Out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934363-0F62-4047-95DA-D0867C4F1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Workflow and Case Management Staff</a:t>
            </a:r>
          </a:p>
          <a:p>
            <a:pPr lvl="0"/>
            <a:r>
              <a:rPr lang="en-US" dirty="0"/>
              <a:t>Process 360 enrollments per month</a:t>
            </a:r>
          </a:p>
          <a:p>
            <a:pPr lvl="0"/>
            <a:r>
              <a:rPr lang="en-US" dirty="0"/>
              <a:t>2.5FTE nurse case manager/social worker team (1.5 FTE bilingual)</a:t>
            </a:r>
          </a:p>
          <a:p>
            <a:pPr lvl="0"/>
            <a:r>
              <a:rPr lang="en-US" dirty="0"/>
              <a:t>Case Management Questionnaire at new enrollment and annual renewal</a:t>
            </a:r>
          </a:p>
          <a:p>
            <a:pPr lvl="1"/>
            <a:r>
              <a:rPr lang="en-US" dirty="0"/>
              <a:t>ED utilization, DM or HTN history, smoking status, food/clothing/housing, mental health screening</a:t>
            </a:r>
          </a:p>
          <a:p>
            <a:endParaRPr lang="en-US" b="1" dirty="0"/>
          </a:p>
          <a:p>
            <a:pPr marL="0" lv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68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Implementation at Care 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934363-0F62-4047-95DA-D0867C4F1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Began survey in late summer 2017, staggered roll-out for new enrollments and renewals</a:t>
            </a:r>
          </a:p>
          <a:p>
            <a:r>
              <a:rPr lang="en-US" dirty="0"/>
              <a:t>Since 9/1/2017, 84% of all adult applicants have completed survey. </a:t>
            </a:r>
          </a:p>
          <a:p>
            <a:r>
              <a:rPr lang="en-US" dirty="0"/>
              <a:t>Survey results entered into electronic patient record </a:t>
            </a:r>
          </a:p>
          <a:p>
            <a:r>
              <a:rPr lang="en-US" dirty="0"/>
              <a:t>Data pilot focus on housing –&gt; case management protocol changes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18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0454C1-2F7E-6143-943D-EED0F7F93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Language Check-In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B54054-6508-814A-9EDF-65611532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2157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Social Determinants of Health (SDH)</a:t>
            </a:r>
            <a:r>
              <a:rPr lang="en-US" dirty="0"/>
              <a:t>: “The conditions in which people are born, grow, live, work and age.  These circumstances are shaped by the distribution of money, power, and resources at global, national, and local levels.”  </a:t>
            </a:r>
            <a:r>
              <a:rPr lang="en-US" sz="1600" dirty="0"/>
              <a:t>World Health Organization definition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Collaborative Network (CN)</a:t>
            </a:r>
            <a:r>
              <a:rPr lang="en-US" dirty="0"/>
              <a:t>: an entity comprised of multiple local partners who integrate medical, preventative, community, social, and economic resources to achieve common outcomes through a coordinated system of care; donated care networks</a:t>
            </a:r>
          </a:p>
          <a:p>
            <a:pPr marL="0" indent="0">
              <a:buNone/>
            </a:pPr>
            <a:r>
              <a:rPr lang="en-US" b="1" dirty="0"/>
              <a:t>CN Clients</a:t>
            </a:r>
            <a:r>
              <a:rPr lang="en-US" dirty="0"/>
              <a:t>: generally persons with low incomes (&lt; 200% FPL) who are uninsured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0767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Housing Data: Preliminary 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934363-0F62-4047-95DA-D0867C4F1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9ED71836-9551-4AB7-855B-5FE08167C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78143"/>
              </p:ext>
            </p:extLst>
          </p:nvPr>
        </p:nvGraphicFramePr>
        <p:xfrm>
          <a:off x="1482903" y="1921742"/>
          <a:ext cx="922619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6306">
                  <a:extLst>
                    <a:ext uri="{9D8B030D-6E8A-4147-A177-3AD203B41FA5}">
                      <a16:colId xmlns:a16="http://schemas.microsoft.com/office/drawing/2014/main" xmlns="" val="756110246"/>
                    </a:ext>
                  </a:extLst>
                </a:gridCol>
                <a:gridCol w="1369888">
                  <a:extLst>
                    <a:ext uri="{9D8B030D-6E8A-4147-A177-3AD203B41FA5}">
                      <a16:colId xmlns:a16="http://schemas.microsoft.com/office/drawing/2014/main" xmlns="" val="1187311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901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1 - No Housing Concern (Q1 A, Q2 No)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948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Unknown, no concern </a:t>
                      </a:r>
                      <a:r>
                        <a:rPr lang="en-US" dirty="0" err="1"/>
                        <a:t>ID’d</a:t>
                      </a:r>
                      <a:r>
                        <a:rPr lang="en-US" dirty="0"/>
                        <a:t> (Q1 A, Q2 n/a) or (Q1 C, Q2 N) or No Response to Q1-2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4902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Stable Living Situation (Q1 B, Q2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2127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Concern about Future Housing, but Have Current Housing (Q1 A, Q2 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205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No Current Housing and Concern about Future (Q1 B/C, Q2 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50369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Responses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05796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575CE0-6F68-4BA5-A389-0A9A8B6A228A}"/>
              </a:ext>
            </a:extLst>
          </p:cNvPr>
          <p:cNvSpPr txBox="1"/>
          <p:nvPr/>
        </p:nvSpPr>
        <p:spPr>
          <a:xfrm>
            <a:off x="0" y="4683060"/>
            <a:ext cx="9441951" cy="217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Reminder: </a:t>
            </a:r>
          </a:p>
          <a:p>
            <a:r>
              <a:rPr lang="en-US" dirty="0"/>
              <a:t>Q1: What is your housing situation today?</a:t>
            </a:r>
          </a:p>
          <a:p>
            <a:r>
              <a:rPr lang="en-US" dirty="0"/>
              <a:t>	A: I have housing</a:t>
            </a:r>
          </a:p>
          <a:p>
            <a:r>
              <a:rPr lang="en-US" dirty="0"/>
              <a:t>	B. I do not have housing</a:t>
            </a:r>
          </a:p>
          <a:p>
            <a:pPr>
              <a:spcAft>
                <a:spcPts val="1200"/>
              </a:spcAft>
            </a:pPr>
            <a:r>
              <a:rPr lang="en-US" dirty="0"/>
              <a:t>	C. Choose not to answer</a:t>
            </a:r>
          </a:p>
          <a:p>
            <a:r>
              <a:rPr lang="en-US" dirty="0"/>
              <a:t>Q2: Are you worried/concerned that in the next two months you may not have stable housing?</a:t>
            </a:r>
          </a:p>
          <a:p>
            <a:r>
              <a:rPr lang="en-US" dirty="0"/>
              <a:t>	Yes/No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xmlns="" id="{E1489060-8565-4F54-AFFC-FB6BCC9AC633}"/>
              </a:ext>
            </a:extLst>
          </p:cNvPr>
          <p:cNvSpPr/>
          <p:nvPr/>
        </p:nvSpPr>
        <p:spPr>
          <a:xfrm>
            <a:off x="10942834" y="2270588"/>
            <a:ext cx="512852" cy="1808251"/>
          </a:xfrm>
          <a:prstGeom prst="downArrow">
            <a:avLst/>
          </a:prstGeom>
          <a:gradFill flip="none" rotWithShape="1">
            <a:gsLst>
              <a:gs pos="0">
                <a:srgbClr val="92D050"/>
              </a:gs>
              <a:gs pos="100000">
                <a:srgbClr val="FF0000"/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487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Housing Protocol: Enhanced Monitoring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BAD27312-F810-461F-B50C-7EB237F635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213882"/>
              </p:ext>
            </p:extLst>
          </p:nvPr>
        </p:nvGraphicFramePr>
        <p:xfrm>
          <a:off x="838200" y="1027906"/>
          <a:ext cx="10515600" cy="2950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B4D568B-CCFD-419A-BFDD-53104D7D47C4}"/>
              </a:ext>
            </a:extLst>
          </p:cNvPr>
          <p:cNvSpPr txBox="1"/>
          <p:nvPr/>
        </p:nvSpPr>
        <p:spPr>
          <a:xfrm>
            <a:off x="0" y="4683060"/>
            <a:ext cx="9441951" cy="217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Reminder: </a:t>
            </a:r>
          </a:p>
          <a:p>
            <a:r>
              <a:rPr lang="en-US" dirty="0"/>
              <a:t>Q1: What is your housing situation today?</a:t>
            </a:r>
          </a:p>
          <a:p>
            <a:r>
              <a:rPr lang="en-US" dirty="0"/>
              <a:t>	A: I have housing</a:t>
            </a:r>
          </a:p>
          <a:p>
            <a:r>
              <a:rPr lang="en-US" dirty="0"/>
              <a:t>	B. I do not have housing</a:t>
            </a:r>
          </a:p>
          <a:p>
            <a:pPr>
              <a:spcAft>
                <a:spcPts val="1200"/>
              </a:spcAft>
            </a:pPr>
            <a:r>
              <a:rPr lang="en-US" dirty="0"/>
              <a:t>	C. Choose not to answer</a:t>
            </a:r>
          </a:p>
          <a:p>
            <a:r>
              <a:rPr lang="en-US" dirty="0"/>
              <a:t>Q2: Are you worried/concerned that in the next two months you may not have stable housing?</a:t>
            </a:r>
          </a:p>
          <a:p>
            <a:r>
              <a:rPr lang="en-US" dirty="0"/>
              <a:t>	Yes/No</a:t>
            </a:r>
          </a:p>
        </p:txBody>
      </p:sp>
    </p:spTree>
    <p:extLst>
      <p:ext uri="{BB962C8B-B14F-4D97-AF65-F5344CB8AC3E}">
        <p14:creationId xmlns:p14="http://schemas.microsoft.com/office/powerpoint/2010/main" val="29438386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00BC7-660D-F64E-BABB-C06203D8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Care Ring Lessons Learned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934363-0F62-4047-95DA-D0867C4F1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Family responses vs. individual (efficiency of data entry)</a:t>
            </a:r>
          </a:p>
          <a:p>
            <a:r>
              <a:rPr lang="en-US" dirty="0"/>
              <a:t>Initial confusion related to clients w/ secure housing, but living with family</a:t>
            </a:r>
          </a:p>
          <a:p>
            <a:r>
              <a:rPr lang="en-US" dirty="0"/>
              <a:t>Need to triage case management response due to limited staff capacity, e.g. coordination with partner agency CM teams</a:t>
            </a:r>
          </a:p>
          <a:p>
            <a:r>
              <a:rPr lang="en-US" dirty="0"/>
              <a:t>Challenge of screening and supporting non-Spanish LEP patients</a:t>
            </a:r>
          </a:p>
          <a:p>
            <a:pPr lvl="1"/>
            <a:r>
              <a:rPr lang="en-US" dirty="0"/>
              <a:t>10% of all </a:t>
            </a:r>
            <a:r>
              <a:rPr lang="en-US" dirty="0" err="1"/>
              <a:t>pt</a:t>
            </a:r>
            <a:r>
              <a:rPr lang="en-US" dirty="0"/>
              <a:t> enrollments, but 6% of pilot survey data responses</a:t>
            </a:r>
          </a:p>
          <a:p>
            <a:r>
              <a:rPr lang="en-US" dirty="0"/>
              <a:t>Importance of regular case management team meetings to present preliminary data and identify/address process gaps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573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881C95A-4F26-F54C-AD52-F6CD50C0762E}"/>
              </a:ext>
            </a:extLst>
          </p:cNvPr>
          <p:cNvSpPr txBox="1"/>
          <p:nvPr/>
        </p:nvSpPr>
        <p:spPr>
          <a:xfrm>
            <a:off x="3515364" y="1424355"/>
            <a:ext cx="51628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solidFill>
                  <a:schemeClr val="accent1">
                    <a:lumMod val="75000"/>
                  </a:schemeClr>
                </a:solidFill>
              </a:rPr>
              <a:t>QUESTIONS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E2EF9B5-4FF7-674C-B9F3-630E30EC3265}"/>
              </a:ext>
            </a:extLst>
          </p:cNvPr>
          <p:cNvSpPr txBox="1"/>
          <p:nvPr/>
        </p:nvSpPr>
        <p:spPr>
          <a:xfrm>
            <a:off x="1428319" y="3886200"/>
            <a:ext cx="93369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CONTACT INFORMATION</a:t>
            </a:r>
          </a:p>
          <a:p>
            <a:pPr algn="ctr"/>
            <a:r>
              <a:rPr lang="en-US" sz="3600" dirty="0"/>
              <a:t>Andrea Radford – aradford@caresharehealth.org</a:t>
            </a:r>
          </a:p>
          <a:p>
            <a:pPr algn="ctr"/>
            <a:r>
              <a:rPr lang="en-US" sz="3600" dirty="0"/>
              <a:t>Rebecca Palmer – </a:t>
            </a:r>
            <a:r>
              <a:rPr lang="en-US" sz="3600" dirty="0" err="1"/>
              <a:t>rpalmer@carering.com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6187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23570F-F047-864F-8E6C-B073419CF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-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B3277E-12F8-2A40-955F-961B433CB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SDH identified as priority focus </a:t>
            </a:r>
            <a:r>
              <a:rPr lang="en-US" sz="1800" dirty="0"/>
              <a:t>(Care Share strategic planning, 2016)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/>
              <a:t>Access to care depends on more than just a patient-physician connection, multiple social and environmental factors impact both access and clients’ health status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CNs routinely work with clients on SDH issues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Never systematically documented &amp; reported SDH-related information</a:t>
            </a:r>
          </a:p>
          <a:p>
            <a:pPr marL="0" indent="0">
              <a:buNone/>
            </a:pPr>
            <a:r>
              <a:rPr lang="en-US" dirty="0"/>
              <a:t>Data gap</a:t>
            </a:r>
          </a:p>
        </p:txBody>
      </p:sp>
    </p:spTree>
    <p:extLst>
      <p:ext uri="{BB962C8B-B14F-4D97-AF65-F5344CB8AC3E}">
        <p14:creationId xmlns:p14="http://schemas.microsoft.com/office/powerpoint/2010/main" val="1596204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D34ED-83D5-4847-8A96-BE34B565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“So What”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5B1FF9-07B5-3044-8278-7FFC43901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Document CNs’ role in connecting clients with SDH resources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Identify gaps between documented needs &amp; available resources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	Inform CN, community, &amp; state-level work on SDH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		Contribute to improved client health status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			Support health equity</a:t>
            </a:r>
          </a:p>
        </p:txBody>
      </p:sp>
      <p:sp>
        <p:nvSpPr>
          <p:cNvPr id="9" name="Curved Right Arrow 8">
            <a:extLst>
              <a:ext uri="{FF2B5EF4-FFF2-40B4-BE49-F238E27FC236}">
                <a16:creationId xmlns:a16="http://schemas.microsoft.com/office/drawing/2014/main" xmlns="" id="{1384345A-C912-E84E-A3F8-095BD01E7BD6}"/>
              </a:ext>
            </a:extLst>
          </p:cNvPr>
          <p:cNvSpPr/>
          <p:nvPr/>
        </p:nvSpPr>
        <p:spPr>
          <a:xfrm>
            <a:off x="1039091" y="2687782"/>
            <a:ext cx="671945" cy="554182"/>
          </a:xfrm>
          <a:prstGeom prst="curv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>
            <a:extLst>
              <a:ext uri="{FF2B5EF4-FFF2-40B4-BE49-F238E27FC236}">
                <a16:creationId xmlns:a16="http://schemas.microsoft.com/office/drawing/2014/main" xmlns="" id="{DB489940-E6D5-B043-8CCD-D8677393ACF8}"/>
              </a:ext>
            </a:extLst>
          </p:cNvPr>
          <p:cNvSpPr/>
          <p:nvPr/>
        </p:nvSpPr>
        <p:spPr>
          <a:xfrm>
            <a:off x="166255" y="2036618"/>
            <a:ext cx="671945" cy="554182"/>
          </a:xfrm>
          <a:prstGeom prst="curv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Right Arrow 10">
            <a:extLst>
              <a:ext uri="{FF2B5EF4-FFF2-40B4-BE49-F238E27FC236}">
                <a16:creationId xmlns:a16="http://schemas.microsoft.com/office/drawing/2014/main" xmlns="" id="{5A50A15C-234C-B944-85EE-39CD42B9E3C0}"/>
              </a:ext>
            </a:extLst>
          </p:cNvPr>
          <p:cNvSpPr/>
          <p:nvPr/>
        </p:nvSpPr>
        <p:spPr>
          <a:xfrm>
            <a:off x="1981200" y="3325092"/>
            <a:ext cx="671945" cy="554182"/>
          </a:xfrm>
          <a:prstGeom prst="curv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urved Right Arrow 11">
            <a:extLst>
              <a:ext uri="{FF2B5EF4-FFF2-40B4-BE49-F238E27FC236}">
                <a16:creationId xmlns:a16="http://schemas.microsoft.com/office/drawing/2014/main" xmlns="" id="{9C69D2A4-C18B-C345-8144-3292FBF9C568}"/>
              </a:ext>
            </a:extLst>
          </p:cNvPr>
          <p:cNvSpPr/>
          <p:nvPr/>
        </p:nvSpPr>
        <p:spPr>
          <a:xfrm>
            <a:off x="2937164" y="4001294"/>
            <a:ext cx="671945" cy="554182"/>
          </a:xfrm>
          <a:prstGeom prst="curv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8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EAE318-FC01-C642-982D-9FC194392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584257-D0B4-C34F-9170-5F0264722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Inventory of Current Level of Involvement with Clients &amp; SDH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Identification of needs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Client referral</a:t>
            </a:r>
          </a:p>
          <a:p>
            <a:pPr marL="0" indent="0">
              <a:buNone/>
            </a:pPr>
            <a:r>
              <a:rPr lang="en-US" dirty="0"/>
              <a:t>	Documentation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1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DB4277-2A6B-AE42-9B6E-374AB6719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SDH Data Pilot – Phase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B985E5-F885-C647-986A-E11396BEC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March / April 2017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Word document completed &amp; returned via email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95% return rate (19 of 20 CNs)</a:t>
            </a:r>
          </a:p>
          <a:p>
            <a:pPr marL="0" indent="0">
              <a:buNone/>
            </a:pPr>
            <a:r>
              <a:rPr lang="en-US" dirty="0"/>
              <a:t>Results reviewed with CN Directors late April</a:t>
            </a:r>
          </a:p>
        </p:txBody>
      </p:sp>
    </p:spTree>
    <p:extLst>
      <p:ext uri="{BB962C8B-B14F-4D97-AF65-F5344CB8AC3E}">
        <p14:creationId xmlns:p14="http://schemas.microsoft.com/office/powerpoint/2010/main" val="2511077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13BF431F-1C90-8345-83EA-2B44C5D58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77291"/>
              </p:ext>
            </p:extLst>
          </p:nvPr>
        </p:nvGraphicFramePr>
        <p:xfrm>
          <a:off x="498764" y="533751"/>
          <a:ext cx="11097491" cy="593787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560619">
                  <a:extLst>
                    <a:ext uri="{9D8B030D-6E8A-4147-A177-3AD203B41FA5}">
                      <a16:colId xmlns:a16="http://schemas.microsoft.com/office/drawing/2014/main" xmlns="" val="4199526424"/>
                    </a:ext>
                  </a:extLst>
                </a:gridCol>
                <a:gridCol w="3453397">
                  <a:extLst>
                    <a:ext uri="{9D8B030D-6E8A-4147-A177-3AD203B41FA5}">
                      <a16:colId xmlns:a16="http://schemas.microsoft.com/office/drawing/2014/main" xmlns="" val="2127089689"/>
                    </a:ext>
                  </a:extLst>
                </a:gridCol>
                <a:gridCol w="4083475">
                  <a:extLst>
                    <a:ext uri="{9D8B030D-6E8A-4147-A177-3AD203B41FA5}">
                      <a16:colId xmlns:a16="http://schemas.microsoft.com/office/drawing/2014/main" xmlns="" val="205899193"/>
                    </a:ext>
                  </a:extLst>
                </a:gridCol>
              </a:tblGrid>
              <a:tr h="76857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SDH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Clinical Areas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(NOT primary / specialty care)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Screening/Enrollment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22611325"/>
                  </a:ext>
                </a:extLst>
              </a:tr>
              <a:tr h="780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Interpretation / ESL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Mental &amp; Behavioral Health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Charity Care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17804918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Housing &amp; Utilities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Substance Abuse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Disability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63806079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Food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Dental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Medicare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7759501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Clothing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Vision / Glasses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Medicaid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97626163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Child Care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Hearing / Hearing Aid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Rx Assistance – direct payment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56654496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Education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Medical Equipment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Rx Assistance – donated meds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18188970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Employment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CN defined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CN defined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91828385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Transportation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20319200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Violence / Domestic Abuse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8723949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Crime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76752485"/>
                  </a:ext>
                </a:extLst>
              </a:tr>
              <a:tr h="33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Neighborhood / Built Environment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03349535"/>
                  </a:ext>
                </a:extLst>
              </a:tr>
              <a:tr h="351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CN defined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5080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19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741877"/>
              </p:ext>
            </p:extLst>
          </p:nvPr>
        </p:nvGraphicFramePr>
        <p:xfrm>
          <a:off x="623455" y="1079500"/>
          <a:ext cx="10654146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7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16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756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56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7569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756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SDH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Any Info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Provide Directly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Refer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Track</a:t>
                      </a:r>
                      <a:r>
                        <a:rPr lang="en-US" sz="2400" baseline="0" dirty="0"/>
                        <a:t> Referrals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Track Other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r>
                        <a:rPr lang="en-US" sz="2400" dirty="0"/>
                        <a:t>Transportation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r>
                        <a:rPr lang="en-US" sz="24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r>
                        <a:rPr lang="en-US" sz="2400" dirty="0"/>
                        <a:t>Housing &amp; Utilities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r>
                        <a:rPr lang="en-US" sz="2400" dirty="0"/>
                        <a:t>Employment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E85E087-5ED4-3946-A5B6-FCA561178BF1}"/>
              </a:ext>
            </a:extLst>
          </p:cNvPr>
          <p:cNvSpPr txBox="1"/>
          <p:nvPr/>
        </p:nvSpPr>
        <p:spPr>
          <a:xfrm>
            <a:off x="1846314" y="6068292"/>
            <a:ext cx="9658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CNs exchanged information &amp; interacted with clients around 7 SDH categories on average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0D8C5C1-233D-B048-AC07-411030203C1A}"/>
              </a:ext>
            </a:extLst>
          </p:cNvPr>
          <p:cNvSpPr txBox="1"/>
          <p:nvPr/>
        </p:nvSpPr>
        <p:spPr>
          <a:xfrm>
            <a:off x="623455" y="332509"/>
            <a:ext cx="6146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Top Four Categories “Addressed” by CNs</a:t>
            </a:r>
          </a:p>
        </p:txBody>
      </p:sp>
    </p:spTree>
    <p:extLst>
      <p:ext uri="{BB962C8B-B14F-4D97-AF65-F5344CB8AC3E}">
        <p14:creationId xmlns:p14="http://schemas.microsoft.com/office/powerpoint/2010/main" val="3084300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1319</Words>
  <Application>Microsoft Office PowerPoint</Application>
  <PresentationFormat>Widescreen</PresentationFormat>
  <Paragraphs>303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DengXian</vt:lpstr>
      <vt:lpstr>Office Theme</vt:lpstr>
      <vt:lpstr>Documenting Collaborative Networks as Community Connectors: Network Clients &amp; Social Determinants of Health</vt:lpstr>
      <vt:lpstr>Outline</vt:lpstr>
      <vt:lpstr>Language Check-In</vt:lpstr>
      <vt:lpstr>SDH Data Pilot - Context</vt:lpstr>
      <vt:lpstr>SDH Data Pilot – “So What”</vt:lpstr>
      <vt:lpstr>SDH Data Pilot – Phase I</vt:lpstr>
      <vt:lpstr>SDH Data Pilot – Phase I</vt:lpstr>
      <vt:lpstr>PowerPoint Presentation</vt:lpstr>
      <vt:lpstr>PowerPoint Presentation</vt:lpstr>
      <vt:lpstr>PowerPoint Presentation</vt:lpstr>
      <vt:lpstr>SDH Data Pilot – Phase II</vt:lpstr>
      <vt:lpstr>SDH Data Pilot – Phase II</vt:lpstr>
      <vt:lpstr>SDH Data Pilot – Phase II</vt:lpstr>
      <vt:lpstr>SDH Data Pilot – Phase II</vt:lpstr>
      <vt:lpstr>SDH Data Pilot – Phase II</vt:lpstr>
      <vt:lpstr>SDH Data Pilot – Phase II</vt:lpstr>
      <vt:lpstr>SDH Data Pilot – Phase II</vt:lpstr>
      <vt:lpstr>SDH Data Pilot – Phase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SDH Data Pilot – Phase II</vt:lpstr>
      <vt:lpstr>SDH Data Pilot – Phase II</vt:lpstr>
      <vt:lpstr>SDH Survey Implementation – Care Ring</vt:lpstr>
      <vt:lpstr>Physicians Reach Out</vt:lpstr>
      <vt:lpstr>Physicians Reach Out</vt:lpstr>
      <vt:lpstr>SDH Data Pilot Implementation at Care Ring</vt:lpstr>
      <vt:lpstr>SDH Housing Data: Preliminary Results</vt:lpstr>
      <vt:lpstr>SDH Housing Protocol: Enhanced Monitoring</vt:lpstr>
      <vt:lpstr>Care Ring Lessons Learned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Radford</dc:creator>
  <cp:lastModifiedBy>Stephanie Ondrias2</cp:lastModifiedBy>
  <cp:revision>61</cp:revision>
  <dcterms:created xsi:type="dcterms:W3CDTF">2018-01-19T15:26:08Z</dcterms:created>
  <dcterms:modified xsi:type="dcterms:W3CDTF">2018-02-02T14:35:57Z</dcterms:modified>
</cp:coreProperties>
</file>