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25"/>
  </p:notesMasterIdLst>
  <p:handoutMasterIdLst>
    <p:handoutMasterId r:id="rId26"/>
  </p:handoutMasterIdLst>
  <p:sldIdLst>
    <p:sldId id="258" r:id="rId2"/>
    <p:sldId id="280" r:id="rId3"/>
    <p:sldId id="259" r:id="rId4"/>
    <p:sldId id="260" r:id="rId5"/>
    <p:sldId id="261" r:id="rId6"/>
    <p:sldId id="262" r:id="rId7"/>
    <p:sldId id="263" r:id="rId8"/>
    <p:sldId id="277" r:id="rId9"/>
    <p:sldId id="279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6" r:id="rId20"/>
    <p:sldId id="278" r:id="rId21"/>
    <p:sldId id="273" r:id="rId22"/>
    <p:sldId id="274" r:id="rId23"/>
    <p:sldId id="275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09"/>
  </p:normalViewPr>
  <p:slideViewPr>
    <p:cSldViewPr snapToGrid="0" snapToObjects="1">
      <p:cViewPr varScale="1">
        <p:scale>
          <a:sx n="70" d="100"/>
          <a:sy n="70" d="100"/>
        </p:scale>
        <p:origin x="714" y="72"/>
      </p:cViewPr>
      <p:guideLst/>
    </p:cSldViewPr>
  </p:slideViewPr>
  <p:outlineViewPr>
    <p:cViewPr>
      <p:scale>
        <a:sx n="33" d="100"/>
        <a:sy n="33" d="100"/>
      </p:scale>
      <p:origin x="0" y="-149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E3992-E8CE-D949-8CD0-5BB0ED981995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5B195E-431C-044D-91AB-D991EA7BD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328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C99029-FE99-3B49-8F47-45AEF93D467C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8254F4-9F0B-C34F-92DF-8B89E3676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44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254F4-9F0B-C34F-92DF-8B89E3676B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105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254F4-9F0B-C34F-92DF-8B89E3676B8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883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1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6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7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8" y="4697361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2" y="5516716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753533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8" y="3649134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1"/>
            <a:ext cx="2910841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379942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1" y="381001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9" y="753533"/>
            <a:ext cx="10151532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7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1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9" y="3959862"/>
            <a:ext cx="10151532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1"/>
            <a:ext cx="2910841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379942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1" y="381001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1" y="933450"/>
            <a:ext cx="609600" cy="584776"/>
          </a:xfrm>
          <a:prstGeom prst="rect">
            <a:avLst/>
          </a:prstGeom>
        </p:spPr>
        <p:txBody>
          <a:bodyPr vert="horz" lIns="91440" tIns="45721" rIns="91440" bIns="45721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29" y="2701290"/>
            <a:ext cx="609600" cy="584776"/>
          </a:xfrm>
          <a:prstGeom prst="rect">
            <a:avLst/>
          </a:prstGeom>
        </p:spPr>
        <p:txBody>
          <a:bodyPr vert="horz" lIns="91440" tIns="45721" rIns="91440" bIns="45721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4" y="1124702"/>
            <a:ext cx="10146187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8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4"/>
            <a:ext cx="2910841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378884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1" y="381001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0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1"/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1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60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1"/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2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2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1"/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20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20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6" indent="0">
              <a:buNone/>
              <a:defRPr sz="1600"/>
            </a:lvl2pPr>
            <a:lvl3pPr marL="914411" indent="0">
              <a:buNone/>
              <a:defRPr sz="1600"/>
            </a:lvl3pPr>
            <a:lvl4pPr marL="1371617" indent="0">
              <a:buNone/>
              <a:defRPr sz="1600"/>
            </a:lvl4pPr>
            <a:lvl5pPr marL="1828823" indent="0">
              <a:buNone/>
              <a:defRPr sz="1600"/>
            </a:lvl5pPr>
            <a:lvl6pPr marL="2286029" indent="0">
              <a:buNone/>
              <a:defRPr sz="1600"/>
            </a:lvl6pPr>
            <a:lvl7pPr marL="2743234" indent="0">
              <a:buNone/>
              <a:defRPr sz="1600"/>
            </a:lvl7pPr>
            <a:lvl8pPr marL="3200440" indent="0">
              <a:buNone/>
              <a:defRPr sz="1600"/>
            </a:lvl8pPr>
            <a:lvl9pPr marL="3657646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20" y="4873765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1"/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4" y="2362200"/>
            <a:ext cx="344893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6" indent="0">
              <a:buNone/>
              <a:defRPr sz="1600"/>
            </a:lvl2pPr>
            <a:lvl3pPr marL="914411" indent="0">
              <a:buNone/>
              <a:defRPr sz="1600"/>
            </a:lvl3pPr>
            <a:lvl4pPr marL="1371617" indent="0">
              <a:buNone/>
              <a:defRPr sz="1600"/>
            </a:lvl4pPr>
            <a:lvl5pPr marL="1828823" indent="0">
              <a:buNone/>
              <a:defRPr sz="1600"/>
            </a:lvl5pPr>
            <a:lvl6pPr marL="2286029" indent="0">
              <a:buNone/>
              <a:defRPr sz="1600"/>
            </a:lvl6pPr>
            <a:lvl7pPr marL="2743234" indent="0">
              <a:buNone/>
              <a:defRPr sz="1600"/>
            </a:lvl7pPr>
            <a:lvl8pPr marL="3200440" indent="0">
              <a:buNone/>
              <a:defRPr sz="1600"/>
            </a:lvl8pPr>
            <a:lvl9pPr marL="3657646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5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1"/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2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7" y="2362200"/>
            <a:ext cx="344787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6" indent="0">
              <a:buNone/>
              <a:defRPr sz="1600"/>
            </a:lvl2pPr>
            <a:lvl3pPr marL="914411" indent="0">
              <a:buNone/>
              <a:defRPr sz="1600"/>
            </a:lvl3pPr>
            <a:lvl4pPr marL="1371617" indent="0">
              <a:buNone/>
              <a:defRPr sz="1600"/>
            </a:lvl4pPr>
            <a:lvl5pPr marL="1828823" indent="0">
              <a:buNone/>
              <a:defRPr sz="1600"/>
            </a:lvl5pPr>
            <a:lvl6pPr marL="2286029" indent="0">
              <a:buNone/>
              <a:defRPr sz="1600"/>
            </a:lvl6pPr>
            <a:lvl7pPr marL="2743234" indent="0">
              <a:buNone/>
              <a:defRPr sz="1600"/>
            </a:lvl7pPr>
            <a:lvl8pPr marL="3200440" indent="0">
              <a:buNone/>
              <a:defRPr sz="1600"/>
            </a:lvl8pPr>
            <a:lvl9pPr marL="3657646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2" y="4873762"/>
            <a:ext cx="3452444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1"/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2194560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7"/>
            <a:ext cx="2057401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7" y="745068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2"/>
            <a:ext cx="2910841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38100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1" y="381001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753534"/>
            <a:ext cx="10820398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6" y="3641726"/>
            <a:ext cx="10490201" cy="955675"/>
          </a:xfrm>
        </p:spPr>
        <p:txBody>
          <a:bodyPr>
            <a:normAutofit/>
          </a:bodyPr>
          <a:lstStyle>
            <a:lvl1pPr marL="0" indent="0" algn="r">
              <a:buNone/>
              <a:defRPr sz="2201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1"/>
            <a:ext cx="2910841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1" y="381001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94560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2" y="2194560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1" y="762000"/>
            <a:ext cx="8610601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10" y="2183803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2" y="3132667"/>
            <a:ext cx="5311774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3"/>
            <a:ext cx="510540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3132667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3" y="746759"/>
            <a:ext cx="6510619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2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1524000"/>
            <a:ext cx="6873241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9" y="3124199"/>
            <a:ext cx="6873241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1" y="764373"/>
            <a:ext cx="8610601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2" y="2194561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1"/>
            <a:ext cx="29108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2" y="6355846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1" y="3810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141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r" defTabSz="914411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3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O</a:t>
            </a:r>
            <a:r>
              <a:rPr lang="en-US" dirty="0" smtClean="0"/>
              <a:t>piate </a:t>
            </a:r>
            <a:r>
              <a:rPr lang="en-US" dirty="0" smtClean="0">
                <a:solidFill>
                  <a:srgbClr val="FF0000"/>
                </a:solidFill>
              </a:rPr>
              <a:t>U</a:t>
            </a:r>
            <a:r>
              <a:rPr lang="en-US" dirty="0" smtClean="0"/>
              <a:t>se 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eduction Network</a:t>
            </a:r>
            <a:endParaRPr lang="en-US" dirty="0"/>
          </a:p>
        </p:txBody>
      </p:sp>
      <p:pic>
        <p:nvPicPr>
          <p:cNvPr id="5" name="Picture Placeholder 4" descr="IMG_3316 2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4" r="18864"/>
          <a:stretch>
            <a:fillRect/>
          </a:stretch>
        </p:blipFill>
        <p:spPr>
          <a:xfrm>
            <a:off x="7113092" y="3356809"/>
            <a:ext cx="4178363" cy="262926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Building Capacity and Impact Through System Integration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59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OUR</a:t>
            </a:r>
            <a:r>
              <a:rPr lang="en-US" dirty="0" smtClean="0"/>
              <a:t> Network Jail Diversion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All RASO deputies and EPD officers are trained to use, and carry </a:t>
            </a:r>
            <a:r>
              <a:rPr lang="en-US" dirty="0" err="1" smtClean="0"/>
              <a:t>Narcan</a:t>
            </a:r>
            <a:r>
              <a:rPr lang="en-US" dirty="0" smtClean="0"/>
              <a:t>, and are CIT certified. Santa Fe Mountain Center distributed </a:t>
            </a:r>
            <a:r>
              <a:rPr lang="en-US" dirty="0" err="1" smtClean="0"/>
              <a:t>Narcan</a:t>
            </a:r>
            <a:r>
              <a:rPr lang="en-US" dirty="0" smtClean="0"/>
              <a:t> widely. Rio Arriba’s OD death rate dropped 30% in 2015 and has not risen.</a:t>
            </a:r>
          </a:p>
          <a:p>
            <a:r>
              <a:rPr lang="en-US" dirty="0" smtClean="0"/>
              <a:t>There is no single zip-code we can target in Rio Arriba to focus on health disparities, but there is a jail.</a:t>
            </a:r>
          </a:p>
          <a:p>
            <a:r>
              <a:rPr lang="en-US" dirty="0" smtClean="0"/>
              <a:t>Rio Arriba has placed a PE Determiner/Case Manager in the jail, working with law enforcement and judges to divert non-violent offenders suffering from SUDs or mental illness into the healthcare system.</a:t>
            </a:r>
          </a:p>
          <a:p>
            <a:r>
              <a:rPr lang="en-US" dirty="0" smtClean="0"/>
              <a:t>Residential treatment centers have incorporated MATs and detox into their service array.</a:t>
            </a:r>
          </a:p>
          <a:p>
            <a:r>
              <a:rPr lang="en-US" dirty="0" smtClean="0"/>
              <a:t>A Medical director is developing an OUR Network MAT protocol and training providers in its use.</a:t>
            </a:r>
          </a:p>
          <a:p>
            <a:r>
              <a:rPr lang="en-US" dirty="0" smtClean="0"/>
              <a:t>OUR Network is exploring capacity expansion by combining ankle bracelets, IOP, ICM and MAT into a single, integrated care regimen meeting judicial needs.</a:t>
            </a:r>
          </a:p>
          <a:p>
            <a:r>
              <a:rPr lang="en-US" dirty="0" smtClean="0"/>
              <a:t>Key gaps include transitional living and ankle bracelets/court monitoring.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40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Navigating the H.I.T. Rungs of </a:t>
            </a:r>
            <a:r>
              <a:rPr lang="en-US" dirty="0" smtClean="0">
                <a:solidFill>
                  <a:srgbClr val="FF0000"/>
                </a:solidFill>
              </a:rPr>
              <a:t>hell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Rio Arriba purchased (and extended) licenses to the web-based Pathways health information technology for up to 40 individual users.</a:t>
            </a:r>
          </a:p>
          <a:p>
            <a:r>
              <a:rPr lang="en-US" dirty="0" smtClean="0"/>
              <a:t>Staff from RAHHS, Hoy, Santa Fe Mountain Center, HOPE, Las </a:t>
            </a:r>
            <a:r>
              <a:rPr lang="en-US" dirty="0" err="1" smtClean="0"/>
              <a:t>Cumbres</a:t>
            </a:r>
            <a:r>
              <a:rPr lang="en-US" dirty="0" smtClean="0"/>
              <a:t>, El Centro Family Health, Española Hospital, PMS, Las </a:t>
            </a:r>
            <a:r>
              <a:rPr lang="en-US" dirty="0" err="1" smtClean="0"/>
              <a:t>Clinicas</a:t>
            </a:r>
            <a:r>
              <a:rPr lang="en-US" dirty="0" smtClean="0"/>
              <a:t> Del Norte, RACSTOP and La </a:t>
            </a:r>
            <a:r>
              <a:rPr lang="en-US" dirty="0" err="1" smtClean="0"/>
              <a:t>Clinica</a:t>
            </a:r>
            <a:r>
              <a:rPr lang="en-US" dirty="0" smtClean="0"/>
              <a:t> de Tierra </a:t>
            </a:r>
            <a:r>
              <a:rPr lang="en-US" dirty="0" err="1" smtClean="0"/>
              <a:t>Amarilla</a:t>
            </a:r>
            <a:r>
              <a:rPr lang="en-US" dirty="0" smtClean="0"/>
              <a:t> have been trained in its use.</a:t>
            </a:r>
          </a:p>
          <a:p>
            <a:r>
              <a:rPr lang="en-US" dirty="0" smtClean="0"/>
              <a:t>All 180 current RAHHS clients have been entered into the system. </a:t>
            </a:r>
          </a:p>
          <a:p>
            <a:r>
              <a:rPr lang="en-US" dirty="0" smtClean="0"/>
              <a:t>Rio Arriba hub manager is assisting case managers to work with Pathway data, and working with CCS IT team to modify VPR for use with OUDS.</a:t>
            </a:r>
          </a:p>
          <a:p>
            <a:r>
              <a:rPr lang="en-US" dirty="0" smtClean="0"/>
              <a:t>Need to adapt questions and model to meet the needs of intensive case managers (rather than care coordinators).</a:t>
            </a:r>
          </a:p>
        </p:txBody>
      </p:sp>
      <p:pic>
        <p:nvPicPr>
          <p:cNvPr id="4" name="4-03 Tubular Bells (From _The Exorcist_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54782" y="52175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29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442 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48145"/>
            <a:ext cx="4814276" cy="529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95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Targeting Rather than Rationing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Prospective clients will be assessed by the hub, as appropriate for one of three tracks: harm reduction, “IOP/Pre-OP/MAT,” or residential treatment.</a:t>
            </a:r>
          </a:p>
          <a:p>
            <a:r>
              <a:rPr lang="en-US" dirty="0"/>
              <a:t>Individuals referred to harm reduction will receive motivational therapy and be regularly re-assessed</a:t>
            </a:r>
            <a:r>
              <a:rPr lang="en-US" dirty="0" smtClean="0"/>
              <a:t>.</a:t>
            </a:r>
          </a:p>
          <a:p>
            <a:r>
              <a:rPr lang="en-US" dirty="0" smtClean="0"/>
              <a:t>Santa Fe Mountain Center is modifying “Treat First” model for use with SUDs, enabling individuals on residential wait lists to access “Pre-OP” </a:t>
            </a:r>
            <a:r>
              <a:rPr lang="en-US" dirty="0" err="1" smtClean="0"/>
              <a:t>Tx</a:t>
            </a:r>
            <a:r>
              <a:rPr lang="en-US" dirty="0" smtClean="0"/>
              <a:t>. RACSTOP is able to provide Pre-OP through non-Medicaid funding.</a:t>
            </a:r>
          </a:p>
          <a:p>
            <a:r>
              <a:rPr lang="en-US" dirty="0" smtClean="0"/>
              <a:t>Collaborative agreements between Hoy and Santa Fe Recovery Programs improve access to residential and reduce risk of leaving against medical advice.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992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Improving Options for Native Americans in the Justice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Native Americans in the County jail often languish due to lack of communications across jurisdictions.</a:t>
            </a:r>
          </a:p>
          <a:p>
            <a:r>
              <a:rPr lang="en-US" dirty="0" smtClean="0"/>
              <a:t>A new Native American Outreach Task Force seeks to improve </a:t>
            </a:r>
            <a:r>
              <a:rPr lang="en-US" dirty="0" err="1" smtClean="0"/>
              <a:t>Narcan</a:t>
            </a:r>
            <a:r>
              <a:rPr lang="en-US" dirty="0" smtClean="0"/>
              <a:t> distribution to the tribes, and to improve opportunities for referral to Native American serving organizations within Pathways. RAHHS has partnered with New Moon Lodge on a proposal to OMH for a clinical trial of Pathways, and has conducted </a:t>
            </a:r>
            <a:r>
              <a:rPr lang="en-US" dirty="0" err="1" smtClean="0"/>
              <a:t>Narcan</a:t>
            </a:r>
            <a:r>
              <a:rPr lang="en-US" dirty="0" smtClean="0"/>
              <a:t> training and dispensation to </a:t>
            </a:r>
            <a:r>
              <a:rPr lang="en-US" dirty="0" err="1" smtClean="0"/>
              <a:t>Ohkay</a:t>
            </a:r>
            <a:r>
              <a:rPr lang="en-US" dirty="0" smtClean="0"/>
              <a:t> </a:t>
            </a:r>
            <a:r>
              <a:rPr lang="en-US" dirty="0" err="1" smtClean="0"/>
              <a:t>Owinge</a:t>
            </a:r>
            <a:r>
              <a:rPr lang="en-US" dirty="0" smtClean="0"/>
              <a:t> Pueblo.</a:t>
            </a:r>
          </a:p>
          <a:p>
            <a:r>
              <a:rPr lang="en-US" dirty="0" smtClean="0"/>
              <a:t>Non-Native American Pathways treatment programs are doing a better job of incorporating treatment practices relevant to tribal members.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9228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[1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259" y="512619"/>
            <a:ext cx="3948546" cy="526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1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Pregnant Women and Incarcerated Parents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Healthy Families Task Force is developing referral protocols for pregnant women and families of small children impacted by SUDs.</a:t>
            </a:r>
          </a:p>
          <a:p>
            <a:r>
              <a:rPr lang="en-US" dirty="0" smtClean="0"/>
              <a:t>The task force is composed of providers serving and developing a stream of care for families of pre-natal through K. </a:t>
            </a:r>
          </a:p>
          <a:p>
            <a:r>
              <a:rPr lang="en-US" dirty="0" smtClean="0"/>
              <a:t>The team consists of First Born/Española Hospital, Tewa Women United (doulas), Breath of My Heart Birthplace, Las </a:t>
            </a:r>
            <a:r>
              <a:rPr lang="en-US" dirty="0" err="1" smtClean="0"/>
              <a:t>Cumbres</a:t>
            </a:r>
            <a:r>
              <a:rPr lang="en-US" dirty="0" smtClean="0"/>
              <a:t> Community Services (0-5), El Centro Family Health, Santa Fe Mountain Center, PMS, Santa Fe Recovery, RAHHS and Hoy.</a:t>
            </a:r>
          </a:p>
          <a:p>
            <a:r>
              <a:rPr lang="en-US" dirty="0" smtClean="0"/>
              <a:t>Money has been included in the 2017 BHIZ budget for a case manager for Las </a:t>
            </a:r>
            <a:r>
              <a:rPr lang="en-US" dirty="0" err="1" smtClean="0"/>
              <a:t>Cumbres</a:t>
            </a:r>
            <a:r>
              <a:rPr lang="en-US" dirty="0" smtClean="0"/>
              <a:t> dedicated to pregnant women.</a:t>
            </a:r>
          </a:p>
          <a:p>
            <a:r>
              <a:rPr lang="en-US" dirty="0" smtClean="0"/>
              <a:t>Santa Fe Recovery System has brought a residential program online for pregnant women and women with children.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615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36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172" y="872837"/>
            <a:ext cx="5643342" cy="530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1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Starting Small and Growing </a:t>
            </a:r>
            <a:r>
              <a:rPr lang="en-US" sz="6000" dirty="0"/>
              <a:t>Big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Currently, the 180 RAHHS clients are entered into the system.</a:t>
            </a:r>
          </a:p>
          <a:p>
            <a:r>
              <a:rPr lang="en-US" dirty="0" smtClean="0"/>
              <a:t>RAHHS began jail services in June.</a:t>
            </a:r>
          </a:p>
          <a:p>
            <a:r>
              <a:rPr lang="en-US" dirty="0" smtClean="0"/>
              <a:t>PMS attorneys are assisting </a:t>
            </a:r>
            <a:r>
              <a:rPr lang="en-US" dirty="0" smtClean="0">
                <a:solidFill>
                  <a:srgbClr val="FF0000"/>
                </a:solidFill>
              </a:rPr>
              <a:t>OUR </a:t>
            </a:r>
            <a:r>
              <a:rPr lang="en-US" dirty="0" smtClean="0"/>
              <a:t>Network to develop appropriate policies, procedures and documents for sharing of health information; in the meantime, we will jointly staff shared clients on a monthly basis, allowing RAHHS to enter data for clients primarily case-managed by PMS.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The Electronic Medical Record is being modified to meet Network needs.</a:t>
            </a:r>
          </a:p>
          <a:p>
            <a:r>
              <a:rPr lang="en-US" dirty="0" smtClean="0"/>
              <a:t>Opiate Use Reduction Network will double its capacity by adding PMS as a full partner in care coordination, and by fully integrating IOP, ICM and MAT into a single regimen of care.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233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Public Perception through Targeted Media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RAHHS and the Rio Arriba Community Health Council have worked successfully over a decade to change police culture and police response to substance abuse.</a:t>
            </a:r>
          </a:p>
          <a:p>
            <a:r>
              <a:rPr lang="en-US" dirty="0" smtClean="0"/>
              <a:t>RAHHS is developing a multi-media campaign that integrates video, TV, radio, billboard, </a:t>
            </a:r>
            <a:r>
              <a:rPr lang="en-US" dirty="0" err="1" smtClean="0"/>
              <a:t>johnny</a:t>
            </a:r>
            <a:r>
              <a:rPr lang="en-US" dirty="0" smtClean="0"/>
              <a:t> boards, a website, and social media to build public understanding of and support for long-term recovery.</a:t>
            </a:r>
          </a:p>
          <a:p>
            <a:r>
              <a:rPr lang="en-US" dirty="0" smtClean="0"/>
              <a:t>RAHHS and the Rio Arriba Community Health Council are working to build public perception of SUDS as a chronic disease that can be managed.</a:t>
            </a:r>
          </a:p>
          <a:p>
            <a:r>
              <a:rPr lang="en-US" dirty="0" smtClean="0"/>
              <a:t>RAHHS and the Rio Arriba Community Health Council are working to build public confidence in IOP/Pre-Op combined with ICM and MAT as a viable treatment modality.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468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28" y="1735809"/>
            <a:ext cx="3308213" cy="20998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618" y="1410004"/>
            <a:ext cx="3340100" cy="2425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942" y="4241308"/>
            <a:ext cx="3289300" cy="24638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054" y="368604"/>
            <a:ext cx="3898900" cy="2082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0" y="3002950"/>
            <a:ext cx="3886348" cy="17573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68" y="4036234"/>
            <a:ext cx="2342935" cy="25511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45183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/>
              <a:t>www.anewnormal.life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lost generation</a:t>
            </a:r>
            <a:endParaRPr lang="en-US" dirty="0"/>
          </a:p>
        </p:txBody>
      </p:sp>
      <p:pic>
        <p:nvPicPr>
          <p:cNvPr id="4" name="The Lost Generation NM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7776" y="2193926"/>
            <a:ext cx="7154862" cy="4024313"/>
          </a:xfrm>
        </p:spPr>
      </p:pic>
    </p:spTree>
    <p:extLst>
      <p:ext uri="{BB962C8B-B14F-4D97-AF65-F5344CB8AC3E}">
        <p14:creationId xmlns:p14="http://schemas.microsoft.com/office/powerpoint/2010/main" val="467846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727" y="731812"/>
            <a:ext cx="6466537" cy="528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70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to Senior Care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Rio Arriba applied the Pathways model to senior immunizations, increasing rates by 5,000%, and going from last to second in NM over three months.</a:t>
            </a:r>
          </a:p>
          <a:p>
            <a:r>
              <a:rPr lang="en-US" dirty="0" smtClean="0"/>
              <a:t>Rio Arriba conducts medication  management and fall prevention clinics at senior centers.</a:t>
            </a:r>
          </a:p>
          <a:p>
            <a:r>
              <a:rPr lang="en-US" dirty="0" smtClean="0"/>
              <a:t>Rio Arriba has opened a Benefits Enrollment Center through NCOA, helping seniors to qualify for Medicaid, supplemental Medicare and other benefits. We screened 610 individuals and enrolled 478 in Medicaid and non-core benefits from June, 2016-February 2017.</a:t>
            </a:r>
          </a:p>
          <a:p>
            <a:r>
              <a:rPr lang="en-US" dirty="0" smtClean="0"/>
              <a:t>Rio Arriba is poised to open the only Medicaid-funded adult day care in NM north of Santa Fe, and already serves ADC clients through AAA.</a:t>
            </a:r>
          </a:p>
          <a:p>
            <a:r>
              <a:rPr lang="en-US" dirty="0" smtClean="0"/>
              <a:t>Rio Arriba has developed contracts with three of four MCOs to provide ADC through Medicaid.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98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1" y="583326"/>
            <a:ext cx="8610601" cy="105629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OUR</a:t>
            </a:r>
            <a:r>
              <a:rPr lang="en-US" dirty="0" smtClean="0"/>
              <a:t> Ask of Y.O.U.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738" y="1639616"/>
            <a:ext cx="10685461" cy="4579070"/>
          </a:xfrm>
        </p:spPr>
        <p:txBody>
          <a:bodyPr>
            <a:normAutofit/>
          </a:bodyPr>
          <a:lstStyle/>
          <a:p>
            <a:r>
              <a:rPr lang="en-US" dirty="0" smtClean="0"/>
              <a:t>We need assistance to develop a Medicaid billing structure that supports outcome-based collaborative care coordination as well as our direct service array and to move funding and policy to a positive chronic disease management model.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992" y="3115159"/>
            <a:ext cx="4427531" cy="2805193"/>
          </a:xfrm>
          <a:prstGeom prst="rect">
            <a:avLst/>
          </a:prstGeom>
        </p:spPr>
      </p:pic>
      <p:pic>
        <p:nvPicPr>
          <p:cNvPr id="7" name="01 Electric Avenu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0517" y="52894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89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When services in Rio Arriba were not part of a system</a:t>
            </a:r>
          </a:p>
        </p:txBody>
      </p:sp>
      <p:pic>
        <p:nvPicPr>
          <p:cNvPr id="4" name="Content Placeholder 3" descr="472360_3179609684858_1104130005_32152434_144353697_o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4" b="10284"/>
          <a:stretch>
            <a:fillRect/>
          </a:stretch>
        </p:blipFill>
        <p:spPr>
          <a:xfrm>
            <a:off x="2465820" y="2057403"/>
            <a:ext cx="7232651" cy="4415358"/>
          </a:xfrm>
        </p:spPr>
      </p:pic>
    </p:spTree>
    <p:extLst>
      <p:ext uri="{BB962C8B-B14F-4D97-AF65-F5344CB8AC3E}">
        <p14:creationId xmlns:p14="http://schemas.microsoft.com/office/powerpoint/2010/main" val="726658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didn’t work for families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en-US" sz="1801" dirty="0"/>
              <a:t>Nobody providing same day TB test or medical clearance</a:t>
            </a:r>
          </a:p>
          <a:p>
            <a:pPr>
              <a:buFont typeface="Wingdings" charset="2"/>
              <a:buChar char="ü"/>
            </a:pPr>
            <a:r>
              <a:rPr lang="en-US" sz="1801" dirty="0"/>
              <a:t>Stand-alone detox located 90 minutes to 3 hours from nearby residential programs</a:t>
            </a:r>
          </a:p>
          <a:p>
            <a:pPr>
              <a:buFont typeface="Wingdings" charset="2"/>
              <a:buChar char="ü"/>
            </a:pPr>
            <a:r>
              <a:rPr lang="en-US" sz="1801" dirty="0"/>
              <a:t>No automatic transition from detox to residential</a:t>
            </a:r>
          </a:p>
          <a:p>
            <a:pPr>
              <a:buFont typeface="Wingdings" charset="2"/>
              <a:buChar char="ü"/>
            </a:pPr>
            <a:r>
              <a:rPr lang="en-US" sz="1801" dirty="0"/>
              <a:t>No transportation to services</a:t>
            </a:r>
          </a:p>
          <a:p>
            <a:pPr>
              <a:buFont typeface="Wingdings" charset="2"/>
              <a:buChar char="ü"/>
            </a:pPr>
            <a:r>
              <a:rPr lang="en-US" sz="1801" dirty="0"/>
              <a:t>Providers unable to communicate about shared clients</a:t>
            </a:r>
          </a:p>
          <a:p>
            <a:pPr>
              <a:buFont typeface="Wingdings" charset="2"/>
              <a:buChar char="ü"/>
            </a:pPr>
            <a:r>
              <a:rPr lang="en-US" sz="1801" dirty="0"/>
              <a:t>Nobody measuring overall outcomes</a:t>
            </a:r>
          </a:p>
          <a:p>
            <a:pPr>
              <a:buFont typeface="Wingdings" charset="2"/>
              <a:buChar char="ü"/>
            </a:pPr>
            <a:r>
              <a:rPr lang="en-US" sz="1801" dirty="0"/>
              <a:t>Prescribers not checking PMP Database</a:t>
            </a:r>
          </a:p>
          <a:p>
            <a:pPr>
              <a:buFont typeface="Wingdings" charset="2"/>
              <a:buChar char="ü"/>
            </a:pPr>
            <a:r>
              <a:rPr lang="en-US" sz="1801" dirty="0" err="1"/>
              <a:t>Narcan</a:t>
            </a:r>
            <a:r>
              <a:rPr lang="en-US" sz="1801" dirty="0"/>
              <a:t> largely unavailable</a:t>
            </a:r>
          </a:p>
          <a:p>
            <a:pPr>
              <a:buFont typeface="Wingdings" charset="2"/>
              <a:buChar char="ü"/>
            </a:pPr>
            <a:r>
              <a:rPr lang="en-US" sz="1801" dirty="0"/>
              <a:t>LEADING TO USE OF JAIL IN LIEU OF CARE</a:t>
            </a:r>
          </a:p>
          <a:p>
            <a:pPr>
              <a:buFont typeface="Wingdings" charset="2"/>
              <a:buChar char="ü"/>
            </a:pPr>
            <a:endParaRPr lang="en-US" sz="1801" dirty="0"/>
          </a:p>
          <a:p>
            <a:pPr>
              <a:buFont typeface="Wingdings" charset="2"/>
              <a:buChar char="ü"/>
            </a:pPr>
            <a:endParaRPr lang="en-US" sz="1600" dirty="0"/>
          </a:p>
          <a:p>
            <a:pPr>
              <a:buFont typeface="Wingdings" charset="2"/>
              <a:buChar char="ü"/>
            </a:pPr>
            <a:endParaRPr lang="en-US" dirty="0" smtClean="0"/>
          </a:p>
          <a:p>
            <a:pPr>
              <a:buFont typeface="Wingdings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421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Rio Arriba Pathways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Pathways is a care coordination model that reimburses providers for achieving individual health outcomes.</a:t>
            </a:r>
          </a:p>
          <a:p>
            <a:r>
              <a:rPr lang="en-US" dirty="0" smtClean="0"/>
              <a:t>Pathways targets high-risk, underserved populations.</a:t>
            </a:r>
          </a:p>
          <a:p>
            <a:r>
              <a:rPr lang="en-US" dirty="0" smtClean="0"/>
              <a:t>Pathways is being implemented to coordinate Medicaid services in several states</a:t>
            </a:r>
          </a:p>
          <a:p>
            <a:r>
              <a:rPr lang="en-US" dirty="0" smtClean="0"/>
              <a:t>Rio Arriba has been recognized by AHRQ for successful implementation of Pathways in a rural setting and for substance abuse treatment.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414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Early Pathways Successes </a:t>
            </a:r>
            <a:br>
              <a:rPr lang="en-US" sz="2800" dirty="0"/>
            </a:br>
            <a:r>
              <a:rPr lang="en-US" sz="2800" dirty="0"/>
              <a:t>(pre-</a:t>
            </a:r>
            <a:r>
              <a:rPr lang="en-US" sz="2800" dirty="0">
                <a:solidFill>
                  <a:srgbClr val="FF0000"/>
                </a:solidFill>
              </a:rPr>
              <a:t>OUR</a:t>
            </a:r>
            <a:r>
              <a:rPr lang="en-US" sz="2800" dirty="0"/>
              <a:t> Network)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 90% of high risk pregnancies case managed using Pathways by RAHHS resulted in babies born free of </a:t>
            </a:r>
            <a:r>
              <a:rPr lang="en-US" dirty="0" err="1" smtClean="0"/>
              <a:t>unprescribed</a:t>
            </a:r>
            <a:r>
              <a:rPr lang="en-US" dirty="0" smtClean="0"/>
              <a:t> substances and with a birth weight of 5 </a:t>
            </a:r>
            <a:r>
              <a:rPr lang="en-US" dirty="0" err="1" smtClean="0"/>
              <a:t>lbs</a:t>
            </a:r>
            <a:r>
              <a:rPr lang="en-US" dirty="0" smtClean="0"/>
              <a:t> 8 </a:t>
            </a:r>
            <a:r>
              <a:rPr lang="en-US" dirty="0" err="1" smtClean="0"/>
              <a:t>oz</a:t>
            </a:r>
            <a:r>
              <a:rPr lang="en-US" dirty="0" smtClean="0"/>
              <a:t> or greater.</a:t>
            </a:r>
          </a:p>
          <a:p>
            <a:r>
              <a:rPr lang="en-US" dirty="0" smtClean="0"/>
              <a:t>21% of high ER utilizers reduced their ER usage.</a:t>
            </a:r>
          </a:p>
          <a:p>
            <a:r>
              <a:rPr lang="en-US" dirty="0" smtClean="0"/>
              <a:t>Immunizations of seniors increased by 5,000% or greater.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680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568" y="1498038"/>
            <a:ext cx="4116532" cy="51776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14999" y="497672"/>
            <a:ext cx="5028985" cy="369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1" cap="small" dirty="0"/>
              <a:t>A Better Fit</a:t>
            </a:r>
          </a:p>
        </p:txBody>
      </p:sp>
    </p:spTree>
    <p:extLst>
      <p:ext uri="{BB962C8B-B14F-4D97-AF65-F5344CB8AC3E}">
        <p14:creationId xmlns:p14="http://schemas.microsoft.com/office/powerpoint/2010/main" val="735199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1524000"/>
            <a:ext cx="4114800" cy="1451675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Our </a:t>
            </a:r>
            <a:r>
              <a:rPr lang="en-US" dirty="0" smtClean="0"/>
              <a:t>clients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864" y="1314379"/>
            <a:ext cx="6510338" cy="433560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2" y="3394129"/>
            <a:ext cx="4114800" cy="2824555"/>
          </a:xfrm>
        </p:spPr>
        <p:txBody>
          <a:bodyPr>
            <a:normAutofit/>
          </a:bodyPr>
          <a:lstStyle/>
          <a:p>
            <a:pPr marL="285753" indent="-285753">
              <a:buFont typeface="Arial" charset="0"/>
              <a:buChar char="•"/>
            </a:pPr>
            <a:r>
              <a:rPr lang="en-US" dirty="0" smtClean="0"/>
              <a:t>180 high utilizers account for most of our jail costs.</a:t>
            </a:r>
          </a:p>
          <a:p>
            <a:pPr marL="285753" indent="-285753">
              <a:buFont typeface="Arial" charset="0"/>
              <a:buChar char="•"/>
            </a:pPr>
            <a:r>
              <a:rPr lang="en-US" dirty="0" smtClean="0"/>
              <a:t>High jail utilization patterns resemble high ER utilization patterns</a:t>
            </a:r>
          </a:p>
          <a:p>
            <a:pPr marL="285753" indent="-285753">
              <a:buFont typeface="Arial" charset="0"/>
              <a:buChar char="•"/>
            </a:pPr>
            <a:r>
              <a:rPr lang="en-US" dirty="0" smtClean="0"/>
              <a:t>Repeat jail stays increase in duration over time, and anti-social behavior worsens</a:t>
            </a:r>
          </a:p>
          <a:p>
            <a:pPr marL="285753" indent="-285753">
              <a:buFont typeface="Arial" charset="0"/>
              <a:buChar char="•"/>
            </a:pPr>
            <a:r>
              <a:rPr lang="en-US" dirty="0" smtClean="0"/>
              <a:t>Jail costs can be reduced and care improved through pre-trial and pre-arrest diversion.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86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Chronic disease or </a:t>
            </a:r>
            <a:r>
              <a:rPr lang="en-US" dirty="0" err="1" smtClean="0"/>
              <a:t>crimE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Disease Management Model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Primary care treatment plan agreed upon by individual and provider.</a:t>
            </a:r>
          </a:p>
          <a:p>
            <a:r>
              <a:rPr lang="en-US" dirty="0" smtClean="0"/>
              <a:t>Use of positive incentives (with verification) </a:t>
            </a:r>
          </a:p>
          <a:p>
            <a:r>
              <a:rPr lang="en-US" dirty="0" smtClean="0"/>
              <a:t>Use of positive language, empowering individuals to seek and maintain health</a:t>
            </a:r>
          </a:p>
          <a:p>
            <a:r>
              <a:rPr lang="en-US" dirty="0" smtClean="0"/>
              <a:t>Intensive case management and other supports to encourage success</a:t>
            </a:r>
          </a:p>
          <a:p>
            <a:r>
              <a:rPr lang="en-US" dirty="0" smtClean="0"/>
              <a:t>Relapse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Crime Prevention Model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Court mandate that must be strictly followed; </a:t>
            </a:r>
            <a:r>
              <a:rPr lang="en-US" dirty="0"/>
              <a:t>“</a:t>
            </a:r>
            <a:r>
              <a:rPr lang="en-US" dirty="0" err="1"/>
              <a:t>Felonization</a:t>
            </a:r>
            <a:r>
              <a:rPr lang="en-US" dirty="0"/>
              <a:t>” removes supports needed for success</a:t>
            </a:r>
            <a:r>
              <a:rPr lang="en-US" dirty="0" smtClean="0"/>
              <a:t>.</a:t>
            </a:r>
          </a:p>
          <a:p>
            <a:r>
              <a:rPr lang="en-US" dirty="0" smtClean="0"/>
              <a:t>Use of jail and other threats to force compliance</a:t>
            </a:r>
          </a:p>
          <a:p>
            <a:r>
              <a:rPr lang="en-US" dirty="0" smtClean="0"/>
              <a:t>Use of negative language to shame “convicts” into behavior desired by an authority figure.</a:t>
            </a:r>
          </a:p>
          <a:p>
            <a:r>
              <a:rPr lang="en-US" dirty="0" smtClean="0"/>
              <a:t>Probation and parole officers to monitor compliance</a:t>
            </a:r>
          </a:p>
          <a:p>
            <a:r>
              <a:rPr lang="en-US" dirty="0" smtClean="0"/>
              <a:t>Recidivism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645407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3368</TotalTime>
  <Words>1417</Words>
  <Application>Microsoft Office PowerPoint</Application>
  <PresentationFormat>Widescreen</PresentationFormat>
  <Paragraphs>94</Paragraphs>
  <Slides>23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Century Gothic</vt:lpstr>
      <vt:lpstr>Wingdings</vt:lpstr>
      <vt:lpstr>Vapor Trail</vt:lpstr>
      <vt:lpstr>Opiate Use Reduction Network</vt:lpstr>
      <vt:lpstr>PowerPoint Presentation</vt:lpstr>
      <vt:lpstr>When services in Rio Arriba were not part of a system</vt:lpstr>
      <vt:lpstr>What didn’t work for families</vt:lpstr>
      <vt:lpstr>Rio Arriba Pathways</vt:lpstr>
      <vt:lpstr>Early Pathways Successes  (pre-OUR Network)</vt:lpstr>
      <vt:lpstr>PowerPoint Presentation</vt:lpstr>
      <vt:lpstr>Our clients</vt:lpstr>
      <vt:lpstr>Chronic disease or crimE?</vt:lpstr>
      <vt:lpstr>OUR Network Jail Diversion</vt:lpstr>
      <vt:lpstr>Navigating the H.I.T. Rungs of hell</vt:lpstr>
      <vt:lpstr>PowerPoint Presentation</vt:lpstr>
      <vt:lpstr>Targeting Rather than Rationing Care</vt:lpstr>
      <vt:lpstr>Improving Options for Native Americans in the Justice System</vt:lpstr>
      <vt:lpstr>PowerPoint Presentation</vt:lpstr>
      <vt:lpstr>Pregnant Women and Incarcerated Parents</vt:lpstr>
      <vt:lpstr>PowerPoint Presentation</vt:lpstr>
      <vt:lpstr>Starting Small and Growing Big</vt:lpstr>
      <vt:lpstr>Changing Public Perception through Targeted Media</vt:lpstr>
      <vt:lpstr>www.anewnormal.life The lost generation</vt:lpstr>
      <vt:lpstr>PowerPoint Presentation</vt:lpstr>
      <vt:lpstr>Applications to Senior Care </vt:lpstr>
      <vt:lpstr>OUR Ask of Y.O.U.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Opiate Use Reduction Network</dc:title>
  <dc:creator>lmreichelt@rio-arriba.org</dc:creator>
  <cp:lastModifiedBy>Stephanie Ondrias2</cp:lastModifiedBy>
  <cp:revision>34</cp:revision>
  <cp:lastPrinted>2017-08-17T16:47:01Z</cp:lastPrinted>
  <dcterms:created xsi:type="dcterms:W3CDTF">2017-08-11T02:46:27Z</dcterms:created>
  <dcterms:modified xsi:type="dcterms:W3CDTF">2018-02-08T15:34:55Z</dcterms:modified>
</cp:coreProperties>
</file>