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8.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4.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6.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301"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35" r:id="rId20"/>
    <p:sldId id="320" r:id="rId21"/>
    <p:sldId id="336" r:id="rId22"/>
    <p:sldId id="322" r:id="rId23"/>
    <p:sldId id="323" r:id="rId24"/>
    <p:sldId id="324" r:id="rId25"/>
    <p:sldId id="325" r:id="rId26"/>
    <p:sldId id="326" r:id="rId27"/>
    <p:sldId id="327" r:id="rId28"/>
    <p:sldId id="328" r:id="rId29"/>
    <p:sldId id="329" r:id="rId30"/>
    <p:sldId id="330" r:id="rId31"/>
    <p:sldId id="331" r:id="rId32"/>
    <p:sldId id="332" r:id="rId33"/>
    <p:sldId id="333" r:id="rId34"/>
    <p:sldId id="33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95B"/>
    <a:srgbClr val="F26522"/>
    <a:srgbClr val="F3702B"/>
    <a:srgbClr val="E76221"/>
    <a:srgbClr val="1556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10"/>
    <p:restoredTop sz="71685" autoAdjust="0"/>
  </p:normalViewPr>
  <p:slideViewPr>
    <p:cSldViewPr snapToGrid="0" snapToObjects="1">
      <p:cViewPr varScale="1">
        <p:scale>
          <a:sx n="33" d="100"/>
          <a:sy n="33" d="100"/>
        </p:scale>
        <p:origin x="966" y="54"/>
      </p:cViewPr>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1"/>
          <c:order val="0"/>
          <c:tx>
            <c:strRef>
              <c:f>Sheet2!$A$2</c:f>
              <c:strCache>
                <c:ptCount val="1"/>
                <c:pt idx="0">
                  <c:v>Ages 0-4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Sheet2!$B$2:$Y$2</c:f>
            </c:numRef>
          </c:val>
          <c:extLst xmlns:c16r2="http://schemas.microsoft.com/office/drawing/2015/06/chart">
            <c:ext xmlns:c16="http://schemas.microsoft.com/office/drawing/2014/chart" uri="{C3380CC4-5D6E-409C-BE32-E72D297353CC}">
              <c16:uniqueId val="{00000000-DE12-484A-ACDB-0D3CDB224C15}"/>
            </c:ext>
          </c:extLst>
        </c:ser>
        <c:ser>
          <c:idx val="2"/>
          <c:order val="1"/>
          <c:tx>
            <c:strRef>
              <c:f>Sheet2!$A$3</c:f>
              <c:strCache>
                <c:ptCount val="1"/>
                <c:pt idx="0">
                  <c:v>Ages 5-9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Sheet2!$B$3:$Y$3</c:f>
            </c:numRef>
          </c:val>
          <c:extLst xmlns:c16r2="http://schemas.microsoft.com/office/drawing/2015/06/chart">
            <c:ext xmlns:c16="http://schemas.microsoft.com/office/drawing/2014/chart" uri="{C3380CC4-5D6E-409C-BE32-E72D297353CC}">
              <c16:uniqueId val="{00000001-DE12-484A-ACDB-0D3CDB224C15}"/>
            </c:ext>
          </c:extLst>
        </c:ser>
        <c:ser>
          <c:idx val="3"/>
          <c:order val="2"/>
          <c:tx>
            <c:strRef>
              <c:f>Sheet2!$A$4</c:f>
              <c:strCache>
                <c:ptCount val="1"/>
                <c:pt idx="0">
                  <c:v>Ages 10-14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Sheet2!$B$4:$Y$4</c:f>
            </c:numRef>
          </c:val>
          <c:extLst xmlns:c16r2="http://schemas.microsoft.com/office/drawing/2015/06/chart">
            <c:ext xmlns:c16="http://schemas.microsoft.com/office/drawing/2014/chart" uri="{C3380CC4-5D6E-409C-BE32-E72D297353CC}">
              <c16:uniqueId val="{00000002-DE12-484A-ACDB-0D3CDB224C15}"/>
            </c:ext>
          </c:extLst>
        </c:ser>
        <c:ser>
          <c:idx val="4"/>
          <c:order val="3"/>
          <c:tx>
            <c:strRef>
              <c:f>Sheet2!$A$5</c:f>
              <c:strCache>
                <c:ptCount val="1"/>
                <c:pt idx="0">
                  <c:v>Ages 15-19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Sheet2!$B$5:$Y$5</c:f>
            </c:numRef>
          </c:val>
          <c:extLst xmlns:c16r2="http://schemas.microsoft.com/office/drawing/2015/06/chart">
            <c:ext xmlns:c16="http://schemas.microsoft.com/office/drawing/2014/chart" uri="{C3380CC4-5D6E-409C-BE32-E72D297353CC}">
              <c16:uniqueId val="{00000003-DE12-484A-ACDB-0D3CDB224C15}"/>
            </c:ext>
          </c:extLst>
        </c:ser>
        <c:ser>
          <c:idx val="5"/>
          <c:order val="4"/>
          <c:tx>
            <c:strRef>
              <c:f>Sheet2!$A$6</c:f>
              <c:strCache>
                <c:ptCount val="1"/>
                <c:pt idx="0">
                  <c:v>Ages 20-24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Sheet2!$B$6:$Y$6</c:f>
            </c:numRef>
          </c:val>
          <c:extLst xmlns:c16r2="http://schemas.microsoft.com/office/drawing/2015/06/chart">
            <c:ext xmlns:c16="http://schemas.microsoft.com/office/drawing/2014/chart" uri="{C3380CC4-5D6E-409C-BE32-E72D297353CC}">
              <c16:uniqueId val="{00000004-DE12-484A-ACDB-0D3CDB224C15}"/>
            </c:ext>
          </c:extLst>
        </c:ser>
        <c:ser>
          <c:idx val="6"/>
          <c:order val="5"/>
          <c:tx>
            <c:strRef>
              <c:f>Sheet2!$A$7</c:f>
              <c:strCache>
                <c:ptCount val="1"/>
                <c:pt idx="0">
                  <c:v>Ages 25-29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Sheet2!$B$7:$Y$7</c:f>
            </c:numRef>
          </c:val>
          <c:extLst xmlns:c16r2="http://schemas.microsoft.com/office/drawing/2015/06/chart">
            <c:ext xmlns:c16="http://schemas.microsoft.com/office/drawing/2014/chart" uri="{C3380CC4-5D6E-409C-BE32-E72D297353CC}">
              <c16:uniqueId val="{00000005-DE12-484A-ACDB-0D3CDB224C15}"/>
            </c:ext>
          </c:extLst>
        </c:ser>
        <c:ser>
          <c:idx val="7"/>
          <c:order val="6"/>
          <c:tx>
            <c:strRef>
              <c:f>Sheet2!$A$8</c:f>
              <c:strCache>
                <c:ptCount val="1"/>
                <c:pt idx="0">
                  <c:v>Ages 30-34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Sheet2!$B$8:$Y$8</c:f>
            </c:numRef>
          </c:val>
          <c:extLst xmlns:c16r2="http://schemas.microsoft.com/office/drawing/2015/06/chart">
            <c:ext xmlns:c16="http://schemas.microsoft.com/office/drawing/2014/chart" uri="{C3380CC4-5D6E-409C-BE32-E72D297353CC}">
              <c16:uniqueId val="{00000006-DE12-484A-ACDB-0D3CDB224C15}"/>
            </c:ext>
          </c:extLst>
        </c:ser>
        <c:ser>
          <c:idx val="8"/>
          <c:order val="7"/>
          <c:tx>
            <c:strRef>
              <c:f>Sheet2!$A$9</c:f>
              <c:strCache>
                <c:ptCount val="1"/>
                <c:pt idx="0">
                  <c:v>Ages 35-39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Sheet2!$B$9:$Y$9</c:f>
            </c:numRef>
          </c:val>
          <c:extLst xmlns:c16r2="http://schemas.microsoft.com/office/drawing/2015/06/chart">
            <c:ext xmlns:c16="http://schemas.microsoft.com/office/drawing/2014/chart" uri="{C3380CC4-5D6E-409C-BE32-E72D297353CC}">
              <c16:uniqueId val="{00000007-DE12-484A-ACDB-0D3CDB224C15}"/>
            </c:ext>
          </c:extLst>
        </c:ser>
        <c:ser>
          <c:idx val="9"/>
          <c:order val="8"/>
          <c:tx>
            <c:strRef>
              <c:f>Sheet2!$A$10</c:f>
              <c:strCache>
                <c:ptCount val="1"/>
                <c:pt idx="0">
                  <c:v>Ages 40-44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Sheet2!$B$10:$Y$10</c:f>
            </c:numRef>
          </c:val>
          <c:extLst xmlns:c16r2="http://schemas.microsoft.com/office/drawing/2015/06/chart">
            <c:ext xmlns:c16="http://schemas.microsoft.com/office/drawing/2014/chart" uri="{C3380CC4-5D6E-409C-BE32-E72D297353CC}">
              <c16:uniqueId val="{00000008-DE12-484A-ACDB-0D3CDB224C15}"/>
            </c:ext>
          </c:extLst>
        </c:ser>
        <c:ser>
          <c:idx val="10"/>
          <c:order val="9"/>
          <c:tx>
            <c:strRef>
              <c:f>Sheet2!$A$11</c:f>
              <c:strCache>
                <c:ptCount val="1"/>
                <c:pt idx="0">
                  <c:v>Ages 45-49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Sheet2!$B$11:$Y$11</c:f>
            </c:numRef>
          </c:val>
          <c:extLst xmlns:c16r2="http://schemas.microsoft.com/office/drawing/2015/06/chart">
            <c:ext xmlns:c16="http://schemas.microsoft.com/office/drawing/2014/chart" uri="{C3380CC4-5D6E-409C-BE32-E72D297353CC}">
              <c16:uniqueId val="{00000009-DE12-484A-ACDB-0D3CDB224C15}"/>
            </c:ext>
          </c:extLst>
        </c:ser>
        <c:ser>
          <c:idx val="11"/>
          <c:order val="10"/>
          <c:tx>
            <c:strRef>
              <c:f>Sheet2!$A$12</c:f>
              <c:strCache>
                <c:ptCount val="1"/>
                <c:pt idx="0">
                  <c:v>Ages 50-54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Sheet2!$B$12:$Y$12</c:f>
            </c:numRef>
          </c:val>
          <c:extLst xmlns:c16r2="http://schemas.microsoft.com/office/drawing/2015/06/chart">
            <c:ext xmlns:c16="http://schemas.microsoft.com/office/drawing/2014/chart" uri="{C3380CC4-5D6E-409C-BE32-E72D297353CC}">
              <c16:uniqueId val="{0000000A-DE12-484A-ACDB-0D3CDB224C15}"/>
            </c:ext>
          </c:extLst>
        </c:ser>
        <c:ser>
          <c:idx val="12"/>
          <c:order val="11"/>
          <c:tx>
            <c:strRef>
              <c:f>Sheet2!$A$13</c:f>
              <c:strCache>
                <c:ptCount val="1"/>
                <c:pt idx="0">
                  <c:v>Ages 55-59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Sheet2!$B$13:$Y$13</c:f>
            </c:numRef>
          </c:val>
          <c:extLst xmlns:c16r2="http://schemas.microsoft.com/office/drawing/2015/06/chart">
            <c:ext xmlns:c16="http://schemas.microsoft.com/office/drawing/2014/chart" uri="{C3380CC4-5D6E-409C-BE32-E72D297353CC}">
              <c16:uniqueId val="{0000000B-DE12-484A-ACDB-0D3CDB224C15}"/>
            </c:ext>
          </c:extLst>
        </c:ser>
        <c:ser>
          <c:idx val="13"/>
          <c:order val="12"/>
          <c:tx>
            <c:strRef>
              <c:f>Sheet2!$A$14</c:f>
              <c:strCache>
                <c:ptCount val="1"/>
                <c:pt idx="0">
                  <c:v>Ages 60-64</c:v>
                </c:pt>
              </c:strCache>
            </c:strRef>
          </c:tx>
          <c:spPr>
            <a:solidFill>
              <a:srgbClr val="195889"/>
            </a:solidFill>
          </c:spPr>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Sheet2!$B$14:$Y$14</c:f>
              <c:numCache>
                <c:formatCode>General</c:formatCode>
                <c:ptCount val="24"/>
                <c:pt idx="0">
                  <c:v>307.97800000000001</c:v>
                </c:pt>
                <c:pt idx="1">
                  <c:v>318.89800000000002</c:v>
                </c:pt>
                <c:pt idx="2">
                  <c:v>329.69900000000001</c:v>
                </c:pt>
                <c:pt idx="3">
                  <c:v>340.40800000000002</c:v>
                </c:pt>
                <c:pt idx="4">
                  <c:v>350.73599999999999</c:v>
                </c:pt>
                <c:pt idx="5">
                  <c:v>358.9</c:v>
                </c:pt>
                <c:pt idx="6">
                  <c:v>367.59699999999998</c:v>
                </c:pt>
                <c:pt idx="7">
                  <c:v>376.97899999999998</c:v>
                </c:pt>
                <c:pt idx="8">
                  <c:v>384.17599999999999</c:v>
                </c:pt>
                <c:pt idx="9">
                  <c:v>387.96100000000001</c:v>
                </c:pt>
                <c:pt idx="10">
                  <c:v>389.55599999999998</c:v>
                </c:pt>
                <c:pt idx="11">
                  <c:v>390.87599999999998</c:v>
                </c:pt>
                <c:pt idx="12">
                  <c:v>392.07400000000001</c:v>
                </c:pt>
                <c:pt idx="13">
                  <c:v>398.77100000000002</c:v>
                </c:pt>
                <c:pt idx="14">
                  <c:v>410.26299999999998</c:v>
                </c:pt>
                <c:pt idx="15">
                  <c:v>418.34100000000001</c:v>
                </c:pt>
                <c:pt idx="16">
                  <c:v>422.25599999999997</c:v>
                </c:pt>
                <c:pt idx="17">
                  <c:v>420.73899999999998</c:v>
                </c:pt>
                <c:pt idx="18">
                  <c:v>415.04500000000002</c:v>
                </c:pt>
                <c:pt idx="19">
                  <c:v>407.65199999999999</c:v>
                </c:pt>
                <c:pt idx="20">
                  <c:v>404.64600000000002</c:v>
                </c:pt>
                <c:pt idx="21">
                  <c:v>406.464</c:v>
                </c:pt>
                <c:pt idx="22">
                  <c:v>412.303</c:v>
                </c:pt>
                <c:pt idx="23">
                  <c:v>420.476</c:v>
                </c:pt>
              </c:numCache>
            </c:numRef>
          </c:val>
          <c:extLst xmlns:c16r2="http://schemas.microsoft.com/office/drawing/2015/06/chart">
            <c:ext xmlns:c16="http://schemas.microsoft.com/office/drawing/2014/chart" uri="{C3380CC4-5D6E-409C-BE32-E72D297353CC}">
              <c16:uniqueId val="{0000000C-DE12-484A-ACDB-0D3CDB224C15}"/>
            </c:ext>
          </c:extLst>
        </c:ser>
        <c:ser>
          <c:idx val="14"/>
          <c:order val="13"/>
          <c:tx>
            <c:strRef>
              <c:f>Sheet2!$A$15</c:f>
              <c:strCache>
                <c:ptCount val="1"/>
                <c:pt idx="0">
                  <c:v>Ages 65-69</c:v>
                </c:pt>
              </c:strCache>
            </c:strRef>
          </c:tx>
          <c:spPr>
            <a:solidFill>
              <a:srgbClr val="EE7827"/>
            </a:solidFill>
          </c:spPr>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Sheet2!$B$15:$Y$15</c:f>
              <c:numCache>
                <c:formatCode>General</c:formatCode>
                <c:ptCount val="24"/>
                <c:pt idx="0">
                  <c:v>247.12100000000001</c:v>
                </c:pt>
                <c:pt idx="1">
                  <c:v>252.202</c:v>
                </c:pt>
                <c:pt idx="2">
                  <c:v>259.33699999999999</c:v>
                </c:pt>
                <c:pt idx="3">
                  <c:v>268.03500000000003</c:v>
                </c:pt>
                <c:pt idx="4">
                  <c:v>276.98599999999999</c:v>
                </c:pt>
                <c:pt idx="5">
                  <c:v>288.84199999999998</c:v>
                </c:pt>
                <c:pt idx="6">
                  <c:v>299.17200000000003</c:v>
                </c:pt>
                <c:pt idx="7">
                  <c:v>309.38799999999998</c:v>
                </c:pt>
                <c:pt idx="8">
                  <c:v>319.53300000000002</c:v>
                </c:pt>
                <c:pt idx="9">
                  <c:v>329.315</c:v>
                </c:pt>
                <c:pt idx="10">
                  <c:v>337.05799999999999</c:v>
                </c:pt>
                <c:pt idx="11">
                  <c:v>345.291</c:v>
                </c:pt>
                <c:pt idx="12">
                  <c:v>354.233</c:v>
                </c:pt>
                <c:pt idx="13">
                  <c:v>361.11500000000001</c:v>
                </c:pt>
                <c:pt idx="14">
                  <c:v>364.76900000000001</c:v>
                </c:pt>
                <c:pt idx="15">
                  <c:v>366.35700000000003</c:v>
                </c:pt>
                <c:pt idx="16">
                  <c:v>367.68799999999999</c:v>
                </c:pt>
                <c:pt idx="17">
                  <c:v>368.983</c:v>
                </c:pt>
                <c:pt idx="18">
                  <c:v>375.613</c:v>
                </c:pt>
                <c:pt idx="19">
                  <c:v>386.786</c:v>
                </c:pt>
                <c:pt idx="20">
                  <c:v>394.48700000000002</c:v>
                </c:pt>
                <c:pt idx="21">
                  <c:v>398.16199999999998</c:v>
                </c:pt>
                <c:pt idx="22">
                  <c:v>396.65600000000001</c:v>
                </c:pt>
                <c:pt idx="23">
                  <c:v>391.351</c:v>
                </c:pt>
              </c:numCache>
            </c:numRef>
          </c:val>
          <c:extLst xmlns:c16r2="http://schemas.microsoft.com/office/drawing/2015/06/chart">
            <c:ext xmlns:c16="http://schemas.microsoft.com/office/drawing/2014/chart" uri="{C3380CC4-5D6E-409C-BE32-E72D297353CC}">
              <c16:uniqueId val="{0000000D-DE12-484A-ACDB-0D3CDB224C15}"/>
            </c:ext>
          </c:extLst>
        </c:ser>
        <c:ser>
          <c:idx val="15"/>
          <c:order val="14"/>
          <c:tx>
            <c:strRef>
              <c:f>Sheet2!$A$16</c:f>
              <c:strCache>
                <c:ptCount val="1"/>
                <c:pt idx="0">
                  <c:v>Ages 70-74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Sheet2!$B$16:$Y$16</c:f>
              <c:numCache>
                <c:formatCode>General</c:formatCode>
                <c:ptCount val="24"/>
                <c:pt idx="0">
                  <c:v>174.601</c:v>
                </c:pt>
                <c:pt idx="1">
                  <c:v>186.07499999999999</c:v>
                </c:pt>
                <c:pt idx="2">
                  <c:v>197.87799999999999</c:v>
                </c:pt>
                <c:pt idx="3">
                  <c:v>210.005</c:v>
                </c:pt>
                <c:pt idx="4">
                  <c:v>222.15299999999999</c:v>
                </c:pt>
                <c:pt idx="5">
                  <c:v>223.404</c:v>
                </c:pt>
                <c:pt idx="6">
                  <c:v>228.21100000000001</c:v>
                </c:pt>
                <c:pt idx="7">
                  <c:v>234.84399999999999</c:v>
                </c:pt>
                <c:pt idx="8">
                  <c:v>242.952</c:v>
                </c:pt>
                <c:pt idx="9">
                  <c:v>251.185</c:v>
                </c:pt>
                <c:pt idx="10">
                  <c:v>262.04500000000002</c:v>
                </c:pt>
                <c:pt idx="11">
                  <c:v>271.50200000000001</c:v>
                </c:pt>
                <c:pt idx="12">
                  <c:v>280.87599999999998</c:v>
                </c:pt>
                <c:pt idx="13">
                  <c:v>290.21699999999998</c:v>
                </c:pt>
                <c:pt idx="14">
                  <c:v>299.16899999999998</c:v>
                </c:pt>
                <c:pt idx="15">
                  <c:v>306.30599999999998</c:v>
                </c:pt>
                <c:pt idx="16">
                  <c:v>313.88099999999997</c:v>
                </c:pt>
                <c:pt idx="17">
                  <c:v>322.14299999999997</c:v>
                </c:pt>
                <c:pt idx="18">
                  <c:v>328.476</c:v>
                </c:pt>
                <c:pt idx="19">
                  <c:v>331.75299999999999</c:v>
                </c:pt>
                <c:pt idx="20">
                  <c:v>333.24799999999999</c:v>
                </c:pt>
                <c:pt idx="21">
                  <c:v>334.56299999999999</c:v>
                </c:pt>
                <c:pt idx="22">
                  <c:v>335.971</c:v>
                </c:pt>
                <c:pt idx="23">
                  <c:v>342.39</c:v>
                </c:pt>
              </c:numCache>
            </c:numRef>
          </c:val>
          <c:extLst xmlns:c16r2="http://schemas.microsoft.com/office/drawing/2015/06/chart">
            <c:ext xmlns:c16="http://schemas.microsoft.com/office/drawing/2014/chart" uri="{C3380CC4-5D6E-409C-BE32-E72D297353CC}">
              <c16:uniqueId val="{0000000E-DE12-484A-ACDB-0D3CDB224C15}"/>
            </c:ext>
          </c:extLst>
        </c:ser>
        <c:ser>
          <c:idx val="16"/>
          <c:order val="15"/>
          <c:tx>
            <c:strRef>
              <c:f>Sheet2!$A$17</c:f>
              <c:strCache>
                <c:ptCount val="1"/>
                <c:pt idx="0">
                  <c:v>Ages 75-79</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Sheet2!$B$17:$Y$17</c:f>
              <c:numCache>
                <c:formatCode>General</c:formatCode>
                <c:ptCount val="24"/>
                <c:pt idx="0">
                  <c:v>107.38</c:v>
                </c:pt>
                <c:pt idx="1">
                  <c:v>116.342</c:v>
                </c:pt>
                <c:pt idx="2">
                  <c:v>123.804</c:v>
                </c:pt>
                <c:pt idx="3">
                  <c:v>130.679</c:v>
                </c:pt>
                <c:pt idx="4">
                  <c:v>136.58799999999999</c:v>
                </c:pt>
                <c:pt idx="5">
                  <c:v>152.09800000000001</c:v>
                </c:pt>
                <c:pt idx="6">
                  <c:v>162.20500000000001</c:v>
                </c:pt>
                <c:pt idx="7">
                  <c:v>172.56100000000001</c:v>
                </c:pt>
                <c:pt idx="8">
                  <c:v>183.16399999999999</c:v>
                </c:pt>
                <c:pt idx="9">
                  <c:v>193.649</c:v>
                </c:pt>
                <c:pt idx="10">
                  <c:v>194.905</c:v>
                </c:pt>
                <c:pt idx="11">
                  <c:v>199.363</c:v>
                </c:pt>
                <c:pt idx="12">
                  <c:v>205.39500000000001</c:v>
                </c:pt>
                <c:pt idx="13">
                  <c:v>212.78100000000001</c:v>
                </c:pt>
                <c:pt idx="14">
                  <c:v>220.16900000000001</c:v>
                </c:pt>
                <c:pt idx="15">
                  <c:v>229.83600000000001</c:v>
                </c:pt>
                <c:pt idx="16">
                  <c:v>238.27699999999999</c:v>
                </c:pt>
                <c:pt idx="17">
                  <c:v>246.642</c:v>
                </c:pt>
                <c:pt idx="18">
                  <c:v>255.03800000000001</c:v>
                </c:pt>
                <c:pt idx="19">
                  <c:v>263.02300000000002</c:v>
                </c:pt>
                <c:pt idx="20">
                  <c:v>269.46899999999999</c:v>
                </c:pt>
                <c:pt idx="21">
                  <c:v>276.27699999999999</c:v>
                </c:pt>
                <c:pt idx="22">
                  <c:v>283.75200000000001</c:v>
                </c:pt>
                <c:pt idx="23">
                  <c:v>289.49799999999999</c:v>
                </c:pt>
              </c:numCache>
            </c:numRef>
          </c:val>
          <c:extLst xmlns:c16r2="http://schemas.microsoft.com/office/drawing/2015/06/chart">
            <c:ext xmlns:c16="http://schemas.microsoft.com/office/drawing/2014/chart" uri="{C3380CC4-5D6E-409C-BE32-E72D297353CC}">
              <c16:uniqueId val="{0000000F-DE12-484A-ACDB-0D3CDB224C15}"/>
            </c:ext>
          </c:extLst>
        </c:ser>
        <c:ser>
          <c:idx val="17"/>
          <c:order val="16"/>
          <c:tx>
            <c:strRef>
              <c:f>Sheet2!$A$18</c:f>
              <c:strCache>
                <c:ptCount val="1"/>
                <c:pt idx="0">
                  <c:v>Ages 80-84</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Sheet2!$B$18:$Y$18</c:f>
              <c:numCache>
                <c:formatCode>General</c:formatCode>
                <c:ptCount val="24"/>
                <c:pt idx="0">
                  <c:v>67.376000000000005</c:v>
                </c:pt>
                <c:pt idx="1">
                  <c:v>70.355000000000004</c:v>
                </c:pt>
                <c:pt idx="2">
                  <c:v>74.001999999999995</c:v>
                </c:pt>
                <c:pt idx="3">
                  <c:v>77.867999999999995</c:v>
                </c:pt>
                <c:pt idx="4">
                  <c:v>82.037000000000006</c:v>
                </c:pt>
                <c:pt idx="5">
                  <c:v>86.971000000000004</c:v>
                </c:pt>
                <c:pt idx="6">
                  <c:v>94.411000000000001</c:v>
                </c:pt>
                <c:pt idx="7">
                  <c:v>100.557</c:v>
                </c:pt>
                <c:pt idx="8">
                  <c:v>106.23</c:v>
                </c:pt>
                <c:pt idx="9">
                  <c:v>111.098</c:v>
                </c:pt>
                <c:pt idx="10">
                  <c:v>124.087</c:v>
                </c:pt>
                <c:pt idx="11">
                  <c:v>132.559</c:v>
                </c:pt>
                <c:pt idx="12">
                  <c:v>141.13900000000001</c:v>
                </c:pt>
                <c:pt idx="13">
                  <c:v>149.88999999999999</c:v>
                </c:pt>
                <c:pt idx="14">
                  <c:v>158.40799999999999</c:v>
                </c:pt>
                <c:pt idx="15">
                  <c:v>159.822</c:v>
                </c:pt>
                <c:pt idx="16">
                  <c:v>163.815</c:v>
                </c:pt>
                <c:pt idx="17">
                  <c:v>169.078</c:v>
                </c:pt>
                <c:pt idx="18">
                  <c:v>175.506</c:v>
                </c:pt>
                <c:pt idx="19">
                  <c:v>181.821</c:v>
                </c:pt>
                <c:pt idx="20">
                  <c:v>190.00899999999999</c:v>
                </c:pt>
                <c:pt idx="21">
                  <c:v>197.2</c:v>
                </c:pt>
                <c:pt idx="22">
                  <c:v>204.32</c:v>
                </c:pt>
                <c:pt idx="23">
                  <c:v>211.56399999999999</c:v>
                </c:pt>
              </c:numCache>
            </c:numRef>
          </c:val>
          <c:extLst xmlns:c16r2="http://schemas.microsoft.com/office/drawing/2015/06/chart">
            <c:ext xmlns:c16="http://schemas.microsoft.com/office/drawing/2014/chart" uri="{C3380CC4-5D6E-409C-BE32-E72D297353CC}">
              <c16:uniqueId val="{00000010-DE12-484A-ACDB-0D3CDB224C15}"/>
            </c:ext>
          </c:extLst>
        </c:ser>
        <c:ser>
          <c:idx val="18"/>
          <c:order val="17"/>
          <c:tx>
            <c:strRef>
              <c:f>Sheet2!$A$19</c:f>
              <c:strCache>
                <c:ptCount val="1"/>
                <c:pt idx="0">
                  <c:v>Ages 85+</c:v>
                </c:pt>
              </c:strCache>
            </c:strRef>
          </c:tx>
          <c:invertIfNegative val="0"/>
          <c:cat>
            <c:numRef>
              <c:f>Sheet2!$B$1:$Y$1</c:f>
              <c:numCache>
                <c:formatCode>General</c:formatCode>
                <c:ptCount val="2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pt idx="14">
                  <c:v>2031</c:v>
                </c:pt>
                <c:pt idx="15">
                  <c:v>2032</c:v>
                </c:pt>
                <c:pt idx="16">
                  <c:v>2033</c:v>
                </c:pt>
                <c:pt idx="17">
                  <c:v>2034</c:v>
                </c:pt>
                <c:pt idx="18">
                  <c:v>2035</c:v>
                </c:pt>
                <c:pt idx="19">
                  <c:v>2036</c:v>
                </c:pt>
                <c:pt idx="20">
                  <c:v>2037</c:v>
                </c:pt>
                <c:pt idx="21">
                  <c:v>2038</c:v>
                </c:pt>
                <c:pt idx="22">
                  <c:v>2039</c:v>
                </c:pt>
                <c:pt idx="23">
                  <c:v>2040</c:v>
                </c:pt>
              </c:numCache>
            </c:numRef>
          </c:cat>
          <c:val>
            <c:numRef>
              <c:f>Sheet2!$B$19:$Y$19</c:f>
              <c:numCache>
                <c:formatCode>General</c:formatCode>
                <c:ptCount val="24"/>
                <c:pt idx="0">
                  <c:v>72.613</c:v>
                </c:pt>
                <c:pt idx="1">
                  <c:v>75.207999999999998</c:v>
                </c:pt>
                <c:pt idx="2">
                  <c:v>77.677999999999997</c:v>
                </c:pt>
                <c:pt idx="3">
                  <c:v>80.918999999999997</c:v>
                </c:pt>
                <c:pt idx="4">
                  <c:v>84.003</c:v>
                </c:pt>
                <c:pt idx="5">
                  <c:v>87.192999999999998</c:v>
                </c:pt>
                <c:pt idx="6">
                  <c:v>90.882999999999996</c:v>
                </c:pt>
                <c:pt idx="7">
                  <c:v>94.971000000000004</c:v>
                </c:pt>
                <c:pt idx="8">
                  <c:v>99.805000000000007</c:v>
                </c:pt>
                <c:pt idx="9">
                  <c:v>104.747</c:v>
                </c:pt>
                <c:pt idx="10">
                  <c:v>110.33499999999999</c:v>
                </c:pt>
                <c:pt idx="11">
                  <c:v>118.167</c:v>
                </c:pt>
                <c:pt idx="12">
                  <c:v>125.249</c:v>
                </c:pt>
                <c:pt idx="13">
                  <c:v>132.47200000000001</c:v>
                </c:pt>
                <c:pt idx="14">
                  <c:v>139.13</c:v>
                </c:pt>
                <c:pt idx="15">
                  <c:v>152.434</c:v>
                </c:pt>
                <c:pt idx="16">
                  <c:v>163.83699999999999</c:v>
                </c:pt>
                <c:pt idx="17">
                  <c:v>174.63800000000001</c:v>
                </c:pt>
                <c:pt idx="18">
                  <c:v>185.589</c:v>
                </c:pt>
                <c:pt idx="19">
                  <c:v>195.85400000000001</c:v>
                </c:pt>
                <c:pt idx="20">
                  <c:v>205.68100000000001</c:v>
                </c:pt>
                <c:pt idx="21">
                  <c:v>215.982</c:v>
                </c:pt>
                <c:pt idx="22">
                  <c:v>226.76499999999999</c:v>
                </c:pt>
                <c:pt idx="23">
                  <c:v>238.53800000000001</c:v>
                </c:pt>
              </c:numCache>
            </c:numRef>
          </c:val>
          <c:extLst xmlns:c16r2="http://schemas.microsoft.com/office/drawing/2015/06/chart">
            <c:ext xmlns:c16="http://schemas.microsoft.com/office/drawing/2014/chart" uri="{C3380CC4-5D6E-409C-BE32-E72D297353CC}">
              <c16:uniqueId val="{00000011-DE12-484A-ACDB-0D3CDB224C15}"/>
            </c:ext>
          </c:extLst>
        </c:ser>
        <c:dLbls>
          <c:showLegendKey val="0"/>
          <c:showVal val="0"/>
          <c:showCatName val="0"/>
          <c:showSerName val="0"/>
          <c:showPercent val="0"/>
          <c:showBubbleSize val="0"/>
        </c:dLbls>
        <c:gapWidth val="70"/>
        <c:overlap val="100"/>
        <c:axId val="349711960"/>
        <c:axId val="349709216"/>
      </c:barChart>
      <c:catAx>
        <c:axId val="349711960"/>
        <c:scaling>
          <c:orientation val="minMax"/>
        </c:scaling>
        <c:delete val="0"/>
        <c:axPos val="b"/>
        <c:numFmt formatCode="General" sourceLinked="1"/>
        <c:majorTickMark val="out"/>
        <c:minorTickMark val="none"/>
        <c:tickLblPos val="nextTo"/>
        <c:txPr>
          <a:bodyPr/>
          <a:lstStyle/>
          <a:p>
            <a:pPr>
              <a:defRPr sz="900"/>
            </a:pPr>
            <a:endParaRPr lang="en-US"/>
          </a:p>
        </c:txPr>
        <c:crossAx val="349709216"/>
        <c:crosses val="autoZero"/>
        <c:auto val="1"/>
        <c:lblAlgn val="ctr"/>
        <c:lblOffset val="100"/>
        <c:noMultiLvlLbl val="0"/>
      </c:catAx>
      <c:valAx>
        <c:axId val="349709216"/>
        <c:scaling>
          <c:orientation val="minMax"/>
        </c:scaling>
        <c:delete val="0"/>
        <c:axPos val="l"/>
        <c:majorGridlines/>
        <c:numFmt formatCode="General" sourceLinked="1"/>
        <c:majorTickMark val="out"/>
        <c:minorTickMark val="none"/>
        <c:tickLblPos val="nextTo"/>
        <c:crossAx val="349711960"/>
        <c:crosses val="autoZero"/>
        <c:crossBetween val="between"/>
      </c:valAx>
    </c:plotArea>
    <c:legend>
      <c:legendPos val="r"/>
      <c:overlay val="0"/>
    </c:legend>
    <c:plotVisOnly val="1"/>
    <c:dispBlanksAs val="gap"/>
    <c:showDLblsOverMax val="0"/>
  </c:chart>
  <c:spPr>
    <a:solidFill>
      <a:schemeClr val="bg1"/>
    </a:solid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881695343637607E-2"/>
          <c:y val="0"/>
          <c:w val="0.53761580149703514"/>
          <c:h val="0.97755173871284406"/>
        </c:manualLayout>
      </c:layout>
      <c:pieChart>
        <c:varyColors val="1"/>
        <c:ser>
          <c:idx val="0"/>
          <c:order val="0"/>
          <c:tx>
            <c:strRef>
              <c:f>Sheet1!$B$1</c:f>
              <c:strCache>
                <c:ptCount val="1"/>
                <c:pt idx="0">
                  <c:v>What did you like most about travel training?</c:v>
                </c:pt>
              </c:strCache>
            </c:strRef>
          </c:tx>
          <c:explosion val="2"/>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1BC4-416B-9998-869E955DCF5C}"/>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1BC4-416B-9998-869E955DCF5C}"/>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1BC4-416B-9998-869E955DCF5C}"/>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1BC4-416B-9998-869E955DCF5C}"/>
              </c:ext>
            </c:extLst>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dLblPos val="inEnd"/>
            <c:showLegendKey val="0"/>
            <c:showVal val="0"/>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Sheet1!$A$2:$A$5</c:f>
              <c:strCache>
                <c:ptCount val="4"/>
                <c:pt idx="0">
                  <c:v>Everything </c:v>
                </c:pt>
                <c:pt idx="1">
                  <c:v>Learning something new</c:v>
                </c:pt>
                <c:pt idx="2">
                  <c:v>Meeting new people</c:v>
                </c:pt>
                <c:pt idx="3">
                  <c:v>Trainer was patient and thorough</c:v>
                </c:pt>
              </c:strCache>
            </c:strRef>
          </c:cat>
          <c:val>
            <c:numRef>
              <c:f>Sheet1!$B$2:$B$5</c:f>
              <c:numCache>
                <c:formatCode>General</c:formatCode>
                <c:ptCount val="4"/>
                <c:pt idx="0">
                  <c:v>2</c:v>
                </c:pt>
                <c:pt idx="1">
                  <c:v>6</c:v>
                </c:pt>
                <c:pt idx="2">
                  <c:v>1</c:v>
                </c:pt>
                <c:pt idx="3">
                  <c:v>7</c:v>
                </c:pt>
              </c:numCache>
            </c:numRef>
          </c:val>
          <c:extLst xmlns:c16r2="http://schemas.microsoft.com/office/drawing/2015/06/chart">
            <c:ext xmlns:c16="http://schemas.microsoft.com/office/drawing/2014/chart" uri="{C3380CC4-5D6E-409C-BE32-E72D297353CC}">
              <c16:uniqueId val="{00000000-408C-41E8-ACBE-BDF5490A3657}"/>
            </c:ext>
          </c:extLst>
        </c:ser>
        <c:dLbls>
          <c:showLegendKey val="0"/>
          <c:showVal val="0"/>
          <c:showCatName val="0"/>
          <c:showSerName val="0"/>
          <c:showPercent val="0"/>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30506950520075"/>
          <c:y val="2.8060326608944881E-2"/>
          <c:w val="0.54603127734033241"/>
          <c:h val="0.97193967339105514"/>
        </c:manualLayout>
      </c:layout>
      <c:pieChart>
        <c:varyColors val="1"/>
        <c:ser>
          <c:idx val="0"/>
          <c:order val="0"/>
          <c:tx>
            <c:strRef>
              <c:f>Sheet1!$B$1</c:f>
              <c:strCache>
                <c:ptCount val="1"/>
                <c:pt idx="0">
                  <c:v>What did you like least about travel training?</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6F7E-4A94-82A7-5FB2375F8A21}"/>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6F7E-4A94-82A7-5FB2375F8A21}"/>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6F7E-4A94-82A7-5FB2375F8A21}"/>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6F7E-4A94-82A7-5FB2375F8A21}"/>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6F7E-4A94-82A7-5FB2375F8A21}"/>
              </c:ext>
            </c:extLst>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Sheet1!$A$2:$A$6</c:f>
              <c:strCache>
                <c:ptCount val="5"/>
                <c:pt idx="0">
                  <c:v>No escalator</c:v>
                </c:pt>
                <c:pt idx="1">
                  <c:v>Nothing</c:v>
                </c:pt>
                <c:pt idx="2">
                  <c:v>Other people</c:v>
                </c:pt>
                <c:pt idx="3">
                  <c:v>The heat</c:v>
                </c:pt>
                <c:pt idx="4">
                  <c:v>The wait for the bus</c:v>
                </c:pt>
              </c:strCache>
            </c:strRef>
          </c:cat>
          <c:val>
            <c:numRef>
              <c:f>Sheet1!$B$2:$B$6</c:f>
              <c:numCache>
                <c:formatCode>General</c:formatCode>
                <c:ptCount val="5"/>
                <c:pt idx="0">
                  <c:v>1</c:v>
                </c:pt>
                <c:pt idx="1">
                  <c:v>8</c:v>
                </c:pt>
                <c:pt idx="2">
                  <c:v>1</c:v>
                </c:pt>
                <c:pt idx="3">
                  <c:v>3</c:v>
                </c:pt>
                <c:pt idx="4">
                  <c:v>1</c:v>
                </c:pt>
              </c:numCache>
            </c:numRef>
          </c:val>
          <c:extLst xmlns:c16r2="http://schemas.microsoft.com/office/drawing/2015/06/chart">
            <c:ext xmlns:c16="http://schemas.microsoft.com/office/drawing/2014/chart" uri="{C3380CC4-5D6E-409C-BE32-E72D297353CC}">
              <c16:uniqueId val="{00000000-CFEA-4038-AA79-465EEA7037E1}"/>
            </c:ext>
          </c:extLst>
        </c:ser>
        <c:dLbls>
          <c:showLegendKey val="0"/>
          <c:showVal val="0"/>
          <c:showCatName val="0"/>
          <c:showSerName val="0"/>
          <c:showPercent val="1"/>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048185683652494"/>
          <c:y val="9.3390075162433292E-2"/>
          <c:w val="0.59185387396011924"/>
          <c:h val="0.86095922760826382"/>
        </c:manualLayout>
      </c:layout>
      <c:pieChart>
        <c:varyColors val="1"/>
        <c:ser>
          <c:idx val="0"/>
          <c:order val="0"/>
          <c:explosion val="2"/>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007C-45A7-9CB3-BBDD91FF8EFB}"/>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007C-45A7-9CB3-BBDD91FF8EFB}"/>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007C-45A7-9CB3-BBDD91FF8EFB}"/>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'Enrollment Table'!$E$15:$E$17</c:f>
              <c:strCache>
                <c:ptCount val="3"/>
                <c:pt idx="0">
                  <c:v>Reduced Fare</c:v>
                </c:pt>
                <c:pt idx="1">
                  <c:v>Mobility</c:v>
                </c:pt>
                <c:pt idx="2">
                  <c:v>Full Fare</c:v>
                </c:pt>
              </c:strCache>
            </c:strRef>
          </c:cat>
          <c:val>
            <c:numRef>
              <c:f>'Enrollment Table'!$F$15:$F$17</c:f>
              <c:numCache>
                <c:formatCode>General</c:formatCode>
                <c:ptCount val="3"/>
                <c:pt idx="0">
                  <c:v>150</c:v>
                </c:pt>
                <c:pt idx="1">
                  <c:v>8</c:v>
                </c:pt>
                <c:pt idx="2">
                  <c:v>36</c:v>
                </c:pt>
              </c:numCache>
            </c:numRef>
          </c:val>
          <c:extLst xmlns:c16r2="http://schemas.microsoft.com/office/drawing/2015/06/chart">
            <c:ext xmlns:c16="http://schemas.microsoft.com/office/drawing/2014/chart" uri="{C3380CC4-5D6E-409C-BE32-E72D297353CC}">
              <c16:uniqueId val="{00000006-007C-45A7-9CB3-BBDD91FF8EFB}"/>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What</a:t>
            </a:r>
            <a:r>
              <a:rPr lang="en-US" baseline="0" dirty="0"/>
              <a:t> has kept you from using MARTA more frequently?</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0514605813162236E-2"/>
          <c:y val="0.12356375869621559"/>
          <c:w val="0.59784230096237967"/>
          <c:h val="0.79588410245510177"/>
        </c:manualLayout>
      </c:layout>
      <c:barChart>
        <c:barDir val="col"/>
        <c:grouping val="clustered"/>
        <c:varyColors val="0"/>
        <c:ser>
          <c:idx val="0"/>
          <c:order val="0"/>
          <c:tx>
            <c:strRef>
              <c:f>Sheet1!$B$1</c:f>
              <c:strCache>
                <c:ptCount val="1"/>
                <c:pt idx="0">
                  <c:v>I cannot afford to pay for a transit pass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Sheet1!$B$2</c:f>
              <c:numCache>
                <c:formatCode>General</c:formatCode>
                <c:ptCount val="1"/>
                <c:pt idx="0">
                  <c:v>49</c:v>
                </c:pt>
              </c:numCache>
            </c:numRef>
          </c:val>
          <c:extLst xmlns:c16r2="http://schemas.microsoft.com/office/drawing/2015/06/chart">
            <c:ext xmlns:c16="http://schemas.microsoft.com/office/drawing/2014/chart" uri="{C3380CC4-5D6E-409C-BE32-E72D297353CC}">
              <c16:uniqueId val="{00000000-98CD-434E-BF05-9A5B8DCF0566}"/>
            </c:ext>
          </c:extLst>
        </c:ser>
        <c:ser>
          <c:idx val="1"/>
          <c:order val="1"/>
          <c:tx>
            <c:strRef>
              <c:f>Sheet1!$C$1</c:f>
              <c:strCache>
                <c:ptCount val="1"/>
                <c:pt idx="0">
                  <c:v>Other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Sheet1!$C$2</c:f>
              <c:numCache>
                <c:formatCode>General</c:formatCode>
                <c:ptCount val="1"/>
                <c:pt idx="0">
                  <c:v>25</c:v>
                </c:pt>
              </c:numCache>
            </c:numRef>
          </c:val>
          <c:extLst xmlns:c16r2="http://schemas.microsoft.com/office/drawing/2015/06/chart">
            <c:ext xmlns:c16="http://schemas.microsoft.com/office/drawing/2014/chart" uri="{C3380CC4-5D6E-409C-BE32-E72D297353CC}">
              <c16:uniqueId val="{00000001-98CD-434E-BF05-9A5B8DCF0566}"/>
            </c:ext>
          </c:extLst>
        </c:ser>
        <c:ser>
          <c:idx val="2"/>
          <c:order val="2"/>
          <c:tx>
            <c:strRef>
              <c:f>Sheet1!$D$1</c:f>
              <c:strCache>
                <c:ptCount val="1"/>
                <c:pt idx="0">
                  <c:v>No one has taught me how to use buses and trains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Sheet1!$D$2</c:f>
              <c:numCache>
                <c:formatCode>General</c:formatCode>
                <c:ptCount val="1"/>
                <c:pt idx="0">
                  <c:v>4</c:v>
                </c:pt>
              </c:numCache>
            </c:numRef>
          </c:val>
          <c:extLst xmlns:c16r2="http://schemas.microsoft.com/office/drawing/2015/06/chart">
            <c:ext xmlns:c16="http://schemas.microsoft.com/office/drawing/2014/chart" uri="{C3380CC4-5D6E-409C-BE32-E72D297353CC}">
              <c16:uniqueId val="{00000002-98CD-434E-BF05-9A5B8DCF0566}"/>
            </c:ext>
          </c:extLst>
        </c:ser>
        <c:ser>
          <c:idx val="3"/>
          <c:order val="3"/>
          <c:tx>
            <c:strRef>
              <c:f>Sheet1!$E$1</c:f>
              <c:strCache>
                <c:ptCount val="1"/>
                <c:pt idx="0">
                  <c:v>I am bothered by crowds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Sheet1!$E$2</c:f>
              <c:numCache>
                <c:formatCode>General</c:formatCode>
                <c:ptCount val="1"/>
                <c:pt idx="0">
                  <c:v>3</c:v>
                </c:pt>
              </c:numCache>
            </c:numRef>
          </c:val>
          <c:extLst xmlns:c16r2="http://schemas.microsoft.com/office/drawing/2015/06/chart">
            <c:ext xmlns:c16="http://schemas.microsoft.com/office/drawing/2014/chart" uri="{C3380CC4-5D6E-409C-BE32-E72D297353CC}">
              <c16:uniqueId val="{00000003-98CD-434E-BF05-9A5B8DCF0566}"/>
            </c:ext>
          </c:extLst>
        </c:ser>
        <c:ser>
          <c:idx val="4"/>
          <c:order val="4"/>
          <c:tx>
            <c:strRef>
              <c:f>Sheet1!$F$1</c:f>
              <c:strCache>
                <c:ptCount val="1"/>
                <c:pt idx="0">
                  <c:v>I am afraid of getting lost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Sheet1!$F$2</c:f>
              <c:numCache>
                <c:formatCode>General</c:formatCode>
                <c:ptCount val="1"/>
                <c:pt idx="0">
                  <c:v>3</c:v>
                </c:pt>
              </c:numCache>
            </c:numRef>
          </c:val>
          <c:extLst xmlns:c16r2="http://schemas.microsoft.com/office/drawing/2015/06/chart">
            <c:ext xmlns:c16="http://schemas.microsoft.com/office/drawing/2014/chart" uri="{C3380CC4-5D6E-409C-BE32-E72D297353CC}">
              <c16:uniqueId val="{00000004-98CD-434E-BF05-9A5B8DCF0566}"/>
            </c:ext>
          </c:extLst>
        </c:ser>
        <c:dLbls>
          <c:dLblPos val="outEnd"/>
          <c:showLegendKey val="0"/>
          <c:showVal val="1"/>
          <c:showCatName val="0"/>
          <c:showSerName val="0"/>
          <c:showPercent val="0"/>
          <c:showBubbleSize val="0"/>
        </c:dLbls>
        <c:gapWidth val="219"/>
        <c:overlap val="-27"/>
        <c:axId val="348864064"/>
        <c:axId val="348860536"/>
      </c:barChart>
      <c:catAx>
        <c:axId val="34886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8860536"/>
        <c:crosses val="autoZero"/>
        <c:auto val="1"/>
        <c:lblAlgn val="ctr"/>
        <c:lblOffset val="100"/>
        <c:noMultiLvlLbl val="0"/>
      </c:catAx>
      <c:valAx>
        <c:axId val="348860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8864064"/>
        <c:crosses val="autoZero"/>
        <c:crossBetween val="between"/>
      </c:valAx>
      <c:spPr>
        <a:noFill/>
        <a:ln>
          <a:noFill/>
        </a:ln>
        <a:effectLst/>
      </c:spPr>
    </c:plotArea>
    <c:legend>
      <c:legendPos val="r"/>
      <c:layout>
        <c:manualLayout>
          <c:xMode val="edge"/>
          <c:yMode val="edge"/>
          <c:x val="0.65411190096402871"/>
          <c:y val="0.2311589820774054"/>
          <c:w val="0.34588809903597134"/>
          <c:h val="0.6267174521753713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What</a:t>
            </a:r>
            <a:r>
              <a:rPr lang="en-US" baseline="0" dirty="0"/>
              <a:t> has motivated you to use MARTA?</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5244604841061536E-2"/>
          <c:y val="0.12356375869621559"/>
          <c:w val="0.63278754654625813"/>
          <c:h val="0.79588410245510177"/>
        </c:manualLayout>
      </c:layout>
      <c:barChart>
        <c:barDir val="col"/>
        <c:grouping val="clustered"/>
        <c:varyColors val="0"/>
        <c:ser>
          <c:idx val="0"/>
          <c:order val="0"/>
          <c:tx>
            <c:strRef>
              <c:f>Sheet1!$B$1</c:f>
              <c:strCache>
                <c:ptCount val="1"/>
                <c:pt idx="0">
                  <c:v>I do not own a personal car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Sheet1!$B$2</c:f>
              <c:numCache>
                <c:formatCode>General</c:formatCode>
                <c:ptCount val="1"/>
                <c:pt idx="0">
                  <c:v>127</c:v>
                </c:pt>
              </c:numCache>
            </c:numRef>
          </c:val>
          <c:extLst xmlns:c16r2="http://schemas.microsoft.com/office/drawing/2015/06/chart">
            <c:ext xmlns:c16="http://schemas.microsoft.com/office/drawing/2014/chart" uri="{C3380CC4-5D6E-409C-BE32-E72D297353CC}">
              <c16:uniqueId val="{00000000-5677-4A68-AE2A-247923930ED8}"/>
            </c:ext>
          </c:extLst>
        </c:ser>
        <c:ser>
          <c:idx val="1"/>
          <c:order val="1"/>
          <c:tx>
            <c:strRef>
              <c:f>Sheet1!$C$1</c:f>
              <c:strCache>
                <c:ptCount val="1"/>
                <c:pt idx="0">
                  <c:v>Other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Sheet1!$C$2</c:f>
              <c:numCache>
                <c:formatCode>General</c:formatCode>
                <c:ptCount val="1"/>
                <c:pt idx="0">
                  <c:v>68</c:v>
                </c:pt>
              </c:numCache>
            </c:numRef>
          </c:val>
          <c:extLst xmlns:c16r2="http://schemas.microsoft.com/office/drawing/2015/06/chart">
            <c:ext xmlns:c16="http://schemas.microsoft.com/office/drawing/2014/chart" uri="{C3380CC4-5D6E-409C-BE32-E72D297353CC}">
              <c16:uniqueId val="{00000001-5677-4A68-AE2A-247923930ED8}"/>
            </c:ext>
          </c:extLst>
        </c:ser>
        <c:ser>
          <c:idx val="2"/>
          <c:order val="2"/>
          <c:tx>
            <c:strRef>
              <c:f>Sheet1!$D$1</c:f>
              <c:strCache>
                <c:ptCount val="1"/>
                <c:pt idx="0">
                  <c:v>Convenience/comfort/less stress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Sheet1!$D$2</c:f>
              <c:numCache>
                <c:formatCode>General</c:formatCode>
                <c:ptCount val="1"/>
                <c:pt idx="0">
                  <c:v>58</c:v>
                </c:pt>
              </c:numCache>
            </c:numRef>
          </c:val>
          <c:extLst xmlns:c16r2="http://schemas.microsoft.com/office/drawing/2015/06/chart">
            <c:ext xmlns:c16="http://schemas.microsoft.com/office/drawing/2014/chart" uri="{C3380CC4-5D6E-409C-BE32-E72D297353CC}">
              <c16:uniqueId val="{00000002-5677-4A68-AE2A-247923930ED8}"/>
            </c:ext>
          </c:extLst>
        </c:ser>
        <c:ser>
          <c:idx val="3"/>
          <c:order val="3"/>
          <c:tx>
            <c:strRef>
              <c:f>Sheet1!$E$1</c:f>
              <c:strCache>
                <c:ptCount val="1"/>
                <c:pt idx="0">
                  <c:v>Cost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Sheet1!$E$2</c:f>
              <c:numCache>
                <c:formatCode>General</c:formatCode>
                <c:ptCount val="1"/>
                <c:pt idx="0">
                  <c:v>46</c:v>
                </c:pt>
              </c:numCache>
            </c:numRef>
          </c:val>
          <c:extLst xmlns:c16r2="http://schemas.microsoft.com/office/drawing/2015/06/chart">
            <c:ext xmlns:c16="http://schemas.microsoft.com/office/drawing/2014/chart" uri="{C3380CC4-5D6E-409C-BE32-E72D297353CC}">
              <c16:uniqueId val="{00000003-5677-4A68-AE2A-247923930ED8}"/>
            </c:ext>
          </c:extLst>
        </c:ser>
        <c:ser>
          <c:idx val="4"/>
          <c:order val="4"/>
          <c:tx>
            <c:strRef>
              <c:f>Sheet1!$F$1</c:f>
              <c:strCache>
                <c:ptCount val="1"/>
                <c:pt idx="0">
                  <c:v>Bus/Train Convieniently located near my house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Sheet1!$F$2</c:f>
              <c:numCache>
                <c:formatCode>General</c:formatCode>
                <c:ptCount val="1"/>
                <c:pt idx="0">
                  <c:v>35</c:v>
                </c:pt>
              </c:numCache>
            </c:numRef>
          </c:val>
          <c:extLst xmlns:c16r2="http://schemas.microsoft.com/office/drawing/2015/06/chart">
            <c:ext xmlns:c16="http://schemas.microsoft.com/office/drawing/2014/chart" uri="{C3380CC4-5D6E-409C-BE32-E72D297353CC}">
              <c16:uniqueId val="{00000004-5677-4A68-AE2A-247923930ED8}"/>
            </c:ext>
          </c:extLst>
        </c:ser>
        <c:ser>
          <c:idx val="5"/>
          <c:order val="5"/>
          <c:tx>
            <c:strRef>
              <c:f>Sheet1!$G$1</c:f>
              <c:strCache>
                <c:ptCount val="1"/>
                <c:pt idx="0">
                  <c:v>Cannot Drive/Unlicensed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Sheet1!$G$2</c:f>
              <c:numCache>
                <c:formatCode>General</c:formatCode>
                <c:ptCount val="1"/>
                <c:pt idx="0">
                  <c:v>33</c:v>
                </c:pt>
              </c:numCache>
            </c:numRef>
          </c:val>
          <c:extLst xmlns:c16r2="http://schemas.microsoft.com/office/drawing/2015/06/chart">
            <c:ext xmlns:c16="http://schemas.microsoft.com/office/drawing/2014/chart" uri="{C3380CC4-5D6E-409C-BE32-E72D297353CC}">
              <c16:uniqueId val="{00000005-5677-4A68-AE2A-247923930ED8}"/>
            </c:ext>
          </c:extLst>
        </c:ser>
        <c:ser>
          <c:idx val="6"/>
          <c:order val="6"/>
          <c:tx>
            <c:strRef>
              <c:f>Sheet1!$H$1</c:f>
              <c:strCache>
                <c:ptCount val="1"/>
                <c:pt idx="0">
                  <c:v>Reduced Travel Time</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Sheet1!$H$2</c:f>
              <c:numCache>
                <c:formatCode>General</c:formatCode>
                <c:ptCount val="1"/>
                <c:pt idx="0">
                  <c:v>4</c:v>
                </c:pt>
              </c:numCache>
            </c:numRef>
          </c:val>
          <c:extLst xmlns:c16r2="http://schemas.microsoft.com/office/drawing/2015/06/chart">
            <c:ext xmlns:c16="http://schemas.microsoft.com/office/drawing/2014/chart" uri="{C3380CC4-5D6E-409C-BE32-E72D297353CC}">
              <c16:uniqueId val="{00000006-5677-4A68-AE2A-247923930ED8}"/>
            </c:ext>
          </c:extLst>
        </c:ser>
        <c:ser>
          <c:idx val="7"/>
          <c:order val="7"/>
          <c:tx>
            <c:strRef>
              <c:f>Sheet1!$I$1</c:f>
              <c:strCache>
                <c:ptCount val="1"/>
                <c:pt idx="0">
                  <c:v>Parking Concerns</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Sheet1!$I$2</c:f>
              <c:numCache>
                <c:formatCode>General</c:formatCode>
                <c:ptCount val="1"/>
                <c:pt idx="0">
                  <c:v>3</c:v>
                </c:pt>
              </c:numCache>
            </c:numRef>
          </c:val>
          <c:extLst xmlns:c16r2="http://schemas.microsoft.com/office/drawing/2015/06/chart">
            <c:ext xmlns:c16="http://schemas.microsoft.com/office/drawing/2014/chart" uri="{C3380CC4-5D6E-409C-BE32-E72D297353CC}">
              <c16:uniqueId val="{00000007-5677-4A68-AE2A-247923930ED8}"/>
            </c:ext>
          </c:extLst>
        </c:ser>
        <c:ser>
          <c:idx val="8"/>
          <c:order val="8"/>
          <c:tx>
            <c:strRef>
              <c:f>Sheet1!$J$1</c:f>
              <c:strCache>
                <c:ptCount val="1"/>
                <c:pt idx="0">
                  <c:v>Environmental Concerns</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Sheet1!$J$2</c:f>
              <c:numCache>
                <c:formatCode>General</c:formatCode>
                <c:ptCount val="1"/>
                <c:pt idx="0">
                  <c:v>1</c:v>
                </c:pt>
              </c:numCache>
            </c:numRef>
          </c:val>
          <c:extLst xmlns:c16r2="http://schemas.microsoft.com/office/drawing/2015/06/chart">
            <c:ext xmlns:c16="http://schemas.microsoft.com/office/drawing/2014/chart" uri="{C3380CC4-5D6E-409C-BE32-E72D297353CC}">
              <c16:uniqueId val="{00000008-5677-4A68-AE2A-247923930ED8}"/>
            </c:ext>
          </c:extLst>
        </c:ser>
        <c:dLbls>
          <c:dLblPos val="outEnd"/>
          <c:showLegendKey val="0"/>
          <c:showVal val="1"/>
          <c:showCatName val="0"/>
          <c:showSerName val="0"/>
          <c:showPercent val="0"/>
          <c:showBubbleSize val="0"/>
        </c:dLbls>
        <c:gapWidth val="219"/>
        <c:overlap val="-27"/>
        <c:axId val="348864456"/>
        <c:axId val="348864848"/>
      </c:barChart>
      <c:catAx>
        <c:axId val="348864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8864848"/>
        <c:crosses val="autoZero"/>
        <c:auto val="1"/>
        <c:lblAlgn val="ctr"/>
        <c:lblOffset val="100"/>
        <c:noMultiLvlLbl val="0"/>
      </c:catAx>
      <c:valAx>
        <c:axId val="3488648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8864456"/>
        <c:crosses val="autoZero"/>
        <c:crossBetween val="between"/>
      </c:valAx>
      <c:spPr>
        <a:noFill/>
        <a:ln>
          <a:noFill/>
        </a:ln>
        <a:effectLst/>
      </c:spPr>
    </c:plotArea>
    <c:legend>
      <c:legendPos val="r"/>
      <c:layout>
        <c:manualLayout>
          <c:xMode val="edge"/>
          <c:yMode val="edge"/>
          <c:x val="0.71146101008800755"/>
          <c:y val="0.15248268710990345"/>
          <c:w val="0.27927980372296274"/>
          <c:h val="0.7840700421103752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 of Referrals by Month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 of Referrals </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Sheet1!$A$2:$A$10</c:f>
              <c:strCache>
                <c:ptCount val="9"/>
                <c:pt idx="0">
                  <c:v>May</c:v>
                </c:pt>
                <c:pt idx="1">
                  <c:v>Jun</c:v>
                </c:pt>
                <c:pt idx="2">
                  <c:v>Jul</c:v>
                </c:pt>
                <c:pt idx="3">
                  <c:v>Aug</c:v>
                </c:pt>
                <c:pt idx="4">
                  <c:v>Sep</c:v>
                </c:pt>
                <c:pt idx="5">
                  <c:v>Oct</c:v>
                </c:pt>
                <c:pt idx="6">
                  <c:v>Nov</c:v>
                </c:pt>
                <c:pt idx="7">
                  <c:v>Dec</c:v>
                </c:pt>
                <c:pt idx="8">
                  <c:v>Jan</c:v>
                </c:pt>
              </c:strCache>
            </c:strRef>
          </c:cat>
          <c:val>
            <c:numRef>
              <c:f>Sheet1!$B$2:$B$10</c:f>
              <c:numCache>
                <c:formatCode>General</c:formatCode>
                <c:ptCount val="9"/>
                <c:pt idx="0">
                  <c:v>6</c:v>
                </c:pt>
                <c:pt idx="1">
                  <c:v>15</c:v>
                </c:pt>
                <c:pt idx="2">
                  <c:v>9</c:v>
                </c:pt>
                <c:pt idx="3">
                  <c:v>21</c:v>
                </c:pt>
                <c:pt idx="4">
                  <c:v>15</c:v>
                </c:pt>
                <c:pt idx="5">
                  <c:v>15</c:v>
                </c:pt>
                <c:pt idx="6">
                  <c:v>58</c:v>
                </c:pt>
                <c:pt idx="7">
                  <c:v>30</c:v>
                </c:pt>
                <c:pt idx="8">
                  <c:v>73</c:v>
                </c:pt>
              </c:numCache>
            </c:numRef>
          </c:val>
          <c:smooth val="0"/>
          <c:extLst xmlns:c16r2="http://schemas.microsoft.com/office/drawing/2015/06/chart">
            <c:ext xmlns:c16="http://schemas.microsoft.com/office/drawing/2014/chart" uri="{C3380CC4-5D6E-409C-BE32-E72D297353CC}">
              <c16:uniqueId val="{00000000-ECCA-4EBB-B40B-93AF9D112B37}"/>
            </c:ext>
          </c:extLst>
        </c:ser>
        <c:dLbls>
          <c:dLblPos val="t"/>
          <c:showLegendKey val="0"/>
          <c:showVal val="1"/>
          <c:showCatName val="0"/>
          <c:showSerName val="0"/>
          <c:showPercent val="0"/>
          <c:showBubbleSize val="0"/>
        </c:dLbls>
        <c:smooth val="0"/>
        <c:axId val="349941496"/>
        <c:axId val="349946200"/>
      </c:lineChart>
      <c:catAx>
        <c:axId val="349941496"/>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Month</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9946200"/>
        <c:crosses val="autoZero"/>
        <c:auto val="1"/>
        <c:lblAlgn val="ctr"/>
        <c:lblOffset val="100"/>
        <c:noMultiLvlLbl val="0"/>
      </c:catAx>
      <c:valAx>
        <c:axId val="3499462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dirty="0"/>
                  <a:t># of Referrals</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9941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Beside healthcare appointments, what other destination or activities would you like to access using a MARTA bus or train? </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Sheet1!$B$2</c:f>
              <c:numCache>
                <c:formatCode>General</c:formatCode>
                <c:ptCount val="1"/>
                <c:pt idx="0">
                  <c:v>129</c:v>
                </c:pt>
              </c:numCache>
            </c:numRef>
          </c:val>
          <c:extLst xmlns:c16r2="http://schemas.microsoft.com/office/drawing/2015/06/chart">
            <c:ext xmlns:c16="http://schemas.microsoft.com/office/drawing/2014/chart" uri="{C3380CC4-5D6E-409C-BE32-E72D297353CC}">
              <c16:uniqueId val="{00000000-3788-40F3-B391-487C060BEB3D}"/>
            </c:ext>
          </c:extLst>
        </c:ser>
        <c:ser>
          <c:idx val="1"/>
          <c:order val="1"/>
          <c:tx>
            <c:strRef>
              <c:f>Sheet1!$C$1</c:f>
              <c:strCache>
                <c:ptCount val="1"/>
                <c:pt idx="0">
                  <c:v>Grocery Store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Sheet1!$C$2</c:f>
              <c:numCache>
                <c:formatCode>General</c:formatCode>
                <c:ptCount val="1"/>
                <c:pt idx="0">
                  <c:v>101</c:v>
                </c:pt>
              </c:numCache>
            </c:numRef>
          </c:val>
          <c:extLst xmlns:c16r2="http://schemas.microsoft.com/office/drawing/2015/06/chart">
            <c:ext xmlns:c16="http://schemas.microsoft.com/office/drawing/2014/chart" uri="{C3380CC4-5D6E-409C-BE32-E72D297353CC}">
              <c16:uniqueId val="{00000001-3788-40F3-B391-487C060BEB3D}"/>
            </c:ext>
          </c:extLst>
        </c:ser>
        <c:ser>
          <c:idx val="2"/>
          <c:order val="2"/>
          <c:tx>
            <c:strRef>
              <c:f>Sheet1!$D$1</c:f>
              <c:strCache>
                <c:ptCount val="1"/>
                <c:pt idx="0">
                  <c:v>Work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Sheet1!$D$2</c:f>
              <c:numCache>
                <c:formatCode>General</c:formatCode>
                <c:ptCount val="1"/>
                <c:pt idx="0">
                  <c:v>52</c:v>
                </c:pt>
              </c:numCache>
            </c:numRef>
          </c:val>
          <c:extLst xmlns:c16r2="http://schemas.microsoft.com/office/drawing/2015/06/chart">
            <c:ext xmlns:c16="http://schemas.microsoft.com/office/drawing/2014/chart" uri="{C3380CC4-5D6E-409C-BE32-E72D297353CC}">
              <c16:uniqueId val="{00000002-3788-40F3-B391-487C060BEB3D}"/>
            </c:ext>
          </c:extLst>
        </c:ser>
        <c:ser>
          <c:idx val="3"/>
          <c:order val="3"/>
          <c:tx>
            <c:strRef>
              <c:f>Sheet1!$E$1</c:f>
              <c:strCache>
                <c:ptCount val="1"/>
                <c:pt idx="0">
                  <c:v>Church </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Sheet1!$E$2</c:f>
              <c:numCache>
                <c:formatCode>General</c:formatCode>
                <c:ptCount val="1"/>
                <c:pt idx="0">
                  <c:v>39</c:v>
                </c:pt>
              </c:numCache>
            </c:numRef>
          </c:val>
          <c:extLst xmlns:c16r2="http://schemas.microsoft.com/office/drawing/2015/06/chart">
            <c:ext xmlns:c16="http://schemas.microsoft.com/office/drawing/2014/chart" uri="{C3380CC4-5D6E-409C-BE32-E72D297353CC}">
              <c16:uniqueId val="{00000003-3788-40F3-B391-487C060BEB3D}"/>
            </c:ext>
          </c:extLst>
        </c:ser>
        <c:ser>
          <c:idx val="4"/>
          <c:order val="4"/>
          <c:tx>
            <c:strRef>
              <c:f>Sheet1!$F$1</c:f>
              <c:strCache>
                <c:ptCount val="1"/>
                <c:pt idx="0">
                  <c:v>Pharmacy </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Sheet1!$F$2</c:f>
              <c:numCache>
                <c:formatCode>General</c:formatCode>
                <c:ptCount val="1"/>
                <c:pt idx="0">
                  <c:v>38</c:v>
                </c:pt>
              </c:numCache>
            </c:numRef>
          </c:val>
          <c:extLst xmlns:c16r2="http://schemas.microsoft.com/office/drawing/2015/06/chart">
            <c:ext xmlns:c16="http://schemas.microsoft.com/office/drawing/2014/chart" uri="{C3380CC4-5D6E-409C-BE32-E72D297353CC}">
              <c16:uniqueId val="{00000004-3788-40F3-B391-487C060BEB3D}"/>
            </c:ext>
          </c:extLst>
        </c:ser>
        <c:ser>
          <c:idx val="5"/>
          <c:order val="5"/>
          <c:tx>
            <c:strRef>
              <c:f>Sheet1!$G$1</c:f>
              <c:strCache>
                <c:ptCount val="1"/>
                <c:pt idx="0">
                  <c:v>Friends/Family/ Social Events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Sheet1!$G$2</c:f>
              <c:numCache>
                <c:formatCode>General</c:formatCode>
                <c:ptCount val="1"/>
                <c:pt idx="0">
                  <c:v>36</c:v>
                </c:pt>
              </c:numCache>
            </c:numRef>
          </c:val>
          <c:extLst xmlns:c16r2="http://schemas.microsoft.com/office/drawing/2015/06/chart">
            <c:ext xmlns:c16="http://schemas.microsoft.com/office/drawing/2014/chart" uri="{C3380CC4-5D6E-409C-BE32-E72D297353CC}">
              <c16:uniqueId val="{00000005-3788-40F3-B391-487C060BEB3D}"/>
            </c:ext>
          </c:extLst>
        </c:ser>
        <c:ser>
          <c:idx val="6"/>
          <c:order val="6"/>
          <c:tx>
            <c:strRef>
              <c:f>Sheet1!$H$1</c:f>
              <c:strCache>
                <c:ptCount val="1"/>
                <c:pt idx="0">
                  <c:v>School</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Sheet1!$H$2</c:f>
              <c:numCache>
                <c:formatCode>General</c:formatCode>
                <c:ptCount val="1"/>
                <c:pt idx="0">
                  <c:v>11</c:v>
                </c:pt>
              </c:numCache>
            </c:numRef>
          </c:val>
          <c:extLst xmlns:c16r2="http://schemas.microsoft.com/office/drawing/2015/06/chart">
            <c:ext xmlns:c16="http://schemas.microsoft.com/office/drawing/2014/chart" uri="{C3380CC4-5D6E-409C-BE32-E72D297353CC}">
              <c16:uniqueId val="{00000006-3788-40F3-B391-487C060BEB3D}"/>
            </c:ext>
          </c:extLst>
        </c:ser>
        <c:ser>
          <c:idx val="7"/>
          <c:order val="7"/>
          <c:tx>
            <c:strRef>
              <c:f>Sheet1!$I$1</c:f>
              <c:strCache>
                <c:ptCount val="1"/>
                <c:pt idx="0">
                  <c:v>Community Center</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 of Responses</c:v>
                </c:pt>
              </c:strCache>
            </c:strRef>
          </c:cat>
          <c:val>
            <c:numRef>
              <c:f>Sheet1!$I$2</c:f>
              <c:numCache>
                <c:formatCode>General</c:formatCode>
                <c:ptCount val="1"/>
                <c:pt idx="0">
                  <c:v>5</c:v>
                </c:pt>
              </c:numCache>
            </c:numRef>
          </c:val>
          <c:extLst xmlns:c16r2="http://schemas.microsoft.com/office/drawing/2015/06/chart">
            <c:ext xmlns:c16="http://schemas.microsoft.com/office/drawing/2014/chart" uri="{C3380CC4-5D6E-409C-BE32-E72D297353CC}">
              <c16:uniqueId val="{00000007-3788-40F3-B391-487C060BEB3D}"/>
            </c:ext>
          </c:extLst>
        </c:ser>
        <c:dLbls>
          <c:dLblPos val="outEnd"/>
          <c:showLegendKey val="0"/>
          <c:showVal val="1"/>
          <c:showCatName val="0"/>
          <c:showSerName val="0"/>
          <c:showPercent val="0"/>
          <c:showBubbleSize val="0"/>
        </c:dLbls>
        <c:gapWidth val="219"/>
        <c:overlap val="-27"/>
        <c:axId val="351182024"/>
        <c:axId val="351184768"/>
      </c:barChart>
      <c:catAx>
        <c:axId val="351182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51184768"/>
        <c:crosses val="autoZero"/>
        <c:auto val="1"/>
        <c:lblAlgn val="ctr"/>
        <c:lblOffset val="100"/>
        <c:noMultiLvlLbl val="0"/>
      </c:catAx>
      <c:valAx>
        <c:axId val="3511847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11820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CDC</a:t>
            </a:r>
            <a:r>
              <a:rPr lang="en-US" baseline="0" dirty="0"/>
              <a:t> Health Related Quality of Life Survey</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Pre-R2W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General Health </c:v>
                </c:pt>
                <c:pt idx="1">
                  <c:v>Physical Health </c:v>
                </c:pt>
                <c:pt idx="2">
                  <c:v>Mental Health </c:v>
                </c:pt>
                <c:pt idx="3">
                  <c:v>Poor Health </c:v>
                </c:pt>
              </c:strCache>
            </c:strRef>
          </c:cat>
          <c:val>
            <c:numRef>
              <c:f>Sheet1!$B$2:$B$5</c:f>
              <c:numCache>
                <c:formatCode>General</c:formatCode>
                <c:ptCount val="4"/>
                <c:pt idx="0" formatCode="0.0">
                  <c:v>3.7857142857142856</c:v>
                </c:pt>
                <c:pt idx="1">
                  <c:v>14.5</c:v>
                </c:pt>
                <c:pt idx="2" formatCode="0.0">
                  <c:v>12.357142857142858</c:v>
                </c:pt>
                <c:pt idx="3" formatCode="0.0">
                  <c:v>11.857142857142858</c:v>
                </c:pt>
              </c:numCache>
            </c:numRef>
          </c:val>
          <c:extLst xmlns:c16r2="http://schemas.microsoft.com/office/drawing/2015/06/chart">
            <c:ext xmlns:c16="http://schemas.microsoft.com/office/drawing/2014/chart" uri="{C3380CC4-5D6E-409C-BE32-E72D297353CC}">
              <c16:uniqueId val="{00000000-EF07-487D-A5E9-BF58142A4C74}"/>
            </c:ext>
          </c:extLst>
        </c:ser>
        <c:ser>
          <c:idx val="1"/>
          <c:order val="1"/>
          <c:tx>
            <c:strRef>
              <c:f>Sheet1!$C$1</c:f>
              <c:strCache>
                <c:ptCount val="1"/>
                <c:pt idx="0">
                  <c:v>Post-R2W</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General Health </c:v>
                </c:pt>
                <c:pt idx="1">
                  <c:v>Physical Health </c:v>
                </c:pt>
                <c:pt idx="2">
                  <c:v>Mental Health </c:v>
                </c:pt>
                <c:pt idx="3">
                  <c:v>Poor Health </c:v>
                </c:pt>
              </c:strCache>
            </c:strRef>
          </c:cat>
          <c:val>
            <c:numRef>
              <c:f>Sheet1!$C$2:$C$5</c:f>
              <c:numCache>
                <c:formatCode>0.0</c:formatCode>
                <c:ptCount val="4"/>
                <c:pt idx="0">
                  <c:v>3.2142857142857144</c:v>
                </c:pt>
                <c:pt idx="1">
                  <c:v>8.1428571428571423</c:v>
                </c:pt>
                <c:pt idx="2">
                  <c:v>9.5714285714285712</c:v>
                </c:pt>
                <c:pt idx="3">
                  <c:v>5</c:v>
                </c:pt>
              </c:numCache>
            </c:numRef>
          </c:val>
          <c:extLst xmlns:c16r2="http://schemas.microsoft.com/office/drawing/2015/06/chart">
            <c:ext xmlns:c16="http://schemas.microsoft.com/office/drawing/2014/chart" uri="{C3380CC4-5D6E-409C-BE32-E72D297353CC}">
              <c16:uniqueId val="{00000001-EF07-487D-A5E9-BF58142A4C74}"/>
            </c:ext>
          </c:extLst>
        </c:ser>
        <c:dLbls>
          <c:dLblPos val="outEnd"/>
          <c:showLegendKey val="0"/>
          <c:showVal val="1"/>
          <c:showCatName val="0"/>
          <c:showSerName val="0"/>
          <c:showPercent val="0"/>
          <c:showBubbleSize val="0"/>
        </c:dLbls>
        <c:gapWidth val="219"/>
        <c:overlap val="-27"/>
        <c:axId val="351456456"/>
        <c:axId val="351449400"/>
      </c:barChart>
      <c:catAx>
        <c:axId val="351456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51449400"/>
        <c:crosses val="autoZero"/>
        <c:auto val="1"/>
        <c:lblAlgn val="ctr"/>
        <c:lblOffset val="100"/>
        <c:noMultiLvlLbl val="0"/>
      </c:catAx>
      <c:valAx>
        <c:axId val="3514494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1456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041D51-20B7-4733-9FBF-41C95E3FF983}" type="doc">
      <dgm:prSet loTypeId="urn:microsoft.com/office/officeart/2005/8/layout/matrix1" loCatId="matrix" qsTypeId="urn:microsoft.com/office/officeart/2005/8/quickstyle/simple1" qsCatId="simple" csTypeId="urn:microsoft.com/office/officeart/2005/8/colors/colorful1" csCatId="colorful" phldr="1"/>
      <dgm:spPr/>
      <dgm:t>
        <a:bodyPr/>
        <a:lstStyle/>
        <a:p>
          <a:endParaRPr lang="en-US"/>
        </a:p>
      </dgm:t>
    </dgm:pt>
    <dgm:pt modelId="{626D3057-4771-47CE-A126-D78F64900064}">
      <dgm:prSet phldrT="[Text]"/>
      <dgm:spPr/>
      <dgm:t>
        <a:bodyPr/>
        <a:lstStyle/>
        <a:p>
          <a:r>
            <a:rPr lang="en-US" dirty="0"/>
            <a:t>Health Issues Related to Poor Transportation</a:t>
          </a:r>
        </a:p>
      </dgm:t>
    </dgm:pt>
    <dgm:pt modelId="{F208D02D-EB77-4535-AB07-9D76CCB1EF75}" type="parTrans" cxnId="{CA4A60EE-3708-4012-A891-0AB34E852539}">
      <dgm:prSet/>
      <dgm:spPr/>
      <dgm:t>
        <a:bodyPr/>
        <a:lstStyle/>
        <a:p>
          <a:endParaRPr lang="en-US"/>
        </a:p>
      </dgm:t>
    </dgm:pt>
    <dgm:pt modelId="{C1BA9B42-BB90-468E-B9B2-2C3BF485F86B}" type="sibTrans" cxnId="{CA4A60EE-3708-4012-A891-0AB34E852539}">
      <dgm:prSet/>
      <dgm:spPr/>
      <dgm:t>
        <a:bodyPr/>
        <a:lstStyle/>
        <a:p>
          <a:endParaRPr lang="en-US"/>
        </a:p>
      </dgm:t>
    </dgm:pt>
    <dgm:pt modelId="{A4C62CD1-3D1F-4506-9C3E-61DFA484EAAC}">
      <dgm:prSet phldrT="[Text]"/>
      <dgm:spPr/>
      <dgm:t>
        <a:bodyPr/>
        <a:lstStyle/>
        <a:p>
          <a:r>
            <a:rPr lang="en-US" dirty="0"/>
            <a:t>Depression </a:t>
          </a:r>
        </a:p>
      </dgm:t>
    </dgm:pt>
    <dgm:pt modelId="{5261D2B4-98D4-44C1-A569-DE2764887310}" type="parTrans" cxnId="{F048820C-B812-4147-B124-D2080D70AAFD}">
      <dgm:prSet/>
      <dgm:spPr/>
      <dgm:t>
        <a:bodyPr/>
        <a:lstStyle/>
        <a:p>
          <a:endParaRPr lang="en-US"/>
        </a:p>
      </dgm:t>
    </dgm:pt>
    <dgm:pt modelId="{A0DCB35A-1E14-46F0-9571-A675C07EA946}" type="sibTrans" cxnId="{F048820C-B812-4147-B124-D2080D70AAFD}">
      <dgm:prSet/>
      <dgm:spPr/>
      <dgm:t>
        <a:bodyPr/>
        <a:lstStyle/>
        <a:p>
          <a:endParaRPr lang="en-US"/>
        </a:p>
      </dgm:t>
    </dgm:pt>
    <dgm:pt modelId="{C65B2858-A5F5-4CC3-A1F9-B0B9B1A7AF5F}">
      <dgm:prSet phldrT="[Text]"/>
      <dgm:spPr/>
      <dgm:t>
        <a:bodyPr/>
        <a:lstStyle/>
        <a:p>
          <a:r>
            <a:rPr lang="en-US" dirty="0"/>
            <a:t>Isolation</a:t>
          </a:r>
        </a:p>
      </dgm:t>
    </dgm:pt>
    <dgm:pt modelId="{B6E4BA0E-CD22-4481-B254-BECFD484B880}" type="parTrans" cxnId="{4817D8E0-AB38-48B6-80DE-2C62524D0C5F}">
      <dgm:prSet/>
      <dgm:spPr/>
      <dgm:t>
        <a:bodyPr/>
        <a:lstStyle/>
        <a:p>
          <a:endParaRPr lang="en-US"/>
        </a:p>
      </dgm:t>
    </dgm:pt>
    <dgm:pt modelId="{4C30968E-2ADE-4B1A-9CFD-5C608D0CF219}" type="sibTrans" cxnId="{4817D8E0-AB38-48B6-80DE-2C62524D0C5F}">
      <dgm:prSet/>
      <dgm:spPr/>
      <dgm:t>
        <a:bodyPr/>
        <a:lstStyle/>
        <a:p>
          <a:endParaRPr lang="en-US"/>
        </a:p>
      </dgm:t>
    </dgm:pt>
    <dgm:pt modelId="{A7AB2BE3-3F78-46A6-B991-23F7D202A6C6}">
      <dgm:prSet phldrT="[Text]"/>
      <dgm:spPr/>
      <dgm:t>
        <a:bodyPr/>
        <a:lstStyle/>
        <a:p>
          <a:r>
            <a:rPr lang="en-US" dirty="0"/>
            <a:t>Loneliness</a:t>
          </a:r>
        </a:p>
      </dgm:t>
    </dgm:pt>
    <dgm:pt modelId="{8D94BA87-0B3D-4DBB-BD92-159C32C0BFBB}" type="parTrans" cxnId="{AD627553-E5DD-4271-B24A-F92F7CA3F99A}">
      <dgm:prSet/>
      <dgm:spPr/>
      <dgm:t>
        <a:bodyPr/>
        <a:lstStyle/>
        <a:p>
          <a:endParaRPr lang="en-US"/>
        </a:p>
      </dgm:t>
    </dgm:pt>
    <dgm:pt modelId="{BA67A522-68F9-41E2-A313-700C5EB8E2E8}" type="sibTrans" cxnId="{AD627553-E5DD-4271-B24A-F92F7CA3F99A}">
      <dgm:prSet/>
      <dgm:spPr/>
      <dgm:t>
        <a:bodyPr/>
        <a:lstStyle/>
        <a:p>
          <a:endParaRPr lang="en-US"/>
        </a:p>
      </dgm:t>
    </dgm:pt>
    <dgm:pt modelId="{2CBB069C-4749-4D66-988E-617FC7A17D1A}">
      <dgm:prSet phldrT="[Text]"/>
      <dgm:spPr/>
      <dgm:t>
        <a:bodyPr/>
        <a:lstStyle/>
        <a:p>
          <a:r>
            <a:rPr lang="en-US" dirty="0"/>
            <a:t>Greater risk of injury or death as a result of a traffic crash</a:t>
          </a:r>
        </a:p>
      </dgm:t>
    </dgm:pt>
    <dgm:pt modelId="{6E55E93A-EDE5-4286-8913-1F77503E3C44}" type="parTrans" cxnId="{2AE959D6-F456-44DB-A7F4-AB818482885E}">
      <dgm:prSet/>
      <dgm:spPr/>
      <dgm:t>
        <a:bodyPr/>
        <a:lstStyle/>
        <a:p>
          <a:endParaRPr lang="en-US"/>
        </a:p>
      </dgm:t>
    </dgm:pt>
    <dgm:pt modelId="{E342B2BA-C0BB-4247-96C8-23727B2DD61F}" type="sibTrans" cxnId="{2AE959D6-F456-44DB-A7F4-AB818482885E}">
      <dgm:prSet/>
      <dgm:spPr/>
      <dgm:t>
        <a:bodyPr/>
        <a:lstStyle/>
        <a:p>
          <a:endParaRPr lang="en-US"/>
        </a:p>
      </dgm:t>
    </dgm:pt>
    <dgm:pt modelId="{F71AC96A-25C9-48C6-9D28-7A544932B480}" type="pres">
      <dgm:prSet presAssocID="{81041D51-20B7-4733-9FBF-41C95E3FF983}" presName="diagram" presStyleCnt="0">
        <dgm:presLayoutVars>
          <dgm:chMax val="1"/>
          <dgm:dir/>
          <dgm:animLvl val="ctr"/>
          <dgm:resizeHandles val="exact"/>
        </dgm:presLayoutVars>
      </dgm:prSet>
      <dgm:spPr/>
      <dgm:t>
        <a:bodyPr/>
        <a:lstStyle/>
        <a:p>
          <a:endParaRPr lang="en-US"/>
        </a:p>
      </dgm:t>
    </dgm:pt>
    <dgm:pt modelId="{969BA126-BBBB-47AB-A972-7150AB646D97}" type="pres">
      <dgm:prSet presAssocID="{81041D51-20B7-4733-9FBF-41C95E3FF983}" presName="matrix" presStyleCnt="0"/>
      <dgm:spPr/>
    </dgm:pt>
    <dgm:pt modelId="{0D0446E6-C9E5-4DFB-B4DB-3A69B8AF1540}" type="pres">
      <dgm:prSet presAssocID="{81041D51-20B7-4733-9FBF-41C95E3FF983}" presName="tile1" presStyleLbl="node1" presStyleIdx="0" presStyleCnt="4"/>
      <dgm:spPr/>
      <dgm:t>
        <a:bodyPr/>
        <a:lstStyle/>
        <a:p>
          <a:endParaRPr lang="en-US"/>
        </a:p>
      </dgm:t>
    </dgm:pt>
    <dgm:pt modelId="{CEB6D7A8-41D1-4987-BF81-4DDC48B52D25}" type="pres">
      <dgm:prSet presAssocID="{81041D51-20B7-4733-9FBF-41C95E3FF983}" presName="tile1text" presStyleLbl="node1" presStyleIdx="0" presStyleCnt="4">
        <dgm:presLayoutVars>
          <dgm:chMax val="0"/>
          <dgm:chPref val="0"/>
          <dgm:bulletEnabled val="1"/>
        </dgm:presLayoutVars>
      </dgm:prSet>
      <dgm:spPr/>
      <dgm:t>
        <a:bodyPr/>
        <a:lstStyle/>
        <a:p>
          <a:endParaRPr lang="en-US"/>
        </a:p>
      </dgm:t>
    </dgm:pt>
    <dgm:pt modelId="{F69800F0-A332-455B-ACD1-3D60FA58DCB6}" type="pres">
      <dgm:prSet presAssocID="{81041D51-20B7-4733-9FBF-41C95E3FF983}" presName="tile2" presStyleLbl="node1" presStyleIdx="1" presStyleCnt="4" custLinFactNeighborY="-3805"/>
      <dgm:spPr/>
      <dgm:t>
        <a:bodyPr/>
        <a:lstStyle/>
        <a:p>
          <a:endParaRPr lang="en-US"/>
        </a:p>
      </dgm:t>
    </dgm:pt>
    <dgm:pt modelId="{781CFFC3-E446-4C34-900D-A36BFC9A3514}" type="pres">
      <dgm:prSet presAssocID="{81041D51-20B7-4733-9FBF-41C95E3FF983}" presName="tile2text" presStyleLbl="node1" presStyleIdx="1" presStyleCnt="4">
        <dgm:presLayoutVars>
          <dgm:chMax val="0"/>
          <dgm:chPref val="0"/>
          <dgm:bulletEnabled val="1"/>
        </dgm:presLayoutVars>
      </dgm:prSet>
      <dgm:spPr/>
      <dgm:t>
        <a:bodyPr/>
        <a:lstStyle/>
        <a:p>
          <a:endParaRPr lang="en-US"/>
        </a:p>
      </dgm:t>
    </dgm:pt>
    <dgm:pt modelId="{AF6F4893-BF9B-40E6-8807-CCE0D56F2AD0}" type="pres">
      <dgm:prSet presAssocID="{81041D51-20B7-4733-9FBF-41C95E3FF983}" presName="tile3" presStyleLbl="node1" presStyleIdx="2" presStyleCnt="4"/>
      <dgm:spPr/>
      <dgm:t>
        <a:bodyPr/>
        <a:lstStyle/>
        <a:p>
          <a:endParaRPr lang="en-US"/>
        </a:p>
      </dgm:t>
    </dgm:pt>
    <dgm:pt modelId="{4DCC7AF0-E44B-40A9-A455-802992EC01CD}" type="pres">
      <dgm:prSet presAssocID="{81041D51-20B7-4733-9FBF-41C95E3FF983}" presName="tile3text" presStyleLbl="node1" presStyleIdx="2" presStyleCnt="4">
        <dgm:presLayoutVars>
          <dgm:chMax val="0"/>
          <dgm:chPref val="0"/>
          <dgm:bulletEnabled val="1"/>
        </dgm:presLayoutVars>
      </dgm:prSet>
      <dgm:spPr/>
      <dgm:t>
        <a:bodyPr/>
        <a:lstStyle/>
        <a:p>
          <a:endParaRPr lang="en-US"/>
        </a:p>
      </dgm:t>
    </dgm:pt>
    <dgm:pt modelId="{C3C87667-0164-4211-B875-67640253B4A6}" type="pres">
      <dgm:prSet presAssocID="{81041D51-20B7-4733-9FBF-41C95E3FF983}" presName="tile4" presStyleLbl="node1" presStyleIdx="3" presStyleCnt="4" custLinFactNeighborX="0" custLinFactNeighborY="0"/>
      <dgm:spPr/>
      <dgm:t>
        <a:bodyPr/>
        <a:lstStyle/>
        <a:p>
          <a:endParaRPr lang="en-US"/>
        </a:p>
      </dgm:t>
    </dgm:pt>
    <dgm:pt modelId="{8F292190-167E-4BDD-9E27-E00C9C2F0157}" type="pres">
      <dgm:prSet presAssocID="{81041D51-20B7-4733-9FBF-41C95E3FF983}" presName="tile4text" presStyleLbl="node1" presStyleIdx="3" presStyleCnt="4">
        <dgm:presLayoutVars>
          <dgm:chMax val="0"/>
          <dgm:chPref val="0"/>
          <dgm:bulletEnabled val="1"/>
        </dgm:presLayoutVars>
      </dgm:prSet>
      <dgm:spPr/>
      <dgm:t>
        <a:bodyPr/>
        <a:lstStyle/>
        <a:p>
          <a:endParaRPr lang="en-US"/>
        </a:p>
      </dgm:t>
    </dgm:pt>
    <dgm:pt modelId="{63BBF618-F7FE-4B13-9E63-626996CEBBA5}" type="pres">
      <dgm:prSet presAssocID="{81041D51-20B7-4733-9FBF-41C95E3FF983}" presName="centerTile" presStyleLbl="fgShp" presStyleIdx="0" presStyleCnt="1" custScaleX="111837" custScaleY="143057">
        <dgm:presLayoutVars>
          <dgm:chMax val="0"/>
          <dgm:chPref val="0"/>
        </dgm:presLayoutVars>
      </dgm:prSet>
      <dgm:spPr/>
      <dgm:t>
        <a:bodyPr/>
        <a:lstStyle/>
        <a:p>
          <a:endParaRPr lang="en-US"/>
        </a:p>
      </dgm:t>
    </dgm:pt>
  </dgm:ptLst>
  <dgm:cxnLst>
    <dgm:cxn modelId="{628AF54D-C654-432E-8B03-F11608B2F3AC}" type="presOf" srcId="{626D3057-4771-47CE-A126-D78F64900064}" destId="{63BBF618-F7FE-4B13-9E63-626996CEBBA5}" srcOrd="0" destOrd="0" presId="urn:microsoft.com/office/officeart/2005/8/layout/matrix1"/>
    <dgm:cxn modelId="{F048820C-B812-4147-B124-D2080D70AAFD}" srcId="{626D3057-4771-47CE-A126-D78F64900064}" destId="{A4C62CD1-3D1F-4506-9C3E-61DFA484EAAC}" srcOrd="0" destOrd="0" parTransId="{5261D2B4-98D4-44C1-A569-DE2764887310}" sibTransId="{A0DCB35A-1E14-46F0-9571-A675C07EA946}"/>
    <dgm:cxn modelId="{C2AFFC4F-9B52-4042-8E35-68809CD06061}" type="presOf" srcId="{2CBB069C-4749-4D66-988E-617FC7A17D1A}" destId="{8F292190-167E-4BDD-9E27-E00C9C2F0157}" srcOrd="1" destOrd="0" presId="urn:microsoft.com/office/officeart/2005/8/layout/matrix1"/>
    <dgm:cxn modelId="{E47DC436-CA9E-464C-8FC3-B9FA48C17BD1}" type="presOf" srcId="{C65B2858-A5F5-4CC3-A1F9-B0B9B1A7AF5F}" destId="{781CFFC3-E446-4C34-900D-A36BFC9A3514}" srcOrd="1" destOrd="0" presId="urn:microsoft.com/office/officeart/2005/8/layout/matrix1"/>
    <dgm:cxn modelId="{3F0D3564-651F-4A44-9A64-E8E382AD42CA}" type="presOf" srcId="{C65B2858-A5F5-4CC3-A1F9-B0B9B1A7AF5F}" destId="{F69800F0-A332-455B-ACD1-3D60FA58DCB6}" srcOrd="0" destOrd="0" presId="urn:microsoft.com/office/officeart/2005/8/layout/matrix1"/>
    <dgm:cxn modelId="{CA4A60EE-3708-4012-A891-0AB34E852539}" srcId="{81041D51-20B7-4733-9FBF-41C95E3FF983}" destId="{626D3057-4771-47CE-A126-D78F64900064}" srcOrd="0" destOrd="0" parTransId="{F208D02D-EB77-4535-AB07-9D76CCB1EF75}" sibTransId="{C1BA9B42-BB90-468E-B9B2-2C3BF485F86B}"/>
    <dgm:cxn modelId="{AD627553-E5DD-4271-B24A-F92F7CA3F99A}" srcId="{626D3057-4771-47CE-A126-D78F64900064}" destId="{A7AB2BE3-3F78-46A6-B991-23F7D202A6C6}" srcOrd="2" destOrd="0" parTransId="{8D94BA87-0B3D-4DBB-BD92-159C32C0BFBB}" sibTransId="{BA67A522-68F9-41E2-A313-700C5EB8E2E8}"/>
    <dgm:cxn modelId="{4DA905C2-8032-4C0D-9554-74C1401624E5}" type="presOf" srcId="{A4C62CD1-3D1F-4506-9C3E-61DFA484EAAC}" destId="{0D0446E6-C9E5-4DFB-B4DB-3A69B8AF1540}" srcOrd="0" destOrd="0" presId="urn:microsoft.com/office/officeart/2005/8/layout/matrix1"/>
    <dgm:cxn modelId="{2AE959D6-F456-44DB-A7F4-AB818482885E}" srcId="{626D3057-4771-47CE-A126-D78F64900064}" destId="{2CBB069C-4749-4D66-988E-617FC7A17D1A}" srcOrd="3" destOrd="0" parTransId="{6E55E93A-EDE5-4286-8913-1F77503E3C44}" sibTransId="{E342B2BA-C0BB-4247-96C8-23727B2DD61F}"/>
    <dgm:cxn modelId="{72B526FF-F6A5-4001-A124-EB64CA48186C}" type="presOf" srcId="{A7AB2BE3-3F78-46A6-B991-23F7D202A6C6}" destId="{AF6F4893-BF9B-40E6-8807-CCE0D56F2AD0}" srcOrd="0" destOrd="0" presId="urn:microsoft.com/office/officeart/2005/8/layout/matrix1"/>
    <dgm:cxn modelId="{5594F058-9F73-49E9-A36E-8B70171996EA}" type="presOf" srcId="{A7AB2BE3-3F78-46A6-B991-23F7D202A6C6}" destId="{4DCC7AF0-E44B-40A9-A455-802992EC01CD}" srcOrd="1" destOrd="0" presId="urn:microsoft.com/office/officeart/2005/8/layout/matrix1"/>
    <dgm:cxn modelId="{4817D8E0-AB38-48B6-80DE-2C62524D0C5F}" srcId="{626D3057-4771-47CE-A126-D78F64900064}" destId="{C65B2858-A5F5-4CC3-A1F9-B0B9B1A7AF5F}" srcOrd="1" destOrd="0" parTransId="{B6E4BA0E-CD22-4481-B254-BECFD484B880}" sibTransId="{4C30968E-2ADE-4B1A-9CFD-5C608D0CF219}"/>
    <dgm:cxn modelId="{ADB9A23E-4682-4536-8D07-A9BE069A705A}" type="presOf" srcId="{2CBB069C-4749-4D66-988E-617FC7A17D1A}" destId="{C3C87667-0164-4211-B875-67640253B4A6}" srcOrd="0" destOrd="0" presId="urn:microsoft.com/office/officeart/2005/8/layout/matrix1"/>
    <dgm:cxn modelId="{EBCE128F-DCC8-49EF-9A3A-1895BFF33A5D}" type="presOf" srcId="{81041D51-20B7-4733-9FBF-41C95E3FF983}" destId="{F71AC96A-25C9-48C6-9D28-7A544932B480}" srcOrd="0" destOrd="0" presId="urn:microsoft.com/office/officeart/2005/8/layout/matrix1"/>
    <dgm:cxn modelId="{C461B7D3-1577-4BB6-B4B6-95481BFDE849}" type="presOf" srcId="{A4C62CD1-3D1F-4506-9C3E-61DFA484EAAC}" destId="{CEB6D7A8-41D1-4987-BF81-4DDC48B52D25}" srcOrd="1" destOrd="0" presId="urn:microsoft.com/office/officeart/2005/8/layout/matrix1"/>
    <dgm:cxn modelId="{E7775A83-5047-437B-BE85-2E486AAB6327}" type="presParOf" srcId="{F71AC96A-25C9-48C6-9D28-7A544932B480}" destId="{969BA126-BBBB-47AB-A972-7150AB646D97}" srcOrd="0" destOrd="0" presId="urn:microsoft.com/office/officeart/2005/8/layout/matrix1"/>
    <dgm:cxn modelId="{F65F47D0-AEA0-4B66-84F3-A35287E5A2FF}" type="presParOf" srcId="{969BA126-BBBB-47AB-A972-7150AB646D97}" destId="{0D0446E6-C9E5-4DFB-B4DB-3A69B8AF1540}" srcOrd="0" destOrd="0" presId="urn:microsoft.com/office/officeart/2005/8/layout/matrix1"/>
    <dgm:cxn modelId="{5E07FF73-939D-4BB9-9B95-14955FCC4C7F}" type="presParOf" srcId="{969BA126-BBBB-47AB-A972-7150AB646D97}" destId="{CEB6D7A8-41D1-4987-BF81-4DDC48B52D25}" srcOrd="1" destOrd="0" presId="urn:microsoft.com/office/officeart/2005/8/layout/matrix1"/>
    <dgm:cxn modelId="{6E6415BD-6D1B-4EA1-AE3C-6AF23603FF18}" type="presParOf" srcId="{969BA126-BBBB-47AB-A972-7150AB646D97}" destId="{F69800F0-A332-455B-ACD1-3D60FA58DCB6}" srcOrd="2" destOrd="0" presId="urn:microsoft.com/office/officeart/2005/8/layout/matrix1"/>
    <dgm:cxn modelId="{EE782EC1-DFFD-463F-B9FA-7C443299BABD}" type="presParOf" srcId="{969BA126-BBBB-47AB-A972-7150AB646D97}" destId="{781CFFC3-E446-4C34-900D-A36BFC9A3514}" srcOrd="3" destOrd="0" presId="urn:microsoft.com/office/officeart/2005/8/layout/matrix1"/>
    <dgm:cxn modelId="{01F9C87D-017D-4199-B8E1-7EB45F23C404}" type="presParOf" srcId="{969BA126-BBBB-47AB-A972-7150AB646D97}" destId="{AF6F4893-BF9B-40E6-8807-CCE0D56F2AD0}" srcOrd="4" destOrd="0" presId="urn:microsoft.com/office/officeart/2005/8/layout/matrix1"/>
    <dgm:cxn modelId="{D9E5B511-C144-4613-AB15-DBC2635FC354}" type="presParOf" srcId="{969BA126-BBBB-47AB-A972-7150AB646D97}" destId="{4DCC7AF0-E44B-40A9-A455-802992EC01CD}" srcOrd="5" destOrd="0" presId="urn:microsoft.com/office/officeart/2005/8/layout/matrix1"/>
    <dgm:cxn modelId="{26D558FA-FA76-465F-A626-FCA2E57A2E4E}" type="presParOf" srcId="{969BA126-BBBB-47AB-A972-7150AB646D97}" destId="{C3C87667-0164-4211-B875-67640253B4A6}" srcOrd="6" destOrd="0" presId="urn:microsoft.com/office/officeart/2005/8/layout/matrix1"/>
    <dgm:cxn modelId="{D3BEE7E1-C737-48F3-AF85-7887C8401EF5}" type="presParOf" srcId="{969BA126-BBBB-47AB-A972-7150AB646D97}" destId="{8F292190-167E-4BDD-9E27-E00C9C2F0157}" srcOrd="7" destOrd="0" presId="urn:microsoft.com/office/officeart/2005/8/layout/matrix1"/>
    <dgm:cxn modelId="{139C84AC-DA3C-430E-8A06-141525675AF1}" type="presParOf" srcId="{F71AC96A-25C9-48C6-9D28-7A544932B480}" destId="{63BBF618-F7FE-4B13-9E63-626996CEBBA5}"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F23262-BDB6-440E-98D4-0F155FD6408C}"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CDF72A33-76FE-4C39-AD31-738E07BF7216}">
      <dgm:prSet phldrT="[Text]" custT="1"/>
      <dgm:spPr/>
      <dgm:t>
        <a:bodyPr/>
        <a:lstStyle/>
        <a:p>
          <a:r>
            <a:rPr lang="en-US" sz="2800" b="1" dirty="0"/>
            <a:t>Preventative Care</a:t>
          </a:r>
        </a:p>
      </dgm:t>
    </dgm:pt>
    <dgm:pt modelId="{379F1C1F-5A04-4AB2-A353-A385B65EE186}" type="parTrans" cxnId="{166F06C1-54C4-4989-A86C-1A2C2A177CB0}">
      <dgm:prSet/>
      <dgm:spPr/>
      <dgm:t>
        <a:bodyPr/>
        <a:lstStyle/>
        <a:p>
          <a:endParaRPr lang="en-US"/>
        </a:p>
      </dgm:t>
    </dgm:pt>
    <dgm:pt modelId="{FBFD6303-1314-45DE-86C4-B067CDA53B8B}" type="sibTrans" cxnId="{166F06C1-54C4-4989-A86C-1A2C2A177CB0}">
      <dgm:prSet/>
      <dgm:spPr/>
      <dgm:t>
        <a:bodyPr/>
        <a:lstStyle/>
        <a:p>
          <a:endParaRPr lang="en-US"/>
        </a:p>
      </dgm:t>
    </dgm:pt>
    <dgm:pt modelId="{33A49C6B-2000-4109-A47A-DB098485DDCD}">
      <dgm:prSet phldrT="[Text]" custT="1"/>
      <dgm:spPr/>
      <dgm:t>
        <a:bodyPr/>
        <a:lstStyle/>
        <a:p>
          <a:r>
            <a:rPr lang="en-US" sz="2800" b="1" dirty="0"/>
            <a:t>Medical</a:t>
          </a:r>
          <a:r>
            <a:rPr lang="en-US" sz="2500" b="1" dirty="0"/>
            <a:t> </a:t>
          </a:r>
          <a:r>
            <a:rPr lang="en-US" sz="2800" b="1" dirty="0"/>
            <a:t>Emergencies</a:t>
          </a:r>
          <a:endParaRPr lang="en-US" sz="2500" b="1" dirty="0"/>
        </a:p>
      </dgm:t>
    </dgm:pt>
    <dgm:pt modelId="{3ABBC807-9B02-4CB2-A0CD-35A5EA590656}" type="parTrans" cxnId="{B3E5A6BA-87EC-4A54-B3F7-BF5F1CCB0BB6}">
      <dgm:prSet/>
      <dgm:spPr/>
      <dgm:t>
        <a:bodyPr/>
        <a:lstStyle/>
        <a:p>
          <a:endParaRPr lang="en-US"/>
        </a:p>
      </dgm:t>
    </dgm:pt>
    <dgm:pt modelId="{C58CAA1E-7D52-4BD5-8618-6B92184381AC}" type="sibTrans" cxnId="{B3E5A6BA-87EC-4A54-B3F7-BF5F1CCB0BB6}">
      <dgm:prSet/>
      <dgm:spPr/>
      <dgm:t>
        <a:bodyPr/>
        <a:lstStyle/>
        <a:p>
          <a:endParaRPr lang="en-US"/>
        </a:p>
      </dgm:t>
    </dgm:pt>
    <dgm:pt modelId="{3D389E6C-4E44-49D3-8584-A8F7188F91AA}" type="pres">
      <dgm:prSet presAssocID="{CCF23262-BDB6-440E-98D4-0F155FD6408C}" presName="compositeShape" presStyleCnt="0">
        <dgm:presLayoutVars>
          <dgm:chMax val="2"/>
          <dgm:dir/>
          <dgm:resizeHandles val="exact"/>
        </dgm:presLayoutVars>
      </dgm:prSet>
      <dgm:spPr/>
      <dgm:t>
        <a:bodyPr/>
        <a:lstStyle/>
        <a:p>
          <a:endParaRPr lang="en-US"/>
        </a:p>
      </dgm:t>
    </dgm:pt>
    <dgm:pt modelId="{53491FAD-F5BC-4B47-A803-4AEF27FC3856}" type="pres">
      <dgm:prSet presAssocID="{CCF23262-BDB6-440E-98D4-0F155FD6408C}" presName="divider" presStyleLbl="fgShp" presStyleIdx="0" presStyleCnt="1" custLinFactNeighborX="0" custLinFactNeighborY="-2829"/>
      <dgm:spPr/>
    </dgm:pt>
    <dgm:pt modelId="{6EA30EED-14AB-40EC-A5A4-CC63076E0050}" type="pres">
      <dgm:prSet presAssocID="{CDF72A33-76FE-4C39-AD31-738E07BF7216}" presName="downArrow" presStyleLbl="node1" presStyleIdx="0" presStyleCnt="2"/>
      <dgm:spPr/>
    </dgm:pt>
    <dgm:pt modelId="{5836E119-4B0D-451C-B1F3-BCE38914D0AC}" type="pres">
      <dgm:prSet presAssocID="{CDF72A33-76FE-4C39-AD31-738E07BF7216}" presName="downArrowText" presStyleLbl="revTx" presStyleIdx="0" presStyleCnt="2" custScaleX="167230">
        <dgm:presLayoutVars>
          <dgm:bulletEnabled val="1"/>
        </dgm:presLayoutVars>
      </dgm:prSet>
      <dgm:spPr/>
      <dgm:t>
        <a:bodyPr/>
        <a:lstStyle/>
        <a:p>
          <a:endParaRPr lang="en-US"/>
        </a:p>
      </dgm:t>
    </dgm:pt>
    <dgm:pt modelId="{FEA6018D-08F0-4A34-A718-7B785B1F8B8A}" type="pres">
      <dgm:prSet presAssocID="{33A49C6B-2000-4109-A47A-DB098485DDCD}" presName="upArrow" presStyleLbl="node1" presStyleIdx="1" presStyleCnt="2"/>
      <dgm:spPr/>
    </dgm:pt>
    <dgm:pt modelId="{CE68A78A-FE49-4836-9ED7-3922851F8E6D}" type="pres">
      <dgm:prSet presAssocID="{33A49C6B-2000-4109-A47A-DB098485DDCD}" presName="upArrowText" presStyleLbl="revTx" presStyleIdx="1" presStyleCnt="2" custScaleX="190783">
        <dgm:presLayoutVars>
          <dgm:bulletEnabled val="1"/>
        </dgm:presLayoutVars>
      </dgm:prSet>
      <dgm:spPr/>
      <dgm:t>
        <a:bodyPr/>
        <a:lstStyle/>
        <a:p>
          <a:endParaRPr lang="en-US"/>
        </a:p>
      </dgm:t>
    </dgm:pt>
  </dgm:ptLst>
  <dgm:cxnLst>
    <dgm:cxn modelId="{CE3BDA70-8336-4199-9695-9A6F74C6EA56}" type="presOf" srcId="{33A49C6B-2000-4109-A47A-DB098485DDCD}" destId="{CE68A78A-FE49-4836-9ED7-3922851F8E6D}" srcOrd="0" destOrd="0" presId="urn:microsoft.com/office/officeart/2005/8/layout/arrow3"/>
    <dgm:cxn modelId="{166F06C1-54C4-4989-A86C-1A2C2A177CB0}" srcId="{CCF23262-BDB6-440E-98D4-0F155FD6408C}" destId="{CDF72A33-76FE-4C39-AD31-738E07BF7216}" srcOrd="0" destOrd="0" parTransId="{379F1C1F-5A04-4AB2-A353-A385B65EE186}" sibTransId="{FBFD6303-1314-45DE-86C4-B067CDA53B8B}"/>
    <dgm:cxn modelId="{63A94F99-BC33-4A36-A149-1414B31DE5C1}" type="presOf" srcId="{CCF23262-BDB6-440E-98D4-0F155FD6408C}" destId="{3D389E6C-4E44-49D3-8584-A8F7188F91AA}" srcOrd="0" destOrd="0" presId="urn:microsoft.com/office/officeart/2005/8/layout/arrow3"/>
    <dgm:cxn modelId="{B3E5A6BA-87EC-4A54-B3F7-BF5F1CCB0BB6}" srcId="{CCF23262-BDB6-440E-98D4-0F155FD6408C}" destId="{33A49C6B-2000-4109-A47A-DB098485DDCD}" srcOrd="1" destOrd="0" parTransId="{3ABBC807-9B02-4CB2-A0CD-35A5EA590656}" sibTransId="{C58CAA1E-7D52-4BD5-8618-6B92184381AC}"/>
    <dgm:cxn modelId="{964C7D0C-AFC6-45CC-8EED-D302565A3D51}" type="presOf" srcId="{CDF72A33-76FE-4C39-AD31-738E07BF7216}" destId="{5836E119-4B0D-451C-B1F3-BCE38914D0AC}" srcOrd="0" destOrd="0" presId="urn:microsoft.com/office/officeart/2005/8/layout/arrow3"/>
    <dgm:cxn modelId="{29EFF4B4-0490-43B8-A9BC-67ECEBF48230}" type="presParOf" srcId="{3D389E6C-4E44-49D3-8584-A8F7188F91AA}" destId="{53491FAD-F5BC-4B47-A803-4AEF27FC3856}" srcOrd="0" destOrd="0" presId="urn:microsoft.com/office/officeart/2005/8/layout/arrow3"/>
    <dgm:cxn modelId="{5AEA00C9-A106-47A5-AF92-2EA115601FAE}" type="presParOf" srcId="{3D389E6C-4E44-49D3-8584-A8F7188F91AA}" destId="{6EA30EED-14AB-40EC-A5A4-CC63076E0050}" srcOrd="1" destOrd="0" presId="urn:microsoft.com/office/officeart/2005/8/layout/arrow3"/>
    <dgm:cxn modelId="{B689091A-DD1C-4E8A-87CA-EC120C98FE3C}" type="presParOf" srcId="{3D389E6C-4E44-49D3-8584-A8F7188F91AA}" destId="{5836E119-4B0D-451C-B1F3-BCE38914D0AC}" srcOrd="2" destOrd="0" presId="urn:microsoft.com/office/officeart/2005/8/layout/arrow3"/>
    <dgm:cxn modelId="{5C823F16-E142-4B3C-8610-A38C00C60CBB}" type="presParOf" srcId="{3D389E6C-4E44-49D3-8584-A8F7188F91AA}" destId="{FEA6018D-08F0-4A34-A718-7B785B1F8B8A}" srcOrd="3" destOrd="0" presId="urn:microsoft.com/office/officeart/2005/8/layout/arrow3"/>
    <dgm:cxn modelId="{7D603541-78FA-49D1-8716-A9D1CED8CFCB}" type="presParOf" srcId="{3D389E6C-4E44-49D3-8584-A8F7188F91AA}" destId="{CE68A78A-FE49-4836-9ED7-3922851F8E6D}"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B8E752-D299-499C-915F-3C13C5B0A4E2}"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EF1EEB07-5692-4ECA-9FC6-DA1BB86BC88E}">
      <dgm:prSet phldrT="[Text]" custT="1"/>
      <dgm:spPr/>
      <dgm:t>
        <a:bodyPr/>
        <a:lstStyle/>
        <a:p>
          <a:r>
            <a:rPr lang="en-US" sz="2400" b="1" dirty="0"/>
            <a:t>Individual Health Care Cost</a:t>
          </a:r>
        </a:p>
      </dgm:t>
    </dgm:pt>
    <dgm:pt modelId="{09C505F6-8F2D-47F7-B339-FD2701941FA6}" type="parTrans" cxnId="{9D58D4F9-80DA-4490-B321-814B2FCF5B5D}">
      <dgm:prSet/>
      <dgm:spPr/>
      <dgm:t>
        <a:bodyPr/>
        <a:lstStyle/>
        <a:p>
          <a:endParaRPr lang="en-US"/>
        </a:p>
      </dgm:t>
    </dgm:pt>
    <dgm:pt modelId="{2FEF9D97-10B9-4BDA-A4BC-6DC8F9617F20}" type="sibTrans" cxnId="{9D58D4F9-80DA-4490-B321-814B2FCF5B5D}">
      <dgm:prSet/>
      <dgm:spPr/>
      <dgm:t>
        <a:bodyPr/>
        <a:lstStyle/>
        <a:p>
          <a:endParaRPr lang="en-US"/>
        </a:p>
      </dgm:t>
    </dgm:pt>
    <dgm:pt modelId="{8347AE9B-FF73-4964-B49E-260707F9D307}">
      <dgm:prSet phldrT="[Text]" custT="1"/>
      <dgm:spPr/>
      <dgm:t>
        <a:bodyPr/>
        <a:lstStyle/>
        <a:p>
          <a:r>
            <a:rPr lang="en-US" sz="2400" b="1" dirty="0"/>
            <a:t>System-wide Health Care Cost</a:t>
          </a:r>
        </a:p>
      </dgm:t>
    </dgm:pt>
    <dgm:pt modelId="{C99FFF5E-3A92-4158-B007-D080C5A34FAD}" type="parTrans" cxnId="{E4B5F335-1C66-4FD1-AF84-CCB4ABCF4BFE}">
      <dgm:prSet/>
      <dgm:spPr/>
      <dgm:t>
        <a:bodyPr/>
        <a:lstStyle/>
        <a:p>
          <a:endParaRPr lang="en-US"/>
        </a:p>
      </dgm:t>
    </dgm:pt>
    <dgm:pt modelId="{65333F7C-007A-4BF9-AC57-E4C8D4D7728C}" type="sibTrans" cxnId="{E4B5F335-1C66-4FD1-AF84-CCB4ABCF4BFE}">
      <dgm:prSet/>
      <dgm:spPr/>
      <dgm:t>
        <a:bodyPr/>
        <a:lstStyle/>
        <a:p>
          <a:endParaRPr lang="en-US"/>
        </a:p>
      </dgm:t>
    </dgm:pt>
    <dgm:pt modelId="{05056AC6-31C8-4D14-BB3B-FA1DA4E458A1}" type="pres">
      <dgm:prSet presAssocID="{22B8E752-D299-499C-915F-3C13C5B0A4E2}" presName="compositeShape" presStyleCnt="0">
        <dgm:presLayoutVars>
          <dgm:chMax val="2"/>
          <dgm:dir/>
          <dgm:resizeHandles val="exact"/>
        </dgm:presLayoutVars>
      </dgm:prSet>
      <dgm:spPr/>
      <dgm:t>
        <a:bodyPr/>
        <a:lstStyle/>
        <a:p>
          <a:endParaRPr lang="en-US"/>
        </a:p>
      </dgm:t>
    </dgm:pt>
    <dgm:pt modelId="{0DD78DCE-A430-42B2-B42B-C4B463545E3D}" type="pres">
      <dgm:prSet presAssocID="{EF1EEB07-5692-4ECA-9FC6-DA1BB86BC88E}" presName="upArrow" presStyleLbl="node1" presStyleIdx="0" presStyleCnt="2" custScaleX="65895" custLinFactX="-43888" custLinFactNeighborX="-100000" custLinFactNeighborY="0"/>
      <dgm:spPr/>
    </dgm:pt>
    <dgm:pt modelId="{88E078BD-D742-4240-80B0-E1B092ABC185}" type="pres">
      <dgm:prSet presAssocID="{EF1EEB07-5692-4ECA-9FC6-DA1BB86BC88E}" presName="upArrowText" presStyleLbl="revTx" presStyleIdx="0" presStyleCnt="2" custFlipHor="1" custScaleX="49161" custLinFactNeighborX="-61613" custLinFactNeighborY="19494">
        <dgm:presLayoutVars>
          <dgm:chMax val="0"/>
          <dgm:bulletEnabled val="1"/>
        </dgm:presLayoutVars>
      </dgm:prSet>
      <dgm:spPr/>
      <dgm:t>
        <a:bodyPr/>
        <a:lstStyle/>
        <a:p>
          <a:endParaRPr lang="en-US"/>
        </a:p>
      </dgm:t>
    </dgm:pt>
    <dgm:pt modelId="{25784786-6847-498C-8A22-D794E3992929}" type="pres">
      <dgm:prSet presAssocID="{8347AE9B-FF73-4964-B49E-260707F9D307}" presName="downArrow" presStyleLbl="node1" presStyleIdx="1" presStyleCnt="2" custAng="10800000" custScaleX="67819" custLinFactX="143279" custLinFactY="-5408" custLinFactNeighborX="200000" custLinFactNeighborY="-100000"/>
      <dgm:spPr/>
    </dgm:pt>
    <dgm:pt modelId="{109DAC28-D417-475B-84CD-68E43F98CD8C}" type="pres">
      <dgm:prSet presAssocID="{8347AE9B-FF73-4964-B49E-260707F9D307}" presName="downArrowText" presStyleLbl="revTx" presStyleIdx="1" presStyleCnt="2" custScaleX="47323" custLinFactNeighborX="38364" custLinFactNeighborY="-84414">
        <dgm:presLayoutVars>
          <dgm:chMax val="0"/>
          <dgm:bulletEnabled val="1"/>
        </dgm:presLayoutVars>
      </dgm:prSet>
      <dgm:spPr/>
      <dgm:t>
        <a:bodyPr/>
        <a:lstStyle/>
        <a:p>
          <a:endParaRPr lang="en-US"/>
        </a:p>
      </dgm:t>
    </dgm:pt>
  </dgm:ptLst>
  <dgm:cxnLst>
    <dgm:cxn modelId="{98CE29D4-5349-42F0-83DF-2EC45F0134BA}" type="presOf" srcId="{EF1EEB07-5692-4ECA-9FC6-DA1BB86BC88E}" destId="{88E078BD-D742-4240-80B0-E1B092ABC185}" srcOrd="0" destOrd="0" presId="urn:microsoft.com/office/officeart/2005/8/layout/arrow4"/>
    <dgm:cxn modelId="{9D58D4F9-80DA-4490-B321-814B2FCF5B5D}" srcId="{22B8E752-D299-499C-915F-3C13C5B0A4E2}" destId="{EF1EEB07-5692-4ECA-9FC6-DA1BB86BC88E}" srcOrd="0" destOrd="0" parTransId="{09C505F6-8F2D-47F7-B339-FD2701941FA6}" sibTransId="{2FEF9D97-10B9-4BDA-A4BC-6DC8F9617F20}"/>
    <dgm:cxn modelId="{E4B5F335-1C66-4FD1-AF84-CCB4ABCF4BFE}" srcId="{22B8E752-D299-499C-915F-3C13C5B0A4E2}" destId="{8347AE9B-FF73-4964-B49E-260707F9D307}" srcOrd="1" destOrd="0" parTransId="{C99FFF5E-3A92-4158-B007-D080C5A34FAD}" sibTransId="{65333F7C-007A-4BF9-AC57-E4C8D4D7728C}"/>
    <dgm:cxn modelId="{C6BEAFDA-5790-40DE-899A-60BE627819B6}" type="presOf" srcId="{8347AE9B-FF73-4964-B49E-260707F9D307}" destId="{109DAC28-D417-475B-84CD-68E43F98CD8C}" srcOrd="0" destOrd="0" presId="urn:microsoft.com/office/officeart/2005/8/layout/arrow4"/>
    <dgm:cxn modelId="{88ACCB95-2A46-4824-8B64-A2F0D8174D30}" type="presOf" srcId="{22B8E752-D299-499C-915F-3C13C5B0A4E2}" destId="{05056AC6-31C8-4D14-BB3B-FA1DA4E458A1}" srcOrd="0" destOrd="0" presId="urn:microsoft.com/office/officeart/2005/8/layout/arrow4"/>
    <dgm:cxn modelId="{DB8D89EF-71E0-4CFE-86B6-F867C1F9FFEF}" type="presParOf" srcId="{05056AC6-31C8-4D14-BB3B-FA1DA4E458A1}" destId="{0DD78DCE-A430-42B2-B42B-C4B463545E3D}" srcOrd="0" destOrd="0" presId="urn:microsoft.com/office/officeart/2005/8/layout/arrow4"/>
    <dgm:cxn modelId="{55E9D6DD-A173-4A97-93EC-7DC2F7632BDB}" type="presParOf" srcId="{05056AC6-31C8-4D14-BB3B-FA1DA4E458A1}" destId="{88E078BD-D742-4240-80B0-E1B092ABC185}" srcOrd="1" destOrd="0" presId="urn:microsoft.com/office/officeart/2005/8/layout/arrow4"/>
    <dgm:cxn modelId="{3EFB407F-F8DD-48C3-8605-3880C8164E62}" type="presParOf" srcId="{05056AC6-31C8-4D14-BB3B-FA1DA4E458A1}" destId="{25784786-6847-498C-8A22-D794E3992929}" srcOrd="2" destOrd="0" presId="urn:microsoft.com/office/officeart/2005/8/layout/arrow4"/>
    <dgm:cxn modelId="{1AB85B8D-F79E-44B9-B939-92C363F0E478}" type="presParOf" srcId="{05056AC6-31C8-4D14-BB3B-FA1DA4E458A1}" destId="{109DAC28-D417-475B-84CD-68E43F98CD8C}" srcOrd="3" destOrd="0" presId="urn:microsoft.com/office/officeart/2005/8/layout/arrow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6FAB3B-FC48-42F7-AEF3-7CD8BB846F15}" type="doc">
      <dgm:prSet loTypeId="urn:microsoft.com/office/officeart/2016/7/layout/LinearBlockProcessNumbered" loCatId="process" qsTypeId="urn:microsoft.com/office/officeart/2005/8/quickstyle/simple3" qsCatId="simple" csTypeId="urn:microsoft.com/office/officeart/2005/8/colors/accent2_1" csCatId="accent2" phldr="1"/>
      <dgm:spPr/>
      <dgm:t>
        <a:bodyPr/>
        <a:lstStyle/>
        <a:p>
          <a:endParaRPr lang="en-US"/>
        </a:p>
      </dgm:t>
    </dgm:pt>
    <dgm:pt modelId="{BD48AF46-3A1E-4482-AE7A-C6D24D9AFD3A}">
      <dgm:prSet/>
      <dgm:spPr/>
      <dgm:t>
        <a:bodyPr/>
        <a:lstStyle/>
        <a:p>
          <a:r>
            <a:rPr lang="en-US"/>
            <a:t>Travel Training</a:t>
          </a:r>
        </a:p>
      </dgm:t>
    </dgm:pt>
    <dgm:pt modelId="{76132D29-C13F-4DCF-9AF0-1239D89AF4D7}" type="parTrans" cxnId="{7397DF35-10FF-4895-BCDD-326A50B105D4}">
      <dgm:prSet/>
      <dgm:spPr/>
      <dgm:t>
        <a:bodyPr/>
        <a:lstStyle/>
        <a:p>
          <a:endParaRPr lang="en-US"/>
        </a:p>
      </dgm:t>
    </dgm:pt>
    <dgm:pt modelId="{B375118D-3585-4779-B82B-35766E5B40DE}" type="sibTrans" cxnId="{7397DF35-10FF-4895-BCDD-326A50B105D4}">
      <dgm:prSet phldrT="1" phldr="0"/>
      <dgm:spPr/>
      <dgm:t>
        <a:bodyPr/>
        <a:lstStyle/>
        <a:p>
          <a:r>
            <a:rPr lang="en-US"/>
            <a:t>1</a:t>
          </a:r>
        </a:p>
      </dgm:t>
    </dgm:pt>
    <dgm:pt modelId="{247FACF7-0A19-4AE2-8615-A259A827F6A0}">
      <dgm:prSet/>
      <dgm:spPr/>
      <dgm:t>
        <a:bodyPr/>
        <a:lstStyle/>
        <a:p>
          <a:r>
            <a:rPr lang="en-US" dirty="0"/>
            <a:t>ADA Complementary Paratransit and/or Reduced Fare Enrollment Assistance</a:t>
          </a:r>
        </a:p>
      </dgm:t>
    </dgm:pt>
    <dgm:pt modelId="{61D1738D-48DF-4E12-B7DB-7CAF1EEBC593}" type="parTrans" cxnId="{F1DE15B8-137F-44B9-A128-829C44946458}">
      <dgm:prSet/>
      <dgm:spPr/>
      <dgm:t>
        <a:bodyPr/>
        <a:lstStyle/>
        <a:p>
          <a:endParaRPr lang="en-US"/>
        </a:p>
      </dgm:t>
    </dgm:pt>
    <dgm:pt modelId="{29F6F27E-CFDF-4B1F-B029-B5DE0312DB7D}" type="sibTrans" cxnId="{F1DE15B8-137F-44B9-A128-829C44946458}">
      <dgm:prSet phldrT="2" phldr="0"/>
      <dgm:spPr/>
      <dgm:t>
        <a:bodyPr/>
        <a:lstStyle/>
        <a:p>
          <a:r>
            <a:rPr lang="en-US"/>
            <a:t>2</a:t>
          </a:r>
        </a:p>
      </dgm:t>
    </dgm:pt>
    <dgm:pt modelId="{28CAEC5D-9300-4942-AB9F-67717DCE85AA}">
      <dgm:prSet/>
      <dgm:spPr/>
      <dgm:t>
        <a:bodyPr/>
        <a:lstStyle/>
        <a:p>
          <a:r>
            <a:rPr lang="en-US" dirty="0"/>
            <a:t>Complimentary MARTA Transit Passes</a:t>
          </a:r>
        </a:p>
      </dgm:t>
    </dgm:pt>
    <dgm:pt modelId="{C29E98DF-8CC1-47B7-BFF5-3FE1B1280F3D}" type="parTrans" cxnId="{ADF101D6-5975-4167-ACA5-7CD38B4138A3}">
      <dgm:prSet/>
      <dgm:spPr/>
      <dgm:t>
        <a:bodyPr/>
        <a:lstStyle/>
        <a:p>
          <a:endParaRPr lang="en-US"/>
        </a:p>
      </dgm:t>
    </dgm:pt>
    <dgm:pt modelId="{AC7345D7-759A-4672-8EEF-708D1E641932}" type="sibTrans" cxnId="{ADF101D6-5975-4167-ACA5-7CD38B4138A3}">
      <dgm:prSet phldrT="3" phldr="0"/>
      <dgm:spPr/>
      <dgm:t>
        <a:bodyPr/>
        <a:lstStyle/>
        <a:p>
          <a:r>
            <a:rPr lang="en-US"/>
            <a:t>3</a:t>
          </a:r>
        </a:p>
      </dgm:t>
    </dgm:pt>
    <dgm:pt modelId="{C278AF6F-22A0-462C-9F7D-EEBB3DF62403}" type="pres">
      <dgm:prSet presAssocID="{5B6FAB3B-FC48-42F7-AEF3-7CD8BB846F15}" presName="Name0" presStyleCnt="0">
        <dgm:presLayoutVars>
          <dgm:animLvl val="lvl"/>
          <dgm:resizeHandles val="exact"/>
        </dgm:presLayoutVars>
      </dgm:prSet>
      <dgm:spPr/>
      <dgm:t>
        <a:bodyPr/>
        <a:lstStyle/>
        <a:p>
          <a:endParaRPr lang="en-US"/>
        </a:p>
      </dgm:t>
    </dgm:pt>
    <dgm:pt modelId="{7CF17B76-238D-4A76-884F-F054E5DD6511}" type="pres">
      <dgm:prSet presAssocID="{BD48AF46-3A1E-4482-AE7A-C6D24D9AFD3A}" presName="compositeNode" presStyleCnt="0">
        <dgm:presLayoutVars>
          <dgm:bulletEnabled val="1"/>
        </dgm:presLayoutVars>
      </dgm:prSet>
      <dgm:spPr/>
    </dgm:pt>
    <dgm:pt modelId="{95D6FCBC-11BB-48BF-A6CD-861223EFDE8A}" type="pres">
      <dgm:prSet presAssocID="{BD48AF46-3A1E-4482-AE7A-C6D24D9AFD3A}" presName="bgRect" presStyleLbl="alignNode1" presStyleIdx="0" presStyleCnt="3"/>
      <dgm:spPr/>
      <dgm:t>
        <a:bodyPr/>
        <a:lstStyle/>
        <a:p>
          <a:endParaRPr lang="en-US"/>
        </a:p>
      </dgm:t>
    </dgm:pt>
    <dgm:pt modelId="{23DF7DE8-51C0-4C23-8A4B-6A88B2BD3C5A}" type="pres">
      <dgm:prSet presAssocID="{B375118D-3585-4779-B82B-35766E5B40DE}" presName="sibTransNodeRect" presStyleLbl="alignNode1" presStyleIdx="0" presStyleCnt="3">
        <dgm:presLayoutVars>
          <dgm:chMax val="0"/>
          <dgm:bulletEnabled val="1"/>
        </dgm:presLayoutVars>
      </dgm:prSet>
      <dgm:spPr/>
      <dgm:t>
        <a:bodyPr/>
        <a:lstStyle/>
        <a:p>
          <a:endParaRPr lang="en-US"/>
        </a:p>
      </dgm:t>
    </dgm:pt>
    <dgm:pt modelId="{6BF66C67-0EBD-433B-B8A7-703BBBDE3275}" type="pres">
      <dgm:prSet presAssocID="{BD48AF46-3A1E-4482-AE7A-C6D24D9AFD3A}" presName="nodeRect" presStyleLbl="alignNode1" presStyleIdx="0" presStyleCnt="3">
        <dgm:presLayoutVars>
          <dgm:bulletEnabled val="1"/>
        </dgm:presLayoutVars>
      </dgm:prSet>
      <dgm:spPr/>
      <dgm:t>
        <a:bodyPr/>
        <a:lstStyle/>
        <a:p>
          <a:endParaRPr lang="en-US"/>
        </a:p>
      </dgm:t>
    </dgm:pt>
    <dgm:pt modelId="{9DCA25A4-A0AC-430D-BA09-E89DB7373D7C}" type="pres">
      <dgm:prSet presAssocID="{B375118D-3585-4779-B82B-35766E5B40DE}" presName="sibTrans" presStyleCnt="0"/>
      <dgm:spPr/>
    </dgm:pt>
    <dgm:pt modelId="{DDD76934-B7FE-46C9-B928-F724B0F60B90}" type="pres">
      <dgm:prSet presAssocID="{247FACF7-0A19-4AE2-8615-A259A827F6A0}" presName="compositeNode" presStyleCnt="0">
        <dgm:presLayoutVars>
          <dgm:bulletEnabled val="1"/>
        </dgm:presLayoutVars>
      </dgm:prSet>
      <dgm:spPr/>
    </dgm:pt>
    <dgm:pt modelId="{58407A8D-4311-47E0-9E03-934E8A8DCB4C}" type="pres">
      <dgm:prSet presAssocID="{247FACF7-0A19-4AE2-8615-A259A827F6A0}" presName="bgRect" presStyleLbl="alignNode1" presStyleIdx="1" presStyleCnt="3"/>
      <dgm:spPr/>
      <dgm:t>
        <a:bodyPr/>
        <a:lstStyle/>
        <a:p>
          <a:endParaRPr lang="en-US"/>
        </a:p>
      </dgm:t>
    </dgm:pt>
    <dgm:pt modelId="{968C166C-111C-48D6-AAAC-60C70B013C74}" type="pres">
      <dgm:prSet presAssocID="{29F6F27E-CFDF-4B1F-B029-B5DE0312DB7D}" presName="sibTransNodeRect" presStyleLbl="alignNode1" presStyleIdx="1" presStyleCnt="3">
        <dgm:presLayoutVars>
          <dgm:chMax val="0"/>
          <dgm:bulletEnabled val="1"/>
        </dgm:presLayoutVars>
      </dgm:prSet>
      <dgm:spPr/>
      <dgm:t>
        <a:bodyPr/>
        <a:lstStyle/>
        <a:p>
          <a:endParaRPr lang="en-US"/>
        </a:p>
      </dgm:t>
    </dgm:pt>
    <dgm:pt modelId="{D5945834-414F-4E9D-BAEE-43EA1ADC06BF}" type="pres">
      <dgm:prSet presAssocID="{247FACF7-0A19-4AE2-8615-A259A827F6A0}" presName="nodeRect" presStyleLbl="alignNode1" presStyleIdx="1" presStyleCnt="3">
        <dgm:presLayoutVars>
          <dgm:bulletEnabled val="1"/>
        </dgm:presLayoutVars>
      </dgm:prSet>
      <dgm:spPr/>
      <dgm:t>
        <a:bodyPr/>
        <a:lstStyle/>
        <a:p>
          <a:endParaRPr lang="en-US"/>
        </a:p>
      </dgm:t>
    </dgm:pt>
    <dgm:pt modelId="{1C56EF4F-AD4F-40D1-B85E-24C16ED36A4D}" type="pres">
      <dgm:prSet presAssocID="{29F6F27E-CFDF-4B1F-B029-B5DE0312DB7D}" presName="sibTrans" presStyleCnt="0"/>
      <dgm:spPr/>
    </dgm:pt>
    <dgm:pt modelId="{29935355-0C53-4936-B34F-8A5DCD8E90FA}" type="pres">
      <dgm:prSet presAssocID="{28CAEC5D-9300-4942-AB9F-67717DCE85AA}" presName="compositeNode" presStyleCnt="0">
        <dgm:presLayoutVars>
          <dgm:bulletEnabled val="1"/>
        </dgm:presLayoutVars>
      </dgm:prSet>
      <dgm:spPr/>
    </dgm:pt>
    <dgm:pt modelId="{A66683A1-B38F-4EC4-8FDE-A3C62823A52B}" type="pres">
      <dgm:prSet presAssocID="{28CAEC5D-9300-4942-AB9F-67717DCE85AA}" presName="bgRect" presStyleLbl="alignNode1" presStyleIdx="2" presStyleCnt="3"/>
      <dgm:spPr/>
      <dgm:t>
        <a:bodyPr/>
        <a:lstStyle/>
        <a:p>
          <a:endParaRPr lang="en-US"/>
        </a:p>
      </dgm:t>
    </dgm:pt>
    <dgm:pt modelId="{0BF646B8-4CE2-4BA1-845E-F86928038502}" type="pres">
      <dgm:prSet presAssocID="{AC7345D7-759A-4672-8EEF-708D1E641932}" presName="sibTransNodeRect" presStyleLbl="alignNode1" presStyleIdx="2" presStyleCnt="3">
        <dgm:presLayoutVars>
          <dgm:chMax val="0"/>
          <dgm:bulletEnabled val="1"/>
        </dgm:presLayoutVars>
      </dgm:prSet>
      <dgm:spPr/>
      <dgm:t>
        <a:bodyPr/>
        <a:lstStyle/>
        <a:p>
          <a:endParaRPr lang="en-US"/>
        </a:p>
      </dgm:t>
    </dgm:pt>
    <dgm:pt modelId="{C5A7736D-8D80-4CB7-89A8-2C076CEECC94}" type="pres">
      <dgm:prSet presAssocID="{28CAEC5D-9300-4942-AB9F-67717DCE85AA}" presName="nodeRect" presStyleLbl="alignNode1" presStyleIdx="2" presStyleCnt="3">
        <dgm:presLayoutVars>
          <dgm:bulletEnabled val="1"/>
        </dgm:presLayoutVars>
      </dgm:prSet>
      <dgm:spPr/>
      <dgm:t>
        <a:bodyPr/>
        <a:lstStyle/>
        <a:p>
          <a:endParaRPr lang="en-US"/>
        </a:p>
      </dgm:t>
    </dgm:pt>
  </dgm:ptLst>
  <dgm:cxnLst>
    <dgm:cxn modelId="{F9BEFD3E-3FB9-4105-9633-B832E945AE26}" type="presOf" srcId="{28CAEC5D-9300-4942-AB9F-67717DCE85AA}" destId="{C5A7736D-8D80-4CB7-89A8-2C076CEECC94}" srcOrd="1" destOrd="0" presId="urn:microsoft.com/office/officeart/2016/7/layout/LinearBlockProcessNumbered"/>
    <dgm:cxn modelId="{5674B952-1B58-4C0A-98EF-9BA39C13C4EF}" type="presOf" srcId="{B375118D-3585-4779-B82B-35766E5B40DE}" destId="{23DF7DE8-51C0-4C23-8A4B-6A88B2BD3C5A}" srcOrd="0" destOrd="0" presId="urn:microsoft.com/office/officeart/2016/7/layout/LinearBlockProcessNumbered"/>
    <dgm:cxn modelId="{54FBA0FA-23A3-40DC-BAAE-0DD3D834B4CA}" type="presOf" srcId="{AC7345D7-759A-4672-8EEF-708D1E641932}" destId="{0BF646B8-4CE2-4BA1-845E-F86928038502}" srcOrd="0" destOrd="0" presId="urn:microsoft.com/office/officeart/2016/7/layout/LinearBlockProcessNumbered"/>
    <dgm:cxn modelId="{F1DE15B8-137F-44B9-A128-829C44946458}" srcId="{5B6FAB3B-FC48-42F7-AEF3-7CD8BB846F15}" destId="{247FACF7-0A19-4AE2-8615-A259A827F6A0}" srcOrd="1" destOrd="0" parTransId="{61D1738D-48DF-4E12-B7DB-7CAF1EEBC593}" sibTransId="{29F6F27E-CFDF-4B1F-B029-B5DE0312DB7D}"/>
    <dgm:cxn modelId="{D2BAB5E4-5FCA-415E-BF81-2677BAB4FA02}" type="presOf" srcId="{BD48AF46-3A1E-4482-AE7A-C6D24D9AFD3A}" destId="{95D6FCBC-11BB-48BF-A6CD-861223EFDE8A}" srcOrd="0" destOrd="0" presId="urn:microsoft.com/office/officeart/2016/7/layout/LinearBlockProcessNumbered"/>
    <dgm:cxn modelId="{ADF101D6-5975-4167-ACA5-7CD38B4138A3}" srcId="{5B6FAB3B-FC48-42F7-AEF3-7CD8BB846F15}" destId="{28CAEC5D-9300-4942-AB9F-67717DCE85AA}" srcOrd="2" destOrd="0" parTransId="{C29E98DF-8CC1-47B7-BFF5-3FE1B1280F3D}" sibTransId="{AC7345D7-759A-4672-8EEF-708D1E641932}"/>
    <dgm:cxn modelId="{90EBF74B-B61F-4DE8-BF48-BAC2C2D0CBFC}" type="presOf" srcId="{5B6FAB3B-FC48-42F7-AEF3-7CD8BB846F15}" destId="{C278AF6F-22A0-462C-9F7D-EEBB3DF62403}" srcOrd="0" destOrd="0" presId="urn:microsoft.com/office/officeart/2016/7/layout/LinearBlockProcessNumbered"/>
    <dgm:cxn modelId="{77028ED5-5325-4F62-8403-22CF106EC150}" type="presOf" srcId="{BD48AF46-3A1E-4482-AE7A-C6D24D9AFD3A}" destId="{6BF66C67-0EBD-433B-B8A7-703BBBDE3275}" srcOrd="1" destOrd="0" presId="urn:microsoft.com/office/officeart/2016/7/layout/LinearBlockProcessNumbered"/>
    <dgm:cxn modelId="{8C2B9B4A-9F83-4F8C-83F5-DEA29F3DAB4D}" type="presOf" srcId="{247FACF7-0A19-4AE2-8615-A259A827F6A0}" destId="{58407A8D-4311-47E0-9E03-934E8A8DCB4C}" srcOrd="0" destOrd="0" presId="urn:microsoft.com/office/officeart/2016/7/layout/LinearBlockProcessNumbered"/>
    <dgm:cxn modelId="{7397DF35-10FF-4895-BCDD-326A50B105D4}" srcId="{5B6FAB3B-FC48-42F7-AEF3-7CD8BB846F15}" destId="{BD48AF46-3A1E-4482-AE7A-C6D24D9AFD3A}" srcOrd="0" destOrd="0" parTransId="{76132D29-C13F-4DCF-9AF0-1239D89AF4D7}" sibTransId="{B375118D-3585-4779-B82B-35766E5B40DE}"/>
    <dgm:cxn modelId="{CB6C1812-E608-437B-A0CC-18368A45B799}" type="presOf" srcId="{29F6F27E-CFDF-4B1F-B029-B5DE0312DB7D}" destId="{968C166C-111C-48D6-AAAC-60C70B013C74}" srcOrd="0" destOrd="0" presId="urn:microsoft.com/office/officeart/2016/7/layout/LinearBlockProcessNumbered"/>
    <dgm:cxn modelId="{C3389648-C09B-4B99-9B47-11D9C7F19EF3}" type="presOf" srcId="{247FACF7-0A19-4AE2-8615-A259A827F6A0}" destId="{D5945834-414F-4E9D-BAEE-43EA1ADC06BF}" srcOrd="1" destOrd="0" presId="urn:microsoft.com/office/officeart/2016/7/layout/LinearBlockProcessNumbered"/>
    <dgm:cxn modelId="{A1582E7B-90DA-42AF-93C4-698992D59294}" type="presOf" srcId="{28CAEC5D-9300-4942-AB9F-67717DCE85AA}" destId="{A66683A1-B38F-4EC4-8FDE-A3C62823A52B}" srcOrd="0" destOrd="0" presId="urn:microsoft.com/office/officeart/2016/7/layout/LinearBlockProcessNumbered"/>
    <dgm:cxn modelId="{1F57A3DB-ED92-473A-874A-EF8B6B2AC8AB}" type="presParOf" srcId="{C278AF6F-22A0-462C-9F7D-EEBB3DF62403}" destId="{7CF17B76-238D-4A76-884F-F054E5DD6511}" srcOrd="0" destOrd="0" presId="urn:microsoft.com/office/officeart/2016/7/layout/LinearBlockProcessNumbered"/>
    <dgm:cxn modelId="{8B97C68C-55EA-46E3-9088-702D72F4E5AC}" type="presParOf" srcId="{7CF17B76-238D-4A76-884F-F054E5DD6511}" destId="{95D6FCBC-11BB-48BF-A6CD-861223EFDE8A}" srcOrd="0" destOrd="0" presId="urn:microsoft.com/office/officeart/2016/7/layout/LinearBlockProcessNumbered"/>
    <dgm:cxn modelId="{72DCDA99-9B43-4864-AED0-0C2CBC87C4E7}" type="presParOf" srcId="{7CF17B76-238D-4A76-884F-F054E5DD6511}" destId="{23DF7DE8-51C0-4C23-8A4B-6A88B2BD3C5A}" srcOrd="1" destOrd="0" presId="urn:microsoft.com/office/officeart/2016/7/layout/LinearBlockProcessNumbered"/>
    <dgm:cxn modelId="{EAE3D4A1-7E2E-41CF-ACE9-B78BDFA8116B}" type="presParOf" srcId="{7CF17B76-238D-4A76-884F-F054E5DD6511}" destId="{6BF66C67-0EBD-433B-B8A7-703BBBDE3275}" srcOrd="2" destOrd="0" presId="urn:microsoft.com/office/officeart/2016/7/layout/LinearBlockProcessNumbered"/>
    <dgm:cxn modelId="{2C4AE411-F29E-4768-B273-F20977F67952}" type="presParOf" srcId="{C278AF6F-22A0-462C-9F7D-EEBB3DF62403}" destId="{9DCA25A4-A0AC-430D-BA09-E89DB7373D7C}" srcOrd="1" destOrd="0" presId="urn:microsoft.com/office/officeart/2016/7/layout/LinearBlockProcessNumbered"/>
    <dgm:cxn modelId="{5A490A5B-AB88-40CD-A75F-A61E8759F1C6}" type="presParOf" srcId="{C278AF6F-22A0-462C-9F7D-EEBB3DF62403}" destId="{DDD76934-B7FE-46C9-B928-F724B0F60B90}" srcOrd="2" destOrd="0" presId="urn:microsoft.com/office/officeart/2016/7/layout/LinearBlockProcessNumbered"/>
    <dgm:cxn modelId="{AE58C0AA-9726-43F9-AE4E-9A99A5584DCF}" type="presParOf" srcId="{DDD76934-B7FE-46C9-B928-F724B0F60B90}" destId="{58407A8D-4311-47E0-9E03-934E8A8DCB4C}" srcOrd="0" destOrd="0" presId="urn:microsoft.com/office/officeart/2016/7/layout/LinearBlockProcessNumbered"/>
    <dgm:cxn modelId="{2820CFBA-E856-4BDC-94A8-03EFCED98999}" type="presParOf" srcId="{DDD76934-B7FE-46C9-B928-F724B0F60B90}" destId="{968C166C-111C-48D6-AAAC-60C70B013C74}" srcOrd="1" destOrd="0" presId="urn:microsoft.com/office/officeart/2016/7/layout/LinearBlockProcessNumbered"/>
    <dgm:cxn modelId="{C796F284-89EC-4187-A08D-7E64B6ECFDFD}" type="presParOf" srcId="{DDD76934-B7FE-46C9-B928-F724B0F60B90}" destId="{D5945834-414F-4E9D-BAEE-43EA1ADC06BF}" srcOrd="2" destOrd="0" presId="urn:microsoft.com/office/officeart/2016/7/layout/LinearBlockProcessNumbered"/>
    <dgm:cxn modelId="{E3619E2F-92F8-41A1-8DF2-6EC4F4471CE8}" type="presParOf" srcId="{C278AF6F-22A0-462C-9F7D-EEBB3DF62403}" destId="{1C56EF4F-AD4F-40D1-B85E-24C16ED36A4D}" srcOrd="3" destOrd="0" presId="urn:microsoft.com/office/officeart/2016/7/layout/LinearBlockProcessNumbered"/>
    <dgm:cxn modelId="{643F8E17-2A98-4910-99DE-E7A25EDAB620}" type="presParOf" srcId="{C278AF6F-22A0-462C-9F7D-EEBB3DF62403}" destId="{29935355-0C53-4936-B34F-8A5DCD8E90FA}" srcOrd="4" destOrd="0" presId="urn:microsoft.com/office/officeart/2016/7/layout/LinearBlockProcessNumbered"/>
    <dgm:cxn modelId="{FD5EF2BD-FCE3-4FEB-86C8-0D66162BBDFC}" type="presParOf" srcId="{29935355-0C53-4936-B34F-8A5DCD8E90FA}" destId="{A66683A1-B38F-4EC4-8FDE-A3C62823A52B}" srcOrd="0" destOrd="0" presId="urn:microsoft.com/office/officeart/2016/7/layout/LinearBlockProcessNumbered"/>
    <dgm:cxn modelId="{F8EBD616-80F8-470C-89AF-F1DEFC83A175}" type="presParOf" srcId="{29935355-0C53-4936-B34F-8A5DCD8E90FA}" destId="{0BF646B8-4CE2-4BA1-845E-F86928038502}" srcOrd="1" destOrd="0" presId="urn:microsoft.com/office/officeart/2016/7/layout/LinearBlockProcessNumbered"/>
    <dgm:cxn modelId="{9045D8F9-64C9-4A3A-A1DC-D29FE40CA2EB}" type="presParOf" srcId="{29935355-0C53-4936-B34F-8A5DCD8E90FA}" destId="{C5A7736D-8D80-4CB7-89A8-2C076CEECC94}"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2C3B1D-39CC-4ECF-A0A9-419A2C241E32}"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0C8B0D15-1153-4CBA-ABEF-88743510EF03}">
      <dgm:prSet phldrT="[Text]"/>
      <dgm:spPr/>
      <dgm:t>
        <a:bodyPr/>
        <a:lstStyle/>
        <a:p>
          <a:r>
            <a:rPr lang="en-US" dirty="0"/>
            <a:t>Grady Health Systems</a:t>
          </a:r>
        </a:p>
      </dgm:t>
    </dgm:pt>
    <dgm:pt modelId="{0C8DD433-D7D8-48B3-A11C-DEFA8A9E06A2}" type="parTrans" cxnId="{5FA323BF-487C-42AF-8858-2CC372B23C0D}">
      <dgm:prSet/>
      <dgm:spPr/>
      <dgm:t>
        <a:bodyPr/>
        <a:lstStyle/>
        <a:p>
          <a:endParaRPr lang="en-US"/>
        </a:p>
      </dgm:t>
    </dgm:pt>
    <dgm:pt modelId="{1B28F1E4-4758-4135-A918-5B17046B5A78}" type="sibTrans" cxnId="{5FA323BF-487C-42AF-8858-2CC372B23C0D}">
      <dgm:prSet/>
      <dgm:spPr/>
      <dgm:t>
        <a:bodyPr/>
        <a:lstStyle/>
        <a:p>
          <a:endParaRPr lang="en-US"/>
        </a:p>
      </dgm:t>
    </dgm:pt>
    <dgm:pt modelId="{BD9A4ECB-61EF-4E3C-B850-495016E02130}">
      <dgm:prSet phldrT="[Text]"/>
      <dgm:spPr/>
      <dgm:t>
        <a:bodyPr/>
        <a:lstStyle/>
        <a:p>
          <a:r>
            <a:rPr lang="en-US" dirty="0"/>
            <a:t>Mercy Care</a:t>
          </a:r>
        </a:p>
      </dgm:t>
    </dgm:pt>
    <dgm:pt modelId="{45506B0D-C9A3-4DA6-9DD3-1B18C23E0597}" type="parTrans" cxnId="{A10BD4C6-35FE-460B-84C3-FCD28FDE8983}">
      <dgm:prSet/>
      <dgm:spPr/>
      <dgm:t>
        <a:bodyPr/>
        <a:lstStyle/>
        <a:p>
          <a:endParaRPr lang="en-US"/>
        </a:p>
      </dgm:t>
    </dgm:pt>
    <dgm:pt modelId="{52369280-7EAE-4F51-90D2-4A10C8C2BB43}" type="sibTrans" cxnId="{A10BD4C6-35FE-460B-84C3-FCD28FDE8983}">
      <dgm:prSet/>
      <dgm:spPr/>
      <dgm:t>
        <a:bodyPr/>
        <a:lstStyle/>
        <a:p>
          <a:endParaRPr lang="en-US"/>
        </a:p>
      </dgm:t>
    </dgm:pt>
    <dgm:pt modelId="{7A91F7E6-479E-4A52-A879-470AE99169F7}">
      <dgm:prSet phldrT="[Text]"/>
      <dgm:spPr/>
      <dgm:t>
        <a:bodyPr/>
        <a:lstStyle/>
        <a:p>
          <a:r>
            <a:rPr lang="en-US" dirty="0"/>
            <a:t>Choice Health Care Networks</a:t>
          </a:r>
        </a:p>
      </dgm:t>
    </dgm:pt>
    <dgm:pt modelId="{EFB8ADCC-B888-4276-B020-83E9734B2A09}" type="parTrans" cxnId="{F626A382-9480-49E9-85DD-7B73EC595E55}">
      <dgm:prSet/>
      <dgm:spPr/>
      <dgm:t>
        <a:bodyPr/>
        <a:lstStyle/>
        <a:p>
          <a:endParaRPr lang="en-US"/>
        </a:p>
      </dgm:t>
    </dgm:pt>
    <dgm:pt modelId="{59A81DFD-56C0-45CA-92B2-CDC9A9B0E2FD}" type="sibTrans" cxnId="{F626A382-9480-49E9-85DD-7B73EC595E55}">
      <dgm:prSet/>
      <dgm:spPr/>
      <dgm:t>
        <a:bodyPr/>
        <a:lstStyle/>
        <a:p>
          <a:endParaRPr lang="en-US"/>
        </a:p>
      </dgm:t>
    </dgm:pt>
    <dgm:pt modelId="{424FA727-8EC0-4D4F-BEA7-CBCA9F448FB0}">
      <dgm:prSet phldrT="[Text]"/>
      <dgm:spPr/>
      <dgm:t>
        <a:bodyPr/>
        <a:lstStyle/>
        <a:p>
          <a:r>
            <a:rPr lang="en-US" dirty="0"/>
            <a:t>Morehouse School of Medicine</a:t>
          </a:r>
        </a:p>
      </dgm:t>
    </dgm:pt>
    <dgm:pt modelId="{FFA87C78-9CD2-45A3-B024-175830C7DB20}" type="parTrans" cxnId="{B7132A63-7CC5-4A05-8DBD-8B714885AA05}">
      <dgm:prSet/>
      <dgm:spPr/>
      <dgm:t>
        <a:bodyPr/>
        <a:lstStyle/>
        <a:p>
          <a:endParaRPr lang="en-US"/>
        </a:p>
      </dgm:t>
    </dgm:pt>
    <dgm:pt modelId="{7AE66129-6EA2-46D6-91F5-D63EE1163744}" type="sibTrans" cxnId="{B7132A63-7CC5-4A05-8DBD-8B714885AA05}">
      <dgm:prSet/>
      <dgm:spPr/>
      <dgm:t>
        <a:bodyPr/>
        <a:lstStyle/>
        <a:p>
          <a:endParaRPr lang="en-US"/>
        </a:p>
      </dgm:t>
    </dgm:pt>
    <dgm:pt modelId="{35F759B9-8917-4A39-ADD5-014573C343CF}" type="pres">
      <dgm:prSet presAssocID="{092C3B1D-39CC-4ECF-A0A9-419A2C241E32}" presName="linear" presStyleCnt="0">
        <dgm:presLayoutVars>
          <dgm:animLvl val="lvl"/>
          <dgm:resizeHandles val="exact"/>
        </dgm:presLayoutVars>
      </dgm:prSet>
      <dgm:spPr/>
      <dgm:t>
        <a:bodyPr/>
        <a:lstStyle/>
        <a:p>
          <a:endParaRPr lang="en-US"/>
        </a:p>
      </dgm:t>
    </dgm:pt>
    <dgm:pt modelId="{10C522E9-FEF5-49C9-95BA-E061CBEF63FF}" type="pres">
      <dgm:prSet presAssocID="{0C8B0D15-1153-4CBA-ABEF-88743510EF03}" presName="parentText" presStyleLbl="node1" presStyleIdx="0" presStyleCnt="4">
        <dgm:presLayoutVars>
          <dgm:chMax val="0"/>
          <dgm:bulletEnabled val="1"/>
        </dgm:presLayoutVars>
      </dgm:prSet>
      <dgm:spPr/>
      <dgm:t>
        <a:bodyPr/>
        <a:lstStyle/>
        <a:p>
          <a:endParaRPr lang="en-US"/>
        </a:p>
      </dgm:t>
    </dgm:pt>
    <dgm:pt modelId="{3441809E-5BBC-4F39-BCE2-14D4A1E8D92F}" type="pres">
      <dgm:prSet presAssocID="{1B28F1E4-4758-4135-A918-5B17046B5A78}" presName="spacer" presStyleCnt="0"/>
      <dgm:spPr/>
    </dgm:pt>
    <dgm:pt modelId="{2B265C28-F4F6-40F5-AF4E-B7B82930267F}" type="pres">
      <dgm:prSet presAssocID="{BD9A4ECB-61EF-4E3C-B850-495016E02130}" presName="parentText" presStyleLbl="node1" presStyleIdx="1" presStyleCnt="4">
        <dgm:presLayoutVars>
          <dgm:chMax val="0"/>
          <dgm:bulletEnabled val="1"/>
        </dgm:presLayoutVars>
      </dgm:prSet>
      <dgm:spPr/>
      <dgm:t>
        <a:bodyPr/>
        <a:lstStyle/>
        <a:p>
          <a:endParaRPr lang="en-US"/>
        </a:p>
      </dgm:t>
    </dgm:pt>
    <dgm:pt modelId="{A994AE09-E971-4A11-959D-2F126D3C1A15}" type="pres">
      <dgm:prSet presAssocID="{52369280-7EAE-4F51-90D2-4A10C8C2BB43}" presName="spacer" presStyleCnt="0"/>
      <dgm:spPr/>
    </dgm:pt>
    <dgm:pt modelId="{EB08C086-4E40-4DDB-B8A9-8F90D404B8A6}" type="pres">
      <dgm:prSet presAssocID="{7A91F7E6-479E-4A52-A879-470AE99169F7}" presName="parentText" presStyleLbl="node1" presStyleIdx="2" presStyleCnt="4">
        <dgm:presLayoutVars>
          <dgm:chMax val="0"/>
          <dgm:bulletEnabled val="1"/>
        </dgm:presLayoutVars>
      </dgm:prSet>
      <dgm:spPr/>
      <dgm:t>
        <a:bodyPr/>
        <a:lstStyle/>
        <a:p>
          <a:endParaRPr lang="en-US"/>
        </a:p>
      </dgm:t>
    </dgm:pt>
    <dgm:pt modelId="{0BF3FB71-A34F-4E4C-8F08-7264CBFCCF64}" type="pres">
      <dgm:prSet presAssocID="{59A81DFD-56C0-45CA-92B2-CDC9A9B0E2FD}" presName="spacer" presStyleCnt="0"/>
      <dgm:spPr/>
    </dgm:pt>
    <dgm:pt modelId="{ABD61130-BE77-4AF0-AF07-E4FE6072B233}" type="pres">
      <dgm:prSet presAssocID="{424FA727-8EC0-4D4F-BEA7-CBCA9F448FB0}" presName="parentText" presStyleLbl="node1" presStyleIdx="3" presStyleCnt="4">
        <dgm:presLayoutVars>
          <dgm:chMax val="0"/>
          <dgm:bulletEnabled val="1"/>
        </dgm:presLayoutVars>
      </dgm:prSet>
      <dgm:spPr/>
      <dgm:t>
        <a:bodyPr/>
        <a:lstStyle/>
        <a:p>
          <a:endParaRPr lang="en-US"/>
        </a:p>
      </dgm:t>
    </dgm:pt>
  </dgm:ptLst>
  <dgm:cxnLst>
    <dgm:cxn modelId="{33DE67F2-7A7F-4AED-ADCE-F1440DAC92DF}" type="presOf" srcId="{7A91F7E6-479E-4A52-A879-470AE99169F7}" destId="{EB08C086-4E40-4DDB-B8A9-8F90D404B8A6}" srcOrd="0" destOrd="0" presId="urn:microsoft.com/office/officeart/2005/8/layout/vList2"/>
    <dgm:cxn modelId="{0A038F9C-1E33-4178-B85F-8A23E7D55417}" type="presOf" srcId="{092C3B1D-39CC-4ECF-A0A9-419A2C241E32}" destId="{35F759B9-8917-4A39-ADD5-014573C343CF}" srcOrd="0" destOrd="0" presId="urn:microsoft.com/office/officeart/2005/8/layout/vList2"/>
    <dgm:cxn modelId="{5FAB81DA-ADEB-4315-9012-3F01E148E880}" type="presOf" srcId="{0C8B0D15-1153-4CBA-ABEF-88743510EF03}" destId="{10C522E9-FEF5-49C9-95BA-E061CBEF63FF}" srcOrd="0" destOrd="0" presId="urn:microsoft.com/office/officeart/2005/8/layout/vList2"/>
    <dgm:cxn modelId="{5FA323BF-487C-42AF-8858-2CC372B23C0D}" srcId="{092C3B1D-39CC-4ECF-A0A9-419A2C241E32}" destId="{0C8B0D15-1153-4CBA-ABEF-88743510EF03}" srcOrd="0" destOrd="0" parTransId="{0C8DD433-D7D8-48B3-A11C-DEFA8A9E06A2}" sibTransId="{1B28F1E4-4758-4135-A918-5B17046B5A78}"/>
    <dgm:cxn modelId="{C5171568-CACD-410E-805D-5CDB1026F1D1}" type="presOf" srcId="{BD9A4ECB-61EF-4E3C-B850-495016E02130}" destId="{2B265C28-F4F6-40F5-AF4E-B7B82930267F}" srcOrd="0" destOrd="0" presId="urn:microsoft.com/office/officeart/2005/8/layout/vList2"/>
    <dgm:cxn modelId="{B7132A63-7CC5-4A05-8DBD-8B714885AA05}" srcId="{092C3B1D-39CC-4ECF-A0A9-419A2C241E32}" destId="{424FA727-8EC0-4D4F-BEA7-CBCA9F448FB0}" srcOrd="3" destOrd="0" parTransId="{FFA87C78-9CD2-45A3-B024-175830C7DB20}" sibTransId="{7AE66129-6EA2-46D6-91F5-D63EE1163744}"/>
    <dgm:cxn modelId="{A10BD4C6-35FE-460B-84C3-FCD28FDE8983}" srcId="{092C3B1D-39CC-4ECF-A0A9-419A2C241E32}" destId="{BD9A4ECB-61EF-4E3C-B850-495016E02130}" srcOrd="1" destOrd="0" parTransId="{45506B0D-C9A3-4DA6-9DD3-1B18C23E0597}" sibTransId="{52369280-7EAE-4F51-90D2-4A10C8C2BB43}"/>
    <dgm:cxn modelId="{F626A382-9480-49E9-85DD-7B73EC595E55}" srcId="{092C3B1D-39CC-4ECF-A0A9-419A2C241E32}" destId="{7A91F7E6-479E-4A52-A879-470AE99169F7}" srcOrd="2" destOrd="0" parTransId="{EFB8ADCC-B888-4276-B020-83E9734B2A09}" sibTransId="{59A81DFD-56C0-45CA-92B2-CDC9A9B0E2FD}"/>
    <dgm:cxn modelId="{FF75D367-A55F-4B70-998E-632F60FE7D24}" type="presOf" srcId="{424FA727-8EC0-4D4F-BEA7-CBCA9F448FB0}" destId="{ABD61130-BE77-4AF0-AF07-E4FE6072B233}" srcOrd="0" destOrd="0" presId="urn:microsoft.com/office/officeart/2005/8/layout/vList2"/>
    <dgm:cxn modelId="{A8028D6F-6BE6-4E00-B5FD-7D9F044BFAFA}" type="presParOf" srcId="{35F759B9-8917-4A39-ADD5-014573C343CF}" destId="{10C522E9-FEF5-49C9-95BA-E061CBEF63FF}" srcOrd="0" destOrd="0" presId="urn:microsoft.com/office/officeart/2005/8/layout/vList2"/>
    <dgm:cxn modelId="{D140E7B2-2379-40D2-8406-A9F1A2269A00}" type="presParOf" srcId="{35F759B9-8917-4A39-ADD5-014573C343CF}" destId="{3441809E-5BBC-4F39-BCE2-14D4A1E8D92F}" srcOrd="1" destOrd="0" presId="urn:microsoft.com/office/officeart/2005/8/layout/vList2"/>
    <dgm:cxn modelId="{55D93CFC-94EF-4662-A0B5-3DE087D4EA14}" type="presParOf" srcId="{35F759B9-8917-4A39-ADD5-014573C343CF}" destId="{2B265C28-F4F6-40F5-AF4E-B7B82930267F}" srcOrd="2" destOrd="0" presId="urn:microsoft.com/office/officeart/2005/8/layout/vList2"/>
    <dgm:cxn modelId="{A263BCF2-E69B-4E30-95C0-C2F39711A7AA}" type="presParOf" srcId="{35F759B9-8917-4A39-ADD5-014573C343CF}" destId="{A994AE09-E971-4A11-959D-2F126D3C1A15}" srcOrd="3" destOrd="0" presId="urn:microsoft.com/office/officeart/2005/8/layout/vList2"/>
    <dgm:cxn modelId="{513662AD-CE6D-4E49-A3F4-3183E9B02DD4}" type="presParOf" srcId="{35F759B9-8917-4A39-ADD5-014573C343CF}" destId="{EB08C086-4E40-4DDB-B8A9-8F90D404B8A6}" srcOrd="4" destOrd="0" presId="urn:microsoft.com/office/officeart/2005/8/layout/vList2"/>
    <dgm:cxn modelId="{56ECFB6E-65A1-4408-AB6A-34122E929591}" type="presParOf" srcId="{35F759B9-8917-4A39-ADD5-014573C343CF}" destId="{0BF3FB71-A34F-4E4C-8F08-7264CBFCCF64}" srcOrd="5" destOrd="0" presId="urn:microsoft.com/office/officeart/2005/8/layout/vList2"/>
    <dgm:cxn modelId="{DFBB71C3-1FDC-41A5-BF3A-F39AE023B424}" type="presParOf" srcId="{35F759B9-8917-4A39-ADD5-014573C343CF}" destId="{ABD61130-BE77-4AF0-AF07-E4FE6072B233}"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FC79D8B-D214-4516-BCA9-09C09DAA8AD4}" type="doc">
      <dgm:prSet loTypeId="urn:microsoft.com/office/officeart/2005/8/layout/cycle8" loCatId="cycle" qsTypeId="urn:microsoft.com/office/officeart/2005/8/quickstyle/simple1" qsCatId="simple" csTypeId="urn:microsoft.com/office/officeart/2005/8/colors/accent2_1" csCatId="accent2" phldr="1"/>
      <dgm:spPr/>
      <dgm:t>
        <a:bodyPr/>
        <a:lstStyle/>
        <a:p>
          <a:endParaRPr lang="en-US"/>
        </a:p>
      </dgm:t>
    </dgm:pt>
    <dgm:pt modelId="{53A914A5-221A-44F6-B520-968F6DDDF4FC}">
      <dgm:prSet custT="1"/>
      <dgm:spPr/>
      <dgm:t>
        <a:bodyPr vert="horz" anchor="t" anchorCtr="0"/>
        <a:lstStyle/>
        <a:p>
          <a:r>
            <a:rPr lang="en-US" sz="2400" dirty="0"/>
            <a:t>Interdisciplinary</a:t>
          </a:r>
        </a:p>
      </dgm:t>
    </dgm:pt>
    <dgm:pt modelId="{151E3B25-2933-451C-992C-0347DCB04322}" type="parTrans" cxnId="{C17DA333-A200-4A07-8FBC-F76AF2DF3F83}">
      <dgm:prSet/>
      <dgm:spPr/>
      <dgm:t>
        <a:bodyPr/>
        <a:lstStyle/>
        <a:p>
          <a:endParaRPr lang="en-US"/>
        </a:p>
      </dgm:t>
    </dgm:pt>
    <dgm:pt modelId="{54532090-6D7C-49B0-BAF3-921B7FEA8FAD}" type="sibTrans" cxnId="{C17DA333-A200-4A07-8FBC-F76AF2DF3F83}">
      <dgm:prSet/>
      <dgm:spPr/>
      <dgm:t>
        <a:bodyPr/>
        <a:lstStyle/>
        <a:p>
          <a:endParaRPr lang="en-US"/>
        </a:p>
      </dgm:t>
    </dgm:pt>
    <dgm:pt modelId="{7DBA39F6-B358-4555-BEC6-E80AB4F97207}">
      <dgm:prSet custT="1"/>
      <dgm:spPr/>
      <dgm:t>
        <a:bodyPr/>
        <a:lstStyle/>
        <a:p>
          <a:r>
            <a:rPr lang="en-US" sz="2400" dirty="0"/>
            <a:t>Holistic</a:t>
          </a:r>
        </a:p>
      </dgm:t>
    </dgm:pt>
    <dgm:pt modelId="{CF71629D-D6F9-470E-92E5-7E42E34BDBB9}" type="parTrans" cxnId="{390884CE-8E9B-4395-A4B1-B587B6F13BCD}">
      <dgm:prSet/>
      <dgm:spPr/>
      <dgm:t>
        <a:bodyPr/>
        <a:lstStyle/>
        <a:p>
          <a:endParaRPr lang="en-US"/>
        </a:p>
      </dgm:t>
    </dgm:pt>
    <dgm:pt modelId="{F5BD4875-D84D-4D0D-9AE4-0884670AFDCD}" type="sibTrans" cxnId="{390884CE-8E9B-4395-A4B1-B587B6F13BCD}">
      <dgm:prSet/>
      <dgm:spPr/>
      <dgm:t>
        <a:bodyPr/>
        <a:lstStyle/>
        <a:p>
          <a:endParaRPr lang="en-US"/>
        </a:p>
      </dgm:t>
    </dgm:pt>
    <dgm:pt modelId="{A0922B3F-9482-4135-896D-5130C54FDCE4}">
      <dgm:prSet custT="1"/>
      <dgm:spPr/>
      <dgm:t>
        <a:bodyPr/>
        <a:lstStyle/>
        <a:p>
          <a:r>
            <a:rPr lang="en-US" sz="2300" dirty="0"/>
            <a:t>Actionable</a:t>
          </a:r>
        </a:p>
      </dgm:t>
    </dgm:pt>
    <dgm:pt modelId="{FD40EFD4-686B-4705-ACE3-536B8B8A3E08}" type="parTrans" cxnId="{000CFECC-A9F2-4480-A9DF-3E746194FD0E}">
      <dgm:prSet/>
      <dgm:spPr/>
      <dgm:t>
        <a:bodyPr/>
        <a:lstStyle/>
        <a:p>
          <a:endParaRPr lang="en-US"/>
        </a:p>
      </dgm:t>
    </dgm:pt>
    <dgm:pt modelId="{81B446BF-4014-4D14-9EB3-02F03BE904FA}" type="sibTrans" cxnId="{000CFECC-A9F2-4480-A9DF-3E746194FD0E}">
      <dgm:prSet/>
      <dgm:spPr/>
      <dgm:t>
        <a:bodyPr/>
        <a:lstStyle/>
        <a:p>
          <a:endParaRPr lang="en-US"/>
        </a:p>
      </dgm:t>
    </dgm:pt>
    <dgm:pt modelId="{83CFEED6-E00F-4A3B-8495-4F7218814B67}">
      <dgm:prSet custT="1"/>
      <dgm:spPr/>
      <dgm:t>
        <a:bodyPr/>
        <a:lstStyle/>
        <a:p>
          <a:r>
            <a:rPr lang="en-US" sz="2400" dirty="0"/>
            <a:t>Outcome-based</a:t>
          </a:r>
        </a:p>
      </dgm:t>
    </dgm:pt>
    <dgm:pt modelId="{5A4A749B-2664-493D-9A89-99820F31610B}" type="parTrans" cxnId="{442478AF-05CC-469F-A4CC-54D8AB077F63}">
      <dgm:prSet/>
      <dgm:spPr/>
      <dgm:t>
        <a:bodyPr/>
        <a:lstStyle/>
        <a:p>
          <a:endParaRPr lang="en-US"/>
        </a:p>
      </dgm:t>
    </dgm:pt>
    <dgm:pt modelId="{154A428E-A565-4CBF-8485-6BDAD5DC72DE}" type="sibTrans" cxnId="{442478AF-05CC-469F-A4CC-54D8AB077F63}">
      <dgm:prSet/>
      <dgm:spPr/>
      <dgm:t>
        <a:bodyPr/>
        <a:lstStyle/>
        <a:p>
          <a:endParaRPr lang="en-US"/>
        </a:p>
      </dgm:t>
    </dgm:pt>
    <dgm:pt modelId="{0B034AF8-BD14-43C4-A13A-5E537F2D045F}">
      <dgm:prSet custT="1"/>
      <dgm:spPr/>
      <dgm:t>
        <a:bodyPr/>
        <a:lstStyle/>
        <a:p>
          <a:r>
            <a:rPr lang="en-US" sz="2400" dirty="0"/>
            <a:t>Ensure colleagues success</a:t>
          </a:r>
        </a:p>
      </dgm:t>
    </dgm:pt>
    <dgm:pt modelId="{5DB6E977-D468-4A0C-8658-D8AC4FE8E95E}" type="parTrans" cxnId="{1969D518-7AF6-4E6A-8C20-791E0DF6B329}">
      <dgm:prSet/>
      <dgm:spPr/>
      <dgm:t>
        <a:bodyPr/>
        <a:lstStyle/>
        <a:p>
          <a:endParaRPr lang="en-US"/>
        </a:p>
      </dgm:t>
    </dgm:pt>
    <dgm:pt modelId="{EE36ABE1-0FF5-4721-B4F1-FD9CE065E60D}" type="sibTrans" cxnId="{1969D518-7AF6-4E6A-8C20-791E0DF6B329}">
      <dgm:prSet/>
      <dgm:spPr/>
      <dgm:t>
        <a:bodyPr/>
        <a:lstStyle/>
        <a:p>
          <a:endParaRPr lang="en-US"/>
        </a:p>
      </dgm:t>
    </dgm:pt>
    <dgm:pt modelId="{D85DBA1A-EEE7-4C7C-8288-4972F6654563}" type="pres">
      <dgm:prSet presAssocID="{2FC79D8B-D214-4516-BCA9-09C09DAA8AD4}" presName="compositeShape" presStyleCnt="0">
        <dgm:presLayoutVars>
          <dgm:chMax val="7"/>
          <dgm:dir/>
          <dgm:resizeHandles val="exact"/>
        </dgm:presLayoutVars>
      </dgm:prSet>
      <dgm:spPr/>
      <dgm:t>
        <a:bodyPr/>
        <a:lstStyle/>
        <a:p>
          <a:endParaRPr lang="en-US"/>
        </a:p>
      </dgm:t>
    </dgm:pt>
    <dgm:pt modelId="{470A8033-3ABC-44EE-B220-78E535E97161}" type="pres">
      <dgm:prSet presAssocID="{2FC79D8B-D214-4516-BCA9-09C09DAA8AD4}" presName="wedge1" presStyleLbl="node1" presStyleIdx="0" presStyleCnt="5"/>
      <dgm:spPr/>
      <dgm:t>
        <a:bodyPr/>
        <a:lstStyle/>
        <a:p>
          <a:endParaRPr lang="en-US"/>
        </a:p>
      </dgm:t>
    </dgm:pt>
    <dgm:pt modelId="{D3BE5990-C266-443E-9FFF-7E180E3E0828}" type="pres">
      <dgm:prSet presAssocID="{2FC79D8B-D214-4516-BCA9-09C09DAA8AD4}" presName="dummy1a" presStyleCnt="0"/>
      <dgm:spPr/>
    </dgm:pt>
    <dgm:pt modelId="{4E4886B1-88C7-447D-A90E-C166B6C28655}" type="pres">
      <dgm:prSet presAssocID="{2FC79D8B-D214-4516-BCA9-09C09DAA8AD4}" presName="dummy1b" presStyleCnt="0"/>
      <dgm:spPr/>
    </dgm:pt>
    <dgm:pt modelId="{E4B27E1C-9D13-45A7-AF2A-6798331C5C7A}" type="pres">
      <dgm:prSet presAssocID="{2FC79D8B-D214-4516-BCA9-09C09DAA8AD4}" presName="wedge1Tx" presStyleLbl="node1" presStyleIdx="0" presStyleCnt="5">
        <dgm:presLayoutVars>
          <dgm:chMax val="0"/>
          <dgm:chPref val="0"/>
          <dgm:bulletEnabled val="1"/>
        </dgm:presLayoutVars>
      </dgm:prSet>
      <dgm:spPr/>
      <dgm:t>
        <a:bodyPr/>
        <a:lstStyle/>
        <a:p>
          <a:endParaRPr lang="en-US"/>
        </a:p>
      </dgm:t>
    </dgm:pt>
    <dgm:pt modelId="{366C8198-BB51-4B26-91A8-DF98FDD34DB6}" type="pres">
      <dgm:prSet presAssocID="{2FC79D8B-D214-4516-BCA9-09C09DAA8AD4}" presName="wedge2" presStyleLbl="node1" presStyleIdx="1" presStyleCnt="5"/>
      <dgm:spPr/>
      <dgm:t>
        <a:bodyPr/>
        <a:lstStyle/>
        <a:p>
          <a:endParaRPr lang="en-US"/>
        </a:p>
      </dgm:t>
    </dgm:pt>
    <dgm:pt modelId="{822EBE27-F315-4C93-8CD1-79882635987C}" type="pres">
      <dgm:prSet presAssocID="{2FC79D8B-D214-4516-BCA9-09C09DAA8AD4}" presName="dummy2a" presStyleCnt="0"/>
      <dgm:spPr/>
    </dgm:pt>
    <dgm:pt modelId="{614529E7-B8E0-4537-918C-8B55124F6C5C}" type="pres">
      <dgm:prSet presAssocID="{2FC79D8B-D214-4516-BCA9-09C09DAA8AD4}" presName="dummy2b" presStyleCnt="0"/>
      <dgm:spPr/>
    </dgm:pt>
    <dgm:pt modelId="{5B935A9D-420D-4901-9277-A871F7BBFCE4}" type="pres">
      <dgm:prSet presAssocID="{2FC79D8B-D214-4516-BCA9-09C09DAA8AD4}" presName="wedge2Tx" presStyleLbl="node1" presStyleIdx="1" presStyleCnt="5">
        <dgm:presLayoutVars>
          <dgm:chMax val="0"/>
          <dgm:chPref val="0"/>
          <dgm:bulletEnabled val="1"/>
        </dgm:presLayoutVars>
      </dgm:prSet>
      <dgm:spPr/>
      <dgm:t>
        <a:bodyPr/>
        <a:lstStyle/>
        <a:p>
          <a:endParaRPr lang="en-US"/>
        </a:p>
      </dgm:t>
    </dgm:pt>
    <dgm:pt modelId="{0D938970-7475-4AD3-AE5B-640192CF45AB}" type="pres">
      <dgm:prSet presAssocID="{2FC79D8B-D214-4516-BCA9-09C09DAA8AD4}" presName="wedge3" presStyleLbl="node1" presStyleIdx="2" presStyleCnt="5"/>
      <dgm:spPr/>
      <dgm:t>
        <a:bodyPr/>
        <a:lstStyle/>
        <a:p>
          <a:endParaRPr lang="en-US"/>
        </a:p>
      </dgm:t>
    </dgm:pt>
    <dgm:pt modelId="{7DAD3A32-00ED-4E08-8E0C-5F4FB0AC7270}" type="pres">
      <dgm:prSet presAssocID="{2FC79D8B-D214-4516-BCA9-09C09DAA8AD4}" presName="dummy3a" presStyleCnt="0"/>
      <dgm:spPr/>
    </dgm:pt>
    <dgm:pt modelId="{5589002F-0A2C-4138-8996-C85D8259EA63}" type="pres">
      <dgm:prSet presAssocID="{2FC79D8B-D214-4516-BCA9-09C09DAA8AD4}" presName="dummy3b" presStyleCnt="0"/>
      <dgm:spPr/>
    </dgm:pt>
    <dgm:pt modelId="{AF7D9D65-4C2E-40EF-8744-378A6F1E692A}" type="pres">
      <dgm:prSet presAssocID="{2FC79D8B-D214-4516-BCA9-09C09DAA8AD4}" presName="wedge3Tx" presStyleLbl="node1" presStyleIdx="2" presStyleCnt="5">
        <dgm:presLayoutVars>
          <dgm:chMax val="0"/>
          <dgm:chPref val="0"/>
          <dgm:bulletEnabled val="1"/>
        </dgm:presLayoutVars>
      </dgm:prSet>
      <dgm:spPr/>
      <dgm:t>
        <a:bodyPr/>
        <a:lstStyle/>
        <a:p>
          <a:endParaRPr lang="en-US"/>
        </a:p>
      </dgm:t>
    </dgm:pt>
    <dgm:pt modelId="{CBF22AC5-EB6F-4221-AEBB-0F18AAFCF44C}" type="pres">
      <dgm:prSet presAssocID="{2FC79D8B-D214-4516-BCA9-09C09DAA8AD4}" presName="wedge4" presStyleLbl="node1" presStyleIdx="3" presStyleCnt="5"/>
      <dgm:spPr/>
      <dgm:t>
        <a:bodyPr/>
        <a:lstStyle/>
        <a:p>
          <a:endParaRPr lang="en-US"/>
        </a:p>
      </dgm:t>
    </dgm:pt>
    <dgm:pt modelId="{9C6936CC-25DC-4BFD-9F7E-D58A61FD7285}" type="pres">
      <dgm:prSet presAssocID="{2FC79D8B-D214-4516-BCA9-09C09DAA8AD4}" presName="dummy4a" presStyleCnt="0"/>
      <dgm:spPr/>
    </dgm:pt>
    <dgm:pt modelId="{4ECCF77A-CFE4-4D71-AE16-1888AC15845E}" type="pres">
      <dgm:prSet presAssocID="{2FC79D8B-D214-4516-BCA9-09C09DAA8AD4}" presName="dummy4b" presStyleCnt="0"/>
      <dgm:spPr/>
    </dgm:pt>
    <dgm:pt modelId="{3C7089FD-8296-4C26-B2A3-5171713AE8EF}" type="pres">
      <dgm:prSet presAssocID="{2FC79D8B-D214-4516-BCA9-09C09DAA8AD4}" presName="wedge4Tx" presStyleLbl="node1" presStyleIdx="3" presStyleCnt="5">
        <dgm:presLayoutVars>
          <dgm:chMax val="0"/>
          <dgm:chPref val="0"/>
          <dgm:bulletEnabled val="1"/>
        </dgm:presLayoutVars>
      </dgm:prSet>
      <dgm:spPr/>
      <dgm:t>
        <a:bodyPr/>
        <a:lstStyle/>
        <a:p>
          <a:endParaRPr lang="en-US"/>
        </a:p>
      </dgm:t>
    </dgm:pt>
    <dgm:pt modelId="{48BEFB81-8A27-48AE-960A-9FF5618D3FF4}" type="pres">
      <dgm:prSet presAssocID="{2FC79D8B-D214-4516-BCA9-09C09DAA8AD4}" presName="wedge5" presStyleLbl="node1" presStyleIdx="4" presStyleCnt="5"/>
      <dgm:spPr/>
      <dgm:t>
        <a:bodyPr/>
        <a:lstStyle/>
        <a:p>
          <a:endParaRPr lang="en-US"/>
        </a:p>
      </dgm:t>
    </dgm:pt>
    <dgm:pt modelId="{7047BD0A-72BF-4258-B2D4-4F025D54567F}" type="pres">
      <dgm:prSet presAssocID="{2FC79D8B-D214-4516-BCA9-09C09DAA8AD4}" presName="dummy5a" presStyleCnt="0"/>
      <dgm:spPr/>
    </dgm:pt>
    <dgm:pt modelId="{A434A3C4-D130-4AA9-9F81-1D89C190A725}" type="pres">
      <dgm:prSet presAssocID="{2FC79D8B-D214-4516-BCA9-09C09DAA8AD4}" presName="dummy5b" presStyleCnt="0"/>
      <dgm:spPr/>
    </dgm:pt>
    <dgm:pt modelId="{7FF86B2B-E861-4CE7-B2BF-FFF552FF0191}" type="pres">
      <dgm:prSet presAssocID="{2FC79D8B-D214-4516-BCA9-09C09DAA8AD4}" presName="wedge5Tx" presStyleLbl="node1" presStyleIdx="4" presStyleCnt="5">
        <dgm:presLayoutVars>
          <dgm:chMax val="0"/>
          <dgm:chPref val="0"/>
          <dgm:bulletEnabled val="1"/>
        </dgm:presLayoutVars>
      </dgm:prSet>
      <dgm:spPr/>
      <dgm:t>
        <a:bodyPr/>
        <a:lstStyle/>
        <a:p>
          <a:endParaRPr lang="en-US"/>
        </a:p>
      </dgm:t>
    </dgm:pt>
    <dgm:pt modelId="{344F0E3B-B794-4AAF-8186-444746AD670B}" type="pres">
      <dgm:prSet presAssocID="{54532090-6D7C-49B0-BAF3-921B7FEA8FAD}" presName="arrowWedge1" presStyleLbl="fgSibTrans2D1" presStyleIdx="0" presStyleCnt="5"/>
      <dgm:spPr/>
    </dgm:pt>
    <dgm:pt modelId="{93FD6916-A1B8-472E-A6F9-3E6C9AB870E6}" type="pres">
      <dgm:prSet presAssocID="{F5BD4875-D84D-4D0D-9AE4-0884670AFDCD}" presName="arrowWedge2" presStyleLbl="fgSibTrans2D1" presStyleIdx="1" presStyleCnt="5"/>
      <dgm:spPr/>
    </dgm:pt>
    <dgm:pt modelId="{91580EBD-D3D9-4B4C-B125-4AEB0CE32202}" type="pres">
      <dgm:prSet presAssocID="{81B446BF-4014-4D14-9EB3-02F03BE904FA}" presName="arrowWedge3" presStyleLbl="fgSibTrans2D1" presStyleIdx="2" presStyleCnt="5"/>
      <dgm:spPr/>
    </dgm:pt>
    <dgm:pt modelId="{37B57A65-F817-4062-8688-913A02B48578}" type="pres">
      <dgm:prSet presAssocID="{154A428E-A565-4CBF-8485-6BDAD5DC72DE}" presName="arrowWedge4" presStyleLbl="fgSibTrans2D1" presStyleIdx="3" presStyleCnt="5"/>
      <dgm:spPr/>
    </dgm:pt>
    <dgm:pt modelId="{1DAF927D-34E1-4299-9EFD-B9899305D2B8}" type="pres">
      <dgm:prSet presAssocID="{EE36ABE1-0FF5-4721-B4F1-FD9CE065E60D}" presName="arrowWedge5" presStyleLbl="fgSibTrans2D1" presStyleIdx="4" presStyleCnt="5"/>
      <dgm:spPr/>
    </dgm:pt>
  </dgm:ptLst>
  <dgm:cxnLst>
    <dgm:cxn modelId="{B042AA93-7F17-4525-9D27-FD4A5BAC6DAE}" type="presOf" srcId="{0B034AF8-BD14-43C4-A13A-5E537F2D045F}" destId="{7FF86B2B-E861-4CE7-B2BF-FFF552FF0191}" srcOrd="1" destOrd="0" presId="urn:microsoft.com/office/officeart/2005/8/layout/cycle8"/>
    <dgm:cxn modelId="{B89C6FBC-0F79-42B7-81BC-0DC4BD2FAE79}" type="presOf" srcId="{83CFEED6-E00F-4A3B-8495-4F7218814B67}" destId="{3C7089FD-8296-4C26-B2A3-5171713AE8EF}" srcOrd="1" destOrd="0" presId="urn:microsoft.com/office/officeart/2005/8/layout/cycle8"/>
    <dgm:cxn modelId="{4473E317-954D-4A6D-81D1-F38FA4CE5371}" type="presOf" srcId="{83CFEED6-E00F-4A3B-8495-4F7218814B67}" destId="{CBF22AC5-EB6F-4221-AEBB-0F18AAFCF44C}" srcOrd="0" destOrd="0" presId="urn:microsoft.com/office/officeart/2005/8/layout/cycle8"/>
    <dgm:cxn modelId="{EE3253AD-E494-4FD4-B21C-7193E8340381}" type="presOf" srcId="{7DBA39F6-B358-4555-BEC6-E80AB4F97207}" destId="{366C8198-BB51-4B26-91A8-DF98FDD34DB6}" srcOrd="0" destOrd="0" presId="urn:microsoft.com/office/officeart/2005/8/layout/cycle8"/>
    <dgm:cxn modelId="{000CFECC-A9F2-4480-A9DF-3E746194FD0E}" srcId="{2FC79D8B-D214-4516-BCA9-09C09DAA8AD4}" destId="{A0922B3F-9482-4135-896D-5130C54FDCE4}" srcOrd="2" destOrd="0" parTransId="{FD40EFD4-686B-4705-ACE3-536B8B8A3E08}" sibTransId="{81B446BF-4014-4D14-9EB3-02F03BE904FA}"/>
    <dgm:cxn modelId="{442478AF-05CC-469F-A4CC-54D8AB077F63}" srcId="{2FC79D8B-D214-4516-BCA9-09C09DAA8AD4}" destId="{83CFEED6-E00F-4A3B-8495-4F7218814B67}" srcOrd="3" destOrd="0" parTransId="{5A4A749B-2664-493D-9A89-99820F31610B}" sibTransId="{154A428E-A565-4CBF-8485-6BDAD5DC72DE}"/>
    <dgm:cxn modelId="{30842412-3A71-4D1A-B40E-DEF73C5E254B}" type="presOf" srcId="{53A914A5-221A-44F6-B520-968F6DDDF4FC}" destId="{470A8033-3ABC-44EE-B220-78E535E97161}" srcOrd="0" destOrd="0" presId="urn:microsoft.com/office/officeart/2005/8/layout/cycle8"/>
    <dgm:cxn modelId="{7DF04B53-1A5C-417B-BA7E-9488AF1919D8}" type="presOf" srcId="{7DBA39F6-B358-4555-BEC6-E80AB4F97207}" destId="{5B935A9D-420D-4901-9277-A871F7BBFCE4}" srcOrd="1" destOrd="0" presId="urn:microsoft.com/office/officeart/2005/8/layout/cycle8"/>
    <dgm:cxn modelId="{7E21E822-9DBC-4EF4-9BD2-B870CE95DC8B}" type="presOf" srcId="{53A914A5-221A-44F6-B520-968F6DDDF4FC}" destId="{E4B27E1C-9D13-45A7-AF2A-6798331C5C7A}" srcOrd="1" destOrd="0" presId="urn:microsoft.com/office/officeart/2005/8/layout/cycle8"/>
    <dgm:cxn modelId="{59308247-D2D8-4061-8EC2-36AA67A89385}" type="presOf" srcId="{2FC79D8B-D214-4516-BCA9-09C09DAA8AD4}" destId="{D85DBA1A-EEE7-4C7C-8288-4972F6654563}" srcOrd="0" destOrd="0" presId="urn:microsoft.com/office/officeart/2005/8/layout/cycle8"/>
    <dgm:cxn modelId="{C214E70E-24F9-4A88-B3B4-1E46E8958CC3}" type="presOf" srcId="{0B034AF8-BD14-43C4-A13A-5E537F2D045F}" destId="{48BEFB81-8A27-48AE-960A-9FF5618D3FF4}" srcOrd="0" destOrd="0" presId="urn:microsoft.com/office/officeart/2005/8/layout/cycle8"/>
    <dgm:cxn modelId="{390884CE-8E9B-4395-A4B1-B587B6F13BCD}" srcId="{2FC79D8B-D214-4516-BCA9-09C09DAA8AD4}" destId="{7DBA39F6-B358-4555-BEC6-E80AB4F97207}" srcOrd="1" destOrd="0" parTransId="{CF71629D-D6F9-470E-92E5-7E42E34BDBB9}" sibTransId="{F5BD4875-D84D-4D0D-9AE4-0884670AFDCD}"/>
    <dgm:cxn modelId="{E93075D1-C2E1-424C-87A8-DFEDB0383242}" type="presOf" srcId="{A0922B3F-9482-4135-896D-5130C54FDCE4}" destId="{AF7D9D65-4C2E-40EF-8744-378A6F1E692A}" srcOrd="1" destOrd="0" presId="urn:microsoft.com/office/officeart/2005/8/layout/cycle8"/>
    <dgm:cxn modelId="{14999AAE-36D1-4D8D-8B2F-BA9FF9301804}" type="presOf" srcId="{A0922B3F-9482-4135-896D-5130C54FDCE4}" destId="{0D938970-7475-4AD3-AE5B-640192CF45AB}" srcOrd="0" destOrd="0" presId="urn:microsoft.com/office/officeart/2005/8/layout/cycle8"/>
    <dgm:cxn modelId="{C17DA333-A200-4A07-8FBC-F76AF2DF3F83}" srcId="{2FC79D8B-D214-4516-BCA9-09C09DAA8AD4}" destId="{53A914A5-221A-44F6-B520-968F6DDDF4FC}" srcOrd="0" destOrd="0" parTransId="{151E3B25-2933-451C-992C-0347DCB04322}" sibTransId="{54532090-6D7C-49B0-BAF3-921B7FEA8FAD}"/>
    <dgm:cxn modelId="{1969D518-7AF6-4E6A-8C20-791E0DF6B329}" srcId="{2FC79D8B-D214-4516-BCA9-09C09DAA8AD4}" destId="{0B034AF8-BD14-43C4-A13A-5E537F2D045F}" srcOrd="4" destOrd="0" parTransId="{5DB6E977-D468-4A0C-8658-D8AC4FE8E95E}" sibTransId="{EE36ABE1-0FF5-4721-B4F1-FD9CE065E60D}"/>
    <dgm:cxn modelId="{C06D2B30-533D-4BCD-AA00-5D6A895213FF}" type="presParOf" srcId="{D85DBA1A-EEE7-4C7C-8288-4972F6654563}" destId="{470A8033-3ABC-44EE-B220-78E535E97161}" srcOrd="0" destOrd="0" presId="urn:microsoft.com/office/officeart/2005/8/layout/cycle8"/>
    <dgm:cxn modelId="{FD17E92B-5A4E-4C80-94CF-96CFF2B84622}" type="presParOf" srcId="{D85DBA1A-EEE7-4C7C-8288-4972F6654563}" destId="{D3BE5990-C266-443E-9FFF-7E180E3E0828}" srcOrd="1" destOrd="0" presId="urn:microsoft.com/office/officeart/2005/8/layout/cycle8"/>
    <dgm:cxn modelId="{7A58B692-AA26-4774-B345-D4E71E590747}" type="presParOf" srcId="{D85DBA1A-EEE7-4C7C-8288-4972F6654563}" destId="{4E4886B1-88C7-447D-A90E-C166B6C28655}" srcOrd="2" destOrd="0" presId="urn:microsoft.com/office/officeart/2005/8/layout/cycle8"/>
    <dgm:cxn modelId="{186165EE-5950-49F7-AAB8-45637DDC43E5}" type="presParOf" srcId="{D85DBA1A-EEE7-4C7C-8288-4972F6654563}" destId="{E4B27E1C-9D13-45A7-AF2A-6798331C5C7A}" srcOrd="3" destOrd="0" presId="urn:microsoft.com/office/officeart/2005/8/layout/cycle8"/>
    <dgm:cxn modelId="{CC43BE9E-F8F5-4DFE-8240-47BBF26FE6E5}" type="presParOf" srcId="{D85DBA1A-EEE7-4C7C-8288-4972F6654563}" destId="{366C8198-BB51-4B26-91A8-DF98FDD34DB6}" srcOrd="4" destOrd="0" presId="urn:microsoft.com/office/officeart/2005/8/layout/cycle8"/>
    <dgm:cxn modelId="{3C8FD572-0D2A-49BB-8685-DD267400532A}" type="presParOf" srcId="{D85DBA1A-EEE7-4C7C-8288-4972F6654563}" destId="{822EBE27-F315-4C93-8CD1-79882635987C}" srcOrd="5" destOrd="0" presId="urn:microsoft.com/office/officeart/2005/8/layout/cycle8"/>
    <dgm:cxn modelId="{CA40DED2-0B1D-46F2-A89B-FBB97680295F}" type="presParOf" srcId="{D85DBA1A-EEE7-4C7C-8288-4972F6654563}" destId="{614529E7-B8E0-4537-918C-8B55124F6C5C}" srcOrd="6" destOrd="0" presId="urn:microsoft.com/office/officeart/2005/8/layout/cycle8"/>
    <dgm:cxn modelId="{AF587540-AA27-48A0-9FB5-F30B9ABA562A}" type="presParOf" srcId="{D85DBA1A-EEE7-4C7C-8288-4972F6654563}" destId="{5B935A9D-420D-4901-9277-A871F7BBFCE4}" srcOrd="7" destOrd="0" presId="urn:microsoft.com/office/officeart/2005/8/layout/cycle8"/>
    <dgm:cxn modelId="{3CE769F5-EED8-4E15-9EBE-B35195BB7E8A}" type="presParOf" srcId="{D85DBA1A-EEE7-4C7C-8288-4972F6654563}" destId="{0D938970-7475-4AD3-AE5B-640192CF45AB}" srcOrd="8" destOrd="0" presId="urn:microsoft.com/office/officeart/2005/8/layout/cycle8"/>
    <dgm:cxn modelId="{4590EBAC-86C8-4B6D-85FE-E4373DB1AC7B}" type="presParOf" srcId="{D85DBA1A-EEE7-4C7C-8288-4972F6654563}" destId="{7DAD3A32-00ED-4E08-8E0C-5F4FB0AC7270}" srcOrd="9" destOrd="0" presId="urn:microsoft.com/office/officeart/2005/8/layout/cycle8"/>
    <dgm:cxn modelId="{7C83A469-94CB-4042-A977-A55B3483BD48}" type="presParOf" srcId="{D85DBA1A-EEE7-4C7C-8288-4972F6654563}" destId="{5589002F-0A2C-4138-8996-C85D8259EA63}" srcOrd="10" destOrd="0" presId="urn:microsoft.com/office/officeart/2005/8/layout/cycle8"/>
    <dgm:cxn modelId="{D3843670-4F35-44FF-A1C0-D8AA6CAAEF47}" type="presParOf" srcId="{D85DBA1A-EEE7-4C7C-8288-4972F6654563}" destId="{AF7D9D65-4C2E-40EF-8744-378A6F1E692A}" srcOrd="11" destOrd="0" presId="urn:microsoft.com/office/officeart/2005/8/layout/cycle8"/>
    <dgm:cxn modelId="{2AE1A565-990B-4817-B362-141A73438FCA}" type="presParOf" srcId="{D85DBA1A-EEE7-4C7C-8288-4972F6654563}" destId="{CBF22AC5-EB6F-4221-AEBB-0F18AAFCF44C}" srcOrd="12" destOrd="0" presId="urn:microsoft.com/office/officeart/2005/8/layout/cycle8"/>
    <dgm:cxn modelId="{164CF5E4-27EF-4DFC-AA39-5D0630D91CDE}" type="presParOf" srcId="{D85DBA1A-EEE7-4C7C-8288-4972F6654563}" destId="{9C6936CC-25DC-4BFD-9F7E-D58A61FD7285}" srcOrd="13" destOrd="0" presId="urn:microsoft.com/office/officeart/2005/8/layout/cycle8"/>
    <dgm:cxn modelId="{62528E9F-400B-4640-AE42-04C86BDE53CD}" type="presParOf" srcId="{D85DBA1A-EEE7-4C7C-8288-4972F6654563}" destId="{4ECCF77A-CFE4-4D71-AE16-1888AC15845E}" srcOrd="14" destOrd="0" presId="urn:microsoft.com/office/officeart/2005/8/layout/cycle8"/>
    <dgm:cxn modelId="{E1F248C6-5244-45D2-B688-82ED5195D941}" type="presParOf" srcId="{D85DBA1A-EEE7-4C7C-8288-4972F6654563}" destId="{3C7089FD-8296-4C26-B2A3-5171713AE8EF}" srcOrd="15" destOrd="0" presId="urn:microsoft.com/office/officeart/2005/8/layout/cycle8"/>
    <dgm:cxn modelId="{490073D9-410B-4B17-9C21-267D63B46875}" type="presParOf" srcId="{D85DBA1A-EEE7-4C7C-8288-4972F6654563}" destId="{48BEFB81-8A27-48AE-960A-9FF5618D3FF4}" srcOrd="16" destOrd="0" presId="urn:microsoft.com/office/officeart/2005/8/layout/cycle8"/>
    <dgm:cxn modelId="{A139003B-8F1D-4355-81F9-0DD86AB8E698}" type="presParOf" srcId="{D85DBA1A-EEE7-4C7C-8288-4972F6654563}" destId="{7047BD0A-72BF-4258-B2D4-4F025D54567F}" srcOrd="17" destOrd="0" presId="urn:microsoft.com/office/officeart/2005/8/layout/cycle8"/>
    <dgm:cxn modelId="{227A4BE7-AA19-484D-8216-CCF672D9AE5E}" type="presParOf" srcId="{D85DBA1A-EEE7-4C7C-8288-4972F6654563}" destId="{A434A3C4-D130-4AA9-9F81-1D89C190A725}" srcOrd="18" destOrd="0" presId="urn:microsoft.com/office/officeart/2005/8/layout/cycle8"/>
    <dgm:cxn modelId="{6D048523-B252-4029-841A-A6B720A3DA59}" type="presParOf" srcId="{D85DBA1A-EEE7-4C7C-8288-4972F6654563}" destId="{7FF86B2B-E861-4CE7-B2BF-FFF552FF0191}" srcOrd="19" destOrd="0" presId="urn:microsoft.com/office/officeart/2005/8/layout/cycle8"/>
    <dgm:cxn modelId="{49851F3E-D2D2-47A9-AF55-E73EDC714E02}" type="presParOf" srcId="{D85DBA1A-EEE7-4C7C-8288-4972F6654563}" destId="{344F0E3B-B794-4AAF-8186-444746AD670B}" srcOrd="20" destOrd="0" presId="urn:microsoft.com/office/officeart/2005/8/layout/cycle8"/>
    <dgm:cxn modelId="{F1968694-FBB4-42F7-8688-3E51A950BF92}" type="presParOf" srcId="{D85DBA1A-EEE7-4C7C-8288-4972F6654563}" destId="{93FD6916-A1B8-472E-A6F9-3E6C9AB870E6}" srcOrd="21" destOrd="0" presId="urn:microsoft.com/office/officeart/2005/8/layout/cycle8"/>
    <dgm:cxn modelId="{36A74DCF-2E3D-4339-B2D5-D239C59ABB1B}" type="presParOf" srcId="{D85DBA1A-EEE7-4C7C-8288-4972F6654563}" destId="{91580EBD-D3D9-4B4C-B125-4AEB0CE32202}" srcOrd="22" destOrd="0" presId="urn:microsoft.com/office/officeart/2005/8/layout/cycle8"/>
    <dgm:cxn modelId="{82489A4F-FA74-4483-9BF1-7802F7BA02C7}" type="presParOf" srcId="{D85DBA1A-EEE7-4C7C-8288-4972F6654563}" destId="{37B57A65-F817-4062-8688-913A02B48578}" srcOrd="23" destOrd="0" presId="urn:microsoft.com/office/officeart/2005/8/layout/cycle8"/>
    <dgm:cxn modelId="{A2FCF8A4-8770-4F79-9F72-5D2980135E4B}" type="presParOf" srcId="{D85DBA1A-EEE7-4C7C-8288-4972F6654563}" destId="{1DAF927D-34E1-4299-9EFD-B9899305D2B8}" srcOrd="2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CF5B40F-F4C9-43EA-8FC5-37993B12E3F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0A88B6AF-2242-4DBF-8B48-56EA98F305DE}">
      <dgm:prSet/>
      <dgm:spPr/>
      <dgm:t>
        <a:bodyPr/>
        <a:lstStyle/>
        <a:p>
          <a:r>
            <a:rPr lang="en-US" dirty="0"/>
            <a:t>The most frequently reported number of missed appointments by patients</a:t>
          </a:r>
        </a:p>
      </dgm:t>
    </dgm:pt>
    <dgm:pt modelId="{EAADF08B-F5FF-45E7-B276-284CC3B084BA}" type="parTrans" cxnId="{A0C72FDA-A0A2-4774-9BD4-BB892F97A535}">
      <dgm:prSet/>
      <dgm:spPr/>
      <dgm:t>
        <a:bodyPr/>
        <a:lstStyle/>
        <a:p>
          <a:endParaRPr lang="en-US"/>
        </a:p>
      </dgm:t>
    </dgm:pt>
    <dgm:pt modelId="{473F07B9-0C12-4EFA-8E5D-B1BF75E87104}" type="sibTrans" cxnId="{A0C72FDA-A0A2-4774-9BD4-BB892F97A535}">
      <dgm:prSet/>
      <dgm:spPr/>
      <dgm:t>
        <a:bodyPr/>
        <a:lstStyle/>
        <a:p>
          <a:endParaRPr lang="en-US"/>
        </a:p>
      </dgm:t>
    </dgm:pt>
    <dgm:pt modelId="{7D4E8941-C218-4FB3-92E9-89D4B1C26E91}">
      <dgm:prSet/>
      <dgm:spPr/>
      <dgm:t>
        <a:bodyPr/>
        <a:lstStyle/>
        <a:p>
          <a:r>
            <a:rPr lang="en-US" dirty="0"/>
            <a:t>The highest number of missed appointments by a patient</a:t>
          </a:r>
        </a:p>
      </dgm:t>
    </dgm:pt>
    <dgm:pt modelId="{679DAB3E-FDF3-4A61-A74F-9C33153F5BFD}" type="parTrans" cxnId="{B27BB6FC-3C67-4786-AA71-D338E2E421DB}">
      <dgm:prSet/>
      <dgm:spPr/>
      <dgm:t>
        <a:bodyPr/>
        <a:lstStyle/>
        <a:p>
          <a:endParaRPr lang="en-US"/>
        </a:p>
      </dgm:t>
    </dgm:pt>
    <dgm:pt modelId="{41F37619-3729-416E-9EBB-DBFA957D7683}" type="sibTrans" cxnId="{B27BB6FC-3C67-4786-AA71-D338E2E421DB}">
      <dgm:prSet/>
      <dgm:spPr/>
      <dgm:t>
        <a:bodyPr/>
        <a:lstStyle/>
        <a:p>
          <a:endParaRPr lang="en-US"/>
        </a:p>
      </dgm:t>
    </dgm:pt>
    <dgm:pt modelId="{C5910E46-632F-428E-9C18-F20D0E219593}">
      <dgm:prSet/>
      <dgm:spPr/>
      <dgm:t>
        <a:bodyPr/>
        <a:lstStyle/>
        <a:p>
          <a:r>
            <a:rPr lang="en-US" dirty="0"/>
            <a:t>The most frequently reported number of appointment in the next 6 months (followed closely by 4 and 6) </a:t>
          </a:r>
        </a:p>
      </dgm:t>
    </dgm:pt>
    <dgm:pt modelId="{47BE5808-B34C-4D15-AA52-0F411753878F}" type="parTrans" cxnId="{09CF5774-2290-4FB4-89D0-C5A8BFE0BF63}">
      <dgm:prSet/>
      <dgm:spPr/>
      <dgm:t>
        <a:bodyPr/>
        <a:lstStyle/>
        <a:p>
          <a:endParaRPr lang="en-US"/>
        </a:p>
      </dgm:t>
    </dgm:pt>
    <dgm:pt modelId="{96E17ABE-A1CC-479C-9E5B-916D4EB5F1AF}" type="sibTrans" cxnId="{09CF5774-2290-4FB4-89D0-C5A8BFE0BF63}">
      <dgm:prSet/>
      <dgm:spPr/>
      <dgm:t>
        <a:bodyPr/>
        <a:lstStyle/>
        <a:p>
          <a:endParaRPr lang="en-US"/>
        </a:p>
      </dgm:t>
    </dgm:pt>
    <dgm:pt modelId="{54D002A4-3AB5-40FF-A898-954CD735E050}">
      <dgm:prSet/>
      <dgm:spPr/>
      <dgm:t>
        <a:bodyPr/>
        <a:lstStyle/>
        <a:p>
          <a:r>
            <a:rPr lang="en-US" dirty="0"/>
            <a:t>The highest number of appointments reported by multiple patients. </a:t>
          </a:r>
        </a:p>
      </dgm:t>
    </dgm:pt>
    <dgm:pt modelId="{83642BE1-9803-4EC3-9352-220D6659AC56}" type="parTrans" cxnId="{0B1F74D6-B20F-4931-8364-40CCF3D0ED1B}">
      <dgm:prSet/>
      <dgm:spPr/>
      <dgm:t>
        <a:bodyPr/>
        <a:lstStyle/>
        <a:p>
          <a:endParaRPr lang="en-US"/>
        </a:p>
      </dgm:t>
    </dgm:pt>
    <dgm:pt modelId="{9D25E3E6-B69A-4501-A2BD-86F2513D4D45}" type="sibTrans" cxnId="{0B1F74D6-B20F-4931-8364-40CCF3D0ED1B}">
      <dgm:prSet/>
      <dgm:spPr/>
      <dgm:t>
        <a:bodyPr/>
        <a:lstStyle/>
        <a:p>
          <a:endParaRPr lang="en-US"/>
        </a:p>
      </dgm:t>
    </dgm:pt>
    <dgm:pt modelId="{3D376716-1FB0-4671-BB6B-0A6A757D8EA2}" type="pres">
      <dgm:prSet presAssocID="{2CF5B40F-F4C9-43EA-8FC5-37993B12E3F8}" presName="Name0" presStyleCnt="0">
        <dgm:presLayoutVars>
          <dgm:chMax val="7"/>
          <dgm:chPref val="7"/>
          <dgm:dir/>
        </dgm:presLayoutVars>
      </dgm:prSet>
      <dgm:spPr/>
      <dgm:t>
        <a:bodyPr/>
        <a:lstStyle/>
        <a:p>
          <a:endParaRPr lang="en-US"/>
        </a:p>
      </dgm:t>
    </dgm:pt>
    <dgm:pt modelId="{86AE4960-A324-4EDF-B2DF-81D06CEC1809}" type="pres">
      <dgm:prSet presAssocID="{2CF5B40F-F4C9-43EA-8FC5-37993B12E3F8}" presName="Name1" presStyleCnt="0"/>
      <dgm:spPr/>
    </dgm:pt>
    <dgm:pt modelId="{A532BA0A-6925-4710-8EC4-101C446F4395}" type="pres">
      <dgm:prSet presAssocID="{2CF5B40F-F4C9-43EA-8FC5-37993B12E3F8}" presName="cycle" presStyleCnt="0"/>
      <dgm:spPr/>
    </dgm:pt>
    <dgm:pt modelId="{55F83CC4-C4BD-493D-8241-45C3BBC3228D}" type="pres">
      <dgm:prSet presAssocID="{2CF5B40F-F4C9-43EA-8FC5-37993B12E3F8}" presName="srcNode" presStyleLbl="node1" presStyleIdx="0" presStyleCnt="4"/>
      <dgm:spPr/>
    </dgm:pt>
    <dgm:pt modelId="{BB1EF646-DB1D-43AE-91D8-D2DA175832E1}" type="pres">
      <dgm:prSet presAssocID="{2CF5B40F-F4C9-43EA-8FC5-37993B12E3F8}" presName="conn" presStyleLbl="parChTrans1D2" presStyleIdx="0" presStyleCnt="1"/>
      <dgm:spPr/>
      <dgm:t>
        <a:bodyPr/>
        <a:lstStyle/>
        <a:p>
          <a:endParaRPr lang="en-US"/>
        </a:p>
      </dgm:t>
    </dgm:pt>
    <dgm:pt modelId="{458C3462-5864-4A5F-B65A-7DC50B5E43B9}" type="pres">
      <dgm:prSet presAssocID="{2CF5B40F-F4C9-43EA-8FC5-37993B12E3F8}" presName="extraNode" presStyleLbl="node1" presStyleIdx="0" presStyleCnt="4"/>
      <dgm:spPr/>
    </dgm:pt>
    <dgm:pt modelId="{BF54358A-A69A-4000-9FCE-CE55B5B67634}" type="pres">
      <dgm:prSet presAssocID="{2CF5B40F-F4C9-43EA-8FC5-37993B12E3F8}" presName="dstNode" presStyleLbl="node1" presStyleIdx="0" presStyleCnt="4"/>
      <dgm:spPr/>
    </dgm:pt>
    <dgm:pt modelId="{523C9232-89FA-4A58-B2C6-D2700EA97DCF}" type="pres">
      <dgm:prSet presAssocID="{0A88B6AF-2242-4DBF-8B48-56EA98F305DE}" presName="text_1" presStyleLbl="node1" presStyleIdx="0" presStyleCnt="4">
        <dgm:presLayoutVars>
          <dgm:bulletEnabled val="1"/>
        </dgm:presLayoutVars>
      </dgm:prSet>
      <dgm:spPr/>
      <dgm:t>
        <a:bodyPr/>
        <a:lstStyle/>
        <a:p>
          <a:endParaRPr lang="en-US"/>
        </a:p>
      </dgm:t>
    </dgm:pt>
    <dgm:pt modelId="{323E0685-9BD9-43B4-93AA-9036C9FA6AD9}" type="pres">
      <dgm:prSet presAssocID="{0A88B6AF-2242-4DBF-8B48-56EA98F305DE}" presName="accent_1" presStyleCnt="0"/>
      <dgm:spPr/>
    </dgm:pt>
    <dgm:pt modelId="{F9525B7F-B4A4-4391-89FB-D12911CB8464}" type="pres">
      <dgm:prSet presAssocID="{0A88B6AF-2242-4DBF-8B48-56EA98F305DE}" presName="accentRepeatNode" presStyleLbl="solidFgAcc1" presStyleIdx="0" presStyleCnt="4"/>
      <dgm:spPr/>
    </dgm:pt>
    <dgm:pt modelId="{4663295D-D092-46D1-AC59-0303AAE6474A}" type="pres">
      <dgm:prSet presAssocID="{7D4E8941-C218-4FB3-92E9-89D4B1C26E91}" presName="text_2" presStyleLbl="node1" presStyleIdx="1" presStyleCnt="4">
        <dgm:presLayoutVars>
          <dgm:bulletEnabled val="1"/>
        </dgm:presLayoutVars>
      </dgm:prSet>
      <dgm:spPr/>
      <dgm:t>
        <a:bodyPr/>
        <a:lstStyle/>
        <a:p>
          <a:endParaRPr lang="en-US"/>
        </a:p>
      </dgm:t>
    </dgm:pt>
    <dgm:pt modelId="{E961765C-5149-40A5-A4BE-960964E864DD}" type="pres">
      <dgm:prSet presAssocID="{7D4E8941-C218-4FB3-92E9-89D4B1C26E91}" presName="accent_2" presStyleCnt="0"/>
      <dgm:spPr/>
    </dgm:pt>
    <dgm:pt modelId="{28D3C8EF-CA9F-45D4-B83E-B42868E2DDF2}" type="pres">
      <dgm:prSet presAssocID="{7D4E8941-C218-4FB3-92E9-89D4B1C26E91}" presName="accentRepeatNode" presStyleLbl="solidFgAcc1" presStyleIdx="1" presStyleCnt="4"/>
      <dgm:spPr/>
    </dgm:pt>
    <dgm:pt modelId="{40529CDD-6D33-4276-907C-2C1ACD1FB437}" type="pres">
      <dgm:prSet presAssocID="{C5910E46-632F-428E-9C18-F20D0E219593}" presName="text_3" presStyleLbl="node1" presStyleIdx="2" presStyleCnt="4">
        <dgm:presLayoutVars>
          <dgm:bulletEnabled val="1"/>
        </dgm:presLayoutVars>
      </dgm:prSet>
      <dgm:spPr/>
      <dgm:t>
        <a:bodyPr/>
        <a:lstStyle/>
        <a:p>
          <a:endParaRPr lang="en-US"/>
        </a:p>
      </dgm:t>
    </dgm:pt>
    <dgm:pt modelId="{668886AC-5F24-4E77-AB20-B77DA6784006}" type="pres">
      <dgm:prSet presAssocID="{C5910E46-632F-428E-9C18-F20D0E219593}" presName="accent_3" presStyleCnt="0"/>
      <dgm:spPr/>
    </dgm:pt>
    <dgm:pt modelId="{958194B5-B844-4456-843D-CA91845904FF}" type="pres">
      <dgm:prSet presAssocID="{C5910E46-632F-428E-9C18-F20D0E219593}" presName="accentRepeatNode" presStyleLbl="solidFgAcc1" presStyleIdx="2" presStyleCnt="4"/>
      <dgm:spPr/>
    </dgm:pt>
    <dgm:pt modelId="{C53696D5-E6F5-434D-951C-48D5178804EC}" type="pres">
      <dgm:prSet presAssocID="{54D002A4-3AB5-40FF-A898-954CD735E050}" presName="text_4" presStyleLbl="node1" presStyleIdx="3" presStyleCnt="4">
        <dgm:presLayoutVars>
          <dgm:bulletEnabled val="1"/>
        </dgm:presLayoutVars>
      </dgm:prSet>
      <dgm:spPr/>
      <dgm:t>
        <a:bodyPr/>
        <a:lstStyle/>
        <a:p>
          <a:endParaRPr lang="en-US"/>
        </a:p>
      </dgm:t>
    </dgm:pt>
    <dgm:pt modelId="{C00FD06D-B91D-4940-8110-C426622976B6}" type="pres">
      <dgm:prSet presAssocID="{54D002A4-3AB5-40FF-A898-954CD735E050}" presName="accent_4" presStyleCnt="0"/>
      <dgm:spPr/>
    </dgm:pt>
    <dgm:pt modelId="{9E79BE07-05AE-48CA-9516-0748F8C56BCA}" type="pres">
      <dgm:prSet presAssocID="{54D002A4-3AB5-40FF-A898-954CD735E050}" presName="accentRepeatNode" presStyleLbl="solidFgAcc1" presStyleIdx="3" presStyleCnt="4"/>
      <dgm:spPr/>
    </dgm:pt>
  </dgm:ptLst>
  <dgm:cxnLst>
    <dgm:cxn modelId="{AB3FF511-8877-40C4-92D7-D3794BF40A0E}" type="presOf" srcId="{473F07B9-0C12-4EFA-8E5D-B1BF75E87104}" destId="{BB1EF646-DB1D-43AE-91D8-D2DA175832E1}" srcOrd="0" destOrd="0" presId="urn:microsoft.com/office/officeart/2008/layout/VerticalCurvedList"/>
    <dgm:cxn modelId="{526E598B-EE01-4EA2-8E72-4F085A04DF50}" type="presOf" srcId="{54D002A4-3AB5-40FF-A898-954CD735E050}" destId="{C53696D5-E6F5-434D-951C-48D5178804EC}" srcOrd="0" destOrd="0" presId="urn:microsoft.com/office/officeart/2008/layout/VerticalCurvedList"/>
    <dgm:cxn modelId="{92E18DA8-FD0B-449C-9C1D-6AFA16B42BEE}" type="presOf" srcId="{7D4E8941-C218-4FB3-92E9-89D4B1C26E91}" destId="{4663295D-D092-46D1-AC59-0303AAE6474A}" srcOrd="0" destOrd="0" presId="urn:microsoft.com/office/officeart/2008/layout/VerticalCurvedList"/>
    <dgm:cxn modelId="{7420643D-92B7-410A-A8A6-4F40D27E26DE}" type="presOf" srcId="{2CF5B40F-F4C9-43EA-8FC5-37993B12E3F8}" destId="{3D376716-1FB0-4671-BB6B-0A6A757D8EA2}" srcOrd="0" destOrd="0" presId="urn:microsoft.com/office/officeart/2008/layout/VerticalCurvedList"/>
    <dgm:cxn modelId="{9A881BEA-D597-443E-8D24-59F406A8E80D}" type="presOf" srcId="{C5910E46-632F-428E-9C18-F20D0E219593}" destId="{40529CDD-6D33-4276-907C-2C1ACD1FB437}" srcOrd="0" destOrd="0" presId="urn:microsoft.com/office/officeart/2008/layout/VerticalCurvedList"/>
    <dgm:cxn modelId="{09CF5774-2290-4FB4-89D0-C5A8BFE0BF63}" srcId="{2CF5B40F-F4C9-43EA-8FC5-37993B12E3F8}" destId="{C5910E46-632F-428E-9C18-F20D0E219593}" srcOrd="2" destOrd="0" parTransId="{47BE5808-B34C-4D15-AA52-0F411753878F}" sibTransId="{96E17ABE-A1CC-479C-9E5B-916D4EB5F1AF}"/>
    <dgm:cxn modelId="{0FD5494C-97DD-46DC-9761-413987F62730}" type="presOf" srcId="{0A88B6AF-2242-4DBF-8B48-56EA98F305DE}" destId="{523C9232-89FA-4A58-B2C6-D2700EA97DCF}" srcOrd="0" destOrd="0" presId="urn:microsoft.com/office/officeart/2008/layout/VerticalCurvedList"/>
    <dgm:cxn modelId="{0B1F74D6-B20F-4931-8364-40CCF3D0ED1B}" srcId="{2CF5B40F-F4C9-43EA-8FC5-37993B12E3F8}" destId="{54D002A4-3AB5-40FF-A898-954CD735E050}" srcOrd="3" destOrd="0" parTransId="{83642BE1-9803-4EC3-9352-220D6659AC56}" sibTransId="{9D25E3E6-B69A-4501-A2BD-86F2513D4D45}"/>
    <dgm:cxn modelId="{A0C72FDA-A0A2-4774-9BD4-BB892F97A535}" srcId="{2CF5B40F-F4C9-43EA-8FC5-37993B12E3F8}" destId="{0A88B6AF-2242-4DBF-8B48-56EA98F305DE}" srcOrd="0" destOrd="0" parTransId="{EAADF08B-F5FF-45E7-B276-284CC3B084BA}" sibTransId="{473F07B9-0C12-4EFA-8E5D-B1BF75E87104}"/>
    <dgm:cxn modelId="{B27BB6FC-3C67-4786-AA71-D338E2E421DB}" srcId="{2CF5B40F-F4C9-43EA-8FC5-37993B12E3F8}" destId="{7D4E8941-C218-4FB3-92E9-89D4B1C26E91}" srcOrd="1" destOrd="0" parTransId="{679DAB3E-FDF3-4A61-A74F-9C33153F5BFD}" sibTransId="{41F37619-3729-416E-9EBB-DBFA957D7683}"/>
    <dgm:cxn modelId="{5C513734-4262-4776-A8FE-0407827F55BD}" type="presParOf" srcId="{3D376716-1FB0-4671-BB6B-0A6A757D8EA2}" destId="{86AE4960-A324-4EDF-B2DF-81D06CEC1809}" srcOrd="0" destOrd="0" presId="urn:microsoft.com/office/officeart/2008/layout/VerticalCurvedList"/>
    <dgm:cxn modelId="{70747D74-1A6A-4184-AEEB-F4451FD58352}" type="presParOf" srcId="{86AE4960-A324-4EDF-B2DF-81D06CEC1809}" destId="{A532BA0A-6925-4710-8EC4-101C446F4395}" srcOrd="0" destOrd="0" presId="urn:microsoft.com/office/officeart/2008/layout/VerticalCurvedList"/>
    <dgm:cxn modelId="{5A296172-A708-47D1-808F-E32BBD56E3C9}" type="presParOf" srcId="{A532BA0A-6925-4710-8EC4-101C446F4395}" destId="{55F83CC4-C4BD-493D-8241-45C3BBC3228D}" srcOrd="0" destOrd="0" presId="urn:microsoft.com/office/officeart/2008/layout/VerticalCurvedList"/>
    <dgm:cxn modelId="{1E8BA903-6B91-4869-B7C0-4A417C66799A}" type="presParOf" srcId="{A532BA0A-6925-4710-8EC4-101C446F4395}" destId="{BB1EF646-DB1D-43AE-91D8-D2DA175832E1}" srcOrd="1" destOrd="0" presId="urn:microsoft.com/office/officeart/2008/layout/VerticalCurvedList"/>
    <dgm:cxn modelId="{54FFC0F5-DC01-4B7B-9A6B-F0FB07C2E6E3}" type="presParOf" srcId="{A532BA0A-6925-4710-8EC4-101C446F4395}" destId="{458C3462-5864-4A5F-B65A-7DC50B5E43B9}" srcOrd="2" destOrd="0" presId="urn:microsoft.com/office/officeart/2008/layout/VerticalCurvedList"/>
    <dgm:cxn modelId="{9DF2F6A7-D59F-4659-8FD5-92C5589D70BB}" type="presParOf" srcId="{A532BA0A-6925-4710-8EC4-101C446F4395}" destId="{BF54358A-A69A-4000-9FCE-CE55B5B67634}" srcOrd="3" destOrd="0" presId="urn:microsoft.com/office/officeart/2008/layout/VerticalCurvedList"/>
    <dgm:cxn modelId="{94A576AF-F858-4B2B-AF77-1C3F34A58FF2}" type="presParOf" srcId="{86AE4960-A324-4EDF-B2DF-81D06CEC1809}" destId="{523C9232-89FA-4A58-B2C6-D2700EA97DCF}" srcOrd="1" destOrd="0" presId="urn:microsoft.com/office/officeart/2008/layout/VerticalCurvedList"/>
    <dgm:cxn modelId="{FB69F953-B109-47C9-AE51-4ADBA260CC72}" type="presParOf" srcId="{86AE4960-A324-4EDF-B2DF-81D06CEC1809}" destId="{323E0685-9BD9-43B4-93AA-9036C9FA6AD9}" srcOrd="2" destOrd="0" presId="urn:microsoft.com/office/officeart/2008/layout/VerticalCurvedList"/>
    <dgm:cxn modelId="{84901A5F-CE7E-46EA-84DA-D05FBACB0618}" type="presParOf" srcId="{323E0685-9BD9-43B4-93AA-9036C9FA6AD9}" destId="{F9525B7F-B4A4-4391-89FB-D12911CB8464}" srcOrd="0" destOrd="0" presId="urn:microsoft.com/office/officeart/2008/layout/VerticalCurvedList"/>
    <dgm:cxn modelId="{AC258178-EB20-412A-8545-8D5C1FA0D824}" type="presParOf" srcId="{86AE4960-A324-4EDF-B2DF-81D06CEC1809}" destId="{4663295D-D092-46D1-AC59-0303AAE6474A}" srcOrd="3" destOrd="0" presId="urn:microsoft.com/office/officeart/2008/layout/VerticalCurvedList"/>
    <dgm:cxn modelId="{244AFA02-18B9-4000-929B-D08E1B238CD2}" type="presParOf" srcId="{86AE4960-A324-4EDF-B2DF-81D06CEC1809}" destId="{E961765C-5149-40A5-A4BE-960964E864DD}" srcOrd="4" destOrd="0" presId="urn:microsoft.com/office/officeart/2008/layout/VerticalCurvedList"/>
    <dgm:cxn modelId="{8D9236AA-CC2B-4821-BC3C-0A7BCE69CD2C}" type="presParOf" srcId="{E961765C-5149-40A5-A4BE-960964E864DD}" destId="{28D3C8EF-CA9F-45D4-B83E-B42868E2DDF2}" srcOrd="0" destOrd="0" presId="urn:microsoft.com/office/officeart/2008/layout/VerticalCurvedList"/>
    <dgm:cxn modelId="{93732777-8136-4D13-BD7E-CD306790E746}" type="presParOf" srcId="{86AE4960-A324-4EDF-B2DF-81D06CEC1809}" destId="{40529CDD-6D33-4276-907C-2C1ACD1FB437}" srcOrd="5" destOrd="0" presId="urn:microsoft.com/office/officeart/2008/layout/VerticalCurvedList"/>
    <dgm:cxn modelId="{6195E2BE-AD53-4021-AD24-B98F100B0C8B}" type="presParOf" srcId="{86AE4960-A324-4EDF-B2DF-81D06CEC1809}" destId="{668886AC-5F24-4E77-AB20-B77DA6784006}" srcOrd="6" destOrd="0" presId="urn:microsoft.com/office/officeart/2008/layout/VerticalCurvedList"/>
    <dgm:cxn modelId="{EA962052-8A1E-4923-A9A8-5714A698ABB6}" type="presParOf" srcId="{668886AC-5F24-4E77-AB20-B77DA6784006}" destId="{958194B5-B844-4456-843D-CA91845904FF}" srcOrd="0" destOrd="0" presId="urn:microsoft.com/office/officeart/2008/layout/VerticalCurvedList"/>
    <dgm:cxn modelId="{95572097-1AD0-4BF4-AFD5-18366998B8B9}" type="presParOf" srcId="{86AE4960-A324-4EDF-B2DF-81D06CEC1809}" destId="{C53696D5-E6F5-434D-951C-48D5178804EC}" srcOrd="7" destOrd="0" presId="urn:microsoft.com/office/officeart/2008/layout/VerticalCurvedList"/>
    <dgm:cxn modelId="{09C4456D-C799-4F66-8D05-7E33F36B2067}" type="presParOf" srcId="{86AE4960-A324-4EDF-B2DF-81D06CEC1809}" destId="{C00FD06D-B91D-4940-8110-C426622976B6}" srcOrd="8" destOrd="0" presId="urn:microsoft.com/office/officeart/2008/layout/VerticalCurvedList"/>
    <dgm:cxn modelId="{BA2E516D-5B49-4C06-9B27-1824025E872C}" type="presParOf" srcId="{C00FD06D-B91D-4940-8110-C426622976B6}" destId="{9E79BE07-05AE-48CA-9516-0748F8C56BC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EBAA4B0-25A6-4D2E-8530-B6CF4F70F710}" type="doc">
      <dgm:prSet loTypeId="urn:microsoft.com/office/officeart/2005/8/layout/hierarchy2" loCatId="hierarchy" qsTypeId="urn:microsoft.com/office/officeart/2005/8/quickstyle/simple4" qsCatId="simple" csTypeId="urn:microsoft.com/office/officeart/2005/8/colors/colorful1" csCatId="colorful"/>
      <dgm:spPr/>
      <dgm:t>
        <a:bodyPr/>
        <a:lstStyle/>
        <a:p>
          <a:endParaRPr lang="en-US"/>
        </a:p>
      </dgm:t>
    </dgm:pt>
    <dgm:pt modelId="{30247CB0-40BF-4457-98D5-FF95713677ED}">
      <dgm:prSet custT="1"/>
      <dgm:spPr/>
      <dgm:t>
        <a:bodyPr/>
        <a:lstStyle/>
        <a:p>
          <a:r>
            <a:rPr lang="en-US" sz="2000" dirty="0"/>
            <a:t>Individual Health </a:t>
          </a:r>
        </a:p>
      </dgm:t>
    </dgm:pt>
    <dgm:pt modelId="{77F78104-29FB-4A6B-B684-B4F48EC3488A}" type="parTrans" cxnId="{E10C4584-D3C7-4BED-9E0C-3534041ED640}">
      <dgm:prSet/>
      <dgm:spPr/>
      <dgm:t>
        <a:bodyPr/>
        <a:lstStyle/>
        <a:p>
          <a:endParaRPr lang="en-US"/>
        </a:p>
      </dgm:t>
    </dgm:pt>
    <dgm:pt modelId="{B3547274-D3ED-405B-86E3-FA685D9DA7EF}" type="sibTrans" cxnId="{E10C4584-D3C7-4BED-9E0C-3534041ED640}">
      <dgm:prSet/>
      <dgm:spPr/>
      <dgm:t>
        <a:bodyPr/>
        <a:lstStyle/>
        <a:p>
          <a:endParaRPr lang="en-US"/>
        </a:p>
      </dgm:t>
    </dgm:pt>
    <dgm:pt modelId="{94C4CC04-431C-4AB6-A5D6-90BCF46BAA72}">
      <dgm:prSet custT="1"/>
      <dgm:spPr/>
      <dgm:t>
        <a:bodyPr/>
        <a:lstStyle/>
        <a:p>
          <a:r>
            <a:rPr lang="en-US" sz="2000" dirty="0"/>
            <a:t>Less reported physical and mental unhealthy days</a:t>
          </a:r>
        </a:p>
      </dgm:t>
    </dgm:pt>
    <dgm:pt modelId="{3F6F9C3A-C871-4444-91B3-CD1DE8B030F3}" type="parTrans" cxnId="{2754525A-5682-480E-A5AE-03386CCCEBFB}">
      <dgm:prSet custT="1"/>
      <dgm:spPr/>
      <dgm:t>
        <a:bodyPr/>
        <a:lstStyle/>
        <a:p>
          <a:endParaRPr lang="en-US" sz="500"/>
        </a:p>
      </dgm:t>
    </dgm:pt>
    <dgm:pt modelId="{A282AEA4-CC67-4EB0-9AD0-706837FFA9F0}" type="sibTrans" cxnId="{2754525A-5682-480E-A5AE-03386CCCEBFB}">
      <dgm:prSet/>
      <dgm:spPr/>
      <dgm:t>
        <a:bodyPr/>
        <a:lstStyle/>
        <a:p>
          <a:endParaRPr lang="en-US"/>
        </a:p>
      </dgm:t>
    </dgm:pt>
    <dgm:pt modelId="{27DC0DD9-0B0F-4C85-B751-9933F404F323}">
      <dgm:prSet custT="1"/>
      <dgm:spPr/>
      <dgm:t>
        <a:bodyPr/>
        <a:lstStyle/>
        <a:p>
          <a:r>
            <a:rPr lang="en-US" sz="2000" dirty="0"/>
            <a:t>Healthcare</a:t>
          </a:r>
          <a:r>
            <a:rPr lang="en-US" sz="1600" dirty="0"/>
            <a:t> </a:t>
          </a:r>
          <a:r>
            <a:rPr lang="en-US" sz="2000" dirty="0"/>
            <a:t>Providers</a:t>
          </a:r>
          <a:endParaRPr lang="en-US" sz="1600" dirty="0"/>
        </a:p>
      </dgm:t>
    </dgm:pt>
    <dgm:pt modelId="{F6241A65-41A1-4D6C-87F4-DE2FD5083D22}" type="parTrans" cxnId="{5B395B98-D2C0-4EA3-9D62-EB1836C0FA4A}">
      <dgm:prSet/>
      <dgm:spPr/>
      <dgm:t>
        <a:bodyPr/>
        <a:lstStyle/>
        <a:p>
          <a:endParaRPr lang="en-US"/>
        </a:p>
      </dgm:t>
    </dgm:pt>
    <dgm:pt modelId="{E78D8D34-5AEE-4C16-BC59-66A6D0CB337D}" type="sibTrans" cxnId="{5B395B98-D2C0-4EA3-9D62-EB1836C0FA4A}">
      <dgm:prSet/>
      <dgm:spPr/>
      <dgm:t>
        <a:bodyPr/>
        <a:lstStyle/>
        <a:p>
          <a:endParaRPr lang="en-US"/>
        </a:p>
      </dgm:t>
    </dgm:pt>
    <dgm:pt modelId="{01F0E451-BAAB-4110-8FDA-AF8172B8AC9F}">
      <dgm:prSet custT="1"/>
      <dgm:spPr/>
      <dgm:t>
        <a:bodyPr/>
        <a:lstStyle/>
        <a:p>
          <a:r>
            <a:rPr lang="en-US" sz="2000"/>
            <a:t>Less missed healthcare appointments </a:t>
          </a:r>
        </a:p>
      </dgm:t>
    </dgm:pt>
    <dgm:pt modelId="{B31EBA27-9101-4981-AFD9-90B466064292}" type="parTrans" cxnId="{E7023DCF-4D18-49D8-AC55-A2CA2EF0CB48}">
      <dgm:prSet custT="1"/>
      <dgm:spPr/>
      <dgm:t>
        <a:bodyPr/>
        <a:lstStyle/>
        <a:p>
          <a:endParaRPr lang="en-US" sz="500"/>
        </a:p>
      </dgm:t>
    </dgm:pt>
    <dgm:pt modelId="{41280811-412E-4CF4-8919-A266DA7545D6}" type="sibTrans" cxnId="{E7023DCF-4D18-49D8-AC55-A2CA2EF0CB48}">
      <dgm:prSet/>
      <dgm:spPr/>
      <dgm:t>
        <a:bodyPr/>
        <a:lstStyle/>
        <a:p>
          <a:endParaRPr lang="en-US"/>
        </a:p>
      </dgm:t>
    </dgm:pt>
    <dgm:pt modelId="{B491D75E-0F07-444E-B260-786ADD70C6A7}">
      <dgm:prSet custT="1"/>
      <dgm:spPr/>
      <dgm:t>
        <a:bodyPr/>
        <a:lstStyle/>
        <a:p>
          <a:r>
            <a:rPr lang="en-US" sz="2000" dirty="0"/>
            <a:t>MARTA</a:t>
          </a:r>
          <a:endParaRPr lang="en-US" sz="1600" dirty="0"/>
        </a:p>
      </dgm:t>
    </dgm:pt>
    <dgm:pt modelId="{72D52125-CC1D-4EDE-9721-7636C1222243}" type="parTrans" cxnId="{6921F444-27EC-44A7-956B-79CDA2343D89}">
      <dgm:prSet/>
      <dgm:spPr/>
      <dgm:t>
        <a:bodyPr/>
        <a:lstStyle/>
        <a:p>
          <a:endParaRPr lang="en-US"/>
        </a:p>
      </dgm:t>
    </dgm:pt>
    <dgm:pt modelId="{645352CE-8A17-42CE-95C3-D5DC1A3166FF}" type="sibTrans" cxnId="{6921F444-27EC-44A7-956B-79CDA2343D89}">
      <dgm:prSet/>
      <dgm:spPr/>
      <dgm:t>
        <a:bodyPr/>
        <a:lstStyle/>
        <a:p>
          <a:endParaRPr lang="en-US"/>
        </a:p>
      </dgm:t>
    </dgm:pt>
    <dgm:pt modelId="{57B02EAF-D92C-45BE-94A4-73FE9ECAD4E9}">
      <dgm:prSet custT="1"/>
      <dgm:spPr/>
      <dgm:t>
        <a:bodyPr/>
        <a:lstStyle/>
        <a:p>
          <a:r>
            <a:rPr lang="en-US" sz="1800" dirty="0"/>
            <a:t>Increased fixed-route ridership and usable data to make route adjustments and infrastructure improvements.</a:t>
          </a:r>
        </a:p>
      </dgm:t>
    </dgm:pt>
    <dgm:pt modelId="{43253DF2-DD73-4C52-AC1F-D1553AE77F84}" type="parTrans" cxnId="{D52850B6-80C0-4DC2-842D-D9432C0FCD86}">
      <dgm:prSet custT="1"/>
      <dgm:spPr/>
      <dgm:t>
        <a:bodyPr/>
        <a:lstStyle/>
        <a:p>
          <a:endParaRPr lang="en-US" sz="500"/>
        </a:p>
      </dgm:t>
    </dgm:pt>
    <dgm:pt modelId="{ED2B41D0-8097-4E9C-ACC9-463B6D5FCDC6}" type="sibTrans" cxnId="{D52850B6-80C0-4DC2-842D-D9432C0FCD86}">
      <dgm:prSet/>
      <dgm:spPr/>
      <dgm:t>
        <a:bodyPr/>
        <a:lstStyle/>
        <a:p>
          <a:endParaRPr lang="en-US"/>
        </a:p>
      </dgm:t>
    </dgm:pt>
    <dgm:pt modelId="{D6AE31D3-3356-4494-B87B-F25FB03B9D4F}" type="pres">
      <dgm:prSet presAssocID="{8EBAA4B0-25A6-4D2E-8530-B6CF4F70F710}" presName="diagram" presStyleCnt="0">
        <dgm:presLayoutVars>
          <dgm:chPref val="1"/>
          <dgm:dir/>
          <dgm:animOne val="branch"/>
          <dgm:animLvl val="lvl"/>
          <dgm:resizeHandles val="exact"/>
        </dgm:presLayoutVars>
      </dgm:prSet>
      <dgm:spPr/>
      <dgm:t>
        <a:bodyPr/>
        <a:lstStyle/>
        <a:p>
          <a:endParaRPr lang="en-US"/>
        </a:p>
      </dgm:t>
    </dgm:pt>
    <dgm:pt modelId="{C59D2A0B-B01C-4995-B170-1F9A5E65B2A7}" type="pres">
      <dgm:prSet presAssocID="{30247CB0-40BF-4457-98D5-FF95713677ED}" presName="root1" presStyleCnt="0"/>
      <dgm:spPr/>
    </dgm:pt>
    <dgm:pt modelId="{8A1DE0A7-FC11-4011-B4BC-526EB0A9C0DF}" type="pres">
      <dgm:prSet presAssocID="{30247CB0-40BF-4457-98D5-FF95713677ED}" presName="LevelOneTextNode" presStyleLbl="node0" presStyleIdx="0" presStyleCnt="3">
        <dgm:presLayoutVars>
          <dgm:chPref val="3"/>
        </dgm:presLayoutVars>
      </dgm:prSet>
      <dgm:spPr/>
      <dgm:t>
        <a:bodyPr/>
        <a:lstStyle/>
        <a:p>
          <a:endParaRPr lang="en-US"/>
        </a:p>
      </dgm:t>
    </dgm:pt>
    <dgm:pt modelId="{0DECC8CB-3893-4154-A451-A8A3140CA963}" type="pres">
      <dgm:prSet presAssocID="{30247CB0-40BF-4457-98D5-FF95713677ED}" presName="level2hierChild" presStyleCnt="0"/>
      <dgm:spPr/>
    </dgm:pt>
    <dgm:pt modelId="{88E45A99-4518-4BE1-837D-B1304ACFCAC8}" type="pres">
      <dgm:prSet presAssocID="{3F6F9C3A-C871-4444-91B3-CD1DE8B030F3}" presName="conn2-1" presStyleLbl="parChTrans1D2" presStyleIdx="0" presStyleCnt="3"/>
      <dgm:spPr/>
      <dgm:t>
        <a:bodyPr/>
        <a:lstStyle/>
        <a:p>
          <a:endParaRPr lang="en-US"/>
        </a:p>
      </dgm:t>
    </dgm:pt>
    <dgm:pt modelId="{DAB7E490-1BA3-42AA-910E-876B907BF100}" type="pres">
      <dgm:prSet presAssocID="{3F6F9C3A-C871-4444-91B3-CD1DE8B030F3}" presName="connTx" presStyleLbl="parChTrans1D2" presStyleIdx="0" presStyleCnt="3"/>
      <dgm:spPr/>
      <dgm:t>
        <a:bodyPr/>
        <a:lstStyle/>
        <a:p>
          <a:endParaRPr lang="en-US"/>
        </a:p>
      </dgm:t>
    </dgm:pt>
    <dgm:pt modelId="{AFA6B641-40C8-43F3-A3F7-B697C4105512}" type="pres">
      <dgm:prSet presAssocID="{94C4CC04-431C-4AB6-A5D6-90BCF46BAA72}" presName="root2" presStyleCnt="0"/>
      <dgm:spPr/>
    </dgm:pt>
    <dgm:pt modelId="{D9435670-0900-4106-8152-12DF5AA2C28B}" type="pres">
      <dgm:prSet presAssocID="{94C4CC04-431C-4AB6-A5D6-90BCF46BAA72}" presName="LevelTwoTextNode" presStyleLbl="node2" presStyleIdx="0" presStyleCnt="3">
        <dgm:presLayoutVars>
          <dgm:chPref val="3"/>
        </dgm:presLayoutVars>
      </dgm:prSet>
      <dgm:spPr/>
      <dgm:t>
        <a:bodyPr/>
        <a:lstStyle/>
        <a:p>
          <a:endParaRPr lang="en-US"/>
        </a:p>
      </dgm:t>
    </dgm:pt>
    <dgm:pt modelId="{98E5B93B-0FFE-4388-8D81-82A7CDC12A73}" type="pres">
      <dgm:prSet presAssocID="{94C4CC04-431C-4AB6-A5D6-90BCF46BAA72}" presName="level3hierChild" presStyleCnt="0"/>
      <dgm:spPr/>
    </dgm:pt>
    <dgm:pt modelId="{FB2F8DE5-D5CB-49ED-B4F4-26D76BF0CF0C}" type="pres">
      <dgm:prSet presAssocID="{27DC0DD9-0B0F-4C85-B751-9933F404F323}" presName="root1" presStyleCnt="0"/>
      <dgm:spPr/>
    </dgm:pt>
    <dgm:pt modelId="{BF4D24FD-78BB-427A-8D3C-89CD4ECD594C}" type="pres">
      <dgm:prSet presAssocID="{27DC0DD9-0B0F-4C85-B751-9933F404F323}" presName="LevelOneTextNode" presStyleLbl="node0" presStyleIdx="1" presStyleCnt="3">
        <dgm:presLayoutVars>
          <dgm:chPref val="3"/>
        </dgm:presLayoutVars>
      </dgm:prSet>
      <dgm:spPr/>
      <dgm:t>
        <a:bodyPr/>
        <a:lstStyle/>
        <a:p>
          <a:endParaRPr lang="en-US"/>
        </a:p>
      </dgm:t>
    </dgm:pt>
    <dgm:pt modelId="{1EF1F19D-6F66-40D2-BCBB-B6294AB1644D}" type="pres">
      <dgm:prSet presAssocID="{27DC0DD9-0B0F-4C85-B751-9933F404F323}" presName="level2hierChild" presStyleCnt="0"/>
      <dgm:spPr/>
    </dgm:pt>
    <dgm:pt modelId="{76353190-3B50-4CA0-8B2B-B632FED75DC4}" type="pres">
      <dgm:prSet presAssocID="{B31EBA27-9101-4981-AFD9-90B466064292}" presName="conn2-1" presStyleLbl="parChTrans1D2" presStyleIdx="1" presStyleCnt="3"/>
      <dgm:spPr/>
      <dgm:t>
        <a:bodyPr/>
        <a:lstStyle/>
        <a:p>
          <a:endParaRPr lang="en-US"/>
        </a:p>
      </dgm:t>
    </dgm:pt>
    <dgm:pt modelId="{7EF45AB6-19F3-4DCA-BE8A-7674357D925A}" type="pres">
      <dgm:prSet presAssocID="{B31EBA27-9101-4981-AFD9-90B466064292}" presName="connTx" presStyleLbl="parChTrans1D2" presStyleIdx="1" presStyleCnt="3"/>
      <dgm:spPr/>
      <dgm:t>
        <a:bodyPr/>
        <a:lstStyle/>
        <a:p>
          <a:endParaRPr lang="en-US"/>
        </a:p>
      </dgm:t>
    </dgm:pt>
    <dgm:pt modelId="{89565411-4072-40B9-8566-AF8A6DF2EBBF}" type="pres">
      <dgm:prSet presAssocID="{01F0E451-BAAB-4110-8FDA-AF8172B8AC9F}" presName="root2" presStyleCnt="0"/>
      <dgm:spPr/>
    </dgm:pt>
    <dgm:pt modelId="{F53314C2-FC8A-46D3-B92C-A201E7A90F72}" type="pres">
      <dgm:prSet presAssocID="{01F0E451-BAAB-4110-8FDA-AF8172B8AC9F}" presName="LevelTwoTextNode" presStyleLbl="node2" presStyleIdx="1" presStyleCnt="3">
        <dgm:presLayoutVars>
          <dgm:chPref val="3"/>
        </dgm:presLayoutVars>
      </dgm:prSet>
      <dgm:spPr/>
      <dgm:t>
        <a:bodyPr/>
        <a:lstStyle/>
        <a:p>
          <a:endParaRPr lang="en-US"/>
        </a:p>
      </dgm:t>
    </dgm:pt>
    <dgm:pt modelId="{9FBB6DD6-E92B-4056-8B76-FCB566DD9E32}" type="pres">
      <dgm:prSet presAssocID="{01F0E451-BAAB-4110-8FDA-AF8172B8AC9F}" presName="level3hierChild" presStyleCnt="0"/>
      <dgm:spPr/>
    </dgm:pt>
    <dgm:pt modelId="{165B03C8-779C-4B98-A34A-4A44135339FE}" type="pres">
      <dgm:prSet presAssocID="{B491D75E-0F07-444E-B260-786ADD70C6A7}" presName="root1" presStyleCnt="0"/>
      <dgm:spPr/>
    </dgm:pt>
    <dgm:pt modelId="{38D353DE-37D6-44EB-B3C8-740DAC8C9628}" type="pres">
      <dgm:prSet presAssocID="{B491D75E-0F07-444E-B260-786ADD70C6A7}" presName="LevelOneTextNode" presStyleLbl="node0" presStyleIdx="2" presStyleCnt="3">
        <dgm:presLayoutVars>
          <dgm:chPref val="3"/>
        </dgm:presLayoutVars>
      </dgm:prSet>
      <dgm:spPr/>
      <dgm:t>
        <a:bodyPr/>
        <a:lstStyle/>
        <a:p>
          <a:endParaRPr lang="en-US"/>
        </a:p>
      </dgm:t>
    </dgm:pt>
    <dgm:pt modelId="{80817E41-D5E8-425F-9499-229B5BD24052}" type="pres">
      <dgm:prSet presAssocID="{B491D75E-0F07-444E-B260-786ADD70C6A7}" presName="level2hierChild" presStyleCnt="0"/>
      <dgm:spPr/>
    </dgm:pt>
    <dgm:pt modelId="{3AD939DD-38CB-44CF-8845-CC4B44353648}" type="pres">
      <dgm:prSet presAssocID="{43253DF2-DD73-4C52-AC1F-D1553AE77F84}" presName="conn2-1" presStyleLbl="parChTrans1D2" presStyleIdx="2" presStyleCnt="3"/>
      <dgm:spPr/>
      <dgm:t>
        <a:bodyPr/>
        <a:lstStyle/>
        <a:p>
          <a:endParaRPr lang="en-US"/>
        </a:p>
      </dgm:t>
    </dgm:pt>
    <dgm:pt modelId="{2E4B260E-3453-499F-8BE8-1845DC0A6ED5}" type="pres">
      <dgm:prSet presAssocID="{43253DF2-DD73-4C52-AC1F-D1553AE77F84}" presName="connTx" presStyleLbl="parChTrans1D2" presStyleIdx="2" presStyleCnt="3"/>
      <dgm:spPr/>
      <dgm:t>
        <a:bodyPr/>
        <a:lstStyle/>
        <a:p>
          <a:endParaRPr lang="en-US"/>
        </a:p>
      </dgm:t>
    </dgm:pt>
    <dgm:pt modelId="{EA279F06-AAD0-4B27-B61F-FC2679A0ADA8}" type="pres">
      <dgm:prSet presAssocID="{57B02EAF-D92C-45BE-94A4-73FE9ECAD4E9}" presName="root2" presStyleCnt="0"/>
      <dgm:spPr/>
    </dgm:pt>
    <dgm:pt modelId="{DB163642-CB86-4882-A3F4-21C1E74D237F}" type="pres">
      <dgm:prSet presAssocID="{57B02EAF-D92C-45BE-94A4-73FE9ECAD4E9}" presName="LevelTwoTextNode" presStyleLbl="node2" presStyleIdx="2" presStyleCnt="3">
        <dgm:presLayoutVars>
          <dgm:chPref val="3"/>
        </dgm:presLayoutVars>
      </dgm:prSet>
      <dgm:spPr/>
      <dgm:t>
        <a:bodyPr/>
        <a:lstStyle/>
        <a:p>
          <a:endParaRPr lang="en-US"/>
        </a:p>
      </dgm:t>
    </dgm:pt>
    <dgm:pt modelId="{DCFAEB78-7F81-44D8-AEC1-07E444013221}" type="pres">
      <dgm:prSet presAssocID="{57B02EAF-D92C-45BE-94A4-73FE9ECAD4E9}" presName="level3hierChild" presStyleCnt="0"/>
      <dgm:spPr/>
    </dgm:pt>
  </dgm:ptLst>
  <dgm:cxnLst>
    <dgm:cxn modelId="{5B395B98-D2C0-4EA3-9D62-EB1836C0FA4A}" srcId="{8EBAA4B0-25A6-4D2E-8530-B6CF4F70F710}" destId="{27DC0DD9-0B0F-4C85-B751-9933F404F323}" srcOrd="1" destOrd="0" parTransId="{F6241A65-41A1-4D6C-87F4-DE2FD5083D22}" sibTransId="{E78D8D34-5AEE-4C16-BC59-66A6D0CB337D}"/>
    <dgm:cxn modelId="{70A21972-8D3F-4DEA-B988-11D3508570AB}" type="presOf" srcId="{3F6F9C3A-C871-4444-91B3-CD1DE8B030F3}" destId="{88E45A99-4518-4BE1-837D-B1304ACFCAC8}" srcOrd="0" destOrd="0" presId="urn:microsoft.com/office/officeart/2005/8/layout/hierarchy2"/>
    <dgm:cxn modelId="{77DF0E8D-196F-444C-BFC6-55E348152FF8}" type="presOf" srcId="{01F0E451-BAAB-4110-8FDA-AF8172B8AC9F}" destId="{F53314C2-FC8A-46D3-B92C-A201E7A90F72}" srcOrd="0" destOrd="0" presId="urn:microsoft.com/office/officeart/2005/8/layout/hierarchy2"/>
    <dgm:cxn modelId="{516C2BA7-BCD7-40B2-B18B-C82242262F03}" type="presOf" srcId="{27DC0DD9-0B0F-4C85-B751-9933F404F323}" destId="{BF4D24FD-78BB-427A-8D3C-89CD4ECD594C}" srcOrd="0" destOrd="0" presId="urn:microsoft.com/office/officeart/2005/8/layout/hierarchy2"/>
    <dgm:cxn modelId="{BB2B0194-1FD9-4A71-B57F-7DCA8B9A17E8}" type="presOf" srcId="{94C4CC04-431C-4AB6-A5D6-90BCF46BAA72}" destId="{D9435670-0900-4106-8152-12DF5AA2C28B}" srcOrd="0" destOrd="0" presId="urn:microsoft.com/office/officeart/2005/8/layout/hierarchy2"/>
    <dgm:cxn modelId="{2754525A-5682-480E-A5AE-03386CCCEBFB}" srcId="{30247CB0-40BF-4457-98D5-FF95713677ED}" destId="{94C4CC04-431C-4AB6-A5D6-90BCF46BAA72}" srcOrd="0" destOrd="0" parTransId="{3F6F9C3A-C871-4444-91B3-CD1DE8B030F3}" sibTransId="{A282AEA4-CC67-4EB0-9AD0-706837FFA9F0}"/>
    <dgm:cxn modelId="{094F3D36-0656-43A2-BD0D-3D36C48CAB2C}" type="presOf" srcId="{43253DF2-DD73-4C52-AC1F-D1553AE77F84}" destId="{3AD939DD-38CB-44CF-8845-CC4B44353648}" srcOrd="0" destOrd="0" presId="urn:microsoft.com/office/officeart/2005/8/layout/hierarchy2"/>
    <dgm:cxn modelId="{8B1C8201-67F9-46B7-BAB5-750B7E1EDF31}" type="presOf" srcId="{8EBAA4B0-25A6-4D2E-8530-B6CF4F70F710}" destId="{D6AE31D3-3356-4494-B87B-F25FB03B9D4F}" srcOrd="0" destOrd="0" presId="urn:microsoft.com/office/officeart/2005/8/layout/hierarchy2"/>
    <dgm:cxn modelId="{8EDBA0EE-843A-4FF3-B46A-D06F4424CE0C}" type="presOf" srcId="{B31EBA27-9101-4981-AFD9-90B466064292}" destId="{76353190-3B50-4CA0-8B2B-B632FED75DC4}" srcOrd="0" destOrd="0" presId="urn:microsoft.com/office/officeart/2005/8/layout/hierarchy2"/>
    <dgm:cxn modelId="{C28BEE48-A67E-4539-9CAB-DDCD9044C31D}" type="presOf" srcId="{57B02EAF-D92C-45BE-94A4-73FE9ECAD4E9}" destId="{DB163642-CB86-4882-A3F4-21C1E74D237F}" srcOrd="0" destOrd="0" presId="urn:microsoft.com/office/officeart/2005/8/layout/hierarchy2"/>
    <dgm:cxn modelId="{E7023DCF-4D18-49D8-AC55-A2CA2EF0CB48}" srcId="{27DC0DD9-0B0F-4C85-B751-9933F404F323}" destId="{01F0E451-BAAB-4110-8FDA-AF8172B8AC9F}" srcOrd="0" destOrd="0" parTransId="{B31EBA27-9101-4981-AFD9-90B466064292}" sibTransId="{41280811-412E-4CF4-8919-A266DA7545D6}"/>
    <dgm:cxn modelId="{D52850B6-80C0-4DC2-842D-D9432C0FCD86}" srcId="{B491D75E-0F07-444E-B260-786ADD70C6A7}" destId="{57B02EAF-D92C-45BE-94A4-73FE9ECAD4E9}" srcOrd="0" destOrd="0" parTransId="{43253DF2-DD73-4C52-AC1F-D1553AE77F84}" sibTransId="{ED2B41D0-8097-4E9C-ACC9-463B6D5FCDC6}"/>
    <dgm:cxn modelId="{E2878EA9-599D-4A0A-A04B-8E48AE42EFD5}" type="presOf" srcId="{3F6F9C3A-C871-4444-91B3-CD1DE8B030F3}" destId="{DAB7E490-1BA3-42AA-910E-876B907BF100}" srcOrd="1" destOrd="0" presId="urn:microsoft.com/office/officeart/2005/8/layout/hierarchy2"/>
    <dgm:cxn modelId="{099A7D53-DAF8-4753-AE5D-45656E4C5968}" type="presOf" srcId="{43253DF2-DD73-4C52-AC1F-D1553AE77F84}" destId="{2E4B260E-3453-499F-8BE8-1845DC0A6ED5}" srcOrd="1" destOrd="0" presId="urn:microsoft.com/office/officeart/2005/8/layout/hierarchy2"/>
    <dgm:cxn modelId="{5C154DDD-7198-4D19-84E0-964C28A36A79}" type="presOf" srcId="{30247CB0-40BF-4457-98D5-FF95713677ED}" destId="{8A1DE0A7-FC11-4011-B4BC-526EB0A9C0DF}" srcOrd="0" destOrd="0" presId="urn:microsoft.com/office/officeart/2005/8/layout/hierarchy2"/>
    <dgm:cxn modelId="{6921F444-27EC-44A7-956B-79CDA2343D89}" srcId="{8EBAA4B0-25A6-4D2E-8530-B6CF4F70F710}" destId="{B491D75E-0F07-444E-B260-786ADD70C6A7}" srcOrd="2" destOrd="0" parTransId="{72D52125-CC1D-4EDE-9721-7636C1222243}" sibTransId="{645352CE-8A17-42CE-95C3-D5DC1A3166FF}"/>
    <dgm:cxn modelId="{BBB5BE1E-995C-4BE0-848E-D83EDC7104BC}" type="presOf" srcId="{B491D75E-0F07-444E-B260-786ADD70C6A7}" destId="{38D353DE-37D6-44EB-B3C8-740DAC8C9628}" srcOrd="0" destOrd="0" presId="urn:microsoft.com/office/officeart/2005/8/layout/hierarchy2"/>
    <dgm:cxn modelId="{7E11BFB8-4569-4520-8ABA-B4337691C0F8}" type="presOf" srcId="{B31EBA27-9101-4981-AFD9-90B466064292}" destId="{7EF45AB6-19F3-4DCA-BE8A-7674357D925A}" srcOrd="1" destOrd="0" presId="urn:microsoft.com/office/officeart/2005/8/layout/hierarchy2"/>
    <dgm:cxn modelId="{E10C4584-D3C7-4BED-9E0C-3534041ED640}" srcId="{8EBAA4B0-25A6-4D2E-8530-B6CF4F70F710}" destId="{30247CB0-40BF-4457-98D5-FF95713677ED}" srcOrd="0" destOrd="0" parTransId="{77F78104-29FB-4A6B-B684-B4F48EC3488A}" sibTransId="{B3547274-D3ED-405B-86E3-FA685D9DA7EF}"/>
    <dgm:cxn modelId="{7AD5848E-9BCD-4D9E-BF2C-63BE5E1805C3}" type="presParOf" srcId="{D6AE31D3-3356-4494-B87B-F25FB03B9D4F}" destId="{C59D2A0B-B01C-4995-B170-1F9A5E65B2A7}" srcOrd="0" destOrd="0" presId="urn:microsoft.com/office/officeart/2005/8/layout/hierarchy2"/>
    <dgm:cxn modelId="{FCE0CEC1-93BE-43E8-937D-F5D1B596F8B9}" type="presParOf" srcId="{C59D2A0B-B01C-4995-B170-1F9A5E65B2A7}" destId="{8A1DE0A7-FC11-4011-B4BC-526EB0A9C0DF}" srcOrd="0" destOrd="0" presId="urn:microsoft.com/office/officeart/2005/8/layout/hierarchy2"/>
    <dgm:cxn modelId="{44399A00-8F82-4A8F-A384-DC21AD5CE6BC}" type="presParOf" srcId="{C59D2A0B-B01C-4995-B170-1F9A5E65B2A7}" destId="{0DECC8CB-3893-4154-A451-A8A3140CA963}" srcOrd="1" destOrd="0" presId="urn:microsoft.com/office/officeart/2005/8/layout/hierarchy2"/>
    <dgm:cxn modelId="{38DD51C3-FCD1-4243-A76A-BD9DA135E770}" type="presParOf" srcId="{0DECC8CB-3893-4154-A451-A8A3140CA963}" destId="{88E45A99-4518-4BE1-837D-B1304ACFCAC8}" srcOrd="0" destOrd="0" presId="urn:microsoft.com/office/officeart/2005/8/layout/hierarchy2"/>
    <dgm:cxn modelId="{5DB4548B-2BE4-44DC-9D9D-C91444957BD4}" type="presParOf" srcId="{88E45A99-4518-4BE1-837D-B1304ACFCAC8}" destId="{DAB7E490-1BA3-42AA-910E-876B907BF100}" srcOrd="0" destOrd="0" presId="urn:microsoft.com/office/officeart/2005/8/layout/hierarchy2"/>
    <dgm:cxn modelId="{06004C3B-6947-4A99-8A71-5262945EADEF}" type="presParOf" srcId="{0DECC8CB-3893-4154-A451-A8A3140CA963}" destId="{AFA6B641-40C8-43F3-A3F7-B697C4105512}" srcOrd="1" destOrd="0" presId="urn:microsoft.com/office/officeart/2005/8/layout/hierarchy2"/>
    <dgm:cxn modelId="{B0E5AC6D-D126-4211-9E14-3AABC4AD9401}" type="presParOf" srcId="{AFA6B641-40C8-43F3-A3F7-B697C4105512}" destId="{D9435670-0900-4106-8152-12DF5AA2C28B}" srcOrd="0" destOrd="0" presId="urn:microsoft.com/office/officeart/2005/8/layout/hierarchy2"/>
    <dgm:cxn modelId="{286CC116-ED34-42E5-89D4-4D4CF6293D63}" type="presParOf" srcId="{AFA6B641-40C8-43F3-A3F7-B697C4105512}" destId="{98E5B93B-0FFE-4388-8D81-82A7CDC12A73}" srcOrd="1" destOrd="0" presId="urn:microsoft.com/office/officeart/2005/8/layout/hierarchy2"/>
    <dgm:cxn modelId="{AA85C170-AE0A-415D-804E-81956BA2627D}" type="presParOf" srcId="{D6AE31D3-3356-4494-B87B-F25FB03B9D4F}" destId="{FB2F8DE5-D5CB-49ED-B4F4-26D76BF0CF0C}" srcOrd="1" destOrd="0" presId="urn:microsoft.com/office/officeart/2005/8/layout/hierarchy2"/>
    <dgm:cxn modelId="{6157A2C2-784A-4921-9A5D-DE5157DA4144}" type="presParOf" srcId="{FB2F8DE5-D5CB-49ED-B4F4-26D76BF0CF0C}" destId="{BF4D24FD-78BB-427A-8D3C-89CD4ECD594C}" srcOrd="0" destOrd="0" presId="urn:microsoft.com/office/officeart/2005/8/layout/hierarchy2"/>
    <dgm:cxn modelId="{8F723E9B-CB00-4864-97DE-102C0D9A0DB3}" type="presParOf" srcId="{FB2F8DE5-D5CB-49ED-B4F4-26D76BF0CF0C}" destId="{1EF1F19D-6F66-40D2-BCBB-B6294AB1644D}" srcOrd="1" destOrd="0" presId="urn:microsoft.com/office/officeart/2005/8/layout/hierarchy2"/>
    <dgm:cxn modelId="{2F919177-7A94-468B-A1C5-64813AD6CD41}" type="presParOf" srcId="{1EF1F19D-6F66-40D2-BCBB-B6294AB1644D}" destId="{76353190-3B50-4CA0-8B2B-B632FED75DC4}" srcOrd="0" destOrd="0" presId="urn:microsoft.com/office/officeart/2005/8/layout/hierarchy2"/>
    <dgm:cxn modelId="{5D127A4B-BC62-4CEE-AE19-7CED57D42054}" type="presParOf" srcId="{76353190-3B50-4CA0-8B2B-B632FED75DC4}" destId="{7EF45AB6-19F3-4DCA-BE8A-7674357D925A}" srcOrd="0" destOrd="0" presId="urn:microsoft.com/office/officeart/2005/8/layout/hierarchy2"/>
    <dgm:cxn modelId="{6532B20C-1C64-4B06-AB65-E47D9B6113E6}" type="presParOf" srcId="{1EF1F19D-6F66-40D2-BCBB-B6294AB1644D}" destId="{89565411-4072-40B9-8566-AF8A6DF2EBBF}" srcOrd="1" destOrd="0" presId="urn:microsoft.com/office/officeart/2005/8/layout/hierarchy2"/>
    <dgm:cxn modelId="{B9E90329-CC59-4B96-999F-0F708297C84D}" type="presParOf" srcId="{89565411-4072-40B9-8566-AF8A6DF2EBBF}" destId="{F53314C2-FC8A-46D3-B92C-A201E7A90F72}" srcOrd="0" destOrd="0" presId="urn:microsoft.com/office/officeart/2005/8/layout/hierarchy2"/>
    <dgm:cxn modelId="{5174C305-1072-4C90-BCD7-DA101A7F7B79}" type="presParOf" srcId="{89565411-4072-40B9-8566-AF8A6DF2EBBF}" destId="{9FBB6DD6-E92B-4056-8B76-FCB566DD9E32}" srcOrd="1" destOrd="0" presId="urn:microsoft.com/office/officeart/2005/8/layout/hierarchy2"/>
    <dgm:cxn modelId="{C9233F00-F929-4332-8A93-442E0E0D1968}" type="presParOf" srcId="{D6AE31D3-3356-4494-B87B-F25FB03B9D4F}" destId="{165B03C8-779C-4B98-A34A-4A44135339FE}" srcOrd="2" destOrd="0" presId="urn:microsoft.com/office/officeart/2005/8/layout/hierarchy2"/>
    <dgm:cxn modelId="{3BC2D504-92E6-4F6E-B003-CF4F9F0ED5A4}" type="presParOf" srcId="{165B03C8-779C-4B98-A34A-4A44135339FE}" destId="{38D353DE-37D6-44EB-B3C8-740DAC8C9628}" srcOrd="0" destOrd="0" presId="urn:microsoft.com/office/officeart/2005/8/layout/hierarchy2"/>
    <dgm:cxn modelId="{F17CB341-DDB1-4130-9915-9B9FB04A283A}" type="presParOf" srcId="{165B03C8-779C-4B98-A34A-4A44135339FE}" destId="{80817E41-D5E8-425F-9499-229B5BD24052}" srcOrd="1" destOrd="0" presId="urn:microsoft.com/office/officeart/2005/8/layout/hierarchy2"/>
    <dgm:cxn modelId="{4F3675E6-F4F1-45D8-B7A2-361324E7DDF1}" type="presParOf" srcId="{80817E41-D5E8-425F-9499-229B5BD24052}" destId="{3AD939DD-38CB-44CF-8845-CC4B44353648}" srcOrd="0" destOrd="0" presId="urn:microsoft.com/office/officeart/2005/8/layout/hierarchy2"/>
    <dgm:cxn modelId="{E7C45DB6-1ADB-454D-9C7D-A6927084DFFB}" type="presParOf" srcId="{3AD939DD-38CB-44CF-8845-CC4B44353648}" destId="{2E4B260E-3453-499F-8BE8-1845DC0A6ED5}" srcOrd="0" destOrd="0" presId="urn:microsoft.com/office/officeart/2005/8/layout/hierarchy2"/>
    <dgm:cxn modelId="{F050663B-5737-4805-863A-DFD750C98F05}" type="presParOf" srcId="{80817E41-D5E8-425F-9499-229B5BD24052}" destId="{EA279F06-AAD0-4B27-B61F-FC2679A0ADA8}" srcOrd="1" destOrd="0" presId="urn:microsoft.com/office/officeart/2005/8/layout/hierarchy2"/>
    <dgm:cxn modelId="{040B4160-412E-4355-B37F-873B7D54E475}" type="presParOf" srcId="{EA279F06-AAD0-4B27-B61F-FC2679A0ADA8}" destId="{DB163642-CB86-4882-A3F4-21C1E74D237F}" srcOrd="0" destOrd="0" presId="urn:microsoft.com/office/officeart/2005/8/layout/hierarchy2"/>
    <dgm:cxn modelId="{B390F01C-3C98-48FB-8241-8D7F77C73153}" type="presParOf" srcId="{EA279F06-AAD0-4B27-B61F-FC2679A0ADA8}" destId="{DCFAEB78-7F81-44D8-AEC1-07E444013221}"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290F807-5A97-4516-B45C-B73A79B88587}"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B9BC52D6-6734-40D4-800F-2779CDAFE228}">
      <dgm:prSet phldrT="[Text]" custT="1"/>
      <dgm:spPr/>
      <dgm:t>
        <a:bodyPr/>
        <a:lstStyle/>
        <a:p>
          <a:r>
            <a:rPr lang="en-US" sz="4800" dirty="0"/>
            <a:t>Community Charrettes </a:t>
          </a:r>
        </a:p>
        <a:p>
          <a:r>
            <a:rPr lang="en-US" sz="2800" dirty="0"/>
            <a:t>In Fulton, DeKalb, and Clayton County</a:t>
          </a:r>
        </a:p>
      </dgm:t>
    </dgm:pt>
    <dgm:pt modelId="{45BB148B-8801-48F1-9BBB-F0C6159F37F0}" type="parTrans" cxnId="{4ACE41F7-D034-40CD-BAF0-654C49E6C436}">
      <dgm:prSet/>
      <dgm:spPr/>
      <dgm:t>
        <a:bodyPr/>
        <a:lstStyle/>
        <a:p>
          <a:endParaRPr lang="en-US"/>
        </a:p>
      </dgm:t>
    </dgm:pt>
    <dgm:pt modelId="{54CF46B6-815E-4230-A7BA-3DE7F73B2C20}" type="sibTrans" cxnId="{4ACE41F7-D034-40CD-BAF0-654C49E6C436}">
      <dgm:prSet/>
      <dgm:spPr/>
      <dgm:t>
        <a:bodyPr/>
        <a:lstStyle/>
        <a:p>
          <a:endParaRPr lang="en-US"/>
        </a:p>
      </dgm:t>
    </dgm:pt>
    <dgm:pt modelId="{4CA9BE2A-7619-4FA3-BC4D-7AEB1D41444A}">
      <dgm:prSet phldrT="[Text]"/>
      <dgm:spPr/>
      <dgm:t>
        <a:bodyPr/>
        <a:lstStyle/>
        <a:p>
          <a:r>
            <a:rPr lang="en-US" dirty="0"/>
            <a:t>Rides to Wellness Summit</a:t>
          </a:r>
        </a:p>
      </dgm:t>
    </dgm:pt>
    <dgm:pt modelId="{7274EE8B-1554-4EDC-A696-54B8C58A48B9}" type="parTrans" cxnId="{F9012EE3-FD5D-402E-B4F8-B14DC76F5D39}">
      <dgm:prSet/>
      <dgm:spPr/>
      <dgm:t>
        <a:bodyPr/>
        <a:lstStyle/>
        <a:p>
          <a:endParaRPr lang="en-US"/>
        </a:p>
      </dgm:t>
    </dgm:pt>
    <dgm:pt modelId="{DB62FF69-8C52-4C6B-A152-C7445D49EDAF}" type="sibTrans" cxnId="{F9012EE3-FD5D-402E-B4F8-B14DC76F5D39}">
      <dgm:prSet/>
      <dgm:spPr/>
      <dgm:t>
        <a:bodyPr/>
        <a:lstStyle/>
        <a:p>
          <a:endParaRPr lang="en-US"/>
        </a:p>
      </dgm:t>
    </dgm:pt>
    <dgm:pt modelId="{5F699F46-3BF9-48CB-9413-CB8A634B356C}" type="pres">
      <dgm:prSet presAssocID="{2290F807-5A97-4516-B45C-B73A79B88587}" presName="diagram" presStyleCnt="0">
        <dgm:presLayoutVars>
          <dgm:dir/>
          <dgm:resizeHandles val="exact"/>
        </dgm:presLayoutVars>
      </dgm:prSet>
      <dgm:spPr/>
      <dgm:t>
        <a:bodyPr/>
        <a:lstStyle/>
        <a:p>
          <a:endParaRPr lang="en-US"/>
        </a:p>
      </dgm:t>
    </dgm:pt>
    <dgm:pt modelId="{58F7C9C6-54EF-4183-B909-5090A6CA4095}" type="pres">
      <dgm:prSet presAssocID="{B9BC52D6-6734-40D4-800F-2779CDAFE228}" presName="node" presStyleLbl="node1" presStyleIdx="0" presStyleCnt="2">
        <dgm:presLayoutVars>
          <dgm:bulletEnabled val="1"/>
        </dgm:presLayoutVars>
      </dgm:prSet>
      <dgm:spPr/>
      <dgm:t>
        <a:bodyPr/>
        <a:lstStyle/>
        <a:p>
          <a:endParaRPr lang="en-US"/>
        </a:p>
      </dgm:t>
    </dgm:pt>
    <dgm:pt modelId="{BB5C1006-F10F-4030-9D44-84709CC32E70}" type="pres">
      <dgm:prSet presAssocID="{54CF46B6-815E-4230-A7BA-3DE7F73B2C20}" presName="sibTrans" presStyleCnt="0"/>
      <dgm:spPr/>
    </dgm:pt>
    <dgm:pt modelId="{80F84B8F-CF39-4C54-B9D9-F0F9D32C4518}" type="pres">
      <dgm:prSet presAssocID="{4CA9BE2A-7619-4FA3-BC4D-7AEB1D41444A}" presName="node" presStyleLbl="node1" presStyleIdx="1" presStyleCnt="2">
        <dgm:presLayoutVars>
          <dgm:bulletEnabled val="1"/>
        </dgm:presLayoutVars>
      </dgm:prSet>
      <dgm:spPr/>
      <dgm:t>
        <a:bodyPr/>
        <a:lstStyle/>
        <a:p>
          <a:endParaRPr lang="en-US"/>
        </a:p>
      </dgm:t>
    </dgm:pt>
  </dgm:ptLst>
  <dgm:cxnLst>
    <dgm:cxn modelId="{F9012EE3-FD5D-402E-B4F8-B14DC76F5D39}" srcId="{2290F807-5A97-4516-B45C-B73A79B88587}" destId="{4CA9BE2A-7619-4FA3-BC4D-7AEB1D41444A}" srcOrd="1" destOrd="0" parTransId="{7274EE8B-1554-4EDC-A696-54B8C58A48B9}" sibTransId="{DB62FF69-8C52-4C6B-A152-C7445D49EDAF}"/>
    <dgm:cxn modelId="{1F8BF248-5BC8-4ED9-BEF0-18FA90AAE101}" type="presOf" srcId="{2290F807-5A97-4516-B45C-B73A79B88587}" destId="{5F699F46-3BF9-48CB-9413-CB8A634B356C}" srcOrd="0" destOrd="0" presId="urn:microsoft.com/office/officeart/2005/8/layout/default"/>
    <dgm:cxn modelId="{B8380306-2747-4FC0-A98D-9763D9108B1C}" type="presOf" srcId="{B9BC52D6-6734-40D4-800F-2779CDAFE228}" destId="{58F7C9C6-54EF-4183-B909-5090A6CA4095}" srcOrd="0" destOrd="0" presId="urn:microsoft.com/office/officeart/2005/8/layout/default"/>
    <dgm:cxn modelId="{4ACE41F7-D034-40CD-BAF0-654C49E6C436}" srcId="{2290F807-5A97-4516-B45C-B73A79B88587}" destId="{B9BC52D6-6734-40D4-800F-2779CDAFE228}" srcOrd="0" destOrd="0" parTransId="{45BB148B-8801-48F1-9BBB-F0C6159F37F0}" sibTransId="{54CF46B6-815E-4230-A7BA-3DE7F73B2C20}"/>
    <dgm:cxn modelId="{D785396D-58C9-456A-8C93-B14645492688}" type="presOf" srcId="{4CA9BE2A-7619-4FA3-BC4D-7AEB1D41444A}" destId="{80F84B8F-CF39-4C54-B9D9-F0F9D32C4518}" srcOrd="0" destOrd="0" presId="urn:microsoft.com/office/officeart/2005/8/layout/default"/>
    <dgm:cxn modelId="{010F7D26-9814-4B85-88CB-4A3D73A9C6EB}" type="presParOf" srcId="{5F699F46-3BF9-48CB-9413-CB8A634B356C}" destId="{58F7C9C6-54EF-4183-B909-5090A6CA4095}" srcOrd="0" destOrd="0" presId="urn:microsoft.com/office/officeart/2005/8/layout/default"/>
    <dgm:cxn modelId="{420026F2-1AEC-409A-98AD-DC967C3E4390}" type="presParOf" srcId="{5F699F46-3BF9-48CB-9413-CB8A634B356C}" destId="{BB5C1006-F10F-4030-9D44-84709CC32E70}" srcOrd="1" destOrd="0" presId="urn:microsoft.com/office/officeart/2005/8/layout/default"/>
    <dgm:cxn modelId="{9ABC071E-8690-4C5C-A822-409F8AE1AF6A}" type="presParOf" srcId="{5F699F46-3BF9-48CB-9413-CB8A634B356C}" destId="{80F84B8F-CF39-4C54-B9D9-F0F9D32C4518}"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91FAD-F5BC-4B47-A803-4AEF27FC3856}">
      <dsp:nvSpPr>
        <dsp:cNvPr id="0" name=""/>
        <dsp:cNvSpPr/>
      </dsp:nvSpPr>
      <dsp:spPr>
        <a:xfrm rot="21300000">
          <a:off x="13588" y="1032406"/>
          <a:ext cx="4400774" cy="503955"/>
        </a:xfrm>
        <a:prstGeom prst="mathMinus">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A30EED-14AB-40EC-A5A4-CC63076E0050}">
      <dsp:nvSpPr>
        <dsp:cNvPr id="0" name=""/>
        <dsp:cNvSpPr/>
      </dsp:nvSpPr>
      <dsp:spPr>
        <a:xfrm>
          <a:off x="531354" y="130943"/>
          <a:ext cx="1328385" cy="1047550"/>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36E119-4B0D-451C-B1F3-BCE38914D0AC}">
      <dsp:nvSpPr>
        <dsp:cNvPr id="0" name=""/>
        <dsp:cNvSpPr/>
      </dsp:nvSpPr>
      <dsp:spPr>
        <a:xfrm>
          <a:off x="1870508" y="0"/>
          <a:ext cx="2369555" cy="1099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b="1" kern="1200" dirty="0"/>
            <a:t>Preventative Care</a:t>
          </a:r>
        </a:p>
      </dsp:txBody>
      <dsp:txXfrm>
        <a:off x="1870508" y="0"/>
        <a:ext cx="2369555" cy="1099927"/>
      </dsp:txXfrm>
    </dsp:sp>
    <dsp:sp modelId="{FEA6018D-08F0-4A34-A718-7B785B1F8B8A}">
      <dsp:nvSpPr>
        <dsp:cNvPr id="0" name=""/>
        <dsp:cNvSpPr/>
      </dsp:nvSpPr>
      <dsp:spPr>
        <a:xfrm>
          <a:off x="2568211" y="1440381"/>
          <a:ext cx="1328385" cy="1047550"/>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68A78A-FE49-4836-9ED7-3922851F8E6D}">
      <dsp:nvSpPr>
        <dsp:cNvPr id="0" name=""/>
        <dsp:cNvSpPr/>
      </dsp:nvSpPr>
      <dsp:spPr>
        <a:xfrm>
          <a:off x="21020" y="1518947"/>
          <a:ext cx="2703288" cy="1099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b="1" kern="1200" dirty="0"/>
            <a:t>Medical</a:t>
          </a:r>
          <a:r>
            <a:rPr lang="en-US" sz="2500" b="1" kern="1200" dirty="0"/>
            <a:t> </a:t>
          </a:r>
          <a:r>
            <a:rPr lang="en-US" sz="2800" b="1" kern="1200" dirty="0"/>
            <a:t>Emergencies</a:t>
          </a:r>
          <a:endParaRPr lang="en-US" sz="2500" b="1" kern="1200" dirty="0"/>
        </a:p>
      </dsp:txBody>
      <dsp:txXfrm>
        <a:off x="21020" y="1518947"/>
        <a:ext cx="2703288" cy="10999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D78DCE-A430-42B2-B42B-C4B463545E3D}">
      <dsp:nvSpPr>
        <dsp:cNvPr id="0" name=""/>
        <dsp:cNvSpPr/>
      </dsp:nvSpPr>
      <dsp:spPr>
        <a:xfrm>
          <a:off x="446514" y="0"/>
          <a:ext cx="658391" cy="749364"/>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E078BD-D742-4240-80B0-E1B092ABC185}">
      <dsp:nvSpPr>
        <dsp:cNvPr id="0" name=""/>
        <dsp:cNvSpPr/>
      </dsp:nvSpPr>
      <dsp:spPr>
        <a:xfrm flipH="1">
          <a:off x="1043180" y="146081"/>
          <a:ext cx="2308727" cy="749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r>
            <a:rPr lang="en-US" sz="2400" b="1" kern="1200" dirty="0"/>
            <a:t>Individual Health Care Cost</a:t>
          </a:r>
        </a:p>
      </dsp:txBody>
      <dsp:txXfrm>
        <a:off x="1043180" y="146081"/>
        <a:ext cx="2308727" cy="749364"/>
      </dsp:txXfrm>
    </dsp:sp>
    <dsp:sp modelId="{25784786-6847-498C-8A22-D794E3992929}">
      <dsp:nvSpPr>
        <dsp:cNvPr id="0" name=""/>
        <dsp:cNvSpPr/>
      </dsp:nvSpPr>
      <dsp:spPr>
        <a:xfrm rot="10800000">
          <a:off x="5604189" y="21921"/>
          <a:ext cx="677615" cy="749364"/>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9DAC28-D417-475B-84CD-68E43F98CD8C}">
      <dsp:nvSpPr>
        <dsp:cNvPr id="0" name=""/>
        <dsp:cNvSpPr/>
      </dsp:nvSpPr>
      <dsp:spPr>
        <a:xfrm>
          <a:off x="6081264" y="179242"/>
          <a:ext cx="2222410" cy="749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r>
            <a:rPr lang="en-US" sz="2400" b="1" kern="1200" dirty="0"/>
            <a:t>System-wide Health Care Cost</a:t>
          </a:r>
        </a:p>
      </dsp:txBody>
      <dsp:txXfrm>
        <a:off x="6081264" y="179242"/>
        <a:ext cx="2222410" cy="7493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DDA9FC-87AD-DB41-97AC-49EDF560E86C}" type="datetimeFigureOut">
              <a:rPr lang="en-US" smtClean="0"/>
              <a:t>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4B93F1-A56F-4A49-BF2B-2F82B6F16283}" type="slidenum">
              <a:rPr lang="en-US" smtClean="0"/>
              <a:t>‹#›</a:t>
            </a:fld>
            <a:endParaRPr lang="en-US"/>
          </a:p>
        </p:txBody>
      </p:sp>
    </p:spTree>
    <p:extLst>
      <p:ext uri="{BB962C8B-B14F-4D97-AF65-F5344CB8AC3E}">
        <p14:creationId xmlns:p14="http://schemas.microsoft.com/office/powerpoint/2010/main" val="915173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1</a:t>
            </a:fld>
            <a:endParaRPr lang="en-US"/>
          </a:p>
        </p:txBody>
      </p:sp>
    </p:spTree>
    <p:extLst>
      <p:ext uri="{BB962C8B-B14F-4D97-AF65-F5344CB8AC3E}">
        <p14:creationId xmlns:p14="http://schemas.microsoft.com/office/powerpoint/2010/main" val="1798082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can see, </a:t>
            </a:r>
            <a:r>
              <a:rPr lang="en-US" sz="1200" kern="1200" dirty="0">
                <a:solidFill>
                  <a:schemeClr val="tx1"/>
                </a:solidFill>
                <a:effectLst/>
                <a:latin typeface="+mn-lt"/>
                <a:ea typeface="+mn-ea"/>
                <a:cs typeface="+mn-cs"/>
              </a:rPr>
              <a:t>over the next 20 years, the Atlanta region will likely see its proportion of older adults double. Currently, in metro Atlanta, 1 in 6 people are age 65 or older. By 2040 that number will be 1 in 4. As we all age, the incidence of chronic disease will likely increase while ability to drive decreases. For this reason, it is imperative that the Atlanta region find innovative solutions that increase access to healthcare and related daily needs, so we may remain healthy and independent.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12</a:t>
            </a:fld>
            <a:endParaRPr lang="en-US"/>
          </a:p>
        </p:txBody>
      </p:sp>
    </p:spTree>
    <p:extLst>
      <p:ext uri="{BB962C8B-B14F-4D97-AF65-F5344CB8AC3E}">
        <p14:creationId xmlns:p14="http://schemas.microsoft.com/office/powerpoint/2010/main" val="3181231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ARC along with its partners, MARTA and the participating healthcare</a:t>
            </a:r>
            <a:r>
              <a:rPr lang="en-US" baseline="0" dirty="0"/>
              <a:t> systems, have developed a program that will include travel training, complimentary MARTA transit passes, and ADA complementary paratransit and reduced fare enrollment assistance for R2W patients. </a:t>
            </a:r>
            <a:endParaRPr lang="en-US" dirty="0"/>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13</a:t>
            </a:fld>
            <a:endParaRPr lang="en-US"/>
          </a:p>
        </p:txBody>
      </p:sp>
    </p:spTree>
    <p:extLst>
      <p:ext uri="{BB962C8B-B14F-4D97-AF65-F5344CB8AC3E}">
        <p14:creationId xmlns:p14="http://schemas.microsoft.com/office/powerpoint/2010/main" val="605998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During travel training participants learn how to successfully navigate the MARTA bus and train system to get to their medical appointments and other destinations around Atlanta. They learn how to read a map and how to plan a trip and then together, we hop on the bus or train and take a trip to a location of the participants choice. Travel training for R2W is very individualized and aims to empower participants to use public transportation with confidence and increase their independence.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6F3C06D7-F559-3747-A47D-4AEE8F657D7B}" type="slidenum">
              <a:rPr lang="en-US" smtClean="0"/>
              <a:t>14</a:t>
            </a:fld>
            <a:endParaRPr lang="en-US"/>
          </a:p>
        </p:txBody>
      </p:sp>
    </p:spTree>
    <p:extLst>
      <p:ext uri="{BB962C8B-B14F-4D97-AF65-F5344CB8AC3E}">
        <p14:creationId xmlns:p14="http://schemas.microsoft.com/office/powerpoint/2010/main" val="1755246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from patients who completed travel training</a:t>
            </a:r>
          </a:p>
        </p:txBody>
      </p:sp>
      <p:sp>
        <p:nvSpPr>
          <p:cNvPr id="4" name="Slide Number Placeholder 3"/>
          <p:cNvSpPr>
            <a:spLocks noGrp="1"/>
          </p:cNvSpPr>
          <p:nvPr>
            <p:ph type="sldNum" sz="quarter" idx="10"/>
          </p:nvPr>
        </p:nvSpPr>
        <p:spPr/>
        <p:txBody>
          <a:bodyPr/>
          <a:lstStyle/>
          <a:p>
            <a:fld id="{6F3C06D7-F559-3747-A47D-4AEE8F657D7B}" type="slidenum">
              <a:rPr lang="en-US" smtClean="0"/>
              <a:t>15</a:t>
            </a:fld>
            <a:endParaRPr lang="en-US"/>
          </a:p>
        </p:txBody>
      </p:sp>
    </p:spTree>
    <p:extLst>
      <p:ext uri="{BB962C8B-B14F-4D97-AF65-F5344CB8AC3E}">
        <p14:creationId xmlns:p14="http://schemas.microsoft.com/office/powerpoint/2010/main" val="3766458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 will be assisting with the enrollment into the paratransit and reduced fare programs that MARTA offers. Both MARTA mobility and the reduce fare program provide additional transportation options for those who qualify. Our clinic partners have communicated to us that it sometimes may be  difficult to enroll into these programs and that many people do not even know they exist. Rides to Wellness aims to provide the education and assistance for these additional transportation options to reduce the barriers to riding MARTA for our target population.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6F3C06D7-F559-3747-A47D-4AEE8F657D7B}" type="slidenum">
              <a:rPr lang="en-US" smtClean="0"/>
              <a:t>19</a:t>
            </a:fld>
            <a:endParaRPr lang="en-US"/>
          </a:p>
        </p:txBody>
      </p:sp>
    </p:spTree>
    <p:extLst>
      <p:ext uri="{BB962C8B-B14F-4D97-AF65-F5344CB8AC3E}">
        <p14:creationId xmlns:p14="http://schemas.microsoft.com/office/powerpoint/2010/main" val="4268823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189 is number of those enrolled currently receiving trips</a:t>
            </a:r>
          </a:p>
          <a:p>
            <a:r>
              <a:rPr lang="en-US" dirty="0"/>
              <a:t>205 is the total number of enrollees (still doing enrollment through this week)</a:t>
            </a:r>
          </a:p>
          <a:p>
            <a:endParaRPr lang="en-US" dirty="0"/>
          </a:p>
          <a:p>
            <a:r>
              <a:rPr lang="en-US" dirty="0"/>
              <a:t>Benefits to Reduced Fare</a:t>
            </a:r>
          </a:p>
          <a:p>
            <a:pPr marL="228600" indent="-228600">
              <a:buAutoNum type="arabicPeriod"/>
            </a:pPr>
            <a:r>
              <a:rPr lang="en-US" dirty="0"/>
              <a:t>Cost: $1 vs $2.50 a trip, able to offer more trips while in the program and able to reduced the cost burden after the 6 months is over for each participant. </a:t>
            </a:r>
          </a:p>
          <a:p>
            <a:pPr marL="228600" indent="-228600">
              <a:buAutoNum type="arabicPeriod"/>
            </a:pPr>
            <a:r>
              <a:rPr lang="en-US" dirty="0"/>
              <a:t>Lower cost of trips, more money that can be used for other needs such as grocery, pharmacy, etc. </a:t>
            </a:r>
          </a:p>
          <a:p>
            <a:pPr marL="228600" indent="-228600">
              <a:buAutoNum type="arabicPeriod"/>
            </a:pPr>
            <a:r>
              <a:rPr lang="en-US" dirty="0"/>
              <a:t>More trips, more opportunity to go to other quality of life destination besides health care appointments. (ex. Laundry, library, looking for work, etc.)</a:t>
            </a:r>
          </a:p>
          <a:p>
            <a:pPr marL="228600" indent="-228600">
              <a:buAutoNum type="arabicPeriod"/>
            </a:pPr>
            <a:endParaRPr lang="en-US" dirty="0"/>
          </a:p>
          <a:p>
            <a:pPr marL="0" indent="0">
              <a:buNone/>
            </a:pPr>
            <a:r>
              <a:rPr lang="en-US" dirty="0"/>
              <a:t>Benefits to Mobility</a:t>
            </a:r>
          </a:p>
          <a:p>
            <a:pPr marL="228600" indent="-228600">
              <a:buAutoNum type="arabicPeriod"/>
            </a:pPr>
            <a:r>
              <a:rPr lang="en-US" dirty="0"/>
              <a:t>Offers patient a way to get out and get to their appointments and other destinations without having to worry about the “how.”</a:t>
            </a:r>
          </a:p>
          <a:p>
            <a:pPr marL="228600" indent="-228600">
              <a:buAutoNum type="arabicPeriod"/>
            </a:pPr>
            <a:r>
              <a:rPr lang="en-US" dirty="0"/>
              <a:t>No longer isolated because of a disability</a:t>
            </a:r>
          </a:p>
          <a:p>
            <a:pPr marL="228600" indent="-228600">
              <a:buAutoNum type="arabicPeriod"/>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20</a:t>
            </a:fld>
            <a:endParaRPr lang="en-US"/>
          </a:p>
        </p:txBody>
      </p:sp>
    </p:spTree>
    <p:extLst>
      <p:ext uri="{BB962C8B-B14F-4D97-AF65-F5344CB8AC3E}">
        <p14:creationId xmlns:p14="http://schemas.microsoft.com/office/powerpoint/2010/main" val="42054002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 also provide all R2W patients with complimentary MARTA transit passes for a six month period. In addition to providing the means to get to their appointments using MARTA, we also want patients to be able to utilize other destinations in the community, like the pharmacy or the grocery store. We are using the free MARTA passes as a holistic tool for patients and to show them the freedom that comes from using MARTA so that they will want to sustain it long term after the six month period. </a:t>
            </a:r>
          </a:p>
          <a:p>
            <a:endParaRPr lang="en-US" baseline="0" dirty="0"/>
          </a:p>
        </p:txBody>
      </p:sp>
      <p:sp>
        <p:nvSpPr>
          <p:cNvPr id="4" name="Slide Number Placeholder 3"/>
          <p:cNvSpPr>
            <a:spLocks noGrp="1"/>
          </p:cNvSpPr>
          <p:nvPr>
            <p:ph type="sldNum" sz="quarter" idx="10"/>
          </p:nvPr>
        </p:nvSpPr>
        <p:spPr/>
        <p:txBody>
          <a:bodyPr/>
          <a:lstStyle/>
          <a:p>
            <a:fld id="{6F3C06D7-F559-3747-A47D-4AEE8F657D7B}" type="slidenum">
              <a:rPr lang="en-US" smtClean="0"/>
              <a:t>21</a:t>
            </a:fld>
            <a:endParaRPr lang="en-US"/>
          </a:p>
        </p:txBody>
      </p:sp>
    </p:spTree>
    <p:extLst>
      <p:ext uri="{BB962C8B-B14F-4D97-AF65-F5344CB8AC3E}">
        <p14:creationId xmlns:p14="http://schemas.microsoft.com/office/powerpoint/2010/main" val="511500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b" latinLnBrk="0" hangingPunct="1"/>
            <a:r>
              <a:rPr lang="en-US" sz="1200" b="0" i="0" u="none" strike="noStrike" kern="1200" dirty="0">
                <a:solidFill>
                  <a:schemeClr val="tx1"/>
                </a:solidFill>
                <a:effectLst/>
                <a:latin typeface="+mn-lt"/>
                <a:ea typeface="+mn-ea"/>
                <a:cs typeface="+mn-cs"/>
              </a:rPr>
              <a:t>Among the first 200 people enrolled into the R2W program, the number one barrier that patients reported was not being able to pay for a transit pass. Low income individuals face a real barrier when it comes to access to transportation as they often are forced to rely on others for rides and lose that independence that comes with using public transportation. As apart of the R2W program, we educate about MARTA’s half fare program and other low cost options so that patient will be able to continue using MARTA after the program comes to an end. </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r>
              <a:rPr lang="en-US" sz="1200" b="0" i="0" u="none" strike="noStrike" kern="1200" dirty="0">
                <a:solidFill>
                  <a:schemeClr val="tx1"/>
                </a:solidFill>
                <a:effectLst/>
                <a:latin typeface="+mn-lt"/>
                <a:ea typeface="+mn-ea"/>
                <a:cs typeface="+mn-cs"/>
              </a:rPr>
              <a:t>Other barriers </a:t>
            </a:r>
            <a:r>
              <a:rPr lang="en-US" sz="1200" b="0" i="1" u="none" strike="noStrike" kern="1200" dirty="0">
                <a:solidFill>
                  <a:schemeClr val="tx1"/>
                </a:solidFill>
                <a:effectLst/>
                <a:latin typeface="+mn-lt"/>
                <a:ea typeface="+mn-ea"/>
                <a:cs typeface="+mn-cs"/>
              </a:rPr>
              <a:t>(those that only had 1 response) </a:t>
            </a:r>
            <a:r>
              <a:rPr lang="en-US" sz="1200" b="0" i="0" u="none" strike="noStrike" kern="1200" dirty="0">
                <a:solidFill>
                  <a:schemeClr val="tx1"/>
                </a:solidFill>
                <a:effectLst/>
                <a:latin typeface="+mn-lt"/>
                <a:ea typeface="+mn-ea"/>
                <a:cs typeface="+mn-cs"/>
              </a:rPr>
              <a:t>include:</a:t>
            </a:r>
          </a:p>
          <a:p>
            <a:pPr rtl="0" eaLnBrk="1" fontAlgn="b" latinLnBrk="0" hangingPunct="1"/>
            <a:r>
              <a:rPr lang="en-US" sz="1200" b="0" i="0" u="none" strike="noStrike" kern="1200" dirty="0">
                <a:solidFill>
                  <a:schemeClr val="tx1"/>
                </a:solidFill>
                <a:effectLst/>
                <a:latin typeface="+mn-lt"/>
                <a:ea typeface="+mn-ea"/>
                <a:cs typeface="+mn-cs"/>
              </a:rPr>
              <a:t>I am afraid of traveling by myself, without another person to accompany me</a:t>
            </a:r>
            <a:r>
              <a:rPr lang="en-US" dirty="0"/>
              <a:t> </a:t>
            </a:r>
          </a:p>
          <a:p>
            <a:pPr rtl="0" eaLnBrk="1" fontAlgn="b" latinLnBrk="0" hangingPunct="1"/>
            <a:r>
              <a:rPr lang="en-US" sz="1200" b="0" i="0" u="none" strike="noStrike" kern="1200" dirty="0">
                <a:solidFill>
                  <a:schemeClr val="tx1"/>
                </a:solidFill>
                <a:effectLst/>
                <a:latin typeface="+mn-lt"/>
                <a:ea typeface="+mn-ea"/>
                <a:cs typeface="+mn-cs"/>
              </a:rPr>
              <a:t>I am afraid to travel to an unfamiliar area</a:t>
            </a:r>
            <a:r>
              <a:rPr lang="en-US" dirty="0"/>
              <a:t> </a:t>
            </a:r>
          </a:p>
          <a:p>
            <a:pPr rtl="0" eaLnBrk="1" fontAlgn="b" latinLnBrk="0" hangingPunct="1"/>
            <a:r>
              <a:rPr lang="en-US" sz="1200" b="0" i="0" u="none" strike="noStrike" kern="1200" dirty="0">
                <a:solidFill>
                  <a:schemeClr val="tx1"/>
                </a:solidFill>
                <a:effectLst/>
                <a:latin typeface="+mn-lt"/>
                <a:ea typeface="+mn-ea"/>
                <a:cs typeface="+mn-cs"/>
              </a:rPr>
              <a:t>I feel others may treat me unfairly because of my disability</a:t>
            </a:r>
          </a:p>
          <a:p>
            <a:pPr rtl="0" eaLnBrk="1" fontAlgn="b" latinLnBrk="0" hangingPunct="1"/>
            <a:r>
              <a:rPr lang="en-US" sz="1200" b="0" i="0" u="none" strike="noStrike" kern="1200" dirty="0">
                <a:solidFill>
                  <a:schemeClr val="tx1"/>
                </a:solidFill>
                <a:effectLst/>
                <a:latin typeface="+mn-lt"/>
                <a:ea typeface="+mn-ea"/>
                <a:cs typeface="+mn-cs"/>
              </a:rPr>
              <a:t>I have trouble remembering directions</a:t>
            </a:r>
            <a:r>
              <a:rPr lang="en-US" dirty="0"/>
              <a:t> (0 responses)</a:t>
            </a:r>
          </a:p>
          <a:p>
            <a:pPr rtl="0" eaLnBrk="1" fontAlgn="b" latinLnBrk="0" hangingPunct="1"/>
            <a:r>
              <a:rPr lang="en-US" sz="1200" b="0" i="0" u="none" strike="noStrike" kern="1200" dirty="0">
                <a:solidFill>
                  <a:schemeClr val="tx1"/>
                </a:solidFill>
                <a:effectLst/>
                <a:latin typeface="+mn-lt"/>
                <a:ea typeface="+mn-ea"/>
                <a:cs typeface="+mn-cs"/>
              </a:rPr>
              <a:t>I have difficulty crossing the street</a:t>
            </a:r>
          </a:p>
          <a:p>
            <a:pPr rtl="0" eaLnBrk="1" fontAlgn="b" latinLnBrk="0" hangingPunct="1"/>
            <a:endParaRPr lang="en-US" sz="1200" b="0" i="0" u="none" strike="noStrike" kern="1200" dirty="0">
              <a:solidFill>
                <a:schemeClr val="tx1"/>
              </a:solidFill>
              <a:effectLst/>
              <a:latin typeface="+mn-lt"/>
              <a:ea typeface="+mn-ea"/>
              <a:cs typeface="+mn-cs"/>
            </a:endParaRPr>
          </a:p>
          <a:p>
            <a:pPr rtl="0" eaLnBrk="1" fontAlgn="b" latinLnBrk="0" hangingPunct="1"/>
            <a:r>
              <a:rPr lang="en-US" sz="1200" b="0" i="0" u="none" strike="noStrike" kern="1200" dirty="0">
                <a:solidFill>
                  <a:schemeClr val="tx1"/>
                </a:solidFill>
                <a:effectLst/>
                <a:latin typeface="+mn-lt"/>
                <a:ea typeface="+mn-ea"/>
                <a:cs typeface="+mn-cs"/>
              </a:rPr>
              <a:t>Others=Poor Health, Mobility and Physical Difficulties (knee/hip problems, cant walk very far, on crutches, using a cane, </a:t>
            </a:r>
            <a:r>
              <a:rPr lang="en-US" sz="1200" b="0" i="0" u="none" strike="noStrike" kern="1200" dirty="0" err="1">
                <a:solidFill>
                  <a:schemeClr val="tx1"/>
                </a:solidFill>
                <a:effectLst/>
                <a:latin typeface="+mn-lt"/>
                <a:ea typeface="+mn-ea"/>
                <a:cs typeface="+mn-cs"/>
              </a:rPr>
              <a:t>etc</a:t>
            </a:r>
            <a:r>
              <a:rPr lang="en-US" sz="1200" b="0" i="0" u="none" strike="noStrike" kern="1200" dirty="0">
                <a:solidFill>
                  <a:schemeClr val="tx1"/>
                </a:solidFill>
                <a:effectLst/>
                <a:latin typeface="+mn-lt"/>
                <a:ea typeface="+mn-ea"/>
                <a:cs typeface="+mn-cs"/>
              </a:rPr>
              <a:t>), Do not have other places to go</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22</a:t>
            </a:fld>
            <a:endParaRPr lang="en-US"/>
          </a:p>
        </p:txBody>
      </p:sp>
    </p:spTree>
    <p:extLst>
      <p:ext uri="{BB962C8B-B14F-4D97-AF65-F5344CB8AC3E}">
        <p14:creationId xmlns:p14="http://schemas.microsoft.com/office/powerpoint/2010/main" val="4251195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What has motivated you to use MARTA?</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Many participants reported that they did not own a personal car and that MARTA was their primary means of transportation around Atlanta.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Other= I need to get to my appointments, I have no other form of transportation, the culture and meeting new people. </a:t>
            </a:r>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23</a:t>
            </a:fld>
            <a:endParaRPr lang="en-US"/>
          </a:p>
        </p:txBody>
      </p:sp>
    </p:spTree>
    <p:extLst>
      <p:ext uri="{BB962C8B-B14F-4D97-AF65-F5344CB8AC3E}">
        <p14:creationId xmlns:p14="http://schemas.microsoft.com/office/powerpoint/2010/main" val="1969886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 be eligible for R2W, patients must come from one of the four participating health centers (Grady, Mercy Care, Morehouse School of Medicine and Choice Healthcare Network) and must be missing health care appointments because of a lack of transportation. Patients must also have a minimum of 3 appointments in the next 6 months.  We are working with the community health workers, patient navigators, and care coordinators who are essential to the success of the R2W program. They know the patients and can identify those appropriate for R2W, help with enrollment into MARTA reduced fare and paratransit programs, and follow up with them to make sure they are getting to their appointments.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24</a:t>
            </a:fld>
            <a:endParaRPr lang="en-US"/>
          </a:p>
        </p:txBody>
      </p:sp>
    </p:spTree>
    <p:extLst>
      <p:ext uri="{BB962C8B-B14F-4D97-AF65-F5344CB8AC3E}">
        <p14:creationId xmlns:p14="http://schemas.microsoft.com/office/powerpoint/2010/main" val="4097757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Atlanta</a:t>
            </a:r>
            <a:r>
              <a:rPr lang="en-US" baseline="0" dirty="0"/>
              <a:t> Regional Commission is one of 19 awardees across the nation selected for the Rides to Wellness demonstration project. </a:t>
            </a:r>
          </a:p>
          <a:p>
            <a:endParaRPr lang="en-US" dirty="0"/>
          </a:p>
          <a:p>
            <a:r>
              <a:rPr lang="en-US" dirty="0"/>
              <a:t>To accomplish the initiatives goals, the Atlanta Regional Commission, along with MARTA and participating health systems (</a:t>
            </a:r>
            <a:r>
              <a:rPr lang="en-US" baseline="0" dirty="0"/>
              <a:t>Grady, Mercy Care, Morehouse School of Medicine and Choice Healthcare Network)</a:t>
            </a:r>
            <a:r>
              <a:rPr lang="en-US" dirty="0"/>
              <a:t>, have developed a program that will empower participants to use public transportation with confidence and increase the opportunity for eligible patients to access healthcare services and other quality of life destinations.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3</a:t>
            </a:fld>
            <a:endParaRPr lang="en-US"/>
          </a:p>
        </p:txBody>
      </p:sp>
    </p:spTree>
    <p:extLst>
      <p:ext uri="{BB962C8B-B14F-4D97-AF65-F5344CB8AC3E}">
        <p14:creationId xmlns:p14="http://schemas.microsoft.com/office/powerpoint/2010/main" val="18548378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with any new program, the referral pipeline took a few months to really pick up. As the program progressed the clinic team leads begin expanding to multiple clinics within their health systems.</a:t>
            </a:r>
          </a:p>
          <a:p>
            <a:r>
              <a:rPr lang="en-US" dirty="0"/>
              <a:t>We have patient from chronic care, which services people who frequent the ER. The centering clinic, which is a program for pregnant women. Behavioral health, which has patients who are coming in 3 to 5 times a week for group or individual therapy. And IDP clinics, which provide essential services for their patient population.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25</a:t>
            </a:fld>
            <a:endParaRPr lang="en-US"/>
          </a:p>
        </p:txBody>
      </p:sp>
    </p:spTree>
    <p:extLst>
      <p:ext uri="{BB962C8B-B14F-4D97-AF65-F5344CB8AC3E}">
        <p14:creationId xmlns:p14="http://schemas.microsoft.com/office/powerpoint/2010/main" val="320936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ARC’s Guiding Principles. </a:t>
            </a:r>
          </a:p>
          <a:p>
            <a:endParaRPr lang="en-US" dirty="0"/>
          </a:p>
          <a:p>
            <a:r>
              <a:rPr lang="en-US" dirty="0"/>
              <a:t>The feedback about R2W so far has been positively overwhelming from both the participants in the program and our partners. I believe this is due to the guiding principles that are applied to all the work done at ARC. </a:t>
            </a:r>
          </a:p>
          <a:p>
            <a:endParaRPr lang="en-US" dirty="0"/>
          </a:p>
          <a:p>
            <a:r>
              <a:rPr lang="en-US" dirty="0"/>
              <a:t>Interdisciplinary: </a:t>
            </a:r>
          </a:p>
          <a:p>
            <a:r>
              <a:rPr lang="en-US" dirty="0"/>
              <a:t>Bring everyone to the table early. We had a number of meetings early on with both MARTA and the leadership teams for R2W at the health clinics. During this time, I spent a lot of time listening to the expertise provided by the clinics about what would work in implementation with our target population and what would not. We also wanted this to be as easy as possible for the CHWs as they already have so much work to do. I also was able to gather valuable information from MARTA that helped alleviate some of the initial problems I faced with purchasing </a:t>
            </a:r>
            <a:r>
              <a:rPr lang="en-US" dirty="0" err="1"/>
              <a:t>breezecards</a:t>
            </a:r>
            <a:r>
              <a:rPr lang="en-US" dirty="0"/>
              <a:t> and collecting data.  </a:t>
            </a:r>
          </a:p>
          <a:p>
            <a:endParaRPr lang="en-US" dirty="0"/>
          </a:p>
          <a:p>
            <a:r>
              <a:rPr lang="en-US" dirty="0"/>
              <a:t>Holistic: </a:t>
            </a:r>
          </a:p>
          <a:p>
            <a:r>
              <a:rPr lang="en-US" dirty="0"/>
              <a:t>When we started planning for the implementation of R2W, we did not have the CHWs being involved as much as they are for this program. The idea to utilized the CHWs came from the clinic partners and it has prevented many of the challenges we would have faced trying to do screening and enrollments all internally at ARC. They are an invaluable resource and were excited and ready to bring this program to the patient they work with everyday.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Actionable: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Clinics identify appropriate referral and I work to enroll them and get them a card within a week. This actionable thinking is what helped develop trust in our program from both the partners and the patients. I have had many patients, especially those doing travel training, who said they did not think I was real or this was a legit program. They were excited about it but there are many frauds out there offering things and making promises to our most vulnerable populations. Being able to provide rides with a quick turn around has really helped the reputation of this program in the patient community and with our partners.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Outcome-based: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The evaluation plan and protocols was developed early before implementation. This allowed me to always know where I was going and provided a roadmap to how rides to wellness needed to function to obtain meaningful results. </a:t>
            </a:r>
          </a:p>
          <a:p>
            <a:endParaRPr lang="en-US" dirty="0"/>
          </a:p>
          <a:p>
            <a:r>
              <a:rPr lang="en-US" dirty="0"/>
              <a:t>Ensure colleagues success: </a:t>
            </a:r>
          </a:p>
          <a:p>
            <a:r>
              <a:rPr lang="en-US" dirty="0"/>
              <a:t>I practice very open communication between all the partners. I have created an environment that allows our partners to work closely with me to meet the needs of the patients. I do weekly updates for our partners so they have all the information they need about their referrals and can rely on that information when needed.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26</a:t>
            </a:fld>
            <a:endParaRPr lang="en-US"/>
          </a:p>
        </p:txBody>
      </p:sp>
    </p:spTree>
    <p:extLst>
      <p:ext uri="{BB962C8B-B14F-4D97-AF65-F5344CB8AC3E}">
        <p14:creationId xmlns:p14="http://schemas.microsoft.com/office/powerpoint/2010/main" val="32445286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Brief snapshot of the current enrollees in the Rides to Wellness Program. </a:t>
            </a:r>
          </a:p>
        </p:txBody>
      </p:sp>
      <p:sp>
        <p:nvSpPr>
          <p:cNvPr id="4" name="Slide Number Placeholder 3"/>
          <p:cNvSpPr>
            <a:spLocks noGrp="1"/>
          </p:cNvSpPr>
          <p:nvPr>
            <p:ph type="sldNum" sz="quarter" idx="10"/>
          </p:nvPr>
        </p:nvSpPr>
        <p:spPr/>
        <p:txBody>
          <a:bodyPr/>
          <a:lstStyle/>
          <a:p>
            <a:fld id="{6F3C06D7-F559-3747-A47D-4AEE8F657D7B}" type="slidenum">
              <a:rPr lang="en-US" smtClean="0"/>
              <a:t>27</a:t>
            </a:fld>
            <a:endParaRPr lang="en-US"/>
          </a:p>
        </p:txBody>
      </p:sp>
    </p:spTree>
    <p:extLst>
      <p:ext uri="{BB962C8B-B14F-4D97-AF65-F5344CB8AC3E}">
        <p14:creationId xmlns:p14="http://schemas.microsoft.com/office/powerpoint/2010/main" val="4184388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4B93F1-A56F-4A49-BF2B-2F82B6F16283}" type="slidenum">
              <a:rPr lang="en-US" smtClean="0"/>
              <a:t>28</a:t>
            </a:fld>
            <a:endParaRPr lang="en-US"/>
          </a:p>
        </p:txBody>
      </p:sp>
    </p:spTree>
    <p:extLst>
      <p:ext uri="{BB962C8B-B14F-4D97-AF65-F5344CB8AC3E}">
        <p14:creationId xmlns:p14="http://schemas.microsoft.com/office/powerpoint/2010/main" val="29225141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Beside healthcare appointments, what other destination or activities would you like to access using a MARTA bus or train?</a:t>
            </a:r>
          </a:p>
          <a:p>
            <a:endParaRPr lang="en-US" dirty="0"/>
          </a:p>
          <a:p>
            <a:r>
              <a:rPr lang="en-US" dirty="0"/>
              <a:t>Other= Park, library, shopping, gym, counseling/therapy, running errands, sporting events, volunteering, pay bills, laundry</a:t>
            </a:r>
          </a:p>
        </p:txBody>
      </p:sp>
      <p:sp>
        <p:nvSpPr>
          <p:cNvPr id="4" name="Slide Number Placeholder 3"/>
          <p:cNvSpPr>
            <a:spLocks noGrp="1"/>
          </p:cNvSpPr>
          <p:nvPr>
            <p:ph type="sldNum" sz="quarter" idx="10"/>
          </p:nvPr>
        </p:nvSpPr>
        <p:spPr/>
        <p:txBody>
          <a:bodyPr/>
          <a:lstStyle/>
          <a:p>
            <a:fld id="{6F3C06D7-F559-3747-A47D-4AEE8F657D7B}" type="slidenum">
              <a:rPr lang="en-US" smtClean="0"/>
              <a:t>29</a:t>
            </a:fld>
            <a:endParaRPr lang="en-US"/>
          </a:p>
        </p:txBody>
      </p:sp>
    </p:spTree>
    <p:extLst>
      <p:ext uri="{BB962C8B-B14F-4D97-AF65-F5344CB8AC3E}">
        <p14:creationId xmlns:p14="http://schemas.microsoft.com/office/powerpoint/2010/main" val="1910623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As a result of reducing missed healthcare appointments through R2W,  the </a:t>
            </a:r>
            <a:r>
              <a:rPr lang="en-US" dirty="0"/>
              <a:t>individual health benefits for patients are less physical</a:t>
            </a:r>
            <a:r>
              <a:rPr lang="en-US" baseline="0" dirty="0"/>
              <a:t> and mental unhealthy days as measured by the CDC Health Related Quality of Life survey. </a:t>
            </a:r>
            <a:r>
              <a:rPr lang="en-US" dirty="0"/>
              <a:t>Broader</a:t>
            </a:r>
            <a:r>
              <a:rPr lang="en-US" baseline="0" dirty="0"/>
              <a:t> transportation access through R2W will allow patients to improve critical social determinants of health and open the door to additional low cost transportation options. </a:t>
            </a:r>
          </a:p>
          <a:p>
            <a:endParaRPr lang="en-US" baseline="0" dirty="0"/>
          </a:p>
          <a:p>
            <a:r>
              <a:rPr lang="en-US" baseline="0" dirty="0"/>
              <a:t>We aim to show a return on investment for our health care partners by measuring the cost of a missed appointment on the health care system. The clinics are working now to provide individual data about patients appointment adherence before they started rides to wellness and after they completed the program. </a:t>
            </a:r>
          </a:p>
          <a:p>
            <a:endParaRPr lang="en-US" baseline="0" dirty="0"/>
          </a:p>
          <a:p>
            <a:r>
              <a:rPr lang="en-US" baseline="0" dirty="0"/>
              <a:t>Through R2W we will be bringing more educated riders to the MARTA fixed route system providing them a financial benefit and data to make improvements to the transit system. </a:t>
            </a:r>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30</a:t>
            </a:fld>
            <a:endParaRPr lang="en-US"/>
          </a:p>
        </p:txBody>
      </p:sp>
    </p:spTree>
    <p:extLst>
      <p:ext uri="{BB962C8B-B14F-4D97-AF65-F5344CB8AC3E}">
        <p14:creationId xmlns:p14="http://schemas.microsoft.com/office/powerpoint/2010/main" val="1404450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Among those who have already completed the full 6 months of the program and the post test survey (N=14).</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Would you say that in general your health is…</a:t>
            </a:r>
          </a:p>
          <a:p>
            <a:r>
              <a:rPr lang="en-US" sz="1200" b="0" i="0" u="none" strike="noStrike" kern="1200" dirty="0">
                <a:solidFill>
                  <a:schemeClr val="tx1"/>
                </a:solidFill>
                <a:effectLst/>
                <a:latin typeface="+mn-lt"/>
                <a:ea typeface="+mn-ea"/>
                <a:cs typeface="+mn-cs"/>
              </a:rPr>
              <a:t>Excellent, Very Good, Good, Fair, or Poor</a:t>
            </a:r>
          </a:p>
          <a:p>
            <a:r>
              <a:rPr lang="en-US" sz="1200" b="0" i="1" u="none" strike="noStrike" kern="1200" dirty="0">
                <a:solidFill>
                  <a:schemeClr val="tx1"/>
                </a:solidFill>
                <a:effectLst/>
                <a:latin typeface="+mn-lt"/>
                <a:ea typeface="+mn-ea"/>
                <a:cs typeface="+mn-cs"/>
              </a:rPr>
              <a:t>Excellent is 1, poor is 5, so a decrease from pre to post test would show improvement. </a:t>
            </a:r>
            <a:endParaRPr lang="en-US" i="1" dirty="0"/>
          </a:p>
          <a:p>
            <a:endParaRPr lang="en-US" sz="1200" b="0" i="1"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Now thinking about your physical health, which includes physical illness and injury, for how many days during the past 30 days was your physical health not good?</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Now thinking about your mental health, which includes stress, depression, and problems with emotions, for how many days during the past 30 days was your mental health not good?</a:t>
            </a:r>
            <a:r>
              <a:rPr lang="en-US" dirty="0"/>
              <a:t> </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During the past 30 days, for about how many days did poor physical or mental health keep you from doing your usual activities, such as self-care, work, or recreation?</a:t>
            </a:r>
            <a:r>
              <a:rPr lang="en-US" dirty="0"/>
              <a:t> </a:t>
            </a:r>
          </a:p>
        </p:txBody>
      </p:sp>
      <p:sp>
        <p:nvSpPr>
          <p:cNvPr id="4" name="Slide Number Placeholder 3"/>
          <p:cNvSpPr>
            <a:spLocks noGrp="1"/>
          </p:cNvSpPr>
          <p:nvPr>
            <p:ph type="sldNum" sz="quarter" idx="10"/>
          </p:nvPr>
        </p:nvSpPr>
        <p:spPr/>
        <p:txBody>
          <a:bodyPr/>
          <a:lstStyle/>
          <a:p>
            <a:fld id="{6F3C06D7-F559-3747-A47D-4AEE8F657D7B}" type="slidenum">
              <a:rPr lang="en-US" smtClean="0"/>
              <a:t>31</a:t>
            </a:fld>
            <a:endParaRPr lang="en-US"/>
          </a:p>
        </p:txBody>
      </p:sp>
    </p:spTree>
    <p:extLst>
      <p:ext uri="{BB962C8B-B14F-4D97-AF65-F5344CB8AC3E}">
        <p14:creationId xmlns:p14="http://schemas.microsoft.com/office/powerpoint/2010/main" val="3038266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During this project MARTA will also be hosting community charrettes in Fulton, DeKalb, and Clayton county. These charrettes are a time to gather feedback from the community about their perceptions of transit and its benefits to health. The charrettes will lead up to a regional Summit to be held in June 2018. The Summit will allow stakeholders to explore opportunities for collaboration, propose solutions, and create a plan of action with recommendations for moving forward. </a:t>
            </a:r>
            <a:r>
              <a:rPr lang="en-US" sz="1200" b="0" kern="1200" dirty="0">
                <a:solidFill>
                  <a:schemeClr val="tx1"/>
                </a:solidFill>
                <a:effectLst/>
                <a:latin typeface="+mn-lt"/>
                <a:ea typeface="+mn-ea"/>
                <a:cs typeface="+mn-cs"/>
              </a:rPr>
              <a:t>The main objective is to find solutions on how transportation providers, policymakers and healthcare can work together to provide and fund more affordable transportation options to healthcare.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33</a:t>
            </a:fld>
            <a:endParaRPr lang="en-US"/>
          </a:p>
        </p:txBody>
      </p:sp>
    </p:spTree>
    <p:extLst>
      <p:ext uri="{BB962C8B-B14F-4D97-AF65-F5344CB8AC3E}">
        <p14:creationId xmlns:p14="http://schemas.microsoft.com/office/powerpoint/2010/main" val="31339312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3C06D7-F559-3747-A47D-4AEE8F657D7B}" type="slidenum">
              <a:rPr lang="en-US" smtClean="0"/>
              <a:t>34</a:t>
            </a:fld>
            <a:endParaRPr lang="en-US"/>
          </a:p>
        </p:txBody>
      </p:sp>
    </p:spTree>
    <p:extLst>
      <p:ext uri="{BB962C8B-B14F-4D97-AF65-F5344CB8AC3E}">
        <p14:creationId xmlns:p14="http://schemas.microsoft.com/office/powerpoint/2010/main" val="45862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health and transportation? What’s the connection?</a:t>
            </a:r>
          </a:p>
          <a:p>
            <a:r>
              <a:rPr lang="en-US" dirty="0"/>
              <a:t>The loss of the ability to drive is associated with an increased risk of depression among older adults. Furthermore, challenges with finding transportation can result in physical isolation. Older adults facing social isolation and loneliness are at a greater risk for poor health and death.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4</a:t>
            </a:fld>
            <a:endParaRPr lang="en-US"/>
          </a:p>
        </p:txBody>
      </p:sp>
    </p:spTree>
    <p:extLst>
      <p:ext uri="{BB962C8B-B14F-4D97-AF65-F5344CB8AC3E}">
        <p14:creationId xmlns:p14="http://schemas.microsoft.com/office/powerpoint/2010/main" val="3617548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6</a:t>
            </a:fld>
            <a:endParaRPr lang="en-US"/>
          </a:p>
        </p:txBody>
      </p:sp>
    </p:spTree>
    <p:extLst>
      <p:ext uri="{BB962C8B-B14F-4D97-AF65-F5344CB8AC3E}">
        <p14:creationId xmlns:p14="http://schemas.microsoft.com/office/powerpoint/2010/main" val="2728898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7</a:t>
            </a:fld>
            <a:endParaRPr lang="en-US"/>
          </a:p>
        </p:txBody>
      </p:sp>
    </p:spTree>
    <p:extLst>
      <p:ext uri="{BB962C8B-B14F-4D97-AF65-F5344CB8AC3E}">
        <p14:creationId xmlns:p14="http://schemas.microsoft.com/office/powerpoint/2010/main" val="1834458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Individuals with limited access to transportation are often forced to forgo preventive care and only seek help in medical emergencies, causing an increase in individual health care cost and the larger health care system. In the car-centric Atlanta metro region, disability and income are two primary factors that affect the accessibility to transportation.</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8</a:t>
            </a:fld>
            <a:endParaRPr lang="en-US"/>
          </a:p>
        </p:txBody>
      </p:sp>
    </p:spTree>
    <p:extLst>
      <p:ext uri="{BB962C8B-B14F-4D97-AF65-F5344CB8AC3E}">
        <p14:creationId xmlns:p14="http://schemas.microsoft.com/office/powerpoint/2010/main" val="3157665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People with disabilities may not have the ability to independently drive a personal vehicle.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9</a:t>
            </a:fld>
            <a:endParaRPr lang="en-US"/>
          </a:p>
        </p:txBody>
      </p:sp>
    </p:spTree>
    <p:extLst>
      <p:ext uri="{BB962C8B-B14F-4D97-AF65-F5344CB8AC3E}">
        <p14:creationId xmlns:p14="http://schemas.microsoft.com/office/powerpoint/2010/main" val="464465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Older adults may develop disabilities over time and live on fixed incomes which may lower their spending ability.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10</a:t>
            </a:fld>
            <a:endParaRPr lang="en-US"/>
          </a:p>
        </p:txBody>
      </p:sp>
    </p:spTree>
    <p:extLst>
      <p:ext uri="{BB962C8B-B14F-4D97-AF65-F5344CB8AC3E}">
        <p14:creationId xmlns:p14="http://schemas.microsoft.com/office/powerpoint/2010/main" val="498953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Low-income residents may not be able to afford a personal vehicle.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 </a:t>
            </a:r>
          </a:p>
          <a:p>
            <a:r>
              <a:rPr lang="en-US" dirty="0"/>
              <a:t>Older adults and even people living with disability may be living on fixed incomes that limit their spending ability. The average income for someone living on social security is only around 17k. Public transportation offers a low cost option for transportation disadvantaged individuals. </a:t>
            </a:r>
          </a:p>
          <a:p>
            <a:endParaRPr lang="en-US" dirty="0"/>
          </a:p>
        </p:txBody>
      </p:sp>
      <p:sp>
        <p:nvSpPr>
          <p:cNvPr id="4" name="Slide Number Placeholder 3"/>
          <p:cNvSpPr>
            <a:spLocks noGrp="1"/>
          </p:cNvSpPr>
          <p:nvPr>
            <p:ph type="sldNum" sz="quarter" idx="10"/>
          </p:nvPr>
        </p:nvSpPr>
        <p:spPr/>
        <p:txBody>
          <a:bodyPr/>
          <a:lstStyle/>
          <a:p>
            <a:fld id="{6F3C06D7-F559-3747-A47D-4AEE8F657D7B}" type="slidenum">
              <a:rPr lang="en-US" smtClean="0"/>
              <a:t>11</a:t>
            </a:fld>
            <a:endParaRPr lang="en-US"/>
          </a:p>
        </p:txBody>
      </p:sp>
    </p:spTree>
    <p:extLst>
      <p:ext uri="{BB962C8B-B14F-4D97-AF65-F5344CB8AC3E}">
        <p14:creationId xmlns:p14="http://schemas.microsoft.com/office/powerpoint/2010/main" val="1231092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084DF00-F3D9-4E4A-B591-A3E87AA7FFE6}"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84DF00-F3D9-4E4A-B591-A3E87AA7FFE6}"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84DF00-F3D9-4E4A-B591-A3E87AA7FFE6}"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29733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84DF00-F3D9-4E4A-B591-A3E87AA7FFE6}"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21395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55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84DF00-F3D9-4E4A-B591-A3E87AA7FFE6}" type="datetimeFigureOut">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99989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84DF00-F3D9-4E4A-B591-A3E87AA7FFE6}"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84DF00-F3D9-4E4A-B591-A3E87AA7FFE6}" type="datetimeFigureOut">
              <a:rPr lang="en-US" smtClean="0"/>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84DF00-F3D9-4E4A-B591-A3E87AA7FFE6}" type="datetimeFigureOut">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4DF00-F3D9-4E4A-B591-A3E87AA7FFE6}" type="datetimeFigureOut">
              <a:rPr lang="en-US" smtClean="0"/>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84DF00-F3D9-4E4A-B591-A3E87AA7FFE6}"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84DF00-F3D9-4E4A-B591-A3E87AA7FFE6}" type="datetimeFigureOut">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28D56-56E5-9F4E-820E-A195734D961A}"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70192"/>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1084DF00-F3D9-4E4A-B591-A3E87AA7FFE6}" type="datetimeFigureOut">
              <a:rPr lang="en-US" smtClean="0"/>
              <a:pPr/>
              <a:t>2/1/2018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fld id="{4D728D56-56E5-9F4E-820E-A195734D961A}" type="slidenum">
              <a:rPr lang="en-US" smtClean="0"/>
              <a:pPr/>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000" b="1" kern="1200">
          <a:solidFill>
            <a:srgbClr val="F26522"/>
          </a:solidFill>
          <a:latin typeface="Trebuchet MS" charset="0"/>
          <a:ea typeface="Trebuchet MS" charset="0"/>
          <a:cs typeface="Trebuchet MS" charset="0"/>
        </a:defRPr>
      </a:lvl1pPr>
    </p:titleStyle>
    <p:bodyStyle>
      <a:lvl1pPr marL="465138" indent="-454025" algn="l" defTabSz="914400" rtl="0" eaLnBrk="1" latinLnBrk="0" hangingPunct="1">
        <a:lnSpc>
          <a:spcPct val="90000"/>
        </a:lnSpc>
        <a:spcBef>
          <a:spcPts val="0"/>
        </a:spcBef>
        <a:spcAft>
          <a:spcPts val="900"/>
        </a:spcAft>
        <a:buClr>
          <a:srgbClr val="E76221"/>
        </a:buClr>
        <a:buFont typeface="ArialUnicodeMS" charset="0"/>
        <a:buChar char="➤"/>
        <a:tabLst/>
        <a:defRPr sz="2800" kern="1200">
          <a:solidFill>
            <a:srgbClr val="58595B"/>
          </a:solidFill>
          <a:latin typeface="Trebuchet MS" charset="0"/>
          <a:ea typeface="Trebuchet MS" charset="0"/>
          <a:cs typeface="Trebuchet MS" charset="0"/>
        </a:defRPr>
      </a:lvl1pPr>
      <a:lvl2pPr marL="685800" indent="-228600" algn="l" defTabSz="914400" rtl="0" eaLnBrk="1" latinLnBrk="0" hangingPunct="1">
        <a:lnSpc>
          <a:spcPct val="90000"/>
        </a:lnSpc>
        <a:spcBef>
          <a:spcPts val="0"/>
        </a:spcBef>
        <a:spcAft>
          <a:spcPts val="600"/>
        </a:spcAft>
        <a:buClr>
          <a:srgbClr val="15567E"/>
        </a:buClr>
        <a:buFont typeface="Wingdings" charset="2"/>
        <a:buChar char="§"/>
        <a:defRPr sz="2400" kern="1200">
          <a:solidFill>
            <a:srgbClr val="58595B"/>
          </a:solidFill>
          <a:latin typeface="Trebuchet MS" charset="0"/>
          <a:ea typeface="Trebuchet MS" charset="0"/>
          <a:cs typeface="Trebuchet MS" charset="0"/>
        </a:defRPr>
      </a:lvl2pPr>
      <a:lvl3pPr marL="1036638" indent="-349250" algn="l" defTabSz="914400" rtl="0" eaLnBrk="1" latinLnBrk="0" hangingPunct="1">
        <a:lnSpc>
          <a:spcPct val="90000"/>
        </a:lnSpc>
        <a:spcBef>
          <a:spcPts val="0"/>
        </a:spcBef>
        <a:spcAft>
          <a:spcPts val="600"/>
        </a:spcAft>
        <a:buClr>
          <a:schemeClr val="tx1">
            <a:lumMod val="50000"/>
            <a:lumOff val="50000"/>
          </a:schemeClr>
        </a:buClr>
        <a:buSzPct val="75000"/>
        <a:buFont typeface="ZapfDingbatsITC" charset="0"/>
        <a:buChar char="✦"/>
        <a:tabLst/>
        <a:defRPr sz="2000" kern="1200">
          <a:solidFill>
            <a:srgbClr val="58595B"/>
          </a:solidFill>
          <a:latin typeface="Trebuchet MS" charset="0"/>
          <a:ea typeface="Trebuchet MS" charset="0"/>
          <a:cs typeface="Trebuchet MS" charset="0"/>
        </a:defRPr>
      </a:lvl3pPr>
      <a:lvl4pPr marL="1374775" indent="-338138" algn="l" defTabSz="914400" rtl="0" eaLnBrk="1" latinLnBrk="0" hangingPunct="1">
        <a:lnSpc>
          <a:spcPct val="90000"/>
        </a:lnSpc>
        <a:spcBef>
          <a:spcPts val="0"/>
        </a:spcBef>
        <a:spcAft>
          <a:spcPts val="600"/>
        </a:spcAft>
        <a:buClr>
          <a:srgbClr val="E76221"/>
        </a:buClr>
        <a:buSzPct val="75000"/>
        <a:buFont typeface="Wingdings" charset="2"/>
        <a:buChar char="ü"/>
        <a:tabLst/>
        <a:defRPr sz="1800" kern="1200">
          <a:solidFill>
            <a:srgbClr val="58595B"/>
          </a:solidFill>
          <a:latin typeface="Trebuchet MS" charset="0"/>
          <a:ea typeface="Trebuchet MS" charset="0"/>
          <a:cs typeface="Trebuchet MS" charset="0"/>
        </a:defRPr>
      </a:lvl4pPr>
      <a:lvl5pPr marL="1781175" marR="0" indent="-406400" algn="l" defTabSz="914400" rtl="0" eaLnBrk="1" fontAlgn="auto" latinLnBrk="0" hangingPunct="1">
        <a:lnSpc>
          <a:spcPct val="90000"/>
        </a:lnSpc>
        <a:spcBef>
          <a:spcPts val="0"/>
        </a:spcBef>
        <a:spcAft>
          <a:spcPts val="600"/>
        </a:spcAft>
        <a:buClr>
          <a:schemeClr val="bg1">
            <a:lumMod val="50000"/>
          </a:schemeClr>
        </a:buClr>
        <a:buSzTx/>
        <a:buFont typeface=".AppleSystemUIFont" charset="-120"/>
        <a:buChar char="–"/>
        <a:tabLst/>
        <a:defRPr sz="1800" kern="1200">
          <a:solidFill>
            <a:srgbClr val="58595B"/>
          </a:solidFill>
          <a:latin typeface="Trebuchet MS" charset="0"/>
          <a:ea typeface="Trebuchet MS" charset="0"/>
          <a:cs typeface="Trebuchet MS"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xmlns="" id="{9D966761-9E9C-4D2B-8820-27A7D3303CA3}"/>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641431" y="816337"/>
            <a:ext cx="5225327" cy="5225327"/>
          </a:xfrm>
          <a:prstGeom prst="rect">
            <a:avLst/>
          </a:prstGeom>
        </p:spPr>
      </p:pic>
      <p:pic>
        <p:nvPicPr>
          <p:cNvPr id="7" name="Graphic 6">
            <a:extLst>
              <a:ext uri="{FF2B5EF4-FFF2-40B4-BE49-F238E27FC236}">
                <a16:creationId xmlns:a16="http://schemas.microsoft.com/office/drawing/2014/main" xmlns="" id="{CD00F20D-ABE3-4BA9-962F-02E191B62E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838201" y="2743201"/>
            <a:ext cx="1371600" cy="1371600"/>
          </a:xfrm>
          <a:prstGeom prst="rect">
            <a:avLst/>
          </a:prstGeom>
        </p:spPr>
      </p:pic>
      <p:sp>
        <p:nvSpPr>
          <p:cNvPr id="2" name="Title 1"/>
          <p:cNvSpPr>
            <a:spLocks noGrp="1"/>
          </p:cNvSpPr>
          <p:nvPr>
            <p:ph type="ctrTitle"/>
          </p:nvPr>
        </p:nvSpPr>
        <p:spPr>
          <a:xfrm>
            <a:off x="2370667" y="2187743"/>
            <a:ext cx="5771847" cy="2482515"/>
          </a:xfrm>
        </p:spPr>
        <p:txBody>
          <a:bodyPr anchor="ctr">
            <a:normAutofit/>
          </a:bodyPr>
          <a:lstStyle/>
          <a:p>
            <a:pPr algn="l"/>
            <a:r>
              <a:rPr lang="en-US" sz="3600" dirty="0"/>
              <a:t>Transportation and Health </a:t>
            </a:r>
            <a:r>
              <a:rPr lang="en-US" sz="3100" b="0" i="1" dirty="0"/>
              <a:t>An Overview of the Rides to Wellness Initiative in the Atlanta Metro Region</a:t>
            </a:r>
          </a:p>
        </p:txBody>
      </p:sp>
      <p:sp>
        <p:nvSpPr>
          <p:cNvPr id="3" name="Subtitle 2"/>
          <p:cNvSpPr>
            <a:spLocks noGrp="1"/>
          </p:cNvSpPr>
          <p:nvPr>
            <p:ph type="subTitle" idx="1"/>
          </p:nvPr>
        </p:nvSpPr>
        <p:spPr>
          <a:xfrm>
            <a:off x="2370667" y="4670258"/>
            <a:ext cx="5293449" cy="1371405"/>
          </a:xfrm>
        </p:spPr>
        <p:txBody>
          <a:bodyPr>
            <a:normAutofit/>
          </a:bodyPr>
          <a:lstStyle/>
          <a:p>
            <a:r>
              <a:rPr lang="en-US" sz="2000" i="1" dirty="0"/>
              <a:t>Amanda Tyler </a:t>
            </a:r>
          </a:p>
          <a:p>
            <a:r>
              <a:rPr lang="en-US" sz="2000" i="1" dirty="0"/>
              <a:t>Communities Joined in Action Conference</a:t>
            </a:r>
          </a:p>
          <a:p>
            <a:r>
              <a:rPr lang="en-US" sz="2000" i="1" dirty="0"/>
              <a:t>February 14, 2018</a:t>
            </a:r>
          </a:p>
        </p:txBody>
      </p:sp>
    </p:spTree>
    <p:extLst>
      <p:ext uri="{BB962C8B-B14F-4D97-AF65-F5344CB8AC3E}">
        <p14:creationId xmlns:p14="http://schemas.microsoft.com/office/powerpoint/2010/main" val="2623100646"/>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E9FA5B-5D1A-4AE1-BB9D-9757EB9E1E9D}"/>
              </a:ext>
            </a:extLst>
          </p:cNvPr>
          <p:cNvSpPr>
            <a:spLocks noGrp="1"/>
          </p:cNvSpPr>
          <p:nvPr>
            <p:ph type="title"/>
          </p:nvPr>
        </p:nvSpPr>
        <p:spPr>
          <a:xfrm>
            <a:off x="838200" y="1845582"/>
            <a:ext cx="10515600" cy="1325563"/>
          </a:xfrm>
        </p:spPr>
        <p:txBody>
          <a:bodyPr>
            <a:noAutofit/>
          </a:bodyPr>
          <a:lstStyle/>
          <a:p>
            <a:r>
              <a:rPr lang="en-US" sz="9600" dirty="0"/>
              <a:t>26%</a:t>
            </a:r>
          </a:p>
        </p:txBody>
      </p:sp>
      <p:sp>
        <p:nvSpPr>
          <p:cNvPr id="3" name="Content Placeholder 2">
            <a:extLst>
              <a:ext uri="{FF2B5EF4-FFF2-40B4-BE49-F238E27FC236}">
                <a16:creationId xmlns:a16="http://schemas.microsoft.com/office/drawing/2014/main" xmlns="" id="{242E5471-0626-450F-95E4-E3122F077A05}"/>
              </a:ext>
            </a:extLst>
          </p:cNvPr>
          <p:cNvSpPr>
            <a:spLocks noGrp="1"/>
          </p:cNvSpPr>
          <p:nvPr>
            <p:ph idx="1"/>
          </p:nvPr>
        </p:nvSpPr>
        <p:spPr>
          <a:xfrm>
            <a:off x="838200" y="3277053"/>
            <a:ext cx="10515600" cy="4351338"/>
          </a:xfrm>
        </p:spPr>
        <p:txBody>
          <a:bodyPr/>
          <a:lstStyle/>
          <a:p>
            <a:r>
              <a:rPr lang="en-US" dirty="0"/>
              <a:t>Older adult households have a median annual income </a:t>
            </a:r>
            <a:r>
              <a:rPr lang="en-US" b="1" dirty="0"/>
              <a:t>26%</a:t>
            </a:r>
            <a:r>
              <a:rPr lang="en-US" dirty="0"/>
              <a:t> lower than the median income for all ages.</a:t>
            </a:r>
          </a:p>
          <a:p>
            <a:endParaRPr lang="en-US" dirty="0"/>
          </a:p>
        </p:txBody>
      </p:sp>
    </p:spTree>
    <p:extLst>
      <p:ext uri="{BB962C8B-B14F-4D97-AF65-F5344CB8AC3E}">
        <p14:creationId xmlns:p14="http://schemas.microsoft.com/office/powerpoint/2010/main" val="3400661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076DF2-A327-45F5-9E8C-B4E61D8769C6}"/>
              </a:ext>
            </a:extLst>
          </p:cNvPr>
          <p:cNvSpPr>
            <a:spLocks noGrp="1"/>
          </p:cNvSpPr>
          <p:nvPr>
            <p:ph type="title"/>
          </p:nvPr>
        </p:nvSpPr>
        <p:spPr>
          <a:xfrm>
            <a:off x="736600" y="1654176"/>
            <a:ext cx="10515600" cy="1325563"/>
          </a:xfrm>
        </p:spPr>
        <p:txBody>
          <a:bodyPr>
            <a:noAutofit/>
          </a:bodyPr>
          <a:lstStyle/>
          <a:p>
            <a:r>
              <a:rPr lang="en-US" sz="9600" dirty="0"/>
              <a:t>51%</a:t>
            </a:r>
          </a:p>
        </p:txBody>
      </p:sp>
      <p:sp>
        <p:nvSpPr>
          <p:cNvPr id="3" name="Content Placeholder 2">
            <a:extLst>
              <a:ext uri="{FF2B5EF4-FFF2-40B4-BE49-F238E27FC236}">
                <a16:creationId xmlns:a16="http://schemas.microsoft.com/office/drawing/2014/main" xmlns="" id="{A3128638-8A44-4985-9B52-6756D24F98FC}"/>
              </a:ext>
            </a:extLst>
          </p:cNvPr>
          <p:cNvSpPr>
            <a:spLocks noGrp="1"/>
          </p:cNvSpPr>
          <p:nvPr>
            <p:ph idx="1"/>
          </p:nvPr>
        </p:nvSpPr>
        <p:spPr>
          <a:xfrm>
            <a:off x="736600" y="3146425"/>
            <a:ext cx="10515600" cy="2877004"/>
          </a:xfrm>
        </p:spPr>
        <p:txBody>
          <a:bodyPr/>
          <a:lstStyle/>
          <a:p>
            <a:r>
              <a:rPr lang="en-US" dirty="0"/>
              <a:t>Only </a:t>
            </a:r>
            <a:r>
              <a:rPr lang="en-US" b="1" dirty="0"/>
              <a:t>51% </a:t>
            </a:r>
            <a:r>
              <a:rPr lang="en-US" dirty="0"/>
              <a:t>of metro Atlanta residents 65+ say they would be able to pay for a $400 emergency immediately by cash, check, or debit. </a:t>
            </a:r>
          </a:p>
          <a:p>
            <a:endParaRPr lang="en-US" dirty="0"/>
          </a:p>
        </p:txBody>
      </p:sp>
    </p:spTree>
    <p:extLst>
      <p:ext uri="{BB962C8B-B14F-4D97-AF65-F5344CB8AC3E}">
        <p14:creationId xmlns:p14="http://schemas.microsoft.com/office/powerpoint/2010/main" val="1755783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1942" y="672288"/>
            <a:ext cx="9252857" cy="1143000"/>
          </a:xfrm>
        </p:spPr>
        <p:txBody>
          <a:bodyPr>
            <a:normAutofit/>
          </a:bodyPr>
          <a:lstStyle/>
          <a:p>
            <a:r>
              <a:rPr lang="en-US" sz="2400" dirty="0">
                <a:solidFill>
                  <a:schemeClr val="tx1">
                    <a:lumMod val="75000"/>
                    <a:lumOff val="25000"/>
                  </a:schemeClr>
                </a:solidFill>
              </a:rPr>
              <a:t>Population of Older Adults Age 60 and Up in the Atlanta Region</a:t>
            </a:r>
          </a:p>
        </p:txBody>
      </p:sp>
      <p:graphicFrame>
        <p:nvGraphicFramePr>
          <p:cNvPr id="4" name="Content Placeholder 3"/>
          <p:cNvGraphicFramePr>
            <a:graphicFrameLocks noGrp="1"/>
          </p:cNvGraphicFramePr>
          <p:nvPr>
            <p:ph idx="1"/>
            <p:extLst/>
          </p:nvPr>
        </p:nvGraphicFramePr>
        <p:xfrm>
          <a:off x="1981200" y="1600201"/>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638668" y="6302183"/>
            <a:ext cx="4042265" cy="246221"/>
          </a:xfrm>
          <a:prstGeom prst="rect">
            <a:avLst/>
          </a:prstGeom>
          <a:noFill/>
        </p:spPr>
        <p:txBody>
          <a:bodyPr wrap="square" rtlCol="0">
            <a:spAutoFit/>
          </a:bodyPr>
          <a:lstStyle/>
          <a:p>
            <a:pPr defTabSz="457200"/>
            <a:r>
              <a:rPr lang="en-US" sz="1000" b="1" dirty="0">
                <a:solidFill>
                  <a:prstClr val="black"/>
                </a:solidFill>
              </a:rPr>
              <a:t>Source: ARC Plan 2040 Transportation Update (2014) (20- County Area)</a:t>
            </a:r>
          </a:p>
        </p:txBody>
      </p:sp>
      <p:sp>
        <p:nvSpPr>
          <p:cNvPr id="7" name="TextBox 6"/>
          <p:cNvSpPr txBox="1"/>
          <p:nvPr/>
        </p:nvSpPr>
        <p:spPr>
          <a:xfrm rot="16200000">
            <a:off x="1125265" y="3162470"/>
            <a:ext cx="1652342" cy="276999"/>
          </a:xfrm>
          <a:prstGeom prst="rect">
            <a:avLst/>
          </a:prstGeom>
          <a:noFill/>
        </p:spPr>
        <p:txBody>
          <a:bodyPr wrap="square" rtlCol="0">
            <a:spAutoFit/>
          </a:bodyPr>
          <a:lstStyle/>
          <a:p>
            <a:pPr defTabSz="457200"/>
            <a:r>
              <a:rPr lang="en-US" sz="1200" b="1" dirty="0">
                <a:solidFill>
                  <a:prstClr val="black"/>
                </a:solidFill>
              </a:rPr>
              <a:t>Thousands</a:t>
            </a:r>
          </a:p>
        </p:txBody>
      </p:sp>
    </p:spTree>
    <p:extLst>
      <p:ext uri="{BB962C8B-B14F-4D97-AF65-F5344CB8AC3E}">
        <p14:creationId xmlns:p14="http://schemas.microsoft.com/office/powerpoint/2010/main" val="1674508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fontScale="90000"/>
          </a:bodyPr>
          <a:lstStyle/>
          <a:p>
            <a:r>
              <a:rPr lang="en-US" sz="2700" dirty="0"/>
              <a:t>Rides to Wellness </a:t>
            </a:r>
            <a:r>
              <a:rPr lang="en-US" dirty="0"/>
              <a:t/>
            </a:r>
            <a:br>
              <a:rPr lang="en-US" dirty="0"/>
            </a:br>
            <a:r>
              <a:rPr lang="en-US" dirty="0"/>
              <a:t>				   </a:t>
            </a:r>
            <a:r>
              <a:rPr lang="en-US" sz="7200" dirty="0"/>
              <a:t>How?</a:t>
            </a:r>
          </a:p>
        </p:txBody>
      </p:sp>
      <p:graphicFrame>
        <p:nvGraphicFramePr>
          <p:cNvPr id="9" name="Content Placeholder 4"/>
          <p:cNvGraphicFramePr>
            <a:graphicFrameLocks noGrp="1"/>
          </p:cNvGraphicFramePr>
          <p:nvPr>
            <p:ph idx="1"/>
            <p:extLst>
              <p:ext uri="{D42A27DB-BD31-4B8C-83A1-F6EECF244321}">
                <p14:modId xmlns:p14="http://schemas.microsoft.com/office/powerpoint/2010/main" val="18908789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6585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48A740BC-A0AA-45E0-B899-2AE9C6FE11C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1" name="Straight Arrow Connector 10">
            <a:extLst>
              <a:ext uri="{FF2B5EF4-FFF2-40B4-BE49-F238E27FC236}">
                <a16:creationId xmlns:a16="http://schemas.microsoft.com/office/drawing/2014/main" xmlns="" id="{B874EF51-C858-4BB9-97C3-D1775578712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9205" y="2376805"/>
            <a:ext cx="9013052" cy="1623312"/>
          </a:xfrm>
        </p:spPr>
        <p:txBody>
          <a:bodyPr anchor="b">
            <a:normAutofit/>
          </a:bodyPr>
          <a:lstStyle/>
          <a:p>
            <a:r>
              <a:rPr lang="en-US" dirty="0"/>
              <a:t>Travel Training</a:t>
            </a:r>
            <a:br>
              <a:rPr lang="en-US" dirty="0"/>
            </a:br>
            <a:r>
              <a:rPr lang="en-US" dirty="0"/>
              <a:t>						</a:t>
            </a:r>
          </a:p>
        </p:txBody>
      </p:sp>
    </p:spTree>
    <p:extLst>
      <p:ext uri="{BB962C8B-B14F-4D97-AF65-F5344CB8AC3E}">
        <p14:creationId xmlns:p14="http://schemas.microsoft.com/office/powerpoint/2010/main" val="3558565197"/>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B2FDD8-E653-4749-A6E5-A77E9414EC8A}"/>
              </a:ext>
            </a:extLst>
          </p:cNvPr>
          <p:cNvSpPr>
            <a:spLocks noGrp="1"/>
          </p:cNvSpPr>
          <p:nvPr>
            <p:ph type="title"/>
          </p:nvPr>
        </p:nvSpPr>
        <p:spPr/>
        <p:txBody>
          <a:bodyPr/>
          <a:lstStyle/>
          <a:p>
            <a:r>
              <a:rPr lang="en-US"/>
              <a:t>Travel Training</a:t>
            </a:r>
            <a:endParaRPr lang="en-US" dirty="0"/>
          </a:p>
        </p:txBody>
      </p:sp>
      <p:graphicFrame>
        <p:nvGraphicFramePr>
          <p:cNvPr id="4" name="Content Placeholder 3">
            <a:extLst>
              <a:ext uri="{FF2B5EF4-FFF2-40B4-BE49-F238E27FC236}">
                <a16:creationId xmlns:a16="http://schemas.microsoft.com/office/drawing/2014/main" xmlns="" id="{D253FBD8-4114-4D86-A195-35A43386790D}"/>
              </a:ext>
            </a:extLst>
          </p:cNvPr>
          <p:cNvGraphicFramePr>
            <a:graphicFrameLocks noGrp="1"/>
          </p:cNvGraphicFramePr>
          <p:nvPr>
            <p:ph idx="1"/>
            <p:extLst>
              <p:ext uri="{D42A27DB-BD31-4B8C-83A1-F6EECF244321}">
                <p14:modId xmlns:p14="http://schemas.microsoft.com/office/powerpoint/2010/main" val="3743362789"/>
              </p:ext>
            </p:extLst>
          </p:nvPr>
        </p:nvGraphicFramePr>
        <p:xfrm>
          <a:off x="838200" y="1653777"/>
          <a:ext cx="7425521" cy="3924563"/>
        </p:xfrm>
        <a:graphic>
          <a:graphicData uri="http://schemas.openxmlformats.org/drawingml/2006/table">
            <a:tbl>
              <a:tblPr firstRow="1" bandRow="1">
                <a:tableStyleId>{5C22544A-7EE6-4342-B048-85BDC9FD1C3A}</a:tableStyleId>
              </a:tblPr>
              <a:tblGrid>
                <a:gridCol w="5785861">
                  <a:extLst>
                    <a:ext uri="{9D8B030D-6E8A-4147-A177-3AD203B41FA5}">
                      <a16:colId xmlns:a16="http://schemas.microsoft.com/office/drawing/2014/main" xmlns="" val="426917248"/>
                    </a:ext>
                  </a:extLst>
                </a:gridCol>
                <a:gridCol w="1639660">
                  <a:extLst>
                    <a:ext uri="{9D8B030D-6E8A-4147-A177-3AD203B41FA5}">
                      <a16:colId xmlns:a16="http://schemas.microsoft.com/office/drawing/2014/main" xmlns="" val="1771731785"/>
                    </a:ext>
                  </a:extLst>
                </a:gridCol>
              </a:tblGrid>
              <a:tr h="696559">
                <a:tc>
                  <a:txBody>
                    <a:bodyPr/>
                    <a:lstStyle/>
                    <a:p>
                      <a:endParaRPr lang="en-US" sz="3200" dirty="0"/>
                    </a:p>
                  </a:txBody>
                  <a:tcPr/>
                </a:tc>
                <a:tc>
                  <a:txBody>
                    <a:bodyPr/>
                    <a:lstStyle/>
                    <a:p>
                      <a:r>
                        <a:rPr lang="en-US" sz="3200" dirty="0"/>
                        <a:t>Agree</a:t>
                      </a:r>
                    </a:p>
                  </a:txBody>
                  <a:tcPr/>
                </a:tc>
                <a:extLst>
                  <a:ext uri="{0D108BD9-81ED-4DB2-BD59-A6C34878D82A}">
                    <a16:rowId xmlns:a16="http://schemas.microsoft.com/office/drawing/2014/main" xmlns="" val="149995444"/>
                  </a:ext>
                </a:extLst>
              </a:tr>
              <a:tr h="632071">
                <a:tc>
                  <a:txBody>
                    <a:bodyPr/>
                    <a:lstStyle/>
                    <a:p>
                      <a:pPr algn="l" fontAlgn="b"/>
                      <a:r>
                        <a:rPr lang="en-US" sz="1800" b="1" i="0" u="none" strike="noStrike" dirty="0">
                          <a:solidFill>
                            <a:srgbClr val="000000"/>
                          </a:solidFill>
                          <a:effectLst/>
                          <a:latin typeface="Calibri" panose="020F0502020204030204" pitchFamily="34" charset="0"/>
                        </a:rPr>
                        <a:t>The information I received was helpful. </a:t>
                      </a:r>
                    </a:p>
                  </a:txBody>
                  <a:tcPr marL="4763" marR="4763" marT="4763" marB="0" anchor="b"/>
                </a:tc>
                <a:tc>
                  <a:txBody>
                    <a:bodyPr/>
                    <a:lstStyle/>
                    <a:p>
                      <a:pPr algn="r" fontAlgn="b"/>
                      <a:r>
                        <a:rPr lang="en-US" sz="1800" b="0" i="0" u="none" strike="noStrike">
                          <a:solidFill>
                            <a:srgbClr val="000000"/>
                          </a:solidFill>
                          <a:effectLst/>
                          <a:latin typeface="Calibri" panose="020F0502020204030204" pitchFamily="34" charset="0"/>
                        </a:rPr>
                        <a:t>100%</a:t>
                      </a:r>
                    </a:p>
                  </a:txBody>
                  <a:tcPr marL="4763" marR="4763" marT="4763" marB="0" anchor="b"/>
                </a:tc>
                <a:extLst>
                  <a:ext uri="{0D108BD9-81ED-4DB2-BD59-A6C34878D82A}">
                    <a16:rowId xmlns:a16="http://schemas.microsoft.com/office/drawing/2014/main" xmlns="" val="2207614611"/>
                  </a:ext>
                </a:extLst>
              </a:tr>
              <a:tr h="865311">
                <a:tc>
                  <a:txBody>
                    <a:bodyPr/>
                    <a:lstStyle/>
                    <a:p>
                      <a:pPr algn="l" fontAlgn="b"/>
                      <a:r>
                        <a:rPr lang="en-US" sz="1800" b="1" i="0" u="none" strike="noStrike" dirty="0">
                          <a:solidFill>
                            <a:srgbClr val="000000"/>
                          </a:solidFill>
                          <a:effectLst/>
                          <a:latin typeface="Calibri" panose="020F0502020204030204" pitchFamily="34" charset="0"/>
                        </a:rPr>
                        <a:t>I understand how to plan for a trip on MARTA bus/train.</a:t>
                      </a:r>
                    </a:p>
                  </a:txBody>
                  <a:tcPr marL="4763" marR="4763" marT="4763" marB="0" anchor="b"/>
                </a:tc>
                <a:tc>
                  <a:txBody>
                    <a:bodyPr/>
                    <a:lstStyle/>
                    <a:p>
                      <a:pPr algn="r" fontAlgn="b"/>
                      <a:r>
                        <a:rPr lang="en-US" sz="1800" b="0" i="0" u="none" strike="noStrike">
                          <a:solidFill>
                            <a:srgbClr val="000000"/>
                          </a:solidFill>
                          <a:effectLst/>
                          <a:latin typeface="Calibri" panose="020F0502020204030204" pitchFamily="34" charset="0"/>
                        </a:rPr>
                        <a:t>100%</a:t>
                      </a:r>
                    </a:p>
                  </a:txBody>
                  <a:tcPr marL="4763" marR="4763" marT="4763" marB="0" anchor="b"/>
                </a:tc>
                <a:extLst>
                  <a:ext uri="{0D108BD9-81ED-4DB2-BD59-A6C34878D82A}">
                    <a16:rowId xmlns:a16="http://schemas.microsoft.com/office/drawing/2014/main" xmlns="" val="1621702448"/>
                  </a:ext>
                </a:extLst>
              </a:tr>
              <a:tr h="865311">
                <a:tc>
                  <a:txBody>
                    <a:bodyPr/>
                    <a:lstStyle/>
                    <a:p>
                      <a:pPr algn="l" fontAlgn="b"/>
                      <a:r>
                        <a:rPr lang="en-US" sz="1800" b="1" i="0" u="none" strike="noStrike" dirty="0">
                          <a:solidFill>
                            <a:srgbClr val="000000"/>
                          </a:solidFill>
                          <a:effectLst/>
                          <a:latin typeface="Calibri" panose="020F0502020204030204" pitchFamily="34" charset="0"/>
                        </a:rPr>
                        <a:t>I feel confident in my ability to successfully navigate the MARTA bus system.</a:t>
                      </a:r>
                    </a:p>
                  </a:txBody>
                  <a:tcPr marL="4763" marR="4763" marT="4763" marB="0" anchor="b"/>
                </a:tc>
                <a:tc>
                  <a:txBody>
                    <a:bodyPr/>
                    <a:lstStyle/>
                    <a:p>
                      <a:pPr algn="r" fontAlgn="b"/>
                      <a:r>
                        <a:rPr lang="en-US" sz="1800" b="0" i="0" u="none" strike="noStrike">
                          <a:solidFill>
                            <a:srgbClr val="000000"/>
                          </a:solidFill>
                          <a:effectLst/>
                          <a:latin typeface="Calibri" panose="020F0502020204030204" pitchFamily="34" charset="0"/>
                        </a:rPr>
                        <a:t>100%</a:t>
                      </a:r>
                    </a:p>
                  </a:txBody>
                  <a:tcPr marL="4763" marR="4763" marT="4763" marB="0" anchor="b"/>
                </a:tc>
                <a:extLst>
                  <a:ext uri="{0D108BD9-81ED-4DB2-BD59-A6C34878D82A}">
                    <a16:rowId xmlns:a16="http://schemas.microsoft.com/office/drawing/2014/main" xmlns="" val="3175999990"/>
                  </a:ext>
                </a:extLst>
              </a:tr>
              <a:tr h="865311">
                <a:tc>
                  <a:txBody>
                    <a:bodyPr/>
                    <a:lstStyle/>
                    <a:p>
                      <a:pPr algn="l" fontAlgn="b"/>
                      <a:r>
                        <a:rPr lang="en-US" sz="1800" b="1" i="0" u="none" strike="noStrike">
                          <a:solidFill>
                            <a:srgbClr val="000000"/>
                          </a:solidFill>
                          <a:effectLst/>
                          <a:latin typeface="Calibri" panose="020F0502020204030204" pitchFamily="34" charset="0"/>
                        </a:rPr>
                        <a:t>I feel confident in my ability to successfully navigate the MARTA train system.</a:t>
                      </a:r>
                    </a:p>
                  </a:txBody>
                  <a:tcPr marL="4763" marR="4763" marT="4763" marB="0" anchor="b"/>
                </a:tc>
                <a:tc>
                  <a:txBody>
                    <a:bodyPr/>
                    <a:lstStyle/>
                    <a:p>
                      <a:pPr algn="r" fontAlgn="b"/>
                      <a:r>
                        <a:rPr lang="en-US" sz="1800" b="0" i="0" u="none" strike="noStrike" dirty="0">
                          <a:solidFill>
                            <a:srgbClr val="000000"/>
                          </a:solidFill>
                          <a:effectLst/>
                          <a:latin typeface="Calibri" panose="020F0502020204030204" pitchFamily="34" charset="0"/>
                        </a:rPr>
                        <a:t>100%</a:t>
                      </a:r>
                    </a:p>
                  </a:txBody>
                  <a:tcPr marL="4763" marR="4763" marT="4763" marB="0" anchor="b"/>
                </a:tc>
                <a:extLst>
                  <a:ext uri="{0D108BD9-81ED-4DB2-BD59-A6C34878D82A}">
                    <a16:rowId xmlns:a16="http://schemas.microsoft.com/office/drawing/2014/main" xmlns="" val="3283298742"/>
                  </a:ext>
                </a:extLst>
              </a:tr>
            </a:tbl>
          </a:graphicData>
        </a:graphic>
      </p:graphicFrame>
    </p:spTree>
    <p:extLst>
      <p:ext uri="{BB962C8B-B14F-4D97-AF65-F5344CB8AC3E}">
        <p14:creationId xmlns:p14="http://schemas.microsoft.com/office/powerpoint/2010/main" val="1446375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2982D6-161B-4353-A9F7-DDC2D835C61C}"/>
              </a:ext>
            </a:extLst>
          </p:cNvPr>
          <p:cNvSpPr>
            <a:spLocks noGrp="1"/>
          </p:cNvSpPr>
          <p:nvPr>
            <p:ph type="title"/>
          </p:nvPr>
        </p:nvSpPr>
        <p:spPr/>
        <p:txBody>
          <a:bodyPr>
            <a:noAutofit/>
          </a:bodyPr>
          <a:lstStyle/>
          <a:p>
            <a:r>
              <a:rPr lang="en-US" sz="3200"/>
              <a:t>What did you like most about travel training?</a:t>
            </a:r>
            <a:endParaRPr lang="en-US" sz="3200" dirty="0"/>
          </a:p>
        </p:txBody>
      </p:sp>
      <p:graphicFrame>
        <p:nvGraphicFramePr>
          <p:cNvPr id="9" name="Content Placeholder 8">
            <a:extLst>
              <a:ext uri="{FF2B5EF4-FFF2-40B4-BE49-F238E27FC236}">
                <a16:creationId xmlns:a16="http://schemas.microsoft.com/office/drawing/2014/main" xmlns="" id="{AD5410D8-60A6-42E5-B040-F3E3D8CE4F0A}"/>
              </a:ext>
            </a:extLst>
          </p:cNvPr>
          <p:cNvGraphicFramePr>
            <a:graphicFrameLocks noGrp="1"/>
          </p:cNvGraphicFramePr>
          <p:nvPr>
            <p:ph idx="1"/>
            <p:extLst>
              <p:ext uri="{D42A27DB-BD31-4B8C-83A1-F6EECF244321}">
                <p14:modId xmlns:p14="http://schemas.microsoft.com/office/powerpoint/2010/main" val="3101160006"/>
              </p:ext>
            </p:extLst>
          </p:nvPr>
        </p:nvGraphicFramePr>
        <p:xfrm>
          <a:off x="0" y="1600201"/>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78772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E4FACF-D0E7-44B7-B7E0-A34D6DBD281D}"/>
              </a:ext>
            </a:extLst>
          </p:cNvPr>
          <p:cNvSpPr>
            <a:spLocks noGrp="1"/>
          </p:cNvSpPr>
          <p:nvPr>
            <p:ph type="title"/>
          </p:nvPr>
        </p:nvSpPr>
        <p:spPr/>
        <p:txBody>
          <a:bodyPr>
            <a:noAutofit/>
          </a:bodyPr>
          <a:lstStyle/>
          <a:p>
            <a:r>
              <a:rPr lang="en-US" sz="3200"/>
              <a:t>What did you like least about travel training?</a:t>
            </a:r>
            <a:endParaRPr lang="en-US" sz="3200" dirty="0"/>
          </a:p>
        </p:txBody>
      </p:sp>
      <p:graphicFrame>
        <p:nvGraphicFramePr>
          <p:cNvPr id="6" name="Content Placeholder 5">
            <a:extLst>
              <a:ext uri="{FF2B5EF4-FFF2-40B4-BE49-F238E27FC236}">
                <a16:creationId xmlns:a16="http://schemas.microsoft.com/office/drawing/2014/main" xmlns="" id="{A5F7D908-EA35-4DCA-B083-4097AFE155FE}"/>
              </a:ext>
            </a:extLst>
          </p:cNvPr>
          <p:cNvGraphicFramePr>
            <a:graphicFrameLocks noGrp="1"/>
          </p:cNvGraphicFramePr>
          <p:nvPr>
            <p:ph idx="1"/>
            <p:extLst>
              <p:ext uri="{D42A27DB-BD31-4B8C-83A1-F6EECF244321}">
                <p14:modId xmlns:p14="http://schemas.microsoft.com/office/powerpoint/2010/main" val="1913504830"/>
              </p:ext>
            </p:extLst>
          </p:nvPr>
        </p:nvGraphicFramePr>
        <p:xfrm>
          <a:off x="0" y="1600201"/>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3018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578D35-87EC-4DDC-8BA4-52D1827EF827}"/>
              </a:ext>
            </a:extLst>
          </p:cNvPr>
          <p:cNvSpPr>
            <a:spLocks noGrp="1"/>
          </p:cNvSpPr>
          <p:nvPr>
            <p:ph type="title"/>
          </p:nvPr>
        </p:nvSpPr>
        <p:spPr/>
        <p:txBody>
          <a:bodyPr/>
          <a:lstStyle/>
          <a:p>
            <a:r>
              <a:rPr lang="en-US" i="1" dirty="0"/>
              <a:t>Travel Training</a:t>
            </a:r>
          </a:p>
        </p:txBody>
      </p:sp>
      <p:grpSp>
        <p:nvGrpSpPr>
          <p:cNvPr id="16" name="Group 15">
            <a:extLst>
              <a:ext uri="{FF2B5EF4-FFF2-40B4-BE49-F238E27FC236}">
                <a16:creationId xmlns:a16="http://schemas.microsoft.com/office/drawing/2014/main" xmlns="" id="{1E98045F-365B-4A37-8DFB-A0A0E7252D40}"/>
              </a:ext>
            </a:extLst>
          </p:cNvPr>
          <p:cNvGrpSpPr/>
          <p:nvPr/>
        </p:nvGrpSpPr>
        <p:grpSpPr>
          <a:xfrm>
            <a:off x="3015938" y="3824446"/>
            <a:ext cx="3648634" cy="2559210"/>
            <a:chOff x="2672975" y="3553011"/>
            <a:chExt cx="2810436" cy="2247153"/>
          </a:xfrm>
        </p:grpSpPr>
        <p:sp>
          <p:nvSpPr>
            <p:cNvPr id="7" name="Speech Bubble: Oval 6">
              <a:extLst>
                <a:ext uri="{FF2B5EF4-FFF2-40B4-BE49-F238E27FC236}">
                  <a16:creationId xmlns:a16="http://schemas.microsoft.com/office/drawing/2014/main" xmlns="" id="{F80B836D-42F3-4B12-8CC3-78278EC3F5C3}"/>
                </a:ext>
              </a:extLst>
            </p:cNvPr>
            <p:cNvSpPr/>
            <p:nvPr/>
          </p:nvSpPr>
          <p:spPr>
            <a:xfrm>
              <a:off x="2672975" y="3553011"/>
              <a:ext cx="2796988" cy="2247153"/>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78C7329F-876E-40CF-80EF-988A534D0F92}"/>
                </a:ext>
              </a:extLst>
            </p:cNvPr>
            <p:cNvSpPr txBox="1"/>
            <p:nvPr/>
          </p:nvSpPr>
          <p:spPr>
            <a:xfrm>
              <a:off x="2734235" y="4297549"/>
              <a:ext cx="2749176" cy="646331"/>
            </a:xfrm>
            <a:prstGeom prst="rect">
              <a:avLst/>
            </a:prstGeom>
            <a:noFill/>
          </p:spPr>
          <p:txBody>
            <a:bodyPr wrap="square" rtlCol="0">
              <a:spAutoFit/>
            </a:bodyPr>
            <a:lstStyle/>
            <a:p>
              <a:r>
                <a:rPr lang="en-US" sz="2000" b="1" i="1" dirty="0">
                  <a:solidFill>
                    <a:schemeClr val="bg1"/>
                  </a:solidFill>
                </a:rPr>
                <a:t>“I now feel more sure I can do this.”</a:t>
              </a:r>
              <a:endParaRPr lang="en-US" sz="2000" b="1" dirty="0">
                <a:solidFill>
                  <a:schemeClr val="bg1"/>
                </a:solidFill>
              </a:endParaRPr>
            </a:p>
          </p:txBody>
        </p:sp>
      </p:grpSp>
      <p:grpSp>
        <p:nvGrpSpPr>
          <p:cNvPr id="15" name="Group 14">
            <a:extLst>
              <a:ext uri="{FF2B5EF4-FFF2-40B4-BE49-F238E27FC236}">
                <a16:creationId xmlns:a16="http://schemas.microsoft.com/office/drawing/2014/main" xmlns="" id="{24C1DD34-1098-4296-9636-41871C4F2136}"/>
              </a:ext>
            </a:extLst>
          </p:cNvPr>
          <p:cNvGrpSpPr/>
          <p:nvPr/>
        </p:nvGrpSpPr>
        <p:grpSpPr>
          <a:xfrm>
            <a:off x="1164759" y="1405176"/>
            <a:ext cx="3619529" cy="2658824"/>
            <a:chOff x="752289" y="1405175"/>
            <a:chExt cx="2841403" cy="2247153"/>
          </a:xfrm>
        </p:grpSpPr>
        <p:sp>
          <p:nvSpPr>
            <p:cNvPr id="5" name="Speech Bubble: Oval 4">
              <a:extLst>
                <a:ext uri="{FF2B5EF4-FFF2-40B4-BE49-F238E27FC236}">
                  <a16:creationId xmlns:a16="http://schemas.microsoft.com/office/drawing/2014/main" xmlns="" id="{17A91DD5-3256-485C-9B39-70BA306EC05F}"/>
                </a:ext>
              </a:extLst>
            </p:cNvPr>
            <p:cNvSpPr/>
            <p:nvPr/>
          </p:nvSpPr>
          <p:spPr>
            <a:xfrm>
              <a:off x="752289" y="1405175"/>
              <a:ext cx="2796988" cy="2247153"/>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xmlns="" id="{7C3E70D9-28F6-4E18-B044-2CB290E7E71F}"/>
                </a:ext>
              </a:extLst>
            </p:cNvPr>
            <p:cNvSpPr txBox="1"/>
            <p:nvPr/>
          </p:nvSpPr>
          <p:spPr>
            <a:xfrm>
              <a:off x="844516" y="1966234"/>
              <a:ext cx="2749176" cy="1118528"/>
            </a:xfrm>
            <a:prstGeom prst="rect">
              <a:avLst/>
            </a:prstGeom>
            <a:noFill/>
          </p:spPr>
          <p:txBody>
            <a:bodyPr wrap="square" rtlCol="0">
              <a:spAutoFit/>
            </a:bodyPr>
            <a:lstStyle/>
            <a:p>
              <a:r>
                <a:rPr lang="en-US" sz="2000" b="1" i="1" dirty="0">
                  <a:solidFill>
                    <a:schemeClr val="bg1"/>
                  </a:solidFill>
                </a:rPr>
                <a:t>“Very informative. Said things more than one way so I understood what she was trying to explain.”</a:t>
              </a:r>
            </a:p>
          </p:txBody>
        </p:sp>
      </p:grpSp>
      <p:grpSp>
        <p:nvGrpSpPr>
          <p:cNvPr id="17" name="Group 16">
            <a:extLst>
              <a:ext uri="{FF2B5EF4-FFF2-40B4-BE49-F238E27FC236}">
                <a16:creationId xmlns:a16="http://schemas.microsoft.com/office/drawing/2014/main" xmlns="" id="{0BF2AADB-8728-449B-93AB-70B984725F2E}"/>
              </a:ext>
            </a:extLst>
          </p:cNvPr>
          <p:cNvGrpSpPr/>
          <p:nvPr/>
        </p:nvGrpSpPr>
        <p:grpSpPr>
          <a:xfrm>
            <a:off x="5861425" y="1405176"/>
            <a:ext cx="3964746" cy="2832609"/>
            <a:chOff x="5544671" y="1417128"/>
            <a:chExt cx="2879163" cy="2247153"/>
          </a:xfrm>
        </p:grpSpPr>
        <p:sp>
          <p:nvSpPr>
            <p:cNvPr id="13" name="Speech Bubble: Oval 12">
              <a:extLst>
                <a:ext uri="{FF2B5EF4-FFF2-40B4-BE49-F238E27FC236}">
                  <a16:creationId xmlns:a16="http://schemas.microsoft.com/office/drawing/2014/main" xmlns="" id="{1E7AD60F-1021-4C39-861E-DE6014163600}"/>
                </a:ext>
              </a:extLst>
            </p:cNvPr>
            <p:cNvSpPr/>
            <p:nvPr/>
          </p:nvSpPr>
          <p:spPr>
            <a:xfrm>
              <a:off x="5544671" y="1417128"/>
              <a:ext cx="2796988" cy="2247153"/>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xmlns="" id="{5C650111-F4B1-4070-98DB-8FEDCC5B1436}"/>
                </a:ext>
              </a:extLst>
            </p:cNvPr>
            <p:cNvSpPr txBox="1"/>
            <p:nvPr/>
          </p:nvSpPr>
          <p:spPr>
            <a:xfrm>
              <a:off x="5674658" y="1949913"/>
              <a:ext cx="2749176" cy="1049905"/>
            </a:xfrm>
            <a:prstGeom prst="rect">
              <a:avLst/>
            </a:prstGeom>
            <a:noFill/>
          </p:spPr>
          <p:txBody>
            <a:bodyPr wrap="square" rtlCol="0">
              <a:spAutoFit/>
            </a:bodyPr>
            <a:lstStyle/>
            <a:p>
              <a:r>
                <a:rPr lang="en-US" sz="2000" b="1" i="1" dirty="0">
                  <a:solidFill>
                    <a:schemeClr val="bg1"/>
                  </a:solidFill>
                </a:rPr>
                <a:t>“Good experience. I also like this program. I look forward to getting to all of my appointments on time”</a:t>
              </a:r>
              <a:endParaRPr lang="en-US" sz="2000" b="1" dirty="0">
                <a:solidFill>
                  <a:schemeClr val="bg1"/>
                </a:solidFill>
              </a:endParaRPr>
            </a:p>
          </p:txBody>
        </p:sp>
      </p:grpSp>
    </p:spTree>
    <p:extLst>
      <p:ext uri="{BB962C8B-B14F-4D97-AF65-F5344CB8AC3E}">
        <p14:creationId xmlns:p14="http://schemas.microsoft.com/office/powerpoint/2010/main" val="256534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48A740BC-A0AA-45E0-B899-2AE9C6FE11C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1" name="Straight Arrow Connector 10">
            <a:extLst>
              <a:ext uri="{FF2B5EF4-FFF2-40B4-BE49-F238E27FC236}">
                <a16:creationId xmlns:a16="http://schemas.microsoft.com/office/drawing/2014/main" xmlns="" id="{B874EF51-C858-4BB9-97C3-D1775578712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94062" y="2747544"/>
            <a:ext cx="5222966" cy="2505146"/>
          </a:xfrm>
        </p:spPr>
        <p:txBody>
          <a:bodyPr anchor="b">
            <a:normAutofit fontScale="90000"/>
          </a:bodyPr>
          <a:lstStyle/>
          <a:p>
            <a:r>
              <a:rPr lang="en-US" dirty="0"/>
              <a:t>ADA Complementary Paratransit/ Reduced Fare Enrollment Assistance</a:t>
            </a:r>
            <a:br>
              <a:rPr lang="en-US" dirty="0"/>
            </a:br>
            <a:r>
              <a:rPr lang="en-US" dirty="0"/>
              <a:t>						</a:t>
            </a:r>
          </a:p>
        </p:txBody>
      </p:sp>
    </p:spTree>
    <p:extLst>
      <p:ext uri="{BB962C8B-B14F-4D97-AF65-F5344CB8AC3E}">
        <p14:creationId xmlns:p14="http://schemas.microsoft.com/office/powerpoint/2010/main" val="354965534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xmlns=""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5132A7D5-6BAC-4847-8104-021500115DA0}"/>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Learning Objectives</a:t>
            </a:r>
          </a:p>
        </p:txBody>
      </p:sp>
      <p:sp>
        <p:nvSpPr>
          <p:cNvPr id="3" name="Content Placeholder 2">
            <a:extLst>
              <a:ext uri="{FF2B5EF4-FFF2-40B4-BE49-F238E27FC236}">
                <a16:creationId xmlns:a16="http://schemas.microsoft.com/office/drawing/2014/main" xmlns="" id="{79FD0E23-B163-48DC-8F5B-E0A0B54FA67C}"/>
              </a:ext>
            </a:extLst>
          </p:cNvPr>
          <p:cNvSpPr>
            <a:spLocks noGrp="1"/>
          </p:cNvSpPr>
          <p:nvPr>
            <p:ph idx="1"/>
          </p:nvPr>
        </p:nvSpPr>
        <p:spPr>
          <a:xfrm>
            <a:off x="4976031" y="963877"/>
            <a:ext cx="6377769" cy="4930246"/>
          </a:xfrm>
        </p:spPr>
        <p:txBody>
          <a:bodyPr anchor="ctr">
            <a:normAutofit/>
          </a:bodyPr>
          <a:lstStyle/>
          <a:p>
            <a:pPr lvl="0"/>
            <a:r>
              <a:rPr lang="en-US" sz="2400"/>
              <a:t>What is Rides to Wellness</a:t>
            </a:r>
          </a:p>
          <a:p>
            <a:pPr lvl="0"/>
            <a:r>
              <a:rPr lang="en-US" sz="2400"/>
              <a:t>Overcoming barriers to implementation of the Rides to Wellness Program</a:t>
            </a:r>
          </a:p>
          <a:p>
            <a:pPr lvl="0"/>
            <a:r>
              <a:rPr lang="en-US" sz="2400"/>
              <a:t>Working with health and transportation providers to improve patient quality of life</a:t>
            </a:r>
          </a:p>
        </p:txBody>
      </p:sp>
    </p:spTree>
    <p:extLst>
      <p:ext uri="{BB962C8B-B14F-4D97-AF65-F5344CB8AC3E}">
        <p14:creationId xmlns:p14="http://schemas.microsoft.com/office/powerpoint/2010/main" val="3587656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56AF4B-4FFE-4B45-9B59-8F99C91C67DD}"/>
              </a:ext>
            </a:extLst>
          </p:cNvPr>
          <p:cNvSpPr>
            <a:spLocks noGrp="1"/>
          </p:cNvSpPr>
          <p:nvPr>
            <p:ph type="title"/>
          </p:nvPr>
        </p:nvSpPr>
        <p:spPr/>
        <p:txBody>
          <a:bodyPr/>
          <a:lstStyle/>
          <a:p>
            <a:r>
              <a:rPr lang="en-US"/>
              <a:t>Rides to Wellness</a:t>
            </a:r>
            <a:endParaRPr lang="en-US" dirty="0"/>
          </a:p>
        </p:txBody>
      </p:sp>
      <p:graphicFrame>
        <p:nvGraphicFramePr>
          <p:cNvPr id="8" name="Table 7">
            <a:extLst>
              <a:ext uri="{FF2B5EF4-FFF2-40B4-BE49-F238E27FC236}">
                <a16:creationId xmlns:a16="http://schemas.microsoft.com/office/drawing/2014/main" xmlns="" id="{360000E6-663D-4A97-A5F0-DDEE32B40954}"/>
              </a:ext>
            </a:extLst>
          </p:cNvPr>
          <p:cNvGraphicFramePr>
            <a:graphicFrameLocks noGrp="1"/>
          </p:cNvGraphicFramePr>
          <p:nvPr>
            <p:extLst>
              <p:ext uri="{D42A27DB-BD31-4B8C-83A1-F6EECF244321}">
                <p14:modId xmlns:p14="http://schemas.microsoft.com/office/powerpoint/2010/main" val="922325803"/>
              </p:ext>
            </p:extLst>
          </p:nvPr>
        </p:nvGraphicFramePr>
        <p:xfrm>
          <a:off x="986971" y="1493553"/>
          <a:ext cx="3759199" cy="2457452"/>
        </p:xfrm>
        <a:graphic>
          <a:graphicData uri="http://schemas.openxmlformats.org/drawingml/2006/table">
            <a:tbl>
              <a:tblPr/>
              <a:tblGrid>
                <a:gridCol w="2769122">
                  <a:extLst>
                    <a:ext uri="{9D8B030D-6E8A-4147-A177-3AD203B41FA5}">
                      <a16:colId xmlns:a16="http://schemas.microsoft.com/office/drawing/2014/main" xmlns="" val="1860227114"/>
                    </a:ext>
                  </a:extLst>
                </a:gridCol>
                <a:gridCol w="990077">
                  <a:extLst>
                    <a:ext uri="{9D8B030D-6E8A-4147-A177-3AD203B41FA5}">
                      <a16:colId xmlns:a16="http://schemas.microsoft.com/office/drawing/2014/main" xmlns="" val="1175689196"/>
                    </a:ext>
                  </a:extLst>
                </a:gridCol>
              </a:tblGrid>
              <a:tr h="841453">
                <a:tc>
                  <a:txBody>
                    <a:bodyPr/>
                    <a:lstStyle/>
                    <a:p>
                      <a:pPr algn="l" fontAlgn="b"/>
                      <a:r>
                        <a:rPr lang="en-US" sz="2000" b="1" i="0" u="none" strike="noStrike" dirty="0">
                          <a:solidFill>
                            <a:srgbClr val="000000"/>
                          </a:solidFill>
                          <a:effectLst/>
                          <a:latin typeface="Calibri" panose="020F0502020204030204" pitchFamily="34" charset="0"/>
                        </a:rPr>
                        <a:t>Reduced Fare</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en-US" sz="2000" b="1" i="0" u="none" strike="noStrike" dirty="0">
                          <a:solidFill>
                            <a:srgbClr val="000000"/>
                          </a:solidFill>
                          <a:effectLst/>
                          <a:latin typeface="Calibri" panose="020F0502020204030204" pitchFamily="34" charset="0"/>
                        </a:rPr>
                        <a:t># of Enrollees (N=189)</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4100733332"/>
                  </a:ext>
                </a:extLst>
              </a:tr>
              <a:tr h="562783">
                <a:tc>
                  <a:txBody>
                    <a:bodyPr/>
                    <a:lstStyle/>
                    <a:p>
                      <a:pPr algn="l" fontAlgn="b"/>
                      <a:r>
                        <a:rPr lang="en-US" sz="2000" b="0" i="0" u="none" strike="noStrike" dirty="0">
                          <a:solidFill>
                            <a:srgbClr val="000000"/>
                          </a:solidFill>
                          <a:effectLst/>
                          <a:latin typeface="Calibri" panose="020F0502020204030204" pitchFamily="34" charset="0"/>
                        </a:rPr>
                        <a:t>Already enrolled in the Reduced Fare Program</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2000" b="0" i="0" u="none" strike="noStrike" dirty="0">
                          <a:solidFill>
                            <a:srgbClr val="000000"/>
                          </a:solidFill>
                          <a:effectLst/>
                          <a:latin typeface="Calibri" panose="020F0502020204030204" pitchFamily="34" charset="0"/>
                        </a:rPr>
                        <a:t>117</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902451967"/>
                  </a:ext>
                </a:extLst>
              </a:tr>
              <a:tr h="562783">
                <a:tc>
                  <a:txBody>
                    <a:bodyPr/>
                    <a:lstStyle/>
                    <a:p>
                      <a:pPr algn="l" fontAlgn="b"/>
                      <a:r>
                        <a:rPr lang="en-US" sz="2000" b="0" i="0" u="none" strike="noStrike">
                          <a:solidFill>
                            <a:srgbClr val="000000"/>
                          </a:solidFill>
                          <a:effectLst/>
                          <a:latin typeface="Calibri" panose="020F0502020204030204" pitchFamily="34" charset="0"/>
                        </a:rPr>
                        <a:t>Reduced Fare Enrollment Assistance</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33</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2971584649"/>
                  </a:ext>
                </a:extLst>
              </a:tr>
              <a:tr h="284114">
                <a:tc>
                  <a:txBody>
                    <a:bodyPr/>
                    <a:lstStyle/>
                    <a:p>
                      <a:pPr algn="l" fontAlgn="b"/>
                      <a:r>
                        <a:rPr lang="en-US" sz="2000" b="1" i="0" u="none" strike="noStrike" dirty="0">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2000" b="1" i="0" u="none" strike="noStrike" dirty="0">
                          <a:solidFill>
                            <a:srgbClr val="000000"/>
                          </a:solidFill>
                          <a:effectLst/>
                          <a:latin typeface="Calibri" panose="020F0502020204030204" pitchFamily="34" charset="0"/>
                        </a:rPr>
                        <a:t>150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891155461"/>
                  </a:ext>
                </a:extLst>
              </a:tr>
            </a:tbl>
          </a:graphicData>
        </a:graphic>
      </p:graphicFrame>
      <p:graphicFrame>
        <p:nvGraphicFramePr>
          <p:cNvPr id="9" name="Table 8">
            <a:extLst>
              <a:ext uri="{FF2B5EF4-FFF2-40B4-BE49-F238E27FC236}">
                <a16:creationId xmlns:a16="http://schemas.microsoft.com/office/drawing/2014/main" xmlns="" id="{13C0E157-A25D-4E5C-BBB5-C1530B591A91}"/>
              </a:ext>
            </a:extLst>
          </p:cNvPr>
          <p:cNvGraphicFramePr>
            <a:graphicFrameLocks noGrp="1"/>
          </p:cNvGraphicFramePr>
          <p:nvPr>
            <p:extLst>
              <p:ext uri="{D42A27DB-BD31-4B8C-83A1-F6EECF244321}">
                <p14:modId xmlns:p14="http://schemas.microsoft.com/office/powerpoint/2010/main" val="860441293"/>
              </p:ext>
            </p:extLst>
          </p:nvPr>
        </p:nvGraphicFramePr>
        <p:xfrm>
          <a:off x="986972" y="4293443"/>
          <a:ext cx="3759198" cy="2213612"/>
        </p:xfrm>
        <a:graphic>
          <a:graphicData uri="http://schemas.openxmlformats.org/drawingml/2006/table">
            <a:tbl>
              <a:tblPr/>
              <a:tblGrid>
                <a:gridCol w="2769121">
                  <a:extLst>
                    <a:ext uri="{9D8B030D-6E8A-4147-A177-3AD203B41FA5}">
                      <a16:colId xmlns:a16="http://schemas.microsoft.com/office/drawing/2014/main" xmlns="" val="3987794353"/>
                    </a:ext>
                  </a:extLst>
                </a:gridCol>
                <a:gridCol w="990077">
                  <a:extLst>
                    <a:ext uri="{9D8B030D-6E8A-4147-A177-3AD203B41FA5}">
                      <a16:colId xmlns:a16="http://schemas.microsoft.com/office/drawing/2014/main" xmlns="" val="3409399759"/>
                    </a:ext>
                  </a:extLst>
                </a:gridCol>
              </a:tblGrid>
              <a:tr h="822756">
                <a:tc>
                  <a:txBody>
                    <a:bodyPr/>
                    <a:lstStyle/>
                    <a:p>
                      <a:pPr algn="l" fontAlgn="b"/>
                      <a:r>
                        <a:rPr lang="en-US" sz="1800" b="1" i="0" u="none" strike="noStrike" dirty="0">
                          <a:solidFill>
                            <a:srgbClr val="000000"/>
                          </a:solidFill>
                          <a:effectLst/>
                          <a:latin typeface="Calibri" panose="020F0502020204030204" pitchFamily="34" charset="0"/>
                        </a:rPr>
                        <a:t>MARTA Mobility</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l" fontAlgn="b"/>
                      <a:r>
                        <a:rPr lang="en-US" sz="1800" b="1" i="0" u="none" strike="noStrike" dirty="0">
                          <a:solidFill>
                            <a:srgbClr val="000000"/>
                          </a:solidFill>
                          <a:effectLst/>
                          <a:latin typeface="Calibri" panose="020F0502020204030204" pitchFamily="34" charset="0"/>
                        </a:rPr>
                        <a:t># of Enrollees (N=189)</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4215348335"/>
                  </a:ext>
                </a:extLst>
              </a:tr>
              <a:tr h="550278">
                <a:tc>
                  <a:txBody>
                    <a:bodyPr/>
                    <a:lstStyle/>
                    <a:p>
                      <a:pPr algn="l" fontAlgn="b"/>
                      <a:r>
                        <a:rPr lang="en-US" sz="1800" b="0" i="0" u="none" strike="noStrike" dirty="0">
                          <a:solidFill>
                            <a:srgbClr val="000000"/>
                          </a:solidFill>
                          <a:effectLst/>
                          <a:latin typeface="Calibri" panose="020F0502020204030204" pitchFamily="34" charset="0"/>
                        </a:rPr>
                        <a:t>Already enrolled in MARTA mobility</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800" b="0" i="0" u="none" strike="noStrike">
                          <a:solidFill>
                            <a:srgbClr val="000000"/>
                          </a:solidFill>
                          <a:effectLst/>
                          <a:latin typeface="Calibri" panose="020F0502020204030204" pitchFamily="34" charset="0"/>
                        </a:rPr>
                        <a:t>2</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334457680"/>
                  </a:ext>
                </a:extLst>
              </a:tr>
              <a:tr h="550278">
                <a:tc>
                  <a:txBody>
                    <a:bodyPr/>
                    <a:lstStyle/>
                    <a:p>
                      <a:pPr algn="l" fontAlgn="b"/>
                      <a:r>
                        <a:rPr lang="en-US" sz="1800" b="0" i="0" u="none" strike="noStrike" dirty="0">
                          <a:solidFill>
                            <a:srgbClr val="000000"/>
                          </a:solidFill>
                          <a:effectLst/>
                          <a:latin typeface="Calibri" panose="020F0502020204030204" pitchFamily="34" charset="0"/>
                        </a:rPr>
                        <a:t>MARTA Mobility Enrollment Assistance</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6</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3728768127"/>
                  </a:ext>
                </a:extLst>
              </a:tr>
              <a:tr h="277800">
                <a:tc>
                  <a:txBody>
                    <a:bodyPr/>
                    <a:lstStyle/>
                    <a:p>
                      <a:pPr algn="l" fontAlgn="b"/>
                      <a:r>
                        <a:rPr lang="en-US" sz="1800" b="1" i="0" u="none" strike="noStrike" dirty="0">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800" b="1" i="0" u="none" strike="noStrike" dirty="0">
                          <a:solidFill>
                            <a:srgbClr val="000000"/>
                          </a:solidFill>
                          <a:effectLst/>
                          <a:latin typeface="Calibri" panose="020F0502020204030204" pitchFamily="34" charset="0"/>
                        </a:rPr>
                        <a:t>8</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3321618458"/>
                  </a:ext>
                </a:extLst>
              </a:tr>
            </a:tbl>
          </a:graphicData>
        </a:graphic>
      </p:graphicFrame>
      <p:graphicFrame>
        <p:nvGraphicFramePr>
          <p:cNvPr id="12" name="Chart 11">
            <a:extLst>
              <a:ext uri="{FF2B5EF4-FFF2-40B4-BE49-F238E27FC236}">
                <a16:creationId xmlns:a16="http://schemas.microsoft.com/office/drawing/2014/main" xmlns="" id="{7D15CD1F-39F1-4A8C-89FD-79B0CC509F15}"/>
              </a:ext>
            </a:extLst>
          </p:cNvPr>
          <p:cNvGraphicFramePr>
            <a:graphicFrameLocks/>
          </p:cNvGraphicFramePr>
          <p:nvPr>
            <p:extLst>
              <p:ext uri="{D42A27DB-BD31-4B8C-83A1-F6EECF244321}">
                <p14:modId xmlns:p14="http://schemas.microsoft.com/office/powerpoint/2010/main" val="930798319"/>
              </p:ext>
            </p:extLst>
          </p:nvPr>
        </p:nvGraphicFramePr>
        <p:xfrm>
          <a:off x="5235870" y="1487083"/>
          <a:ext cx="6578759" cy="45224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8318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48A740BC-A0AA-45E0-B899-2AE9C6FE11C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1" name="Straight Arrow Connector 10">
            <a:extLst>
              <a:ext uri="{FF2B5EF4-FFF2-40B4-BE49-F238E27FC236}">
                <a16:creationId xmlns:a16="http://schemas.microsoft.com/office/drawing/2014/main" xmlns="" id="{B874EF51-C858-4BB9-97C3-D1775578712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94062" y="2050858"/>
            <a:ext cx="5222966" cy="2505146"/>
          </a:xfrm>
        </p:spPr>
        <p:txBody>
          <a:bodyPr anchor="b">
            <a:normAutofit/>
          </a:bodyPr>
          <a:lstStyle/>
          <a:p>
            <a:r>
              <a:rPr lang="en-US" dirty="0"/>
              <a:t>Complimentary Marta Transit Pass</a:t>
            </a:r>
            <a:br>
              <a:rPr lang="en-US" dirty="0"/>
            </a:br>
            <a:r>
              <a:rPr lang="en-US" dirty="0"/>
              <a:t>						</a:t>
            </a:r>
          </a:p>
        </p:txBody>
      </p:sp>
    </p:spTree>
    <p:extLst>
      <p:ext uri="{BB962C8B-B14F-4D97-AF65-F5344CB8AC3E}">
        <p14:creationId xmlns:p14="http://schemas.microsoft.com/office/powerpoint/2010/main" val="2151923813"/>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849267-F152-413A-A073-980B3288DDA7}"/>
              </a:ext>
            </a:extLst>
          </p:cNvPr>
          <p:cNvSpPr>
            <a:spLocks noGrp="1"/>
          </p:cNvSpPr>
          <p:nvPr>
            <p:ph type="title"/>
          </p:nvPr>
        </p:nvSpPr>
        <p:spPr/>
        <p:txBody>
          <a:bodyPr/>
          <a:lstStyle/>
          <a:p>
            <a:r>
              <a:rPr lang="en-US"/>
              <a:t>R2W Barriers </a:t>
            </a:r>
            <a:endParaRPr lang="en-US" dirty="0"/>
          </a:p>
        </p:txBody>
      </p:sp>
      <p:graphicFrame>
        <p:nvGraphicFramePr>
          <p:cNvPr id="9" name="Content Placeholder 8">
            <a:extLst>
              <a:ext uri="{FF2B5EF4-FFF2-40B4-BE49-F238E27FC236}">
                <a16:creationId xmlns:a16="http://schemas.microsoft.com/office/drawing/2014/main" xmlns="" id="{C45E5EF2-F686-456F-ACE2-F39665388FCD}"/>
              </a:ext>
            </a:extLst>
          </p:cNvPr>
          <p:cNvGraphicFramePr>
            <a:graphicFrameLocks noGrp="1"/>
          </p:cNvGraphicFramePr>
          <p:nvPr>
            <p:ph idx="1"/>
            <p:extLst>
              <p:ext uri="{D42A27DB-BD31-4B8C-83A1-F6EECF244321}">
                <p14:modId xmlns:p14="http://schemas.microsoft.com/office/powerpoint/2010/main" val="3014033901"/>
              </p:ext>
            </p:extLst>
          </p:nvPr>
        </p:nvGraphicFramePr>
        <p:xfrm>
          <a:off x="838200" y="1600201"/>
          <a:ext cx="9945914"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81050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6AF401-8FAE-491D-905E-76EDA91889B2}"/>
              </a:ext>
            </a:extLst>
          </p:cNvPr>
          <p:cNvSpPr>
            <a:spLocks noGrp="1"/>
          </p:cNvSpPr>
          <p:nvPr>
            <p:ph type="title"/>
          </p:nvPr>
        </p:nvSpPr>
        <p:spPr/>
        <p:txBody>
          <a:bodyPr/>
          <a:lstStyle/>
          <a:p>
            <a:r>
              <a:rPr lang="en-US"/>
              <a:t>R2W Motivators</a:t>
            </a:r>
            <a:endParaRPr lang="en-US" dirty="0"/>
          </a:p>
        </p:txBody>
      </p:sp>
      <p:graphicFrame>
        <p:nvGraphicFramePr>
          <p:cNvPr id="9" name="Content Placeholder 8">
            <a:extLst>
              <a:ext uri="{FF2B5EF4-FFF2-40B4-BE49-F238E27FC236}">
                <a16:creationId xmlns:a16="http://schemas.microsoft.com/office/drawing/2014/main" xmlns="" id="{2CD2462F-4126-48C0-8F7E-CD3F2065B367}"/>
              </a:ext>
            </a:extLst>
          </p:cNvPr>
          <p:cNvGraphicFramePr>
            <a:graphicFrameLocks noGrp="1"/>
          </p:cNvGraphicFramePr>
          <p:nvPr>
            <p:ph idx="1"/>
            <p:extLst>
              <p:ext uri="{D42A27DB-BD31-4B8C-83A1-F6EECF244321}">
                <p14:modId xmlns:p14="http://schemas.microsoft.com/office/powerpoint/2010/main" val="1666260553"/>
              </p:ext>
            </p:extLst>
          </p:nvPr>
        </p:nvGraphicFramePr>
        <p:xfrm>
          <a:off x="838199" y="1600201"/>
          <a:ext cx="9757229"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778847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xmlns=""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43277" y="712269"/>
            <a:ext cx="3370998" cy="5502264"/>
          </a:xfrm>
        </p:spPr>
        <p:txBody>
          <a:bodyPr>
            <a:normAutofit/>
          </a:bodyPr>
          <a:lstStyle/>
          <a:p>
            <a:r>
              <a:rPr lang="en-US">
                <a:solidFill>
                  <a:srgbClr val="FFFFFF"/>
                </a:solidFill>
              </a:rPr>
              <a:t>Partnerships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7445860"/>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5198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83FDE4-FBAF-4A54-98E2-55C9A5CD1EC4}"/>
              </a:ext>
            </a:extLst>
          </p:cNvPr>
          <p:cNvSpPr>
            <a:spLocks noGrp="1"/>
          </p:cNvSpPr>
          <p:nvPr>
            <p:ph type="title"/>
          </p:nvPr>
        </p:nvSpPr>
        <p:spPr/>
        <p:txBody>
          <a:bodyPr/>
          <a:lstStyle/>
          <a:p>
            <a:r>
              <a:rPr lang="en-US" dirty="0"/>
              <a:t>Referral Pipeline</a:t>
            </a:r>
          </a:p>
        </p:txBody>
      </p:sp>
      <p:graphicFrame>
        <p:nvGraphicFramePr>
          <p:cNvPr id="9" name="Content Placeholder 8">
            <a:extLst>
              <a:ext uri="{FF2B5EF4-FFF2-40B4-BE49-F238E27FC236}">
                <a16:creationId xmlns:a16="http://schemas.microsoft.com/office/drawing/2014/main" xmlns="" id="{D561402A-43E0-4AD3-BC26-F0012F5CA158}"/>
              </a:ext>
            </a:extLst>
          </p:cNvPr>
          <p:cNvGraphicFramePr>
            <a:graphicFrameLocks noGrp="1"/>
          </p:cNvGraphicFramePr>
          <p:nvPr>
            <p:ph idx="1"/>
            <p:extLst>
              <p:ext uri="{D42A27DB-BD31-4B8C-83A1-F6EECF244321}">
                <p14:modId xmlns:p14="http://schemas.microsoft.com/office/powerpoint/2010/main" val="66206452"/>
              </p:ext>
            </p:extLst>
          </p:nvPr>
        </p:nvGraphicFramePr>
        <p:xfrm>
          <a:off x="838200" y="1600201"/>
          <a:ext cx="9372600" cy="4876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5576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C65B4C8C-34CB-4871-A2A4-D3A4B8387F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44F49314-34CA-49F7-B857-CFA8666AABC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5346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90952B4-E415-401A-ACEB-16D7437A9CAF}"/>
              </a:ext>
            </a:extLst>
          </p:cNvPr>
          <p:cNvSpPr>
            <a:spLocks noGrp="1"/>
          </p:cNvSpPr>
          <p:nvPr>
            <p:ph type="title"/>
          </p:nvPr>
        </p:nvSpPr>
        <p:spPr>
          <a:xfrm>
            <a:off x="8153400" y="819151"/>
            <a:ext cx="3200400" cy="4718048"/>
          </a:xfrm>
        </p:spPr>
        <p:txBody>
          <a:bodyPr>
            <a:normAutofit/>
          </a:bodyPr>
          <a:lstStyle/>
          <a:p>
            <a:r>
              <a:rPr lang="en-US" dirty="0"/>
              <a:t>Rides to Wellness Principles to Success</a:t>
            </a:r>
          </a:p>
        </p:txBody>
      </p:sp>
      <p:graphicFrame>
        <p:nvGraphicFramePr>
          <p:cNvPr id="6" name="Content Placeholder 5">
            <a:extLst>
              <a:ext uri="{FF2B5EF4-FFF2-40B4-BE49-F238E27FC236}">
                <a16:creationId xmlns:a16="http://schemas.microsoft.com/office/drawing/2014/main" xmlns="" id="{D63D6C52-9FB4-4E87-A190-0C24A0451111}"/>
              </a:ext>
            </a:extLst>
          </p:cNvPr>
          <p:cNvGraphicFramePr>
            <a:graphicFrameLocks noGrp="1"/>
          </p:cNvGraphicFramePr>
          <p:nvPr>
            <p:ph idx="1"/>
            <p:extLst>
              <p:ext uri="{D42A27DB-BD31-4B8C-83A1-F6EECF244321}">
                <p14:modId xmlns:p14="http://schemas.microsoft.com/office/powerpoint/2010/main" val="3783582618"/>
              </p:ext>
            </p:extLst>
          </p:nvPr>
        </p:nvGraphicFramePr>
        <p:xfrm>
          <a:off x="647700" y="571500"/>
          <a:ext cx="6381750" cy="56768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0681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090157-8CD4-43FE-BCCE-109445B1523F}"/>
              </a:ext>
            </a:extLst>
          </p:cNvPr>
          <p:cNvSpPr>
            <a:spLocks noGrp="1"/>
          </p:cNvSpPr>
          <p:nvPr>
            <p:ph type="title"/>
          </p:nvPr>
        </p:nvSpPr>
        <p:spPr/>
        <p:txBody>
          <a:bodyPr>
            <a:normAutofit/>
          </a:bodyPr>
          <a:lstStyle/>
          <a:p>
            <a:r>
              <a:rPr lang="en-US"/>
              <a:t>Rides to Wellness</a:t>
            </a:r>
            <a:endParaRPr lang="en-US" dirty="0"/>
          </a:p>
        </p:txBody>
      </p:sp>
      <p:graphicFrame>
        <p:nvGraphicFramePr>
          <p:cNvPr id="13" name="Content Placeholder 12">
            <a:extLst>
              <a:ext uri="{FF2B5EF4-FFF2-40B4-BE49-F238E27FC236}">
                <a16:creationId xmlns:a16="http://schemas.microsoft.com/office/drawing/2014/main" xmlns="" id="{8D9C93E6-BA87-421A-B0B2-DEB23CC3E646}"/>
              </a:ext>
            </a:extLst>
          </p:cNvPr>
          <p:cNvGraphicFramePr>
            <a:graphicFrameLocks noGrp="1"/>
          </p:cNvGraphicFramePr>
          <p:nvPr>
            <p:ph idx="1"/>
            <p:extLst>
              <p:ext uri="{D42A27DB-BD31-4B8C-83A1-F6EECF244321}">
                <p14:modId xmlns:p14="http://schemas.microsoft.com/office/powerpoint/2010/main" val="687408374"/>
              </p:ext>
            </p:extLst>
          </p:nvPr>
        </p:nvGraphicFramePr>
        <p:xfrm>
          <a:off x="2087093" y="1633861"/>
          <a:ext cx="3420185" cy="2232664"/>
        </p:xfrm>
        <a:graphic>
          <a:graphicData uri="http://schemas.openxmlformats.org/drawingml/2006/table">
            <a:tbl>
              <a:tblPr/>
              <a:tblGrid>
                <a:gridCol w="1237384">
                  <a:extLst>
                    <a:ext uri="{9D8B030D-6E8A-4147-A177-3AD203B41FA5}">
                      <a16:colId xmlns:a16="http://schemas.microsoft.com/office/drawing/2014/main" xmlns="" val="748618038"/>
                    </a:ext>
                  </a:extLst>
                </a:gridCol>
                <a:gridCol w="1223481">
                  <a:extLst>
                    <a:ext uri="{9D8B030D-6E8A-4147-A177-3AD203B41FA5}">
                      <a16:colId xmlns:a16="http://schemas.microsoft.com/office/drawing/2014/main" xmlns="" val="551154077"/>
                    </a:ext>
                  </a:extLst>
                </a:gridCol>
                <a:gridCol w="959320">
                  <a:extLst>
                    <a:ext uri="{9D8B030D-6E8A-4147-A177-3AD203B41FA5}">
                      <a16:colId xmlns:a16="http://schemas.microsoft.com/office/drawing/2014/main" xmlns="" val="1143164427"/>
                    </a:ext>
                  </a:extLst>
                </a:gridCol>
              </a:tblGrid>
              <a:tr h="198166">
                <a:tc>
                  <a:txBody>
                    <a:bodyPr/>
                    <a:lstStyle/>
                    <a:p>
                      <a:pPr algn="l" fontAlgn="b"/>
                      <a:r>
                        <a:rPr lang="en-US" sz="1600" b="1" i="0" u="none" strike="noStrike" dirty="0">
                          <a:solidFill>
                            <a:srgbClr val="000000"/>
                          </a:solidFill>
                          <a:effectLst/>
                          <a:latin typeface="Calibri" panose="020F0502020204030204" pitchFamily="34" charset="0"/>
                        </a:rPr>
                        <a:t>Race/Ethnicity</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862240969"/>
                  </a:ext>
                </a:extLst>
              </a:tr>
              <a:tr h="198166">
                <a:tc>
                  <a:txBody>
                    <a:bodyPr/>
                    <a:lstStyle/>
                    <a:p>
                      <a:pPr algn="l" fontAlgn="b"/>
                      <a:r>
                        <a:rPr lang="en-US" sz="1600" b="0" i="0" u="none" strike="noStrike">
                          <a:solidFill>
                            <a:srgbClr val="000000"/>
                          </a:solidFill>
                          <a:effectLst/>
                          <a:latin typeface="Calibri" panose="020F0502020204030204" pitchFamily="34" charset="0"/>
                        </a:rPr>
                        <a:t>African</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a:solidFill>
                            <a:srgbClr val="000000"/>
                          </a:solidFill>
                          <a:effectLst/>
                          <a:latin typeface="Calibri" panose="020F0502020204030204" pitchFamily="34" charset="0"/>
                        </a:rPr>
                        <a:t>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a:solidFill>
                            <a:srgbClr val="000000"/>
                          </a:solidFill>
                          <a:effectLst/>
                          <a:latin typeface="Calibri" panose="020F0502020204030204" pitchFamily="34" charset="0"/>
                        </a:rPr>
                        <a:t>0.5%</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2495067534"/>
                  </a:ext>
                </a:extLst>
              </a:tr>
              <a:tr h="198166">
                <a:tc>
                  <a:txBody>
                    <a:bodyPr/>
                    <a:lstStyle/>
                    <a:p>
                      <a:pPr algn="l" fontAlgn="b"/>
                      <a:r>
                        <a:rPr lang="en-US" sz="1600" b="0" i="0" u="none" strike="noStrike">
                          <a:solidFill>
                            <a:srgbClr val="000000"/>
                          </a:solidFill>
                          <a:effectLst/>
                          <a:latin typeface="Calibri" panose="020F0502020204030204" pitchFamily="34" charset="0"/>
                        </a:rPr>
                        <a:t>African-American</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181</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91.4%</a:t>
                      </a:r>
                    </a:p>
                  </a:txBody>
                  <a:tcPr marL="4763" marR="4763" marT="4763" marB="0" anchor="b">
                    <a:lnL>
                      <a:noFill/>
                    </a:lnL>
                    <a:lnR>
                      <a:noFill/>
                    </a:lnR>
                    <a:lnT>
                      <a:noFill/>
                    </a:lnT>
                    <a:lnB>
                      <a:noFill/>
                    </a:lnB>
                  </a:tcPr>
                </a:tc>
                <a:extLst>
                  <a:ext uri="{0D108BD9-81ED-4DB2-BD59-A6C34878D82A}">
                    <a16:rowId xmlns:a16="http://schemas.microsoft.com/office/drawing/2014/main" xmlns="" val="508817643"/>
                  </a:ext>
                </a:extLst>
              </a:tr>
              <a:tr h="198166">
                <a:tc>
                  <a:txBody>
                    <a:bodyPr/>
                    <a:lstStyle/>
                    <a:p>
                      <a:pPr algn="l" fontAlgn="b"/>
                      <a:r>
                        <a:rPr lang="en-US" sz="1600" b="0" i="0" u="none" strike="noStrike" dirty="0">
                          <a:solidFill>
                            <a:srgbClr val="000000"/>
                          </a:solidFill>
                          <a:effectLst/>
                          <a:latin typeface="Calibri" panose="020F0502020204030204" pitchFamily="34" charset="0"/>
                        </a:rPr>
                        <a:t>Caucasian</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12</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6.1%</a:t>
                      </a:r>
                    </a:p>
                  </a:txBody>
                  <a:tcPr marL="4763" marR="4763" marT="4763" marB="0" anchor="b">
                    <a:lnL>
                      <a:noFill/>
                    </a:lnL>
                    <a:lnR>
                      <a:noFill/>
                    </a:lnR>
                    <a:lnT>
                      <a:noFill/>
                    </a:lnT>
                    <a:lnB>
                      <a:noFill/>
                    </a:lnB>
                  </a:tcPr>
                </a:tc>
                <a:extLst>
                  <a:ext uri="{0D108BD9-81ED-4DB2-BD59-A6C34878D82A}">
                    <a16:rowId xmlns:a16="http://schemas.microsoft.com/office/drawing/2014/main" xmlns="" val="2591790316"/>
                  </a:ext>
                </a:extLst>
              </a:tr>
              <a:tr h="198166">
                <a:tc>
                  <a:txBody>
                    <a:bodyPr/>
                    <a:lstStyle/>
                    <a:p>
                      <a:pPr algn="l" fontAlgn="b"/>
                      <a:r>
                        <a:rPr lang="en-US" sz="1600" b="0" i="0" u="none" strike="noStrike" dirty="0">
                          <a:solidFill>
                            <a:srgbClr val="000000"/>
                          </a:solidFill>
                          <a:effectLst/>
                          <a:latin typeface="Calibri" panose="020F0502020204030204" pitchFamily="34" charset="0"/>
                        </a:rPr>
                        <a:t>Hispanic</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2</a:t>
                      </a:r>
                    </a:p>
                  </a:txBody>
                  <a:tcPr marL="4763" marR="4763" marT="4763"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1.0%</a:t>
                      </a:r>
                    </a:p>
                  </a:txBody>
                  <a:tcPr marL="4763" marR="4763" marT="4763" marB="0" anchor="b">
                    <a:lnL>
                      <a:noFill/>
                    </a:lnL>
                    <a:lnR>
                      <a:noFill/>
                    </a:lnR>
                    <a:lnT>
                      <a:noFill/>
                    </a:lnT>
                    <a:lnB>
                      <a:noFill/>
                    </a:lnB>
                  </a:tcPr>
                </a:tc>
                <a:extLst>
                  <a:ext uri="{0D108BD9-81ED-4DB2-BD59-A6C34878D82A}">
                    <a16:rowId xmlns:a16="http://schemas.microsoft.com/office/drawing/2014/main" xmlns="" val="2395186193"/>
                  </a:ext>
                </a:extLst>
              </a:tr>
              <a:tr h="198166">
                <a:tc>
                  <a:txBody>
                    <a:bodyPr/>
                    <a:lstStyle/>
                    <a:p>
                      <a:pPr algn="l" fontAlgn="b"/>
                      <a:r>
                        <a:rPr lang="en-US" sz="1600" b="0" i="0" u="none" strike="noStrike">
                          <a:solidFill>
                            <a:srgbClr val="000000"/>
                          </a:solidFill>
                          <a:effectLst/>
                          <a:latin typeface="Calibri" panose="020F0502020204030204" pitchFamily="34" charset="0"/>
                        </a:rPr>
                        <a:t>Multi-Racial</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0.5%</a:t>
                      </a:r>
                    </a:p>
                  </a:txBody>
                  <a:tcPr marL="4763" marR="4763" marT="4763" marB="0" anchor="b">
                    <a:lnL>
                      <a:noFill/>
                    </a:lnL>
                    <a:lnR>
                      <a:noFill/>
                    </a:lnR>
                    <a:lnT>
                      <a:noFill/>
                    </a:lnT>
                    <a:lnB>
                      <a:noFill/>
                    </a:lnB>
                  </a:tcPr>
                </a:tc>
                <a:extLst>
                  <a:ext uri="{0D108BD9-81ED-4DB2-BD59-A6C34878D82A}">
                    <a16:rowId xmlns:a16="http://schemas.microsoft.com/office/drawing/2014/main" xmlns="" val="3708028662"/>
                  </a:ext>
                </a:extLst>
              </a:tr>
              <a:tr h="198166">
                <a:tc>
                  <a:txBody>
                    <a:bodyPr/>
                    <a:lstStyle/>
                    <a:p>
                      <a:pPr algn="l" fontAlgn="b"/>
                      <a:r>
                        <a:rPr lang="en-US" sz="1600" b="0" i="0" u="none" strike="noStrike">
                          <a:solidFill>
                            <a:srgbClr val="000000"/>
                          </a:solidFill>
                          <a:effectLst/>
                          <a:latin typeface="Calibri" panose="020F0502020204030204" pitchFamily="34" charset="0"/>
                        </a:rPr>
                        <a:t>Non-Hispanic</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1</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0.5%</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970970835"/>
                  </a:ext>
                </a:extLst>
              </a:tr>
              <a:tr h="198166">
                <a:tc>
                  <a:txBody>
                    <a:bodyPr/>
                    <a:lstStyle/>
                    <a:p>
                      <a:pPr algn="l" fontAlgn="b"/>
                      <a:r>
                        <a:rPr lang="en-US" sz="1600" b="1" i="0" u="none" strike="noStrike">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a:solidFill>
                            <a:srgbClr val="000000"/>
                          </a:solidFill>
                          <a:effectLst/>
                          <a:latin typeface="Calibri" panose="020F0502020204030204" pitchFamily="34" charset="0"/>
                        </a:rPr>
                        <a:t>198</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100.00%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2448741430"/>
                  </a:ext>
                </a:extLst>
              </a:tr>
            </a:tbl>
          </a:graphicData>
        </a:graphic>
      </p:graphicFrame>
      <p:graphicFrame>
        <p:nvGraphicFramePr>
          <p:cNvPr id="15" name="Table 14">
            <a:extLst>
              <a:ext uri="{FF2B5EF4-FFF2-40B4-BE49-F238E27FC236}">
                <a16:creationId xmlns:a16="http://schemas.microsoft.com/office/drawing/2014/main" xmlns="" id="{84D7B099-C4D3-4436-AF62-A9F0A87FEE87}"/>
              </a:ext>
            </a:extLst>
          </p:cNvPr>
          <p:cNvGraphicFramePr>
            <a:graphicFrameLocks noGrp="1"/>
          </p:cNvGraphicFramePr>
          <p:nvPr>
            <p:extLst>
              <p:ext uri="{D42A27DB-BD31-4B8C-83A1-F6EECF244321}">
                <p14:modId xmlns:p14="http://schemas.microsoft.com/office/powerpoint/2010/main" val="3662207495"/>
              </p:ext>
            </p:extLst>
          </p:nvPr>
        </p:nvGraphicFramePr>
        <p:xfrm>
          <a:off x="6000749" y="1623312"/>
          <a:ext cx="3414646" cy="1243015"/>
        </p:xfrm>
        <a:graphic>
          <a:graphicData uri="http://schemas.openxmlformats.org/drawingml/2006/table">
            <a:tbl>
              <a:tblPr/>
              <a:tblGrid>
                <a:gridCol w="1235380">
                  <a:extLst>
                    <a:ext uri="{9D8B030D-6E8A-4147-A177-3AD203B41FA5}">
                      <a16:colId xmlns:a16="http://schemas.microsoft.com/office/drawing/2014/main" xmlns="" val="1007891909"/>
                    </a:ext>
                  </a:extLst>
                </a:gridCol>
                <a:gridCol w="1221499">
                  <a:extLst>
                    <a:ext uri="{9D8B030D-6E8A-4147-A177-3AD203B41FA5}">
                      <a16:colId xmlns:a16="http://schemas.microsoft.com/office/drawing/2014/main" xmlns="" val="1262614362"/>
                    </a:ext>
                  </a:extLst>
                </a:gridCol>
                <a:gridCol w="957767">
                  <a:extLst>
                    <a:ext uri="{9D8B030D-6E8A-4147-A177-3AD203B41FA5}">
                      <a16:colId xmlns:a16="http://schemas.microsoft.com/office/drawing/2014/main" xmlns="" val="3459000637"/>
                    </a:ext>
                  </a:extLst>
                </a:gridCol>
              </a:tblGrid>
              <a:tr h="125429">
                <a:tc>
                  <a:txBody>
                    <a:bodyPr/>
                    <a:lstStyle/>
                    <a:p>
                      <a:pPr algn="l" fontAlgn="b"/>
                      <a:r>
                        <a:rPr lang="en-US" sz="1600" b="1" i="0" u="none" strike="noStrike" dirty="0">
                          <a:solidFill>
                            <a:srgbClr val="000000"/>
                          </a:solidFill>
                          <a:effectLst/>
                          <a:latin typeface="Calibri" panose="020F0502020204030204" pitchFamily="34" charset="0"/>
                        </a:rPr>
                        <a:t>Gender</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3531996556"/>
                  </a:ext>
                </a:extLst>
              </a:tr>
              <a:tr h="180975">
                <a:tc>
                  <a:txBody>
                    <a:bodyPr/>
                    <a:lstStyle/>
                    <a:p>
                      <a:pPr algn="l" fontAlgn="b"/>
                      <a:r>
                        <a:rPr lang="en-US" sz="1600" b="0" i="0" u="none" strike="noStrike">
                          <a:solidFill>
                            <a:srgbClr val="000000"/>
                          </a:solidFill>
                          <a:effectLst/>
                          <a:latin typeface="Calibri" panose="020F0502020204030204" pitchFamily="34" charset="0"/>
                        </a:rPr>
                        <a:t>Female</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dirty="0">
                          <a:solidFill>
                            <a:srgbClr val="000000"/>
                          </a:solidFill>
                          <a:effectLst/>
                          <a:latin typeface="Calibri" panose="020F0502020204030204" pitchFamily="34" charset="0"/>
                        </a:rPr>
                        <a:t>91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a:solidFill>
                            <a:srgbClr val="000000"/>
                          </a:solidFill>
                          <a:effectLst/>
                          <a:latin typeface="Calibri" panose="020F0502020204030204" pitchFamily="34" charset="0"/>
                        </a:rPr>
                        <a:t>45.3%</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1956706094"/>
                  </a:ext>
                </a:extLst>
              </a:tr>
              <a:tr h="180975">
                <a:tc>
                  <a:txBody>
                    <a:bodyPr/>
                    <a:lstStyle/>
                    <a:p>
                      <a:pPr algn="l" fontAlgn="b"/>
                      <a:r>
                        <a:rPr lang="en-US" sz="1600" b="0" i="0" u="none" strike="noStrike">
                          <a:solidFill>
                            <a:srgbClr val="000000"/>
                          </a:solidFill>
                          <a:effectLst/>
                          <a:latin typeface="Calibri" panose="020F0502020204030204" pitchFamily="34" charset="0"/>
                        </a:rPr>
                        <a:t>Male</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109</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54.2%</a:t>
                      </a:r>
                    </a:p>
                  </a:txBody>
                  <a:tcPr marL="4763" marR="4763" marT="4763" marB="0" anchor="b">
                    <a:lnL>
                      <a:noFill/>
                    </a:lnL>
                    <a:lnR>
                      <a:noFill/>
                    </a:lnR>
                    <a:lnT>
                      <a:noFill/>
                    </a:lnT>
                    <a:lnB>
                      <a:noFill/>
                    </a:lnB>
                  </a:tcPr>
                </a:tc>
                <a:extLst>
                  <a:ext uri="{0D108BD9-81ED-4DB2-BD59-A6C34878D82A}">
                    <a16:rowId xmlns:a16="http://schemas.microsoft.com/office/drawing/2014/main" xmlns="" val="1314007010"/>
                  </a:ext>
                </a:extLst>
              </a:tr>
              <a:tr h="180975">
                <a:tc>
                  <a:txBody>
                    <a:bodyPr/>
                    <a:lstStyle/>
                    <a:p>
                      <a:pPr algn="l" fontAlgn="b"/>
                      <a:r>
                        <a:rPr lang="en-US" sz="1600" b="0" i="0" u="none" strike="noStrike" dirty="0">
                          <a:solidFill>
                            <a:srgbClr val="000000"/>
                          </a:solidFill>
                          <a:effectLst/>
                          <a:latin typeface="Calibri" panose="020F0502020204030204" pitchFamily="34" charset="0"/>
                        </a:rPr>
                        <a:t>transgender</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1</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0.5%</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2211672779"/>
                  </a:ext>
                </a:extLst>
              </a:tr>
              <a:tr h="180975">
                <a:tc>
                  <a:txBody>
                    <a:bodyPr/>
                    <a:lstStyle/>
                    <a:p>
                      <a:pPr algn="l" fontAlgn="b"/>
                      <a:r>
                        <a:rPr lang="en-US" sz="1600" b="1" i="0" u="none" strike="noStrike">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a:solidFill>
                            <a:srgbClr val="000000"/>
                          </a:solidFill>
                          <a:effectLst/>
                          <a:latin typeface="Calibri" panose="020F0502020204030204" pitchFamily="34" charset="0"/>
                        </a:rPr>
                        <a:t>201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100.00%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3152658128"/>
                  </a:ext>
                </a:extLst>
              </a:tr>
            </a:tbl>
          </a:graphicData>
        </a:graphic>
      </p:graphicFrame>
      <p:graphicFrame>
        <p:nvGraphicFramePr>
          <p:cNvPr id="16" name="Table 15">
            <a:extLst>
              <a:ext uri="{FF2B5EF4-FFF2-40B4-BE49-F238E27FC236}">
                <a16:creationId xmlns:a16="http://schemas.microsoft.com/office/drawing/2014/main" xmlns="" id="{72093746-A886-450D-9C7A-9584B4694344}"/>
              </a:ext>
            </a:extLst>
          </p:cNvPr>
          <p:cNvGraphicFramePr>
            <a:graphicFrameLocks noGrp="1"/>
          </p:cNvGraphicFramePr>
          <p:nvPr>
            <p:extLst>
              <p:ext uri="{D42A27DB-BD31-4B8C-83A1-F6EECF244321}">
                <p14:modId xmlns:p14="http://schemas.microsoft.com/office/powerpoint/2010/main" val="1513238573"/>
              </p:ext>
            </p:extLst>
          </p:nvPr>
        </p:nvGraphicFramePr>
        <p:xfrm>
          <a:off x="2087092" y="4315015"/>
          <a:ext cx="3420184" cy="1491618"/>
        </p:xfrm>
        <a:graphic>
          <a:graphicData uri="http://schemas.openxmlformats.org/drawingml/2006/table">
            <a:tbl>
              <a:tblPr/>
              <a:tblGrid>
                <a:gridCol w="1237384">
                  <a:extLst>
                    <a:ext uri="{9D8B030D-6E8A-4147-A177-3AD203B41FA5}">
                      <a16:colId xmlns:a16="http://schemas.microsoft.com/office/drawing/2014/main" xmlns="" val="2345163723"/>
                    </a:ext>
                  </a:extLst>
                </a:gridCol>
                <a:gridCol w="1223480">
                  <a:extLst>
                    <a:ext uri="{9D8B030D-6E8A-4147-A177-3AD203B41FA5}">
                      <a16:colId xmlns:a16="http://schemas.microsoft.com/office/drawing/2014/main" xmlns="" val="286353381"/>
                    </a:ext>
                  </a:extLst>
                </a:gridCol>
                <a:gridCol w="959320">
                  <a:extLst>
                    <a:ext uri="{9D8B030D-6E8A-4147-A177-3AD203B41FA5}">
                      <a16:colId xmlns:a16="http://schemas.microsoft.com/office/drawing/2014/main" xmlns="" val="2268956711"/>
                    </a:ext>
                  </a:extLst>
                </a:gridCol>
              </a:tblGrid>
              <a:tr h="212416">
                <a:tc>
                  <a:txBody>
                    <a:bodyPr/>
                    <a:lstStyle/>
                    <a:p>
                      <a:pPr algn="l" fontAlgn="b"/>
                      <a:r>
                        <a:rPr lang="en-US" sz="1600" b="1" i="0" u="none" strike="noStrike" dirty="0">
                          <a:solidFill>
                            <a:srgbClr val="000000"/>
                          </a:solidFill>
                          <a:effectLst/>
                          <a:latin typeface="Calibri" panose="020F0502020204030204" pitchFamily="34" charset="0"/>
                        </a:rPr>
                        <a:t>County</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1342883776"/>
                  </a:ext>
                </a:extLst>
              </a:tr>
              <a:tr h="212416">
                <a:tc>
                  <a:txBody>
                    <a:bodyPr/>
                    <a:lstStyle/>
                    <a:p>
                      <a:pPr algn="l" fontAlgn="b"/>
                      <a:r>
                        <a:rPr lang="en-US" sz="1600" b="0" i="0" u="none" strike="noStrike">
                          <a:solidFill>
                            <a:srgbClr val="000000"/>
                          </a:solidFill>
                          <a:effectLst/>
                          <a:latin typeface="Calibri" panose="020F0502020204030204" pitchFamily="34" charset="0"/>
                        </a:rPr>
                        <a:t>Clayton</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dirty="0">
                          <a:solidFill>
                            <a:srgbClr val="000000"/>
                          </a:solidFill>
                          <a:effectLst/>
                          <a:latin typeface="Calibri" panose="020F0502020204030204" pitchFamily="34" charset="0"/>
                        </a:rPr>
                        <a:t>8</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a:solidFill>
                            <a:srgbClr val="000000"/>
                          </a:solidFill>
                          <a:effectLst/>
                          <a:latin typeface="Calibri" panose="020F0502020204030204" pitchFamily="34" charset="0"/>
                        </a:rPr>
                        <a:t>4.1%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2736508132"/>
                  </a:ext>
                </a:extLst>
              </a:tr>
              <a:tr h="212416">
                <a:tc>
                  <a:txBody>
                    <a:bodyPr/>
                    <a:lstStyle/>
                    <a:p>
                      <a:pPr algn="l" fontAlgn="b"/>
                      <a:r>
                        <a:rPr lang="en-US" sz="1600" b="0" i="0" u="none" strike="noStrike">
                          <a:solidFill>
                            <a:srgbClr val="000000"/>
                          </a:solidFill>
                          <a:effectLst/>
                          <a:latin typeface="Calibri" panose="020F0502020204030204" pitchFamily="34" charset="0"/>
                        </a:rPr>
                        <a:t>DeKalb</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33</a:t>
                      </a:r>
                    </a:p>
                  </a:txBody>
                  <a:tcPr marL="4763" marR="4763" marT="4763" marB="0" anchor="b">
                    <a:lnL>
                      <a:noFill/>
                    </a:lnL>
                    <a:lnR>
                      <a:noFill/>
                    </a:lnR>
                    <a:lnT>
                      <a:noFill/>
                    </a:lnT>
                    <a:lnB>
                      <a:noFill/>
                    </a:lnB>
                  </a:tcPr>
                </a:tc>
                <a:tc>
                  <a:txBody>
                    <a:bodyPr/>
                    <a:lstStyle/>
                    <a:p>
                      <a:pPr algn="r" fontAlgn="b"/>
                      <a:r>
                        <a:rPr lang="en-US" sz="1600" b="0" i="0" u="none" strike="noStrike" dirty="0">
                          <a:solidFill>
                            <a:srgbClr val="000000"/>
                          </a:solidFill>
                          <a:effectLst/>
                          <a:latin typeface="Calibri" panose="020F0502020204030204" pitchFamily="34" charset="0"/>
                        </a:rPr>
                        <a:t>16.9%</a:t>
                      </a:r>
                    </a:p>
                  </a:txBody>
                  <a:tcPr marL="4763" marR="4763" marT="4763" marB="0" anchor="b">
                    <a:lnL>
                      <a:noFill/>
                    </a:lnL>
                    <a:lnR>
                      <a:noFill/>
                    </a:lnR>
                    <a:lnT>
                      <a:noFill/>
                    </a:lnT>
                    <a:lnB>
                      <a:noFill/>
                    </a:lnB>
                  </a:tcPr>
                </a:tc>
                <a:extLst>
                  <a:ext uri="{0D108BD9-81ED-4DB2-BD59-A6C34878D82A}">
                    <a16:rowId xmlns:a16="http://schemas.microsoft.com/office/drawing/2014/main" xmlns="" val="2929773912"/>
                  </a:ext>
                </a:extLst>
              </a:tr>
              <a:tr h="212416">
                <a:tc>
                  <a:txBody>
                    <a:bodyPr/>
                    <a:lstStyle/>
                    <a:p>
                      <a:pPr algn="l" fontAlgn="b"/>
                      <a:r>
                        <a:rPr lang="en-US" sz="1600" b="0" i="0" u="none" strike="noStrike">
                          <a:solidFill>
                            <a:srgbClr val="000000"/>
                          </a:solidFill>
                          <a:effectLst/>
                          <a:latin typeface="Calibri" panose="020F0502020204030204" pitchFamily="34" charset="0"/>
                        </a:rPr>
                        <a:t>Fulton</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153</a:t>
                      </a:r>
                    </a:p>
                  </a:txBody>
                  <a:tcPr marL="4763" marR="4763" marT="4763" marB="0" anchor="b">
                    <a:lnL>
                      <a:noFill/>
                    </a:lnL>
                    <a:lnR>
                      <a:noFill/>
                    </a:lnR>
                    <a:lnT>
                      <a:noFill/>
                    </a:lnT>
                    <a:lnB>
                      <a:noFill/>
                    </a:lnB>
                  </a:tcPr>
                </a:tc>
                <a:tc>
                  <a:txBody>
                    <a:bodyPr/>
                    <a:lstStyle/>
                    <a:p>
                      <a:pPr algn="r" fontAlgn="b"/>
                      <a:r>
                        <a:rPr lang="en-US" sz="1600" b="0" i="0" u="none" strike="noStrike">
                          <a:solidFill>
                            <a:srgbClr val="000000"/>
                          </a:solidFill>
                          <a:effectLst/>
                          <a:latin typeface="Calibri" panose="020F0502020204030204" pitchFamily="34" charset="0"/>
                        </a:rPr>
                        <a:t>78.5%</a:t>
                      </a:r>
                    </a:p>
                  </a:txBody>
                  <a:tcPr marL="4763" marR="4763" marT="4763" marB="0" anchor="b">
                    <a:lnL>
                      <a:noFill/>
                    </a:lnL>
                    <a:lnR>
                      <a:noFill/>
                    </a:lnR>
                    <a:lnT>
                      <a:noFill/>
                    </a:lnT>
                    <a:lnB>
                      <a:noFill/>
                    </a:lnB>
                  </a:tcPr>
                </a:tc>
                <a:extLst>
                  <a:ext uri="{0D108BD9-81ED-4DB2-BD59-A6C34878D82A}">
                    <a16:rowId xmlns:a16="http://schemas.microsoft.com/office/drawing/2014/main" xmlns="" val="1065436455"/>
                  </a:ext>
                </a:extLst>
              </a:tr>
              <a:tr h="212416">
                <a:tc>
                  <a:txBody>
                    <a:bodyPr/>
                    <a:lstStyle/>
                    <a:p>
                      <a:pPr algn="l" fontAlgn="b"/>
                      <a:r>
                        <a:rPr lang="en-US" sz="1600" b="0" i="0" u="none" strike="noStrike">
                          <a:solidFill>
                            <a:srgbClr val="000000"/>
                          </a:solidFill>
                          <a:effectLst/>
                          <a:latin typeface="Calibri" panose="020F0502020204030204" pitchFamily="34" charset="0"/>
                        </a:rPr>
                        <a:t>Gwinnett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1</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a:solidFill>
                            <a:srgbClr val="000000"/>
                          </a:solidFill>
                          <a:effectLst/>
                          <a:latin typeface="Calibri" panose="020F0502020204030204" pitchFamily="34" charset="0"/>
                        </a:rPr>
                        <a:t>0.5%</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3995390131"/>
                  </a:ext>
                </a:extLst>
              </a:tr>
              <a:tr h="212416">
                <a:tc>
                  <a:txBody>
                    <a:bodyPr/>
                    <a:lstStyle/>
                    <a:p>
                      <a:pPr algn="l" fontAlgn="b"/>
                      <a:r>
                        <a:rPr lang="en-US" sz="1600" b="1" i="0" u="none" strike="noStrike">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a:solidFill>
                            <a:srgbClr val="000000"/>
                          </a:solidFill>
                          <a:effectLst/>
                          <a:latin typeface="Calibri" panose="020F0502020204030204" pitchFamily="34" charset="0"/>
                        </a:rPr>
                        <a:t>195</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100.00%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2312676293"/>
                  </a:ext>
                </a:extLst>
              </a:tr>
            </a:tbl>
          </a:graphicData>
        </a:graphic>
      </p:graphicFrame>
      <p:graphicFrame>
        <p:nvGraphicFramePr>
          <p:cNvPr id="17" name="Table 16">
            <a:extLst>
              <a:ext uri="{FF2B5EF4-FFF2-40B4-BE49-F238E27FC236}">
                <a16:creationId xmlns:a16="http://schemas.microsoft.com/office/drawing/2014/main" xmlns="" id="{DD312AD6-80CA-4176-B1FC-C77D60EB9B4B}"/>
              </a:ext>
            </a:extLst>
          </p:cNvPr>
          <p:cNvGraphicFramePr>
            <a:graphicFrameLocks noGrp="1"/>
          </p:cNvGraphicFramePr>
          <p:nvPr>
            <p:extLst>
              <p:ext uri="{D42A27DB-BD31-4B8C-83A1-F6EECF244321}">
                <p14:modId xmlns:p14="http://schemas.microsoft.com/office/powerpoint/2010/main" val="798484674"/>
              </p:ext>
            </p:extLst>
          </p:nvPr>
        </p:nvGraphicFramePr>
        <p:xfrm>
          <a:off x="6000750" y="3369319"/>
          <a:ext cx="3414646" cy="994412"/>
        </p:xfrm>
        <a:graphic>
          <a:graphicData uri="http://schemas.openxmlformats.org/drawingml/2006/table">
            <a:tbl>
              <a:tblPr/>
              <a:tblGrid>
                <a:gridCol w="1235380">
                  <a:extLst>
                    <a:ext uri="{9D8B030D-6E8A-4147-A177-3AD203B41FA5}">
                      <a16:colId xmlns:a16="http://schemas.microsoft.com/office/drawing/2014/main" xmlns="" val="1704432186"/>
                    </a:ext>
                  </a:extLst>
                </a:gridCol>
                <a:gridCol w="1221499">
                  <a:extLst>
                    <a:ext uri="{9D8B030D-6E8A-4147-A177-3AD203B41FA5}">
                      <a16:colId xmlns:a16="http://schemas.microsoft.com/office/drawing/2014/main" xmlns="" val="32492391"/>
                    </a:ext>
                  </a:extLst>
                </a:gridCol>
                <a:gridCol w="957767">
                  <a:extLst>
                    <a:ext uri="{9D8B030D-6E8A-4147-A177-3AD203B41FA5}">
                      <a16:colId xmlns:a16="http://schemas.microsoft.com/office/drawing/2014/main" xmlns="" val="1239529723"/>
                    </a:ext>
                  </a:extLst>
                </a:gridCol>
              </a:tblGrid>
              <a:tr h="212903">
                <a:tc>
                  <a:txBody>
                    <a:bodyPr/>
                    <a:lstStyle/>
                    <a:p>
                      <a:pPr algn="l" fontAlgn="b"/>
                      <a:r>
                        <a:rPr lang="en-US" sz="1600" b="1" i="0" u="none" strike="noStrike" dirty="0">
                          <a:solidFill>
                            <a:srgbClr val="000000"/>
                          </a:solidFill>
                          <a:effectLst/>
                          <a:latin typeface="Calibri" panose="020F0502020204030204" pitchFamily="34" charset="0"/>
                        </a:rPr>
                        <a:t>Disability</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2739406404"/>
                  </a:ext>
                </a:extLst>
              </a:tr>
              <a:tr h="212903">
                <a:tc>
                  <a:txBody>
                    <a:bodyPr/>
                    <a:lstStyle/>
                    <a:p>
                      <a:pPr algn="l" fontAlgn="b"/>
                      <a:r>
                        <a:rPr lang="en-US" sz="1600" b="0" i="0" u="none" strike="noStrike">
                          <a:solidFill>
                            <a:srgbClr val="000000"/>
                          </a:solidFill>
                          <a:effectLst/>
                          <a:latin typeface="Calibri" panose="020F0502020204030204" pitchFamily="34" charset="0"/>
                        </a:rPr>
                        <a:t>No</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a:solidFill>
                            <a:srgbClr val="000000"/>
                          </a:solidFill>
                          <a:effectLst/>
                          <a:latin typeface="Calibri" panose="020F0502020204030204" pitchFamily="34" charset="0"/>
                        </a:rPr>
                        <a:t>128</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dirty="0">
                          <a:solidFill>
                            <a:srgbClr val="000000"/>
                          </a:solidFill>
                          <a:effectLst/>
                          <a:latin typeface="Calibri" panose="020F0502020204030204" pitchFamily="34" charset="0"/>
                        </a:rPr>
                        <a:t>67.4%</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42448908"/>
                  </a:ext>
                </a:extLst>
              </a:tr>
              <a:tr h="212903">
                <a:tc>
                  <a:txBody>
                    <a:bodyPr/>
                    <a:lstStyle/>
                    <a:p>
                      <a:pPr algn="l" fontAlgn="b"/>
                      <a:r>
                        <a:rPr lang="en-US" sz="1600" b="0" i="0" u="none" strike="noStrike">
                          <a:solidFill>
                            <a:srgbClr val="000000"/>
                          </a:solidFill>
                          <a:effectLst/>
                          <a:latin typeface="Calibri" panose="020F0502020204030204" pitchFamily="34" charset="0"/>
                        </a:rPr>
                        <a:t>Yes</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62</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32.6%</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3775174993"/>
                  </a:ext>
                </a:extLst>
              </a:tr>
              <a:tr h="212903">
                <a:tc>
                  <a:txBody>
                    <a:bodyPr/>
                    <a:lstStyle/>
                    <a:p>
                      <a:pPr algn="l" fontAlgn="b"/>
                      <a:r>
                        <a:rPr lang="en-US" sz="1600" b="1" i="0" u="none" strike="noStrike">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190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100.00%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865120520"/>
                  </a:ext>
                </a:extLst>
              </a:tr>
            </a:tbl>
          </a:graphicData>
        </a:graphic>
      </p:graphicFrame>
      <p:graphicFrame>
        <p:nvGraphicFramePr>
          <p:cNvPr id="18" name="Table 17">
            <a:extLst>
              <a:ext uri="{FF2B5EF4-FFF2-40B4-BE49-F238E27FC236}">
                <a16:creationId xmlns:a16="http://schemas.microsoft.com/office/drawing/2014/main" xmlns="" id="{496C97C0-6B82-4568-AEDA-EEBA3E40309B}"/>
              </a:ext>
            </a:extLst>
          </p:cNvPr>
          <p:cNvGraphicFramePr>
            <a:graphicFrameLocks noGrp="1"/>
          </p:cNvGraphicFramePr>
          <p:nvPr>
            <p:extLst>
              <p:ext uri="{D42A27DB-BD31-4B8C-83A1-F6EECF244321}">
                <p14:modId xmlns:p14="http://schemas.microsoft.com/office/powerpoint/2010/main" val="3734020843"/>
              </p:ext>
            </p:extLst>
          </p:nvPr>
        </p:nvGraphicFramePr>
        <p:xfrm>
          <a:off x="6000750" y="4779499"/>
          <a:ext cx="3414647" cy="994412"/>
        </p:xfrm>
        <a:graphic>
          <a:graphicData uri="http://schemas.openxmlformats.org/drawingml/2006/table">
            <a:tbl>
              <a:tblPr/>
              <a:tblGrid>
                <a:gridCol w="1235380">
                  <a:extLst>
                    <a:ext uri="{9D8B030D-6E8A-4147-A177-3AD203B41FA5}">
                      <a16:colId xmlns:a16="http://schemas.microsoft.com/office/drawing/2014/main" xmlns="" val="2901654715"/>
                    </a:ext>
                  </a:extLst>
                </a:gridCol>
                <a:gridCol w="1221500">
                  <a:extLst>
                    <a:ext uri="{9D8B030D-6E8A-4147-A177-3AD203B41FA5}">
                      <a16:colId xmlns:a16="http://schemas.microsoft.com/office/drawing/2014/main" xmlns="" val="3927787772"/>
                    </a:ext>
                  </a:extLst>
                </a:gridCol>
                <a:gridCol w="957767">
                  <a:extLst>
                    <a:ext uri="{9D8B030D-6E8A-4147-A177-3AD203B41FA5}">
                      <a16:colId xmlns:a16="http://schemas.microsoft.com/office/drawing/2014/main" xmlns="" val="2178739668"/>
                    </a:ext>
                  </a:extLst>
                </a:gridCol>
              </a:tblGrid>
              <a:tr h="206446">
                <a:tc>
                  <a:txBody>
                    <a:bodyPr/>
                    <a:lstStyle/>
                    <a:p>
                      <a:pPr algn="l" fontAlgn="b"/>
                      <a:r>
                        <a:rPr lang="en-US" sz="1600" b="1" i="0" u="none" strike="noStrike" dirty="0">
                          <a:solidFill>
                            <a:srgbClr val="000000"/>
                          </a:solidFill>
                          <a:effectLst/>
                          <a:latin typeface="Calibri" panose="020F0502020204030204" pitchFamily="34" charset="0"/>
                        </a:rPr>
                        <a:t>Mobility Aids</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xmlns="" val="569179166"/>
                  </a:ext>
                </a:extLst>
              </a:tr>
              <a:tr h="206446">
                <a:tc>
                  <a:txBody>
                    <a:bodyPr/>
                    <a:lstStyle/>
                    <a:p>
                      <a:pPr algn="l" fontAlgn="b"/>
                      <a:r>
                        <a:rPr lang="en-US" sz="1600" b="0" i="0" u="none" strike="noStrike">
                          <a:solidFill>
                            <a:srgbClr val="000000"/>
                          </a:solidFill>
                          <a:effectLst/>
                          <a:latin typeface="Calibri" panose="020F0502020204030204" pitchFamily="34" charset="0"/>
                        </a:rPr>
                        <a:t>No</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r" fontAlgn="b"/>
                      <a:r>
                        <a:rPr lang="en-US" sz="1600" b="0" i="0" u="none" strike="noStrike" dirty="0">
                          <a:solidFill>
                            <a:srgbClr val="000000"/>
                          </a:solidFill>
                          <a:effectLst/>
                          <a:latin typeface="Calibri" panose="020F0502020204030204" pitchFamily="34" charset="0"/>
                        </a:rPr>
                        <a:t>172</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lvl="0" algn="r" fontAlgn="b"/>
                      <a:r>
                        <a:rPr lang="en-US" sz="1600" b="0" i="0" u="none" strike="noStrike" dirty="0">
                          <a:solidFill>
                            <a:srgbClr val="000000"/>
                          </a:solidFill>
                          <a:effectLst/>
                          <a:latin typeface="Calibri" panose="020F0502020204030204" pitchFamily="34" charset="0"/>
                        </a:rPr>
                        <a:t>90.1%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xmlns="" val="2323949818"/>
                  </a:ext>
                </a:extLst>
              </a:tr>
              <a:tr h="206446">
                <a:tc>
                  <a:txBody>
                    <a:bodyPr/>
                    <a:lstStyle/>
                    <a:p>
                      <a:pPr algn="l" fontAlgn="b"/>
                      <a:r>
                        <a:rPr lang="en-US" sz="1600" b="0" i="0" u="none" strike="noStrike" dirty="0">
                          <a:solidFill>
                            <a:srgbClr val="000000"/>
                          </a:solidFill>
                          <a:effectLst/>
                          <a:latin typeface="Calibri" panose="020F0502020204030204" pitchFamily="34" charset="0"/>
                        </a:rPr>
                        <a:t>Yes</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19</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9.9%</a:t>
                      </a:r>
                    </a:p>
                  </a:txBody>
                  <a:tcPr marL="4763" marR="4763" marT="4763"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xmlns="" val="2084557842"/>
                  </a:ext>
                </a:extLst>
              </a:tr>
              <a:tr h="206446">
                <a:tc>
                  <a:txBody>
                    <a:bodyPr/>
                    <a:lstStyle/>
                    <a:p>
                      <a:pPr algn="l" fontAlgn="b"/>
                      <a:r>
                        <a:rPr lang="en-US" sz="1600" b="1" i="0" u="none" strike="noStrike">
                          <a:solidFill>
                            <a:srgbClr val="000000"/>
                          </a:solidFill>
                          <a:effectLst/>
                          <a:latin typeface="Calibri" panose="020F0502020204030204" pitchFamily="34" charset="0"/>
                        </a:rPr>
                        <a:t>Grand Total</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a:solidFill>
                            <a:srgbClr val="000000"/>
                          </a:solidFill>
                          <a:effectLst/>
                          <a:latin typeface="Calibri" panose="020F0502020204030204" pitchFamily="34" charset="0"/>
                        </a:rPr>
                        <a:t>191</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tc>
                  <a:txBody>
                    <a:bodyPr/>
                    <a:lstStyle/>
                    <a:p>
                      <a:pPr algn="r" fontAlgn="b"/>
                      <a:r>
                        <a:rPr lang="en-US" sz="1600" b="1" i="0" u="none" strike="noStrike" dirty="0">
                          <a:solidFill>
                            <a:srgbClr val="000000"/>
                          </a:solidFill>
                          <a:effectLst/>
                          <a:latin typeface="Calibri" panose="020F0502020204030204" pitchFamily="34" charset="0"/>
                        </a:rPr>
                        <a:t>100.00%</a:t>
                      </a:r>
                    </a:p>
                  </a:txBody>
                  <a:tcPr marL="4763" marR="4763" marT="4763" marB="0" anchor="b">
                    <a:lnL>
                      <a:noFill/>
                    </a:lnL>
                    <a:lnR>
                      <a:noFill/>
                    </a:lnR>
                    <a:lnT w="6350" cap="flat" cmpd="sng" algn="ctr">
                      <a:solidFill>
                        <a:srgbClr val="8EA9DB"/>
                      </a:solidFill>
                      <a:prstDash val="solid"/>
                      <a:round/>
                      <a:headEnd type="none" w="med" len="med"/>
                      <a:tailEnd type="none" w="med" len="med"/>
                    </a:lnT>
                    <a:lnB>
                      <a:noFill/>
                    </a:lnB>
                    <a:solidFill>
                      <a:srgbClr val="D9E1F2"/>
                    </a:solidFill>
                  </a:tcPr>
                </a:tc>
                <a:extLst>
                  <a:ext uri="{0D108BD9-81ED-4DB2-BD59-A6C34878D82A}">
                    <a16:rowId xmlns:a16="http://schemas.microsoft.com/office/drawing/2014/main" xmlns="" val="1654332232"/>
                  </a:ext>
                </a:extLst>
              </a:tr>
            </a:tbl>
          </a:graphicData>
        </a:graphic>
      </p:graphicFrame>
    </p:spTree>
    <p:extLst>
      <p:ext uri="{BB962C8B-B14F-4D97-AF65-F5344CB8AC3E}">
        <p14:creationId xmlns:p14="http://schemas.microsoft.com/office/powerpoint/2010/main" val="2653023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264F68-FCB1-4909-8712-05656C4172D6}"/>
              </a:ext>
            </a:extLst>
          </p:cNvPr>
          <p:cNvSpPr>
            <a:spLocks noGrp="1"/>
          </p:cNvSpPr>
          <p:nvPr>
            <p:ph type="title"/>
          </p:nvPr>
        </p:nvSpPr>
        <p:spPr>
          <a:xfrm>
            <a:off x="838200" y="365125"/>
            <a:ext cx="10515600" cy="1325563"/>
          </a:xfrm>
        </p:spPr>
        <p:txBody>
          <a:bodyPr>
            <a:normAutofit/>
          </a:bodyPr>
          <a:lstStyle/>
          <a:p>
            <a:r>
              <a:rPr lang="en-US" dirty="0"/>
              <a:t>Medical Appointments</a:t>
            </a:r>
          </a:p>
        </p:txBody>
      </p:sp>
      <p:graphicFrame>
        <p:nvGraphicFramePr>
          <p:cNvPr id="17" name="Content Placeholder 16">
            <a:extLst>
              <a:ext uri="{FF2B5EF4-FFF2-40B4-BE49-F238E27FC236}">
                <a16:creationId xmlns:a16="http://schemas.microsoft.com/office/drawing/2014/main" xmlns="" id="{75860A39-81F8-4EA9-98DE-6C514B8B9A2A}"/>
              </a:ext>
            </a:extLst>
          </p:cNvPr>
          <p:cNvGraphicFramePr>
            <a:graphicFrameLocks noGrp="1"/>
          </p:cNvGraphicFramePr>
          <p:nvPr>
            <p:ph idx="1"/>
            <p:extLst>
              <p:ext uri="{D42A27DB-BD31-4B8C-83A1-F6EECF244321}">
                <p14:modId xmlns:p14="http://schemas.microsoft.com/office/powerpoint/2010/main" val="20554513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TextBox 17">
            <a:extLst>
              <a:ext uri="{FF2B5EF4-FFF2-40B4-BE49-F238E27FC236}">
                <a16:creationId xmlns:a16="http://schemas.microsoft.com/office/drawing/2014/main" xmlns="" id="{A8109D06-00F1-4866-9214-27C53421D05E}"/>
              </a:ext>
            </a:extLst>
          </p:cNvPr>
          <p:cNvSpPr txBox="1"/>
          <p:nvPr/>
        </p:nvSpPr>
        <p:spPr>
          <a:xfrm>
            <a:off x="1129905" y="2157932"/>
            <a:ext cx="418704" cy="646331"/>
          </a:xfrm>
          <a:prstGeom prst="rect">
            <a:avLst/>
          </a:prstGeom>
          <a:noFill/>
        </p:spPr>
        <p:txBody>
          <a:bodyPr wrap="none" rtlCol="0">
            <a:spAutoFit/>
          </a:bodyPr>
          <a:lstStyle/>
          <a:p>
            <a:r>
              <a:rPr lang="en-US" sz="3600" dirty="0"/>
              <a:t>3</a:t>
            </a:r>
          </a:p>
        </p:txBody>
      </p:sp>
      <p:sp>
        <p:nvSpPr>
          <p:cNvPr id="19" name="TextBox 18">
            <a:extLst>
              <a:ext uri="{FF2B5EF4-FFF2-40B4-BE49-F238E27FC236}">
                <a16:creationId xmlns:a16="http://schemas.microsoft.com/office/drawing/2014/main" xmlns="" id="{E8B7CD64-86A5-4DEA-8101-0CBEC3A5FB9F}"/>
              </a:ext>
            </a:extLst>
          </p:cNvPr>
          <p:cNvSpPr txBox="1"/>
          <p:nvPr/>
        </p:nvSpPr>
        <p:spPr>
          <a:xfrm>
            <a:off x="1491657" y="4150034"/>
            <a:ext cx="418704" cy="646331"/>
          </a:xfrm>
          <a:prstGeom prst="rect">
            <a:avLst/>
          </a:prstGeom>
          <a:noFill/>
        </p:spPr>
        <p:txBody>
          <a:bodyPr wrap="none" rtlCol="0">
            <a:spAutoFit/>
          </a:bodyPr>
          <a:lstStyle/>
          <a:p>
            <a:r>
              <a:rPr lang="en-US" sz="3600" dirty="0"/>
              <a:t>3</a:t>
            </a:r>
          </a:p>
        </p:txBody>
      </p:sp>
      <p:sp>
        <p:nvSpPr>
          <p:cNvPr id="20" name="TextBox 19">
            <a:extLst>
              <a:ext uri="{FF2B5EF4-FFF2-40B4-BE49-F238E27FC236}">
                <a16:creationId xmlns:a16="http://schemas.microsoft.com/office/drawing/2014/main" xmlns="" id="{EB161C9A-4DE6-46FF-8CF2-E1C9482BA73E}"/>
              </a:ext>
            </a:extLst>
          </p:cNvPr>
          <p:cNvSpPr txBox="1"/>
          <p:nvPr/>
        </p:nvSpPr>
        <p:spPr>
          <a:xfrm>
            <a:off x="1374637" y="3136569"/>
            <a:ext cx="652743" cy="646331"/>
          </a:xfrm>
          <a:prstGeom prst="rect">
            <a:avLst/>
          </a:prstGeom>
          <a:noFill/>
        </p:spPr>
        <p:txBody>
          <a:bodyPr wrap="none" rtlCol="0">
            <a:spAutoFit/>
          </a:bodyPr>
          <a:lstStyle/>
          <a:p>
            <a:r>
              <a:rPr lang="en-US" sz="3600" dirty="0"/>
              <a:t>25</a:t>
            </a:r>
          </a:p>
        </p:txBody>
      </p:sp>
      <p:sp>
        <p:nvSpPr>
          <p:cNvPr id="21" name="TextBox 20">
            <a:extLst>
              <a:ext uri="{FF2B5EF4-FFF2-40B4-BE49-F238E27FC236}">
                <a16:creationId xmlns:a16="http://schemas.microsoft.com/office/drawing/2014/main" xmlns="" id="{7A1A4890-A223-4714-95F4-0F45DEA162A7}"/>
              </a:ext>
            </a:extLst>
          </p:cNvPr>
          <p:cNvSpPr txBox="1"/>
          <p:nvPr/>
        </p:nvSpPr>
        <p:spPr>
          <a:xfrm>
            <a:off x="895866" y="5163498"/>
            <a:ext cx="886781" cy="646331"/>
          </a:xfrm>
          <a:prstGeom prst="rect">
            <a:avLst/>
          </a:prstGeom>
          <a:noFill/>
        </p:spPr>
        <p:txBody>
          <a:bodyPr wrap="none" rtlCol="0">
            <a:spAutoFit/>
          </a:bodyPr>
          <a:lstStyle/>
          <a:p>
            <a:r>
              <a:rPr lang="en-US" sz="3600" dirty="0"/>
              <a:t>120</a:t>
            </a:r>
          </a:p>
        </p:txBody>
      </p:sp>
    </p:spTree>
    <p:extLst>
      <p:ext uri="{BB962C8B-B14F-4D97-AF65-F5344CB8AC3E}">
        <p14:creationId xmlns:p14="http://schemas.microsoft.com/office/powerpoint/2010/main" val="14639964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64793F-665C-429E-A8D6-1DEB64802AC7}"/>
              </a:ext>
            </a:extLst>
          </p:cNvPr>
          <p:cNvSpPr>
            <a:spLocks noGrp="1"/>
          </p:cNvSpPr>
          <p:nvPr>
            <p:ph type="title"/>
          </p:nvPr>
        </p:nvSpPr>
        <p:spPr/>
        <p:txBody>
          <a:bodyPr/>
          <a:lstStyle/>
          <a:p>
            <a:r>
              <a:rPr lang="en-US"/>
              <a:t>R2W Patient Activities</a:t>
            </a:r>
            <a:endParaRPr lang="en-US" dirty="0"/>
          </a:p>
        </p:txBody>
      </p:sp>
      <p:graphicFrame>
        <p:nvGraphicFramePr>
          <p:cNvPr id="7" name="Content Placeholder 6">
            <a:extLst>
              <a:ext uri="{FF2B5EF4-FFF2-40B4-BE49-F238E27FC236}">
                <a16:creationId xmlns:a16="http://schemas.microsoft.com/office/drawing/2014/main" xmlns="" id="{D0CB8EAF-193E-476C-8E3D-9816594CC162}"/>
              </a:ext>
            </a:extLst>
          </p:cNvPr>
          <p:cNvGraphicFramePr>
            <a:graphicFrameLocks noGrp="1"/>
          </p:cNvGraphicFramePr>
          <p:nvPr>
            <p:ph idx="1"/>
            <p:extLst>
              <p:ext uri="{D42A27DB-BD31-4B8C-83A1-F6EECF244321}">
                <p14:modId xmlns:p14="http://schemas.microsoft.com/office/powerpoint/2010/main" val="660640655"/>
              </p:ext>
            </p:extLst>
          </p:nvPr>
        </p:nvGraphicFramePr>
        <p:xfrm>
          <a:off x="1030514" y="1215110"/>
          <a:ext cx="9180286" cy="49110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8792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7A72C7-4F43-41CA-9403-4ABE2BABB8C0}"/>
              </a:ext>
            </a:extLst>
          </p:cNvPr>
          <p:cNvSpPr>
            <a:spLocks noGrp="1"/>
          </p:cNvSpPr>
          <p:nvPr>
            <p:ph type="title"/>
          </p:nvPr>
        </p:nvSpPr>
        <p:spPr>
          <a:xfrm>
            <a:off x="838200" y="365125"/>
            <a:ext cx="10515600" cy="1325563"/>
          </a:xfrm>
        </p:spPr>
        <p:txBody>
          <a:bodyPr/>
          <a:lstStyle/>
          <a:p>
            <a:r>
              <a:rPr lang="en-US"/>
              <a:t>Rides to Wellness</a:t>
            </a:r>
            <a:endParaRPr lang="en-US" dirty="0"/>
          </a:p>
        </p:txBody>
      </p:sp>
      <p:sp>
        <p:nvSpPr>
          <p:cNvPr id="3" name="Content Placeholder 2">
            <a:extLst>
              <a:ext uri="{FF2B5EF4-FFF2-40B4-BE49-F238E27FC236}">
                <a16:creationId xmlns:a16="http://schemas.microsoft.com/office/drawing/2014/main" xmlns="" id="{790665C7-4726-40F1-BBD4-DF9517836559}"/>
              </a:ext>
            </a:extLst>
          </p:cNvPr>
          <p:cNvSpPr>
            <a:spLocks noGrp="1"/>
          </p:cNvSpPr>
          <p:nvPr>
            <p:ph idx="1"/>
          </p:nvPr>
        </p:nvSpPr>
        <p:spPr>
          <a:xfrm>
            <a:off x="838200" y="1825625"/>
            <a:ext cx="10515600" cy="4351338"/>
          </a:xfrm>
        </p:spPr>
        <p:txBody>
          <a:bodyPr/>
          <a:lstStyle/>
          <a:p>
            <a:pPr lvl="0">
              <a:buSzPct val="115000"/>
              <a:buFont typeface="Arial" panose="020B0604020202020204" pitchFamily="34" charset="0"/>
              <a:buChar char="•"/>
            </a:pPr>
            <a:r>
              <a:rPr lang="en-US"/>
              <a:t>Is an initiative from the Federal Transit Administration with the goals to: </a:t>
            </a:r>
          </a:p>
          <a:p>
            <a:pPr lvl="1">
              <a:buSzPct val="115000"/>
              <a:buFont typeface="Wingdings" panose="05000000000000000000" pitchFamily="2" charset="2"/>
              <a:buChar char="§"/>
            </a:pPr>
            <a:r>
              <a:rPr lang="en-US"/>
              <a:t>Increase partnerships between health and transportation providers</a:t>
            </a:r>
          </a:p>
          <a:p>
            <a:pPr lvl="1">
              <a:buFont typeface="Wingdings" panose="05000000000000000000" pitchFamily="2" charset="2"/>
              <a:buChar char="§"/>
            </a:pPr>
            <a:r>
              <a:rPr lang="en-US"/>
              <a:t>Increase access to care</a:t>
            </a:r>
          </a:p>
          <a:p>
            <a:pPr lvl="1">
              <a:buFont typeface="Wingdings" panose="05000000000000000000" pitchFamily="2" charset="2"/>
              <a:buChar char="§"/>
            </a:pPr>
            <a:r>
              <a:rPr lang="en-US"/>
              <a:t>Improve health outcomes</a:t>
            </a:r>
          </a:p>
          <a:p>
            <a:pPr lvl="1">
              <a:buFont typeface="Wingdings" panose="05000000000000000000" pitchFamily="2" charset="2"/>
              <a:buChar char="§"/>
            </a:pPr>
            <a:r>
              <a:rPr lang="en-US"/>
              <a:t>Reduce health care cost</a:t>
            </a:r>
          </a:p>
          <a:p>
            <a:endParaRPr lang="en-US" dirty="0"/>
          </a:p>
        </p:txBody>
      </p:sp>
    </p:spTree>
    <p:extLst>
      <p:ext uri="{BB962C8B-B14F-4D97-AF65-F5344CB8AC3E}">
        <p14:creationId xmlns:p14="http://schemas.microsoft.com/office/powerpoint/2010/main" val="3842089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943277" y="712269"/>
            <a:ext cx="3370998" cy="5502264"/>
          </a:xfrm>
        </p:spPr>
        <p:txBody>
          <a:bodyPr>
            <a:normAutofit/>
          </a:bodyPr>
          <a:lstStyle/>
          <a:p>
            <a:r>
              <a:rPr lang="en-US">
                <a:solidFill>
                  <a:srgbClr val="FFFFFF"/>
                </a:solidFill>
              </a:rPr>
              <a:t>Benefits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484524321"/>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18209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1A739D-4E2C-448A-9110-C329894BF46D}"/>
              </a:ext>
            </a:extLst>
          </p:cNvPr>
          <p:cNvSpPr>
            <a:spLocks noGrp="1"/>
          </p:cNvSpPr>
          <p:nvPr>
            <p:ph type="title"/>
          </p:nvPr>
        </p:nvSpPr>
        <p:spPr/>
        <p:txBody>
          <a:bodyPr/>
          <a:lstStyle/>
          <a:p>
            <a:r>
              <a:rPr lang="en-US" dirty="0"/>
              <a:t>Effects of Rides to Wellness </a:t>
            </a:r>
          </a:p>
        </p:txBody>
      </p:sp>
      <p:graphicFrame>
        <p:nvGraphicFramePr>
          <p:cNvPr id="6" name="Content Placeholder 5">
            <a:extLst>
              <a:ext uri="{FF2B5EF4-FFF2-40B4-BE49-F238E27FC236}">
                <a16:creationId xmlns:a16="http://schemas.microsoft.com/office/drawing/2014/main" xmlns="" id="{2D26E5A2-7C37-4BF7-BC3B-34D350F118BD}"/>
              </a:ext>
            </a:extLst>
          </p:cNvPr>
          <p:cNvGraphicFramePr>
            <a:graphicFrameLocks noGrp="1"/>
          </p:cNvGraphicFramePr>
          <p:nvPr>
            <p:ph idx="1"/>
            <p:extLst>
              <p:ext uri="{D42A27DB-BD31-4B8C-83A1-F6EECF244321}">
                <p14:modId xmlns:p14="http://schemas.microsoft.com/office/powerpoint/2010/main" val="403116221"/>
              </p:ext>
            </p:extLst>
          </p:nvPr>
        </p:nvGraphicFramePr>
        <p:xfrm>
          <a:off x="1981200" y="160020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844787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E5379B-D63F-490E-ADB5-215B575CA2A0}"/>
              </a:ext>
            </a:extLst>
          </p:cNvPr>
          <p:cNvSpPr>
            <a:spLocks noGrp="1"/>
          </p:cNvSpPr>
          <p:nvPr>
            <p:ph type="title"/>
          </p:nvPr>
        </p:nvSpPr>
        <p:spPr>
          <a:xfrm>
            <a:off x="838200" y="365125"/>
            <a:ext cx="10515600" cy="1325563"/>
          </a:xfrm>
        </p:spPr>
        <p:txBody>
          <a:bodyPr/>
          <a:lstStyle/>
          <a:p>
            <a:r>
              <a:rPr lang="en-US" dirty="0"/>
              <a:t>Patient feedback</a:t>
            </a:r>
          </a:p>
        </p:txBody>
      </p:sp>
      <p:sp>
        <p:nvSpPr>
          <p:cNvPr id="4" name="Speech Bubble: Oval 3">
            <a:extLst>
              <a:ext uri="{FF2B5EF4-FFF2-40B4-BE49-F238E27FC236}">
                <a16:creationId xmlns:a16="http://schemas.microsoft.com/office/drawing/2014/main" xmlns="" id="{EA38513D-543C-4E41-AA47-C524FEBF951A}"/>
              </a:ext>
            </a:extLst>
          </p:cNvPr>
          <p:cNvSpPr/>
          <p:nvPr/>
        </p:nvSpPr>
        <p:spPr>
          <a:xfrm>
            <a:off x="1117600" y="1378626"/>
            <a:ext cx="4165599" cy="319337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xmlns="" id="{532EE5AB-6859-4AF2-B30F-055C6BDB1F77}"/>
              </a:ext>
            </a:extLst>
          </p:cNvPr>
          <p:cNvSpPr txBox="1"/>
          <p:nvPr/>
        </p:nvSpPr>
        <p:spPr>
          <a:xfrm>
            <a:off x="1810885" y="1720434"/>
            <a:ext cx="3121478" cy="2585323"/>
          </a:xfrm>
          <a:prstGeom prst="rect">
            <a:avLst/>
          </a:prstGeom>
          <a:noFill/>
        </p:spPr>
        <p:txBody>
          <a:bodyPr wrap="square" rtlCol="0">
            <a:spAutoFit/>
          </a:bodyPr>
          <a:lstStyle/>
          <a:p>
            <a:r>
              <a:rPr lang="en-US" b="1" i="1" dirty="0">
                <a:solidFill>
                  <a:schemeClr val="bg1"/>
                </a:solidFill>
              </a:rPr>
              <a:t>“R2W has helped build up my confidence because I am getting out more. I am learning how to coach myself out of anxiety because I am able to attend Grady behavioral health class. I am gaining power back and taking authority of my life.”</a:t>
            </a:r>
          </a:p>
        </p:txBody>
      </p:sp>
      <p:grpSp>
        <p:nvGrpSpPr>
          <p:cNvPr id="14" name="Group 13">
            <a:extLst>
              <a:ext uri="{FF2B5EF4-FFF2-40B4-BE49-F238E27FC236}">
                <a16:creationId xmlns:a16="http://schemas.microsoft.com/office/drawing/2014/main" xmlns="" id="{AC4204F1-7698-4F83-8874-411BDC0AAC6D}"/>
              </a:ext>
            </a:extLst>
          </p:cNvPr>
          <p:cNvGrpSpPr/>
          <p:nvPr/>
        </p:nvGrpSpPr>
        <p:grpSpPr>
          <a:xfrm>
            <a:off x="6907892" y="840189"/>
            <a:ext cx="3349625" cy="2588062"/>
            <a:chOff x="7786914" y="902153"/>
            <a:chExt cx="3086100" cy="2320925"/>
          </a:xfrm>
        </p:grpSpPr>
        <p:sp>
          <p:nvSpPr>
            <p:cNvPr id="9" name="Speech Bubble: Oval 8">
              <a:extLst>
                <a:ext uri="{FF2B5EF4-FFF2-40B4-BE49-F238E27FC236}">
                  <a16:creationId xmlns:a16="http://schemas.microsoft.com/office/drawing/2014/main" xmlns="" id="{7CEA0702-599D-4548-88C3-DF7B92A7FA39}"/>
                </a:ext>
              </a:extLst>
            </p:cNvPr>
            <p:cNvSpPr/>
            <p:nvPr/>
          </p:nvSpPr>
          <p:spPr>
            <a:xfrm>
              <a:off x="7786914" y="902153"/>
              <a:ext cx="3086100" cy="232092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xmlns="" id="{80C37579-88FE-4EBB-A0AF-77FAE080E8E0}"/>
                </a:ext>
              </a:extLst>
            </p:cNvPr>
            <p:cNvSpPr txBox="1"/>
            <p:nvPr/>
          </p:nvSpPr>
          <p:spPr>
            <a:xfrm>
              <a:off x="8063421" y="1228764"/>
              <a:ext cx="2715986" cy="1754326"/>
            </a:xfrm>
            <a:prstGeom prst="rect">
              <a:avLst/>
            </a:prstGeom>
            <a:noFill/>
          </p:spPr>
          <p:txBody>
            <a:bodyPr wrap="square" rtlCol="0">
              <a:spAutoFit/>
            </a:bodyPr>
            <a:lstStyle/>
            <a:p>
              <a:r>
                <a:rPr lang="en-US" b="1" i="1" dirty="0">
                  <a:solidFill>
                    <a:schemeClr val="bg1"/>
                  </a:solidFill>
                </a:rPr>
                <a:t> “R2W gave me a chance to improve my financial situation. I was able to improve my income without having to worry about my MARTA card.”</a:t>
              </a:r>
            </a:p>
          </p:txBody>
        </p:sp>
      </p:grpSp>
      <p:grpSp>
        <p:nvGrpSpPr>
          <p:cNvPr id="13" name="Group 12">
            <a:extLst>
              <a:ext uri="{FF2B5EF4-FFF2-40B4-BE49-F238E27FC236}">
                <a16:creationId xmlns:a16="http://schemas.microsoft.com/office/drawing/2014/main" xmlns="" id="{73918B73-40BB-44D7-83DA-54F443452E8C}"/>
              </a:ext>
            </a:extLst>
          </p:cNvPr>
          <p:cNvGrpSpPr/>
          <p:nvPr/>
        </p:nvGrpSpPr>
        <p:grpSpPr>
          <a:xfrm>
            <a:off x="4393066" y="3551084"/>
            <a:ext cx="4189639" cy="2915559"/>
            <a:chOff x="5605234" y="3471400"/>
            <a:chExt cx="4046765" cy="2737569"/>
          </a:xfrm>
        </p:grpSpPr>
        <p:sp>
          <p:nvSpPr>
            <p:cNvPr id="8" name="Speech Bubble: Oval 7">
              <a:extLst>
                <a:ext uri="{FF2B5EF4-FFF2-40B4-BE49-F238E27FC236}">
                  <a16:creationId xmlns:a16="http://schemas.microsoft.com/office/drawing/2014/main" xmlns="" id="{3D871BBE-EE55-47DF-AE55-D40B9A390945}"/>
                </a:ext>
              </a:extLst>
            </p:cNvPr>
            <p:cNvSpPr/>
            <p:nvPr/>
          </p:nvSpPr>
          <p:spPr>
            <a:xfrm>
              <a:off x="5605234" y="3471400"/>
              <a:ext cx="4046765" cy="273756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xmlns="" id="{3D4C73CA-4D69-4787-A769-2B6CC1AB6AF1}"/>
                </a:ext>
              </a:extLst>
            </p:cNvPr>
            <p:cNvSpPr txBox="1"/>
            <p:nvPr/>
          </p:nvSpPr>
          <p:spPr>
            <a:xfrm>
              <a:off x="6161314" y="3846224"/>
              <a:ext cx="3251200" cy="2308324"/>
            </a:xfrm>
            <a:prstGeom prst="rect">
              <a:avLst/>
            </a:prstGeom>
            <a:noFill/>
          </p:spPr>
          <p:txBody>
            <a:bodyPr wrap="square" rtlCol="0">
              <a:spAutoFit/>
            </a:bodyPr>
            <a:lstStyle/>
            <a:p>
              <a:r>
                <a:rPr lang="en-US" b="1" i="1" dirty="0">
                  <a:solidFill>
                    <a:schemeClr val="bg1"/>
                  </a:solidFill>
                </a:rPr>
                <a:t>“Everything (R2W) was really good. It was reassuring to know that I have trips each month. It was one less thing to worry about and I appreciated you checking in each month. This program made a big difference.”</a:t>
              </a:r>
            </a:p>
          </p:txBody>
        </p:sp>
      </p:grpSp>
    </p:spTree>
    <p:extLst>
      <p:ext uri="{BB962C8B-B14F-4D97-AF65-F5344CB8AC3E}">
        <p14:creationId xmlns:p14="http://schemas.microsoft.com/office/powerpoint/2010/main" val="8557160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C65B4C8C-34CB-4871-A2A4-D3A4B8387FD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44F49314-34CA-49F7-B857-CFA8666AABC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5346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153400" y="819151"/>
            <a:ext cx="3200400" cy="4718048"/>
          </a:xfrm>
        </p:spPr>
        <p:txBody>
          <a:bodyPr>
            <a:normAutofit/>
          </a:bodyPr>
          <a:lstStyle/>
          <a:p>
            <a:r>
              <a:rPr lang="en-US"/>
              <a:t>Community Engagement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3501626"/>
              </p:ext>
            </p:extLst>
          </p:nvPr>
        </p:nvGraphicFramePr>
        <p:xfrm>
          <a:off x="960120" y="960121"/>
          <a:ext cx="5614416" cy="4937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8592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Title 4">
            <a:extLst>
              <a:ext uri="{FF2B5EF4-FFF2-40B4-BE49-F238E27FC236}">
                <a16:creationId xmlns:a16="http://schemas.microsoft.com/office/drawing/2014/main" xmlns="" id="{C580948C-EFC4-400F-8F0C-314279585C17}"/>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Thank You!</a:t>
            </a:r>
          </a:p>
        </p:txBody>
      </p:sp>
      <p:sp>
        <p:nvSpPr>
          <p:cNvPr id="3" name="Content Placeholder 2">
            <a:extLst>
              <a:ext uri="{FF2B5EF4-FFF2-40B4-BE49-F238E27FC236}">
                <a16:creationId xmlns:a16="http://schemas.microsoft.com/office/drawing/2014/main" xmlns="" id="{2095D797-7CAB-44D3-B54C-A1E2774E5798}"/>
              </a:ext>
            </a:extLst>
          </p:cNvPr>
          <p:cNvSpPr>
            <a:spLocks noGrp="1"/>
          </p:cNvSpPr>
          <p:nvPr>
            <p:ph idx="1"/>
          </p:nvPr>
        </p:nvSpPr>
        <p:spPr>
          <a:xfrm>
            <a:off x="4976031" y="963877"/>
            <a:ext cx="6377769" cy="4930246"/>
          </a:xfrm>
        </p:spPr>
        <p:txBody>
          <a:bodyPr anchor="ctr">
            <a:normAutofit/>
          </a:bodyPr>
          <a:lstStyle/>
          <a:p>
            <a:pPr marL="11113" indent="0">
              <a:buNone/>
            </a:pPr>
            <a:endParaRPr lang="en-US" sz="2400" dirty="0"/>
          </a:p>
          <a:p>
            <a:pPr marL="11113" lvl="0" indent="0" algn="ctr">
              <a:buNone/>
            </a:pPr>
            <a:r>
              <a:rPr lang="en-US" b="1" dirty="0"/>
              <a:t>Amanda Tyler, MPH</a:t>
            </a:r>
          </a:p>
          <a:p>
            <a:pPr marL="11113" lvl="0" indent="0" algn="ctr">
              <a:buNone/>
            </a:pPr>
            <a:r>
              <a:rPr lang="en-US" dirty="0"/>
              <a:t>Rides to Wellness Coordinator </a:t>
            </a:r>
          </a:p>
          <a:p>
            <a:pPr marL="11113" lvl="0" indent="0" algn="ctr">
              <a:buNone/>
            </a:pPr>
            <a:r>
              <a:rPr lang="en-US" dirty="0"/>
              <a:t>Atlanta Regional Commission</a:t>
            </a:r>
          </a:p>
          <a:p>
            <a:pPr marL="11113" lvl="0" indent="0" algn="ctr">
              <a:buNone/>
            </a:pPr>
            <a:r>
              <a:rPr lang="en-US" dirty="0"/>
              <a:t>atyler@atlantaregional.com</a:t>
            </a:r>
          </a:p>
        </p:txBody>
      </p:sp>
    </p:spTree>
    <p:extLst>
      <p:ext uri="{BB962C8B-B14F-4D97-AF65-F5344CB8AC3E}">
        <p14:creationId xmlns:p14="http://schemas.microsoft.com/office/powerpoint/2010/main" val="221024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E5221735-5339-4EF9-9F15-95E3C50D760B}"/>
              </a:ext>
            </a:extLst>
          </p:cNvPr>
          <p:cNvGraphicFramePr>
            <a:graphicFrameLocks noGrp="1"/>
          </p:cNvGraphicFramePr>
          <p:nvPr>
            <p:ph idx="1"/>
            <p:extLst>
              <p:ext uri="{D42A27DB-BD31-4B8C-83A1-F6EECF244321}">
                <p14:modId xmlns:p14="http://schemas.microsoft.com/office/powerpoint/2010/main" val="1610893387"/>
              </p:ext>
            </p:extLst>
          </p:nvPr>
        </p:nvGraphicFramePr>
        <p:xfrm>
          <a:off x="1981200" y="896472"/>
          <a:ext cx="8229600" cy="52296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914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C7EF1-7B46-4C00-BD2D-F2C0517F6E81}"/>
              </a:ext>
            </a:extLst>
          </p:cNvPr>
          <p:cNvSpPr>
            <a:spLocks noGrp="1"/>
          </p:cNvSpPr>
          <p:nvPr>
            <p:ph type="title"/>
          </p:nvPr>
        </p:nvSpPr>
        <p:spPr>
          <a:xfrm>
            <a:off x="820057" y="1160009"/>
            <a:ext cx="8229600" cy="2260457"/>
          </a:xfrm>
        </p:spPr>
        <p:txBody>
          <a:bodyPr>
            <a:normAutofit/>
          </a:bodyPr>
          <a:lstStyle/>
          <a:p>
            <a:r>
              <a:rPr lang="en-US" sz="11500" dirty="0"/>
              <a:t>15</a:t>
            </a:r>
          </a:p>
        </p:txBody>
      </p:sp>
      <p:sp>
        <p:nvSpPr>
          <p:cNvPr id="3" name="Content Placeholder 2">
            <a:extLst>
              <a:ext uri="{FF2B5EF4-FFF2-40B4-BE49-F238E27FC236}">
                <a16:creationId xmlns:a16="http://schemas.microsoft.com/office/drawing/2014/main" xmlns="" id="{CD6042D5-221F-45D3-B525-E52958D135D6}"/>
              </a:ext>
            </a:extLst>
          </p:cNvPr>
          <p:cNvSpPr>
            <a:spLocks noGrp="1"/>
          </p:cNvSpPr>
          <p:nvPr>
            <p:ph idx="1"/>
          </p:nvPr>
        </p:nvSpPr>
        <p:spPr>
          <a:xfrm>
            <a:off x="1211942" y="3104757"/>
            <a:ext cx="8229600" cy="3326207"/>
          </a:xfrm>
        </p:spPr>
        <p:txBody>
          <a:bodyPr/>
          <a:lstStyle/>
          <a:p>
            <a:r>
              <a:rPr lang="en-US" dirty="0"/>
              <a:t>The health effects of prolonged isolation have been found to be equivalent to smoking </a:t>
            </a:r>
            <a:r>
              <a:rPr lang="en-US" b="1" dirty="0"/>
              <a:t>15</a:t>
            </a:r>
            <a:r>
              <a:rPr lang="en-US" dirty="0"/>
              <a:t> cigarettes a day.</a:t>
            </a:r>
          </a:p>
        </p:txBody>
      </p:sp>
    </p:spTree>
    <p:extLst>
      <p:ext uri="{BB962C8B-B14F-4D97-AF65-F5344CB8AC3E}">
        <p14:creationId xmlns:p14="http://schemas.microsoft.com/office/powerpoint/2010/main" val="1138767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1D6A13-6302-419F-9FFB-990AE116E3E8}"/>
              </a:ext>
            </a:extLst>
          </p:cNvPr>
          <p:cNvSpPr>
            <a:spLocks noGrp="1"/>
          </p:cNvSpPr>
          <p:nvPr>
            <p:ph type="title"/>
          </p:nvPr>
        </p:nvSpPr>
        <p:spPr>
          <a:xfrm>
            <a:off x="1066800" y="1491236"/>
            <a:ext cx="8229600" cy="2008209"/>
          </a:xfrm>
        </p:spPr>
        <p:txBody>
          <a:bodyPr>
            <a:normAutofit/>
          </a:bodyPr>
          <a:lstStyle/>
          <a:p>
            <a:r>
              <a:rPr lang="en-US" sz="9600" dirty="0"/>
              <a:t>7-10 years</a:t>
            </a:r>
          </a:p>
        </p:txBody>
      </p:sp>
      <p:sp>
        <p:nvSpPr>
          <p:cNvPr id="3" name="Content Placeholder 2">
            <a:extLst>
              <a:ext uri="{FF2B5EF4-FFF2-40B4-BE49-F238E27FC236}">
                <a16:creationId xmlns:a16="http://schemas.microsoft.com/office/drawing/2014/main" xmlns="" id="{22DB1B58-FEAE-4C19-AE43-9F0EA6D768F5}"/>
              </a:ext>
            </a:extLst>
          </p:cNvPr>
          <p:cNvSpPr>
            <a:spLocks noGrp="1"/>
          </p:cNvSpPr>
          <p:nvPr>
            <p:ph idx="1"/>
          </p:nvPr>
        </p:nvSpPr>
        <p:spPr>
          <a:xfrm>
            <a:off x="1066800" y="3499445"/>
            <a:ext cx="8229600" cy="1972441"/>
          </a:xfrm>
        </p:spPr>
        <p:txBody>
          <a:bodyPr>
            <a:normAutofit/>
          </a:bodyPr>
          <a:lstStyle/>
          <a:p>
            <a:r>
              <a:rPr lang="en-US" dirty="0"/>
              <a:t>On average, people outlive their ability to drive by </a:t>
            </a:r>
            <a:r>
              <a:rPr lang="en-US" b="1" dirty="0"/>
              <a:t>7-10 years</a:t>
            </a:r>
            <a:r>
              <a:rPr lang="en-US" dirty="0"/>
              <a:t>.</a:t>
            </a:r>
          </a:p>
          <a:p>
            <a:endParaRPr lang="en-US" dirty="0"/>
          </a:p>
          <a:p>
            <a:endParaRPr lang="en-US" dirty="0"/>
          </a:p>
        </p:txBody>
      </p:sp>
    </p:spTree>
    <p:extLst>
      <p:ext uri="{BB962C8B-B14F-4D97-AF65-F5344CB8AC3E}">
        <p14:creationId xmlns:p14="http://schemas.microsoft.com/office/powerpoint/2010/main" val="208590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F5D55E-A88D-4E31-A54C-5660ABEDCEF8}"/>
              </a:ext>
            </a:extLst>
          </p:cNvPr>
          <p:cNvSpPr>
            <a:spLocks noGrp="1"/>
          </p:cNvSpPr>
          <p:nvPr>
            <p:ph type="title"/>
          </p:nvPr>
        </p:nvSpPr>
        <p:spPr>
          <a:xfrm>
            <a:off x="838200" y="1690688"/>
            <a:ext cx="10515600" cy="1325563"/>
          </a:xfrm>
        </p:spPr>
        <p:txBody>
          <a:bodyPr>
            <a:noAutofit/>
          </a:bodyPr>
          <a:lstStyle/>
          <a:p>
            <a:r>
              <a:rPr lang="en-US" sz="9600" dirty="0"/>
              <a:t>15%</a:t>
            </a:r>
          </a:p>
        </p:txBody>
      </p:sp>
      <p:sp>
        <p:nvSpPr>
          <p:cNvPr id="3" name="Content Placeholder 2">
            <a:extLst>
              <a:ext uri="{FF2B5EF4-FFF2-40B4-BE49-F238E27FC236}">
                <a16:creationId xmlns:a16="http://schemas.microsoft.com/office/drawing/2014/main" xmlns="" id="{48FCE42B-4211-4762-B69F-352B2A52DF66}"/>
              </a:ext>
            </a:extLst>
          </p:cNvPr>
          <p:cNvSpPr>
            <a:spLocks noGrp="1"/>
          </p:cNvSpPr>
          <p:nvPr>
            <p:ph idx="1"/>
          </p:nvPr>
        </p:nvSpPr>
        <p:spPr>
          <a:xfrm>
            <a:off x="1070429" y="3291568"/>
            <a:ext cx="9423400" cy="1991632"/>
          </a:xfrm>
        </p:spPr>
        <p:txBody>
          <a:bodyPr/>
          <a:lstStyle/>
          <a:p>
            <a:r>
              <a:rPr lang="en-US" dirty="0"/>
              <a:t>Seniors who are no longer able to drive make </a:t>
            </a:r>
            <a:r>
              <a:rPr lang="en-US" b="1" dirty="0"/>
              <a:t>15%</a:t>
            </a:r>
            <a:r>
              <a:rPr lang="en-US" dirty="0"/>
              <a:t> fewer trips to the doctor.</a:t>
            </a:r>
          </a:p>
        </p:txBody>
      </p:sp>
    </p:spTree>
    <p:extLst>
      <p:ext uri="{BB962C8B-B14F-4D97-AF65-F5344CB8AC3E}">
        <p14:creationId xmlns:p14="http://schemas.microsoft.com/office/powerpoint/2010/main" val="360112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ED8CD13-A9C3-490A-B13F-56601F838504}"/>
              </a:ext>
            </a:extLst>
          </p:cNvPr>
          <p:cNvSpPr>
            <a:spLocks noGrp="1"/>
          </p:cNvSpPr>
          <p:nvPr>
            <p:ph idx="1"/>
          </p:nvPr>
        </p:nvSpPr>
        <p:spPr/>
        <p:txBody>
          <a:bodyPr/>
          <a:lstStyle/>
          <a:p>
            <a:pPr>
              <a:buSzPct val="200000"/>
              <a:buFont typeface="Wingdings 3" panose="05040102010807070707" pitchFamily="18" charset="2"/>
              <a:buChar char=""/>
            </a:pPr>
            <a:endParaRPr lang="en-US" dirty="0"/>
          </a:p>
          <a:p>
            <a:pPr>
              <a:buSzPct val="200000"/>
              <a:buFont typeface="Wingdings 3" panose="05040102010807070707" pitchFamily="18" charset="2"/>
              <a:buChar char=""/>
            </a:pPr>
            <a:endParaRPr lang="en-US" dirty="0"/>
          </a:p>
          <a:p>
            <a:pPr>
              <a:buSzPct val="200000"/>
              <a:buFont typeface="Wingdings 3" panose="05040102010807070707" pitchFamily="18" charset="2"/>
              <a:buChar char=""/>
            </a:pPr>
            <a:endParaRPr lang="en-US" dirty="0"/>
          </a:p>
          <a:p>
            <a:pPr>
              <a:buSzPct val="200000"/>
              <a:buFont typeface="Wingdings 3" panose="05040102010807070707" pitchFamily="18" charset="2"/>
              <a:buChar char=""/>
            </a:pPr>
            <a:endParaRPr lang="en-US" dirty="0"/>
          </a:p>
          <a:p>
            <a:endParaRPr lang="en-US" dirty="0"/>
          </a:p>
        </p:txBody>
      </p:sp>
      <p:grpSp>
        <p:nvGrpSpPr>
          <p:cNvPr id="23" name="Group 22">
            <a:extLst>
              <a:ext uri="{FF2B5EF4-FFF2-40B4-BE49-F238E27FC236}">
                <a16:creationId xmlns:a16="http://schemas.microsoft.com/office/drawing/2014/main" xmlns="" id="{AC9CAB6B-9F2F-4667-916B-73E4D0450D3E}"/>
              </a:ext>
            </a:extLst>
          </p:cNvPr>
          <p:cNvGrpSpPr/>
          <p:nvPr/>
        </p:nvGrpSpPr>
        <p:grpSpPr>
          <a:xfrm>
            <a:off x="1790178" y="997962"/>
            <a:ext cx="8386177" cy="5179001"/>
            <a:chOff x="457198" y="716180"/>
            <a:chExt cx="8386177" cy="5179001"/>
          </a:xfrm>
        </p:grpSpPr>
        <p:graphicFrame>
          <p:nvGraphicFramePr>
            <p:cNvPr id="4" name="Content Placeholder 4">
              <a:extLst>
                <a:ext uri="{FF2B5EF4-FFF2-40B4-BE49-F238E27FC236}">
                  <a16:creationId xmlns:a16="http://schemas.microsoft.com/office/drawing/2014/main" xmlns="" id="{CECEF6D8-BCD2-4399-AB5D-7CF714BD1E40}"/>
                </a:ext>
              </a:extLst>
            </p:cNvPr>
            <p:cNvGraphicFramePr>
              <a:graphicFrameLocks/>
            </p:cNvGraphicFramePr>
            <p:nvPr>
              <p:extLst>
                <p:ext uri="{D42A27DB-BD31-4B8C-83A1-F6EECF244321}">
                  <p14:modId xmlns:p14="http://schemas.microsoft.com/office/powerpoint/2010/main" val="335986334"/>
                </p:ext>
              </p:extLst>
            </p:nvPr>
          </p:nvGraphicFramePr>
          <p:xfrm>
            <a:off x="2358024" y="716180"/>
            <a:ext cx="4427951" cy="2618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xmlns="" id="{B8A6972F-E427-4059-977F-4E8082314FD5}"/>
                </a:ext>
              </a:extLst>
            </p:cNvPr>
            <p:cNvGraphicFramePr/>
            <p:nvPr>
              <p:extLst>
                <p:ext uri="{D42A27DB-BD31-4B8C-83A1-F6EECF244321}">
                  <p14:modId xmlns:p14="http://schemas.microsoft.com/office/powerpoint/2010/main" val="244244275"/>
                </p:ext>
              </p:extLst>
            </p:nvPr>
          </p:nvGraphicFramePr>
          <p:xfrm>
            <a:off x="457198" y="4334005"/>
            <a:ext cx="8386177" cy="1561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7" name="Straight Connector 6">
              <a:extLst>
                <a:ext uri="{FF2B5EF4-FFF2-40B4-BE49-F238E27FC236}">
                  <a16:creationId xmlns:a16="http://schemas.microsoft.com/office/drawing/2014/main" xmlns="" id="{E9FB6B52-D329-46CB-809A-BEC9723EB62B}"/>
                </a:ext>
              </a:extLst>
            </p:cNvPr>
            <p:cNvCxnSpPr/>
            <p:nvPr/>
          </p:nvCxnSpPr>
          <p:spPr>
            <a:xfrm>
              <a:off x="4459266" y="3231715"/>
              <a:ext cx="0" cy="5135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Connector: Elbow 15">
              <a:extLst>
                <a:ext uri="{FF2B5EF4-FFF2-40B4-BE49-F238E27FC236}">
                  <a16:creationId xmlns:a16="http://schemas.microsoft.com/office/drawing/2014/main" xmlns="" id="{90E803D6-836B-4E1C-A3EC-8D33AF9F1133}"/>
                </a:ext>
              </a:extLst>
            </p:cNvPr>
            <p:cNvCxnSpPr/>
            <p:nvPr/>
          </p:nvCxnSpPr>
          <p:spPr>
            <a:xfrm>
              <a:off x="4459266" y="3745282"/>
              <a:ext cx="2326709" cy="357741"/>
            </a:xfrm>
            <a:prstGeom prst="bentConnector3">
              <a:avLst>
                <a:gd name="adj1" fmla="val 100067"/>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Connector: Elbow 18">
              <a:extLst>
                <a:ext uri="{FF2B5EF4-FFF2-40B4-BE49-F238E27FC236}">
                  <a16:creationId xmlns:a16="http://schemas.microsoft.com/office/drawing/2014/main" xmlns="" id="{69BC6589-935E-43C9-840B-A4AD7000C7B4}"/>
                </a:ext>
              </a:extLst>
            </p:cNvPr>
            <p:cNvCxnSpPr>
              <a:cxnSpLocks/>
            </p:cNvCxnSpPr>
            <p:nvPr/>
          </p:nvCxnSpPr>
          <p:spPr>
            <a:xfrm rot="10800000" flipV="1">
              <a:off x="2104374" y="3745281"/>
              <a:ext cx="2354895" cy="357742"/>
            </a:xfrm>
            <a:prstGeom prst="bentConnector3">
              <a:avLst>
                <a:gd name="adj1" fmla="val 100000"/>
              </a:avLst>
            </a:prstGeom>
            <a:ln>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942365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D7B4A5-6B35-4A6A-8E30-A7FE17198546}"/>
              </a:ext>
            </a:extLst>
          </p:cNvPr>
          <p:cNvSpPr>
            <a:spLocks noGrp="1"/>
          </p:cNvSpPr>
          <p:nvPr>
            <p:ph type="title"/>
          </p:nvPr>
        </p:nvSpPr>
        <p:spPr>
          <a:xfrm>
            <a:off x="838200" y="1690688"/>
            <a:ext cx="10515600" cy="1325563"/>
          </a:xfrm>
        </p:spPr>
        <p:txBody>
          <a:bodyPr>
            <a:noAutofit/>
          </a:bodyPr>
          <a:lstStyle/>
          <a:p>
            <a:r>
              <a:rPr lang="en-US" sz="9600" dirty="0"/>
              <a:t>35%</a:t>
            </a:r>
          </a:p>
        </p:txBody>
      </p:sp>
      <p:sp>
        <p:nvSpPr>
          <p:cNvPr id="3" name="Content Placeholder 2">
            <a:extLst>
              <a:ext uri="{FF2B5EF4-FFF2-40B4-BE49-F238E27FC236}">
                <a16:creationId xmlns:a16="http://schemas.microsoft.com/office/drawing/2014/main" xmlns="" id="{CBF8F87C-DE87-42F3-A522-212C34E7EB92}"/>
              </a:ext>
            </a:extLst>
          </p:cNvPr>
          <p:cNvSpPr>
            <a:spLocks noGrp="1"/>
          </p:cNvSpPr>
          <p:nvPr>
            <p:ph idx="1"/>
          </p:nvPr>
        </p:nvSpPr>
        <p:spPr>
          <a:xfrm>
            <a:off x="838200" y="3349625"/>
            <a:ext cx="10515600" cy="4351338"/>
          </a:xfrm>
        </p:spPr>
        <p:txBody>
          <a:bodyPr/>
          <a:lstStyle/>
          <a:p>
            <a:r>
              <a:rPr lang="en-US" dirty="0"/>
              <a:t>In metro Atlanta, </a:t>
            </a:r>
            <a:r>
              <a:rPr lang="en-US" b="1" dirty="0"/>
              <a:t>35%</a:t>
            </a:r>
            <a:r>
              <a:rPr lang="en-US" dirty="0"/>
              <a:t> of people age 65+ have a disability. </a:t>
            </a:r>
          </a:p>
          <a:p>
            <a:pPr marL="0" indent="0">
              <a:buNone/>
            </a:pPr>
            <a:endParaRPr lang="en-US" dirty="0"/>
          </a:p>
        </p:txBody>
      </p:sp>
    </p:spTree>
    <p:extLst>
      <p:ext uri="{BB962C8B-B14F-4D97-AF65-F5344CB8AC3E}">
        <p14:creationId xmlns:p14="http://schemas.microsoft.com/office/powerpoint/2010/main" val="570389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2106</TotalTime>
  <Words>3244</Words>
  <Application>Microsoft Office PowerPoint</Application>
  <PresentationFormat>Widescreen</PresentationFormat>
  <Paragraphs>329</Paragraphs>
  <Slides>34</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.AppleSystemUIFont</vt:lpstr>
      <vt:lpstr>Arial</vt:lpstr>
      <vt:lpstr>ArialUnicodeMS</vt:lpstr>
      <vt:lpstr>Calibri</vt:lpstr>
      <vt:lpstr>Trebuchet MS</vt:lpstr>
      <vt:lpstr>Wingdings</vt:lpstr>
      <vt:lpstr>Wingdings 3</vt:lpstr>
      <vt:lpstr>ZapfDingbatsITC</vt:lpstr>
      <vt:lpstr>Office Theme</vt:lpstr>
      <vt:lpstr>Transportation and Health An Overview of the Rides to Wellness Initiative in the Atlanta Metro Region</vt:lpstr>
      <vt:lpstr>Learning Objectives</vt:lpstr>
      <vt:lpstr>Rides to Wellness</vt:lpstr>
      <vt:lpstr>PowerPoint Presentation</vt:lpstr>
      <vt:lpstr>15</vt:lpstr>
      <vt:lpstr>7-10 years</vt:lpstr>
      <vt:lpstr>15%</vt:lpstr>
      <vt:lpstr>PowerPoint Presentation</vt:lpstr>
      <vt:lpstr>35%</vt:lpstr>
      <vt:lpstr>26%</vt:lpstr>
      <vt:lpstr>51%</vt:lpstr>
      <vt:lpstr>Population of Older Adults Age 60 and Up in the Atlanta Region</vt:lpstr>
      <vt:lpstr>Rides to Wellness         How?</vt:lpstr>
      <vt:lpstr>Travel Training       </vt:lpstr>
      <vt:lpstr>Travel Training</vt:lpstr>
      <vt:lpstr>What did you like most about travel training?</vt:lpstr>
      <vt:lpstr>What did you like least about travel training?</vt:lpstr>
      <vt:lpstr>Travel Training</vt:lpstr>
      <vt:lpstr>ADA Complementary Paratransit/ Reduced Fare Enrollment Assistance       </vt:lpstr>
      <vt:lpstr>Rides to Wellness</vt:lpstr>
      <vt:lpstr>Complimentary Marta Transit Pass       </vt:lpstr>
      <vt:lpstr>R2W Barriers </vt:lpstr>
      <vt:lpstr>R2W Motivators</vt:lpstr>
      <vt:lpstr>Partnerships</vt:lpstr>
      <vt:lpstr>Referral Pipeline</vt:lpstr>
      <vt:lpstr>Rides to Wellness Principles to Success</vt:lpstr>
      <vt:lpstr>Rides to Wellness</vt:lpstr>
      <vt:lpstr>Medical Appointments</vt:lpstr>
      <vt:lpstr>R2W Patient Activities</vt:lpstr>
      <vt:lpstr>Benefits</vt:lpstr>
      <vt:lpstr>Effects of Rides to Wellness </vt:lpstr>
      <vt:lpstr>Patient feedback</vt:lpstr>
      <vt:lpstr>Community Engagement</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Across Georgia, transit is provided for the general population - anyone who is able to access and afford it.</dc:title>
  <dc:creator>Barry Golivesky</dc:creator>
  <cp:lastModifiedBy>Stephanie Ondrias2</cp:lastModifiedBy>
  <cp:revision>96</cp:revision>
  <dcterms:created xsi:type="dcterms:W3CDTF">2017-06-15T13:07:37Z</dcterms:created>
  <dcterms:modified xsi:type="dcterms:W3CDTF">2018-02-02T01:33:58Z</dcterms:modified>
</cp:coreProperties>
</file>