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389" r:id="rId2"/>
    <p:sldId id="317" r:id="rId3"/>
    <p:sldId id="324" r:id="rId4"/>
    <p:sldId id="364" r:id="rId5"/>
    <p:sldId id="378" r:id="rId6"/>
    <p:sldId id="372" r:id="rId7"/>
    <p:sldId id="362" r:id="rId8"/>
    <p:sldId id="363" r:id="rId9"/>
    <p:sldId id="374" r:id="rId10"/>
    <p:sldId id="285" r:id="rId11"/>
    <p:sldId id="354" r:id="rId12"/>
    <p:sldId id="312" r:id="rId13"/>
    <p:sldId id="392" r:id="rId14"/>
    <p:sldId id="367" r:id="rId15"/>
    <p:sldId id="306" r:id="rId16"/>
    <p:sldId id="327" r:id="rId17"/>
    <p:sldId id="379" r:id="rId18"/>
    <p:sldId id="311" r:id="rId19"/>
    <p:sldId id="361" r:id="rId20"/>
    <p:sldId id="257" r:id="rId21"/>
    <p:sldId id="326" r:id="rId22"/>
    <p:sldId id="316" r:id="rId23"/>
    <p:sldId id="349" r:id="rId24"/>
    <p:sldId id="328" r:id="rId25"/>
    <p:sldId id="387" r:id="rId26"/>
    <p:sldId id="370" r:id="rId27"/>
    <p:sldId id="369" r:id="rId2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DBE"/>
    <a:srgbClr val="0B38B5"/>
    <a:srgbClr val="342D93"/>
    <a:srgbClr val="1E09B7"/>
    <a:srgbClr val="FFFF99"/>
    <a:srgbClr val="66CCFF"/>
    <a:srgbClr val="FC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18" autoAdjust="0"/>
  </p:normalViewPr>
  <p:slideViewPr>
    <p:cSldViewPr>
      <p:cViewPr varScale="1">
        <p:scale>
          <a:sx n="42" d="100"/>
          <a:sy n="42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2700" y="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My%20Documents\HUB\LBW_Richland_1995_2008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09769872515938"/>
          <c:y val="4.1749036689562737E-2"/>
          <c:w val="0.72018349268841397"/>
          <c:h val="0.80499483267716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Richland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81-4F1F-A21F-D70311F8B2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non-CHAP</c:v>
                </c:pt>
              </c:strCache>
            </c:strRef>
          </c:tx>
          <c:spPr>
            <a:solidFill>
              <a:srgbClr val="00CC9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Richland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81-4F1F-A21F-D70311F8B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652128"/>
        <c:axId val="279653696"/>
      </c:barChart>
      <c:catAx>
        <c:axId val="2796521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79653696"/>
        <c:crosses val="autoZero"/>
        <c:auto val="1"/>
        <c:lblAlgn val="ctr"/>
        <c:lblOffset val="100"/>
        <c:noMultiLvlLbl val="0"/>
      </c:catAx>
      <c:valAx>
        <c:axId val="279653696"/>
        <c:scaling>
          <c:orientation val="minMax"/>
          <c:max val="18"/>
        </c:scaling>
        <c:delete val="0"/>
        <c:axPos val="l"/>
        <c:majorGridlines>
          <c:spPr>
            <a:ln w="0">
              <a:solidFill>
                <a:prstClr val="black">
                  <a:tint val="75000"/>
                  <a:alpha val="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Percent Low Birth Weight</a:t>
                </a:r>
              </a:p>
            </c:rich>
          </c:tx>
          <c:layout>
            <c:manualLayout>
              <c:xMode val="edge"/>
              <c:yMode val="edge"/>
              <c:x val="4.6541057367829033E-3"/>
              <c:y val="0.13191119851584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279652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Low Birth Weight Rates in Ohio and </a:t>
            </a:r>
          </a:p>
          <a:p>
            <a:pPr>
              <a:defRPr sz="1800"/>
            </a:pPr>
            <a:r>
              <a:rPr lang="en-US" sz="1800" dirty="0"/>
              <a:t>Richland County:  2005-2008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Sheet2!$A$9</c:f>
              <c:strCache>
                <c:ptCount val="1"/>
                <c:pt idx="0">
                  <c:v>Richland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Sheet2!$B$8:$E$8</c:f>
              <c:numCache>
                <c:formatCode>General</c:formatCode>
                <c:ptCount val="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</c:numCache>
            </c:numRef>
          </c:cat>
          <c:val>
            <c:numRef>
              <c:f>Sheet2!$B$9:$E$9</c:f>
              <c:numCache>
                <c:formatCode>General</c:formatCode>
                <c:ptCount val="4"/>
                <c:pt idx="0">
                  <c:v>9.7000000000000011</c:v>
                </c:pt>
                <c:pt idx="1">
                  <c:v>9.2000000000000011</c:v>
                </c:pt>
                <c:pt idx="2">
                  <c:v>8.9</c:v>
                </c:pt>
                <c:pt idx="3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17D-4F43-A56C-5B12466A635A}"/>
            </c:ext>
          </c:extLst>
        </c:ser>
        <c:ser>
          <c:idx val="1"/>
          <c:order val="1"/>
          <c:tx>
            <c:strRef>
              <c:f>Sheet2!$A$10</c:f>
              <c:strCache>
                <c:ptCount val="1"/>
                <c:pt idx="0">
                  <c:v>Ohio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Sheet2!$B$8:$E$8</c:f>
              <c:numCache>
                <c:formatCode>General</c:formatCode>
                <c:ptCount val="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</c:numCache>
            </c:numRef>
          </c:cat>
          <c:val>
            <c:numRef>
              <c:f>Sheet2!$B$10:$E$10</c:f>
              <c:numCache>
                <c:formatCode>General</c:formatCode>
                <c:ptCount val="4"/>
                <c:pt idx="0">
                  <c:v>8.7000000000000011</c:v>
                </c:pt>
                <c:pt idx="1">
                  <c:v>8.8000000000000007</c:v>
                </c:pt>
                <c:pt idx="2">
                  <c:v>8.7000000000000011</c:v>
                </c:pt>
                <c:pt idx="3">
                  <c:v>8.6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17D-4F43-A56C-5B12466A6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9654480"/>
        <c:axId val="279655264"/>
      </c:lineChart>
      <c:catAx>
        <c:axId val="27965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79655264"/>
        <c:crosses val="autoZero"/>
        <c:auto val="1"/>
        <c:lblAlgn val="ctr"/>
        <c:lblOffset val="100"/>
        <c:noMultiLvlLbl val="0"/>
      </c:catAx>
      <c:valAx>
        <c:axId val="279655264"/>
        <c:scaling>
          <c:orientation val="minMax"/>
          <c:max val="10"/>
          <c:min val="7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 of LBW Births</a:t>
                </a:r>
              </a:p>
            </c:rich>
          </c:tx>
          <c:layout>
            <c:manualLayout>
              <c:xMode val="edge"/>
              <c:yMode val="edge"/>
              <c:x val="0"/>
              <c:y val="0.22155511811023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79654480"/>
        <c:crosses val="autoZero"/>
        <c:crossBetween val="between"/>
      </c:valAx>
      <c:spPr>
        <a:solidFill>
          <a:sysClr val="window" lastClr="FFFFFF">
            <a:lumMod val="75000"/>
          </a:sysClr>
        </a:solidFill>
      </c:spPr>
    </c:plotArea>
    <c:legend>
      <c:legendPos val="r"/>
      <c:overlay val="0"/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20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>
                <a:latin typeface="Arial" panose="020B0604020202020204" pitchFamily="34" charset="0"/>
              </a:rPr>
              <a:t>Richland County Infant Mortality Rate </a:t>
            </a:r>
          </a:p>
          <a:p>
            <a:pPr>
              <a:defRPr/>
            </a:pPr>
            <a:r>
              <a:rPr lang="en-US" sz="1800" baseline="0" dirty="0">
                <a:latin typeface="Arial" panose="020B0604020202020204" pitchFamily="34" charset="0"/>
              </a:rPr>
              <a:t>2007-2009 and 2010–2012</a:t>
            </a:r>
          </a:p>
          <a:p>
            <a:pPr>
              <a:defRPr/>
            </a:pPr>
            <a:r>
              <a:rPr lang="en-US" sz="1800" baseline="0" dirty="0">
                <a:latin typeface="Arial" panose="020B0604020202020204" pitchFamily="34" charset="0"/>
              </a:rPr>
              <a:t> (3 year trend data)</a:t>
            </a:r>
          </a:p>
        </c:rich>
      </c:tx>
      <c:layout>
        <c:manualLayout>
          <c:xMode val="edge"/>
          <c:yMode val="edge"/>
          <c:x val="0.20468867596369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702811244979916E-2"/>
          <c:y val="0.20312905462288913"/>
          <c:w val="0.90720883534136543"/>
          <c:h val="0.7030154013767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Richland County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2007-2009</c:v>
                </c:pt>
                <c:pt idx="1">
                  <c:v>2010-2012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7.5</c:v>
                </c:pt>
                <c:pt idx="1">
                  <c:v>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05D-4F99-B1E4-AC7792CF9B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2007-2009</c:v>
                </c:pt>
                <c:pt idx="1">
                  <c:v>2010-2012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</c:v>
                </c:pt>
                <c:pt idx="1">
                  <c:v>8.4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05D-4F99-B1E4-AC7792CF9B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2007-2009</c:v>
                </c:pt>
                <c:pt idx="1">
                  <c:v>2010-2012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12.2</c:v>
                </c:pt>
                <c:pt idx="1">
                  <c:v>9.5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05D-4F99-B1E4-AC7792CF9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9654872"/>
        <c:axId val="279648208"/>
      </c:lineChart>
      <c:catAx>
        <c:axId val="27965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648208"/>
        <c:crosses val="autoZero"/>
        <c:auto val="1"/>
        <c:lblAlgn val="ctr"/>
        <c:lblOffset val="100"/>
        <c:noMultiLvlLbl val="0"/>
      </c:catAx>
      <c:valAx>
        <c:axId val="27964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654872"/>
        <c:crosses val="autoZero"/>
        <c:crossBetween val="between"/>
      </c:valAx>
      <c:spPr>
        <a:noFill/>
        <a:ln w="12700" cmpd="sng">
          <a:noFill/>
        </a:ln>
        <a:effectLst/>
      </c:spPr>
    </c:plotArea>
    <c:legend>
      <c:legendPos val="b"/>
      <c:layout>
        <c:manualLayout>
          <c:xMode val="edge"/>
          <c:yMode val="edge"/>
          <c:x val="0.1443530025614268"/>
          <c:y val="0.75156496062992129"/>
          <c:w val="0.71932596527843662"/>
          <c:h val="6.9959719630421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036" cy="470705"/>
          </a:xfrm>
          <a:prstGeom prst="rect">
            <a:avLst/>
          </a:prstGeom>
        </p:spPr>
        <p:txBody>
          <a:bodyPr vert="horz" lIns="92698" tIns="46349" rIns="92698" bIns="463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8" y="1"/>
            <a:ext cx="3077036" cy="470705"/>
          </a:xfrm>
          <a:prstGeom prst="rect">
            <a:avLst/>
          </a:prstGeom>
        </p:spPr>
        <p:txBody>
          <a:bodyPr vert="horz" lIns="92698" tIns="46349" rIns="92698" bIns="46349" rtlCol="0"/>
          <a:lstStyle>
            <a:lvl1pPr algn="r">
              <a:defRPr sz="1200"/>
            </a:lvl1pPr>
          </a:lstStyle>
          <a:p>
            <a:fld id="{79DCB617-49FC-49BE-B7E2-84A8B98A4141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771"/>
            <a:ext cx="3077036" cy="470705"/>
          </a:xfrm>
          <a:prstGeom prst="rect">
            <a:avLst/>
          </a:prstGeom>
        </p:spPr>
        <p:txBody>
          <a:bodyPr vert="horz" lIns="92698" tIns="46349" rIns="92698" bIns="463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8" y="8917771"/>
            <a:ext cx="3077036" cy="470705"/>
          </a:xfrm>
          <a:prstGeom prst="rect">
            <a:avLst/>
          </a:prstGeom>
        </p:spPr>
        <p:txBody>
          <a:bodyPr vert="horz" lIns="92698" tIns="46349" rIns="92698" bIns="46349" rtlCol="0" anchor="b"/>
          <a:lstStyle>
            <a:lvl1pPr algn="r">
              <a:defRPr sz="1200"/>
            </a:lvl1pPr>
          </a:lstStyle>
          <a:p>
            <a:fld id="{D87FE7C9-3062-48DE-9132-C9BFFB925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7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209" tIns="47104" rIns="94209" bIns="4710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09" tIns="47104" rIns="94209" bIns="47104" rtlCol="0"/>
          <a:lstStyle>
            <a:lvl1pPr algn="r">
              <a:defRPr sz="1200"/>
            </a:lvl1pPr>
          </a:lstStyle>
          <a:p>
            <a:fld id="{912D872E-2300-4335-BF7C-99BA0AEF6B62}" type="datetimeFigureOut">
              <a:rPr lang="en-US" smtClean="0"/>
              <a:t>2/4/2018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4" rIns="94209" bIns="471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09" tIns="47104" rIns="94209" bIns="471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09" tIns="47104" rIns="94209" bIns="4710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09" tIns="47104" rIns="94209" bIns="47104" rtlCol="0" anchor="b"/>
          <a:lstStyle>
            <a:lvl1pPr algn="r">
              <a:defRPr sz="1200"/>
            </a:lvl1pPr>
          </a:lstStyle>
          <a:p>
            <a:fld id="{D569398C-4BA0-473C-B399-858EC45E7D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2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398C-4BA0-473C-B399-858EC45E7D07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AFC5D816-7648-4556-8323-16FE3DAEA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16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398C-4BA0-473C-B399-858EC45E7D07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4F24D249-37D3-47D9-91C5-CA8AA1A50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11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4108497" y="8993457"/>
            <a:ext cx="3143073" cy="4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13" tIns="47756" rIns="95513" bIns="4775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6AF7B01-0322-4756-88B3-284D1AF969FA}" type="slidenum">
              <a:rPr lang="en-US" sz="1200"/>
              <a:pPr algn="r" eaLnBrk="1" hangingPunct="1"/>
              <a:t>12</a:t>
            </a:fld>
            <a:endParaRPr lang="en-US" sz="1200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09613"/>
            <a:ext cx="4732338" cy="3551237"/>
          </a:xfrm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25365C5-932B-463F-B5FB-9AF343CE3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14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2254E-10F9-403A-A11C-3045AEBD9416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A728C4D6-E50D-404E-B94B-A8E9B1867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248" y="4584223"/>
            <a:ext cx="5681980" cy="42248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9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129" indent="-288896">
              <a:defRPr>
                <a:solidFill>
                  <a:schemeClr val="tx1"/>
                </a:solidFill>
                <a:latin typeface="Arial" charset="0"/>
              </a:defRPr>
            </a:lvl2pPr>
            <a:lvl3pPr marL="1155583" indent="-231116">
              <a:defRPr>
                <a:solidFill>
                  <a:schemeClr val="tx1"/>
                </a:solidFill>
                <a:latin typeface="Arial" charset="0"/>
              </a:defRPr>
            </a:lvl3pPr>
            <a:lvl4pPr marL="1617815" indent="-231116">
              <a:defRPr>
                <a:solidFill>
                  <a:schemeClr val="tx1"/>
                </a:solidFill>
                <a:latin typeface="Arial" charset="0"/>
              </a:defRPr>
            </a:lvl4pPr>
            <a:lvl5pPr marL="2080050" indent="-231116">
              <a:defRPr>
                <a:solidFill>
                  <a:schemeClr val="tx1"/>
                </a:solidFill>
                <a:latin typeface="Arial" charset="0"/>
              </a:defRPr>
            </a:lvl5pPr>
            <a:lvl6pPr marL="2542281" indent="-231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4514" indent="-231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6749" indent="-231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8981" indent="-2311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AA8941-64C3-4B62-97D1-4755E10750EA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7285505-C82D-4606-A24A-45FD5AAB6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0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2254E-10F9-403A-A11C-3045AEBD941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4E919AFE-8BD7-47C0-B55B-B17037017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78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398C-4BA0-473C-B399-858EC45E7D07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39B7D3C7-FC80-4BA6-A640-9250C7E99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25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398C-4BA0-473C-B399-858EC45E7D07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41D8D5F5-CF1E-4171-9022-609AE0273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56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4F2F2-8D8F-4C2F-A247-9DC3A0D8BC66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8025"/>
            <a:ext cx="4664075" cy="3498850"/>
          </a:xfrm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FA7E998-68D3-4E9A-A4A9-AE38F8245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16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398C-4BA0-473C-B399-858EC45E7D07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F3FCB418-F085-4D7B-99EA-FAFBE0715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34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2254E-10F9-403A-A11C-3045AEBD941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1E891D2B-5317-4FC0-B1D3-7073E74373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7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398C-4BA0-473C-B399-858EC45E7D07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7F198196-F946-46BA-AE84-6ECBB03DB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22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398C-4BA0-473C-B399-858EC45E7D07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336E9820-6E41-421B-8B13-DADF7E211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91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398C-4BA0-473C-B399-858EC45E7D0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69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398C-4BA0-473C-B399-858EC45E7D0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47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398C-4BA0-473C-B399-858EC45E7D0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13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398C-4BA0-473C-B399-858EC45E7D07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A92F9638-FBE2-4446-B944-46BF8FFA3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22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398C-4BA0-473C-B399-858EC45E7D07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ACB74F49-2707-4E21-89DB-B6970D199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2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398C-4BA0-473C-B399-858EC45E7D07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E34A4CBB-3431-4BC4-84DF-E0442F489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248" y="4618037"/>
            <a:ext cx="5681980" cy="42248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1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398C-4BA0-473C-B399-858EC45E7D0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9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398C-4BA0-473C-B399-858EC45E7D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2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2254E-10F9-403A-A11C-3045AEBD9416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BE1797AA-AEAF-4807-9EB4-54A34A151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248" y="4584223"/>
            <a:ext cx="5681980" cy="42248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2254E-10F9-403A-A11C-3045AEBD9416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537E60B5-D683-489B-9439-49D36299B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76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DDE6C-F9CA-46F5-9570-3881F3ED0C02}" type="slidenum">
              <a:rPr lang="en-US" smtClean="0">
                <a:ea typeface="ＭＳ Ｐゴシック" pitchFamily="34" charset="-128"/>
              </a:rPr>
              <a:pPr>
                <a:defRPr/>
              </a:pPr>
              <a:t>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6AC6C71-0E3F-4EB2-B80E-EEEE8B928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99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0802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8687" indent="-303340" defTabSz="980802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13365" indent="-242673" defTabSz="980802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8709" indent="-242673" defTabSz="980802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84057" indent="-242673" defTabSz="980802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69401" indent="-242673" defTabSz="9808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54746" indent="-242673" defTabSz="9808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40092" indent="-242673" defTabSz="9808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25438" indent="-242673" defTabSz="9808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ECCD61-C64F-4186-A5F5-8CA7673FDF50}" type="slidenum">
              <a:rPr lang="en-US" sz="1200">
                <a:latin typeface="Arial" pitchFamily="34" charset="0"/>
              </a:rPr>
              <a:pPr/>
              <a:t>10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03C8496-5FD5-42FB-A233-CA684857B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1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B520-BED1-4A54-A9A7-10BDD6DC9681}" type="datetime1">
              <a:rPr lang="en-US" smtClean="0"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6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B12B-861F-4F37-849A-AD14DF17966F}" type="datetime1">
              <a:rPr lang="en-US" smtClean="0"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6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AB63-33C5-4A20-9AC7-A425E06DF7E3}" type="datetime1">
              <a:rPr lang="en-US" smtClean="0"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6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3843-98B9-5447-8ABE-2471A8FBDF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0"/>
          <p:cNvSpPr>
            <a:spLocks/>
          </p:cNvSpPr>
          <p:nvPr userDrawn="1"/>
        </p:nvSpPr>
        <p:spPr bwMode="auto">
          <a:xfrm>
            <a:off x="6350" y="-9525"/>
            <a:ext cx="9156700" cy="6858000"/>
          </a:xfrm>
          <a:prstGeom prst="rect">
            <a:avLst/>
          </a:prstGeom>
          <a:gradFill rotWithShape="0">
            <a:gsLst>
              <a:gs pos="0">
                <a:srgbClr val="0092D2"/>
              </a:gs>
              <a:gs pos="100000">
                <a:srgbClr val="15609E"/>
              </a:gs>
            </a:gsLst>
            <a:path path="rect">
              <a:fillToRect l="50000" t="50000" r="50000" b="50000"/>
            </a:path>
          </a:gra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282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F74A-C15C-4D79-94AD-D1C5BC577937}" type="datetime1">
              <a:rPr lang="en-US" smtClean="0"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8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05D4-6ED3-46CF-8403-225081BC6D4C}" type="datetime1">
              <a:rPr lang="en-US" smtClean="0"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9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56CC-C560-4D20-9711-41AEB0B138B5}" type="datetime1">
              <a:rPr lang="en-US" smtClean="0"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8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E0B9-CA6E-4AFA-974A-3E6A0D987A71}" type="datetime1">
              <a:rPr lang="en-US" smtClean="0"/>
              <a:t>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0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7138-ACDB-4C2C-A579-1197D439A561}" type="datetime1">
              <a:rPr lang="en-US" smtClean="0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2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27D7-3046-4A4E-A5DE-7AFDF23AD0DC}" type="datetime1">
              <a:rPr lang="en-US" smtClean="0"/>
              <a:t>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0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A3B3-DD52-40C1-A5BA-A09CAE69B573}" type="datetime1">
              <a:rPr lang="en-US" smtClean="0"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4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8E28-F2B0-4F9A-81B0-43DFEB188C34}" type="datetime1">
              <a:rPr lang="en-US" smtClean="0"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49134-FE07-48A8-85A7-CA8C8FC1E280}" type="datetime1">
              <a:rPr lang="en-US" smtClean="0"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087A7-54D1-4567-AA63-58F7C87F0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5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2.emf"/><Relationship Id="rId7" Type="http://schemas.openxmlformats.org/officeDocument/2006/relationships/image" Target="../media/image2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8.png"/><Relationship Id="rId4" Type="http://schemas.openxmlformats.org/officeDocument/2006/relationships/image" Target="../media/image13.emf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sarah@chaphub.org" TargetMode="External"/><Relationship Id="rId3" Type="http://schemas.openxmlformats.org/officeDocument/2006/relationships/hyperlink" Target="http://link.springer.com/article/10.1007/s10995-014-1554-4" TargetMode="External"/><Relationship Id="rId7" Type="http://schemas.openxmlformats.org/officeDocument/2006/relationships/hyperlink" Target="http://www.amchp.org/programsandtopics/BestPractices/InnovationStation/ISDocs/Pathways%20Community%20HUB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qualityforum.org/Publications/2014/08/Priority_Setting_for_Healthcare_Performance_Measurement__Addressing_Performance_Measure_Gaps_in_Care_Coordination.aspx" TargetMode="External"/><Relationship Id="rId5" Type="http://schemas.openxmlformats.org/officeDocument/2006/relationships/hyperlink" Target="https://pchcp.rockvilleinstitute.org/" TargetMode="External"/><Relationship Id="rId10" Type="http://schemas.openxmlformats.org/officeDocument/2006/relationships/hyperlink" Target="http://www.chap-ohio.com/" TargetMode="External"/><Relationship Id="rId4" Type="http://schemas.openxmlformats.org/officeDocument/2006/relationships/hyperlink" Target="https://innovations.ahrq.gov/sites/default/files/Guides/CommunityHubManual.pdf" TargetMode="External"/><Relationship Id="rId9" Type="http://schemas.openxmlformats.org/officeDocument/2006/relationships/hyperlink" Target="mailto:mark@chaphub.or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jpeg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40408C-4AA8-459C-BC05-E951245B65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Times New Roman" panose="02020603050405020304" pitchFamily="18" charset="0"/>
              </a:rPr>
              <a:t>Pathways Community HUB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62A726-5160-4F47-B19B-E4326824D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4105276"/>
            <a:ext cx="6858000" cy="16557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Open Sans"/>
                <a:ea typeface="+mj-ea"/>
                <a:cs typeface="Open Sans"/>
              </a:rPr>
              <a:t>Mark Redding</a:t>
            </a:r>
          </a:p>
          <a:p>
            <a:r>
              <a:rPr lang="en-US" sz="2000" dirty="0"/>
              <a:t>Akron Children's Hospital Population Health Research</a:t>
            </a:r>
          </a:p>
          <a:p>
            <a:r>
              <a:rPr lang="en-US" sz="2000" dirty="0"/>
              <a:t>Pathways Community HUB Institute, Quality Improvement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AB86FB-5E6E-4B4B-BE7F-F5FA4E9C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6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3"/>
          <p:cNvSpPr>
            <a:spLocks noChangeShapeType="1"/>
          </p:cNvSpPr>
          <p:nvPr/>
        </p:nvSpPr>
        <p:spPr bwMode="auto">
          <a:xfrm flipV="1">
            <a:off x="2971800" y="1981200"/>
            <a:ext cx="7620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 flipV="1">
            <a:off x="2269671" y="1981199"/>
            <a:ext cx="1387929" cy="8246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2743200" y="2971800"/>
            <a:ext cx="4572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8" name="AutoShape 9"/>
          <p:cNvSpPr>
            <a:spLocks noChangeArrowheads="1"/>
          </p:cNvSpPr>
          <p:nvPr/>
        </p:nvSpPr>
        <p:spPr bwMode="auto">
          <a:xfrm>
            <a:off x="4980214" y="2965444"/>
            <a:ext cx="457200" cy="4572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9" name="AutoShape 10"/>
          <p:cNvSpPr>
            <a:spLocks noChangeArrowheads="1"/>
          </p:cNvSpPr>
          <p:nvPr/>
        </p:nvSpPr>
        <p:spPr bwMode="auto">
          <a:xfrm>
            <a:off x="1431471" y="1936301"/>
            <a:ext cx="4572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0" name="AutoShape 11"/>
          <p:cNvSpPr>
            <a:spLocks noChangeArrowheads="1"/>
          </p:cNvSpPr>
          <p:nvPr/>
        </p:nvSpPr>
        <p:spPr bwMode="auto">
          <a:xfrm>
            <a:off x="5715000" y="2286000"/>
            <a:ext cx="457200" cy="457200"/>
          </a:xfrm>
          <a:prstGeom prst="plus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 flipV="1">
            <a:off x="1866900" y="1905000"/>
            <a:ext cx="1714500" cy="2775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>
            <a:off x="3962400" y="1992086"/>
            <a:ext cx="1017814" cy="9797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3810000" y="2057399"/>
            <a:ext cx="23670" cy="100436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5" name="Line 16"/>
          <p:cNvSpPr>
            <a:spLocks noChangeShapeType="1"/>
          </p:cNvSpPr>
          <p:nvPr/>
        </p:nvSpPr>
        <p:spPr bwMode="auto">
          <a:xfrm>
            <a:off x="3962400" y="1905000"/>
            <a:ext cx="175260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3" name="Oval 4"/>
          <p:cNvSpPr>
            <a:spLocks noChangeArrowheads="1"/>
          </p:cNvSpPr>
          <p:nvPr/>
        </p:nvSpPr>
        <p:spPr bwMode="auto">
          <a:xfrm>
            <a:off x="3513630" y="1446691"/>
            <a:ext cx="640080" cy="6400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450784"/>
            <a:ext cx="21336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HUB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15431" y="1281781"/>
            <a:ext cx="474738" cy="29750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887029" y="2534557"/>
            <a:ext cx="190500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cs typeface="Arial" panose="020B0604020202020204" pitchFamily="34" charset="0"/>
              </a:rPr>
              <a:t>Care coordination</a:t>
            </a:r>
          </a:p>
          <a:p>
            <a:pPr algn="ctr"/>
            <a:r>
              <a:rPr lang="en-US" sz="1600" b="1" dirty="0">
                <a:cs typeface="Arial" panose="020B0604020202020204" pitchFamily="34" charset="0"/>
              </a:rPr>
              <a:t> agencies</a:t>
            </a:r>
          </a:p>
        </p:txBody>
      </p:sp>
      <p:cxnSp>
        <p:nvCxnSpPr>
          <p:cNvPr id="73" name="Straight Arrow Connector 72"/>
          <p:cNvCxnSpPr>
            <a:stCxn id="72" idx="1"/>
            <a:endCxn id="15370" idx="3"/>
          </p:cNvCxnSpPr>
          <p:nvPr/>
        </p:nvCxnSpPr>
        <p:spPr>
          <a:xfrm flipH="1" flipV="1">
            <a:off x="6172200" y="2514600"/>
            <a:ext cx="714829" cy="31234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cxnSpLocks/>
            <a:endCxn id="15368" idx="3"/>
          </p:cNvCxnSpPr>
          <p:nvPr/>
        </p:nvCxnSpPr>
        <p:spPr>
          <a:xfrm flipH="1">
            <a:off x="5437414" y="2971800"/>
            <a:ext cx="1449615" cy="22224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FDF5-85A5-46D6-9B2A-B00BA8CD344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H="1">
            <a:off x="2055705" y="3089797"/>
            <a:ext cx="63152" cy="926930"/>
          </a:xfrm>
          <a:prstGeom prst="line">
            <a:avLst/>
          </a:prstGeom>
          <a:noFill/>
          <a:ln w="79375">
            <a:solidFill>
              <a:srgbClr val="5F5F5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Isosceles Triangle 2"/>
          <p:cNvSpPr/>
          <p:nvPr/>
        </p:nvSpPr>
        <p:spPr>
          <a:xfrm>
            <a:off x="1952171" y="2605435"/>
            <a:ext cx="457200" cy="457200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83090"/>
            <a:ext cx="68809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66" y="4091704"/>
            <a:ext cx="610629" cy="1371600"/>
          </a:xfrm>
          <a:prstGeom prst="rect">
            <a:avLst/>
          </a:prstGeom>
        </p:spPr>
      </p:pic>
      <p:sp>
        <p:nvSpPr>
          <p:cNvPr id="32" name="Line 8"/>
          <p:cNvSpPr>
            <a:spLocks noChangeShapeType="1"/>
          </p:cNvSpPr>
          <p:nvPr/>
        </p:nvSpPr>
        <p:spPr bwMode="auto">
          <a:xfrm flipH="1" flipV="1">
            <a:off x="955508" y="4495800"/>
            <a:ext cx="742662" cy="0"/>
          </a:xfrm>
          <a:prstGeom prst="line">
            <a:avLst/>
          </a:prstGeom>
          <a:noFill/>
          <a:ln w="79375">
            <a:solidFill>
              <a:srgbClr val="5F5F5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egular Pentagon 6"/>
          <p:cNvSpPr/>
          <p:nvPr/>
        </p:nvSpPr>
        <p:spPr>
          <a:xfrm>
            <a:off x="3583024" y="3061761"/>
            <a:ext cx="548640" cy="54864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31471" y="5526018"/>
            <a:ext cx="199373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eorgia" pitchFamily="18" charset="0"/>
              </a:rPr>
              <a:t>Community Care Coordinator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633739"/>
            <a:ext cx="9928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4204393"/>
            <a:ext cx="4251321" cy="166199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A comprehensive approach requires a community network</a:t>
            </a:r>
          </a:p>
        </p:txBody>
      </p:sp>
    </p:spTree>
    <p:extLst>
      <p:ext uri="{BB962C8B-B14F-4D97-AF65-F5344CB8AC3E}">
        <p14:creationId xmlns:p14="http://schemas.microsoft.com/office/powerpoint/2010/main" val="172604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8600" y="4953000"/>
          <a:ext cx="2846070" cy="1621790"/>
        </p:xfrm>
        <a:graphic>
          <a:graphicData uri="http://schemas.openxmlformats.org/drawingml/2006/table">
            <a:tbl>
              <a:tblPr/>
              <a:tblGrid>
                <a:gridCol w="424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Marlett"/>
                        </a:rPr>
                        <a:t>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Do you need a primary medical provider?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  <a:sym typeface="Marlett"/>
                        </a:rPr>
                        <a:t>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Do you need health Insurance?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  <a:sym typeface="Marlett"/>
                        </a:rPr>
                        <a:t>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Do you smoke cigarettes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Marlett"/>
                        </a:rPr>
                        <a:t></a:t>
                      </a:r>
                      <a:endParaRPr lang="en-US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Do you need  food or clothing?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73" name="Rectangle 1"/>
          <p:cNvSpPr>
            <a:spLocks noChangeArrowheads="1"/>
          </p:cNvSpPr>
          <p:nvPr/>
        </p:nvSpPr>
        <p:spPr bwMode="auto">
          <a:xfrm>
            <a:off x="228600" y="3788594"/>
            <a:ext cx="253365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endParaRPr lang="en-US" sz="1400" b="1" dirty="0"/>
          </a:p>
          <a:p>
            <a:pPr eaLnBrk="0" hangingPunct="0"/>
            <a:endParaRPr lang="en-US" sz="1400" b="1" dirty="0"/>
          </a:p>
          <a:p>
            <a:pPr eaLnBrk="0" hangingPunct="0"/>
            <a:endParaRPr lang="en-US" sz="1400" b="1" dirty="0"/>
          </a:p>
          <a:p>
            <a:pPr eaLnBrk="0" hangingPunct="0"/>
            <a:endParaRPr lang="en-US" sz="1100" dirty="0"/>
          </a:p>
          <a:p>
            <a:pPr eaLnBrk="0" hangingPunct="0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Yes      No     Question	</a:t>
            </a:r>
          </a:p>
          <a:p>
            <a:pPr eaLnBrk="0" hangingPunct="0"/>
            <a:endParaRPr lang="en-US" dirty="0"/>
          </a:p>
        </p:txBody>
      </p:sp>
      <p:sp>
        <p:nvSpPr>
          <p:cNvPr id="2075" name="Right Arrow 5"/>
          <p:cNvSpPr>
            <a:spLocks noChangeArrowheads="1"/>
          </p:cNvSpPr>
          <p:nvPr/>
        </p:nvSpPr>
        <p:spPr bwMode="auto">
          <a:xfrm>
            <a:off x="2362200" y="2590800"/>
            <a:ext cx="838200" cy="6858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076" name="Text Box 9"/>
          <p:cNvSpPr txBox="1">
            <a:spLocks noChangeArrowheads="1"/>
          </p:cNvSpPr>
          <p:nvPr/>
        </p:nvSpPr>
        <p:spPr bwMode="auto">
          <a:xfrm>
            <a:off x="3771900" y="3808412"/>
            <a:ext cx="1752600" cy="3825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Initiation Step</a:t>
            </a:r>
          </a:p>
        </p:txBody>
      </p:sp>
      <p:sp>
        <p:nvSpPr>
          <p:cNvPr id="2077" name="Line 10"/>
          <p:cNvSpPr>
            <a:spLocks noChangeShapeType="1"/>
          </p:cNvSpPr>
          <p:nvPr/>
        </p:nvSpPr>
        <p:spPr bwMode="auto">
          <a:xfrm>
            <a:off x="4655127" y="4191000"/>
            <a:ext cx="0" cy="3659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8" name="Text Box 11"/>
          <p:cNvSpPr txBox="1">
            <a:spLocks noChangeArrowheads="1"/>
          </p:cNvSpPr>
          <p:nvPr/>
        </p:nvSpPr>
        <p:spPr bwMode="auto">
          <a:xfrm>
            <a:off x="3810000" y="4556919"/>
            <a:ext cx="1752600" cy="3079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Action Step</a:t>
            </a:r>
          </a:p>
        </p:txBody>
      </p:sp>
      <p:sp>
        <p:nvSpPr>
          <p:cNvPr id="2080" name="Text Box 13"/>
          <p:cNvSpPr txBox="1">
            <a:spLocks noChangeArrowheads="1"/>
          </p:cNvSpPr>
          <p:nvPr/>
        </p:nvSpPr>
        <p:spPr bwMode="auto">
          <a:xfrm>
            <a:off x="3810000" y="5235529"/>
            <a:ext cx="1752600" cy="30777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Action Step</a:t>
            </a:r>
          </a:p>
        </p:txBody>
      </p:sp>
      <p:sp>
        <p:nvSpPr>
          <p:cNvPr id="2081" name="Line 14"/>
          <p:cNvSpPr>
            <a:spLocks noChangeShapeType="1"/>
          </p:cNvSpPr>
          <p:nvPr/>
        </p:nvSpPr>
        <p:spPr bwMode="auto">
          <a:xfrm flipH="1">
            <a:off x="4686300" y="5543306"/>
            <a:ext cx="0" cy="4002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2" name="Text Box 15"/>
          <p:cNvSpPr txBox="1">
            <a:spLocks noChangeArrowheads="1"/>
          </p:cNvSpPr>
          <p:nvPr/>
        </p:nvSpPr>
        <p:spPr bwMode="auto">
          <a:xfrm>
            <a:off x="3810000" y="5936672"/>
            <a:ext cx="1752600" cy="64633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Completion Step</a:t>
            </a:r>
          </a:p>
        </p:txBody>
      </p:sp>
      <p:sp>
        <p:nvSpPr>
          <p:cNvPr id="2083" name="Text Box 16"/>
          <p:cNvSpPr txBox="1">
            <a:spLocks noChangeArrowheads="1"/>
          </p:cNvSpPr>
          <p:nvPr/>
        </p:nvSpPr>
        <p:spPr bwMode="auto">
          <a:xfrm>
            <a:off x="3346146" y="1862554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Georgia" pitchFamily="18" charset="0"/>
              </a:rPr>
              <a:t>Assign Pathways</a:t>
            </a:r>
          </a:p>
        </p:txBody>
      </p:sp>
      <p:cxnSp>
        <p:nvCxnSpPr>
          <p:cNvPr id="2084" name="Straight Connector 15"/>
          <p:cNvCxnSpPr>
            <a:cxnSpLocks noChangeShapeType="1"/>
          </p:cNvCxnSpPr>
          <p:nvPr/>
        </p:nvCxnSpPr>
        <p:spPr bwMode="auto">
          <a:xfrm rot="5400000">
            <a:off x="1295400" y="4495800"/>
            <a:ext cx="411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5" name="Straight Connector 16"/>
          <p:cNvCxnSpPr>
            <a:cxnSpLocks noChangeShapeType="1"/>
          </p:cNvCxnSpPr>
          <p:nvPr/>
        </p:nvCxnSpPr>
        <p:spPr bwMode="auto">
          <a:xfrm rot="5400000">
            <a:off x="3733800" y="4556919"/>
            <a:ext cx="411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5867400" y="3038727"/>
          <a:ext cx="3238502" cy="12839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01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600" b="1" dirty="0"/>
                        <a:t>Name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100" dirty="0"/>
                        <a:t>Medical Home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100" dirty="0"/>
                        <a:t>Pregnancy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100" dirty="0"/>
                        <a:t>Social</a:t>
                      </a:r>
                      <a:r>
                        <a:rPr lang="en-US" sz="1100" baseline="0" dirty="0"/>
                        <a:t> Service</a:t>
                      </a:r>
                      <a:endParaRPr lang="en-US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CHW</a:t>
                      </a:r>
                      <a:r>
                        <a:rPr lang="en-US" sz="1200" baseline="0" dirty="0"/>
                        <a:t> 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10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CHW</a:t>
                      </a:r>
                      <a:r>
                        <a:rPr lang="en-US" sz="1200" baseline="0" dirty="0"/>
                        <a:t> B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3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4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CHW</a:t>
                      </a:r>
                      <a:r>
                        <a:rPr lang="en-US" sz="1200" baseline="0" dirty="0"/>
                        <a:t> C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9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15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18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5867400" y="4783993"/>
          <a:ext cx="3276599" cy="14348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3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600" b="1" dirty="0"/>
                        <a:t>Site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100" dirty="0"/>
                        <a:t>Medical</a:t>
                      </a:r>
                      <a:r>
                        <a:rPr lang="en-US" sz="1100" baseline="0" dirty="0"/>
                        <a:t> Home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100" dirty="0"/>
                        <a:t>Pregnancy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100" dirty="0"/>
                        <a:t>Social</a:t>
                      </a:r>
                      <a:r>
                        <a:rPr lang="en-US" sz="1100" baseline="0" dirty="0"/>
                        <a:t> Service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5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Agency</a:t>
                      </a:r>
                      <a:r>
                        <a:rPr lang="en-US" sz="1200" baseline="0" dirty="0"/>
                        <a:t> 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50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25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22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5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Agency</a:t>
                      </a:r>
                      <a:r>
                        <a:rPr lang="en-US" sz="1200" baseline="0" dirty="0"/>
                        <a:t> B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64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17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35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8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Agency</a:t>
                      </a:r>
                      <a:r>
                        <a:rPr lang="en-US" sz="1200" baseline="0" dirty="0"/>
                        <a:t> C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40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32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en-US" sz="1200" dirty="0"/>
                        <a:t>19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32" name="Text Box 16"/>
          <p:cNvSpPr txBox="1">
            <a:spLocks noChangeArrowheads="1"/>
          </p:cNvSpPr>
          <p:nvPr/>
        </p:nvSpPr>
        <p:spPr bwMode="auto">
          <a:xfrm>
            <a:off x="145746" y="1124424"/>
            <a:ext cx="3200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Georgia" pitchFamily="18" charset="0"/>
              </a:rPr>
              <a:t>Engagement of at risk client – Assess Risk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Georgia" pitchFamily="18" charset="0"/>
              </a:rPr>
              <a:t>Initial Checklist – Captures Comprehensive Risk Issues</a:t>
            </a:r>
          </a:p>
        </p:txBody>
      </p:sp>
      <p:sp>
        <p:nvSpPr>
          <p:cNvPr id="2133" name="Text Box 16"/>
          <p:cNvSpPr txBox="1">
            <a:spLocks noChangeArrowheads="1"/>
          </p:cNvSpPr>
          <p:nvPr/>
        </p:nvSpPr>
        <p:spPr bwMode="auto">
          <a:xfrm>
            <a:off x="5867400" y="1076325"/>
            <a:ext cx="3276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Georgia" pitchFamily="18" charset="0"/>
              </a:rPr>
              <a:t>Track/Measure</a:t>
            </a:r>
            <a:br>
              <a:rPr lang="en-US" sz="2000" b="1" dirty="0">
                <a:latin typeface="Georgia" pitchFamily="18" charset="0"/>
              </a:rPr>
            </a:br>
            <a:r>
              <a:rPr lang="en-US" sz="2000" b="1" dirty="0">
                <a:latin typeface="Georgia" pitchFamily="18" charset="0"/>
              </a:rPr>
              <a:t>Risk Factors Addressed</a:t>
            </a:r>
            <a:br>
              <a:rPr lang="en-US" sz="2000" b="1" dirty="0">
                <a:latin typeface="Georgia" pitchFamily="18" charset="0"/>
              </a:rPr>
            </a:br>
            <a:r>
              <a:rPr lang="en-US" sz="2000" b="1" dirty="0">
                <a:latin typeface="Georgia" pitchFamily="18" charset="0"/>
              </a:rPr>
              <a:t>(Connections to Care)</a:t>
            </a:r>
            <a:br>
              <a:rPr lang="en-US" sz="2000" b="1" dirty="0">
                <a:latin typeface="Georgia" pitchFamily="18" charset="0"/>
              </a:rPr>
            </a:br>
            <a:r>
              <a:rPr lang="en-US" sz="2000" b="1" dirty="0">
                <a:latin typeface="Georgia" pitchFamily="18" charset="0"/>
              </a:rPr>
              <a:t>   </a:t>
            </a:r>
            <a:r>
              <a:rPr lang="en-US" sz="2000" dirty="0">
                <a:latin typeface="Georgia" pitchFamily="18" charset="0"/>
              </a:rPr>
              <a:t>By: Care Coordinator</a:t>
            </a:r>
            <a:br>
              <a:rPr lang="en-US" sz="2000" dirty="0">
                <a:latin typeface="Georgia" pitchFamily="18" charset="0"/>
              </a:rPr>
            </a:br>
            <a:r>
              <a:rPr lang="en-US" sz="2000" dirty="0">
                <a:latin typeface="Georgia" pitchFamily="18" charset="0"/>
              </a:rPr>
              <a:t>           Agency</a:t>
            </a:r>
            <a:br>
              <a:rPr lang="en-US" sz="2000" dirty="0">
                <a:latin typeface="Georgia" pitchFamily="18" charset="0"/>
              </a:rPr>
            </a:br>
            <a:r>
              <a:rPr lang="en-US" sz="2000" dirty="0">
                <a:latin typeface="Georgia" pitchFamily="18" charset="0"/>
              </a:rPr>
              <a:t>           Region</a:t>
            </a:r>
          </a:p>
        </p:txBody>
      </p:sp>
      <p:sp>
        <p:nvSpPr>
          <p:cNvPr id="2134" name="Right Arrow 22"/>
          <p:cNvSpPr>
            <a:spLocks noChangeArrowheads="1"/>
          </p:cNvSpPr>
          <p:nvPr/>
        </p:nvSpPr>
        <p:spPr bwMode="auto">
          <a:xfrm>
            <a:off x="4267200" y="2590800"/>
            <a:ext cx="838200" cy="6858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dirty="0"/>
          </a:p>
        </p:txBody>
      </p:sp>
      <p:sp>
        <p:nvSpPr>
          <p:cNvPr id="2135" name="TextBox 23"/>
          <p:cNvSpPr txBox="1">
            <a:spLocks noChangeArrowheads="1"/>
          </p:cNvSpPr>
          <p:nvPr/>
        </p:nvSpPr>
        <p:spPr bwMode="auto">
          <a:xfrm>
            <a:off x="-20782" y="-19056"/>
            <a:ext cx="9144000" cy="9233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>
                <a:solidFill>
                  <a:srgbClr val="0033CC"/>
                </a:solidFill>
              </a:rPr>
              <a:t>  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Pathways Community HUB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4686300" y="4869610"/>
            <a:ext cx="0" cy="3659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2" name="Picture 6" descr="BD00003_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0" y="2667000"/>
            <a:ext cx="897944" cy="184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Mark\AppData\Local\Microsoft\Windows\Temporary Internet Files\Content.IE5\ZIGRJ5RD\MC90001456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66" y="2590800"/>
            <a:ext cx="771034" cy="18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470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2"/>
          <p:cNvSpPr>
            <a:spLocks/>
          </p:cNvSpPr>
          <p:nvPr/>
        </p:nvSpPr>
        <p:spPr bwMode="auto">
          <a:xfrm>
            <a:off x="1600200" y="1066800"/>
            <a:ext cx="304800" cy="2209800"/>
          </a:xfrm>
          <a:prstGeom prst="leftBrace">
            <a:avLst>
              <a:gd name="adj1" fmla="val 58336"/>
              <a:gd name="adj2" fmla="val 4444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b="1" dirty="0"/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0" y="1715869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Georgia" pitchFamily="18" charset="0"/>
              </a:rPr>
              <a:t>Risk Factor Identified</a:t>
            </a:r>
          </a:p>
        </p:txBody>
      </p:sp>
      <p:sp>
        <p:nvSpPr>
          <p:cNvPr id="119812" name="AutoShape 4"/>
          <p:cNvSpPr>
            <a:spLocks/>
          </p:cNvSpPr>
          <p:nvPr/>
        </p:nvSpPr>
        <p:spPr bwMode="auto">
          <a:xfrm>
            <a:off x="1524000" y="3733800"/>
            <a:ext cx="381000" cy="914400"/>
          </a:xfrm>
          <a:prstGeom prst="leftBrace">
            <a:avLst>
              <a:gd name="adj1" fmla="val 24200"/>
              <a:gd name="adj2" fmla="val 4444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2400" b="1" dirty="0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76200" y="3657600"/>
            <a:ext cx="1600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Georgia" pitchFamily="18" charset="0"/>
              </a:rPr>
              <a:t>Evidence based Intervention</a:t>
            </a:r>
          </a:p>
        </p:txBody>
      </p:sp>
      <p:sp>
        <p:nvSpPr>
          <p:cNvPr id="119814" name="AutoShape 6"/>
          <p:cNvSpPr>
            <a:spLocks/>
          </p:cNvSpPr>
          <p:nvPr/>
        </p:nvSpPr>
        <p:spPr bwMode="auto">
          <a:xfrm>
            <a:off x="1600200" y="4953000"/>
            <a:ext cx="304800" cy="1219200"/>
          </a:xfrm>
          <a:prstGeom prst="leftBrace">
            <a:avLst>
              <a:gd name="adj1" fmla="val 41667"/>
              <a:gd name="adj2" fmla="val 4444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b="1" dirty="0"/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152400" y="5013573"/>
            <a:ext cx="16002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Georgia" pitchFamily="18" charset="0"/>
              </a:rPr>
              <a:t> </a:t>
            </a:r>
            <a:r>
              <a:rPr lang="en-US" b="1" dirty="0">
                <a:latin typeface="Georgia" pitchFamily="18" charset="0"/>
              </a:rPr>
              <a:t>Outcome</a:t>
            </a:r>
            <a:r>
              <a:rPr lang="en-US" dirty="0">
                <a:latin typeface="Georgia" pitchFamily="18" charset="0"/>
              </a:rPr>
              <a:t/>
            </a:r>
            <a:br>
              <a:rPr lang="en-US" dirty="0">
                <a:latin typeface="Georgia" pitchFamily="18" charset="0"/>
              </a:rPr>
            </a:br>
            <a:r>
              <a:rPr lang="en-US" dirty="0">
                <a:latin typeface="Georgia" pitchFamily="18" charset="0"/>
              </a:rPr>
              <a:t>Risk Factor Confirmed  Addressed</a:t>
            </a:r>
          </a:p>
          <a:p>
            <a:pPr algn="ctr">
              <a:spcBef>
                <a:spcPct val="50000"/>
              </a:spcBef>
            </a:pPr>
            <a:endParaRPr lang="en-US" dirty="0">
              <a:latin typeface="Georgia" pitchFamily="18" charset="0"/>
            </a:endParaRPr>
          </a:p>
        </p:txBody>
      </p:sp>
      <p:sp>
        <p:nvSpPr>
          <p:cNvPr id="119817" name="AutoShape 9"/>
          <p:cNvSpPr>
            <a:spLocks/>
          </p:cNvSpPr>
          <p:nvPr/>
        </p:nvSpPr>
        <p:spPr bwMode="auto">
          <a:xfrm>
            <a:off x="6553200" y="4953000"/>
            <a:ext cx="381000" cy="1219200"/>
          </a:xfrm>
          <a:prstGeom prst="rightBrace">
            <a:avLst>
              <a:gd name="adj1" fmla="val 28326"/>
              <a:gd name="adj2" fmla="val 48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graphicFrame>
        <p:nvGraphicFramePr>
          <p:cNvPr id="1026" name="Object 1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6195590"/>
              </p:ext>
            </p:extLst>
          </p:nvPr>
        </p:nvGraphicFramePr>
        <p:xfrm>
          <a:off x="2133600" y="533400"/>
          <a:ext cx="4902200" cy="596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Document" r:id="rId4" imgW="5952018" imgH="7219441" progId="Word.Document.8">
                  <p:embed/>
                </p:oleObj>
              </mc:Choice>
              <mc:Fallback>
                <p:oleObj name="Document" r:id="rId4" imgW="5952018" imgH="72194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33400"/>
                        <a:ext cx="4902200" cy="596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1" name="Picture 87" descr="Image result for image dollar sig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52600"/>
            <a:ext cx="1419999" cy="14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080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  <p:bldP spid="119811" grpId="0"/>
      <p:bldP spid="119812" grpId="0" animBg="1"/>
      <p:bldP spid="119813" grpId="0"/>
      <p:bldP spid="119814" grpId="0" animBg="1"/>
      <p:bldP spid="119815" grpId="0"/>
      <p:bldP spid="1198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0E76354-C060-4F4C-A852-3287D7EA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17B62164-6AF6-4F8C-8AFE-75B7B751DA11}"/>
              </a:ext>
            </a:extLst>
          </p:cNvPr>
          <p:cNvSpPr>
            <a:spLocks/>
          </p:cNvSpPr>
          <p:nvPr/>
        </p:nvSpPr>
        <p:spPr bwMode="auto">
          <a:xfrm>
            <a:off x="-223838" y="304800"/>
            <a:ext cx="9155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marL="419100" algn="ctr" fontAlgn="base">
              <a:lnSpc>
                <a:spcPct val="60000"/>
              </a:lnSpc>
              <a:spcBef>
                <a:spcPts val="120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  <a:latin typeface="Franklin Gothic Medium" panose="020B0603020102020204" pitchFamily="34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CB00A40-0123-4D81-BB51-AEF90A51C7B3}"/>
              </a:ext>
            </a:extLst>
          </p:cNvPr>
          <p:cNvSpPr/>
          <p:nvPr/>
        </p:nvSpPr>
        <p:spPr bwMode="auto">
          <a:xfrm>
            <a:off x="789212" y="816440"/>
            <a:ext cx="943430" cy="94343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674A91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90FFA13-C28A-4235-855B-E3186EBE6B9C}"/>
              </a:ext>
            </a:extLst>
          </p:cNvPr>
          <p:cNvSpPr/>
          <p:nvPr/>
        </p:nvSpPr>
        <p:spPr bwMode="auto">
          <a:xfrm>
            <a:off x="915907" y="963772"/>
            <a:ext cx="703943" cy="703943"/>
          </a:xfrm>
          <a:prstGeom prst="ellipse">
            <a:avLst/>
          </a:prstGeom>
          <a:solidFill>
            <a:srgbClr val="674A9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FEB0A4B-40C4-499B-B0D4-E7F2B2E616B1}"/>
              </a:ext>
            </a:extLst>
          </p:cNvPr>
          <p:cNvSpPr/>
          <p:nvPr/>
        </p:nvSpPr>
        <p:spPr bwMode="auto">
          <a:xfrm>
            <a:off x="2503710" y="816440"/>
            <a:ext cx="943430" cy="943430"/>
          </a:xfrm>
          <a:prstGeom prst="ellipse">
            <a:avLst/>
          </a:prstGeom>
          <a:noFill/>
          <a:ln w="57150" cap="flat" cmpd="sng" algn="ctr">
            <a:solidFill>
              <a:srgbClr val="6AAE4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9DE7898-5F26-403B-90A2-E51A0632184D}"/>
              </a:ext>
            </a:extLst>
          </p:cNvPr>
          <p:cNvSpPr/>
          <p:nvPr/>
        </p:nvSpPr>
        <p:spPr bwMode="auto">
          <a:xfrm>
            <a:off x="2638079" y="953122"/>
            <a:ext cx="703943" cy="703943"/>
          </a:xfrm>
          <a:prstGeom prst="ellipse">
            <a:avLst/>
          </a:prstGeom>
          <a:solidFill>
            <a:srgbClr val="6AAE4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178A4A8-C021-4F44-B580-01EF691F0744}"/>
              </a:ext>
            </a:extLst>
          </p:cNvPr>
          <p:cNvSpPr/>
          <p:nvPr/>
        </p:nvSpPr>
        <p:spPr bwMode="auto">
          <a:xfrm>
            <a:off x="4207232" y="803783"/>
            <a:ext cx="943430" cy="943430"/>
          </a:xfrm>
          <a:prstGeom prst="ellipse">
            <a:avLst/>
          </a:prstGeom>
          <a:noFill/>
          <a:ln w="57150" cap="flat" cmpd="sng" algn="ctr">
            <a:solidFill>
              <a:srgbClr val="FAB23B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B94DD6A-DD1D-4AC4-93BF-1EFC6E421EC7}"/>
              </a:ext>
            </a:extLst>
          </p:cNvPr>
          <p:cNvSpPr/>
          <p:nvPr/>
        </p:nvSpPr>
        <p:spPr bwMode="auto">
          <a:xfrm>
            <a:off x="4338243" y="912393"/>
            <a:ext cx="703943" cy="703943"/>
          </a:xfrm>
          <a:prstGeom prst="ellipse">
            <a:avLst/>
          </a:prstGeom>
          <a:solidFill>
            <a:srgbClr val="FAB23B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1C72FF5-7CDC-466A-8A40-FECDEADE3740}"/>
              </a:ext>
            </a:extLst>
          </p:cNvPr>
          <p:cNvSpPr/>
          <p:nvPr/>
        </p:nvSpPr>
        <p:spPr bwMode="auto">
          <a:xfrm>
            <a:off x="5929300" y="836090"/>
            <a:ext cx="943430" cy="943430"/>
          </a:xfrm>
          <a:prstGeom prst="ellipse">
            <a:avLst/>
          </a:prstGeom>
          <a:noFill/>
          <a:ln w="57150" cap="flat" cmpd="sng" algn="ctr">
            <a:solidFill>
              <a:srgbClr val="47BBD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6F19E8F-AD5A-419F-BB85-959BB2533E57}"/>
              </a:ext>
            </a:extLst>
          </p:cNvPr>
          <p:cNvSpPr/>
          <p:nvPr/>
        </p:nvSpPr>
        <p:spPr bwMode="auto">
          <a:xfrm>
            <a:off x="6077857" y="972457"/>
            <a:ext cx="703943" cy="703943"/>
          </a:xfrm>
          <a:prstGeom prst="ellipse">
            <a:avLst/>
          </a:prstGeom>
          <a:solidFill>
            <a:srgbClr val="47BBD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17AC637-654B-41B8-937C-75F765FF7BFC}"/>
              </a:ext>
            </a:extLst>
          </p:cNvPr>
          <p:cNvSpPr/>
          <p:nvPr/>
        </p:nvSpPr>
        <p:spPr bwMode="auto">
          <a:xfrm>
            <a:off x="7619995" y="816440"/>
            <a:ext cx="943430" cy="943430"/>
          </a:xfrm>
          <a:prstGeom prst="ellipse">
            <a:avLst/>
          </a:prstGeom>
          <a:noFill/>
          <a:ln w="57150" cap="flat" cmpd="sng" algn="ctr">
            <a:solidFill>
              <a:srgbClr val="E82C3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A288E05-CD42-4811-9D4C-3DE1583FC7D1}"/>
              </a:ext>
            </a:extLst>
          </p:cNvPr>
          <p:cNvSpPr/>
          <p:nvPr/>
        </p:nvSpPr>
        <p:spPr bwMode="auto">
          <a:xfrm>
            <a:off x="7739738" y="953121"/>
            <a:ext cx="703943" cy="703943"/>
          </a:xfrm>
          <a:prstGeom prst="ellipse">
            <a:avLst/>
          </a:prstGeom>
          <a:solidFill>
            <a:srgbClr val="E82C3E"/>
          </a:solidFill>
          <a:ln w="38100" cap="flat" cmpd="sng" algn="ctr">
            <a:solidFill>
              <a:srgbClr val="674A91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E96FE36-0B3F-407E-8DE3-5EF5CD831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741" y="893687"/>
            <a:ext cx="666417" cy="666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1666B8D-4AA0-4E11-95C3-CFECADEA2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512" y="969515"/>
            <a:ext cx="564816" cy="5648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243CF95-685B-41C9-9459-FBB6C70D7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00" y="973232"/>
            <a:ext cx="602247" cy="6022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DBAAC35-9394-42D8-84CB-15186FF8C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387" y="1008936"/>
            <a:ext cx="703943" cy="7039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1497E1E-DCF1-483A-9C6E-5A4708A0D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006" y="920276"/>
            <a:ext cx="612942" cy="61294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63636E74-F6D5-43B4-8EFA-BDD06DB67F60}"/>
              </a:ext>
            </a:extLst>
          </p:cNvPr>
          <p:cNvCxnSpPr>
            <a:cxnSpLocks/>
            <a:stCxn id="4" idx="5"/>
          </p:cNvCxnSpPr>
          <p:nvPr/>
        </p:nvCxnSpPr>
        <p:spPr bwMode="auto">
          <a:xfrm>
            <a:off x="1594480" y="1621708"/>
            <a:ext cx="2665653" cy="8027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97C77251-0999-4C34-BC59-E29585BE46F3}"/>
              </a:ext>
            </a:extLst>
          </p:cNvPr>
          <p:cNvCxnSpPr>
            <a:cxnSpLocks/>
            <a:stCxn id="6" idx="5"/>
          </p:cNvCxnSpPr>
          <p:nvPr/>
        </p:nvCxnSpPr>
        <p:spPr bwMode="auto">
          <a:xfrm>
            <a:off x="3308978" y="1621708"/>
            <a:ext cx="1002119" cy="6429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70B83F8A-3A14-4758-9954-C9CEF09B1AB1}"/>
              </a:ext>
            </a:extLst>
          </p:cNvPr>
          <p:cNvCxnSpPr>
            <a:cxnSpLocks/>
            <a:stCxn id="8" idx="4"/>
            <a:endCxn id="59" idx="0"/>
          </p:cNvCxnSpPr>
          <p:nvPr/>
        </p:nvCxnSpPr>
        <p:spPr bwMode="auto">
          <a:xfrm flipH="1">
            <a:off x="4635420" y="1747213"/>
            <a:ext cx="43527" cy="4695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2A6FD55C-087B-4076-A38B-D14E8C2C812D}"/>
              </a:ext>
            </a:extLst>
          </p:cNvPr>
          <p:cNvCxnSpPr>
            <a:cxnSpLocks/>
          </p:cNvCxnSpPr>
          <p:nvPr/>
        </p:nvCxnSpPr>
        <p:spPr bwMode="auto">
          <a:xfrm flipH="1">
            <a:off x="4969864" y="1621708"/>
            <a:ext cx="1101008" cy="6384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FE6172A0-678D-4F7C-ABB2-E7CB65C7B948}"/>
              </a:ext>
            </a:extLst>
          </p:cNvPr>
          <p:cNvCxnSpPr>
            <a:cxnSpLocks/>
          </p:cNvCxnSpPr>
          <p:nvPr/>
        </p:nvCxnSpPr>
        <p:spPr bwMode="auto">
          <a:xfrm flipH="1">
            <a:off x="5056520" y="1654407"/>
            <a:ext cx="2707923" cy="8149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7" name="Picture 26" descr="baby1.jpg">
            <a:extLst>
              <a:ext uri="{FF2B5EF4-FFF2-40B4-BE49-F238E27FC236}">
                <a16:creationId xmlns:a16="http://schemas.microsoft.com/office/drawing/2014/main" xmlns="" id="{27827B73-90DD-41BA-BD10-96635965BB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6"/>
          <a:stretch/>
        </p:blipFill>
        <p:spPr>
          <a:xfrm>
            <a:off x="810987" y="5562600"/>
            <a:ext cx="1295400" cy="1357472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C7F43ED-716C-4CFC-9929-850877FA17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9928" r="29174" b="2207"/>
          <a:stretch/>
        </p:blipFill>
        <p:spPr>
          <a:xfrm>
            <a:off x="2400300" y="5481199"/>
            <a:ext cx="1295400" cy="1264364"/>
          </a:xfrm>
          <a:prstGeom prst="ellipse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13BAF30-B502-444C-8992-8087AE9ED8C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t="-1078" r="19905" b="7136"/>
          <a:stretch/>
        </p:blipFill>
        <p:spPr>
          <a:xfrm>
            <a:off x="-34472" y="4161517"/>
            <a:ext cx="1295400" cy="1254125"/>
          </a:xfrm>
          <a:prstGeom prst="ellipse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9FD00AD-0E7C-4A50-B7B7-560D85836E7B}"/>
              </a:ext>
            </a:extLst>
          </p:cNvPr>
          <p:cNvSpPr/>
          <p:nvPr/>
        </p:nvSpPr>
        <p:spPr bwMode="auto">
          <a:xfrm>
            <a:off x="685800" y="5486400"/>
            <a:ext cx="1524000" cy="1524000"/>
          </a:xfrm>
          <a:prstGeom prst="ellipse">
            <a:avLst/>
          </a:prstGeom>
          <a:noFill/>
          <a:ln w="381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788E12C-84E1-4F72-8004-DD083AD5C4A3}"/>
              </a:ext>
            </a:extLst>
          </p:cNvPr>
          <p:cNvSpPr/>
          <p:nvPr/>
        </p:nvSpPr>
        <p:spPr bwMode="auto">
          <a:xfrm>
            <a:off x="-152400" y="4038600"/>
            <a:ext cx="1524000" cy="1524000"/>
          </a:xfrm>
          <a:prstGeom prst="ellipse">
            <a:avLst/>
          </a:prstGeom>
          <a:noFill/>
          <a:ln w="381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4ECAD11-17E6-4456-B395-29E521E1B6B7}"/>
              </a:ext>
            </a:extLst>
          </p:cNvPr>
          <p:cNvSpPr/>
          <p:nvPr/>
        </p:nvSpPr>
        <p:spPr bwMode="auto">
          <a:xfrm>
            <a:off x="2286000" y="5334000"/>
            <a:ext cx="1524000" cy="1524000"/>
          </a:xfrm>
          <a:prstGeom prst="ellipse">
            <a:avLst/>
          </a:prstGeom>
          <a:noFill/>
          <a:ln w="381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0" name="Slide Number Placeholder 9">
            <a:extLst>
              <a:ext uri="{FF2B5EF4-FFF2-40B4-BE49-F238E27FC236}">
                <a16:creationId xmlns:a16="http://schemas.microsoft.com/office/drawing/2014/main" xmlns="" id="{040798C1-67FE-4519-99B1-044309A93CC3}"/>
              </a:ext>
            </a:extLst>
          </p:cNvPr>
          <p:cNvSpPr txBox="1">
            <a:spLocks/>
          </p:cNvSpPr>
          <p:nvPr/>
        </p:nvSpPr>
        <p:spPr>
          <a:xfrm>
            <a:off x="8762999" y="6492875"/>
            <a:ext cx="396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19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84E9C5B-5E7A-4B69-AACB-AF614100DD88}"/>
              </a:ext>
            </a:extLst>
          </p:cNvPr>
          <p:cNvSpPr txBox="1"/>
          <p:nvPr/>
        </p:nvSpPr>
        <p:spPr>
          <a:xfrm>
            <a:off x="2430644" y="110998"/>
            <a:ext cx="5036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schemeClr val="accent6">
                      <a:lumMod val="75000"/>
                      <a:alpha val="52000"/>
                    </a:schemeClr>
                  </a:outerShdw>
                </a:effectLst>
                <a:latin typeface="Arial"/>
                <a:cs typeface="Arial"/>
              </a:rPr>
              <a:t>Care Coordination  Funders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6266EE6-02FD-475F-92B2-86AFB5AD0DB2}"/>
              </a:ext>
            </a:extLst>
          </p:cNvPr>
          <p:cNvSpPr/>
          <p:nvPr/>
        </p:nvSpPr>
        <p:spPr>
          <a:xfrm>
            <a:off x="4265257" y="5307678"/>
            <a:ext cx="419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algn="ctr" fontAlgn="base">
              <a:spcBef>
                <a:spcPts val="12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One Care Coordinator for the Entire Family</a:t>
            </a:r>
          </a:p>
        </p:txBody>
      </p:sp>
      <p:sp>
        <p:nvSpPr>
          <p:cNvPr id="49" name="Line 13">
            <a:extLst>
              <a:ext uri="{FF2B5EF4-FFF2-40B4-BE49-F238E27FC236}">
                <a16:creationId xmlns:a16="http://schemas.microsoft.com/office/drawing/2014/main" xmlns="" id="{54623B46-74DE-4F73-9EED-BF708C8940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2727324"/>
            <a:ext cx="7620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Line 6">
            <a:extLst>
              <a:ext uri="{FF2B5EF4-FFF2-40B4-BE49-F238E27FC236}">
                <a16:creationId xmlns:a16="http://schemas.microsoft.com/office/drawing/2014/main" xmlns="" id="{7A2A6EFC-F2A2-4428-8608-015BA1A5B4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7871" y="2727323"/>
            <a:ext cx="1387929" cy="8246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Rectangle 7">
            <a:extLst>
              <a:ext uri="{FF2B5EF4-FFF2-40B4-BE49-F238E27FC236}">
                <a16:creationId xmlns:a16="http://schemas.microsoft.com/office/drawing/2014/main" xmlns="" id="{BA2D5299-9C88-4359-93D2-8D63E7ED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717924"/>
            <a:ext cx="4572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AutoShape 9">
            <a:extLst>
              <a:ext uri="{FF2B5EF4-FFF2-40B4-BE49-F238E27FC236}">
                <a16:creationId xmlns:a16="http://schemas.microsoft.com/office/drawing/2014/main" xmlns="" id="{A18B228A-C063-4D57-B3EF-4B5A53FDC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657600"/>
            <a:ext cx="457200" cy="4572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AutoShape 10">
            <a:extLst>
              <a:ext uri="{FF2B5EF4-FFF2-40B4-BE49-F238E27FC236}">
                <a16:creationId xmlns:a16="http://schemas.microsoft.com/office/drawing/2014/main" xmlns="" id="{A66CC19A-B84C-4B1B-9AE8-AF0AF567A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671" y="2682425"/>
            <a:ext cx="4572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AutoShape 11">
            <a:extLst>
              <a:ext uri="{FF2B5EF4-FFF2-40B4-BE49-F238E27FC236}">
                <a16:creationId xmlns:a16="http://schemas.microsoft.com/office/drawing/2014/main" xmlns="" id="{1AFCA439-3B24-4DA8-94A4-92E662502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032124"/>
            <a:ext cx="457200" cy="457200"/>
          </a:xfrm>
          <a:prstGeom prst="plus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Line 12">
            <a:extLst>
              <a:ext uri="{FF2B5EF4-FFF2-40B4-BE49-F238E27FC236}">
                <a16:creationId xmlns:a16="http://schemas.microsoft.com/office/drawing/2014/main" xmlns="" id="{2E194581-FA1F-4B34-BA6C-B5841D0D23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5100" y="2651124"/>
            <a:ext cx="1714500" cy="2775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Line 15">
            <a:extLst>
              <a:ext uri="{FF2B5EF4-FFF2-40B4-BE49-F238E27FC236}">
                <a16:creationId xmlns:a16="http://schemas.microsoft.com/office/drawing/2014/main" xmlns="" id="{B2B17640-251E-4FAD-9F21-C198CB35B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738210"/>
            <a:ext cx="1017814" cy="9797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" name="Line 14">
            <a:extLst>
              <a:ext uri="{FF2B5EF4-FFF2-40B4-BE49-F238E27FC236}">
                <a16:creationId xmlns:a16="http://schemas.microsoft.com/office/drawing/2014/main" xmlns="" id="{41D74981-7BE1-4D55-B27E-02F13809F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803523"/>
            <a:ext cx="23670" cy="100436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" name="Line 16">
            <a:extLst>
              <a:ext uri="{FF2B5EF4-FFF2-40B4-BE49-F238E27FC236}">
                <a16:creationId xmlns:a16="http://schemas.microsoft.com/office/drawing/2014/main" xmlns="" id="{D6EE8656-0272-4833-902E-AD9CC60D9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51124"/>
            <a:ext cx="175260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" name="Oval 4">
            <a:extLst>
              <a:ext uri="{FF2B5EF4-FFF2-40B4-BE49-F238E27FC236}">
                <a16:creationId xmlns:a16="http://schemas.microsoft.com/office/drawing/2014/main" xmlns="" id="{BB7DBA41-FF76-4C6E-876A-2D071EF25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380" y="2216798"/>
            <a:ext cx="640080" cy="6400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1BCCEBE1-1771-4586-8355-BD1F6F507F01}"/>
              </a:ext>
            </a:extLst>
          </p:cNvPr>
          <p:cNvCxnSpPr>
            <a:cxnSpLocks/>
          </p:cNvCxnSpPr>
          <p:nvPr/>
        </p:nvCxnSpPr>
        <p:spPr>
          <a:xfrm flipH="1" flipV="1">
            <a:off x="7010400" y="3489324"/>
            <a:ext cx="457200" cy="3810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96C10E9F-A3DF-4ADD-9354-3A9E4918E26A}"/>
              </a:ext>
            </a:extLst>
          </p:cNvPr>
          <p:cNvCxnSpPr>
            <a:cxnSpLocks/>
            <a:stCxn id="88" idx="1"/>
            <a:endCxn id="52" idx="3"/>
          </p:cNvCxnSpPr>
          <p:nvPr/>
        </p:nvCxnSpPr>
        <p:spPr>
          <a:xfrm flipH="1" flipV="1">
            <a:off x="6248400" y="3886200"/>
            <a:ext cx="890809" cy="2923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lide Number Placeholder 9">
            <a:extLst>
              <a:ext uri="{FF2B5EF4-FFF2-40B4-BE49-F238E27FC236}">
                <a16:creationId xmlns:a16="http://schemas.microsoft.com/office/drawing/2014/main" xmlns="" id="{FE6754DA-423A-4828-8D4C-FC1BC7539A85}"/>
              </a:ext>
            </a:extLst>
          </p:cNvPr>
          <p:cNvSpPr txBox="1">
            <a:spLocks/>
          </p:cNvSpPr>
          <p:nvPr/>
        </p:nvSpPr>
        <p:spPr>
          <a:xfrm>
            <a:off x="7296150" y="71024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83FDF5-85A5-46D6-9B2A-B00BA8CD344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6" name="Line 8">
            <a:extLst>
              <a:ext uri="{FF2B5EF4-FFF2-40B4-BE49-F238E27FC236}">
                <a16:creationId xmlns:a16="http://schemas.microsoft.com/office/drawing/2014/main" xmlns="" id="{1E583638-1770-4D2B-B38B-1C9D0208A5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7798" y="4206515"/>
            <a:ext cx="1183601" cy="648751"/>
          </a:xfrm>
          <a:prstGeom prst="line">
            <a:avLst/>
          </a:prstGeom>
          <a:noFill/>
          <a:ln w="79375">
            <a:solidFill>
              <a:srgbClr val="5F5F5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xmlns="" id="{3955710B-65B7-490B-AB9A-CF36AC03579E}"/>
              </a:ext>
            </a:extLst>
          </p:cNvPr>
          <p:cNvSpPr/>
          <p:nvPr/>
        </p:nvSpPr>
        <p:spPr>
          <a:xfrm>
            <a:off x="2790371" y="3351559"/>
            <a:ext cx="457200" cy="457200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62C7C312-47B1-44BE-A62B-14F5000694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26" y="4077051"/>
            <a:ext cx="610629" cy="1371600"/>
          </a:xfrm>
          <a:prstGeom prst="rect">
            <a:avLst/>
          </a:prstGeom>
        </p:spPr>
      </p:pic>
      <p:sp>
        <p:nvSpPr>
          <p:cNvPr id="71" name="Regular Pentagon 6">
            <a:extLst>
              <a:ext uri="{FF2B5EF4-FFF2-40B4-BE49-F238E27FC236}">
                <a16:creationId xmlns:a16="http://schemas.microsoft.com/office/drawing/2014/main" xmlns="" id="{34D3DB89-8297-4D79-95A6-C3AA550514C0}"/>
              </a:ext>
            </a:extLst>
          </p:cNvPr>
          <p:cNvSpPr/>
          <p:nvPr/>
        </p:nvSpPr>
        <p:spPr>
          <a:xfrm>
            <a:off x="4421224" y="3807885"/>
            <a:ext cx="548640" cy="54864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AC0533E-E553-4A5B-8FE1-D77167AC1B84}"/>
              </a:ext>
            </a:extLst>
          </p:cNvPr>
          <p:cNvSpPr txBox="1"/>
          <p:nvPr/>
        </p:nvSpPr>
        <p:spPr>
          <a:xfrm>
            <a:off x="344905" y="3146144"/>
            <a:ext cx="1651755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eorgia" pitchFamily="18" charset="0"/>
              </a:rPr>
              <a:t>Community Care Coordinator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43AC3116-57A3-44AC-A6B9-8AECB14839E0}"/>
              </a:ext>
            </a:extLst>
          </p:cNvPr>
          <p:cNvSpPr txBox="1"/>
          <p:nvPr/>
        </p:nvSpPr>
        <p:spPr>
          <a:xfrm>
            <a:off x="7139209" y="3886200"/>
            <a:ext cx="190500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cs typeface="Arial" panose="020B0604020202020204" pitchFamily="34" charset="0"/>
              </a:rPr>
              <a:t>Care coordination</a:t>
            </a:r>
          </a:p>
          <a:p>
            <a:pPr algn="ctr"/>
            <a:r>
              <a:rPr lang="en-US" sz="1600" b="1" dirty="0">
                <a:cs typeface="Arial" panose="020B0604020202020204" pitchFamily="34" charset="0"/>
              </a:rPr>
              <a:t> agencies</a:t>
            </a:r>
          </a:p>
        </p:txBody>
      </p:sp>
    </p:spTree>
    <p:extLst>
      <p:ext uri="{BB962C8B-B14F-4D97-AF65-F5344CB8AC3E}">
        <p14:creationId xmlns:p14="http://schemas.microsoft.com/office/powerpoint/2010/main" val="26763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Rectangle 13"/>
          <p:cNvSpPr>
            <a:spLocks/>
          </p:cNvSpPr>
          <p:nvPr/>
        </p:nvSpPr>
        <p:spPr bwMode="auto">
          <a:xfrm>
            <a:off x="0" y="441065"/>
            <a:ext cx="9155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marL="419100">
              <a:lnSpc>
                <a:spcPct val="60000"/>
              </a:lnSpc>
              <a:spcBef>
                <a:spcPts val="1200"/>
              </a:spcBef>
            </a:pP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One Care Coordinator for the Entire Family</a:t>
            </a:r>
          </a:p>
          <a:p>
            <a:pPr marL="419100">
              <a:lnSpc>
                <a:spcPct val="60000"/>
              </a:lnSpc>
              <a:spcBef>
                <a:spcPts val="1200"/>
              </a:spcBef>
            </a:pPr>
            <a:endParaRPr lang="en-US" sz="30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pic>
        <p:nvPicPr>
          <p:cNvPr id="4" name="Picture 3" descr="baby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6"/>
          <a:stretch/>
        </p:blipFill>
        <p:spPr>
          <a:xfrm>
            <a:off x="4114800" y="2953658"/>
            <a:ext cx="1295400" cy="1357472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9928" r="29174" b="2207"/>
          <a:stretch/>
        </p:blipFill>
        <p:spPr>
          <a:xfrm>
            <a:off x="6649356" y="1355465"/>
            <a:ext cx="1295400" cy="1264364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t="-1078" r="19905" b="7136"/>
          <a:stretch/>
        </p:blipFill>
        <p:spPr>
          <a:xfrm>
            <a:off x="999642" y="1354331"/>
            <a:ext cx="1295400" cy="1254125"/>
          </a:xfrm>
          <a:prstGeom prst="ellipse">
            <a:avLst/>
          </a:prstGeom>
        </p:spPr>
      </p:pic>
      <p:sp>
        <p:nvSpPr>
          <p:cNvPr id="20" name="Oval 19"/>
          <p:cNvSpPr/>
          <p:nvPr/>
        </p:nvSpPr>
        <p:spPr bwMode="auto">
          <a:xfrm>
            <a:off x="3989613" y="2877458"/>
            <a:ext cx="1524000" cy="1524000"/>
          </a:xfrm>
          <a:prstGeom prst="ellipse">
            <a:avLst/>
          </a:prstGeom>
          <a:noFill/>
          <a:ln w="381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73442" y="1225647"/>
            <a:ext cx="1524000" cy="1524000"/>
          </a:xfrm>
          <a:prstGeom prst="ellipse">
            <a:avLst/>
          </a:prstGeom>
          <a:noFill/>
          <a:ln w="381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35056" y="1225647"/>
            <a:ext cx="1524000" cy="1524000"/>
          </a:xfrm>
          <a:prstGeom prst="ellipse">
            <a:avLst/>
          </a:prstGeom>
          <a:noFill/>
          <a:ln w="381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65063" y="2877458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Marisol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30189" y="4398210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Angelina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628030" y="2859316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Mrs. Garcia</a:t>
            </a:r>
          </a:p>
        </p:txBody>
      </p:sp>
      <p:sp>
        <p:nvSpPr>
          <p:cNvPr id="5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534460" y="6482191"/>
            <a:ext cx="609539" cy="365125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8523" y="4838700"/>
            <a:ext cx="252747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Home PW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Immunization Referral PW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Referral PW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 Screening PW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8500" y="3476243"/>
            <a:ext cx="2082800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 PW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PW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PW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Referral PW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Service Referral PW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PW – prenatal, parenting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91512" y="3290214"/>
            <a:ext cx="2019300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Referral PW – primary &amp; specialty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PW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Service Referral PW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PW - diabetes</a:t>
            </a:r>
          </a:p>
        </p:txBody>
      </p:sp>
    </p:spTree>
    <p:extLst>
      <p:ext uri="{BB962C8B-B14F-4D97-AF65-F5344CB8AC3E}">
        <p14:creationId xmlns:p14="http://schemas.microsoft.com/office/powerpoint/2010/main" val="78637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70" grpId="0"/>
      <p:bldP spid="71" grpId="0"/>
      <p:bldP spid="72" grpId="0"/>
      <p:bldP spid="3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 txBox="1">
            <a:spLocks/>
          </p:cNvSpPr>
          <p:nvPr/>
        </p:nvSpPr>
        <p:spPr bwMode="auto">
          <a:xfrm>
            <a:off x="526516" y="1295400"/>
            <a:ext cx="403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Adult Education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Employment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Health Insurance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Housing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Medical Home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Medical Referral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Medication Assessment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Medication Management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Smoking Cessation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Social Service Referral</a:t>
            </a:r>
          </a:p>
          <a:p>
            <a:pPr eaLnBrk="1" hangingPunct="1"/>
            <a:endParaRPr lang="en-US" altLang="en-US" sz="2400" b="1" dirty="0">
              <a:solidFill>
                <a:srgbClr val="1C699E"/>
              </a:solidFill>
              <a:latin typeface="Franklin Gothic Book" pitchFamily="34" charset="0"/>
            </a:endParaRPr>
          </a:p>
        </p:txBody>
      </p:sp>
      <p:sp>
        <p:nvSpPr>
          <p:cNvPr id="13315" name="Content Placeholder 2"/>
          <p:cNvSpPr txBox="1">
            <a:spLocks/>
          </p:cNvSpPr>
          <p:nvPr/>
        </p:nvSpPr>
        <p:spPr bwMode="auto">
          <a:xfrm>
            <a:off x="4586287" y="1251956"/>
            <a:ext cx="403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Behavioral Referral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Developmental Screening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Developmental Referral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Education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Family Planning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Immunization Screening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Immunization Referral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Lead Screening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Pregnancy</a:t>
            </a:r>
          </a:p>
          <a:p>
            <a:pPr eaLnBrk="1" hangingPunct="1"/>
            <a:r>
              <a:rPr lang="en-US" altLang="en-US" sz="2400" b="1" dirty="0">
                <a:solidFill>
                  <a:srgbClr val="1C699E"/>
                </a:solidFill>
                <a:latin typeface="Franklin Gothic Book" pitchFamily="34" charset="0"/>
              </a:rPr>
              <a:t>Postpartum</a:t>
            </a: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561975" y="444500"/>
            <a:ext cx="8048625" cy="781050"/>
          </a:xfrm>
          <a:prstGeom prst="rect">
            <a:avLst/>
          </a:prstGeom>
          <a:solidFill>
            <a:srgbClr val="028DBE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099" dir="2700000" algn="ctr" rotWithShape="0">
              <a:schemeClr val="bg2">
                <a:alpha val="39999"/>
              </a:schemeClr>
            </a:outerShdw>
          </a:effectLst>
        </p:spPr>
        <p:txBody>
          <a:bodyPr lIns="182880" tIns="182880" rIns="182880" bIns="182880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20 Core Pathways – National Certification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3039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FDF5-85A5-46D6-9B2A-B00BA8CD3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 Billing Codes</a:t>
            </a:r>
          </a:p>
        </p:txBody>
      </p:sp>
      <p:pic>
        <p:nvPicPr>
          <p:cNvPr id="7" name="Picture 2" descr="C:\Users\rkienle\Documents\Business\Freelance\Clients\CCS\App&amp;Portal\CCS_Gly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341" y="39205"/>
            <a:ext cx="702917" cy="70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53999" y="1003303"/>
          <a:ext cx="8648701" cy="5245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0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2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81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60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Risk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Risk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0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0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Checklists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41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Pregnancy Checklist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one time at Member enrollment, 1</a:t>
                      </a:r>
                      <a:r>
                        <a:rPr lang="en-US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trimester engagement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G9001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G9003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one time at Member enrollment, 2</a:t>
                      </a:r>
                      <a:r>
                        <a:rPr lang="en-US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trimester engagement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G9001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G9003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one time at Member enrollment, 3</a:t>
                      </a:r>
                      <a:r>
                        <a:rPr lang="en-US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trimester engagement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G9001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G9003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Pregnancy Checklist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at each face-to-face encounter with Member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G9005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G9010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0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0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Pathways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6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Behavioral Health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Kept three scheduled behavioral health appointments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G9002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G9009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0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Educational module delivered.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G9002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G9009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6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Planning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LARC (long-acting, reversible) or permanent method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G9002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G9009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0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Planning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other family planning methods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G9002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G9009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56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Residing in affordable &amp; suitable housing for 2 months.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G9002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G9009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/>
          </p:cNvSpPr>
          <p:nvPr/>
        </p:nvSpPr>
        <p:spPr bwMode="auto">
          <a:xfrm>
            <a:off x="253999" y="95570"/>
            <a:ext cx="8784259" cy="781050"/>
          </a:xfrm>
          <a:prstGeom prst="rect">
            <a:avLst/>
          </a:prstGeom>
          <a:solidFill>
            <a:srgbClr val="028DBE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099" dir="2700000" algn="ctr" rotWithShape="0">
              <a:schemeClr val="bg2">
                <a:alpha val="39999"/>
              </a:schemeClr>
            </a:outerShdw>
          </a:effectLst>
        </p:spPr>
        <p:txBody>
          <a:bodyPr lIns="182880" tIns="182880" rIns="182880" bIns="182880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System of Pathway Billing Codes Used </a:t>
            </a:r>
            <a:r>
              <a:rPr lang="en-US" sz="2800" b="1" dirty="0" err="1">
                <a:solidFill>
                  <a:schemeClr val="bg1"/>
                </a:solidFill>
              </a:rPr>
              <a:t>Used</a:t>
            </a:r>
            <a:r>
              <a:rPr lang="en-US" sz="2800" b="1" dirty="0">
                <a:solidFill>
                  <a:schemeClr val="bg1"/>
                </a:solidFill>
              </a:rPr>
              <a:t> in Ohio </a:t>
            </a:r>
          </a:p>
        </p:txBody>
      </p:sp>
    </p:spTree>
    <p:extLst>
      <p:ext uri="{BB962C8B-B14F-4D97-AF65-F5344CB8AC3E}">
        <p14:creationId xmlns:p14="http://schemas.microsoft.com/office/powerpoint/2010/main" val="307326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93"/>
            <a:ext cx="9144000" cy="118077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Risk Reduction Reports Now Live in 6 HUBs</a:t>
            </a:r>
            <a:br>
              <a:rPr lang="en-US" b="1" dirty="0"/>
            </a:br>
            <a:r>
              <a:rPr lang="en-US" sz="1800" b="1" dirty="0"/>
              <a:t>Sample representative 1 HUB brief period of data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t="16042" r="54129" b="36527"/>
          <a:stretch/>
        </p:blipFill>
        <p:spPr bwMode="auto">
          <a:xfrm>
            <a:off x="0" y="1295399"/>
            <a:ext cx="8915400" cy="5060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9456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" y="841437"/>
            <a:ext cx="5443728" cy="55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Measuring the Social Determinants of Health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1219200"/>
            <a:ext cx="342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91CA1"/>
                </a:solidFill>
              </a:rPr>
              <a:t>Health</a:t>
            </a:r>
          </a:p>
          <a:p>
            <a:endParaRPr lang="en-US" sz="3200" dirty="0">
              <a:solidFill>
                <a:srgbClr val="191CA1"/>
              </a:solidFill>
            </a:endParaRPr>
          </a:p>
          <a:p>
            <a:r>
              <a:rPr lang="en-US" sz="3200" dirty="0">
                <a:solidFill>
                  <a:srgbClr val="191CA1"/>
                </a:solidFill>
              </a:rPr>
              <a:t>Behavioral Health</a:t>
            </a:r>
          </a:p>
          <a:p>
            <a:endParaRPr lang="en-US" sz="3200" dirty="0">
              <a:solidFill>
                <a:srgbClr val="191CA1"/>
              </a:solidFill>
            </a:endParaRPr>
          </a:p>
          <a:p>
            <a:r>
              <a:rPr lang="en-US" sz="3200" dirty="0">
                <a:solidFill>
                  <a:srgbClr val="191CA1"/>
                </a:solidFill>
              </a:rPr>
              <a:t>Social</a:t>
            </a:r>
          </a:p>
          <a:p>
            <a:endParaRPr lang="en-US" sz="3200" dirty="0">
              <a:solidFill>
                <a:srgbClr val="191CA1"/>
              </a:solidFill>
            </a:endParaRPr>
          </a:p>
          <a:p>
            <a:r>
              <a:rPr lang="en-US" sz="3200" dirty="0">
                <a:solidFill>
                  <a:srgbClr val="191CA1"/>
                </a:solidFill>
              </a:rPr>
              <a:t>Family &amp; Personal Health Management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9" y="60960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18ECC58B-0F67-4BEC-9784-DA857F478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782" y="-19056"/>
            <a:ext cx="9144000" cy="92333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>
                <a:solidFill>
                  <a:srgbClr val="0033CC"/>
                </a:solidFill>
              </a:rPr>
              <a:t>  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 Communities at Risk</a:t>
            </a:r>
          </a:p>
        </p:txBody>
      </p:sp>
    </p:spTree>
    <p:extLst>
      <p:ext uri="{BB962C8B-B14F-4D97-AF65-F5344CB8AC3E}">
        <p14:creationId xmlns:p14="http://schemas.microsoft.com/office/powerpoint/2010/main" val="3466170613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" y="1524000"/>
            <a:ext cx="8915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Improve Outcomes </a:t>
            </a:r>
          </a:p>
          <a:p>
            <a:pPr algn="ctr"/>
            <a:endParaRPr lang="en-US"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endParaRPr lang="en-US"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Identify and address the factors </a:t>
            </a:r>
          </a:p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that change the outcome</a:t>
            </a:r>
          </a:p>
          <a:p>
            <a:pPr algn="ctr"/>
            <a:endParaRPr lang="en-US"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-144162" y="838200"/>
            <a:ext cx="9288162" cy="0"/>
          </a:xfrm>
          <a:prstGeom prst="line">
            <a:avLst/>
          </a:prstGeom>
          <a:ln w="698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58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 Study on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108175"/>
              </p:ext>
            </p:extLst>
          </p:nvPr>
        </p:nvGraphicFramePr>
        <p:xfrm>
          <a:off x="381000" y="13716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91840"/>
            <a:ext cx="5895081" cy="3566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114800"/>
            <a:ext cx="200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Pathway intervention over 4 years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24000" y="3810000"/>
            <a:ext cx="3048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00600" y="1524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Cost Savings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$3.36 for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year of life; $5.59 long-term for every $1 spent</a:t>
            </a:r>
          </a:p>
        </p:txBody>
      </p:sp>
    </p:spTree>
    <p:extLst>
      <p:ext uri="{BB962C8B-B14F-4D97-AF65-F5344CB8AC3E}">
        <p14:creationId xmlns:p14="http://schemas.microsoft.com/office/powerpoint/2010/main" val="719359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LBW in Richland County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FDF5-85A5-46D6-9B2A-B00BA8CD3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rkienle\Documents\Business\Freelance\Clients\CCS\App&amp;Portal\CCS_Gly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341" y="39205"/>
            <a:ext cx="702917" cy="70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991019" y="1320060"/>
          <a:ext cx="722376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1970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62001" y="4800599"/>
          <a:ext cx="8000999" cy="1752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4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4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04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45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48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1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9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Infant Deaths 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 White Deaths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 Black Deaths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Births, Total**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1,606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1,523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1,517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1,339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1,353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1,410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 White Births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1,436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1,365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1,353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1,199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1,220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1,260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       Black Births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381000" y="2345293"/>
            <a:ext cx="902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524000" y="152400"/>
          <a:ext cx="6324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2861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845"/>
            <a:ext cx="9144000" cy="737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0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A7612CD-3AA7-4A55-B88A-518B98A70B55}"/>
              </a:ext>
            </a:extLst>
          </p:cNvPr>
          <p:cNvSpPr/>
          <p:nvPr/>
        </p:nvSpPr>
        <p:spPr>
          <a:xfrm>
            <a:off x="152400" y="-20595"/>
            <a:ext cx="8839200" cy="681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Mat and Child Health – 60% reduction in low birth weight and %500 return on investment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http://link.springer.com/article/10.1007/s10995-014-1554-4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AHRQ – Pathways Manual, Connecting Those at Risk to Care, and other supporting network publications.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https://innovations.ahrq.gov/sites/default/files/Guides/CommunityHubManual.pdf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AHRQ – Connecting Those at Risk to Care – The Quick Start Guide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4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https://innovations.ahrq.gov/sites/default/files/Guides/CommHub_QuickStart.pdf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Certification – Pathways Community HUB – Rockville Institute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https://pchcp.rockvilleinstitute.org/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NQF - Priority Setting for Healthcare Performance Measurement: Addressing Performance Measure Gaps in Care Coordination 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https://www.qualityforum.org/Publications/2014/08/Priority_Setting_for_Healthcare_Performance_Measurement__Addressing_Performance_Measure_Gaps_in_Care_Coordination.aspx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of Maternal and Child Health Programs (AMCHP)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http://www.amchp.org/programsandtopics/BestPractices/InnovationStation/ISDocs/Pathways%20Community%20HUB.pdf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Sarah Redding –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sarah@chaphub.org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Redding –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mark@chaphub.org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Health Access Project, 255 Hedges Street. Suite 115, Mansfield, Ohio  44902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CHAP-Ohio.com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31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xmlns="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atlanta airport planes">
            <a:extLst>
              <a:ext uri="{FF2B5EF4-FFF2-40B4-BE49-F238E27FC236}">
                <a16:creationId xmlns:a16="http://schemas.microsoft.com/office/drawing/2014/main" xmlns="" id="{35297C6E-4DF9-4755-8CA6-D7BAEA293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r="34567" b="-2"/>
          <a:stretch/>
        </p:blipFill>
        <p:spPr bwMode="auto">
          <a:xfrm>
            <a:off x="4434842" y="10"/>
            <a:ext cx="4709158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49" name="Straight Arrow Connector 72">
            <a:extLst>
              <a:ext uri="{FF2B5EF4-FFF2-40B4-BE49-F238E27FC236}">
                <a16:creationId xmlns:a16="http://schemas.microsoft.com/office/drawing/2014/main" xmlns="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81CBC6-AAFD-44D2-9E25-907B153B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34087A7-54D1-4567-AA63-58F7C87F0172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25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EE5D18-B8CC-4D2F-9F5B-2780A944CD57}"/>
              </a:ext>
            </a:extLst>
          </p:cNvPr>
          <p:cNvSpPr txBox="1"/>
          <p:nvPr/>
        </p:nvSpPr>
        <p:spPr>
          <a:xfrm>
            <a:off x="491490" y="2631125"/>
            <a:ext cx="4080510" cy="2779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Atlanta Airport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dirty="0">
                <a:latin typeface="+mj-lt"/>
                <a:ea typeface="+mj-ea"/>
                <a:cs typeface="+mj-cs"/>
              </a:rPr>
              <a:t>275,000 passengers a day. 2,500 + arrivals and departures daily.</a:t>
            </a:r>
          </a:p>
        </p:txBody>
      </p:sp>
    </p:spTree>
    <p:extLst>
      <p:ext uri="{BB962C8B-B14F-4D97-AF65-F5344CB8AC3E}">
        <p14:creationId xmlns:p14="http://schemas.microsoft.com/office/powerpoint/2010/main" val="191917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3399"/>
            <a:ext cx="9158716" cy="57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54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ean manufactur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1" b="14349"/>
          <a:stretch/>
        </p:blipFill>
        <p:spPr bwMode="auto">
          <a:xfrm>
            <a:off x="2057400" y="2914662"/>
            <a:ext cx="5257780" cy="39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fld id="{434087A7-54D1-4567-AA63-58F7C87F0172}" type="slidenum">
              <a:rPr lang="en-US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-20782" y="-19056"/>
            <a:ext cx="9144000" cy="215443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>
                <a:solidFill>
                  <a:srgbClr val="0033CC"/>
                </a:solidFill>
              </a:rPr>
              <a:t>  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Work Products and Their Cost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American Business Models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Identify and Address Risk </a:t>
            </a:r>
          </a:p>
        </p:txBody>
      </p:sp>
    </p:spTree>
    <p:extLst>
      <p:ext uri="{BB962C8B-B14F-4D97-AF65-F5344CB8AC3E}">
        <p14:creationId xmlns:p14="http://schemas.microsoft.com/office/powerpoint/2010/main" val="265042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r="28698"/>
          <a:stretch/>
        </p:blipFill>
        <p:spPr bwMode="auto">
          <a:xfrm>
            <a:off x="3352358" y="1897577"/>
            <a:ext cx="2066591" cy="269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s://encrypted-tbn0.gstatic.com/images?q=tbn:ANd9GcTfFijS5zE_Dlg8x-pb7Glb12i78xQmZw5xqy64FIYM5U7c75x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r="41072"/>
          <a:stretch/>
        </p:blipFill>
        <p:spPr bwMode="auto">
          <a:xfrm>
            <a:off x="3463617" y="1967683"/>
            <a:ext cx="2075795" cy="277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FDF5-85A5-46D6-9B2A-B00BA8CD344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874520" y="783240"/>
            <a:ext cx="201168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Health</a:t>
            </a:r>
            <a:br>
              <a:rPr lang="en-US" sz="2200" b="1" dirty="0"/>
            </a:br>
            <a:r>
              <a:rPr lang="en-US" sz="2200" b="1" dirty="0"/>
              <a:t>Care</a:t>
            </a:r>
          </a:p>
        </p:txBody>
      </p:sp>
      <p:sp>
        <p:nvSpPr>
          <p:cNvPr id="6" name="Oval 5"/>
          <p:cNvSpPr/>
          <p:nvPr/>
        </p:nvSpPr>
        <p:spPr>
          <a:xfrm>
            <a:off x="6337340" y="3189843"/>
            <a:ext cx="2178009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Social </a:t>
            </a:r>
          </a:p>
        </p:txBody>
      </p:sp>
      <p:sp>
        <p:nvSpPr>
          <p:cNvPr id="7" name="Oval 6"/>
          <p:cNvSpPr/>
          <p:nvPr/>
        </p:nvSpPr>
        <p:spPr>
          <a:xfrm>
            <a:off x="3546569" y="4953000"/>
            <a:ext cx="201168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Safety</a:t>
            </a:r>
          </a:p>
        </p:txBody>
      </p:sp>
      <p:sp>
        <p:nvSpPr>
          <p:cNvPr id="8" name="Oval 7"/>
          <p:cNvSpPr/>
          <p:nvPr/>
        </p:nvSpPr>
        <p:spPr>
          <a:xfrm>
            <a:off x="5029200" y="764844"/>
            <a:ext cx="201168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Behavioral</a:t>
            </a:r>
          </a:p>
          <a:p>
            <a:pPr algn="ctr"/>
            <a:r>
              <a:rPr lang="en-US" sz="2200" b="1" dirty="0"/>
              <a:t>Health</a:t>
            </a:r>
          </a:p>
        </p:txBody>
      </p:sp>
      <p:sp>
        <p:nvSpPr>
          <p:cNvPr id="9" name="Oval 8"/>
          <p:cNvSpPr/>
          <p:nvPr/>
        </p:nvSpPr>
        <p:spPr>
          <a:xfrm>
            <a:off x="710583" y="3357687"/>
            <a:ext cx="201168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Education Employment  </a:t>
            </a:r>
            <a:r>
              <a:rPr lang="en-US" sz="2200" b="1" dirty="0"/>
              <a:t>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9112" y="1836449"/>
            <a:ext cx="3158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Drug and ETOH</a:t>
            </a:r>
            <a:br>
              <a:rPr lang="en-US" dirty="0"/>
            </a:br>
            <a:r>
              <a:rPr lang="en-US" dirty="0"/>
              <a:t>     Depression</a:t>
            </a:r>
          </a:p>
          <a:p>
            <a:r>
              <a:rPr lang="en-US" dirty="0"/>
              <a:t>        Anxiety</a:t>
            </a:r>
          </a:p>
          <a:p>
            <a:r>
              <a:rPr lang="en-US" dirty="0"/>
              <a:t>          Domestic Violence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1752600"/>
            <a:ext cx="2407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Health Insurance</a:t>
            </a:r>
            <a:br>
              <a:rPr lang="en-US" dirty="0"/>
            </a:br>
            <a:r>
              <a:rPr lang="en-US" dirty="0"/>
              <a:t>      Primary Care</a:t>
            </a:r>
          </a:p>
          <a:p>
            <a:r>
              <a:rPr lang="en-US" dirty="0"/>
              <a:t>    Specialty Care</a:t>
            </a:r>
          </a:p>
          <a:p>
            <a:r>
              <a:rPr lang="en-US" dirty="0"/>
              <a:t>  Screenings</a:t>
            </a:r>
          </a:p>
          <a:p>
            <a:r>
              <a:rPr lang="en-US" dirty="0"/>
              <a:t> Child development</a:t>
            </a:r>
          </a:p>
          <a:p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2872" y="4371854"/>
            <a:ext cx="232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 Readiness</a:t>
            </a:r>
          </a:p>
          <a:p>
            <a:r>
              <a:rPr lang="en-US" dirty="0"/>
              <a:t>  Self Esteem</a:t>
            </a:r>
          </a:p>
          <a:p>
            <a:r>
              <a:rPr lang="en-US" dirty="0"/>
              <a:t>    Clothing</a:t>
            </a:r>
          </a:p>
          <a:p>
            <a:r>
              <a:rPr lang="en-US" dirty="0"/>
              <a:t>        Application Assist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8999" y="5858112"/>
            <a:ext cx="216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Infant</a:t>
            </a:r>
            <a:br>
              <a:rPr lang="en-US" dirty="0"/>
            </a:br>
            <a:r>
              <a:rPr lang="en-US" dirty="0"/>
              <a:t>         Childhood</a:t>
            </a:r>
          </a:p>
          <a:p>
            <a:r>
              <a:rPr lang="en-US" dirty="0"/>
              <a:t>         Adult</a:t>
            </a:r>
          </a:p>
          <a:p>
            <a:r>
              <a:rPr lang="en-US" dirty="0"/>
              <a:t>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2364" y="4125983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Food</a:t>
            </a:r>
          </a:p>
          <a:p>
            <a:r>
              <a:rPr lang="en-US" dirty="0"/>
              <a:t>     Clothing </a:t>
            </a:r>
          </a:p>
          <a:p>
            <a:r>
              <a:rPr lang="en-US" dirty="0"/>
              <a:t>    Housing</a:t>
            </a:r>
          </a:p>
          <a:p>
            <a:r>
              <a:rPr lang="en-US" dirty="0"/>
              <a:t>   Heat</a:t>
            </a:r>
          </a:p>
          <a:p>
            <a:r>
              <a:rPr lang="en-US" dirty="0"/>
              <a:t>Electricity etc.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C2C4235-FB74-43B3-8F60-1A2397D7F7CD}"/>
              </a:ext>
            </a:extLst>
          </p:cNvPr>
          <p:cNvSpPr/>
          <p:nvPr/>
        </p:nvSpPr>
        <p:spPr>
          <a:xfrm rot="14284730">
            <a:off x="-567790" y="5115868"/>
            <a:ext cx="3140437" cy="92086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Safety</a:t>
            </a:r>
            <a:r>
              <a:rPr lang="en-US" dirty="0"/>
              <a:t>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4C46B3C-672E-450E-AD4F-B3EDCED4E402}"/>
              </a:ext>
            </a:extLst>
          </p:cNvPr>
          <p:cNvSpPr/>
          <p:nvPr/>
        </p:nvSpPr>
        <p:spPr>
          <a:xfrm rot="3750526">
            <a:off x="6536055" y="1128557"/>
            <a:ext cx="3010072" cy="92086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Schools</a:t>
            </a:r>
            <a:r>
              <a:rPr lang="en-US" dirty="0"/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12A9674-7EC4-4211-8595-7054195D3F4E}"/>
              </a:ext>
            </a:extLst>
          </p:cNvPr>
          <p:cNvSpPr/>
          <p:nvPr/>
        </p:nvSpPr>
        <p:spPr>
          <a:xfrm rot="17888642">
            <a:off x="-575861" y="981011"/>
            <a:ext cx="2937978" cy="92086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Racism</a:t>
            </a:r>
            <a:r>
              <a:rPr lang="en-US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342DEC0-267D-4951-8C19-3EABF025A5D7}"/>
              </a:ext>
            </a:extLst>
          </p:cNvPr>
          <p:cNvSpPr txBox="1"/>
          <p:nvPr/>
        </p:nvSpPr>
        <p:spPr>
          <a:xfrm>
            <a:off x="2967990" y="-16855"/>
            <a:ext cx="306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Wellness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7A83607-4D60-4DB0-88C8-E9FADF1A6FA7}"/>
              </a:ext>
            </a:extLst>
          </p:cNvPr>
          <p:cNvSpPr/>
          <p:nvPr/>
        </p:nvSpPr>
        <p:spPr>
          <a:xfrm rot="7366024">
            <a:off x="6624881" y="5192586"/>
            <a:ext cx="2853091" cy="92086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Healthy Foods</a:t>
            </a:r>
            <a:endParaRPr lang="en-US" sz="2800" dirty="0"/>
          </a:p>
        </p:txBody>
      </p:sp>
      <p:pic>
        <p:nvPicPr>
          <p:cNvPr id="10" name="Picture 2" descr="Image result for apple">
            <a:extLst>
              <a:ext uri="{FF2B5EF4-FFF2-40B4-BE49-F238E27FC236}">
                <a16:creationId xmlns:a16="http://schemas.microsoft.com/office/drawing/2014/main" xmlns="" id="{1116E10D-4847-4D46-B23C-841F7CFA3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r="8749"/>
          <a:stretch/>
        </p:blipFill>
        <p:spPr bwMode="auto">
          <a:xfrm>
            <a:off x="3091962" y="1887758"/>
            <a:ext cx="2825063" cy="28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4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4" grpId="0"/>
      <p:bldP spid="11" grpId="0"/>
      <p:bldP spid="12" grpId="0"/>
      <p:bldP spid="13" grpId="0"/>
      <p:bldP spid="14" grpId="0"/>
      <p:bldP spid="5" grpId="0" animBg="1"/>
      <p:bldP spid="20" grpId="0" animBg="1"/>
      <p:bldP spid="21" grpId="0" animBg="1"/>
      <p:bldP spid="25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10000"/>
            <a:ext cx="3144361" cy="2092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4" y="4248432"/>
            <a:ext cx="4996183" cy="2282520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r="28698"/>
          <a:stretch/>
        </p:blipFill>
        <p:spPr bwMode="auto">
          <a:xfrm>
            <a:off x="279054" y="1303559"/>
            <a:ext cx="2066591" cy="269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s://encrypted-tbn0.gstatic.com/images?q=tbn:ANd9GcTfFijS5zE_Dlg8x-pb7Glb12i78xQmZw5xqy64FIYM5U7c75xz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r="41072"/>
          <a:stretch/>
        </p:blipFill>
        <p:spPr bwMode="auto">
          <a:xfrm>
            <a:off x="2946946" y="687859"/>
            <a:ext cx="2283375" cy="30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lens cartoon">
            <a:extLst>
              <a:ext uri="{FF2B5EF4-FFF2-40B4-BE49-F238E27FC236}">
                <a16:creationId xmlns:a16="http://schemas.microsoft.com/office/drawing/2014/main" xmlns="" id="{19C45E05-78F6-44AF-9CD0-D8FFB92B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33" y="5300"/>
            <a:ext cx="300653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C0505A-4238-475D-93D2-9B3B081132D6}"/>
              </a:ext>
            </a:extLst>
          </p:cNvPr>
          <p:cNvSpPr txBox="1"/>
          <p:nvPr/>
        </p:nvSpPr>
        <p:spPr>
          <a:xfrm>
            <a:off x="5867400" y="2590800"/>
            <a:ext cx="3068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Assess and Address Risk Factors</a:t>
            </a:r>
          </a:p>
        </p:txBody>
      </p:sp>
    </p:spTree>
    <p:extLst>
      <p:ext uri="{BB962C8B-B14F-4D97-AF65-F5344CB8AC3E}">
        <p14:creationId xmlns:p14="http://schemas.microsoft.com/office/powerpoint/2010/main" val="295719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14400"/>
            <a:ext cx="853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spcAft>
                <a:spcPts val="1200"/>
              </a:spcAft>
            </a:pP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Some are immediate and some are upstream (preventive)</a:t>
            </a:r>
            <a:r>
              <a:rPr lang="en-US" sz="2400" dirty="0">
                <a:solidFill>
                  <a:srgbClr val="0070C0"/>
                </a:solidFill>
              </a:rPr>
              <a:t> – 	Healthy newborn going home to a smoke filled house.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Like Bowling Pins – </a:t>
            </a:r>
            <a:r>
              <a:rPr lang="en-US" sz="2400" dirty="0">
                <a:solidFill>
                  <a:srgbClr val="0070C0"/>
                </a:solidFill>
              </a:rPr>
              <a:t>Outcome Factors are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	intrinsically tied together, inextricably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	linked in outcome impact.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0" y="0"/>
            <a:ext cx="9143999" cy="1009650"/>
          </a:xfrm>
          <a:prstGeom prst="rect">
            <a:avLst/>
          </a:prstGeom>
          <a:solidFill>
            <a:srgbClr val="028DBE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099" dir="2700000" algn="ctr" rotWithShape="0">
              <a:schemeClr val="bg2">
                <a:alpha val="39999"/>
              </a:schemeClr>
            </a:outerShdw>
          </a:effectLst>
        </p:spPr>
        <p:txBody>
          <a:bodyPr lIns="182880" tIns="182880" rIns="182880" bIns="182880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Gill Sans"/>
              </a:rPr>
              <a:t>What Do We Know About Risk Factors</a:t>
            </a:r>
          </a:p>
        </p:txBody>
      </p:sp>
      <p:pic>
        <p:nvPicPr>
          <p:cNvPr id="5124" name="Picture 4" descr="Image result for bowling pins">
            <a:extLst>
              <a:ext uri="{FF2B5EF4-FFF2-40B4-BE49-F238E27FC236}">
                <a16:creationId xmlns:a16="http://schemas.microsoft.com/office/drawing/2014/main" xmlns="" id="{02027DEE-DC32-47E3-B7E2-3AA03ABDF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8"/>
          <a:stretch/>
        </p:blipFill>
        <p:spPr bwMode="auto">
          <a:xfrm>
            <a:off x="6400800" y="4676780"/>
            <a:ext cx="2851150" cy="25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36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029200"/>
            <a:ext cx="7465541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Arial Black" panose="020B0A04020102020204" pitchFamily="34" charset="0"/>
              </a:rPr>
              <a:t>Direct Service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– Intervention proven to 	address the risk factor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-76200" y="2438400"/>
            <a:ext cx="9296400" cy="0"/>
          </a:xfrm>
          <a:prstGeom prst="line">
            <a:avLst/>
          </a:prstGeom>
          <a:ln w="698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1178749"/>
            <a:ext cx="92202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 What Are the Work Products of Addressing Risk?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Coordination of care the most broken component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743200"/>
            <a:ext cx="7465541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Arial Black" panose="020B0A04020102020204" pitchFamily="34" charset="0"/>
              </a:rPr>
              <a:t>Care Coordination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– To identify the risk 	factors and coordinate connection to 	intervention</a:t>
            </a: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0" y="-1"/>
            <a:ext cx="9067800" cy="891063"/>
          </a:xfrm>
          <a:prstGeom prst="rect">
            <a:avLst/>
          </a:prstGeom>
          <a:solidFill>
            <a:srgbClr val="028DBE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099" dir="2700000" algn="ctr" rotWithShape="0">
              <a:schemeClr val="bg2">
                <a:alpha val="39999"/>
              </a:schemeClr>
            </a:outerShdw>
          </a:effectLst>
        </p:spPr>
        <p:txBody>
          <a:bodyPr lIns="182880" tIns="182880" rIns="182880" bIns="182880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Gill Sans"/>
              </a:rPr>
              <a:t>Outcome Focused System</a:t>
            </a:r>
          </a:p>
        </p:txBody>
      </p:sp>
    </p:spTree>
    <p:extLst>
      <p:ext uri="{BB962C8B-B14F-4D97-AF65-F5344CB8AC3E}">
        <p14:creationId xmlns:p14="http://schemas.microsoft.com/office/powerpoint/2010/main" val="362804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Rectangle 13"/>
          <p:cNvSpPr>
            <a:spLocks/>
          </p:cNvSpPr>
          <p:nvPr/>
        </p:nvSpPr>
        <p:spPr bwMode="auto">
          <a:xfrm>
            <a:off x="-223838" y="304800"/>
            <a:ext cx="9155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marL="419100" algn="ctr">
              <a:lnSpc>
                <a:spcPct val="60000"/>
              </a:lnSpc>
              <a:spcBef>
                <a:spcPts val="12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“Typical” Family at Risk Today</a:t>
            </a:r>
          </a:p>
        </p:txBody>
      </p:sp>
      <p:pic>
        <p:nvPicPr>
          <p:cNvPr id="4" name="Picture 3" descr="baby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6"/>
          <a:stretch/>
        </p:blipFill>
        <p:spPr>
          <a:xfrm>
            <a:off x="4114800" y="2953658"/>
            <a:ext cx="1295400" cy="1357472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9928" r="29174" b="2207"/>
          <a:stretch/>
        </p:blipFill>
        <p:spPr>
          <a:xfrm>
            <a:off x="6649356" y="1355465"/>
            <a:ext cx="1295400" cy="1264364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t="-1078" r="19905" b="7136"/>
          <a:stretch/>
        </p:blipFill>
        <p:spPr>
          <a:xfrm>
            <a:off x="999642" y="1354331"/>
            <a:ext cx="1295400" cy="1254125"/>
          </a:xfrm>
          <a:prstGeom prst="ellipse">
            <a:avLst/>
          </a:prstGeom>
        </p:spPr>
      </p:pic>
      <p:sp>
        <p:nvSpPr>
          <p:cNvPr id="20" name="Oval 19"/>
          <p:cNvSpPr/>
          <p:nvPr/>
        </p:nvSpPr>
        <p:spPr bwMode="auto">
          <a:xfrm>
            <a:off x="3989613" y="2877458"/>
            <a:ext cx="1524000" cy="1524000"/>
          </a:xfrm>
          <a:prstGeom prst="ellipse">
            <a:avLst/>
          </a:prstGeom>
          <a:noFill/>
          <a:ln w="381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73442" y="1225647"/>
            <a:ext cx="1524000" cy="1524000"/>
          </a:xfrm>
          <a:prstGeom prst="ellipse">
            <a:avLst/>
          </a:prstGeom>
          <a:noFill/>
          <a:ln w="381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35056" y="1225647"/>
            <a:ext cx="1524000" cy="1524000"/>
          </a:xfrm>
          <a:prstGeom prst="ellipse">
            <a:avLst/>
          </a:prstGeom>
          <a:noFill/>
          <a:ln w="381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1864" y="2877458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Marisol, 21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400598" y="4398210"/>
            <a:ext cx="2691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Angelina, 16 months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14832" y="2859316"/>
            <a:ext cx="2004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Mrs. Garcia, 52</a:t>
            </a:r>
          </a:p>
        </p:txBody>
      </p:sp>
      <p:sp>
        <p:nvSpPr>
          <p:cNvPr id="5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534460" y="6482191"/>
            <a:ext cx="609539" cy="365125"/>
          </a:xfrm>
          <a:prstGeom prst="rect">
            <a:avLst/>
          </a:prstGeom>
        </p:spPr>
        <p:txBody>
          <a:bodyPr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8761" y="4826000"/>
            <a:ext cx="2527477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medical home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 on imms.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 on well visits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 concerns </a:t>
            </a:r>
            <a:r>
              <a:rPr lang="en-US" sz="16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4042" y="3474881"/>
            <a:ext cx="2276158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job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housing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transportation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Depressed 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87406" y="3290214"/>
            <a:ext cx="2019300" cy="2062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Diabetic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 in 1 bedroom apt.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income, works 32 hours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stressors 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21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70" grpId="0"/>
      <p:bldP spid="71" grpId="0"/>
      <p:bldP spid="72" grpId="0"/>
      <p:bldP spid="3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Rectangle 13"/>
          <p:cNvSpPr>
            <a:spLocks/>
          </p:cNvSpPr>
          <p:nvPr/>
        </p:nvSpPr>
        <p:spPr bwMode="auto">
          <a:xfrm>
            <a:off x="-223838" y="304800"/>
            <a:ext cx="9155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marL="419100" algn="ctr">
              <a:lnSpc>
                <a:spcPct val="60000"/>
              </a:lnSpc>
              <a:spcBef>
                <a:spcPts val="1200"/>
              </a:spcBef>
            </a:pPr>
            <a:r>
              <a:rPr lang="en-US" sz="3000" b="1" i="1" u="sng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Care Coordination and Service Approach</a:t>
            </a:r>
            <a:endParaRPr lang="en-US" sz="3000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pic>
        <p:nvPicPr>
          <p:cNvPr id="4" name="Picture 3" descr="baby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6"/>
          <a:stretch/>
        </p:blipFill>
        <p:spPr>
          <a:xfrm>
            <a:off x="4114800" y="2953658"/>
            <a:ext cx="1295400" cy="1357472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9928" r="29174" b="2207"/>
          <a:stretch/>
        </p:blipFill>
        <p:spPr>
          <a:xfrm>
            <a:off x="6544129" y="2993765"/>
            <a:ext cx="1295400" cy="1264364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t="-1078" r="19905" b="7136"/>
          <a:stretch/>
        </p:blipFill>
        <p:spPr>
          <a:xfrm>
            <a:off x="1676400" y="3000375"/>
            <a:ext cx="1295400" cy="1254125"/>
          </a:xfrm>
          <a:prstGeom prst="ellipse">
            <a:avLst/>
          </a:prstGeom>
        </p:spPr>
      </p:pic>
      <p:sp>
        <p:nvSpPr>
          <p:cNvPr id="20" name="Oval 19"/>
          <p:cNvSpPr/>
          <p:nvPr/>
        </p:nvSpPr>
        <p:spPr bwMode="auto">
          <a:xfrm>
            <a:off x="3989613" y="2877458"/>
            <a:ext cx="1524000" cy="1524000"/>
          </a:xfrm>
          <a:prstGeom prst="ellipse">
            <a:avLst/>
          </a:prstGeom>
          <a:noFill/>
          <a:ln w="381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558472" y="2877458"/>
            <a:ext cx="1524000" cy="1524000"/>
          </a:xfrm>
          <a:prstGeom prst="ellipse">
            <a:avLst/>
          </a:prstGeom>
          <a:noFill/>
          <a:ln w="381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420756" y="2877458"/>
            <a:ext cx="1524000" cy="1524000"/>
          </a:xfrm>
          <a:prstGeom prst="ellipse">
            <a:avLst/>
          </a:prstGeom>
          <a:noFill/>
          <a:ln w="381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73036" y="1001486"/>
            <a:ext cx="703943" cy="703943"/>
          </a:xfrm>
          <a:prstGeom prst="ellipse">
            <a:avLst/>
          </a:prstGeom>
          <a:solidFill>
            <a:srgbClr val="674A9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451461" y="892629"/>
            <a:ext cx="943430" cy="943430"/>
          </a:xfrm>
          <a:prstGeom prst="ellipse">
            <a:avLst/>
          </a:prstGeom>
          <a:noFill/>
          <a:ln w="57150" cap="flat" cmpd="sng" algn="ctr">
            <a:solidFill>
              <a:srgbClr val="6AAE4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587534" y="1001486"/>
            <a:ext cx="703943" cy="703943"/>
          </a:xfrm>
          <a:prstGeom prst="ellipse">
            <a:avLst/>
          </a:prstGeom>
          <a:solidFill>
            <a:srgbClr val="6AAE4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238829" y="892629"/>
            <a:ext cx="943430" cy="943430"/>
          </a:xfrm>
          <a:prstGeom prst="ellipse">
            <a:avLst/>
          </a:prstGeom>
          <a:noFill/>
          <a:ln w="57150" cap="flat" cmpd="sng" algn="ctr">
            <a:solidFill>
              <a:srgbClr val="FAB23B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365831" y="1001486"/>
            <a:ext cx="703943" cy="703943"/>
          </a:xfrm>
          <a:prstGeom prst="ellipse">
            <a:avLst/>
          </a:prstGeom>
          <a:solidFill>
            <a:srgbClr val="FAB23B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880460" y="892629"/>
            <a:ext cx="943430" cy="943430"/>
          </a:xfrm>
          <a:prstGeom prst="ellipse">
            <a:avLst/>
          </a:prstGeom>
          <a:noFill/>
          <a:ln w="57150" cap="flat" cmpd="sng" algn="ctr">
            <a:solidFill>
              <a:srgbClr val="47BBD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007462" y="1010557"/>
            <a:ext cx="703943" cy="703943"/>
          </a:xfrm>
          <a:prstGeom prst="ellipse">
            <a:avLst/>
          </a:prstGeom>
          <a:solidFill>
            <a:srgbClr val="47BBD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567746" y="892629"/>
            <a:ext cx="943430" cy="943430"/>
          </a:xfrm>
          <a:prstGeom prst="ellipse">
            <a:avLst/>
          </a:prstGeom>
          <a:noFill/>
          <a:ln w="57150" cap="flat" cmpd="sng" algn="ctr">
            <a:solidFill>
              <a:srgbClr val="E82C3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703819" y="1001486"/>
            <a:ext cx="703943" cy="703943"/>
          </a:xfrm>
          <a:prstGeom prst="ellipse">
            <a:avLst/>
          </a:prstGeom>
          <a:solidFill>
            <a:srgbClr val="E82C3E"/>
          </a:solidFill>
          <a:ln w="38100" cap="flat" cmpd="sng" algn="ctr">
            <a:solidFill>
              <a:srgbClr val="674A91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2" name="Straight Arrow Connector 11"/>
          <p:cNvCxnSpPr>
            <a:stCxn id="24" idx="4"/>
          </p:cNvCxnSpPr>
          <p:nvPr/>
        </p:nvCxnSpPr>
        <p:spPr bwMode="auto">
          <a:xfrm>
            <a:off x="1208678" y="1836059"/>
            <a:ext cx="680359" cy="11121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26" idx="4"/>
          </p:cNvCxnSpPr>
          <p:nvPr/>
        </p:nvCxnSpPr>
        <p:spPr bwMode="auto">
          <a:xfrm flipH="1">
            <a:off x="2482117" y="1836059"/>
            <a:ext cx="441059" cy="10413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endCxn id="20" idx="1"/>
          </p:cNvCxnSpPr>
          <p:nvPr/>
        </p:nvCxnSpPr>
        <p:spPr bwMode="auto">
          <a:xfrm>
            <a:off x="2923176" y="1836059"/>
            <a:ext cx="1289622" cy="12645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710544" y="1836059"/>
            <a:ext cx="9076" cy="10123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stCxn id="87" idx="2"/>
            <a:endCxn id="20" idx="7"/>
          </p:cNvCxnSpPr>
          <p:nvPr/>
        </p:nvCxnSpPr>
        <p:spPr bwMode="auto">
          <a:xfrm flipH="1">
            <a:off x="5290428" y="1917290"/>
            <a:ext cx="1049153" cy="11833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88" idx="2"/>
          </p:cNvCxnSpPr>
          <p:nvPr/>
        </p:nvCxnSpPr>
        <p:spPr bwMode="auto">
          <a:xfrm flipH="1">
            <a:off x="7217401" y="1917290"/>
            <a:ext cx="777276" cy="9601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673377" y="1907389"/>
            <a:ext cx="5908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schemeClr val="accent6">
                      <a:lumMod val="75000"/>
                      <a:alpha val="52000"/>
                    </a:schemeClr>
                  </a:outerShdw>
                </a:effectLst>
                <a:latin typeface="Arial"/>
                <a:cs typeface="Arial"/>
              </a:rPr>
              <a:t>HHS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50243" y="1819053"/>
            <a:ext cx="117849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schemeClr val="accent6">
                      <a:lumMod val="75000"/>
                      <a:alpha val="52000"/>
                    </a:schemeClr>
                  </a:outerShdw>
                </a:effectLst>
                <a:latin typeface="Arial"/>
                <a:cs typeface="Arial"/>
              </a:rPr>
              <a:t>MEDICAID </a:t>
            </a:r>
          </a:p>
          <a:p>
            <a:r>
              <a:rPr lang="en-US" sz="15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schemeClr val="accent6">
                      <a:lumMod val="75000"/>
                      <a:alpha val="52000"/>
                    </a:schemeClr>
                  </a:outerShdw>
                </a:effectLst>
                <a:latin typeface="Arial"/>
                <a:cs typeface="Arial"/>
              </a:rPr>
              <a:t>MANAGED</a:t>
            </a:r>
          </a:p>
          <a:p>
            <a:r>
              <a:rPr lang="en-US" sz="15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schemeClr val="accent6">
                      <a:lumMod val="75000"/>
                      <a:alpha val="52000"/>
                    </a:schemeClr>
                  </a:outerShdw>
                </a:effectLst>
                <a:latin typeface="Arial"/>
                <a:cs typeface="Arial"/>
              </a:rPr>
              <a:t>CARE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95275" y="1853309"/>
            <a:ext cx="13389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schemeClr val="accent6">
                      <a:lumMod val="75000"/>
                      <a:alpha val="52000"/>
                    </a:schemeClr>
                  </a:outerShdw>
                </a:effectLst>
                <a:latin typeface="Arial"/>
                <a:cs typeface="Arial"/>
              </a:rPr>
              <a:t>EARLY </a:t>
            </a:r>
          </a:p>
          <a:p>
            <a:r>
              <a:rPr lang="en-US" sz="15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schemeClr val="accent6">
                      <a:lumMod val="75000"/>
                      <a:alpha val="52000"/>
                    </a:schemeClr>
                  </a:outerShdw>
                </a:effectLst>
                <a:latin typeface="Arial"/>
                <a:cs typeface="Arial"/>
              </a:rPr>
              <a:t>CHILDHOOD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01980" y="1820729"/>
            <a:ext cx="146546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schemeClr val="accent6">
                      <a:lumMod val="75000"/>
                      <a:alpha val="52000"/>
                    </a:schemeClr>
                  </a:outerShdw>
                </a:effectLst>
                <a:latin typeface="Arial"/>
                <a:cs typeface="Arial"/>
              </a:rPr>
              <a:t>CHILD </a:t>
            </a:r>
          </a:p>
          <a:p>
            <a:r>
              <a:rPr lang="en-US" sz="15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schemeClr val="accent6">
                      <a:lumMod val="75000"/>
                      <a:alpha val="52000"/>
                    </a:schemeClr>
                  </a:outerShdw>
                </a:effectLst>
                <a:latin typeface="Arial"/>
                <a:cs typeface="Arial"/>
              </a:rPr>
              <a:t>PROTECTIVE </a:t>
            </a:r>
          </a:p>
          <a:p>
            <a:r>
              <a:rPr lang="en-US" sz="15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schemeClr val="accent6">
                      <a:lumMod val="75000"/>
                      <a:alpha val="52000"/>
                    </a:schemeClr>
                  </a:outerShdw>
                </a:effectLst>
                <a:latin typeface="Arial"/>
                <a:cs typeface="Arial"/>
              </a:rPr>
              <a:t>SERVICES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56914" y="1988308"/>
            <a:ext cx="9504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schemeClr val="accent6">
                      <a:lumMod val="75000"/>
                      <a:alpha val="52000"/>
                    </a:schemeClr>
                  </a:outerShdw>
                </a:effectLst>
                <a:latin typeface="Arial"/>
                <a:cs typeface="Arial"/>
              </a:rPr>
              <a:t>HEALTH </a:t>
            </a:r>
          </a:p>
          <a:p>
            <a:r>
              <a:rPr lang="en-US" sz="1500" b="1" dirty="0">
                <a:solidFill>
                  <a:schemeClr val="bg1"/>
                </a:solidFill>
                <a:effectLst>
                  <a:outerShdw blurRad="25400" dist="25400" dir="2700000" algn="tl" rotWithShape="0">
                    <a:schemeClr val="accent6">
                      <a:lumMod val="75000"/>
                      <a:alpha val="52000"/>
                    </a:schemeClr>
                  </a:outerShdw>
                </a:effectLst>
                <a:latin typeface="Arial"/>
                <a:cs typeface="Arial"/>
              </a:rPr>
              <a:t>PLAN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432" y="969876"/>
            <a:ext cx="666417" cy="66641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8303" y="1063458"/>
            <a:ext cx="564816" cy="5648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6451" y="1049421"/>
            <a:ext cx="602247" cy="6022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478" y="956509"/>
            <a:ext cx="719221" cy="71922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6914" y="996616"/>
            <a:ext cx="612942" cy="61294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761729" y="4398211"/>
            <a:ext cx="99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Marisol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084689" y="4398210"/>
            <a:ext cx="11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Angelina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16783" y="4398210"/>
            <a:ext cx="144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Mrs. Garcia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736963" y="892629"/>
            <a:ext cx="943430" cy="943430"/>
          </a:xfrm>
          <a:prstGeom prst="ellipse">
            <a:avLst/>
          </a:prstGeom>
          <a:noFill/>
          <a:ln w="57150" cap="flat" cmpd="sng" algn="ctr">
            <a:solidFill>
              <a:srgbClr val="674A91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419" name="Rounded Rectangle 17418"/>
          <p:cNvSpPr/>
          <p:nvPr/>
        </p:nvSpPr>
        <p:spPr bwMode="auto">
          <a:xfrm>
            <a:off x="1169451" y="1802580"/>
            <a:ext cx="98323" cy="114710"/>
          </a:xfrm>
          <a:prstGeom prst="roundRect">
            <a:avLst/>
          </a:prstGeom>
          <a:solidFill>
            <a:srgbClr val="674A9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2881903" y="1802580"/>
            <a:ext cx="98323" cy="114710"/>
          </a:xfrm>
          <a:prstGeom prst="roundRect">
            <a:avLst/>
          </a:prstGeom>
          <a:solidFill>
            <a:srgbClr val="6AAE4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4659908" y="1802580"/>
            <a:ext cx="98323" cy="114710"/>
          </a:xfrm>
          <a:prstGeom prst="roundRect">
            <a:avLst/>
          </a:prstGeom>
          <a:solidFill>
            <a:srgbClr val="FAB23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6290419" y="1802580"/>
            <a:ext cx="98323" cy="114710"/>
          </a:xfrm>
          <a:prstGeom prst="roundRect">
            <a:avLst/>
          </a:prstGeom>
          <a:solidFill>
            <a:srgbClr val="47BBD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8" name="Rounded Rectangle 87"/>
          <p:cNvSpPr/>
          <p:nvPr/>
        </p:nvSpPr>
        <p:spPr bwMode="auto">
          <a:xfrm>
            <a:off x="7945515" y="1802580"/>
            <a:ext cx="98323" cy="114710"/>
          </a:xfrm>
          <a:prstGeom prst="roundRect">
            <a:avLst/>
          </a:prstGeom>
          <a:solidFill>
            <a:srgbClr val="E82C3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534460" y="6482191"/>
            <a:ext cx="609539" cy="365125"/>
          </a:xfrm>
          <a:prstGeom prst="rect">
            <a:avLst/>
          </a:prstGeom>
        </p:spPr>
        <p:txBody>
          <a:bodyPr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6442" y="4953000"/>
            <a:ext cx="6242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agencies involved – limited communication – No effective tracking of identified and addressed risk factors</a:t>
            </a:r>
          </a:p>
        </p:txBody>
      </p:sp>
    </p:spTree>
    <p:extLst>
      <p:ext uri="{BB962C8B-B14F-4D97-AF65-F5344CB8AC3E}">
        <p14:creationId xmlns:p14="http://schemas.microsoft.com/office/powerpoint/2010/main" val="1161076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/>
      <p:bldP spid="45" grpId="0"/>
      <p:bldP spid="46" grpId="0"/>
      <p:bldP spid="47" grpId="0"/>
      <p:bldP spid="48" grpId="0"/>
      <p:bldP spid="70" grpId="0"/>
      <p:bldP spid="71" grpId="0"/>
      <p:bldP spid="72" grpId="0"/>
      <p:bldP spid="24" grpId="0" animBg="1"/>
      <p:bldP spid="17419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1" t="25836" r="31612" b="14590"/>
          <a:stretch>
            <a:fillRect/>
          </a:stretch>
        </p:blipFill>
        <p:spPr bwMode="auto">
          <a:xfrm>
            <a:off x="5562600" y="1981200"/>
            <a:ext cx="3124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pPr>
              <a:defRPr/>
            </a:pPr>
            <a:fld id="{22872CDD-1919-473A-A22F-F3DABC4CACEC}" type="slidenum">
              <a:rPr lang="en-US" smtClean="0">
                <a:ea typeface="ＭＳ Ｐゴシック" pitchFamily="34" charset="-128"/>
              </a:rPr>
              <a:pPr>
                <a:defRPr/>
              </a:pPr>
              <a:t>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Georgia" pitchFamily="18" charset="0"/>
              </a:rPr>
              <a:t>Find those at greatest risk</a:t>
            </a:r>
          </a:p>
          <a:p>
            <a:endParaRPr lang="en-US" sz="2400" dirty="0"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Georgia" pitchFamily="18" charset="0"/>
              </a:rPr>
              <a:t>Identify their specific risk factors</a:t>
            </a:r>
          </a:p>
          <a:p>
            <a:endParaRPr lang="en-US" sz="2400" dirty="0"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latin typeface="Georgia" pitchFamily="18" charset="0"/>
              </a:rPr>
              <a:t>Assure the packages of intervention are delivered that address the risk factors!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955962"/>
            <a:ext cx="6699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Georgia" pitchFamily="18" charset="0"/>
              </a:rPr>
              <a:t>Community Care Coordination</a:t>
            </a:r>
          </a:p>
        </p:txBody>
      </p:sp>
    </p:spTree>
    <p:extLst>
      <p:ext uri="{BB962C8B-B14F-4D97-AF65-F5344CB8AC3E}">
        <p14:creationId xmlns:p14="http://schemas.microsoft.com/office/powerpoint/2010/main" val="165433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20633</TotalTime>
  <Words>866</Words>
  <Application>Microsoft Office PowerPoint</Application>
  <PresentationFormat>On-screen Show (4:3)</PresentationFormat>
  <Paragraphs>407</Paragraphs>
  <Slides>27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ＭＳ Ｐゴシック</vt:lpstr>
      <vt:lpstr>Arial</vt:lpstr>
      <vt:lpstr>Arial Black</vt:lpstr>
      <vt:lpstr>Calibri</vt:lpstr>
      <vt:lpstr>Calibri Light</vt:lpstr>
      <vt:lpstr>Franklin Gothic Book</vt:lpstr>
      <vt:lpstr>Franklin Gothic Medium</vt:lpstr>
      <vt:lpstr>Georgia</vt:lpstr>
      <vt:lpstr>Gill Sans</vt:lpstr>
      <vt:lpstr>Marlett</vt:lpstr>
      <vt:lpstr>Open Sans</vt:lpstr>
      <vt:lpstr>Times New Roman</vt:lpstr>
      <vt:lpstr>ヒラギノ角ゴ ProN W3</vt:lpstr>
      <vt:lpstr>Office Theme</vt:lpstr>
      <vt:lpstr>Document</vt:lpstr>
      <vt:lpstr>Pathways Community HUB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Reduction Reports Now Live in 6 HUBs Sample representative 1 HUB brief period of data</vt:lpstr>
      <vt:lpstr>PowerPoint Presentation</vt:lpstr>
      <vt:lpstr>PowerPoint Presentation</vt:lpstr>
      <vt:lpstr>Published Study on Results</vt:lpstr>
      <vt:lpstr>LBW in Richland County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Community HUB Model</dc:title>
  <dc:creator>Sarah</dc:creator>
  <cp:lastModifiedBy>Stephanie Ondrias2</cp:lastModifiedBy>
  <cp:revision>360</cp:revision>
  <cp:lastPrinted>2017-11-12T14:41:36Z</cp:lastPrinted>
  <dcterms:created xsi:type="dcterms:W3CDTF">2015-03-27T15:11:05Z</dcterms:created>
  <dcterms:modified xsi:type="dcterms:W3CDTF">2018-02-05T01:34:59Z</dcterms:modified>
</cp:coreProperties>
</file>