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2"/>
  </p:notesMasterIdLst>
  <p:sldIdLst>
    <p:sldId id="362" r:id="rId3"/>
    <p:sldId id="363" r:id="rId4"/>
    <p:sldId id="343" r:id="rId5"/>
    <p:sldId id="345" r:id="rId6"/>
    <p:sldId id="359" r:id="rId7"/>
    <p:sldId id="330" r:id="rId8"/>
    <p:sldId id="346" r:id="rId9"/>
    <p:sldId id="347" r:id="rId10"/>
    <p:sldId id="348" r:id="rId11"/>
    <p:sldId id="349" r:id="rId12"/>
    <p:sldId id="350" r:id="rId13"/>
    <p:sldId id="354" r:id="rId14"/>
    <p:sldId id="355" r:id="rId15"/>
    <p:sldId id="352" r:id="rId16"/>
    <p:sldId id="364" r:id="rId17"/>
    <p:sldId id="357" r:id="rId18"/>
    <p:sldId id="353" r:id="rId19"/>
    <p:sldId id="356" r:id="rId20"/>
    <p:sldId id="358"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60" r:id="rId48"/>
    <p:sldId id="365" r:id="rId49"/>
    <p:sldId id="361" r:id="rId50"/>
    <p:sldId id="36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A54"/>
    <a:srgbClr val="EC563D"/>
    <a:srgbClr val="EC5602"/>
    <a:srgbClr val="FF8E1D"/>
    <a:srgbClr val="39B9AA"/>
    <a:srgbClr val="B155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07" autoAdjust="0"/>
  </p:normalViewPr>
  <p:slideViewPr>
    <p:cSldViewPr>
      <p:cViewPr varScale="1">
        <p:scale>
          <a:sx n="38" d="100"/>
          <a:sy n="38" d="100"/>
        </p:scale>
        <p:origin x="1446" y="4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1" d="100"/>
          <a:sy n="51" d="100"/>
        </p:scale>
        <p:origin x="28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hart>
    <c:title>
      <c:layout>
        <c:manualLayout>
          <c:xMode val="edge"/>
          <c:yMode val="edge"/>
          <c:x val="0.20818377655623235"/>
          <c:y val="0.10101717579220157"/>
        </c:manualLayout>
      </c:layout>
      <c:overlay val="0"/>
      <c:txPr>
        <a:bodyPr/>
        <a:lstStyle/>
        <a:p>
          <a:pPr algn="l">
            <a:defRPr/>
          </a:pPr>
          <a:endParaRPr lang="en-US"/>
        </a:p>
      </c:txPr>
    </c:title>
    <c:autoTitleDeleted val="0"/>
    <c:plotArea>
      <c:layout/>
      <c:pieChart>
        <c:varyColors val="1"/>
        <c:ser>
          <c:idx val="0"/>
          <c:order val="0"/>
          <c:tx>
            <c:strRef>
              <c:f>Sheet1!$B$1</c:f>
              <c:strCache>
                <c:ptCount val="1"/>
                <c:pt idx="0">
                  <c:v>Success Rate</c:v>
                </c:pt>
              </c:strCache>
            </c:strRef>
          </c:tx>
          <c:cat>
            <c:strRef>
              <c:f>Sheet1!$A$2:$A$3</c:f>
              <c:strCache>
                <c:ptCount val="2"/>
                <c:pt idx="0">
                  <c:v>Successful</c:v>
                </c:pt>
                <c:pt idx="1">
                  <c:v>Not successful</c:v>
                </c:pt>
              </c:strCache>
            </c:strRef>
          </c:cat>
          <c:val>
            <c:numRef>
              <c:f>Sheet1!$B$2:$B$3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0-2853-4085-8851-1A6C60036556}"/>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accent3">
        <a:lumMod val="20000"/>
        <a:lumOff val="80000"/>
      </a:schemeClr>
    </a:solidFill>
    <a:ln>
      <a:solidFill>
        <a:schemeClr val="accent3">
          <a:lumMod val="50000"/>
        </a:schemeClr>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28040088149358688"/>
          <c:y val="0.10101717579220157"/>
        </c:manualLayout>
      </c:layout>
      <c:overlay val="0"/>
    </c:title>
    <c:autoTitleDeleted val="0"/>
    <c:plotArea>
      <c:layout/>
      <c:pieChart>
        <c:varyColors val="1"/>
        <c:ser>
          <c:idx val="0"/>
          <c:order val="0"/>
          <c:tx>
            <c:strRef>
              <c:f>Sheet1!$B$1</c:f>
              <c:strCache>
                <c:ptCount val="1"/>
                <c:pt idx="0">
                  <c:v>Retention Rate</c:v>
                </c:pt>
              </c:strCache>
            </c:strRef>
          </c:tx>
          <c:cat>
            <c:strRef>
              <c:f>Sheet1!$A$2:$A$3</c:f>
              <c:strCache>
                <c:ptCount val="2"/>
                <c:pt idx="0">
                  <c:v>Completers</c:v>
                </c:pt>
                <c:pt idx="1">
                  <c:v>Non-completers</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0-66ED-45BC-AFD8-2107A5B8D45C}"/>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solidFill>
      <a:schemeClr val="accent1">
        <a:lumMod val="20000"/>
        <a:lumOff val="80000"/>
      </a:schemeClr>
    </a:solidFill>
    <a:ln>
      <a:solidFill>
        <a:schemeClr val="tx2"/>
      </a:solidFill>
    </a:ln>
  </c:spPr>
  <c:txPr>
    <a:bodyPr/>
    <a:lstStyle/>
    <a:p>
      <a:pPr>
        <a:defRPr sz="1800"/>
      </a:pPr>
      <a:endParaRPr lang="en-US"/>
    </a:p>
  </c:txPr>
  <c:externalData r:id="rId1">
    <c:autoUpdate val="0"/>
  </c:externalData>
</c:chartSpace>
</file>

<file path=ppt/diagrams/_rels/data5.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F6E3D-0A1F-4FE1-9522-ABEB6492E4BE}"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AF6180A6-9EE0-457A-9527-B75563F11B95}">
      <dgm:prSet phldrT="[Text]"/>
      <dgm:spPr>
        <a:solidFill>
          <a:srgbClr val="002060"/>
        </a:solidFill>
        <a:ln>
          <a:noFill/>
        </a:ln>
      </dgm:spPr>
      <dgm:t>
        <a:bodyPr/>
        <a:lstStyle/>
        <a:p>
          <a:r>
            <a:rPr lang="en-US" b="1" dirty="0"/>
            <a:t>Identify and Define the Problem</a:t>
          </a:r>
        </a:p>
      </dgm:t>
    </dgm:pt>
    <dgm:pt modelId="{E4F0FAA3-A1C9-4957-8AD2-BB62B0C68744}" type="parTrans" cxnId="{73B7BB88-A5E2-43D1-9E61-255655299C14}">
      <dgm:prSet/>
      <dgm:spPr/>
      <dgm:t>
        <a:bodyPr/>
        <a:lstStyle/>
        <a:p>
          <a:endParaRPr lang="en-US"/>
        </a:p>
      </dgm:t>
    </dgm:pt>
    <dgm:pt modelId="{0ED5CA85-0147-4C04-8A74-B010629BF5E9}" type="sibTrans" cxnId="{73B7BB88-A5E2-43D1-9E61-255655299C14}">
      <dgm:prSet/>
      <dgm:spPr/>
      <dgm:t>
        <a:bodyPr/>
        <a:lstStyle/>
        <a:p>
          <a:endParaRPr lang="en-US"/>
        </a:p>
      </dgm:t>
    </dgm:pt>
    <dgm:pt modelId="{3A9867E7-6CC8-4BED-9EDD-1302921DEFB3}">
      <dgm:prSet phldrT="[Text]"/>
      <dgm:spPr>
        <a:solidFill>
          <a:srgbClr val="0070C0"/>
        </a:solidFill>
      </dgm:spPr>
      <dgm:t>
        <a:bodyPr/>
        <a:lstStyle/>
        <a:p>
          <a:r>
            <a:rPr lang="en-US" b="1"/>
            <a:t>Envision and Plan for Success</a:t>
          </a:r>
        </a:p>
      </dgm:t>
    </dgm:pt>
    <dgm:pt modelId="{D1FF7ED6-32B3-4F71-BE90-D0C5362E529F}" type="parTrans" cxnId="{13CF8427-2B09-41CC-B987-C2C37D21CE20}">
      <dgm:prSet/>
      <dgm:spPr/>
      <dgm:t>
        <a:bodyPr/>
        <a:lstStyle/>
        <a:p>
          <a:endParaRPr lang="en-US"/>
        </a:p>
      </dgm:t>
    </dgm:pt>
    <dgm:pt modelId="{8B2DE552-7FE0-4ED0-BA21-A1D8A0AEF3F8}" type="sibTrans" cxnId="{13CF8427-2B09-41CC-B987-C2C37D21CE20}">
      <dgm:prSet/>
      <dgm:spPr/>
      <dgm:t>
        <a:bodyPr/>
        <a:lstStyle/>
        <a:p>
          <a:endParaRPr lang="en-US"/>
        </a:p>
      </dgm:t>
    </dgm:pt>
    <dgm:pt modelId="{0DC5AB10-18DC-4313-9EF6-2A56FBF486F5}">
      <dgm:prSet phldrT="[Text]"/>
      <dgm:spPr>
        <a:solidFill>
          <a:schemeClr val="accent1"/>
        </a:solidFill>
      </dgm:spPr>
      <dgm:t>
        <a:bodyPr/>
        <a:lstStyle/>
        <a:p>
          <a:r>
            <a:rPr lang="en-US" b="1" dirty="0"/>
            <a:t>Review and Select the Policy</a:t>
          </a:r>
        </a:p>
      </dgm:t>
    </dgm:pt>
    <dgm:pt modelId="{9E31E0CC-BCC3-4041-9A48-333CA39FAF0E}" type="parTrans" cxnId="{14C1B49F-46E4-41D5-A77B-EA04708DDCF8}">
      <dgm:prSet/>
      <dgm:spPr/>
      <dgm:t>
        <a:bodyPr/>
        <a:lstStyle/>
        <a:p>
          <a:endParaRPr lang="en-US"/>
        </a:p>
      </dgm:t>
    </dgm:pt>
    <dgm:pt modelId="{EAF35BE1-B3E3-453E-9533-5A560FFB5A51}" type="sibTrans" cxnId="{14C1B49F-46E4-41D5-A77B-EA04708DDCF8}">
      <dgm:prSet/>
      <dgm:spPr/>
      <dgm:t>
        <a:bodyPr/>
        <a:lstStyle/>
        <a:p>
          <a:endParaRPr lang="en-US"/>
        </a:p>
      </dgm:t>
    </dgm:pt>
    <dgm:pt modelId="{CC78E028-7BCD-4B0B-8C95-97A930781CE3}">
      <dgm:prSet phldrT="[Text]"/>
      <dgm:spPr>
        <a:solidFill>
          <a:schemeClr val="accent6">
            <a:lumMod val="50000"/>
          </a:schemeClr>
        </a:solidFill>
      </dgm:spPr>
      <dgm:t>
        <a:bodyPr/>
        <a:lstStyle/>
        <a:p>
          <a:r>
            <a:rPr lang="en-US" b="1"/>
            <a:t>Develop and Adopt the Policy</a:t>
          </a:r>
        </a:p>
      </dgm:t>
    </dgm:pt>
    <dgm:pt modelId="{01CCB485-2A59-4736-B229-33BDB21DA145}" type="parTrans" cxnId="{3356D6E8-5F1E-4A82-8C74-AA68746656FE}">
      <dgm:prSet/>
      <dgm:spPr/>
      <dgm:t>
        <a:bodyPr/>
        <a:lstStyle/>
        <a:p>
          <a:endParaRPr lang="en-US"/>
        </a:p>
      </dgm:t>
    </dgm:pt>
    <dgm:pt modelId="{CFC99BBD-5CD9-4F13-82EE-BE25941EB492}" type="sibTrans" cxnId="{3356D6E8-5F1E-4A82-8C74-AA68746656FE}">
      <dgm:prSet/>
      <dgm:spPr/>
      <dgm:t>
        <a:bodyPr/>
        <a:lstStyle/>
        <a:p>
          <a:endParaRPr lang="en-US"/>
        </a:p>
      </dgm:t>
    </dgm:pt>
    <dgm:pt modelId="{1333A73D-B906-4912-8854-D740FE39DC27}">
      <dgm:prSet phldrT="[Text]"/>
      <dgm:spPr>
        <a:solidFill>
          <a:schemeClr val="accent6"/>
        </a:solidFill>
      </dgm:spPr>
      <dgm:t>
        <a:bodyPr/>
        <a:lstStyle/>
        <a:p>
          <a:r>
            <a:rPr lang="en-US" b="1"/>
            <a:t>Implement and Evaluate the Policy</a:t>
          </a:r>
        </a:p>
      </dgm:t>
    </dgm:pt>
    <dgm:pt modelId="{DDC91E96-E5D0-4362-85FB-42A6B04E2064}" type="parTrans" cxnId="{9A420D0A-2368-47B8-9959-1EA914DD8E5A}">
      <dgm:prSet/>
      <dgm:spPr/>
      <dgm:t>
        <a:bodyPr/>
        <a:lstStyle/>
        <a:p>
          <a:endParaRPr lang="en-US"/>
        </a:p>
      </dgm:t>
    </dgm:pt>
    <dgm:pt modelId="{D87CC060-D221-477C-9FA1-E2CEEF796007}" type="sibTrans" cxnId="{9A420D0A-2368-47B8-9959-1EA914DD8E5A}">
      <dgm:prSet/>
      <dgm:spPr/>
      <dgm:t>
        <a:bodyPr/>
        <a:lstStyle/>
        <a:p>
          <a:endParaRPr lang="en-US"/>
        </a:p>
      </dgm:t>
    </dgm:pt>
    <dgm:pt modelId="{C715278D-ED5F-4A7C-A990-AEA931E51C94}" type="pres">
      <dgm:prSet presAssocID="{0A5F6E3D-0A1F-4FE1-9522-ABEB6492E4BE}" presName="cycle" presStyleCnt="0">
        <dgm:presLayoutVars>
          <dgm:dir/>
          <dgm:resizeHandles val="exact"/>
        </dgm:presLayoutVars>
      </dgm:prSet>
      <dgm:spPr/>
      <dgm:t>
        <a:bodyPr/>
        <a:lstStyle/>
        <a:p>
          <a:endParaRPr lang="en-US"/>
        </a:p>
      </dgm:t>
    </dgm:pt>
    <dgm:pt modelId="{187BD7F3-1B08-4138-B272-F7C1603D9687}" type="pres">
      <dgm:prSet presAssocID="{AF6180A6-9EE0-457A-9527-B75563F11B95}" presName="node" presStyleLbl="node1" presStyleIdx="0" presStyleCnt="5" custScaleX="118300" custScaleY="118246">
        <dgm:presLayoutVars>
          <dgm:bulletEnabled val="1"/>
        </dgm:presLayoutVars>
      </dgm:prSet>
      <dgm:spPr/>
      <dgm:t>
        <a:bodyPr/>
        <a:lstStyle/>
        <a:p>
          <a:endParaRPr lang="en-US"/>
        </a:p>
      </dgm:t>
    </dgm:pt>
    <dgm:pt modelId="{FE010160-C8F7-4E24-B077-845559AD953C}" type="pres">
      <dgm:prSet presAssocID="{AF6180A6-9EE0-457A-9527-B75563F11B95}" presName="spNode" presStyleCnt="0"/>
      <dgm:spPr/>
    </dgm:pt>
    <dgm:pt modelId="{834C9F93-33D3-48D6-88C3-444E737CEC71}" type="pres">
      <dgm:prSet presAssocID="{0ED5CA85-0147-4C04-8A74-B010629BF5E9}" presName="sibTrans" presStyleLbl="sibTrans1D1" presStyleIdx="0" presStyleCnt="5"/>
      <dgm:spPr/>
      <dgm:t>
        <a:bodyPr/>
        <a:lstStyle/>
        <a:p>
          <a:endParaRPr lang="en-US"/>
        </a:p>
      </dgm:t>
    </dgm:pt>
    <dgm:pt modelId="{F85C97CC-A4FB-456C-B94A-9A00F9941901}" type="pres">
      <dgm:prSet presAssocID="{3A9867E7-6CC8-4BED-9EDD-1302921DEFB3}" presName="node" presStyleLbl="node1" presStyleIdx="1" presStyleCnt="5" custScaleX="123103" custScaleY="127576">
        <dgm:presLayoutVars>
          <dgm:bulletEnabled val="1"/>
        </dgm:presLayoutVars>
      </dgm:prSet>
      <dgm:spPr/>
      <dgm:t>
        <a:bodyPr/>
        <a:lstStyle/>
        <a:p>
          <a:endParaRPr lang="en-US"/>
        </a:p>
      </dgm:t>
    </dgm:pt>
    <dgm:pt modelId="{C436EE09-8260-45A8-B7EA-7B91873D883E}" type="pres">
      <dgm:prSet presAssocID="{3A9867E7-6CC8-4BED-9EDD-1302921DEFB3}" presName="spNode" presStyleCnt="0"/>
      <dgm:spPr/>
    </dgm:pt>
    <dgm:pt modelId="{DFD4EA84-81F7-40B4-8955-1788B607873E}" type="pres">
      <dgm:prSet presAssocID="{8B2DE552-7FE0-4ED0-BA21-A1D8A0AEF3F8}" presName="sibTrans" presStyleLbl="sibTrans1D1" presStyleIdx="1" presStyleCnt="5"/>
      <dgm:spPr/>
      <dgm:t>
        <a:bodyPr/>
        <a:lstStyle/>
        <a:p>
          <a:endParaRPr lang="en-US"/>
        </a:p>
      </dgm:t>
    </dgm:pt>
    <dgm:pt modelId="{FD3EAB48-0C12-46CA-AA1B-8F6F1A70E48B}" type="pres">
      <dgm:prSet presAssocID="{0DC5AB10-18DC-4313-9EF6-2A56FBF486F5}" presName="node" presStyleLbl="node1" presStyleIdx="2" presStyleCnt="5" custScaleX="122313" custScaleY="123451">
        <dgm:presLayoutVars>
          <dgm:bulletEnabled val="1"/>
        </dgm:presLayoutVars>
      </dgm:prSet>
      <dgm:spPr/>
      <dgm:t>
        <a:bodyPr/>
        <a:lstStyle/>
        <a:p>
          <a:endParaRPr lang="en-US"/>
        </a:p>
      </dgm:t>
    </dgm:pt>
    <dgm:pt modelId="{9D805A74-B8D1-4F8E-A646-6060CCC14E31}" type="pres">
      <dgm:prSet presAssocID="{0DC5AB10-18DC-4313-9EF6-2A56FBF486F5}" presName="spNode" presStyleCnt="0"/>
      <dgm:spPr/>
    </dgm:pt>
    <dgm:pt modelId="{EC44D658-77FB-4228-843F-361634FE1CB7}" type="pres">
      <dgm:prSet presAssocID="{EAF35BE1-B3E3-453E-9533-5A560FFB5A51}" presName="sibTrans" presStyleLbl="sibTrans1D1" presStyleIdx="2" presStyleCnt="5"/>
      <dgm:spPr/>
      <dgm:t>
        <a:bodyPr/>
        <a:lstStyle/>
        <a:p>
          <a:endParaRPr lang="en-US"/>
        </a:p>
      </dgm:t>
    </dgm:pt>
    <dgm:pt modelId="{5968A622-9269-40D4-A548-6DB218E88AE7}" type="pres">
      <dgm:prSet presAssocID="{CC78E028-7BCD-4B0B-8C95-97A930781CE3}" presName="node" presStyleLbl="node1" presStyleIdx="3" presStyleCnt="5" custScaleX="120155" custScaleY="124463">
        <dgm:presLayoutVars>
          <dgm:bulletEnabled val="1"/>
        </dgm:presLayoutVars>
      </dgm:prSet>
      <dgm:spPr/>
      <dgm:t>
        <a:bodyPr/>
        <a:lstStyle/>
        <a:p>
          <a:endParaRPr lang="en-US"/>
        </a:p>
      </dgm:t>
    </dgm:pt>
    <dgm:pt modelId="{823030D2-A660-45C4-8BD5-515F28F182B9}" type="pres">
      <dgm:prSet presAssocID="{CC78E028-7BCD-4B0B-8C95-97A930781CE3}" presName="spNode" presStyleCnt="0"/>
      <dgm:spPr/>
    </dgm:pt>
    <dgm:pt modelId="{60E027BB-EB07-49E0-BCBB-DA4EEE97E3D5}" type="pres">
      <dgm:prSet presAssocID="{CFC99BBD-5CD9-4F13-82EE-BE25941EB492}" presName="sibTrans" presStyleLbl="sibTrans1D1" presStyleIdx="3" presStyleCnt="5"/>
      <dgm:spPr/>
      <dgm:t>
        <a:bodyPr/>
        <a:lstStyle/>
        <a:p>
          <a:endParaRPr lang="en-US"/>
        </a:p>
      </dgm:t>
    </dgm:pt>
    <dgm:pt modelId="{652EEC04-7DAC-4757-B9C9-78E9B73FBFD1}" type="pres">
      <dgm:prSet presAssocID="{1333A73D-B906-4912-8854-D740FE39DC27}" presName="node" presStyleLbl="node1" presStyleIdx="4" presStyleCnt="5" custScaleX="120140" custScaleY="130003">
        <dgm:presLayoutVars>
          <dgm:bulletEnabled val="1"/>
        </dgm:presLayoutVars>
      </dgm:prSet>
      <dgm:spPr/>
      <dgm:t>
        <a:bodyPr/>
        <a:lstStyle/>
        <a:p>
          <a:endParaRPr lang="en-US"/>
        </a:p>
      </dgm:t>
    </dgm:pt>
    <dgm:pt modelId="{5B49AAF2-7782-4E5D-B6A0-355F2A1E989D}" type="pres">
      <dgm:prSet presAssocID="{1333A73D-B906-4912-8854-D740FE39DC27}" presName="spNode" presStyleCnt="0"/>
      <dgm:spPr/>
    </dgm:pt>
    <dgm:pt modelId="{F56045B1-1891-47B2-BB1E-00A2481F58BA}" type="pres">
      <dgm:prSet presAssocID="{D87CC060-D221-477C-9FA1-E2CEEF796007}" presName="sibTrans" presStyleLbl="sibTrans1D1" presStyleIdx="4" presStyleCnt="5"/>
      <dgm:spPr/>
      <dgm:t>
        <a:bodyPr/>
        <a:lstStyle/>
        <a:p>
          <a:endParaRPr lang="en-US"/>
        </a:p>
      </dgm:t>
    </dgm:pt>
  </dgm:ptLst>
  <dgm:cxnLst>
    <dgm:cxn modelId="{73B7BB88-A5E2-43D1-9E61-255655299C14}" srcId="{0A5F6E3D-0A1F-4FE1-9522-ABEB6492E4BE}" destId="{AF6180A6-9EE0-457A-9527-B75563F11B95}" srcOrd="0" destOrd="0" parTransId="{E4F0FAA3-A1C9-4957-8AD2-BB62B0C68744}" sibTransId="{0ED5CA85-0147-4C04-8A74-B010629BF5E9}"/>
    <dgm:cxn modelId="{9A420D0A-2368-47B8-9959-1EA914DD8E5A}" srcId="{0A5F6E3D-0A1F-4FE1-9522-ABEB6492E4BE}" destId="{1333A73D-B906-4912-8854-D740FE39DC27}" srcOrd="4" destOrd="0" parTransId="{DDC91E96-E5D0-4362-85FB-42A6B04E2064}" sibTransId="{D87CC060-D221-477C-9FA1-E2CEEF796007}"/>
    <dgm:cxn modelId="{D7D6C0E6-A45E-4108-8674-BCC8FF978E35}" type="presOf" srcId="{8B2DE552-7FE0-4ED0-BA21-A1D8A0AEF3F8}" destId="{DFD4EA84-81F7-40B4-8955-1788B607873E}" srcOrd="0" destOrd="0" presId="urn:microsoft.com/office/officeart/2005/8/layout/cycle5"/>
    <dgm:cxn modelId="{A6D94A6D-E27E-49F2-AC7E-DA86D905E33E}" type="presOf" srcId="{0ED5CA85-0147-4C04-8A74-B010629BF5E9}" destId="{834C9F93-33D3-48D6-88C3-444E737CEC71}" srcOrd="0" destOrd="0" presId="urn:microsoft.com/office/officeart/2005/8/layout/cycle5"/>
    <dgm:cxn modelId="{13CF8427-2B09-41CC-B987-C2C37D21CE20}" srcId="{0A5F6E3D-0A1F-4FE1-9522-ABEB6492E4BE}" destId="{3A9867E7-6CC8-4BED-9EDD-1302921DEFB3}" srcOrd="1" destOrd="0" parTransId="{D1FF7ED6-32B3-4F71-BE90-D0C5362E529F}" sibTransId="{8B2DE552-7FE0-4ED0-BA21-A1D8A0AEF3F8}"/>
    <dgm:cxn modelId="{24DF311F-5EF5-400C-BEC5-637AEE390A20}" type="presOf" srcId="{3A9867E7-6CC8-4BED-9EDD-1302921DEFB3}" destId="{F85C97CC-A4FB-456C-B94A-9A00F9941901}" srcOrd="0" destOrd="0" presId="urn:microsoft.com/office/officeart/2005/8/layout/cycle5"/>
    <dgm:cxn modelId="{6536AF13-7A6E-4064-8335-315D3A2B5877}" type="presOf" srcId="{AF6180A6-9EE0-457A-9527-B75563F11B95}" destId="{187BD7F3-1B08-4138-B272-F7C1603D9687}" srcOrd="0" destOrd="0" presId="urn:microsoft.com/office/officeart/2005/8/layout/cycle5"/>
    <dgm:cxn modelId="{14C1B49F-46E4-41D5-A77B-EA04708DDCF8}" srcId="{0A5F6E3D-0A1F-4FE1-9522-ABEB6492E4BE}" destId="{0DC5AB10-18DC-4313-9EF6-2A56FBF486F5}" srcOrd="2" destOrd="0" parTransId="{9E31E0CC-BCC3-4041-9A48-333CA39FAF0E}" sibTransId="{EAF35BE1-B3E3-453E-9533-5A560FFB5A51}"/>
    <dgm:cxn modelId="{46E57724-F833-49BA-BF9A-BF1C006AF6CF}" type="presOf" srcId="{0DC5AB10-18DC-4313-9EF6-2A56FBF486F5}" destId="{FD3EAB48-0C12-46CA-AA1B-8F6F1A70E48B}" srcOrd="0" destOrd="0" presId="urn:microsoft.com/office/officeart/2005/8/layout/cycle5"/>
    <dgm:cxn modelId="{DE98C57D-03FC-46E1-A9F2-2ABF81C9161A}" type="presOf" srcId="{0A5F6E3D-0A1F-4FE1-9522-ABEB6492E4BE}" destId="{C715278D-ED5F-4A7C-A990-AEA931E51C94}" srcOrd="0" destOrd="0" presId="urn:microsoft.com/office/officeart/2005/8/layout/cycle5"/>
    <dgm:cxn modelId="{08F69184-0C39-4EC9-9AF0-2F94CC978D71}" type="presOf" srcId="{D87CC060-D221-477C-9FA1-E2CEEF796007}" destId="{F56045B1-1891-47B2-BB1E-00A2481F58BA}" srcOrd="0" destOrd="0" presId="urn:microsoft.com/office/officeart/2005/8/layout/cycle5"/>
    <dgm:cxn modelId="{C221208F-5364-49BA-A5EB-12A010F4BFD0}" type="presOf" srcId="{EAF35BE1-B3E3-453E-9533-5A560FFB5A51}" destId="{EC44D658-77FB-4228-843F-361634FE1CB7}" srcOrd="0" destOrd="0" presId="urn:microsoft.com/office/officeart/2005/8/layout/cycle5"/>
    <dgm:cxn modelId="{7A384598-7F60-41B4-B663-672A9E9D015B}" type="presOf" srcId="{CFC99BBD-5CD9-4F13-82EE-BE25941EB492}" destId="{60E027BB-EB07-49E0-BCBB-DA4EEE97E3D5}" srcOrd="0" destOrd="0" presId="urn:microsoft.com/office/officeart/2005/8/layout/cycle5"/>
    <dgm:cxn modelId="{DBEF3045-7F14-4F21-B588-B363BF87D504}" type="presOf" srcId="{1333A73D-B906-4912-8854-D740FE39DC27}" destId="{652EEC04-7DAC-4757-B9C9-78E9B73FBFD1}" srcOrd="0" destOrd="0" presId="urn:microsoft.com/office/officeart/2005/8/layout/cycle5"/>
    <dgm:cxn modelId="{3356D6E8-5F1E-4A82-8C74-AA68746656FE}" srcId="{0A5F6E3D-0A1F-4FE1-9522-ABEB6492E4BE}" destId="{CC78E028-7BCD-4B0B-8C95-97A930781CE3}" srcOrd="3" destOrd="0" parTransId="{01CCB485-2A59-4736-B229-33BDB21DA145}" sibTransId="{CFC99BBD-5CD9-4F13-82EE-BE25941EB492}"/>
    <dgm:cxn modelId="{8F2AA794-AB27-4A6C-B876-B22E5D2C496D}" type="presOf" srcId="{CC78E028-7BCD-4B0B-8C95-97A930781CE3}" destId="{5968A622-9269-40D4-A548-6DB218E88AE7}" srcOrd="0" destOrd="0" presId="urn:microsoft.com/office/officeart/2005/8/layout/cycle5"/>
    <dgm:cxn modelId="{7064211F-0812-4303-9CB6-7904845DABAF}" type="presParOf" srcId="{C715278D-ED5F-4A7C-A990-AEA931E51C94}" destId="{187BD7F3-1B08-4138-B272-F7C1603D9687}" srcOrd="0" destOrd="0" presId="urn:microsoft.com/office/officeart/2005/8/layout/cycle5"/>
    <dgm:cxn modelId="{763E16E3-3F54-46EC-BFCB-BF32599FDDA4}" type="presParOf" srcId="{C715278D-ED5F-4A7C-A990-AEA931E51C94}" destId="{FE010160-C8F7-4E24-B077-845559AD953C}" srcOrd="1" destOrd="0" presId="urn:microsoft.com/office/officeart/2005/8/layout/cycle5"/>
    <dgm:cxn modelId="{249AFD91-AF54-402B-86FD-30E609361E85}" type="presParOf" srcId="{C715278D-ED5F-4A7C-A990-AEA931E51C94}" destId="{834C9F93-33D3-48D6-88C3-444E737CEC71}" srcOrd="2" destOrd="0" presId="urn:microsoft.com/office/officeart/2005/8/layout/cycle5"/>
    <dgm:cxn modelId="{53E060C8-AEE1-420C-BD9E-900E4413C2BC}" type="presParOf" srcId="{C715278D-ED5F-4A7C-A990-AEA931E51C94}" destId="{F85C97CC-A4FB-456C-B94A-9A00F9941901}" srcOrd="3" destOrd="0" presId="urn:microsoft.com/office/officeart/2005/8/layout/cycle5"/>
    <dgm:cxn modelId="{0C485E51-FBAF-43AB-AB56-B1F02739B4FD}" type="presParOf" srcId="{C715278D-ED5F-4A7C-A990-AEA931E51C94}" destId="{C436EE09-8260-45A8-B7EA-7B91873D883E}" srcOrd="4" destOrd="0" presId="urn:microsoft.com/office/officeart/2005/8/layout/cycle5"/>
    <dgm:cxn modelId="{A54C36C6-7159-4D5E-B888-9FFB5486F973}" type="presParOf" srcId="{C715278D-ED5F-4A7C-A990-AEA931E51C94}" destId="{DFD4EA84-81F7-40B4-8955-1788B607873E}" srcOrd="5" destOrd="0" presId="urn:microsoft.com/office/officeart/2005/8/layout/cycle5"/>
    <dgm:cxn modelId="{A4743B54-F9DB-498B-8BD0-1BC8A2E0C289}" type="presParOf" srcId="{C715278D-ED5F-4A7C-A990-AEA931E51C94}" destId="{FD3EAB48-0C12-46CA-AA1B-8F6F1A70E48B}" srcOrd="6" destOrd="0" presId="urn:microsoft.com/office/officeart/2005/8/layout/cycle5"/>
    <dgm:cxn modelId="{AA6098E8-43BB-44B1-8D0F-219A53CC5A80}" type="presParOf" srcId="{C715278D-ED5F-4A7C-A990-AEA931E51C94}" destId="{9D805A74-B8D1-4F8E-A646-6060CCC14E31}" srcOrd="7" destOrd="0" presId="urn:microsoft.com/office/officeart/2005/8/layout/cycle5"/>
    <dgm:cxn modelId="{A9B25EAF-246D-414E-9C01-9D8C3902627B}" type="presParOf" srcId="{C715278D-ED5F-4A7C-A990-AEA931E51C94}" destId="{EC44D658-77FB-4228-843F-361634FE1CB7}" srcOrd="8" destOrd="0" presId="urn:microsoft.com/office/officeart/2005/8/layout/cycle5"/>
    <dgm:cxn modelId="{D86EE09B-50A6-4509-BFD2-12B004512827}" type="presParOf" srcId="{C715278D-ED5F-4A7C-A990-AEA931E51C94}" destId="{5968A622-9269-40D4-A548-6DB218E88AE7}" srcOrd="9" destOrd="0" presId="urn:microsoft.com/office/officeart/2005/8/layout/cycle5"/>
    <dgm:cxn modelId="{2B46050C-7AA2-4334-A276-435A7B2B8CCA}" type="presParOf" srcId="{C715278D-ED5F-4A7C-A990-AEA931E51C94}" destId="{823030D2-A660-45C4-8BD5-515F28F182B9}" srcOrd="10" destOrd="0" presId="urn:microsoft.com/office/officeart/2005/8/layout/cycle5"/>
    <dgm:cxn modelId="{5B18444D-C4BE-4087-BB30-AE32666F11CB}" type="presParOf" srcId="{C715278D-ED5F-4A7C-A990-AEA931E51C94}" destId="{60E027BB-EB07-49E0-BCBB-DA4EEE97E3D5}" srcOrd="11" destOrd="0" presId="urn:microsoft.com/office/officeart/2005/8/layout/cycle5"/>
    <dgm:cxn modelId="{3A9FDE13-A056-48CC-94B8-DD2AFAA2BC84}" type="presParOf" srcId="{C715278D-ED5F-4A7C-A990-AEA931E51C94}" destId="{652EEC04-7DAC-4757-B9C9-78E9B73FBFD1}" srcOrd="12" destOrd="0" presId="urn:microsoft.com/office/officeart/2005/8/layout/cycle5"/>
    <dgm:cxn modelId="{F29260A4-2669-4B20-B832-D33268992978}" type="presParOf" srcId="{C715278D-ED5F-4A7C-A990-AEA931E51C94}" destId="{5B49AAF2-7782-4E5D-B6A0-355F2A1E989D}" srcOrd="13" destOrd="0" presId="urn:microsoft.com/office/officeart/2005/8/layout/cycle5"/>
    <dgm:cxn modelId="{5C69DDE4-9ECB-41AA-A182-4235D07AA487}" type="presParOf" srcId="{C715278D-ED5F-4A7C-A990-AEA931E51C94}" destId="{F56045B1-1891-47B2-BB1E-00A2481F58BA}"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52726-3193-4209-BD8D-F539FEA45C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C795A10-FA97-476C-824C-2AC259096CD3}">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Network of Peers</a:t>
          </a:r>
        </a:p>
      </dgm:t>
    </dgm:pt>
    <dgm:pt modelId="{D28F72DE-E200-4334-B851-59533347E34E}" type="parTrans" cxnId="{472D40F1-D31C-49C6-BD00-C06DF22B40BF}">
      <dgm:prSet/>
      <dgm:spPr/>
      <dgm:t>
        <a:bodyPr/>
        <a:lstStyle/>
        <a:p>
          <a:endParaRPr lang="en-US"/>
        </a:p>
      </dgm:t>
    </dgm:pt>
    <dgm:pt modelId="{1E52952E-781F-44C2-BB79-7F598EDE2E3C}" type="sibTrans" cxnId="{472D40F1-D31C-49C6-BD00-C06DF22B40BF}">
      <dgm:prSet/>
      <dgm:spPr/>
      <dgm:t>
        <a:bodyPr/>
        <a:lstStyle/>
        <a:p>
          <a:endParaRPr lang="en-US"/>
        </a:p>
      </dgm:t>
    </dgm:pt>
    <dgm:pt modelId="{6598ECB8-156F-4615-9AD1-659735ECAABE}">
      <dgm:prSet phldrT="[Text]"/>
      <dgm:spPr/>
      <dgm:t>
        <a:bodyPr/>
        <a:lstStyle/>
        <a:p>
          <a:r>
            <a:rPr lang="en-US" dirty="0" smtClean="0"/>
            <a:t>Group Meetings</a:t>
          </a:r>
          <a:endParaRPr lang="en-US" dirty="0"/>
        </a:p>
      </dgm:t>
    </dgm:pt>
    <dgm:pt modelId="{D754CEA5-D052-49EE-B6A6-344330A22F66}" type="parTrans" cxnId="{F7D8CF1C-A287-4A71-A1C4-5A1AF2CC366E}">
      <dgm:prSet/>
      <dgm:spPr/>
      <dgm:t>
        <a:bodyPr/>
        <a:lstStyle/>
        <a:p>
          <a:endParaRPr lang="en-US"/>
        </a:p>
      </dgm:t>
    </dgm:pt>
    <dgm:pt modelId="{10E9AFAF-D5AD-4F2D-9302-4584EC7707F4}" type="sibTrans" cxnId="{F7D8CF1C-A287-4A71-A1C4-5A1AF2CC366E}">
      <dgm:prSet/>
      <dgm:spPr/>
      <dgm:t>
        <a:bodyPr/>
        <a:lstStyle/>
        <a:p>
          <a:endParaRPr lang="en-US"/>
        </a:p>
      </dgm:t>
    </dgm:pt>
    <dgm:pt modelId="{C7668C0E-FE4E-4F1D-B49C-CDAEF4C4336E}">
      <dgm:prSet phldrT="[Text]"/>
      <dgm:spPr/>
      <dgm:t>
        <a:bodyPr/>
        <a:lstStyle/>
        <a:p>
          <a:r>
            <a:rPr lang="en-US" dirty="0" smtClean="0"/>
            <a:t>Information sharing, presentations on topics of interest across teams</a:t>
          </a:r>
          <a:endParaRPr lang="en-US" dirty="0"/>
        </a:p>
      </dgm:t>
    </dgm:pt>
    <dgm:pt modelId="{443BC9FF-D9D5-4B47-946B-A537312F086E}" type="parTrans" cxnId="{6F16E403-E1E4-4BCA-B64B-5DC2EB0B129C}">
      <dgm:prSet/>
      <dgm:spPr/>
      <dgm:t>
        <a:bodyPr/>
        <a:lstStyle/>
        <a:p>
          <a:endParaRPr lang="en-US"/>
        </a:p>
      </dgm:t>
    </dgm:pt>
    <dgm:pt modelId="{62245473-E67D-4677-83F9-FA318D23C121}" type="sibTrans" cxnId="{6F16E403-E1E4-4BCA-B64B-5DC2EB0B129C}">
      <dgm:prSet/>
      <dgm:spPr/>
      <dgm:t>
        <a:bodyPr/>
        <a:lstStyle/>
        <a:p>
          <a:endParaRPr lang="en-US"/>
        </a:p>
      </dgm:t>
    </dgm:pt>
    <dgm:pt modelId="{AFDCFD55-4C2F-4D7F-A8A4-EA0DBD24B875}">
      <dgm:prSet phldrT="[Text]"/>
      <dgm:spPr/>
      <dgm:t>
        <a:bodyPr/>
        <a:lstStyle/>
        <a:p>
          <a:pPr lvl="0" defTabSz="1155700">
            <a:lnSpc>
              <a:spcPct val="90000"/>
            </a:lnSpc>
            <a:spcBef>
              <a:spcPct val="0"/>
            </a:spcBef>
            <a:spcAft>
              <a:spcPct val="35000"/>
            </a:spcAft>
          </a:pPr>
          <a:r>
            <a:rPr lang="en-US" dirty="0" smtClean="0"/>
            <a:t>Custom TA and Consultation</a:t>
          </a:r>
          <a:endParaRPr lang="en-US" dirty="0"/>
        </a:p>
      </dgm:t>
    </dgm:pt>
    <dgm:pt modelId="{A7C93665-E693-4B59-8178-4EC9D25BD7E1}" type="parTrans" cxnId="{301EF3BD-9F0F-4095-A8D2-7A9FBEDE20C0}">
      <dgm:prSet/>
      <dgm:spPr/>
      <dgm:t>
        <a:bodyPr/>
        <a:lstStyle/>
        <a:p>
          <a:endParaRPr lang="en-US"/>
        </a:p>
      </dgm:t>
    </dgm:pt>
    <dgm:pt modelId="{CBC24335-7B9A-4527-A9D9-A2836A3F00DE}" type="sibTrans" cxnId="{301EF3BD-9F0F-4095-A8D2-7A9FBEDE20C0}">
      <dgm:prSet/>
      <dgm:spPr/>
      <dgm:t>
        <a:bodyPr/>
        <a:lstStyle/>
        <a:p>
          <a:endParaRPr lang="en-US"/>
        </a:p>
      </dgm:t>
    </dgm:pt>
    <dgm:pt modelId="{975F603E-667E-43AD-AADD-AB874D5E8BB3}">
      <dgm:prSet phldrT="[Text]"/>
      <dgm:spPr/>
      <dgm:t>
        <a:bodyPr/>
        <a:lstStyle/>
        <a:p>
          <a:r>
            <a:rPr lang="en-US" dirty="0" smtClean="0"/>
            <a:t>Connection to a others engaged in similar work for peer-to-peer learning</a:t>
          </a:r>
          <a:endParaRPr lang="en-US" dirty="0"/>
        </a:p>
      </dgm:t>
    </dgm:pt>
    <dgm:pt modelId="{980D7523-9F8D-42D6-9258-6926CE211537}" type="sibTrans" cxnId="{8DCC0C59-648D-4508-AF1F-95D79AA894F6}">
      <dgm:prSet/>
      <dgm:spPr/>
      <dgm:t>
        <a:bodyPr/>
        <a:lstStyle/>
        <a:p>
          <a:endParaRPr lang="en-US"/>
        </a:p>
      </dgm:t>
    </dgm:pt>
    <dgm:pt modelId="{D818D97D-5AE5-48EF-B8B5-25E533625499}" type="parTrans" cxnId="{8DCC0C59-648D-4508-AF1F-95D79AA894F6}">
      <dgm:prSet/>
      <dgm:spPr/>
      <dgm:t>
        <a:bodyPr/>
        <a:lstStyle/>
        <a:p>
          <a:endParaRPr lang="en-US"/>
        </a:p>
      </dgm:t>
    </dgm:pt>
    <dgm:pt modelId="{9D20B146-0AAB-43AE-B45C-66507B94D9A7}">
      <dgm:prSet phldrT="[Text]"/>
      <dgm:spPr/>
      <dgm:t>
        <a:bodyPr/>
        <a:lstStyle/>
        <a:p>
          <a:pPr lvl="0" defTabSz="1155700">
            <a:lnSpc>
              <a:spcPct val="90000"/>
            </a:lnSpc>
            <a:spcBef>
              <a:spcPct val="0"/>
            </a:spcBef>
            <a:spcAft>
              <a:spcPct val="35000"/>
            </a:spcAft>
          </a:pPr>
          <a:r>
            <a:rPr lang="en-US" dirty="0" smtClean="0"/>
            <a:t>“Deep dive” of consultation and targeted research on behalf of teams</a:t>
          </a:r>
          <a:endParaRPr lang="en-US" dirty="0"/>
        </a:p>
      </dgm:t>
    </dgm:pt>
    <dgm:pt modelId="{D2D69932-AFE0-4691-88A3-2E9C284E4851}" type="parTrans" cxnId="{E1FEE35D-8BDA-4C44-A208-28C7875AA146}">
      <dgm:prSet/>
      <dgm:spPr/>
      <dgm:t>
        <a:bodyPr/>
        <a:lstStyle/>
        <a:p>
          <a:endParaRPr lang="en-US"/>
        </a:p>
      </dgm:t>
    </dgm:pt>
    <dgm:pt modelId="{517190DE-F6CB-490A-8026-F9202EEFCA7A}" type="sibTrans" cxnId="{E1FEE35D-8BDA-4C44-A208-28C7875AA146}">
      <dgm:prSet/>
      <dgm:spPr/>
      <dgm:t>
        <a:bodyPr/>
        <a:lstStyle/>
        <a:p>
          <a:endParaRPr lang="en-US"/>
        </a:p>
      </dgm:t>
    </dgm:pt>
    <dgm:pt modelId="{8F60E086-F2DB-4005-A7C4-D2FC150607D6}">
      <dgm:prSet phldrT="[Text]"/>
      <dgm:spPr/>
      <dgm:t>
        <a:bodyPr/>
        <a:lstStyle/>
        <a:p>
          <a:pPr lvl="0" defTabSz="1155700">
            <a:lnSpc>
              <a:spcPct val="90000"/>
            </a:lnSpc>
            <a:spcBef>
              <a:spcPct val="0"/>
            </a:spcBef>
            <a:spcAft>
              <a:spcPct val="35000"/>
            </a:spcAft>
          </a:pPr>
          <a:r>
            <a:rPr lang="en-US" dirty="0" smtClean="0"/>
            <a:t>Access to National Experts</a:t>
          </a:r>
          <a:endParaRPr lang="en-US" dirty="0"/>
        </a:p>
      </dgm:t>
    </dgm:pt>
    <dgm:pt modelId="{9A61FEAE-B4E2-4AE9-A547-73D732931168}" type="parTrans" cxnId="{20607FBC-F988-43D3-99C7-0E345ACB3C30}">
      <dgm:prSet/>
      <dgm:spPr/>
      <dgm:t>
        <a:bodyPr/>
        <a:lstStyle/>
        <a:p>
          <a:endParaRPr lang="en-US"/>
        </a:p>
      </dgm:t>
    </dgm:pt>
    <dgm:pt modelId="{82649352-C8B5-4C5A-A908-4DA1774B0FAB}" type="sibTrans" cxnId="{20607FBC-F988-43D3-99C7-0E345ACB3C30}">
      <dgm:prSet/>
      <dgm:spPr/>
      <dgm:t>
        <a:bodyPr/>
        <a:lstStyle/>
        <a:p>
          <a:endParaRPr lang="en-US"/>
        </a:p>
      </dgm:t>
    </dgm:pt>
    <dgm:pt modelId="{036C6452-153A-4B3F-8730-29964DD03A62}">
      <dgm:prSet phldrT="[Text]"/>
      <dgm:spPr/>
      <dgm:t>
        <a:bodyPr/>
        <a:lstStyle/>
        <a:p>
          <a:pPr lvl="0" defTabSz="1155700">
            <a:lnSpc>
              <a:spcPct val="90000"/>
            </a:lnSpc>
            <a:spcBef>
              <a:spcPct val="0"/>
            </a:spcBef>
            <a:spcAft>
              <a:spcPct val="35000"/>
            </a:spcAft>
          </a:pPr>
          <a:r>
            <a:rPr lang="en-US" dirty="0" smtClean="0"/>
            <a:t>“Quick hits” of consultation, linkages, and resources</a:t>
          </a:r>
          <a:endParaRPr lang="en-US" dirty="0"/>
        </a:p>
      </dgm:t>
    </dgm:pt>
    <dgm:pt modelId="{9D533780-5FAB-4604-8E27-4BAAC32D5243}" type="parTrans" cxnId="{74D322B8-C59E-4D99-A1CD-34A78D705035}">
      <dgm:prSet/>
      <dgm:spPr/>
      <dgm:t>
        <a:bodyPr/>
        <a:lstStyle/>
        <a:p>
          <a:endParaRPr lang="en-US"/>
        </a:p>
      </dgm:t>
    </dgm:pt>
    <dgm:pt modelId="{AB9FC0EA-DCF6-46D9-81E4-60C19697D411}" type="sibTrans" cxnId="{74D322B8-C59E-4D99-A1CD-34A78D705035}">
      <dgm:prSet/>
      <dgm:spPr/>
      <dgm:t>
        <a:bodyPr/>
        <a:lstStyle/>
        <a:p>
          <a:endParaRPr lang="en-US"/>
        </a:p>
      </dgm:t>
    </dgm:pt>
    <dgm:pt modelId="{5F1E11FD-D755-4A7B-8575-00ADC27629B2}">
      <dgm:prSet phldrT="[Text]"/>
      <dgm:spPr/>
      <dgm:t>
        <a:bodyPr/>
        <a:lstStyle/>
        <a:p>
          <a:pPr lvl="0" defTabSz="1155700">
            <a:lnSpc>
              <a:spcPct val="90000"/>
            </a:lnSpc>
            <a:spcBef>
              <a:spcPct val="0"/>
            </a:spcBef>
            <a:spcAft>
              <a:spcPct val="35000"/>
            </a:spcAft>
          </a:pPr>
          <a:r>
            <a:rPr lang="en-US" dirty="0" smtClean="0"/>
            <a:t>Ongoing contact</a:t>
          </a:r>
          <a:endParaRPr lang="en-US" dirty="0"/>
        </a:p>
      </dgm:t>
    </dgm:pt>
    <dgm:pt modelId="{42A0C8E9-93A6-4709-B928-BFCB2EBE99A5}" type="parTrans" cxnId="{249557E2-DD1A-426E-A0DB-FABD566E3D5C}">
      <dgm:prSet/>
      <dgm:spPr/>
      <dgm:t>
        <a:bodyPr/>
        <a:lstStyle/>
        <a:p>
          <a:endParaRPr lang="en-US"/>
        </a:p>
      </dgm:t>
    </dgm:pt>
    <dgm:pt modelId="{A4589F4B-8456-4914-9131-A00B605B28D6}" type="sibTrans" cxnId="{249557E2-DD1A-426E-A0DB-FABD566E3D5C}">
      <dgm:prSet/>
      <dgm:spPr/>
      <dgm:t>
        <a:bodyPr/>
        <a:lstStyle/>
        <a:p>
          <a:endParaRPr lang="en-US"/>
        </a:p>
      </dgm:t>
    </dgm:pt>
    <dgm:pt modelId="{8BCA45D8-8175-46FF-951E-A6C8A03F9E27}">
      <dgm:prSet phldrT="[Text]"/>
      <dgm:spPr/>
      <dgm:t>
        <a:bodyPr/>
        <a:lstStyle/>
        <a:p>
          <a:pPr lvl="0" defTabSz="1155700">
            <a:lnSpc>
              <a:spcPct val="90000"/>
            </a:lnSpc>
            <a:spcBef>
              <a:spcPct val="0"/>
            </a:spcBef>
            <a:spcAft>
              <a:spcPct val="35000"/>
            </a:spcAft>
          </a:pPr>
          <a:r>
            <a:rPr lang="en-US" dirty="0" smtClean="0"/>
            <a:t>As-needed contact</a:t>
          </a:r>
          <a:endParaRPr lang="en-US" dirty="0"/>
        </a:p>
      </dgm:t>
    </dgm:pt>
    <dgm:pt modelId="{25C6E500-87C8-4DF6-95CD-F54A584AA8F7}" type="parTrans" cxnId="{C31CB971-457A-4049-B18D-765AF9F4BA93}">
      <dgm:prSet/>
      <dgm:spPr/>
      <dgm:t>
        <a:bodyPr/>
        <a:lstStyle/>
        <a:p>
          <a:endParaRPr lang="en-US"/>
        </a:p>
      </dgm:t>
    </dgm:pt>
    <dgm:pt modelId="{52FFA929-EFAB-4974-8990-B38A3F853062}" type="sibTrans" cxnId="{C31CB971-457A-4049-B18D-765AF9F4BA93}">
      <dgm:prSet/>
      <dgm:spPr/>
      <dgm:t>
        <a:bodyPr/>
        <a:lstStyle/>
        <a:p>
          <a:endParaRPr lang="en-US"/>
        </a:p>
      </dgm:t>
    </dgm:pt>
    <dgm:pt modelId="{E3FAAA63-6648-4748-966D-29CD76307798}" type="pres">
      <dgm:prSet presAssocID="{B4252726-3193-4209-BD8D-F539FEA45CD1}" presName="Name0" presStyleCnt="0">
        <dgm:presLayoutVars>
          <dgm:dir/>
          <dgm:animLvl val="lvl"/>
          <dgm:resizeHandles val="exact"/>
        </dgm:presLayoutVars>
      </dgm:prSet>
      <dgm:spPr/>
      <dgm:t>
        <a:bodyPr/>
        <a:lstStyle/>
        <a:p>
          <a:endParaRPr lang="en-US"/>
        </a:p>
      </dgm:t>
    </dgm:pt>
    <dgm:pt modelId="{F9DEE9FE-84BF-4253-BEFD-4907C5722577}" type="pres">
      <dgm:prSet presAssocID="{AFDCFD55-4C2F-4D7F-A8A4-EA0DBD24B875}" presName="composite" presStyleCnt="0"/>
      <dgm:spPr/>
    </dgm:pt>
    <dgm:pt modelId="{94673EB5-030E-46F9-BDA3-336CFE486BCF}" type="pres">
      <dgm:prSet presAssocID="{AFDCFD55-4C2F-4D7F-A8A4-EA0DBD24B875}" presName="parTx" presStyleLbl="alignNode1" presStyleIdx="0" presStyleCnt="4">
        <dgm:presLayoutVars>
          <dgm:chMax val="0"/>
          <dgm:chPref val="0"/>
          <dgm:bulletEnabled val="1"/>
        </dgm:presLayoutVars>
      </dgm:prSet>
      <dgm:spPr/>
      <dgm:t>
        <a:bodyPr/>
        <a:lstStyle/>
        <a:p>
          <a:endParaRPr lang="en-US"/>
        </a:p>
      </dgm:t>
    </dgm:pt>
    <dgm:pt modelId="{8C5A6389-B6D5-4554-817E-A3D8EA9E9A84}" type="pres">
      <dgm:prSet presAssocID="{AFDCFD55-4C2F-4D7F-A8A4-EA0DBD24B875}" presName="desTx" presStyleLbl="alignAccFollowNode1" presStyleIdx="0" presStyleCnt="4">
        <dgm:presLayoutVars>
          <dgm:bulletEnabled val="1"/>
        </dgm:presLayoutVars>
      </dgm:prSet>
      <dgm:spPr/>
      <dgm:t>
        <a:bodyPr/>
        <a:lstStyle/>
        <a:p>
          <a:endParaRPr lang="en-US"/>
        </a:p>
      </dgm:t>
    </dgm:pt>
    <dgm:pt modelId="{077A17D5-CDF2-40B1-B201-2BF7C91B29A5}" type="pres">
      <dgm:prSet presAssocID="{CBC24335-7B9A-4527-A9D9-A2836A3F00DE}" presName="space" presStyleCnt="0"/>
      <dgm:spPr/>
    </dgm:pt>
    <dgm:pt modelId="{D6A569A8-BA12-4E0F-8623-3CEA58856A57}" type="pres">
      <dgm:prSet presAssocID="{8F60E086-F2DB-4005-A7C4-D2FC150607D6}" presName="composite" presStyleCnt="0"/>
      <dgm:spPr/>
    </dgm:pt>
    <dgm:pt modelId="{9B8E7158-E85A-4A3E-80AC-C931BE59E90A}" type="pres">
      <dgm:prSet presAssocID="{8F60E086-F2DB-4005-A7C4-D2FC150607D6}" presName="parTx" presStyleLbl="alignNode1" presStyleIdx="1" presStyleCnt="4">
        <dgm:presLayoutVars>
          <dgm:chMax val="0"/>
          <dgm:chPref val="0"/>
          <dgm:bulletEnabled val="1"/>
        </dgm:presLayoutVars>
      </dgm:prSet>
      <dgm:spPr/>
      <dgm:t>
        <a:bodyPr/>
        <a:lstStyle/>
        <a:p>
          <a:endParaRPr lang="en-US"/>
        </a:p>
      </dgm:t>
    </dgm:pt>
    <dgm:pt modelId="{A6DAEC5F-9B35-43AC-8F89-6088B9327DB7}" type="pres">
      <dgm:prSet presAssocID="{8F60E086-F2DB-4005-A7C4-D2FC150607D6}" presName="desTx" presStyleLbl="alignAccFollowNode1" presStyleIdx="1" presStyleCnt="4">
        <dgm:presLayoutVars>
          <dgm:bulletEnabled val="1"/>
        </dgm:presLayoutVars>
      </dgm:prSet>
      <dgm:spPr/>
      <dgm:t>
        <a:bodyPr/>
        <a:lstStyle/>
        <a:p>
          <a:endParaRPr lang="en-US"/>
        </a:p>
      </dgm:t>
    </dgm:pt>
    <dgm:pt modelId="{5E1722B8-1EEC-4491-89E1-794F39A63495}" type="pres">
      <dgm:prSet presAssocID="{82649352-C8B5-4C5A-A908-4DA1774B0FAB}" presName="space" presStyleCnt="0"/>
      <dgm:spPr/>
    </dgm:pt>
    <dgm:pt modelId="{3FDABFFB-E874-46A1-BECE-A79B52F89207}" type="pres">
      <dgm:prSet presAssocID="{DC795A10-FA97-476C-824C-2AC259096CD3}" presName="composite" presStyleCnt="0"/>
      <dgm:spPr/>
    </dgm:pt>
    <dgm:pt modelId="{70AE4DBF-A98F-4E32-8891-CDDB0733DEBF}" type="pres">
      <dgm:prSet presAssocID="{DC795A10-FA97-476C-824C-2AC259096CD3}" presName="parTx" presStyleLbl="alignNode1" presStyleIdx="2" presStyleCnt="4">
        <dgm:presLayoutVars>
          <dgm:chMax val="0"/>
          <dgm:chPref val="0"/>
          <dgm:bulletEnabled val="1"/>
        </dgm:presLayoutVars>
      </dgm:prSet>
      <dgm:spPr/>
      <dgm:t>
        <a:bodyPr/>
        <a:lstStyle/>
        <a:p>
          <a:endParaRPr lang="en-US"/>
        </a:p>
      </dgm:t>
    </dgm:pt>
    <dgm:pt modelId="{91EA8666-632B-4F4F-95D7-5EB297552288}" type="pres">
      <dgm:prSet presAssocID="{DC795A10-FA97-476C-824C-2AC259096CD3}" presName="desTx" presStyleLbl="alignAccFollowNode1" presStyleIdx="2" presStyleCnt="4">
        <dgm:presLayoutVars>
          <dgm:bulletEnabled val="1"/>
        </dgm:presLayoutVars>
      </dgm:prSet>
      <dgm:spPr/>
      <dgm:t>
        <a:bodyPr/>
        <a:lstStyle/>
        <a:p>
          <a:endParaRPr lang="en-US"/>
        </a:p>
      </dgm:t>
    </dgm:pt>
    <dgm:pt modelId="{8D730F47-5BE8-4014-A154-336157DF2175}" type="pres">
      <dgm:prSet presAssocID="{1E52952E-781F-44C2-BB79-7F598EDE2E3C}" presName="space" presStyleCnt="0"/>
      <dgm:spPr/>
    </dgm:pt>
    <dgm:pt modelId="{6D95F7E9-84B9-4FF8-9B39-ADD363B75D71}" type="pres">
      <dgm:prSet presAssocID="{6598ECB8-156F-4615-9AD1-659735ECAABE}" presName="composite" presStyleCnt="0"/>
      <dgm:spPr/>
    </dgm:pt>
    <dgm:pt modelId="{7B281035-0C79-4AE4-AA54-B246DAF98EFA}" type="pres">
      <dgm:prSet presAssocID="{6598ECB8-156F-4615-9AD1-659735ECAABE}" presName="parTx" presStyleLbl="alignNode1" presStyleIdx="3" presStyleCnt="4">
        <dgm:presLayoutVars>
          <dgm:chMax val="0"/>
          <dgm:chPref val="0"/>
          <dgm:bulletEnabled val="1"/>
        </dgm:presLayoutVars>
      </dgm:prSet>
      <dgm:spPr/>
      <dgm:t>
        <a:bodyPr/>
        <a:lstStyle/>
        <a:p>
          <a:endParaRPr lang="en-US"/>
        </a:p>
      </dgm:t>
    </dgm:pt>
    <dgm:pt modelId="{24165EAA-EE62-49A0-BE4F-144F31D8ECA5}" type="pres">
      <dgm:prSet presAssocID="{6598ECB8-156F-4615-9AD1-659735ECAABE}" presName="desTx" presStyleLbl="alignAccFollowNode1" presStyleIdx="3" presStyleCnt="4">
        <dgm:presLayoutVars>
          <dgm:bulletEnabled val="1"/>
        </dgm:presLayoutVars>
      </dgm:prSet>
      <dgm:spPr/>
      <dgm:t>
        <a:bodyPr/>
        <a:lstStyle/>
        <a:p>
          <a:endParaRPr lang="en-US"/>
        </a:p>
      </dgm:t>
    </dgm:pt>
  </dgm:ptLst>
  <dgm:cxnLst>
    <dgm:cxn modelId="{BB1DC307-BB20-4818-86FC-C1816DBF368C}" type="presOf" srcId="{9D20B146-0AAB-43AE-B45C-66507B94D9A7}" destId="{8C5A6389-B6D5-4554-817E-A3D8EA9E9A84}" srcOrd="0" destOrd="0" presId="urn:microsoft.com/office/officeart/2005/8/layout/hList1"/>
    <dgm:cxn modelId="{019A1C5D-BD5B-4BEF-8B0E-C3DE6CA63FDE}" type="presOf" srcId="{8BCA45D8-8175-46FF-951E-A6C8A03F9E27}" destId="{A6DAEC5F-9B35-43AC-8F89-6088B9327DB7}" srcOrd="0" destOrd="1" presId="urn:microsoft.com/office/officeart/2005/8/layout/hList1"/>
    <dgm:cxn modelId="{DFB31524-D06E-4518-B342-45A07E869BCC}" type="presOf" srcId="{6598ECB8-156F-4615-9AD1-659735ECAABE}" destId="{7B281035-0C79-4AE4-AA54-B246DAF98EFA}" srcOrd="0" destOrd="0" presId="urn:microsoft.com/office/officeart/2005/8/layout/hList1"/>
    <dgm:cxn modelId="{E42F7D29-3134-4F7F-8EFC-5D00F976DC78}" type="presOf" srcId="{B4252726-3193-4209-BD8D-F539FEA45CD1}" destId="{E3FAAA63-6648-4748-966D-29CD76307798}" srcOrd="0" destOrd="0" presId="urn:microsoft.com/office/officeart/2005/8/layout/hList1"/>
    <dgm:cxn modelId="{F7D8CF1C-A287-4A71-A1C4-5A1AF2CC366E}" srcId="{B4252726-3193-4209-BD8D-F539FEA45CD1}" destId="{6598ECB8-156F-4615-9AD1-659735ECAABE}" srcOrd="3" destOrd="0" parTransId="{D754CEA5-D052-49EE-B6A6-344330A22F66}" sibTransId="{10E9AFAF-D5AD-4F2D-9302-4584EC7707F4}"/>
    <dgm:cxn modelId="{8DCC0C59-648D-4508-AF1F-95D79AA894F6}" srcId="{DC795A10-FA97-476C-824C-2AC259096CD3}" destId="{975F603E-667E-43AD-AADD-AB874D5E8BB3}" srcOrd="0" destOrd="0" parTransId="{D818D97D-5AE5-48EF-B8B5-25E533625499}" sibTransId="{980D7523-9F8D-42D6-9258-6926CE211537}"/>
    <dgm:cxn modelId="{C31CB971-457A-4049-B18D-765AF9F4BA93}" srcId="{8F60E086-F2DB-4005-A7C4-D2FC150607D6}" destId="{8BCA45D8-8175-46FF-951E-A6C8A03F9E27}" srcOrd="1" destOrd="0" parTransId="{25C6E500-87C8-4DF6-95CD-F54A584AA8F7}" sibTransId="{52FFA929-EFAB-4974-8990-B38A3F853062}"/>
    <dgm:cxn modelId="{249557E2-DD1A-426E-A0DB-FABD566E3D5C}" srcId="{AFDCFD55-4C2F-4D7F-A8A4-EA0DBD24B875}" destId="{5F1E11FD-D755-4A7B-8575-00ADC27629B2}" srcOrd="1" destOrd="0" parTransId="{42A0C8E9-93A6-4709-B928-BFCB2EBE99A5}" sibTransId="{A4589F4B-8456-4914-9131-A00B605B28D6}"/>
    <dgm:cxn modelId="{E1FEE35D-8BDA-4C44-A208-28C7875AA146}" srcId="{AFDCFD55-4C2F-4D7F-A8A4-EA0DBD24B875}" destId="{9D20B146-0AAB-43AE-B45C-66507B94D9A7}" srcOrd="0" destOrd="0" parTransId="{D2D69932-AFE0-4691-88A3-2E9C284E4851}" sibTransId="{517190DE-F6CB-490A-8026-F9202EEFCA7A}"/>
    <dgm:cxn modelId="{F06BFE29-602A-49CA-BC67-3E7A98F8D7BA}" type="presOf" srcId="{975F603E-667E-43AD-AADD-AB874D5E8BB3}" destId="{91EA8666-632B-4F4F-95D7-5EB297552288}" srcOrd="0" destOrd="0" presId="urn:microsoft.com/office/officeart/2005/8/layout/hList1"/>
    <dgm:cxn modelId="{AD4DF8AC-F936-4BB9-85A8-4AC27B4317F0}" type="presOf" srcId="{5F1E11FD-D755-4A7B-8575-00ADC27629B2}" destId="{8C5A6389-B6D5-4554-817E-A3D8EA9E9A84}" srcOrd="0" destOrd="1" presId="urn:microsoft.com/office/officeart/2005/8/layout/hList1"/>
    <dgm:cxn modelId="{20607FBC-F988-43D3-99C7-0E345ACB3C30}" srcId="{B4252726-3193-4209-BD8D-F539FEA45CD1}" destId="{8F60E086-F2DB-4005-A7C4-D2FC150607D6}" srcOrd="1" destOrd="0" parTransId="{9A61FEAE-B4E2-4AE9-A547-73D732931168}" sibTransId="{82649352-C8B5-4C5A-A908-4DA1774B0FAB}"/>
    <dgm:cxn modelId="{0B178547-BE84-4467-A389-F16C253DA9FF}" type="presOf" srcId="{C7668C0E-FE4E-4F1D-B49C-CDAEF4C4336E}" destId="{24165EAA-EE62-49A0-BE4F-144F31D8ECA5}" srcOrd="0" destOrd="0" presId="urn:microsoft.com/office/officeart/2005/8/layout/hList1"/>
    <dgm:cxn modelId="{B53E9BF6-D9D5-411C-B31B-DC7EEEB853AB}" type="presOf" srcId="{AFDCFD55-4C2F-4D7F-A8A4-EA0DBD24B875}" destId="{94673EB5-030E-46F9-BDA3-336CFE486BCF}" srcOrd="0" destOrd="0" presId="urn:microsoft.com/office/officeart/2005/8/layout/hList1"/>
    <dgm:cxn modelId="{472D40F1-D31C-49C6-BD00-C06DF22B40BF}" srcId="{B4252726-3193-4209-BD8D-F539FEA45CD1}" destId="{DC795A10-FA97-476C-824C-2AC259096CD3}" srcOrd="2" destOrd="0" parTransId="{D28F72DE-E200-4334-B851-59533347E34E}" sibTransId="{1E52952E-781F-44C2-BB79-7F598EDE2E3C}"/>
    <dgm:cxn modelId="{74D322B8-C59E-4D99-A1CD-34A78D705035}" srcId="{8F60E086-F2DB-4005-A7C4-D2FC150607D6}" destId="{036C6452-153A-4B3F-8730-29964DD03A62}" srcOrd="0" destOrd="0" parTransId="{9D533780-5FAB-4604-8E27-4BAAC32D5243}" sibTransId="{AB9FC0EA-DCF6-46D9-81E4-60C19697D411}"/>
    <dgm:cxn modelId="{C464CCE9-1C60-4226-B05D-02430A1EB28C}" type="presOf" srcId="{DC795A10-FA97-476C-824C-2AC259096CD3}" destId="{70AE4DBF-A98F-4E32-8891-CDDB0733DEBF}" srcOrd="0" destOrd="0" presId="urn:microsoft.com/office/officeart/2005/8/layout/hList1"/>
    <dgm:cxn modelId="{6F16E403-E1E4-4BCA-B64B-5DC2EB0B129C}" srcId="{6598ECB8-156F-4615-9AD1-659735ECAABE}" destId="{C7668C0E-FE4E-4F1D-B49C-CDAEF4C4336E}" srcOrd="0" destOrd="0" parTransId="{443BC9FF-D9D5-4B47-946B-A537312F086E}" sibTransId="{62245473-E67D-4677-83F9-FA318D23C121}"/>
    <dgm:cxn modelId="{45C6D763-2D1D-47B1-B262-A0ABD091321F}" type="presOf" srcId="{036C6452-153A-4B3F-8730-29964DD03A62}" destId="{A6DAEC5F-9B35-43AC-8F89-6088B9327DB7}" srcOrd="0" destOrd="0" presId="urn:microsoft.com/office/officeart/2005/8/layout/hList1"/>
    <dgm:cxn modelId="{B2D394E5-32FE-4D2E-9A10-EB8AB0420C55}" type="presOf" srcId="{8F60E086-F2DB-4005-A7C4-D2FC150607D6}" destId="{9B8E7158-E85A-4A3E-80AC-C931BE59E90A}" srcOrd="0" destOrd="0" presId="urn:microsoft.com/office/officeart/2005/8/layout/hList1"/>
    <dgm:cxn modelId="{301EF3BD-9F0F-4095-A8D2-7A9FBEDE20C0}" srcId="{B4252726-3193-4209-BD8D-F539FEA45CD1}" destId="{AFDCFD55-4C2F-4D7F-A8A4-EA0DBD24B875}" srcOrd="0" destOrd="0" parTransId="{A7C93665-E693-4B59-8178-4EC9D25BD7E1}" sibTransId="{CBC24335-7B9A-4527-A9D9-A2836A3F00DE}"/>
    <dgm:cxn modelId="{BE2F989F-E7F1-4F7C-90AF-69659809D047}" type="presParOf" srcId="{E3FAAA63-6648-4748-966D-29CD76307798}" destId="{F9DEE9FE-84BF-4253-BEFD-4907C5722577}" srcOrd="0" destOrd="0" presId="urn:microsoft.com/office/officeart/2005/8/layout/hList1"/>
    <dgm:cxn modelId="{60EF95D4-6F6A-4BB2-8E89-61A47EF84AA2}" type="presParOf" srcId="{F9DEE9FE-84BF-4253-BEFD-4907C5722577}" destId="{94673EB5-030E-46F9-BDA3-336CFE486BCF}" srcOrd="0" destOrd="0" presId="urn:microsoft.com/office/officeart/2005/8/layout/hList1"/>
    <dgm:cxn modelId="{409FB248-9CC4-45BD-95BC-848A3946DD98}" type="presParOf" srcId="{F9DEE9FE-84BF-4253-BEFD-4907C5722577}" destId="{8C5A6389-B6D5-4554-817E-A3D8EA9E9A84}" srcOrd="1" destOrd="0" presId="urn:microsoft.com/office/officeart/2005/8/layout/hList1"/>
    <dgm:cxn modelId="{C47423F6-C317-446F-931E-DD00276DC818}" type="presParOf" srcId="{E3FAAA63-6648-4748-966D-29CD76307798}" destId="{077A17D5-CDF2-40B1-B201-2BF7C91B29A5}" srcOrd="1" destOrd="0" presId="urn:microsoft.com/office/officeart/2005/8/layout/hList1"/>
    <dgm:cxn modelId="{274E18A6-657A-40BF-B28C-279785B09F5E}" type="presParOf" srcId="{E3FAAA63-6648-4748-966D-29CD76307798}" destId="{D6A569A8-BA12-4E0F-8623-3CEA58856A57}" srcOrd="2" destOrd="0" presId="urn:microsoft.com/office/officeart/2005/8/layout/hList1"/>
    <dgm:cxn modelId="{8F3B8B78-0DA0-49D6-9AD5-24BB7DDB0896}" type="presParOf" srcId="{D6A569A8-BA12-4E0F-8623-3CEA58856A57}" destId="{9B8E7158-E85A-4A3E-80AC-C931BE59E90A}" srcOrd="0" destOrd="0" presId="urn:microsoft.com/office/officeart/2005/8/layout/hList1"/>
    <dgm:cxn modelId="{36ABD1D2-2999-4EB9-B9C8-BA5AFA538EC6}" type="presParOf" srcId="{D6A569A8-BA12-4E0F-8623-3CEA58856A57}" destId="{A6DAEC5F-9B35-43AC-8F89-6088B9327DB7}" srcOrd="1" destOrd="0" presId="urn:microsoft.com/office/officeart/2005/8/layout/hList1"/>
    <dgm:cxn modelId="{2ED83265-E949-4DA9-8F83-BDDB033B60A4}" type="presParOf" srcId="{E3FAAA63-6648-4748-966D-29CD76307798}" destId="{5E1722B8-1EEC-4491-89E1-794F39A63495}" srcOrd="3" destOrd="0" presId="urn:microsoft.com/office/officeart/2005/8/layout/hList1"/>
    <dgm:cxn modelId="{F128755E-6AEC-4151-8D50-E994E2C5F1CD}" type="presParOf" srcId="{E3FAAA63-6648-4748-966D-29CD76307798}" destId="{3FDABFFB-E874-46A1-BECE-A79B52F89207}" srcOrd="4" destOrd="0" presId="urn:microsoft.com/office/officeart/2005/8/layout/hList1"/>
    <dgm:cxn modelId="{9471AE04-19CD-4EE0-90DD-0A0AC0360073}" type="presParOf" srcId="{3FDABFFB-E874-46A1-BECE-A79B52F89207}" destId="{70AE4DBF-A98F-4E32-8891-CDDB0733DEBF}" srcOrd="0" destOrd="0" presId="urn:microsoft.com/office/officeart/2005/8/layout/hList1"/>
    <dgm:cxn modelId="{F44C2B4F-E921-48C7-AF81-6E6F99CACD47}" type="presParOf" srcId="{3FDABFFB-E874-46A1-BECE-A79B52F89207}" destId="{91EA8666-632B-4F4F-95D7-5EB297552288}" srcOrd="1" destOrd="0" presId="urn:microsoft.com/office/officeart/2005/8/layout/hList1"/>
    <dgm:cxn modelId="{3058DECD-889B-4B53-8B47-D0402F973607}" type="presParOf" srcId="{E3FAAA63-6648-4748-966D-29CD76307798}" destId="{8D730F47-5BE8-4014-A154-336157DF2175}" srcOrd="5" destOrd="0" presId="urn:microsoft.com/office/officeart/2005/8/layout/hList1"/>
    <dgm:cxn modelId="{6243EF76-710A-4298-AB13-38404BBA1553}" type="presParOf" srcId="{E3FAAA63-6648-4748-966D-29CD76307798}" destId="{6D95F7E9-84B9-4FF8-9B39-ADD363B75D71}" srcOrd="6" destOrd="0" presId="urn:microsoft.com/office/officeart/2005/8/layout/hList1"/>
    <dgm:cxn modelId="{EC52107C-4F5A-4999-9BE2-0C3164D557C5}" type="presParOf" srcId="{6D95F7E9-84B9-4FF8-9B39-ADD363B75D71}" destId="{7B281035-0C79-4AE4-AA54-B246DAF98EFA}" srcOrd="0" destOrd="0" presId="urn:microsoft.com/office/officeart/2005/8/layout/hList1"/>
    <dgm:cxn modelId="{7FDEE443-FA2E-4592-92ED-366A103CC49C}" type="presParOf" srcId="{6D95F7E9-84B9-4FF8-9B39-ADD363B75D71}" destId="{24165EAA-EE62-49A0-BE4F-144F31D8ECA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5F6E3D-0A1F-4FE1-9522-ABEB6492E4BE}"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AF6180A6-9EE0-457A-9527-B75563F11B95}">
      <dgm:prSet phldrT="[Text]"/>
      <dgm:spPr>
        <a:solidFill>
          <a:srgbClr val="002060"/>
        </a:solidFill>
        <a:ln>
          <a:noFill/>
        </a:ln>
      </dgm:spPr>
      <dgm:t>
        <a:bodyPr/>
        <a:lstStyle/>
        <a:p>
          <a:r>
            <a:rPr lang="en-US" b="1" dirty="0"/>
            <a:t>Identify and Define the Problem</a:t>
          </a:r>
        </a:p>
      </dgm:t>
    </dgm:pt>
    <dgm:pt modelId="{E4F0FAA3-A1C9-4957-8AD2-BB62B0C68744}" type="parTrans" cxnId="{73B7BB88-A5E2-43D1-9E61-255655299C14}">
      <dgm:prSet/>
      <dgm:spPr/>
      <dgm:t>
        <a:bodyPr/>
        <a:lstStyle/>
        <a:p>
          <a:endParaRPr lang="en-US"/>
        </a:p>
      </dgm:t>
    </dgm:pt>
    <dgm:pt modelId="{0ED5CA85-0147-4C04-8A74-B010629BF5E9}" type="sibTrans" cxnId="{73B7BB88-A5E2-43D1-9E61-255655299C14}">
      <dgm:prSet/>
      <dgm:spPr/>
      <dgm:t>
        <a:bodyPr/>
        <a:lstStyle/>
        <a:p>
          <a:endParaRPr lang="en-US"/>
        </a:p>
      </dgm:t>
    </dgm:pt>
    <dgm:pt modelId="{3A9867E7-6CC8-4BED-9EDD-1302921DEFB3}">
      <dgm:prSet phldrT="[Text]"/>
      <dgm:spPr>
        <a:solidFill>
          <a:srgbClr val="0070C0"/>
        </a:solidFill>
      </dgm:spPr>
      <dgm:t>
        <a:bodyPr/>
        <a:lstStyle/>
        <a:p>
          <a:r>
            <a:rPr lang="en-US" b="1"/>
            <a:t>Envision and Plan for Success</a:t>
          </a:r>
        </a:p>
      </dgm:t>
    </dgm:pt>
    <dgm:pt modelId="{D1FF7ED6-32B3-4F71-BE90-D0C5362E529F}" type="parTrans" cxnId="{13CF8427-2B09-41CC-B987-C2C37D21CE20}">
      <dgm:prSet/>
      <dgm:spPr/>
      <dgm:t>
        <a:bodyPr/>
        <a:lstStyle/>
        <a:p>
          <a:endParaRPr lang="en-US"/>
        </a:p>
      </dgm:t>
    </dgm:pt>
    <dgm:pt modelId="{8B2DE552-7FE0-4ED0-BA21-A1D8A0AEF3F8}" type="sibTrans" cxnId="{13CF8427-2B09-41CC-B987-C2C37D21CE20}">
      <dgm:prSet/>
      <dgm:spPr/>
      <dgm:t>
        <a:bodyPr/>
        <a:lstStyle/>
        <a:p>
          <a:endParaRPr lang="en-US"/>
        </a:p>
      </dgm:t>
    </dgm:pt>
    <dgm:pt modelId="{0DC5AB10-18DC-4313-9EF6-2A56FBF486F5}">
      <dgm:prSet phldrT="[Text]"/>
      <dgm:spPr>
        <a:solidFill>
          <a:schemeClr val="accent1"/>
        </a:solidFill>
      </dgm:spPr>
      <dgm:t>
        <a:bodyPr/>
        <a:lstStyle/>
        <a:p>
          <a:r>
            <a:rPr lang="en-US" b="1" dirty="0"/>
            <a:t>Review and Select the Policy</a:t>
          </a:r>
        </a:p>
      </dgm:t>
    </dgm:pt>
    <dgm:pt modelId="{9E31E0CC-BCC3-4041-9A48-333CA39FAF0E}" type="parTrans" cxnId="{14C1B49F-46E4-41D5-A77B-EA04708DDCF8}">
      <dgm:prSet/>
      <dgm:spPr/>
      <dgm:t>
        <a:bodyPr/>
        <a:lstStyle/>
        <a:p>
          <a:endParaRPr lang="en-US"/>
        </a:p>
      </dgm:t>
    </dgm:pt>
    <dgm:pt modelId="{EAF35BE1-B3E3-453E-9533-5A560FFB5A51}" type="sibTrans" cxnId="{14C1B49F-46E4-41D5-A77B-EA04708DDCF8}">
      <dgm:prSet/>
      <dgm:spPr/>
      <dgm:t>
        <a:bodyPr/>
        <a:lstStyle/>
        <a:p>
          <a:endParaRPr lang="en-US"/>
        </a:p>
      </dgm:t>
    </dgm:pt>
    <dgm:pt modelId="{CC78E028-7BCD-4B0B-8C95-97A930781CE3}">
      <dgm:prSet phldrT="[Text]"/>
      <dgm:spPr>
        <a:solidFill>
          <a:schemeClr val="accent6">
            <a:lumMod val="50000"/>
          </a:schemeClr>
        </a:solidFill>
      </dgm:spPr>
      <dgm:t>
        <a:bodyPr/>
        <a:lstStyle/>
        <a:p>
          <a:r>
            <a:rPr lang="en-US" b="1"/>
            <a:t>Develop and Adopt the Policy</a:t>
          </a:r>
        </a:p>
      </dgm:t>
    </dgm:pt>
    <dgm:pt modelId="{01CCB485-2A59-4736-B229-33BDB21DA145}" type="parTrans" cxnId="{3356D6E8-5F1E-4A82-8C74-AA68746656FE}">
      <dgm:prSet/>
      <dgm:spPr/>
      <dgm:t>
        <a:bodyPr/>
        <a:lstStyle/>
        <a:p>
          <a:endParaRPr lang="en-US"/>
        </a:p>
      </dgm:t>
    </dgm:pt>
    <dgm:pt modelId="{CFC99BBD-5CD9-4F13-82EE-BE25941EB492}" type="sibTrans" cxnId="{3356D6E8-5F1E-4A82-8C74-AA68746656FE}">
      <dgm:prSet/>
      <dgm:spPr/>
      <dgm:t>
        <a:bodyPr/>
        <a:lstStyle/>
        <a:p>
          <a:endParaRPr lang="en-US"/>
        </a:p>
      </dgm:t>
    </dgm:pt>
    <dgm:pt modelId="{1333A73D-B906-4912-8854-D740FE39DC27}">
      <dgm:prSet phldrT="[Text]"/>
      <dgm:spPr>
        <a:solidFill>
          <a:schemeClr val="accent6"/>
        </a:solidFill>
      </dgm:spPr>
      <dgm:t>
        <a:bodyPr/>
        <a:lstStyle/>
        <a:p>
          <a:r>
            <a:rPr lang="en-US" b="1"/>
            <a:t>Implement and Evaluate the Policy</a:t>
          </a:r>
        </a:p>
      </dgm:t>
    </dgm:pt>
    <dgm:pt modelId="{DDC91E96-E5D0-4362-85FB-42A6B04E2064}" type="parTrans" cxnId="{9A420D0A-2368-47B8-9959-1EA914DD8E5A}">
      <dgm:prSet/>
      <dgm:spPr/>
      <dgm:t>
        <a:bodyPr/>
        <a:lstStyle/>
        <a:p>
          <a:endParaRPr lang="en-US"/>
        </a:p>
      </dgm:t>
    </dgm:pt>
    <dgm:pt modelId="{D87CC060-D221-477C-9FA1-E2CEEF796007}" type="sibTrans" cxnId="{9A420D0A-2368-47B8-9959-1EA914DD8E5A}">
      <dgm:prSet/>
      <dgm:spPr/>
      <dgm:t>
        <a:bodyPr/>
        <a:lstStyle/>
        <a:p>
          <a:endParaRPr lang="en-US"/>
        </a:p>
      </dgm:t>
    </dgm:pt>
    <dgm:pt modelId="{C715278D-ED5F-4A7C-A990-AEA931E51C94}" type="pres">
      <dgm:prSet presAssocID="{0A5F6E3D-0A1F-4FE1-9522-ABEB6492E4BE}" presName="cycle" presStyleCnt="0">
        <dgm:presLayoutVars>
          <dgm:dir/>
          <dgm:resizeHandles val="exact"/>
        </dgm:presLayoutVars>
      </dgm:prSet>
      <dgm:spPr/>
      <dgm:t>
        <a:bodyPr/>
        <a:lstStyle/>
        <a:p>
          <a:endParaRPr lang="en-US"/>
        </a:p>
      </dgm:t>
    </dgm:pt>
    <dgm:pt modelId="{187BD7F3-1B08-4138-B272-F7C1603D9687}" type="pres">
      <dgm:prSet presAssocID="{AF6180A6-9EE0-457A-9527-B75563F11B95}" presName="node" presStyleLbl="node1" presStyleIdx="0" presStyleCnt="5" custScaleX="118300" custScaleY="118246">
        <dgm:presLayoutVars>
          <dgm:bulletEnabled val="1"/>
        </dgm:presLayoutVars>
      </dgm:prSet>
      <dgm:spPr/>
      <dgm:t>
        <a:bodyPr/>
        <a:lstStyle/>
        <a:p>
          <a:endParaRPr lang="en-US"/>
        </a:p>
      </dgm:t>
    </dgm:pt>
    <dgm:pt modelId="{FE010160-C8F7-4E24-B077-845559AD953C}" type="pres">
      <dgm:prSet presAssocID="{AF6180A6-9EE0-457A-9527-B75563F11B95}" presName="spNode" presStyleCnt="0"/>
      <dgm:spPr/>
    </dgm:pt>
    <dgm:pt modelId="{834C9F93-33D3-48D6-88C3-444E737CEC71}" type="pres">
      <dgm:prSet presAssocID="{0ED5CA85-0147-4C04-8A74-B010629BF5E9}" presName="sibTrans" presStyleLbl="sibTrans1D1" presStyleIdx="0" presStyleCnt="5"/>
      <dgm:spPr/>
      <dgm:t>
        <a:bodyPr/>
        <a:lstStyle/>
        <a:p>
          <a:endParaRPr lang="en-US"/>
        </a:p>
      </dgm:t>
    </dgm:pt>
    <dgm:pt modelId="{F85C97CC-A4FB-456C-B94A-9A00F9941901}" type="pres">
      <dgm:prSet presAssocID="{3A9867E7-6CC8-4BED-9EDD-1302921DEFB3}" presName="node" presStyleLbl="node1" presStyleIdx="1" presStyleCnt="5" custScaleX="123103" custScaleY="127576">
        <dgm:presLayoutVars>
          <dgm:bulletEnabled val="1"/>
        </dgm:presLayoutVars>
      </dgm:prSet>
      <dgm:spPr/>
      <dgm:t>
        <a:bodyPr/>
        <a:lstStyle/>
        <a:p>
          <a:endParaRPr lang="en-US"/>
        </a:p>
      </dgm:t>
    </dgm:pt>
    <dgm:pt modelId="{C436EE09-8260-45A8-B7EA-7B91873D883E}" type="pres">
      <dgm:prSet presAssocID="{3A9867E7-6CC8-4BED-9EDD-1302921DEFB3}" presName="spNode" presStyleCnt="0"/>
      <dgm:spPr/>
    </dgm:pt>
    <dgm:pt modelId="{DFD4EA84-81F7-40B4-8955-1788B607873E}" type="pres">
      <dgm:prSet presAssocID="{8B2DE552-7FE0-4ED0-BA21-A1D8A0AEF3F8}" presName="sibTrans" presStyleLbl="sibTrans1D1" presStyleIdx="1" presStyleCnt="5"/>
      <dgm:spPr/>
      <dgm:t>
        <a:bodyPr/>
        <a:lstStyle/>
        <a:p>
          <a:endParaRPr lang="en-US"/>
        </a:p>
      </dgm:t>
    </dgm:pt>
    <dgm:pt modelId="{FD3EAB48-0C12-46CA-AA1B-8F6F1A70E48B}" type="pres">
      <dgm:prSet presAssocID="{0DC5AB10-18DC-4313-9EF6-2A56FBF486F5}" presName="node" presStyleLbl="node1" presStyleIdx="2" presStyleCnt="5" custScaleX="122313" custScaleY="123451">
        <dgm:presLayoutVars>
          <dgm:bulletEnabled val="1"/>
        </dgm:presLayoutVars>
      </dgm:prSet>
      <dgm:spPr/>
      <dgm:t>
        <a:bodyPr/>
        <a:lstStyle/>
        <a:p>
          <a:endParaRPr lang="en-US"/>
        </a:p>
      </dgm:t>
    </dgm:pt>
    <dgm:pt modelId="{9D805A74-B8D1-4F8E-A646-6060CCC14E31}" type="pres">
      <dgm:prSet presAssocID="{0DC5AB10-18DC-4313-9EF6-2A56FBF486F5}" presName="spNode" presStyleCnt="0"/>
      <dgm:spPr/>
    </dgm:pt>
    <dgm:pt modelId="{EC44D658-77FB-4228-843F-361634FE1CB7}" type="pres">
      <dgm:prSet presAssocID="{EAF35BE1-B3E3-453E-9533-5A560FFB5A51}" presName="sibTrans" presStyleLbl="sibTrans1D1" presStyleIdx="2" presStyleCnt="5"/>
      <dgm:spPr/>
      <dgm:t>
        <a:bodyPr/>
        <a:lstStyle/>
        <a:p>
          <a:endParaRPr lang="en-US"/>
        </a:p>
      </dgm:t>
    </dgm:pt>
    <dgm:pt modelId="{5968A622-9269-40D4-A548-6DB218E88AE7}" type="pres">
      <dgm:prSet presAssocID="{CC78E028-7BCD-4B0B-8C95-97A930781CE3}" presName="node" presStyleLbl="node1" presStyleIdx="3" presStyleCnt="5" custScaleX="120155" custScaleY="124463">
        <dgm:presLayoutVars>
          <dgm:bulletEnabled val="1"/>
        </dgm:presLayoutVars>
      </dgm:prSet>
      <dgm:spPr/>
      <dgm:t>
        <a:bodyPr/>
        <a:lstStyle/>
        <a:p>
          <a:endParaRPr lang="en-US"/>
        </a:p>
      </dgm:t>
    </dgm:pt>
    <dgm:pt modelId="{823030D2-A660-45C4-8BD5-515F28F182B9}" type="pres">
      <dgm:prSet presAssocID="{CC78E028-7BCD-4B0B-8C95-97A930781CE3}" presName="spNode" presStyleCnt="0"/>
      <dgm:spPr/>
    </dgm:pt>
    <dgm:pt modelId="{60E027BB-EB07-49E0-BCBB-DA4EEE97E3D5}" type="pres">
      <dgm:prSet presAssocID="{CFC99BBD-5CD9-4F13-82EE-BE25941EB492}" presName="sibTrans" presStyleLbl="sibTrans1D1" presStyleIdx="3" presStyleCnt="5"/>
      <dgm:spPr/>
      <dgm:t>
        <a:bodyPr/>
        <a:lstStyle/>
        <a:p>
          <a:endParaRPr lang="en-US"/>
        </a:p>
      </dgm:t>
    </dgm:pt>
    <dgm:pt modelId="{652EEC04-7DAC-4757-B9C9-78E9B73FBFD1}" type="pres">
      <dgm:prSet presAssocID="{1333A73D-B906-4912-8854-D740FE39DC27}" presName="node" presStyleLbl="node1" presStyleIdx="4" presStyleCnt="5" custScaleX="120140" custScaleY="130003">
        <dgm:presLayoutVars>
          <dgm:bulletEnabled val="1"/>
        </dgm:presLayoutVars>
      </dgm:prSet>
      <dgm:spPr/>
      <dgm:t>
        <a:bodyPr/>
        <a:lstStyle/>
        <a:p>
          <a:endParaRPr lang="en-US"/>
        </a:p>
      </dgm:t>
    </dgm:pt>
    <dgm:pt modelId="{5B49AAF2-7782-4E5D-B6A0-355F2A1E989D}" type="pres">
      <dgm:prSet presAssocID="{1333A73D-B906-4912-8854-D740FE39DC27}" presName="spNode" presStyleCnt="0"/>
      <dgm:spPr/>
    </dgm:pt>
    <dgm:pt modelId="{F56045B1-1891-47B2-BB1E-00A2481F58BA}" type="pres">
      <dgm:prSet presAssocID="{D87CC060-D221-477C-9FA1-E2CEEF796007}" presName="sibTrans" presStyleLbl="sibTrans1D1" presStyleIdx="4" presStyleCnt="5"/>
      <dgm:spPr/>
      <dgm:t>
        <a:bodyPr/>
        <a:lstStyle/>
        <a:p>
          <a:endParaRPr lang="en-US"/>
        </a:p>
      </dgm:t>
    </dgm:pt>
  </dgm:ptLst>
  <dgm:cxnLst>
    <dgm:cxn modelId="{73B7BB88-A5E2-43D1-9E61-255655299C14}" srcId="{0A5F6E3D-0A1F-4FE1-9522-ABEB6492E4BE}" destId="{AF6180A6-9EE0-457A-9527-B75563F11B95}" srcOrd="0" destOrd="0" parTransId="{E4F0FAA3-A1C9-4957-8AD2-BB62B0C68744}" sibTransId="{0ED5CA85-0147-4C04-8A74-B010629BF5E9}"/>
    <dgm:cxn modelId="{9A420D0A-2368-47B8-9959-1EA914DD8E5A}" srcId="{0A5F6E3D-0A1F-4FE1-9522-ABEB6492E4BE}" destId="{1333A73D-B906-4912-8854-D740FE39DC27}" srcOrd="4" destOrd="0" parTransId="{DDC91E96-E5D0-4362-85FB-42A6B04E2064}" sibTransId="{D87CC060-D221-477C-9FA1-E2CEEF796007}"/>
    <dgm:cxn modelId="{909BA838-A5B6-4C86-B9C3-35569DD97010}" type="presOf" srcId="{1333A73D-B906-4912-8854-D740FE39DC27}" destId="{652EEC04-7DAC-4757-B9C9-78E9B73FBFD1}" srcOrd="0" destOrd="0" presId="urn:microsoft.com/office/officeart/2005/8/layout/cycle5"/>
    <dgm:cxn modelId="{CAD35DC5-6AD8-41B8-AB81-A0853D2545F0}" type="presOf" srcId="{AF6180A6-9EE0-457A-9527-B75563F11B95}" destId="{187BD7F3-1B08-4138-B272-F7C1603D9687}" srcOrd="0" destOrd="0" presId="urn:microsoft.com/office/officeart/2005/8/layout/cycle5"/>
    <dgm:cxn modelId="{4FE76082-22E2-4E83-8E1D-A0F71B5AB486}" type="presOf" srcId="{0DC5AB10-18DC-4313-9EF6-2A56FBF486F5}" destId="{FD3EAB48-0C12-46CA-AA1B-8F6F1A70E48B}" srcOrd="0" destOrd="0" presId="urn:microsoft.com/office/officeart/2005/8/layout/cycle5"/>
    <dgm:cxn modelId="{E7E08522-CCDE-4391-8FAA-91FBE7F21334}" type="presOf" srcId="{3A9867E7-6CC8-4BED-9EDD-1302921DEFB3}" destId="{F85C97CC-A4FB-456C-B94A-9A00F9941901}" srcOrd="0" destOrd="0" presId="urn:microsoft.com/office/officeart/2005/8/layout/cycle5"/>
    <dgm:cxn modelId="{13CF8427-2B09-41CC-B987-C2C37D21CE20}" srcId="{0A5F6E3D-0A1F-4FE1-9522-ABEB6492E4BE}" destId="{3A9867E7-6CC8-4BED-9EDD-1302921DEFB3}" srcOrd="1" destOrd="0" parTransId="{D1FF7ED6-32B3-4F71-BE90-D0C5362E529F}" sibTransId="{8B2DE552-7FE0-4ED0-BA21-A1D8A0AEF3F8}"/>
    <dgm:cxn modelId="{14C1B49F-46E4-41D5-A77B-EA04708DDCF8}" srcId="{0A5F6E3D-0A1F-4FE1-9522-ABEB6492E4BE}" destId="{0DC5AB10-18DC-4313-9EF6-2A56FBF486F5}" srcOrd="2" destOrd="0" parTransId="{9E31E0CC-BCC3-4041-9A48-333CA39FAF0E}" sibTransId="{EAF35BE1-B3E3-453E-9533-5A560FFB5A51}"/>
    <dgm:cxn modelId="{D153C427-EE8E-4853-AC5C-32A94EC0A949}" type="presOf" srcId="{CFC99BBD-5CD9-4F13-82EE-BE25941EB492}" destId="{60E027BB-EB07-49E0-BCBB-DA4EEE97E3D5}" srcOrd="0" destOrd="0" presId="urn:microsoft.com/office/officeart/2005/8/layout/cycle5"/>
    <dgm:cxn modelId="{6CEA5FE7-9862-42AB-99BA-BCB7DF0F1372}" type="presOf" srcId="{EAF35BE1-B3E3-453E-9533-5A560FFB5A51}" destId="{EC44D658-77FB-4228-843F-361634FE1CB7}" srcOrd="0" destOrd="0" presId="urn:microsoft.com/office/officeart/2005/8/layout/cycle5"/>
    <dgm:cxn modelId="{CD8E2289-DDFA-4DAE-98AD-0FF19DA88D04}" type="presOf" srcId="{0A5F6E3D-0A1F-4FE1-9522-ABEB6492E4BE}" destId="{C715278D-ED5F-4A7C-A990-AEA931E51C94}" srcOrd="0" destOrd="0" presId="urn:microsoft.com/office/officeart/2005/8/layout/cycle5"/>
    <dgm:cxn modelId="{11B183C2-BC15-4EA6-9809-1A836DE1E63E}" type="presOf" srcId="{0ED5CA85-0147-4C04-8A74-B010629BF5E9}" destId="{834C9F93-33D3-48D6-88C3-444E737CEC71}" srcOrd="0" destOrd="0" presId="urn:microsoft.com/office/officeart/2005/8/layout/cycle5"/>
    <dgm:cxn modelId="{C7DA06CD-FEFB-46B6-8D0B-09C242772268}" type="presOf" srcId="{8B2DE552-7FE0-4ED0-BA21-A1D8A0AEF3F8}" destId="{DFD4EA84-81F7-40B4-8955-1788B607873E}" srcOrd="0" destOrd="0" presId="urn:microsoft.com/office/officeart/2005/8/layout/cycle5"/>
    <dgm:cxn modelId="{B2C50121-FCE7-45B3-A7C4-AFEF9EC4471A}" type="presOf" srcId="{CC78E028-7BCD-4B0B-8C95-97A930781CE3}" destId="{5968A622-9269-40D4-A548-6DB218E88AE7}" srcOrd="0" destOrd="0" presId="urn:microsoft.com/office/officeart/2005/8/layout/cycle5"/>
    <dgm:cxn modelId="{3356D6E8-5F1E-4A82-8C74-AA68746656FE}" srcId="{0A5F6E3D-0A1F-4FE1-9522-ABEB6492E4BE}" destId="{CC78E028-7BCD-4B0B-8C95-97A930781CE3}" srcOrd="3" destOrd="0" parTransId="{01CCB485-2A59-4736-B229-33BDB21DA145}" sibTransId="{CFC99BBD-5CD9-4F13-82EE-BE25941EB492}"/>
    <dgm:cxn modelId="{8F5F151E-A16E-409E-9DC9-8D72523A36A5}" type="presOf" srcId="{D87CC060-D221-477C-9FA1-E2CEEF796007}" destId="{F56045B1-1891-47B2-BB1E-00A2481F58BA}" srcOrd="0" destOrd="0" presId="urn:microsoft.com/office/officeart/2005/8/layout/cycle5"/>
    <dgm:cxn modelId="{695132C2-FA77-4F0D-A2C9-1A5745F4D215}" type="presParOf" srcId="{C715278D-ED5F-4A7C-A990-AEA931E51C94}" destId="{187BD7F3-1B08-4138-B272-F7C1603D9687}" srcOrd="0" destOrd="0" presId="urn:microsoft.com/office/officeart/2005/8/layout/cycle5"/>
    <dgm:cxn modelId="{44839ADD-BB22-4A19-92D6-A11CD258A290}" type="presParOf" srcId="{C715278D-ED5F-4A7C-A990-AEA931E51C94}" destId="{FE010160-C8F7-4E24-B077-845559AD953C}" srcOrd="1" destOrd="0" presId="urn:microsoft.com/office/officeart/2005/8/layout/cycle5"/>
    <dgm:cxn modelId="{3115AD82-DE17-4012-8ADB-851A87DA04F3}" type="presParOf" srcId="{C715278D-ED5F-4A7C-A990-AEA931E51C94}" destId="{834C9F93-33D3-48D6-88C3-444E737CEC71}" srcOrd="2" destOrd="0" presId="urn:microsoft.com/office/officeart/2005/8/layout/cycle5"/>
    <dgm:cxn modelId="{B2A8D397-A542-4ACB-93E6-BEE4746D7253}" type="presParOf" srcId="{C715278D-ED5F-4A7C-A990-AEA931E51C94}" destId="{F85C97CC-A4FB-456C-B94A-9A00F9941901}" srcOrd="3" destOrd="0" presId="urn:microsoft.com/office/officeart/2005/8/layout/cycle5"/>
    <dgm:cxn modelId="{ABD6E203-A5A6-4CBC-8340-864BE57FB0F2}" type="presParOf" srcId="{C715278D-ED5F-4A7C-A990-AEA931E51C94}" destId="{C436EE09-8260-45A8-B7EA-7B91873D883E}" srcOrd="4" destOrd="0" presId="urn:microsoft.com/office/officeart/2005/8/layout/cycle5"/>
    <dgm:cxn modelId="{6B4A4455-EF81-4191-A089-B28AD265BBEC}" type="presParOf" srcId="{C715278D-ED5F-4A7C-A990-AEA931E51C94}" destId="{DFD4EA84-81F7-40B4-8955-1788B607873E}" srcOrd="5" destOrd="0" presId="urn:microsoft.com/office/officeart/2005/8/layout/cycle5"/>
    <dgm:cxn modelId="{1075B829-BA16-4277-8C74-428B37F9ECCF}" type="presParOf" srcId="{C715278D-ED5F-4A7C-A990-AEA931E51C94}" destId="{FD3EAB48-0C12-46CA-AA1B-8F6F1A70E48B}" srcOrd="6" destOrd="0" presId="urn:microsoft.com/office/officeart/2005/8/layout/cycle5"/>
    <dgm:cxn modelId="{54BF2D80-F4BD-4BA8-AAD8-F96F9D25DA8D}" type="presParOf" srcId="{C715278D-ED5F-4A7C-A990-AEA931E51C94}" destId="{9D805A74-B8D1-4F8E-A646-6060CCC14E31}" srcOrd="7" destOrd="0" presId="urn:microsoft.com/office/officeart/2005/8/layout/cycle5"/>
    <dgm:cxn modelId="{4AE1B972-2F90-4DB9-8465-277C288FE0AA}" type="presParOf" srcId="{C715278D-ED5F-4A7C-A990-AEA931E51C94}" destId="{EC44D658-77FB-4228-843F-361634FE1CB7}" srcOrd="8" destOrd="0" presId="urn:microsoft.com/office/officeart/2005/8/layout/cycle5"/>
    <dgm:cxn modelId="{B5447477-E8DB-4707-8FAE-20727011ABFF}" type="presParOf" srcId="{C715278D-ED5F-4A7C-A990-AEA931E51C94}" destId="{5968A622-9269-40D4-A548-6DB218E88AE7}" srcOrd="9" destOrd="0" presId="urn:microsoft.com/office/officeart/2005/8/layout/cycle5"/>
    <dgm:cxn modelId="{EF717675-080C-43B8-A9FA-305F0D469C3E}" type="presParOf" srcId="{C715278D-ED5F-4A7C-A990-AEA931E51C94}" destId="{823030D2-A660-45C4-8BD5-515F28F182B9}" srcOrd="10" destOrd="0" presId="urn:microsoft.com/office/officeart/2005/8/layout/cycle5"/>
    <dgm:cxn modelId="{65D99A78-D0A1-4008-A49A-A8CA8DA03A5F}" type="presParOf" srcId="{C715278D-ED5F-4A7C-A990-AEA931E51C94}" destId="{60E027BB-EB07-49E0-BCBB-DA4EEE97E3D5}" srcOrd="11" destOrd="0" presId="urn:microsoft.com/office/officeart/2005/8/layout/cycle5"/>
    <dgm:cxn modelId="{2A0984C3-2227-409F-A6A7-84DB58375FBE}" type="presParOf" srcId="{C715278D-ED5F-4A7C-A990-AEA931E51C94}" destId="{652EEC04-7DAC-4757-B9C9-78E9B73FBFD1}" srcOrd="12" destOrd="0" presId="urn:microsoft.com/office/officeart/2005/8/layout/cycle5"/>
    <dgm:cxn modelId="{71AD03D3-5D82-4BF5-BE2B-E7A5C9415D09}" type="presParOf" srcId="{C715278D-ED5F-4A7C-A990-AEA931E51C94}" destId="{5B49AAF2-7782-4E5D-B6A0-355F2A1E989D}" srcOrd="13" destOrd="0" presId="urn:microsoft.com/office/officeart/2005/8/layout/cycle5"/>
    <dgm:cxn modelId="{88AD7DB5-8AFF-453B-9025-C0E45B7C6F54}" type="presParOf" srcId="{C715278D-ED5F-4A7C-A990-AEA931E51C94}" destId="{F56045B1-1891-47B2-BB1E-00A2481F58BA}"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C6AFEC-F022-4C71-AB96-4373AA24F92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F01477D-065E-4460-ADBE-D4F374CCEEC8}">
      <dgm:prSet phldrT="[Text]" custT="1"/>
      <dgm:spPr>
        <a:solidFill>
          <a:srgbClr val="0081C6"/>
        </a:solidFill>
      </dgm:spPr>
      <dgm:t>
        <a:bodyPr/>
        <a:lstStyle/>
        <a:p>
          <a:pPr>
            <a:lnSpc>
              <a:spcPct val="90000"/>
            </a:lnSpc>
            <a:spcAft>
              <a:spcPts val="756"/>
            </a:spcAft>
          </a:pPr>
          <a:r>
            <a:rPr lang="en-US" sz="2000" dirty="0" smtClean="0">
              <a:solidFill>
                <a:schemeClr val="bg1"/>
              </a:solidFill>
              <a:latin typeface="+mj-lt"/>
            </a:rPr>
            <a:t>Consulted families</a:t>
          </a:r>
          <a:endParaRPr lang="en-US" sz="2000" dirty="0">
            <a:solidFill>
              <a:schemeClr val="bg1"/>
            </a:solidFill>
            <a:latin typeface="+mj-lt"/>
          </a:endParaRPr>
        </a:p>
      </dgm:t>
    </dgm:pt>
    <dgm:pt modelId="{5879F186-C048-437C-8688-7E40D869B8C4}" type="parTrans" cxnId="{E2DE27CF-B752-4EE7-9A3F-B2376879CFE9}">
      <dgm:prSet/>
      <dgm:spPr/>
      <dgm:t>
        <a:bodyPr/>
        <a:lstStyle/>
        <a:p>
          <a:endParaRPr lang="en-US"/>
        </a:p>
      </dgm:t>
    </dgm:pt>
    <dgm:pt modelId="{F5E57ED4-46B8-4D00-9B38-1A5E92932A91}" type="sibTrans" cxnId="{E2DE27CF-B752-4EE7-9A3F-B2376879CFE9}">
      <dgm:prSet/>
      <dgm:spPr>
        <a:solidFill>
          <a:srgbClr val="B60EA2"/>
        </a:solidFill>
      </dgm:spPr>
      <dgm:t>
        <a:bodyPr/>
        <a:lstStyle/>
        <a:p>
          <a:endParaRPr lang="en-US" sz="1800"/>
        </a:p>
      </dgm:t>
    </dgm:pt>
    <dgm:pt modelId="{8E27EF13-A422-405B-AD05-848274500465}">
      <dgm:prSet phldrT="[Text]" custT="1"/>
      <dgm:spPr>
        <a:solidFill>
          <a:srgbClr val="0081C6"/>
        </a:solidFill>
      </dgm:spPr>
      <dgm:t>
        <a:bodyPr/>
        <a:lstStyle/>
        <a:p>
          <a:r>
            <a:rPr lang="en-US" sz="2000" dirty="0" smtClean="0">
              <a:solidFill>
                <a:schemeClr val="bg1"/>
              </a:solidFill>
              <a:latin typeface="+mj-lt"/>
            </a:rPr>
            <a:t>Improved practices</a:t>
          </a:r>
          <a:endParaRPr lang="en-US" sz="2000" dirty="0">
            <a:solidFill>
              <a:schemeClr val="bg1"/>
            </a:solidFill>
            <a:latin typeface="+mj-lt"/>
          </a:endParaRPr>
        </a:p>
      </dgm:t>
    </dgm:pt>
    <dgm:pt modelId="{727D6ED5-C832-4CE6-89A3-69611F6012F7}" type="parTrans" cxnId="{72CE9264-9648-453C-8FE4-7F6BF7346314}">
      <dgm:prSet/>
      <dgm:spPr/>
      <dgm:t>
        <a:bodyPr/>
        <a:lstStyle/>
        <a:p>
          <a:endParaRPr lang="en-US"/>
        </a:p>
      </dgm:t>
    </dgm:pt>
    <dgm:pt modelId="{997CB477-4A15-45B0-9E38-44B71DE5E778}" type="sibTrans" cxnId="{72CE9264-9648-453C-8FE4-7F6BF7346314}">
      <dgm:prSet/>
      <dgm:spPr>
        <a:solidFill>
          <a:srgbClr val="92D050"/>
        </a:solidFill>
      </dgm:spPr>
      <dgm:t>
        <a:bodyPr/>
        <a:lstStyle/>
        <a:p>
          <a:endParaRPr lang="en-US" sz="1800"/>
        </a:p>
      </dgm:t>
    </dgm:pt>
    <dgm:pt modelId="{826D8607-6893-4E79-A01C-4A19FE5C7DC6}">
      <dgm:prSet phldrT="[Text]" custT="1"/>
      <dgm:spPr>
        <a:solidFill>
          <a:srgbClr val="0081C6"/>
        </a:solidFill>
      </dgm:spPr>
      <dgm:t>
        <a:bodyPr/>
        <a:lstStyle/>
        <a:p>
          <a:r>
            <a:rPr lang="en-US" sz="2000" dirty="0" smtClean="0">
              <a:solidFill>
                <a:schemeClr val="bg1"/>
              </a:solidFill>
              <a:latin typeface="+mj-lt"/>
            </a:rPr>
            <a:t>Considered what we were still missing</a:t>
          </a:r>
          <a:endParaRPr lang="en-US" sz="2000" dirty="0">
            <a:solidFill>
              <a:schemeClr val="bg1"/>
            </a:solidFill>
            <a:latin typeface="+mj-lt"/>
          </a:endParaRPr>
        </a:p>
      </dgm:t>
    </dgm:pt>
    <dgm:pt modelId="{F73924B9-E68A-4B68-A7AB-1A9EA6923437}" type="parTrans" cxnId="{80D30100-F683-46B8-B31C-4E25CF8C8350}">
      <dgm:prSet/>
      <dgm:spPr/>
      <dgm:t>
        <a:bodyPr/>
        <a:lstStyle/>
        <a:p>
          <a:endParaRPr lang="en-US"/>
        </a:p>
      </dgm:t>
    </dgm:pt>
    <dgm:pt modelId="{B9791CFF-6AD7-4A8F-87DF-E2D83759264D}" type="sibTrans" cxnId="{80D30100-F683-46B8-B31C-4E25CF8C8350}">
      <dgm:prSet/>
      <dgm:spPr>
        <a:solidFill>
          <a:srgbClr val="92D050"/>
        </a:solidFill>
      </dgm:spPr>
      <dgm:t>
        <a:bodyPr/>
        <a:lstStyle/>
        <a:p>
          <a:endParaRPr lang="en-US" sz="1800"/>
        </a:p>
      </dgm:t>
    </dgm:pt>
    <dgm:pt modelId="{16FC09F0-07DA-46BD-A498-F733B218918F}" type="pres">
      <dgm:prSet presAssocID="{98C6AFEC-F022-4C71-AB96-4373AA24F928}" presName="Name0" presStyleCnt="0">
        <dgm:presLayoutVars>
          <dgm:dir/>
          <dgm:resizeHandles val="exact"/>
        </dgm:presLayoutVars>
      </dgm:prSet>
      <dgm:spPr/>
      <dgm:t>
        <a:bodyPr/>
        <a:lstStyle/>
        <a:p>
          <a:endParaRPr lang="en-US"/>
        </a:p>
      </dgm:t>
    </dgm:pt>
    <dgm:pt modelId="{D0D0B78A-A647-468C-85FD-C919DD9D5F7C}" type="pres">
      <dgm:prSet presAssocID="{98C6AFEC-F022-4C71-AB96-4373AA24F928}" presName="cycle" presStyleCnt="0"/>
      <dgm:spPr/>
    </dgm:pt>
    <dgm:pt modelId="{CA8BBE08-024A-4D86-9192-0BCBC464A940}" type="pres">
      <dgm:prSet presAssocID="{2F01477D-065E-4460-ADBE-D4F374CCEEC8}" presName="nodeFirstNode" presStyleLbl="node1" presStyleIdx="0" presStyleCnt="3" custScaleX="76145" custScaleY="68241">
        <dgm:presLayoutVars>
          <dgm:bulletEnabled val="1"/>
        </dgm:presLayoutVars>
      </dgm:prSet>
      <dgm:spPr/>
      <dgm:t>
        <a:bodyPr/>
        <a:lstStyle/>
        <a:p>
          <a:endParaRPr lang="en-US"/>
        </a:p>
      </dgm:t>
    </dgm:pt>
    <dgm:pt modelId="{9B53EF67-17E7-486C-86FE-1F4E70C9B289}" type="pres">
      <dgm:prSet presAssocID="{F5E57ED4-46B8-4D00-9B38-1A5E92932A91}" presName="sibTransFirstNode" presStyleLbl="bgShp" presStyleIdx="0" presStyleCnt="1"/>
      <dgm:spPr/>
      <dgm:t>
        <a:bodyPr/>
        <a:lstStyle/>
        <a:p>
          <a:endParaRPr lang="en-US"/>
        </a:p>
      </dgm:t>
    </dgm:pt>
    <dgm:pt modelId="{C405FD41-4A63-45C1-857D-0F6BA9490E82}" type="pres">
      <dgm:prSet presAssocID="{8E27EF13-A422-405B-AD05-848274500465}" presName="nodeFollowingNodes" presStyleLbl="node1" presStyleIdx="1" presStyleCnt="3" custScaleX="81914" custScaleY="69389" custRadScaleRad="101098" custRadScaleInc="-27794">
        <dgm:presLayoutVars>
          <dgm:bulletEnabled val="1"/>
        </dgm:presLayoutVars>
      </dgm:prSet>
      <dgm:spPr/>
      <dgm:t>
        <a:bodyPr/>
        <a:lstStyle/>
        <a:p>
          <a:endParaRPr lang="en-US"/>
        </a:p>
      </dgm:t>
    </dgm:pt>
    <dgm:pt modelId="{E56440D0-218F-446A-95C8-67D00408F588}" type="pres">
      <dgm:prSet presAssocID="{826D8607-6893-4E79-A01C-4A19FE5C7DC6}" presName="nodeFollowingNodes" presStyleLbl="node1" presStyleIdx="2" presStyleCnt="3" custScaleX="76591" custScaleY="68732" custRadScaleRad="101753" custRadScaleInc="28005">
        <dgm:presLayoutVars>
          <dgm:bulletEnabled val="1"/>
        </dgm:presLayoutVars>
      </dgm:prSet>
      <dgm:spPr/>
      <dgm:t>
        <a:bodyPr/>
        <a:lstStyle/>
        <a:p>
          <a:endParaRPr lang="en-US"/>
        </a:p>
      </dgm:t>
    </dgm:pt>
  </dgm:ptLst>
  <dgm:cxnLst>
    <dgm:cxn modelId="{80D30100-F683-46B8-B31C-4E25CF8C8350}" srcId="{98C6AFEC-F022-4C71-AB96-4373AA24F928}" destId="{826D8607-6893-4E79-A01C-4A19FE5C7DC6}" srcOrd="2" destOrd="0" parTransId="{F73924B9-E68A-4B68-A7AB-1A9EA6923437}" sibTransId="{B9791CFF-6AD7-4A8F-87DF-E2D83759264D}"/>
    <dgm:cxn modelId="{3F9FDDE7-5E4E-4A72-B18A-48E172C18107}" type="presOf" srcId="{8E27EF13-A422-405B-AD05-848274500465}" destId="{C405FD41-4A63-45C1-857D-0F6BA9490E82}" srcOrd="0" destOrd="0" presId="urn:microsoft.com/office/officeart/2005/8/layout/cycle3"/>
    <dgm:cxn modelId="{0A4D2737-3FC4-4CAF-9F89-5C01F644311B}" type="presOf" srcId="{826D8607-6893-4E79-A01C-4A19FE5C7DC6}" destId="{E56440D0-218F-446A-95C8-67D00408F588}" srcOrd="0" destOrd="0" presId="urn:microsoft.com/office/officeart/2005/8/layout/cycle3"/>
    <dgm:cxn modelId="{72CE9264-9648-453C-8FE4-7F6BF7346314}" srcId="{98C6AFEC-F022-4C71-AB96-4373AA24F928}" destId="{8E27EF13-A422-405B-AD05-848274500465}" srcOrd="1" destOrd="0" parTransId="{727D6ED5-C832-4CE6-89A3-69611F6012F7}" sibTransId="{997CB477-4A15-45B0-9E38-44B71DE5E778}"/>
    <dgm:cxn modelId="{E2DE27CF-B752-4EE7-9A3F-B2376879CFE9}" srcId="{98C6AFEC-F022-4C71-AB96-4373AA24F928}" destId="{2F01477D-065E-4460-ADBE-D4F374CCEEC8}" srcOrd="0" destOrd="0" parTransId="{5879F186-C048-437C-8688-7E40D869B8C4}" sibTransId="{F5E57ED4-46B8-4D00-9B38-1A5E92932A91}"/>
    <dgm:cxn modelId="{BC76AA2F-4C45-4E8A-BC2E-18E86A6867DE}" type="presOf" srcId="{98C6AFEC-F022-4C71-AB96-4373AA24F928}" destId="{16FC09F0-07DA-46BD-A498-F733B218918F}" srcOrd="0" destOrd="0" presId="urn:microsoft.com/office/officeart/2005/8/layout/cycle3"/>
    <dgm:cxn modelId="{DA200208-28DD-4928-B847-18C5221C3AF4}" type="presOf" srcId="{F5E57ED4-46B8-4D00-9B38-1A5E92932A91}" destId="{9B53EF67-17E7-486C-86FE-1F4E70C9B289}" srcOrd="0" destOrd="0" presId="urn:microsoft.com/office/officeart/2005/8/layout/cycle3"/>
    <dgm:cxn modelId="{AD07CA0C-DC19-4262-A5B9-79549D2FD53B}" type="presOf" srcId="{2F01477D-065E-4460-ADBE-D4F374CCEEC8}" destId="{CA8BBE08-024A-4D86-9192-0BCBC464A940}" srcOrd="0" destOrd="0" presId="urn:microsoft.com/office/officeart/2005/8/layout/cycle3"/>
    <dgm:cxn modelId="{75DF94C7-346C-41E7-889A-506591C52ADB}" type="presParOf" srcId="{16FC09F0-07DA-46BD-A498-F733B218918F}" destId="{D0D0B78A-A647-468C-85FD-C919DD9D5F7C}" srcOrd="0" destOrd="0" presId="urn:microsoft.com/office/officeart/2005/8/layout/cycle3"/>
    <dgm:cxn modelId="{D11FAF69-1A8B-443F-96E5-DF7096660E43}" type="presParOf" srcId="{D0D0B78A-A647-468C-85FD-C919DD9D5F7C}" destId="{CA8BBE08-024A-4D86-9192-0BCBC464A940}" srcOrd="0" destOrd="0" presId="urn:microsoft.com/office/officeart/2005/8/layout/cycle3"/>
    <dgm:cxn modelId="{CC16F94B-872B-4618-B2A2-5B40FD777FBB}" type="presParOf" srcId="{D0D0B78A-A647-468C-85FD-C919DD9D5F7C}" destId="{9B53EF67-17E7-486C-86FE-1F4E70C9B289}" srcOrd="1" destOrd="0" presId="urn:microsoft.com/office/officeart/2005/8/layout/cycle3"/>
    <dgm:cxn modelId="{199B906D-24D5-4354-9150-430B3AD01990}" type="presParOf" srcId="{D0D0B78A-A647-468C-85FD-C919DD9D5F7C}" destId="{C405FD41-4A63-45C1-857D-0F6BA9490E82}" srcOrd="2" destOrd="0" presId="urn:microsoft.com/office/officeart/2005/8/layout/cycle3"/>
    <dgm:cxn modelId="{0A237AA3-8A37-494F-8C06-A372F4FDD7C5}" type="presParOf" srcId="{D0D0B78A-A647-468C-85FD-C919DD9D5F7C}" destId="{E56440D0-218F-446A-95C8-67D00408F588}"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78BAEB-73AA-46AA-AF30-54EE6C6FE66A}"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56BBFCE3-7E67-4D1C-BCA7-FBFC9F0909C5}">
      <dgm:prSet phldrT="[Text]" custT="1"/>
      <dgm:spPr/>
      <dgm:t>
        <a:bodyPr/>
        <a:lstStyle/>
        <a:p>
          <a:pPr algn="ctr"/>
          <a:r>
            <a:rPr lang="en-US" sz="2800" dirty="0" smtClean="0"/>
            <a:t>Connections</a:t>
          </a:r>
          <a:endParaRPr lang="en-US" sz="2800" dirty="0"/>
        </a:p>
      </dgm:t>
    </dgm:pt>
    <dgm:pt modelId="{61F8EC40-38CC-4A0D-A70C-9B28C63616CA}" type="parTrans" cxnId="{3F682C1A-8205-4F6B-8D10-912A6A205AA0}">
      <dgm:prSet/>
      <dgm:spPr/>
      <dgm:t>
        <a:bodyPr/>
        <a:lstStyle/>
        <a:p>
          <a:endParaRPr lang="en-US"/>
        </a:p>
      </dgm:t>
    </dgm:pt>
    <dgm:pt modelId="{FAFE5C1A-7C7A-4F7D-BEA1-20B57D9850F3}" type="sibTrans" cxnId="{3F682C1A-8205-4F6B-8D10-912A6A205AA0}">
      <dgm:prSet/>
      <dgm:spPr/>
      <dgm:t>
        <a:bodyPr/>
        <a:lstStyle/>
        <a:p>
          <a:endParaRPr lang="en-US"/>
        </a:p>
      </dgm:t>
    </dgm:pt>
    <dgm:pt modelId="{0D20B98A-63E1-4F5D-9523-D0520309C0E5}">
      <dgm:prSet phldrT="[Text]" custT="1"/>
      <dgm:spPr/>
      <dgm:t>
        <a:bodyPr/>
        <a:lstStyle/>
        <a:p>
          <a:r>
            <a:rPr lang="en-US" sz="2800" dirty="0" smtClean="0"/>
            <a:t>Technical </a:t>
          </a:r>
        </a:p>
        <a:p>
          <a:r>
            <a:rPr lang="en-US" sz="2800" dirty="0" smtClean="0"/>
            <a:t>Assistance</a:t>
          </a:r>
          <a:endParaRPr lang="en-US" sz="2800" dirty="0"/>
        </a:p>
      </dgm:t>
    </dgm:pt>
    <dgm:pt modelId="{4DA80645-9A48-4355-97D0-5509E47E0C27}" type="parTrans" cxnId="{CAF8F9EC-5DD0-4FB0-BDF6-A479D2E38336}">
      <dgm:prSet/>
      <dgm:spPr/>
      <dgm:t>
        <a:bodyPr/>
        <a:lstStyle/>
        <a:p>
          <a:endParaRPr lang="en-US"/>
        </a:p>
      </dgm:t>
    </dgm:pt>
    <dgm:pt modelId="{6CC0E44E-9F52-4534-81DE-D19AF9A56298}" type="sibTrans" cxnId="{CAF8F9EC-5DD0-4FB0-BDF6-A479D2E38336}">
      <dgm:prSet/>
      <dgm:spPr/>
      <dgm:t>
        <a:bodyPr/>
        <a:lstStyle/>
        <a:p>
          <a:endParaRPr lang="en-US"/>
        </a:p>
      </dgm:t>
    </dgm:pt>
    <dgm:pt modelId="{2975E0C4-9BA8-41C7-8FEB-55AC84710514}">
      <dgm:prSet phldrT="[Text]" custT="1"/>
      <dgm:spPr/>
      <dgm:t>
        <a:bodyPr/>
        <a:lstStyle/>
        <a:p>
          <a:r>
            <a:rPr lang="en-US" sz="2800" dirty="0" smtClean="0"/>
            <a:t>Focus</a:t>
          </a:r>
          <a:endParaRPr lang="en-US" sz="2800" dirty="0"/>
        </a:p>
      </dgm:t>
    </dgm:pt>
    <dgm:pt modelId="{3CF640C6-B7C5-4294-8053-64BC09D49CDF}" type="parTrans" cxnId="{D6D2C73B-D2FA-4797-A105-EA1916BFC637}">
      <dgm:prSet/>
      <dgm:spPr/>
      <dgm:t>
        <a:bodyPr/>
        <a:lstStyle/>
        <a:p>
          <a:endParaRPr lang="en-US"/>
        </a:p>
      </dgm:t>
    </dgm:pt>
    <dgm:pt modelId="{C8008AE6-0B51-4856-8385-BE185AA5F635}" type="sibTrans" cxnId="{D6D2C73B-D2FA-4797-A105-EA1916BFC637}">
      <dgm:prSet/>
      <dgm:spPr/>
      <dgm:t>
        <a:bodyPr/>
        <a:lstStyle/>
        <a:p>
          <a:endParaRPr lang="en-US"/>
        </a:p>
      </dgm:t>
    </dgm:pt>
    <dgm:pt modelId="{A8CCEF72-00AF-4E23-95DA-301039FF0F5D}">
      <dgm:prSet phldrT="[Text]" custT="1"/>
      <dgm:spPr/>
      <dgm:t>
        <a:bodyPr/>
        <a:lstStyle/>
        <a:p>
          <a:r>
            <a:rPr lang="en-US" sz="2800" dirty="0" smtClean="0"/>
            <a:t>Credibility</a:t>
          </a:r>
          <a:endParaRPr lang="en-US" sz="2800" dirty="0"/>
        </a:p>
      </dgm:t>
    </dgm:pt>
    <dgm:pt modelId="{22EAC7E0-0765-4F35-AE16-86617D0E2698}" type="parTrans" cxnId="{DA7339A0-7157-4B4A-B5C9-5910C49ACFDD}">
      <dgm:prSet/>
      <dgm:spPr/>
      <dgm:t>
        <a:bodyPr/>
        <a:lstStyle/>
        <a:p>
          <a:endParaRPr lang="en-US"/>
        </a:p>
      </dgm:t>
    </dgm:pt>
    <dgm:pt modelId="{C5EEFBE2-AFD9-4A26-9ECC-D8878EB59086}" type="sibTrans" cxnId="{DA7339A0-7157-4B4A-B5C9-5910C49ACFDD}">
      <dgm:prSet/>
      <dgm:spPr/>
      <dgm:t>
        <a:bodyPr/>
        <a:lstStyle/>
        <a:p>
          <a:endParaRPr lang="en-US"/>
        </a:p>
      </dgm:t>
    </dgm:pt>
    <dgm:pt modelId="{23745EB3-97DD-40FF-B792-FE90FE8D60F3}">
      <dgm:prSet phldrT="[Text]" phldr="1"/>
      <dgm:spPr>
        <a:blipFill rotWithShape="0">
          <a:blip xmlns:r="http://schemas.openxmlformats.org/officeDocument/2006/relationships" r:embed="rId1"/>
          <a:stretch>
            <a:fillRect/>
          </a:stretch>
        </a:blipFill>
      </dgm:spPr>
      <dgm:t>
        <a:bodyPr/>
        <a:lstStyle/>
        <a:p>
          <a:endParaRPr lang="en-US" dirty="0"/>
        </a:p>
      </dgm:t>
    </dgm:pt>
    <dgm:pt modelId="{061560DF-D071-4B33-A3FF-827478168C1E}" type="sibTrans" cxnId="{4E68A5B7-E369-4B04-B784-26E8E1F7810B}">
      <dgm:prSet/>
      <dgm:spPr/>
      <dgm:t>
        <a:bodyPr/>
        <a:lstStyle/>
        <a:p>
          <a:endParaRPr lang="en-US"/>
        </a:p>
      </dgm:t>
    </dgm:pt>
    <dgm:pt modelId="{C7C32ECA-6CCC-4282-B35F-BDF85A19D922}" type="parTrans" cxnId="{4E68A5B7-E369-4B04-B784-26E8E1F7810B}">
      <dgm:prSet/>
      <dgm:spPr/>
      <dgm:t>
        <a:bodyPr/>
        <a:lstStyle/>
        <a:p>
          <a:endParaRPr lang="en-US"/>
        </a:p>
      </dgm:t>
    </dgm:pt>
    <dgm:pt modelId="{CEC4BAF3-0A79-49C8-B32A-AB06796673D0}" type="pres">
      <dgm:prSet presAssocID="{7978BAEB-73AA-46AA-AF30-54EE6C6FE66A}" presName="diagram" presStyleCnt="0">
        <dgm:presLayoutVars>
          <dgm:chMax val="1"/>
          <dgm:dir/>
          <dgm:animLvl val="ctr"/>
          <dgm:resizeHandles val="exact"/>
        </dgm:presLayoutVars>
      </dgm:prSet>
      <dgm:spPr/>
      <dgm:t>
        <a:bodyPr/>
        <a:lstStyle/>
        <a:p>
          <a:endParaRPr lang="en-US"/>
        </a:p>
      </dgm:t>
    </dgm:pt>
    <dgm:pt modelId="{073337B5-DFEF-483A-8F52-EE533771F661}" type="pres">
      <dgm:prSet presAssocID="{7978BAEB-73AA-46AA-AF30-54EE6C6FE66A}" presName="matrix" presStyleCnt="0"/>
      <dgm:spPr/>
    </dgm:pt>
    <dgm:pt modelId="{BAEE3438-EDAD-43D2-BADE-777B5ED69CDC}" type="pres">
      <dgm:prSet presAssocID="{7978BAEB-73AA-46AA-AF30-54EE6C6FE66A}" presName="tile1" presStyleLbl="node1" presStyleIdx="0" presStyleCnt="4"/>
      <dgm:spPr/>
      <dgm:t>
        <a:bodyPr/>
        <a:lstStyle/>
        <a:p>
          <a:endParaRPr lang="en-US"/>
        </a:p>
      </dgm:t>
    </dgm:pt>
    <dgm:pt modelId="{83DA940E-927D-49EE-A48C-96201872DEE6}" type="pres">
      <dgm:prSet presAssocID="{7978BAEB-73AA-46AA-AF30-54EE6C6FE66A}" presName="tile1text" presStyleLbl="node1" presStyleIdx="0" presStyleCnt="4">
        <dgm:presLayoutVars>
          <dgm:chMax val="0"/>
          <dgm:chPref val="0"/>
          <dgm:bulletEnabled val="1"/>
        </dgm:presLayoutVars>
      </dgm:prSet>
      <dgm:spPr/>
      <dgm:t>
        <a:bodyPr/>
        <a:lstStyle/>
        <a:p>
          <a:endParaRPr lang="en-US"/>
        </a:p>
      </dgm:t>
    </dgm:pt>
    <dgm:pt modelId="{402F126D-0597-42A5-B1F6-0BEA02F629A0}" type="pres">
      <dgm:prSet presAssocID="{7978BAEB-73AA-46AA-AF30-54EE6C6FE66A}" presName="tile2" presStyleLbl="node1" presStyleIdx="1" presStyleCnt="4"/>
      <dgm:spPr/>
      <dgm:t>
        <a:bodyPr/>
        <a:lstStyle/>
        <a:p>
          <a:endParaRPr lang="en-US"/>
        </a:p>
      </dgm:t>
    </dgm:pt>
    <dgm:pt modelId="{4A09698E-EE97-4359-B161-26F4E461BCEA}" type="pres">
      <dgm:prSet presAssocID="{7978BAEB-73AA-46AA-AF30-54EE6C6FE66A}" presName="tile2text" presStyleLbl="node1" presStyleIdx="1" presStyleCnt="4">
        <dgm:presLayoutVars>
          <dgm:chMax val="0"/>
          <dgm:chPref val="0"/>
          <dgm:bulletEnabled val="1"/>
        </dgm:presLayoutVars>
      </dgm:prSet>
      <dgm:spPr/>
      <dgm:t>
        <a:bodyPr/>
        <a:lstStyle/>
        <a:p>
          <a:endParaRPr lang="en-US"/>
        </a:p>
      </dgm:t>
    </dgm:pt>
    <dgm:pt modelId="{3AA94C77-5105-4F25-9808-4B502528DDCF}" type="pres">
      <dgm:prSet presAssocID="{7978BAEB-73AA-46AA-AF30-54EE6C6FE66A}" presName="tile3" presStyleLbl="node1" presStyleIdx="2" presStyleCnt="4"/>
      <dgm:spPr/>
      <dgm:t>
        <a:bodyPr/>
        <a:lstStyle/>
        <a:p>
          <a:endParaRPr lang="en-US"/>
        </a:p>
      </dgm:t>
    </dgm:pt>
    <dgm:pt modelId="{EEDCB64C-0F67-4A37-ABA1-9D83B063D563}" type="pres">
      <dgm:prSet presAssocID="{7978BAEB-73AA-46AA-AF30-54EE6C6FE66A}" presName="tile3text" presStyleLbl="node1" presStyleIdx="2" presStyleCnt="4">
        <dgm:presLayoutVars>
          <dgm:chMax val="0"/>
          <dgm:chPref val="0"/>
          <dgm:bulletEnabled val="1"/>
        </dgm:presLayoutVars>
      </dgm:prSet>
      <dgm:spPr/>
      <dgm:t>
        <a:bodyPr/>
        <a:lstStyle/>
        <a:p>
          <a:endParaRPr lang="en-US"/>
        </a:p>
      </dgm:t>
    </dgm:pt>
    <dgm:pt modelId="{54822B06-FD88-4A80-BE58-BA1CCA81C92F}" type="pres">
      <dgm:prSet presAssocID="{7978BAEB-73AA-46AA-AF30-54EE6C6FE66A}" presName="tile4" presStyleLbl="node1" presStyleIdx="3" presStyleCnt="4"/>
      <dgm:spPr/>
      <dgm:t>
        <a:bodyPr/>
        <a:lstStyle/>
        <a:p>
          <a:endParaRPr lang="en-US"/>
        </a:p>
      </dgm:t>
    </dgm:pt>
    <dgm:pt modelId="{1EDB2900-8A5C-47F1-92B5-362BD17C0126}" type="pres">
      <dgm:prSet presAssocID="{7978BAEB-73AA-46AA-AF30-54EE6C6FE66A}" presName="tile4text" presStyleLbl="node1" presStyleIdx="3" presStyleCnt="4">
        <dgm:presLayoutVars>
          <dgm:chMax val="0"/>
          <dgm:chPref val="0"/>
          <dgm:bulletEnabled val="1"/>
        </dgm:presLayoutVars>
      </dgm:prSet>
      <dgm:spPr/>
      <dgm:t>
        <a:bodyPr/>
        <a:lstStyle/>
        <a:p>
          <a:endParaRPr lang="en-US"/>
        </a:p>
      </dgm:t>
    </dgm:pt>
    <dgm:pt modelId="{8423EF7B-FBAF-4221-8D3E-3141F3267B09}" type="pres">
      <dgm:prSet presAssocID="{7978BAEB-73AA-46AA-AF30-54EE6C6FE66A}" presName="centerTile" presStyleLbl="fgShp" presStyleIdx="0" presStyleCnt="1" custScaleX="104938" custScaleY="125290">
        <dgm:presLayoutVars>
          <dgm:chMax val="0"/>
          <dgm:chPref val="0"/>
        </dgm:presLayoutVars>
      </dgm:prSet>
      <dgm:spPr/>
      <dgm:t>
        <a:bodyPr/>
        <a:lstStyle/>
        <a:p>
          <a:endParaRPr lang="en-US"/>
        </a:p>
      </dgm:t>
    </dgm:pt>
  </dgm:ptLst>
  <dgm:cxnLst>
    <dgm:cxn modelId="{FB5680FA-E44D-4682-BDD9-BF2A32251273}" type="presOf" srcId="{23745EB3-97DD-40FF-B792-FE90FE8D60F3}" destId="{8423EF7B-FBAF-4221-8D3E-3141F3267B09}" srcOrd="0" destOrd="0" presId="urn:microsoft.com/office/officeart/2005/8/layout/matrix1"/>
    <dgm:cxn modelId="{DA7339A0-7157-4B4A-B5C9-5910C49ACFDD}" srcId="{23745EB3-97DD-40FF-B792-FE90FE8D60F3}" destId="{A8CCEF72-00AF-4E23-95DA-301039FF0F5D}" srcOrd="3" destOrd="0" parTransId="{22EAC7E0-0765-4F35-AE16-86617D0E2698}" sibTransId="{C5EEFBE2-AFD9-4A26-9ECC-D8878EB59086}"/>
    <dgm:cxn modelId="{96A15D95-8DE7-409F-B15C-88321C7E7127}" type="presOf" srcId="{56BBFCE3-7E67-4D1C-BCA7-FBFC9F0909C5}" destId="{83DA940E-927D-49EE-A48C-96201872DEE6}" srcOrd="1" destOrd="0" presId="urn:microsoft.com/office/officeart/2005/8/layout/matrix1"/>
    <dgm:cxn modelId="{2CC05E7E-C529-4CAA-8018-F7D5347E649C}" type="presOf" srcId="{7978BAEB-73AA-46AA-AF30-54EE6C6FE66A}" destId="{CEC4BAF3-0A79-49C8-B32A-AB06796673D0}" srcOrd="0" destOrd="0" presId="urn:microsoft.com/office/officeart/2005/8/layout/matrix1"/>
    <dgm:cxn modelId="{96F7DEC3-F854-42BC-9A3C-8CCF45265F65}" type="presOf" srcId="{2975E0C4-9BA8-41C7-8FEB-55AC84710514}" destId="{EEDCB64C-0F67-4A37-ABA1-9D83B063D563}" srcOrd="1" destOrd="0" presId="urn:microsoft.com/office/officeart/2005/8/layout/matrix1"/>
    <dgm:cxn modelId="{CAF8F9EC-5DD0-4FB0-BDF6-A479D2E38336}" srcId="{23745EB3-97DD-40FF-B792-FE90FE8D60F3}" destId="{0D20B98A-63E1-4F5D-9523-D0520309C0E5}" srcOrd="1" destOrd="0" parTransId="{4DA80645-9A48-4355-97D0-5509E47E0C27}" sibTransId="{6CC0E44E-9F52-4534-81DE-D19AF9A56298}"/>
    <dgm:cxn modelId="{7897A4BA-0039-4BDA-8CBA-6B678C3A1541}" type="presOf" srcId="{0D20B98A-63E1-4F5D-9523-D0520309C0E5}" destId="{4A09698E-EE97-4359-B161-26F4E461BCEA}" srcOrd="1" destOrd="0" presId="urn:microsoft.com/office/officeart/2005/8/layout/matrix1"/>
    <dgm:cxn modelId="{D802F5A4-C1DD-4596-AAA5-D451AEFDC854}" type="presOf" srcId="{A8CCEF72-00AF-4E23-95DA-301039FF0F5D}" destId="{1EDB2900-8A5C-47F1-92B5-362BD17C0126}" srcOrd="1" destOrd="0" presId="urn:microsoft.com/office/officeart/2005/8/layout/matrix1"/>
    <dgm:cxn modelId="{3F682C1A-8205-4F6B-8D10-912A6A205AA0}" srcId="{23745EB3-97DD-40FF-B792-FE90FE8D60F3}" destId="{56BBFCE3-7E67-4D1C-BCA7-FBFC9F0909C5}" srcOrd="0" destOrd="0" parTransId="{61F8EC40-38CC-4A0D-A70C-9B28C63616CA}" sibTransId="{FAFE5C1A-7C7A-4F7D-BEA1-20B57D9850F3}"/>
    <dgm:cxn modelId="{FEFD8A50-98C0-4F68-BD4D-45F066BF54BD}" type="presOf" srcId="{56BBFCE3-7E67-4D1C-BCA7-FBFC9F0909C5}" destId="{BAEE3438-EDAD-43D2-BADE-777B5ED69CDC}" srcOrd="0" destOrd="0" presId="urn:microsoft.com/office/officeart/2005/8/layout/matrix1"/>
    <dgm:cxn modelId="{4F3854DC-22CF-4A99-B9B5-7248D5AF98A9}" type="presOf" srcId="{A8CCEF72-00AF-4E23-95DA-301039FF0F5D}" destId="{54822B06-FD88-4A80-BE58-BA1CCA81C92F}" srcOrd="0" destOrd="0" presId="urn:microsoft.com/office/officeart/2005/8/layout/matrix1"/>
    <dgm:cxn modelId="{71E30801-599B-4136-8A2E-594D0FB6691B}" type="presOf" srcId="{2975E0C4-9BA8-41C7-8FEB-55AC84710514}" destId="{3AA94C77-5105-4F25-9808-4B502528DDCF}" srcOrd="0" destOrd="0" presId="urn:microsoft.com/office/officeart/2005/8/layout/matrix1"/>
    <dgm:cxn modelId="{4E68A5B7-E369-4B04-B784-26E8E1F7810B}" srcId="{7978BAEB-73AA-46AA-AF30-54EE6C6FE66A}" destId="{23745EB3-97DD-40FF-B792-FE90FE8D60F3}" srcOrd="0" destOrd="0" parTransId="{C7C32ECA-6CCC-4282-B35F-BDF85A19D922}" sibTransId="{061560DF-D071-4B33-A3FF-827478168C1E}"/>
    <dgm:cxn modelId="{D6D2C73B-D2FA-4797-A105-EA1916BFC637}" srcId="{23745EB3-97DD-40FF-B792-FE90FE8D60F3}" destId="{2975E0C4-9BA8-41C7-8FEB-55AC84710514}" srcOrd="2" destOrd="0" parTransId="{3CF640C6-B7C5-4294-8053-64BC09D49CDF}" sibTransId="{C8008AE6-0B51-4856-8385-BE185AA5F635}"/>
    <dgm:cxn modelId="{ACB5F4EA-6928-45A8-96AA-19CE1F36EB5C}" type="presOf" srcId="{0D20B98A-63E1-4F5D-9523-D0520309C0E5}" destId="{402F126D-0597-42A5-B1F6-0BEA02F629A0}" srcOrd="0" destOrd="0" presId="urn:microsoft.com/office/officeart/2005/8/layout/matrix1"/>
    <dgm:cxn modelId="{6E537401-50AF-462C-98BE-8193A2BF241F}" type="presParOf" srcId="{CEC4BAF3-0A79-49C8-B32A-AB06796673D0}" destId="{073337B5-DFEF-483A-8F52-EE533771F661}" srcOrd="0" destOrd="0" presId="urn:microsoft.com/office/officeart/2005/8/layout/matrix1"/>
    <dgm:cxn modelId="{2A491E78-203F-4E64-91A8-78524B3699E1}" type="presParOf" srcId="{073337B5-DFEF-483A-8F52-EE533771F661}" destId="{BAEE3438-EDAD-43D2-BADE-777B5ED69CDC}" srcOrd="0" destOrd="0" presId="urn:microsoft.com/office/officeart/2005/8/layout/matrix1"/>
    <dgm:cxn modelId="{AA3CAEEC-EC63-4E83-93A3-1F99762DD841}" type="presParOf" srcId="{073337B5-DFEF-483A-8F52-EE533771F661}" destId="{83DA940E-927D-49EE-A48C-96201872DEE6}" srcOrd="1" destOrd="0" presId="urn:microsoft.com/office/officeart/2005/8/layout/matrix1"/>
    <dgm:cxn modelId="{08623B37-70D6-436A-8870-C79F8B744EBC}" type="presParOf" srcId="{073337B5-DFEF-483A-8F52-EE533771F661}" destId="{402F126D-0597-42A5-B1F6-0BEA02F629A0}" srcOrd="2" destOrd="0" presId="urn:microsoft.com/office/officeart/2005/8/layout/matrix1"/>
    <dgm:cxn modelId="{04EB89D7-C97E-41C1-B25A-D49E874FA9DB}" type="presParOf" srcId="{073337B5-DFEF-483A-8F52-EE533771F661}" destId="{4A09698E-EE97-4359-B161-26F4E461BCEA}" srcOrd="3" destOrd="0" presId="urn:microsoft.com/office/officeart/2005/8/layout/matrix1"/>
    <dgm:cxn modelId="{CF0B53EF-95C6-4C55-9A29-8B1F3D7369A7}" type="presParOf" srcId="{073337B5-DFEF-483A-8F52-EE533771F661}" destId="{3AA94C77-5105-4F25-9808-4B502528DDCF}" srcOrd="4" destOrd="0" presId="urn:microsoft.com/office/officeart/2005/8/layout/matrix1"/>
    <dgm:cxn modelId="{6D39943F-0033-4078-A7AC-F41BA6E3CDA9}" type="presParOf" srcId="{073337B5-DFEF-483A-8F52-EE533771F661}" destId="{EEDCB64C-0F67-4A37-ABA1-9D83B063D563}" srcOrd="5" destOrd="0" presId="urn:microsoft.com/office/officeart/2005/8/layout/matrix1"/>
    <dgm:cxn modelId="{123C15E1-93CA-4043-8917-5381C46147A3}" type="presParOf" srcId="{073337B5-DFEF-483A-8F52-EE533771F661}" destId="{54822B06-FD88-4A80-BE58-BA1CCA81C92F}" srcOrd="6" destOrd="0" presId="urn:microsoft.com/office/officeart/2005/8/layout/matrix1"/>
    <dgm:cxn modelId="{622F9772-9749-4BD3-B8C2-D8694A1A7F5D}" type="presParOf" srcId="{073337B5-DFEF-483A-8F52-EE533771F661}" destId="{1EDB2900-8A5C-47F1-92B5-362BD17C0126}" srcOrd="7" destOrd="0" presId="urn:microsoft.com/office/officeart/2005/8/layout/matrix1"/>
    <dgm:cxn modelId="{F4CD7243-BBBF-4FAE-B892-A36CF2F72AC8}" type="presParOf" srcId="{CEC4BAF3-0A79-49C8-B32A-AB06796673D0}" destId="{8423EF7B-FBAF-4221-8D3E-3141F3267B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D8282E-3E9A-4119-8FD0-466D00EA8411}" type="doc">
      <dgm:prSet loTypeId="urn:microsoft.com/office/officeart/2011/layout/HexagonRadial" loCatId="cycle" qsTypeId="urn:microsoft.com/office/officeart/2005/8/quickstyle/simple1" qsCatId="simple" csTypeId="urn:microsoft.com/office/officeart/2005/8/colors/colorful3" csCatId="colorful" phldr="1"/>
      <dgm:spPr/>
      <dgm:t>
        <a:bodyPr/>
        <a:lstStyle/>
        <a:p>
          <a:endParaRPr lang="en-US"/>
        </a:p>
      </dgm:t>
    </dgm:pt>
    <dgm:pt modelId="{D8F6D6C6-9386-4890-8F76-610EC414C088}">
      <dgm:prSet phldrT="[Text]"/>
      <dgm:spPr/>
      <dgm:t>
        <a:bodyPr/>
        <a:lstStyle/>
        <a:p>
          <a:r>
            <a:rPr lang="en-US" dirty="0" smtClean="0"/>
            <a:t>Institutional policy</a:t>
          </a:r>
          <a:endParaRPr lang="en-US" dirty="0"/>
        </a:p>
      </dgm:t>
    </dgm:pt>
    <dgm:pt modelId="{42B8652C-4C8E-4370-94A7-7EA4394C669B}" type="parTrans" cxnId="{CF4B0BC3-126A-43B3-A0C1-538BCA5D1968}">
      <dgm:prSet/>
      <dgm:spPr/>
      <dgm:t>
        <a:bodyPr/>
        <a:lstStyle/>
        <a:p>
          <a:endParaRPr lang="en-US"/>
        </a:p>
      </dgm:t>
    </dgm:pt>
    <dgm:pt modelId="{12143CB1-D43E-4549-BE59-CD4261E2F462}" type="sibTrans" cxnId="{CF4B0BC3-126A-43B3-A0C1-538BCA5D1968}">
      <dgm:prSet/>
      <dgm:spPr/>
      <dgm:t>
        <a:bodyPr/>
        <a:lstStyle/>
        <a:p>
          <a:endParaRPr lang="en-US"/>
        </a:p>
      </dgm:t>
    </dgm:pt>
    <dgm:pt modelId="{43E2426D-A1A1-4371-89C2-B815B7005243}">
      <dgm:prSet phldrT="[Text]"/>
      <dgm:spPr/>
      <dgm:t>
        <a:bodyPr/>
        <a:lstStyle/>
        <a:p>
          <a:r>
            <a:rPr lang="en-US" dirty="0" smtClean="0"/>
            <a:t>Training and use of tool</a:t>
          </a:r>
          <a:endParaRPr lang="en-US" dirty="0"/>
        </a:p>
      </dgm:t>
    </dgm:pt>
    <dgm:pt modelId="{23C0286A-3E82-40B6-B2FF-C64D08C8C710}" type="parTrans" cxnId="{AB3D2060-C3DF-4144-9AA2-10BA999F7E65}">
      <dgm:prSet/>
      <dgm:spPr/>
      <dgm:t>
        <a:bodyPr/>
        <a:lstStyle/>
        <a:p>
          <a:endParaRPr lang="en-US"/>
        </a:p>
      </dgm:t>
    </dgm:pt>
    <dgm:pt modelId="{D432F389-4356-4539-BEA4-F158AD43BE6A}" type="sibTrans" cxnId="{AB3D2060-C3DF-4144-9AA2-10BA999F7E65}">
      <dgm:prSet/>
      <dgm:spPr/>
      <dgm:t>
        <a:bodyPr/>
        <a:lstStyle/>
        <a:p>
          <a:endParaRPr lang="en-US"/>
        </a:p>
      </dgm:t>
    </dgm:pt>
    <dgm:pt modelId="{2455B613-1A0F-4862-A33B-76DB50687566}">
      <dgm:prSet phldrT="[Text]"/>
      <dgm:spPr/>
      <dgm:t>
        <a:bodyPr/>
        <a:lstStyle/>
        <a:p>
          <a:r>
            <a:rPr lang="en-US" dirty="0" smtClean="0"/>
            <a:t>Asset mapping</a:t>
          </a:r>
          <a:endParaRPr lang="en-US" dirty="0"/>
        </a:p>
      </dgm:t>
    </dgm:pt>
    <dgm:pt modelId="{A348FCFB-451F-41DB-B0ED-E2A6BEDD3933}" type="parTrans" cxnId="{310AE72A-C528-4D49-8215-3A3E7A702229}">
      <dgm:prSet/>
      <dgm:spPr/>
      <dgm:t>
        <a:bodyPr/>
        <a:lstStyle/>
        <a:p>
          <a:endParaRPr lang="en-US"/>
        </a:p>
      </dgm:t>
    </dgm:pt>
    <dgm:pt modelId="{75F18A5E-8702-4DD9-B090-9558341A0A50}" type="sibTrans" cxnId="{310AE72A-C528-4D49-8215-3A3E7A702229}">
      <dgm:prSet/>
      <dgm:spPr/>
      <dgm:t>
        <a:bodyPr/>
        <a:lstStyle/>
        <a:p>
          <a:endParaRPr lang="en-US"/>
        </a:p>
      </dgm:t>
    </dgm:pt>
    <dgm:pt modelId="{7384CAE3-03FC-477E-9F6B-3A5FB80C77FD}">
      <dgm:prSet phldrT="[Text]"/>
      <dgm:spPr/>
      <dgm:t>
        <a:bodyPr/>
        <a:lstStyle/>
        <a:p>
          <a:r>
            <a:rPr lang="en-US" dirty="0" smtClean="0"/>
            <a:t>Education</a:t>
          </a:r>
          <a:endParaRPr lang="en-US" dirty="0"/>
        </a:p>
      </dgm:t>
    </dgm:pt>
    <dgm:pt modelId="{D5507F0F-73AE-4D54-98B9-0E75CED0DB3B}" type="parTrans" cxnId="{F238FE02-521F-4775-B7ED-86C8E4789FBD}">
      <dgm:prSet/>
      <dgm:spPr/>
      <dgm:t>
        <a:bodyPr/>
        <a:lstStyle/>
        <a:p>
          <a:endParaRPr lang="en-US"/>
        </a:p>
      </dgm:t>
    </dgm:pt>
    <dgm:pt modelId="{729524E7-2DEB-4080-9F73-673AA055DA3A}" type="sibTrans" cxnId="{F238FE02-521F-4775-B7ED-86C8E4789FBD}">
      <dgm:prSet/>
      <dgm:spPr/>
      <dgm:t>
        <a:bodyPr/>
        <a:lstStyle/>
        <a:p>
          <a:endParaRPr lang="en-US"/>
        </a:p>
      </dgm:t>
    </dgm:pt>
    <dgm:pt modelId="{BBF74B6A-5A5D-4AAD-A55A-FCFF4DE89BED}">
      <dgm:prSet phldrT="[Text]"/>
      <dgm:spPr/>
      <dgm:t>
        <a:bodyPr/>
        <a:lstStyle/>
        <a:p>
          <a:r>
            <a:rPr lang="en-US" dirty="0" smtClean="0"/>
            <a:t>Outcomes</a:t>
          </a:r>
          <a:endParaRPr lang="en-US" dirty="0"/>
        </a:p>
      </dgm:t>
    </dgm:pt>
    <dgm:pt modelId="{60AA4219-A8E5-433B-B4AB-1B91551271FF}" type="parTrans" cxnId="{DFED058F-DFBC-4DC4-BE4A-1FDC2FAD13B1}">
      <dgm:prSet/>
      <dgm:spPr/>
      <dgm:t>
        <a:bodyPr/>
        <a:lstStyle/>
        <a:p>
          <a:endParaRPr lang="en-US"/>
        </a:p>
      </dgm:t>
    </dgm:pt>
    <dgm:pt modelId="{0CE39285-F070-463D-9E75-BFD90BCAE733}" type="sibTrans" cxnId="{DFED058F-DFBC-4DC4-BE4A-1FDC2FAD13B1}">
      <dgm:prSet/>
      <dgm:spPr/>
      <dgm:t>
        <a:bodyPr/>
        <a:lstStyle/>
        <a:p>
          <a:endParaRPr lang="en-US"/>
        </a:p>
      </dgm:t>
    </dgm:pt>
    <dgm:pt modelId="{DBC03AAA-7D38-47F9-8593-D673A4D76D41}">
      <dgm:prSet phldrT="[Text]"/>
      <dgm:spPr/>
      <dgm:t>
        <a:bodyPr/>
        <a:lstStyle/>
        <a:p>
          <a:r>
            <a:rPr lang="en-US" dirty="0" smtClean="0"/>
            <a:t>Resources</a:t>
          </a:r>
          <a:endParaRPr lang="en-US" dirty="0"/>
        </a:p>
      </dgm:t>
    </dgm:pt>
    <dgm:pt modelId="{20702B38-5940-42B0-818D-EE380C7432F7}" type="parTrans" cxnId="{99E0B5A8-348F-45DA-8665-D52EF6D4F993}">
      <dgm:prSet/>
      <dgm:spPr/>
      <dgm:t>
        <a:bodyPr/>
        <a:lstStyle/>
        <a:p>
          <a:endParaRPr lang="en-US"/>
        </a:p>
      </dgm:t>
    </dgm:pt>
    <dgm:pt modelId="{8B45A8FF-F14A-4F2D-A4BE-9DCB1D010713}" type="sibTrans" cxnId="{99E0B5A8-348F-45DA-8665-D52EF6D4F993}">
      <dgm:prSet/>
      <dgm:spPr/>
      <dgm:t>
        <a:bodyPr/>
        <a:lstStyle/>
        <a:p>
          <a:endParaRPr lang="en-US"/>
        </a:p>
      </dgm:t>
    </dgm:pt>
    <dgm:pt modelId="{55D94DD0-C2E4-49D8-B573-D0F858621D9F}">
      <dgm:prSet phldrT="[Text]"/>
      <dgm:spPr/>
      <dgm:t>
        <a:bodyPr/>
        <a:lstStyle/>
        <a:p>
          <a:r>
            <a:rPr lang="en-US" dirty="0" smtClean="0"/>
            <a:t>Coding</a:t>
          </a:r>
          <a:endParaRPr lang="en-US" dirty="0"/>
        </a:p>
      </dgm:t>
    </dgm:pt>
    <dgm:pt modelId="{97E5E82C-9E7E-445F-B8CC-5A028B2352AB}" type="parTrans" cxnId="{C7BC2B61-7AB2-44B3-A509-D3F39FEF83EF}">
      <dgm:prSet/>
      <dgm:spPr/>
      <dgm:t>
        <a:bodyPr/>
        <a:lstStyle/>
        <a:p>
          <a:endParaRPr lang="en-US"/>
        </a:p>
      </dgm:t>
    </dgm:pt>
    <dgm:pt modelId="{81C1B2A0-ED8C-4EA3-A7D5-C9BFC1C25746}" type="sibTrans" cxnId="{C7BC2B61-7AB2-44B3-A509-D3F39FEF83EF}">
      <dgm:prSet/>
      <dgm:spPr/>
      <dgm:t>
        <a:bodyPr/>
        <a:lstStyle/>
        <a:p>
          <a:endParaRPr lang="en-US"/>
        </a:p>
      </dgm:t>
    </dgm:pt>
    <dgm:pt modelId="{3F7D6107-3CC5-40ED-A91B-C6A4F575FC33}" type="pres">
      <dgm:prSet presAssocID="{E2D8282E-3E9A-4119-8FD0-466D00EA8411}" presName="Name0" presStyleCnt="0">
        <dgm:presLayoutVars>
          <dgm:chMax val="1"/>
          <dgm:chPref val="1"/>
          <dgm:dir/>
          <dgm:animOne val="branch"/>
          <dgm:animLvl val="lvl"/>
        </dgm:presLayoutVars>
      </dgm:prSet>
      <dgm:spPr/>
      <dgm:t>
        <a:bodyPr/>
        <a:lstStyle/>
        <a:p>
          <a:endParaRPr lang="en-US"/>
        </a:p>
      </dgm:t>
    </dgm:pt>
    <dgm:pt modelId="{C02870BD-32BB-4A90-AF4D-7B9C157687AD}" type="pres">
      <dgm:prSet presAssocID="{D8F6D6C6-9386-4890-8F76-610EC414C088}" presName="Parent" presStyleLbl="node0" presStyleIdx="0" presStyleCnt="1">
        <dgm:presLayoutVars>
          <dgm:chMax val="6"/>
          <dgm:chPref val="6"/>
        </dgm:presLayoutVars>
      </dgm:prSet>
      <dgm:spPr/>
      <dgm:t>
        <a:bodyPr/>
        <a:lstStyle/>
        <a:p>
          <a:endParaRPr lang="en-US"/>
        </a:p>
      </dgm:t>
    </dgm:pt>
    <dgm:pt modelId="{1C956B53-FCD3-453E-9FD7-A2E427A83EB6}" type="pres">
      <dgm:prSet presAssocID="{43E2426D-A1A1-4371-89C2-B815B7005243}" presName="Accent1" presStyleCnt="0"/>
      <dgm:spPr/>
    </dgm:pt>
    <dgm:pt modelId="{221FAC6F-C945-4C6F-9605-574CEAE4AF0F}" type="pres">
      <dgm:prSet presAssocID="{43E2426D-A1A1-4371-89C2-B815B7005243}" presName="Accent" presStyleLbl="bgShp" presStyleIdx="0" presStyleCnt="6"/>
      <dgm:spPr/>
    </dgm:pt>
    <dgm:pt modelId="{E99ACF37-AB84-482A-B731-A59DDCBF8AA4}" type="pres">
      <dgm:prSet presAssocID="{43E2426D-A1A1-4371-89C2-B815B7005243}" presName="Child1" presStyleLbl="node1" presStyleIdx="0" presStyleCnt="6">
        <dgm:presLayoutVars>
          <dgm:chMax val="0"/>
          <dgm:chPref val="0"/>
          <dgm:bulletEnabled val="1"/>
        </dgm:presLayoutVars>
      </dgm:prSet>
      <dgm:spPr/>
      <dgm:t>
        <a:bodyPr/>
        <a:lstStyle/>
        <a:p>
          <a:endParaRPr lang="en-US"/>
        </a:p>
      </dgm:t>
    </dgm:pt>
    <dgm:pt modelId="{0F023946-EAF2-41B1-A4D4-016AAA25DC4C}" type="pres">
      <dgm:prSet presAssocID="{2455B613-1A0F-4862-A33B-76DB50687566}" presName="Accent2" presStyleCnt="0"/>
      <dgm:spPr/>
    </dgm:pt>
    <dgm:pt modelId="{17AB7FBE-0547-425B-8416-44541379AD64}" type="pres">
      <dgm:prSet presAssocID="{2455B613-1A0F-4862-A33B-76DB50687566}" presName="Accent" presStyleLbl="bgShp" presStyleIdx="1" presStyleCnt="6"/>
      <dgm:spPr/>
    </dgm:pt>
    <dgm:pt modelId="{93D37D82-29D6-4A75-9C61-FE8513E70C05}" type="pres">
      <dgm:prSet presAssocID="{2455B613-1A0F-4862-A33B-76DB50687566}" presName="Child2" presStyleLbl="node1" presStyleIdx="1" presStyleCnt="6">
        <dgm:presLayoutVars>
          <dgm:chMax val="0"/>
          <dgm:chPref val="0"/>
          <dgm:bulletEnabled val="1"/>
        </dgm:presLayoutVars>
      </dgm:prSet>
      <dgm:spPr/>
      <dgm:t>
        <a:bodyPr/>
        <a:lstStyle/>
        <a:p>
          <a:endParaRPr lang="en-US"/>
        </a:p>
      </dgm:t>
    </dgm:pt>
    <dgm:pt modelId="{9FF3078B-BC83-44A1-A42D-6FBF096A9A03}" type="pres">
      <dgm:prSet presAssocID="{7384CAE3-03FC-477E-9F6B-3A5FB80C77FD}" presName="Accent3" presStyleCnt="0"/>
      <dgm:spPr/>
    </dgm:pt>
    <dgm:pt modelId="{AEC20C20-5497-4F21-A60E-E7C19DE37F7A}" type="pres">
      <dgm:prSet presAssocID="{7384CAE3-03FC-477E-9F6B-3A5FB80C77FD}" presName="Accent" presStyleLbl="bgShp" presStyleIdx="2" presStyleCnt="6"/>
      <dgm:spPr/>
    </dgm:pt>
    <dgm:pt modelId="{6065E93B-6CEC-49C6-976C-53ED1F7C78C5}" type="pres">
      <dgm:prSet presAssocID="{7384CAE3-03FC-477E-9F6B-3A5FB80C77FD}" presName="Child3" presStyleLbl="node1" presStyleIdx="2" presStyleCnt="6">
        <dgm:presLayoutVars>
          <dgm:chMax val="0"/>
          <dgm:chPref val="0"/>
          <dgm:bulletEnabled val="1"/>
        </dgm:presLayoutVars>
      </dgm:prSet>
      <dgm:spPr/>
      <dgm:t>
        <a:bodyPr/>
        <a:lstStyle/>
        <a:p>
          <a:endParaRPr lang="en-US"/>
        </a:p>
      </dgm:t>
    </dgm:pt>
    <dgm:pt modelId="{26992F39-BBA2-4991-8540-4DD22BBDEEB3}" type="pres">
      <dgm:prSet presAssocID="{BBF74B6A-5A5D-4AAD-A55A-FCFF4DE89BED}" presName="Accent4" presStyleCnt="0"/>
      <dgm:spPr/>
    </dgm:pt>
    <dgm:pt modelId="{5D85BE2A-1C7A-4109-860C-9FC3EAD0EBDE}" type="pres">
      <dgm:prSet presAssocID="{BBF74B6A-5A5D-4AAD-A55A-FCFF4DE89BED}" presName="Accent" presStyleLbl="bgShp" presStyleIdx="3" presStyleCnt="6"/>
      <dgm:spPr/>
    </dgm:pt>
    <dgm:pt modelId="{2E0F8E85-AB16-457C-8FCB-CD1C64650AB4}" type="pres">
      <dgm:prSet presAssocID="{BBF74B6A-5A5D-4AAD-A55A-FCFF4DE89BED}" presName="Child4" presStyleLbl="node1" presStyleIdx="3" presStyleCnt="6">
        <dgm:presLayoutVars>
          <dgm:chMax val="0"/>
          <dgm:chPref val="0"/>
          <dgm:bulletEnabled val="1"/>
        </dgm:presLayoutVars>
      </dgm:prSet>
      <dgm:spPr/>
      <dgm:t>
        <a:bodyPr/>
        <a:lstStyle/>
        <a:p>
          <a:endParaRPr lang="en-US"/>
        </a:p>
      </dgm:t>
    </dgm:pt>
    <dgm:pt modelId="{C1ACF2F8-E60C-4F93-A43E-6FD9F13ABFD5}" type="pres">
      <dgm:prSet presAssocID="{DBC03AAA-7D38-47F9-8593-D673A4D76D41}" presName="Accent5" presStyleCnt="0"/>
      <dgm:spPr/>
    </dgm:pt>
    <dgm:pt modelId="{4415916E-43C5-4EDF-A4C5-4FBEF9C9B1DA}" type="pres">
      <dgm:prSet presAssocID="{DBC03AAA-7D38-47F9-8593-D673A4D76D41}" presName="Accent" presStyleLbl="bgShp" presStyleIdx="4" presStyleCnt="6"/>
      <dgm:spPr/>
    </dgm:pt>
    <dgm:pt modelId="{69ABCEBB-D9B3-4CC1-86D1-9AE3368879CF}" type="pres">
      <dgm:prSet presAssocID="{DBC03AAA-7D38-47F9-8593-D673A4D76D41}" presName="Child5" presStyleLbl="node1" presStyleIdx="4" presStyleCnt="6">
        <dgm:presLayoutVars>
          <dgm:chMax val="0"/>
          <dgm:chPref val="0"/>
          <dgm:bulletEnabled val="1"/>
        </dgm:presLayoutVars>
      </dgm:prSet>
      <dgm:spPr/>
      <dgm:t>
        <a:bodyPr/>
        <a:lstStyle/>
        <a:p>
          <a:endParaRPr lang="en-US"/>
        </a:p>
      </dgm:t>
    </dgm:pt>
    <dgm:pt modelId="{E94041D5-A6D4-48E4-B249-37030F444414}" type="pres">
      <dgm:prSet presAssocID="{55D94DD0-C2E4-49D8-B573-D0F858621D9F}" presName="Accent6" presStyleCnt="0"/>
      <dgm:spPr/>
    </dgm:pt>
    <dgm:pt modelId="{89793E53-523E-4BF8-B4FF-817D9B3270E8}" type="pres">
      <dgm:prSet presAssocID="{55D94DD0-C2E4-49D8-B573-D0F858621D9F}" presName="Accent" presStyleLbl="bgShp" presStyleIdx="5" presStyleCnt="6"/>
      <dgm:spPr/>
    </dgm:pt>
    <dgm:pt modelId="{8CF41876-B769-4402-8D80-DE0EC67DDC3D}" type="pres">
      <dgm:prSet presAssocID="{55D94DD0-C2E4-49D8-B573-D0F858621D9F}" presName="Child6" presStyleLbl="node1" presStyleIdx="5" presStyleCnt="6">
        <dgm:presLayoutVars>
          <dgm:chMax val="0"/>
          <dgm:chPref val="0"/>
          <dgm:bulletEnabled val="1"/>
        </dgm:presLayoutVars>
      </dgm:prSet>
      <dgm:spPr/>
      <dgm:t>
        <a:bodyPr/>
        <a:lstStyle/>
        <a:p>
          <a:endParaRPr lang="en-US"/>
        </a:p>
      </dgm:t>
    </dgm:pt>
  </dgm:ptLst>
  <dgm:cxnLst>
    <dgm:cxn modelId="{3D96ACE9-0C73-46FB-820C-175017691957}" type="presOf" srcId="{55D94DD0-C2E4-49D8-B573-D0F858621D9F}" destId="{8CF41876-B769-4402-8D80-DE0EC67DDC3D}" srcOrd="0" destOrd="0" presId="urn:microsoft.com/office/officeart/2011/layout/HexagonRadial"/>
    <dgm:cxn modelId="{310AE72A-C528-4D49-8215-3A3E7A702229}" srcId="{D8F6D6C6-9386-4890-8F76-610EC414C088}" destId="{2455B613-1A0F-4862-A33B-76DB50687566}" srcOrd="1" destOrd="0" parTransId="{A348FCFB-451F-41DB-B0ED-E2A6BEDD3933}" sibTransId="{75F18A5E-8702-4DD9-B090-9558341A0A50}"/>
    <dgm:cxn modelId="{5C044352-D5BB-49A3-A632-C2A37C94229A}" type="presOf" srcId="{BBF74B6A-5A5D-4AAD-A55A-FCFF4DE89BED}" destId="{2E0F8E85-AB16-457C-8FCB-CD1C64650AB4}" srcOrd="0" destOrd="0" presId="urn:microsoft.com/office/officeart/2011/layout/HexagonRadial"/>
    <dgm:cxn modelId="{B29440F5-F84F-47C5-8097-D73B4C88F57E}" type="presOf" srcId="{D8F6D6C6-9386-4890-8F76-610EC414C088}" destId="{C02870BD-32BB-4A90-AF4D-7B9C157687AD}" srcOrd="0" destOrd="0" presId="urn:microsoft.com/office/officeart/2011/layout/HexagonRadial"/>
    <dgm:cxn modelId="{F238FE02-521F-4775-B7ED-86C8E4789FBD}" srcId="{D8F6D6C6-9386-4890-8F76-610EC414C088}" destId="{7384CAE3-03FC-477E-9F6B-3A5FB80C77FD}" srcOrd="2" destOrd="0" parTransId="{D5507F0F-73AE-4D54-98B9-0E75CED0DB3B}" sibTransId="{729524E7-2DEB-4080-9F73-673AA055DA3A}"/>
    <dgm:cxn modelId="{E25B1122-3C43-4D3D-AE8C-E16330A4212C}" type="presOf" srcId="{DBC03AAA-7D38-47F9-8593-D673A4D76D41}" destId="{69ABCEBB-D9B3-4CC1-86D1-9AE3368879CF}" srcOrd="0" destOrd="0" presId="urn:microsoft.com/office/officeart/2011/layout/HexagonRadial"/>
    <dgm:cxn modelId="{CF4B0BC3-126A-43B3-A0C1-538BCA5D1968}" srcId="{E2D8282E-3E9A-4119-8FD0-466D00EA8411}" destId="{D8F6D6C6-9386-4890-8F76-610EC414C088}" srcOrd="0" destOrd="0" parTransId="{42B8652C-4C8E-4370-94A7-7EA4394C669B}" sibTransId="{12143CB1-D43E-4549-BE59-CD4261E2F462}"/>
    <dgm:cxn modelId="{CA836AD2-3DEB-4FD5-B252-4B490A1FE3E8}" type="presOf" srcId="{E2D8282E-3E9A-4119-8FD0-466D00EA8411}" destId="{3F7D6107-3CC5-40ED-A91B-C6A4F575FC33}" srcOrd="0" destOrd="0" presId="urn:microsoft.com/office/officeart/2011/layout/HexagonRadial"/>
    <dgm:cxn modelId="{48F8F813-8967-4D90-B67D-C3BEBDE02761}" type="presOf" srcId="{7384CAE3-03FC-477E-9F6B-3A5FB80C77FD}" destId="{6065E93B-6CEC-49C6-976C-53ED1F7C78C5}" srcOrd="0" destOrd="0" presId="urn:microsoft.com/office/officeart/2011/layout/HexagonRadial"/>
    <dgm:cxn modelId="{AB3D2060-C3DF-4144-9AA2-10BA999F7E65}" srcId="{D8F6D6C6-9386-4890-8F76-610EC414C088}" destId="{43E2426D-A1A1-4371-89C2-B815B7005243}" srcOrd="0" destOrd="0" parTransId="{23C0286A-3E82-40B6-B2FF-C64D08C8C710}" sibTransId="{D432F389-4356-4539-BEA4-F158AD43BE6A}"/>
    <dgm:cxn modelId="{DFED058F-DFBC-4DC4-BE4A-1FDC2FAD13B1}" srcId="{D8F6D6C6-9386-4890-8F76-610EC414C088}" destId="{BBF74B6A-5A5D-4AAD-A55A-FCFF4DE89BED}" srcOrd="3" destOrd="0" parTransId="{60AA4219-A8E5-433B-B4AB-1B91551271FF}" sibTransId="{0CE39285-F070-463D-9E75-BFD90BCAE733}"/>
    <dgm:cxn modelId="{C7BC2B61-7AB2-44B3-A509-D3F39FEF83EF}" srcId="{D8F6D6C6-9386-4890-8F76-610EC414C088}" destId="{55D94DD0-C2E4-49D8-B573-D0F858621D9F}" srcOrd="5" destOrd="0" parTransId="{97E5E82C-9E7E-445F-B8CC-5A028B2352AB}" sibTransId="{81C1B2A0-ED8C-4EA3-A7D5-C9BFC1C25746}"/>
    <dgm:cxn modelId="{C42B58BD-0429-400D-9181-18F8AA10CD22}" type="presOf" srcId="{2455B613-1A0F-4862-A33B-76DB50687566}" destId="{93D37D82-29D6-4A75-9C61-FE8513E70C05}" srcOrd="0" destOrd="0" presId="urn:microsoft.com/office/officeart/2011/layout/HexagonRadial"/>
    <dgm:cxn modelId="{99E0B5A8-348F-45DA-8665-D52EF6D4F993}" srcId="{D8F6D6C6-9386-4890-8F76-610EC414C088}" destId="{DBC03AAA-7D38-47F9-8593-D673A4D76D41}" srcOrd="4" destOrd="0" parTransId="{20702B38-5940-42B0-818D-EE380C7432F7}" sibTransId="{8B45A8FF-F14A-4F2D-A4BE-9DCB1D010713}"/>
    <dgm:cxn modelId="{FB99787F-D6AA-4EA1-9CF6-D615DB529BAF}" type="presOf" srcId="{43E2426D-A1A1-4371-89C2-B815B7005243}" destId="{E99ACF37-AB84-482A-B731-A59DDCBF8AA4}" srcOrd="0" destOrd="0" presId="urn:microsoft.com/office/officeart/2011/layout/HexagonRadial"/>
    <dgm:cxn modelId="{B91F468C-1108-492F-A943-8A6E83C82A6C}" type="presParOf" srcId="{3F7D6107-3CC5-40ED-A91B-C6A4F575FC33}" destId="{C02870BD-32BB-4A90-AF4D-7B9C157687AD}" srcOrd="0" destOrd="0" presId="urn:microsoft.com/office/officeart/2011/layout/HexagonRadial"/>
    <dgm:cxn modelId="{B5EC5857-5184-4598-888A-088DD4F0D74E}" type="presParOf" srcId="{3F7D6107-3CC5-40ED-A91B-C6A4F575FC33}" destId="{1C956B53-FCD3-453E-9FD7-A2E427A83EB6}" srcOrd="1" destOrd="0" presId="urn:microsoft.com/office/officeart/2011/layout/HexagonRadial"/>
    <dgm:cxn modelId="{11BC6F17-E903-431E-90B7-6F4488484B77}" type="presParOf" srcId="{1C956B53-FCD3-453E-9FD7-A2E427A83EB6}" destId="{221FAC6F-C945-4C6F-9605-574CEAE4AF0F}" srcOrd="0" destOrd="0" presId="urn:microsoft.com/office/officeart/2011/layout/HexagonRadial"/>
    <dgm:cxn modelId="{75B0E9E3-A64E-4853-AC0B-4A496EB2ABC0}" type="presParOf" srcId="{3F7D6107-3CC5-40ED-A91B-C6A4F575FC33}" destId="{E99ACF37-AB84-482A-B731-A59DDCBF8AA4}" srcOrd="2" destOrd="0" presId="urn:microsoft.com/office/officeart/2011/layout/HexagonRadial"/>
    <dgm:cxn modelId="{A267976F-24BA-43A1-9A3D-189A154B0B8B}" type="presParOf" srcId="{3F7D6107-3CC5-40ED-A91B-C6A4F575FC33}" destId="{0F023946-EAF2-41B1-A4D4-016AAA25DC4C}" srcOrd="3" destOrd="0" presId="urn:microsoft.com/office/officeart/2011/layout/HexagonRadial"/>
    <dgm:cxn modelId="{393C045B-F22B-4193-850B-D21FC45AFC74}" type="presParOf" srcId="{0F023946-EAF2-41B1-A4D4-016AAA25DC4C}" destId="{17AB7FBE-0547-425B-8416-44541379AD64}" srcOrd="0" destOrd="0" presId="urn:microsoft.com/office/officeart/2011/layout/HexagonRadial"/>
    <dgm:cxn modelId="{5F2F2C70-9508-4AB3-A94D-289ECA4FEE0B}" type="presParOf" srcId="{3F7D6107-3CC5-40ED-A91B-C6A4F575FC33}" destId="{93D37D82-29D6-4A75-9C61-FE8513E70C05}" srcOrd="4" destOrd="0" presId="urn:microsoft.com/office/officeart/2011/layout/HexagonRadial"/>
    <dgm:cxn modelId="{E329DD0B-95BE-420D-985F-EA34F534AF9C}" type="presParOf" srcId="{3F7D6107-3CC5-40ED-A91B-C6A4F575FC33}" destId="{9FF3078B-BC83-44A1-A42D-6FBF096A9A03}" srcOrd="5" destOrd="0" presId="urn:microsoft.com/office/officeart/2011/layout/HexagonRadial"/>
    <dgm:cxn modelId="{AAD458ED-4D24-405E-9779-D1594ECAEB9E}" type="presParOf" srcId="{9FF3078B-BC83-44A1-A42D-6FBF096A9A03}" destId="{AEC20C20-5497-4F21-A60E-E7C19DE37F7A}" srcOrd="0" destOrd="0" presId="urn:microsoft.com/office/officeart/2011/layout/HexagonRadial"/>
    <dgm:cxn modelId="{482D6AA0-3A33-4A9E-B967-DA73F815EEE3}" type="presParOf" srcId="{3F7D6107-3CC5-40ED-A91B-C6A4F575FC33}" destId="{6065E93B-6CEC-49C6-976C-53ED1F7C78C5}" srcOrd="6" destOrd="0" presId="urn:microsoft.com/office/officeart/2011/layout/HexagonRadial"/>
    <dgm:cxn modelId="{6AD94BA2-7A61-4B1A-AD14-2705BD433EC6}" type="presParOf" srcId="{3F7D6107-3CC5-40ED-A91B-C6A4F575FC33}" destId="{26992F39-BBA2-4991-8540-4DD22BBDEEB3}" srcOrd="7" destOrd="0" presId="urn:microsoft.com/office/officeart/2011/layout/HexagonRadial"/>
    <dgm:cxn modelId="{BF87D1F6-5AE1-4773-B701-40622C7133EC}" type="presParOf" srcId="{26992F39-BBA2-4991-8540-4DD22BBDEEB3}" destId="{5D85BE2A-1C7A-4109-860C-9FC3EAD0EBDE}" srcOrd="0" destOrd="0" presId="urn:microsoft.com/office/officeart/2011/layout/HexagonRadial"/>
    <dgm:cxn modelId="{6061C3B2-8E3F-4537-8968-6502F4482423}" type="presParOf" srcId="{3F7D6107-3CC5-40ED-A91B-C6A4F575FC33}" destId="{2E0F8E85-AB16-457C-8FCB-CD1C64650AB4}" srcOrd="8" destOrd="0" presId="urn:microsoft.com/office/officeart/2011/layout/HexagonRadial"/>
    <dgm:cxn modelId="{8531C29A-5780-4C83-BE98-6CB2EA745D5C}" type="presParOf" srcId="{3F7D6107-3CC5-40ED-A91B-C6A4F575FC33}" destId="{C1ACF2F8-E60C-4F93-A43E-6FD9F13ABFD5}" srcOrd="9" destOrd="0" presId="urn:microsoft.com/office/officeart/2011/layout/HexagonRadial"/>
    <dgm:cxn modelId="{4FC0595F-171F-40A4-B077-1092F06BB57D}" type="presParOf" srcId="{C1ACF2F8-E60C-4F93-A43E-6FD9F13ABFD5}" destId="{4415916E-43C5-4EDF-A4C5-4FBEF9C9B1DA}" srcOrd="0" destOrd="0" presId="urn:microsoft.com/office/officeart/2011/layout/HexagonRadial"/>
    <dgm:cxn modelId="{A3E44D6A-1CB3-4F2E-B4AF-6402FB360439}" type="presParOf" srcId="{3F7D6107-3CC5-40ED-A91B-C6A4F575FC33}" destId="{69ABCEBB-D9B3-4CC1-86D1-9AE3368879CF}" srcOrd="10" destOrd="0" presId="urn:microsoft.com/office/officeart/2011/layout/HexagonRadial"/>
    <dgm:cxn modelId="{7BBCB780-D516-43CF-91C8-CA1DC96D7765}" type="presParOf" srcId="{3F7D6107-3CC5-40ED-A91B-C6A4F575FC33}" destId="{E94041D5-A6D4-48E4-B249-37030F444414}" srcOrd="11" destOrd="0" presId="urn:microsoft.com/office/officeart/2011/layout/HexagonRadial"/>
    <dgm:cxn modelId="{991EA562-1921-4A07-A6ED-E3C170307342}" type="presParOf" srcId="{E94041D5-A6D4-48E4-B249-37030F444414}" destId="{89793E53-523E-4BF8-B4FF-817D9B3270E8}" srcOrd="0" destOrd="0" presId="urn:microsoft.com/office/officeart/2011/layout/HexagonRadial"/>
    <dgm:cxn modelId="{C8AF091B-D87B-40F3-AFCA-A80FB25F3A9D}" type="presParOf" srcId="{3F7D6107-3CC5-40ED-A91B-C6A4F575FC33}" destId="{8CF41876-B769-4402-8D80-DE0EC67DDC3D}"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A7C499-182D-4451-B4AF-6056352A77B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AD72085-3933-4688-891A-79CF6200B5B8}">
      <dgm:prSet phldrT="[Text]"/>
      <dgm:spPr/>
      <dgm:t>
        <a:bodyPr/>
        <a:lstStyle/>
        <a:p>
          <a:r>
            <a:rPr lang="en-US" dirty="0" smtClean="0"/>
            <a:t>Demonstrate need</a:t>
          </a:r>
          <a:endParaRPr lang="en-US" dirty="0"/>
        </a:p>
      </dgm:t>
    </dgm:pt>
    <dgm:pt modelId="{EB5A2FE5-BD91-4D5C-BA6F-783CDC776616}" type="parTrans" cxnId="{51704CD0-3E1A-45C8-9B58-2036BCA67F67}">
      <dgm:prSet/>
      <dgm:spPr/>
      <dgm:t>
        <a:bodyPr/>
        <a:lstStyle/>
        <a:p>
          <a:endParaRPr lang="en-US"/>
        </a:p>
      </dgm:t>
    </dgm:pt>
    <dgm:pt modelId="{5A728C4E-245A-4924-88B0-469665B39174}" type="sibTrans" cxnId="{51704CD0-3E1A-45C8-9B58-2036BCA67F67}">
      <dgm:prSet/>
      <dgm:spPr/>
      <dgm:t>
        <a:bodyPr/>
        <a:lstStyle/>
        <a:p>
          <a:endParaRPr lang="en-US"/>
        </a:p>
      </dgm:t>
    </dgm:pt>
    <dgm:pt modelId="{C2077AA9-75DD-414D-8ADD-858F4253DF94}">
      <dgm:prSet phldrT="[Text]"/>
      <dgm:spPr/>
      <dgm:t>
        <a:bodyPr/>
        <a:lstStyle/>
        <a:p>
          <a:r>
            <a:rPr lang="en-US" dirty="0" smtClean="0"/>
            <a:t>Reassess retention rates</a:t>
          </a:r>
          <a:endParaRPr lang="en-US" dirty="0"/>
        </a:p>
      </dgm:t>
    </dgm:pt>
    <dgm:pt modelId="{8DA6DDD0-0220-4254-9305-21A8A1CA367B}" type="parTrans" cxnId="{D0426004-27B0-4DA7-9511-A2A4C202EDA1}">
      <dgm:prSet/>
      <dgm:spPr/>
      <dgm:t>
        <a:bodyPr/>
        <a:lstStyle/>
        <a:p>
          <a:endParaRPr lang="en-US"/>
        </a:p>
      </dgm:t>
    </dgm:pt>
    <dgm:pt modelId="{4C8C57A9-DCAD-4A1B-BBDD-829418FE3885}" type="sibTrans" cxnId="{D0426004-27B0-4DA7-9511-A2A4C202EDA1}">
      <dgm:prSet/>
      <dgm:spPr/>
      <dgm:t>
        <a:bodyPr/>
        <a:lstStyle/>
        <a:p>
          <a:endParaRPr lang="en-US"/>
        </a:p>
      </dgm:t>
    </dgm:pt>
    <dgm:pt modelId="{E5AC3EF3-8DC0-48B7-AF77-005E47D3D426}">
      <dgm:prSet phldrT="[Text]"/>
      <dgm:spPr/>
      <dgm:t>
        <a:bodyPr/>
        <a:lstStyle/>
        <a:p>
          <a:r>
            <a:rPr lang="en-US" dirty="0" smtClean="0"/>
            <a:t>Survey patients</a:t>
          </a:r>
          <a:endParaRPr lang="en-US" dirty="0"/>
        </a:p>
      </dgm:t>
    </dgm:pt>
    <dgm:pt modelId="{AF8A804B-41BE-4454-B251-DE8F1D4E7D24}" type="parTrans" cxnId="{1FDCE00F-C6FD-49F2-99E6-5F558EC6D5E8}">
      <dgm:prSet/>
      <dgm:spPr/>
      <dgm:t>
        <a:bodyPr/>
        <a:lstStyle/>
        <a:p>
          <a:endParaRPr lang="en-US"/>
        </a:p>
      </dgm:t>
    </dgm:pt>
    <dgm:pt modelId="{77652D9B-45CE-45CF-9779-FB3EC8145BEA}" type="sibTrans" cxnId="{1FDCE00F-C6FD-49F2-99E6-5F558EC6D5E8}">
      <dgm:prSet/>
      <dgm:spPr/>
      <dgm:t>
        <a:bodyPr/>
        <a:lstStyle/>
        <a:p>
          <a:endParaRPr lang="en-US"/>
        </a:p>
      </dgm:t>
    </dgm:pt>
    <dgm:pt modelId="{67BEFB23-4160-4B50-BF98-BE28B746354A}">
      <dgm:prSet phldrT="[Text]"/>
      <dgm:spPr/>
      <dgm:t>
        <a:bodyPr/>
        <a:lstStyle/>
        <a:p>
          <a:r>
            <a:rPr lang="en-US" dirty="0" smtClean="0"/>
            <a:t>Develop capacity</a:t>
          </a:r>
          <a:endParaRPr lang="en-US" dirty="0"/>
        </a:p>
      </dgm:t>
    </dgm:pt>
    <dgm:pt modelId="{4D8B983E-2A05-4844-89CB-0F2DB83186C9}" type="parTrans" cxnId="{99505629-BA7F-4FE7-B558-904CBCF891BD}">
      <dgm:prSet/>
      <dgm:spPr/>
      <dgm:t>
        <a:bodyPr/>
        <a:lstStyle/>
        <a:p>
          <a:endParaRPr lang="en-US"/>
        </a:p>
      </dgm:t>
    </dgm:pt>
    <dgm:pt modelId="{393C0659-B925-49F6-969D-72FB73D2BD74}" type="sibTrans" cxnId="{99505629-BA7F-4FE7-B558-904CBCF891BD}">
      <dgm:prSet/>
      <dgm:spPr/>
      <dgm:t>
        <a:bodyPr/>
        <a:lstStyle/>
        <a:p>
          <a:endParaRPr lang="en-US"/>
        </a:p>
      </dgm:t>
    </dgm:pt>
    <dgm:pt modelId="{AA9AD957-CC74-4889-B31C-2FA8B85E9CC1}">
      <dgm:prSet phldrT="[Text]"/>
      <dgm:spPr/>
      <dgm:t>
        <a:bodyPr/>
        <a:lstStyle/>
        <a:p>
          <a:r>
            <a:rPr lang="en-US" dirty="0" smtClean="0"/>
            <a:t>Expand</a:t>
          </a:r>
          <a:endParaRPr lang="en-US" dirty="0"/>
        </a:p>
      </dgm:t>
    </dgm:pt>
    <dgm:pt modelId="{04D2DD54-886B-40AB-9029-56360F6A4811}" type="parTrans" cxnId="{E938626E-DA88-4556-A386-C62F6E55F755}">
      <dgm:prSet/>
      <dgm:spPr/>
      <dgm:t>
        <a:bodyPr/>
        <a:lstStyle/>
        <a:p>
          <a:endParaRPr lang="en-US"/>
        </a:p>
      </dgm:t>
    </dgm:pt>
    <dgm:pt modelId="{DA96A51F-E4AD-406F-B5A6-005C9831F067}" type="sibTrans" cxnId="{E938626E-DA88-4556-A386-C62F6E55F755}">
      <dgm:prSet/>
      <dgm:spPr/>
      <dgm:t>
        <a:bodyPr/>
        <a:lstStyle/>
        <a:p>
          <a:endParaRPr lang="en-US"/>
        </a:p>
      </dgm:t>
    </dgm:pt>
    <dgm:pt modelId="{3AD65D3F-0956-4CD3-9B46-C64E9FCBFC01}">
      <dgm:prSet phldrT="[Text]"/>
      <dgm:spPr>
        <a:solidFill>
          <a:schemeClr val="accent1"/>
        </a:solidFill>
      </dgm:spPr>
      <dgm:t>
        <a:bodyPr/>
        <a:lstStyle/>
        <a:p>
          <a:r>
            <a:rPr lang="en-US" dirty="0" smtClean="0"/>
            <a:t>Demonstrate facility</a:t>
          </a:r>
          <a:endParaRPr lang="en-US" dirty="0"/>
        </a:p>
      </dgm:t>
    </dgm:pt>
    <dgm:pt modelId="{4099ABCE-4B6C-418E-A3A7-4E241C9B1675}" type="parTrans" cxnId="{1B672C0D-B2D5-4646-BFA9-2B9A206326E4}">
      <dgm:prSet/>
      <dgm:spPr/>
      <dgm:t>
        <a:bodyPr/>
        <a:lstStyle/>
        <a:p>
          <a:endParaRPr lang="en-US"/>
        </a:p>
      </dgm:t>
    </dgm:pt>
    <dgm:pt modelId="{917EC4A0-2B90-457C-B05C-4F8DC1BBCDB6}" type="sibTrans" cxnId="{1B672C0D-B2D5-4646-BFA9-2B9A206326E4}">
      <dgm:prSet/>
      <dgm:spPr/>
      <dgm:t>
        <a:bodyPr/>
        <a:lstStyle/>
        <a:p>
          <a:endParaRPr lang="en-US"/>
        </a:p>
      </dgm:t>
    </dgm:pt>
    <dgm:pt modelId="{C5A52CCD-DBE1-4850-9903-F89518632899}" type="pres">
      <dgm:prSet presAssocID="{B5A7C499-182D-4451-B4AF-6056352A77BA}" presName="diagram" presStyleCnt="0">
        <dgm:presLayoutVars>
          <dgm:dir/>
          <dgm:resizeHandles val="exact"/>
        </dgm:presLayoutVars>
      </dgm:prSet>
      <dgm:spPr/>
      <dgm:t>
        <a:bodyPr/>
        <a:lstStyle/>
        <a:p>
          <a:endParaRPr lang="en-US"/>
        </a:p>
      </dgm:t>
    </dgm:pt>
    <dgm:pt modelId="{4DDD685F-6AB6-45EB-ABD7-FBE388B11D0A}" type="pres">
      <dgm:prSet presAssocID="{8AD72085-3933-4688-891A-79CF6200B5B8}" presName="node" presStyleLbl="node1" presStyleIdx="0" presStyleCnt="6">
        <dgm:presLayoutVars>
          <dgm:bulletEnabled val="1"/>
        </dgm:presLayoutVars>
      </dgm:prSet>
      <dgm:spPr/>
      <dgm:t>
        <a:bodyPr/>
        <a:lstStyle/>
        <a:p>
          <a:endParaRPr lang="en-US"/>
        </a:p>
      </dgm:t>
    </dgm:pt>
    <dgm:pt modelId="{C62BC829-EFD0-44F9-BBD7-CD44A5676C06}" type="pres">
      <dgm:prSet presAssocID="{5A728C4E-245A-4924-88B0-469665B39174}" presName="sibTrans" presStyleCnt="0"/>
      <dgm:spPr/>
    </dgm:pt>
    <dgm:pt modelId="{703133D7-5087-44D5-BC94-461018CE2F09}" type="pres">
      <dgm:prSet presAssocID="{C2077AA9-75DD-414D-8ADD-858F4253DF94}" presName="node" presStyleLbl="node1" presStyleIdx="1" presStyleCnt="6">
        <dgm:presLayoutVars>
          <dgm:bulletEnabled val="1"/>
        </dgm:presLayoutVars>
      </dgm:prSet>
      <dgm:spPr/>
      <dgm:t>
        <a:bodyPr/>
        <a:lstStyle/>
        <a:p>
          <a:endParaRPr lang="en-US"/>
        </a:p>
      </dgm:t>
    </dgm:pt>
    <dgm:pt modelId="{17D11280-EA7A-4669-A68B-353902D51092}" type="pres">
      <dgm:prSet presAssocID="{4C8C57A9-DCAD-4A1B-BBDD-829418FE3885}" presName="sibTrans" presStyleCnt="0"/>
      <dgm:spPr/>
    </dgm:pt>
    <dgm:pt modelId="{646C889F-902C-4EB5-9B70-32EF83B5C394}" type="pres">
      <dgm:prSet presAssocID="{E5AC3EF3-8DC0-48B7-AF77-005E47D3D426}" presName="node" presStyleLbl="node1" presStyleIdx="2" presStyleCnt="6">
        <dgm:presLayoutVars>
          <dgm:bulletEnabled val="1"/>
        </dgm:presLayoutVars>
      </dgm:prSet>
      <dgm:spPr/>
      <dgm:t>
        <a:bodyPr/>
        <a:lstStyle/>
        <a:p>
          <a:endParaRPr lang="en-US"/>
        </a:p>
      </dgm:t>
    </dgm:pt>
    <dgm:pt modelId="{C90669AD-1C2A-4FB2-93EB-5CA0AABC238C}" type="pres">
      <dgm:prSet presAssocID="{77652D9B-45CE-45CF-9779-FB3EC8145BEA}" presName="sibTrans" presStyleCnt="0"/>
      <dgm:spPr/>
    </dgm:pt>
    <dgm:pt modelId="{690AAF2B-29E5-4577-B153-F200F92B93F9}" type="pres">
      <dgm:prSet presAssocID="{67BEFB23-4160-4B50-BF98-BE28B746354A}" presName="node" presStyleLbl="node1" presStyleIdx="3" presStyleCnt="6">
        <dgm:presLayoutVars>
          <dgm:bulletEnabled val="1"/>
        </dgm:presLayoutVars>
      </dgm:prSet>
      <dgm:spPr/>
      <dgm:t>
        <a:bodyPr/>
        <a:lstStyle/>
        <a:p>
          <a:endParaRPr lang="en-US"/>
        </a:p>
      </dgm:t>
    </dgm:pt>
    <dgm:pt modelId="{25279BC2-ABD6-4707-AE78-1DB3AE04A60C}" type="pres">
      <dgm:prSet presAssocID="{393C0659-B925-49F6-969D-72FB73D2BD74}" presName="sibTrans" presStyleCnt="0"/>
      <dgm:spPr/>
    </dgm:pt>
    <dgm:pt modelId="{F3450EB3-3CAC-424E-BF38-CFEE465FE91A}" type="pres">
      <dgm:prSet presAssocID="{AA9AD957-CC74-4889-B31C-2FA8B85E9CC1}" presName="node" presStyleLbl="node1" presStyleIdx="4" presStyleCnt="6" custLinFactX="8754" custLinFactNeighborX="100000" custLinFactNeighborY="-4106">
        <dgm:presLayoutVars>
          <dgm:bulletEnabled val="1"/>
        </dgm:presLayoutVars>
      </dgm:prSet>
      <dgm:spPr/>
      <dgm:t>
        <a:bodyPr/>
        <a:lstStyle/>
        <a:p>
          <a:endParaRPr lang="en-US"/>
        </a:p>
      </dgm:t>
    </dgm:pt>
    <dgm:pt modelId="{C776602E-8F76-45B6-ADF2-EAA3D49E26BC}" type="pres">
      <dgm:prSet presAssocID="{DA96A51F-E4AD-406F-B5A6-005C9831F067}" presName="sibTrans" presStyleCnt="0"/>
      <dgm:spPr/>
    </dgm:pt>
    <dgm:pt modelId="{9555F5C3-F0AC-4044-9870-177C9F11BC0E}" type="pres">
      <dgm:prSet presAssocID="{3AD65D3F-0956-4CD3-9B46-C64E9FCBFC01}" presName="node" presStyleLbl="node1" presStyleIdx="5" presStyleCnt="6" custLinFactX="-10103" custLinFactNeighborX="-100000" custLinFactNeighborY="-4106">
        <dgm:presLayoutVars>
          <dgm:bulletEnabled val="1"/>
        </dgm:presLayoutVars>
      </dgm:prSet>
      <dgm:spPr/>
      <dgm:t>
        <a:bodyPr/>
        <a:lstStyle/>
        <a:p>
          <a:endParaRPr lang="en-US"/>
        </a:p>
      </dgm:t>
    </dgm:pt>
  </dgm:ptLst>
  <dgm:cxnLst>
    <dgm:cxn modelId="{D643BB65-C86A-437F-AE4B-5C56C937D7FE}" type="presOf" srcId="{B5A7C499-182D-4451-B4AF-6056352A77BA}" destId="{C5A52CCD-DBE1-4850-9903-F89518632899}" srcOrd="0" destOrd="0" presId="urn:microsoft.com/office/officeart/2005/8/layout/default"/>
    <dgm:cxn modelId="{D0426004-27B0-4DA7-9511-A2A4C202EDA1}" srcId="{B5A7C499-182D-4451-B4AF-6056352A77BA}" destId="{C2077AA9-75DD-414D-8ADD-858F4253DF94}" srcOrd="1" destOrd="0" parTransId="{8DA6DDD0-0220-4254-9305-21A8A1CA367B}" sibTransId="{4C8C57A9-DCAD-4A1B-BBDD-829418FE3885}"/>
    <dgm:cxn modelId="{87A0533A-4A60-4244-8C13-7D47D3D0FA0F}" type="presOf" srcId="{8AD72085-3933-4688-891A-79CF6200B5B8}" destId="{4DDD685F-6AB6-45EB-ABD7-FBE388B11D0A}" srcOrd="0" destOrd="0" presId="urn:microsoft.com/office/officeart/2005/8/layout/default"/>
    <dgm:cxn modelId="{79B1436C-4A42-44FE-9A5D-05AB6130F633}" type="presOf" srcId="{67BEFB23-4160-4B50-BF98-BE28B746354A}" destId="{690AAF2B-29E5-4577-B153-F200F92B93F9}" srcOrd="0" destOrd="0" presId="urn:microsoft.com/office/officeart/2005/8/layout/default"/>
    <dgm:cxn modelId="{CC100C44-AC5D-4034-BA60-DF565FADE823}" type="presOf" srcId="{C2077AA9-75DD-414D-8ADD-858F4253DF94}" destId="{703133D7-5087-44D5-BC94-461018CE2F09}" srcOrd="0" destOrd="0" presId="urn:microsoft.com/office/officeart/2005/8/layout/default"/>
    <dgm:cxn modelId="{1FDCE00F-C6FD-49F2-99E6-5F558EC6D5E8}" srcId="{B5A7C499-182D-4451-B4AF-6056352A77BA}" destId="{E5AC3EF3-8DC0-48B7-AF77-005E47D3D426}" srcOrd="2" destOrd="0" parTransId="{AF8A804B-41BE-4454-B251-DE8F1D4E7D24}" sibTransId="{77652D9B-45CE-45CF-9779-FB3EC8145BEA}"/>
    <dgm:cxn modelId="{51704CD0-3E1A-45C8-9B58-2036BCA67F67}" srcId="{B5A7C499-182D-4451-B4AF-6056352A77BA}" destId="{8AD72085-3933-4688-891A-79CF6200B5B8}" srcOrd="0" destOrd="0" parTransId="{EB5A2FE5-BD91-4D5C-BA6F-783CDC776616}" sibTransId="{5A728C4E-245A-4924-88B0-469665B39174}"/>
    <dgm:cxn modelId="{1B672C0D-B2D5-4646-BFA9-2B9A206326E4}" srcId="{B5A7C499-182D-4451-B4AF-6056352A77BA}" destId="{3AD65D3F-0956-4CD3-9B46-C64E9FCBFC01}" srcOrd="5" destOrd="0" parTransId="{4099ABCE-4B6C-418E-A3A7-4E241C9B1675}" sibTransId="{917EC4A0-2B90-457C-B05C-4F8DC1BBCDB6}"/>
    <dgm:cxn modelId="{E938626E-DA88-4556-A386-C62F6E55F755}" srcId="{B5A7C499-182D-4451-B4AF-6056352A77BA}" destId="{AA9AD957-CC74-4889-B31C-2FA8B85E9CC1}" srcOrd="4" destOrd="0" parTransId="{04D2DD54-886B-40AB-9029-56360F6A4811}" sibTransId="{DA96A51F-E4AD-406F-B5A6-005C9831F067}"/>
    <dgm:cxn modelId="{99505629-BA7F-4FE7-B558-904CBCF891BD}" srcId="{B5A7C499-182D-4451-B4AF-6056352A77BA}" destId="{67BEFB23-4160-4B50-BF98-BE28B746354A}" srcOrd="3" destOrd="0" parTransId="{4D8B983E-2A05-4844-89CB-0F2DB83186C9}" sibTransId="{393C0659-B925-49F6-969D-72FB73D2BD74}"/>
    <dgm:cxn modelId="{00A5AD1C-2787-4050-8804-097133692692}" type="presOf" srcId="{E5AC3EF3-8DC0-48B7-AF77-005E47D3D426}" destId="{646C889F-902C-4EB5-9B70-32EF83B5C394}" srcOrd="0" destOrd="0" presId="urn:microsoft.com/office/officeart/2005/8/layout/default"/>
    <dgm:cxn modelId="{15F0E6B7-0D88-42CC-A760-D05BDFFC926F}" type="presOf" srcId="{3AD65D3F-0956-4CD3-9B46-C64E9FCBFC01}" destId="{9555F5C3-F0AC-4044-9870-177C9F11BC0E}" srcOrd="0" destOrd="0" presId="urn:microsoft.com/office/officeart/2005/8/layout/default"/>
    <dgm:cxn modelId="{5DCBF9AB-2A5F-451D-9401-826898539567}" type="presOf" srcId="{AA9AD957-CC74-4889-B31C-2FA8B85E9CC1}" destId="{F3450EB3-3CAC-424E-BF38-CFEE465FE91A}" srcOrd="0" destOrd="0" presId="urn:microsoft.com/office/officeart/2005/8/layout/default"/>
    <dgm:cxn modelId="{E8D7AE1F-4406-4261-9C0D-F4983AB6AAF1}" type="presParOf" srcId="{C5A52CCD-DBE1-4850-9903-F89518632899}" destId="{4DDD685F-6AB6-45EB-ABD7-FBE388B11D0A}" srcOrd="0" destOrd="0" presId="urn:microsoft.com/office/officeart/2005/8/layout/default"/>
    <dgm:cxn modelId="{C87E0658-76AF-449C-8361-CB2FE636A4C4}" type="presParOf" srcId="{C5A52CCD-DBE1-4850-9903-F89518632899}" destId="{C62BC829-EFD0-44F9-BBD7-CD44A5676C06}" srcOrd="1" destOrd="0" presId="urn:microsoft.com/office/officeart/2005/8/layout/default"/>
    <dgm:cxn modelId="{0D71A3F1-78DD-4AFF-97E9-B1EAF055AE00}" type="presParOf" srcId="{C5A52CCD-DBE1-4850-9903-F89518632899}" destId="{703133D7-5087-44D5-BC94-461018CE2F09}" srcOrd="2" destOrd="0" presId="urn:microsoft.com/office/officeart/2005/8/layout/default"/>
    <dgm:cxn modelId="{B3D06FB9-0983-4C2C-A01B-B4F9A61DD596}" type="presParOf" srcId="{C5A52CCD-DBE1-4850-9903-F89518632899}" destId="{17D11280-EA7A-4669-A68B-353902D51092}" srcOrd="3" destOrd="0" presId="urn:microsoft.com/office/officeart/2005/8/layout/default"/>
    <dgm:cxn modelId="{698026D3-D6E3-46DB-9426-1290F9BFCEE6}" type="presParOf" srcId="{C5A52CCD-DBE1-4850-9903-F89518632899}" destId="{646C889F-902C-4EB5-9B70-32EF83B5C394}" srcOrd="4" destOrd="0" presId="urn:microsoft.com/office/officeart/2005/8/layout/default"/>
    <dgm:cxn modelId="{B6DEBC32-BB6E-46AC-ADE6-63C395623A08}" type="presParOf" srcId="{C5A52CCD-DBE1-4850-9903-F89518632899}" destId="{C90669AD-1C2A-4FB2-93EB-5CA0AABC238C}" srcOrd="5" destOrd="0" presId="urn:microsoft.com/office/officeart/2005/8/layout/default"/>
    <dgm:cxn modelId="{D9421BC3-7924-4BF9-A9A0-274613C3FC2A}" type="presParOf" srcId="{C5A52CCD-DBE1-4850-9903-F89518632899}" destId="{690AAF2B-29E5-4577-B153-F200F92B93F9}" srcOrd="6" destOrd="0" presId="urn:microsoft.com/office/officeart/2005/8/layout/default"/>
    <dgm:cxn modelId="{4A7C3BDD-4FAE-4746-8939-4D472275B78C}" type="presParOf" srcId="{C5A52CCD-DBE1-4850-9903-F89518632899}" destId="{25279BC2-ABD6-4707-AE78-1DB3AE04A60C}" srcOrd="7" destOrd="0" presId="urn:microsoft.com/office/officeart/2005/8/layout/default"/>
    <dgm:cxn modelId="{6CF4BF18-E9BE-432D-BB68-BC74CE1E5A64}" type="presParOf" srcId="{C5A52CCD-DBE1-4850-9903-F89518632899}" destId="{F3450EB3-3CAC-424E-BF38-CFEE465FE91A}" srcOrd="8" destOrd="0" presId="urn:microsoft.com/office/officeart/2005/8/layout/default"/>
    <dgm:cxn modelId="{021E35FD-F85A-4E3B-BE1D-9F258F5C58DC}" type="presParOf" srcId="{C5A52CCD-DBE1-4850-9903-F89518632899}" destId="{C776602E-8F76-45B6-ADF2-EAA3D49E26BC}" srcOrd="9" destOrd="0" presId="urn:microsoft.com/office/officeart/2005/8/layout/default"/>
    <dgm:cxn modelId="{ABEC81A1-4E46-44DA-B63E-C074B32EA594}" type="presParOf" srcId="{C5A52CCD-DBE1-4850-9903-F89518632899}" destId="{9555F5C3-F0AC-4044-9870-177C9F11BC0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D7F3-1B08-4138-B272-F7C1603D9687}">
      <dsp:nvSpPr>
        <dsp:cNvPr id="0" name=""/>
        <dsp:cNvSpPr/>
      </dsp:nvSpPr>
      <dsp:spPr>
        <a:xfrm>
          <a:off x="1478176" y="-53919"/>
          <a:ext cx="1362490" cy="885214"/>
        </a:xfrm>
        <a:prstGeom prst="roundRect">
          <a:avLst/>
        </a:prstGeom>
        <a:solidFill>
          <a:srgbClr val="00206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Identify and Define the Problem</a:t>
          </a:r>
        </a:p>
      </dsp:txBody>
      <dsp:txXfrm>
        <a:off x="1521389" y="-10706"/>
        <a:ext cx="1276064" cy="798788"/>
      </dsp:txXfrm>
    </dsp:sp>
    <dsp:sp modelId="{834C9F93-33D3-48D6-88C3-444E737CEC71}">
      <dsp:nvSpPr>
        <dsp:cNvPr id="0" name=""/>
        <dsp:cNvSpPr/>
      </dsp:nvSpPr>
      <dsp:spPr>
        <a:xfrm>
          <a:off x="664380" y="388687"/>
          <a:ext cx="2990081" cy="2990081"/>
        </a:xfrm>
        <a:custGeom>
          <a:avLst/>
          <a:gdLst/>
          <a:ahLst/>
          <a:cxnLst/>
          <a:rect l="0" t="0" r="0" b="0"/>
          <a:pathLst>
            <a:path>
              <a:moveTo>
                <a:pt x="2284297" y="225308"/>
              </a:moveTo>
              <a:arcTo wR="1495040" hR="1495040" stAng="18111887" swAng="866661"/>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85C97CC-A4FB-456C-B94A-9A00F9941901}">
      <dsp:nvSpPr>
        <dsp:cNvPr id="0" name=""/>
        <dsp:cNvSpPr/>
      </dsp:nvSpPr>
      <dsp:spPr>
        <a:xfrm>
          <a:off x="2872385" y="944204"/>
          <a:ext cx="1417808" cy="95506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t>Envision and Plan for Success</a:t>
          </a:r>
        </a:p>
      </dsp:txBody>
      <dsp:txXfrm>
        <a:off x="2919007" y="990826"/>
        <a:ext cx="1324564" cy="861817"/>
      </dsp:txXfrm>
    </dsp:sp>
    <dsp:sp modelId="{DFD4EA84-81F7-40B4-8955-1788B607873E}">
      <dsp:nvSpPr>
        <dsp:cNvPr id="0" name=""/>
        <dsp:cNvSpPr/>
      </dsp:nvSpPr>
      <dsp:spPr>
        <a:xfrm>
          <a:off x="664380" y="388687"/>
          <a:ext cx="2990081" cy="2990081"/>
        </a:xfrm>
        <a:custGeom>
          <a:avLst/>
          <a:gdLst/>
          <a:ahLst/>
          <a:cxnLst/>
          <a:rect l="0" t="0" r="0" b="0"/>
          <a:pathLst>
            <a:path>
              <a:moveTo>
                <a:pt x="2980731" y="1661982"/>
              </a:moveTo>
              <a:arcTo wR="1495040" hR="1495040" stAng="384673" swAng="1066124"/>
            </a:path>
          </a:pathLst>
        </a:custGeom>
        <a:noFill/>
        <a:ln w="9525" cap="flat" cmpd="sng" algn="ctr">
          <a:solidFill>
            <a:schemeClr val="accent5">
              <a:hueOff val="-2483469"/>
              <a:satOff val="9953"/>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3EAB48-0C12-46CA-AA1B-8F6F1A70E48B}">
      <dsp:nvSpPr>
        <dsp:cNvPr id="0" name=""/>
        <dsp:cNvSpPr/>
      </dsp:nvSpPr>
      <dsp:spPr>
        <a:xfrm>
          <a:off x="2333829" y="2631151"/>
          <a:ext cx="1408709" cy="92418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t>Review and Select the Policy</a:t>
          </a:r>
        </a:p>
      </dsp:txBody>
      <dsp:txXfrm>
        <a:off x="2378944" y="2676266"/>
        <a:ext cx="1318479" cy="833950"/>
      </dsp:txXfrm>
    </dsp:sp>
    <dsp:sp modelId="{EC44D658-77FB-4228-843F-361634FE1CB7}">
      <dsp:nvSpPr>
        <dsp:cNvPr id="0" name=""/>
        <dsp:cNvSpPr/>
      </dsp:nvSpPr>
      <dsp:spPr>
        <a:xfrm>
          <a:off x="664380" y="388687"/>
          <a:ext cx="2990081" cy="2990081"/>
        </a:xfrm>
        <a:custGeom>
          <a:avLst/>
          <a:gdLst/>
          <a:ahLst/>
          <a:cxnLst/>
          <a:rect l="0" t="0" r="0" b="0"/>
          <a:pathLst>
            <a:path>
              <a:moveTo>
                <a:pt x="1597517" y="2986565"/>
              </a:moveTo>
              <a:arcTo wR="1495040" hR="1495040" stAng="5164177" swAng="500432"/>
            </a:path>
          </a:pathLst>
        </a:custGeom>
        <a:noFill/>
        <a:ln w="9525" cap="flat" cmpd="sng" algn="ctr">
          <a:solidFill>
            <a:schemeClr val="accent5">
              <a:hueOff val="-4966938"/>
              <a:satOff val="19906"/>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68A622-9269-40D4-A548-6DB218E88AE7}">
      <dsp:nvSpPr>
        <dsp:cNvPr id="0" name=""/>
        <dsp:cNvSpPr/>
      </dsp:nvSpPr>
      <dsp:spPr>
        <a:xfrm>
          <a:off x="588731" y="2627363"/>
          <a:ext cx="1383855" cy="931756"/>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t>Develop and Adopt the Policy</a:t>
          </a:r>
        </a:p>
      </dsp:txBody>
      <dsp:txXfrm>
        <a:off x="634216" y="2672848"/>
        <a:ext cx="1292885" cy="840786"/>
      </dsp:txXfrm>
    </dsp:sp>
    <dsp:sp modelId="{60E027BB-EB07-49E0-BCBB-DA4EEE97E3D5}">
      <dsp:nvSpPr>
        <dsp:cNvPr id="0" name=""/>
        <dsp:cNvSpPr/>
      </dsp:nvSpPr>
      <dsp:spPr>
        <a:xfrm>
          <a:off x="664380" y="388687"/>
          <a:ext cx="2990081" cy="2990081"/>
        </a:xfrm>
        <a:custGeom>
          <a:avLst/>
          <a:gdLst/>
          <a:ahLst/>
          <a:cxnLst/>
          <a:rect l="0" t="0" r="0" b="0"/>
          <a:pathLst>
            <a:path>
              <a:moveTo>
                <a:pt x="130447" y="2105804"/>
              </a:moveTo>
              <a:arcTo wR="1495040" hR="1495040" stAng="9353263" swAng="1047162"/>
            </a:path>
          </a:pathLst>
        </a:custGeom>
        <a:noFill/>
        <a:ln w="9525" cap="flat" cmpd="sng" algn="ctr">
          <a:solidFill>
            <a:schemeClr val="accent5">
              <a:hueOff val="-7450407"/>
              <a:satOff val="29858"/>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2EEC04-7DAC-4757-B9C9-78E9B73FBFD1}">
      <dsp:nvSpPr>
        <dsp:cNvPr id="0" name=""/>
        <dsp:cNvSpPr/>
      </dsp:nvSpPr>
      <dsp:spPr>
        <a:xfrm>
          <a:off x="45712" y="935120"/>
          <a:ext cx="1383682" cy="97323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t>Implement and Evaluate the Policy</a:t>
          </a:r>
        </a:p>
      </dsp:txBody>
      <dsp:txXfrm>
        <a:off x="93221" y="982629"/>
        <a:ext cx="1288664" cy="878212"/>
      </dsp:txXfrm>
    </dsp:sp>
    <dsp:sp modelId="{F56045B1-1891-47B2-BB1E-00A2481F58BA}">
      <dsp:nvSpPr>
        <dsp:cNvPr id="0" name=""/>
        <dsp:cNvSpPr/>
      </dsp:nvSpPr>
      <dsp:spPr>
        <a:xfrm>
          <a:off x="664380" y="388687"/>
          <a:ext cx="2990081" cy="2990081"/>
        </a:xfrm>
        <a:custGeom>
          <a:avLst/>
          <a:gdLst/>
          <a:ahLst/>
          <a:cxnLst/>
          <a:rect l="0" t="0" r="0" b="0"/>
          <a:pathLst>
            <a:path>
              <a:moveTo>
                <a:pt x="420541" y="455522"/>
              </a:moveTo>
              <a:arcTo wR="1495040" hR="1495040" stAng="13443119" swAng="850266"/>
            </a:path>
          </a:pathLst>
        </a:custGeom>
        <a:noFill/>
        <a:ln w="9525" cap="flat" cmpd="sng" algn="ctr">
          <a:solidFill>
            <a:schemeClr val="accent5">
              <a:hueOff val="-9933876"/>
              <a:satOff val="39811"/>
              <a:lumOff val="8628"/>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426299-0E5A-4414-A62A-2188605C7AEC}" type="datetimeFigureOut">
              <a:rPr lang="en-US" smtClean="0"/>
              <a:pPr/>
              <a:t>1/30/2018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EC1D9-F256-4FDD-816D-A3AD823037DC}" type="slidenum">
              <a:rPr lang="en-US" smtClean="0"/>
              <a:pPr/>
              <a:t>‹#›</a:t>
            </a:fld>
            <a:endParaRPr lang="en-US"/>
          </a:p>
        </p:txBody>
      </p:sp>
    </p:spTree>
    <p:extLst>
      <p:ext uri="{BB962C8B-B14F-4D97-AF65-F5344CB8AC3E}">
        <p14:creationId xmlns:p14="http://schemas.microsoft.com/office/powerpoint/2010/main" val="402783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Achieving Sprints of Change within the Marathon of Health System Transformation: A Technical Assistance Model aimed at Supporting the Development of Policy Strategies to Address Upstream Determinants of Health among Hospital-Community Partners </a:t>
            </a:r>
            <a:endParaRPr lang="en-US" dirty="0"/>
          </a:p>
        </p:txBody>
      </p:sp>
      <p:sp>
        <p:nvSpPr>
          <p:cNvPr id="4" name="Slide Number Placeholder 3"/>
          <p:cNvSpPr>
            <a:spLocks noGrp="1"/>
          </p:cNvSpPr>
          <p:nvPr>
            <p:ph type="sldNum" sz="quarter" idx="10"/>
          </p:nvPr>
        </p:nvSpPr>
        <p:spPr/>
        <p:txBody>
          <a:bodyPr/>
          <a:lstStyle/>
          <a:p>
            <a:fld id="{7CBEC1D9-F256-4FDD-816D-A3AD823037DC}" type="slidenum">
              <a:rPr lang="en-US" smtClean="0"/>
              <a:pPr/>
              <a:t>1</a:t>
            </a:fld>
            <a:endParaRPr lang="en-US"/>
          </a:p>
        </p:txBody>
      </p:sp>
    </p:spTree>
    <p:extLst>
      <p:ext uri="{BB962C8B-B14F-4D97-AF65-F5344CB8AC3E}">
        <p14:creationId xmlns:p14="http://schemas.microsoft.com/office/powerpoint/2010/main" val="227381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18</a:t>
            </a:fld>
            <a:endParaRPr lang="en-US"/>
          </a:p>
        </p:txBody>
      </p:sp>
    </p:spTree>
    <p:extLst>
      <p:ext uri="{BB962C8B-B14F-4D97-AF65-F5344CB8AC3E}">
        <p14:creationId xmlns:p14="http://schemas.microsoft.com/office/powerpoint/2010/main" val="2323037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 felt </a:t>
            </a:r>
            <a:r>
              <a:rPr lang="en-US" sz="1200" kern="1200" dirty="0" smtClean="0">
                <a:solidFill>
                  <a:schemeClr val="tx1"/>
                </a:solidFill>
                <a:effectLst/>
                <a:latin typeface="+mn-lt"/>
                <a:ea typeface="+mn-ea"/>
                <a:cs typeface="+mn-cs"/>
              </a:rPr>
              <a:t>that participating in this network has informed and accelerated your work in a more efficient manner than would have been possible if you’d been working independently on identifying appropriate policy strategies for your community and creating associated policy tools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Filled a gap- time, expense, know-how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 to conduct their own policy research and policy analysis;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cost to pay someone to conduct policy research and policy analysis;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staff does not have the capacity to conduct policy research and policy analysis at this level of quality and depth</a:t>
            </a:r>
          </a:p>
          <a:p>
            <a:pPr lvl="0"/>
            <a:r>
              <a:rPr lang="en-US" sz="1200" kern="1200" dirty="0" smtClean="0">
                <a:solidFill>
                  <a:schemeClr val="tx1"/>
                </a:solidFill>
                <a:effectLst/>
                <a:latin typeface="+mn-lt"/>
                <a:ea typeface="+mn-ea"/>
                <a:cs typeface="+mn-cs"/>
              </a:rPr>
              <a:t>Catalyst- being part of a formal group kept us accountable to dedicate the time; motivated us; catalyst for increased coordination and setting of priorities</a:t>
            </a:r>
          </a:p>
          <a:p>
            <a:pPr lvl="0"/>
            <a:r>
              <a:rPr lang="en-US" sz="1200" kern="1200" dirty="0" smtClean="0">
                <a:solidFill>
                  <a:schemeClr val="tx1"/>
                </a:solidFill>
                <a:effectLst/>
                <a:latin typeface="+mn-lt"/>
                <a:ea typeface="+mn-ea"/>
                <a:cs typeface="+mn-cs"/>
              </a:rPr>
              <a:t>Connections to / learning from- others on-the-ground; experts with broad national lens</a:t>
            </a:r>
          </a:p>
          <a:p>
            <a:pPr lvl="0"/>
            <a:r>
              <a:rPr lang="en-US" sz="1200" kern="1200" dirty="0" smtClean="0">
                <a:solidFill>
                  <a:schemeClr val="tx1"/>
                </a:solidFill>
                <a:effectLst/>
                <a:latin typeface="+mn-lt"/>
                <a:ea typeface="+mn-ea"/>
                <a:cs typeface="+mn-cs"/>
              </a:rPr>
              <a:t>Increased knowledge &amp; skill- sample policies, prioritization, communication, data sets, etc. </a:t>
            </a:r>
          </a:p>
          <a:p>
            <a:pPr lvl="0"/>
            <a:r>
              <a:rPr lang="en-US" sz="1200" kern="1200" dirty="0" smtClean="0">
                <a:solidFill>
                  <a:schemeClr val="tx1"/>
                </a:solidFill>
                <a:effectLst/>
                <a:latin typeface="+mn-lt"/>
                <a:ea typeface="+mn-ea"/>
                <a:cs typeface="+mn-cs"/>
              </a:rPr>
              <a:t>Stature- our acceptance into a competitive national initiative increased our status in the eyes of leaders in our organization, which increased their buy-in, thus accelerating our work</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EC1D9-F256-4FDD-816D-A3AD823037DC}" type="slidenum">
              <a:rPr lang="en-US" smtClean="0"/>
              <a:pPr/>
              <a:t>19</a:t>
            </a:fld>
            <a:endParaRPr lang="en-US"/>
          </a:p>
        </p:txBody>
      </p:sp>
    </p:spTree>
    <p:extLst>
      <p:ext uri="{BB962C8B-B14F-4D97-AF65-F5344CB8AC3E}">
        <p14:creationId xmlns:p14="http://schemas.microsoft.com/office/powerpoint/2010/main" val="140501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so much for the opportunity to present today. We are excited to</a:t>
            </a:r>
            <a:r>
              <a:rPr lang="en-US" baseline="0" dirty="0" smtClean="0"/>
              <a:t> share a bit about our institutional policy work to impact food insecurity, and how our participation in the Moving Healthcare Upstream learning collaborative has helped us achieve our goals to date.</a:t>
            </a:r>
          </a:p>
          <a:p>
            <a:endParaRPr lang="en-US" baseline="0" dirty="0" smtClean="0"/>
          </a:p>
          <a:p>
            <a:r>
              <a:rPr lang="en-US" dirty="0" smtClean="0"/>
              <a:t>Today’s presentatio</a:t>
            </a:r>
            <a:r>
              <a:rPr lang="en-US" baseline="0" dirty="0" smtClean="0"/>
              <a:t>n will weave together the launch of a pilot program designed to help food insecure families access needed resources in the community with the ways in which participation in the Moving Healthcare Upstream learning collaborative helped guide and accelerate this project. </a:t>
            </a:r>
          </a:p>
          <a:p>
            <a:endParaRPr lang="en-US" baseline="0"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70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set the tone for today’s presentation, I must first point to the framework posed by the learning collaborative. Using this framework, we set out to define success, to identify anticipated hurdles, and identify areas in which we knew we’d need support.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that, we identified system-wide adoption of an institutional policy addressing framework to be our ultimate end-goal, or rather our “marathon”.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083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5-step policy development process framework served as a guide and an accelerant as we worked through the various stages of our project. Throughout my presentation, I will reference the steps outlined in this process.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608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But</a:t>
            </a:r>
            <a:r>
              <a:rPr lang="en-US" sz="1100" baseline="0" dirty="0" smtClean="0"/>
              <a:t> b</a:t>
            </a:r>
            <a:r>
              <a:rPr lang="en-US" sz="1100" dirty="0" smtClean="0"/>
              <a:t>efore we talk</a:t>
            </a:r>
            <a:r>
              <a:rPr lang="en-US" sz="1100" baseline="0" dirty="0" smtClean="0"/>
              <a:t> about our project</a:t>
            </a:r>
            <a:r>
              <a:rPr lang="en-US" sz="1100" dirty="0" smtClean="0"/>
              <a:t>, it’s probably helpful to provide participants with a brief overview of Children’s Healthcare of Atlanta and the Strong4Life movement.</a:t>
            </a:r>
          </a:p>
          <a:p>
            <a:endParaRPr lang="en-US" sz="1100" dirty="0" smtClean="0"/>
          </a:p>
          <a:p>
            <a:r>
              <a:rPr lang="en-US" sz="1100" dirty="0" smtClean="0"/>
              <a:t>In 2011, Children’s launched the Strong4Life movement, which is designed to improve the health and well-being of Georgia’s children. Our focus is on reducing the prevalence of childhood obesity through prevention and treatment initiatives for kids and the people who influence their lives. Strong4Life aims to leverage Children’s clinical and nutrition expertise, and thought leadership with other organizations who are joining in the fight against childhood obesity. Strong4Life impacts kids and families through programs and community partnerships designed to deliver consistent messages and support that bring about sustainable lifestyle change.</a:t>
            </a:r>
          </a:p>
          <a:p>
            <a:endParaRPr lang="en-US" sz="1100" dirty="0" smtClean="0"/>
          </a:p>
          <a:p>
            <a:r>
              <a:rPr lang="en-US" sz="1100" dirty="0" smtClean="0"/>
              <a:t>The Strong4Life approach addresses key influencers and environments where our kids live, learn and play. Our primary target audiences include:</a:t>
            </a:r>
          </a:p>
          <a:p>
            <a:pPr marL="171450" indent="-171450">
              <a:buFont typeface="Arial" panose="020B0604020202020204" pitchFamily="34" charset="0"/>
              <a:buChar char="•"/>
            </a:pPr>
            <a:r>
              <a:rPr lang="en-US" sz="1100" dirty="0" smtClean="0"/>
              <a:t>Parents, who enforce healthy messages and habits at home</a:t>
            </a:r>
          </a:p>
          <a:p>
            <a:pPr marL="171450" lvl="0" indent="-171450">
              <a:buFont typeface="Arial" panose="020B0604020202020204" pitchFamily="34" charset="0"/>
              <a:buChar char="•"/>
            </a:pPr>
            <a:r>
              <a:rPr lang="en-US" sz="1100" dirty="0" smtClean="0"/>
              <a:t>Healthcare providers, who are perceived as the primary source for healthcare information</a:t>
            </a:r>
          </a:p>
          <a:p>
            <a:pPr marL="171450" lvl="0" indent="-171450">
              <a:buFont typeface="Arial" panose="020B0604020202020204" pitchFamily="34" charset="0"/>
              <a:buChar char="•"/>
            </a:pPr>
            <a:r>
              <a:rPr lang="en-US" sz="1100" dirty="0" smtClean="0"/>
              <a:t>Schools, where children spend much of their day</a:t>
            </a:r>
          </a:p>
          <a:p>
            <a:pPr marL="171450" lvl="0" indent="-171450">
              <a:buFont typeface="Arial" panose="020B0604020202020204" pitchFamily="34" charset="0"/>
              <a:buChar char="•"/>
            </a:pPr>
            <a:r>
              <a:rPr lang="en-US" sz="1100" b="1" dirty="0" smtClean="0"/>
              <a:t>Kids in greatest need of clinical intervention and treatment</a:t>
            </a:r>
          </a:p>
          <a:p>
            <a:pPr lvl="0"/>
            <a:endParaRPr lang="en-US" sz="1100" b="1" dirty="0" smtClean="0"/>
          </a:p>
          <a:p>
            <a:pPr lvl="0"/>
            <a:r>
              <a:rPr lang="en-US" sz="1100" dirty="0" smtClean="0"/>
              <a:t>It is that last group – kids in greatest need of clinical intervention and treatment – with whom we decided to pilot our food insecurity screening and referral program, starting with the patients seen in the Strong4Life Clinic.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559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Strong4Life Clinic is an evidence-based medical weight management program.</a:t>
            </a:r>
            <a:r>
              <a:rPr lang="en-US" baseline="0" dirty="0" smtClean="0"/>
              <a:t> The </a:t>
            </a:r>
            <a:r>
              <a:rPr lang="en-US" dirty="0" smtClean="0"/>
              <a:t>model is</a:t>
            </a:r>
            <a:r>
              <a:rPr lang="en-US" baseline="0" dirty="0" smtClean="0"/>
              <a:t> family-based and utilizes a behavior-focused approach to provide resources and support to meet families where they are. </a:t>
            </a:r>
            <a:r>
              <a:rPr lang="en-US" dirty="0" smtClean="0"/>
              <a:t>The Clinic serves families primarily from the Metro Atlanta area, but also sees patients from other Georgia counties as well as other states. </a:t>
            </a:r>
            <a:r>
              <a:rPr lang="en-US" b="1" dirty="0" smtClean="0"/>
              <a:t>To date, the program has seen nearly 3,000 patients.</a:t>
            </a:r>
          </a:p>
          <a:p>
            <a:pPr marL="0" indent="0">
              <a:buFont typeface="Arial" panose="020B0604020202020204" pitchFamily="34" charset="0"/>
              <a:buNone/>
            </a:pPr>
            <a:endParaRPr lang="en-US" dirty="0" smtClean="0"/>
          </a:p>
          <a:p>
            <a:pPr marL="457200" indent="-457200">
              <a:buFont typeface="Arial" panose="020B0604020202020204" pitchFamily="34" charset="0"/>
              <a:buChar char="•"/>
            </a:pPr>
            <a:r>
              <a:rPr lang="en-US" dirty="0" smtClean="0"/>
              <a:t>Eligibility:</a:t>
            </a:r>
          </a:p>
          <a:p>
            <a:pPr marL="1143000" lvl="2" indent="-457200"/>
            <a:r>
              <a:rPr lang="en-US" dirty="0" smtClean="0"/>
              <a:t>BMI &gt;85</a:t>
            </a:r>
            <a:r>
              <a:rPr lang="en-US" baseline="30000" dirty="0" smtClean="0"/>
              <a:t>th</a:t>
            </a:r>
            <a:r>
              <a:rPr lang="en-US" dirty="0" smtClean="0"/>
              <a:t> percentile with a weight-related comorbidity</a:t>
            </a:r>
          </a:p>
          <a:p>
            <a:pPr marL="1143000" lvl="2" indent="-457200"/>
            <a:r>
              <a:rPr lang="en-US" dirty="0" smtClean="0"/>
              <a:t>BMI &gt;95</a:t>
            </a:r>
            <a:r>
              <a:rPr lang="en-US" baseline="30000" dirty="0" smtClean="0"/>
              <a:t>th</a:t>
            </a:r>
            <a:r>
              <a:rPr lang="en-US" dirty="0" smtClean="0"/>
              <a:t> percentile without a weight-related comorbidity</a:t>
            </a:r>
          </a:p>
          <a:p>
            <a:pPr marL="457200" indent="-457200">
              <a:buFont typeface="Arial" panose="020B0604020202020204" pitchFamily="34" charset="0"/>
              <a:buChar char="•"/>
            </a:pPr>
            <a:r>
              <a:rPr lang="en-US" dirty="0" smtClean="0"/>
              <a:t>Interdisciplinary team:</a:t>
            </a:r>
          </a:p>
          <a:p>
            <a:pPr marL="1143000" lvl="2" indent="-457200"/>
            <a:r>
              <a:rPr lang="en-US" dirty="0" smtClean="0"/>
              <a:t>Medical provider(s)</a:t>
            </a:r>
          </a:p>
          <a:p>
            <a:pPr marL="1143000" lvl="2" indent="-457200"/>
            <a:r>
              <a:rPr lang="en-US" dirty="0" smtClean="0"/>
              <a:t>Nutritionist</a:t>
            </a:r>
          </a:p>
          <a:p>
            <a:pPr marL="1143000" lvl="2" indent="-457200"/>
            <a:r>
              <a:rPr lang="en-US" dirty="0" smtClean="0"/>
              <a:t>Exercise </a:t>
            </a:r>
            <a:r>
              <a:rPr lang="en-US" dirty="0" err="1" smtClean="0"/>
              <a:t>Specialis</a:t>
            </a:r>
            <a:endParaRPr lang="en-US" dirty="0" smtClean="0"/>
          </a:p>
          <a:p>
            <a:pPr marL="1143000" lvl="2" indent="-457200"/>
            <a:r>
              <a:rPr lang="en-US" dirty="0" smtClean="0"/>
              <a:t>Psychologist</a:t>
            </a:r>
          </a:p>
          <a:p>
            <a:endParaRPr lang="en-US" b="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45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we’ve seen great success.  </a:t>
            </a:r>
            <a:r>
              <a:rPr lang="en-US" b="1" dirty="0" smtClean="0"/>
              <a:t>80% </a:t>
            </a:r>
            <a:r>
              <a:rPr lang="en-US" dirty="0" smtClean="0"/>
              <a:t>of patients </a:t>
            </a:r>
            <a:r>
              <a:rPr lang="en-US" u="sng" dirty="0" smtClean="0"/>
              <a:t>who stay with the program </a:t>
            </a:r>
            <a:r>
              <a:rPr lang="en-US" dirty="0" smtClean="0"/>
              <a:t>stabilize or decrease their BMI.  </a:t>
            </a:r>
          </a:p>
          <a:p>
            <a:endParaRPr lang="en-US" dirty="0" smtClean="0"/>
          </a:p>
          <a:p>
            <a:r>
              <a:rPr lang="en-US" dirty="0" smtClean="0"/>
              <a:t>But… our retention rate is only 50%.</a:t>
            </a:r>
            <a:r>
              <a:rPr lang="en-US" baseline="0" dirty="0" smtClean="0"/>
              <a:t>  </a:t>
            </a:r>
            <a:r>
              <a:rPr lang="en-US" dirty="0" smtClean="0"/>
              <a:t>And we</a:t>
            </a:r>
            <a:r>
              <a:rPr lang="en-US" baseline="0" dirty="0" smtClean="0"/>
              <a:t> couldn’t seem to improve it, not for a lack of trying.</a:t>
            </a:r>
            <a:endParaRPr lang="en-US" dirty="0" smtClean="0"/>
          </a:p>
          <a:p>
            <a:endParaRPr lang="en-US" dirty="0" smtClean="0"/>
          </a:p>
          <a:p>
            <a:r>
              <a:rPr lang="en-US" dirty="0" smtClean="0"/>
              <a:t>So we needed to try a new approach.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69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smtClean="0"/>
              <a:t>In an</a:t>
            </a:r>
            <a:r>
              <a:rPr lang="en-US" sz="1100" baseline="0" dirty="0" smtClean="0"/>
              <a:t> effort to improve retention, we:</a:t>
            </a:r>
            <a:endParaRPr lang="en-US" sz="1100" dirty="0" smtClean="0"/>
          </a:p>
          <a:p>
            <a:pPr marL="457200" indent="-457200">
              <a:buFont typeface="Arial" panose="020B0604020202020204" pitchFamily="34" charset="0"/>
              <a:buChar char="•"/>
            </a:pPr>
            <a:endParaRPr lang="en-US" sz="1100" dirty="0" smtClean="0"/>
          </a:p>
          <a:p>
            <a:pPr marL="457200" indent="-457200">
              <a:buFont typeface="Arial" panose="020B0604020202020204" pitchFamily="34" charset="0"/>
              <a:buChar char="•"/>
            </a:pPr>
            <a:r>
              <a:rPr lang="en-US" sz="1100" dirty="0" smtClean="0"/>
              <a:t>Asked:</a:t>
            </a:r>
          </a:p>
          <a:p>
            <a:r>
              <a:rPr lang="en-US" sz="1100" dirty="0" smtClean="0"/>
              <a:t>	-Surveyed families who didn’t return to Clinic </a:t>
            </a:r>
          </a:p>
          <a:p>
            <a:r>
              <a:rPr lang="en-US" sz="1100" dirty="0" smtClean="0"/>
              <a:t>	-Asked current patients about barriers, needs</a:t>
            </a:r>
          </a:p>
          <a:p>
            <a:endParaRPr lang="en-US" sz="1100" dirty="0" smtClean="0">
              <a:solidFill>
                <a:srgbClr val="FF0000"/>
              </a:solidFill>
            </a:endParaRPr>
          </a:p>
          <a:p>
            <a:pPr marL="457200" indent="-457200">
              <a:buFont typeface="Arial" panose="020B0604020202020204" pitchFamily="34" charset="0"/>
              <a:buChar char="•"/>
            </a:pPr>
            <a:r>
              <a:rPr lang="en-US" sz="1100" dirty="0" smtClean="0"/>
              <a:t>Changed:</a:t>
            </a:r>
          </a:p>
          <a:p>
            <a:r>
              <a:rPr lang="en-US" sz="1100" dirty="0" smtClean="0"/>
              <a:t>	-Appointment times</a:t>
            </a:r>
          </a:p>
          <a:p>
            <a:r>
              <a:rPr lang="en-US" sz="1100" dirty="0" smtClean="0"/>
              <a:t>	-Appointment days</a:t>
            </a:r>
          </a:p>
          <a:p>
            <a:r>
              <a:rPr lang="en-US" sz="1100" dirty="0" smtClean="0"/>
              <a:t>	-Curriculum</a:t>
            </a:r>
          </a:p>
          <a:p>
            <a:r>
              <a:rPr lang="en-US" sz="1100" dirty="0" smtClean="0"/>
              <a:t>	-Parking</a:t>
            </a:r>
          </a:p>
          <a:p>
            <a:endParaRPr lang="en-US" sz="11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But</a:t>
            </a:r>
            <a:r>
              <a:rPr lang="en-US" sz="1100" b="1" baseline="0" dirty="0" smtClean="0"/>
              <a:t> still, this wasn’t enough. So </a:t>
            </a:r>
            <a:r>
              <a:rPr lang="en-US" sz="1100" b="1" dirty="0" smtClean="0"/>
              <a:t>then we asked ourselves: </a:t>
            </a:r>
            <a:r>
              <a:rPr lang="en-US" sz="1100" b="1" i="1" dirty="0" smtClean="0"/>
              <a:t>What are we  still missing?  </a:t>
            </a:r>
            <a:r>
              <a:rPr lang="en-US" sz="1100" b="1" i="0" dirty="0" smtClean="0"/>
              <a:t>The</a:t>
            </a:r>
            <a:r>
              <a:rPr lang="en-US" sz="1100" b="1" i="0" baseline="0" dirty="0" smtClean="0"/>
              <a:t> answer was that we were not addressing social determinants of health. </a:t>
            </a:r>
            <a:r>
              <a:rPr lang="en-US" sz="1100" b="0" i="0" baseline="0" dirty="0" smtClean="0"/>
              <a:t>We know that upstream determinants of health affect communities where kids live, learn and play – exactly what we are focused on through the Strong4Life initiative. However, though our work focuses on prevention and treatment initiatives and more specifically attempts to influence these environments, it does so in a very broad manner. The Clinic, however, gives us the opportunity to address these factors on an individual level. </a:t>
            </a:r>
          </a:p>
          <a:p>
            <a:endParaRPr lang="en-US" sz="1100" b="0" i="0" kern="1200" dirty="0" smtClean="0">
              <a:solidFill>
                <a:schemeClr val="tx1"/>
              </a:solidFill>
              <a:effectLst/>
              <a:latin typeface="+mn-lt"/>
              <a:ea typeface="+mn-ea"/>
              <a:cs typeface="+mn-cs"/>
            </a:endParaRPr>
          </a:p>
          <a:p>
            <a:r>
              <a:rPr lang="en-US" sz="1100" b="0" i="0" kern="1200" dirty="0" smtClean="0">
                <a:solidFill>
                  <a:schemeClr val="tx1"/>
                </a:solidFill>
                <a:effectLst/>
                <a:latin typeface="+mn-lt"/>
                <a:ea typeface="+mn-ea"/>
                <a:cs typeface="+mn-cs"/>
              </a:rPr>
              <a:t>We decided to start with household</a:t>
            </a:r>
            <a:r>
              <a:rPr lang="en-US" sz="1100" b="0" i="0" kern="1200" baseline="0" dirty="0" smtClean="0">
                <a:solidFill>
                  <a:schemeClr val="tx1"/>
                </a:solidFill>
                <a:effectLst/>
                <a:latin typeface="+mn-lt"/>
                <a:ea typeface="+mn-ea"/>
                <a:cs typeface="+mn-cs"/>
              </a:rPr>
              <a:t> food security. That was the problem we sought to address.</a:t>
            </a:r>
            <a:endParaRPr lang="en-US" sz="11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pPr marL="174708" indent="-17470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4293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Food insecurity if defined by the USDA as “access to adequate food being limited by a lack of money or other resources”.</a:t>
            </a:r>
          </a:p>
          <a:p>
            <a:endParaRPr lang="en-US" baseline="0" dirty="0" smtClean="0"/>
          </a:p>
          <a:p>
            <a:r>
              <a:rPr lang="en-US" baseline="0" dirty="0" smtClean="0"/>
              <a:t>Food insecurity is waxing and waning, which means families may be periodically food insecure. </a:t>
            </a:r>
          </a:p>
          <a:p>
            <a:endParaRPr lang="en-US" baseline="0" dirty="0" smtClean="0"/>
          </a:p>
          <a:p>
            <a:r>
              <a:rPr lang="en-US" baseline="0" dirty="0" smtClean="0"/>
              <a:t>Food insecurity is associated with:</a:t>
            </a:r>
          </a:p>
          <a:p>
            <a:pPr marL="174708" indent="-174708">
              <a:buFont typeface="Arial" panose="020B0604020202020204" pitchFamily="34" charset="0"/>
              <a:buChar char="•"/>
            </a:pPr>
            <a:r>
              <a:rPr lang="en-US" baseline="0" dirty="0" smtClean="0"/>
              <a:t>Hospitalizations</a:t>
            </a:r>
          </a:p>
          <a:p>
            <a:pPr marL="174708" indent="-174708">
              <a:buFont typeface="Arial" panose="020B0604020202020204" pitchFamily="34" charset="0"/>
              <a:buChar char="•"/>
            </a:pPr>
            <a:r>
              <a:rPr lang="en-US" baseline="0" dirty="0" smtClean="0"/>
              <a:t>Poor health status </a:t>
            </a:r>
          </a:p>
          <a:p>
            <a:pPr marL="174708" indent="-174708">
              <a:buFont typeface="Arial" panose="020B0604020202020204" pitchFamily="34" charset="0"/>
              <a:buChar char="•"/>
            </a:pPr>
            <a:r>
              <a:rPr lang="en-US" baseline="0" dirty="0" smtClean="0"/>
              <a:t>Underweight, overweight and obesity</a:t>
            </a:r>
          </a:p>
          <a:p>
            <a:pPr marL="174708" indent="-174708">
              <a:buFont typeface="Arial" panose="020B0604020202020204" pitchFamily="34" charset="0"/>
              <a:buChar char="•"/>
            </a:pPr>
            <a:r>
              <a:rPr lang="en-US" baseline="0" dirty="0" smtClean="0"/>
              <a:t>Iron deficiency</a:t>
            </a:r>
          </a:p>
          <a:p>
            <a:pPr marL="174708" indent="-174708">
              <a:buFont typeface="Arial" panose="020B0604020202020204" pitchFamily="34" charset="0"/>
              <a:buChar char="•"/>
            </a:pPr>
            <a:r>
              <a:rPr lang="en-US" baseline="0" dirty="0" smtClean="0"/>
              <a:t>Developmental delay</a:t>
            </a:r>
          </a:p>
          <a:p>
            <a:pPr marL="174708" indent="-174708">
              <a:buFont typeface="Arial" panose="020B0604020202020204" pitchFamily="34" charset="0"/>
              <a:buChar char="•"/>
            </a:pPr>
            <a:r>
              <a:rPr lang="en-US" baseline="0" dirty="0" smtClean="0"/>
              <a:t>Academic underperformance</a:t>
            </a:r>
          </a:p>
          <a:p>
            <a:pPr marL="174708" indent="-174708">
              <a:buFont typeface="Arial" panose="020B0604020202020204" pitchFamily="34" charset="0"/>
              <a:buChar char="•"/>
            </a:pPr>
            <a:r>
              <a:rPr lang="en-US" baseline="0" dirty="0" smtClean="0"/>
              <a:t>Behavioral problems</a:t>
            </a:r>
          </a:p>
          <a:p>
            <a:pPr marL="174708" indent="-174708">
              <a:buFont typeface="Arial" panose="020B0604020202020204" pitchFamily="34" charset="0"/>
              <a:buChar char="•"/>
            </a:pPr>
            <a:r>
              <a:rPr lang="en-US" baseline="0" dirty="0" smtClean="0"/>
              <a:t>Mental illness (including anxiety, depression and suicidal thoughts)</a:t>
            </a:r>
          </a:p>
          <a:p>
            <a:pPr marL="174708" indent="-174708">
              <a:buFont typeface="Arial" panose="020B0604020202020204" pitchFamily="34" charset="0"/>
              <a:buChar char="•"/>
            </a:pPr>
            <a:r>
              <a:rPr lang="en-US" baseline="0" dirty="0" smtClean="0"/>
              <a:t>Childhood malnutrition, which can lead to adulthood diseases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It</a:t>
            </a:r>
            <a:r>
              <a:rPr lang="en-US" b="0" baseline="0" dirty="0" smtClean="0"/>
              <a:t> seemed logical that we’d address food insecurity, given our clinical focus on childhood obesity and associated comorbid conditions.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We</a:t>
            </a:r>
            <a:r>
              <a:rPr lang="en-US" b="0" baseline="0" dirty="0" smtClean="0"/>
              <a:t> knew we needed to address food insecurity within our own walls to lend support and validation to our community based efforts. </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74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E934F2-B81D-464D-8D75-E2488A7F5F5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smtClean="0">
              <a:ln>
                <a:noFill/>
              </a:ln>
              <a:solidFill>
                <a:srgbClr val="000000"/>
              </a:solidFill>
              <a:effectLst/>
              <a:uLnTx/>
              <a:uFillTx/>
              <a:latin typeface="Calibri"/>
              <a:ea typeface="+mn-ea"/>
              <a:cs typeface="+mn-cs"/>
            </a:endParaRPr>
          </a:p>
        </p:txBody>
      </p:sp>
      <p:sp>
        <p:nvSpPr>
          <p:cNvPr id="3993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173" tIns="46587" rIns="93173" bIns="46587" anchor="b"/>
          <a:lstStyle/>
          <a:p>
            <a:pPr marL="0" marR="0" lvl="0" indent="0" algn="r" defTabSz="931863" rtl="0" eaLnBrk="0" fontAlgn="auto" latinLnBrk="0" hangingPunct="0">
              <a:lnSpc>
                <a:spcPct val="100000"/>
              </a:lnSpc>
              <a:spcBef>
                <a:spcPts val="0"/>
              </a:spcBef>
              <a:spcAft>
                <a:spcPts val="0"/>
              </a:spcAft>
              <a:buClrTx/>
              <a:buSzTx/>
              <a:buFontTx/>
              <a:buNone/>
              <a:tabLst/>
              <a:defRPr/>
            </a:pPr>
            <a:fld id="{FD48EB0C-A458-4375-86D7-23AD74F01484}" type="slidenum">
              <a:rPr kumimoji="0" lang="en-US" sz="1200" b="0" i="0" u="none" strike="noStrike" kern="1200" cap="none" spc="0" normalizeH="0" baseline="0" noProof="0">
                <a:ln>
                  <a:noFill/>
                </a:ln>
                <a:solidFill>
                  <a:srgbClr val="000000"/>
                </a:solidFill>
                <a:effectLst/>
                <a:uLnTx/>
                <a:uFillTx/>
                <a:latin typeface="Times" pitchFamily="18" charset="0"/>
                <a:ea typeface="+mn-ea"/>
                <a:cs typeface="+mn-cs"/>
              </a:rPr>
              <a:pPr marL="0" marR="0" lvl="0" indent="0" algn="r" defTabSz="931863" rtl="0" eaLnBrk="0" fontAlgn="auto" latinLnBrk="0" hangingPunct="0">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pitchFamily="18" charset="0"/>
              <a:ea typeface="+mn-ea"/>
              <a:cs typeface="+mn-cs"/>
            </a:endParaRPr>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1" name="Rectangle 3"/>
          <p:cNvSpPr>
            <a:spLocks noGrp="1" noChangeArrowheads="1"/>
          </p:cNvSpPr>
          <p:nvPr>
            <p:ph type="body" idx="1"/>
          </p:nvPr>
        </p:nvSpPr>
        <p:spPr bwMode="auto">
          <a:noFill/>
        </p:spPr>
        <p:txBody>
          <a:bodyPr wrap="square" lIns="93173" tIns="46587" rIns="93173" bIns="46587" numCol="1" anchor="t" anchorCtr="0" compatLnSpc="1">
            <a:prstTxWarp prst="textNoShape">
              <a:avLst/>
            </a:prstTxWarp>
          </a:bodyPr>
          <a:lstStyle/>
          <a:p>
            <a:pPr eaLnBrk="1" hangingPunct="1">
              <a:spcBef>
                <a:spcPct val="0"/>
              </a:spcBef>
            </a:pPr>
            <a:endParaRPr lang="en-US" dirty="0" smtClean="0">
              <a:cs typeface="Times New Roman" pitchFamily="18" charset="0"/>
            </a:endParaRPr>
          </a:p>
        </p:txBody>
      </p:sp>
    </p:spTree>
    <p:extLst>
      <p:ext uri="{BB962C8B-B14F-4D97-AF65-F5344CB8AC3E}">
        <p14:creationId xmlns:p14="http://schemas.microsoft.com/office/powerpoint/2010/main" val="2730472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So let’s take a broad look at childhood hunger in Georgia.</a:t>
            </a:r>
          </a:p>
          <a:p>
            <a:pPr defTabSz="931774">
              <a:defRPr/>
            </a:pPr>
            <a:endParaRPr lang="en-US" baseline="0" dirty="0" smtClean="0"/>
          </a:p>
          <a:p>
            <a:pPr defTabSz="931774">
              <a:defRPr/>
            </a:pPr>
            <a:r>
              <a:rPr lang="en-US" baseline="0" dirty="0" smtClean="0"/>
              <a:t>In 2014, 1 in 4 children in Georgia lived in food-insecure households, higher than the national statistics of 1 in 6 children.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5471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obesity is Strong4Life’s primary focus, there is a direct correlation between obesity and food insecurity in many Georgia communities.</a:t>
            </a:r>
          </a:p>
          <a:p>
            <a:endParaRPr lang="en-US" dirty="0" smtClean="0"/>
          </a:p>
          <a:p>
            <a:r>
              <a:rPr lang="en-US" dirty="0" smtClean="0"/>
              <a:t>Prevalence</a:t>
            </a:r>
            <a:r>
              <a:rPr lang="en-US" baseline="0" dirty="0" smtClean="0"/>
              <a:t> maps for Georgia show that counties with the highest rates of food insecurity also have the highest rates of childhood obesity.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While our work began in obesity and health behaviors, it was apparent that without adequate healthy food, our families would not be successful.  Given the prevalence of food insecurity in the state, as well as the possible health consequences, we knew we needed to do something to address food insecurity as a pediatric healthcare system. Additionally, there is an urgent need for healthcare systems nationally to play a role in addressing social determinants of health. Therefore, we knew this was the right time to embark on something of this significance.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7001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With the decision to address food insecurity made, we set out to assess the problem, envision potential solutions, and plan for success.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 the pilot, we are assessing to what degree food insecurity is a problem for Clinic patients. As we expand the pilot to other areas of the system, we expect we will have a better sense of the prevalence rate throughout the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explore potential solutions, we turned to other healthcare institutions to gauge their response to food insecurity, including Colorado Children’s Hospital and Kaiser Colorado. Our participation in Moving Healthcare Upstream helped us connect with many other healthcare systems, community-based partners and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also turned to the literature:  American Academy of Pediatrics, Food Research and Action Center, Feeding America, Center for Health Law and Policy Innovation at Harvard Law School, Robert Wood Johnson Foundation, and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defTabSz="931774">
              <a:defRPr/>
            </a:pPr>
            <a:r>
              <a:rPr lang="en-US" baseline="0" dirty="0" smtClean="0"/>
              <a:t>And we looked at the clinical recommendations regarding screening for food insecurity in healthcare settings (next slide).</a:t>
            </a:r>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83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Healthcare systems are starting</a:t>
            </a:r>
            <a:r>
              <a:rPr lang="en-US" baseline="0" dirty="0" smtClean="0"/>
              <a:t> to be recognized as one venue where food-insecure families can be identified and connected to appropriate resources. Professional organizations, like the American Academy of Pediatrics, have made clinical recommendations regarding screening for food insecurity in healthcare settings.  The AAP recommends that pediatricians use the Hunger Vita Sign to screen for food insecurity in practice (see next slide).</a:t>
            </a:r>
          </a:p>
          <a:p>
            <a:endParaRPr lang="en-US" dirty="0" smtClean="0"/>
          </a:p>
          <a:p>
            <a:endParaRPr lang="en-US" dirty="0" smtClean="0"/>
          </a:p>
          <a:p>
            <a:r>
              <a:rPr lang="en-US" b="1" dirty="0" smtClean="0"/>
              <a:t>American Academy of Pediatrics, 2015</a:t>
            </a:r>
          </a:p>
          <a:p>
            <a:pPr marL="457200" indent="-457200">
              <a:buFont typeface="Arial" panose="020B0604020202020204" pitchFamily="34" charset="0"/>
              <a:buChar char="•"/>
            </a:pPr>
            <a:r>
              <a:rPr lang="en-US" dirty="0" smtClean="0"/>
              <a:t>Screen all patients at scheduled health maintenance visits</a:t>
            </a:r>
          </a:p>
          <a:p>
            <a:pPr marL="457200" indent="-457200">
              <a:buFont typeface="Arial" panose="020B0604020202020204" pitchFamily="34" charset="0"/>
              <a:buChar char="•"/>
            </a:pPr>
            <a:r>
              <a:rPr lang="en-US" dirty="0" smtClean="0"/>
              <a:t>Screen with validated 2-question tool*</a:t>
            </a:r>
          </a:p>
          <a:p>
            <a:pPr marL="457200" indent="-457200">
              <a:buFont typeface="Arial" panose="020B0604020202020204" pitchFamily="34" charset="0"/>
              <a:buChar char="•"/>
            </a:pPr>
            <a:r>
              <a:rPr lang="en-US" dirty="0" smtClean="0"/>
              <a:t>Facilitate referral of families to community resources</a:t>
            </a:r>
          </a:p>
          <a:p>
            <a:r>
              <a:rPr lang="en-US" b="1" dirty="0" smtClean="0"/>
              <a:t>American Diabetes Association, 2017</a:t>
            </a:r>
          </a:p>
          <a:p>
            <a:pPr marL="457200" indent="-457200">
              <a:buFont typeface="Arial" panose="020B0604020202020204" pitchFamily="34" charset="0"/>
              <a:buChar char="•"/>
            </a:pPr>
            <a:r>
              <a:rPr lang="en-US" dirty="0" smtClean="0"/>
              <a:t>Assess patients for food insecurity</a:t>
            </a:r>
          </a:p>
          <a:p>
            <a:pPr marL="457200" indent="-457200">
              <a:buFont typeface="Arial" panose="020B0604020202020204" pitchFamily="34" charset="0"/>
              <a:buChar char="•"/>
            </a:pPr>
            <a:r>
              <a:rPr lang="en-US" dirty="0" smtClean="0"/>
              <a:t>Apply information to treatment decisions</a:t>
            </a:r>
          </a:p>
          <a:p>
            <a:pPr marL="457200" indent="-457200">
              <a:buFont typeface="Arial" panose="020B0604020202020204" pitchFamily="34" charset="0"/>
              <a:buChar char="•"/>
            </a:pPr>
            <a:r>
              <a:rPr lang="en-US" dirty="0" smtClean="0"/>
              <a:t>Refer patients to community resources</a:t>
            </a:r>
          </a:p>
          <a:p>
            <a:r>
              <a:rPr lang="en-US" b="1" dirty="0" smtClean="0"/>
              <a:t>Feeding America, 2017</a:t>
            </a:r>
          </a:p>
          <a:p>
            <a:pPr marL="457200" indent="-457200">
              <a:buFont typeface="Arial" panose="020B0604020202020204" pitchFamily="34" charset="0"/>
              <a:buChar char="•"/>
            </a:pPr>
            <a:r>
              <a:rPr lang="en-US" dirty="0" smtClean="0"/>
              <a:t>Screen every patient at every visit</a:t>
            </a:r>
          </a:p>
          <a:p>
            <a:pPr marL="457200" indent="-457200">
              <a:buFont typeface="Arial" panose="020B0604020202020204" pitchFamily="34" charset="0"/>
              <a:buChar char="•"/>
            </a:pPr>
            <a:r>
              <a:rPr lang="en-US" dirty="0" smtClean="0"/>
              <a:t>Provide referrals to community resources</a:t>
            </a:r>
          </a:p>
          <a:p>
            <a:pPr marL="457200" indent="-457200">
              <a:buFont typeface="Arial" panose="020B0604020202020204" pitchFamily="34" charset="0"/>
              <a:buChar char="•"/>
            </a:pPr>
            <a:r>
              <a:rPr lang="en-US" dirty="0" smtClean="0"/>
              <a:t>Involve case managers or skilled outreach workers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34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our community work and our own clinic we have chosen to use the validated assessment questions recommended by the APP, also know as the hunger vital signs.  </a:t>
            </a:r>
          </a:p>
          <a:p>
            <a:endParaRPr lang="en-US" baseline="0" dirty="0" smtClean="0"/>
          </a:p>
          <a:p>
            <a:r>
              <a:rPr lang="en-US" dirty="0" smtClean="0"/>
              <a:t>Households are at risk</a:t>
            </a:r>
            <a:r>
              <a:rPr lang="en-US" baseline="0" dirty="0" smtClean="0"/>
              <a:t> for food insecurity if the response is “often true” or “ sometimes true” to either or both questions. </a:t>
            </a:r>
          </a:p>
          <a:p>
            <a:endParaRPr lang="en-US" baseline="0" dirty="0" smtClean="0"/>
          </a:p>
          <a:p>
            <a:r>
              <a:rPr lang="en-US" baseline="0" dirty="0" smtClean="0"/>
              <a:t>A family may still be in need and qualify for assistance even if the response is “never true”.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2352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knew that, in order to get leadership support, we would have to demonstrate a need for this project, as well as identify the steps we would take to address the problem.</a:t>
            </a:r>
          </a:p>
          <a:p>
            <a:endParaRPr lang="en-US" baseline="0" dirty="0" smtClean="0"/>
          </a:p>
          <a:p>
            <a:r>
              <a:rPr lang="en-US" dirty="0" smtClean="0"/>
              <a:t>We developed this 3 step patient</a:t>
            </a:r>
            <a:r>
              <a:rPr lang="en-US" baseline="0" dirty="0" smtClean="0"/>
              <a:t> screening and response process (or “policy”) to begin testing. </a:t>
            </a:r>
          </a:p>
          <a:p>
            <a:pPr marL="171450" indent="-171450">
              <a:buFont typeface="Arial" panose="020B0604020202020204" pitchFamily="34" charset="0"/>
              <a:buChar char="•"/>
            </a:pPr>
            <a:r>
              <a:rPr lang="en-US" baseline="0" dirty="0" smtClean="0"/>
              <a:t>We screened </a:t>
            </a:r>
            <a:r>
              <a:rPr lang="en-US" u="sng" baseline="0" dirty="0" smtClean="0"/>
              <a:t>all NEW</a:t>
            </a:r>
            <a:r>
              <a:rPr lang="en-US" u="none" baseline="0" dirty="0" smtClean="0"/>
              <a:t> patients using the Hunger Vital Sign</a:t>
            </a:r>
          </a:p>
          <a:p>
            <a:pPr marL="171450" indent="-171450">
              <a:buFont typeface="Arial" panose="020B0604020202020204" pitchFamily="34" charset="0"/>
              <a:buChar char="•"/>
            </a:pPr>
            <a:r>
              <a:rPr lang="en-US" u="none" baseline="0" dirty="0" smtClean="0"/>
              <a:t>We reviewed screen results with patients and documented results in EPIC (our hospital EMR system)</a:t>
            </a:r>
          </a:p>
          <a:p>
            <a:pPr marL="171450" indent="-171450">
              <a:buFont typeface="Arial" panose="020B0604020202020204" pitchFamily="34" charset="0"/>
              <a:buChar char="•"/>
            </a:pPr>
            <a:r>
              <a:rPr lang="en-US" u="none" baseline="0" dirty="0" smtClean="0"/>
              <a:t>We then provided families with general and individualized resource sheets, referrals to community resources, and social work referrals (as needed)</a:t>
            </a:r>
            <a:endParaRPr lang="en-US" baseline="0" dirty="0" smtClean="0"/>
          </a:p>
          <a:p>
            <a:endParaRPr lang="en-US" baseline="0" dirty="0" smtClean="0"/>
          </a:p>
          <a:p>
            <a:r>
              <a:rPr lang="en-US" baseline="0" dirty="0" smtClean="0"/>
              <a:t>We knew this outlined process was not ideal but we had to start somewhere. We were willing to try and learn. </a:t>
            </a:r>
          </a:p>
          <a:p>
            <a:endParaRPr lang="en-US" baseline="0" dirty="0" smtClean="0"/>
          </a:p>
          <a:p>
            <a:r>
              <a:rPr lang="en-US" baseline="0" dirty="0" smtClean="0"/>
              <a:t>In phase I, we encountered numerous barriers. </a:t>
            </a:r>
            <a:r>
              <a:rPr lang="en-US" dirty="0" smtClean="0"/>
              <a:t>But this process allowed us to collect data on the prevalence</a:t>
            </a:r>
            <a:r>
              <a:rPr lang="en-US" baseline="0" dirty="0" smtClean="0"/>
              <a:t> of food insecurity among our Clinic patient population.  With this, we were ready to make the case to leadership.</a:t>
            </a:r>
            <a:endParaRPr lang="en-US" b="1"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089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prevalence</a:t>
            </a:r>
            <a:r>
              <a:rPr lang="en-US" baseline="0" dirty="0" smtClean="0"/>
              <a:t> data in hand, we decided to approach leadership to get the blessing to proceed.</a:t>
            </a:r>
          </a:p>
          <a:p>
            <a:endParaRPr lang="en-US" dirty="0" smtClean="0"/>
          </a:p>
          <a:p>
            <a:r>
              <a:rPr lang="en-US" baseline="0" dirty="0" smtClean="0"/>
              <a:t>We started by meeting with medical leadership to educate them on:</a:t>
            </a:r>
          </a:p>
          <a:p>
            <a:pPr marL="174708" indent="-174708">
              <a:buFont typeface="Arial" panose="020B0604020202020204" pitchFamily="34" charset="0"/>
              <a:buChar char="•"/>
            </a:pPr>
            <a:r>
              <a:rPr lang="en-US" baseline="0" dirty="0" smtClean="0"/>
              <a:t>Food insecurity and its impact on the health of children</a:t>
            </a:r>
          </a:p>
          <a:p>
            <a:pPr marL="174708" indent="-174708">
              <a:buFont typeface="Arial" panose="020B0604020202020204" pitchFamily="34" charset="0"/>
              <a:buChar char="•"/>
            </a:pPr>
            <a:r>
              <a:rPr lang="en-US" baseline="0" dirty="0" smtClean="0"/>
              <a:t>Screening recommendations </a:t>
            </a:r>
          </a:p>
          <a:p>
            <a:pPr marL="174708" indent="-174708">
              <a:buFont typeface="Arial" panose="020B0604020202020204" pitchFamily="34" charset="0"/>
              <a:buChar char="•"/>
            </a:pPr>
            <a:r>
              <a:rPr lang="en-US" baseline="0" dirty="0" smtClean="0"/>
              <a:t>Implications of food insecurity screening in the healthcare setting</a:t>
            </a:r>
          </a:p>
          <a:p>
            <a:pPr marL="174708" indent="-174708">
              <a:buFont typeface="Arial" panose="020B0604020202020204" pitchFamily="34" charset="0"/>
              <a:buChar char="•"/>
            </a:pPr>
            <a:r>
              <a:rPr lang="en-US" baseline="0" dirty="0" smtClean="0"/>
              <a:t>The Screen/Review/Respond process</a:t>
            </a:r>
          </a:p>
          <a:p>
            <a:pPr marL="174708" indent="-174708">
              <a:buFont typeface="Arial" panose="020B0604020202020204" pitchFamily="34" charset="0"/>
              <a:buChar char="•"/>
            </a:pPr>
            <a:r>
              <a:rPr lang="en-US" baseline="0" dirty="0" smtClean="0"/>
              <a:t>Our proposed next steps</a:t>
            </a:r>
            <a:endParaRPr lang="en-US" dirty="0" smtClean="0"/>
          </a:p>
          <a:p>
            <a:endParaRPr lang="en-US" baseline="0" dirty="0" smtClean="0"/>
          </a:p>
          <a:p>
            <a:r>
              <a:rPr lang="en-US" baseline="0" dirty="0" smtClean="0"/>
              <a:t>We developed a Policy Brief detailing the above topics, which we shared with leadership and which is available upon request.</a:t>
            </a:r>
          </a:p>
          <a:p>
            <a:endParaRPr lang="en-US" baseline="0" dirty="0" smtClean="0"/>
          </a:p>
          <a:p>
            <a:r>
              <a:rPr lang="en-US" baseline="0" dirty="0" smtClean="0"/>
              <a:t>At that meeting, we were able to obtain support to continue with the pilot, but there were still significant hurdles to overcome.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319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0" dirty="0" smtClean="0">
                <a:solidFill>
                  <a:srgbClr val="CC0099"/>
                </a:solidFill>
              </a:rPr>
              <a:t>Some of the biggest</a:t>
            </a:r>
            <a:r>
              <a:rPr lang="en-US" b="0" baseline="0" dirty="0" smtClean="0">
                <a:solidFill>
                  <a:srgbClr val="CC0099"/>
                </a:solidFill>
              </a:rPr>
              <a:t> concerns voiced in discussions with leadership (and others) were related to medical liability, concern for abuse and neglect, and HIPAA considerations.  </a:t>
            </a:r>
          </a:p>
          <a:p>
            <a:endParaRPr lang="en-US" b="0" baseline="0" dirty="0" smtClean="0">
              <a:solidFill>
                <a:srgbClr val="CC0099"/>
              </a:solidFill>
            </a:endParaRPr>
          </a:p>
          <a:p>
            <a:r>
              <a:rPr lang="en-US" b="1" baseline="0" dirty="0" smtClean="0">
                <a:solidFill>
                  <a:srgbClr val="CC0099"/>
                </a:solidFill>
              </a:rPr>
              <a:t>Medical Liability</a:t>
            </a:r>
            <a:endParaRPr lang="en-US" b="1" dirty="0" smtClean="0"/>
          </a:p>
          <a:p>
            <a:pPr marL="174708" indent="-174708">
              <a:buFont typeface="Arial" panose="020B0604020202020204" pitchFamily="34" charset="0"/>
              <a:buChar char="•"/>
            </a:pPr>
            <a:r>
              <a:rPr lang="en-US" b="0" dirty="0" smtClean="0"/>
              <a:t>Medical</a:t>
            </a:r>
            <a:r>
              <a:rPr lang="en-US" b="0" baseline="0" dirty="0" smtClean="0"/>
              <a:t> liability is typically grounded in standards of care and clinical guidelines; but there is currently no established standard of care for food insecurity. Current clinical recommendations are to screen and refer to community resources. The standards and recommendations are evolving as work in this area continues.</a:t>
            </a:r>
          </a:p>
          <a:p>
            <a:pPr marL="174708" indent="-174708">
              <a:buFont typeface="Arial" panose="020B0604020202020204" pitchFamily="34" charset="0"/>
              <a:buChar char="•"/>
            </a:pPr>
            <a:r>
              <a:rPr lang="en-US" b="0" baseline="0" dirty="0" smtClean="0"/>
              <a:t>There are only a few social conditions that have legal implications for healthcare providers (examples include abuse and neglect, suicidality, </a:t>
            </a:r>
            <a:r>
              <a:rPr lang="en-US" b="0" baseline="0" dirty="0" err="1" smtClean="0"/>
              <a:t>homicidality</a:t>
            </a:r>
            <a:r>
              <a:rPr lang="en-US" b="0" baseline="0" dirty="0" smtClean="0"/>
              <a:t>). Additionally, risk factor screening may have different implications than do disease sign and symptom screening.</a:t>
            </a:r>
          </a:p>
          <a:p>
            <a:pPr marL="174708" indent="-174708">
              <a:buFont typeface="Arial" panose="020B0604020202020204" pitchFamily="34" charset="0"/>
              <a:buChar char="•"/>
            </a:pPr>
            <a:endParaRPr lang="en-US" b="0" baseline="0" dirty="0" smtClean="0"/>
          </a:p>
          <a:p>
            <a:r>
              <a:rPr lang="en-US" b="1" baseline="0" dirty="0" smtClean="0"/>
              <a:t>Abuse and Neglect:  </a:t>
            </a:r>
            <a:r>
              <a:rPr lang="en-US" b="0" dirty="0" smtClean="0"/>
              <a:t>One of the biggest</a:t>
            </a:r>
            <a:r>
              <a:rPr lang="en-US" b="0" baseline="0" dirty="0" smtClean="0"/>
              <a:t> areas of concern was related to reporting instances of abuse and neglect in relationship to a positive screen for food insecurity.  As you know, healthcare providers are obligate reporters of suspected child abuse and neglect. Accordingly, prior to moving forward with this pilot, we sought advice from Children’s legal counsel.  In short, we learned the following:</a:t>
            </a:r>
          </a:p>
          <a:p>
            <a:pPr marL="232943" indent="-232943">
              <a:buFont typeface="+mj-lt"/>
              <a:buAutoNum type="arabicPeriod"/>
            </a:pPr>
            <a:r>
              <a:rPr lang="en-US" b="0" baseline="0" dirty="0" smtClean="0"/>
              <a:t>Food insecurity screening is NOT a medical screening and should not be treated as such.  Accordingly, it is critical to label the FI screen appropriately so as not to create any confusion. For example, the screen can be labeled a questionnaire.</a:t>
            </a:r>
          </a:p>
          <a:p>
            <a:pPr marL="232943" indent="-232943">
              <a:buFont typeface="+mj-lt"/>
              <a:buAutoNum type="arabicPeriod"/>
            </a:pPr>
            <a:r>
              <a:rPr lang="en-US" b="0" baseline="0" dirty="0" smtClean="0"/>
              <a:t>While we feel morally obligated to help a family obtain needed services, we are not legally obligated to make sure that a family avails themselves of those resources. Our responsibility, within the scope of this project, is to  clearly explain (to the families), the steps we will take to facilitate a relationship with the Food Bank.  The family is responsible for managing that relationship once the referral has been made.</a:t>
            </a:r>
          </a:p>
          <a:p>
            <a:pPr marL="232943" indent="-232943">
              <a:buFont typeface="+mj-lt"/>
              <a:buAutoNum type="arabicPeriod"/>
            </a:pPr>
            <a:r>
              <a:rPr lang="en-US" b="0" baseline="0" dirty="0" smtClean="0"/>
              <a:t>We are obligated to report a parent for neglect if there is evidence of neglect, regardless of their response to the food insecurity screener. If someone declines assistance, that is not necessarily evidence of neglect. Providers should continue to use their judgment to meet reporting obligations like they would in any other situation.</a:t>
            </a:r>
          </a:p>
          <a:p>
            <a:pPr marL="232943" indent="-232943">
              <a:buFont typeface="+mj-lt"/>
              <a:buAutoNum type="arabicPeriod"/>
            </a:pPr>
            <a:r>
              <a:rPr lang="en-US" b="0" baseline="0" dirty="0" smtClean="0"/>
              <a:t>It is not our legal responsibility to make sure that the resources provided by our partner (the Food Bank) are sufficient. However, this is where it is very important to choose effective partnerships, which I will discuss in a later slide.</a:t>
            </a:r>
          </a:p>
          <a:p>
            <a:pPr marL="232943" indent="-232943">
              <a:buFont typeface="+mj-lt"/>
              <a:buAutoNum type="arabicPeriod"/>
            </a:pPr>
            <a:endParaRPr lang="en-US" b="0" baseline="0" dirty="0" smtClean="0"/>
          </a:p>
          <a:p>
            <a:r>
              <a:rPr lang="en-US" b="1" baseline="0" dirty="0" smtClean="0"/>
              <a:t>HIPAA</a:t>
            </a:r>
          </a:p>
          <a:p>
            <a:pPr marL="174708" indent="-174708">
              <a:buFont typeface="Arial" panose="020B0604020202020204" pitchFamily="34" charset="0"/>
              <a:buChar char="•"/>
            </a:pPr>
            <a:r>
              <a:rPr lang="en-US" b="0" baseline="0" dirty="0" smtClean="0"/>
              <a:t>Having patients complete written disclosure requests or authorizations is a straightforward way to covered entities to share patient information with food banks in a manner consistent with HIPAA requirements.</a:t>
            </a:r>
          </a:p>
          <a:p>
            <a:pPr marL="174708" indent="-174708">
              <a:buFont typeface="Arial" panose="020B0604020202020204" pitchFamily="34" charset="0"/>
              <a:buChar char="•"/>
            </a:pPr>
            <a:r>
              <a:rPr lang="en-US" b="0" baseline="0" dirty="0" smtClean="0"/>
              <a:t>To obtain patient authorization or written permission to disclose PHI, covered entities can have patients complete forms when they 1) check in for a visit, 2) meet with the doctor or another provider, or 3) make their next appointment</a:t>
            </a:r>
          </a:p>
          <a:p>
            <a:pPr marL="174708" indent="-174708" defTabSz="931774">
              <a:buFont typeface="Arial" panose="020B0604020202020204" pitchFamily="34" charset="0"/>
              <a:buChar char="•"/>
              <a:defRPr/>
            </a:pPr>
            <a:r>
              <a:rPr lang="en-US" b="0" baseline="0" dirty="0" smtClean="0"/>
              <a:t>When a patient makes a disclosure request or completes a valid written authorization for a covered entity to share information with a food bank, the covered entity does not need any type of agreement with the food bank in order to share the patient’s information. In our case, we have elected to enter into a formal agreement (MOU) with the Atlanta Community Food Bank, in an effort to clearly define the roles and responsibilities of each partner. This type of partnership requires planning.</a:t>
            </a:r>
          </a:p>
          <a:p>
            <a:endParaRPr lang="en-US" b="1" baseline="0" dirty="0" smtClean="0"/>
          </a:p>
          <a:p>
            <a:endParaRPr lang="en-US" b="0" baseline="0" dirty="0" smtClean="0"/>
          </a:p>
          <a:p>
            <a:r>
              <a:rPr lang="en-US" b="0" baseline="0" dirty="0" smtClean="0"/>
              <a:t>Of course, for any system wanting to take on their own food insecurity project, I would advise you to consult with your organization’s legal counsel. This situations I just discussed should not be construed as legal advice.</a:t>
            </a:r>
          </a:p>
          <a:p>
            <a:endParaRPr lang="en-US" b="1" dirty="0" smtClean="0"/>
          </a:p>
          <a:p>
            <a:endParaRPr lang="en-US"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6182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aseline="0" dirty="0" smtClean="0"/>
              <a:t>Once we’d gotten support from physician leadership, and understood the legal concerns, we decided to better develop our policy and put it into motion.</a:t>
            </a:r>
          </a:p>
          <a:p>
            <a:pPr marL="0" indent="0">
              <a:buFont typeface="+mj-lt"/>
              <a:buNone/>
            </a:pPr>
            <a:endParaRPr lang="en-US" sz="1200" baseline="0" dirty="0" smtClean="0"/>
          </a:p>
          <a:p>
            <a:pPr marL="0" indent="0">
              <a:buFont typeface="+mj-lt"/>
              <a:buNone/>
            </a:pPr>
            <a:r>
              <a:rPr lang="en-US" sz="1200" baseline="0" dirty="0" smtClean="0"/>
              <a:t>In an effort to move beyond the “cold” referral, we decided to address certain aspects of our pilot to ensure it’s early success.</a:t>
            </a:r>
            <a:endParaRPr lang="en-US" sz="1200" dirty="0" smtClean="0"/>
          </a:p>
          <a:p>
            <a:pPr marL="228600" indent="-228600">
              <a:buFont typeface="+mj-lt"/>
              <a:buAutoNum type="arabicPeriod"/>
            </a:pPr>
            <a:endParaRPr lang="en-US" sz="1200" dirty="0" smtClean="0"/>
          </a:p>
          <a:p>
            <a:pPr marL="228600" indent="-228600">
              <a:buFont typeface="Arial" panose="020B0604020202020204" pitchFamily="34" charset="0"/>
              <a:buChar char="•"/>
            </a:pPr>
            <a:r>
              <a:rPr lang="en-US" sz="1200" dirty="0" smtClean="0"/>
              <a:t>First, we refined existing</a:t>
            </a:r>
            <a:r>
              <a:rPr lang="en-US" sz="1200" baseline="0" dirty="0" smtClean="0"/>
              <a:t> tools, including the p</a:t>
            </a:r>
            <a:r>
              <a:rPr lang="en-US" sz="1200" dirty="0" smtClean="0"/>
              <a:t>olicy brief</a:t>
            </a:r>
            <a:r>
              <a:rPr lang="en-US" sz="1200" baseline="0" dirty="0" smtClean="0"/>
              <a:t> and the S/R/R/ process based on early feedback and lessons learned from the Phase I pilot. Then, we created new tools, including a process map, referral form, Authorization, and protocol</a:t>
            </a:r>
            <a:endParaRPr lang="en-US" sz="1200" dirty="0" smtClean="0"/>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Next,</a:t>
            </a:r>
            <a:r>
              <a:rPr lang="en-US" sz="1200" baseline="0" dirty="0" smtClean="0"/>
              <a:t> we sought advice from our legal counsel regarding the concerns around medical liability, abuse and neglect, and HIPAA.</a:t>
            </a:r>
          </a:p>
          <a:p>
            <a:pPr marL="171450" indent="-171450">
              <a:buFont typeface="Arial" panose="020B0604020202020204" pitchFamily="34" charset="0"/>
              <a:buChar char="•"/>
            </a:pPr>
            <a:endParaRPr lang="en-US" sz="1200" dirty="0" smtClean="0"/>
          </a:p>
          <a:p>
            <a:pPr marL="228600" indent="-228600">
              <a:buFont typeface="Arial" panose="020B0604020202020204" pitchFamily="34" charset="0"/>
              <a:buChar char="•"/>
            </a:pPr>
            <a:r>
              <a:rPr lang="en-US" sz="1200" baseline="0" dirty="0" smtClean="0"/>
              <a:t>We e</a:t>
            </a:r>
            <a:r>
              <a:rPr lang="en-US" sz="1200" dirty="0" smtClean="0"/>
              <a:t>ngaged the Atlanta Community Food Bank to work with us</a:t>
            </a:r>
            <a:r>
              <a:rPr lang="en-US" sz="1200" baseline="0" dirty="0" smtClean="0"/>
              <a:t> and our families.</a:t>
            </a:r>
          </a:p>
          <a:p>
            <a:pPr marL="228600" indent="-228600">
              <a:buFont typeface="Arial" panose="020B0604020202020204" pitchFamily="34" charset="0"/>
              <a:buChar char="•"/>
            </a:pPr>
            <a:endParaRPr lang="en-US" sz="1200" baseline="0" dirty="0" smtClean="0"/>
          </a:p>
          <a:p>
            <a:pPr marL="228600" indent="-228600">
              <a:buFont typeface="Arial" panose="020B0604020202020204" pitchFamily="34" charset="0"/>
              <a:buChar char="•"/>
            </a:pPr>
            <a:r>
              <a:rPr lang="en-US" sz="1200" baseline="0" dirty="0" smtClean="0"/>
              <a:t>We i</a:t>
            </a:r>
            <a:r>
              <a:rPr lang="en-US" sz="1200" dirty="0" smtClean="0"/>
              <a:t>ntegrated the referral into EPIC (EMR).</a:t>
            </a:r>
          </a:p>
          <a:p>
            <a:pPr marL="228600" indent="-228600">
              <a:buFont typeface="Arial" panose="020B0604020202020204" pitchFamily="34" charset="0"/>
              <a:buChar char="•"/>
            </a:pPr>
            <a:endParaRPr lang="en-US" sz="1200" dirty="0" smtClean="0"/>
          </a:p>
          <a:p>
            <a:pPr marL="228600" indent="-228600">
              <a:buFont typeface="Arial" panose="020B0604020202020204" pitchFamily="34" charset="0"/>
              <a:buChar char="•"/>
            </a:pPr>
            <a:r>
              <a:rPr lang="en-US" sz="1200" dirty="0" smtClean="0"/>
              <a:t>We sought targeted</a:t>
            </a:r>
            <a:r>
              <a:rPr lang="en-US" sz="1200" baseline="0" dirty="0" smtClean="0"/>
              <a:t> research from MHCU, which will be critical to future efforts to expand the program.</a:t>
            </a:r>
          </a:p>
          <a:p>
            <a:pPr marL="171450" indent="-171450">
              <a:buFont typeface="Arial" panose="020B0604020202020204" pitchFamily="34" charset="0"/>
              <a:buChar char="•"/>
            </a:pPr>
            <a:endParaRPr lang="en-US" sz="1200" dirty="0" smtClean="0"/>
          </a:p>
          <a:p>
            <a:pPr marL="228600" indent="-228600">
              <a:buFont typeface="Arial" panose="020B0604020202020204" pitchFamily="34" charset="0"/>
              <a:buChar char="•"/>
            </a:pPr>
            <a:r>
              <a:rPr lang="en-US" sz="1200" dirty="0" smtClean="0"/>
              <a:t>We</a:t>
            </a:r>
            <a:r>
              <a:rPr lang="en-US" sz="1200" baseline="0" dirty="0" smtClean="0"/>
              <a:t> formally l</a:t>
            </a:r>
            <a:r>
              <a:rPr lang="en-US" sz="1200" dirty="0" smtClean="0"/>
              <a:t>aunched the pilot in August, 2017.</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4581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provide direct referral to community resources (or the “warm” hand-off), it was imperative that we develop</a:t>
            </a:r>
            <a:r>
              <a:rPr lang="en-US" baseline="0" dirty="0" smtClean="0"/>
              <a:t> a relationship with a strong community partner who had the ability and capacity to respond.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Accordingly, Strong4Life engaged the Atlanta Community Food Bank in the early implementation stages of the pilot. We are very fortunate that this local resource already provides significant support and resources to the Atlanta community and has relationships throughout the state via the Georgia Food Bank Association. Additionally, ACFB has in place, a strong data management reporting system, which will help us track efficacy and demonstrate results to leadership.  </a:t>
            </a:r>
          </a:p>
          <a:p>
            <a:endParaRPr lang="en-US" baseline="0" dirty="0" smtClean="0"/>
          </a:p>
          <a:p>
            <a:r>
              <a:rPr lang="en-US" baseline="0" dirty="0" smtClean="0"/>
              <a:t>The Atlanta Community Food Bank has Benefits Counselors on staff, who are able to help families apply for a number of supports and services, including: food stamps, Medicaid, Medicare, WIC, TANF, child care assistance, and benefits check up. They are also able to refer families to food pantries and summer feeding sites.</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427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ea typeface="+mn-ea"/>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Century Gothic" charset="0"/>
                <a:ea typeface="Arial" charset="0"/>
                <a:cs typeface="Arial" charset="0"/>
              </a:defRPr>
            </a:lvl1pPr>
            <a:lvl2pPr marL="742950" indent="-285750" defTabSz="923925" eaLnBrk="0" hangingPunct="0">
              <a:defRPr>
                <a:solidFill>
                  <a:schemeClr val="tx1"/>
                </a:solidFill>
                <a:latin typeface="Century Gothic" charset="0"/>
                <a:ea typeface="Arial" charset="0"/>
                <a:cs typeface="Arial" charset="0"/>
              </a:defRPr>
            </a:lvl2pPr>
            <a:lvl3pPr marL="1143000" indent="-228600" defTabSz="923925" eaLnBrk="0" hangingPunct="0">
              <a:defRPr>
                <a:solidFill>
                  <a:schemeClr val="tx1"/>
                </a:solidFill>
                <a:latin typeface="Century Gothic" charset="0"/>
                <a:ea typeface="Arial" charset="0"/>
                <a:cs typeface="Arial" charset="0"/>
              </a:defRPr>
            </a:lvl3pPr>
            <a:lvl4pPr marL="1600200" indent="-228600" defTabSz="923925" eaLnBrk="0" hangingPunct="0">
              <a:defRPr>
                <a:solidFill>
                  <a:schemeClr val="tx1"/>
                </a:solidFill>
                <a:latin typeface="Century Gothic" charset="0"/>
                <a:ea typeface="Arial" charset="0"/>
                <a:cs typeface="Arial" charset="0"/>
              </a:defRPr>
            </a:lvl4pPr>
            <a:lvl5pPr marL="2057400" indent="-228600" defTabSz="923925" eaLnBrk="0" hangingPunct="0">
              <a:defRPr>
                <a:solidFill>
                  <a:schemeClr val="tx1"/>
                </a:solidFill>
                <a:latin typeface="Century Gothic" charset="0"/>
                <a:ea typeface="Arial" charset="0"/>
                <a:cs typeface="Arial" charset="0"/>
              </a:defRPr>
            </a:lvl5pPr>
            <a:lvl6pPr marL="2514600" indent="-228600" defTabSz="923925"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defTabSz="923925"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defTabSz="923925"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defTabSz="923925"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453EF19C-0D92-AE4D-9105-7BD9598759DE}" type="slidenum">
              <a:rPr lang="en-US" altLang="en-US">
                <a:solidFill>
                  <a:srgbClr val="000000"/>
                </a:solidFill>
                <a:latin typeface="Arial" charset="0"/>
              </a:rPr>
              <a:pPr eaLnBrk="1" hangingPunct="1"/>
              <a:t>3</a:t>
            </a:fld>
            <a:endParaRPr lang="en-US" altLang="en-US">
              <a:solidFill>
                <a:srgbClr val="000000"/>
              </a:solidFill>
              <a:latin typeface="Arial" charset="0"/>
            </a:endParaRPr>
          </a:p>
        </p:txBody>
      </p:sp>
    </p:spTree>
    <p:extLst>
      <p:ext uri="{BB962C8B-B14F-4D97-AF65-F5344CB8AC3E}">
        <p14:creationId xmlns:p14="http://schemas.microsoft.com/office/powerpoint/2010/main" val="37281630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mj-lt"/>
              <a:buNone/>
              <a:defRPr/>
            </a:pPr>
            <a:r>
              <a:rPr lang="en-US" b="0" baseline="0" dirty="0" smtClean="0"/>
              <a:t>Next, we launched Phase II of our pilot, which looks similar to Phase I, but with some very important distinctions.  We identified the need to screen all patients at every visit (given the waxing and waning nature of food insecurity), to integrate the referral into our EMR, and to provide a “warm” hand-off, which has been demonstrated to be more effective.  </a:t>
            </a:r>
            <a:endParaRPr lang="en-US" b="0" dirty="0" smtClean="0"/>
          </a:p>
          <a:p>
            <a:pPr marL="0" indent="0" defTabSz="931774">
              <a:buFont typeface="+mj-lt"/>
              <a:buNone/>
              <a:defRPr/>
            </a:pPr>
            <a:endParaRPr lang="en-US" b="0" dirty="0" smtClean="0"/>
          </a:p>
          <a:p>
            <a:pPr marL="0" indent="0" defTabSz="931774">
              <a:buFont typeface="+mj-lt"/>
              <a:buNone/>
              <a:defRPr/>
            </a:pPr>
            <a:endParaRPr lang="en-US" b="1"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631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Families were</a:t>
            </a:r>
            <a:r>
              <a:rPr lang="en-US" baseline="0" dirty="0" smtClean="0"/>
              <a:t> generally interested in either SNAP or food pantry assistance, but rarely both.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7335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3263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Engage physician leaders,</a:t>
            </a:r>
            <a:r>
              <a:rPr lang="en-US" baseline="0" dirty="0" smtClean="0"/>
              <a:t> connect the cause to your mission. For us you cannot work to help families overcome obesity and eat healthy if they cannot afford food in general. </a:t>
            </a:r>
          </a:p>
          <a:p>
            <a:pPr marL="174708" indent="-174708">
              <a:buFont typeface="Arial" panose="020B0604020202020204" pitchFamily="34" charset="0"/>
              <a:buChar char="•"/>
            </a:pPr>
            <a:r>
              <a:rPr lang="en-US" baseline="0" dirty="0" smtClean="0"/>
              <a:t>Engage community partners that can support your work. If you aren’t working with your local food bank, find them! They are a wealth of knowledge and information in this arena and have the resources for families who are weary of federal nutrition programs. </a:t>
            </a:r>
          </a:p>
          <a:p>
            <a:pPr marL="174708" indent="-174708">
              <a:buFont typeface="Arial" panose="020B0604020202020204" pitchFamily="34" charset="0"/>
              <a:buChar char="•"/>
            </a:pPr>
            <a:r>
              <a:rPr lang="en-US" baseline="0" dirty="0" smtClean="0"/>
              <a:t>Expect barriers, seek out information from other institutions who have already addressed them and work to break through misinformation. </a:t>
            </a:r>
          </a:p>
          <a:p>
            <a:pPr marL="174708" indent="-174708">
              <a:buFont typeface="Arial" panose="020B0604020202020204" pitchFamily="34" charset="0"/>
              <a:buChar char="•"/>
            </a:pPr>
            <a:r>
              <a:rPr lang="en-US" baseline="0" dirty="0" smtClean="0"/>
              <a:t>Operation with a quality improvement mindset.</a:t>
            </a:r>
          </a:p>
          <a:p>
            <a:pPr marL="174708" indent="-174708">
              <a:buFont typeface="Arial" panose="020B0604020202020204" pitchFamily="34" charset="0"/>
              <a:buChar char="•"/>
            </a:pPr>
            <a:r>
              <a:rPr lang="en-US" baseline="0" dirty="0" smtClean="0"/>
              <a:t>Test your theories in small numbers before broad implementation. Talk to families and seek their input. Adjust your processes as you learn. </a:t>
            </a:r>
          </a:p>
          <a:p>
            <a:pPr marL="174708" indent="-174708">
              <a:buFont typeface="Arial" panose="020B0604020202020204" pitchFamily="34" charset="0"/>
              <a:buChar char="•"/>
            </a:pPr>
            <a:r>
              <a:rPr lang="en-US" baseline="0" dirty="0" smtClean="0"/>
              <a:t>Participate in collaborative learning opportunities – in an effort to learn from others and share your work</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Interaction with patients requires training. How families respond often depends on the personalities and sensitivities of the patients and providers involved.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1099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Among</a:t>
            </a:r>
            <a:r>
              <a:rPr lang="en-US" baseline="0" dirty="0" smtClean="0"/>
              <a:t> the lessons learned was the need to participate in collaborative learning, or to at least engage a strong learning partner.</a:t>
            </a:r>
            <a:endParaRPr lang="en-US" dirty="0" smtClean="0"/>
          </a:p>
          <a:p>
            <a:endParaRPr lang="en-US" dirty="0" smtClean="0"/>
          </a:p>
          <a:p>
            <a:r>
              <a:rPr lang="en-US" dirty="0" smtClean="0"/>
              <a:t>Participation</a:t>
            </a:r>
            <a:r>
              <a:rPr lang="en-US" baseline="0" dirty="0" smtClean="0"/>
              <a:t> in the Moving Healthcare Upstream Learning Collaborative was vital to the success of our pilot project. While we were fortunate to get approval for this project from physician leadership, we are still working hard to sell this project to other parts of the organization.  </a:t>
            </a:r>
          </a:p>
          <a:p>
            <a:endParaRPr lang="en-US" baseline="0" dirty="0" smtClean="0"/>
          </a:p>
          <a:p>
            <a:r>
              <a:rPr lang="en-US" baseline="0" dirty="0" smtClean="0"/>
              <a:t>The group we have working on this pilot project is very dedicated to it’s success, but is also very small. At this time, we do not have resources (staff, money or otherwise) allocated to the project. Moving Healthcare Upstream provided us with support we otherwise would not have had:</a:t>
            </a:r>
          </a:p>
          <a:p>
            <a:endParaRPr lang="en-US" baseline="0" dirty="0" smtClean="0"/>
          </a:p>
          <a:p>
            <a:pPr marL="171450" indent="-171450">
              <a:buFont typeface="Arial" panose="020B0604020202020204" pitchFamily="34" charset="0"/>
              <a:buChar char="•"/>
            </a:pPr>
            <a:r>
              <a:rPr lang="en-US" baseline="0" dirty="0" smtClean="0"/>
              <a:t>Connections:  Through our participation in the learning collaborative, we were able to connect with other healthcare systems and community partners who are working to address food insecurity. Through webinars and conference calls, we were able to learn from others as well as share our successes and lessons along the way. We’ve continued a relationship with Atlanta-area community partners working to address food insecurity on the community-level.</a:t>
            </a:r>
          </a:p>
          <a:p>
            <a:pPr marL="171450" indent="-171450">
              <a:buFont typeface="Arial" panose="020B0604020202020204" pitchFamily="34" charset="0"/>
              <a:buChar char="•"/>
            </a:pPr>
            <a:r>
              <a:rPr lang="en-US" baseline="0" dirty="0" smtClean="0"/>
              <a:t>Technical assistance:  We were fortunate to have a CDC Fellow on board when we first conceived of this project. She was able to conduct a literature review that helped us make our case via the policy brief and connected us with other systems, who were very generous in sharing resources, particularly Colorado Children’s process map. Outside of that, we simply did not have the manpower available to research a variety of other related topics, which will be critical to our argument to expand beyond the Strong4Life Clinic. The Moving Healthcare Upstream team provided us with a very thorough memorandum of resources outlining strategies for which we’d asked for assistance, including communication and messaging to sell this approach up the chain of leadership and to improve our messaging beyond the moral argument. They very clearly understood our initiative, including our struggles, and were able to customize resources to assist us in furthering our objectives.  Additionally, they were able to provide information on the work and outcomes of other systems, including financial benefits available to systems that implement this type of intervention, what competitors in the healthcare space are doing to address food insecurity, and identifying outcomes for other similar programs.  </a:t>
            </a:r>
          </a:p>
          <a:p>
            <a:pPr marL="171450" indent="-171450">
              <a:buFont typeface="Arial" panose="020B0604020202020204" pitchFamily="34" charset="0"/>
              <a:buChar char="•"/>
            </a:pPr>
            <a:r>
              <a:rPr lang="en-US" baseline="0" dirty="0" smtClean="0"/>
              <a:t>Focus:  As I mentioned, the staff we have working on this is very small. Many of us are clinical providers who see patients on a full-time basis. Our support staff also work on a variety of other projects. Because of this, we could have easily implemented the screen/review/respond process, but let go of other important aspects of the project, such as relationship-management, data/evaluation, grant seeking/writing, and progress reporting. Participation in the collaborative forced us to stay on top of many of the administrative tasks that have proven to be critical to the success of the project.</a:t>
            </a:r>
          </a:p>
          <a:p>
            <a:pPr marL="171450" indent="-171450">
              <a:buFont typeface="Arial" panose="020B0604020202020204" pitchFamily="34" charset="0"/>
              <a:buChar char="•"/>
            </a:pPr>
            <a:r>
              <a:rPr lang="en-US" baseline="0" dirty="0" smtClean="0"/>
              <a:t>Credibility:  Participation in this collaborative lent a tremendous amount of credibility to our project, in a variety of different ways. First, we were able to involve our community partner (the Atlanta Community Food Bank) in the collaborative, which kept them highly engaged and motivated to continue in this pilot. It also provided them with resources they might not otherwise have at their disposal. Second, we were honored to be invited to present our project on a national stage through a webinar focused on realistic, innovative local and institutional policy strategies that hospitals can use to address the root causes of food insecurity. Our participation in that event sparked interest in our initiative among hospital leadership as well as potential funders.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 short, we would not be as far along as we are in the process were it not for the technical assistance, support and connections afforded to us through this partnership.</a:t>
            </a:r>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536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Training and use of tool:  How are we asking the questions?  Do our questions assess access to fresh produce?</a:t>
            </a:r>
            <a:r>
              <a:rPr lang="en-US" baseline="0" dirty="0" smtClean="0"/>
              <a:t>  </a:t>
            </a:r>
            <a:r>
              <a:rPr lang="en-US" dirty="0" smtClean="0"/>
              <a:t>Does the tool lack sensitivity? </a:t>
            </a:r>
            <a:r>
              <a:rPr lang="en-US" baseline="0" dirty="0" smtClean="0"/>
              <a:t>In a recent study published in </a:t>
            </a:r>
            <a:r>
              <a:rPr lang="en-US" i="1" baseline="0" dirty="0" smtClean="0"/>
              <a:t>the American Journal of Public Health</a:t>
            </a:r>
            <a:r>
              <a:rPr lang="en-US" i="0" baseline="0" dirty="0" smtClean="0"/>
              <a:t>, researchers found that in an urban population with a high prevalence of food insecurity, the HVS-adapted tool recommended by the AAP lacked sensitivity, failing to detect more than a quarter of individuals with food insecurity. (</a:t>
            </a:r>
            <a:r>
              <a:rPr lang="en-US" i="1" baseline="0" dirty="0" smtClean="0"/>
              <a:t>Reference:  </a:t>
            </a:r>
            <a:r>
              <a:rPr lang="en-US" i="0" baseline="0" dirty="0" err="1" smtClean="0"/>
              <a:t>Makelarski</a:t>
            </a:r>
            <a:r>
              <a:rPr lang="en-US" i="0" baseline="0" dirty="0" smtClean="0"/>
              <a:t> JA et al. Diagnostic accuracy of two food insecurity screeners recommended for use in health care settings. </a:t>
            </a:r>
            <a:r>
              <a:rPr lang="en-US" i="1" baseline="0" dirty="0" smtClean="0"/>
              <a:t>Am J Public Health. </a:t>
            </a:r>
            <a:r>
              <a:rPr lang="en-US" i="0" baseline="0" dirty="0" smtClean="0"/>
              <a:t>2017.</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Asset mapping:  collect a robust database of Georgia food pantries. Determine eligibility and documentation requirements, particularly related to undocumented families.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Education – system wide education on the prevalence of food insecurity and available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Outcomes:  Consider evaluating outcomes related to the screening/intervention process (BMI and other health outcomes, changes in food security status, changes in family risk, patient satisfaction).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Resources- seek funding for screening and intervention; on-site</a:t>
            </a:r>
            <a:r>
              <a:rPr lang="en-US" baseline="0" dirty="0" smtClean="0"/>
              <a:t> resources (food pantries, on-site WIC office, summer meals program, etc.)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i="0" baseline="0" dirty="0" smtClean="0"/>
              <a:t>Coding:  </a:t>
            </a:r>
            <a:r>
              <a:rPr lang="en-US" dirty="0" smtClean="0"/>
              <a:t>The following diagnosis code can be used for positive screens: ICD-10-CM Diagnosis Code Z59.4 (lack of adequate food and safe drinking water). For the Hunger Vital Sign™, a patient screens positive for food insecurity if the response is “often true” or “sometimes true” to either or both of the statements. Depending on the situation, some providers may choose to use ICD-10-CM Diagnosis Code Z59.5 (extreme poverty).</a:t>
            </a:r>
            <a:endParaRPr lang="en-US" i="0" baseline="0" dirty="0" smtClean="0"/>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Institutional policy – leadership buy-in for system-wide 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889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smtClean="0"/>
              <a:t>Demonstrate there is a need for this in other areas of the system. Demonstrate</a:t>
            </a:r>
            <a:r>
              <a:rPr lang="en-US" baseline="0" dirty="0" smtClean="0"/>
              <a:t> we are</a:t>
            </a:r>
            <a:r>
              <a:rPr lang="en-US" dirty="0" smtClean="0"/>
              <a:t> meeting the needs of our patients.</a:t>
            </a:r>
          </a:p>
          <a:p>
            <a:pPr marL="457200" indent="-457200">
              <a:buFont typeface="Arial" panose="020B0604020202020204" pitchFamily="34" charset="0"/>
              <a:buChar char="•"/>
            </a:pPr>
            <a:r>
              <a:rPr lang="en-US" dirty="0" smtClean="0"/>
              <a:t>Reassess retention rate</a:t>
            </a:r>
            <a:r>
              <a:rPr lang="en-US" baseline="0" dirty="0" smtClean="0"/>
              <a:t> – did this make a difference in retention?</a:t>
            </a:r>
            <a:endParaRPr lang="en-US" dirty="0" smtClean="0"/>
          </a:p>
          <a:p>
            <a:pPr marL="457200" indent="-457200">
              <a:buFont typeface="Arial" panose="020B0604020202020204" pitchFamily="34" charset="0"/>
              <a:buChar char="•"/>
            </a:pPr>
            <a:r>
              <a:rPr lang="en-US" dirty="0" smtClean="0"/>
              <a:t>Survey patients – patient satisfaction, change in food security status, health outcomes</a:t>
            </a:r>
          </a:p>
          <a:p>
            <a:pPr marL="457200" indent="-457200">
              <a:buFont typeface="Arial" panose="020B0604020202020204" pitchFamily="34" charset="0"/>
              <a:buChar char="•"/>
            </a:pPr>
            <a:r>
              <a:rPr lang="en-US" dirty="0" smtClean="0"/>
              <a:t>Develop capacity – at Children’s, at ACFB</a:t>
            </a:r>
          </a:p>
          <a:p>
            <a:pPr marL="457200" indent="-457200">
              <a:buFont typeface="Arial" panose="020B0604020202020204" pitchFamily="34" charset="0"/>
              <a:buChar char="•"/>
            </a:pPr>
            <a:r>
              <a:rPr lang="en-US" dirty="0" smtClean="0"/>
              <a:t>Demonstrate ease and speed of screening to overcome objections related to capacity and insufficient resources.</a:t>
            </a:r>
          </a:p>
          <a:p>
            <a:pPr marL="457200" indent="-457200">
              <a:buFont typeface="Arial" panose="020B0604020202020204" pitchFamily="34" charset="0"/>
              <a:buChar char="•"/>
            </a:pPr>
            <a:r>
              <a:rPr lang="en-US" dirty="0" smtClean="0"/>
              <a:t>Expand to other areas of the system</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555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toolkit addresses</a:t>
            </a:r>
            <a:r>
              <a:rPr lang="en-US" baseline="0" dirty="0" smtClean="0"/>
              <a:t> all aspects of integrating and addressing food insecurity in your pediatric healthcare setting. </a:t>
            </a:r>
          </a:p>
          <a:p>
            <a:pPr marL="174708" indent="-174708">
              <a:buFont typeface="Arial" panose="020B0604020202020204" pitchFamily="34" charset="0"/>
              <a:buChar char="•"/>
            </a:pPr>
            <a:r>
              <a:rPr lang="en-US" baseline="0" dirty="0" smtClean="0"/>
              <a:t>Includes list of all assistance programs with qualification criteria</a:t>
            </a:r>
          </a:p>
          <a:p>
            <a:pPr marL="174708" indent="-174708">
              <a:buFont typeface="Arial" panose="020B0604020202020204" pitchFamily="34" charset="0"/>
              <a:buChar char="•"/>
            </a:pPr>
            <a:r>
              <a:rPr lang="en-US" baseline="0" dirty="0" smtClean="0"/>
              <a:t>Includes posters and pdfs that can be used as patient education materials in your office</a:t>
            </a:r>
          </a:p>
          <a:p>
            <a:pPr marL="174708" indent="-174708">
              <a:buFont typeface="Arial" panose="020B0604020202020204" pitchFamily="34" charset="0"/>
              <a:buChar char="•"/>
            </a:pPr>
            <a:r>
              <a:rPr lang="en-US" baseline="0" dirty="0" smtClean="0"/>
              <a:t>Includes 10 advocacy steps that pediatricians can take to impact policy related to hunger and food insecurity.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BB249-98D8-4A49-9DF0-81FF118BFB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0115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Pre-existing resources and tools that we curated for use by our teams</a:t>
            </a:r>
          </a:p>
          <a:p>
            <a:pPr lvl="0"/>
            <a:r>
              <a:rPr lang="en-US" sz="1200" kern="1200" dirty="0" smtClean="0">
                <a:solidFill>
                  <a:schemeClr val="tx1"/>
                </a:solidFill>
                <a:effectLst/>
                <a:latin typeface="+mn-lt"/>
                <a:ea typeface="+mn-ea"/>
                <a:cs typeface="+mn-cs"/>
              </a:rPr>
              <a:t>Resources and tools created by MHCU and </a:t>
            </a:r>
            <a:r>
              <a:rPr lang="en-US" sz="1200" kern="1200" dirty="0" err="1" smtClean="0">
                <a:solidFill>
                  <a:schemeClr val="tx1"/>
                </a:solidFill>
                <a:effectLst/>
                <a:latin typeface="+mn-lt"/>
                <a:ea typeface="+mn-ea"/>
                <a:cs typeface="+mn-cs"/>
              </a:rPr>
              <a:t>ChangeLab</a:t>
            </a:r>
            <a:r>
              <a:rPr lang="en-US" sz="1200" kern="1200" dirty="0" smtClean="0">
                <a:solidFill>
                  <a:schemeClr val="tx1"/>
                </a:solidFill>
                <a:effectLst/>
                <a:latin typeface="+mn-lt"/>
                <a:ea typeface="+mn-ea"/>
                <a:cs typeface="+mn-cs"/>
              </a:rPr>
              <a:t> Solutions for teams as part of this project</a:t>
            </a:r>
          </a:p>
          <a:p>
            <a:pPr lvl="1"/>
            <a:r>
              <a:rPr lang="en-US" sz="1200" kern="1200" dirty="0" smtClean="0">
                <a:solidFill>
                  <a:schemeClr val="tx1"/>
                </a:solidFill>
                <a:effectLst/>
                <a:latin typeface="+mn-lt"/>
                <a:ea typeface="+mn-ea"/>
                <a:cs typeface="+mn-cs"/>
              </a:rPr>
              <a:t>The compendium of research and technical assistance memos is a treasure trove of resources. It will be posted to the website in February but I don’t know if Front End will have it done in time for the conference. Maybe you could show the TA chart (and perhaps a sample memo?) so that the audience has a clear idea this resource. We can discuss.</a:t>
            </a:r>
          </a:p>
          <a:p>
            <a:pPr lvl="0"/>
            <a:r>
              <a:rPr lang="en-US" sz="1200" kern="1200" dirty="0" smtClean="0">
                <a:solidFill>
                  <a:schemeClr val="tx1"/>
                </a:solidFill>
                <a:effectLst/>
                <a:latin typeface="+mn-lt"/>
                <a:ea typeface="+mn-ea"/>
                <a:cs typeface="+mn-cs"/>
              </a:rPr>
              <a:t>Resources posted on the website are a sub-set of the total resources shared with the group. The full Resource Directory is saved as a PDF document on the website- it has clickable links to all of the resources. (Side note- Kiyah and I just finished updating the directory. I will be posting an updated version on the site this week. It would be worth sharing with the audience as well.)</a:t>
            </a:r>
          </a:p>
          <a:p>
            <a:r>
              <a:rPr lang="en-US" sz="1200" kern="1200" dirty="0" smtClean="0">
                <a:solidFill>
                  <a:schemeClr val="tx1"/>
                </a:solidFill>
                <a:effectLst/>
                <a:latin typeface="+mn-lt"/>
                <a:ea typeface="+mn-ea"/>
                <a:cs typeface="+mn-cs"/>
              </a:rPr>
              <a:t>We will be creating a Lessons Learned document related to the implementation model- which is likely of interest to our fellow conveners/facilitators who spend a lot of time trying to design models that low time burden on participants yet high impact on their work. Will be sharing this with the field in February on the website</a:t>
            </a: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EC1D9-F256-4FDD-816D-A3AD823037DC}" type="slidenum">
              <a:rPr lang="en-US" smtClean="0"/>
              <a:pPr/>
              <a:t>46</a:t>
            </a:fld>
            <a:endParaRPr lang="en-US"/>
          </a:p>
        </p:txBody>
      </p:sp>
    </p:spTree>
    <p:extLst>
      <p:ext uri="{BB962C8B-B14F-4D97-AF65-F5344CB8AC3E}">
        <p14:creationId xmlns:p14="http://schemas.microsoft.com/office/powerpoint/2010/main" val="150373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EC1D9-F256-4FDD-816D-A3AD823037DC}" type="slidenum">
              <a:rPr lang="en-US" smtClean="0"/>
              <a:pPr/>
              <a:t>47</a:t>
            </a:fld>
            <a:endParaRPr lang="en-US"/>
          </a:p>
        </p:txBody>
      </p:sp>
    </p:spTree>
    <p:extLst>
      <p:ext uri="{BB962C8B-B14F-4D97-AF65-F5344CB8AC3E}">
        <p14:creationId xmlns:p14="http://schemas.microsoft.com/office/powerpoint/2010/main" val="163269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smtClean="0">
              <a:ea typeface="+mn-ea"/>
            </a:endParaRPr>
          </a:p>
          <a:p>
            <a:pPr eaLnBrk="1" fontAlgn="auto" hangingPunct="1">
              <a:spcBef>
                <a:spcPts val="0"/>
              </a:spcBef>
              <a:spcAft>
                <a:spcPts val="0"/>
              </a:spcAft>
              <a:defRPr/>
            </a:pPr>
            <a:r>
              <a:rPr lang="en-US" dirty="0" smtClean="0">
                <a:ea typeface="+mn-ea"/>
              </a:rPr>
              <a:t>    The Innovation Network is the tier focused on creating. Within the Innovation Network multiple Collaborative Innovation Networks (</a:t>
            </a:r>
            <a:r>
              <a:rPr lang="en-US" dirty="0" err="1" smtClean="0">
                <a:ea typeface="+mn-ea"/>
              </a:rPr>
              <a:t>CoINs</a:t>
            </a:r>
            <a:r>
              <a:rPr lang="en-US" dirty="0" smtClean="0">
                <a:ea typeface="+mn-ea"/>
              </a:rPr>
              <a:t>) are formed, each with its own topic. </a:t>
            </a:r>
            <a:r>
              <a:rPr lang="en-US" dirty="0" err="1" smtClean="0">
                <a:ea typeface="+mn-ea"/>
              </a:rPr>
              <a:t>CoINs</a:t>
            </a:r>
            <a:r>
              <a:rPr lang="en-US" dirty="0" smtClean="0">
                <a:ea typeface="+mn-ea"/>
              </a:rPr>
              <a:t> are formal networks that convene self-motivated leaders and change catalysts, who work together to create and test early versions of strategies to address the upstream determinants of health. </a:t>
            </a:r>
            <a:r>
              <a:rPr lang="en-US" dirty="0" err="1" smtClean="0">
                <a:ea typeface="+mn-ea"/>
              </a:rPr>
              <a:t>CoIN</a:t>
            </a:r>
            <a:r>
              <a:rPr lang="en-US" dirty="0" smtClean="0">
                <a:ea typeface="+mn-ea"/>
              </a:rPr>
              <a:t> members are provided with technical support and coaching from MHCU staff and faculty. Early stage prototypes developed in the Innovation Network are refined and tested more broadly in the Improvement Network.</a:t>
            </a:r>
          </a:p>
          <a:p>
            <a:pPr eaLnBrk="1" fontAlgn="auto" hangingPunct="1">
              <a:spcBef>
                <a:spcPts val="0"/>
              </a:spcBef>
              <a:spcAft>
                <a:spcPts val="0"/>
              </a:spcAft>
              <a:defRPr/>
            </a:pPr>
            <a:r>
              <a:rPr lang="en-US" dirty="0" smtClean="0">
                <a:ea typeface="+mn-ea"/>
              </a:rPr>
              <a:t>    The Improvement Network is the tier focused on testing. The Improvement Network is a formal network whose members agree to test strategies developed in the Innovation Network and share data with MHCU to further refine strategies. This active network of learners receives technical support and coaching from MHCU staff and faculty. Strategies that seem promising and ready for broad testing and adoption in the field are shared via MHCU’s Inspiration Network.</a:t>
            </a:r>
          </a:p>
          <a:p>
            <a:pPr eaLnBrk="1" fontAlgn="auto" hangingPunct="1">
              <a:spcBef>
                <a:spcPts val="0"/>
              </a:spcBef>
              <a:spcAft>
                <a:spcPts val="0"/>
              </a:spcAft>
              <a:defRPr/>
            </a:pPr>
            <a:r>
              <a:rPr lang="en-US" dirty="0" smtClean="0">
                <a:ea typeface="+mn-ea"/>
              </a:rPr>
              <a:t>    The Inspiration Network is the tier focused on disseminating. The Inspiration Network is an informal network of health care providers and other stakeholders interested in learning about, adapting and adopting promising population health strategies that work to address the upstream determinants of health. Inspiration Network members are those who participate in the MHCU website and/or follow MHCU on social media platforms, engaging with others in virtual learning and sharing. </a:t>
            </a:r>
          </a:p>
          <a:p>
            <a:pPr eaLnBrk="1" fontAlgn="auto" hangingPunct="1">
              <a:spcBef>
                <a:spcPts val="0"/>
              </a:spcBef>
              <a:spcAft>
                <a:spcPts val="0"/>
              </a:spcAft>
              <a:defRPr/>
            </a:pPr>
            <a:endParaRPr lang="en-US" dirty="0">
              <a:ea typeface="+mn-ea"/>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Century Gothic" charset="0"/>
                <a:ea typeface="Arial" charset="0"/>
                <a:cs typeface="Arial" charset="0"/>
              </a:defRPr>
            </a:lvl1pPr>
            <a:lvl2pPr marL="742950" indent="-285750" defTabSz="923925" eaLnBrk="0" hangingPunct="0">
              <a:defRPr>
                <a:solidFill>
                  <a:schemeClr val="tx1"/>
                </a:solidFill>
                <a:latin typeface="Century Gothic" charset="0"/>
                <a:ea typeface="Arial" charset="0"/>
                <a:cs typeface="Arial" charset="0"/>
              </a:defRPr>
            </a:lvl2pPr>
            <a:lvl3pPr marL="1143000" indent="-228600" defTabSz="923925" eaLnBrk="0" hangingPunct="0">
              <a:defRPr>
                <a:solidFill>
                  <a:schemeClr val="tx1"/>
                </a:solidFill>
                <a:latin typeface="Century Gothic" charset="0"/>
                <a:ea typeface="Arial" charset="0"/>
                <a:cs typeface="Arial" charset="0"/>
              </a:defRPr>
            </a:lvl3pPr>
            <a:lvl4pPr marL="1600200" indent="-228600" defTabSz="923925" eaLnBrk="0" hangingPunct="0">
              <a:defRPr>
                <a:solidFill>
                  <a:schemeClr val="tx1"/>
                </a:solidFill>
                <a:latin typeface="Century Gothic" charset="0"/>
                <a:ea typeface="Arial" charset="0"/>
                <a:cs typeface="Arial" charset="0"/>
              </a:defRPr>
            </a:lvl4pPr>
            <a:lvl5pPr marL="2057400" indent="-228600" defTabSz="923925" eaLnBrk="0" hangingPunct="0">
              <a:defRPr>
                <a:solidFill>
                  <a:schemeClr val="tx1"/>
                </a:solidFill>
                <a:latin typeface="Century Gothic" charset="0"/>
                <a:ea typeface="Arial" charset="0"/>
                <a:cs typeface="Arial" charset="0"/>
              </a:defRPr>
            </a:lvl5pPr>
            <a:lvl6pPr marL="2514600" indent="-228600" defTabSz="923925"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defTabSz="923925"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defTabSz="923925"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defTabSz="923925"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453EF19C-0D92-AE4D-9105-7BD9598759DE}" type="slidenum">
              <a:rPr lang="en-US" altLang="en-US">
                <a:solidFill>
                  <a:srgbClr val="000000"/>
                </a:solidFill>
                <a:latin typeface="Arial" charset="0"/>
              </a:rPr>
              <a:pPr eaLnBrk="1" hangingPunct="1"/>
              <a:t>4</a:t>
            </a:fld>
            <a:endParaRPr lang="en-US" altLang="en-US">
              <a:solidFill>
                <a:srgbClr val="000000"/>
              </a:solidFill>
              <a:latin typeface="Arial" charset="0"/>
            </a:endParaRPr>
          </a:p>
        </p:txBody>
      </p:sp>
    </p:spTree>
    <p:extLst>
      <p:ext uri="{BB962C8B-B14F-4D97-AF65-F5344CB8AC3E}">
        <p14:creationId xmlns:p14="http://schemas.microsoft.com/office/powerpoint/2010/main" val="4145218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EC1D9-F256-4FDD-816D-A3AD823037DC}" type="slidenum">
              <a:rPr lang="en-US" smtClean="0"/>
              <a:pPr/>
              <a:t>48</a:t>
            </a:fld>
            <a:endParaRPr lang="en-US"/>
          </a:p>
        </p:txBody>
      </p:sp>
    </p:spTree>
    <p:extLst>
      <p:ext uri="{BB962C8B-B14F-4D97-AF65-F5344CB8AC3E}">
        <p14:creationId xmlns:p14="http://schemas.microsoft.com/office/powerpoint/2010/main" val="1333241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EC1D9-F256-4FDD-816D-A3AD823037DC}" type="slidenum">
              <a:rPr lang="en-US" smtClean="0"/>
              <a:pPr/>
              <a:t>49</a:t>
            </a:fld>
            <a:endParaRPr lang="en-US"/>
          </a:p>
        </p:txBody>
      </p:sp>
    </p:spTree>
    <p:extLst>
      <p:ext uri="{BB962C8B-B14F-4D97-AF65-F5344CB8AC3E}">
        <p14:creationId xmlns:p14="http://schemas.microsoft.com/office/powerpoint/2010/main" val="122121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remember to thank the experts and our community partners willing to engage in this experiment with us</a:t>
            </a:r>
            <a:endParaRPr lang="en-US" dirty="0"/>
          </a:p>
        </p:txBody>
      </p:sp>
      <p:sp>
        <p:nvSpPr>
          <p:cNvPr id="4" name="Slide Number Placeholder 3"/>
          <p:cNvSpPr>
            <a:spLocks noGrp="1"/>
          </p:cNvSpPr>
          <p:nvPr>
            <p:ph type="sldNum" sz="quarter" idx="10"/>
          </p:nvPr>
        </p:nvSpPr>
        <p:spPr/>
        <p:txBody>
          <a:bodyPr/>
          <a:lstStyle/>
          <a:p>
            <a:fld id="{7CBEC1D9-F256-4FDD-816D-A3AD823037DC}" type="slidenum">
              <a:rPr lang="en-US" smtClean="0"/>
              <a:pPr/>
              <a:t>5</a:t>
            </a:fld>
            <a:endParaRPr lang="en-US"/>
          </a:p>
        </p:txBody>
      </p:sp>
    </p:spTree>
    <p:extLst>
      <p:ext uri="{BB962C8B-B14F-4D97-AF65-F5344CB8AC3E}">
        <p14:creationId xmlns:p14="http://schemas.microsoft.com/office/powerpoint/2010/main" val="24342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dirty="0">
              <a:ea typeface="+mn-ea"/>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a:solidFill>
                  <a:schemeClr val="tx1"/>
                </a:solidFill>
                <a:latin typeface="Century Gothic" charset="0"/>
                <a:ea typeface="Arial" charset="0"/>
                <a:cs typeface="Arial" charset="0"/>
              </a:defRPr>
            </a:lvl1pPr>
            <a:lvl2pPr marL="742950" indent="-285750" defTabSz="923925" eaLnBrk="0" hangingPunct="0">
              <a:defRPr>
                <a:solidFill>
                  <a:schemeClr val="tx1"/>
                </a:solidFill>
                <a:latin typeface="Century Gothic" charset="0"/>
                <a:ea typeface="Arial" charset="0"/>
                <a:cs typeface="Arial" charset="0"/>
              </a:defRPr>
            </a:lvl2pPr>
            <a:lvl3pPr marL="1143000" indent="-228600" defTabSz="923925" eaLnBrk="0" hangingPunct="0">
              <a:defRPr>
                <a:solidFill>
                  <a:schemeClr val="tx1"/>
                </a:solidFill>
                <a:latin typeface="Century Gothic" charset="0"/>
                <a:ea typeface="Arial" charset="0"/>
                <a:cs typeface="Arial" charset="0"/>
              </a:defRPr>
            </a:lvl3pPr>
            <a:lvl4pPr marL="1600200" indent="-228600" defTabSz="923925" eaLnBrk="0" hangingPunct="0">
              <a:defRPr>
                <a:solidFill>
                  <a:schemeClr val="tx1"/>
                </a:solidFill>
                <a:latin typeface="Century Gothic" charset="0"/>
                <a:ea typeface="Arial" charset="0"/>
                <a:cs typeface="Arial" charset="0"/>
              </a:defRPr>
            </a:lvl4pPr>
            <a:lvl5pPr marL="2057400" indent="-228600" defTabSz="923925" eaLnBrk="0" hangingPunct="0">
              <a:defRPr>
                <a:solidFill>
                  <a:schemeClr val="tx1"/>
                </a:solidFill>
                <a:latin typeface="Century Gothic" charset="0"/>
                <a:ea typeface="Arial" charset="0"/>
                <a:cs typeface="Arial" charset="0"/>
              </a:defRPr>
            </a:lvl5pPr>
            <a:lvl6pPr marL="2514600" indent="-228600" defTabSz="923925" eaLnBrk="0" fontAlgn="base" hangingPunct="0">
              <a:spcBef>
                <a:spcPct val="0"/>
              </a:spcBef>
              <a:spcAft>
                <a:spcPct val="0"/>
              </a:spcAft>
              <a:defRPr>
                <a:solidFill>
                  <a:schemeClr val="tx1"/>
                </a:solidFill>
                <a:latin typeface="Century Gothic" charset="0"/>
                <a:ea typeface="Arial" charset="0"/>
                <a:cs typeface="Arial" charset="0"/>
              </a:defRPr>
            </a:lvl6pPr>
            <a:lvl7pPr marL="2971800" indent="-228600" defTabSz="923925" eaLnBrk="0" fontAlgn="base" hangingPunct="0">
              <a:spcBef>
                <a:spcPct val="0"/>
              </a:spcBef>
              <a:spcAft>
                <a:spcPct val="0"/>
              </a:spcAft>
              <a:defRPr>
                <a:solidFill>
                  <a:schemeClr val="tx1"/>
                </a:solidFill>
                <a:latin typeface="Century Gothic" charset="0"/>
                <a:ea typeface="Arial" charset="0"/>
                <a:cs typeface="Arial" charset="0"/>
              </a:defRPr>
            </a:lvl7pPr>
            <a:lvl8pPr marL="3429000" indent="-228600" defTabSz="923925" eaLnBrk="0" fontAlgn="base" hangingPunct="0">
              <a:spcBef>
                <a:spcPct val="0"/>
              </a:spcBef>
              <a:spcAft>
                <a:spcPct val="0"/>
              </a:spcAft>
              <a:defRPr>
                <a:solidFill>
                  <a:schemeClr val="tx1"/>
                </a:solidFill>
                <a:latin typeface="Century Gothic" charset="0"/>
                <a:ea typeface="Arial" charset="0"/>
                <a:cs typeface="Arial" charset="0"/>
              </a:defRPr>
            </a:lvl8pPr>
            <a:lvl9pPr marL="3886200" indent="-228600" defTabSz="923925" eaLnBrk="0" fontAlgn="base" hangingPunct="0">
              <a:spcBef>
                <a:spcPct val="0"/>
              </a:spcBef>
              <a:spcAft>
                <a:spcPct val="0"/>
              </a:spcAft>
              <a:defRPr>
                <a:solidFill>
                  <a:schemeClr val="tx1"/>
                </a:solidFill>
                <a:latin typeface="Century Gothic" charset="0"/>
                <a:ea typeface="Arial" charset="0"/>
                <a:cs typeface="Arial" charset="0"/>
              </a:defRPr>
            </a:lvl9pPr>
          </a:lstStyle>
          <a:p>
            <a:pPr eaLnBrk="1" hangingPunct="1"/>
            <a:fld id="{453EF19C-0D92-AE4D-9105-7BD9598759DE}" type="slidenum">
              <a:rPr lang="en-US" altLang="en-US">
                <a:solidFill>
                  <a:srgbClr val="000000"/>
                </a:solidFill>
                <a:latin typeface="Arial" charset="0"/>
              </a:rPr>
              <a:pPr eaLnBrk="1" hangingPunct="1"/>
              <a:t>6</a:t>
            </a:fld>
            <a:endParaRPr lang="en-US" altLang="en-US">
              <a:solidFill>
                <a:srgbClr val="000000"/>
              </a:solidFill>
              <a:latin typeface="Arial" charset="0"/>
            </a:endParaRPr>
          </a:p>
        </p:txBody>
      </p:sp>
    </p:spTree>
    <p:extLst>
      <p:ext uri="{BB962C8B-B14F-4D97-AF65-F5344CB8AC3E}">
        <p14:creationId xmlns:p14="http://schemas.microsoft.com/office/powerpoint/2010/main" val="92549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team includes a health care organization plus an entity from at least one other sector (e.g., public health, education, social service, government). Preference was given to teams that include a hospital, health system or community health center as the health care partner. Beyond this, there were no preferences for team composition (number of members per team, sectors represented, etc.).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criteria also included the following: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Teams have already completed preliminary planning and needs assessments and have a definite interest in addressing social determinants (aka root causes) of asthma on a community-wide scale via organizational or public policy strategies. (Note: In the public policy realm the focus will be on local, regional and/or state policy. Federal policy is beyond the scope of this learning lab.) </a:t>
            </a:r>
          </a:p>
          <a:p>
            <a:r>
              <a:rPr lang="en-US" sz="1200" kern="1200" dirty="0" smtClean="0">
                <a:solidFill>
                  <a:schemeClr val="tx1"/>
                </a:solidFill>
                <a:effectLst/>
                <a:latin typeface="+mn-lt"/>
                <a:ea typeface="+mn-ea"/>
                <a:cs typeface="+mn-cs"/>
              </a:rPr>
              <a:t>~ Teams are ready for action! Work within this Policy Learning Lab will be based on </a:t>
            </a:r>
            <a:r>
              <a:rPr lang="en-US" sz="1200" kern="1200" dirty="0" err="1" smtClean="0">
                <a:solidFill>
                  <a:schemeClr val="tx1"/>
                </a:solidFill>
                <a:effectLst/>
                <a:latin typeface="+mn-lt"/>
                <a:ea typeface="+mn-ea"/>
                <a:cs typeface="+mn-cs"/>
              </a:rPr>
              <a:t>ChangeLab</a:t>
            </a:r>
            <a:r>
              <a:rPr lang="en-US" sz="1200" kern="1200" dirty="0" smtClean="0">
                <a:solidFill>
                  <a:schemeClr val="tx1"/>
                </a:solidFill>
                <a:effectLst/>
                <a:latin typeface="+mn-lt"/>
                <a:ea typeface="+mn-ea"/>
                <a:cs typeface="+mn-cs"/>
              </a:rPr>
              <a:t> Solutions' five step policy development process, with a focus on providing expert and consult related to Step #2 (Strategize Solutions) and Step #3 (Create Tools). Teams selected for participation were ready for action in these two areas. </a:t>
            </a:r>
          </a:p>
          <a:p>
            <a:r>
              <a:rPr lang="en-US" sz="1200" kern="1200" dirty="0" smtClean="0">
                <a:solidFill>
                  <a:schemeClr val="tx1"/>
                </a:solidFill>
                <a:effectLst/>
                <a:latin typeface="+mn-lt"/>
                <a:ea typeface="+mn-ea"/>
                <a:cs typeface="+mn-cs"/>
              </a:rPr>
              <a:t>~ Teams are prepared for active participation- maximizing the opportunity by taking part in all three virtual meetings, and by leveraging the experience and expertise of learning lab members, staff from </a:t>
            </a:r>
            <a:r>
              <a:rPr lang="en-US" sz="1200" kern="1200" dirty="0" err="1" smtClean="0">
                <a:solidFill>
                  <a:schemeClr val="tx1"/>
                </a:solidFill>
                <a:effectLst/>
                <a:latin typeface="+mn-lt"/>
                <a:ea typeface="+mn-ea"/>
                <a:cs typeface="+mn-cs"/>
              </a:rPr>
              <a:t>ChangeLab</a:t>
            </a:r>
            <a:r>
              <a:rPr lang="en-US" sz="1200" kern="1200" dirty="0" smtClean="0">
                <a:solidFill>
                  <a:schemeClr val="tx1"/>
                </a:solidFill>
                <a:effectLst/>
                <a:latin typeface="+mn-lt"/>
                <a:ea typeface="+mn-ea"/>
                <a:cs typeface="+mn-cs"/>
              </a:rPr>
              <a:t> Solutions and Moving Health Care Upstream, and other experts from around the country, both during and between virtual meetings.</a:t>
            </a:r>
          </a:p>
        </p:txBody>
      </p:sp>
      <p:sp>
        <p:nvSpPr>
          <p:cNvPr id="4" name="Slide Number Placeholder 3"/>
          <p:cNvSpPr>
            <a:spLocks noGrp="1"/>
          </p:cNvSpPr>
          <p:nvPr>
            <p:ph type="sldNum" sz="quarter" idx="10"/>
          </p:nvPr>
        </p:nvSpPr>
        <p:spPr/>
        <p:txBody>
          <a:bodyPr/>
          <a:lstStyle/>
          <a:p>
            <a:fld id="{7CBEC1D9-F256-4FDD-816D-A3AD823037DC}" type="slidenum">
              <a:rPr lang="en-US" smtClean="0"/>
              <a:pPr/>
              <a:t>15</a:t>
            </a:fld>
            <a:endParaRPr lang="en-US"/>
          </a:p>
        </p:txBody>
      </p:sp>
    </p:spTree>
    <p:extLst>
      <p:ext uri="{BB962C8B-B14F-4D97-AF65-F5344CB8AC3E}">
        <p14:creationId xmlns:p14="http://schemas.microsoft.com/office/powerpoint/2010/main" val="105560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16</a:t>
            </a:fld>
            <a:endParaRPr lang="en-US"/>
          </a:p>
        </p:txBody>
      </p:sp>
    </p:spTree>
    <p:extLst>
      <p:ext uri="{BB962C8B-B14F-4D97-AF65-F5344CB8AC3E}">
        <p14:creationId xmlns:p14="http://schemas.microsoft.com/office/powerpoint/2010/main" val="3530871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 or staff</a:t>
            </a:r>
            <a:endParaRPr lang="en-US" dirty="0"/>
          </a:p>
        </p:txBody>
      </p:sp>
      <p:sp>
        <p:nvSpPr>
          <p:cNvPr id="4" name="Slide Number Placeholder 3"/>
          <p:cNvSpPr>
            <a:spLocks noGrp="1"/>
          </p:cNvSpPr>
          <p:nvPr>
            <p:ph type="sldNum" sz="quarter" idx="10"/>
          </p:nvPr>
        </p:nvSpPr>
        <p:spPr/>
        <p:txBody>
          <a:bodyPr/>
          <a:lstStyle/>
          <a:p>
            <a:fld id="{A5359D8E-2A04-7648-BB99-EC53D2571000}" type="slidenum">
              <a:rPr lang="en-US" smtClean="0"/>
              <a:t>17</a:t>
            </a:fld>
            <a:endParaRPr lang="en-US"/>
          </a:p>
        </p:txBody>
      </p:sp>
    </p:spTree>
    <p:extLst>
      <p:ext uri="{BB962C8B-B14F-4D97-AF65-F5344CB8AC3E}">
        <p14:creationId xmlns:p14="http://schemas.microsoft.com/office/powerpoint/2010/main" val="412967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76C35A-5A41-4BEE-8DB1-45472DC814A4}"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9FBC7-FA66-4852-BBCE-ADD53370A69B}"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9CCB85-4430-41D9-8C39-5200F8CBCDD1}"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l">
              <a:defRPr>
                <a:solidFill>
                  <a:srgbClr val="0081C6"/>
                </a:solidFill>
                <a:latin typeface="Arial Rounded MT Bold" panose="020F070403050403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685800" y="3886200"/>
            <a:ext cx="7772400" cy="1752600"/>
          </a:xfrm>
        </p:spPr>
        <p:txBody>
          <a:bodyPr>
            <a:normAutofit/>
          </a:bodyPr>
          <a:lstStyle>
            <a:lvl1pPr marL="0" indent="0" algn="l">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C81DD07-A829-4772-B1D5-B3FC2A73CBB0}" type="datetimeFigureOut">
              <a:rPr lang="en-US" smtClean="0"/>
              <a:t>1/30/2018</a:t>
            </a:fld>
            <a:endParaRPr lang="en-US"/>
          </a:p>
        </p:txBody>
      </p:sp>
      <p:cxnSp>
        <p:nvCxnSpPr>
          <p:cNvPr id="8" name="Straight Connector 7"/>
          <p:cNvCxnSpPr/>
          <p:nvPr userDrawn="1"/>
        </p:nvCxnSpPr>
        <p:spPr>
          <a:xfrm>
            <a:off x="685800" y="3733800"/>
            <a:ext cx="7772400" cy="0"/>
          </a:xfrm>
          <a:prstGeom prst="line">
            <a:avLst/>
          </a:prstGeom>
          <a:ln w="50800" cap="rnd">
            <a:solidFill>
              <a:srgbClr val="7AC1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63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sz="2600">
                <a:solidFill>
                  <a:srgbClr val="0081C6"/>
                </a:solidFill>
                <a:latin typeface="+mn-lt"/>
              </a:defRPr>
            </a:lvl1pPr>
            <a:lvl2pPr marL="285750" indent="-285750">
              <a:buFont typeface="Arial" panose="020B0604020202020204" pitchFamily="34" charset="0"/>
              <a:buChar char="•"/>
              <a:defRPr sz="2200">
                <a:solidFill>
                  <a:schemeClr val="tx1"/>
                </a:solidFill>
                <a:latin typeface="+mn-lt"/>
              </a:defRPr>
            </a:lvl2pPr>
            <a:lvl3pPr marL="685800" indent="-228600">
              <a:buFont typeface="Arial" panose="020B0604020202020204" pitchFamily="34" charset="0"/>
              <a:buChar char="̶"/>
              <a:defRPr sz="2000">
                <a:solidFill>
                  <a:schemeClr val="tx1"/>
                </a:solidFill>
                <a:latin typeface="+mn-lt"/>
              </a:defRPr>
            </a:lvl3pPr>
            <a:lvl4pPr marL="1143000" indent="-228600">
              <a:buFont typeface="Arial" panose="020B0604020202020204" pitchFamily="34" charset="0"/>
              <a:buChar char="•"/>
              <a:defRPr sz="1800">
                <a:solidFill>
                  <a:schemeClr val="tx1"/>
                </a:solidFill>
                <a:latin typeface="+mn-lt"/>
              </a:defRPr>
            </a:lvl4pPr>
            <a:lvl5pPr marL="1600200" indent="-228600">
              <a:defRPr sz="1800">
                <a:solidFill>
                  <a:schemeClr val="tx1"/>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C81DD07-A829-4772-B1D5-B3FC2A73CBB0}" type="datetimeFigureOut">
              <a:rPr lang="en-US" smtClean="0"/>
              <a:t>1/30/2018</a:t>
            </a:fld>
            <a:endParaRPr lang="en-US"/>
          </a:p>
        </p:txBody>
      </p:sp>
      <p:sp>
        <p:nvSpPr>
          <p:cNvPr id="7" name="Slide Number Placeholder 5"/>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5BA52-34B7-4D64-BEB8-D26A8238717E}" type="slidenum">
              <a:rPr lang="en-US" smtClean="0"/>
              <a:pPr/>
              <a:t>‹#›</a:t>
            </a:fld>
            <a:endParaRPr lang="en-US"/>
          </a:p>
        </p:txBody>
      </p:sp>
      <p:sp>
        <p:nvSpPr>
          <p:cNvPr id="8" name="Title 1"/>
          <p:cNvSpPr>
            <a:spLocks noGrp="1"/>
          </p:cNvSpPr>
          <p:nvPr>
            <p:ph type="title"/>
          </p:nvPr>
        </p:nvSpPr>
        <p:spPr>
          <a:xfrm>
            <a:off x="457200" y="457200"/>
            <a:ext cx="8229600" cy="655638"/>
          </a:xfrm>
        </p:spPr>
        <p:txBody>
          <a:bodyPr>
            <a:normAutofit/>
          </a:bodyPr>
          <a:lstStyle>
            <a:lvl1pPr algn="l">
              <a:defRPr sz="3600">
                <a:solidFill>
                  <a:srgbClr val="0081C6"/>
                </a:solidFill>
                <a:latin typeface="Arial Rounded MT Bold" panose="020F0704030504030204" pitchFamily="34" charset="0"/>
              </a:defRPr>
            </a:lvl1pPr>
          </a:lstStyle>
          <a:p>
            <a:r>
              <a:rPr lang="en-US" dirty="0" smtClean="0"/>
              <a:t>Click to edit Master title style</a:t>
            </a:r>
            <a:endParaRPr lang="en-US" dirty="0"/>
          </a:p>
        </p:txBody>
      </p:sp>
      <p:cxnSp>
        <p:nvCxnSpPr>
          <p:cNvPr id="9" name="Straight Connector 8"/>
          <p:cNvCxnSpPr/>
          <p:nvPr userDrawn="1"/>
        </p:nvCxnSpPr>
        <p:spPr>
          <a:xfrm>
            <a:off x="457200" y="1219200"/>
            <a:ext cx="8229600" cy="0"/>
          </a:xfrm>
          <a:prstGeom prst="line">
            <a:avLst/>
          </a:prstGeom>
          <a:ln w="50800" cap="rnd">
            <a:solidFill>
              <a:srgbClr val="7AC1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544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81C6"/>
                </a:solidFill>
                <a:latin typeface="Arial Rounded MT Bold" panose="020F070403050403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81DD07-A829-4772-B1D5-B3FC2A73CBB0}" type="datetimeFigureOut">
              <a:rPr lang="en-US" smtClean="0"/>
              <a:t>1/30/2018</a:t>
            </a:fld>
            <a:endParaRPr lang="en-US"/>
          </a:p>
        </p:txBody>
      </p:sp>
    </p:spTree>
    <p:extLst>
      <p:ext uri="{BB962C8B-B14F-4D97-AF65-F5344CB8AC3E}">
        <p14:creationId xmlns:p14="http://schemas.microsoft.com/office/powerpoint/2010/main" val="390623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81DD07-A829-4772-B1D5-B3FC2A73CBB0}" type="datetimeFigureOut">
              <a:rPr lang="en-US" smtClean="0"/>
              <a:t>1/30/2018</a:t>
            </a:fld>
            <a:endParaRPr lang="en-US"/>
          </a:p>
        </p:txBody>
      </p:sp>
      <p:sp>
        <p:nvSpPr>
          <p:cNvPr id="8" name="Slide Number Placeholder 5"/>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5BA52-34B7-4D64-BEB8-D26A8238717E}" type="slidenum">
              <a:rPr lang="en-US" smtClean="0"/>
              <a:pPr/>
              <a:t>‹#›</a:t>
            </a:fld>
            <a:endParaRPr lang="en-US"/>
          </a:p>
        </p:txBody>
      </p:sp>
      <p:sp>
        <p:nvSpPr>
          <p:cNvPr id="9" name="Title 1"/>
          <p:cNvSpPr>
            <a:spLocks noGrp="1"/>
          </p:cNvSpPr>
          <p:nvPr>
            <p:ph type="title"/>
          </p:nvPr>
        </p:nvSpPr>
        <p:spPr>
          <a:xfrm>
            <a:off x="457200" y="457200"/>
            <a:ext cx="8229600" cy="655638"/>
          </a:xfrm>
        </p:spPr>
        <p:txBody>
          <a:bodyPr>
            <a:normAutofit/>
          </a:bodyPr>
          <a:lstStyle>
            <a:lvl1pPr algn="l">
              <a:defRPr sz="3600">
                <a:solidFill>
                  <a:srgbClr val="0081C6"/>
                </a:solidFill>
                <a:latin typeface="Arial Rounded MT Bold" panose="020F0704030504030204" pitchFamily="34" charset="0"/>
              </a:defRPr>
            </a:lvl1pPr>
          </a:lstStyle>
          <a:p>
            <a:r>
              <a:rPr lang="en-US" dirty="0" smtClean="0"/>
              <a:t>Click to edit Master title style</a:t>
            </a:r>
            <a:endParaRPr lang="en-US" dirty="0"/>
          </a:p>
        </p:txBody>
      </p:sp>
      <p:cxnSp>
        <p:nvCxnSpPr>
          <p:cNvPr id="10" name="Straight Connector 9"/>
          <p:cNvCxnSpPr/>
          <p:nvPr userDrawn="1"/>
        </p:nvCxnSpPr>
        <p:spPr>
          <a:xfrm>
            <a:off x="457200" y="1219200"/>
            <a:ext cx="8229600" cy="0"/>
          </a:xfrm>
          <a:prstGeom prst="line">
            <a:avLst/>
          </a:prstGeom>
          <a:ln w="50800" cap="rnd">
            <a:solidFill>
              <a:srgbClr val="7AC1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88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81DD07-A829-4772-B1D5-B3FC2A73CBB0}" type="datetimeFigureOut">
              <a:rPr lang="en-US" smtClean="0"/>
              <a:t>1/30/2018</a:t>
            </a:fld>
            <a:endParaRPr lang="en-US"/>
          </a:p>
        </p:txBody>
      </p:sp>
      <p:sp>
        <p:nvSpPr>
          <p:cNvPr id="10" name="Slide Number Placeholder 5"/>
          <p:cNvSpPr>
            <a:spLocks noGrp="1"/>
          </p:cNvSpPr>
          <p:nvPr>
            <p:ph type="sldNum" sz="quarter" idx="12"/>
          </p:nvPr>
        </p:nvSpPr>
        <p:spPr>
          <a:xfrm>
            <a:off x="3505200" y="6356350"/>
            <a:ext cx="2133600" cy="365125"/>
          </a:xfrm>
        </p:spPr>
        <p:txBody>
          <a:bodyPr/>
          <a:lstStyle>
            <a:lvl1pPr algn="ctr">
              <a:defRPr/>
            </a:lvl1pPr>
          </a:lstStyle>
          <a:p>
            <a:fld id="{7BD5BA52-34B7-4D64-BEB8-D26A8238717E}" type="slidenum">
              <a:rPr lang="en-US" smtClean="0"/>
              <a:pPr/>
              <a:t>‹#›</a:t>
            </a:fld>
            <a:endParaRPr lang="en-US"/>
          </a:p>
        </p:txBody>
      </p:sp>
      <p:sp>
        <p:nvSpPr>
          <p:cNvPr id="11" name="Title 1"/>
          <p:cNvSpPr>
            <a:spLocks noGrp="1"/>
          </p:cNvSpPr>
          <p:nvPr>
            <p:ph type="title"/>
          </p:nvPr>
        </p:nvSpPr>
        <p:spPr>
          <a:xfrm>
            <a:off x="457200" y="457200"/>
            <a:ext cx="8229600" cy="655638"/>
          </a:xfrm>
        </p:spPr>
        <p:txBody>
          <a:bodyPr>
            <a:normAutofit/>
          </a:bodyPr>
          <a:lstStyle>
            <a:lvl1pPr algn="l">
              <a:defRPr sz="3600">
                <a:solidFill>
                  <a:srgbClr val="0081C6"/>
                </a:solidFill>
                <a:latin typeface="Arial Rounded MT Bold" panose="020F0704030504030204" pitchFamily="34" charset="0"/>
              </a:defRPr>
            </a:lvl1pPr>
          </a:lstStyle>
          <a:p>
            <a:r>
              <a:rPr lang="en-US" dirty="0" smtClean="0"/>
              <a:t>Click to edit Master title style</a:t>
            </a:r>
            <a:endParaRPr lang="en-US" dirty="0"/>
          </a:p>
        </p:txBody>
      </p:sp>
      <p:cxnSp>
        <p:nvCxnSpPr>
          <p:cNvPr id="12" name="Straight Connector 11"/>
          <p:cNvCxnSpPr/>
          <p:nvPr userDrawn="1"/>
        </p:nvCxnSpPr>
        <p:spPr>
          <a:xfrm>
            <a:off x="457200" y="1219200"/>
            <a:ext cx="8229600" cy="0"/>
          </a:xfrm>
          <a:prstGeom prst="line">
            <a:avLst/>
          </a:prstGeom>
          <a:ln w="50800" cap="rnd">
            <a:solidFill>
              <a:srgbClr val="7AC1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913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81DD07-A829-4772-B1D5-B3FC2A73CBB0}" type="datetimeFigureOut">
              <a:rPr lang="en-US" smtClean="0"/>
              <a:t>1/30/2018</a:t>
            </a:fld>
            <a:endParaRPr lang="en-US"/>
          </a:p>
        </p:txBody>
      </p:sp>
      <p:sp>
        <p:nvSpPr>
          <p:cNvPr id="6" name="Slide Number Placeholder 5"/>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5BA52-34B7-4D64-BEB8-D26A8238717E}" type="slidenum">
              <a:rPr lang="en-US" smtClean="0"/>
              <a:pPr/>
              <a:t>‹#›</a:t>
            </a:fld>
            <a:endParaRPr lang="en-US"/>
          </a:p>
        </p:txBody>
      </p:sp>
      <p:sp>
        <p:nvSpPr>
          <p:cNvPr id="7" name="Title 1"/>
          <p:cNvSpPr>
            <a:spLocks noGrp="1"/>
          </p:cNvSpPr>
          <p:nvPr>
            <p:ph type="title"/>
          </p:nvPr>
        </p:nvSpPr>
        <p:spPr>
          <a:xfrm>
            <a:off x="457200" y="457200"/>
            <a:ext cx="8229600" cy="655638"/>
          </a:xfrm>
        </p:spPr>
        <p:txBody>
          <a:bodyPr>
            <a:normAutofit/>
          </a:bodyPr>
          <a:lstStyle>
            <a:lvl1pPr algn="l">
              <a:defRPr sz="3600">
                <a:solidFill>
                  <a:srgbClr val="0081C6"/>
                </a:solidFill>
                <a:latin typeface="Arial Rounded MT Bold" panose="020F0704030504030204" pitchFamily="34" charset="0"/>
              </a:defRPr>
            </a:lvl1pPr>
          </a:lstStyle>
          <a:p>
            <a:r>
              <a:rPr lang="en-US" dirty="0" smtClean="0"/>
              <a:t>Click to edit Master title style</a:t>
            </a:r>
            <a:endParaRPr lang="en-US" dirty="0"/>
          </a:p>
        </p:txBody>
      </p:sp>
      <p:cxnSp>
        <p:nvCxnSpPr>
          <p:cNvPr id="8" name="Straight Connector 7"/>
          <p:cNvCxnSpPr/>
          <p:nvPr userDrawn="1"/>
        </p:nvCxnSpPr>
        <p:spPr>
          <a:xfrm>
            <a:off x="457200" y="1219200"/>
            <a:ext cx="8229600" cy="0"/>
          </a:xfrm>
          <a:prstGeom prst="line">
            <a:avLst/>
          </a:prstGeom>
          <a:ln w="50800" cap="rnd">
            <a:solidFill>
              <a:srgbClr val="7AC1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52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1DD07-A829-4772-B1D5-B3FC2A73CBB0}" type="datetimeFigureOut">
              <a:rPr lang="en-US" smtClean="0"/>
              <a:t>1/30/2018</a:t>
            </a:fld>
            <a:endParaRPr lang="en-US"/>
          </a:p>
        </p:txBody>
      </p:sp>
      <p:sp>
        <p:nvSpPr>
          <p:cNvPr id="5" name="Slide Number Placeholder 5"/>
          <p:cNvSpPr txBox="1">
            <a:spLocks/>
          </p:cNvSpPr>
          <p:nvPr userDrawn="1"/>
        </p:nvSpPr>
        <p:spPr>
          <a:xfrm>
            <a:off x="3505200" y="635635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BD5BA52-34B7-4D64-BEB8-D26A8238717E}" type="slidenum">
              <a:rPr lang="en-US" smtClean="0"/>
              <a:pPr/>
              <a:t>‹#›</a:t>
            </a:fld>
            <a:endParaRPr lang="en-US"/>
          </a:p>
        </p:txBody>
      </p:sp>
    </p:spTree>
    <p:extLst>
      <p:ext uri="{BB962C8B-B14F-4D97-AF65-F5344CB8AC3E}">
        <p14:creationId xmlns:p14="http://schemas.microsoft.com/office/powerpoint/2010/main" val="62546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3C6DC-7551-4701-ABB4-C3024E6434B2}"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7B5A35-02CA-4D15-AFE6-24E438271D98}" type="datetime1">
              <a:rPr lang="en-US" smtClean="0"/>
              <a:pPr/>
              <a:t>1/30/2018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E8D7A-28C5-49E0-96DD-130E61318C53}" type="datetime1">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C98BFF-E5FF-4C00-8F54-D6DB15C49B53}" type="datetime1">
              <a:rPr lang="en-US" smtClean="0"/>
              <a:pPr/>
              <a:t>1/30/2018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13211-3BFF-419C-9E97-2812D6A8F8A2}" type="datetime1">
              <a:rPr lang="en-US" smtClean="0"/>
              <a:pPr/>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54A076-00CB-4597-BD1F-0769130AE102}" type="datetime1">
              <a:rPr lang="en-US" smtClean="0"/>
              <a:pPr/>
              <a:t>1/30/2018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353525-B453-4DDD-9519-FA66F059F0EF}" type="datetime1">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FEEB9-F702-4BBA-9F23-30D8CBF1D1E8}" type="datetime1">
              <a:rPr lang="en-US" smtClean="0"/>
              <a:pPr/>
              <a:t>1/30/2018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714E59-9087-4555-A005-4154019AC7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EFF6A-2F03-4273-8429-D4F6F25E5F4F}" type="datetime1">
              <a:rPr lang="en-US" smtClean="0"/>
              <a:pPr/>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714E59-9087-4555-A005-4154019AC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1DD07-A829-4772-B1D5-B3FC2A73CBB0}" type="datetimeFigureOut">
              <a:rPr lang="en-US" smtClean="0"/>
              <a:t>1/30/2018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5BA52-34B7-4D64-BEB8-D26A8238717E}" type="slidenum">
              <a:rPr lang="en-US" smtClean="0"/>
              <a:t>‹#›</a:t>
            </a:fld>
            <a:endParaRPr lang="en-US"/>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232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hyperlink" Target="http://www.movinghealthcareupstream.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movinghealthcareupstream.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hyperlink" Target="http://movinghealthcareupstream.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movinghealthcareupstream.or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2371482"/>
            <a:ext cx="9144000" cy="2057400"/>
          </a:xfrm>
        </p:spPr>
        <p:txBody>
          <a:bodyPr>
            <a:normAutofit fontScale="90000"/>
          </a:bodyPr>
          <a:lstStyle/>
          <a:p>
            <a:r>
              <a:rPr lang="en-US" sz="4300" dirty="0"/>
              <a:t>Achieving Sprints of Change within the Marathon of Health System Transformation: A Technical Assistance </a:t>
            </a:r>
            <a:r>
              <a:rPr lang="en-US" sz="4300" dirty="0" smtClean="0"/>
              <a:t>Model</a:t>
            </a:r>
            <a:r>
              <a:rPr lang="en-US" sz="2000" b="1" dirty="0" smtClean="0">
                <a:ea typeface="Calibri"/>
                <a:cs typeface="Times New Roman"/>
              </a:rPr>
              <a:t/>
            </a:r>
            <a:br>
              <a:rPr lang="en-US" sz="2000" b="1" dirty="0" smtClean="0">
                <a:ea typeface="Calibri"/>
                <a:cs typeface="Times New Roman"/>
              </a:rPr>
            </a:br>
            <a:r>
              <a:rPr lang="en-US" sz="2200" cap="small" dirty="0" smtClean="0"/>
              <a:t>February 2018</a:t>
            </a:r>
            <a:endParaRPr lang="en-US" sz="2200" b="1" dirty="0" smtClean="0"/>
          </a:p>
        </p:txBody>
      </p:sp>
      <p:sp>
        <p:nvSpPr>
          <p:cNvPr id="2052" name="Rectangle 3"/>
          <p:cNvSpPr>
            <a:spLocks noGrp="1" noChangeArrowheads="1"/>
          </p:cNvSpPr>
          <p:nvPr>
            <p:ph type="subTitle" idx="1"/>
          </p:nvPr>
        </p:nvSpPr>
        <p:spPr>
          <a:xfrm>
            <a:off x="2286000" y="4953000"/>
            <a:ext cx="5105400" cy="1295400"/>
          </a:xfrm>
        </p:spPr>
        <p:txBody>
          <a:bodyPr>
            <a:normAutofit fontScale="77500" lnSpcReduction="20000"/>
          </a:bodyPr>
          <a:lstStyle/>
          <a:p>
            <a:pPr eaLnBrk="1" hangingPunct="1">
              <a:lnSpc>
                <a:spcPct val="90000"/>
              </a:lnSpc>
              <a:buFont typeface="Wingdings" pitchFamily="2" charset="2"/>
              <a:buNone/>
            </a:pPr>
            <a:r>
              <a:rPr lang="en-US" sz="3500" dirty="0" smtClean="0">
                <a:solidFill>
                  <a:srgbClr val="002060"/>
                </a:solidFill>
              </a:rPr>
              <a:t>Allison Gertel-Rosenberg, MS</a:t>
            </a:r>
          </a:p>
          <a:p>
            <a:pPr eaLnBrk="1" hangingPunct="1">
              <a:lnSpc>
                <a:spcPct val="80000"/>
              </a:lnSpc>
              <a:buFont typeface="Wingdings" pitchFamily="2" charset="2"/>
              <a:buNone/>
            </a:pPr>
            <a:r>
              <a:rPr lang="en-US" sz="2100" dirty="0" smtClean="0">
                <a:solidFill>
                  <a:srgbClr val="002060"/>
                </a:solidFill>
              </a:rPr>
              <a:t>Nemours Children’s Health System</a:t>
            </a:r>
          </a:p>
          <a:p>
            <a:pPr eaLnBrk="1" hangingPunct="1">
              <a:lnSpc>
                <a:spcPct val="80000"/>
              </a:lnSpc>
              <a:buFont typeface="Wingdings" pitchFamily="2" charset="2"/>
              <a:buNone/>
            </a:pPr>
            <a:endParaRPr lang="en-US" sz="2100" dirty="0">
              <a:solidFill>
                <a:srgbClr val="002060"/>
              </a:solidFill>
            </a:endParaRPr>
          </a:p>
          <a:p>
            <a:pPr eaLnBrk="1" hangingPunct="1">
              <a:lnSpc>
                <a:spcPct val="80000"/>
              </a:lnSpc>
              <a:buFont typeface="Wingdings" pitchFamily="2" charset="2"/>
              <a:buNone/>
            </a:pPr>
            <a:r>
              <a:rPr lang="en-US" sz="3500" dirty="0" smtClean="0">
                <a:solidFill>
                  <a:srgbClr val="002060"/>
                </a:solidFill>
              </a:rPr>
              <a:t>Stephanie Walsh, MD</a:t>
            </a:r>
          </a:p>
          <a:p>
            <a:pPr eaLnBrk="1" hangingPunct="1">
              <a:lnSpc>
                <a:spcPct val="80000"/>
              </a:lnSpc>
              <a:buFont typeface="Wingdings" pitchFamily="2" charset="2"/>
              <a:buNone/>
            </a:pPr>
            <a:r>
              <a:rPr lang="en-US" sz="2100" dirty="0" smtClean="0">
                <a:solidFill>
                  <a:srgbClr val="002060"/>
                </a:solidFill>
              </a:rPr>
              <a:t>Children’s Healthcare of Atlanta</a:t>
            </a:r>
          </a:p>
          <a:p>
            <a:pPr algn="l" eaLnBrk="1" hangingPunct="1">
              <a:buFont typeface="Wingdings" pitchFamily="2" charset="2"/>
              <a:buNone/>
            </a:pPr>
            <a:endParaRPr lang="en-US" dirty="0" smtClean="0">
              <a:solidFill>
                <a:srgbClr val="00B0F0"/>
              </a:solidFill>
            </a:endParaRPr>
          </a:p>
        </p:txBody>
      </p:sp>
      <p:pic>
        <p:nvPicPr>
          <p:cNvPr id="5"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090" y="367809"/>
            <a:ext cx="3131820" cy="1430025"/>
          </a:xfrm>
          <a:prstGeom prst="rect">
            <a:avLst/>
          </a:prstGeom>
        </p:spPr>
      </p:pic>
      <p:pic>
        <p:nvPicPr>
          <p:cNvPr id="6" name="Picture 11" descr="D:\BRANDING-GRAPHIC STANDARDS - JUNE 17\NEM LOGOS\1___LOGOS with R mark\Nemours® RGB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609600"/>
            <a:ext cx="2104039" cy="706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126120\AppData\Local\Microsoft\Windows\Temporary Internet Files\Content.Outlook\RCBUUPIJ\CHOA_S4L_lockup_4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04800"/>
            <a:ext cx="274320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00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857250"/>
            <a:ext cx="7543800" cy="1028700"/>
          </a:xfrm>
        </p:spPr>
        <p:txBody>
          <a:bodyPr>
            <a:normAutofit/>
          </a:bodyPr>
          <a:lstStyle/>
          <a:p>
            <a:pPr algn="ctr"/>
            <a:r>
              <a:rPr lang="en-US" sz="3200" b="1" dirty="0">
                <a:solidFill>
                  <a:schemeClr val="accent1">
                    <a:lumMod val="75000"/>
                  </a:schemeClr>
                </a:solidFill>
                <a:latin typeface="+mn-lt"/>
              </a:rPr>
              <a:t>…with obstacles on the course.</a:t>
            </a:r>
          </a:p>
        </p:txBody>
      </p:sp>
      <p:pic>
        <p:nvPicPr>
          <p:cNvPr id="8" name="Picture 7" descr="Run Lake Tahoe: Auburn Trail 50K and Fitness in the Foot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744" y="1885950"/>
            <a:ext cx="5072513" cy="3804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930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chemeClr val="accent1">
                    <a:lumMod val="75000"/>
                  </a:schemeClr>
                </a:solidFill>
                <a:latin typeface="+mn-lt"/>
              </a:rPr>
              <a:t>H</a:t>
            </a:r>
            <a:r>
              <a:rPr lang="en-US" sz="3200" b="1" dirty="0" smtClean="0">
                <a:solidFill>
                  <a:schemeClr val="accent1">
                    <a:lumMod val="75000"/>
                  </a:schemeClr>
                </a:solidFill>
                <a:latin typeface="+mn-lt"/>
              </a:rPr>
              <a:t>ow </a:t>
            </a:r>
            <a:r>
              <a:rPr lang="en-US" sz="3200" b="1" dirty="0">
                <a:solidFill>
                  <a:schemeClr val="accent1">
                    <a:lumMod val="75000"/>
                  </a:schemeClr>
                </a:solidFill>
                <a:latin typeface="+mn-lt"/>
              </a:rPr>
              <a:t>D</a:t>
            </a:r>
            <a:r>
              <a:rPr lang="en-US" sz="3200" b="1" dirty="0" smtClean="0">
                <a:solidFill>
                  <a:schemeClr val="accent1">
                    <a:lumMod val="75000"/>
                  </a:schemeClr>
                </a:solidFill>
                <a:latin typeface="+mn-lt"/>
              </a:rPr>
              <a:t>o </a:t>
            </a:r>
            <a:r>
              <a:rPr lang="en-US" sz="3200" b="1" dirty="0">
                <a:solidFill>
                  <a:schemeClr val="accent1">
                    <a:lumMod val="75000"/>
                  </a:schemeClr>
                </a:solidFill>
                <a:latin typeface="+mn-lt"/>
              </a:rPr>
              <a:t>Policy Learning Labs </a:t>
            </a:r>
            <a:r>
              <a:rPr lang="en-US" sz="3200" b="1" dirty="0" smtClean="0">
                <a:solidFill>
                  <a:schemeClr val="accent1">
                    <a:lumMod val="75000"/>
                  </a:schemeClr>
                </a:solidFill>
                <a:latin typeface="+mn-lt"/>
              </a:rPr>
              <a:t>Help</a:t>
            </a:r>
            <a:r>
              <a:rPr lang="en-US" sz="3200" b="1" dirty="0">
                <a:solidFill>
                  <a:schemeClr val="accent1">
                    <a:lumMod val="75000"/>
                  </a:schemeClr>
                </a:solidFill>
                <a:latin typeface="+mn-lt"/>
              </a:rPr>
              <a:t>?</a:t>
            </a:r>
            <a:r>
              <a:rPr lang="en-US" sz="3200" b="1" dirty="0" smtClean="0">
                <a:solidFill>
                  <a:schemeClr val="accent1">
                    <a:lumMod val="75000"/>
                  </a:schemeClr>
                </a:solidFill>
                <a:latin typeface="+mn-lt"/>
              </a:rPr>
              <a:t>	</a:t>
            </a:r>
            <a:endParaRPr lang="en-US" sz="3200" b="1" dirty="0">
              <a:solidFill>
                <a:schemeClr val="accent1">
                  <a:lumMod val="75000"/>
                </a:schemeClr>
              </a:solidFill>
              <a:latin typeface="+mn-lt"/>
            </a:endParaRPr>
          </a:p>
        </p:txBody>
      </p:sp>
      <p:sp>
        <p:nvSpPr>
          <p:cNvPr id="4" name="Content Placeholder 3"/>
          <p:cNvSpPr>
            <a:spLocks noGrp="1"/>
          </p:cNvSpPr>
          <p:nvPr>
            <p:ph sz="half" idx="1"/>
          </p:nvPr>
        </p:nvSpPr>
        <p:spPr>
          <a:xfrm>
            <a:off x="4876800" y="1752600"/>
            <a:ext cx="3566160" cy="3094051"/>
          </a:xfrm>
        </p:spPr>
        <p:txBody>
          <a:bodyPr>
            <a:normAutofit fontScale="25000" lnSpcReduction="20000"/>
          </a:bodyPr>
          <a:lstStyle/>
          <a:p>
            <a:pPr marL="0" indent="0">
              <a:buNone/>
            </a:pPr>
            <a:endParaRPr lang="en-US" sz="9600" b="1" dirty="0">
              <a:solidFill>
                <a:srgbClr val="4A66AC"/>
              </a:solidFill>
            </a:endParaRPr>
          </a:p>
          <a:p>
            <a:pPr marL="0" indent="0">
              <a:lnSpc>
                <a:spcPct val="120000"/>
              </a:lnSpc>
              <a:buNone/>
            </a:pPr>
            <a:r>
              <a:rPr lang="en-US" sz="9600" dirty="0"/>
              <a:t>Our focus isn’t the finish line off in the </a:t>
            </a:r>
            <a:r>
              <a:rPr lang="en-US" sz="9600" dirty="0" smtClean="0"/>
              <a:t>future. It’s </a:t>
            </a:r>
            <a:r>
              <a:rPr lang="en-US" sz="9600" dirty="0"/>
              <a:t>on supporting teams in getting beyond obstacles slowing their progress in the here and now </a:t>
            </a:r>
            <a:r>
              <a:rPr lang="en-US" sz="9600" dirty="0" smtClean="0"/>
              <a:t>and giving </a:t>
            </a:r>
            <a:r>
              <a:rPr lang="en-US" sz="9600" dirty="0"/>
              <a:t>them resources for the remainder of the journey.</a:t>
            </a:r>
          </a:p>
          <a:p>
            <a:endParaRPr lang="en-US" dirty="0"/>
          </a:p>
        </p:txBody>
      </p:sp>
      <p:pic>
        <p:nvPicPr>
          <p:cNvPr id="6" name="Picture 5" descr="Running Lanes Free Stock Photo - Public Domain Pictures"/>
          <p:cNvPicPr>
            <a:picLocks noChangeAspect="1"/>
          </p:cNvPicPr>
          <p:nvPr/>
        </p:nvPicPr>
        <p:blipFill rotWithShape="1">
          <a:blip r:embed="rId2" cstate="print">
            <a:extLst>
              <a:ext uri="{28A0092B-C50C-407E-A947-70E740481C1C}">
                <a14:useLocalDpi xmlns:a14="http://schemas.microsoft.com/office/drawing/2010/main" val="0"/>
              </a:ext>
            </a:extLst>
          </a:blip>
          <a:srcRect l="-586" t="727" r="586" b="13804"/>
          <a:stretch/>
        </p:blipFill>
        <p:spPr>
          <a:xfrm>
            <a:off x="762000" y="2286000"/>
            <a:ext cx="3428644" cy="2362726"/>
          </a:xfrm>
          <a:prstGeom prst="rect">
            <a:avLst/>
          </a:prstGeom>
        </p:spPr>
      </p:pic>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481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a:solidFill>
                  <a:schemeClr val="accent1">
                    <a:lumMod val="75000"/>
                  </a:schemeClr>
                </a:solidFill>
                <a:latin typeface="+mn-lt"/>
              </a:rPr>
              <a:t>Goal &amp; Objectives</a:t>
            </a:r>
          </a:p>
        </p:txBody>
      </p:sp>
      <p:sp>
        <p:nvSpPr>
          <p:cNvPr id="4" name="Content Placeholder 3"/>
          <p:cNvSpPr>
            <a:spLocks noGrp="1"/>
          </p:cNvSpPr>
          <p:nvPr>
            <p:ph idx="1"/>
          </p:nvPr>
        </p:nvSpPr>
        <p:spPr>
          <a:xfrm>
            <a:off x="304800" y="1143000"/>
            <a:ext cx="8534400" cy="3452956"/>
          </a:xfrm>
        </p:spPr>
        <p:txBody>
          <a:bodyPr>
            <a:noAutofit/>
          </a:bodyPr>
          <a:lstStyle/>
          <a:p>
            <a:pPr>
              <a:lnSpc>
                <a:spcPct val="120000"/>
              </a:lnSpc>
            </a:pPr>
            <a:r>
              <a:rPr lang="en-US" sz="2400" dirty="0"/>
              <a:t>Ultimately, we hope that Policy Learning Labs will accelerate the spread of best practice local and institutional policies that target upstream determinants of health.  </a:t>
            </a:r>
          </a:p>
          <a:p>
            <a:pPr>
              <a:lnSpc>
                <a:spcPct val="120000"/>
              </a:lnSpc>
            </a:pPr>
            <a:r>
              <a:rPr lang="en-US" sz="2400" dirty="0"/>
              <a:t>As measured by….</a:t>
            </a:r>
          </a:p>
          <a:p>
            <a:pPr marL="457200" indent="-457200">
              <a:lnSpc>
                <a:spcPct val="120000"/>
              </a:lnSpc>
              <a:buFont typeface="+mj-lt"/>
              <a:buAutoNum type="arabicPeriod"/>
            </a:pPr>
            <a:r>
              <a:rPr lang="en-US" sz="2400" dirty="0"/>
              <a:t>Increased understanding of the stages of upstream policy development; </a:t>
            </a:r>
          </a:p>
          <a:p>
            <a:pPr marL="457200" indent="-457200">
              <a:lnSpc>
                <a:spcPct val="120000"/>
              </a:lnSpc>
              <a:buFont typeface="+mj-lt"/>
              <a:buAutoNum type="arabicPeriod"/>
            </a:pPr>
            <a:r>
              <a:rPr lang="en-US" sz="2400" dirty="0"/>
              <a:t>Increased knowledge of resources to inform their work in each stage of upstream policy development; </a:t>
            </a:r>
          </a:p>
          <a:p>
            <a:pPr marL="457200" indent="-457200">
              <a:lnSpc>
                <a:spcPct val="120000"/>
              </a:lnSpc>
              <a:buFont typeface="+mj-lt"/>
              <a:buAutoNum type="arabicPeriod"/>
            </a:pPr>
            <a:r>
              <a:rPr lang="en-US" sz="2400" dirty="0"/>
              <a:t>Increased skills for identifying appropriate policy strategies for their community and creating associated policy tools; </a:t>
            </a: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pic>
        <p:nvPicPr>
          <p:cNvPr id="5" name="Picture 11" descr="D:\BRANDING-GRAPHIC STANDARDS - JUNE 17\NEM LOGOS\1___LOGOS with R mark\Nemours® RGB_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138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66700" y="609600"/>
            <a:ext cx="8610600" cy="3601941"/>
          </a:xfrm>
        </p:spPr>
        <p:txBody>
          <a:bodyPr>
            <a:noAutofit/>
          </a:bodyPr>
          <a:lstStyle/>
          <a:p>
            <a:pPr marL="457200" indent="-457200">
              <a:lnSpc>
                <a:spcPct val="120000"/>
              </a:lnSpc>
              <a:buFont typeface="+mj-lt"/>
              <a:buAutoNum type="arabicPeriod" startAt="4"/>
            </a:pPr>
            <a:endParaRPr lang="en-US" sz="2400" b="1" dirty="0"/>
          </a:p>
          <a:p>
            <a:pPr marL="457200" indent="-457200">
              <a:lnSpc>
                <a:spcPct val="120000"/>
              </a:lnSpc>
              <a:buFont typeface="+mj-lt"/>
              <a:buAutoNum type="arabicPeriod" startAt="4"/>
            </a:pPr>
            <a:r>
              <a:rPr lang="en-US" sz="2400" dirty="0"/>
              <a:t>Increased connection to academic and on-the-ground experts who can inform and support their work; </a:t>
            </a:r>
          </a:p>
          <a:p>
            <a:pPr marL="457200" indent="-457200">
              <a:lnSpc>
                <a:spcPct val="120000"/>
              </a:lnSpc>
              <a:buFont typeface="+mj-lt"/>
              <a:buAutoNum type="arabicPeriod" startAt="4"/>
            </a:pPr>
            <a:r>
              <a:rPr lang="en-US" sz="2400" dirty="0"/>
              <a:t>Having the capacity to successfully complete their remaining stages of upstream policy development after the Learning Lab ends; and</a:t>
            </a:r>
          </a:p>
          <a:p>
            <a:pPr marL="457200" indent="-457200">
              <a:lnSpc>
                <a:spcPct val="120000"/>
              </a:lnSpc>
              <a:buFont typeface="+mj-lt"/>
              <a:buAutoNum type="arabicPeriod" startAt="4"/>
            </a:pPr>
            <a:r>
              <a:rPr lang="en-US" sz="2400" dirty="0"/>
              <a:t>Belief that participating in a Policy Learning Lab has informed and accelerated their work in a more efficient manner than would have been possible if they’d been working independently on identifying appropriate policy strategies for their community and creating associated policy </a:t>
            </a:r>
            <a:r>
              <a:rPr lang="en-US" sz="2400" dirty="0" smtClean="0"/>
              <a:t>tools.</a:t>
            </a:r>
            <a:endParaRPr lang="en-US" sz="2400" dirty="0"/>
          </a:p>
        </p:txBody>
      </p:sp>
      <p:sp>
        <p:nvSpPr>
          <p:cNvPr id="5" name="Title 1"/>
          <p:cNvSpPr>
            <a:spLocks noGrp="1"/>
          </p:cNvSpPr>
          <p:nvPr>
            <p:ph type="title"/>
          </p:nvPr>
        </p:nvSpPr>
        <p:spPr>
          <a:xfrm>
            <a:off x="800100" y="304800"/>
            <a:ext cx="7543800" cy="1028700"/>
          </a:xfrm>
        </p:spPr>
        <p:txBody>
          <a:bodyPr>
            <a:normAutofit/>
          </a:bodyPr>
          <a:lstStyle/>
          <a:p>
            <a:r>
              <a:rPr lang="en-US" sz="3200" b="1" dirty="0">
                <a:solidFill>
                  <a:schemeClr val="accent1">
                    <a:lumMod val="75000"/>
                  </a:schemeClr>
                </a:solidFill>
                <a:latin typeface="+mn-lt"/>
              </a:rPr>
              <a:t>Goal &amp; </a:t>
            </a:r>
            <a:r>
              <a:rPr lang="en-US" sz="3200" b="1" dirty="0" smtClean="0">
                <a:solidFill>
                  <a:schemeClr val="accent1">
                    <a:lumMod val="75000"/>
                  </a:schemeClr>
                </a:solidFill>
                <a:latin typeface="+mn-lt"/>
              </a:rPr>
              <a:t>Objectives (continued)</a:t>
            </a:r>
            <a:endParaRPr lang="en-US" sz="3200" b="1" dirty="0">
              <a:solidFill>
                <a:schemeClr val="accent1">
                  <a:lumMod val="75000"/>
                </a:schemeClr>
              </a:solidFill>
              <a:latin typeface="+mn-lt"/>
            </a:endParaRPr>
          </a:p>
        </p:txBody>
      </p:sp>
      <p:pic>
        <p:nvPicPr>
          <p:cNvPr id="6" name="Picture 11" descr="D:\BRANDING-GRAPHIC STANDARDS - JUNE 17\NEM LOGOS\1___LOGOS with R mark\Nemours® RGB_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601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solidFill>
                  <a:schemeClr val="accent1">
                    <a:lumMod val="75000"/>
                  </a:schemeClr>
                </a:solidFill>
                <a:latin typeface="+mn-lt"/>
              </a:rPr>
              <a:t>Core Elements of Policy Learning Labs</a:t>
            </a:r>
            <a:endParaRPr lang="en-US" sz="3200" b="1" dirty="0">
              <a:solidFill>
                <a:schemeClr val="accent1">
                  <a:lumMod val="75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358002"/>
              </p:ext>
            </p:extLst>
          </p:nvPr>
        </p:nvGraphicFramePr>
        <p:xfrm>
          <a:off x="560070" y="1912620"/>
          <a:ext cx="8210550" cy="3508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1" descr="D:\BRANDING-GRAPHIC STANDARDS - JUNE 17\NEM LOGOS\1___LOGOS with R mark\Nemours® RGB_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6688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smtClean="0">
                <a:solidFill>
                  <a:schemeClr val="accent1">
                    <a:lumMod val="75000"/>
                  </a:schemeClr>
                </a:solidFill>
                <a:latin typeface="+mn-lt"/>
              </a:rPr>
              <a:t>How Were Teams Selected?</a:t>
            </a:r>
            <a:endParaRPr lang="en-US" sz="3200" b="1" dirty="0">
              <a:solidFill>
                <a:schemeClr val="accent1">
                  <a:lumMod val="75000"/>
                </a:schemeClr>
              </a:solidFill>
              <a:latin typeface="+mn-lt"/>
            </a:endParaRPr>
          </a:p>
        </p:txBody>
      </p:sp>
      <p:sp>
        <p:nvSpPr>
          <p:cNvPr id="4" name="Content Placeholder 3"/>
          <p:cNvSpPr>
            <a:spLocks noGrp="1"/>
          </p:cNvSpPr>
          <p:nvPr>
            <p:ph idx="1"/>
          </p:nvPr>
        </p:nvSpPr>
        <p:spPr>
          <a:xfrm>
            <a:off x="304800" y="1143000"/>
            <a:ext cx="8534400" cy="3452956"/>
          </a:xfrm>
        </p:spPr>
        <p:txBody>
          <a:bodyPr>
            <a:noAutofit/>
          </a:bodyPr>
          <a:lstStyle/>
          <a:p>
            <a:pPr>
              <a:lnSpc>
                <a:spcPct val="120000"/>
              </a:lnSpc>
            </a:pPr>
            <a:r>
              <a:rPr lang="en-US" sz="2400" dirty="0" smtClean="0"/>
              <a:t>Application process following an introductory webinar</a:t>
            </a:r>
          </a:p>
          <a:p>
            <a:pPr lvl="1">
              <a:lnSpc>
                <a:spcPct val="120000"/>
              </a:lnSpc>
            </a:pPr>
            <a:r>
              <a:rPr lang="en-US" sz="2000" dirty="0" smtClean="0"/>
              <a:t>Significant interest with more than 600 registrants for asthma webinar and 900 registrants for food insecurity webinar</a:t>
            </a:r>
          </a:p>
          <a:p>
            <a:pPr>
              <a:lnSpc>
                <a:spcPct val="120000"/>
              </a:lnSpc>
            </a:pPr>
            <a:r>
              <a:rPr lang="en-US" sz="2400" dirty="0" smtClean="0"/>
              <a:t>Each </a:t>
            </a:r>
            <a:r>
              <a:rPr lang="en-US" sz="2400" dirty="0"/>
              <a:t>team </a:t>
            </a:r>
            <a:r>
              <a:rPr lang="en-US" sz="2400" dirty="0" smtClean="0"/>
              <a:t>included </a:t>
            </a:r>
            <a:r>
              <a:rPr lang="en-US" sz="2400" dirty="0"/>
              <a:t>a health care organization plus an entity from at least one other </a:t>
            </a:r>
            <a:r>
              <a:rPr lang="en-US" sz="2400" dirty="0" smtClean="0"/>
              <a:t>sector</a:t>
            </a:r>
          </a:p>
          <a:p>
            <a:pPr lvl="1">
              <a:lnSpc>
                <a:spcPct val="120000"/>
              </a:lnSpc>
            </a:pPr>
            <a:r>
              <a:rPr lang="en-US" sz="2000" dirty="0"/>
              <a:t>Preference was given to teams that include a hospital, health system or community health center as the health care partner</a:t>
            </a:r>
            <a:endParaRPr lang="en-US" sz="2000" dirty="0" smtClean="0"/>
          </a:p>
          <a:p>
            <a:pPr>
              <a:lnSpc>
                <a:spcPct val="120000"/>
              </a:lnSpc>
            </a:pPr>
            <a:r>
              <a:rPr lang="en-US" sz="2400" dirty="0" smtClean="0"/>
              <a:t>Already completed </a:t>
            </a:r>
            <a:r>
              <a:rPr lang="en-US" sz="2400" dirty="0"/>
              <a:t>preliminary planning and needs </a:t>
            </a:r>
            <a:r>
              <a:rPr lang="en-US" sz="2400" dirty="0" smtClean="0"/>
              <a:t>assessments</a:t>
            </a:r>
          </a:p>
          <a:p>
            <a:pPr lvl="1">
              <a:lnSpc>
                <a:spcPct val="120000"/>
              </a:lnSpc>
            </a:pPr>
            <a:r>
              <a:rPr lang="en-US" sz="2000" dirty="0" smtClean="0"/>
              <a:t>Wanted to focus on local, regional and/or state policy </a:t>
            </a:r>
          </a:p>
          <a:p>
            <a:pPr>
              <a:lnSpc>
                <a:spcPct val="120000"/>
              </a:lnSpc>
            </a:pPr>
            <a:r>
              <a:rPr lang="en-US" sz="2400" dirty="0"/>
              <a:t>Teams </a:t>
            </a:r>
            <a:r>
              <a:rPr lang="en-US" sz="2400" dirty="0" smtClean="0"/>
              <a:t>were </a:t>
            </a:r>
            <a:r>
              <a:rPr lang="en-US" sz="2400" dirty="0"/>
              <a:t>ready for </a:t>
            </a:r>
            <a:r>
              <a:rPr lang="en-US" sz="2400" dirty="0" smtClean="0"/>
              <a:t>action</a:t>
            </a:r>
          </a:p>
          <a:p>
            <a:pPr>
              <a:lnSpc>
                <a:spcPct val="120000"/>
              </a:lnSpc>
            </a:pPr>
            <a:r>
              <a:rPr lang="en-US" sz="2400" dirty="0"/>
              <a:t>Teams </a:t>
            </a:r>
            <a:r>
              <a:rPr lang="en-US" sz="2400" dirty="0" smtClean="0"/>
              <a:t>were </a:t>
            </a:r>
            <a:r>
              <a:rPr lang="en-US" sz="2400" dirty="0"/>
              <a:t>prepared for active </a:t>
            </a:r>
            <a:r>
              <a:rPr lang="en-US" sz="2400" dirty="0" smtClean="0"/>
              <a:t>participation in the learning labs</a:t>
            </a:r>
          </a:p>
          <a:p>
            <a:pPr lvl="1">
              <a:lnSpc>
                <a:spcPct val="120000"/>
              </a:lnSpc>
            </a:pPr>
            <a:endParaRPr lang="en-US" sz="2000" dirty="0"/>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367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0" y="304800"/>
            <a:ext cx="7543800" cy="1028700"/>
          </a:xfrm>
        </p:spPr>
        <p:txBody>
          <a:bodyPr anchor="ctr">
            <a:normAutofit/>
          </a:bodyPr>
          <a:lstStyle/>
          <a:p>
            <a:pPr algn="ctr"/>
            <a:r>
              <a:rPr lang="en-US" sz="3200" b="1" dirty="0" smtClean="0">
                <a:solidFill>
                  <a:schemeClr val="accent1">
                    <a:lumMod val="75000"/>
                  </a:schemeClr>
                </a:solidFill>
                <a:latin typeface="+mn-lt"/>
              </a:rPr>
              <a:t>Policy Learning Lab Topics </a:t>
            </a:r>
            <a:endParaRPr lang="en-US" sz="3200" b="1" dirty="0">
              <a:solidFill>
                <a:schemeClr val="accent1">
                  <a:lumMod val="75000"/>
                </a:schemeClr>
              </a:solidFill>
              <a:latin typeface="+mn-lt"/>
            </a:endParaRPr>
          </a:p>
        </p:txBody>
      </p:sp>
      <p:sp>
        <p:nvSpPr>
          <p:cNvPr id="8" name="Content Placeholder 7"/>
          <p:cNvSpPr>
            <a:spLocks noGrp="1"/>
          </p:cNvSpPr>
          <p:nvPr>
            <p:ph sz="half" idx="1"/>
          </p:nvPr>
        </p:nvSpPr>
        <p:spPr>
          <a:xfrm>
            <a:off x="701040" y="1333500"/>
            <a:ext cx="3566160" cy="3581629"/>
          </a:xfrm>
        </p:spPr>
        <p:txBody>
          <a:bodyPr anchor="t">
            <a:normAutofit fontScale="70000" lnSpcReduction="20000"/>
          </a:bodyPr>
          <a:lstStyle/>
          <a:p>
            <a:pPr marL="0" indent="0">
              <a:buNone/>
            </a:pPr>
            <a:r>
              <a:rPr lang="en-US" sz="3400" b="1" dirty="0" smtClean="0"/>
              <a:t>Root Causes of Asthma</a:t>
            </a:r>
            <a:endParaRPr lang="en-US" sz="3400" b="1" dirty="0"/>
          </a:p>
          <a:p>
            <a:pPr marL="0" indent="0">
              <a:buNone/>
            </a:pPr>
            <a:endParaRPr lang="en-US" sz="1700" dirty="0"/>
          </a:p>
          <a:p>
            <a:r>
              <a:rPr lang="en-US" sz="3100" dirty="0" smtClean="0"/>
              <a:t>Washington</a:t>
            </a:r>
            <a:r>
              <a:rPr lang="en-US" sz="3100" dirty="0"/>
              <a:t>, </a:t>
            </a:r>
            <a:r>
              <a:rPr lang="en-US" sz="3100" dirty="0" smtClean="0"/>
              <a:t>DC</a:t>
            </a:r>
            <a:endParaRPr lang="en-US" sz="3100" dirty="0"/>
          </a:p>
          <a:p>
            <a:r>
              <a:rPr lang="en-US" sz="3100" dirty="0" smtClean="0"/>
              <a:t>Grand </a:t>
            </a:r>
            <a:r>
              <a:rPr lang="en-US" sz="3100" dirty="0"/>
              <a:t>Rapids, </a:t>
            </a:r>
            <a:r>
              <a:rPr lang="en-US" sz="3100" dirty="0" smtClean="0"/>
              <a:t>MI</a:t>
            </a:r>
            <a:endParaRPr lang="en-US" sz="3100" dirty="0"/>
          </a:p>
          <a:p>
            <a:r>
              <a:rPr lang="en-US" sz="3100" dirty="0" smtClean="0"/>
              <a:t>Orlando</a:t>
            </a:r>
            <a:r>
              <a:rPr lang="en-US" sz="3100" dirty="0"/>
              <a:t>, </a:t>
            </a:r>
            <a:r>
              <a:rPr lang="en-US" sz="3100" dirty="0" smtClean="0"/>
              <a:t>FL</a:t>
            </a:r>
            <a:endParaRPr lang="en-US" sz="3100" dirty="0"/>
          </a:p>
          <a:p>
            <a:r>
              <a:rPr lang="en-US" sz="3100" dirty="0" smtClean="0"/>
              <a:t>Chicago</a:t>
            </a:r>
            <a:r>
              <a:rPr lang="en-US" sz="3100" dirty="0"/>
              <a:t>, </a:t>
            </a:r>
            <a:r>
              <a:rPr lang="en-US" sz="3100" dirty="0" smtClean="0"/>
              <a:t>IL</a:t>
            </a:r>
            <a:endParaRPr lang="en-US" sz="3100" dirty="0"/>
          </a:p>
          <a:p>
            <a:r>
              <a:rPr lang="en-US" sz="3100" dirty="0" smtClean="0"/>
              <a:t>Watsonville</a:t>
            </a:r>
            <a:r>
              <a:rPr lang="en-US" sz="3100" dirty="0"/>
              <a:t>, </a:t>
            </a:r>
            <a:r>
              <a:rPr lang="en-US" sz="3100" dirty="0" smtClean="0"/>
              <a:t>CA</a:t>
            </a:r>
            <a:endParaRPr lang="en-US" sz="3100" dirty="0"/>
          </a:p>
          <a:p>
            <a:pPr marL="457200" indent="-457200">
              <a:buFont typeface="+mj-lt"/>
              <a:buAutoNum type="arabicPeriod"/>
            </a:pPr>
            <a:endParaRPr lang="en-US" sz="2000" dirty="0"/>
          </a:p>
        </p:txBody>
      </p:sp>
      <p:sp>
        <p:nvSpPr>
          <p:cNvPr id="9" name="Content Placeholder 8"/>
          <p:cNvSpPr>
            <a:spLocks noGrp="1"/>
          </p:cNvSpPr>
          <p:nvPr>
            <p:ph sz="half" idx="2"/>
          </p:nvPr>
        </p:nvSpPr>
        <p:spPr>
          <a:xfrm>
            <a:off x="4191000" y="1333499"/>
            <a:ext cx="4076700" cy="5292726"/>
          </a:xfrm>
        </p:spPr>
        <p:txBody>
          <a:bodyPr anchor="t">
            <a:normAutofit fontScale="70000" lnSpcReduction="20000"/>
          </a:bodyPr>
          <a:lstStyle/>
          <a:p>
            <a:pPr marL="635" indent="0">
              <a:buNone/>
            </a:pPr>
            <a:r>
              <a:rPr lang="en-US" sz="3400" b="1" dirty="0" smtClean="0"/>
              <a:t>   Food Insecurity</a:t>
            </a:r>
            <a:endParaRPr lang="en-US" sz="3400" b="1" dirty="0"/>
          </a:p>
          <a:p>
            <a:pPr marL="635" indent="0">
              <a:buNone/>
            </a:pPr>
            <a:endParaRPr lang="en-US" sz="1700" b="1" dirty="0"/>
          </a:p>
          <a:p>
            <a:pPr marL="663575" lvl="1" indent="-457200">
              <a:buFont typeface="Arial" panose="020B0604020202020204" pitchFamily="34" charset="0"/>
              <a:buChar char="•"/>
            </a:pPr>
            <a:r>
              <a:rPr lang="en-US" sz="3100" dirty="0"/>
              <a:t>Denver Metro </a:t>
            </a:r>
            <a:r>
              <a:rPr lang="en-US" sz="3100" dirty="0" smtClean="0"/>
              <a:t>Region, CO</a:t>
            </a:r>
          </a:p>
          <a:p>
            <a:pPr marL="663575" lvl="1" indent="-457200">
              <a:buFont typeface="Arial" panose="020B0604020202020204" pitchFamily="34" charset="0"/>
              <a:buChar char="•"/>
            </a:pPr>
            <a:r>
              <a:rPr lang="en-US" sz="3100" dirty="0" smtClean="0"/>
              <a:t>Atlanta</a:t>
            </a:r>
            <a:r>
              <a:rPr lang="en-US" sz="3100" dirty="0"/>
              <a:t>, </a:t>
            </a:r>
            <a:r>
              <a:rPr lang="en-US" sz="3100" dirty="0" smtClean="0"/>
              <a:t>GA</a:t>
            </a:r>
            <a:endParaRPr lang="en-US" sz="3100" dirty="0"/>
          </a:p>
          <a:p>
            <a:pPr marL="663575" lvl="1" indent="-457200">
              <a:buFont typeface="Arial" panose="020B0604020202020204" pitchFamily="34" charset="0"/>
              <a:buChar char="•"/>
            </a:pPr>
            <a:r>
              <a:rPr lang="en-US" sz="3100" dirty="0"/>
              <a:t>Atlanta Metro </a:t>
            </a:r>
            <a:r>
              <a:rPr lang="en-US" sz="3100" dirty="0" smtClean="0"/>
              <a:t>Region, GA</a:t>
            </a:r>
            <a:endParaRPr lang="en-US" sz="3100" dirty="0"/>
          </a:p>
          <a:p>
            <a:pPr marL="663575" lvl="1" indent="-457200">
              <a:buFont typeface="Arial" panose="020B0604020202020204" pitchFamily="34" charset="0"/>
              <a:buChar char="•"/>
            </a:pPr>
            <a:r>
              <a:rPr lang="en-US" sz="3100" dirty="0"/>
              <a:t>New Orleans, </a:t>
            </a:r>
            <a:r>
              <a:rPr lang="en-US" sz="3100" dirty="0" smtClean="0"/>
              <a:t>LA</a:t>
            </a:r>
            <a:endParaRPr lang="en-US" sz="3100" dirty="0"/>
          </a:p>
          <a:p>
            <a:pPr marL="663575" lvl="1" indent="-457200">
              <a:buFont typeface="Arial" panose="020B0604020202020204" pitchFamily="34" charset="0"/>
              <a:buChar char="•"/>
            </a:pPr>
            <a:r>
              <a:rPr lang="en-US" sz="3100" dirty="0"/>
              <a:t>Harris County, </a:t>
            </a:r>
            <a:r>
              <a:rPr lang="en-US" sz="3100" dirty="0" smtClean="0"/>
              <a:t>TX</a:t>
            </a:r>
            <a:endParaRPr lang="en-US" sz="3100" dirty="0"/>
          </a:p>
          <a:p>
            <a:pPr marL="663575" lvl="1" indent="-457200">
              <a:buFont typeface="Arial" panose="020B0604020202020204" pitchFamily="34" charset="0"/>
              <a:buChar char="•"/>
            </a:pPr>
            <a:r>
              <a:rPr lang="en-US" sz="3100" dirty="0"/>
              <a:t>Tarrant County, </a:t>
            </a:r>
            <a:r>
              <a:rPr lang="en-US" sz="3100" dirty="0" smtClean="0"/>
              <a:t>TX</a:t>
            </a:r>
            <a:endParaRPr lang="en-US" sz="3050" dirty="0"/>
          </a:p>
          <a:p>
            <a:pPr marL="663575" lvl="1" indent="-457200">
              <a:buFont typeface="Arial" panose="020B0604020202020204" pitchFamily="34" charset="0"/>
              <a:buChar char="•"/>
            </a:pPr>
            <a:r>
              <a:rPr lang="en-US" sz="3050" dirty="0" smtClean="0"/>
              <a:t>Anchorage</a:t>
            </a:r>
            <a:r>
              <a:rPr lang="en-US" sz="3050" dirty="0"/>
              <a:t>, </a:t>
            </a:r>
            <a:r>
              <a:rPr lang="en-US" sz="3050" dirty="0" smtClean="0"/>
              <a:t>AK &amp; </a:t>
            </a:r>
            <a:r>
              <a:rPr lang="en-US" sz="3050" dirty="0"/>
              <a:t>surrounding rural counties</a:t>
            </a:r>
          </a:p>
          <a:p>
            <a:pPr marL="663575" lvl="1" indent="-457200">
              <a:buFont typeface="Arial" panose="020B0604020202020204" pitchFamily="34" charset="0"/>
              <a:buChar char="•"/>
            </a:pPr>
            <a:r>
              <a:rPr lang="en-US" sz="3050" dirty="0" smtClean="0"/>
              <a:t>Los Angeles</a:t>
            </a:r>
            <a:r>
              <a:rPr lang="en-US" sz="3050" dirty="0"/>
              <a:t>, </a:t>
            </a:r>
            <a:r>
              <a:rPr lang="en-US" sz="3050" dirty="0" smtClean="0"/>
              <a:t>CA</a:t>
            </a:r>
            <a:endParaRPr lang="en-US" sz="3050" dirty="0"/>
          </a:p>
          <a:p>
            <a:pPr marL="663575" lvl="1" indent="-457200">
              <a:buFont typeface="Arial" panose="020B0604020202020204" pitchFamily="34" charset="0"/>
              <a:buChar char="•"/>
            </a:pPr>
            <a:r>
              <a:rPr lang="en-US" sz="3050" dirty="0" smtClean="0"/>
              <a:t>San </a:t>
            </a:r>
            <a:r>
              <a:rPr lang="en-US" sz="3050" dirty="0"/>
              <a:t>Diego County, </a:t>
            </a:r>
            <a:r>
              <a:rPr lang="en-US" sz="3050" dirty="0" smtClean="0"/>
              <a:t>CA</a:t>
            </a:r>
            <a:endParaRPr lang="en-US" sz="3050" dirty="0"/>
          </a:p>
          <a:p>
            <a:pPr marL="663575" lvl="1" indent="-457200">
              <a:buFont typeface="Arial" panose="020B0604020202020204" pitchFamily="34" charset="0"/>
              <a:buChar char="•"/>
            </a:pPr>
            <a:r>
              <a:rPr lang="en-US" sz="3050" dirty="0" smtClean="0"/>
              <a:t>Central </a:t>
            </a:r>
            <a:r>
              <a:rPr lang="en-US" sz="3050" dirty="0"/>
              <a:t>Louisiana (10 rural parishes)</a:t>
            </a:r>
          </a:p>
          <a:p>
            <a:pPr marL="663575" lvl="1" indent="-457200">
              <a:buFont typeface="Arial" panose="020B0604020202020204" pitchFamily="34" charset="0"/>
              <a:buChar char="•"/>
            </a:pPr>
            <a:r>
              <a:rPr lang="en-US" sz="3050" dirty="0" smtClean="0"/>
              <a:t>Blackfeet </a:t>
            </a:r>
            <a:r>
              <a:rPr lang="en-US" sz="3050" dirty="0"/>
              <a:t>Reservation, </a:t>
            </a:r>
            <a:r>
              <a:rPr lang="en-US" sz="3050" dirty="0" smtClean="0"/>
              <a:t>MT</a:t>
            </a:r>
            <a:endParaRPr lang="en-US" sz="3050" dirty="0"/>
          </a:p>
          <a:p>
            <a:pPr marL="663575" lvl="1" indent="-457200">
              <a:buFont typeface="Arial" panose="020B0604020202020204" pitchFamily="34" charset="0"/>
              <a:buChar char="•"/>
            </a:pPr>
            <a:r>
              <a:rPr lang="en-US" sz="3050" dirty="0" smtClean="0"/>
              <a:t>Seattle</a:t>
            </a:r>
            <a:r>
              <a:rPr lang="en-US" sz="3050" dirty="0"/>
              <a:t>, </a:t>
            </a:r>
            <a:r>
              <a:rPr lang="en-US" sz="3050" dirty="0" smtClean="0"/>
              <a:t>WA</a:t>
            </a:r>
            <a:endParaRPr lang="en-US" sz="3050" dirty="0"/>
          </a:p>
          <a:p>
            <a:pPr marL="663575" lvl="1" indent="-457200">
              <a:buFont typeface="Arial" panose="020B0604020202020204" pitchFamily="34" charset="0"/>
              <a:buChar char="•"/>
            </a:pPr>
            <a:endParaRPr lang="en-US" sz="3050" dirty="0">
              <a:solidFill>
                <a:srgbClr val="4A66AC"/>
              </a:solidFill>
            </a:endParaRPr>
          </a:p>
          <a:p>
            <a:pPr marL="206375" lvl="1" indent="0">
              <a:buNone/>
            </a:pPr>
            <a:endParaRPr lang="en-US" sz="1550" dirty="0"/>
          </a:p>
          <a:p>
            <a:pPr marL="411480" lvl="2" indent="0">
              <a:buNone/>
            </a:pPr>
            <a:endParaRPr lang="en-US" sz="2300" b="1" dirty="0"/>
          </a:p>
          <a:p>
            <a:pPr marL="411480" lvl="2" indent="0">
              <a:buNone/>
            </a:pPr>
            <a:endParaRPr lang="en-US" sz="1550" u="sng" dirty="0"/>
          </a:p>
          <a:p>
            <a:pPr marL="0" indent="0">
              <a:buNone/>
            </a:pPr>
            <a:endParaRPr lang="en-US" sz="2000" dirty="0"/>
          </a:p>
          <a:p>
            <a:pPr marL="457200" indent="-457200">
              <a:buFont typeface="+mj-lt"/>
              <a:buAutoNum type="arabicPeriod" startAt="10"/>
            </a:pPr>
            <a:endParaRPr lang="en-US" sz="2000" dirty="0"/>
          </a:p>
          <a:p>
            <a:pPr marL="457200" indent="-457200">
              <a:buFont typeface="+mj-lt"/>
              <a:buAutoNum type="arabicPeriod" startAt="10"/>
            </a:pPr>
            <a:endParaRPr lang="en-US" sz="2000" dirty="0"/>
          </a:p>
          <a:p>
            <a:pPr marL="457200" indent="-457200">
              <a:buFont typeface="+mj-lt"/>
              <a:buAutoNum type="arabicPeriod" startAt="10"/>
            </a:pPr>
            <a:endParaRPr lang="en-US" sz="2000" dirty="0"/>
          </a:p>
          <a:p>
            <a:pPr marL="0" indent="0">
              <a:buNone/>
            </a:pPr>
            <a:endParaRPr lang="en-US" sz="2000" dirty="0"/>
          </a:p>
        </p:txBody>
      </p:sp>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61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28" y="278194"/>
            <a:ext cx="7543800" cy="1028700"/>
          </a:xfrm>
        </p:spPr>
        <p:txBody>
          <a:bodyPr>
            <a:normAutofit/>
          </a:bodyPr>
          <a:lstStyle/>
          <a:p>
            <a:pPr algn="ctr"/>
            <a:r>
              <a:rPr lang="en-US" sz="3200" b="1" dirty="0" smtClean="0">
                <a:solidFill>
                  <a:schemeClr val="accent1">
                    <a:lumMod val="75000"/>
                  </a:schemeClr>
                </a:solidFill>
                <a:latin typeface="+mn-lt"/>
              </a:rPr>
              <a:t>Role of Teams: Define the Hurdles </a:t>
            </a:r>
            <a:endParaRPr lang="en-US" sz="3200" b="1" dirty="0">
              <a:solidFill>
                <a:schemeClr val="accent1">
                  <a:lumMod val="75000"/>
                </a:schemeClr>
              </a:solidFill>
              <a:latin typeface="+mn-lt"/>
            </a:endParaRPr>
          </a:p>
        </p:txBody>
      </p:sp>
      <p:sp>
        <p:nvSpPr>
          <p:cNvPr id="3" name="Content Placeholder 2"/>
          <p:cNvSpPr>
            <a:spLocks noGrp="1"/>
          </p:cNvSpPr>
          <p:nvPr>
            <p:ph sz="half" idx="1"/>
          </p:nvPr>
        </p:nvSpPr>
        <p:spPr>
          <a:xfrm>
            <a:off x="628650" y="1970432"/>
            <a:ext cx="8210550" cy="4049367"/>
          </a:xfrm>
        </p:spPr>
        <p:txBody>
          <a:bodyPr>
            <a:normAutofit fontScale="92500" lnSpcReduction="20000"/>
          </a:bodyPr>
          <a:lstStyle/>
          <a:p>
            <a:pPr marL="0" indent="0" algn="ctr">
              <a:buNone/>
            </a:pPr>
            <a:r>
              <a:rPr lang="en-US" sz="2600" b="1" dirty="0">
                <a:solidFill>
                  <a:srgbClr val="FF0000"/>
                </a:solidFill>
              </a:rPr>
              <a:t>“Our finish line is _______________, and the hurdles in the here and now are ___________________. </a:t>
            </a:r>
          </a:p>
          <a:p>
            <a:pPr marL="0" indent="0" algn="ctr">
              <a:buNone/>
            </a:pPr>
            <a:r>
              <a:rPr lang="en-US" sz="2600" b="1" dirty="0">
                <a:solidFill>
                  <a:srgbClr val="FF0000"/>
                </a:solidFill>
              </a:rPr>
              <a:t>Having ___________________would really help us get over the next hurdle.”</a:t>
            </a:r>
          </a:p>
          <a:p>
            <a:pPr marL="0" indent="0" algn="ctr">
              <a:buNone/>
            </a:pPr>
            <a:endParaRPr lang="en-US" sz="2600" dirty="0"/>
          </a:p>
          <a:p>
            <a:r>
              <a:rPr lang="en-US" sz="2600" dirty="0"/>
              <a:t>Sample organizational procurement policies for private employers that promotes local purchasing of healthy food.</a:t>
            </a:r>
          </a:p>
          <a:p>
            <a:r>
              <a:rPr lang="en-US" sz="2600" dirty="0"/>
              <a:t>Models and case studies for use of code enforcement to promote health. </a:t>
            </a:r>
          </a:p>
          <a:p>
            <a:r>
              <a:rPr lang="en-US" sz="2600" dirty="0"/>
              <a:t>Sample messaging and data points used to sway key players toward your desired policy strategy </a:t>
            </a:r>
          </a:p>
          <a:p>
            <a:pPr marL="0" indent="0" algn="ctr">
              <a:buNone/>
            </a:pPr>
            <a:endParaRPr lang="en-US" dirty="0" smtClean="0">
              <a:latin typeface="Copperplate Gothic Bold" panose="020E0705020206020404" pitchFamily="34" charset="0"/>
            </a:endParaRPr>
          </a:p>
          <a:p>
            <a:pPr marL="0" indent="0" algn="ctr">
              <a:buNone/>
            </a:pPr>
            <a:endParaRPr lang="en-US" dirty="0">
              <a:latin typeface="Copperplate Gothic Bold" panose="020E0705020206020404" pitchFamily="34" charset="0"/>
            </a:endParaRPr>
          </a:p>
          <a:p>
            <a:pPr marL="0" indent="0" algn="ctr">
              <a:buNone/>
            </a:pPr>
            <a:endParaRPr lang="en-US" dirty="0">
              <a:latin typeface="Copperplate Gothic Bold" panose="020E0705020206020404" pitchFamily="34" charset="0"/>
            </a:endParaRPr>
          </a:p>
        </p:txBody>
      </p:sp>
      <p:pic>
        <p:nvPicPr>
          <p:cNvPr id="4"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693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70" y="304800"/>
            <a:ext cx="7543800" cy="1028700"/>
          </a:xfrm>
        </p:spPr>
        <p:txBody>
          <a:bodyPr anchor="ctr">
            <a:normAutofit/>
          </a:bodyPr>
          <a:lstStyle/>
          <a:p>
            <a:pPr algn="ctr"/>
            <a:r>
              <a:rPr lang="en-US" sz="3200" b="1" dirty="0">
                <a:solidFill>
                  <a:schemeClr val="accent1">
                    <a:lumMod val="75000"/>
                  </a:schemeClr>
                </a:solidFill>
                <a:latin typeface="+mn-lt"/>
              </a:rPr>
              <a:t>Project Plan</a:t>
            </a:r>
          </a:p>
        </p:txBody>
      </p:sp>
      <p:sp>
        <p:nvSpPr>
          <p:cNvPr id="8" name="Content Placeholder 7"/>
          <p:cNvSpPr>
            <a:spLocks noGrp="1"/>
          </p:cNvSpPr>
          <p:nvPr>
            <p:ph sz="half" idx="1"/>
          </p:nvPr>
        </p:nvSpPr>
        <p:spPr>
          <a:xfrm>
            <a:off x="800100" y="2165674"/>
            <a:ext cx="3566160" cy="3581629"/>
          </a:xfrm>
        </p:spPr>
        <p:txBody>
          <a:bodyPr anchor="t">
            <a:normAutofit fontScale="77500" lnSpcReduction="20000"/>
          </a:bodyPr>
          <a:lstStyle/>
          <a:p>
            <a:pPr marL="0" indent="0">
              <a:buNone/>
            </a:pPr>
            <a:r>
              <a:rPr lang="en-US" sz="3100" b="1" dirty="0"/>
              <a:t>Three PLL </a:t>
            </a:r>
            <a:r>
              <a:rPr lang="en-US" sz="3100" b="1" dirty="0" err="1"/>
              <a:t>convenings</a:t>
            </a:r>
            <a:r>
              <a:rPr lang="en-US" sz="3100" b="1" dirty="0"/>
              <a:t>:</a:t>
            </a:r>
          </a:p>
          <a:p>
            <a:pPr marL="0" indent="0">
              <a:buNone/>
            </a:pPr>
            <a:endParaRPr lang="en-US" sz="3100" b="1" dirty="0"/>
          </a:p>
          <a:p>
            <a:pPr marL="720725" lvl="1" indent="-514350">
              <a:buFont typeface="+mj-lt"/>
              <a:buAutoNum type="arabicPeriod"/>
            </a:pPr>
            <a:r>
              <a:rPr lang="en-US" sz="3100" dirty="0"/>
              <a:t>Policy Level Setting</a:t>
            </a:r>
          </a:p>
          <a:p>
            <a:pPr marL="720725" lvl="1" indent="-514350">
              <a:buFont typeface="+mj-lt"/>
              <a:buAutoNum type="arabicPeriod"/>
            </a:pPr>
            <a:r>
              <a:rPr lang="en-US" sz="3100" dirty="0"/>
              <a:t>“The how” of Policy Development</a:t>
            </a:r>
          </a:p>
          <a:p>
            <a:pPr marL="720725" lvl="1" indent="-514350">
              <a:buFont typeface="+mj-lt"/>
              <a:buAutoNum type="arabicPeriod"/>
            </a:pPr>
            <a:r>
              <a:rPr lang="en-US" sz="3100" dirty="0"/>
              <a:t>TBD- based on most common topics raised by teams</a:t>
            </a:r>
          </a:p>
          <a:p>
            <a:pPr marL="457200" indent="-457200">
              <a:buFont typeface="+mj-lt"/>
              <a:buAutoNum type="arabicPeriod"/>
            </a:pPr>
            <a:endParaRPr lang="en-US" sz="2000" dirty="0"/>
          </a:p>
        </p:txBody>
      </p:sp>
      <p:sp>
        <p:nvSpPr>
          <p:cNvPr id="9" name="Content Placeholder 8"/>
          <p:cNvSpPr>
            <a:spLocks noGrp="1"/>
          </p:cNvSpPr>
          <p:nvPr>
            <p:ph sz="half" idx="2"/>
          </p:nvPr>
        </p:nvSpPr>
        <p:spPr>
          <a:xfrm>
            <a:off x="4777740" y="2165674"/>
            <a:ext cx="3566160" cy="3581629"/>
          </a:xfrm>
        </p:spPr>
        <p:txBody>
          <a:bodyPr anchor="t">
            <a:normAutofit fontScale="77500" lnSpcReduction="20000"/>
          </a:bodyPr>
          <a:lstStyle/>
          <a:p>
            <a:pPr marL="635" indent="0">
              <a:buNone/>
            </a:pPr>
            <a:r>
              <a:rPr lang="en-US" sz="3100" b="1" dirty="0"/>
              <a:t>Self-directed action periods between meetings </a:t>
            </a:r>
          </a:p>
          <a:p>
            <a:pPr marL="635" indent="0">
              <a:buNone/>
            </a:pPr>
            <a:endParaRPr lang="en-US" sz="3100" b="1" dirty="0"/>
          </a:p>
          <a:p>
            <a:pPr marL="492125" lvl="1"/>
            <a:r>
              <a:rPr lang="en-US" sz="3100" dirty="0" err="1"/>
              <a:t>ChangeLab</a:t>
            </a:r>
            <a:r>
              <a:rPr lang="en-US" sz="3100" dirty="0"/>
              <a:t> Solutions &amp;/or MHCU</a:t>
            </a:r>
          </a:p>
          <a:p>
            <a:pPr marL="492125" lvl="1"/>
            <a:r>
              <a:rPr lang="en-US" sz="3100" dirty="0"/>
              <a:t>Subject matter experts</a:t>
            </a:r>
          </a:p>
          <a:p>
            <a:pPr marL="492125" lvl="1"/>
            <a:r>
              <a:rPr lang="en-US" sz="3100" dirty="0"/>
              <a:t>Peer-to-peer</a:t>
            </a:r>
          </a:p>
          <a:p>
            <a:pPr marL="492125" lvl="1"/>
            <a:r>
              <a:rPr lang="en-US" sz="3100" dirty="0"/>
              <a:t>Sub-groups </a:t>
            </a:r>
          </a:p>
          <a:p>
            <a:pPr marL="492125" lvl="1"/>
            <a:r>
              <a:rPr lang="en-US" sz="3100" dirty="0"/>
              <a:t>Internal work</a:t>
            </a:r>
          </a:p>
          <a:p>
            <a:pPr marL="286385" indent="-285750"/>
            <a:endParaRPr lang="en-US" sz="3050" dirty="0">
              <a:solidFill>
                <a:srgbClr val="4A66AC"/>
              </a:solidFill>
            </a:endParaRPr>
          </a:p>
          <a:p>
            <a:pPr marL="206375" lvl="1" indent="0">
              <a:buNone/>
            </a:pPr>
            <a:endParaRPr lang="en-US" sz="1550" dirty="0"/>
          </a:p>
          <a:p>
            <a:pPr marL="411480" lvl="2" indent="0">
              <a:buNone/>
            </a:pPr>
            <a:endParaRPr lang="en-US" sz="2300" b="1" dirty="0"/>
          </a:p>
          <a:p>
            <a:pPr marL="411480" lvl="2" indent="0">
              <a:buNone/>
            </a:pPr>
            <a:endParaRPr lang="en-US" sz="1550" u="sng" dirty="0"/>
          </a:p>
          <a:p>
            <a:pPr marL="0" indent="0">
              <a:buNone/>
            </a:pPr>
            <a:endParaRPr lang="en-US" sz="2000" dirty="0"/>
          </a:p>
          <a:p>
            <a:pPr marL="457200" indent="-457200">
              <a:buFont typeface="+mj-lt"/>
              <a:buAutoNum type="arabicPeriod" startAt="10"/>
            </a:pPr>
            <a:endParaRPr lang="en-US" sz="2000" dirty="0"/>
          </a:p>
          <a:p>
            <a:pPr marL="457200" indent="-457200">
              <a:buFont typeface="+mj-lt"/>
              <a:buAutoNum type="arabicPeriod" startAt="10"/>
            </a:pPr>
            <a:endParaRPr lang="en-US" sz="2000" dirty="0"/>
          </a:p>
          <a:p>
            <a:pPr marL="457200" indent="-457200">
              <a:buFont typeface="+mj-lt"/>
              <a:buAutoNum type="arabicPeriod" startAt="10"/>
            </a:pPr>
            <a:endParaRPr lang="en-US" sz="2000" dirty="0"/>
          </a:p>
          <a:p>
            <a:pPr marL="0" indent="0">
              <a:buNone/>
            </a:pPr>
            <a:endParaRPr lang="en-US" sz="2000" dirty="0"/>
          </a:p>
        </p:txBody>
      </p:sp>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290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smtClean="0">
                <a:solidFill>
                  <a:schemeClr val="accent1">
                    <a:lumMod val="75000"/>
                  </a:schemeClr>
                </a:solidFill>
                <a:latin typeface="+mn-lt"/>
              </a:rPr>
              <a:t>Value of Participation</a:t>
            </a:r>
            <a:endParaRPr lang="en-US" sz="3200" b="1" dirty="0">
              <a:solidFill>
                <a:schemeClr val="accent1">
                  <a:lumMod val="75000"/>
                </a:schemeClr>
              </a:solidFill>
              <a:latin typeface="+mn-lt"/>
            </a:endParaRPr>
          </a:p>
        </p:txBody>
      </p:sp>
      <p:sp>
        <p:nvSpPr>
          <p:cNvPr id="4" name="Content Placeholder 3"/>
          <p:cNvSpPr>
            <a:spLocks noGrp="1"/>
          </p:cNvSpPr>
          <p:nvPr>
            <p:ph idx="1"/>
          </p:nvPr>
        </p:nvSpPr>
        <p:spPr>
          <a:xfrm>
            <a:off x="304800" y="1143000"/>
            <a:ext cx="8534400" cy="3452956"/>
          </a:xfrm>
        </p:spPr>
        <p:txBody>
          <a:bodyPr>
            <a:noAutofit/>
          </a:bodyPr>
          <a:lstStyle/>
          <a:p>
            <a:pPr>
              <a:lnSpc>
                <a:spcPct val="120000"/>
              </a:lnSpc>
            </a:pPr>
            <a:r>
              <a:rPr lang="en-US" sz="2400" dirty="0" smtClean="0"/>
              <a:t>Post participation interviews with 12 of 17 participating teams</a:t>
            </a:r>
          </a:p>
          <a:p>
            <a:pPr>
              <a:lnSpc>
                <a:spcPct val="120000"/>
              </a:lnSpc>
            </a:pPr>
            <a:r>
              <a:rPr lang="en-US" sz="2400" dirty="0" smtClean="0"/>
              <a:t>100% responded that participating </a:t>
            </a:r>
            <a:r>
              <a:rPr lang="en-US" sz="2400" dirty="0"/>
              <a:t>in this network has informed </a:t>
            </a:r>
            <a:r>
              <a:rPr lang="en-US" sz="2400" dirty="0" smtClean="0"/>
              <a:t>&amp; </a:t>
            </a:r>
            <a:r>
              <a:rPr lang="en-US" sz="2400" dirty="0"/>
              <a:t>accelerated </a:t>
            </a:r>
            <a:r>
              <a:rPr lang="en-US" sz="2400" dirty="0" smtClean="0"/>
              <a:t>their </a:t>
            </a:r>
            <a:r>
              <a:rPr lang="en-US" sz="2400" dirty="0"/>
              <a:t>work </a:t>
            </a:r>
            <a:endParaRPr lang="en-US" sz="2400" dirty="0" smtClean="0"/>
          </a:p>
          <a:p>
            <a:pPr>
              <a:lnSpc>
                <a:spcPct val="120000"/>
              </a:lnSpc>
            </a:pPr>
            <a:r>
              <a:rPr lang="en-US" sz="2400" dirty="0" smtClean="0"/>
              <a:t>Major themes of value</a:t>
            </a:r>
          </a:p>
          <a:p>
            <a:pPr lvl="1">
              <a:lnSpc>
                <a:spcPct val="120000"/>
              </a:lnSpc>
            </a:pPr>
            <a:r>
              <a:rPr lang="en-US" sz="2200" dirty="0" smtClean="0"/>
              <a:t>Filled a gap</a:t>
            </a:r>
          </a:p>
          <a:p>
            <a:pPr lvl="1">
              <a:lnSpc>
                <a:spcPct val="120000"/>
              </a:lnSpc>
            </a:pPr>
            <a:r>
              <a:rPr lang="en-US" sz="2200" dirty="0" smtClean="0"/>
              <a:t>Catalyzed commitment and action</a:t>
            </a:r>
          </a:p>
          <a:p>
            <a:pPr lvl="1">
              <a:lnSpc>
                <a:spcPct val="120000"/>
              </a:lnSpc>
            </a:pPr>
            <a:r>
              <a:rPr lang="en-US" sz="2200" dirty="0" smtClean="0"/>
              <a:t>Created/cemented connections</a:t>
            </a:r>
          </a:p>
          <a:p>
            <a:pPr lvl="1">
              <a:lnSpc>
                <a:spcPct val="120000"/>
              </a:lnSpc>
            </a:pPr>
            <a:r>
              <a:rPr lang="en-US" sz="2200" dirty="0" smtClean="0"/>
              <a:t>Increased knowledge and skills</a:t>
            </a:r>
          </a:p>
          <a:p>
            <a:pPr lvl="1">
              <a:lnSpc>
                <a:spcPct val="120000"/>
              </a:lnSpc>
            </a:pPr>
            <a:r>
              <a:rPr lang="en-US" sz="2200" dirty="0" smtClean="0"/>
              <a:t>Provided stature</a:t>
            </a:r>
          </a:p>
          <a:p>
            <a:pPr lvl="1">
              <a:lnSpc>
                <a:spcPct val="120000"/>
              </a:lnSpc>
            </a:pPr>
            <a:endParaRPr lang="en-US" sz="2000" dirty="0" smtClean="0"/>
          </a:p>
          <a:p>
            <a:pPr lvl="1">
              <a:lnSpc>
                <a:spcPct val="120000"/>
              </a:lnSpc>
            </a:pPr>
            <a:endParaRPr lang="en-US" sz="2000" dirty="0"/>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80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514350" y="157163"/>
            <a:ext cx="7943850" cy="838200"/>
          </a:xfrm>
        </p:spPr>
        <p:txBody>
          <a:bodyPr/>
          <a:lstStyle/>
          <a:p>
            <a:pPr eaLnBrk="1" hangingPunct="1"/>
            <a:r>
              <a:rPr lang="en-US" sz="3200" b="1" dirty="0" smtClean="0">
                <a:solidFill>
                  <a:schemeClr val="accent1">
                    <a:lumMod val="75000"/>
                  </a:schemeClr>
                </a:solidFill>
                <a:cs typeface="Arial" pitchFamily="34" charset="0"/>
              </a:rPr>
              <a:t>Nemours Integrated Child Health System</a:t>
            </a:r>
          </a:p>
        </p:txBody>
      </p:sp>
      <p:sp>
        <p:nvSpPr>
          <p:cNvPr id="65539" name="Rectangle 3"/>
          <p:cNvSpPr>
            <a:spLocks noGrp="1" noChangeArrowheads="1"/>
          </p:cNvSpPr>
          <p:nvPr>
            <p:ph type="body" idx="4294967295"/>
          </p:nvPr>
        </p:nvSpPr>
        <p:spPr>
          <a:xfrm>
            <a:off x="609600" y="1066800"/>
            <a:ext cx="8077200" cy="5181600"/>
          </a:xfrm>
        </p:spPr>
        <p:txBody>
          <a:bodyPr rtlCol="0">
            <a:normAutofit fontScale="77500" lnSpcReduction="20000"/>
          </a:bodyPr>
          <a:lstStyle/>
          <a:p>
            <a:pPr eaLnBrk="1" fontAlgn="auto" hangingPunct="1">
              <a:spcAft>
                <a:spcPts val="0"/>
              </a:spcAft>
              <a:defRPr/>
            </a:pPr>
            <a:r>
              <a:rPr lang="en-US" sz="3100" dirty="0" smtClean="0">
                <a:cs typeface="Arial" pitchFamily="34" charset="0"/>
              </a:rPr>
              <a:t>Nemours is a non-profit organization dedicated to children's health &amp; health care.</a:t>
            </a:r>
          </a:p>
          <a:p>
            <a:pPr eaLnBrk="1" fontAlgn="auto" hangingPunct="1">
              <a:spcAft>
                <a:spcPts val="0"/>
              </a:spcAft>
              <a:defRPr/>
            </a:pPr>
            <a:r>
              <a:rPr lang="en-US" sz="3100" dirty="0" smtClean="0">
                <a:cs typeface="Arial" pitchFamily="34" charset="0"/>
              </a:rPr>
              <a:t>Nemours offers pediatric clinical care, research, education, advocacy, and prevention programs.  Nationally, the goal is to improve child health and wellbeing, leveraging clinical and population health expertise.</a:t>
            </a:r>
          </a:p>
          <a:p>
            <a:pPr eaLnBrk="1" fontAlgn="auto" hangingPunct="1">
              <a:spcAft>
                <a:spcPts val="0"/>
              </a:spcAft>
              <a:defRPr/>
            </a:pPr>
            <a:r>
              <a:rPr lang="en-US" sz="3100" dirty="0" smtClean="0">
                <a:cs typeface="Arial" pitchFamily="34" charset="0"/>
              </a:rPr>
              <a:t>Nemours operates Alfred I. </a:t>
            </a:r>
            <a:r>
              <a:rPr lang="en-US" sz="3100" dirty="0" err="1" smtClean="0">
                <a:cs typeface="Arial" pitchFamily="34" charset="0"/>
              </a:rPr>
              <a:t>duPont</a:t>
            </a:r>
            <a:r>
              <a:rPr lang="en-US" sz="3100" dirty="0" smtClean="0">
                <a:cs typeface="Arial" pitchFamily="34" charset="0"/>
              </a:rPr>
              <a:t> Hospital for Children and outpatient facilities in the Delaware Valley and a new state-of-the-art Children’s Hospital in Orlando and specialty care services in Northern/Central Florida. </a:t>
            </a:r>
          </a:p>
          <a:p>
            <a:pPr eaLnBrk="1" fontAlgn="auto" hangingPunct="1">
              <a:spcAft>
                <a:spcPts val="0"/>
              </a:spcAft>
              <a:defRPr/>
            </a:pPr>
            <a:r>
              <a:rPr lang="en-US" sz="3100" dirty="0" smtClean="0">
                <a:cs typeface="Arial" pitchFamily="34" charset="0"/>
              </a:rPr>
              <a:t>Nemours focuses on child health promotion and disease prevention to address root causes of health</a:t>
            </a:r>
          </a:p>
          <a:p>
            <a:pPr lvl="1" eaLnBrk="1" fontAlgn="auto" hangingPunct="1">
              <a:spcAft>
                <a:spcPts val="0"/>
              </a:spcAft>
              <a:buFont typeface="Calibri" pitchFamily="34" charset="0"/>
              <a:buChar char="−"/>
              <a:defRPr/>
            </a:pPr>
            <a:r>
              <a:rPr lang="en-US" dirty="0" smtClean="0">
                <a:cs typeface="Arial" pitchFamily="34" charset="0"/>
              </a:rPr>
              <a:t>Preventing childhood obesity and emotional/behavior health were the first initiatives</a:t>
            </a:r>
          </a:p>
          <a:p>
            <a:pPr lvl="1" eaLnBrk="1" fontAlgn="auto" hangingPunct="1">
              <a:spcAft>
                <a:spcPts val="0"/>
              </a:spcAft>
              <a:buFont typeface="Calibri" pitchFamily="34" charset="0"/>
              <a:buChar char="−"/>
              <a:defRPr/>
            </a:pPr>
            <a:r>
              <a:rPr lang="en-US" dirty="0" smtClean="0">
                <a:cs typeface="Arial" pitchFamily="34" charset="0"/>
              </a:rPr>
              <a:t>Complements and expands reach of clinicians using broader, community-based approach</a:t>
            </a:r>
            <a:endParaRPr lang="en-US" dirty="0" smtClean="0"/>
          </a:p>
          <a:p>
            <a:pPr eaLnBrk="1" fontAlgn="auto" hangingPunct="1">
              <a:spcAft>
                <a:spcPts val="0"/>
              </a:spcAft>
              <a:defRPr/>
            </a:pPr>
            <a:endParaRPr lang="en-US" sz="2400" dirty="0" smtClean="0"/>
          </a:p>
        </p:txBody>
      </p:sp>
      <p:sp>
        <p:nvSpPr>
          <p:cNvPr id="512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Tahoma" pitchFamily="34" charset="0"/>
                <a:ea typeface="+mn-ea"/>
                <a:cs typeface="+mn-cs"/>
              </a:rPr>
              <a:t>0</a:t>
            </a:r>
          </a:p>
        </p:txBody>
      </p:sp>
      <p:pic>
        <p:nvPicPr>
          <p:cNvPr id="5125" name="Picture 11" descr="D:\BRANDING-GRAPHIC STANDARDS - JUNE 17\NEM LOGOS\1___LOGOS with R mark\Nemours® RGB_M.jpg"/>
          <p:cNvPicPr>
            <a:picLocks noChangeAspect="1" noChangeArrowheads="1"/>
          </p:cNvPicPr>
          <p:nvPr/>
        </p:nvPicPr>
        <p:blipFill>
          <a:blip r:embed="rId4" cstate="print"/>
          <a:srcRect/>
          <a:stretch>
            <a:fillRect/>
          </a:stretch>
        </p:blipFill>
        <p:spPr bwMode="auto">
          <a:xfrm>
            <a:off x="304800" y="6248400"/>
            <a:ext cx="1125538" cy="377825"/>
          </a:xfrm>
          <a:prstGeom prst="rect">
            <a:avLst/>
          </a:prstGeom>
          <a:noFill/>
          <a:ln w="9525">
            <a:noFill/>
            <a:miter lim="800000"/>
            <a:headEnd/>
            <a:tailEnd/>
          </a:ln>
        </p:spPr>
      </p:pic>
    </p:spTree>
    <p:extLst>
      <p:ext uri="{BB962C8B-B14F-4D97-AF65-F5344CB8AC3E}">
        <p14:creationId xmlns:p14="http://schemas.microsoft.com/office/powerpoint/2010/main" val="3722037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smtClean="0"/>
              <a:t>Addressing Food Insecurity: </a:t>
            </a:r>
            <a:br>
              <a:rPr lang="en-US" sz="3600" dirty="0" smtClean="0"/>
            </a:br>
            <a:r>
              <a:rPr lang="en-US" sz="3600" dirty="0" smtClean="0"/>
              <a:t>A </a:t>
            </a:r>
            <a:r>
              <a:rPr lang="en-US" sz="3600" dirty="0"/>
              <a:t>h</a:t>
            </a:r>
            <a:r>
              <a:rPr lang="en-US" sz="3600" dirty="0" smtClean="0"/>
              <a:t>ospital and community effort </a:t>
            </a:r>
            <a:endParaRPr lang="en-US" sz="3600" dirty="0"/>
          </a:p>
        </p:txBody>
      </p:sp>
      <p:sp>
        <p:nvSpPr>
          <p:cNvPr id="5" name="Subtitle 4"/>
          <p:cNvSpPr>
            <a:spLocks noGrp="1"/>
          </p:cNvSpPr>
          <p:nvPr>
            <p:ph type="subTitle" idx="1"/>
          </p:nvPr>
        </p:nvSpPr>
        <p:spPr/>
        <p:txBody>
          <a:bodyPr>
            <a:normAutofit/>
          </a:bodyPr>
          <a:lstStyle/>
          <a:p>
            <a:r>
              <a:rPr lang="en-US" sz="3600" b="1" dirty="0" smtClean="0"/>
              <a:t>Children’s Healthcare of Atlanta</a:t>
            </a:r>
            <a:endParaRPr lang="en-US" sz="3600" b="1" dirty="0"/>
          </a:p>
        </p:txBody>
      </p:sp>
    </p:spTree>
    <p:extLst>
      <p:ext uri="{BB962C8B-B14F-4D97-AF65-F5344CB8AC3E}">
        <p14:creationId xmlns:p14="http://schemas.microsoft.com/office/powerpoint/2010/main" val="3427897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“Our finish line is </a:t>
            </a:r>
            <a:r>
              <a:rPr lang="en-US" u="sng" dirty="0" smtClean="0"/>
              <a:t>system-wide adoption of an institutional policy addressing food insecurity</a:t>
            </a:r>
            <a:r>
              <a:rPr lang="en-US" dirty="0" smtClean="0"/>
              <a:t>. </a:t>
            </a:r>
          </a:p>
          <a:p>
            <a:endParaRPr lang="en-US" dirty="0"/>
          </a:p>
          <a:p>
            <a:r>
              <a:rPr lang="en-US" dirty="0" smtClean="0"/>
              <a:t>The hurdles in the here and now are </a:t>
            </a:r>
            <a:r>
              <a:rPr lang="en-US" u="sng" dirty="0" smtClean="0"/>
              <a:t>assessing the problem, overcoming objection, addressing the implications, helping with the problem, demonstrating success, and obtaining leadership buy-in.</a:t>
            </a:r>
            <a:r>
              <a:rPr lang="en-US" dirty="0" smtClean="0"/>
              <a:t> </a:t>
            </a:r>
          </a:p>
          <a:p>
            <a:endParaRPr lang="en-US" dirty="0"/>
          </a:p>
          <a:p>
            <a:r>
              <a:rPr lang="en-US" dirty="0" smtClean="0"/>
              <a:t>Having </a:t>
            </a:r>
            <a:r>
              <a:rPr lang="en-US" u="sng" dirty="0" smtClean="0"/>
              <a:t>technical assistance, connections, focus, and credibility</a:t>
            </a:r>
            <a:r>
              <a:rPr lang="en-US" dirty="0" smtClean="0"/>
              <a:t> would really help us get over the next hurdle.”</a:t>
            </a:r>
            <a:endParaRPr lang="en-US" dirty="0"/>
          </a:p>
        </p:txBody>
      </p:sp>
      <p:sp>
        <p:nvSpPr>
          <p:cNvPr id="3" name="Title 2"/>
          <p:cNvSpPr>
            <a:spLocks noGrp="1"/>
          </p:cNvSpPr>
          <p:nvPr>
            <p:ph type="title"/>
          </p:nvPr>
        </p:nvSpPr>
        <p:spPr/>
        <p:txBody>
          <a:bodyPr/>
          <a:lstStyle/>
          <a:p>
            <a:r>
              <a:rPr lang="en-US" dirty="0" smtClean="0"/>
              <a:t>Defining the hurdles</a:t>
            </a:r>
            <a:endParaRPr lang="en-US" dirty="0"/>
          </a:p>
        </p:txBody>
      </p:sp>
    </p:spTree>
    <p:extLst>
      <p:ext uri="{BB962C8B-B14F-4D97-AF65-F5344CB8AC3E}">
        <p14:creationId xmlns:p14="http://schemas.microsoft.com/office/powerpoint/2010/main" val="12776746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5-step policy development process</a:t>
            </a:r>
            <a:endParaRPr lang="en-US" dirty="0"/>
          </a:p>
        </p:txBody>
      </p:sp>
      <p:graphicFrame>
        <p:nvGraphicFramePr>
          <p:cNvPr id="4" name="Content Placeholder 3"/>
          <p:cNvGraphicFramePr>
            <a:graphicFrameLocks noGrp="1"/>
          </p:cNvGraphicFramePr>
          <p:nvPr>
            <p:ph idx="1"/>
            <p:extLst/>
          </p:nvPr>
        </p:nvGraphicFramePr>
        <p:xfrm>
          <a:off x="457200" y="1539240"/>
          <a:ext cx="82296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3886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328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solidFill>
            <a:schemeClr val="accent3">
              <a:lumMod val="20000"/>
              <a:lumOff val="80000"/>
            </a:schemeClr>
          </a:solidFill>
        </p:spPr>
        <p:txBody>
          <a:bodyPr/>
          <a:lstStyle/>
          <a:p>
            <a:endParaRPr lang="en-US" dirty="0"/>
          </a:p>
        </p:txBody>
      </p:sp>
      <p:sp>
        <p:nvSpPr>
          <p:cNvPr id="5" name="Title 4"/>
          <p:cNvSpPr>
            <a:spLocks noGrp="1"/>
          </p:cNvSpPr>
          <p:nvPr>
            <p:ph type="title"/>
          </p:nvPr>
        </p:nvSpPr>
        <p:spPr/>
        <p:txBody>
          <a:bodyPr/>
          <a:lstStyle/>
          <a:p>
            <a:r>
              <a:rPr lang="en-US" dirty="0" smtClean="0"/>
              <a:t>Strong4Life Clinic</a:t>
            </a:r>
            <a:endParaRPr lang="en-US" dirty="0"/>
          </a:p>
        </p:txBody>
      </p:sp>
      <p:grpSp>
        <p:nvGrpSpPr>
          <p:cNvPr id="7" name="Group 6"/>
          <p:cNvGrpSpPr/>
          <p:nvPr/>
        </p:nvGrpSpPr>
        <p:grpSpPr>
          <a:xfrm>
            <a:off x="2590800" y="1752600"/>
            <a:ext cx="3526452" cy="4389120"/>
            <a:chOff x="457200" y="2372542"/>
            <a:chExt cx="2189649" cy="2192658"/>
          </a:xfrm>
        </p:grpSpPr>
        <p:grpSp>
          <p:nvGrpSpPr>
            <p:cNvPr id="8" name="Group 7"/>
            <p:cNvGrpSpPr/>
            <p:nvPr/>
          </p:nvGrpSpPr>
          <p:grpSpPr>
            <a:xfrm>
              <a:off x="457200" y="2372542"/>
              <a:ext cx="2189649" cy="2192658"/>
              <a:chOff x="3200400" y="1459831"/>
              <a:chExt cx="2189649" cy="2192658"/>
            </a:xfrm>
          </p:grpSpPr>
          <p:pic>
            <p:nvPicPr>
              <p:cNvPr id="10" name="Picture 3" descr="P:\Educate\Marketing\Assets_Videos-Photos-Logos\GRAPHICS\places\H4L_Cli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459831"/>
                <a:ext cx="2189649" cy="2192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P:\Educate\Marketing\Assets_Videos-Photos-Logos\GRAPHICS\places\H4L_Clinic.jpg"/>
              <p:cNvPicPr>
                <a:picLocks noChangeAspect="1" noChangeArrowheads="1"/>
              </p:cNvPicPr>
              <p:nvPr/>
            </p:nvPicPr>
            <p:blipFill rotWithShape="1">
              <a:blip r:embed="rId3">
                <a:extLst>
                  <a:ext uri="{28A0092B-C50C-407E-A947-70E740481C1C}">
                    <a14:useLocalDpi xmlns:a14="http://schemas.microsoft.com/office/drawing/2010/main" val="0"/>
                  </a:ext>
                </a:extLst>
              </a:blip>
              <a:srcRect l="64604" t="32367" r="24089" b="62620"/>
              <a:stretch/>
            </p:blipFill>
            <p:spPr bwMode="auto">
              <a:xfrm>
                <a:off x="3858218" y="2216944"/>
                <a:ext cx="878774" cy="14525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218160" y="3116697"/>
              <a:ext cx="663094" cy="19110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Calibri"/>
                  <a:ea typeface="+mn-ea"/>
                  <a:cs typeface="+mn-cs"/>
                </a:rPr>
                <a:t>S4L CLINIC</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179452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1"/>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p:txBody>
          <a:bodyPr/>
          <a:lstStyle/>
          <a:p>
            <a:r>
              <a:rPr lang="en-US" dirty="0" smtClean="0"/>
              <a:t>Strong4Life Clinic</a:t>
            </a:r>
            <a:endParaRPr lang="en-US" dirty="0"/>
          </a:p>
        </p:txBody>
      </p:sp>
    </p:spTree>
    <p:extLst>
      <p:ext uri="{BB962C8B-B14F-4D97-AF65-F5344CB8AC3E}">
        <p14:creationId xmlns:p14="http://schemas.microsoft.com/office/powerpoint/2010/main" val="2283129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Identify and define the problem</a:t>
            </a:r>
            <a:endParaRPr lang="en-US" dirty="0"/>
          </a:p>
        </p:txBody>
      </p:sp>
      <p:graphicFrame>
        <p:nvGraphicFramePr>
          <p:cNvPr id="7" name="Content Placeholder 8"/>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52268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r>
              <a:rPr lang="en-US" dirty="0" smtClean="0"/>
              <a:t>“Access to adequate food (being) limited by a lack of money or other resources” </a:t>
            </a:r>
            <a:r>
              <a:rPr lang="en-US" i="1" dirty="0" smtClean="0"/>
              <a:t>(USDA)</a:t>
            </a:r>
          </a:p>
          <a:p>
            <a:endParaRPr lang="en-US" dirty="0"/>
          </a:p>
        </p:txBody>
      </p:sp>
      <p:sp>
        <p:nvSpPr>
          <p:cNvPr id="3" name="Title 2"/>
          <p:cNvSpPr>
            <a:spLocks noGrp="1"/>
          </p:cNvSpPr>
          <p:nvPr>
            <p:ph type="title"/>
          </p:nvPr>
        </p:nvSpPr>
        <p:spPr/>
        <p:txBody>
          <a:bodyPr/>
          <a:lstStyle/>
          <a:p>
            <a:r>
              <a:rPr lang="en-US" dirty="0" smtClean="0"/>
              <a:t>Food insecurity</a:t>
            </a:r>
            <a:endParaRPr lang="en-US" dirty="0"/>
          </a:p>
        </p:txBody>
      </p:sp>
      <p:grpSp>
        <p:nvGrpSpPr>
          <p:cNvPr id="12" name="Group 11"/>
          <p:cNvGrpSpPr/>
          <p:nvPr/>
        </p:nvGrpSpPr>
        <p:grpSpPr>
          <a:xfrm>
            <a:off x="2200243" y="2644438"/>
            <a:ext cx="4962554" cy="2905611"/>
            <a:chOff x="2776890" y="4345939"/>
            <a:chExt cx="3852510" cy="2167102"/>
          </a:xfrm>
        </p:grpSpPr>
        <p:grpSp>
          <p:nvGrpSpPr>
            <p:cNvPr id="13" name="Group 12"/>
            <p:cNvGrpSpPr/>
            <p:nvPr/>
          </p:nvGrpSpPr>
          <p:grpSpPr>
            <a:xfrm>
              <a:off x="2776890" y="4345939"/>
              <a:ext cx="3852510" cy="2167102"/>
              <a:chOff x="2548290" y="4529136"/>
              <a:chExt cx="3852510" cy="2167102"/>
            </a:xfrm>
          </p:grpSpPr>
          <p:grpSp>
            <p:nvGrpSpPr>
              <p:cNvPr id="15" name="Group 14"/>
              <p:cNvGrpSpPr/>
              <p:nvPr/>
            </p:nvGrpSpPr>
            <p:grpSpPr>
              <a:xfrm>
                <a:off x="2971800" y="4800600"/>
                <a:ext cx="3429000" cy="1541585"/>
                <a:chOff x="2209800" y="4800600"/>
                <a:chExt cx="3429000" cy="1541585"/>
              </a:xfrm>
            </p:grpSpPr>
            <p:cxnSp>
              <p:nvCxnSpPr>
                <p:cNvPr id="18" name="Straight Connector 17"/>
                <p:cNvCxnSpPr/>
                <p:nvPr/>
              </p:nvCxnSpPr>
              <p:spPr>
                <a:xfrm>
                  <a:off x="2286000" y="4800600"/>
                  <a:ext cx="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209800" y="6342185"/>
                  <a:ext cx="3429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4190999" y="6397823"/>
                <a:ext cx="914400" cy="2984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Time</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rot="16200000">
                <a:off x="1936357" y="5141069"/>
                <a:ext cx="1534478" cy="3106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Food Insecurity</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Freeform 13"/>
            <p:cNvSpPr/>
            <p:nvPr/>
          </p:nvSpPr>
          <p:spPr>
            <a:xfrm>
              <a:off x="3423138" y="4419600"/>
              <a:ext cx="2907324" cy="1641985"/>
            </a:xfrm>
            <a:custGeom>
              <a:avLst/>
              <a:gdLst>
                <a:gd name="connsiteX0" fmla="*/ 0 w 2907324"/>
                <a:gd name="connsiteY0" fmla="*/ 1258280 h 1641985"/>
                <a:gd name="connsiteX1" fmla="*/ 164124 w 2907324"/>
                <a:gd name="connsiteY1" fmla="*/ 672127 h 1641985"/>
                <a:gd name="connsiteX2" fmla="*/ 574431 w 2907324"/>
                <a:gd name="connsiteY2" fmla="*/ 1633419 h 1641985"/>
                <a:gd name="connsiteX3" fmla="*/ 797170 w 2907324"/>
                <a:gd name="connsiteY3" fmla="*/ 3911 h 1641985"/>
                <a:gd name="connsiteX4" fmla="*/ 1090247 w 2907324"/>
                <a:gd name="connsiteY4" fmla="*/ 1164496 h 1641985"/>
                <a:gd name="connsiteX5" fmla="*/ 1266093 w 2907324"/>
                <a:gd name="connsiteY5" fmla="*/ 730742 h 1641985"/>
                <a:gd name="connsiteX6" fmla="*/ 1535724 w 2907324"/>
                <a:gd name="connsiteY6" fmla="*/ 1152773 h 1641985"/>
                <a:gd name="connsiteX7" fmla="*/ 1711570 w 2907324"/>
                <a:gd name="connsiteY7" fmla="*/ 719019 h 1641985"/>
                <a:gd name="connsiteX8" fmla="*/ 2039816 w 2907324"/>
                <a:gd name="connsiteY8" fmla="*/ 1551357 h 1641985"/>
                <a:gd name="connsiteX9" fmla="*/ 2157047 w 2907324"/>
                <a:gd name="connsiteY9" fmla="*/ 191480 h 1641985"/>
                <a:gd name="connsiteX10" fmla="*/ 2450124 w 2907324"/>
                <a:gd name="connsiteY10" fmla="*/ 1035542 h 1641985"/>
                <a:gd name="connsiteX11" fmla="*/ 2708031 w 2907324"/>
                <a:gd name="connsiteY11" fmla="*/ 590065 h 1641985"/>
                <a:gd name="connsiteX12" fmla="*/ 2907324 w 2907324"/>
                <a:gd name="connsiteY12" fmla="*/ 1012096 h 1641985"/>
                <a:gd name="connsiteX13" fmla="*/ 2907324 w 2907324"/>
                <a:gd name="connsiteY13" fmla="*/ 1012096 h 164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7324" h="1641985">
                  <a:moveTo>
                    <a:pt x="0" y="1258280"/>
                  </a:moveTo>
                  <a:cubicBezTo>
                    <a:pt x="34192" y="933942"/>
                    <a:pt x="68385" y="609604"/>
                    <a:pt x="164124" y="672127"/>
                  </a:cubicBezTo>
                  <a:cubicBezTo>
                    <a:pt x="259863" y="734650"/>
                    <a:pt x="468923" y="1744788"/>
                    <a:pt x="574431" y="1633419"/>
                  </a:cubicBezTo>
                  <a:cubicBezTo>
                    <a:pt x="679939" y="1522050"/>
                    <a:pt x="711201" y="82065"/>
                    <a:pt x="797170" y="3911"/>
                  </a:cubicBezTo>
                  <a:cubicBezTo>
                    <a:pt x="883139" y="-74243"/>
                    <a:pt x="1012093" y="1043357"/>
                    <a:pt x="1090247" y="1164496"/>
                  </a:cubicBezTo>
                  <a:cubicBezTo>
                    <a:pt x="1168401" y="1285635"/>
                    <a:pt x="1191847" y="732696"/>
                    <a:pt x="1266093" y="730742"/>
                  </a:cubicBezTo>
                  <a:cubicBezTo>
                    <a:pt x="1340339" y="728788"/>
                    <a:pt x="1461478" y="1154727"/>
                    <a:pt x="1535724" y="1152773"/>
                  </a:cubicBezTo>
                  <a:cubicBezTo>
                    <a:pt x="1609970" y="1150819"/>
                    <a:pt x="1627555" y="652588"/>
                    <a:pt x="1711570" y="719019"/>
                  </a:cubicBezTo>
                  <a:cubicBezTo>
                    <a:pt x="1795585" y="785450"/>
                    <a:pt x="1965570" y="1639280"/>
                    <a:pt x="2039816" y="1551357"/>
                  </a:cubicBezTo>
                  <a:cubicBezTo>
                    <a:pt x="2114062" y="1463434"/>
                    <a:pt x="2088662" y="277449"/>
                    <a:pt x="2157047" y="191480"/>
                  </a:cubicBezTo>
                  <a:cubicBezTo>
                    <a:pt x="2225432" y="105511"/>
                    <a:pt x="2358293" y="969111"/>
                    <a:pt x="2450124" y="1035542"/>
                  </a:cubicBezTo>
                  <a:cubicBezTo>
                    <a:pt x="2541955" y="1101973"/>
                    <a:pt x="2631831" y="593973"/>
                    <a:pt x="2708031" y="590065"/>
                  </a:cubicBezTo>
                  <a:cubicBezTo>
                    <a:pt x="2784231" y="586157"/>
                    <a:pt x="2907324" y="1012096"/>
                    <a:pt x="2907324" y="1012096"/>
                  </a:cubicBezTo>
                  <a:lnTo>
                    <a:pt x="2907324" y="101209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TextBox 3"/>
          <p:cNvSpPr txBox="1"/>
          <p:nvPr/>
        </p:nvSpPr>
        <p:spPr>
          <a:xfrm>
            <a:off x="762000" y="5715000"/>
            <a:ext cx="7772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Reference needed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986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Childhood hunger in Georgia</a:t>
            </a:r>
            <a:endParaRPr lang="en-US" dirty="0"/>
          </a:p>
        </p:txBody>
      </p:sp>
      <p:pic>
        <p:nvPicPr>
          <p:cNvPr id="3074" name="Picture 2" descr="Image result for georgia 1 in 4 children food insec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658" y="1371599"/>
            <a:ext cx="7467600" cy="411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704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Childhood hunger and obesity</a:t>
            </a:r>
            <a:endParaRPr lang="en-US" dirty="0"/>
          </a:p>
        </p:txBody>
      </p:sp>
      <p:grpSp>
        <p:nvGrpSpPr>
          <p:cNvPr id="4" name="Group 14"/>
          <p:cNvGrpSpPr>
            <a:grpSpLocks/>
          </p:cNvGrpSpPr>
          <p:nvPr/>
        </p:nvGrpSpPr>
        <p:grpSpPr bwMode="auto">
          <a:xfrm>
            <a:off x="1063624" y="1861725"/>
            <a:ext cx="3160713" cy="3603625"/>
            <a:chOff x="943052" y="810032"/>
            <a:chExt cx="3160041" cy="3602956"/>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20284" t="793" r="24976" b="2126"/>
            <a:stretch>
              <a:fillRect/>
            </a:stretch>
          </p:blipFill>
          <p:spPr bwMode="auto">
            <a:xfrm rot="-609963">
              <a:off x="943052" y="810032"/>
              <a:ext cx="3160041" cy="360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a:xfrm>
              <a:off x="1341430" y="1303652"/>
              <a:ext cx="2360110" cy="2949027"/>
            </a:xfrm>
            <a:custGeom>
              <a:avLst/>
              <a:gdLst>
                <a:gd name="connsiteX0" fmla="*/ 1544725 w 2360843"/>
                <a:gd name="connsiteY0" fmla="*/ 190460 h 2949464"/>
                <a:gd name="connsiteX1" fmla="*/ 1260245 w 2360843"/>
                <a:gd name="connsiteY1" fmla="*/ 27900 h 2949464"/>
                <a:gd name="connsiteX2" fmla="*/ 1036725 w 2360843"/>
                <a:gd name="connsiteY2" fmla="*/ 698460 h 2949464"/>
                <a:gd name="connsiteX3" fmla="*/ 1036725 w 2360843"/>
                <a:gd name="connsiteY3" fmla="*/ 1206460 h 2949464"/>
                <a:gd name="connsiteX4" fmla="*/ 884325 w 2360843"/>
                <a:gd name="connsiteY4" fmla="*/ 1419820 h 2949464"/>
                <a:gd name="connsiteX5" fmla="*/ 264565 w 2360843"/>
                <a:gd name="connsiteY5" fmla="*/ 1226780 h 2949464"/>
                <a:gd name="connsiteX6" fmla="*/ 405 w 2360843"/>
                <a:gd name="connsiteY6" fmla="*/ 1247100 h 2949464"/>
                <a:gd name="connsiteX7" fmla="*/ 315365 w 2360843"/>
                <a:gd name="connsiteY7" fmla="*/ 1501100 h 2949464"/>
                <a:gd name="connsiteX8" fmla="*/ 305205 w 2360843"/>
                <a:gd name="connsiteY8" fmla="*/ 1805900 h 2949464"/>
                <a:gd name="connsiteX9" fmla="*/ 122325 w 2360843"/>
                <a:gd name="connsiteY9" fmla="*/ 2120860 h 2949464"/>
                <a:gd name="connsiteX10" fmla="*/ 213765 w 2360843"/>
                <a:gd name="connsiteY10" fmla="*/ 2425660 h 2949464"/>
                <a:gd name="connsiteX11" fmla="*/ 457605 w 2360843"/>
                <a:gd name="connsiteY11" fmla="*/ 2913340 h 2949464"/>
                <a:gd name="connsiteX12" fmla="*/ 498245 w 2360843"/>
                <a:gd name="connsiteY12" fmla="*/ 2913340 h 2949464"/>
                <a:gd name="connsiteX13" fmla="*/ 1432965 w 2360843"/>
                <a:gd name="connsiteY13" fmla="*/ 2842220 h 2949464"/>
                <a:gd name="connsiteX14" fmla="*/ 1280565 w 2360843"/>
                <a:gd name="connsiteY14" fmla="*/ 2334220 h 2949464"/>
                <a:gd name="connsiteX15" fmla="*/ 1422805 w 2360843"/>
                <a:gd name="connsiteY15" fmla="*/ 2212300 h 2949464"/>
                <a:gd name="connsiteX16" fmla="*/ 2235605 w 2360843"/>
                <a:gd name="connsiteY16" fmla="*/ 2933660 h 2949464"/>
                <a:gd name="connsiteX17" fmla="*/ 1991765 w 2360843"/>
                <a:gd name="connsiteY17" fmla="*/ 2151340 h 2949464"/>
                <a:gd name="connsiteX18" fmla="*/ 1940965 w 2360843"/>
                <a:gd name="connsiteY18" fmla="*/ 1816060 h 2949464"/>
                <a:gd name="connsiteX19" fmla="*/ 2174645 w 2360843"/>
                <a:gd name="connsiteY19" fmla="*/ 1816060 h 2949464"/>
                <a:gd name="connsiteX20" fmla="*/ 2113685 w 2360843"/>
                <a:gd name="connsiteY20" fmla="*/ 1358860 h 2949464"/>
                <a:gd name="connsiteX21" fmla="*/ 2093365 w 2360843"/>
                <a:gd name="connsiteY21" fmla="*/ 1165820 h 2949464"/>
                <a:gd name="connsiteX22" fmla="*/ 2357525 w 2360843"/>
                <a:gd name="connsiteY22" fmla="*/ 1257260 h 2949464"/>
                <a:gd name="connsiteX23" fmla="*/ 2184805 w 2360843"/>
                <a:gd name="connsiteY23" fmla="*/ 739100 h 2949464"/>
                <a:gd name="connsiteX24" fmla="*/ 1432965 w 2360843"/>
                <a:gd name="connsiteY24" fmla="*/ 78700 h 2949464"/>
                <a:gd name="connsiteX25" fmla="*/ 1473605 w 2360843"/>
                <a:gd name="connsiteY25" fmla="*/ 78700 h 2949464"/>
                <a:gd name="connsiteX26" fmla="*/ 1412645 w 2360843"/>
                <a:gd name="connsiteY26" fmla="*/ 27900 h 294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0843" h="2949464">
                  <a:moveTo>
                    <a:pt x="1544725" y="190460"/>
                  </a:moveTo>
                  <a:cubicBezTo>
                    <a:pt x="1444818" y="66846"/>
                    <a:pt x="1344912" y="-56767"/>
                    <a:pt x="1260245" y="27900"/>
                  </a:cubicBezTo>
                  <a:cubicBezTo>
                    <a:pt x="1175578" y="112567"/>
                    <a:pt x="1073978" y="502033"/>
                    <a:pt x="1036725" y="698460"/>
                  </a:cubicBezTo>
                  <a:cubicBezTo>
                    <a:pt x="999472" y="894887"/>
                    <a:pt x="1062125" y="1086233"/>
                    <a:pt x="1036725" y="1206460"/>
                  </a:cubicBezTo>
                  <a:cubicBezTo>
                    <a:pt x="1011325" y="1326687"/>
                    <a:pt x="1013018" y="1416433"/>
                    <a:pt x="884325" y="1419820"/>
                  </a:cubicBezTo>
                  <a:cubicBezTo>
                    <a:pt x="755632" y="1423207"/>
                    <a:pt x="411885" y="1255567"/>
                    <a:pt x="264565" y="1226780"/>
                  </a:cubicBezTo>
                  <a:cubicBezTo>
                    <a:pt x="117245" y="1197993"/>
                    <a:pt x="-8062" y="1201380"/>
                    <a:pt x="405" y="1247100"/>
                  </a:cubicBezTo>
                  <a:cubicBezTo>
                    <a:pt x="8872" y="1292820"/>
                    <a:pt x="264565" y="1407967"/>
                    <a:pt x="315365" y="1501100"/>
                  </a:cubicBezTo>
                  <a:cubicBezTo>
                    <a:pt x="366165" y="1594233"/>
                    <a:pt x="337378" y="1702607"/>
                    <a:pt x="305205" y="1805900"/>
                  </a:cubicBezTo>
                  <a:cubicBezTo>
                    <a:pt x="273032" y="1909193"/>
                    <a:pt x="137565" y="2017567"/>
                    <a:pt x="122325" y="2120860"/>
                  </a:cubicBezTo>
                  <a:cubicBezTo>
                    <a:pt x="107085" y="2224153"/>
                    <a:pt x="157885" y="2293580"/>
                    <a:pt x="213765" y="2425660"/>
                  </a:cubicBezTo>
                  <a:cubicBezTo>
                    <a:pt x="269645" y="2557740"/>
                    <a:pt x="410192" y="2832060"/>
                    <a:pt x="457605" y="2913340"/>
                  </a:cubicBezTo>
                  <a:cubicBezTo>
                    <a:pt x="505018" y="2994620"/>
                    <a:pt x="498245" y="2913340"/>
                    <a:pt x="498245" y="2913340"/>
                  </a:cubicBezTo>
                  <a:cubicBezTo>
                    <a:pt x="660805" y="2901487"/>
                    <a:pt x="1302578" y="2938740"/>
                    <a:pt x="1432965" y="2842220"/>
                  </a:cubicBezTo>
                  <a:cubicBezTo>
                    <a:pt x="1563352" y="2745700"/>
                    <a:pt x="1282258" y="2439207"/>
                    <a:pt x="1280565" y="2334220"/>
                  </a:cubicBezTo>
                  <a:cubicBezTo>
                    <a:pt x="1278872" y="2229233"/>
                    <a:pt x="1263632" y="2112393"/>
                    <a:pt x="1422805" y="2212300"/>
                  </a:cubicBezTo>
                  <a:cubicBezTo>
                    <a:pt x="1581978" y="2312207"/>
                    <a:pt x="2140778" y="2943820"/>
                    <a:pt x="2235605" y="2933660"/>
                  </a:cubicBezTo>
                  <a:cubicBezTo>
                    <a:pt x="2330432" y="2923500"/>
                    <a:pt x="2040872" y="2337606"/>
                    <a:pt x="1991765" y="2151340"/>
                  </a:cubicBezTo>
                  <a:cubicBezTo>
                    <a:pt x="1942658" y="1965074"/>
                    <a:pt x="1910485" y="1871940"/>
                    <a:pt x="1940965" y="1816060"/>
                  </a:cubicBezTo>
                  <a:cubicBezTo>
                    <a:pt x="1971445" y="1760180"/>
                    <a:pt x="2145858" y="1892260"/>
                    <a:pt x="2174645" y="1816060"/>
                  </a:cubicBezTo>
                  <a:cubicBezTo>
                    <a:pt x="2203432" y="1739860"/>
                    <a:pt x="2127232" y="1467233"/>
                    <a:pt x="2113685" y="1358860"/>
                  </a:cubicBezTo>
                  <a:cubicBezTo>
                    <a:pt x="2100138" y="1250487"/>
                    <a:pt x="2052725" y="1182753"/>
                    <a:pt x="2093365" y="1165820"/>
                  </a:cubicBezTo>
                  <a:cubicBezTo>
                    <a:pt x="2134005" y="1148887"/>
                    <a:pt x="2342285" y="1328380"/>
                    <a:pt x="2357525" y="1257260"/>
                  </a:cubicBezTo>
                  <a:cubicBezTo>
                    <a:pt x="2372765" y="1186140"/>
                    <a:pt x="2338898" y="935527"/>
                    <a:pt x="2184805" y="739100"/>
                  </a:cubicBezTo>
                  <a:cubicBezTo>
                    <a:pt x="2030712" y="542673"/>
                    <a:pt x="1551498" y="188767"/>
                    <a:pt x="1432965" y="78700"/>
                  </a:cubicBezTo>
                  <a:cubicBezTo>
                    <a:pt x="1314432" y="-31367"/>
                    <a:pt x="1476992" y="87167"/>
                    <a:pt x="1473605" y="78700"/>
                  </a:cubicBezTo>
                  <a:cubicBezTo>
                    <a:pt x="1470218" y="70233"/>
                    <a:pt x="1412645" y="27900"/>
                    <a:pt x="1412645" y="27900"/>
                  </a:cubicBezTo>
                </a:path>
              </a:pathLst>
            </a:custGeom>
            <a:noFill/>
            <a:ln w="63500">
              <a:solidFill>
                <a:srgbClr val="B60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8" name="Picture 2" descr="C:\Users\wels5583\Documents\Wellness Program\Presentations\Hunger_Obesity_083012.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l="10925"/>
          <a:stretch>
            <a:fillRect/>
          </a:stretch>
        </p:blipFill>
        <p:spPr bwMode="auto">
          <a:xfrm>
            <a:off x="4520725" y="2049338"/>
            <a:ext cx="3063294" cy="32580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4862049" y="2317872"/>
            <a:ext cx="2360613" cy="2894013"/>
          </a:xfrm>
          <a:custGeom>
            <a:avLst/>
            <a:gdLst>
              <a:gd name="connsiteX0" fmla="*/ 1544725 w 2360843"/>
              <a:gd name="connsiteY0" fmla="*/ 190460 h 2949464"/>
              <a:gd name="connsiteX1" fmla="*/ 1260245 w 2360843"/>
              <a:gd name="connsiteY1" fmla="*/ 27900 h 2949464"/>
              <a:gd name="connsiteX2" fmla="*/ 1036725 w 2360843"/>
              <a:gd name="connsiteY2" fmla="*/ 698460 h 2949464"/>
              <a:gd name="connsiteX3" fmla="*/ 1036725 w 2360843"/>
              <a:gd name="connsiteY3" fmla="*/ 1206460 h 2949464"/>
              <a:gd name="connsiteX4" fmla="*/ 884325 w 2360843"/>
              <a:gd name="connsiteY4" fmla="*/ 1419820 h 2949464"/>
              <a:gd name="connsiteX5" fmla="*/ 264565 w 2360843"/>
              <a:gd name="connsiteY5" fmla="*/ 1226780 h 2949464"/>
              <a:gd name="connsiteX6" fmla="*/ 405 w 2360843"/>
              <a:gd name="connsiteY6" fmla="*/ 1247100 h 2949464"/>
              <a:gd name="connsiteX7" fmla="*/ 315365 w 2360843"/>
              <a:gd name="connsiteY7" fmla="*/ 1501100 h 2949464"/>
              <a:gd name="connsiteX8" fmla="*/ 305205 w 2360843"/>
              <a:gd name="connsiteY8" fmla="*/ 1805900 h 2949464"/>
              <a:gd name="connsiteX9" fmla="*/ 122325 w 2360843"/>
              <a:gd name="connsiteY9" fmla="*/ 2120860 h 2949464"/>
              <a:gd name="connsiteX10" fmla="*/ 213765 w 2360843"/>
              <a:gd name="connsiteY10" fmla="*/ 2425660 h 2949464"/>
              <a:gd name="connsiteX11" fmla="*/ 457605 w 2360843"/>
              <a:gd name="connsiteY11" fmla="*/ 2913340 h 2949464"/>
              <a:gd name="connsiteX12" fmla="*/ 498245 w 2360843"/>
              <a:gd name="connsiteY12" fmla="*/ 2913340 h 2949464"/>
              <a:gd name="connsiteX13" fmla="*/ 1432965 w 2360843"/>
              <a:gd name="connsiteY13" fmla="*/ 2842220 h 2949464"/>
              <a:gd name="connsiteX14" fmla="*/ 1280565 w 2360843"/>
              <a:gd name="connsiteY14" fmla="*/ 2334220 h 2949464"/>
              <a:gd name="connsiteX15" fmla="*/ 1422805 w 2360843"/>
              <a:gd name="connsiteY15" fmla="*/ 2212300 h 2949464"/>
              <a:gd name="connsiteX16" fmla="*/ 2235605 w 2360843"/>
              <a:gd name="connsiteY16" fmla="*/ 2933660 h 2949464"/>
              <a:gd name="connsiteX17" fmla="*/ 1991765 w 2360843"/>
              <a:gd name="connsiteY17" fmla="*/ 2151340 h 2949464"/>
              <a:gd name="connsiteX18" fmla="*/ 1940965 w 2360843"/>
              <a:gd name="connsiteY18" fmla="*/ 1816060 h 2949464"/>
              <a:gd name="connsiteX19" fmla="*/ 2174645 w 2360843"/>
              <a:gd name="connsiteY19" fmla="*/ 1816060 h 2949464"/>
              <a:gd name="connsiteX20" fmla="*/ 2113685 w 2360843"/>
              <a:gd name="connsiteY20" fmla="*/ 1358860 h 2949464"/>
              <a:gd name="connsiteX21" fmla="*/ 2093365 w 2360843"/>
              <a:gd name="connsiteY21" fmla="*/ 1165820 h 2949464"/>
              <a:gd name="connsiteX22" fmla="*/ 2357525 w 2360843"/>
              <a:gd name="connsiteY22" fmla="*/ 1257260 h 2949464"/>
              <a:gd name="connsiteX23" fmla="*/ 2184805 w 2360843"/>
              <a:gd name="connsiteY23" fmla="*/ 739100 h 2949464"/>
              <a:gd name="connsiteX24" fmla="*/ 1432965 w 2360843"/>
              <a:gd name="connsiteY24" fmla="*/ 78700 h 2949464"/>
              <a:gd name="connsiteX25" fmla="*/ 1473605 w 2360843"/>
              <a:gd name="connsiteY25" fmla="*/ 78700 h 2949464"/>
              <a:gd name="connsiteX26" fmla="*/ 1412645 w 2360843"/>
              <a:gd name="connsiteY26" fmla="*/ 27900 h 2949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0843" h="2949464">
                <a:moveTo>
                  <a:pt x="1544725" y="190460"/>
                </a:moveTo>
                <a:cubicBezTo>
                  <a:pt x="1444818" y="66846"/>
                  <a:pt x="1344912" y="-56767"/>
                  <a:pt x="1260245" y="27900"/>
                </a:cubicBezTo>
                <a:cubicBezTo>
                  <a:pt x="1175578" y="112567"/>
                  <a:pt x="1073978" y="502033"/>
                  <a:pt x="1036725" y="698460"/>
                </a:cubicBezTo>
                <a:cubicBezTo>
                  <a:pt x="999472" y="894887"/>
                  <a:pt x="1062125" y="1086233"/>
                  <a:pt x="1036725" y="1206460"/>
                </a:cubicBezTo>
                <a:cubicBezTo>
                  <a:pt x="1011325" y="1326687"/>
                  <a:pt x="1013018" y="1416433"/>
                  <a:pt x="884325" y="1419820"/>
                </a:cubicBezTo>
                <a:cubicBezTo>
                  <a:pt x="755632" y="1423207"/>
                  <a:pt x="411885" y="1255567"/>
                  <a:pt x="264565" y="1226780"/>
                </a:cubicBezTo>
                <a:cubicBezTo>
                  <a:pt x="117245" y="1197993"/>
                  <a:pt x="-8062" y="1201380"/>
                  <a:pt x="405" y="1247100"/>
                </a:cubicBezTo>
                <a:cubicBezTo>
                  <a:pt x="8872" y="1292820"/>
                  <a:pt x="264565" y="1407967"/>
                  <a:pt x="315365" y="1501100"/>
                </a:cubicBezTo>
                <a:cubicBezTo>
                  <a:pt x="366165" y="1594233"/>
                  <a:pt x="337378" y="1702607"/>
                  <a:pt x="305205" y="1805900"/>
                </a:cubicBezTo>
                <a:cubicBezTo>
                  <a:pt x="273032" y="1909193"/>
                  <a:pt x="137565" y="2017567"/>
                  <a:pt x="122325" y="2120860"/>
                </a:cubicBezTo>
                <a:cubicBezTo>
                  <a:pt x="107085" y="2224153"/>
                  <a:pt x="157885" y="2293580"/>
                  <a:pt x="213765" y="2425660"/>
                </a:cubicBezTo>
                <a:cubicBezTo>
                  <a:pt x="269645" y="2557740"/>
                  <a:pt x="410192" y="2832060"/>
                  <a:pt x="457605" y="2913340"/>
                </a:cubicBezTo>
                <a:cubicBezTo>
                  <a:pt x="505018" y="2994620"/>
                  <a:pt x="498245" y="2913340"/>
                  <a:pt x="498245" y="2913340"/>
                </a:cubicBezTo>
                <a:cubicBezTo>
                  <a:pt x="660805" y="2901487"/>
                  <a:pt x="1302578" y="2938740"/>
                  <a:pt x="1432965" y="2842220"/>
                </a:cubicBezTo>
                <a:cubicBezTo>
                  <a:pt x="1563352" y="2745700"/>
                  <a:pt x="1282258" y="2439207"/>
                  <a:pt x="1280565" y="2334220"/>
                </a:cubicBezTo>
                <a:cubicBezTo>
                  <a:pt x="1278872" y="2229233"/>
                  <a:pt x="1263632" y="2112393"/>
                  <a:pt x="1422805" y="2212300"/>
                </a:cubicBezTo>
                <a:cubicBezTo>
                  <a:pt x="1581978" y="2312207"/>
                  <a:pt x="2140778" y="2943820"/>
                  <a:pt x="2235605" y="2933660"/>
                </a:cubicBezTo>
                <a:cubicBezTo>
                  <a:pt x="2330432" y="2923500"/>
                  <a:pt x="2040872" y="2337606"/>
                  <a:pt x="1991765" y="2151340"/>
                </a:cubicBezTo>
                <a:cubicBezTo>
                  <a:pt x="1942658" y="1965074"/>
                  <a:pt x="1910485" y="1871940"/>
                  <a:pt x="1940965" y="1816060"/>
                </a:cubicBezTo>
                <a:cubicBezTo>
                  <a:pt x="1971445" y="1760180"/>
                  <a:pt x="2145858" y="1892260"/>
                  <a:pt x="2174645" y="1816060"/>
                </a:cubicBezTo>
                <a:cubicBezTo>
                  <a:pt x="2203432" y="1739860"/>
                  <a:pt x="2127232" y="1467233"/>
                  <a:pt x="2113685" y="1358860"/>
                </a:cubicBezTo>
                <a:cubicBezTo>
                  <a:pt x="2100138" y="1250487"/>
                  <a:pt x="2052725" y="1182753"/>
                  <a:pt x="2093365" y="1165820"/>
                </a:cubicBezTo>
                <a:cubicBezTo>
                  <a:pt x="2134005" y="1148887"/>
                  <a:pt x="2342285" y="1328380"/>
                  <a:pt x="2357525" y="1257260"/>
                </a:cubicBezTo>
                <a:cubicBezTo>
                  <a:pt x="2372765" y="1186140"/>
                  <a:pt x="2338898" y="935527"/>
                  <a:pt x="2184805" y="739100"/>
                </a:cubicBezTo>
                <a:cubicBezTo>
                  <a:pt x="2030712" y="542673"/>
                  <a:pt x="1551498" y="188767"/>
                  <a:pt x="1432965" y="78700"/>
                </a:cubicBezTo>
                <a:cubicBezTo>
                  <a:pt x="1314432" y="-31367"/>
                  <a:pt x="1476992" y="87167"/>
                  <a:pt x="1473605" y="78700"/>
                </a:cubicBezTo>
                <a:cubicBezTo>
                  <a:pt x="1470218" y="70233"/>
                  <a:pt x="1412645" y="27900"/>
                  <a:pt x="1412645" y="27900"/>
                </a:cubicBezTo>
              </a:path>
            </a:pathLst>
          </a:custGeom>
          <a:noFill/>
          <a:ln w="63500">
            <a:solidFill>
              <a:srgbClr val="B60E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16"/>
          <p:cNvSpPr txBox="1">
            <a:spLocks noChangeArrowheads="1"/>
          </p:cNvSpPr>
          <p:nvPr/>
        </p:nvSpPr>
        <p:spPr bwMode="auto">
          <a:xfrm>
            <a:off x="22123" y="4810251"/>
            <a:ext cx="15224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rPr>
              <a:t>Estimated Prevalence of Overweight and Obesity</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r="19588" b="35632"/>
          <a:stretch>
            <a:fillRect/>
          </a:stretch>
        </p:blipFill>
        <p:spPr bwMode="auto">
          <a:xfrm>
            <a:off x="225425" y="5211888"/>
            <a:ext cx="3206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9"/>
          <p:cNvSpPr txBox="1">
            <a:spLocks noChangeArrowheads="1"/>
          </p:cNvSpPr>
          <p:nvPr/>
        </p:nvSpPr>
        <p:spPr bwMode="auto">
          <a:xfrm>
            <a:off x="783329" y="5307343"/>
            <a:ext cx="987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Highest Risks</a:t>
            </a:r>
          </a:p>
        </p:txBody>
      </p:sp>
      <p:cxnSp>
        <p:nvCxnSpPr>
          <p:cNvPr id="13" name="Straight Arrow Connector 12"/>
          <p:cNvCxnSpPr/>
          <p:nvPr/>
        </p:nvCxnSpPr>
        <p:spPr>
          <a:xfrm flipV="1">
            <a:off x="1263522" y="5569281"/>
            <a:ext cx="0" cy="617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22"/>
          <p:cNvSpPr txBox="1">
            <a:spLocks noChangeArrowheads="1"/>
          </p:cNvSpPr>
          <p:nvPr/>
        </p:nvSpPr>
        <p:spPr bwMode="auto">
          <a:xfrm>
            <a:off x="812697" y="6200900"/>
            <a:ext cx="9286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Lowest Risks</a:t>
            </a:r>
          </a:p>
        </p:txBody>
      </p:sp>
      <p:sp>
        <p:nvSpPr>
          <p:cNvPr id="15" name="TextBox 19"/>
          <p:cNvSpPr txBox="1">
            <a:spLocks noChangeArrowheads="1"/>
          </p:cNvSpPr>
          <p:nvPr/>
        </p:nvSpPr>
        <p:spPr bwMode="auto">
          <a:xfrm>
            <a:off x="7467600" y="4885820"/>
            <a:ext cx="15199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Food Insecurity Rates</a:t>
            </a:r>
            <a:endParaRPr kumimoji="0" lang="en-US" altLang="en-US" sz="10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pic>
        <p:nvPicPr>
          <p:cNvPr id="16"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 t="13845" r="66784"/>
          <a:stretch/>
        </p:blipFill>
        <p:spPr bwMode="auto">
          <a:xfrm>
            <a:off x="7467600" y="5074728"/>
            <a:ext cx="628257" cy="130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9"/>
          <p:cNvSpPr txBox="1">
            <a:spLocks noChangeArrowheads="1"/>
          </p:cNvSpPr>
          <p:nvPr/>
        </p:nvSpPr>
        <p:spPr bwMode="auto">
          <a:xfrm>
            <a:off x="8122735" y="5211885"/>
            <a:ext cx="9738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30% and above</a:t>
            </a:r>
            <a:endParaRPr kumimoji="0" lang="en-US" altLang="en-US" sz="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19" name="TextBox 19"/>
          <p:cNvSpPr txBox="1">
            <a:spLocks noChangeArrowheads="1"/>
          </p:cNvSpPr>
          <p:nvPr/>
        </p:nvSpPr>
        <p:spPr bwMode="auto">
          <a:xfrm>
            <a:off x="8239337" y="5438312"/>
            <a:ext cx="68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25% - 29%</a:t>
            </a:r>
            <a:endParaRPr kumimoji="0" lang="en-US" altLang="en-US" sz="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20" name="TextBox 19"/>
          <p:cNvSpPr txBox="1">
            <a:spLocks noChangeArrowheads="1"/>
          </p:cNvSpPr>
          <p:nvPr/>
        </p:nvSpPr>
        <p:spPr bwMode="auto">
          <a:xfrm>
            <a:off x="8262805" y="5662605"/>
            <a:ext cx="68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20% - 24%</a:t>
            </a:r>
            <a:endParaRPr kumimoji="0" lang="en-US" altLang="en-US" sz="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21" name="TextBox 19"/>
          <p:cNvSpPr txBox="1">
            <a:spLocks noChangeArrowheads="1"/>
          </p:cNvSpPr>
          <p:nvPr/>
        </p:nvSpPr>
        <p:spPr bwMode="auto">
          <a:xfrm>
            <a:off x="8264830" y="5927157"/>
            <a:ext cx="68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15% - 19%</a:t>
            </a:r>
            <a:endParaRPr kumimoji="0" lang="en-US" altLang="en-US" sz="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24" name="TextBox 19"/>
          <p:cNvSpPr txBox="1">
            <a:spLocks noChangeArrowheads="1"/>
          </p:cNvSpPr>
          <p:nvPr/>
        </p:nvSpPr>
        <p:spPr bwMode="auto">
          <a:xfrm>
            <a:off x="8268191" y="6174206"/>
            <a:ext cx="6319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1" i="0" u="none" strike="noStrike" kern="1200" cap="none" spc="0" normalizeH="0" baseline="0" noProof="0" dirty="0" smtClean="0">
                <a:ln>
                  <a:noFill/>
                </a:ln>
                <a:solidFill>
                  <a:prstClr val="black"/>
                </a:solidFill>
                <a:effectLst/>
                <a:uLnTx/>
                <a:uFillTx/>
                <a:latin typeface="Arial" pitchFamily="34" charset="0"/>
                <a:ea typeface="ＭＳ Ｐゴシック" pitchFamily="34" charset="-128"/>
                <a:cs typeface="+mn-cs"/>
              </a:rPr>
              <a:t>4% - 14%</a:t>
            </a:r>
            <a:endParaRPr kumimoji="0" lang="en-US" altLang="en-US" sz="8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
        <p:nvSpPr>
          <p:cNvPr id="25" name="TextBox 15"/>
          <p:cNvSpPr txBox="1">
            <a:spLocks noChangeArrowheads="1"/>
          </p:cNvSpPr>
          <p:nvPr/>
        </p:nvSpPr>
        <p:spPr bwMode="auto">
          <a:xfrm>
            <a:off x="7862185" y="6446395"/>
            <a:ext cx="11668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Arial" pitchFamily="34" charset="0"/>
                <a:ea typeface="ＭＳ Ｐゴシック" pitchFamily="34" charset="-128"/>
                <a:cs typeface="+mn-cs"/>
              </a:rPr>
              <a:t>FeedingAmerica.org</a:t>
            </a:r>
          </a:p>
        </p:txBody>
      </p:sp>
    </p:spTree>
    <p:extLst>
      <p:ext uri="{BB962C8B-B14F-4D97-AF65-F5344CB8AC3E}">
        <p14:creationId xmlns:p14="http://schemas.microsoft.com/office/powerpoint/2010/main" val="2459149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96082"/>
            <a:ext cx="8229600" cy="1143000"/>
          </a:xfrm>
        </p:spPr>
        <p:txBody>
          <a:bodyPr>
            <a:normAutofit fontScale="90000"/>
          </a:bodyPr>
          <a:lstStyle/>
          <a:p>
            <a:pPr eaLnBrk="1" hangingPunct="1"/>
            <a:r>
              <a:rPr lang="en-US" altLang="en-US" sz="3600" b="1" dirty="0" smtClean="0">
                <a:solidFill>
                  <a:schemeClr val="accent1">
                    <a:lumMod val="75000"/>
                  </a:schemeClr>
                </a:solidFill>
              </a:rPr>
              <a:t>Moving Health Care Upstream</a:t>
            </a:r>
            <a:br>
              <a:rPr lang="en-US" altLang="en-US" sz="3600" b="1" dirty="0" smtClean="0">
                <a:solidFill>
                  <a:schemeClr val="accent1">
                    <a:lumMod val="75000"/>
                  </a:schemeClr>
                </a:solidFill>
              </a:rPr>
            </a:br>
            <a:r>
              <a:rPr lang="en-US" altLang="en-US" sz="3600" b="1" dirty="0" smtClean="0">
                <a:hlinkClick r:id="rId3"/>
              </a:rPr>
              <a:t>www.movinghealthcareupstream.org</a:t>
            </a:r>
            <a:r>
              <a:rPr lang="en-US" altLang="en-US" sz="3600" b="1" dirty="0" smtClean="0"/>
              <a:t/>
            </a:r>
            <a:br>
              <a:rPr lang="en-US" altLang="en-US" sz="3600" b="1" dirty="0" smtClean="0"/>
            </a:br>
            <a:endParaRPr lang="en-US" altLang="en-US" sz="3600" b="1" dirty="0"/>
          </a:p>
        </p:txBody>
      </p:sp>
      <p:sp>
        <p:nvSpPr>
          <p:cNvPr id="29699" name="Content Placeholder 2"/>
          <p:cNvSpPr>
            <a:spLocks noGrp="1"/>
          </p:cNvSpPr>
          <p:nvPr>
            <p:ph idx="1"/>
          </p:nvPr>
        </p:nvSpPr>
        <p:spPr>
          <a:xfrm>
            <a:off x="478971" y="1447800"/>
            <a:ext cx="8229600" cy="4525963"/>
          </a:xfrm>
        </p:spPr>
        <p:txBody>
          <a:bodyPr>
            <a:noAutofit/>
          </a:bodyPr>
          <a:lstStyle/>
          <a:p>
            <a:pPr defTabSz="457200">
              <a:spcBef>
                <a:spcPts val="0"/>
              </a:spcBef>
              <a:defRPr/>
            </a:pPr>
            <a:r>
              <a:rPr lang="en-US" sz="2400" dirty="0" smtClean="0"/>
              <a:t>Based on </a:t>
            </a:r>
            <a:r>
              <a:rPr lang="en-US" sz="2400" dirty="0"/>
              <a:t>the notion that health systems can address persistent and costly health inequities by moving “upstream”-- beyond the walls of hospitals and doctor’s offices and into the community, collaborating with community-based organizations to address the root causes of </a:t>
            </a:r>
            <a:r>
              <a:rPr lang="en-US" sz="2400" dirty="0" smtClean="0"/>
              <a:t>disease</a:t>
            </a:r>
          </a:p>
          <a:p>
            <a:pPr defTabSz="457200">
              <a:spcBef>
                <a:spcPts val="0"/>
              </a:spcBef>
              <a:defRPr/>
            </a:pPr>
            <a:r>
              <a:rPr lang="en-US" sz="2400" dirty="0" smtClean="0"/>
              <a:t>Supports health systems </a:t>
            </a:r>
            <a:r>
              <a:rPr lang="en-US" sz="2400" dirty="0"/>
              <a:t>and other stakeholders in testing and spreading strategies to move upstream, </a:t>
            </a:r>
            <a:r>
              <a:rPr lang="en-US" sz="2400" dirty="0" smtClean="0"/>
              <a:t>informing </a:t>
            </a:r>
            <a:r>
              <a:rPr lang="en-US" sz="2400" dirty="0"/>
              <a:t>the field and </a:t>
            </a:r>
            <a:r>
              <a:rPr lang="en-US" sz="2400" dirty="0" smtClean="0"/>
              <a:t>accelerating </a:t>
            </a:r>
            <a:r>
              <a:rPr lang="en-US" sz="2400" dirty="0"/>
              <a:t>upstream movement </a:t>
            </a:r>
            <a:endParaRPr lang="en-US" sz="2400" dirty="0" smtClean="0"/>
          </a:p>
          <a:p>
            <a:pPr defTabSz="457200">
              <a:spcBef>
                <a:spcPts val="0"/>
              </a:spcBef>
              <a:defRPr/>
            </a:pPr>
            <a:r>
              <a:rPr lang="en-US" sz="2400" dirty="0" smtClean="0"/>
              <a:t>Collaborative </a:t>
            </a:r>
            <a:r>
              <a:rPr lang="en-US" sz="2400" dirty="0"/>
              <a:t>effort co-led by Nemours and UCLA’s Center for Healthier Children, Families &amp; </a:t>
            </a:r>
            <a:r>
              <a:rPr lang="en-US" sz="2400" dirty="0" smtClean="0"/>
              <a:t>Communities and funded by The </a:t>
            </a:r>
            <a:r>
              <a:rPr lang="en-US" sz="2400" dirty="0" err="1" smtClean="0"/>
              <a:t>Kresge</a:t>
            </a:r>
            <a:r>
              <a:rPr lang="en-US" sz="2400" dirty="0" smtClean="0"/>
              <a:t> Foundation</a:t>
            </a:r>
          </a:p>
        </p:txBody>
      </p:sp>
      <p:pic>
        <p:nvPicPr>
          <p:cNvPr id="29700" name="Picture 11" descr="D:\BRANDING-GRAPHIC STANDARDS - JUNE 17\NEM LOGOS\1___LOGOS with R mark\Nemours® RGB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5258750"/>
            <a:ext cx="3131820" cy="1430025"/>
          </a:xfrm>
          <a:prstGeom prst="rect">
            <a:avLst/>
          </a:prstGeom>
        </p:spPr>
      </p:pic>
    </p:spTree>
    <p:extLst>
      <p:ext uri="{BB962C8B-B14F-4D97-AF65-F5344CB8AC3E}">
        <p14:creationId xmlns:p14="http://schemas.microsoft.com/office/powerpoint/2010/main" val="1862568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8697" y="1524000"/>
            <a:ext cx="4040188" cy="639762"/>
          </a:xfrm>
        </p:spPr>
        <p:txBody>
          <a:bodyPr/>
          <a:lstStyle/>
          <a:p>
            <a:r>
              <a:rPr lang="en-US" dirty="0" smtClean="0"/>
              <a:t>Assessing the Problem	</a:t>
            </a:r>
            <a:endParaRPr lang="en-US" dirty="0"/>
          </a:p>
        </p:txBody>
      </p:sp>
      <p:sp>
        <p:nvSpPr>
          <p:cNvPr id="6" name="Content Placeholder 5"/>
          <p:cNvSpPr>
            <a:spLocks noGrp="1"/>
          </p:cNvSpPr>
          <p:nvPr>
            <p:ph sz="half" idx="2"/>
          </p:nvPr>
        </p:nvSpPr>
        <p:spPr>
          <a:effectLst/>
        </p:spPr>
        <p:txBody>
          <a:bodyPr/>
          <a:lstStyle/>
          <a:p>
            <a:pPr marL="457200" indent="-457200"/>
            <a:endParaRPr lang="en-US" dirty="0" smtClean="0"/>
          </a:p>
          <a:p>
            <a:pPr marL="457200" indent="-457200"/>
            <a:endParaRPr lang="en-US" dirty="0"/>
          </a:p>
          <a:p>
            <a:pPr marL="457200" indent="-457200"/>
            <a:endParaRPr lang="en-US" dirty="0" smtClean="0"/>
          </a:p>
          <a:p>
            <a:pPr marL="457200" indent="-457200"/>
            <a:endParaRPr lang="en-US" dirty="0" smtClean="0"/>
          </a:p>
          <a:p>
            <a:pPr marL="457200" indent="-457200"/>
            <a:endParaRPr lang="en-US" dirty="0"/>
          </a:p>
          <a:p>
            <a:endParaRPr lang="en-US" dirty="0"/>
          </a:p>
        </p:txBody>
      </p:sp>
      <p:sp>
        <p:nvSpPr>
          <p:cNvPr id="7" name="Text Placeholder 6"/>
          <p:cNvSpPr>
            <a:spLocks noGrp="1"/>
          </p:cNvSpPr>
          <p:nvPr>
            <p:ph type="body" sz="quarter" idx="3"/>
          </p:nvPr>
        </p:nvSpPr>
        <p:spPr>
          <a:xfrm>
            <a:off x="5129368" y="1535113"/>
            <a:ext cx="3557432" cy="639762"/>
          </a:xfrm>
        </p:spPr>
        <p:txBody>
          <a:bodyPr/>
          <a:lstStyle/>
          <a:p>
            <a:r>
              <a:rPr lang="en-US" dirty="0" smtClean="0"/>
              <a:t>Assessing the Solution</a:t>
            </a:r>
            <a:endParaRPr lang="en-US" dirty="0"/>
          </a:p>
        </p:txBody>
      </p:sp>
      <p:sp>
        <p:nvSpPr>
          <p:cNvPr id="8" name="Content Placeholder 7"/>
          <p:cNvSpPr>
            <a:spLocks noGrp="1"/>
          </p:cNvSpPr>
          <p:nvPr>
            <p:ph sz="quarter" idx="4"/>
          </p:nvPr>
        </p:nvSpPr>
        <p:spPr/>
        <p:txBody>
          <a:bodyPr>
            <a:normAutofit/>
          </a:bodyPr>
          <a:lstStyle/>
          <a:p>
            <a:pPr marL="457200" indent="-457200"/>
            <a:endParaRPr lang="en-US" dirty="0" smtClean="0"/>
          </a:p>
          <a:p>
            <a:pPr marL="457200" indent="-457200"/>
            <a:endParaRPr lang="en-US" dirty="0"/>
          </a:p>
          <a:p>
            <a:pPr marL="457200" indent="-457200"/>
            <a:endParaRPr lang="en-US" dirty="0" smtClean="0"/>
          </a:p>
          <a:p>
            <a:pPr marL="457200" indent="-457200"/>
            <a:endParaRPr lang="en-US" dirty="0"/>
          </a:p>
          <a:p>
            <a:pPr marL="457200" indent="-457200"/>
            <a:endParaRPr lang="en-US" dirty="0" smtClean="0"/>
          </a:p>
          <a:p>
            <a:pPr marL="457200" indent="-457200"/>
            <a:endParaRPr lang="en-US" dirty="0"/>
          </a:p>
          <a:p>
            <a:pPr marL="457200" indent="-457200"/>
            <a:endParaRPr lang="en-US" dirty="0" smtClean="0"/>
          </a:p>
          <a:p>
            <a:pPr marL="457200" indent="-457200"/>
            <a:endParaRPr lang="en-US" dirty="0" smtClean="0"/>
          </a:p>
          <a:p>
            <a:pPr marL="457200" indent="-457200"/>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#2:  Envision and plan for success</a:t>
            </a:r>
            <a:endParaRPr lang="en-US" dirty="0"/>
          </a:p>
        </p:txBody>
      </p:sp>
      <p:grpSp>
        <p:nvGrpSpPr>
          <p:cNvPr id="9" name="Group 8"/>
          <p:cNvGrpSpPr/>
          <p:nvPr/>
        </p:nvGrpSpPr>
        <p:grpSpPr>
          <a:xfrm>
            <a:off x="688697" y="2286000"/>
            <a:ext cx="3202781" cy="1219199"/>
            <a:chOff x="2024" y="1631652"/>
            <a:chExt cx="3202781" cy="800695"/>
          </a:xfrm>
          <a:solidFill>
            <a:srgbClr val="0070C0"/>
          </a:solidFill>
        </p:grpSpPr>
        <p:sp>
          <p:nvSpPr>
            <p:cNvPr id="10" name="Rounded Rectangle 9"/>
            <p:cNvSpPr/>
            <p:nvPr/>
          </p:nvSpPr>
          <p:spPr>
            <a:xfrm>
              <a:off x="2024" y="1631652"/>
              <a:ext cx="3202781" cy="800695"/>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25476" y="1655104"/>
              <a:ext cx="3155877" cy="753791"/>
            </a:xfrm>
            <a:prstGeom prst="rect">
              <a:avLst/>
            </a:prstGeom>
            <a:grp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smtClean="0">
                  <a:ln>
                    <a:noFill/>
                  </a:ln>
                  <a:solidFill>
                    <a:prstClr val="white"/>
                  </a:solidFill>
                  <a:effectLst/>
                  <a:uLnTx/>
                  <a:uFillTx/>
                  <a:latin typeface="Calibri"/>
                  <a:ea typeface="+mn-ea"/>
                  <a:cs typeface="+mn-cs"/>
                </a:rPr>
                <a:t>Is this a problem for families seen at the Clinic?</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2" name="Group 11"/>
          <p:cNvGrpSpPr/>
          <p:nvPr/>
        </p:nvGrpSpPr>
        <p:grpSpPr>
          <a:xfrm>
            <a:off x="688697" y="3581400"/>
            <a:ext cx="3202781" cy="1295400"/>
            <a:chOff x="2024" y="1631652"/>
            <a:chExt cx="3202781" cy="800695"/>
          </a:xfrm>
          <a:solidFill>
            <a:srgbClr val="0070C0"/>
          </a:solidFill>
        </p:grpSpPr>
        <p:sp>
          <p:nvSpPr>
            <p:cNvPr id="13" name="Rounded Rectangle 12"/>
            <p:cNvSpPr/>
            <p:nvPr/>
          </p:nvSpPr>
          <p:spPr>
            <a:xfrm>
              <a:off x="2024" y="1631652"/>
              <a:ext cx="3202781" cy="800695"/>
            </a:xfrm>
            <a:prstGeom prst="roundRect">
              <a:avLst>
                <a:gd name="adj" fmla="val 10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ed Rectangle 4"/>
            <p:cNvSpPr/>
            <p:nvPr/>
          </p:nvSpPr>
          <p:spPr>
            <a:xfrm>
              <a:off x="25476" y="1655104"/>
              <a:ext cx="3155877" cy="753791"/>
            </a:xfrm>
            <a:prstGeom prst="rect">
              <a:avLst/>
            </a:prstGeom>
            <a:grpFill/>
            <a:ln>
              <a:solidFill>
                <a:schemeClr val="accent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3020" tIns="33020" rIns="33020" bIns="3302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2600" b="0" i="0" u="none" strike="noStrike" kern="1200" cap="none" spc="0" normalizeH="0" baseline="0" noProof="0" dirty="0" smtClean="0">
                  <a:ln>
                    <a:noFill/>
                  </a:ln>
                  <a:solidFill>
                    <a:prstClr val="white"/>
                  </a:solidFill>
                  <a:effectLst/>
                  <a:uLnTx/>
                  <a:uFillTx/>
                  <a:latin typeface="Calibri"/>
                  <a:ea typeface="+mn-ea"/>
                  <a:cs typeface="+mn-cs"/>
                </a:rPr>
                <a:t>Is this a problem for families seen by Children’s?</a:t>
              </a:r>
              <a:endParaRPr kumimoji="0" lang="en-US" sz="26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8" name="Rounded Rectangle 4"/>
          <p:cNvSpPr/>
          <p:nvPr/>
        </p:nvSpPr>
        <p:spPr>
          <a:xfrm>
            <a:off x="5129368" y="2321710"/>
            <a:ext cx="3155877" cy="1156707"/>
          </a:xfrm>
          <a:prstGeom prst="rect">
            <a:avLst/>
          </a:prstGeom>
          <a:solidFill>
            <a:srgbClr val="69A12B"/>
          </a:solid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smtClean="0">
                <a:ln>
                  <a:noFill/>
                </a:ln>
                <a:solidFill>
                  <a:prstClr val="white"/>
                </a:solidFill>
                <a:effectLst/>
                <a:uLnTx/>
                <a:uFillTx/>
                <a:latin typeface="Calibri"/>
                <a:ea typeface="+mn-ea"/>
                <a:cs typeface="+mn-cs"/>
              </a:rPr>
              <a:t>How have other systems addressed food insecurity?</a:t>
            </a: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ounded Rectangle 4"/>
          <p:cNvSpPr/>
          <p:nvPr/>
        </p:nvSpPr>
        <p:spPr>
          <a:xfrm>
            <a:off x="5129366" y="3597219"/>
            <a:ext cx="3155877" cy="1105059"/>
          </a:xfrm>
          <a:prstGeom prst="rect">
            <a:avLst/>
          </a:prstGeom>
          <a:solidFill>
            <a:srgbClr val="69A12B"/>
          </a:solid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smtClean="0">
                <a:ln>
                  <a:noFill/>
                </a:ln>
                <a:solidFill>
                  <a:prstClr val="white"/>
                </a:solidFill>
                <a:effectLst/>
                <a:uLnTx/>
                <a:uFillTx/>
                <a:latin typeface="Calibri"/>
                <a:ea typeface="+mn-ea"/>
                <a:cs typeface="+mn-cs"/>
              </a:rPr>
              <a:t>What does the research say?</a:t>
            </a: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ounded Rectangle 4"/>
          <p:cNvSpPr/>
          <p:nvPr/>
        </p:nvSpPr>
        <p:spPr>
          <a:xfrm>
            <a:off x="5129365" y="4838859"/>
            <a:ext cx="3155877" cy="1167263"/>
          </a:xfrm>
          <a:prstGeom prst="rect">
            <a:avLst/>
          </a:prstGeom>
          <a:solidFill>
            <a:srgbClr val="69A12B"/>
          </a:solidFill>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500" b="0" i="0" u="none" strike="noStrike" kern="1200" cap="none" spc="0" normalizeH="0" baseline="0" noProof="0" dirty="0" smtClean="0">
                <a:ln>
                  <a:noFill/>
                </a:ln>
                <a:solidFill>
                  <a:prstClr val="white"/>
                </a:solidFill>
                <a:effectLst/>
                <a:uLnTx/>
                <a:uFillTx/>
                <a:latin typeface="Calibri"/>
                <a:ea typeface="+mn-ea"/>
                <a:cs typeface="+mn-cs"/>
              </a:rPr>
              <a:t>What are the clinical recommendations?</a:t>
            </a:r>
            <a:endParaRPr kumimoji="0" lang="en-US" sz="25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28171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p:txBody>
      </p:sp>
      <p:sp>
        <p:nvSpPr>
          <p:cNvPr id="3" name="Title 2"/>
          <p:cNvSpPr>
            <a:spLocks noGrp="1"/>
          </p:cNvSpPr>
          <p:nvPr>
            <p:ph type="title"/>
          </p:nvPr>
        </p:nvSpPr>
        <p:spPr/>
        <p:txBody>
          <a:bodyPr/>
          <a:lstStyle/>
          <a:p>
            <a:r>
              <a:rPr lang="en-US" dirty="0" smtClean="0"/>
              <a:t>Food insecurity and healthcare</a:t>
            </a:r>
            <a:endParaRPr lang="en-US" dirty="0"/>
          </a:p>
        </p:txBody>
      </p:sp>
      <p:sp>
        <p:nvSpPr>
          <p:cNvPr id="4" name="Rectangle 3"/>
          <p:cNvSpPr/>
          <p:nvPr/>
        </p:nvSpPr>
        <p:spPr>
          <a:xfrm>
            <a:off x="533400" y="1676400"/>
            <a:ext cx="8077200" cy="1371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American Academy of Pediatrics, 2015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Screen all patients at scheduled health maintenance visits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Screen with validated 2-question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Facilitate referral of families to community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resources</a:t>
            </a:r>
            <a:endParaRPr kumimoji="0" lang="en-US" sz="1800" b="1" i="0" u="none"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533400" y="3200400"/>
            <a:ext cx="8077200" cy="1371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American Diabetes Association,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Assess patients for food insecurity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Apply information to treatment decisions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Refer patients to community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resources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33400" y="4724400"/>
            <a:ext cx="8153400" cy="1371600"/>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Calibri"/>
                <a:ea typeface="+mn-ea"/>
                <a:cs typeface="+mn-cs"/>
              </a:rPr>
              <a:t>Feeding America, 2017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Screen every patient at every visit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Provide referrals to community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Involve case managers or skilled outreach </a:t>
            </a: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workers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44276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Hunger Vital Sign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08" y="1752600"/>
            <a:ext cx="899339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11394" y="3886200"/>
            <a:ext cx="3124200" cy="381000"/>
          </a:xfrm>
          <a:prstGeom prst="roundRect">
            <a:avLst/>
          </a:prstGeom>
          <a:noFill/>
          <a:ln w="571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ounded Rectangle 6"/>
          <p:cNvSpPr/>
          <p:nvPr/>
        </p:nvSpPr>
        <p:spPr>
          <a:xfrm>
            <a:off x="228600" y="4876800"/>
            <a:ext cx="3124200" cy="381000"/>
          </a:xfrm>
          <a:prstGeom prst="roundRect">
            <a:avLst/>
          </a:prstGeom>
          <a:noFill/>
          <a:ln w="57150">
            <a:solidFill>
              <a:srgbClr val="7AC1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8419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#3:  Review and select the policy</a:t>
            </a:r>
            <a:endParaRPr lang="en-US" sz="18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1962"/>
            <a:ext cx="9144000" cy="4232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9933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9600" dirty="0"/>
          </a:p>
          <a:p>
            <a:endParaRPr lang="en-US" sz="9600" dirty="0"/>
          </a:p>
        </p:txBody>
      </p:sp>
      <p:sp>
        <p:nvSpPr>
          <p:cNvPr id="3" name="Title 2"/>
          <p:cNvSpPr>
            <a:spLocks noGrp="1"/>
          </p:cNvSpPr>
          <p:nvPr>
            <p:ph type="title"/>
          </p:nvPr>
        </p:nvSpPr>
        <p:spPr/>
        <p:txBody>
          <a:bodyPr/>
          <a:lstStyle/>
          <a:p>
            <a:r>
              <a:rPr lang="en-US" dirty="0" smtClean="0"/>
              <a:t>Making the case </a:t>
            </a:r>
            <a:endParaRPr lang="en-US" dirty="0"/>
          </a:p>
        </p:txBody>
      </p:sp>
      <p:pic>
        <p:nvPicPr>
          <p:cNvPr id="1026" name="Picture 2" descr="http://il6.picdn.net/shutterstock/videos/2731976/thumb/1.jpg?i10c=img.resize(height: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688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905000"/>
            <a:ext cx="8229600" cy="4525963"/>
          </a:xfrm>
        </p:spPr>
        <p:txBody>
          <a:bodyPr>
            <a:normAutofit/>
          </a:bodyPr>
          <a:lstStyle/>
          <a:p>
            <a:endParaRPr lang="en-US" sz="4000" dirty="0" smtClean="0"/>
          </a:p>
        </p:txBody>
      </p:sp>
      <p:sp>
        <p:nvSpPr>
          <p:cNvPr id="3" name="Title 2"/>
          <p:cNvSpPr>
            <a:spLocks noGrp="1"/>
          </p:cNvSpPr>
          <p:nvPr>
            <p:ph type="title"/>
          </p:nvPr>
        </p:nvSpPr>
        <p:spPr/>
        <p:txBody>
          <a:bodyPr>
            <a:normAutofit/>
          </a:bodyPr>
          <a:lstStyle/>
          <a:p>
            <a:r>
              <a:rPr lang="en-US" dirty="0" smtClean="0"/>
              <a:t>Implications of screening</a:t>
            </a:r>
            <a:endParaRPr lang="en-US" dirty="0"/>
          </a:p>
        </p:txBody>
      </p:sp>
      <p:pic>
        <p:nvPicPr>
          <p:cNvPr id="7170" name="Picture 2" descr="Image result for hungry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374" y="2639545"/>
            <a:ext cx="4153941"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2362200"/>
            <a:ext cx="3505200" cy="9875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Medical liability</a:t>
            </a:r>
          </a:p>
        </p:txBody>
      </p:sp>
      <p:sp>
        <p:nvSpPr>
          <p:cNvPr id="5" name="Rectangle 4"/>
          <p:cNvSpPr/>
          <p:nvPr/>
        </p:nvSpPr>
        <p:spPr>
          <a:xfrm>
            <a:off x="533400" y="3581400"/>
            <a:ext cx="3505200" cy="9875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Abuse and neglect</a:t>
            </a:r>
          </a:p>
        </p:txBody>
      </p:sp>
      <p:sp>
        <p:nvSpPr>
          <p:cNvPr id="6" name="Rectangle 5"/>
          <p:cNvSpPr/>
          <p:nvPr/>
        </p:nvSpPr>
        <p:spPr>
          <a:xfrm>
            <a:off x="534838" y="4850783"/>
            <a:ext cx="3505200" cy="98755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HIPAA</a:t>
            </a:r>
          </a:p>
        </p:txBody>
      </p:sp>
    </p:spTree>
    <p:extLst>
      <p:ext uri="{BB962C8B-B14F-4D97-AF65-F5344CB8AC3E}">
        <p14:creationId xmlns:p14="http://schemas.microsoft.com/office/powerpoint/2010/main" val="991367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#4:  Develop and adopt the policy</a:t>
            </a:r>
            <a:endParaRPr lang="en-US" dirty="0"/>
          </a:p>
        </p:txBody>
      </p:sp>
      <p:sp>
        <p:nvSpPr>
          <p:cNvPr id="4" name="Rectangle 3"/>
          <p:cNvSpPr/>
          <p:nvPr/>
        </p:nvSpPr>
        <p:spPr>
          <a:xfrm>
            <a:off x="609600" y="1981200"/>
            <a:ext cx="2362200" cy="1828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Refined existing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Created new tools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p:cNvSpPr/>
          <p:nvPr/>
        </p:nvSpPr>
        <p:spPr>
          <a:xfrm>
            <a:off x="3276600" y="1995948"/>
            <a:ext cx="2362200" cy="18288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Addressed concerns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943600" y="1981200"/>
            <a:ext cx="2359152" cy="18288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Engaged  competent community partner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p:cNvSpPr/>
          <p:nvPr/>
        </p:nvSpPr>
        <p:spPr>
          <a:xfrm>
            <a:off x="609600" y="3962400"/>
            <a:ext cx="2362200" cy="1828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Integrated into EMR</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3283335" y="3962400"/>
            <a:ext cx="2359152" cy="18288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Sought targeted research from the MHCU learning collaborative</a:t>
            </a:r>
          </a:p>
        </p:txBody>
      </p:sp>
      <p:sp>
        <p:nvSpPr>
          <p:cNvPr id="10" name="Rectangle 9"/>
          <p:cNvSpPr/>
          <p:nvPr/>
        </p:nvSpPr>
        <p:spPr>
          <a:xfrm>
            <a:off x="5940552" y="3974690"/>
            <a:ext cx="2362200" cy="1828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Formally launched pilot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27982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267201" y="2174875"/>
            <a:ext cx="4419600" cy="3951288"/>
          </a:xfrm>
        </p:spPr>
        <p:txBody>
          <a:bodyPr>
            <a:normAutofit/>
          </a:bodyPr>
          <a:lstStyle/>
          <a:p>
            <a:pPr marL="0" indent="0">
              <a:buNone/>
            </a:pPr>
            <a:endParaRPr lang="en-US" sz="2800" b="1" dirty="0" smtClean="0">
              <a:solidFill>
                <a:srgbClr val="0081C6"/>
              </a:solidFill>
            </a:endParaRPr>
          </a:p>
          <a:p>
            <a:endParaRPr lang="en-US" sz="2800" dirty="0" smtClean="0">
              <a:solidFill>
                <a:srgbClr val="0081C6"/>
              </a:solidFill>
            </a:endParaRPr>
          </a:p>
        </p:txBody>
      </p:sp>
      <p:sp>
        <p:nvSpPr>
          <p:cNvPr id="3" name="Title 2"/>
          <p:cNvSpPr>
            <a:spLocks noGrp="1"/>
          </p:cNvSpPr>
          <p:nvPr>
            <p:ph type="title"/>
          </p:nvPr>
        </p:nvSpPr>
        <p:spPr/>
        <p:txBody>
          <a:bodyPr/>
          <a:lstStyle/>
          <a:p>
            <a:r>
              <a:rPr lang="en-US" dirty="0" smtClean="0"/>
              <a:t>Partnerships</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3048000"/>
            <a:ext cx="3200400" cy="1094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4267200" y="1804986"/>
            <a:ext cx="4419600" cy="4267200"/>
          </a:xfrm>
          <a:prstGeom prst="roundRect">
            <a:avLst/>
          </a:prstGeom>
          <a:solidFill>
            <a:srgbClr val="FF99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lumMod val="75000"/>
                    <a:lumOff val="25000"/>
                  </a:prstClr>
                </a:solidFill>
                <a:effectLst/>
                <a:uLnTx/>
                <a:uFillTx/>
                <a:latin typeface="Calibri"/>
                <a:ea typeface="+mn-ea"/>
                <a:cs typeface="+mn-cs"/>
              </a:rPr>
              <a:t>Benefits </a:t>
            </a:r>
            <a:r>
              <a:rPr kumimoji="0" lang="en-US" sz="28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Counselors </a:t>
            </a:r>
            <a:r>
              <a:rPr kumimoji="0" lang="en-US" sz="2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offer assistance for numerous supports and services: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Federal nutrition programs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Local food pantries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Medicaid, Medicare</a:t>
            </a:r>
          </a:p>
        </p:txBody>
      </p:sp>
    </p:spTree>
    <p:extLst>
      <p:ext uri="{BB962C8B-B14F-4D97-AF65-F5344CB8AC3E}">
        <p14:creationId xmlns:p14="http://schemas.microsoft.com/office/powerpoint/2010/main" val="2690666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#5: Implement and evaluate the policy</a:t>
            </a:r>
            <a:endParaRPr lang="en-US" sz="2000" dirty="0"/>
          </a:p>
        </p:txBody>
      </p:sp>
      <p:grpSp>
        <p:nvGrpSpPr>
          <p:cNvPr id="2" name="Group 1"/>
          <p:cNvGrpSpPr/>
          <p:nvPr/>
        </p:nvGrpSpPr>
        <p:grpSpPr>
          <a:xfrm>
            <a:off x="156449" y="1752600"/>
            <a:ext cx="9216151" cy="4343400"/>
            <a:chOff x="156449" y="1752600"/>
            <a:chExt cx="9342682" cy="434340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49" y="1752600"/>
              <a:ext cx="934268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19400"/>
              <a:ext cx="2286000" cy="159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791674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Preliminary results</a:t>
            </a:r>
            <a:endParaRPr lang="en-US" dirty="0"/>
          </a:p>
        </p:txBody>
      </p:sp>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b="1" dirty="0" smtClean="0"/>
              <a:t>34 families</a:t>
            </a:r>
            <a:r>
              <a:rPr lang="en-US" dirty="0" smtClean="0"/>
              <a:t> were referred between August – December, 2017.</a:t>
            </a:r>
          </a:p>
          <a:p>
            <a:pPr marL="457200" indent="-457200">
              <a:buFont typeface="Arial" panose="020B0604020202020204" pitchFamily="34" charset="0"/>
              <a:buChar char="•"/>
            </a:pPr>
            <a:r>
              <a:rPr lang="en-US" dirty="0" smtClean="0"/>
              <a:t>Of those, </a:t>
            </a:r>
            <a:r>
              <a:rPr lang="en-US" b="1" dirty="0" smtClean="0"/>
              <a:t>25 families </a:t>
            </a:r>
            <a:r>
              <a:rPr lang="en-US" dirty="0" smtClean="0"/>
              <a:t>(</a:t>
            </a:r>
            <a:r>
              <a:rPr lang="en-US" dirty="0" smtClean="0">
                <a:solidFill>
                  <a:schemeClr val="accent1"/>
                </a:solidFill>
              </a:rPr>
              <a:t>74%) </a:t>
            </a:r>
            <a:r>
              <a:rPr lang="en-US" dirty="0" smtClean="0"/>
              <a:t>were successfully contacted.</a:t>
            </a:r>
          </a:p>
          <a:p>
            <a:pPr marL="457200" indent="-457200">
              <a:buFont typeface="Arial" panose="020B0604020202020204" pitchFamily="34" charset="0"/>
              <a:buChar char="•"/>
            </a:pPr>
            <a:r>
              <a:rPr lang="en-US" b="1" dirty="0" smtClean="0"/>
              <a:t>All 25 families </a:t>
            </a:r>
            <a:r>
              <a:rPr lang="en-US" dirty="0" smtClean="0"/>
              <a:t>(100%) were connected with benefits and/or food assistance.</a:t>
            </a:r>
          </a:p>
          <a:p>
            <a:endParaRPr lang="en-US" dirty="0" smtClean="0"/>
          </a:p>
          <a:p>
            <a:endParaRPr lang="en-US" dirty="0" smtClean="0"/>
          </a:p>
          <a:p>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69134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66800" y="2751448"/>
            <a:ext cx="7512843" cy="3843780"/>
          </a:xfrm>
          <a:prstGeom prst="rect">
            <a:avLst/>
          </a:prstGeom>
        </p:spPr>
      </p:pic>
      <p:sp>
        <p:nvSpPr>
          <p:cNvPr id="29698" name="Title 1"/>
          <p:cNvSpPr>
            <a:spLocks noGrp="1"/>
          </p:cNvSpPr>
          <p:nvPr>
            <p:ph type="title"/>
          </p:nvPr>
        </p:nvSpPr>
        <p:spPr>
          <a:xfrm>
            <a:off x="457200" y="396082"/>
            <a:ext cx="8229600" cy="1143000"/>
          </a:xfrm>
        </p:spPr>
        <p:txBody>
          <a:bodyPr>
            <a:normAutofit fontScale="90000"/>
          </a:bodyPr>
          <a:lstStyle/>
          <a:p>
            <a:pPr eaLnBrk="1" hangingPunct="1"/>
            <a:r>
              <a:rPr lang="en-US" altLang="en-US" sz="3600" b="1" dirty="0" smtClean="0">
                <a:solidFill>
                  <a:schemeClr val="accent1">
                    <a:lumMod val="75000"/>
                  </a:schemeClr>
                </a:solidFill>
              </a:rPr>
              <a:t>Moving Health Care Upstream</a:t>
            </a:r>
            <a:r>
              <a:rPr lang="en-US" altLang="en-US" sz="3600" b="1" dirty="0" smtClean="0"/>
              <a:t/>
            </a:r>
            <a:br>
              <a:rPr lang="en-US" altLang="en-US" sz="3600" b="1" dirty="0" smtClean="0"/>
            </a:br>
            <a:r>
              <a:rPr lang="en-US" altLang="en-US" sz="3600" b="1" dirty="0" smtClean="0">
                <a:hlinkClick r:id="rId4"/>
              </a:rPr>
              <a:t>www.movinghealthcareupstream.org</a:t>
            </a:r>
            <a:r>
              <a:rPr lang="en-US" altLang="en-US" sz="3600" b="1" dirty="0" smtClean="0"/>
              <a:t/>
            </a:r>
            <a:br>
              <a:rPr lang="en-US" altLang="en-US" sz="3600" b="1" dirty="0" smtClean="0"/>
            </a:br>
            <a:endParaRPr lang="en-US" altLang="en-US" sz="3600" b="1" dirty="0"/>
          </a:p>
        </p:txBody>
      </p:sp>
      <p:sp>
        <p:nvSpPr>
          <p:cNvPr id="29699" name="Content Placeholder 2"/>
          <p:cNvSpPr>
            <a:spLocks noGrp="1"/>
          </p:cNvSpPr>
          <p:nvPr>
            <p:ph idx="1"/>
          </p:nvPr>
        </p:nvSpPr>
        <p:spPr>
          <a:xfrm>
            <a:off x="478971" y="1447800"/>
            <a:ext cx="8229600" cy="4525963"/>
          </a:xfrm>
        </p:spPr>
        <p:txBody>
          <a:bodyPr>
            <a:noAutofit/>
          </a:bodyPr>
          <a:lstStyle/>
          <a:p>
            <a:pPr defTabSz="457200">
              <a:spcBef>
                <a:spcPts val="0"/>
              </a:spcBef>
              <a:defRPr/>
            </a:pPr>
            <a:r>
              <a:rPr lang="en-US" sz="2400" dirty="0" smtClean="0"/>
              <a:t>The </a:t>
            </a:r>
            <a:r>
              <a:rPr lang="en-US" sz="2400" dirty="0"/>
              <a:t>Innovation Network is the tier focused on creating. </a:t>
            </a:r>
            <a:endParaRPr lang="en-US" sz="2400" dirty="0" smtClean="0"/>
          </a:p>
          <a:p>
            <a:pPr defTabSz="457200">
              <a:spcBef>
                <a:spcPts val="0"/>
              </a:spcBef>
              <a:defRPr/>
            </a:pPr>
            <a:r>
              <a:rPr lang="en-US" sz="2400" dirty="0" smtClean="0"/>
              <a:t>The </a:t>
            </a:r>
            <a:r>
              <a:rPr lang="en-US" sz="2400" dirty="0"/>
              <a:t>Improvement Network is the tier focused on testing. </a:t>
            </a:r>
          </a:p>
          <a:p>
            <a:pPr defTabSz="457200">
              <a:spcBef>
                <a:spcPts val="0"/>
              </a:spcBef>
              <a:defRPr/>
            </a:pPr>
            <a:r>
              <a:rPr lang="en-US" sz="2400" dirty="0" smtClean="0"/>
              <a:t>The </a:t>
            </a:r>
            <a:r>
              <a:rPr lang="en-US" sz="2400" dirty="0"/>
              <a:t>Inspiration Network is the tier focused on disseminating. </a:t>
            </a:r>
            <a:endParaRPr lang="en-US" sz="2400" dirty="0" smtClean="0"/>
          </a:p>
        </p:txBody>
      </p:sp>
      <p:pic>
        <p:nvPicPr>
          <p:cNvPr id="29700" name="Picture 11" descr="D:\BRANDING-GRAPHIC STANDARDS - JUNE 17\NEM LOGOS\1___LOGOS with R mark\Nemours® RGB_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652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feedback	</a:t>
            </a:r>
            <a:endParaRPr lang="en-US" dirty="0"/>
          </a:p>
        </p:txBody>
      </p:sp>
      <p:sp>
        <p:nvSpPr>
          <p:cNvPr id="7" name="Oval Callout 6"/>
          <p:cNvSpPr/>
          <p:nvPr/>
        </p:nvSpPr>
        <p:spPr>
          <a:xfrm>
            <a:off x="3581400" y="1371600"/>
            <a:ext cx="2438400" cy="2286000"/>
          </a:xfrm>
          <a:prstGeom prst="wedgeEllipse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“The food bank called me when I was in the parking lot at our last visit.” </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ular Callout 7"/>
          <p:cNvSpPr/>
          <p:nvPr/>
        </p:nvSpPr>
        <p:spPr>
          <a:xfrm>
            <a:off x="6553200" y="1582994"/>
            <a:ext cx="2133600" cy="1846006"/>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“My mom is happy that the person spoke Spanish.”</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ounded Rectangular Callout 8"/>
          <p:cNvSpPr/>
          <p:nvPr/>
        </p:nvSpPr>
        <p:spPr>
          <a:xfrm>
            <a:off x="457200" y="1582994"/>
            <a:ext cx="2590800" cy="1846006"/>
          </a:xfrm>
          <a:prstGeom prst="wedgeRound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“They were so helpful and gave me resources.”</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Oval Callout 10"/>
          <p:cNvSpPr/>
          <p:nvPr/>
        </p:nvSpPr>
        <p:spPr>
          <a:xfrm>
            <a:off x="6553200" y="3810000"/>
            <a:ext cx="2133600" cy="2209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“I never heard from them.”</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ular Callout 11"/>
          <p:cNvSpPr/>
          <p:nvPr/>
        </p:nvSpPr>
        <p:spPr>
          <a:xfrm>
            <a:off x="685800" y="4267200"/>
            <a:ext cx="2133600" cy="1752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“There weren’t any resources in my area.”</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ounded Rectangular Callout 12"/>
          <p:cNvSpPr/>
          <p:nvPr/>
        </p:nvSpPr>
        <p:spPr>
          <a:xfrm>
            <a:off x="3581400" y="4299154"/>
            <a:ext cx="2590800" cy="172064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“I don’t want to be referred..”</a:t>
            </a: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478141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457200" indent="-457200">
              <a:buFont typeface="Arial" panose="020B0604020202020204" pitchFamily="34" charset="0"/>
              <a:buChar char="•"/>
            </a:pPr>
            <a:endParaRPr lang="en-US" sz="3600" dirty="0" smtClean="0"/>
          </a:p>
          <a:p>
            <a:pPr marL="457200" indent="-457200">
              <a:buFont typeface="Arial" panose="020B0604020202020204" pitchFamily="34" charset="0"/>
              <a:buChar char="•"/>
            </a:pPr>
            <a:r>
              <a:rPr lang="en-US" sz="3600" dirty="0" smtClean="0"/>
              <a:t>Screen patients universally</a:t>
            </a:r>
          </a:p>
          <a:p>
            <a:pPr marL="457200" indent="-457200">
              <a:buFont typeface="Arial" panose="020B0604020202020204" pitchFamily="34" charset="0"/>
              <a:buChar char="•"/>
            </a:pPr>
            <a:r>
              <a:rPr lang="en-US" sz="3600" dirty="0" smtClean="0"/>
              <a:t>Standardize screening at intake </a:t>
            </a:r>
          </a:p>
          <a:p>
            <a:pPr marL="457200" indent="-457200">
              <a:buFont typeface="Arial" panose="020B0604020202020204" pitchFamily="34" charset="0"/>
              <a:buChar char="•"/>
            </a:pPr>
            <a:r>
              <a:rPr lang="en-US" sz="3600" dirty="0" smtClean="0"/>
              <a:t>Auto-fax referrals through EMR</a:t>
            </a:r>
          </a:p>
          <a:p>
            <a:pPr marL="457200" indent="-457200">
              <a:buFont typeface="Arial" panose="020B0604020202020204" pitchFamily="34" charset="0"/>
              <a:buChar char="•"/>
            </a:pPr>
            <a:r>
              <a:rPr lang="en-US" sz="3600" dirty="0" smtClean="0"/>
              <a:t>Use a validated tool</a:t>
            </a:r>
          </a:p>
          <a:p>
            <a:pPr marL="457200" indent="-457200">
              <a:buFont typeface="Arial" panose="020B0604020202020204" pitchFamily="34" charset="0"/>
              <a:buChar char="•"/>
            </a:pPr>
            <a:r>
              <a:rPr lang="en-US" sz="3600" dirty="0" smtClean="0"/>
              <a:t>Train staff to administer HVS tool </a:t>
            </a:r>
          </a:p>
          <a:p>
            <a:pPr marL="457200" indent="-457200">
              <a:buFont typeface="Arial" panose="020B0604020202020204" pitchFamily="34" charset="0"/>
              <a:buChar char="•"/>
            </a:pPr>
            <a:r>
              <a:rPr lang="en-US" sz="3600" dirty="0" smtClean="0"/>
              <a:t>Build a strong partnership between medical care and community-based resources</a:t>
            </a:r>
          </a:p>
          <a:p>
            <a:pPr marL="457200" indent="-457200">
              <a:buFont typeface="Arial" panose="020B0604020202020204" pitchFamily="34" charset="0"/>
              <a:buChar char="•"/>
            </a:pPr>
            <a:r>
              <a:rPr lang="en-US" sz="3600" dirty="0" smtClean="0"/>
              <a:t>Develop materials in (at least) English and Spanish</a:t>
            </a:r>
          </a:p>
          <a:p>
            <a:pPr marL="457200" indent="-457200">
              <a:buFont typeface="Arial" panose="020B0604020202020204" pitchFamily="34" charset="0"/>
              <a:buChar char="•"/>
            </a:pPr>
            <a:r>
              <a:rPr lang="en-US" sz="3600" dirty="0" smtClean="0"/>
              <a:t>Seek to employ cultural competency in written and verbal communication</a:t>
            </a:r>
          </a:p>
          <a:p>
            <a:pPr marL="457200" indent="-457200">
              <a:buFont typeface="Arial" panose="020B0604020202020204" pitchFamily="34" charset="0"/>
              <a:buChar char="•"/>
            </a:pPr>
            <a:r>
              <a:rPr lang="en-US" sz="3600" dirty="0" smtClean="0"/>
              <a:t>Develop strategies to “sell” this approach up the chain of leadership </a:t>
            </a:r>
          </a:p>
          <a:p>
            <a:pPr marL="457200" indent="-457200">
              <a:buFont typeface="Arial" panose="020B0604020202020204" pitchFamily="34" charset="0"/>
              <a:buChar char="•"/>
            </a:pPr>
            <a:r>
              <a:rPr lang="en-US" sz="3600" dirty="0" smtClean="0"/>
              <a:t>Collect data and success stories</a:t>
            </a:r>
          </a:p>
          <a:p>
            <a:pPr marL="457200" indent="-457200">
              <a:buFont typeface="Arial" panose="020B0604020202020204" pitchFamily="34" charset="0"/>
              <a:buChar char="•"/>
            </a:pPr>
            <a:r>
              <a:rPr lang="en-US" sz="3600" dirty="0" smtClean="0"/>
              <a:t>Engage </a:t>
            </a:r>
            <a:r>
              <a:rPr lang="en-US" sz="3600" dirty="0"/>
              <a:t>physician </a:t>
            </a:r>
            <a:r>
              <a:rPr lang="en-US" sz="3600" dirty="0" smtClean="0"/>
              <a:t>leadership</a:t>
            </a:r>
          </a:p>
          <a:p>
            <a:pPr marL="457200" indent="-457200">
              <a:buFont typeface="Arial" panose="020B0604020202020204" pitchFamily="34" charset="0"/>
              <a:buChar char="•"/>
            </a:pPr>
            <a:r>
              <a:rPr lang="en-US" sz="3600" dirty="0" smtClean="0"/>
              <a:t>Expect barriers</a:t>
            </a:r>
          </a:p>
          <a:p>
            <a:pPr marL="457200" indent="-457200">
              <a:buFont typeface="Arial" panose="020B0604020202020204" pitchFamily="34" charset="0"/>
              <a:buChar char="•"/>
            </a:pPr>
            <a:r>
              <a:rPr lang="en-US" sz="3600" dirty="0" smtClean="0"/>
              <a:t>Have a quality </a:t>
            </a:r>
            <a:r>
              <a:rPr lang="en-US" sz="3600" dirty="0"/>
              <a:t>i</a:t>
            </a:r>
            <a:r>
              <a:rPr lang="en-US" sz="3600" dirty="0" smtClean="0"/>
              <a:t>mprovement mindset</a:t>
            </a:r>
          </a:p>
          <a:p>
            <a:pPr marL="457200" indent="-457200">
              <a:buFont typeface="Arial" panose="020B0604020202020204" pitchFamily="34" charset="0"/>
              <a:buChar char="•"/>
            </a:pPr>
            <a:r>
              <a:rPr lang="en-US" sz="3600" dirty="0" smtClean="0"/>
              <a:t>Participate in collaborative learning/engage strong learning partners</a:t>
            </a:r>
          </a:p>
          <a:p>
            <a:endParaRPr lang="en-US" sz="3200" dirty="0"/>
          </a:p>
        </p:txBody>
      </p:sp>
      <p:sp>
        <p:nvSpPr>
          <p:cNvPr id="3" name="Title 2"/>
          <p:cNvSpPr>
            <a:spLocks noGrp="1"/>
          </p:cNvSpPr>
          <p:nvPr>
            <p:ph type="title"/>
          </p:nvPr>
        </p:nvSpPr>
        <p:spPr/>
        <p:txBody>
          <a:bodyPr/>
          <a:lstStyle/>
          <a:p>
            <a:r>
              <a:rPr lang="en-US" dirty="0" smtClean="0"/>
              <a:t>Lessons learned</a:t>
            </a:r>
            <a:endParaRPr lang="en-US" dirty="0"/>
          </a:p>
        </p:txBody>
      </p:sp>
    </p:spTree>
    <p:extLst>
      <p:ext uri="{BB962C8B-B14F-4D97-AF65-F5344CB8AC3E}">
        <p14:creationId xmlns:p14="http://schemas.microsoft.com/office/powerpoint/2010/main" val="21041507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Moving Healthcare Upstream</a:t>
            </a:r>
            <a:endParaRPr lang="en-US" dirty="0"/>
          </a:p>
        </p:txBody>
      </p:sp>
      <p:graphicFrame>
        <p:nvGraphicFramePr>
          <p:cNvPr id="12" name="Content Placeholder 11"/>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93764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missing?</a:t>
            </a:r>
            <a:endParaRPr lang="en-US" dirty="0"/>
          </a:p>
        </p:txBody>
      </p:sp>
      <p:graphicFrame>
        <p:nvGraphicFramePr>
          <p:cNvPr id="4" name="Diagram 3"/>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43590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graphicFrame>
        <p:nvGraphicFramePr>
          <p:cNvPr id="3" name="Diagram 2"/>
          <p:cNvGraphicFramePr/>
          <p:nvPr>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80979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1" y="1447800"/>
            <a:ext cx="371611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67200" y="1459424"/>
            <a:ext cx="4343400"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Addressing Food Insecurity: A toolkit for Pediatricians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www.frac.org/aaptoolkit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Food Research and Action Center (FRAC)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prstClr val="black"/>
                </a:solidFill>
                <a:effectLst/>
                <a:uLnTx/>
                <a:uFillTx/>
                <a:latin typeface="Calibri"/>
                <a:ea typeface="+mn-ea"/>
                <a:cs typeface="+mn-cs"/>
              </a:rPr>
              <a:t>f</a:t>
            </a:r>
            <a:r>
              <a:rPr kumimoji="0" lang="en-US" sz="2000" b="0" i="0" u="sng" strike="noStrike" kern="1200" cap="none" spc="0" normalizeH="0" baseline="0" noProof="0" dirty="0" smtClean="0">
                <a:ln>
                  <a:noFill/>
                </a:ln>
                <a:solidFill>
                  <a:prstClr val="black"/>
                </a:solidFill>
                <a:effectLst/>
                <a:uLnTx/>
                <a:uFillTx/>
                <a:latin typeface="Calibri"/>
                <a:ea typeface="+mn-ea"/>
                <a:cs typeface="+mn-cs"/>
              </a:rPr>
              <a:t>rac.org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Feeding America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Calibri"/>
                <a:ea typeface="+mn-ea"/>
                <a:cs typeface="+mn-cs"/>
              </a:rPr>
              <a:t>Feedingamerica.org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Children’s Health Watch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Calibri"/>
                <a:ea typeface="+mn-ea"/>
                <a:cs typeface="+mn-cs"/>
              </a:rPr>
              <a:t>childrenshealthwatch.org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Moving Healthcare Upstream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smtClean="0">
                <a:ln>
                  <a:noFill/>
                </a:ln>
                <a:solidFill>
                  <a:prstClr val="black"/>
                </a:solidFill>
                <a:effectLst/>
                <a:uLnTx/>
                <a:uFillTx/>
                <a:latin typeface="Calibri"/>
                <a:ea typeface="+mn-ea"/>
                <a:cs typeface="+mn-cs"/>
                <a:hlinkClick r:id="rId4"/>
              </a:rPr>
              <a:t>movinghealthcareupstream.org</a:t>
            </a:r>
            <a:r>
              <a:rPr kumimoji="0" lang="en-US" sz="2000" b="0" i="0" u="sng" strike="noStrike" kern="1200" cap="none" spc="0" normalizeH="0" baseline="0" noProof="0" dirty="0">
                <a:ln>
                  <a:noFill/>
                </a:ln>
                <a:solidFill>
                  <a:prstClr val="black"/>
                </a:solidFill>
                <a:effectLst/>
                <a:uLnTx/>
                <a:uFillTx/>
                <a:latin typeface="Calibri"/>
                <a:ea typeface="+mn-ea"/>
                <a:cs typeface="+mn-cs"/>
                <a:hlinkClick r:id="rId4"/>
              </a:rPr>
              <a:t>/</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2"/>
          <p:cNvSpPr>
            <a:spLocks noGrp="1"/>
          </p:cNvSpPr>
          <p:nvPr>
            <p:ph type="title"/>
          </p:nvPr>
        </p:nvSpPr>
        <p:spPr>
          <a:xfrm>
            <a:off x="457200" y="457200"/>
            <a:ext cx="8229600" cy="655638"/>
          </a:xfrm>
        </p:spPr>
        <p:txBody>
          <a:bodyPr/>
          <a:lstStyle/>
          <a:p>
            <a:r>
              <a:rPr lang="en-US" dirty="0" smtClean="0"/>
              <a:t>Resources</a:t>
            </a:r>
            <a:endParaRPr lang="en-US" dirty="0"/>
          </a:p>
        </p:txBody>
      </p:sp>
    </p:spTree>
    <p:extLst>
      <p:ext uri="{BB962C8B-B14F-4D97-AF65-F5344CB8AC3E}">
        <p14:creationId xmlns:p14="http://schemas.microsoft.com/office/powerpoint/2010/main" val="2335995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smtClean="0">
                <a:solidFill>
                  <a:schemeClr val="accent1">
                    <a:lumMod val="75000"/>
                  </a:schemeClr>
                </a:solidFill>
                <a:latin typeface="+mn-lt"/>
              </a:rPr>
              <a:t>Resulting Resources</a:t>
            </a:r>
            <a:endParaRPr lang="en-US" sz="3200" b="1" dirty="0">
              <a:solidFill>
                <a:schemeClr val="accent1">
                  <a:lumMod val="75000"/>
                </a:schemeClr>
              </a:solidFill>
              <a:latin typeface="+mn-lt"/>
            </a:endParaRPr>
          </a:p>
        </p:txBody>
      </p:sp>
      <p:sp>
        <p:nvSpPr>
          <p:cNvPr id="4" name="Content Placeholder 3"/>
          <p:cNvSpPr>
            <a:spLocks noGrp="1"/>
          </p:cNvSpPr>
          <p:nvPr>
            <p:ph idx="1"/>
          </p:nvPr>
        </p:nvSpPr>
        <p:spPr>
          <a:xfrm>
            <a:off x="304800" y="1143000"/>
            <a:ext cx="8534400" cy="3452956"/>
          </a:xfrm>
        </p:spPr>
        <p:txBody>
          <a:bodyPr>
            <a:noAutofit/>
          </a:bodyPr>
          <a:lstStyle/>
          <a:p>
            <a:pPr>
              <a:lnSpc>
                <a:spcPct val="120000"/>
              </a:lnSpc>
            </a:pPr>
            <a:r>
              <a:rPr lang="en-US" sz="2400" dirty="0" smtClean="0"/>
              <a:t>Not just of value to those who participated</a:t>
            </a:r>
          </a:p>
          <a:p>
            <a:pPr>
              <a:lnSpc>
                <a:spcPct val="120000"/>
              </a:lnSpc>
            </a:pPr>
            <a:r>
              <a:rPr lang="en-US" sz="2400" dirty="0" smtClean="0"/>
              <a:t>Compendium of research and TA memos</a:t>
            </a:r>
          </a:p>
          <a:p>
            <a:pPr>
              <a:lnSpc>
                <a:spcPct val="120000"/>
              </a:lnSpc>
            </a:pPr>
            <a:r>
              <a:rPr lang="en-US" sz="2400" dirty="0" smtClean="0"/>
              <a:t>Full resource directory</a:t>
            </a:r>
          </a:p>
          <a:p>
            <a:pPr>
              <a:lnSpc>
                <a:spcPct val="120000"/>
              </a:lnSpc>
            </a:pPr>
            <a:r>
              <a:rPr lang="en-US" sz="2400" dirty="0" smtClean="0"/>
              <a:t>Lessons learned (Q1 2018)</a:t>
            </a:r>
          </a:p>
          <a:p>
            <a:pPr>
              <a:lnSpc>
                <a:spcPct val="120000"/>
              </a:lnSpc>
            </a:pPr>
            <a:endParaRPr lang="en-US" sz="1100" dirty="0" smtClean="0"/>
          </a:p>
          <a:p>
            <a:pPr marL="0" indent="0" algn="ctr">
              <a:buNone/>
            </a:pPr>
            <a:r>
              <a:rPr lang="en-US" sz="2400" dirty="0" smtClean="0"/>
              <a:t>Root </a:t>
            </a:r>
            <a:r>
              <a:rPr lang="en-US" sz="2400" dirty="0"/>
              <a:t>Causes of </a:t>
            </a:r>
            <a:r>
              <a:rPr lang="en-US" sz="2400" dirty="0" smtClean="0"/>
              <a:t>Asthma </a:t>
            </a:r>
            <a:r>
              <a:rPr lang="en-US" sz="2200" dirty="0" smtClean="0"/>
              <a:t>http</a:t>
            </a:r>
            <a:r>
              <a:rPr lang="en-US" sz="2200" dirty="0"/>
              <a:t>://movinghealthcareupstream.org/innovations/using-local-institutional-policy-to-address-root-causes-of-asthma/meeting-materials-other-resources</a:t>
            </a:r>
          </a:p>
          <a:p>
            <a:pPr marL="0" indent="0" algn="ctr">
              <a:buNone/>
            </a:pPr>
            <a:r>
              <a:rPr lang="en-US" sz="2400" dirty="0" smtClean="0"/>
              <a:t>Food Insecurity </a:t>
            </a:r>
            <a:r>
              <a:rPr lang="en-US" sz="2200" dirty="0" smtClean="0"/>
              <a:t>http</a:t>
            </a:r>
            <a:r>
              <a:rPr lang="en-US" sz="2200" dirty="0"/>
              <a:t>://movinghealthcareupstream.org/innovations/using-local-institutional-policy-to-address-food-insecurity/meeting-materials-other-resources</a:t>
            </a:r>
            <a:endParaRPr lang="en-US" sz="2200" dirty="0" smtClean="0"/>
          </a:p>
          <a:p>
            <a:pPr lvl="1">
              <a:lnSpc>
                <a:spcPct val="120000"/>
              </a:lnSpc>
            </a:pPr>
            <a:endParaRPr lang="en-US" sz="2000" dirty="0"/>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2753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smtClean="0">
                <a:solidFill>
                  <a:schemeClr val="accent1">
                    <a:lumMod val="75000"/>
                  </a:schemeClr>
                </a:solidFill>
                <a:latin typeface="+mn-lt"/>
              </a:rPr>
              <a:t>Next Steps</a:t>
            </a:r>
            <a:endParaRPr lang="en-US" sz="3200" b="1" dirty="0">
              <a:solidFill>
                <a:schemeClr val="accent1">
                  <a:lumMod val="75000"/>
                </a:schemeClr>
              </a:solidFill>
              <a:latin typeface="+mn-lt"/>
            </a:endParaRPr>
          </a:p>
        </p:txBody>
      </p:sp>
      <p:sp>
        <p:nvSpPr>
          <p:cNvPr id="4" name="Content Placeholder 3"/>
          <p:cNvSpPr>
            <a:spLocks noGrp="1"/>
          </p:cNvSpPr>
          <p:nvPr>
            <p:ph idx="1"/>
          </p:nvPr>
        </p:nvSpPr>
        <p:spPr>
          <a:xfrm>
            <a:off x="304800" y="1828800"/>
            <a:ext cx="8534400" cy="3452956"/>
          </a:xfrm>
        </p:spPr>
        <p:txBody>
          <a:bodyPr>
            <a:noAutofit/>
          </a:bodyPr>
          <a:lstStyle/>
          <a:p>
            <a:pPr>
              <a:lnSpc>
                <a:spcPct val="120000"/>
              </a:lnSpc>
            </a:pPr>
            <a:r>
              <a:rPr lang="en-US" sz="2400" dirty="0" smtClean="0"/>
              <a:t>Continue sharing lessons learned</a:t>
            </a:r>
          </a:p>
          <a:p>
            <a:pPr>
              <a:lnSpc>
                <a:spcPct val="120000"/>
              </a:lnSpc>
            </a:pPr>
            <a:r>
              <a:rPr lang="en-US" sz="2400" dirty="0" smtClean="0"/>
              <a:t>Continued dissemination of resulting resources</a:t>
            </a:r>
          </a:p>
          <a:p>
            <a:pPr>
              <a:lnSpc>
                <a:spcPct val="120000"/>
              </a:lnSpc>
            </a:pPr>
            <a:r>
              <a:rPr lang="en-US" sz="2400" dirty="0" smtClean="0"/>
              <a:t>Recruitment and implementation of second cohort of policy learning labs</a:t>
            </a:r>
          </a:p>
          <a:p>
            <a:pPr lvl="1">
              <a:lnSpc>
                <a:spcPct val="120000"/>
              </a:lnSpc>
            </a:pPr>
            <a:r>
              <a:rPr lang="en-US" sz="2400" dirty="0" smtClean="0"/>
              <a:t>Stay tuned for application announcement</a:t>
            </a:r>
          </a:p>
          <a:p>
            <a:pPr lvl="1">
              <a:lnSpc>
                <a:spcPct val="120000"/>
              </a:lnSpc>
            </a:pPr>
            <a:endParaRPr lang="en-US" sz="2000" dirty="0" smtClean="0"/>
          </a:p>
          <a:p>
            <a:pPr lvl="1">
              <a:lnSpc>
                <a:spcPct val="120000"/>
              </a:lnSpc>
            </a:pPr>
            <a:endParaRPr lang="en-US" sz="2000" dirty="0"/>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4351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smtClean="0">
                <a:solidFill>
                  <a:schemeClr val="accent1">
                    <a:lumMod val="75000"/>
                  </a:schemeClr>
                </a:solidFill>
                <a:latin typeface="+mn-lt"/>
              </a:rPr>
              <a:t>Keeping In Touch</a:t>
            </a:r>
            <a:endParaRPr lang="en-US" sz="3200" b="1" dirty="0">
              <a:solidFill>
                <a:schemeClr val="accent1">
                  <a:lumMod val="75000"/>
                </a:schemeClr>
              </a:solidFill>
              <a:latin typeface="+mn-lt"/>
            </a:endParaRPr>
          </a:p>
        </p:txBody>
      </p:sp>
      <p:sp>
        <p:nvSpPr>
          <p:cNvPr id="4" name="Content Placeholder 3"/>
          <p:cNvSpPr>
            <a:spLocks noGrp="1"/>
          </p:cNvSpPr>
          <p:nvPr>
            <p:ph idx="1"/>
          </p:nvPr>
        </p:nvSpPr>
        <p:spPr>
          <a:xfrm>
            <a:off x="304800" y="1360170"/>
            <a:ext cx="8534400" cy="3452956"/>
          </a:xfrm>
        </p:spPr>
        <p:txBody>
          <a:bodyPr>
            <a:noAutofit/>
          </a:bodyPr>
          <a:lstStyle/>
          <a:p>
            <a:pPr marL="171450" lvl="1" indent="0" algn="ctr">
              <a:lnSpc>
                <a:spcPct val="120000"/>
              </a:lnSpc>
              <a:buNone/>
            </a:pPr>
            <a:r>
              <a:rPr lang="en-US" sz="2400" b="1" dirty="0" smtClean="0"/>
              <a:t>Social Media</a:t>
            </a:r>
          </a:p>
          <a:p>
            <a:pPr marL="205740" lvl="1" indent="0" algn="ctr">
              <a:buNone/>
            </a:pPr>
            <a:r>
              <a:rPr lang="en-US" sz="2400" b="1" dirty="0">
                <a:solidFill>
                  <a:schemeClr val="accent1"/>
                </a:solidFill>
              </a:rPr>
              <a:t>@</a:t>
            </a:r>
            <a:r>
              <a:rPr lang="en-US" sz="2400" b="1" dirty="0" err="1">
                <a:solidFill>
                  <a:schemeClr val="accent1"/>
                </a:solidFill>
              </a:rPr>
              <a:t>MHCUpstream</a:t>
            </a:r>
            <a:endParaRPr lang="en-US" sz="2400" b="1" dirty="0">
              <a:solidFill>
                <a:schemeClr val="accent1"/>
              </a:solidFill>
            </a:endParaRPr>
          </a:p>
          <a:p>
            <a:pPr marL="205740" lvl="1" indent="0" algn="ctr">
              <a:buNone/>
            </a:pPr>
            <a:r>
              <a:rPr lang="en-US" sz="2400" b="1" dirty="0">
                <a:solidFill>
                  <a:schemeClr val="accent1"/>
                </a:solidFill>
              </a:rPr>
              <a:t>@</a:t>
            </a:r>
            <a:r>
              <a:rPr lang="en-US" sz="2400" b="1" dirty="0" err="1" smtClean="0">
                <a:solidFill>
                  <a:schemeClr val="accent1"/>
                </a:solidFill>
              </a:rPr>
              <a:t>ChangeLabWorks</a:t>
            </a:r>
            <a:endParaRPr lang="en-US" sz="2400" b="1" dirty="0">
              <a:solidFill>
                <a:schemeClr val="accent1"/>
              </a:solidFill>
            </a:endParaRPr>
          </a:p>
          <a:p>
            <a:pPr marL="205740" lvl="1" indent="0" algn="ctr">
              <a:buNone/>
            </a:pPr>
            <a:r>
              <a:rPr lang="en-US" sz="2400" b="1" dirty="0" smtClean="0">
                <a:solidFill>
                  <a:schemeClr val="accent1"/>
                </a:solidFill>
              </a:rPr>
              <a:t>@Nemours</a:t>
            </a:r>
          </a:p>
          <a:p>
            <a:pPr marL="205740" lvl="1" indent="0" algn="ctr">
              <a:buNone/>
            </a:pPr>
            <a:endParaRPr lang="en-US" sz="1000" b="1" dirty="0">
              <a:solidFill>
                <a:schemeClr val="accent1"/>
              </a:solidFill>
            </a:endParaRPr>
          </a:p>
          <a:p>
            <a:pPr marL="171450" lvl="2" indent="0" algn="ctr">
              <a:lnSpc>
                <a:spcPct val="120000"/>
              </a:lnSpc>
              <a:buNone/>
            </a:pPr>
            <a:r>
              <a:rPr lang="en-US" b="1" dirty="0" smtClean="0"/>
              <a:t>Website</a:t>
            </a:r>
          </a:p>
          <a:p>
            <a:pPr marL="171450" lvl="2" indent="0" algn="ctr">
              <a:lnSpc>
                <a:spcPct val="120000"/>
              </a:lnSpc>
              <a:buNone/>
            </a:pPr>
            <a:r>
              <a:rPr lang="en-US" b="1" dirty="0" smtClean="0">
                <a:solidFill>
                  <a:schemeClr val="accent1"/>
                </a:solidFill>
                <a:hlinkClick r:id="rId3"/>
              </a:rPr>
              <a:t>www.movinghealthcareupstream.org</a:t>
            </a:r>
            <a:endParaRPr lang="en-US" b="1" dirty="0" smtClean="0">
              <a:solidFill>
                <a:schemeClr val="accent1"/>
              </a:solidFill>
            </a:endParaRPr>
          </a:p>
          <a:p>
            <a:pPr marL="171450" lvl="2" indent="0" algn="ctr">
              <a:lnSpc>
                <a:spcPct val="120000"/>
              </a:lnSpc>
              <a:buNone/>
            </a:pPr>
            <a:endParaRPr lang="en-US" sz="1000" b="1" dirty="0">
              <a:solidFill>
                <a:schemeClr val="accent1"/>
              </a:solidFill>
            </a:endParaRPr>
          </a:p>
          <a:p>
            <a:pPr marL="171450" lvl="2" indent="0" algn="ctr">
              <a:lnSpc>
                <a:spcPct val="120000"/>
              </a:lnSpc>
              <a:buNone/>
            </a:pPr>
            <a:r>
              <a:rPr lang="en-US" b="1" dirty="0" smtClean="0"/>
              <a:t>Sign Up for MHCU Newsletter</a:t>
            </a:r>
          </a:p>
          <a:p>
            <a:pPr marL="171450" lvl="2" indent="0" algn="ctr">
              <a:lnSpc>
                <a:spcPct val="120000"/>
              </a:lnSpc>
              <a:buNone/>
            </a:pPr>
            <a:r>
              <a:rPr lang="en-US" b="1" dirty="0" smtClean="0">
                <a:solidFill>
                  <a:schemeClr val="accent1"/>
                </a:solidFill>
              </a:rPr>
              <a:t>Scroll to bottom at www.movinghealthcareupstream.org</a:t>
            </a:r>
          </a:p>
          <a:p>
            <a:pPr marL="171450" lvl="2" indent="0" algn="ctr">
              <a:lnSpc>
                <a:spcPct val="120000"/>
              </a:lnSpc>
              <a:buNone/>
            </a:pPr>
            <a:endParaRPr lang="en-US" b="1" dirty="0" smtClean="0">
              <a:solidFill>
                <a:schemeClr val="accent1"/>
              </a:solidFill>
            </a:endParaRPr>
          </a:p>
          <a:p>
            <a:pPr lvl="1">
              <a:lnSpc>
                <a:spcPct val="120000"/>
              </a:lnSpc>
            </a:pPr>
            <a:endParaRPr lang="en-US" sz="2000" dirty="0"/>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pic>
        <p:nvPicPr>
          <p:cNvPr id="5" name="Picture 11" descr="D:\BRANDING-GRAPHIC STANDARDS - JUNE 17\NEM LOGOS\1___LOGOS with R mark\Nemours® RGB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2304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543800" cy="1028700"/>
          </a:xfrm>
        </p:spPr>
        <p:txBody>
          <a:bodyPr>
            <a:normAutofit/>
          </a:bodyPr>
          <a:lstStyle/>
          <a:p>
            <a:r>
              <a:rPr lang="en-US" sz="3200" b="1" dirty="0" smtClean="0">
                <a:solidFill>
                  <a:schemeClr val="accent1">
                    <a:lumMod val="75000"/>
                  </a:schemeClr>
                </a:solidFill>
                <a:latin typeface="+mn-lt"/>
              </a:rPr>
              <a:t>Contact Us</a:t>
            </a:r>
            <a:endParaRPr lang="en-US" sz="3200" b="1" dirty="0">
              <a:solidFill>
                <a:schemeClr val="accent1">
                  <a:lumMod val="75000"/>
                </a:schemeClr>
              </a:solidFill>
              <a:latin typeface="+mn-lt"/>
            </a:endParaRPr>
          </a:p>
        </p:txBody>
      </p:sp>
      <p:sp>
        <p:nvSpPr>
          <p:cNvPr id="4" name="Content Placeholder 3"/>
          <p:cNvSpPr>
            <a:spLocks noGrp="1"/>
          </p:cNvSpPr>
          <p:nvPr>
            <p:ph idx="1"/>
          </p:nvPr>
        </p:nvSpPr>
        <p:spPr>
          <a:xfrm>
            <a:off x="304800" y="1828800"/>
            <a:ext cx="4572000" cy="3452956"/>
          </a:xfrm>
        </p:spPr>
        <p:txBody>
          <a:bodyPr>
            <a:noAutofit/>
          </a:bodyPr>
          <a:lstStyle/>
          <a:p>
            <a:pPr marL="0" indent="0" algn="ctr">
              <a:lnSpc>
                <a:spcPct val="120000"/>
              </a:lnSpc>
              <a:buNone/>
            </a:pPr>
            <a:r>
              <a:rPr lang="en-US" sz="2400" b="1" dirty="0" smtClean="0"/>
              <a:t>Allison Gertel-Rosenberg, MS</a:t>
            </a:r>
          </a:p>
          <a:p>
            <a:pPr marL="0" indent="0" algn="ctr">
              <a:lnSpc>
                <a:spcPct val="120000"/>
              </a:lnSpc>
              <a:buNone/>
            </a:pPr>
            <a:r>
              <a:rPr lang="en-US" sz="2000" dirty="0" smtClean="0"/>
              <a:t>Director, National Prevention and Practice</a:t>
            </a:r>
          </a:p>
          <a:p>
            <a:pPr marL="0" indent="0" algn="ctr">
              <a:lnSpc>
                <a:spcPct val="120000"/>
              </a:lnSpc>
              <a:buNone/>
            </a:pPr>
            <a:r>
              <a:rPr lang="en-US" sz="2000" dirty="0" smtClean="0"/>
              <a:t>(302) 298-7602</a:t>
            </a:r>
          </a:p>
          <a:p>
            <a:pPr marL="0" indent="0" algn="ctr">
              <a:lnSpc>
                <a:spcPct val="120000"/>
              </a:lnSpc>
              <a:buNone/>
            </a:pPr>
            <a:r>
              <a:rPr lang="en-US" sz="2000" dirty="0" smtClean="0"/>
              <a:t>agrosenb@nemours.org</a:t>
            </a:r>
          </a:p>
          <a:p>
            <a:pPr marL="0" indent="0" algn="ctr">
              <a:lnSpc>
                <a:spcPct val="120000"/>
              </a:lnSpc>
              <a:buNone/>
            </a:pPr>
            <a:r>
              <a:rPr lang="en-US" sz="2400" b="1" dirty="0" smtClean="0"/>
              <a:t>Kate Blackburn</a:t>
            </a:r>
          </a:p>
          <a:p>
            <a:pPr marL="0" indent="0" algn="ctr">
              <a:lnSpc>
                <a:spcPct val="120000"/>
              </a:lnSpc>
              <a:buNone/>
            </a:pPr>
            <a:r>
              <a:rPr lang="en-US" sz="2000" dirty="0" smtClean="0"/>
              <a:t>Manager, Practice and Prevention</a:t>
            </a:r>
          </a:p>
          <a:p>
            <a:pPr marL="0" indent="0" algn="ctr">
              <a:lnSpc>
                <a:spcPct val="120000"/>
              </a:lnSpc>
              <a:buNone/>
            </a:pPr>
            <a:r>
              <a:rPr lang="en-US" sz="2000" dirty="0" smtClean="0"/>
              <a:t>(302) 298-7604</a:t>
            </a:r>
          </a:p>
          <a:p>
            <a:pPr marL="0" indent="0" algn="ctr">
              <a:lnSpc>
                <a:spcPct val="120000"/>
              </a:lnSpc>
              <a:buNone/>
            </a:pPr>
            <a:r>
              <a:rPr lang="en-US" sz="2000" dirty="0" smtClean="0"/>
              <a:t>kate.blackburn@nemours.org</a:t>
            </a:r>
            <a:endParaRPr lang="en-US" sz="2000" dirty="0"/>
          </a:p>
          <a:p>
            <a:pPr lvl="1">
              <a:lnSpc>
                <a:spcPct val="120000"/>
              </a:lnSpc>
            </a:pPr>
            <a:endParaRPr lang="en-US" sz="2000" dirty="0" smtClean="0"/>
          </a:p>
          <a:p>
            <a:pPr lvl="1">
              <a:lnSpc>
                <a:spcPct val="120000"/>
              </a:lnSpc>
            </a:pPr>
            <a:endParaRPr lang="en-US" sz="2000" dirty="0"/>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a:p>
            <a:pPr marL="0" indent="0">
              <a:lnSpc>
                <a:spcPct val="120000"/>
              </a:lnSpc>
              <a:buNone/>
            </a:pPr>
            <a:endParaRPr lang="en-US" sz="1800" b="1" dirty="0">
              <a:solidFill>
                <a:srgbClr val="4A66AC"/>
              </a:solidFill>
            </a:endParaRPr>
          </a:p>
        </p:txBody>
      </p:sp>
      <p:sp>
        <p:nvSpPr>
          <p:cNvPr id="6" name="Content Placeholder 3"/>
          <p:cNvSpPr txBox="1">
            <a:spLocks/>
          </p:cNvSpPr>
          <p:nvPr/>
        </p:nvSpPr>
        <p:spPr>
          <a:xfrm>
            <a:off x="4572000" y="1828800"/>
            <a:ext cx="4572000" cy="34529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Font typeface="Arial" pitchFamily="34" charset="0"/>
              <a:buNone/>
            </a:pPr>
            <a:r>
              <a:rPr lang="en-US" sz="2400" b="1" dirty="0" smtClean="0"/>
              <a:t>Stephanie Walsh, M.D.</a:t>
            </a:r>
          </a:p>
          <a:p>
            <a:pPr marL="0" indent="0" algn="ctr">
              <a:lnSpc>
                <a:spcPct val="120000"/>
              </a:lnSpc>
              <a:buFont typeface="Arial" pitchFamily="34" charset="0"/>
              <a:buNone/>
            </a:pPr>
            <a:r>
              <a:rPr lang="en-US" sz="2000" dirty="0" smtClean="0"/>
              <a:t>Medical Director</a:t>
            </a:r>
          </a:p>
          <a:p>
            <a:pPr marL="0" indent="0" algn="ctr">
              <a:lnSpc>
                <a:spcPct val="120000"/>
              </a:lnSpc>
              <a:buFont typeface="Arial" pitchFamily="34" charset="0"/>
              <a:buNone/>
            </a:pPr>
            <a:r>
              <a:rPr lang="en-US" sz="2000" dirty="0" smtClean="0"/>
              <a:t>(404) 785-6104</a:t>
            </a:r>
          </a:p>
          <a:p>
            <a:pPr marL="0" indent="0" algn="ctr">
              <a:lnSpc>
                <a:spcPct val="120000"/>
              </a:lnSpc>
              <a:buFont typeface="Arial" pitchFamily="34" charset="0"/>
              <a:buNone/>
            </a:pPr>
            <a:r>
              <a:rPr lang="en-US" sz="2000" dirty="0" smtClean="0"/>
              <a:t>Stephanie.walsh@choa.org</a:t>
            </a:r>
          </a:p>
          <a:p>
            <a:pPr marL="0" indent="0" algn="ctr">
              <a:lnSpc>
                <a:spcPct val="120000"/>
              </a:lnSpc>
              <a:buFont typeface="Arial" pitchFamily="34" charset="0"/>
              <a:buNone/>
            </a:pPr>
            <a:r>
              <a:rPr lang="en-US" sz="2400" b="1" dirty="0" smtClean="0"/>
              <a:t>Jenny Puestow, MSCM</a:t>
            </a:r>
          </a:p>
          <a:p>
            <a:pPr marL="0" indent="0" algn="ctr">
              <a:lnSpc>
                <a:spcPct val="120000"/>
              </a:lnSpc>
              <a:buFont typeface="Arial" pitchFamily="34" charset="0"/>
              <a:buNone/>
            </a:pPr>
            <a:r>
              <a:rPr lang="en-US" sz="2000" dirty="0" smtClean="0"/>
              <a:t>Wellness Project Manager</a:t>
            </a:r>
          </a:p>
          <a:p>
            <a:pPr marL="0" indent="0" algn="ctr">
              <a:lnSpc>
                <a:spcPct val="120000"/>
              </a:lnSpc>
              <a:buFont typeface="Arial" pitchFamily="34" charset="0"/>
              <a:buNone/>
            </a:pPr>
            <a:r>
              <a:rPr lang="en-US" sz="2000" dirty="0" smtClean="0"/>
              <a:t>(404) 785-7873</a:t>
            </a:r>
          </a:p>
          <a:p>
            <a:pPr marL="0" indent="0" algn="ctr">
              <a:lnSpc>
                <a:spcPct val="120000"/>
              </a:lnSpc>
              <a:buFont typeface="Arial" pitchFamily="34" charset="0"/>
              <a:buNone/>
            </a:pPr>
            <a:r>
              <a:rPr lang="en-US" sz="2000" dirty="0" smtClean="0"/>
              <a:t>Jennifer.puestow@choa.org</a:t>
            </a:r>
          </a:p>
          <a:p>
            <a:pPr lvl="1">
              <a:lnSpc>
                <a:spcPct val="120000"/>
              </a:lnSpc>
            </a:pPr>
            <a:endParaRPr lang="en-US" sz="2000" dirty="0" smtClean="0"/>
          </a:p>
          <a:p>
            <a:pPr lvl="1">
              <a:lnSpc>
                <a:spcPct val="120000"/>
              </a:lnSpc>
            </a:pPr>
            <a:endParaRPr lang="en-US" sz="2000" dirty="0" smtClean="0"/>
          </a:p>
          <a:p>
            <a:pPr marL="0" indent="0">
              <a:lnSpc>
                <a:spcPct val="120000"/>
              </a:lnSpc>
              <a:buFont typeface="Arial" pitchFamily="34" charset="0"/>
              <a:buNone/>
            </a:pPr>
            <a:endParaRPr lang="en-US" sz="1800" b="1" dirty="0" smtClean="0">
              <a:solidFill>
                <a:srgbClr val="4A66AC"/>
              </a:solidFill>
            </a:endParaRPr>
          </a:p>
          <a:p>
            <a:pPr marL="0" indent="0">
              <a:lnSpc>
                <a:spcPct val="120000"/>
              </a:lnSpc>
              <a:buFont typeface="Arial" pitchFamily="34" charset="0"/>
              <a:buNone/>
            </a:pPr>
            <a:endParaRPr lang="en-US" sz="1800" b="1" dirty="0" smtClean="0">
              <a:solidFill>
                <a:srgbClr val="4A66AC"/>
              </a:solidFill>
            </a:endParaRPr>
          </a:p>
          <a:p>
            <a:pPr marL="0" indent="0">
              <a:lnSpc>
                <a:spcPct val="120000"/>
              </a:lnSpc>
              <a:buFont typeface="Arial" pitchFamily="34" charset="0"/>
              <a:buNone/>
            </a:pPr>
            <a:endParaRPr lang="en-US" sz="1800" b="1" dirty="0" smtClean="0">
              <a:solidFill>
                <a:srgbClr val="4A66AC"/>
              </a:solidFill>
            </a:endParaRPr>
          </a:p>
          <a:p>
            <a:pPr marL="0" indent="0">
              <a:lnSpc>
                <a:spcPct val="120000"/>
              </a:lnSpc>
              <a:buFont typeface="Arial" pitchFamily="34" charset="0"/>
              <a:buNone/>
            </a:pPr>
            <a:endParaRPr lang="en-US" sz="1800" b="1" dirty="0" smtClean="0">
              <a:solidFill>
                <a:srgbClr val="4A66AC"/>
              </a:solidFill>
            </a:endParaRPr>
          </a:p>
          <a:p>
            <a:pPr marL="0" indent="0">
              <a:lnSpc>
                <a:spcPct val="120000"/>
              </a:lnSpc>
              <a:buFont typeface="Arial" pitchFamily="34" charset="0"/>
              <a:buNone/>
            </a:pPr>
            <a:endParaRPr lang="en-US" sz="1800" b="1" dirty="0">
              <a:solidFill>
                <a:srgbClr val="4A66AC"/>
              </a:solidFill>
            </a:endParaRPr>
          </a:p>
        </p:txBody>
      </p:sp>
    </p:spTree>
    <p:extLst>
      <p:ext uri="{BB962C8B-B14F-4D97-AF65-F5344CB8AC3E}">
        <p14:creationId xmlns:p14="http://schemas.microsoft.com/office/powerpoint/2010/main" val="291371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
            <a:ext cx="7543800" cy="1028700"/>
          </a:xfrm>
        </p:spPr>
        <p:txBody>
          <a:bodyPr>
            <a:normAutofit/>
          </a:bodyPr>
          <a:lstStyle/>
          <a:p>
            <a:pPr algn="ctr"/>
            <a:r>
              <a:rPr lang="en-US" sz="3200" b="1" dirty="0" smtClean="0">
                <a:solidFill>
                  <a:schemeClr val="accent1">
                    <a:lumMod val="75000"/>
                  </a:schemeClr>
                </a:solidFill>
                <a:latin typeface="+mn-lt"/>
              </a:rPr>
              <a:t>Policy Learning Lab Funders and Partners</a:t>
            </a:r>
            <a:endParaRPr lang="en-US" sz="3200" b="1" dirty="0">
              <a:solidFill>
                <a:schemeClr val="accent1">
                  <a:lumMod val="75000"/>
                </a:schemeClr>
              </a:solidFill>
              <a:latin typeface="+mn-lt"/>
            </a:endParaRPr>
          </a:p>
        </p:txBody>
      </p:sp>
      <p:pic>
        <p:nvPicPr>
          <p:cNvPr id="6"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1"/>
          <p:cNvPicPr>
            <a:picLocks noChangeAspect="1"/>
          </p:cNvPicPr>
          <p:nvPr/>
        </p:nvPicPr>
        <p:blipFill rotWithShape="1">
          <a:blip r:embed="rId4" cstate="print">
            <a:extLst>
              <a:ext uri="{28A0092B-C50C-407E-A947-70E740481C1C}">
                <a14:useLocalDpi xmlns:a14="http://schemas.microsoft.com/office/drawing/2010/main" val="0"/>
              </a:ext>
            </a:extLst>
          </a:blip>
          <a:srcRect t="17749" b="17046"/>
          <a:stretch/>
        </p:blipFill>
        <p:spPr>
          <a:xfrm>
            <a:off x="1430338" y="2049724"/>
            <a:ext cx="2712875" cy="1768958"/>
          </a:xfrm>
          <a:prstGeom prst="rect">
            <a:avLst/>
          </a:prstGeom>
        </p:spPr>
      </p:pic>
      <p:pic>
        <p:nvPicPr>
          <p:cNvPr id="8" name="Content Placeholder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376" y="2049796"/>
            <a:ext cx="2712875" cy="176888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2669" y="4022545"/>
            <a:ext cx="3700847" cy="1509630"/>
          </a:xfrm>
          <a:prstGeom prst="rect">
            <a:avLst/>
          </a:prstGeom>
        </p:spPr>
      </p:pic>
    </p:spTree>
    <p:extLst>
      <p:ext uri="{BB962C8B-B14F-4D97-AF65-F5344CB8AC3E}">
        <p14:creationId xmlns:p14="http://schemas.microsoft.com/office/powerpoint/2010/main" val="1029643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29498"/>
            <a:ext cx="8229600" cy="1143000"/>
          </a:xfrm>
        </p:spPr>
        <p:txBody>
          <a:bodyPr>
            <a:normAutofit fontScale="90000"/>
          </a:bodyPr>
          <a:lstStyle/>
          <a:p>
            <a:pPr eaLnBrk="1" hangingPunct="1"/>
            <a:r>
              <a:rPr lang="en-US" altLang="en-US" sz="3600" b="1" dirty="0" smtClean="0">
                <a:solidFill>
                  <a:schemeClr val="accent1">
                    <a:lumMod val="75000"/>
                  </a:schemeClr>
                </a:solidFill>
              </a:rPr>
              <a:t>Moving Health Care Upstream: 2017 Policy Learning Labs</a:t>
            </a:r>
            <a:endParaRPr lang="en-US" altLang="en-US" sz="3600" b="1" dirty="0">
              <a:solidFill>
                <a:schemeClr val="accent1">
                  <a:lumMod val="75000"/>
                </a:schemeClr>
              </a:solidFill>
            </a:endParaRPr>
          </a:p>
        </p:txBody>
      </p:sp>
      <p:sp>
        <p:nvSpPr>
          <p:cNvPr id="29699" name="Content Placeholder 2"/>
          <p:cNvSpPr>
            <a:spLocks noGrp="1"/>
          </p:cNvSpPr>
          <p:nvPr>
            <p:ph idx="1"/>
          </p:nvPr>
        </p:nvSpPr>
        <p:spPr>
          <a:xfrm>
            <a:off x="457200" y="1162557"/>
            <a:ext cx="4267200" cy="5093103"/>
          </a:xfrm>
        </p:spPr>
        <p:txBody>
          <a:bodyPr>
            <a:normAutofit/>
          </a:bodyPr>
          <a:lstStyle/>
          <a:p>
            <a:r>
              <a:rPr lang="en-US" sz="2000" dirty="0"/>
              <a:t>Goal: </a:t>
            </a:r>
            <a:r>
              <a:rPr lang="en-US" sz="2000" dirty="0" smtClean="0"/>
              <a:t>To </a:t>
            </a:r>
            <a:r>
              <a:rPr lang="en-US" sz="2000" dirty="0"/>
              <a:t>accelerate the spread of best practice local and institutional policies that target upstream determinants of health in an effort to improve community-wide health </a:t>
            </a:r>
            <a:r>
              <a:rPr lang="en-US" sz="2000" dirty="0" smtClean="0"/>
              <a:t>indicators</a:t>
            </a:r>
          </a:p>
          <a:p>
            <a:pPr marL="457200" lvl="1" indent="0">
              <a:buNone/>
            </a:pPr>
            <a:endParaRPr lang="en-US" dirty="0" smtClean="0"/>
          </a:p>
        </p:txBody>
      </p:sp>
      <p:pic>
        <p:nvPicPr>
          <p:cNvPr id="29700"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2708847" y="2971800"/>
            <a:ext cx="4335906" cy="3505200"/>
            <a:chOff x="2750695" y="1866276"/>
            <a:chExt cx="3642611" cy="3057994"/>
          </a:xfrm>
        </p:grpSpPr>
        <p:graphicFrame>
          <p:nvGraphicFramePr>
            <p:cNvPr id="6" name="Diagram 5"/>
            <p:cNvGraphicFramePr/>
            <p:nvPr>
              <p:extLst>
                <p:ext uri="{D42A27DB-BD31-4B8C-83A1-F6EECF244321}">
                  <p14:modId xmlns:p14="http://schemas.microsoft.com/office/powerpoint/2010/main" val="1860483471"/>
                </p:ext>
              </p:extLst>
            </p:nvPr>
          </p:nvGraphicFramePr>
          <p:xfrm>
            <a:off x="2750695" y="1866276"/>
            <a:ext cx="3642611" cy="30579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14"/>
            <p:cNvSpPr>
              <a:spLocks noChangeArrowheads="1"/>
            </p:cNvSpPr>
            <p:nvPr/>
          </p:nvSpPr>
          <p:spPr bwMode="auto">
            <a:xfrm>
              <a:off x="3894535" y="2715315"/>
              <a:ext cx="1354931" cy="1445419"/>
            </a:xfrm>
            <a:prstGeom prst="ellipse">
              <a:avLst/>
            </a:prstGeom>
            <a:solidFill>
              <a:srgbClr val="ED7D31"/>
            </a:solidFill>
            <a:ln w="12700">
              <a:solidFill>
                <a:srgbClr val="823B0B"/>
              </a:solidFill>
              <a:miter lim="800000"/>
              <a:headEnd/>
              <a:tailEnd/>
            </a:ln>
          </p:spPr>
          <p:txBody>
            <a:bodyPr vert="horz" wrap="square" lIns="68580" tIns="34290" rIns="68580" bIns="34290"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Engage Key Players</a:t>
              </a:r>
              <a:endParaRPr kumimoji="0" lang="en-US" altLang="en-US"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1" name="Content Placeholder 2"/>
          <p:cNvSpPr txBox="1">
            <a:spLocks/>
          </p:cNvSpPr>
          <p:nvPr/>
        </p:nvSpPr>
        <p:spPr>
          <a:xfrm>
            <a:off x="4724400" y="1140196"/>
            <a:ext cx="4267200" cy="22683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17 communities focused on asthma and food insecurity</a:t>
            </a:r>
          </a:p>
          <a:p>
            <a:r>
              <a:rPr lang="en-US" sz="2000" dirty="0" smtClean="0"/>
              <a:t>Happy medium between </a:t>
            </a:r>
            <a:r>
              <a:rPr lang="en-US" sz="2000" dirty="0" err="1" smtClean="0"/>
              <a:t>collaboratives</a:t>
            </a:r>
            <a:r>
              <a:rPr lang="en-US" sz="2000" dirty="0" smtClean="0"/>
              <a:t> and webinars</a:t>
            </a:r>
          </a:p>
          <a:p>
            <a:pPr lvl="1"/>
            <a:endParaRPr lang="en-US" dirty="0" smtClean="0"/>
          </a:p>
        </p:txBody>
      </p:sp>
    </p:spTree>
    <p:extLst>
      <p:ext uri="{BB962C8B-B14F-4D97-AF65-F5344CB8AC3E}">
        <p14:creationId xmlns:p14="http://schemas.microsoft.com/office/powerpoint/2010/main" val="882195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Female Sprinter&lt;/strong&gt; submited im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3468" y="1851164"/>
            <a:ext cx="6377065" cy="38970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Title 2"/>
          <p:cNvSpPr>
            <a:spLocks noGrp="1"/>
          </p:cNvSpPr>
          <p:nvPr>
            <p:ph type="title"/>
          </p:nvPr>
        </p:nvSpPr>
        <p:spPr>
          <a:xfrm>
            <a:off x="800099" y="877129"/>
            <a:ext cx="7543800" cy="993913"/>
          </a:xfrm>
        </p:spPr>
        <p:txBody>
          <a:bodyPr>
            <a:normAutofit/>
          </a:bodyPr>
          <a:lstStyle/>
          <a:p>
            <a:pPr algn="ctr"/>
            <a:r>
              <a:rPr lang="en-US" sz="3200" b="1" dirty="0">
                <a:solidFill>
                  <a:schemeClr val="accent1">
                    <a:lumMod val="75000"/>
                  </a:schemeClr>
                </a:solidFill>
                <a:latin typeface="+mn-lt"/>
              </a:rPr>
              <a:t>Policy Development isn’t a sprint.</a:t>
            </a:r>
          </a:p>
        </p:txBody>
      </p:sp>
      <p:pic>
        <p:nvPicPr>
          <p:cNvPr id="4"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283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0100" y="906844"/>
            <a:ext cx="7543800" cy="1028700"/>
          </a:xfrm>
        </p:spPr>
        <p:txBody>
          <a:bodyPr>
            <a:normAutofit/>
          </a:bodyPr>
          <a:lstStyle/>
          <a:p>
            <a:pPr algn="ctr"/>
            <a:r>
              <a:rPr lang="en-US" sz="3200" b="1" dirty="0">
                <a:solidFill>
                  <a:schemeClr val="accent1">
                    <a:lumMod val="75000"/>
                  </a:schemeClr>
                </a:solidFill>
                <a:latin typeface="+mn-lt"/>
              </a:rPr>
              <a:t>It’s a marathon</a:t>
            </a:r>
            <a:r>
              <a:rPr lang="en-US" sz="3200" b="1" dirty="0" smtClean="0">
                <a:solidFill>
                  <a:schemeClr val="accent1">
                    <a:lumMod val="75000"/>
                  </a:schemeClr>
                </a:solidFill>
                <a:latin typeface="+mn-lt"/>
              </a:rPr>
              <a:t>…</a:t>
            </a:r>
            <a:endParaRPr lang="en-US" sz="3200" b="1" dirty="0">
              <a:solidFill>
                <a:schemeClr val="accent1">
                  <a:lumMod val="75000"/>
                </a:schemeClr>
              </a:solidFill>
              <a:latin typeface="+mn-lt"/>
            </a:endParaRPr>
          </a:p>
        </p:txBody>
      </p:sp>
      <p:pic>
        <p:nvPicPr>
          <p:cNvPr id="4" name="Picture 3" descr="The Boston &lt;strong&gt;Marathon&lt;/strong&gt; Bombings and the Aftermath – School of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419" y="1890920"/>
            <a:ext cx="5663684" cy="37757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867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862118"/>
            <a:ext cx="7543800" cy="1028700"/>
          </a:xfrm>
        </p:spPr>
        <p:txBody>
          <a:bodyPr>
            <a:normAutofit/>
          </a:bodyPr>
          <a:lstStyle/>
          <a:p>
            <a:pPr algn="ctr"/>
            <a:r>
              <a:rPr lang="en-US" sz="3200" b="1" dirty="0">
                <a:solidFill>
                  <a:schemeClr val="accent1">
                    <a:lumMod val="75000"/>
                  </a:schemeClr>
                </a:solidFill>
                <a:latin typeface="+mn-lt"/>
              </a:rPr>
              <a:t>…or possibly a Tough </a:t>
            </a:r>
            <a:r>
              <a:rPr lang="en-US" sz="3200" b="1" dirty="0" err="1">
                <a:solidFill>
                  <a:schemeClr val="accent1">
                    <a:lumMod val="75000"/>
                  </a:schemeClr>
                </a:solidFill>
                <a:latin typeface="+mn-lt"/>
              </a:rPr>
              <a:t>Mudder</a:t>
            </a:r>
            <a:r>
              <a:rPr lang="en-US" sz="3200" b="1" dirty="0">
                <a:solidFill>
                  <a:schemeClr val="accent1">
                    <a:lumMod val="75000"/>
                  </a:schemeClr>
                </a:solidFill>
                <a:latin typeface="+mn-lt"/>
              </a:rPr>
              <a:t>…</a:t>
            </a:r>
          </a:p>
        </p:txBody>
      </p:sp>
      <p:pic>
        <p:nvPicPr>
          <p:cNvPr id="4" name="Content Placeholder 3" descr="14832564178_66e9df1734_z.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948" y="1984033"/>
            <a:ext cx="6632104" cy="37201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11" descr="D:\BRANDING-GRAPHIC STANDARDS - JUNE 17\NEM LOGOS\1___LOGOS with R mark\Nemours® RGB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6248400"/>
            <a:ext cx="11255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4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4775</TotalTime>
  <Words>6664</Words>
  <Application>Microsoft Office PowerPoint</Application>
  <PresentationFormat>On-screen Show (4:3)</PresentationFormat>
  <Paragraphs>672</Paragraphs>
  <Slides>49</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49</vt:i4>
      </vt:variant>
    </vt:vector>
  </HeadingPairs>
  <TitlesOfParts>
    <vt:vector size="60" baseType="lpstr">
      <vt:lpstr>ＭＳ Ｐゴシック</vt:lpstr>
      <vt:lpstr>Arial</vt:lpstr>
      <vt:lpstr>Arial Rounded MT Bold</vt:lpstr>
      <vt:lpstr>Calibri</vt:lpstr>
      <vt:lpstr>Copperplate Gothic Bold</vt:lpstr>
      <vt:lpstr>Tahoma</vt:lpstr>
      <vt:lpstr>Times</vt:lpstr>
      <vt:lpstr>Times New Roman</vt:lpstr>
      <vt:lpstr>Wingdings</vt:lpstr>
      <vt:lpstr>Office Theme</vt:lpstr>
      <vt:lpstr>1_Office Theme</vt:lpstr>
      <vt:lpstr>Achieving Sprints of Change within the Marathon of Health System Transformation: A Technical Assistance Model February 2018</vt:lpstr>
      <vt:lpstr>Nemours Integrated Child Health System</vt:lpstr>
      <vt:lpstr>Moving Health Care Upstream www.movinghealthcareupstream.org </vt:lpstr>
      <vt:lpstr>Moving Health Care Upstream www.movinghealthcareupstream.org </vt:lpstr>
      <vt:lpstr>Policy Learning Lab Funders and Partners</vt:lpstr>
      <vt:lpstr>Moving Health Care Upstream: 2017 Policy Learning Labs</vt:lpstr>
      <vt:lpstr>Policy Development isn’t a sprint.</vt:lpstr>
      <vt:lpstr>It’s a marathon…</vt:lpstr>
      <vt:lpstr>…or possibly a Tough Mudder…</vt:lpstr>
      <vt:lpstr>…with obstacles on the course.</vt:lpstr>
      <vt:lpstr>How Do Policy Learning Labs Help? </vt:lpstr>
      <vt:lpstr>Goal &amp; Objectives</vt:lpstr>
      <vt:lpstr>Goal &amp; Objectives (continued)</vt:lpstr>
      <vt:lpstr>Core Elements of Policy Learning Labs</vt:lpstr>
      <vt:lpstr>How Were Teams Selected?</vt:lpstr>
      <vt:lpstr>Policy Learning Lab Topics </vt:lpstr>
      <vt:lpstr>Role of Teams: Define the Hurdles </vt:lpstr>
      <vt:lpstr>Project Plan</vt:lpstr>
      <vt:lpstr>Value of Participation</vt:lpstr>
      <vt:lpstr>Addressing Food Insecurity:  A hospital and community effort </vt:lpstr>
      <vt:lpstr>Defining the hurdles</vt:lpstr>
      <vt:lpstr>5-step policy development process</vt:lpstr>
      <vt:lpstr>PowerPoint Presentation</vt:lpstr>
      <vt:lpstr>Strong4Life Clinic</vt:lpstr>
      <vt:lpstr>Strong4Life Clinic</vt:lpstr>
      <vt:lpstr>#1:  Identify and define the problem</vt:lpstr>
      <vt:lpstr>Food insecurity</vt:lpstr>
      <vt:lpstr>Childhood hunger in Georgia</vt:lpstr>
      <vt:lpstr>Childhood hunger and obesity</vt:lpstr>
      <vt:lpstr>#2:  Envision and plan for success</vt:lpstr>
      <vt:lpstr>Food insecurity and healthcare</vt:lpstr>
      <vt:lpstr>Hunger Vital Sign</vt:lpstr>
      <vt:lpstr>#3:  Review and select the policy</vt:lpstr>
      <vt:lpstr>Making the case </vt:lpstr>
      <vt:lpstr>Implications of screening</vt:lpstr>
      <vt:lpstr>#4:  Develop and adopt the policy</vt:lpstr>
      <vt:lpstr>Partnerships</vt:lpstr>
      <vt:lpstr>#5: Implement and evaluate the policy</vt:lpstr>
      <vt:lpstr>Preliminary results</vt:lpstr>
      <vt:lpstr>Patient feedback </vt:lpstr>
      <vt:lpstr>Lessons learned</vt:lpstr>
      <vt:lpstr>Moving Healthcare Upstream</vt:lpstr>
      <vt:lpstr>What’s missing?</vt:lpstr>
      <vt:lpstr>Next steps</vt:lpstr>
      <vt:lpstr>Resources</vt:lpstr>
      <vt:lpstr>Resulting Resources</vt:lpstr>
      <vt:lpstr>Next Steps</vt:lpstr>
      <vt:lpstr>Keeping In Touch</vt:lpstr>
      <vt:lpstr>Contact Us</vt:lpstr>
    </vt:vector>
  </TitlesOfParts>
  <Company>Nemours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Anchors and Strategies to Improve Community Health</dc:title>
  <dc:creator>Jana Eisenstein</dc:creator>
  <cp:lastModifiedBy>Stephanie Ondrias2</cp:lastModifiedBy>
  <cp:revision>303</cp:revision>
  <dcterms:created xsi:type="dcterms:W3CDTF">2016-04-14T16:09:08Z</dcterms:created>
  <dcterms:modified xsi:type="dcterms:W3CDTF">2018-01-30T20:28:31Z</dcterms:modified>
</cp:coreProperties>
</file>