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95" r:id="rId3"/>
    <p:sldId id="294" r:id="rId4"/>
    <p:sldId id="296" r:id="rId5"/>
    <p:sldId id="297" r:id="rId6"/>
    <p:sldId id="298" r:id="rId7"/>
    <p:sldId id="301" r:id="rId8"/>
    <p:sldId id="306" r:id="rId9"/>
    <p:sldId id="307" r:id="rId10"/>
    <p:sldId id="299" r:id="rId11"/>
    <p:sldId id="282" r:id="rId12"/>
    <p:sldId id="269" r:id="rId13"/>
    <p:sldId id="276" r:id="rId14"/>
    <p:sldId id="300" r:id="rId15"/>
    <p:sldId id="302" r:id="rId16"/>
    <p:sldId id="303" r:id="rId17"/>
    <p:sldId id="304" r:id="rId18"/>
    <p:sldId id="305" r:id="rId19"/>
    <p:sldId id="25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A. Harnish" initials="CAH"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C4"/>
    <a:srgbClr val="FEC33A"/>
    <a:srgbClr val="F4A928"/>
    <a:srgbClr val="FF6600"/>
    <a:srgbClr val="81C225"/>
    <a:srgbClr val="A7E6FF"/>
    <a:srgbClr val="9DA93F"/>
    <a:srgbClr val="257643"/>
    <a:srgbClr val="B3C928"/>
    <a:srgbClr val="009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84" autoAdjust="0"/>
    <p:restoredTop sz="80046" autoAdjust="0"/>
  </p:normalViewPr>
  <p:slideViewPr>
    <p:cSldViewPr snapToGrid="0" snapToObjects="1">
      <p:cViewPr varScale="1">
        <p:scale>
          <a:sx n="37" d="100"/>
          <a:sy n="37" d="100"/>
        </p:scale>
        <p:origin x="16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1-31T10:44:37.736" idx="8">
    <p:pos x="3201" y="1944"/>
    <p:text>I'd add are Underinsured in the yellow and delete the 25% line. I'd do the same for the Uninsured.</p:text>
    <p:extLst>
      <p:ext uri="{C676402C-5697-4E1C-873F-D02D1690AC5C}">
        <p15:threadingInfo xmlns:p15="http://schemas.microsoft.com/office/powerpoint/2012/main" timeZoneBias="300"/>
      </p:ext>
    </p:extLst>
  </p:cm>
  <p:cm authorId="0" dt="2018-01-31T10:57:20.207" idx="9">
    <p:pos x="5424" y="352"/>
    <p:text>I don't know that I'd carry this title along through each of these slides.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8-01-31T10:58:04.068" idx="10">
    <p:pos x="3126" y="1903"/>
    <p:text>I would highlight the information we want folks to know - 35 million people didn't fill a prescription due to cost. If you're going to highlight something, it should be all of it. Same with the other line</p:text>
    <p:extLst>
      <p:ext uri="{C676402C-5697-4E1C-873F-D02D1690AC5C}">
        <p15:threadingInfo xmlns:p15="http://schemas.microsoft.com/office/powerpoint/2012/main" timeZoneBias="300"/>
      </p:ext>
    </p:extLst>
  </p:cm>
  <p:cm authorId="0" dt="2018-01-31T10:59:00.125" idx="11">
    <p:pos x="5424" y="352"/>
    <p:text>We can take this off and move the high costs up.</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8-01-31T10:59:49.359" idx="12">
    <p:pos x="5706" y="862"/>
    <p:text>Can we put the value numbers at the end of the line?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E5FE6D-E11F-ED4B-A2E3-C6A5ECBA06D8}" type="datetimeFigureOut">
              <a:rPr lang="en-US" smtClean="0"/>
              <a:pPr/>
              <a:t>2/1/2018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B7902A-0257-5342-95CF-65938C1654F2}" type="slidenum">
              <a:rPr lang="en-US" smtClean="0"/>
              <a:pPr/>
              <a:t>‹#›</a:t>
            </a:fld>
            <a:endParaRPr lang="en-US" dirty="0"/>
          </a:p>
        </p:txBody>
      </p:sp>
    </p:spTree>
    <p:extLst>
      <p:ext uri="{BB962C8B-B14F-4D97-AF65-F5344CB8AC3E}">
        <p14:creationId xmlns:p14="http://schemas.microsoft.com/office/powerpoint/2010/main" val="31274316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37F5F4-7824-294C-A974-1D363880FF67}" type="datetimeFigureOut">
              <a:rPr lang="en-US" smtClean="0"/>
              <a:pPr/>
              <a:t>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40344-8402-1241-AF85-ADED1CD983EB}" type="slidenum">
              <a:rPr lang="en-US" smtClean="0"/>
              <a:pPr/>
              <a:t>‹#›</a:t>
            </a:fld>
            <a:endParaRPr lang="en-US" dirty="0"/>
          </a:p>
        </p:txBody>
      </p:sp>
    </p:spTree>
    <p:extLst>
      <p:ext uri="{BB962C8B-B14F-4D97-AF65-F5344CB8AC3E}">
        <p14:creationId xmlns:p14="http://schemas.microsoft.com/office/powerpoint/2010/main" val="12378450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B40344-8402-1241-AF85-ADED1CD983EB}" type="slidenum">
              <a:rPr lang="en-US" smtClean="0"/>
              <a:pPr/>
              <a:t>1</a:t>
            </a:fld>
            <a:endParaRPr lang="en-US" dirty="0"/>
          </a:p>
        </p:txBody>
      </p:sp>
    </p:spTree>
    <p:extLst>
      <p:ext uri="{BB962C8B-B14F-4D97-AF65-F5344CB8AC3E}">
        <p14:creationId xmlns:p14="http://schemas.microsoft.com/office/powerpoint/2010/main" val="2517788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FamilyWize is partnering with us to provide all of this information in one place at the right time for the right person. From the $4 list to the Pharmacy Assistance Programs to the coupons and down to the pharmacy specific prices utilizing FamilyWize, it will all be in one place for our prescribers.</a:t>
            </a:r>
            <a:endParaRPr lang="en-US" dirty="0"/>
          </a:p>
          <a:p>
            <a:endParaRPr lang="en-US" dirty="0"/>
          </a:p>
        </p:txBody>
      </p:sp>
      <p:sp>
        <p:nvSpPr>
          <p:cNvPr id="4" name="Slide Number Placeholder 3"/>
          <p:cNvSpPr>
            <a:spLocks noGrp="1"/>
          </p:cNvSpPr>
          <p:nvPr>
            <p:ph type="sldNum" sz="quarter" idx="10"/>
          </p:nvPr>
        </p:nvSpPr>
        <p:spPr/>
        <p:txBody>
          <a:bodyPr/>
          <a:lstStyle/>
          <a:p>
            <a:fld id="{6DB40344-8402-1241-AF85-ADED1CD983EB}" type="slidenum">
              <a:rPr lang="en-US" smtClean="0"/>
              <a:pPr/>
              <a:t>11</a:t>
            </a:fld>
            <a:endParaRPr lang="en-US" dirty="0"/>
          </a:p>
        </p:txBody>
      </p:sp>
    </p:spTree>
    <p:extLst>
      <p:ext uri="{BB962C8B-B14F-4D97-AF65-F5344CB8AC3E}">
        <p14:creationId xmlns:p14="http://schemas.microsoft.com/office/powerpoint/2010/main" val="629272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FamilyWize?  We have been helping patients afford their prescription medications for over 10 years.  What started as a small, local program grew out the need to reduce the cost of prescription medications for the uninsured.  Ten years later, with high deductible plans  becoming the norm, we are needed more than ever. FamilyWize is an important layer in your prescription assistance safety net program.</a:t>
            </a:r>
          </a:p>
        </p:txBody>
      </p:sp>
      <p:sp>
        <p:nvSpPr>
          <p:cNvPr id="4" name="Slide Number Placeholder 3"/>
          <p:cNvSpPr>
            <a:spLocks noGrp="1"/>
          </p:cNvSpPr>
          <p:nvPr>
            <p:ph type="sldNum" sz="quarter" idx="10"/>
          </p:nvPr>
        </p:nvSpPr>
        <p:spPr/>
        <p:txBody>
          <a:bodyPr/>
          <a:lstStyle/>
          <a:p>
            <a:fld id="{6DB40344-8402-1241-AF85-ADED1CD983EB}" type="slidenum">
              <a:rPr lang="en-US" smtClean="0"/>
              <a:pPr/>
              <a:t>12</a:t>
            </a:fld>
            <a:endParaRPr lang="en-US" dirty="0"/>
          </a:p>
        </p:txBody>
      </p:sp>
    </p:spTree>
    <p:extLst>
      <p:ext uri="{BB962C8B-B14F-4D97-AF65-F5344CB8AC3E}">
        <p14:creationId xmlns:p14="http://schemas.microsoft.com/office/powerpoint/2010/main" val="33689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FamilyWize has been assisting uninsured and underinsured patients for over 10 years.  Originally, patients needed to remember to hand carry a document or card to obtain the FamilyWize discount.  (Gen 1 image) Over the past year we have been able to automate this process-allowing the program information to automatically transmit with the prescription.  As you can see in the image labeled Gen 2, the FamilyWize program information transmits in the comments section of the e-prescribed transmission.  The program also attaches to the script if it is faxed or printed.  This takes the burden off the patient –the pharmacist sees the patient is eligible for the FamilyWize program and applies the discount.  In a case where the patient has both insurance and FamilyWize, the lower price is charged. </a:t>
            </a:r>
          </a:p>
          <a:p>
            <a:endParaRPr lang="en-US" dirty="0"/>
          </a:p>
        </p:txBody>
      </p:sp>
      <p:sp>
        <p:nvSpPr>
          <p:cNvPr id="4" name="Slide Number Placeholder 3"/>
          <p:cNvSpPr>
            <a:spLocks noGrp="1"/>
          </p:cNvSpPr>
          <p:nvPr>
            <p:ph type="sldNum" sz="quarter" idx="10"/>
          </p:nvPr>
        </p:nvSpPr>
        <p:spPr/>
        <p:txBody>
          <a:bodyPr/>
          <a:lstStyle/>
          <a:p>
            <a:fld id="{6DB40344-8402-1241-AF85-ADED1CD983EB}" type="slidenum">
              <a:rPr lang="en-US" smtClean="0"/>
              <a:pPr/>
              <a:t>13</a:t>
            </a:fld>
            <a:endParaRPr lang="en-US" dirty="0"/>
          </a:p>
        </p:txBody>
      </p:sp>
    </p:spTree>
    <p:extLst>
      <p:ext uri="{BB962C8B-B14F-4D97-AF65-F5344CB8AC3E}">
        <p14:creationId xmlns:p14="http://schemas.microsoft.com/office/powerpoint/2010/main" val="872647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Utilizing the </a:t>
            </a:r>
            <a:r>
              <a:rPr lang="en-US" dirty="0" err="1"/>
              <a:t>EMRxcel</a:t>
            </a:r>
            <a:r>
              <a:rPr lang="en-US" baseline="0" dirty="0"/>
              <a:t> integration in </a:t>
            </a:r>
            <a:r>
              <a:rPr lang="en-US" baseline="0" dirty="0" err="1"/>
              <a:t>NextGen</a:t>
            </a:r>
            <a:r>
              <a:rPr lang="en-US" baseline="0" dirty="0"/>
              <a:t>, we’ve saved over a Million dollars. Now that the Athena integration is live, we’re excited to see the results that will bring to our patients.</a:t>
            </a:r>
            <a:endParaRPr lang="en-US" dirty="0"/>
          </a:p>
        </p:txBody>
      </p:sp>
      <p:sp>
        <p:nvSpPr>
          <p:cNvPr id="4" name="Slide Number Placeholder 3"/>
          <p:cNvSpPr>
            <a:spLocks noGrp="1"/>
          </p:cNvSpPr>
          <p:nvPr>
            <p:ph type="sldNum" sz="quarter" idx="10"/>
          </p:nvPr>
        </p:nvSpPr>
        <p:spPr/>
        <p:txBody>
          <a:bodyPr/>
          <a:lstStyle/>
          <a:p>
            <a:fld id="{6DB40344-8402-1241-AF85-ADED1CD983EB}" type="slidenum">
              <a:rPr lang="en-US" smtClean="0"/>
              <a:pPr/>
              <a:t>14</a:t>
            </a:fld>
            <a:endParaRPr lang="en-US" dirty="0"/>
          </a:p>
        </p:txBody>
      </p:sp>
    </p:spTree>
    <p:extLst>
      <p:ext uri="{BB962C8B-B14F-4D97-AF65-F5344CB8AC3E}">
        <p14:creationId xmlns:p14="http://schemas.microsoft.com/office/powerpoint/2010/main" val="113388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40344-8402-1241-AF85-ADED1CD983EB}" type="slidenum">
              <a:rPr lang="en-US" smtClean="0"/>
              <a:pPr/>
              <a:t>15</a:t>
            </a:fld>
            <a:endParaRPr lang="en-US" dirty="0"/>
          </a:p>
        </p:txBody>
      </p:sp>
    </p:spTree>
    <p:extLst>
      <p:ext uri="{BB962C8B-B14F-4D97-AF65-F5344CB8AC3E}">
        <p14:creationId xmlns:p14="http://schemas.microsoft.com/office/powerpoint/2010/main" val="218293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40344-8402-1241-AF85-ADED1CD983EB}" type="slidenum">
              <a:rPr lang="en-US" smtClean="0"/>
              <a:pPr/>
              <a:t>16</a:t>
            </a:fld>
            <a:endParaRPr lang="en-US" dirty="0"/>
          </a:p>
        </p:txBody>
      </p:sp>
    </p:spTree>
    <p:extLst>
      <p:ext uri="{BB962C8B-B14F-4D97-AF65-F5344CB8AC3E}">
        <p14:creationId xmlns:p14="http://schemas.microsoft.com/office/powerpoint/2010/main" val="429200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wondering why we have taken the time to put together a prescription safety net program when we operate in such a large geographic area?  Many programs are available across our geographic area.  In many cases, usage of these programs are based on a staff member knowing about the availability of the free or low cost medications.  The Trinity Health prescription safety net programs allows all locations what programs are available in their regions.  We have also started automating a few of these processes for Trinity prescribers and staff. </a:t>
            </a:r>
          </a:p>
        </p:txBody>
      </p:sp>
      <p:sp>
        <p:nvSpPr>
          <p:cNvPr id="4" name="Slide Number Placeholder 3"/>
          <p:cNvSpPr>
            <a:spLocks noGrp="1"/>
          </p:cNvSpPr>
          <p:nvPr>
            <p:ph type="sldNum" sz="quarter" idx="10"/>
          </p:nvPr>
        </p:nvSpPr>
        <p:spPr/>
        <p:txBody>
          <a:bodyPr/>
          <a:lstStyle/>
          <a:p>
            <a:fld id="{6DB40344-8402-1241-AF85-ADED1CD983EB}" type="slidenum">
              <a:rPr lang="en-US" smtClean="0"/>
              <a:pPr/>
              <a:t>2</a:t>
            </a:fld>
            <a:endParaRPr lang="en-US" dirty="0"/>
          </a:p>
        </p:txBody>
      </p:sp>
    </p:spTree>
    <p:extLst>
      <p:ext uri="{BB962C8B-B14F-4D97-AF65-F5344CB8AC3E}">
        <p14:creationId xmlns:p14="http://schemas.microsoft.com/office/powerpoint/2010/main" val="164807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prescription assistance –no cost and reduced cost medications is growing.  25% of the workforce is underinsured-this means they have a co-pay of $2,000 or more. 35 Million patients did not a prescription in 2014 due to cost. 19% of Medicare </a:t>
            </a:r>
            <a:r>
              <a:rPr lang="en-US" dirty="0" err="1"/>
              <a:t>beneficiares</a:t>
            </a:r>
            <a:r>
              <a:rPr lang="en-US" dirty="0"/>
              <a:t> enter the donut hole but only 3% come out. </a:t>
            </a:r>
          </a:p>
        </p:txBody>
      </p:sp>
      <p:sp>
        <p:nvSpPr>
          <p:cNvPr id="4" name="Slide Number Placeholder 3"/>
          <p:cNvSpPr>
            <a:spLocks noGrp="1"/>
          </p:cNvSpPr>
          <p:nvPr>
            <p:ph type="sldNum" sz="quarter" idx="10"/>
          </p:nvPr>
        </p:nvSpPr>
        <p:spPr/>
        <p:txBody>
          <a:bodyPr/>
          <a:lstStyle/>
          <a:p>
            <a:fld id="{6DB40344-8402-1241-AF85-ADED1CD983EB}" type="slidenum">
              <a:rPr lang="en-US" smtClean="0"/>
              <a:pPr/>
              <a:t>3</a:t>
            </a:fld>
            <a:endParaRPr lang="en-US" dirty="0"/>
          </a:p>
        </p:txBody>
      </p:sp>
    </p:spTree>
    <p:extLst>
      <p:ext uri="{BB962C8B-B14F-4D97-AF65-F5344CB8AC3E}">
        <p14:creationId xmlns:p14="http://schemas.microsoft.com/office/powerpoint/2010/main" val="31643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prescription assistance –no cost and reduced cost medications is growing.  25% of the workforce is underinsured-this means they have a co-pay of $2,000 or more. 35 Million patients did not a prescription in 2014 due to cost. 19% of Medicare </a:t>
            </a:r>
            <a:r>
              <a:rPr lang="en-US" dirty="0" err="1"/>
              <a:t>beneficiares</a:t>
            </a:r>
            <a:r>
              <a:rPr lang="en-US" dirty="0"/>
              <a:t> enter the donut hole but only 3% come out. </a:t>
            </a:r>
          </a:p>
        </p:txBody>
      </p:sp>
      <p:sp>
        <p:nvSpPr>
          <p:cNvPr id="4" name="Slide Number Placeholder 3"/>
          <p:cNvSpPr>
            <a:spLocks noGrp="1"/>
          </p:cNvSpPr>
          <p:nvPr>
            <p:ph type="sldNum" sz="quarter" idx="10"/>
          </p:nvPr>
        </p:nvSpPr>
        <p:spPr/>
        <p:txBody>
          <a:bodyPr/>
          <a:lstStyle/>
          <a:p>
            <a:fld id="{6DB40344-8402-1241-AF85-ADED1CD983EB}" type="slidenum">
              <a:rPr lang="en-US" smtClean="0"/>
              <a:pPr/>
              <a:t>4</a:t>
            </a:fld>
            <a:endParaRPr lang="en-US" dirty="0"/>
          </a:p>
        </p:txBody>
      </p:sp>
    </p:spTree>
    <p:extLst>
      <p:ext uri="{BB962C8B-B14F-4D97-AF65-F5344CB8AC3E}">
        <p14:creationId xmlns:p14="http://schemas.microsoft.com/office/powerpoint/2010/main" val="93599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prescription assistance –no cost and reduced cost medications is growing.  25% of the workforce is underinsured-this means they have a co-pay of $2,000 or more. 35 Million patients did not a prescription in 2014 due to cost. 19% of Medicare </a:t>
            </a:r>
            <a:r>
              <a:rPr lang="en-US" dirty="0" err="1"/>
              <a:t>beneficiares</a:t>
            </a:r>
            <a:r>
              <a:rPr lang="en-US" dirty="0"/>
              <a:t> enter the donut hole but only 3% come out. </a:t>
            </a:r>
          </a:p>
        </p:txBody>
      </p:sp>
      <p:sp>
        <p:nvSpPr>
          <p:cNvPr id="4" name="Slide Number Placeholder 3"/>
          <p:cNvSpPr>
            <a:spLocks noGrp="1"/>
          </p:cNvSpPr>
          <p:nvPr>
            <p:ph type="sldNum" sz="quarter" idx="10"/>
          </p:nvPr>
        </p:nvSpPr>
        <p:spPr/>
        <p:txBody>
          <a:bodyPr/>
          <a:lstStyle/>
          <a:p>
            <a:fld id="{6DB40344-8402-1241-AF85-ADED1CD983EB}" type="slidenum">
              <a:rPr lang="en-US" smtClean="0"/>
              <a:pPr/>
              <a:t>5</a:t>
            </a:fld>
            <a:endParaRPr lang="en-US" dirty="0"/>
          </a:p>
        </p:txBody>
      </p:sp>
    </p:spTree>
    <p:extLst>
      <p:ext uri="{BB962C8B-B14F-4D97-AF65-F5344CB8AC3E}">
        <p14:creationId xmlns:p14="http://schemas.microsoft.com/office/powerpoint/2010/main" val="78951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prescription assistance –no cost and reduced cost medications is growing.  25% of the workforce is underinsured-this means they have a co-pay of $2,000 or more. 35 Million patients did not a prescription in 2014 due to cost. 19% of Medicare </a:t>
            </a:r>
            <a:r>
              <a:rPr lang="en-US" dirty="0" err="1"/>
              <a:t>beneficiares</a:t>
            </a:r>
            <a:r>
              <a:rPr lang="en-US" dirty="0"/>
              <a:t> enter the donut hole but only 3% come out. </a:t>
            </a:r>
          </a:p>
        </p:txBody>
      </p:sp>
      <p:sp>
        <p:nvSpPr>
          <p:cNvPr id="4" name="Slide Number Placeholder 3"/>
          <p:cNvSpPr>
            <a:spLocks noGrp="1"/>
          </p:cNvSpPr>
          <p:nvPr>
            <p:ph type="sldNum" sz="quarter" idx="10"/>
          </p:nvPr>
        </p:nvSpPr>
        <p:spPr/>
        <p:txBody>
          <a:bodyPr/>
          <a:lstStyle/>
          <a:p>
            <a:fld id="{6DB40344-8402-1241-AF85-ADED1CD983EB}" type="slidenum">
              <a:rPr lang="en-US" smtClean="0"/>
              <a:pPr/>
              <a:t>6</a:t>
            </a:fld>
            <a:endParaRPr lang="en-US" dirty="0"/>
          </a:p>
        </p:txBody>
      </p:sp>
    </p:spTree>
    <p:extLst>
      <p:ext uri="{BB962C8B-B14F-4D97-AF65-F5344CB8AC3E}">
        <p14:creationId xmlns:p14="http://schemas.microsoft.com/office/powerpoint/2010/main" val="390086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Medication non-adherence in the U.S. accounts for $100 - $300 billion of annual avoidable health care costs or three to ten percent of overall health care spending.*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Iuga</a:t>
            </a:r>
            <a:r>
              <a:rPr lang="en-US" sz="1200" b="0" i="0" u="none" strike="noStrike" kern="1200" baseline="0" dirty="0">
                <a:solidFill>
                  <a:schemeClr val="tx1"/>
                </a:solidFill>
                <a:latin typeface="+mn-lt"/>
                <a:ea typeface="+mn-ea"/>
                <a:cs typeface="+mn-cs"/>
              </a:rPr>
              <a:t>, A.O., &amp; McGuire, M.J. (2014). Adherence and health care costs. </a:t>
            </a:r>
            <a:r>
              <a:rPr lang="en-US" sz="1200" b="0" i="1" u="none" strike="noStrike" kern="1200" baseline="0" dirty="0">
                <a:solidFill>
                  <a:schemeClr val="tx1"/>
                </a:solidFill>
                <a:latin typeface="+mn-lt"/>
                <a:ea typeface="+mn-ea"/>
                <a:cs typeface="+mn-cs"/>
              </a:rPr>
              <a:t>Risk Management and Healthcare Policy</a:t>
            </a:r>
            <a:r>
              <a:rPr lang="en-US" sz="1200" b="0" i="0" u="none" strike="noStrike" kern="1200" baseline="0" dirty="0">
                <a:solidFill>
                  <a:schemeClr val="tx1"/>
                </a:solidFill>
                <a:latin typeface="+mn-lt"/>
                <a:ea typeface="+mn-ea"/>
                <a:cs typeface="+mn-cs"/>
              </a:rPr>
              <a:t>, 7, 35-44. http://doi.org/10.2147/RMHP.S19801</a:t>
            </a:r>
            <a:endParaRPr lang="en-US" dirty="0"/>
          </a:p>
        </p:txBody>
      </p:sp>
      <p:sp>
        <p:nvSpPr>
          <p:cNvPr id="4" name="Slide Number Placeholder 3"/>
          <p:cNvSpPr>
            <a:spLocks noGrp="1"/>
          </p:cNvSpPr>
          <p:nvPr>
            <p:ph type="sldNum" sz="quarter" idx="10"/>
          </p:nvPr>
        </p:nvSpPr>
        <p:spPr/>
        <p:txBody>
          <a:bodyPr/>
          <a:lstStyle/>
          <a:p>
            <a:fld id="{6DB40344-8402-1241-AF85-ADED1CD983EB}" type="slidenum">
              <a:rPr lang="en-US" smtClean="0"/>
              <a:pPr/>
              <a:t>8</a:t>
            </a:fld>
            <a:endParaRPr lang="en-US" dirty="0"/>
          </a:p>
        </p:txBody>
      </p:sp>
    </p:spTree>
    <p:extLst>
      <p:ext uri="{BB962C8B-B14F-4D97-AF65-F5344CB8AC3E}">
        <p14:creationId xmlns:p14="http://schemas.microsoft.com/office/powerpoint/2010/main" val="204433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collaboration with the Dispensary of Hope and Saint Thomas Health, the Advisory Board Company studied 2.5 years of data, including: </a:t>
            </a:r>
            <a:r>
              <a:rPr lang="en-US" sz="1200" b="1" i="0" u="none" strike="noStrike" kern="1200" baseline="0" dirty="0">
                <a:solidFill>
                  <a:schemeClr val="tx1"/>
                </a:solidFill>
                <a:latin typeface="+mn-lt"/>
                <a:ea typeface="+mn-ea"/>
                <a:cs typeface="+mn-cs"/>
              </a:rPr>
              <a:t>facility billing encounter detail, cost accounting and pharmacy utilization (including Dispensary of Hope patient enrollment and prescription history)</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aggregated, these data sets established a clear picture of patient enrollment periods, use of Dispensary of Hope services and use of hospital services. Three primary analyses were considered: </a:t>
            </a:r>
            <a:r>
              <a:rPr lang="en-US" sz="1200" b="1" i="0" u="none" strike="noStrike" kern="1200" baseline="0" dirty="0">
                <a:solidFill>
                  <a:schemeClr val="tx1"/>
                </a:solidFill>
                <a:latin typeface="+mn-lt"/>
                <a:ea typeface="+mn-ea"/>
                <a:cs typeface="+mn-cs"/>
              </a:rPr>
              <a:t>Patient Pre and Post Enrollment, Patients by Enrollment Year and Consistent Pharmacy Utilizers. </a:t>
            </a:r>
            <a:endParaRPr lang="en-US" dirty="0"/>
          </a:p>
        </p:txBody>
      </p:sp>
      <p:sp>
        <p:nvSpPr>
          <p:cNvPr id="4" name="Slide Number Placeholder 3"/>
          <p:cNvSpPr>
            <a:spLocks noGrp="1"/>
          </p:cNvSpPr>
          <p:nvPr>
            <p:ph type="sldNum" sz="quarter" idx="10"/>
          </p:nvPr>
        </p:nvSpPr>
        <p:spPr/>
        <p:txBody>
          <a:bodyPr/>
          <a:lstStyle/>
          <a:p>
            <a:fld id="{6DB40344-8402-1241-AF85-ADED1CD983EB}" type="slidenum">
              <a:rPr lang="en-US" smtClean="0"/>
              <a:pPr/>
              <a:t>9</a:t>
            </a:fld>
            <a:endParaRPr lang="en-US" dirty="0"/>
          </a:p>
        </p:txBody>
      </p:sp>
    </p:spTree>
    <p:extLst>
      <p:ext uri="{BB962C8B-B14F-4D97-AF65-F5344CB8AC3E}">
        <p14:creationId xmlns:p14="http://schemas.microsoft.com/office/powerpoint/2010/main" val="68685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Multi-faceted strategy that connects</a:t>
            </a:r>
            <a:r>
              <a:rPr lang="en-US" baseline="0" dirty="0"/>
              <a:t> patients with their prescriptions for the lowest  price and most convenient access. </a:t>
            </a:r>
          </a:p>
          <a:p>
            <a:endParaRPr lang="en-US" baseline="0" dirty="0"/>
          </a:p>
        </p:txBody>
      </p:sp>
      <p:sp>
        <p:nvSpPr>
          <p:cNvPr id="4" name="Slide Number Placeholder 3"/>
          <p:cNvSpPr>
            <a:spLocks noGrp="1"/>
          </p:cNvSpPr>
          <p:nvPr>
            <p:ph type="sldNum" sz="quarter" idx="10"/>
          </p:nvPr>
        </p:nvSpPr>
        <p:spPr/>
        <p:txBody>
          <a:bodyPr/>
          <a:lstStyle/>
          <a:p>
            <a:fld id="{6DB40344-8402-1241-AF85-ADED1CD983EB}" type="slidenum">
              <a:rPr lang="en-US" smtClean="0"/>
              <a:pPr/>
              <a:t>10</a:t>
            </a:fld>
            <a:endParaRPr lang="en-US" dirty="0"/>
          </a:p>
        </p:txBody>
      </p:sp>
    </p:spTree>
    <p:extLst>
      <p:ext uri="{BB962C8B-B14F-4D97-AF65-F5344CB8AC3E}">
        <p14:creationId xmlns:p14="http://schemas.microsoft.com/office/powerpoint/2010/main" val="3304820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UW-National-Logo---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3317" y="128373"/>
            <a:ext cx="1397523" cy="478781"/>
          </a:xfrm>
          <a:prstGeom prst="rect">
            <a:avLst/>
          </a:prstGeom>
        </p:spPr>
      </p:pic>
      <p:sp>
        <p:nvSpPr>
          <p:cNvPr id="14" name="Title 13"/>
          <p:cNvSpPr>
            <a:spLocks noGrp="1"/>
          </p:cNvSpPr>
          <p:nvPr>
            <p:ph type="title"/>
          </p:nvPr>
        </p:nvSpPr>
        <p:spPr>
          <a:xfrm>
            <a:off x="606771" y="5151120"/>
            <a:ext cx="8229600" cy="563880"/>
          </a:xfrm>
          <a:prstGeom prst="rect">
            <a:avLst/>
          </a:prstGeom>
        </p:spPr>
        <p:txBody>
          <a:bodyPr vert="horz"/>
          <a:lstStyle>
            <a:lvl1pPr>
              <a:defRPr>
                <a:solidFill>
                  <a:srgbClr val="FF6600"/>
                </a:solidFill>
                <a:latin typeface="Lucida Grande"/>
                <a:cs typeface="Lucida Grande"/>
              </a:defRPr>
            </a:lvl1pPr>
          </a:lstStyle>
          <a:p>
            <a:r>
              <a:rPr lang="en-US" dirty="0"/>
              <a:t>Click to edit Master title style</a:t>
            </a:r>
          </a:p>
        </p:txBody>
      </p:sp>
      <p:sp>
        <p:nvSpPr>
          <p:cNvPr id="16" name="Text Placeholder 15"/>
          <p:cNvSpPr>
            <a:spLocks noGrp="1"/>
          </p:cNvSpPr>
          <p:nvPr>
            <p:ph type="body" sz="quarter" idx="10"/>
          </p:nvPr>
        </p:nvSpPr>
        <p:spPr>
          <a:xfrm>
            <a:off x="606425" y="5750148"/>
            <a:ext cx="4019550" cy="563562"/>
          </a:xfrm>
          <a:prstGeom prst="rect">
            <a:avLst/>
          </a:prstGeom>
        </p:spPr>
        <p:txBody>
          <a:bodyPr vert="horz"/>
          <a:lstStyle>
            <a:lvl1pPr>
              <a:buNone/>
              <a:defRPr sz="1800">
                <a:solidFill>
                  <a:srgbClr val="FF6600"/>
                </a:solidFill>
                <a:latin typeface="Lucida Grande"/>
                <a:cs typeface="Lucida Grande"/>
              </a:defRPr>
            </a:lvl1pPr>
          </a:lstStyle>
          <a:p>
            <a:pPr lvl="0"/>
            <a:r>
              <a:rPr lang="en-US"/>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60" y="-225088"/>
            <a:ext cx="9131079" cy="5151120"/>
          </a:xfrm>
          <a:prstGeom prst="rect">
            <a:avLst/>
          </a:prstGeom>
        </p:spPr>
      </p:pic>
      <p:pic>
        <p:nvPicPr>
          <p:cNvPr id="19" name="Picture 18" descr="fw.logo.comm.servicepartnership.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94892" y="5820032"/>
            <a:ext cx="2247754" cy="811259"/>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3329" y="5912809"/>
            <a:ext cx="2541563" cy="8018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200">
                <a:solidFill>
                  <a:srgbClr val="FF6600"/>
                </a:solidFill>
                <a:latin typeface="Lucida Grande"/>
                <a:cs typeface="Lucida Grande"/>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None/>
              <a:defRPr sz="2000">
                <a:solidFill>
                  <a:srgbClr val="0096D6"/>
                </a:solidFill>
                <a:latin typeface="Lucida Grande"/>
                <a:cs typeface="Lucida Grande"/>
              </a:defRPr>
            </a:lvl1pPr>
            <a:lvl2pPr>
              <a:buFont typeface="Arial"/>
              <a:buChar char="•"/>
              <a:defRPr sz="1800">
                <a:solidFill>
                  <a:schemeClr val="tx1">
                    <a:lumMod val="65000"/>
                    <a:lumOff val="35000"/>
                  </a:schemeClr>
                </a:solidFill>
                <a:latin typeface="Lucida Grande"/>
                <a:cs typeface="Lucida Grande"/>
              </a:defRPr>
            </a:lvl2pPr>
            <a:lvl3pPr>
              <a:defRPr sz="1600">
                <a:solidFill>
                  <a:schemeClr val="tx1">
                    <a:lumMod val="65000"/>
                    <a:lumOff val="35000"/>
                  </a:schemeClr>
                </a:solidFill>
                <a:latin typeface="Lucida Grande"/>
                <a:cs typeface="Lucida Grande"/>
              </a:defRPr>
            </a:lvl3pPr>
            <a:lvl4pPr>
              <a:defRPr sz="1400">
                <a:solidFill>
                  <a:schemeClr val="tx1">
                    <a:lumMod val="65000"/>
                    <a:lumOff val="35000"/>
                  </a:schemeClr>
                </a:solidFill>
                <a:latin typeface="Lucida Grande"/>
                <a:cs typeface="Lucida Grande"/>
              </a:defRPr>
            </a:lvl4pPr>
            <a:lvl5pPr>
              <a:defRPr sz="1400">
                <a:solidFill>
                  <a:schemeClr val="tx1">
                    <a:lumMod val="65000"/>
                    <a:lumOff val="35000"/>
                  </a:schemeClr>
                </a:solidFill>
                <a:latin typeface="Lucida Grande"/>
                <a:cs typeface="Lucida Grand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93801" y="6245332"/>
            <a:ext cx="2133600" cy="365125"/>
          </a:xfrm>
          <a:prstGeom prst="rect">
            <a:avLst/>
          </a:prstGeom>
        </p:spPr>
        <p:txBody>
          <a:bodyPr vert="horz" lIns="91440" tIns="45720" rIns="91440" bIns="45720" rtlCol="0" anchor="ctr"/>
          <a:lstStyle>
            <a:lvl1pPr algn="r">
              <a:defRPr sz="2000">
                <a:solidFill>
                  <a:srgbClr val="FF6600"/>
                </a:solidFill>
                <a:latin typeface="Avenir Book"/>
                <a:cs typeface="Avenir Book"/>
              </a:defRPr>
            </a:lvl1pPr>
          </a:lstStyle>
          <a:p>
            <a:fld id="{8E59C060-DF20-6548-AD9A-E312EDAF0CBF}" type="slidenum">
              <a:rPr lang="en-US" smtClean="0"/>
              <a:pPr/>
              <a:t>‹#›</a:t>
            </a:fld>
            <a:endParaRPr lang="en-US" dirty="0"/>
          </a:p>
        </p:txBody>
      </p:sp>
      <p:pic>
        <p:nvPicPr>
          <p:cNvPr id="11" name="Picture 10" descr="fw.logo.comm.servicepartnership.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8800" y="5981339"/>
            <a:ext cx="2073100" cy="748223"/>
          </a:xfrm>
          <a:prstGeom prst="rect">
            <a:avLst/>
          </a:prstGeom>
        </p:spPr>
      </p:pic>
      <p:sp>
        <p:nvSpPr>
          <p:cNvPr id="7" name="TextBox 6"/>
          <p:cNvSpPr txBox="1"/>
          <p:nvPr userDrawn="1"/>
        </p:nvSpPr>
        <p:spPr>
          <a:xfrm>
            <a:off x="7188181" y="25328"/>
            <a:ext cx="4224868" cy="215444"/>
          </a:xfrm>
          <a:prstGeom prst="rect">
            <a:avLst/>
          </a:prstGeom>
          <a:noFill/>
        </p:spPr>
        <p:txBody>
          <a:bodyPr wrap="square" rtlCol="0">
            <a:spAutoFit/>
          </a:bodyPr>
          <a:lstStyle/>
          <a:p>
            <a:r>
              <a:rPr lang="en-US" sz="800" dirty="0"/>
              <a:t>Confidential and Proprietary </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2137" y="6007557"/>
            <a:ext cx="2541563" cy="80180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200">
                <a:solidFill>
                  <a:srgbClr val="FF6600"/>
                </a:solidFill>
                <a:latin typeface="Lucida Grande"/>
                <a:cs typeface="Lucida Grande"/>
              </a:defRPr>
            </a:lvl1pPr>
          </a:lstStyle>
          <a:p>
            <a:r>
              <a:rPr lang="en-US"/>
              <a:t>Click to edit Master title style</a:t>
            </a:r>
            <a:endParaRPr lang="en-US" dirty="0"/>
          </a:p>
        </p:txBody>
      </p:sp>
      <p:sp>
        <p:nvSpPr>
          <p:cNvPr id="10" name="Slide Number Placeholder 7"/>
          <p:cNvSpPr>
            <a:spLocks noGrp="1"/>
          </p:cNvSpPr>
          <p:nvPr>
            <p:ph type="sldNum" sz="quarter" idx="4"/>
          </p:nvPr>
        </p:nvSpPr>
        <p:spPr>
          <a:xfrm>
            <a:off x="-1193801" y="6245332"/>
            <a:ext cx="2133600" cy="365125"/>
          </a:xfrm>
          <a:prstGeom prst="rect">
            <a:avLst/>
          </a:prstGeom>
        </p:spPr>
        <p:txBody>
          <a:bodyPr vert="horz" lIns="91440" tIns="45720" rIns="91440" bIns="45720" rtlCol="0" anchor="ctr"/>
          <a:lstStyle>
            <a:lvl1pPr algn="r">
              <a:defRPr sz="2000">
                <a:solidFill>
                  <a:srgbClr val="FF6600"/>
                </a:solidFill>
                <a:latin typeface="Avenir Book"/>
                <a:cs typeface="Avenir Book"/>
              </a:defRPr>
            </a:lvl1pPr>
          </a:lstStyle>
          <a:p>
            <a:fld id="{8E59C060-DF20-6548-AD9A-E312EDAF0CBF}" type="slidenum">
              <a:rPr lang="en-US" smtClean="0"/>
              <a:pPr/>
              <a:t>‹#›</a:t>
            </a:fld>
            <a:endParaRPr lang="en-US" dirty="0"/>
          </a:p>
        </p:txBody>
      </p:sp>
      <p:pic>
        <p:nvPicPr>
          <p:cNvPr id="11" name="Picture 10" descr="fw.logo.comm.servicepartnership.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8800" y="6034347"/>
            <a:ext cx="2073100" cy="748223"/>
          </a:xfrm>
          <a:prstGeom prst="rect">
            <a:avLst/>
          </a:prstGeom>
        </p:spPr>
      </p:pic>
      <p:sp>
        <p:nvSpPr>
          <p:cNvPr id="6" name="TextBox 5"/>
          <p:cNvSpPr txBox="1"/>
          <p:nvPr userDrawn="1"/>
        </p:nvSpPr>
        <p:spPr>
          <a:xfrm>
            <a:off x="7188181" y="25328"/>
            <a:ext cx="4224868" cy="215444"/>
          </a:xfrm>
          <a:prstGeom prst="rect">
            <a:avLst/>
          </a:prstGeom>
          <a:noFill/>
        </p:spPr>
        <p:txBody>
          <a:bodyPr wrap="square" rtlCol="0">
            <a:spAutoFit/>
          </a:bodyPr>
          <a:lstStyle/>
          <a:p>
            <a:r>
              <a:rPr lang="en-US" sz="800" dirty="0"/>
              <a:t>Confidential and Proprietary </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2137" y="6007557"/>
            <a:ext cx="2541563" cy="8018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200">
                <a:solidFill>
                  <a:srgbClr val="FF6600"/>
                </a:solidFill>
                <a:latin typeface="Lucida Grande"/>
                <a:cs typeface="Lucida Grande"/>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0" indent="0">
              <a:buNone/>
              <a:defRPr sz="2000">
                <a:solidFill>
                  <a:srgbClr val="0096D6"/>
                </a:solidFill>
                <a:latin typeface="Lucida Grande"/>
                <a:cs typeface="Lucida Grande"/>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solidFill>
                  <a:schemeClr val="tx1">
                    <a:lumMod val="65000"/>
                    <a:lumOff val="35000"/>
                  </a:schemeClr>
                </a:solidFill>
                <a:latin typeface="Lucida Grande"/>
                <a:cs typeface="Lucida Grande"/>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600">
                <a:solidFill>
                  <a:schemeClr val="tx1">
                    <a:lumMod val="65000"/>
                    <a:lumOff val="35000"/>
                  </a:schemeClr>
                </a:solidFill>
                <a:latin typeface="Lucida Grande"/>
                <a:cs typeface="Lucida Grande"/>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400">
                <a:solidFill>
                  <a:schemeClr val="tx1">
                    <a:lumMod val="65000"/>
                    <a:lumOff val="35000"/>
                  </a:schemeClr>
                </a:solidFill>
                <a:latin typeface="Lucida Grande"/>
                <a:cs typeface="Lucida Grande"/>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a:solidFill>
                  <a:schemeClr val="tx1">
                    <a:lumMod val="65000"/>
                    <a:lumOff val="35000"/>
                  </a:schemeClr>
                </a:solidFill>
                <a:latin typeface="Lucida Grande"/>
                <a:cs typeface="Lucida Grand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0" indent="0">
              <a:buNone/>
              <a:defRPr sz="2000">
                <a:solidFill>
                  <a:srgbClr val="0096D6"/>
                </a:solidFill>
                <a:latin typeface="Lucida Grande"/>
                <a:cs typeface="Lucida Grande"/>
              </a:defRPr>
            </a:lvl1pPr>
            <a:lvl2pPr>
              <a:buFont typeface="Arial"/>
              <a:buChar char="•"/>
              <a:defRPr sz="1800">
                <a:solidFill>
                  <a:srgbClr val="595959"/>
                </a:solidFill>
                <a:latin typeface="Lucida Grande"/>
                <a:cs typeface="Lucida Grande"/>
              </a:defRPr>
            </a:lvl2pPr>
            <a:lvl3pPr>
              <a:defRPr sz="1600">
                <a:solidFill>
                  <a:srgbClr val="595959"/>
                </a:solidFill>
                <a:latin typeface="Lucida Grande"/>
                <a:cs typeface="Lucida Grande"/>
              </a:defRPr>
            </a:lvl3pPr>
            <a:lvl4pPr>
              <a:defRPr sz="1400">
                <a:solidFill>
                  <a:srgbClr val="595959"/>
                </a:solidFill>
                <a:latin typeface="Lucida Grande"/>
                <a:cs typeface="Lucida Grande"/>
              </a:defRPr>
            </a:lvl4pPr>
            <a:lvl5pPr>
              <a:defRPr sz="1400">
                <a:solidFill>
                  <a:srgbClr val="595959"/>
                </a:solidFill>
                <a:latin typeface="Lucida Grande"/>
                <a:cs typeface="Lucida Grand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7"/>
          <p:cNvSpPr>
            <a:spLocks noGrp="1"/>
          </p:cNvSpPr>
          <p:nvPr>
            <p:ph type="sldNum" sz="quarter" idx="4"/>
          </p:nvPr>
        </p:nvSpPr>
        <p:spPr>
          <a:xfrm>
            <a:off x="-1193801" y="6149112"/>
            <a:ext cx="2133600" cy="365125"/>
          </a:xfrm>
          <a:prstGeom prst="rect">
            <a:avLst/>
          </a:prstGeom>
        </p:spPr>
        <p:txBody>
          <a:bodyPr vert="horz" lIns="91440" tIns="45720" rIns="91440" bIns="45720" rtlCol="0" anchor="ctr"/>
          <a:lstStyle>
            <a:lvl1pPr algn="r">
              <a:defRPr sz="2000">
                <a:solidFill>
                  <a:srgbClr val="FF6600"/>
                </a:solidFill>
                <a:latin typeface="Avenir Book"/>
                <a:cs typeface="Avenir Book"/>
              </a:defRPr>
            </a:lvl1pPr>
          </a:lstStyle>
          <a:p>
            <a:fld id="{8E59C060-DF20-6548-AD9A-E312EDAF0CBF}" type="slidenum">
              <a:rPr lang="en-US" smtClean="0"/>
              <a:pPr/>
              <a:t>‹#›</a:t>
            </a:fld>
            <a:endParaRPr lang="en-US" dirty="0"/>
          </a:p>
        </p:txBody>
      </p:sp>
      <p:pic>
        <p:nvPicPr>
          <p:cNvPr id="9" name="Picture 8" descr="fw.logo.comm.servicepartnership.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8800" y="6034347"/>
            <a:ext cx="2073100" cy="748223"/>
          </a:xfrm>
          <a:prstGeom prst="rect">
            <a:avLst/>
          </a:prstGeom>
        </p:spPr>
      </p:pic>
      <p:sp>
        <p:nvSpPr>
          <p:cNvPr id="8" name="TextBox 7"/>
          <p:cNvSpPr txBox="1"/>
          <p:nvPr userDrawn="1"/>
        </p:nvSpPr>
        <p:spPr>
          <a:xfrm>
            <a:off x="7188181" y="25328"/>
            <a:ext cx="4224868" cy="215444"/>
          </a:xfrm>
          <a:prstGeom prst="rect">
            <a:avLst/>
          </a:prstGeom>
          <a:noFill/>
        </p:spPr>
        <p:txBody>
          <a:bodyPr wrap="square" rtlCol="0">
            <a:spAutoFit/>
          </a:bodyPr>
          <a:lstStyle/>
          <a:p>
            <a:r>
              <a:rPr lang="en-US" sz="800" dirty="0"/>
              <a:t>Confidential and Proprietary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2137" y="6007557"/>
            <a:ext cx="2541563" cy="8018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ckCover Slide">
    <p:spTree>
      <p:nvGrpSpPr>
        <p:cNvPr id="1" name=""/>
        <p:cNvGrpSpPr/>
        <p:nvPr/>
      </p:nvGrpSpPr>
      <p:grpSpPr>
        <a:xfrm>
          <a:off x="0" y="0"/>
          <a:ext cx="0" cy="0"/>
          <a:chOff x="0" y="0"/>
          <a:chExt cx="0" cy="0"/>
        </a:xfrm>
      </p:grpSpPr>
      <p:pic>
        <p:nvPicPr>
          <p:cNvPr id="5" name="Picture 4" descr="fw.logo.comm.servicepartnership.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237" y="5597368"/>
            <a:ext cx="2223303" cy="802435"/>
          </a:xfrm>
          <a:prstGeom prst="rect">
            <a:avLst/>
          </a:prstGeom>
        </p:spPr>
      </p:pic>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r="9033"/>
          <a:stretch/>
        </p:blipFill>
        <p:spPr>
          <a:xfrm>
            <a:off x="2458" y="-1"/>
            <a:ext cx="9141542" cy="5265621"/>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2615" y="5764330"/>
            <a:ext cx="2207909" cy="696543"/>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30072" y="5290069"/>
            <a:ext cx="1495011" cy="14950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7"/>
          <p:cNvSpPr>
            <a:spLocks noGrp="1"/>
          </p:cNvSpPr>
          <p:nvPr>
            <p:ph type="sldNum" sz="quarter" idx="4"/>
          </p:nvPr>
        </p:nvSpPr>
        <p:spPr>
          <a:xfrm>
            <a:off x="-1309241" y="6149112"/>
            <a:ext cx="2133600" cy="365125"/>
          </a:xfrm>
          <a:prstGeom prst="rect">
            <a:avLst/>
          </a:prstGeom>
        </p:spPr>
        <p:txBody>
          <a:bodyPr vert="horz" lIns="91440" tIns="45720" rIns="91440" bIns="45720" rtlCol="0" anchor="ctr"/>
          <a:lstStyle>
            <a:lvl1pPr algn="r">
              <a:defRPr sz="2000" b="1">
                <a:solidFill>
                  <a:srgbClr val="FF6600"/>
                </a:solidFill>
                <a:latin typeface="Lucida Grande"/>
                <a:cs typeface="Lucida Grande"/>
              </a:defRPr>
            </a:lvl1pPr>
          </a:lstStyle>
          <a:p>
            <a:fld id="{8E59C060-DF20-6548-AD9A-E312EDAF0CB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4" r:id="rId5"/>
  </p:sldLayoutIdLst>
  <p:hf hdr="0" ftr="0" dt="0"/>
  <p:txStyles>
    <p:titleStyle>
      <a:lvl1pPr algn="l" defTabSz="457200" rtl="0" eaLnBrk="1" latinLnBrk="0" hangingPunct="1">
        <a:spcBef>
          <a:spcPct val="0"/>
        </a:spcBef>
        <a:buNone/>
        <a:defRPr sz="3200" kern="1200">
          <a:solidFill>
            <a:srgbClr val="FF6600"/>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79" y="4940110"/>
            <a:ext cx="9353155" cy="563880"/>
          </a:xfrm>
        </p:spPr>
        <p:txBody>
          <a:bodyPr/>
          <a:lstStyle/>
          <a:p>
            <a:r>
              <a:rPr lang="en-US" sz="2800" dirty="0"/>
              <a:t>Prescription Safety Net </a:t>
            </a:r>
            <a:br>
              <a:rPr lang="en-US" sz="2800" dirty="0"/>
            </a:br>
            <a:r>
              <a:rPr lang="en-US" sz="2800" dirty="0"/>
              <a:t>Programs in Action-Outcomes and the Future </a:t>
            </a:r>
          </a:p>
        </p:txBody>
      </p:sp>
      <p:sp>
        <p:nvSpPr>
          <p:cNvPr id="3" name="Text Placeholder 2"/>
          <p:cNvSpPr>
            <a:spLocks noGrp="1"/>
          </p:cNvSpPr>
          <p:nvPr>
            <p:ph type="body" sz="quarter" idx="10"/>
          </p:nvPr>
        </p:nvSpPr>
        <p:spPr>
          <a:xfrm>
            <a:off x="297279" y="5980852"/>
            <a:ext cx="4105909" cy="563562"/>
          </a:xfrm>
        </p:spPr>
        <p:txBody>
          <a:bodyPr/>
          <a:lstStyle/>
          <a:p>
            <a:pPr marL="0" indent="0"/>
            <a:r>
              <a:rPr lang="en-US" dirty="0">
                <a:solidFill>
                  <a:srgbClr val="008AC4"/>
                </a:solidFill>
              </a:rPr>
              <a:t>Communities Joined in Action</a:t>
            </a:r>
            <a:br>
              <a:rPr lang="en-US" dirty="0">
                <a:solidFill>
                  <a:srgbClr val="008AC4"/>
                </a:solidFill>
              </a:rPr>
            </a:br>
            <a:r>
              <a:rPr lang="en-US" dirty="0">
                <a:solidFill>
                  <a:srgbClr val="008AC4"/>
                </a:solidFill>
              </a:rPr>
              <a:t>2018 Conference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p:cNvSpPr/>
          <p:nvPr/>
        </p:nvSpPr>
        <p:spPr>
          <a:xfrm>
            <a:off x="1454" y="2015560"/>
            <a:ext cx="9144000" cy="1255776"/>
          </a:xfrm>
          <a:prstGeom prst="rect">
            <a:avLst/>
          </a:prstGeom>
          <a:solidFill>
            <a:schemeClr val="bg1">
              <a:lumMod val="85000"/>
            </a:schemeClr>
          </a:solid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stCxn id="154" idx="3"/>
            <a:endCxn id="151" idx="1"/>
          </p:cNvCxnSpPr>
          <p:nvPr/>
        </p:nvCxnSpPr>
        <p:spPr>
          <a:xfrm flipV="1">
            <a:off x="4500639" y="2599342"/>
            <a:ext cx="2394515" cy="2755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47" name="Rectangle 146"/>
          <p:cNvSpPr/>
          <p:nvPr/>
        </p:nvSpPr>
        <p:spPr>
          <a:xfrm>
            <a:off x="0" y="4586093"/>
            <a:ext cx="9144000" cy="1255776"/>
          </a:xfrm>
          <a:prstGeom prst="rect">
            <a:avLst/>
          </a:prstGeom>
          <a:solidFill>
            <a:schemeClr val="bg1">
              <a:lumMod val="85000"/>
            </a:schemeClr>
          </a:solid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H="1">
            <a:off x="3521638" y="3046072"/>
            <a:ext cx="1054" cy="17238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Slide Number Placeholder 4"/>
          <p:cNvSpPr>
            <a:spLocks noGrp="1"/>
          </p:cNvSpPr>
          <p:nvPr>
            <p:ph type="sldNum" sz="quarter" idx="4"/>
          </p:nvPr>
        </p:nvSpPr>
        <p:spPr>
          <a:xfrm>
            <a:off x="-1552045" y="6317833"/>
            <a:ext cx="2133600" cy="365125"/>
          </a:xfrm>
        </p:spPr>
        <p:txBody>
          <a:bodyPr/>
          <a:lstStyle/>
          <a:p>
            <a:r>
              <a:rPr lang="en-US" dirty="0"/>
              <a:t>8</a:t>
            </a:r>
          </a:p>
        </p:txBody>
      </p:sp>
      <p:pic>
        <p:nvPicPr>
          <p:cNvPr id="149" name="Picture 1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3926" y="4731366"/>
            <a:ext cx="1987044" cy="860498"/>
          </a:xfrm>
          <a:prstGeom prst="rect">
            <a:avLst/>
          </a:prstGeom>
        </p:spPr>
      </p:pic>
      <p:pic>
        <p:nvPicPr>
          <p:cNvPr id="150" name="Picture 14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1588" y="3428949"/>
            <a:ext cx="1987044" cy="860498"/>
          </a:xfrm>
          <a:prstGeom prst="rect">
            <a:avLst/>
          </a:prstGeom>
        </p:spPr>
      </p:pic>
      <p:pic>
        <p:nvPicPr>
          <p:cNvPr id="151" name="Picture 15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5154" y="2169093"/>
            <a:ext cx="1987044" cy="860498"/>
          </a:xfrm>
          <a:prstGeom prst="rect">
            <a:avLst/>
          </a:prstGeom>
        </p:spPr>
      </p:pic>
      <p:sp>
        <p:nvSpPr>
          <p:cNvPr id="158" name="TextBox 157"/>
          <p:cNvSpPr txBox="1"/>
          <p:nvPr/>
        </p:nvSpPr>
        <p:spPr>
          <a:xfrm>
            <a:off x="218037" y="2307070"/>
            <a:ext cx="2188804" cy="630942"/>
          </a:xfrm>
          <a:prstGeom prst="rect">
            <a:avLst/>
          </a:prstGeom>
          <a:noFill/>
        </p:spPr>
        <p:txBody>
          <a:bodyPr wrap="square" rtlCol="0">
            <a:spAutoFit/>
          </a:bodyPr>
          <a:lstStyle/>
          <a:p>
            <a:pPr marL="342900" indent="-342900" algn="ctr">
              <a:lnSpc>
                <a:spcPts val="2100"/>
              </a:lnSpc>
              <a:spcAft>
                <a:spcPts val="600"/>
              </a:spcAft>
              <a:buFont typeface="+mj-lt"/>
              <a:buAutoNum type="arabicPeriod"/>
            </a:pPr>
            <a:r>
              <a:rPr lang="en-US" sz="2000" b="1" dirty="0">
                <a:solidFill>
                  <a:schemeClr val="bg1">
                    <a:lumMod val="50000"/>
                  </a:schemeClr>
                </a:solidFill>
                <a:latin typeface="Lucida Grande"/>
              </a:rPr>
              <a:t>Immediate/     In-Office</a:t>
            </a:r>
          </a:p>
        </p:txBody>
      </p:sp>
      <p:sp>
        <p:nvSpPr>
          <p:cNvPr id="159" name="TextBox 158"/>
          <p:cNvSpPr txBox="1"/>
          <p:nvPr/>
        </p:nvSpPr>
        <p:spPr>
          <a:xfrm>
            <a:off x="332341" y="3605090"/>
            <a:ext cx="2188804" cy="630942"/>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2.  Regional/ Local Price List</a:t>
            </a:r>
          </a:p>
        </p:txBody>
      </p:sp>
      <p:sp>
        <p:nvSpPr>
          <p:cNvPr id="160" name="TextBox 159"/>
          <p:cNvSpPr txBox="1"/>
          <p:nvPr/>
        </p:nvSpPr>
        <p:spPr>
          <a:xfrm>
            <a:off x="389487" y="5022429"/>
            <a:ext cx="2188804" cy="630942"/>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3. Federal Program</a:t>
            </a:r>
          </a:p>
        </p:txBody>
      </p:sp>
      <p:grpSp>
        <p:nvGrpSpPr>
          <p:cNvPr id="8" name="Group 7"/>
          <p:cNvGrpSpPr/>
          <p:nvPr/>
        </p:nvGrpSpPr>
        <p:grpSpPr>
          <a:xfrm>
            <a:off x="2564755" y="2207729"/>
            <a:ext cx="1935884" cy="838343"/>
            <a:chOff x="2849565" y="2207729"/>
            <a:chExt cx="1935884" cy="838343"/>
          </a:xfrm>
        </p:grpSpPr>
        <p:pic>
          <p:nvPicPr>
            <p:cNvPr id="154" name="Picture 15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9565" y="2207729"/>
              <a:ext cx="1935884" cy="838343"/>
            </a:xfrm>
            <a:prstGeom prst="rect">
              <a:avLst/>
            </a:prstGeom>
          </p:spPr>
        </p:pic>
        <p:sp>
          <p:nvSpPr>
            <p:cNvPr id="161" name="Rectangle 160"/>
            <p:cNvSpPr/>
            <p:nvPr/>
          </p:nvSpPr>
          <p:spPr>
            <a:xfrm>
              <a:off x="2912760" y="2219490"/>
              <a:ext cx="1781611" cy="802198"/>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effectLst/>
                  <a:latin typeface="Lucida Grande"/>
                </a:rPr>
                <a:t>Uninsured and under 200-300% FPL</a:t>
              </a:r>
            </a:p>
          </p:txBody>
        </p:sp>
      </p:grpSp>
      <p:grpSp>
        <p:nvGrpSpPr>
          <p:cNvPr id="9" name="Group 8"/>
          <p:cNvGrpSpPr/>
          <p:nvPr/>
        </p:nvGrpSpPr>
        <p:grpSpPr>
          <a:xfrm>
            <a:off x="4783195" y="2191248"/>
            <a:ext cx="1935884" cy="838343"/>
            <a:chOff x="4858145" y="2191248"/>
            <a:chExt cx="1935884" cy="838343"/>
          </a:xfrm>
        </p:grpSpPr>
        <p:pic>
          <p:nvPicPr>
            <p:cNvPr id="152" name="Picture 15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8145" y="2191248"/>
              <a:ext cx="1935884" cy="838343"/>
            </a:xfrm>
            <a:prstGeom prst="rect">
              <a:avLst/>
            </a:prstGeom>
          </p:spPr>
        </p:pic>
        <p:sp>
          <p:nvSpPr>
            <p:cNvPr id="162" name="Rectangle 161"/>
            <p:cNvSpPr/>
            <p:nvPr/>
          </p:nvSpPr>
          <p:spPr>
            <a:xfrm>
              <a:off x="4981418" y="2243874"/>
              <a:ext cx="1702846"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chemeClr val="bg1"/>
                  </a:solidFill>
                  <a:effectLst/>
                  <a:latin typeface="Lucida Grande"/>
                </a:rPr>
                <a:t>Samples, </a:t>
              </a:r>
            </a:p>
            <a:p>
              <a:pPr algn="ctr"/>
              <a:r>
                <a:rPr lang="en-US" sz="1300" b="1" dirty="0">
                  <a:solidFill>
                    <a:schemeClr val="bg1"/>
                  </a:solidFill>
                  <a:latin typeface="Lucida Grande"/>
                </a:rPr>
                <a:t>Dispensary of Hope or </a:t>
              </a:r>
              <a:r>
                <a:rPr lang="en-US" sz="1300" b="1" dirty="0" err="1">
                  <a:solidFill>
                    <a:schemeClr val="bg1"/>
                  </a:solidFill>
                  <a:effectLst/>
                  <a:latin typeface="Lucida Grande"/>
                </a:rPr>
                <a:t>AmeriCares</a:t>
              </a:r>
              <a:r>
                <a:rPr lang="en-US" sz="1300" b="1" dirty="0">
                  <a:solidFill>
                    <a:schemeClr val="bg1"/>
                  </a:solidFill>
                  <a:effectLst/>
                  <a:latin typeface="Lucida Grande"/>
                </a:rPr>
                <a:t> </a:t>
              </a:r>
            </a:p>
          </p:txBody>
        </p:sp>
      </p:grpSp>
      <p:sp>
        <p:nvSpPr>
          <p:cNvPr id="163" name="Rectangle 162"/>
          <p:cNvSpPr/>
          <p:nvPr/>
        </p:nvSpPr>
        <p:spPr>
          <a:xfrm>
            <a:off x="7072046" y="2272450"/>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effectLst/>
                <a:latin typeface="Lucida Grande"/>
              </a:rPr>
              <a:t>Free</a:t>
            </a:r>
          </a:p>
        </p:txBody>
      </p:sp>
      <p:grpSp>
        <p:nvGrpSpPr>
          <p:cNvPr id="7" name="Group 6"/>
          <p:cNvGrpSpPr/>
          <p:nvPr/>
        </p:nvGrpSpPr>
        <p:grpSpPr>
          <a:xfrm>
            <a:off x="2564755" y="3460493"/>
            <a:ext cx="1935884" cy="838343"/>
            <a:chOff x="2849565" y="3460493"/>
            <a:chExt cx="1935884" cy="838343"/>
          </a:xfrm>
        </p:grpSpPr>
        <p:pic>
          <p:nvPicPr>
            <p:cNvPr id="155" name="Picture 1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9565" y="3460493"/>
              <a:ext cx="1935884" cy="838343"/>
            </a:xfrm>
            <a:prstGeom prst="rect">
              <a:avLst/>
            </a:prstGeom>
          </p:spPr>
        </p:pic>
        <p:sp>
          <p:nvSpPr>
            <p:cNvPr id="164" name="Rectangle 163"/>
            <p:cNvSpPr/>
            <p:nvPr/>
          </p:nvSpPr>
          <p:spPr>
            <a:xfrm>
              <a:off x="3018679" y="3541844"/>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ucida Grande"/>
                </a:rPr>
                <a:t>Is medication on $4/Free list?</a:t>
              </a:r>
              <a:endParaRPr lang="en-US" sz="1400" b="1" dirty="0">
                <a:solidFill>
                  <a:schemeClr val="bg1"/>
                </a:solidFill>
                <a:effectLst/>
                <a:latin typeface="Lucida Grande"/>
              </a:endParaRPr>
            </a:p>
          </p:txBody>
        </p:sp>
      </p:grpSp>
      <p:sp>
        <p:nvSpPr>
          <p:cNvPr id="166" name="Rectangle 165"/>
          <p:cNvSpPr/>
          <p:nvPr/>
        </p:nvSpPr>
        <p:spPr>
          <a:xfrm>
            <a:off x="7114903" y="3531310"/>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bg1"/>
                </a:solidFill>
                <a:effectLst/>
                <a:latin typeface="Lucida Grande"/>
              </a:rPr>
              <a:t>$4/30 days</a:t>
            </a:r>
          </a:p>
          <a:p>
            <a:pPr algn="ctr"/>
            <a:r>
              <a:rPr lang="en-US" sz="1500" b="1" dirty="0">
                <a:solidFill>
                  <a:schemeClr val="bg1"/>
                </a:solidFill>
                <a:latin typeface="Lucida Grande"/>
              </a:rPr>
              <a:t>$9/90 days</a:t>
            </a:r>
            <a:endParaRPr lang="en-US" sz="1500" b="1" dirty="0">
              <a:solidFill>
                <a:schemeClr val="bg1"/>
              </a:solidFill>
              <a:effectLst/>
              <a:latin typeface="Lucida Grande"/>
            </a:endParaRPr>
          </a:p>
        </p:txBody>
      </p:sp>
      <p:grpSp>
        <p:nvGrpSpPr>
          <p:cNvPr id="6" name="Group 5"/>
          <p:cNvGrpSpPr/>
          <p:nvPr/>
        </p:nvGrpSpPr>
        <p:grpSpPr>
          <a:xfrm>
            <a:off x="2553696" y="4769882"/>
            <a:ext cx="1935884" cy="838343"/>
            <a:chOff x="2838506" y="4769882"/>
            <a:chExt cx="1935884" cy="838343"/>
          </a:xfrm>
        </p:grpSpPr>
        <p:pic>
          <p:nvPicPr>
            <p:cNvPr id="153" name="Picture 15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8506" y="4769882"/>
              <a:ext cx="1935884" cy="838343"/>
            </a:xfrm>
            <a:prstGeom prst="rect">
              <a:avLst/>
            </a:prstGeom>
          </p:spPr>
        </p:pic>
        <p:sp>
          <p:nvSpPr>
            <p:cNvPr id="167" name="Rectangle 166"/>
            <p:cNvSpPr/>
            <p:nvPr/>
          </p:nvSpPr>
          <p:spPr>
            <a:xfrm>
              <a:off x="3004392" y="4872282"/>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ucida Grande"/>
                </a:rPr>
                <a:t>Is there a 340B program?</a:t>
              </a:r>
              <a:endParaRPr lang="en-US" sz="1400" b="1" dirty="0">
                <a:solidFill>
                  <a:schemeClr val="bg1"/>
                </a:solidFill>
                <a:effectLst/>
                <a:latin typeface="Lucida Grande"/>
              </a:endParaRPr>
            </a:p>
          </p:txBody>
        </p:sp>
      </p:grpSp>
      <p:sp>
        <p:nvSpPr>
          <p:cNvPr id="169" name="Rectangle 168"/>
          <p:cNvSpPr/>
          <p:nvPr/>
        </p:nvSpPr>
        <p:spPr>
          <a:xfrm>
            <a:off x="7114905" y="4827859"/>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bg1"/>
                </a:solidFill>
                <a:effectLst/>
                <a:latin typeface="Lucida Grande"/>
              </a:rPr>
              <a:t>Significantly reduced prices</a:t>
            </a:r>
          </a:p>
        </p:txBody>
      </p:sp>
      <p:sp>
        <p:nvSpPr>
          <p:cNvPr id="170" name="TextBox 169"/>
          <p:cNvSpPr txBox="1"/>
          <p:nvPr/>
        </p:nvSpPr>
        <p:spPr>
          <a:xfrm>
            <a:off x="7057746" y="1641560"/>
            <a:ext cx="1555849"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Cost</a:t>
            </a:r>
          </a:p>
        </p:txBody>
      </p:sp>
      <p:sp>
        <p:nvSpPr>
          <p:cNvPr id="171" name="TextBox 170"/>
          <p:cNvSpPr txBox="1"/>
          <p:nvPr/>
        </p:nvSpPr>
        <p:spPr>
          <a:xfrm>
            <a:off x="4831267" y="1641560"/>
            <a:ext cx="1710466"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Description</a:t>
            </a:r>
          </a:p>
        </p:txBody>
      </p:sp>
      <p:sp>
        <p:nvSpPr>
          <p:cNvPr id="172" name="TextBox 171"/>
          <p:cNvSpPr txBox="1"/>
          <p:nvPr/>
        </p:nvSpPr>
        <p:spPr>
          <a:xfrm>
            <a:off x="2754615" y="1658096"/>
            <a:ext cx="1555849"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Option</a:t>
            </a:r>
          </a:p>
        </p:txBody>
      </p:sp>
      <p:cxnSp>
        <p:nvCxnSpPr>
          <p:cNvPr id="36" name="Straight Arrow Connector 35"/>
          <p:cNvCxnSpPr>
            <a:stCxn id="155" idx="3"/>
          </p:cNvCxnSpPr>
          <p:nvPr/>
        </p:nvCxnSpPr>
        <p:spPr>
          <a:xfrm flipV="1">
            <a:off x="4500639" y="3873618"/>
            <a:ext cx="2394515" cy="60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10" name="Group 9"/>
          <p:cNvGrpSpPr/>
          <p:nvPr/>
        </p:nvGrpSpPr>
        <p:grpSpPr>
          <a:xfrm>
            <a:off x="4815643" y="3454447"/>
            <a:ext cx="1935884" cy="838343"/>
            <a:chOff x="4890593" y="3454447"/>
            <a:chExt cx="1935884" cy="838343"/>
          </a:xfrm>
        </p:grpSpPr>
        <p:pic>
          <p:nvPicPr>
            <p:cNvPr id="157" name="Picture 15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0593" y="3454447"/>
              <a:ext cx="1935884" cy="838343"/>
            </a:xfrm>
            <a:prstGeom prst="rect">
              <a:avLst/>
            </a:prstGeom>
          </p:spPr>
        </p:pic>
        <p:sp>
          <p:nvSpPr>
            <p:cNvPr id="165" name="Rectangle 164"/>
            <p:cNvSpPr/>
            <p:nvPr/>
          </p:nvSpPr>
          <p:spPr>
            <a:xfrm>
              <a:off x="4995704" y="3513272"/>
              <a:ext cx="1678130"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effectLst/>
                  <a:latin typeface="Lucida Grande"/>
                </a:rPr>
                <a:t>Fill at local chain offering $4/Free list</a:t>
              </a:r>
            </a:p>
          </p:txBody>
        </p:sp>
      </p:grpSp>
      <p:cxnSp>
        <p:nvCxnSpPr>
          <p:cNvPr id="45" name="Straight Arrow Connector 44"/>
          <p:cNvCxnSpPr/>
          <p:nvPr/>
        </p:nvCxnSpPr>
        <p:spPr>
          <a:xfrm flipV="1">
            <a:off x="4536647" y="5155279"/>
            <a:ext cx="2394515" cy="60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4831266" y="4761129"/>
            <a:ext cx="1935884" cy="838343"/>
            <a:chOff x="4906216" y="4761129"/>
            <a:chExt cx="1935884" cy="838343"/>
          </a:xfrm>
        </p:grpSpPr>
        <p:pic>
          <p:nvPicPr>
            <p:cNvPr id="156" name="Picture 1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6216" y="4761129"/>
              <a:ext cx="1935884" cy="838343"/>
            </a:xfrm>
            <a:prstGeom prst="rect">
              <a:avLst/>
            </a:prstGeom>
          </p:spPr>
        </p:pic>
        <p:sp>
          <p:nvSpPr>
            <p:cNvPr id="168" name="Rectangle 167"/>
            <p:cNvSpPr/>
            <p:nvPr/>
          </p:nvSpPr>
          <p:spPr>
            <a:xfrm>
              <a:off x="5067141" y="4862382"/>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chemeClr val="bg1"/>
                  </a:solidFill>
                  <a:effectLst/>
                  <a:latin typeface="Lucida Grande"/>
                </a:rPr>
                <a:t>Fill at outpatient/</a:t>
              </a:r>
            </a:p>
            <a:p>
              <a:pPr algn="ctr"/>
              <a:r>
                <a:rPr lang="en-US" sz="1300" b="1" dirty="0">
                  <a:solidFill>
                    <a:schemeClr val="bg1"/>
                  </a:solidFill>
                  <a:effectLst/>
                  <a:latin typeface="Lucida Grande"/>
                </a:rPr>
                <a:t>contracted pharmacy</a:t>
              </a:r>
            </a:p>
          </p:txBody>
        </p:sp>
      </p:grpSp>
      <p:sp>
        <p:nvSpPr>
          <p:cNvPr id="41" name="Title 5"/>
          <p:cNvSpPr>
            <a:spLocks noGrp="1"/>
          </p:cNvSpPr>
          <p:nvPr>
            <p:ph type="title"/>
          </p:nvPr>
        </p:nvSpPr>
        <p:spPr>
          <a:xfrm>
            <a:off x="516575" y="516550"/>
            <a:ext cx="8192710" cy="568510"/>
          </a:xfrm>
        </p:spPr>
        <p:txBody>
          <a:bodyPr/>
          <a:lstStyle/>
          <a:p>
            <a:r>
              <a:rPr lang="en-US" dirty="0"/>
              <a:t>Streamlining the Prescription Safety Net</a:t>
            </a:r>
          </a:p>
        </p:txBody>
      </p:sp>
    </p:spTree>
    <p:extLst>
      <p:ext uri="{BB962C8B-B14F-4D97-AF65-F5344CB8AC3E}">
        <p14:creationId xmlns:p14="http://schemas.microsoft.com/office/powerpoint/2010/main" val="31527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4"/>
          </p:nvPr>
        </p:nvSpPr>
        <p:spPr>
          <a:xfrm>
            <a:off x="-1501246" y="6329474"/>
            <a:ext cx="2133600" cy="365125"/>
          </a:xfrm>
        </p:spPr>
        <p:txBody>
          <a:bodyPr/>
          <a:lstStyle/>
          <a:p>
            <a:r>
              <a:rPr lang="en-US" dirty="0"/>
              <a:t>9</a:t>
            </a:r>
          </a:p>
        </p:txBody>
      </p:sp>
      <p:sp>
        <p:nvSpPr>
          <p:cNvPr id="96" name="Rectangle 95"/>
          <p:cNvSpPr/>
          <p:nvPr/>
        </p:nvSpPr>
        <p:spPr>
          <a:xfrm>
            <a:off x="0" y="4599107"/>
            <a:ext cx="9144000" cy="1255776"/>
          </a:xfrm>
          <a:prstGeom prst="rect">
            <a:avLst/>
          </a:prstGeom>
          <a:solidFill>
            <a:schemeClr val="bg1">
              <a:lumMod val="85000"/>
            </a:schemeClr>
          </a:solid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430" y="2028574"/>
            <a:ext cx="9144000" cy="1255776"/>
          </a:xfrm>
          <a:prstGeom prst="rect">
            <a:avLst/>
          </a:prstGeom>
          <a:solidFill>
            <a:schemeClr val="bg1">
              <a:lumMod val="85000"/>
            </a:schemeClr>
          </a:solid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8" name="Picture 9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3926" y="4808178"/>
            <a:ext cx="1987044" cy="860498"/>
          </a:xfrm>
          <a:prstGeom prst="rect">
            <a:avLst/>
          </a:prstGeom>
        </p:spPr>
      </p:pic>
      <p:pic>
        <p:nvPicPr>
          <p:cNvPr id="99" name="Picture 9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0955" y="3463229"/>
            <a:ext cx="1987044" cy="936492"/>
          </a:xfrm>
          <a:prstGeom prst="rect">
            <a:avLst/>
          </a:prstGeom>
        </p:spPr>
      </p:pic>
      <p:pic>
        <p:nvPicPr>
          <p:cNvPr id="100" name="Picture 9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9245" y="2124264"/>
            <a:ext cx="1987044" cy="1063245"/>
          </a:xfrm>
          <a:prstGeom prst="rect">
            <a:avLst/>
          </a:prstGeom>
        </p:spPr>
      </p:pic>
      <p:sp>
        <p:nvSpPr>
          <p:cNvPr id="110" name="TextBox 109"/>
          <p:cNvSpPr txBox="1"/>
          <p:nvPr/>
        </p:nvSpPr>
        <p:spPr>
          <a:xfrm>
            <a:off x="194200" y="3734400"/>
            <a:ext cx="2188799" cy="630942"/>
          </a:xfrm>
          <a:prstGeom prst="rect">
            <a:avLst/>
          </a:prstGeom>
          <a:noFill/>
        </p:spPr>
        <p:txBody>
          <a:bodyPr wrap="square" rtlCol="0">
            <a:spAutoFit/>
          </a:bodyPr>
          <a:lstStyle/>
          <a:p>
            <a:pPr algn="ctr">
              <a:lnSpc>
                <a:spcPts val="2100"/>
              </a:lnSpc>
              <a:spcAft>
                <a:spcPts val="600"/>
              </a:spcAft>
            </a:pPr>
            <a:r>
              <a:rPr lang="en-US" sz="2000" b="1" dirty="0">
                <a:solidFill>
                  <a:schemeClr val="tx1">
                    <a:lumMod val="50000"/>
                    <a:lumOff val="50000"/>
                  </a:schemeClr>
                </a:solidFill>
                <a:latin typeface="Lucida Grande"/>
              </a:rPr>
              <a:t>5. Co Pay Coupons</a:t>
            </a:r>
          </a:p>
        </p:txBody>
      </p:sp>
      <p:sp>
        <p:nvSpPr>
          <p:cNvPr id="111" name="TextBox 110"/>
          <p:cNvSpPr txBox="1"/>
          <p:nvPr/>
        </p:nvSpPr>
        <p:spPr>
          <a:xfrm>
            <a:off x="194201" y="4950795"/>
            <a:ext cx="2188798" cy="630942"/>
          </a:xfrm>
          <a:prstGeom prst="rect">
            <a:avLst/>
          </a:prstGeom>
          <a:noFill/>
        </p:spPr>
        <p:txBody>
          <a:bodyPr wrap="square" rtlCol="0">
            <a:spAutoFit/>
          </a:bodyPr>
          <a:lstStyle/>
          <a:p>
            <a:pPr algn="ctr">
              <a:lnSpc>
                <a:spcPts val="2100"/>
              </a:lnSpc>
              <a:spcAft>
                <a:spcPts val="600"/>
              </a:spcAft>
            </a:pPr>
            <a:r>
              <a:rPr lang="en-US" sz="2000" b="1" dirty="0">
                <a:solidFill>
                  <a:srgbClr val="00A2EA"/>
                </a:solidFill>
                <a:latin typeface="Lucida Grande"/>
              </a:rPr>
              <a:t>6. Automated in EMR</a:t>
            </a:r>
          </a:p>
        </p:txBody>
      </p:sp>
      <p:sp>
        <p:nvSpPr>
          <p:cNvPr id="112" name="TextBox 111"/>
          <p:cNvSpPr txBox="1"/>
          <p:nvPr/>
        </p:nvSpPr>
        <p:spPr>
          <a:xfrm>
            <a:off x="194200" y="2356640"/>
            <a:ext cx="2428875" cy="900246"/>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4. Prescription Assistance Programs</a:t>
            </a:r>
          </a:p>
        </p:txBody>
      </p:sp>
      <p:sp>
        <p:nvSpPr>
          <p:cNvPr id="115" name="Rectangle 114"/>
          <p:cNvSpPr/>
          <p:nvPr/>
        </p:nvSpPr>
        <p:spPr>
          <a:xfrm>
            <a:off x="7003103" y="2308936"/>
            <a:ext cx="1754595" cy="665021"/>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effectLst/>
                <a:latin typeface="Lucida Grande"/>
              </a:rPr>
              <a:t>Free but not timely, use samples and FamilyWize Program until medications are provided</a:t>
            </a:r>
          </a:p>
        </p:txBody>
      </p:sp>
      <p:sp>
        <p:nvSpPr>
          <p:cNvPr id="118" name="Rectangle 117"/>
          <p:cNvSpPr/>
          <p:nvPr/>
        </p:nvSpPr>
        <p:spPr>
          <a:xfrm>
            <a:off x="7132398" y="3572475"/>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effectLst/>
                <a:latin typeface="Lucida Grande"/>
              </a:rPr>
              <a:t>Brand name only, savings limits apply, compare to FamilyWize pricing </a:t>
            </a:r>
          </a:p>
        </p:txBody>
      </p:sp>
      <p:sp>
        <p:nvSpPr>
          <p:cNvPr id="121" name="Rectangle 120"/>
          <p:cNvSpPr/>
          <p:nvPr/>
        </p:nvSpPr>
        <p:spPr>
          <a:xfrm>
            <a:off x="7196196" y="4912856"/>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effectLst/>
                <a:latin typeface="Lucida Grande"/>
              </a:rPr>
              <a:t>Reduced price equal to what insurance company pays</a:t>
            </a:r>
          </a:p>
        </p:txBody>
      </p:sp>
      <p:sp>
        <p:nvSpPr>
          <p:cNvPr id="122" name="TextBox 121"/>
          <p:cNvSpPr txBox="1"/>
          <p:nvPr/>
        </p:nvSpPr>
        <p:spPr>
          <a:xfrm>
            <a:off x="7068596" y="1666937"/>
            <a:ext cx="1555849"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Cost</a:t>
            </a:r>
          </a:p>
        </p:txBody>
      </p:sp>
      <p:sp>
        <p:nvSpPr>
          <p:cNvPr id="123" name="TextBox 122"/>
          <p:cNvSpPr txBox="1"/>
          <p:nvPr/>
        </p:nvSpPr>
        <p:spPr>
          <a:xfrm>
            <a:off x="4823283" y="1666937"/>
            <a:ext cx="1727893"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Description</a:t>
            </a:r>
          </a:p>
        </p:txBody>
      </p:sp>
      <p:sp>
        <p:nvSpPr>
          <p:cNvPr id="124" name="TextBox 123"/>
          <p:cNvSpPr txBox="1"/>
          <p:nvPr/>
        </p:nvSpPr>
        <p:spPr>
          <a:xfrm>
            <a:off x="2657724" y="1669185"/>
            <a:ext cx="1555849"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Option</a:t>
            </a:r>
          </a:p>
        </p:txBody>
      </p:sp>
      <p:cxnSp>
        <p:nvCxnSpPr>
          <p:cNvPr id="38" name="Straight Arrow Connector 37"/>
          <p:cNvCxnSpPr/>
          <p:nvPr/>
        </p:nvCxnSpPr>
        <p:spPr>
          <a:xfrm flipH="1">
            <a:off x="3521638" y="3046072"/>
            <a:ext cx="1054" cy="17238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357758" y="3873618"/>
            <a:ext cx="2560320" cy="60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3" name="Group 2"/>
          <p:cNvGrpSpPr/>
          <p:nvPr/>
        </p:nvGrpSpPr>
        <p:grpSpPr>
          <a:xfrm>
            <a:off x="2519171" y="3515286"/>
            <a:ext cx="1935884" cy="838343"/>
            <a:chOff x="2818971" y="3515286"/>
            <a:chExt cx="1935884" cy="838343"/>
          </a:xfrm>
        </p:grpSpPr>
        <p:pic>
          <p:nvPicPr>
            <p:cNvPr id="104" name="Picture 10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8971" y="3515286"/>
              <a:ext cx="1935884" cy="838343"/>
            </a:xfrm>
            <a:prstGeom prst="rect">
              <a:avLst/>
            </a:prstGeom>
          </p:spPr>
        </p:pic>
        <p:sp>
          <p:nvSpPr>
            <p:cNvPr id="116" name="Rectangle 115"/>
            <p:cNvSpPr/>
            <p:nvPr/>
          </p:nvSpPr>
          <p:spPr>
            <a:xfrm>
              <a:off x="2917080" y="3608943"/>
              <a:ext cx="1737428"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ucida Grande"/>
                </a:rPr>
                <a:t>Manufacturer co-pay coupon available?</a:t>
              </a:r>
              <a:endParaRPr lang="en-US" sz="1400" b="1" dirty="0">
                <a:solidFill>
                  <a:schemeClr val="bg1"/>
                </a:solidFill>
                <a:effectLst/>
                <a:latin typeface="Lucida Grande"/>
              </a:endParaRPr>
            </a:p>
          </p:txBody>
        </p:sp>
      </p:grpSp>
      <p:grpSp>
        <p:nvGrpSpPr>
          <p:cNvPr id="6" name="Group 5"/>
          <p:cNvGrpSpPr/>
          <p:nvPr/>
        </p:nvGrpSpPr>
        <p:grpSpPr>
          <a:xfrm>
            <a:off x="4725089" y="3523528"/>
            <a:ext cx="1935884" cy="838343"/>
            <a:chOff x="4859999" y="3523528"/>
            <a:chExt cx="1935884" cy="838343"/>
          </a:xfrm>
        </p:grpSpPr>
        <p:pic>
          <p:nvPicPr>
            <p:cNvPr id="108" name="Picture 10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9999" y="3523528"/>
              <a:ext cx="1935884" cy="838343"/>
            </a:xfrm>
            <a:prstGeom prst="rect">
              <a:avLst/>
            </a:prstGeom>
          </p:spPr>
        </p:pic>
        <p:sp>
          <p:nvSpPr>
            <p:cNvPr id="117" name="Rectangle 116"/>
            <p:cNvSpPr/>
            <p:nvPr/>
          </p:nvSpPr>
          <p:spPr>
            <a:xfrm>
              <a:off x="5063123" y="3594773"/>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effectLst/>
                  <a:latin typeface="Lucida Grande"/>
                </a:rPr>
                <a:t>Reduces out of pocket spending</a:t>
              </a:r>
            </a:p>
          </p:txBody>
        </p:sp>
      </p:grpSp>
      <p:cxnSp>
        <p:nvCxnSpPr>
          <p:cNvPr id="42" name="Straight Arrow Connector 41"/>
          <p:cNvCxnSpPr/>
          <p:nvPr/>
        </p:nvCxnSpPr>
        <p:spPr>
          <a:xfrm flipV="1">
            <a:off x="4392615" y="2681041"/>
            <a:ext cx="2560320" cy="60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5" name="Group 4"/>
          <p:cNvGrpSpPr/>
          <p:nvPr/>
        </p:nvGrpSpPr>
        <p:grpSpPr>
          <a:xfrm>
            <a:off x="4704833" y="2170793"/>
            <a:ext cx="1935884" cy="1013599"/>
            <a:chOff x="4839743" y="2170793"/>
            <a:chExt cx="1935884" cy="1013599"/>
          </a:xfrm>
        </p:grpSpPr>
        <p:pic>
          <p:nvPicPr>
            <p:cNvPr id="101" name="Picture 10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9743" y="2170793"/>
              <a:ext cx="1935884" cy="1013599"/>
            </a:xfrm>
            <a:prstGeom prst="rect">
              <a:avLst/>
            </a:prstGeom>
          </p:spPr>
        </p:pic>
        <p:sp>
          <p:nvSpPr>
            <p:cNvPr id="114" name="Rectangle 113"/>
            <p:cNvSpPr/>
            <p:nvPr/>
          </p:nvSpPr>
          <p:spPr>
            <a:xfrm>
              <a:off x="4935946" y="2310921"/>
              <a:ext cx="1753953" cy="665021"/>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effectLst/>
                  <a:latin typeface="Lucida Grande"/>
                </a:rPr>
                <a:t>Apply for manufacturer </a:t>
              </a:r>
              <a:r>
                <a:rPr lang="en-US" sz="1100" b="1" dirty="0">
                  <a:solidFill>
                    <a:schemeClr val="bg1"/>
                  </a:solidFill>
                  <a:latin typeface="Lucida Grande"/>
                </a:rPr>
                <a:t>prescription </a:t>
              </a:r>
              <a:r>
                <a:rPr lang="en-US" sz="1100" b="1" dirty="0">
                  <a:solidFill>
                    <a:schemeClr val="bg1"/>
                  </a:solidFill>
                  <a:effectLst/>
                  <a:latin typeface="Lucida Grande"/>
                </a:rPr>
                <a:t>assistance program </a:t>
              </a:r>
              <a:r>
                <a:rPr lang="en-US" sz="1100" b="1" dirty="0">
                  <a:solidFill>
                    <a:schemeClr val="bg1"/>
                  </a:solidFill>
                  <a:latin typeface="Lucida Grande"/>
                </a:rPr>
                <a:t>(PAP) </a:t>
              </a:r>
              <a:r>
                <a:rPr lang="en-US" sz="1100" b="1" dirty="0">
                  <a:solidFill>
                    <a:schemeClr val="bg1"/>
                  </a:solidFill>
                  <a:effectLst/>
                  <a:latin typeface="Lucida Grande"/>
                </a:rPr>
                <a:t>and NeedyMeds</a:t>
              </a:r>
            </a:p>
          </p:txBody>
        </p:sp>
      </p:grpSp>
      <p:cxnSp>
        <p:nvCxnSpPr>
          <p:cNvPr id="43" name="Straight Arrow Connector 42"/>
          <p:cNvCxnSpPr/>
          <p:nvPr/>
        </p:nvCxnSpPr>
        <p:spPr>
          <a:xfrm flipV="1">
            <a:off x="4397252" y="5246612"/>
            <a:ext cx="2560320" cy="60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4" name="Group 3"/>
          <p:cNvGrpSpPr/>
          <p:nvPr/>
        </p:nvGrpSpPr>
        <p:grpSpPr>
          <a:xfrm>
            <a:off x="2508112" y="4781811"/>
            <a:ext cx="1935884" cy="948427"/>
            <a:chOff x="2807912" y="4781811"/>
            <a:chExt cx="1935884" cy="948427"/>
          </a:xfrm>
        </p:grpSpPr>
        <p:pic>
          <p:nvPicPr>
            <p:cNvPr id="102" name="Picture 10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7912" y="4781811"/>
              <a:ext cx="1935884" cy="948427"/>
            </a:xfrm>
            <a:prstGeom prst="rect">
              <a:avLst/>
            </a:prstGeom>
          </p:spPr>
        </p:pic>
        <p:sp>
          <p:nvSpPr>
            <p:cNvPr id="119" name="Rectangle 118"/>
            <p:cNvSpPr/>
            <p:nvPr/>
          </p:nvSpPr>
          <p:spPr>
            <a:xfrm>
              <a:off x="2997931" y="4924378"/>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latin typeface="Lucida Grande"/>
                </a:rPr>
                <a:t>No Other Options,</a:t>
              </a:r>
              <a:br>
                <a:rPr lang="en-US" sz="1200" b="1" dirty="0">
                  <a:solidFill>
                    <a:schemeClr val="bg1"/>
                  </a:solidFill>
                  <a:latin typeface="Lucida Grande"/>
                </a:rPr>
              </a:br>
              <a:r>
                <a:rPr lang="en-US" sz="1200" b="1" dirty="0">
                  <a:solidFill>
                    <a:schemeClr val="bg1"/>
                  </a:solidFill>
                  <a:latin typeface="Lucida Grande"/>
                </a:rPr>
                <a:t>FamilyWize Program </a:t>
              </a:r>
              <a:endParaRPr lang="en-US" sz="1200" b="1" dirty="0">
                <a:solidFill>
                  <a:schemeClr val="bg1"/>
                </a:solidFill>
                <a:effectLst/>
                <a:latin typeface="Lucida Grande"/>
              </a:endParaRPr>
            </a:p>
          </p:txBody>
        </p:sp>
      </p:grpSp>
      <p:grpSp>
        <p:nvGrpSpPr>
          <p:cNvPr id="7" name="Group 6"/>
          <p:cNvGrpSpPr/>
          <p:nvPr/>
        </p:nvGrpSpPr>
        <p:grpSpPr>
          <a:xfrm>
            <a:off x="4740712" y="4830210"/>
            <a:ext cx="1935884" cy="838343"/>
            <a:chOff x="4875622" y="4830210"/>
            <a:chExt cx="1935884" cy="838343"/>
          </a:xfrm>
        </p:grpSpPr>
        <p:pic>
          <p:nvPicPr>
            <p:cNvPr id="106" name="Picture 10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5622" y="4830210"/>
              <a:ext cx="1935884" cy="838343"/>
            </a:xfrm>
            <a:prstGeom prst="rect">
              <a:avLst/>
            </a:prstGeom>
          </p:spPr>
        </p:pic>
        <p:sp>
          <p:nvSpPr>
            <p:cNvPr id="120" name="Rectangle 119"/>
            <p:cNvSpPr/>
            <p:nvPr/>
          </p:nvSpPr>
          <p:spPr>
            <a:xfrm>
              <a:off x="5050018" y="4924378"/>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bg1"/>
                  </a:solidFill>
                  <a:effectLst/>
                  <a:latin typeface="Lucida Grande"/>
                </a:rPr>
                <a:t>Automated in EMR</a:t>
              </a:r>
            </a:p>
          </p:txBody>
        </p:sp>
      </p:grpSp>
      <p:grpSp>
        <p:nvGrpSpPr>
          <p:cNvPr id="2" name="Group 1"/>
          <p:cNvGrpSpPr/>
          <p:nvPr/>
        </p:nvGrpSpPr>
        <p:grpSpPr>
          <a:xfrm>
            <a:off x="2519171" y="2276810"/>
            <a:ext cx="1935884" cy="838343"/>
            <a:chOff x="2818971" y="2276810"/>
            <a:chExt cx="1935884" cy="838343"/>
          </a:xfrm>
        </p:grpSpPr>
        <p:pic>
          <p:nvPicPr>
            <p:cNvPr id="103" name="Picture 10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8971" y="2276810"/>
              <a:ext cx="1935884" cy="838343"/>
            </a:xfrm>
            <a:prstGeom prst="rect">
              <a:avLst/>
            </a:prstGeom>
          </p:spPr>
        </p:pic>
        <p:sp>
          <p:nvSpPr>
            <p:cNvPr id="113" name="Rectangle 112"/>
            <p:cNvSpPr/>
            <p:nvPr/>
          </p:nvSpPr>
          <p:spPr>
            <a:xfrm>
              <a:off x="3044516" y="2368175"/>
              <a:ext cx="1555845" cy="665021"/>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ucida Grande"/>
                </a:rPr>
                <a:t>Able to complete paperwork?</a:t>
              </a:r>
              <a:endParaRPr lang="en-US" sz="1400" b="1" dirty="0">
                <a:solidFill>
                  <a:schemeClr val="bg1"/>
                </a:solidFill>
                <a:effectLst/>
                <a:latin typeface="Lucida Grande"/>
              </a:endParaRPr>
            </a:p>
          </p:txBody>
        </p:sp>
      </p:grpSp>
      <p:sp>
        <p:nvSpPr>
          <p:cNvPr id="41" name="Title 5"/>
          <p:cNvSpPr>
            <a:spLocks noGrp="1"/>
          </p:cNvSpPr>
          <p:nvPr>
            <p:ph type="title"/>
          </p:nvPr>
        </p:nvSpPr>
        <p:spPr>
          <a:xfrm>
            <a:off x="516575" y="516550"/>
            <a:ext cx="8192710" cy="568510"/>
          </a:xfrm>
        </p:spPr>
        <p:txBody>
          <a:bodyPr/>
          <a:lstStyle/>
          <a:p>
            <a:r>
              <a:rPr lang="en-US" dirty="0"/>
              <a:t>Streamlining the Prescription Safety Net</a:t>
            </a:r>
          </a:p>
        </p:txBody>
      </p:sp>
    </p:spTree>
    <p:extLst>
      <p:ext uri="{BB962C8B-B14F-4D97-AF65-F5344CB8AC3E}">
        <p14:creationId xmlns:p14="http://schemas.microsoft.com/office/powerpoint/2010/main" val="228386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40858" y="1313924"/>
            <a:ext cx="7331555" cy="3074089"/>
          </a:xfrm>
        </p:spPr>
        <p:txBody>
          <a:bodyPr/>
          <a:lstStyle/>
          <a:p>
            <a:pPr marL="0" indent="0"/>
            <a:r>
              <a:rPr lang="en-US" sz="2400" dirty="0"/>
              <a:t>Helping millions of people nationwide</a:t>
            </a:r>
            <a:br>
              <a:rPr lang="en-US" sz="2400" dirty="0"/>
            </a:br>
            <a:endParaRPr lang="en-US" sz="2400" dirty="0"/>
          </a:p>
          <a:p>
            <a:pPr lvl="1">
              <a:buFont typeface="Arial" panose="020B0604020202020204" pitchFamily="34" charset="0"/>
              <a:buChar char="•"/>
            </a:pPr>
            <a:r>
              <a:rPr lang="en-US" dirty="0"/>
              <a:t>United Way partner </a:t>
            </a:r>
          </a:p>
          <a:p>
            <a:pPr lvl="1">
              <a:buFont typeface="Arial" panose="020B0604020202020204" pitchFamily="34" charset="0"/>
              <a:buChar char="•"/>
            </a:pPr>
            <a:r>
              <a:rPr lang="en-US" dirty="0"/>
              <a:t>More than 10 million patients served</a:t>
            </a:r>
          </a:p>
          <a:p>
            <a:pPr lvl="1">
              <a:buFont typeface="Arial" panose="020B0604020202020204" pitchFamily="34" charset="0"/>
              <a:buChar char="•"/>
            </a:pPr>
            <a:r>
              <a:rPr lang="en-US" dirty="0"/>
              <a:t>More than $1 billion saved for patients</a:t>
            </a:r>
          </a:p>
          <a:p>
            <a:pPr marL="0" indent="0"/>
            <a:endParaRPr lang="en-US" sz="700" dirty="0"/>
          </a:p>
          <a:p>
            <a:pPr marL="0" indent="0"/>
            <a:r>
              <a:rPr lang="en-US" sz="2400" dirty="0"/>
              <a:t>Innovation for healthcare organizations and patients </a:t>
            </a:r>
          </a:p>
          <a:p>
            <a:pPr marL="0" indent="0"/>
            <a:r>
              <a:rPr lang="en-US" sz="2400" dirty="0"/>
              <a:t/>
            </a:r>
            <a:br>
              <a:rPr lang="en-US" sz="2400" dirty="0"/>
            </a:br>
            <a:endParaRPr lang="en-US" sz="2400" dirty="0"/>
          </a:p>
        </p:txBody>
      </p:sp>
      <p:sp>
        <p:nvSpPr>
          <p:cNvPr id="5" name="Slide Number Placeholder 4"/>
          <p:cNvSpPr>
            <a:spLocks noGrp="1"/>
          </p:cNvSpPr>
          <p:nvPr>
            <p:ph type="sldNum" sz="quarter" idx="4"/>
          </p:nvPr>
        </p:nvSpPr>
        <p:spPr>
          <a:xfrm>
            <a:off x="-1413934" y="6321540"/>
            <a:ext cx="2133600" cy="365125"/>
          </a:xfrm>
        </p:spPr>
        <p:txBody>
          <a:bodyPr/>
          <a:lstStyle/>
          <a:p>
            <a:fld id="{8E59C060-DF20-6548-AD9A-E312EDAF0CBF}" type="slidenum">
              <a:rPr lang="en-US" smtClean="0"/>
              <a:pPr/>
              <a:t>12</a:t>
            </a:fld>
            <a:endParaRPr lang="en-US" dirty="0"/>
          </a:p>
        </p:txBody>
      </p:sp>
      <p:pic>
        <p:nvPicPr>
          <p:cNvPr id="1026" name="Picture 2" descr="Image result for united wa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25" y="1885586"/>
            <a:ext cx="1751075" cy="749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ext gen logo"/>
          <p:cNvPicPr>
            <a:picLocks noChangeAspect="1" noChangeArrowheads="1"/>
          </p:cNvPicPr>
          <p:nvPr/>
        </p:nvPicPr>
        <p:blipFill rotWithShape="1">
          <a:blip r:embed="rId4">
            <a:extLst>
              <a:ext uri="{28A0092B-C50C-407E-A947-70E740481C1C}">
                <a14:useLocalDpi xmlns:a14="http://schemas.microsoft.com/office/drawing/2010/main" val="0"/>
              </a:ext>
            </a:extLst>
          </a:blip>
          <a:srcRect t="26406" b="42656"/>
          <a:stretch/>
        </p:blipFill>
        <p:spPr bwMode="auto">
          <a:xfrm>
            <a:off x="304549" y="5405718"/>
            <a:ext cx="2552172" cy="4036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erne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3375" y="5334286"/>
            <a:ext cx="2101850" cy="5464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thenahealth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1880" y="5347356"/>
            <a:ext cx="3198875" cy="4404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9666" y="4180840"/>
            <a:ext cx="7667414" cy="1200329"/>
          </a:xfrm>
          <a:prstGeom prst="rect">
            <a:avLst/>
          </a:prstGeom>
          <a:noFill/>
        </p:spPr>
        <p:txBody>
          <a:bodyPr wrap="square" rtlCol="0">
            <a:spAutoFit/>
          </a:bodyPr>
          <a:lstStyle/>
          <a:p>
            <a:pPr lvl="1" indent="-285750">
              <a:buFont typeface="Arial" panose="020B0604020202020204" pitchFamily="34" charset="0"/>
              <a:buChar char="•"/>
            </a:pPr>
            <a:r>
              <a:rPr lang="en-US" b="1" dirty="0">
                <a:solidFill>
                  <a:schemeClr val="tx1">
                    <a:lumMod val="65000"/>
                    <a:lumOff val="35000"/>
                  </a:schemeClr>
                </a:solidFill>
                <a:latin typeface="Lucida Grande"/>
                <a:cs typeface="Lucida Grande"/>
              </a:rPr>
              <a:t>EMR integration </a:t>
            </a:r>
            <a:r>
              <a:rPr lang="en-US" dirty="0">
                <a:solidFill>
                  <a:schemeClr val="tx1">
                    <a:lumMod val="65000"/>
                    <a:lumOff val="35000"/>
                  </a:schemeClr>
                </a:solidFill>
                <a:latin typeface="Lucida Grande"/>
                <a:cs typeface="Lucida Grande"/>
              </a:rPr>
              <a:t>allows </a:t>
            </a:r>
            <a:r>
              <a:rPr lang="en-US" dirty="0" err="1">
                <a:solidFill>
                  <a:schemeClr val="tx1">
                    <a:lumMod val="65000"/>
                    <a:lumOff val="35000"/>
                  </a:schemeClr>
                </a:solidFill>
                <a:latin typeface="Lucida Grande"/>
                <a:cs typeface="Lucida Grande"/>
              </a:rPr>
              <a:t>FamilyWize</a:t>
            </a:r>
            <a:r>
              <a:rPr lang="en-US" dirty="0">
                <a:solidFill>
                  <a:schemeClr val="tx1">
                    <a:lumMod val="65000"/>
                    <a:lumOff val="35000"/>
                  </a:schemeClr>
                </a:solidFill>
                <a:latin typeface="Lucida Grande"/>
                <a:cs typeface="Lucida Grande"/>
              </a:rPr>
              <a:t> information to be transmitted automatically to any pharmacy</a:t>
            </a:r>
          </a:p>
          <a:p>
            <a:pPr lvl="1" indent="-285750">
              <a:buFont typeface="Arial" panose="020B0604020202020204" pitchFamily="34" charset="0"/>
              <a:buChar char="•"/>
            </a:pPr>
            <a:r>
              <a:rPr lang="en-US" b="1" dirty="0">
                <a:solidFill>
                  <a:schemeClr val="tx1">
                    <a:lumMod val="65000"/>
                    <a:lumOff val="35000"/>
                  </a:schemeClr>
                </a:solidFill>
                <a:latin typeface="Lucida Grande"/>
                <a:cs typeface="Lucida Grande"/>
              </a:rPr>
              <a:t>Mobile app </a:t>
            </a:r>
            <a:r>
              <a:rPr lang="en-US" dirty="0">
                <a:solidFill>
                  <a:schemeClr val="tx1">
                    <a:lumMod val="65000"/>
                    <a:lumOff val="35000"/>
                  </a:schemeClr>
                </a:solidFill>
                <a:latin typeface="Lucida Grande"/>
                <a:cs typeface="Lucida Grande"/>
              </a:rPr>
              <a:t>provides price lookup tool for patients</a:t>
            </a:r>
          </a:p>
          <a:p>
            <a:endParaRPr lang="en-US" dirty="0"/>
          </a:p>
        </p:txBody>
      </p:sp>
      <p:sp>
        <p:nvSpPr>
          <p:cNvPr id="11" name="Title 5"/>
          <p:cNvSpPr txBox="1">
            <a:spLocks/>
          </p:cNvSpPr>
          <p:nvPr/>
        </p:nvSpPr>
        <p:spPr>
          <a:xfrm>
            <a:off x="516575" y="516550"/>
            <a:ext cx="8192710" cy="568510"/>
          </a:xfrm>
          <a:prstGeom prst="rect">
            <a:avLst/>
          </a:prstGeom>
        </p:spPr>
        <p:txBody>
          <a:bodyPr/>
          <a:lstStyle>
            <a:lvl1pPr algn="l" defTabSz="457200" rtl="0" eaLnBrk="1" latinLnBrk="0" hangingPunct="1">
              <a:spcBef>
                <a:spcPct val="0"/>
              </a:spcBef>
              <a:buNone/>
              <a:defRPr sz="3200" kern="1200">
                <a:solidFill>
                  <a:srgbClr val="FF6600"/>
                </a:solidFill>
                <a:latin typeface="Lucida Grande"/>
                <a:ea typeface="+mj-ea"/>
                <a:cs typeface="Lucida Grande"/>
              </a:defRPr>
            </a:lvl1pPr>
          </a:lstStyle>
          <a:p>
            <a:r>
              <a:rPr lang="en-US" dirty="0"/>
              <a:t>Who is FamilyWize?</a:t>
            </a:r>
          </a:p>
        </p:txBody>
      </p:sp>
    </p:spTree>
    <p:extLst>
      <p:ext uri="{BB962C8B-B14F-4D97-AF65-F5344CB8AC3E}">
        <p14:creationId xmlns:p14="http://schemas.microsoft.com/office/powerpoint/2010/main" val="35077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1202" y="1049935"/>
            <a:ext cx="5592866" cy="361831"/>
          </a:xfrm>
        </p:spPr>
        <p:txBody>
          <a:bodyPr/>
          <a:lstStyle/>
          <a:p>
            <a:pPr algn="ctr"/>
            <a:r>
              <a:rPr lang="en-US" sz="1800" b="1" dirty="0"/>
              <a:t>Program is completely automated.</a:t>
            </a:r>
          </a:p>
        </p:txBody>
      </p:sp>
      <p:sp>
        <p:nvSpPr>
          <p:cNvPr id="4" name="Slide Number Placeholder 3"/>
          <p:cNvSpPr>
            <a:spLocks noGrp="1"/>
          </p:cNvSpPr>
          <p:nvPr>
            <p:ph type="sldNum" sz="quarter" idx="4"/>
          </p:nvPr>
        </p:nvSpPr>
        <p:spPr>
          <a:xfrm>
            <a:off x="-1447802" y="6352757"/>
            <a:ext cx="2133600" cy="365125"/>
          </a:xfrm>
        </p:spPr>
        <p:txBody>
          <a:bodyPr/>
          <a:lstStyle/>
          <a:p>
            <a:fld id="{8E59C060-DF20-6548-AD9A-E312EDAF0CBF}" type="slidenum">
              <a:rPr lang="en-US" smtClean="0"/>
              <a:pPr/>
              <a:t>13</a:t>
            </a:fld>
            <a:endParaRPr lang="en-US" dirty="0"/>
          </a:p>
        </p:txBody>
      </p:sp>
      <p:sp>
        <p:nvSpPr>
          <p:cNvPr id="12" name="Content Placeholder 2"/>
          <p:cNvSpPr txBox="1">
            <a:spLocks/>
          </p:cNvSpPr>
          <p:nvPr/>
        </p:nvSpPr>
        <p:spPr>
          <a:xfrm>
            <a:off x="285750" y="4869184"/>
            <a:ext cx="8829674" cy="914394"/>
          </a:xfrm>
          <a:prstGeom prst="rect">
            <a:avLst/>
          </a:prstGeom>
        </p:spPr>
        <p:txBody>
          <a:bodyPr/>
          <a:lstStyle>
            <a:lvl1pPr marL="342900" indent="-342900" algn="l" defTabSz="457200" rtl="0" eaLnBrk="1" latinLnBrk="0" hangingPunct="1">
              <a:spcBef>
                <a:spcPct val="20000"/>
              </a:spcBef>
              <a:buFont typeface="Arial"/>
              <a:buNone/>
              <a:defRPr sz="2000" kern="1200">
                <a:solidFill>
                  <a:srgbClr val="0096D6"/>
                </a:solidFill>
                <a:latin typeface="Lucida Grande"/>
                <a:ea typeface="+mn-ea"/>
                <a:cs typeface="Lucida Grande"/>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Lucida Grande"/>
                <a:ea typeface="+mn-ea"/>
                <a:cs typeface="Lucida Grande"/>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Lucida Grande"/>
                <a:ea typeface="+mn-ea"/>
                <a:cs typeface="Lucida Grande"/>
              </a:defRPr>
            </a:lvl3pPr>
            <a:lvl4pPr marL="1600200" indent="-228600" algn="l" defTabSz="457200" rtl="0" eaLnBrk="1" latinLnBrk="0" hangingPunct="1">
              <a:spcBef>
                <a:spcPct val="20000"/>
              </a:spcBef>
              <a:buFont typeface="Arial"/>
              <a:buChar char="–"/>
              <a:defRPr sz="1400" kern="1200">
                <a:solidFill>
                  <a:schemeClr val="tx1">
                    <a:lumMod val="65000"/>
                    <a:lumOff val="35000"/>
                  </a:schemeClr>
                </a:solidFill>
                <a:latin typeface="Lucida Grande"/>
                <a:ea typeface="+mn-ea"/>
                <a:cs typeface="Lucida Grande"/>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Lucida Grande"/>
                <a:ea typeface="+mn-ea"/>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dirty="0"/>
              <a:t>Paper-based </a:t>
            </a:r>
            <a:r>
              <a:rPr lang="en-US" dirty="0">
                <a:sym typeface="Wingdings" panose="05000000000000000000" pitchFamily="2" charset="2"/>
              </a:rPr>
              <a:t> electronic system </a:t>
            </a:r>
            <a:endParaRPr lang="en-US" dirty="0"/>
          </a:p>
          <a:p>
            <a:pPr lvl="1">
              <a:buFont typeface="Arial" panose="020B0604020202020204" pitchFamily="34" charset="0"/>
              <a:buChar char="•"/>
            </a:pPr>
            <a:r>
              <a:rPr lang="en-US" dirty="0"/>
              <a:t>Assures patients are getting the lowest price </a:t>
            </a:r>
          </a:p>
          <a:p>
            <a:pPr lvl="1">
              <a:buFont typeface="Arial" panose="020B0604020202020204" pitchFamily="34" charset="0"/>
              <a:buChar char="•"/>
            </a:pPr>
            <a:r>
              <a:rPr lang="en-US" dirty="0"/>
              <a:t>Moving with industry to electronic platform provides significant benefits to all parties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5594"/>
            <a:ext cx="9144000" cy="3201004"/>
          </a:xfrm>
          <a:prstGeom prst="rect">
            <a:avLst/>
          </a:prstGeom>
        </p:spPr>
      </p:pic>
      <p:sp>
        <p:nvSpPr>
          <p:cNvPr id="8" name="Title 5"/>
          <p:cNvSpPr txBox="1">
            <a:spLocks/>
          </p:cNvSpPr>
          <p:nvPr/>
        </p:nvSpPr>
        <p:spPr>
          <a:xfrm>
            <a:off x="516575" y="516550"/>
            <a:ext cx="8192710" cy="568510"/>
          </a:xfrm>
          <a:prstGeom prst="rect">
            <a:avLst/>
          </a:prstGeom>
        </p:spPr>
        <p:txBody>
          <a:bodyPr/>
          <a:lstStyle>
            <a:lvl1pPr algn="l" defTabSz="457200" rtl="0" eaLnBrk="1" latinLnBrk="0" hangingPunct="1">
              <a:spcBef>
                <a:spcPct val="0"/>
              </a:spcBef>
              <a:buNone/>
              <a:defRPr sz="3200" kern="1200">
                <a:solidFill>
                  <a:srgbClr val="FF6600"/>
                </a:solidFill>
                <a:latin typeface="Lucida Grande"/>
                <a:ea typeface="+mj-ea"/>
                <a:cs typeface="Lucida Grande"/>
              </a:defRPr>
            </a:lvl1pPr>
          </a:lstStyle>
          <a:p>
            <a:r>
              <a:rPr lang="en-US" dirty="0"/>
              <a:t>How Automation Helps</a:t>
            </a:r>
          </a:p>
        </p:txBody>
      </p:sp>
    </p:spTree>
    <p:extLst>
      <p:ext uri="{BB962C8B-B14F-4D97-AF65-F5344CB8AC3E}">
        <p14:creationId xmlns:p14="http://schemas.microsoft.com/office/powerpoint/2010/main" val="1807623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364489" y="6318484"/>
            <a:ext cx="2133600" cy="365125"/>
          </a:xfrm>
        </p:spPr>
        <p:txBody>
          <a:bodyPr/>
          <a:lstStyle/>
          <a:p>
            <a:fld id="{8E59C060-DF20-6548-AD9A-E312EDAF0CBF}" type="slidenum">
              <a:rPr lang="en-US" smtClean="0"/>
              <a:pPr/>
              <a:t>14</a:t>
            </a:fld>
            <a:endParaRPr lang="en-US" dirty="0"/>
          </a:p>
        </p:txBody>
      </p:sp>
      <p:sp>
        <p:nvSpPr>
          <p:cNvPr id="7" name="Title 5"/>
          <p:cNvSpPr txBox="1">
            <a:spLocks/>
          </p:cNvSpPr>
          <p:nvPr/>
        </p:nvSpPr>
        <p:spPr>
          <a:xfrm>
            <a:off x="563323" y="515799"/>
            <a:ext cx="8180627" cy="568510"/>
          </a:xfrm>
          <a:prstGeom prst="rect">
            <a:avLst/>
          </a:prstGeom>
        </p:spPr>
        <p:txBody>
          <a:bodyPr/>
          <a:lstStyle>
            <a:lvl1pPr algn="l" defTabSz="457200" rtl="0" eaLnBrk="1" latinLnBrk="0" hangingPunct="1">
              <a:spcBef>
                <a:spcPct val="0"/>
              </a:spcBef>
              <a:buNone/>
              <a:defRPr sz="3200" kern="1200">
                <a:solidFill>
                  <a:srgbClr val="FF6600"/>
                </a:solidFill>
                <a:latin typeface="Lucida Grande"/>
                <a:ea typeface="+mj-ea"/>
                <a:cs typeface="Lucida Grande"/>
              </a:defRPr>
            </a:lvl1pPr>
          </a:lstStyle>
          <a:p>
            <a:r>
              <a:rPr lang="en-US" dirty="0"/>
              <a:t>Over </a:t>
            </a:r>
            <a:r>
              <a:rPr lang="en-US" dirty="0">
                <a:solidFill>
                  <a:srgbClr val="FF0000"/>
                </a:solidFill>
              </a:rPr>
              <a:t>1</a:t>
            </a:r>
            <a:r>
              <a:rPr lang="en-US" dirty="0"/>
              <a:t> </a:t>
            </a:r>
            <a:r>
              <a:rPr lang="en-US" b="1" dirty="0">
                <a:solidFill>
                  <a:srgbClr val="FF0000"/>
                </a:solidFill>
              </a:rPr>
              <a:t>MILLION DOLLARS </a:t>
            </a:r>
            <a:r>
              <a:rPr lang="en-US" dirty="0"/>
              <a:t>saved</a:t>
            </a:r>
            <a:r>
              <a:rPr lang="en-US" dirty="0">
                <a:solidFill>
                  <a:srgbClr val="F4A928"/>
                </a:solidFill>
              </a:rPr>
              <a:t>!</a:t>
            </a:r>
          </a:p>
        </p:txBody>
      </p:sp>
      <p:graphicFrame>
        <p:nvGraphicFramePr>
          <p:cNvPr id="6" name="Table 5"/>
          <p:cNvGraphicFramePr>
            <a:graphicFrameLocks noGrp="1"/>
          </p:cNvGraphicFramePr>
          <p:nvPr>
            <p:extLst>
              <p:ext uri="{D42A27DB-BD31-4B8C-83A1-F6EECF244321}">
                <p14:modId xmlns:p14="http://schemas.microsoft.com/office/powerpoint/2010/main" val="2416666816"/>
              </p:ext>
            </p:extLst>
          </p:nvPr>
        </p:nvGraphicFramePr>
        <p:xfrm>
          <a:off x="1524000" y="1854207"/>
          <a:ext cx="6362700" cy="3660775"/>
        </p:xfrm>
        <a:graphic>
          <a:graphicData uri="http://schemas.openxmlformats.org/drawingml/2006/table">
            <a:tbl>
              <a:tblPr firstRow="1" bandRow="1">
                <a:tableStyleId>{5C22544A-7EE6-4342-B048-85BDC9FD1C3A}</a:tableStyleId>
              </a:tblPr>
              <a:tblGrid>
                <a:gridCol w="3181350">
                  <a:extLst>
                    <a:ext uri="{9D8B030D-6E8A-4147-A177-3AD203B41FA5}">
                      <a16:colId xmlns:a16="http://schemas.microsoft.com/office/drawing/2014/main" xmlns="" val="20000"/>
                    </a:ext>
                  </a:extLst>
                </a:gridCol>
                <a:gridCol w="3181350">
                  <a:extLst>
                    <a:ext uri="{9D8B030D-6E8A-4147-A177-3AD203B41FA5}">
                      <a16:colId xmlns:a16="http://schemas.microsoft.com/office/drawing/2014/main" xmlns="" val="20001"/>
                    </a:ext>
                  </a:extLst>
                </a:gridCol>
              </a:tblGrid>
              <a:tr h="732155">
                <a:tc>
                  <a:txBody>
                    <a:bodyPr/>
                    <a:lstStyle/>
                    <a:p>
                      <a:pPr algn="ctr"/>
                      <a:endParaRPr lang="en-US" dirty="0">
                        <a:latin typeface="Lucida Grande"/>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dirty="0">
                          <a:latin typeface="Lucida Grande"/>
                        </a:rPr>
                        <a:t>Program to Date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32155">
                <a:tc>
                  <a:txBody>
                    <a:bodyPr/>
                    <a:lstStyle/>
                    <a:p>
                      <a:pPr algn="ctr"/>
                      <a:r>
                        <a:rPr lang="en-US" dirty="0">
                          <a:latin typeface="Lucida Grande"/>
                        </a:rPr>
                        <a:t>Number of Patients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a:latin typeface="Lucida Grande"/>
                        </a:rPr>
                        <a:t>33,120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32155">
                <a:tc>
                  <a:txBody>
                    <a:bodyPr/>
                    <a:lstStyle/>
                    <a:p>
                      <a:pPr algn="ctr"/>
                      <a:r>
                        <a:rPr lang="en-US" dirty="0">
                          <a:latin typeface="Lucida Grande"/>
                        </a:rPr>
                        <a:t>Number of Scripts</a:t>
                      </a:r>
                      <a:r>
                        <a:rPr lang="en-US" baseline="0" dirty="0">
                          <a:latin typeface="Lucida Grande"/>
                        </a:rPr>
                        <a:t> Filled</a:t>
                      </a:r>
                      <a:endParaRPr lang="en-US" dirty="0">
                        <a:latin typeface="Lucida Grande"/>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latin typeface="Lucida Grande"/>
                        </a:rPr>
                        <a:t>41,528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32155">
                <a:tc>
                  <a:txBody>
                    <a:bodyPr/>
                    <a:lstStyle/>
                    <a:p>
                      <a:pPr algn="ctr"/>
                      <a:r>
                        <a:rPr lang="en-US" b="1" dirty="0">
                          <a:solidFill>
                            <a:srgbClr val="FF0000"/>
                          </a:solidFill>
                          <a:latin typeface="Lucida Grande"/>
                        </a:rPr>
                        <a:t>Trinity</a:t>
                      </a:r>
                      <a:r>
                        <a:rPr lang="en-US" b="1" baseline="0" dirty="0">
                          <a:solidFill>
                            <a:srgbClr val="FF0000"/>
                          </a:solidFill>
                          <a:latin typeface="Lucida Grande"/>
                        </a:rPr>
                        <a:t> Patient Savings</a:t>
                      </a:r>
                      <a:endParaRPr lang="en-US" b="1" dirty="0">
                        <a:solidFill>
                          <a:srgbClr val="FF0000"/>
                        </a:solidFill>
                        <a:latin typeface="Lucida Grande"/>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a:solidFill>
                            <a:srgbClr val="FF0000"/>
                          </a:solidFill>
                          <a:latin typeface="Lucida Grande"/>
                        </a:rPr>
                        <a:t>$1,294,192</a:t>
                      </a:r>
                      <a:endParaRPr lang="en-US" b="1" dirty="0">
                        <a:latin typeface="Lucida Grande"/>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32155">
                <a:tc>
                  <a:txBody>
                    <a:bodyPr/>
                    <a:lstStyle/>
                    <a:p>
                      <a:pPr algn="ctr"/>
                      <a:r>
                        <a:rPr lang="en-US" dirty="0">
                          <a:latin typeface="Lucida Grande"/>
                        </a:rPr>
                        <a:t>% Savings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latin typeface="Lucida Grande"/>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6248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033F6-BB64-4EBD-ACD0-37E3606FB2B8}"/>
              </a:ext>
            </a:extLst>
          </p:cNvPr>
          <p:cNvSpPr>
            <a:spLocks noGrp="1"/>
          </p:cNvSpPr>
          <p:nvPr>
            <p:ph type="title"/>
          </p:nvPr>
        </p:nvSpPr>
        <p:spPr/>
        <p:txBody>
          <a:bodyPr/>
          <a:lstStyle/>
          <a:p>
            <a:r>
              <a:rPr lang="en-US" dirty="0"/>
              <a:t>Automation is Key</a:t>
            </a:r>
          </a:p>
        </p:txBody>
      </p:sp>
      <p:sp>
        <p:nvSpPr>
          <p:cNvPr id="3" name="Content Placeholder 2">
            <a:extLst>
              <a:ext uri="{FF2B5EF4-FFF2-40B4-BE49-F238E27FC236}">
                <a16:creationId xmlns:a16="http://schemas.microsoft.com/office/drawing/2014/main" xmlns="" id="{510D7D07-4791-49F7-B18D-94D72053A435}"/>
              </a:ext>
            </a:extLst>
          </p:cNvPr>
          <p:cNvSpPr>
            <a:spLocks noGrp="1"/>
          </p:cNvSpPr>
          <p:nvPr>
            <p:ph idx="1"/>
          </p:nvPr>
        </p:nvSpPr>
        <p:spPr>
          <a:xfrm>
            <a:off x="457200" y="1417638"/>
            <a:ext cx="8229600" cy="3023171"/>
          </a:xfrm>
        </p:spPr>
        <p:txBody>
          <a:bodyPr/>
          <a:lstStyle/>
          <a:p>
            <a:pPr>
              <a:buFont typeface="Arial" panose="020B0604020202020204" pitchFamily="34" charset="0"/>
              <a:buChar char="•"/>
            </a:pPr>
            <a:r>
              <a:rPr lang="en-US" b="1" dirty="0">
                <a:solidFill>
                  <a:srgbClr val="0070C0"/>
                </a:solidFill>
              </a:rPr>
              <a:t>Prescribers and patients benefit</a:t>
            </a:r>
            <a:r>
              <a:rPr lang="en-US" b="1" dirty="0">
                <a:solidFill>
                  <a:schemeClr val="tx1"/>
                </a:solidFill>
              </a:rPr>
              <a:t> </a:t>
            </a:r>
            <a:r>
              <a:rPr lang="en-US" dirty="0">
                <a:solidFill>
                  <a:schemeClr val="tx1"/>
                </a:solidFill>
              </a:rPr>
              <a:t>from automated prescription assistance programs</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b="1" dirty="0">
                <a:solidFill>
                  <a:srgbClr val="0070C0"/>
                </a:solidFill>
              </a:rPr>
              <a:t>One source for all programs </a:t>
            </a:r>
            <a:r>
              <a:rPr lang="en-US" dirty="0">
                <a:solidFill>
                  <a:schemeClr val="tx1"/>
                </a:solidFill>
              </a:rPr>
              <a:t>allows easy access to pricing options within the hospital/practice workflows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Patients receive program materials via </a:t>
            </a:r>
            <a:r>
              <a:rPr lang="en-US" b="1" dirty="0">
                <a:solidFill>
                  <a:srgbClr val="0070C0"/>
                </a:solidFill>
              </a:rPr>
              <a:t>multiple delivery systems </a:t>
            </a:r>
            <a:r>
              <a:rPr lang="en-US" dirty="0">
                <a:solidFill>
                  <a:schemeClr val="tx1"/>
                </a:solidFill>
              </a:rPr>
              <a:t>- print, email via patient portal and text </a:t>
            </a:r>
          </a:p>
        </p:txBody>
      </p:sp>
      <p:sp>
        <p:nvSpPr>
          <p:cNvPr id="4" name="Slide Number Placeholder 3">
            <a:extLst>
              <a:ext uri="{FF2B5EF4-FFF2-40B4-BE49-F238E27FC236}">
                <a16:creationId xmlns:a16="http://schemas.microsoft.com/office/drawing/2014/main" xmlns="" id="{76DA4556-273E-4E68-B965-2C358E4C7594}"/>
              </a:ext>
            </a:extLst>
          </p:cNvPr>
          <p:cNvSpPr>
            <a:spLocks noGrp="1"/>
          </p:cNvSpPr>
          <p:nvPr>
            <p:ph type="sldNum" sz="quarter" idx="4"/>
          </p:nvPr>
        </p:nvSpPr>
        <p:spPr/>
        <p:txBody>
          <a:bodyPr/>
          <a:lstStyle/>
          <a:p>
            <a:fld id="{8E59C060-DF20-6548-AD9A-E312EDAF0CBF}" type="slidenum">
              <a:rPr lang="en-US" smtClean="0"/>
              <a:pPr/>
              <a:t>15</a:t>
            </a:fld>
            <a:endParaRPr lang="en-US" dirty="0"/>
          </a:p>
        </p:txBody>
      </p:sp>
      <p:pic>
        <p:nvPicPr>
          <p:cNvPr id="11" name="Picture 10" descr="Pedagoo | Pedagoo.or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902" y="4169472"/>
            <a:ext cx="2347166" cy="1592720"/>
          </a:xfrm>
          <a:prstGeom prst="rect">
            <a:avLst/>
          </a:prstGeom>
        </p:spPr>
      </p:pic>
    </p:spTree>
    <p:extLst>
      <p:ext uri="{BB962C8B-B14F-4D97-AF65-F5344CB8AC3E}">
        <p14:creationId xmlns:p14="http://schemas.microsoft.com/office/powerpoint/2010/main" val="427115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060A0C-0F80-42B9-95FB-A2DC3F851224}"/>
              </a:ext>
            </a:extLst>
          </p:cNvPr>
          <p:cNvSpPr>
            <a:spLocks noGrp="1"/>
          </p:cNvSpPr>
          <p:nvPr>
            <p:ph type="title"/>
          </p:nvPr>
        </p:nvSpPr>
        <p:spPr/>
        <p:txBody>
          <a:bodyPr/>
          <a:lstStyle/>
          <a:p>
            <a:r>
              <a:rPr lang="en-US" dirty="0"/>
              <a:t>Automation has Successfully Transformed the Use of the Savings Card</a:t>
            </a:r>
          </a:p>
        </p:txBody>
      </p:sp>
      <p:sp>
        <p:nvSpPr>
          <p:cNvPr id="3" name="Content Placeholder 2">
            <a:extLst>
              <a:ext uri="{FF2B5EF4-FFF2-40B4-BE49-F238E27FC236}">
                <a16:creationId xmlns:a16="http://schemas.microsoft.com/office/drawing/2014/main" xmlns="" id="{418363AA-EF86-4E5F-9817-09364CDA6397}"/>
              </a:ext>
            </a:extLst>
          </p:cNvPr>
          <p:cNvSpPr>
            <a:spLocks noGrp="1"/>
          </p:cNvSpPr>
          <p:nvPr>
            <p:ph idx="1"/>
          </p:nvPr>
        </p:nvSpPr>
        <p:spPr/>
        <p:txBody>
          <a:bodyPr/>
          <a:lstStyle/>
          <a:p>
            <a:endParaRPr lang="en-US" sz="2400" dirty="0"/>
          </a:p>
          <a:p>
            <a:r>
              <a:rPr lang="en-US" sz="2400" dirty="0"/>
              <a:t>What’s Next ? </a:t>
            </a:r>
          </a:p>
          <a:p>
            <a:endParaRPr lang="en-US" sz="2400" dirty="0"/>
          </a:p>
          <a:p>
            <a:pPr>
              <a:buFont typeface="Arial" panose="020B0604020202020204" pitchFamily="34" charset="0"/>
              <a:buChar char="•"/>
            </a:pPr>
            <a:r>
              <a:rPr lang="en-US" b="1" dirty="0">
                <a:solidFill>
                  <a:srgbClr val="008AC4"/>
                </a:solidFill>
              </a:rPr>
              <a:t>Pricing transparency </a:t>
            </a:r>
            <a:r>
              <a:rPr lang="en-US" dirty="0">
                <a:solidFill>
                  <a:schemeClr val="tx1"/>
                </a:solidFill>
              </a:rPr>
              <a:t>at the point of prescribing empowers patients to price shop for their prescriptions with no additional steps</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r>
              <a:rPr lang="en-US" dirty="0">
                <a:solidFill>
                  <a:schemeClr val="tx1"/>
                </a:solidFill>
              </a:rPr>
              <a:t>Automation of co-pay and manufacturers coupons that</a:t>
            </a:r>
            <a:r>
              <a:rPr lang="en-US" b="1" dirty="0">
                <a:solidFill>
                  <a:schemeClr val="tx1"/>
                </a:solidFill>
              </a:rPr>
              <a:t> </a:t>
            </a:r>
            <a:r>
              <a:rPr lang="en-US" b="1" dirty="0">
                <a:solidFill>
                  <a:srgbClr val="008AC4"/>
                </a:solidFill>
              </a:rPr>
              <a:t>include </a:t>
            </a:r>
            <a:r>
              <a:rPr lang="en-US" b="1" i="1" dirty="0">
                <a:solidFill>
                  <a:srgbClr val="008AC4"/>
                </a:solidFill>
              </a:rPr>
              <a:t>all programs </a:t>
            </a:r>
            <a:r>
              <a:rPr lang="en-US" b="1" dirty="0">
                <a:solidFill>
                  <a:srgbClr val="008AC4"/>
                </a:solidFill>
              </a:rPr>
              <a:t>available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Automation of PAP program availability with current application forms </a:t>
            </a:r>
          </a:p>
        </p:txBody>
      </p:sp>
      <p:sp>
        <p:nvSpPr>
          <p:cNvPr id="4" name="Slide Number Placeholder 3">
            <a:extLst>
              <a:ext uri="{FF2B5EF4-FFF2-40B4-BE49-F238E27FC236}">
                <a16:creationId xmlns:a16="http://schemas.microsoft.com/office/drawing/2014/main" xmlns="" id="{FA6619FB-EE35-4E27-9670-3E0974EDF964}"/>
              </a:ext>
            </a:extLst>
          </p:cNvPr>
          <p:cNvSpPr>
            <a:spLocks noGrp="1"/>
          </p:cNvSpPr>
          <p:nvPr>
            <p:ph type="sldNum" sz="quarter" idx="4"/>
          </p:nvPr>
        </p:nvSpPr>
        <p:spPr/>
        <p:txBody>
          <a:bodyPr/>
          <a:lstStyle/>
          <a:p>
            <a:fld id="{8E59C060-DF20-6548-AD9A-E312EDAF0CBF}" type="slidenum">
              <a:rPr lang="en-US" smtClean="0"/>
              <a:pPr/>
              <a:t>16</a:t>
            </a:fld>
            <a:endParaRPr lang="en-US" dirty="0"/>
          </a:p>
        </p:txBody>
      </p:sp>
    </p:spTree>
    <p:extLst>
      <p:ext uri="{BB962C8B-B14F-4D97-AF65-F5344CB8AC3E}">
        <p14:creationId xmlns:p14="http://schemas.microsoft.com/office/powerpoint/2010/main" val="424202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49CDE-0252-4C72-8762-50CD962FB579}"/>
              </a:ext>
            </a:extLst>
          </p:cNvPr>
          <p:cNvSpPr>
            <a:spLocks noGrp="1"/>
          </p:cNvSpPr>
          <p:nvPr>
            <p:ph type="title"/>
          </p:nvPr>
        </p:nvSpPr>
        <p:spPr/>
        <p:txBody>
          <a:bodyPr/>
          <a:lstStyle/>
          <a:p>
            <a:r>
              <a:rPr lang="en-US" dirty="0"/>
              <a:t>How Can a Health System Achieve Complete Automation of the Prescription Safety Net?</a:t>
            </a:r>
            <a:br>
              <a:rPr lang="en-US" dirty="0"/>
            </a:br>
            <a:r>
              <a:rPr lang="en-US" dirty="0"/>
              <a:t/>
            </a:r>
            <a:br>
              <a:rPr lang="en-US" dirty="0"/>
            </a:br>
            <a:r>
              <a:rPr lang="en-US" dirty="0"/>
              <a:t/>
            </a:r>
            <a:br>
              <a:rPr lang="en-US" dirty="0"/>
            </a:br>
            <a:r>
              <a:rPr lang="en-US" dirty="0"/>
              <a:t>  </a:t>
            </a:r>
          </a:p>
        </p:txBody>
      </p:sp>
      <p:sp>
        <p:nvSpPr>
          <p:cNvPr id="3" name="Content Placeholder 2">
            <a:extLst>
              <a:ext uri="{FF2B5EF4-FFF2-40B4-BE49-F238E27FC236}">
                <a16:creationId xmlns:a16="http://schemas.microsoft.com/office/drawing/2014/main" xmlns="" id="{13D3B439-D2C3-4349-B7B1-2B60B75846EF}"/>
              </a:ext>
            </a:extLst>
          </p:cNvPr>
          <p:cNvSpPr>
            <a:spLocks noGrp="1"/>
          </p:cNvSpPr>
          <p:nvPr>
            <p:ph idx="1"/>
          </p:nvPr>
        </p:nvSpPr>
        <p:spPr/>
        <p:txBody>
          <a:bodyPr/>
          <a:lstStyle/>
          <a:p>
            <a:endParaRPr lang="en-US" dirty="0"/>
          </a:p>
          <a:p>
            <a:endParaRPr lang="en-US" sz="2400" dirty="0"/>
          </a:p>
          <a:p>
            <a:r>
              <a:rPr lang="en-US" sz="2400" dirty="0"/>
              <a:t>The One Source Portal</a:t>
            </a:r>
          </a:p>
          <a:p>
            <a:endParaRPr lang="en-US" sz="2400" dirty="0"/>
          </a:p>
          <a:p>
            <a:pPr>
              <a:buFont typeface="Arial" panose="020B0604020202020204" pitchFamily="34" charset="0"/>
              <a:buChar char="•"/>
            </a:pPr>
            <a:r>
              <a:rPr lang="en-US" dirty="0">
                <a:solidFill>
                  <a:schemeClr val="tx1"/>
                </a:solidFill>
              </a:rPr>
              <a:t>FamilyWize has partnered with Trinity Health and manufacturers to deliver an easy to use solution that includes </a:t>
            </a:r>
            <a:r>
              <a:rPr lang="en-US" i="1" dirty="0">
                <a:solidFill>
                  <a:schemeClr val="tx1"/>
                </a:solidFill>
              </a:rPr>
              <a:t>all </a:t>
            </a:r>
            <a:r>
              <a:rPr lang="en-US" dirty="0">
                <a:solidFill>
                  <a:schemeClr val="tx1"/>
                </a:solidFill>
              </a:rPr>
              <a:t>programs that are available to your patients </a:t>
            </a:r>
          </a:p>
          <a:p>
            <a:endParaRPr lang="en-US" sz="2400" dirty="0"/>
          </a:p>
        </p:txBody>
      </p:sp>
      <p:sp>
        <p:nvSpPr>
          <p:cNvPr id="4" name="Slide Number Placeholder 3">
            <a:extLst>
              <a:ext uri="{FF2B5EF4-FFF2-40B4-BE49-F238E27FC236}">
                <a16:creationId xmlns:a16="http://schemas.microsoft.com/office/drawing/2014/main" xmlns="" id="{FEFCDE0F-BC39-45A2-A55C-0F8BFBFD6529}"/>
              </a:ext>
            </a:extLst>
          </p:cNvPr>
          <p:cNvSpPr>
            <a:spLocks noGrp="1"/>
          </p:cNvSpPr>
          <p:nvPr>
            <p:ph type="sldNum" sz="quarter" idx="4"/>
          </p:nvPr>
        </p:nvSpPr>
        <p:spPr/>
        <p:txBody>
          <a:bodyPr/>
          <a:lstStyle/>
          <a:p>
            <a:fld id="{8E59C060-DF20-6548-AD9A-E312EDAF0CBF}" type="slidenum">
              <a:rPr lang="en-US" smtClean="0"/>
              <a:pPr/>
              <a:t>17</a:t>
            </a:fld>
            <a:endParaRPr lang="en-US" dirty="0"/>
          </a:p>
        </p:txBody>
      </p:sp>
      <p:sp>
        <p:nvSpPr>
          <p:cNvPr id="5" name="Rectangle 4">
            <a:extLst>
              <a:ext uri="{FF2B5EF4-FFF2-40B4-BE49-F238E27FC236}">
                <a16:creationId xmlns:a16="http://schemas.microsoft.com/office/drawing/2014/main" xmlns="" id="{71F5C96A-CFE6-483D-95A3-061DD5DA645C}"/>
              </a:ext>
            </a:extLst>
          </p:cNvPr>
          <p:cNvSpPr/>
          <p:nvPr/>
        </p:nvSpPr>
        <p:spPr>
          <a:xfrm>
            <a:off x="2570480" y="4632960"/>
            <a:ext cx="4104640" cy="1264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174081A8-4B7A-4FE3-89DD-C280707D9CC8}"/>
              </a:ext>
            </a:extLst>
          </p:cNvPr>
          <p:cNvSpPr txBox="1"/>
          <p:nvPr/>
        </p:nvSpPr>
        <p:spPr>
          <a:xfrm>
            <a:off x="457200" y="4902200"/>
            <a:ext cx="1417320" cy="646331"/>
          </a:xfrm>
          <a:prstGeom prst="rect">
            <a:avLst/>
          </a:prstGeom>
          <a:noFill/>
        </p:spPr>
        <p:txBody>
          <a:bodyPr wrap="square" rtlCol="0">
            <a:spAutoFit/>
          </a:bodyPr>
          <a:lstStyle/>
          <a:p>
            <a:r>
              <a:rPr lang="en-US" dirty="0"/>
              <a:t>Screen Shot</a:t>
            </a:r>
          </a:p>
        </p:txBody>
      </p:sp>
    </p:spTree>
    <p:extLst>
      <p:ext uri="{BB962C8B-B14F-4D97-AF65-F5344CB8AC3E}">
        <p14:creationId xmlns:p14="http://schemas.microsoft.com/office/powerpoint/2010/main" val="144491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EF150-4132-4572-82BA-AEBEE54C4CD7}"/>
              </a:ext>
            </a:extLst>
          </p:cNvPr>
          <p:cNvSpPr>
            <a:spLocks noGrp="1"/>
          </p:cNvSpPr>
          <p:nvPr>
            <p:ph type="title"/>
          </p:nvPr>
        </p:nvSpPr>
        <p:spPr/>
        <p:txBody>
          <a:bodyPr/>
          <a:lstStyle/>
          <a:p>
            <a:r>
              <a:rPr lang="en-US" dirty="0"/>
              <a:t>Empowering Patients to Price Shop and Use Manufacturer's Programs</a:t>
            </a:r>
          </a:p>
        </p:txBody>
      </p:sp>
      <p:sp>
        <p:nvSpPr>
          <p:cNvPr id="3" name="Content Placeholder 2">
            <a:extLst>
              <a:ext uri="{FF2B5EF4-FFF2-40B4-BE49-F238E27FC236}">
                <a16:creationId xmlns:a16="http://schemas.microsoft.com/office/drawing/2014/main" xmlns="" id="{FAD4FC5D-D114-4C99-80D2-08BABE6812D8}"/>
              </a:ext>
            </a:extLst>
          </p:cNvPr>
          <p:cNvSpPr>
            <a:spLocks noGrp="1"/>
          </p:cNvSpPr>
          <p:nvPr>
            <p:ph idx="1"/>
          </p:nvPr>
        </p:nvSpPr>
        <p:spPr/>
        <p:txBody>
          <a:bodyPr/>
          <a:lstStyle/>
          <a:p>
            <a:r>
              <a:rPr lang="en-US" sz="2400" dirty="0"/>
              <a:t>The One Source Portal will be available to consumers</a:t>
            </a:r>
          </a:p>
          <a:p>
            <a:endParaRPr lang="en-US" sz="2400" dirty="0"/>
          </a:p>
          <a:p>
            <a:endParaRPr lang="en-US" sz="2400" dirty="0"/>
          </a:p>
          <a:p>
            <a:endParaRPr lang="en-US" sz="2400" dirty="0"/>
          </a:p>
          <a:p>
            <a:endParaRPr lang="en-US" sz="2400" dirty="0"/>
          </a:p>
          <a:p>
            <a:pPr>
              <a:buFont typeface="Arial" panose="020B0604020202020204" pitchFamily="34" charset="0"/>
              <a:buChar char="•"/>
            </a:pPr>
            <a:r>
              <a:rPr lang="en-US" dirty="0">
                <a:solidFill>
                  <a:schemeClr val="tx1"/>
                </a:solidFill>
              </a:rPr>
              <a:t>Trinity Health wants to empower consumers to take control of their prescription costs</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Allowing portal access and educating consumers to price shop in their zip code increases opportunity for savings </a:t>
            </a:r>
          </a:p>
          <a:p>
            <a:pPr>
              <a:buFont typeface="Arial" panose="020B0604020202020204" pitchFamily="34" charset="0"/>
              <a:buChar char="•"/>
            </a:pPr>
            <a:endParaRPr lang="en-US" dirty="0">
              <a:solidFill>
                <a:schemeClr val="tx1"/>
              </a:solidFill>
            </a:endParaRPr>
          </a:p>
          <a:p>
            <a:pPr marL="0" indent="0"/>
            <a:endParaRPr lang="en-US" sz="1200" dirty="0">
              <a:solidFill>
                <a:schemeClr val="tx1"/>
              </a:solidFill>
            </a:endParaRPr>
          </a:p>
          <a:p>
            <a:pPr marL="0" indent="0"/>
            <a:endParaRPr lang="en-US" sz="1200" dirty="0">
              <a:solidFill>
                <a:schemeClr val="tx1"/>
              </a:solidFill>
            </a:endParaRPr>
          </a:p>
          <a:p>
            <a:pPr>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a16="http://schemas.microsoft.com/office/drawing/2014/main" xmlns="" id="{5211E9B4-98E4-4B69-9642-C674D2EF5A2F}"/>
              </a:ext>
            </a:extLst>
          </p:cNvPr>
          <p:cNvSpPr>
            <a:spLocks noGrp="1"/>
          </p:cNvSpPr>
          <p:nvPr>
            <p:ph type="sldNum" sz="quarter" idx="4"/>
          </p:nvPr>
        </p:nvSpPr>
        <p:spPr/>
        <p:txBody>
          <a:bodyPr/>
          <a:lstStyle/>
          <a:p>
            <a:fld id="{8E59C060-DF20-6548-AD9A-E312EDAF0CBF}" type="slidenum">
              <a:rPr lang="en-US" smtClean="0"/>
              <a:pPr/>
              <a:t>18</a:t>
            </a:fld>
            <a:endParaRPr lang="en-US" dirty="0"/>
          </a:p>
        </p:txBody>
      </p:sp>
      <p:pic>
        <p:nvPicPr>
          <p:cNvPr id="6" name="Picture 5">
            <a:extLst>
              <a:ext uri="{FF2B5EF4-FFF2-40B4-BE49-F238E27FC236}">
                <a16:creationId xmlns:a16="http://schemas.microsoft.com/office/drawing/2014/main" xmlns="" id="{CEC05DE8-5600-4AAB-A04D-8BAD31950565}"/>
              </a:ext>
            </a:extLst>
          </p:cNvPr>
          <p:cNvPicPr>
            <a:picLocks noChangeAspect="1"/>
          </p:cNvPicPr>
          <p:nvPr/>
        </p:nvPicPr>
        <p:blipFill>
          <a:blip r:embed="rId2"/>
          <a:stretch>
            <a:fillRect/>
          </a:stretch>
        </p:blipFill>
        <p:spPr>
          <a:xfrm>
            <a:off x="6551539" y="2090054"/>
            <a:ext cx="1999661" cy="1999661"/>
          </a:xfrm>
          <a:prstGeom prst="rect">
            <a:avLst/>
          </a:prstGeom>
        </p:spPr>
      </p:pic>
    </p:spTree>
    <p:extLst>
      <p:ext uri="{BB962C8B-B14F-4D97-AF65-F5344CB8AC3E}">
        <p14:creationId xmlns:p14="http://schemas.microsoft.com/office/powerpoint/2010/main" val="3523774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3926" y="329748"/>
            <a:ext cx="8847117" cy="568510"/>
          </a:xfrm>
        </p:spPr>
        <p:txBody>
          <a:bodyPr/>
          <a:lstStyle/>
          <a:p>
            <a:r>
              <a:rPr lang="en-US" dirty="0"/>
              <a:t>Why Does Trinity Health Need a </a:t>
            </a:r>
            <a:br>
              <a:rPr lang="en-US" dirty="0"/>
            </a:br>
            <a:r>
              <a:rPr lang="en-US" dirty="0"/>
              <a:t>Safety Net Strategy for Prescriptions?</a:t>
            </a:r>
          </a:p>
        </p:txBody>
      </p:sp>
      <p:sp>
        <p:nvSpPr>
          <p:cNvPr id="5" name="Slide Number Placeholder 4"/>
          <p:cNvSpPr>
            <a:spLocks noGrp="1"/>
          </p:cNvSpPr>
          <p:nvPr>
            <p:ph type="sldNum" sz="quarter" idx="4"/>
          </p:nvPr>
        </p:nvSpPr>
        <p:spPr>
          <a:xfrm>
            <a:off x="-1494370" y="6346325"/>
            <a:ext cx="2133600" cy="365125"/>
          </a:xfrm>
        </p:spPr>
        <p:txBody>
          <a:bodyPr/>
          <a:lstStyle/>
          <a:p>
            <a:fld id="{8E59C060-DF20-6548-AD9A-E312EDAF0CBF}" type="slidenum">
              <a:rPr lang="en-US" smtClean="0"/>
              <a:pPr/>
              <a:t>2</a:t>
            </a:fld>
            <a:endParaRPr lang="en-US" dirty="0"/>
          </a:p>
        </p:txBody>
      </p:sp>
      <p:sp>
        <p:nvSpPr>
          <p:cNvPr id="7" name="TextBox 6"/>
          <p:cNvSpPr txBox="1"/>
          <p:nvPr/>
        </p:nvSpPr>
        <p:spPr>
          <a:xfrm>
            <a:off x="75702" y="3887321"/>
            <a:ext cx="3179799" cy="1292662"/>
          </a:xfrm>
          <a:prstGeom prst="rect">
            <a:avLst/>
          </a:prstGeom>
          <a:noFill/>
        </p:spPr>
        <p:txBody>
          <a:bodyPr wrap="square" rtlCol="0">
            <a:spAutoFit/>
          </a:bodyPr>
          <a:lstStyle/>
          <a:p>
            <a:pPr algn="ctr"/>
            <a:r>
              <a:rPr lang="en-US" sz="2000" dirty="0">
                <a:solidFill>
                  <a:srgbClr val="008AC4"/>
                </a:solidFill>
                <a:latin typeface="Lucida Grande" charset="0"/>
                <a:ea typeface="Lucida Grande" charset="0"/>
                <a:cs typeface="Lucida Grande" charset="0"/>
              </a:rPr>
              <a:t>Facilitates </a:t>
            </a:r>
            <a:r>
              <a:rPr lang="en-US" sz="2000" b="1" dirty="0">
                <a:solidFill>
                  <a:srgbClr val="008AC4"/>
                </a:solidFill>
                <a:latin typeface="Lucida Grande" charset="0"/>
                <a:ea typeface="Lucida Grande" charset="0"/>
                <a:cs typeface="Lucida Grande" charset="0"/>
              </a:rPr>
              <a:t>sharing of information</a:t>
            </a:r>
            <a:r>
              <a:rPr lang="en-US" sz="2000" dirty="0">
                <a:solidFill>
                  <a:srgbClr val="008AC4"/>
                </a:solidFill>
                <a:latin typeface="Lucida Grande" charset="0"/>
                <a:ea typeface="Lucida Grande" charset="0"/>
                <a:cs typeface="Lucida Grande" charset="0"/>
              </a:rPr>
              <a:t> and availability of programs</a:t>
            </a:r>
          </a:p>
          <a:p>
            <a:endParaRPr lang="en-US" dirty="0"/>
          </a:p>
        </p:txBody>
      </p:sp>
      <p:sp>
        <p:nvSpPr>
          <p:cNvPr id="8" name="TextBox 7"/>
          <p:cNvSpPr txBox="1"/>
          <p:nvPr/>
        </p:nvSpPr>
        <p:spPr>
          <a:xfrm>
            <a:off x="2977909" y="3919979"/>
            <a:ext cx="3092224" cy="1292662"/>
          </a:xfrm>
          <a:prstGeom prst="rect">
            <a:avLst/>
          </a:prstGeom>
          <a:noFill/>
        </p:spPr>
        <p:txBody>
          <a:bodyPr wrap="square" rtlCol="0">
            <a:spAutoFit/>
          </a:bodyPr>
          <a:lstStyle/>
          <a:p>
            <a:pPr algn="ctr"/>
            <a:r>
              <a:rPr lang="en-US" sz="2000" dirty="0">
                <a:solidFill>
                  <a:srgbClr val="F4A928"/>
                </a:solidFill>
                <a:latin typeface="Lucida Grande" charset="0"/>
                <a:ea typeface="Lucida Grande" charset="0"/>
                <a:cs typeface="Lucida Grande" charset="0"/>
              </a:rPr>
              <a:t>Expands </a:t>
            </a:r>
            <a:r>
              <a:rPr lang="en-US" sz="2000" b="1" dirty="0">
                <a:solidFill>
                  <a:srgbClr val="F4A928"/>
                </a:solidFill>
                <a:latin typeface="Lucida Grande" charset="0"/>
                <a:ea typeface="Lucida Grande" charset="0"/>
                <a:cs typeface="Lucida Grande" charset="0"/>
              </a:rPr>
              <a:t>access </a:t>
            </a:r>
            <a:br>
              <a:rPr lang="en-US" sz="2000" b="1" dirty="0">
                <a:solidFill>
                  <a:srgbClr val="F4A928"/>
                </a:solidFill>
                <a:latin typeface="Lucida Grande" charset="0"/>
                <a:ea typeface="Lucida Grande" charset="0"/>
                <a:cs typeface="Lucida Grande" charset="0"/>
              </a:rPr>
            </a:br>
            <a:r>
              <a:rPr lang="en-US" sz="2000" b="1" dirty="0">
                <a:solidFill>
                  <a:srgbClr val="F4A928"/>
                </a:solidFill>
                <a:latin typeface="Lucida Grande" charset="0"/>
                <a:ea typeface="Lucida Grande" charset="0"/>
                <a:cs typeface="Lucida Grande" charset="0"/>
              </a:rPr>
              <a:t>to programs </a:t>
            </a:r>
            <a:r>
              <a:rPr lang="en-US" sz="2000" dirty="0">
                <a:solidFill>
                  <a:srgbClr val="F4A928"/>
                </a:solidFill>
                <a:latin typeface="Lucida Grande" charset="0"/>
                <a:ea typeface="Lucida Grande" charset="0"/>
                <a:cs typeface="Lucida Grande" charset="0"/>
              </a:rPr>
              <a:t>for our facilities </a:t>
            </a:r>
          </a:p>
          <a:p>
            <a:endParaRPr lang="en-US" dirty="0"/>
          </a:p>
        </p:txBody>
      </p:sp>
      <p:sp>
        <p:nvSpPr>
          <p:cNvPr id="9" name="TextBox 8"/>
          <p:cNvSpPr txBox="1"/>
          <p:nvPr/>
        </p:nvSpPr>
        <p:spPr>
          <a:xfrm>
            <a:off x="5943600" y="3870992"/>
            <a:ext cx="2988123" cy="2215991"/>
          </a:xfrm>
          <a:prstGeom prst="rect">
            <a:avLst/>
          </a:prstGeom>
          <a:noFill/>
        </p:spPr>
        <p:txBody>
          <a:bodyPr wrap="square" rtlCol="0">
            <a:spAutoFit/>
          </a:bodyPr>
          <a:lstStyle/>
          <a:p>
            <a:pPr algn="ctr"/>
            <a:r>
              <a:rPr lang="en-US" sz="2000" dirty="0">
                <a:solidFill>
                  <a:srgbClr val="81C225"/>
                </a:solidFill>
                <a:latin typeface="Lucida Grande" charset="0"/>
                <a:ea typeface="Lucida Grande" charset="0"/>
                <a:cs typeface="Lucida Grande" charset="0"/>
              </a:rPr>
              <a:t>Makes free medication and prescription assistance </a:t>
            </a:r>
            <a:r>
              <a:rPr lang="en-US" sz="2000" b="1" dirty="0">
                <a:solidFill>
                  <a:srgbClr val="81C225"/>
                </a:solidFill>
                <a:latin typeface="Lucida Grande" charset="0"/>
                <a:ea typeface="Lucida Grande" charset="0"/>
                <a:cs typeface="Lucida Grande" charset="0"/>
              </a:rPr>
              <a:t>programs more readily available </a:t>
            </a:r>
            <a:r>
              <a:rPr lang="en-US" sz="2000" dirty="0">
                <a:solidFill>
                  <a:srgbClr val="81C225"/>
                </a:solidFill>
                <a:latin typeface="Lucida Grande" charset="0"/>
                <a:ea typeface="Lucida Grande" charset="0"/>
                <a:cs typeface="Lucida Grande" charset="0"/>
              </a:rPr>
              <a:t>to patients who need them</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39" y="1901257"/>
            <a:ext cx="1889924" cy="18899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2921" y="1884982"/>
            <a:ext cx="1896020" cy="188992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8049" y="1905137"/>
            <a:ext cx="2005758" cy="2005758"/>
          </a:xfrm>
          <a:prstGeom prst="rect">
            <a:avLst/>
          </a:prstGeom>
        </p:spPr>
      </p:pic>
    </p:spTree>
    <p:extLst>
      <p:ext uri="{BB962C8B-B14F-4D97-AF65-F5344CB8AC3E}">
        <p14:creationId xmlns:p14="http://schemas.microsoft.com/office/powerpoint/2010/main" val="333058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6575" y="516550"/>
            <a:ext cx="8192710" cy="568510"/>
          </a:xfrm>
        </p:spPr>
        <p:txBody>
          <a:bodyPr/>
          <a:lstStyle/>
          <a:p>
            <a:r>
              <a:rPr lang="en-US" dirty="0"/>
              <a:t>Large Base of Uninsured &amp; Underinsured </a:t>
            </a:r>
          </a:p>
        </p:txBody>
      </p:sp>
      <p:sp>
        <p:nvSpPr>
          <p:cNvPr id="5" name="Slide Number Placeholder 4"/>
          <p:cNvSpPr>
            <a:spLocks noGrp="1"/>
          </p:cNvSpPr>
          <p:nvPr>
            <p:ph type="sldNum" sz="quarter" idx="4"/>
          </p:nvPr>
        </p:nvSpPr>
        <p:spPr>
          <a:xfrm>
            <a:off x="-1515530" y="6372339"/>
            <a:ext cx="2133600" cy="365125"/>
          </a:xfrm>
        </p:spPr>
        <p:txBody>
          <a:bodyPr/>
          <a:lstStyle/>
          <a:p>
            <a:fld id="{8E59C060-DF20-6548-AD9A-E312EDAF0CBF}" type="slidenum">
              <a:rPr lang="en-US" smtClean="0"/>
              <a:pPr/>
              <a:t>3</a:t>
            </a:fld>
            <a:endParaRPr lang="en-US" dirty="0"/>
          </a:p>
        </p:txBody>
      </p:sp>
      <p:sp>
        <p:nvSpPr>
          <p:cNvPr id="7" name="Content Placeholder 5"/>
          <p:cNvSpPr>
            <a:spLocks noGrp="1"/>
          </p:cNvSpPr>
          <p:nvPr>
            <p:ph sz="half" idx="4294967295"/>
          </p:nvPr>
        </p:nvSpPr>
        <p:spPr>
          <a:xfrm>
            <a:off x="1155943" y="6420857"/>
            <a:ext cx="5006025" cy="285901"/>
          </a:xfrm>
          <a:prstGeom prst="rect">
            <a:avLst/>
          </a:prstGeom>
        </p:spPr>
        <p:txBody>
          <a:bodyPr>
            <a:normAutofit/>
          </a:bodyPr>
          <a:lstStyle/>
          <a:p>
            <a:pPr marL="0" indent="0">
              <a:buNone/>
            </a:pPr>
            <a:r>
              <a:rPr lang="en-US" sz="800" dirty="0">
                <a:solidFill>
                  <a:srgbClr val="58595B"/>
                </a:solidFill>
                <a:latin typeface="Lucida Grande"/>
              </a:rPr>
              <a:t>The Henry J. Kaiser Family Foundation</a:t>
            </a:r>
          </a:p>
        </p:txBody>
      </p:sp>
      <p:sp>
        <p:nvSpPr>
          <p:cNvPr id="11" name="Rectangle 10"/>
          <p:cNvSpPr/>
          <p:nvPr/>
        </p:nvSpPr>
        <p:spPr>
          <a:xfrm>
            <a:off x="540292" y="4062615"/>
            <a:ext cx="7248438" cy="430887"/>
          </a:xfrm>
          <a:prstGeom prst="rect">
            <a:avLst/>
          </a:prstGeom>
        </p:spPr>
        <p:txBody>
          <a:bodyPr wrap="square">
            <a:spAutoFit/>
          </a:bodyPr>
          <a:lstStyle/>
          <a:p>
            <a:pPr marL="102870">
              <a:spcBef>
                <a:spcPts val="600"/>
              </a:spcBef>
              <a:buClr>
                <a:schemeClr val="tx2"/>
              </a:buClr>
            </a:pPr>
            <a:r>
              <a:rPr lang="en-US" sz="2200" b="1" dirty="0">
                <a:latin typeface="Lucida Grande"/>
              </a:rPr>
              <a:t>(25% of the workforce) </a:t>
            </a:r>
            <a:r>
              <a:rPr lang="en-US" sz="2200" dirty="0">
                <a:latin typeface="Lucida Grande"/>
              </a:rPr>
              <a:t>are </a:t>
            </a:r>
            <a:r>
              <a:rPr lang="en-US" sz="2200" b="1" dirty="0">
                <a:latin typeface="Lucida Grande"/>
              </a:rPr>
              <a:t>underinsured</a:t>
            </a:r>
            <a:endParaRPr lang="en-US" sz="2200" b="1" kern="2100" baseline="90000" dirty="0">
              <a:latin typeface="Lucida Grande"/>
            </a:endParaRPr>
          </a:p>
        </p:txBody>
      </p:sp>
      <p:sp>
        <p:nvSpPr>
          <p:cNvPr id="9" name="TextBox 8"/>
          <p:cNvSpPr txBox="1"/>
          <p:nvPr/>
        </p:nvSpPr>
        <p:spPr>
          <a:xfrm>
            <a:off x="654595" y="5722223"/>
            <a:ext cx="7248438" cy="707886"/>
          </a:xfrm>
          <a:prstGeom prst="rect">
            <a:avLst/>
          </a:prstGeom>
          <a:noFill/>
        </p:spPr>
        <p:txBody>
          <a:bodyPr wrap="square" rtlCol="0">
            <a:spAutoFit/>
          </a:bodyPr>
          <a:lstStyle/>
          <a:p>
            <a:r>
              <a:rPr lang="en-US" sz="2200" dirty="0">
                <a:latin typeface="Lucida Grande"/>
              </a:rPr>
              <a:t>have no health insurance</a:t>
            </a:r>
            <a:endParaRPr lang="en-US" sz="2200" baseline="90000" dirty="0">
              <a:latin typeface="Lucida Grande"/>
            </a:endParaRPr>
          </a:p>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 y="4784736"/>
            <a:ext cx="5544312" cy="98961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880" y="3085878"/>
            <a:ext cx="5294376" cy="945002"/>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r="89851"/>
          <a:stretch/>
        </p:blipFill>
        <p:spPr>
          <a:xfrm>
            <a:off x="-193239" y="4784736"/>
            <a:ext cx="562720" cy="98961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9079" y="354146"/>
            <a:ext cx="1133954" cy="1133954"/>
          </a:xfrm>
          <a:prstGeom prst="rect">
            <a:avLst/>
          </a:prstGeom>
        </p:spPr>
      </p:pic>
    </p:spTree>
    <p:extLst>
      <p:ext uri="{BB962C8B-B14F-4D97-AF65-F5344CB8AC3E}">
        <p14:creationId xmlns:p14="http://schemas.microsoft.com/office/powerpoint/2010/main" val="209706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515534" y="6372339"/>
            <a:ext cx="2133600" cy="365125"/>
          </a:xfrm>
        </p:spPr>
        <p:txBody>
          <a:bodyPr/>
          <a:lstStyle/>
          <a:p>
            <a:fld id="{8E59C060-DF20-6548-AD9A-E312EDAF0CBF}" type="slidenum">
              <a:rPr lang="en-US" smtClean="0"/>
              <a:pPr/>
              <a:t>4</a:t>
            </a:fld>
            <a:endParaRPr lang="en-US" dirty="0"/>
          </a:p>
        </p:txBody>
      </p:sp>
      <p:sp>
        <p:nvSpPr>
          <p:cNvPr id="7" name="Content Placeholder 5"/>
          <p:cNvSpPr>
            <a:spLocks noGrp="1"/>
          </p:cNvSpPr>
          <p:nvPr>
            <p:ph sz="half" idx="4294967295"/>
          </p:nvPr>
        </p:nvSpPr>
        <p:spPr>
          <a:xfrm>
            <a:off x="1155943" y="6420857"/>
            <a:ext cx="5006025" cy="285901"/>
          </a:xfrm>
          <a:prstGeom prst="rect">
            <a:avLst/>
          </a:prstGeom>
        </p:spPr>
        <p:txBody>
          <a:bodyPr>
            <a:normAutofit/>
          </a:bodyPr>
          <a:lstStyle/>
          <a:p>
            <a:pPr marL="0" indent="0">
              <a:buNone/>
            </a:pPr>
            <a:r>
              <a:rPr lang="en-US" sz="800" dirty="0">
                <a:solidFill>
                  <a:srgbClr val="58595B"/>
                </a:solidFill>
                <a:latin typeface="Lucida Grande"/>
              </a:rPr>
              <a:t>The Commonwealth Fund, Consumer Reports</a:t>
            </a:r>
          </a:p>
        </p:txBody>
      </p:sp>
      <p:sp>
        <p:nvSpPr>
          <p:cNvPr id="13" name="Rectangle 12"/>
          <p:cNvSpPr/>
          <p:nvPr/>
        </p:nvSpPr>
        <p:spPr>
          <a:xfrm>
            <a:off x="639737" y="3848606"/>
            <a:ext cx="7969691" cy="430887"/>
          </a:xfrm>
          <a:prstGeom prst="rect">
            <a:avLst/>
          </a:prstGeom>
        </p:spPr>
        <p:txBody>
          <a:bodyPr wrap="square">
            <a:spAutoFit/>
          </a:bodyPr>
          <a:lstStyle/>
          <a:p>
            <a:pPr marL="102870">
              <a:spcBef>
                <a:spcPts val="600"/>
              </a:spcBef>
              <a:buClr>
                <a:schemeClr val="tx2"/>
              </a:buClr>
            </a:pPr>
            <a:r>
              <a:rPr lang="en-US" sz="2200" dirty="0">
                <a:latin typeface="Lucida Grande"/>
              </a:rPr>
              <a:t>did not fill a needed prescription in 2014 because of </a:t>
            </a:r>
            <a:r>
              <a:rPr lang="en-US" sz="2200" b="1" dirty="0">
                <a:latin typeface="Lucida Grande"/>
              </a:rPr>
              <a:t>cost</a:t>
            </a:r>
            <a:endParaRPr lang="en-US" sz="2200" baseline="90000" dirty="0">
              <a:latin typeface="Lucida Grande"/>
            </a:endParaRPr>
          </a:p>
        </p:txBody>
      </p:sp>
      <p:sp>
        <p:nvSpPr>
          <p:cNvPr id="8" name="Rectangle 7"/>
          <p:cNvSpPr/>
          <p:nvPr/>
        </p:nvSpPr>
        <p:spPr>
          <a:xfrm>
            <a:off x="1655790" y="1760807"/>
            <a:ext cx="6644445" cy="954107"/>
          </a:xfrm>
          <a:prstGeom prst="rect">
            <a:avLst/>
          </a:prstGeom>
        </p:spPr>
        <p:txBody>
          <a:bodyPr wrap="square">
            <a:spAutoFit/>
          </a:bodyPr>
          <a:lstStyle/>
          <a:p>
            <a:pPr marL="102870">
              <a:spcBef>
                <a:spcPts val="600"/>
              </a:spcBef>
              <a:buClr>
                <a:srgbClr val="1082CD"/>
              </a:buClr>
            </a:pPr>
            <a:r>
              <a:rPr lang="en-US" sz="2800" b="1" dirty="0">
                <a:solidFill>
                  <a:srgbClr val="81C225"/>
                </a:solidFill>
                <a:latin typeface="Lucida Grande"/>
              </a:rPr>
              <a:t>High Costs of Meds Impacts Compliance   </a:t>
            </a:r>
            <a:endParaRPr lang="en-US" sz="2800" b="1" baseline="90000" dirty="0">
              <a:solidFill>
                <a:srgbClr val="81C225"/>
              </a:solidFill>
              <a:latin typeface="Lucida Grande"/>
            </a:endParaRPr>
          </a:p>
        </p:txBody>
      </p:sp>
      <p:sp>
        <p:nvSpPr>
          <p:cNvPr id="9" name="Rectangle 8"/>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99143" y="5428968"/>
            <a:ext cx="8109992" cy="1046440"/>
          </a:xfrm>
          <a:prstGeom prst="rect">
            <a:avLst/>
          </a:prstGeom>
          <a:noFill/>
        </p:spPr>
        <p:txBody>
          <a:bodyPr wrap="square" rtlCol="0">
            <a:spAutoFit/>
          </a:bodyPr>
          <a:lstStyle/>
          <a:p>
            <a:r>
              <a:rPr lang="en-US" sz="2200" dirty="0">
                <a:latin typeface="Lucida Grande"/>
              </a:rPr>
              <a:t>reported taking potentially dangerous steps to curb high medication costs</a:t>
            </a:r>
            <a:endParaRPr lang="en-US" sz="2200" baseline="90000" dirty="0">
              <a:latin typeface="Lucida Grande"/>
            </a:endParaRPr>
          </a:p>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62" y="3020861"/>
            <a:ext cx="5292406" cy="94465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30" y="4514415"/>
            <a:ext cx="5292406" cy="944651"/>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84619"/>
          <a:stretch/>
        </p:blipFill>
        <p:spPr>
          <a:xfrm>
            <a:off x="-304902" y="4514414"/>
            <a:ext cx="814007" cy="94465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105" y="1606358"/>
            <a:ext cx="1140051" cy="1140051"/>
          </a:xfrm>
          <a:prstGeom prst="rect">
            <a:avLst/>
          </a:prstGeom>
        </p:spPr>
      </p:pic>
      <p:sp>
        <p:nvSpPr>
          <p:cNvPr id="14" name="Title 5"/>
          <p:cNvSpPr>
            <a:spLocks noGrp="1"/>
          </p:cNvSpPr>
          <p:nvPr>
            <p:ph type="title"/>
          </p:nvPr>
        </p:nvSpPr>
        <p:spPr>
          <a:xfrm>
            <a:off x="516575" y="516550"/>
            <a:ext cx="8192710" cy="568510"/>
          </a:xfrm>
        </p:spPr>
        <p:txBody>
          <a:bodyPr/>
          <a:lstStyle/>
          <a:p>
            <a:r>
              <a:rPr lang="en-US" dirty="0"/>
              <a:t>Need for Prescription Assistance is Growing </a:t>
            </a:r>
          </a:p>
        </p:txBody>
      </p:sp>
    </p:spTree>
    <p:extLst>
      <p:ext uri="{BB962C8B-B14F-4D97-AF65-F5344CB8AC3E}">
        <p14:creationId xmlns:p14="http://schemas.microsoft.com/office/powerpoint/2010/main" val="210703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498601" y="6372337"/>
            <a:ext cx="2133600" cy="365125"/>
          </a:xfrm>
        </p:spPr>
        <p:txBody>
          <a:bodyPr/>
          <a:lstStyle/>
          <a:p>
            <a:fld id="{8E59C060-DF20-6548-AD9A-E312EDAF0CBF}" type="slidenum">
              <a:rPr lang="en-US" smtClean="0"/>
              <a:pPr/>
              <a:t>5</a:t>
            </a:fld>
            <a:endParaRPr lang="en-US" dirty="0"/>
          </a:p>
        </p:txBody>
      </p:sp>
      <p:sp>
        <p:nvSpPr>
          <p:cNvPr id="7" name="Content Placeholder 5"/>
          <p:cNvSpPr>
            <a:spLocks noGrp="1"/>
          </p:cNvSpPr>
          <p:nvPr>
            <p:ph sz="half" idx="4294967295"/>
          </p:nvPr>
        </p:nvSpPr>
        <p:spPr>
          <a:xfrm>
            <a:off x="1155943" y="6420857"/>
            <a:ext cx="5006025" cy="285901"/>
          </a:xfrm>
          <a:prstGeom prst="rect">
            <a:avLst/>
          </a:prstGeom>
        </p:spPr>
        <p:txBody>
          <a:bodyPr>
            <a:normAutofit/>
          </a:bodyPr>
          <a:lstStyle/>
          <a:p>
            <a:pPr marL="0" indent="0">
              <a:buNone/>
            </a:pPr>
            <a:r>
              <a:rPr lang="en-US" sz="800" dirty="0">
                <a:solidFill>
                  <a:srgbClr val="58595B"/>
                </a:solidFill>
                <a:latin typeface="Lucida Grande"/>
              </a:rPr>
              <a:t>The Henry J. Kaiser Family Foundation</a:t>
            </a:r>
          </a:p>
          <a:p>
            <a:pPr marL="0" indent="0">
              <a:buNone/>
            </a:pPr>
            <a:endParaRPr lang="en-US" sz="800" dirty="0">
              <a:solidFill>
                <a:srgbClr val="58595B"/>
              </a:solidFill>
              <a:latin typeface="Lucida Grande"/>
            </a:endParaRPr>
          </a:p>
        </p:txBody>
      </p:sp>
      <p:sp>
        <p:nvSpPr>
          <p:cNvPr id="8" name="Rectangle 7"/>
          <p:cNvSpPr/>
          <p:nvPr/>
        </p:nvSpPr>
        <p:spPr>
          <a:xfrm>
            <a:off x="724555" y="5356581"/>
            <a:ext cx="7560354" cy="430887"/>
          </a:xfrm>
          <a:prstGeom prst="rect">
            <a:avLst/>
          </a:prstGeom>
        </p:spPr>
        <p:txBody>
          <a:bodyPr wrap="square">
            <a:spAutoFit/>
          </a:bodyPr>
          <a:lstStyle/>
          <a:p>
            <a:pPr marL="102870">
              <a:spcBef>
                <a:spcPts val="600"/>
              </a:spcBef>
              <a:buClr>
                <a:schemeClr val="tx2"/>
              </a:buClr>
            </a:pPr>
            <a:r>
              <a:rPr lang="en-US" sz="2200" b="1" dirty="0">
                <a:latin typeface="Lucida Grande"/>
              </a:rPr>
              <a:t>cannot afford </a:t>
            </a:r>
            <a:r>
              <a:rPr lang="en-US" sz="2200" dirty="0">
                <a:latin typeface="Lucida Grande"/>
              </a:rPr>
              <a:t>their mid-level deductible</a:t>
            </a:r>
            <a:endParaRPr lang="en-US" sz="2200" baseline="70000" dirty="0">
              <a:latin typeface="Lucida Grande"/>
            </a:endParaRPr>
          </a:p>
        </p:txBody>
      </p:sp>
      <p:sp>
        <p:nvSpPr>
          <p:cNvPr id="11" name="Rectangle 10"/>
          <p:cNvSpPr/>
          <p:nvPr/>
        </p:nvSpPr>
        <p:spPr>
          <a:xfrm>
            <a:off x="1574140" y="1951574"/>
            <a:ext cx="6578855" cy="523220"/>
          </a:xfrm>
          <a:prstGeom prst="rect">
            <a:avLst/>
          </a:prstGeom>
        </p:spPr>
        <p:txBody>
          <a:bodyPr wrap="square">
            <a:spAutoFit/>
          </a:bodyPr>
          <a:lstStyle/>
          <a:p>
            <a:pPr marL="102870">
              <a:spcBef>
                <a:spcPts val="600"/>
              </a:spcBef>
              <a:buClr>
                <a:srgbClr val="1082CD"/>
              </a:buClr>
            </a:pPr>
            <a:r>
              <a:rPr lang="en-US" sz="2800" b="1" dirty="0">
                <a:solidFill>
                  <a:srgbClr val="FEC33A"/>
                </a:solidFill>
                <a:latin typeface="Lucida Grande"/>
              </a:rPr>
              <a:t>Growing Underinsured Population   </a:t>
            </a:r>
            <a:endParaRPr lang="en-US" sz="2800" b="1" baseline="90000" dirty="0">
              <a:solidFill>
                <a:srgbClr val="FEC33A"/>
              </a:solidFill>
              <a:latin typeface="Lucida Grande"/>
            </a:endParaRPr>
          </a:p>
        </p:txBody>
      </p:sp>
      <p:sp>
        <p:nvSpPr>
          <p:cNvPr id="14" name="TextBox 13"/>
          <p:cNvSpPr txBox="1"/>
          <p:nvPr/>
        </p:nvSpPr>
        <p:spPr>
          <a:xfrm>
            <a:off x="753913" y="3746128"/>
            <a:ext cx="8155182" cy="707886"/>
          </a:xfrm>
          <a:prstGeom prst="rect">
            <a:avLst/>
          </a:prstGeom>
          <a:noFill/>
        </p:spPr>
        <p:txBody>
          <a:bodyPr wrap="square" rtlCol="0">
            <a:spAutoFit/>
          </a:bodyPr>
          <a:lstStyle/>
          <a:p>
            <a:r>
              <a:rPr lang="en-US" sz="2200" dirty="0">
                <a:latin typeface="Lucida Grande"/>
              </a:rPr>
              <a:t>purchased insurance with a </a:t>
            </a:r>
            <a:r>
              <a:rPr lang="en-US" sz="2200" b="1" dirty="0">
                <a:latin typeface="Lucida Grande"/>
              </a:rPr>
              <a:t>high deductible </a:t>
            </a:r>
            <a:r>
              <a:rPr lang="en-US" sz="2200" dirty="0">
                <a:latin typeface="Lucida Grande"/>
              </a:rPr>
              <a:t>from an Exchange</a:t>
            </a:r>
            <a:endParaRPr lang="en-US" sz="2200" baseline="70000" dirty="0">
              <a:latin typeface="Lucida Grande"/>
            </a:endParaRPr>
          </a:p>
          <a:p>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16" y="2878799"/>
            <a:ext cx="5175360" cy="923759"/>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850" y="4456446"/>
            <a:ext cx="5779008" cy="87066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93299"/>
          <a:stretch/>
        </p:blipFill>
        <p:spPr>
          <a:xfrm>
            <a:off x="-204216" y="4456446"/>
            <a:ext cx="585214" cy="87066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98" y="1605068"/>
            <a:ext cx="1115665" cy="1115665"/>
          </a:xfrm>
          <a:prstGeom prst="rect">
            <a:avLst/>
          </a:prstGeom>
        </p:spPr>
      </p:pic>
      <p:sp>
        <p:nvSpPr>
          <p:cNvPr id="15" name="Title 5"/>
          <p:cNvSpPr>
            <a:spLocks noGrp="1"/>
          </p:cNvSpPr>
          <p:nvPr>
            <p:ph type="title"/>
          </p:nvPr>
        </p:nvSpPr>
        <p:spPr>
          <a:xfrm>
            <a:off x="516575" y="516550"/>
            <a:ext cx="8192710" cy="568510"/>
          </a:xfrm>
        </p:spPr>
        <p:txBody>
          <a:bodyPr/>
          <a:lstStyle/>
          <a:p>
            <a:r>
              <a:rPr lang="en-US" dirty="0"/>
              <a:t>Need for Prescription Assistance is Growing </a:t>
            </a:r>
          </a:p>
        </p:txBody>
      </p:sp>
    </p:spTree>
    <p:extLst>
      <p:ext uri="{BB962C8B-B14F-4D97-AF65-F5344CB8AC3E}">
        <p14:creationId xmlns:p14="http://schemas.microsoft.com/office/powerpoint/2010/main" val="125642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515528" y="6372339"/>
            <a:ext cx="2133600" cy="365125"/>
          </a:xfrm>
        </p:spPr>
        <p:txBody>
          <a:bodyPr/>
          <a:lstStyle/>
          <a:p>
            <a:fld id="{8E59C060-DF20-6548-AD9A-E312EDAF0CBF}" type="slidenum">
              <a:rPr lang="en-US" smtClean="0"/>
              <a:pPr/>
              <a:t>6</a:t>
            </a:fld>
            <a:endParaRPr lang="en-US" dirty="0"/>
          </a:p>
        </p:txBody>
      </p:sp>
      <p:sp>
        <p:nvSpPr>
          <p:cNvPr id="7" name="Content Placeholder 5"/>
          <p:cNvSpPr>
            <a:spLocks noGrp="1"/>
          </p:cNvSpPr>
          <p:nvPr>
            <p:ph sz="half" idx="4294967295"/>
          </p:nvPr>
        </p:nvSpPr>
        <p:spPr>
          <a:xfrm>
            <a:off x="1155943" y="6420857"/>
            <a:ext cx="5006025" cy="285901"/>
          </a:xfrm>
          <a:prstGeom prst="rect">
            <a:avLst/>
          </a:prstGeom>
        </p:spPr>
        <p:txBody>
          <a:bodyPr>
            <a:normAutofit/>
          </a:bodyPr>
          <a:lstStyle/>
          <a:p>
            <a:pPr marL="0" indent="0">
              <a:buNone/>
            </a:pPr>
            <a:r>
              <a:rPr lang="en-US" sz="800" dirty="0">
                <a:solidFill>
                  <a:srgbClr val="58595B"/>
                </a:solidFill>
                <a:latin typeface="Lucida Grande"/>
              </a:rPr>
              <a:t>The Henry J. Kaiser Family Foundation</a:t>
            </a:r>
          </a:p>
        </p:txBody>
      </p:sp>
      <p:sp>
        <p:nvSpPr>
          <p:cNvPr id="12" name="Rectangle 11"/>
          <p:cNvSpPr/>
          <p:nvPr/>
        </p:nvSpPr>
        <p:spPr>
          <a:xfrm>
            <a:off x="561372" y="4096089"/>
            <a:ext cx="6623198" cy="430887"/>
          </a:xfrm>
          <a:prstGeom prst="rect">
            <a:avLst/>
          </a:prstGeom>
        </p:spPr>
        <p:txBody>
          <a:bodyPr wrap="square">
            <a:spAutoFit/>
          </a:bodyPr>
          <a:lstStyle/>
          <a:p>
            <a:pPr marL="102870">
              <a:spcBef>
                <a:spcPts val="600"/>
              </a:spcBef>
              <a:buClr>
                <a:schemeClr val="tx2"/>
              </a:buClr>
            </a:pPr>
            <a:r>
              <a:rPr lang="en-US" sz="2200" dirty="0">
                <a:latin typeface="Lucida Grande"/>
              </a:rPr>
              <a:t>eligible beneficiaries have no drug plan</a:t>
            </a:r>
            <a:endParaRPr lang="en-US" sz="2200" baseline="90000" dirty="0">
              <a:latin typeface="Lucida Grande"/>
            </a:endParaRPr>
          </a:p>
        </p:txBody>
      </p:sp>
      <p:sp>
        <p:nvSpPr>
          <p:cNvPr id="8" name="Rectangle 7"/>
          <p:cNvSpPr/>
          <p:nvPr/>
        </p:nvSpPr>
        <p:spPr>
          <a:xfrm>
            <a:off x="1654761" y="1722780"/>
            <a:ext cx="6584031" cy="954107"/>
          </a:xfrm>
          <a:prstGeom prst="rect">
            <a:avLst/>
          </a:prstGeom>
        </p:spPr>
        <p:txBody>
          <a:bodyPr wrap="square">
            <a:spAutoFit/>
          </a:bodyPr>
          <a:lstStyle/>
          <a:p>
            <a:pPr marL="102870">
              <a:spcBef>
                <a:spcPts val="600"/>
              </a:spcBef>
              <a:buClr>
                <a:srgbClr val="1082CD"/>
              </a:buClr>
            </a:pPr>
            <a:r>
              <a:rPr lang="en-US" sz="2800" b="1" dirty="0">
                <a:solidFill>
                  <a:srgbClr val="008AC4"/>
                </a:solidFill>
                <a:latin typeface="Lucida Grande"/>
              </a:rPr>
              <a:t>Medicare Doesn’t Meet Patient </a:t>
            </a:r>
            <a:br>
              <a:rPr lang="en-US" sz="2800" b="1" dirty="0">
                <a:solidFill>
                  <a:srgbClr val="008AC4"/>
                </a:solidFill>
                <a:latin typeface="Lucida Grande"/>
              </a:rPr>
            </a:br>
            <a:r>
              <a:rPr lang="en-US" sz="2800" b="1" dirty="0">
                <a:solidFill>
                  <a:srgbClr val="008AC4"/>
                </a:solidFill>
                <a:latin typeface="Lucida Grande"/>
              </a:rPr>
              <a:t>Drug Needs </a:t>
            </a:r>
            <a:endParaRPr lang="en-US" sz="2800" b="1" baseline="90000" dirty="0">
              <a:solidFill>
                <a:srgbClr val="008AC4"/>
              </a:solidFill>
              <a:latin typeface="Lucida Grande"/>
            </a:endParaRPr>
          </a:p>
        </p:txBody>
      </p:sp>
      <p:sp>
        <p:nvSpPr>
          <p:cNvPr id="16" name="TextBox 15"/>
          <p:cNvSpPr txBox="1"/>
          <p:nvPr/>
        </p:nvSpPr>
        <p:spPr>
          <a:xfrm>
            <a:off x="775252" y="5499363"/>
            <a:ext cx="6956470" cy="707886"/>
          </a:xfrm>
          <a:prstGeom prst="rect">
            <a:avLst/>
          </a:prstGeom>
          <a:noFill/>
        </p:spPr>
        <p:txBody>
          <a:bodyPr wrap="square" rtlCol="0">
            <a:spAutoFit/>
          </a:bodyPr>
          <a:lstStyle/>
          <a:p>
            <a:r>
              <a:rPr lang="en-US" sz="2200" dirty="0">
                <a:latin typeface="Lucida Grande"/>
              </a:rPr>
              <a:t>enter the donut hole but only </a:t>
            </a:r>
            <a:r>
              <a:rPr lang="en-US" sz="2200" b="1" dirty="0">
                <a:latin typeface="Lucida Grande"/>
              </a:rPr>
              <a:t>3%</a:t>
            </a:r>
            <a:r>
              <a:rPr lang="en-US" sz="2200" dirty="0">
                <a:latin typeface="Lucida Grande"/>
              </a:rPr>
              <a:t> come out</a:t>
            </a:r>
            <a:endParaRPr lang="en-US" sz="2200" baseline="90000" dirty="0">
              <a:latin typeface="Lucida Grande"/>
            </a:endParaRPr>
          </a:p>
          <a:p>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5100"/>
            <a:ext cx="5388787" cy="961854"/>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12" y="4588786"/>
            <a:ext cx="7439622" cy="978898"/>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88919"/>
          <a:stretch/>
        </p:blipFill>
        <p:spPr>
          <a:xfrm>
            <a:off x="-599607" y="3115100"/>
            <a:ext cx="1050562" cy="96185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98" y="1589721"/>
            <a:ext cx="1133954" cy="1133954"/>
          </a:xfrm>
          <a:prstGeom prst="rect">
            <a:avLst/>
          </a:prstGeom>
        </p:spPr>
      </p:pic>
      <p:sp>
        <p:nvSpPr>
          <p:cNvPr id="13" name="Title 5"/>
          <p:cNvSpPr>
            <a:spLocks noGrp="1"/>
          </p:cNvSpPr>
          <p:nvPr>
            <p:ph type="title"/>
          </p:nvPr>
        </p:nvSpPr>
        <p:spPr>
          <a:xfrm>
            <a:off x="516575" y="516550"/>
            <a:ext cx="8192710" cy="568510"/>
          </a:xfrm>
        </p:spPr>
        <p:txBody>
          <a:bodyPr/>
          <a:lstStyle/>
          <a:p>
            <a:r>
              <a:rPr lang="en-US" dirty="0"/>
              <a:t>Need for Prescription Assistance is Growing </a:t>
            </a:r>
          </a:p>
        </p:txBody>
      </p:sp>
    </p:spTree>
    <p:extLst>
      <p:ext uri="{BB962C8B-B14F-4D97-AF65-F5344CB8AC3E}">
        <p14:creationId xmlns:p14="http://schemas.microsoft.com/office/powerpoint/2010/main" val="696434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522985" y="6318484"/>
            <a:ext cx="2133600" cy="365125"/>
          </a:xfrm>
        </p:spPr>
        <p:txBody>
          <a:bodyPr/>
          <a:lstStyle/>
          <a:p>
            <a:fld id="{8E59C060-DF20-6548-AD9A-E312EDAF0CBF}" type="slidenum">
              <a:rPr lang="en-US" smtClean="0"/>
              <a:pPr/>
              <a:t>7</a:t>
            </a:fld>
            <a:endParaRPr lang="en-US" dirty="0"/>
          </a:p>
        </p:txBody>
      </p:sp>
      <p:sp>
        <p:nvSpPr>
          <p:cNvPr id="23" name="TextBox 22"/>
          <p:cNvSpPr txBox="1"/>
          <p:nvPr/>
        </p:nvSpPr>
        <p:spPr>
          <a:xfrm>
            <a:off x="610615" y="3017105"/>
            <a:ext cx="1669018" cy="369332"/>
          </a:xfrm>
          <a:prstGeom prst="rect">
            <a:avLst/>
          </a:prstGeom>
          <a:noFill/>
        </p:spPr>
        <p:txBody>
          <a:bodyPr wrap="square" rtlCol="0">
            <a:spAutoFit/>
          </a:bodyPr>
          <a:lstStyle/>
          <a:p>
            <a:r>
              <a:rPr lang="en-US" dirty="0">
                <a:solidFill>
                  <a:schemeClr val="bg1"/>
                </a:solidFill>
                <a:latin typeface="Lucida Grande" charset="0"/>
                <a:ea typeface="Lucida Grande" charset="0"/>
                <a:cs typeface="Lucida Grande" charset="0"/>
              </a:rPr>
              <a:t>Insured</a:t>
            </a:r>
          </a:p>
        </p:txBody>
      </p:sp>
      <p:sp>
        <p:nvSpPr>
          <p:cNvPr id="24" name="TextBox 23"/>
          <p:cNvSpPr txBox="1"/>
          <p:nvPr/>
        </p:nvSpPr>
        <p:spPr>
          <a:xfrm>
            <a:off x="516575" y="4378294"/>
            <a:ext cx="1669018" cy="338554"/>
          </a:xfrm>
          <a:prstGeom prst="rect">
            <a:avLst/>
          </a:prstGeom>
          <a:noFill/>
        </p:spPr>
        <p:txBody>
          <a:bodyPr wrap="square" rtlCol="0">
            <a:spAutoFit/>
          </a:bodyPr>
          <a:lstStyle/>
          <a:p>
            <a:r>
              <a:rPr lang="en-US" sz="1600" dirty="0">
                <a:solidFill>
                  <a:schemeClr val="bg1"/>
                </a:solidFill>
                <a:latin typeface="Lucida Grande" charset="0"/>
                <a:ea typeface="Lucida Grande" charset="0"/>
                <a:cs typeface="Lucida Grande" charset="0"/>
              </a:rPr>
              <a:t>Under Insured</a:t>
            </a:r>
          </a:p>
        </p:txBody>
      </p:sp>
      <p:sp>
        <p:nvSpPr>
          <p:cNvPr id="25" name="TextBox 24"/>
          <p:cNvSpPr txBox="1"/>
          <p:nvPr/>
        </p:nvSpPr>
        <p:spPr>
          <a:xfrm>
            <a:off x="647421" y="5680658"/>
            <a:ext cx="1669018" cy="338554"/>
          </a:xfrm>
          <a:prstGeom prst="rect">
            <a:avLst/>
          </a:prstGeom>
          <a:noFill/>
        </p:spPr>
        <p:txBody>
          <a:bodyPr wrap="square" rtlCol="0">
            <a:spAutoFit/>
          </a:bodyPr>
          <a:lstStyle/>
          <a:p>
            <a:r>
              <a:rPr lang="en-US" sz="1600">
                <a:solidFill>
                  <a:schemeClr val="bg1"/>
                </a:solidFill>
                <a:latin typeface="Lucida Grande" charset="0"/>
                <a:ea typeface="Lucida Grande" charset="0"/>
                <a:cs typeface="Lucida Grande" charset="0"/>
              </a:rPr>
              <a:t>Not Insured</a:t>
            </a:r>
            <a:endParaRPr lang="en-US" sz="1600" dirty="0">
              <a:solidFill>
                <a:schemeClr val="bg1"/>
              </a:solidFill>
              <a:latin typeface="Lucida Grande" charset="0"/>
              <a:ea typeface="Lucida Grande" charset="0"/>
              <a:cs typeface="Lucida Grande"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5" y="1368540"/>
            <a:ext cx="8974090" cy="4663844"/>
          </a:xfrm>
          <a:prstGeom prst="rect">
            <a:avLst/>
          </a:prstGeom>
        </p:spPr>
      </p:pic>
      <p:sp>
        <p:nvSpPr>
          <p:cNvPr id="9" name="Title 5"/>
          <p:cNvSpPr>
            <a:spLocks noGrp="1"/>
          </p:cNvSpPr>
          <p:nvPr>
            <p:ph type="title"/>
          </p:nvPr>
        </p:nvSpPr>
        <p:spPr>
          <a:xfrm>
            <a:off x="516575" y="516550"/>
            <a:ext cx="8192710" cy="568510"/>
          </a:xfrm>
        </p:spPr>
        <p:txBody>
          <a:bodyPr/>
          <a:lstStyle/>
          <a:p>
            <a:r>
              <a:rPr lang="en-US" dirty="0"/>
              <a:t>Adults miss doses due to </a:t>
            </a:r>
            <a:r>
              <a:rPr lang="en-US" dirty="0">
                <a:solidFill>
                  <a:schemeClr val="tx2">
                    <a:lumMod val="60000"/>
                    <a:lumOff val="40000"/>
                  </a:schemeClr>
                </a:solidFill>
              </a:rPr>
              <a:t>COST</a:t>
            </a:r>
          </a:p>
        </p:txBody>
      </p:sp>
    </p:spTree>
    <p:extLst>
      <p:ext uri="{BB962C8B-B14F-4D97-AF65-F5344CB8AC3E}">
        <p14:creationId xmlns:p14="http://schemas.microsoft.com/office/powerpoint/2010/main" val="187444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spcBef>
                <a:spcPts val="0"/>
              </a:spcBef>
              <a:defRPr/>
            </a:pPr>
            <a:r>
              <a:rPr lang="en-US" dirty="0">
                <a:solidFill>
                  <a:srgbClr val="F4A928"/>
                </a:solidFill>
              </a:rPr>
              <a:t> </a:t>
            </a:r>
            <a:r>
              <a:rPr lang="en-US" dirty="0">
                <a:solidFill>
                  <a:schemeClr val="accent6">
                    <a:lumMod val="75000"/>
                  </a:schemeClr>
                </a:solidFill>
              </a:rPr>
              <a:t>3-10% of overall health care spending</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rgbClr val="008AC4"/>
                </a:solidFill>
              </a:rPr>
              <a:t> </a:t>
            </a:r>
            <a:r>
              <a:rPr lang="en-US" dirty="0">
                <a:solidFill>
                  <a:schemeClr val="tx2">
                    <a:lumMod val="60000"/>
                    <a:lumOff val="40000"/>
                  </a:schemeClr>
                </a:solidFill>
              </a:rPr>
              <a:t/>
            </a:r>
            <a:br>
              <a:rPr lang="en-US" dirty="0">
                <a:solidFill>
                  <a:schemeClr val="tx2">
                    <a:lumMod val="60000"/>
                    <a:lumOff val="40000"/>
                  </a:schemeClr>
                </a:solidFill>
              </a:rPr>
            </a:br>
            <a:r>
              <a:rPr lang="en-US" sz="2400" dirty="0">
                <a:solidFill>
                  <a:srgbClr val="008AC4"/>
                </a:solidFill>
              </a:rPr>
              <a:t>Medication non-adherence</a:t>
            </a:r>
            <a:br>
              <a:rPr lang="en-US" sz="2400" dirty="0">
                <a:solidFill>
                  <a:srgbClr val="008AC4"/>
                </a:solidFill>
              </a:rPr>
            </a:br>
            <a:r>
              <a:rPr lang="en-US" sz="2400" dirty="0">
                <a:solidFill>
                  <a:srgbClr val="008AC4"/>
                </a:solidFill>
              </a:rPr>
              <a:t>in the U.S. accounts for </a:t>
            </a: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 </a:t>
            </a:r>
            <a:r>
              <a:rPr lang="en-US" dirty="0">
                <a:solidFill>
                  <a:schemeClr val="tx2"/>
                </a:solidFill>
              </a:rPr>
              <a:t/>
            </a:r>
            <a:br>
              <a:rPr lang="en-US" dirty="0">
                <a:solidFill>
                  <a:schemeClr val="tx2"/>
                </a:solidFill>
              </a:rPr>
            </a:br>
            <a:endParaRPr lang="en-US" b="1" dirty="0">
              <a:solidFill>
                <a:srgbClr val="FF0000"/>
              </a:solidFill>
            </a:endParaRPr>
          </a:p>
        </p:txBody>
      </p:sp>
      <p:pic>
        <p:nvPicPr>
          <p:cNvPr id="5" name="Content Placeholder 4" descr="From a Former Employee: 5 Reasons #CVSQuits is a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6599" y="2633023"/>
            <a:ext cx="7505700" cy="3333750"/>
          </a:xfrm>
        </p:spPr>
      </p:pic>
      <p:sp>
        <p:nvSpPr>
          <p:cNvPr id="4" name="Slide Number Placeholder 3"/>
          <p:cNvSpPr>
            <a:spLocks noGrp="1"/>
          </p:cNvSpPr>
          <p:nvPr>
            <p:ph type="sldNum" sz="quarter" idx="4"/>
          </p:nvPr>
        </p:nvSpPr>
        <p:spPr/>
        <p:txBody>
          <a:bodyPr/>
          <a:lstStyle/>
          <a:p>
            <a:fld id="{8E59C060-DF20-6548-AD9A-E312EDAF0CBF}" type="slidenum">
              <a:rPr lang="en-US" smtClean="0"/>
              <a:pPr/>
              <a:t>8</a:t>
            </a:fld>
            <a:endParaRPr lang="en-US" dirty="0"/>
          </a:p>
        </p:txBody>
      </p:sp>
    </p:spTree>
    <p:extLst>
      <p:ext uri="{BB962C8B-B14F-4D97-AF65-F5344CB8AC3E}">
        <p14:creationId xmlns:p14="http://schemas.microsoft.com/office/powerpoint/2010/main" val="235226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640" y="274638"/>
            <a:ext cx="6556159" cy="1143000"/>
          </a:xfrm>
        </p:spPr>
        <p:txBody>
          <a:bodyPr/>
          <a:lstStyle/>
          <a:p>
            <a:r>
              <a:rPr lang="en-US" dirty="0">
                <a:solidFill>
                  <a:schemeClr val="accent6">
                    <a:lumMod val="75000"/>
                  </a:schemeClr>
                </a:solidFill>
              </a:rPr>
              <a:t>Decreasing Preventable Readmissions and Complications</a:t>
            </a:r>
            <a:br>
              <a:rPr lang="en-US" dirty="0">
                <a:solidFill>
                  <a:schemeClr val="accent6">
                    <a:lumMod val="75000"/>
                  </a:schemeClr>
                </a:solidFill>
              </a:rPr>
            </a:br>
            <a:r>
              <a:rPr lang="en-US" sz="2400" dirty="0">
                <a:solidFill>
                  <a:srgbClr val="008AC4"/>
                </a:solidFill>
              </a:rPr>
              <a:t>A</a:t>
            </a:r>
            <a:r>
              <a:rPr lang="en-US" dirty="0">
                <a:solidFill>
                  <a:srgbClr val="008AC4"/>
                </a:solidFill>
              </a:rPr>
              <a:t> </a:t>
            </a:r>
            <a:r>
              <a:rPr lang="en-US" sz="2400" dirty="0">
                <a:solidFill>
                  <a:srgbClr val="008AC4"/>
                </a:solidFill>
              </a:rPr>
              <a:t>Study by Dispensary of Hope</a:t>
            </a:r>
            <a:endParaRPr lang="en-US" dirty="0">
              <a:solidFill>
                <a:schemeClr val="accent6">
                  <a:lumMod val="75000"/>
                </a:schemeClr>
              </a:solidFill>
            </a:endParaRPr>
          </a:p>
        </p:txBody>
      </p:sp>
      <p:pic>
        <p:nvPicPr>
          <p:cNvPr id="5" name="Content Placeholder 4"/>
          <p:cNvPicPr>
            <a:picLocks noGrp="1" noChangeAspect="1"/>
          </p:cNvPicPr>
          <p:nvPr>
            <p:ph idx="1"/>
          </p:nvPr>
        </p:nvPicPr>
        <p:blipFill>
          <a:blip r:embed="rId3"/>
          <a:stretch>
            <a:fillRect/>
          </a:stretch>
        </p:blipFill>
        <p:spPr>
          <a:xfrm>
            <a:off x="1108203" y="2295083"/>
            <a:ext cx="7036867" cy="3509779"/>
          </a:xfrm>
          <a:prstGeom prst="rect">
            <a:avLst/>
          </a:prstGeom>
        </p:spPr>
      </p:pic>
      <p:sp>
        <p:nvSpPr>
          <p:cNvPr id="4" name="Slide Number Placeholder 3"/>
          <p:cNvSpPr>
            <a:spLocks noGrp="1"/>
          </p:cNvSpPr>
          <p:nvPr>
            <p:ph type="sldNum" sz="quarter" idx="4"/>
          </p:nvPr>
        </p:nvSpPr>
        <p:spPr/>
        <p:txBody>
          <a:bodyPr/>
          <a:lstStyle/>
          <a:p>
            <a:fld id="{8E59C060-DF20-6548-AD9A-E312EDAF0CBF}" type="slidenum">
              <a:rPr lang="en-US" smtClean="0"/>
              <a:pPr/>
              <a:t>9</a:t>
            </a:fld>
            <a:endParaRPr lang="en-US" dirty="0"/>
          </a:p>
        </p:txBody>
      </p:sp>
    </p:spTree>
    <p:extLst>
      <p:ext uri="{BB962C8B-B14F-4D97-AF65-F5344CB8AC3E}">
        <p14:creationId xmlns:p14="http://schemas.microsoft.com/office/powerpoint/2010/main" val="4012449253"/>
      </p:ext>
    </p:extLst>
  </p:cSld>
  <p:clrMapOvr>
    <a:masterClrMapping/>
  </p:clrMapOvr>
</p:sld>
</file>

<file path=ppt/theme/theme1.xml><?xml version="1.0" encoding="utf-8"?>
<a:theme xmlns:a="http://schemas.openxmlformats.org/drawingml/2006/main" name="FW PowerPoint TemplateJun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FW PowerPoint TemplateJune 2015.potx</Template>
  <TotalTime>12560</TotalTime>
  <Words>1484</Words>
  <Application>Microsoft Office PowerPoint</Application>
  <PresentationFormat>On-screen Show (4:3)</PresentationFormat>
  <Paragraphs>172</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Avenir Book</vt:lpstr>
      <vt:lpstr>Calibri</vt:lpstr>
      <vt:lpstr>Century Gothic</vt:lpstr>
      <vt:lpstr>Lucida Grande</vt:lpstr>
      <vt:lpstr>Wingdings</vt:lpstr>
      <vt:lpstr>FW PowerPoint TemplateJune 2015</vt:lpstr>
      <vt:lpstr>Prescription Safety Net  Programs in Action-Outcomes and the Future </vt:lpstr>
      <vt:lpstr>Why Does Trinity Health Need a  Safety Net Strategy for Prescriptions?</vt:lpstr>
      <vt:lpstr>Large Base of Uninsured &amp; Underinsured </vt:lpstr>
      <vt:lpstr>Need for Prescription Assistance is Growing </vt:lpstr>
      <vt:lpstr>Need for Prescription Assistance is Growing </vt:lpstr>
      <vt:lpstr>Need for Prescription Assistance is Growing </vt:lpstr>
      <vt:lpstr>Adults miss doses due to COST</vt:lpstr>
      <vt:lpstr> 3-10% of overall health care spending   Medication non-adherence in the U.S. accounts for     </vt:lpstr>
      <vt:lpstr>Decreasing Preventable Readmissions and Complications A Study by Dispensary of Hope</vt:lpstr>
      <vt:lpstr>Streamlining the Prescription Safety Net</vt:lpstr>
      <vt:lpstr>Streamlining the Prescription Safety Net</vt:lpstr>
      <vt:lpstr>PowerPoint Presentation</vt:lpstr>
      <vt:lpstr>PowerPoint Presentation</vt:lpstr>
      <vt:lpstr>PowerPoint Presentation</vt:lpstr>
      <vt:lpstr>Automation is Key</vt:lpstr>
      <vt:lpstr>Automation has Successfully Transformed the Use of the Savings Card</vt:lpstr>
      <vt:lpstr>How Can a Health System Achieve Complete Automation of the Prescription Safety Net?     </vt:lpstr>
      <vt:lpstr>Empowering Patients to Price Shop and Use Manufacturer's Programs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Cole Naldzin</dc:creator>
  <cp:lastModifiedBy>Stephanie Ondrias2</cp:lastModifiedBy>
  <cp:revision>225</cp:revision>
  <cp:lastPrinted>2014-03-20T14:58:31Z</cp:lastPrinted>
  <dcterms:created xsi:type="dcterms:W3CDTF">2014-04-16T20:49:04Z</dcterms:created>
  <dcterms:modified xsi:type="dcterms:W3CDTF">2018-02-01T16:51:11Z</dcterms:modified>
</cp:coreProperties>
</file>