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5"/>
  </p:notesMasterIdLst>
  <p:sldIdLst>
    <p:sldId id="258" r:id="rId2"/>
    <p:sldId id="324" r:id="rId3"/>
    <p:sldId id="326" r:id="rId4"/>
    <p:sldId id="328" r:id="rId5"/>
    <p:sldId id="329" r:id="rId6"/>
    <p:sldId id="355" r:id="rId7"/>
    <p:sldId id="356" r:id="rId8"/>
    <p:sldId id="331" r:id="rId9"/>
    <p:sldId id="357" r:id="rId10"/>
    <p:sldId id="358" r:id="rId11"/>
    <p:sldId id="359" r:id="rId12"/>
    <p:sldId id="360" r:id="rId13"/>
    <p:sldId id="363" r:id="rId14"/>
    <p:sldId id="374" r:id="rId15"/>
    <p:sldId id="361" r:id="rId16"/>
    <p:sldId id="308" r:id="rId17"/>
    <p:sldId id="375" r:id="rId18"/>
    <p:sldId id="376" r:id="rId19"/>
    <p:sldId id="313" r:id="rId20"/>
    <p:sldId id="370" r:id="rId21"/>
    <p:sldId id="368" r:id="rId22"/>
    <p:sldId id="317" r:id="rId23"/>
    <p:sldId id="349" r:id="rId24"/>
    <p:sldId id="366" r:id="rId25"/>
    <p:sldId id="333" r:id="rId26"/>
    <p:sldId id="372" r:id="rId27"/>
    <p:sldId id="312" r:id="rId28"/>
    <p:sldId id="369" r:id="rId29"/>
    <p:sldId id="343" r:id="rId30"/>
    <p:sldId id="344" r:id="rId31"/>
    <p:sldId id="345" r:id="rId32"/>
    <p:sldId id="346" r:id="rId33"/>
    <p:sldId id="347" r:id="rId34"/>
    <p:sldId id="350" r:id="rId35"/>
    <p:sldId id="351" r:id="rId36"/>
    <p:sldId id="364" r:id="rId37"/>
    <p:sldId id="367" r:id="rId38"/>
    <p:sldId id="300" r:id="rId39"/>
    <p:sldId id="266" r:id="rId40"/>
    <p:sldId id="337" r:id="rId41"/>
    <p:sldId id="340" r:id="rId42"/>
    <p:sldId id="338" r:id="rId43"/>
    <p:sldId id="33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59307" autoAdjust="0"/>
  </p:normalViewPr>
  <p:slideViewPr>
    <p:cSldViewPr snapToGrid="0">
      <p:cViewPr varScale="1">
        <p:scale>
          <a:sx n="42" d="100"/>
          <a:sy n="42" d="100"/>
        </p:scale>
        <p:origin x="222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31D7A-4B0A-4EB1-B678-44028B709A7A}" type="doc">
      <dgm:prSet loTypeId="urn:microsoft.com/office/officeart/2005/8/layout/radial5" loCatId="cycle" qsTypeId="urn:microsoft.com/office/officeart/2005/8/quickstyle/3d2" qsCatId="3D" csTypeId="urn:microsoft.com/office/officeart/2005/8/colors/colorful1" csCatId="colorful" phldr="1"/>
      <dgm:spPr/>
      <dgm:t>
        <a:bodyPr/>
        <a:lstStyle/>
        <a:p>
          <a:endParaRPr lang="en-US"/>
        </a:p>
      </dgm:t>
    </dgm:pt>
    <dgm:pt modelId="{967E6F8E-3CF0-4C50-82DE-9E852385FD2D}">
      <dgm:prSet phldrT="[Text]"/>
      <dgm:spPr/>
      <dgm:t>
        <a:bodyPr/>
        <a:lstStyle/>
        <a:p>
          <a:r>
            <a:rPr lang="en-US" dirty="0"/>
            <a:t>FOCUS Bridge Counselor</a:t>
          </a:r>
        </a:p>
      </dgm:t>
    </dgm:pt>
    <dgm:pt modelId="{DCF74AA3-B0BE-406A-A17C-75C7D0A445E2}" type="parTrans" cxnId="{B67A723A-BC39-411B-8AC6-D7181685A9B9}">
      <dgm:prSet/>
      <dgm:spPr/>
      <dgm:t>
        <a:bodyPr/>
        <a:lstStyle/>
        <a:p>
          <a:endParaRPr lang="en-US"/>
        </a:p>
      </dgm:t>
    </dgm:pt>
    <dgm:pt modelId="{DCD2E3DE-CB60-4FC6-8836-ED146E9B281D}" type="sibTrans" cxnId="{B67A723A-BC39-411B-8AC6-D7181685A9B9}">
      <dgm:prSet/>
      <dgm:spPr/>
      <dgm:t>
        <a:bodyPr/>
        <a:lstStyle/>
        <a:p>
          <a:endParaRPr lang="en-US"/>
        </a:p>
      </dgm:t>
    </dgm:pt>
    <dgm:pt modelId="{1A5BD5FE-7DEC-4703-A09B-02DB634D791D}">
      <dgm:prSet phldrT="[Text]"/>
      <dgm:spPr/>
      <dgm:t>
        <a:bodyPr/>
        <a:lstStyle/>
        <a:p>
          <a:r>
            <a:rPr lang="en-US" dirty="0"/>
            <a:t>Emergency Departments</a:t>
          </a:r>
        </a:p>
      </dgm:t>
    </dgm:pt>
    <dgm:pt modelId="{C271FDAB-55D1-4A44-8FD0-EF950D41F38D}" type="parTrans" cxnId="{03EC0FDD-9C58-4D4B-83CF-6A0E01128372}">
      <dgm:prSet/>
      <dgm:spPr/>
      <dgm:t>
        <a:bodyPr/>
        <a:lstStyle/>
        <a:p>
          <a:endParaRPr lang="en-US" dirty="0"/>
        </a:p>
      </dgm:t>
    </dgm:pt>
    <dgm:pt modelId="{253F3699-C636-40C2-B23E-F56F8B675991}" type="sibTrans" cxnId="{03EC0FDD-9C58-4D4B-83CF-6A0E01128372}">
      <dgm:prSet/>
      <dgm:spPr/>
      <dgm:t>
        <a:bodyPr/>
        <a:lstStyle/>
        <a:p>
          <a:endParaRPr lang="en-US"/>
        </a:p>
      </dgm:t>
    </dgm:pt>
    <dgm:pt modelId="{6DAF6EE9-E5A4-434B-857A-F1DCE0F62EFC}">
      <dgm:prSet phldrT="[Text]"/>
      <dgm:spPr/>
      <dgm:t>
        <a:bodyPr/>
        <a:lstStyle/>
        <a:p>
          <a:r>
            <a:rPr lang="en-US" dirty="0" smtClean="0"/>
            <a:t>Federally Qualified Health Centers</a:t>
          </a:r>
          <a:endParaRPr lang="en-US" dirty="0"/>
        </a:p>
      </dgm:t>
    </dgm:pt>
    <dgm:pt modelId="{FB46C16D-5AB1-4DA5-9915-AFF1ED99AD9B}" type="parTrans" cxnId="{88CEAF55-582F-4DEE-9A7F-AAA24D440466}">
      <dgm:prSet/>
      <dgm:spPr/>
      <dgm:t>
        <a:bodyPr/>
        <a:lstStyle/>
        <a:p>
          <a:endParaRPr lang="en-US" dirty="0"/>
        </a:p>
      </dgm:t>
    </dgm:pt>
    <dgm:pt modelId="{E5FAC72D-8F2A-4AD9-BBDB-D96BB4E168E5}" type="sibTrans" cxnId="{88CEAF55-582F-4DEE-9A7F-AAA24D440466}">
      <dgm:prSet/>
      <dgm:spPr/>
      <dgm:t>
        <a:bodyPr/>
        <a:lstStyle/>
        <a:p>
          <a:endParaRPr lang="en-US"/>
        </a:p>
      </dgm:t>
    </dgm:pt>
    <dgm:pt modelId="{80CD90AA-97A1-448A-9F5E-D9330CABE61C}">
      <dgm:prSet phldrT="[Text]"/>
      <dgm:spPr/>
      <dgm:t>
        <a:bodyPr/>
        <a:lstStyle/>
        <a:p>
          <a:r>
            <a:rPr lang="en-US" dirty="0" smtClean="0"/>
            <a:t>Local Health </a:t>
          </a:r>
          <a:r>
            <a:rPr lang="en-US" dirty="0"/>
            <a:t>Departments</a:t>
          </a:r>
        </a:p>
      </dgm:t>
    </dgm:pt>
    <dgm:pt modelId="{8F079B93-6683-459D-A7D5-53BCEFC9AECA}" type="parTrans" cxnId="{430EB24B-7055-44B5-834C-16608566BE74}">
      <dgm:prSet/>
      <dgm:spPr/>
      <dgm:t>
        <a:bodyPr/>
        <a:lstStyle/>
        <a:p>
          <a:endParaRPr lang="en-US" dirty="0"/>
        </a:p>
      </dgm:t>
    </dgm:pt>
    <dgm:pt modelId="{E1204914-94B5-4731-9E22-8D8C187E302E}" type="sibTrans" cxnId="{430EB24B-7055-44B5-834C-16608566BE74}">
      <dgm:prSet/>
      <dgm:spPr/>
      <dgm:t>
        <a:bodyPr/>
        <a:lstStyle/>
        <a:p>
          <a:endParaRPr lang="en-US"/>
        </a:p>
      </dgm:t>
    </dgm:pt>
    <dgm:pt modelId="{447D5BCE-514F-4AD0-98FF-E7DC7AA612FE}">
      <dgm:prSet phldrT="[Text]"/>
      <dgm:spPr/>
      <dgm:t>
        <a:bodyPr/>
        <a:lstStyle/>
        <a:p>
          <a:r>
            <a:rPr lang="en-US" dirty="0"/>
            <a:t>Local Jails</a:t>
          </a:r>
        </a:p>
      </dgm:t>
    </dgm:pt>
    <dgm:pt modelId="{66373446-59E9-457E-A949-7917B04742C4}" type="parTrans" cxnId="{F87CF5D8-AB54-42DF-AD4E-217C5ADA6272}">
      <dgm:prSet/>
      <dgm:spPr/>
      <dgm:t>
        <a:bodyPr/>
        <a:lstStyle/>
        <a:p>
          <a:endParaRPr lang="en-US" dirty="0"/>
        </a:p>
      </dgm:t>
    </dgm:pt>
    <dgm:pt modelId="{A1293970-3992-4330-B549-68A3A07048B0}" type="sibTrans" cxnId="{F87CF5D8-AB54-42DF-AD4E-217C5ADA6272}">
      <dgm:prSet/>
      <dgm:spPr/>
      <dgm:t>
        <a:bodyPr/>
        <a:lstStyle/>
        <a:p>
          <a:endParaRPr lang="en-US"/>
        </a:p>
      </dgm:t>
    </dgm:pt>
    <dgm:pt modelId="{C1F849B2-79E1-4A9E-9A9C-99968E5EA69F}">
      <dgm:prSet phldrT="[Text]"/>
      <dgm:spPr/>
      <dgm:t>
        <a:bodyPr/>
        <a:lstStyle/>
        <a:p>
          <a:r>
            <a:rPr lang="en-US" dirty="0"/>
            <a:t>Homeless Shelters</a:t>
          </a:r>
        </a:p>
      </dgm:t>
    </dgm:pt>
    <dgm:pt modelId="{46DA939A-14E6-4D9A-B452-33551B0FA045}" type="parTrans" cxnId="{67AD8569-F74C-4AD3-8A9F-08F7C8979FA6}">
      <dgm:prSet/>
      <dgm:spPr/>
      <dgm:t>
        <a:bodyPr/>
        <a:lstStyle/>
        <a:p>
          <a:endParaRPr lang="en-US" dirty="0"/>
        </a:p>
      </dgm:t>
    </dgm:pt>
    <dgm:pt modelId="{4DE30ACA-72DE-4FEE-8E48-140B931687DE}" type="sibTrans" cxnId="{67AD8569-F74C-4AD3-8A9F-08F7C8979FA6}">
      <dgm:prSet/>
      <dgm:spPr/>
      <dgm:t>
        <a:bodyPr/>
        <a:lstStyle/>
        <a:p>
          <a:endParaRPr lang="en-US"/>
        </a:p>
      </dgm:t>
    </dgm:pt>
    <dgm:pt modelId="{9F781042-0B8D-4D15-93DB-F825BF4E25D5}">
      <dgm:prSet phldrT="[Text]"/>
      <dgm:spPr/>
      <dgm:t>
        <a:bodyPr/>
        <a:lstStyle/>
        <a:p>
          <a:r>
            <a:rPr lang="en-US" dirty="0"/>
            <a:t>Substance </a:t>
          </a:r>
          <a:r>
            <a:rPr lang="en-US" dirty="0" smtClean="0"/>
            <a:t>Use </a:t>
          </a:r>
          <a:r>
            <a:rPr lang="en-US" dirty="0"/>
            <a:t>Treatment Programs</a:t>
          </a:r>
        </a:p>
      </dgm:t>
    </dgm:pt>
    <dgm:pt modelId="{5F5733E7-A2F9-45A0-A15E-339BAA9CF795}" type="parTrans" cxnId="{3F51022E-4D9B-4FA1-93A4-5F183E298E3C}">
      <dgm:prSet/>
      <dgm:spPr/>
      <dgm:t>
        <a:bodyPr/>
        <a:lstStyle/>
        <a:p>
          <a:endParaRPr lang="en-US" dirty="0"/>
        </a:p>
      </dgm:t>
    </dgm:pt>
    <dgm:pt modelId="{C4807A9D-B562-4E31-AE64-CEBCB44BB9CD}" type="sibTrans" cxnId="{3F51022E-4D9B-4FA1-93A4-5F183E298E3C}">
      <dgm:prSet/>
      <dgm:spPr/>
      <dgm:t>
        <a:bodyPr/>
        <a:lstStyle/>
        <a:p>
          <a:endParaRPr lang="en-US"/>
        </a:p>
      </dgm:t>
    </dgm:pt>
    <dgm:pt modelId="{606675FF-F6E8-4A16-B05B-0DCE7728870F}">
      <dgm:prSet phldrT="[Text]"/>
      <dgm:spPr/>
      <dgm:t>
        <a:bodyPr/>
        <a:lstStyle/>
        <a:p>
          <a:r>
            <a:rPr lang="en-US" dirty="0"/>
            <a:t>Mental Health Providers</a:t>
          </a:r>
        </a:p>
      </dgm:t>
    </dgm:pt>
    <dgm:pt modelId="{CFDCB1B9-6F73-4A1B-9B98-91B9B8AB94C0}" type="parTrans" cxnId="{C42D4A0C-DC7B-44FE-A978-5C0B7DC51724}">
      <dgm:prSet/>
      <dgm:spPr/>
      <dgm:t>
        <a:bodyPr/>
        <a:lstStyle/>
        <a:p>
          <a:endParaRPr lang="en-US" dirty="0"/>
        </a:p>
      </dgm:t>
    </dgm:pt>
    <dgm:pt modelId="{62FEBB29-BDAE-4DEC-BB7D-0AE07F1C792B}" type="sibTrans" cxnId="{C42D4A0C-DC7B-44FE-A978-5C0B7DC51724}">
      <dgm:prSet/>
      <dgm:spPr/>
      <dgm:t>
        <a:bodyPr/>
        <a:lstStyle/>
        <a:p>
          <a:endParaRPr lang="en-US"/>
        </a:p>
      </dgm:t>
    </dgm:pt>
    <dgm:pt modelId="{F9E999C8-067C-46FC-83A0-F3EB07CEB198}">
      <dgm:prSet phldrT="[Text]"/>
      <dgm:spPr/>
      <dgm:t>
        <a:bodyPr/>
        <a:lstStyle/>
        <a:p>
          <a:r>
            <a:rPr lang="en-US" dirty="0"/>
            <a:t>Primary Care Providers</a:t>
          </a:r>
        </a:p>
      </dgm:t>
    </dgm:pt>
    <dgm:pt modelId="{0831C082-AC8A-4534-BF13-0BD755F6F4D8}" type="parTrans" cxnId="{D763AA97-0C2A-4B06-A58A-76443C512997}">
      <dgm:prSet/>
      <dgm:spPr/>
      <dgm:t>
        <a:bodyPr/>
        <a:lstStyle/>
        <a:p>
          <a:endParaRPr lang="en-US" dirty="0"/>
        </a:p>
      </dgm:t>
    </dgm:pt>
    <dgm:pt modelId="{248C7C83-4D75-4703-8DAB-7C3AE2D90617}" type="sibTrans" cxnId="{D763AA97-0C2A-4B06-A58A-76443C512997}">
      <dgm:prSet/>
      <dgm:spPr/>
      <dgm:t>
        <a:bodyPr/>
        <a:lstStyle/>
        <a:p>
          <a:endParaRPr lang="en-US"/>
        </a:p>
      </dgm:t>
    </dgm:pt>
    <dgm:pt modelId="{EC36D412-D41B-4781-8D3A-AB0A4E9A33DB}">
      <dgm:prSet phldrT="[Text]"/>
      <dgm:spPr/>
      <dgm:t>
        <a:bodyPr/>
        <a:lstStyle/>
        <a:p>
          <a:r>
            <a:rPr lang="en-US" dirty="0"/>
            <a:t>Community Based Organizations</a:t>
          </a:r>
        </a:p>
      </dgm:t>
    </dgm:pt>
    <dgm:pt modelId="{87ED0E53-5B38-45D9-A675-661F705C914F}" type="parTrans" cxnId="{57D3A6DA-F01E-4530-B9B7-4ECD9AF7ED60}">
      <dgm:prSet/>
      <dgm:spPr/>
      <dgm:t>
        <a:bodyPr/>
        <a:lstStyle/>
        <a:p>
          <a:endParaRPr lang="en-US" dirty="0"/>
        </a:p>
      </dgm:t>
    </dgm:pt>
    <dgm:pt modelId="{55EA517C-59D0-47E4-B11E-861DB196A32D}" type="sibTrans" cxnId="{57D3A6DA-F01E-4530-B9B7-4ECD9AF7ED60}">
      <dgm:prSet/>
      <dgm:spPr/>
      <dgm:t>
        <a:bodyPr/>
        <a:lstStyle/>
        <a:p>
          <a:endParaRPr lang="en-US"/>
        </a:p>
      </dgm:t>
    </dgm:pt>
    <dgm:pt modelId="{D14D1149-5CFF-4A48-AD2B-1EE3DFA188AF}" type="pres">
      <dgm:prSet presAssocID="{FB931D7A-4B0A-4EB1-B678-44028B709A7A}" presName="Name0" presStyleCnt="0">
        <dgm:presLayoutVars>
          <dgm:chMax val="1"/>
          <dgm:dir/>
          <dgm:animLvl val="ctr"/>
          <dgm:resizeHandles val="exact"/>
        </dgm:presLayoutVars>
      </dgm:prSet>
      <dgm:spPr/>
      <dgm:t>
        <a:bodyPr/>
        <a:lstStyle/>
        <a:p>
          <a:endParaRPr lang="en-US"/>
        </a:p>
      </dgm:t>
    </dgm:pt>
    <dgm:pt modelId="{A40F6FCD-062D-4EAA-AAC6-7A842BBEE493}" type="pres">
      <dgm:prSet presAssocID="{967E6F8E-3CF0-4C50-82DE-9E852385FD2D}" presName="centerShape" presStyleLbl="node0" presStyleIdx="0" presStyleCnt="1"/>
      <dgm:spPr/>
      <dgm:t>
        <a:bodyPr/>
        <a:lstStyle/>
        <a:p>
          <a:endParaRPr lang="en-US"/>
        </a:p>
      </dgm:t>
    </dgm:pt>
    <dgm:pt modelId="{ACB049EE-F374-4AFA-BCC2-1FA1EC0EDD59}" type="pres">
      <dgm:prSet presAssocID="{C271FDAB-55D1-4A44-8FD0-EF950D41F38D}" presName="parTrans" presStyleLbl="sibTrans2D1" presStyleIdx="0" presStyleCnt="9"/>
      <dgm:spPr/>
      <dgm:t>
        <a:bodyPr/>
        <a:lstStyle/>
        <a:p>
          <a:endParaRPr lang="en-US"/>
        </a:p>
      </dgm:t>
    </dgm:pt>
    <dgm:pt modelId="{4EF208B4-2902-44E8-BE62-2B6F761542E9}" type="pres">
      <dgm:prSet presAssocID="{C271FDAB-55D1-4A44-8FD0-EF950D41F38D}" presName="connectorText" presStyleLbl="sibTrans2D1" presStyleIdx="0" presStyleCnt="9"/>
      <dgm:spPr/>
      <dgm:t>
        <a:bodyPr/>
        <a:lstStyle/>
        <a:p>
          <a:endParaRPr lang="en-US"/>
        </a:p>
      </dgm:t>
    </dgm:pt>
    <dgm:pt modelId="{AEF080BD-50AD-43AE-8AFC-78B97A0D6F9C}" type="pres">
      <dgm:prSet presAssocID="{1A5BD5FE-7DEC-4703-A09B-02DB634D791D}" presName="node" presStyleLbl="node1" presStyleIdx="0" presStyleCnt="9">
        <dgm:presLayoutVars>
          <dgm:bulletEnabled val="1"/>
        </dgm:presLayoutVars>
      </dgm:prSet>
      <dgm:spPr/>
      <dgm:t>
        <a:bodyPr/>
        <a:lstStyle/>
        <a:p>
          <a:endParaRPr lang="en-US"/>
        </a:p>
      </dgm:t>
    </dgm:pt>
    <dgm:pt modelId="{0333FD88-7168-4BA3-8317-33E7C6D66693}" type="pres">
      <dgm:prSet presAssocID="{FB46C16D-5AB1-4DA5-9915-AFF1ED99AD9B}" presName="parTrans" presStyleLbl="sibTrans2D1" presStyleIdx="1" presStyleCnt="9"/>
      <dgm:spPr/>
      <dgm:t>
        <a:bodyPr/>
        <a:lstStyle/>
        <a:p>
          <a:endParaRPr lang="en-US"/>
        </a:p>
      </dgm:t>
    </dgm:pt>
    <dgm:pt modelId="{CACC0EA5-A188-4963-B03A-29DFB279C69D}" type="pres">
      <dgm:prSet presAssocID="{FB46C16D-5AB1-4DA5-9915-AFF1ED99AD9B}" presName="connectorText" presStyleLbl="sibTrans2D1" presStyleIdx="1" presStyleCnt="9"/>
      <dgm:spPr/>
      <dgm:t>
        <a:bodyPr/>
        <a:lstStyle/>
        <a:p>
          <a:endParaRPr lang="en-US"/>
        </a:p>
      </dgm:t>
    </dgm:pt>
    <dgm:pt modelId="{89AAE686-E884-4952-A588-A7882070CAAE}" type="pres">
      <dgm:prSet presAssocID="{6DAF6EE9-E5A4-434B-857A-F1DCE0F62EFC}" presName="node" presStyleLbl="node1" presStyleIdx="1" presStyleCnt="9">
        <dgm:presLayoutVars>
          <dgm:bulletEnabled val="1"/>
        </dgm:presLayoutVars>
      </dgm:prSet>
      <dgm:spPr/>
      <dgm:t>
        <a:bodyPr/>
        <a:lstStyle/>
        <a:p>
          <a:endParaRPr lang="en-US"/>
        </a:p>
      </dgm:t>
    </dgm:pt>
    <dgm:pt modelId="{4D673150-5829-46EE-BE77-C26D0BBEE1EB}" type="pres">
      <dgm:prSet presAssocID="{8F079B93-6683-459D-A7D5-53BCEFC9AECA}" presName="parTrans" presStyleLbl="sibTrans2D1" presStyleIdx="2" presStyleCnt="9"/>
      <dgm:spPr/>
      <dgm:t>
        <a:bodyPr/>
        <a:lstStyle/>
        <a:p>
          <a:endParaRPr lang="en-US"/>
        </a:p>
      </dgm:t>
    </dgm:pt>
    <dgm:pt modelId="{A23D8B88-D54D-48EA-8E3F-8C5906367954}" type="pres">
      <dgm:prSet presAssocID="{8F079B93-6683-459D-A7D5-53BCEFC9AECA}" presName="connectorText" presStyleLbl="sibTrans2D1" presStyleIdx="2" presStyleCnt="9"/>
      <dgm:spPr/>
      <dgm:t>
        <a:bodyPr/>
        <a:lstStyle/>
        <a:p>
          <a:endParaRPr lang="en-US"/>
        </a:p>
      </dgm:t>
    </dgm:pt>
    <dgm:pt modelId="{38AA98E9-CD04-4CF6-AC0C-3138394544DA}" type="pres">
      <dgm:prSet presAssocID="{80CD90AA-97A1-448A-9F5E-D9330CABE61C}" presName="node" presStyleLbl="node1" presStyleIdx="2" presStyleCnt="9">
        <dgm:presLayoutVars>
          <dgm:bulletEnabled val="1"/>
        </dgm:presLayoutVars>
      </dgm:prSet>
      <dgm:spPr/>
      <dgm:t>
        <a:bodyPr/>
        <a:lstStyle/>
        <a:p>
          <a:endParaRPr lang="en-US"/>
        </a:p>
      </dgm:t>
    </dgm:pt>
    <dgm:pt modelId="{CB82E600-AB7E-4680-A019-392E3C447A54}" type="pres">
      <dgm:prSet presAssocID="{66373446-59E9-457E-A949-7917B04742C4}" presName="parTrans" presStyleLbl="sibTrans2D1" presStyleIdx="3" presStyleCnt="9"/>
      <dgm:spPr/>
      <dgm:t>
        <a:bodyPr/>
        <a:lstStyle/>
        <a:p>
          <a:endParaRPr lang="en-US"/>
        </a:p>
      </dgm:t>
    </dgm:pt>
    <dgm:pt modelId="{5641FEEC-87A9-4061-AEBB-444571BF2E9F}" type="pres">
      <dgm:prSet presAssocID="{66373446-59E9-457E-A949-7917B04742C4}" presName="connectorText" presStyleLbl="sibTrans2D1" presStyleIdx="3" presStyleCnt="9"/>
      <dgm:spPr/>
      <dgm:t>
        <a:bodyPr/>
        <a:lstStyle/>
        <a:p>
          <a:endParaRPr lang="en-US"/>
        </a:p>
      </dgm:t>
    </dgm:pt>
    <dgm:pt modelId="{98C3F1A6-7194-4F4B-A4F9-7CC5E220DAC2}" type="pres">
      <dgm:prSet presAssocID="{447D5BCE-514F-4AD0-98FF-E7DC7AA612FE}" presName="node" presStyleLbl="node1" presStyleIdx="3" presStyleCnt="9">
        <dgm:presLayoutVars>
          <dgm:bulletEnabled val="1"/>
        </dgm:presLayoutVars>
      </dgm:prSet>
      <dgm:spPr/>
      <dgm:t>
        <a:bodyPr/>
        <a:lstStyle/>
        <a:p>
          <a:endParaRPr lang="en-US"/>
        </a:p>
      </dgm:t>
    </dgm:pt>
    <dgm:pt modelId="{A978C552-69BD-4C8E-B453-82EF033430AF}" type="pres">
      <dgm:prSet presAssocID="{46DA939A-14E6-4D9A-B452-33551B0FA045}" presName="parTrans" presStyleLbl="sibTrans2D1" presStyleIdx="4" presStyleCnt="9"/>
      <dgm:spPr/>
      <dgm:t>
        <a:bodyPr/>
        <a:lstStyle/>
        <a:p>
          <a:endParaRPr lang="en-US"/>
        </a:p>
      </dgm:t>
    </dgm:pt>
    <dgm:pt modelId="{106B4331-CE52-45BC-AC00-A5BEA0ED87B2}" type="pres">
      <dgm:prSet presAssocID="{46DA939A-14E6-4D9A-B452-33551B0FA045}" presName="connectorText" presStyleLbl="sibTrans2D1" presStyleIdx="4" presStyleCnt="9"/>
      <dgm:spPr/>
      <dgm:t>
        <a:bodyPr/>
        <a:lstStyle/>
        <a:p>
          <a:endParaRPr lang="en-US"/>
        </a:p>
      </dgm:t>
    </dgm:pt>
    <dgm:pt modelId="{85923100-A71C-451A-921B-423EA2EACAA0}" type="pres">
      <dgm:prSet presAssocID="{C1F849B2-79E1-4A9E-9A9C-99968E5EA69F}" presName="node" presStyleLbl="node1" presStyleIdx="4" presStyleCnt="9">
        <dgm:presLayoutVars>
          <dgm:bulletEnabled val="1"/>
        </dgm:presLayoutVars>
      </dgm:prSet>
      <dgm:spPr/>
      <dgm:t>
        <a:bodyPr/>
        <a:lstStyle/>
        <a:p>
          <a:endParaRPr lang="en-US"/>
        </a:p>
      </dgm:t>
    </dgm:pt>
    <dgm:pt modelId="{F4225E04-4965-41D0-8C3E-73B6FFD51F67}" type="pres">
      <dgm:prSet presAssocID="{5F5733E7-A2F9-45A0-A15E-339BAA9CF795}" presName="parTrans" presStyleLbl="sibTrans2D1" presStyleIdx="5" presStyleCnt="9"/>
      <dgm:spPr/>
      <dgm:t>
        <a:bodyPr/>
        <a:lstStyle/>
        <a:p>
          <a:endParaRPr lang="en-US"/>
        </a:p>
      </dgm:t>
    </dgm:pt>
    <dgm:pt modelId="{336FA22D-520D-4420-BE3F-55A2D24AA284}" type="pres">
      <dgm:prSet presAssocID="{5F5733E7-A2F9-45A0-A15E-339BAA9CF795}" presName="connectorText" presStyleLbl="sibTrans2D1" presStyleIdx="5" presStyleCnt="9"/>
      <dgm:spPr/>
      <dgm:t>
        <a:bodyPr/>
        <a:lstStyle/>
        <a:p>
          <a:endParaRPr lang="en-US"/>
        </a:p>
      </dgm:t>
    </dgm:pt>
    <dgm:pt modelId="{CA8C7DB6-2CF0-4189-82F5-621B77194991}" type="pres">
      <dgm:prSet presAssocID="{9F781042-0B8D-4D15-93DB-F825BF4E25D5}" presName="node" presStyleLbl="node1" presStyleIdx="5" presStyleCnt="9">
        <dgm:presLayoutVars>
          <dgm:bulletEnabled val="1"/>
        </dgm:presLayoutVars>
      </dgm:prSet>
      <dgm:spPr/>
      <dgm:t>
        <a:bodyPr/>
        <a:lstStyle/>
        <a:p>
          <a:endParaRPr lang="en-US"/>
        </a:p>
      </dgm:t>
    </dgm:pt>
    <dgm:pt modelId="{81250430-A054-4232-B782-EA034531C1FD}" type="pres">
      <dgm:prSet presAssocID="{CFDCB1B9-6F73-4A1B-9B98-91B9B8AB94C0}" presName="parTrans" presStyleLbl="sibTrans2D1" presStyleIdx="6" presStyleCnt="9"/>
      <dgm:spPr/>
      <dgm:t>
        <a:bodyPr/>
        <a:lstStyle/>
        <a:p>
          <a:endParaRPr lang="en-US"/>
        </a:p>
      </dgm:t>
    </dgm:pt>
    <dgm:pt modelId="{B37B02FC-D06C-4D4B-B650-3536B14B7646}" type="pres">
      <dgm:prSet presAssocID="{CFDCB1B9-6F73-4A1B-9B98-91B9B8AB94C0}" presName="connectorText" presStyleLbl="sibTrans2D1" presStyleIdx="6" presStyleCnt="9"/>
      <dgm:spPr/>
      <dgm:t>
        <a:bodyPr/>
        <a:lstStyle/>
        <a:p>
          <a:endParaRPr lang="en-US"/>
        </a:p>
      </dgm:t>
    </dgm:pt>
    <dgm:pt modelId="{EC0C3A7D-0011-479F-8C6D-6EA10E7C3803}" type="pres">
      <dgm:prSet presAssocID="{606675FF-F6E8-4A16-B05B-0DCE7728870F}" presName="node" presStyleLbl="node1" presStyleIdx="6" presStyleCnt="9">
        <dgm:presLayoutVars>
          <dgm:bulletEnabled val="1"/>
        </dgm:presLayoutVars>
      </dgm:prSet>
      <dgm:spPr/>
      <dgm:t>
        <a:bodyPr/>
        <a:lstStyle/>
        <a:p>
          <a:endParaRPr lang="en-US"/>
        </a:p>
      </dgm:t>
    </dgm:pt>
    <dgm:pt modelId="{ED66C89A-72A8-409A-AEC2-A54A864BD7A0}" type="pres">
      <dgm:prSet presAssocID="{0831C082-AC8A-4534-BF13-0BD755F6F4D8}" presName="parTrans" presStyleLbl="sibTrans2D1" presStyleIdx="7" presStyleCnt="9"/>
      <dgm:spPr/>
      <dgm:t>
        <a:bodyPr/>
        <a:lstStyle/>
        <a:p>
          <a:endParaRPr lang="en-US"/>
        </a:p>
      </dgm:t>
    </dgm:pt>
    <dgm:pt modelId="{AF05B2BB-E6D1-4A39-A757-5097DD8274A4}" type="pres">
      <dgm:prSet presAssocID="{0831C082-AC8A-4534-BF13-0BD755F6F4D8}" presName="connectorText" presStyleLbl="sibTrans2D1" presStyleIdx="7" presStyleCnt="9"/>
      <dgm:spPr/>
      <dgm:t>
        <a:bodyPr/>
        <a:lstStyle/>
        <a:p>
          <a:endParaRPr lang="en-US"/>
        </a:p>
      </dgm:t>
    </dgm:pt>
    <dgm:pt modelId="{3A3C986F-7EA9-4C27-AB3C-F68BF8A652C2}" type="pres">
      <dgm:prSet presAssocID="{F9E999C8-067C-46FC-83A0-F3EB07CEB198}" presName="node" presStyleLbl="node1" presStyleIdx="7" presStyleCnt="9">
        <dgm:presLayoutVars>
          <dgm:bulletEnabled val="1"/>
        </dgm:presLayoutVars>
      </dgm:prSet>
      <dgm:spPr/>
      <dgm:t>
        <a:bodyPr/>
        <a:lstStyle/>
        <a:p>
          <a:endParaRPr lang="en-US"/>
        </a:p>
      </dgm:t>
    </dgm:pt>
    <dgm:pt modelId="{51584427-F330-46EA-B092-EFD2F5DAACB4}" type="pres">
      <dgm:prSet presAssocID="{87ED0E53-5B38-45D9-A675-661F705C914F}" presName="parTrans" presStyleLbl="sibTrans2D1" presStyleIdx="8" presStyleCnt="9"/>
      <dgm:spPr/>
      <dgm:t>
        <a:bodyPr/>
        <a:lstStyle/>
        <a:p>
          <a:endParaRPr lang="en-US"/>
        </a:p>
      </dgm:t>
    </dgm:pt>
    <dgm:pt modelId="{F72F1966-42F8-4261-BF98-4A7E3421409B}" type="pres">
      <dgm:prSet presAssocID="{87ED0E53-5B38-45D9-A675-661F705C914F}" presName="connectorText" presStyleLbl="sibTrans2D1" presStyleIdx="8" presStyleCnt="9"/>
      <dgm:spPr/>
      <dgm:t>
        <a:bodyPr/>
        <a:lstStyle/>
        <a:p>
          <a:endParaRPr lang="en-US"/>
        </a:p>
      </dgm:t>
    </dgm:pt>
    <dgm:pt modelId="{BFAC5DC5-5D89-4D73-864C-56B809899809}" type="pres">
      <dgm:prSet presAssocID="{EC36D412-D41B-4781-8D3A-AB0A4E9A33DB}" presName="node" presStyleLbl="node1" presStyleIdx="8" presStyleCnt="9">
        <dgm:presLayoutVars>
          <dgm:bulletEnabled val="1"/>
        </dgm:presLayoutVars>
      </dgm:prSet>
      <dgm:spPr/>
      <dgm:t>
        <a:bodyPr/>
        <a:lstStyle/>
        <a:p>
          <a:endParaRPr lang="en-US"/>
        </a:p>
      </dgm:t>
    </dgm:pt>
  </dgm:ptLst>
  <dgm:cxnLst>
    <dgm:cxn modelId="{2BFB70FF-AAFB-4457-8692-46A49D146204}" type="presOf" srcId="{1A5BD5FE-7DEC-4703-A09B-02DB634D791D}" destId="{AEF080BD-50AD-43AE-8AFC-78B97A0D6F9C}" srcOrd="0" destOrd="0" presId="urn:microsoft.com/office/officeart/2005/8/layout/radial5"/>
    <dgm:cxn modelId="{2E364F60-7B04-494C-BFE8-CA72A25766BF}" type="presOf" srcId="{FB46C16D-5AB1-4DA5-9915-AFF1ED99AD9B}" destId="{CACC0EA5-A188-4963-B03A-29DFB279C69D}" srcOrd="1" destOrd="0" presId="urn:microsoft.com/office/officeart/2005/8/layout/radial5"/>
    <dgm:cxn modelId="{C3C20C66-8E0D-4BC7-A15F-C65192496A41}" type="presOf" srcId="{66373446-59E9-457E-A949-7917B04742C4}" destId="{CB82E600-AB7E-4680-A019-392E3C447A54}" srcOrd="0" destOrd="0" presId="urn:microsoft.com/office/officeart/2005/8/layout/radial5"/>
    <dgm:cxn modelId="{FEAB6DC0-774E-48D8-8ECC-A81F6B4DA731}" type="presOf" srcId="{447D5BCE-514F-4AD0-98FF-E7DC7AA612FE}" destId="{98C3F1A6-7194-4F4B-A4F9-7CC5E220DAC2}" srcOrd="0" destOrd="0" presId="urn:microsoft.com/office/officeart/2005/8/layout/radial5"/>
    <dgm:cxn modelId="{F3B03921-15D4-43F9-892F-23DEBD4F5CD1}" type="presOf" srcId="{FB46C16D-5AB1-4DA5-9915-AFF1ED99AD9B}" destId="{0333FD88-7168-4BA3-8317-33E7C6D66693}" srcOrd="0" destOrd="0" presId="urn:microsoft.com/office/officeart/2005/8/layout/radial5"/>
    <dgm:cxn modelId="{BD51ACA9-AF48-4DAF-A76C-F73688F3B53E}" type="presOf" srcId="{606675FF-F6E8-4A16-B05B-0DCE7728870F}" destId="{EC0C3A7D-0011-479F-8C6D-6EA10E7C3803}" srcOrd="0" destOrd="0" presId="urn:microsoft.com/office/officeart/2005/8/layout/radial5"/>
    <dgm:cxn modelId="{85FA5908-DC8A-4050-8C1F-CF88863FDB10}" type="presOf" srcId="{CFDCB1B9-6F73-4A1B-9B98-91B9B8AB94C0}" destId="{81250430-A054-4232-B782-EA034531C1FD}" srcOrd="0" destOrd="0" presId="urn:microsoft.com/office/officeart/2005/8/layout/radial5"/>
    <dgm:cxn modelId="{E07B1A16-883A-4B41-9EFA-DA70CC554D13}" type="presOf" srcId="{87ED0E53-5B38-45D9-A675-661F705C914F}" destId="{51584427-F330-46EA-B092-EFD2F5DAACB4}" srcOrd="0" destOrd="0" presId="urn:microsoft.com/office/officeart/2005/8/layout/radial5"/>
    <dgm:cxn modelId="{568ECD35-CD4B-4EE6-92E1-CDD694A31ECF}" type="presOf" srcId="{66373446-59E9-457E-A949-7917B04742C4}" destId="{5641FEEC-87A9-4061-AEBB-444571BF2E9F}" srcOrd="1" destOrd="0" presId="urn:microsoft.com/office/officeart/2005/8/layout/radial5"/>
    <dgm:cxn modelId="{9E50B608-24D6-44EF-AF5C-FE7974D8FAB3}" type="presOf" srcId="{FB931D7A-4B0A-4EB1-B678-44028B709A7A}" destId="{D14D1149-5CFF-4A48-AD2B-1EE3DFA188AF}" srcOrd="0" destOrd="0" presId="urn:microsoft.com/office/officeart/2005/8/layout/radial5"/>
    <dgm:cxn modelId="{10AD1674-E6CC-4D94-95A0-924A5AFDDE25}" type="presOf" srcId="{967E6F8E-3CF0-4C50-82DE-9E852385FD2D}" destId="{A40F6FCD-062D-4EAA-AAC6-7A842BBEE493}" srcOrd="0" destOrd="0" presId="urn:microsoft.com/office/officeart/2005/8/layout/radial5"/>
    <dgm:cxn modelId="{3121FE34-8BB3-4236-9E10-81C8F1E9AA59}" type="presOf" srcId="{6DAF6EE9-E5A4-434B-857A-F1DCE0F62EFC}" destId="{89AAE686-E884-4952-A588-A7882070CAAE}" srcOrd="0" destOrd="0" presId="urn:microsoft.com/office/officeart/2005/8/layout/radial5"/>
    <dgm:cxn modelId="{B67A723A-BC39-411B-8AC6-D7181685A9B9}" srcId="{FB931D7A-4B0A-4EB1-B678-44028B709A7A}" destId="{967E6F8E-3CF0-4C50-82DE-9E852385FD2D}" srcOrd="0" destOrd="0" parTransId="{DCF74AA3-B0BE-406A-A17C-75C7D0A445E2}" sibTransId="{DCD2E3DE-CB60-4FC6-8836-ED146E9B281D}"/>
    <dgm:cxn modelId="{F87CF5D8-AB54-42DF-AD4E-217C5ADA6272}" srcId="{967E6F8E-3CF0-4C50-82DE-9E852385FD2D}" destId="{447D5BCE-514F-4AD0-98FF-E7DC7AA612FE}" srcOrd="3" destOrd="0" parTransId="{66373446-59E9-457E-A949-7917B04742C4}" sibTransId="{A1293970-3992-4330-B549-68A3A07048B0}"/>
    <dgm:cxn modelId="{BDE80A73-8A3F-4002-9098-5D4F19466009}" type="presOf" srcId="{0831C082-AC8A-4534-BF13-0BD755F6F4D8}" destId="{AF05B2BB-E6D1-4A39-A757-5097DD8274A4}" srcOrd="1" destOrd="0" presId="urn:microsoft.com/office/officeart/2005/8/layout/radial5"/>
    <dgm:cxn modelId="{3F51022E-4D9B-4FA1-93A4-5F183E298E3C}" srcId="{967E6F8E-3CF0-4C50-82DE-9E852385FD2D}" destId="{9F781042-0B8D-4D15-93DB-F825BF4E25D5}" srcOrd="5" destOrd="0" parTransId="{5F5733E7-A2F9-45A0-A15E-339BAA9CF795}" sibTransId="{C4807A9D-B562-4E31-AE64-CEBCB44BB9CD}"/>
    <dgm:cxn modelId="{43C66F10-1798-47E0-B0CC-C68CA7893A28}" type="presOf" srcId="{87ED0E53-5B38-45D9-A675-661F705C914F}" destId="{F72F1966-42F8-4261-BF98-4A7E3421409B}" srcOrd="1" destOrd="0" presId="urn:microsoft.com/office/officeart/2005/8/layout/radial5"/>
    <dgm:cxn modelId="{57D3A6DA-F01E-4530-B9B7-4ECD9AF7ED60}" srcId="{967E6F8E-3CF0-4C50-82DE-9E852385FD2D}" destId="{EC36D412-D41B-4781-8D3A-AB0A4E9A33DB}" srcOrd="8" destOrd="0" parTransId="{87ED0E53-5B38-45D9-A675-661F705C914F}" sibTransId="{55EA517C-59D0-47E4-B11E-861DB196A32D}"/>
    <dgm:cxn modelId="{88CEAF55-582F-4DEE-9A7F-AAA24D440466}" srcId="{967E6F8E-3CF0-4C50-82DE-9E852385FD2D}" destId="{6DAF6EE9-E5A4-434B-857A-F1DCE0F62EFC}" srcOrd="1" destOrd="0" parTransId="{FB46C16D-5AB1-4DA5-9915-AFF1ED99AD9B}" sibTransId="{E5FAC72D-8F2A-4AD9-BBDB-D96BB4E168E5}"/>
    <dgm:cxn modelId="{F5C4D0CC-F74C-4B9A-B8D0-B88482ACCAC6}" type="presOf" srcId="{9F781042-0B8D-4D15-93DB-F825BF4E25D5}" destId="{CA8C7DB6-2CF0-4189-82F5-621B77194991}" srcOrd="0" destOrd="0" presId="urn:microsoft.com/office/officeart/2005/8/layout/radial5"/>
    <dgm:cxn modelId="{70D44F31-9F00-4778-9ED2-F6ECE94E0615}" type="presOf" srcId="{5F5733E7-A2F9-45A0-A15E-339BAA9CF795}" destId="{F4225E04-4965-41D0-8C3E-73B6FFD51F67}" srcOrd="0" destOrd="0" presId="urn:microsoft.com/office/officeart/2005/8/layout/radial5"/>
    <dgm:cxn modelId="{14F26AE6-4510-41E5-B770-9CFD0F2C6B2A}" type="presOf" srcId="{5F5733E7-A2F9-45A0-A15E-339BAA9CF795}" destId="{336FA22D-520D-4420-BE3F-55A2D24AA284}" srcOrd="1" destOrd="0" presId="urn:microsoft.com/office/officeart/2005/8/layout/radial5"/>
    <dgm:cxn modelId="{67AD8569-F74C-4AD3-8A9F-08F7C8979FA6}" srcId="{967E6F8E-3CF0-4C50-82DE-9E852385FD2D}" destId="{C1F849B2-79E1-4A9E-9A9C-99968E5EA69F}" srcOrd="4" destOrd="0" parTransId="{46DA939A-14E6-4D9A-B452-33551B0FA045}" sibTransId="{4DE30ACA-72DE-4FEE-8E48-140B931687DE}"/>
    <dgm:cxn modelId="{C42D4A0C-DC7B-44FE-A978-5C0B7DC51724}" srcId="{967E6F8E-3CF0-4C50-82DE-9E852385FD2D}" destId="{606675FF-F6E8-4A16-B05B-0DCE7728870F}" srcOrd="6" destOrd="0" parTransId="{CFDCB1B9-6F73-4A1B-9B98-91B9B8AB94C0}" sibTransId="{62FEBB29-BDAE-4DEC-BB7D-0AE07F1C792B}"/>
    <dgm:cxn modelId="{6914A857-D515-4967-AAD0-D9C6E12E9ECE}" type="presOf" srcId="{46DA939A-14E6-4D9A-B452-33551B0FA045}" destId="{A978C552-69BD-4C8E-B453-82EF033430AF}" srcOrd="0" destOrd="0" presId="urn:microsoft.com/office/officeart/2005/8/layout/radial5"/>
    <dgm:cxn modelId="{9B89F941-BF0F-40AE-9900-231813731E59}" type="presOf" srcId="{CFDCB1B9-6F73-4A1B-9B98-91B9B8AB94C0}" destId="{B37B02FC-D06C-4D4B-B650-3536B14B7646}" srcOrd="1" destOrd="0" presId="urn:microsoft.com/office/officeart/2005/8/layout/radial5"/>
    <dgm:cxn modelId="{D763AA97-0C2A-4B06-A58A-76443C512997}" srcId="{967E6F8E-3CF0-4C50-82DE-9E852385FD2D}" destId="{F9E999C8-067C-46FC-83A0-F3EB07CEB198}" srcOrd="7" destOrd="0" parTransId="{0831C082-AC8A-4534-BF13-0BD755F6F4D8}" sibTransId="{248C7C83-4D75-4703-8DAB-7C3AE2D90617}"/>
    <dgm:cxn modelId="{CC4BCD64-F2C5-46EE-8F65-134F36B6BB6D}" type="presOf" srcId="{F9E999C8-067C-46FC-83A0-F3EB07CEB198}" destId="{3A3C986F-7EA9-4C27-AB3C-F68BF8A652C2}" srcOrd="0" destOrd="0" presId="urn:microsoft.com/office/officeart/2005/8/layout/radial5"/>
    <dgm:cxn modelId="{B9986802-4FB5-4D04-BB83-7287971B7BCD}" type="presOf" srcId="{EC36D412-D41B-4781-8D3A-AB0A4E9A33DB}" destId="{BFAC5DC5-5D89-4D73-864C-56B809899809}" srcOrd="0" destOrd="0" presId="urn:microsoft.com/office/officeart/2005/8/layout/radial5"/>
    <dgm:cxn modelId="{9ED993B2-FC09-4C4F-9D7C-5FB59ED8017D}" type="presOf" srcId="{C271FDAB-55D1-4A44-8FD0-EF950D41F38D}" destId="{ACB049EE-F374-4AFA-BCC2-1FA1EC0EDD59}" srcOrd="0" destOrd="0" presId="urn:microsoft.com/office/officeart/2005/8/layout/radial5"/>
    <dgm:cxn modelId="{868367B3-0227-4E17-AACB-5CA49F3D9F5C}" type="presOf" srcId="{46DA939A-14E6-4D9A-B452-33551B0FA045}" destId="{106B4331-CE52-45BC-AC00-A5BEA0ED87B2}" srcOrd="1" destOrd="0" presId="urn:microsoft.com/office/officeart/2005/8/layout/radial5"/>
    <dgm:cxn modelId="{03EC0FDD-9C58-4D4B-83CF-6A0E01128372}" srcId="{967E6F8E-3CF0-4C50-82DE-9E852385FD2D}" destId="{1A5BD5FE-7DEC-4703-A09B-02DB634D791D}" srcOrd="0" destOrd="0" parTransId="{C271FDAB-55D1-4A44-8FD0-EF950D41F38D}" sibTransId="{253F3699-C636-40C2-B23E-F56F8B675991}"/>
    <dgm:cxn modelId="{AAE62E11-3D5E-4834-BCDB-65DA64211429}" type="presOf" srcId="{C271FDAB-55D1-4A44-8FD0-EF950D41F38D}" destId="{4EF208B4-2902-44E8-BE62-2B6F761542E9}" srcOrd="1" destOrd="0" presId="urn:microsoft.com/office/officeart/2005/8/layout/radial5"/>
    <dgm:cxn modelId="{430EB24B-7055-44B5-834C-16608566BE74}" srcId="{967E6F8E-3CF0-4C50-82DE-9E852385FD2D}" destId="{80CD90AA-97A1-448A-9F5E-D9330CABE61C}" srcOrd="2" destOrd="0" parTransId="{8F079B93-6683-459D-A7D5-53BCEFC9AECA}" sibTransId="{E1204914-94B5-4731-9E22-8D8C187E302E}"/>
    <dgm:cxn modelId="{65D58835-B0A8-48CC-9E80-D2206A3CE53B}" type="presOf" srcId="{0831C082-AC8A-4534-BF13-0BD755F6F4D8}" destId="{ED66C89A-72A8-409A-AEC2-A54A864BD7A0}" srcOrd="0" destOrd="0" presId="urn:microsoft.com/office/officeart/2005/8/layout/radial5"/>
    <dgm:cxn modelId="{44133AD4-2295-48AB-9D0C-499FEB2B27FE}" type="presOf" srcId="{80CD90AA-97A1-448A-9F5E-D9330CABE61C}" destId="{38AA98E9-CD04-4CF6-AC0C-3138394544DA}" srcOrd="0" destOrd="0" presId="urn:microsoft.com/office/officeart/2005/8/layout/radial5"/>
    <dgm:cxn modelId="{9B02001C-292C-4C4D-87BF-C644CF0FBED8}" type="presOf" srcId="{8F079B93-6683-459D-A7D5-53BCEFC9AECA}" destId="{A23D8B88-D54D-48EA-8E3F-8C5906367954}" srcOrd="1" destOrd="0" presId="urn:microsoft.com/office/officeart/2005/8/layout/radial5"/>
    <dgm:cxn modelId="{1B0CB6AB-DB74-488A-9250-2D7077FDCFC6}" type="presOf" srcId="{C1F849B2-79E1-4A9E-9A9C-99968E5EA69F}" destId="{85923100-A71C-451A-921B-423EA2EACAA0}" srcOrd="0" destOrd="0" presId="urn:microsoft.com/office/officeart/2005/8/layout/radial5"/>
    <dgm:cxn modelId="{C38E2E4E-30E2-4F77-8A0C-CDA4D52C880E}" type="presOf" srcId="{8F079B93-6683-459D-A7D5-53BCEFC9AECA}" destId="{4D673150-5829-46EE-BE77-C26D0BBEE1EB}" srcOrd="0" destOrd="0" presId="urn:microsoft.com/office/officeart/2005/8/layout/radial5"/>
    <dgm:cxn modelId="{FA6D06E6-29D3-4C8F-A8D1-A08056F2A4E4}" type="presParOf" srcId="{D14D1149-5CFF-4A48-AD2B-1EE3DFA188AF}" destId="{A40F6FCD-062D-4EAA-AAC6-7A842BBEE493}" srcOrd="0" destOrd="0" presId="urn:microsoft.com/office/officeart/2005/8/layout/radial5"/>
    <dgm:cxn modelId="{1B8B1D05-3C85-4EA2-A9F8-788319116FD7}" type="presParOf" srcId="{D14D1149-5CFF-4A48-AD2B-1EE3DFA188AF}" destId="{ACB049EE-F374-4AFA-BCC2-1FA1EC0EDD59}" srcOrd="1" destOrd="0" presId="urn:microsoft.com/office/officeart/2005/8/layout/radial5"/>
    <dgm:cxn modelId="{46D684CB-4E83-41B2-AD37-3104EC71F696}" type="presParOf" srcId="{ACB049EE-F374-4AFA-BCC2-1FA1EC0EDD59}" destId="{4EF208B4-2902-44E8-BE62-2B6F761542E9}" srcOrd="0" destOrd="0" presId="urn:microsoft.com/office/officeart/2005/8/layout/radial5"/>
    <dgm:cxn modelId="{4EA1ED95-6AE1-4CE6-A2E5-ABBD4E59B821}" type="presParOf" srcId="{D14D1149-5CFF-4A48-AD2B-1EE3DFA188AF}" destId="{AEF080BD-50AD-43AE-8AFC-78B97A0D6F9C}" srcOrd="2" destOrd="0" presId="urn:microsoft.com/office/officeart/2005/8/layout/radial5"/>
    <dgm:cxn modelId="{26913AAA-727C-4F41-B0B4-2BDBEEADF307}" type="presParOf" srcId="{D14D1149-5CFF-4A48-AD2B-1EE3DFA188AF}" destId="{0333FD88-7168-4BA3-8317-33E7C6D66693}" srcOrd="3" destOrd="0" presId="urn:microsoft.com/office/officeart/2005/8/layout/radial5"/>
    <dgm:cxn modelId="{5E530559-D72E-4F8B-844C-5124570CFCBE}" type="presParOf" srcId="{0333FD88-7168-4BA3-8317-33E7C6D66693}" destId="{CACC0EA5-A188-4963-B03A-29DFB279C69D}" srcOrd="0" destOrd="0" presId="urn:microsoft.com/office/officeart/2005/8/layout/radial5"/>
    <dgm:cxn modelId="{9EF8BE5D-889D-4DD0-BC94-22AA0B8A8F7C}" type="presParOf" srcId="{D14D1149-5CFF-4A48-AD2B-1EE3DFA188AF}" destId="{89AAE686-E884-4952-A588-A7882070CAAE}" srcOrd="4" destOrd="0" presId="urn:microsoft.com/office/officeart/2005/8/layout/radial5"/>
    <dgm:cxn modelId="{A2B32EF8-D8B9-4385-BD76-72ECFD34B283}" type="presParOf" srcId="{D14D1149-5CFF-4A48-AD2B-1EE3DFA188AF}" destId="{4D673150-5829-46EE-BE77-C26D0BBEE1EB}" srcOrd="5" destOrd="0" presId="urn:microsoft.com/office/officeart/2005/8/layout/radial5"/>
    <dgm:cxn modelId="{EB701E5C-9652-4850-8E10-A300703EEF18}" type="presParOf" srcId="{4D673150-5829-46EE-BE77-C26D0BBEE1EB}" destId="{A23D8B88-D54D-48EA-8E3F-8C5906367954}" srcOrd="0" destOrd="0" presId="urn:microsoft.com/office/officeart/2005/8/layout/radial5"/>
    <dgm:cxn modelId="{25315B59-B5F4-49FF-9FAF-F31089AD18B0}" type="presParOf" srcId="{D14D1149-5CFF-4A48-AD2B-1EE3DFA188AF}" destId="{38AA98E9-CD04-4CF6-AC0C-3138394544DA}" srcOrd="6" destOrd="0" presId="urn:microsoft.com/office/officeart/2005/8/layout/radial5"/>
    <dgm:cxn modelId="{38CF9C0A-9DC3-427C-BDEB-D9AB0015F7A5}" type="presParOf" srcId="{D14D1149-5CFF-4A48-AD2B-1EE3DFA188AF}" destId="{CB82E600-AB7E-4680-A019-392E3C447A54}" srcOrd="7" destOrd="0" presId="urn:microsoft.com/office/officeart/2005/8/layout/radial5"/>
    <dgm:cxn modelId="{0743B2CC-70D3-43C0-95F8-33C5FE01EE6E}" type="presParOf" srcId="{CB82E600-AB7E-4680-A019-392E3C447A54}" destId="{5641FEEC-87A9-4061-AEBB-444571BF2E9F}" srcOrd="0" destOrd="0" presId="urn:microsoft.com/office/officeart/2005/8/layout/radial5"/>
    <dgm:cxn modelId="{2CD7E42C-2C65-4FAC-9BC2-9D1B45BC28ED}" type="presParOf" srcId="{D14D1149-5CFF-4A48-AD2B-1EE3DFA188AF}" destId="{98C3F1A6-7194-4F4B-A4F9-7CC5E220DAC2}" srcOrd="8" destOrd="0" presId="urn:microsoft.com/office/officeart/2005/8/layout/radial5"/>
    <dgm:cxn modelId="{5F34B504-BBEA-4A21-8E30-A19559DA9D8B}" type="presParOf" srcId="{D14D1149-5CFF-4A48-AD2B-1EE3DFA188AF}" destId="{A978C552-69BD-4C8E-B453-82EF033430AF}" srcOrd="9" destOrd="0" presId="urn:microsoft.com/office/officeart/2005/8/layout/radial5"/>
    <dgm:cxn modelId="{8F04F86A-353A-4837-8BD9-D655A37201CE}" type="presParOf" srcId="{A978C552-69BD-4C8E-B453-82EF033430AF}" destId="{106B4331-CE52-45BC-AC00-A5BEA0ED87B2}" srcOrd="0" destOrd="0" presId="urn:microsoft.com/office/officeart/2005/8/layout/radial5"/>
    <dgm:cxn modelId="{4693118B-48C7-4D60-8560-490DD9F5FD21}" type="presParOf" srcId="{D14D1149-5CFF-4A48-AD2B-1EE3DFA188AF}" destId="{85923100-A71C-451A-921B-423EA2EACAA0}" srcOrd="10" destOrd="0" presId="urn:microsoft.com/office/officeart/2005/8/layout/radial5"/>
    <dgm:cxn modelId="{4D8BD885-B348-4DB3-B15E-DF12AD5A260D}" type="presParOf" srcId="{D14D1149-5CFF-4A48-AD2B-1EE3DFA188AF}" destId="{F4225E04-4965-41D0-8C3E-73B6FFD51F67}" srcOrd="11" destOrd="0" presId="urn:microsoft.com/office/officeart/2005/8/layout/radial5"/>
    <dgm:cxn modelId="{BBF94E8A-23BA-4D2C-9236-C97AA238A05D}" type="presParOf" srcId="{F4225E04-4965-41D0-8C3E-73B6FFD51F67}" destId="{336FA22D-520D-4420-BE3F-55A2D24AA284}" srcOrd="0" destOrd="0" presId="urn:microsoft.com/office/officeart/2005/8/layout/radial5"/>
    <dgm:cxn modelId="{C397FC0B-65FA-4331-BA0A-27D92411A06A}" type="presParOf" srcId="{D14D1149-5CFF-4A48-AD2B-1EE3DFA188AF}" destId="{CA8C7DB6-2CF0-4189-82F5-621B77194991}" srcOrd="12" destOrd="0" presId="urn:microsoft.com/office/officeart/2005/8/layout/radial5"/>
    <dgm:cxn modelId="{E9DA9DC3-20BD-48B2-B709-8DAB3AC53C4B}" type="presParOf" srcId="{D14D1149-5CFF-4A48-AD2B-1EE3DFA188AF}" destId="{81250430-A054-4232-B782-EA034531C1FD}" srcOrd="13" destOrd="0" presId="urn:microsoft.com/office/officeart/2005/8/layout/radial5"/>
    <dgm:cxn modelId="{3760C252-2B25-408F-A39B-A93A0E82D017}" type="presParOf" srcId="{81250430-A054-4232-B782-EA034531C1FD}" destId="{B37B02FC-D06C-4D4B-B650-3536B14B7646}" srcOrd="0" destOrd="0" presId="urn:microsoft.com/office/officeart/2005/8/layout/radial5"/>
    <dgm:cxn modelId="{089FDAFA-2067-4FAF-A346-CD4DD396519A}" type="presParOf" srcId="{D14D1149-5CFF-4A48-AD2B-1EE3DFA188AF}" destId="{EC0C3A7D-0011-479F-8C6D-6EA10E7C3803}" srcOrd="14" destOrd="0" presId="urn:microsoft.com/office/officeart/2005/8/layout/radial5"/>
    <dgm:cxn modelId="{E6FC2E5F-FFED-4610-BACF-BB2E9E8A5595}" type="presParOf" srcId="{D14D1149-5CFF-4A48-AD2B-1EE3DFA188AF}" destId="{ED66C89A-72A8-409A-AEC2-A54A864BD7A0}" srcOrd="15" destOrd="0" presId="urn:microsoft.com/office/officeart/2005/8/layout/radial5"/>
    <dgm:cxn modelId="{943E67E9-FA92-4D09-B6BE-6D5D897DC552}" type="presParOf" srcId="{ED66C89A-72A8-409A-AEC2-A54A864BD7A0}" destId="{AF05B2BB-E6D1-4A39-A757-5097DD8274A4}" srcOrd="0" destOrd="0" presId="urn:microsoft.com/office/officeart/2005/8/layout/radial5"/>
    <dgm:cxn modelId="{698103BA-BAA8-414F-BCC5-35157E18814C}" type="presParOf" srcId="{D14D1149-5CFF-4A48-AD2B-1EE3DFA188AF}" destId="{3A3C986F-7EA9-4C27-AB3C-F68BF8A652C2}" srcOrd="16" destOrd="0" presId="urn:microsoft.com/office/officeart/2005/8/layout/radial5"/>
    <dgm:cxn modelId="{EB0FC60D-4F78-4488-A60E-CD9EC5F5A134}" type="presParOf" srcId="{D14D1149-5CFF-4A48-AD2B-1EE3DFA188AF}" destId="{51584427-F330-46EA-B092-EFD2F5DAACB4}" srcOrd="17" destOrd="0" presId="urn:microsoft.com/office/officeart/2005/8/layout/radial5"/>
    <dgm:cxn modelId="{B0920A6D-43B7-4B24-BD15-93AF912AB8DC}" type="presParOf" srcId="{51584427-F330-46EA-B092-EFD2F5DAACB4}" destId="{F72F1966-42F8-4261-BF98-4A7E3421409B}" srcOrd="0" destOrd="0" presId="urn:microsoft.com/office/officeart/2005/8/layout/radial5"/>
    <dgm:cxn modelId="{F7C6DB99-F3F4-43E3-98C2-B76372D0FAE0}" type="presParOf" srcId="{D14D1149-5CFF-4A48-AD2B-1EE3DFA188AF}" destId="{BFAC5DC5-5D89-4D73-864C-56B809899809}"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04BF20-FA28-4FD3-A788-950A8FA4EB85}" type="datetimeFigureOut">
              <a:rPr lang="en-US" smtClean="0"/>
              <a:t>2/13/2018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127753-126B-4A65-8BEA-C53B07F0BBC9}" type="slidenum">
              <a:rPr lang="en-US" smtClean="0"/>
              <a:t>‹#›</a:t>
            </a:fld>
            <a:endParaRPr lang="en-US" dirty="0"/>
          </a:p>
        </p:txBody>
      </p:sp>
    </p:spTree>
    <p:extLst>
      <p:ext uri="{BB962C8B-B14F-4D97-AF65-F5344CB8AC3E}">
        <p14:creationId xmlns:p14="http://schemas.microsoft.com/office/powerpoint/2010/main" val="318208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dirty="0" smtClean="0"/>
          </a:p>
        </p:txBody>
      </p:sp>
      <p:sp>
        <p:nvSpPr>
          <p:cNvPr id="4" name="Slide Number Placeholder 3"/>
          <p:cNvSpPr>
            <a:spLocks noGrp="1"/>
          </p:cNvSpPr>
          <p:nvPr>
            <p:ph type="sldNum" sz="quarter" idx="10"/>
          </p:nvPr>
        </p:nvSpPr>
        <p:spPr/>
        <p:txBody>
          <a:bodyPr/>
          <a:lstStyle/>
          <a:p>
            <a:fld id="{8F127753-126B-4A65-8BEA-C53B07F0BBC9}" type="slidenum">
              <a:rPr lang="en-US" smtClean="0"/>
              <a:t>2</a:t>
            </a:fld>
            <a:endParaRPr lang="en-US" dirty="0"/>
          </a:p>
        </p:txBody>
      </p:sp>
    </p:spTree>
    <p:extLst>
      <p:ext uri="{BB962C8B-B14F-4D97-AF65-F5344CB8AC3E}">
        <p14:creationId xmlns:p14="http://schemas.microsoft.com/office/powerpoint/2010/main" val="425307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Of every 100 persons infected with HCV, approximately: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75–85 will go on to develop chronic infection</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60–70 will go on to develop chronic liver disease</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5–20 will go on to develop cirrhosis over a period of 20–30 years</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1–5 will die from the consequences of chronic infection</a:t>
            </a:r>
          </a:p>
          <a:p>
            <a:pPr marL="800100" lvl="1" indent="-342900">
              <a:buFont typeface="Wingdings" panose="05000000000000000000" pitchFamily="2" charset="2"/>
              <a:buChar char="§"/>
              <a:defRPr/>
            </a:pPr>
            <a:r>
              <a:rPr lang="en-US" sz="2200" dirty="0" smtClean="0">
                <a:latin typeface="Arial" panose="020B0604020202020204" pitchFamily="34" charset="0"/>
                <a:cs typeface="Arial" panose="020B0604020202020204" pitchFamily="34" charset="0"/>
              </a:rPr>
              <a:t>liver cancer or cirrhosis</a:t>
            </a:r>
          </a:p>
          <a:p>
            <a:pPr marL="0" lvl="1"/>
            <a:endPar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11</a:t>
            </a:fld>
            <a:endParaRPr lang="en-US" dirty="0"/>
          </a:p>
        </p:txBody>
      </p:sp>
    </p:spTree>
    <p:extLst>
      <p:ext uri="{BB962C8B-B14F-4D97-AF65-F5344CB8AC3E}">
        <p14:creationId xmlns:p14="http://schemas.microsoft.com/office/powerpoint/2010/main" val="290035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t>Prior infection with HCV does not protect against later infection with the same or different genotypes of the virus.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t>This is because persons infected with HCV typically have an ineffective immune response due to changes in the virus during infection.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t>For the same reason, no effective pre- or post-exposure prophylaxis (i.e., immune globulin) is available</a:t>
            </a:r>
          </a:p>
        </p:txBody>
      </p:sp>
      <p:sp>
        <p:nvSpPr>
          <p:cNvPr id="4" name="Slide Number Placeholder 3"/>
          <p:cNvSpPr>
            <a:spLocks noGrp="1"/>
          </p:cNvSpPr>
          <p:nvPr>
            <p:ph type="sldNum" sz="quarter" idx="10"/>
          </p:nvPr>
        </p:nvSpPr>
        <p:spPr/>
        <p:txBody>
          <a:bodyPr/>
          <a:lstStyle/>
          <a:p>
            <a:fld id="{46844880-FAE1-4F76-BA5D-80D035E45005}" type="slidenum">
              <a:rPr lang="en-US" smtClean="0"/>
              <a:t>12</a:t>
            </a:fld>
            <a:endParaRPr lang="en-US" dirty="0"/>
          </a:p>
        </p:txBody>
      </p:sp>
    </p:spTree>
    <p:extLst>
      <p:ext uri="{BB962C8B-B14F-4D97-AF65-F5344CB8AC3E}">
        <p14:creationId xmlns:p14="http://schemas.microsoft.com/office/powerpoint/2010/main" val="404693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5672" lvl="1" defTabSz="931774">
              <a:spcBef>
                <a:spcPts val="1223"/>
              </a:spcBef>
              <a:buSzPct val="100000"/>
              <a:defRPr/>
            </a:pPr>
            <a:r>
              <a:rPr lang="en-US" sz="1500" b="1" dirty="0" smtClean="0"/>
              <a:t>Hepatitis</a:t>
            </a:r>
            <a:r>
              <a:rPr lang="en-US" sz="1500" b="1" baseline="0" dirty="0" smtClean="0"/>
              <a:t> C</a:t>
            </a:r>
            <a:endParaRPr lang="en-US" sz="1500" b="1" dirty="0" smtClean="0"/>
          </a:p>
          <a:p>
            <a:pPr marL="475205" lvl="1">
              <a:spcBef>
                <a:spcPts val="1223"/>
              </a:spcBef>
              <a:buSzPct val="100000"/>
              <a:buFont typeface="Arial" pitchFamily="34" charset="0"/>
              <a:buChar char="•"/>
            </a:pPr>
            <a:r>
              <a:rPr lang="en-US" altLang="en-US" sz="1600" dirty="0" smtClean="0">
                <a:solidFill>
                  <a:schemeClr val="bg1"/>
                </a:solidFill>
                <a:latin typeface="Cambria" panose="02040503050406030204" pitchFamily="18" charset="0"/>
                <a:cs typeface="Calibri" pitchFamily="34" charset="0"/>
              </a:rPr>
              <a:t># of people living with Chronic HCV in the U.S.:</a:t>
            </a:r>
            <a:r>
              <a:rPr lang="en-US" altLang="en-US" sz="1800" dirty="0" smtClean="0">
                <a:solidFill>
                  <a:schemeClr val="bg1"/>
                </a:solidFill>
                <a:latin typeface="Cambria" panose="02040503050406030204" pitchFamily="18" charset="0"/>
                <a:cs typeface="Calibri" pitchFamily="34" charset="0"/>
              </a:rPr>
              <a:t> </a:t>
            </a:r>
            <a:r>
              <a:rPr lang="en-US" altLang="en-US" sz="1800" b="1" dirty="0" smtClean="0">
                <a:solidFill>
                  <a:schemeClr val="bg1"/>
                </a:solidFill>
                <a:latin typeface="Cambria" panose="02040503050406030204" pitchFamily="18" charset="0"/>
                <a:cs typeface="Calibri" pitchFamily="34" charset="0"/>
              </a:rPr>
              <a:t>2.7 – 3.9 million</a:t>
            </a:r>
          </a:p>
          <a:p>
            <a:pPr marL="475205" lvl="1">
              <a:spcBef>
                <a:spcPts val="1223"/>
              </a:spcBef>
              <a:buSzPct val="100000"/>
              <a:buFont typeface="Arial" pitchFamily="34" charset="0"/>
              <a:buChar char="•"/>
            </a:pPr>
            <a:r>
              <a:rPr lang="en-US" altLang="en-US" sz="1600" dirty="0" smtClean="0">
                <a:solidFill>
                  <a:schemeClr val="bg1"/>
                </a:solidFill>
                <a:latin typeface="Cambria" panose="02040503050406030204" pitchFamily="18" charset="0"/>
                <a:cs typeface="Calibri" pitchFamily="34" charset="0"/>
              </a:rPr>
              <a:t># of estimated new acute</a:t>
            </a:r>
            <a:r>
              <a:rPr lang="en-US" altLang="en-US" sz="1600" baseline="0" dirty="0" smtClean="0">
                <a:solidFill>
                  <a:schemeClr val="bg1"/>
                </a:solidFill>
                <a:latin typeface="Cambria" panose="02040503050406030204" pitchFamily="18" charset="0"/>
                <a:cs typeface="Calibri" pitchFamily="34" charset="0"/>
              </a:rPr>
              <a:t> Hepatitis C infections in the </a:t>
            </a:r>
            <a:r>
              <a:rPr lang="en-US" altLang="en-US" sz="1600" dirty="0" smtClean="0">
                <a:solidFill>
                  <a:schemeClr val="bg1"/>
                </a:solidFill>
                <a:latin typeface="Cambria" panose="02040503050406030204" pitchFamily="18" charset="0"/>
                <a:cs typeface="Calibri" pitchFamily="34" charset="0"/>
              </a:rPr>
              <a:t>U.S. during 2014: </a:t>
            </a:r>
            <a:r>
              <a:rPr lang="en-US" altLang="en-US" sz="1800" b="1" dirty="0" smtClean="0">
                <a:solidFill>
                  <a:schemeClr val="bg1"/>
                </a:solidFill>
                <a:latin typeface="Cambria" panose="02040503050406030204" pitchFamily="18" charset="0"/>
                <a:cs typeface="Calibri" pitchFamily="34" charset="0"/>
              </a:rPr>
              <a:t>30,500</a:t>
            </a:r>
          </a:p>
          <a:p>
            <a:pPr marL="349415" indent="-349415">
              <a:buFontTx/>
              <a:buChar char="-"/>
              <a:defRPr/>
            </a:pPr>
            <a:endParaRPr lang="en-US" sz="1500" dirty="0" smtClean="0">
              <a:solidFill>
                <a:schemeClr val="bg1"/>
              </a:solidFill>
            </a:endParaRPr>
          </a:p>
          <a:p>
            <a:pPr marL="195672" lvl="1" defTabSz="931774">
              <a:spcBef>
                <a:spcPts val="1223"/>
              </a:spcBef>
              <a:buSzPct val="100000"/>
              <a:defRPr/>
            </a:pPr>
            <a:r>
              <a:rPr lang="en-US" sz="1500" dirty="0" smtClean="0"/>
              <a:t>-----------------------------</a:t>
            </a:r>
          </a:p>
          <a:p>
            <a:pPr marL="195672" lvl="1" defTabSz="931774">
              <a:spcBef>
                <a:spcPts val="1223"/>
              </a:spcBef>
              <a:buSzPct val="100000"/>
              <a:defRPr/>
            </a:pPr>
            <a:endParaRPr lang="en-US" sz="1500" dirty="0" smtClean="0"/>
          </a:p>
          <a:p>
            <a:pPr marL="195672" lvl="1" defTabSz="931774">
              <a:spcBef>
                <a:spcPts val="1223"/>
              </a:spcBef>
              <a:buSzPct val="100000"/>
              <a:defRPr/>
            </a:pPr>
            <a:r>
              <a:rPr lang="en-US" sz="1500" dirty="0" smtClean="0"/>
              <a:t>Globally, the World Health Organization</a:t>
            </a:r>
            <a:r>
              <a:rPr lang="en-US" sz="1500" baseline="0" dirty="0" smtClean="0"/>
              <a:t> reports that </a:t>
            </a:r>
            <a:r>
              <a:rPr lang="en-US" sz="1500" dirty="0" smtClean="0"/>
              <a:t>399,000 die each year due to Hepatitis C</a:t>
            </a:r>
          </a:p>
          <a:p>
            <a:pPr marL="195672" lvl="1">
              <a:spcBef>
                <a:spcPts val="1223"/>
              </a:spcBef>
              <a:buSzPct val="100000"/>
            </a:pPr>
            <a:endParaRPr lang="en-US" altLang="en-US" sz="1500" dirty="0" smtClean="0">
              <a:solidFill>
                <a:schemeClr val="bg1"/>
              </a:solidFill>
              <a:cs typeface="Calibri" pitchFamily="34" charset="0"/>
            </a:endParaRPr>
          </a:p>
          <a:p>
            <a:pPr marL="195672" lvl="1" defTabSz="931774">
              <a:spcBef>
                <a:spcPts val="1223"/>
              </a:spcBef>
              <a:buSzPct val="100000"/>
              <a:defRPr/>
            </a:pPr>
            <a:r>
              <a:rPr lang="en-US" sz="1200" b="0" i="0" kern="1200" dirty="0" smtClean="0">
                <a:solidFill>
                  <a:schemeClr val="tx1"/>
                </a:solidFill>
                <a:effectLst/>
                <a:latin typeface="+mn-lt"/>
                <a:ea typeface="+mn-ea"/>
                <a:cs typeface="+mn-cs"/>
              </a:rPr>
              <a:t>Access to HCV treatment is improving, but remains limited. </a:t>
            </a:r>
          </a:p>
          <a:p>
            <a:pPr marL="195672" lvl="1" defTabSz="931774">
              <a:spcBef>
                <a:spcPts val="1223"/>
              </a:spcBef>
              <a:buSzPct val="100000"/>
              <a:defRPr/>
            </a:pPr>
            <a:r>
              <a:rPr lang="en-US" sz="1200" b="0" i="0" kern="1200" dirty="0" smtClean="0">
                <a:solidFill>
                  <a:schemeClr val="tx1"/>
                </a:solidFill>
                <a:effectLst/>
                <a:latin typeface="+mn-lt"/>
                <a:ea typeface="+mn-ea"/>
                <a:cs typeface="+mn-cs"/>
              </a:rPr>
              <a:t>In 2015, of the 71 million persons living with HCV infection globally, 20% (14 million) knew their diagnosis. </a:t>
            </a:r>
            <a:endParaRPr lang="en-US" altLang="en-US" sz="1500" dirty="0" smtClean="0">
              <a:solidFill>
                <a:schemeClr val="bg1"/>
              </a:solidFill>
              <a:cs typeface="Calibri"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13</a:t>
            </a:fld>
            <a:endParaRPr lang="en-US" dirty="0"/>
          </a:p>
        </p:txBody>
      </p:sp>
    </p:spTree>
    <p:extLst>
      <p:ext uri="{BB962C8B-B14F-4D97-AF65-F5344CB8AC3E}">
        <p14:creationId xmlns:p14="http://schemas.microsoft.com/office/powerpoint/2010/main" val="207008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smtClean="0">
                <a:solidFill>
                  <a:schemeClr val="bg1"/>
                </a:solidFill>
              </a:rPr>
              <a:t>Scott County, Indiana – Population Estimates</a:t>
            </a:r>
            <a:r>
              <a:rPr lang="en-US" sz="1600" baseline="0" dirty="0" smtClean="0">
                <a:solidFill>
                  <a:schemeClr val="bg1"/>
                </a:solidFill>
              </a:rPr>
              <a:t> </a:t>
            </a:r>
            <a:r>
              <a:rPr lang="en-US" sz="1600" dirty="0" smtClean="0">
                <a:solidFill>
                  <a:schemeClr val="bg1"/>
                </a:solidFill>
              </a:rPr>
              <a:t>in 2016 was 23,730</a:t>
            </a:r>
          </a:p>
          <a:p>
            <a:pPr defTabSz="931774">
              <a:defRPr/>
            </a:pPr>
            <a:r>
              <a:rPr lang="en-US" sz="1600" dirty="0" smtClean="0">
                <a:solidFill>
                  <a:schemeClr val="bg1"/>
                </a:solidFill>
              </a:rPr>
              <a:t>Began in February 2015, by May 2016 – 191. As of today, 229</a:t>
            </a:r>
          </a:p>
          <a:p>
            <a:pPr defTabSz="931774">
              <a:defRPr/>
            </a:pPr>
            <a:endParaRPr lang="en-US" sz="1600" dirty="0" smtClean="0">
              <a:solidFill>
                <a:schemeClr val="bg1"/>
              </a:solidFill>
            </a:endParaRPr>
          </a:p>
          <a:p>
            <a:r>
              <a:rPr lang="en-US" sz="1200" b="0" i="0" kern="1200" dirty="0" smtClean="0">
                <a:solidFill>
                  <a:schemeClr val="tx1"/>
                </a:solidFill>
                <a:effectLst/>
                <a:latin typeface="+mn-lt"/>
                <a:ea typeface="+mn-ea"/>
                <a:cs typeface="+mn-cs"/>
              </a:rPr>
              <a:t>What is the prevalence of HCV infection among injection drug users (IDUs)?</a:t>
            </a:r>
          </a:p>
          <a:p>
            <a:r>
              <a:rPr lang="en-US" sz="1200" b="0" i="0" kern="1200" dirty="0" smtClean="0">
                <a:solidFill>
                  <a:schemeClr val="tx1"/>
                </a:solidFill>
                <a:effectLst/>
                <a:latin typeface="+mn-lt"/>
                <a:ea typeface="+mn-ea"/>
                <a:cs typeface="+mn-cs"/>
              </a:rPr>
              <a:t>The most recent surveys of active IDUs indicate that approximately one third of young (aged 18–30 years) IDUs are HCV-infected. Older and former IDUs typically have a much higher prevalence (approximately 70%–90%) of HCV infection, reflecting the increased risk of continued injection drug use. The high HCV prevalence among former IDUs is largely attributable to needle sharing during the 1970s and 1980s, before the risks of blood-borne viruses were widely known and before educational initiatives were implemented.</a:t>
            </a:r>
          </a:p>
        </p:txBody>
      </p:sp>
      <p:sp>
        <p:nvSpPr>
          <p:cNvPr id="4" name="Slide Number Placeholder 3"/>
          <p:cNvSpPr>
            <a:spLocks noGrp="1"/>
          </p:cNvSpPr>
          <p:nvPr>
            <p:ph type="sldNum" sz="quarter" idx="10"/>
          </p:nvPr>
        </p:nvSpPr>
        <p:spPr/>
        <p:txBody>
          <a:bodyPr/>
          <a:lstStyle/>
          <a:p>
            <a:fld id="{46844880-FAE1-4F76-BA5D-80D035E45005}" type="slidenum">
              <a:rPr lang="en-US" smtClean="0"/>
              <a:t>14</a:t>
            </a:fld>
            <a:endParaRPr lang="en-US" dirty="0"/>
          </a:p>
        </p:txBody>
      </p:sp>
    </p:spTree>
    <p:extLst>
      <p:ext uri="{BB962C8B-B14F-4D97-AF65-F5344CB8AC3E}">
        <p14:creationId xmlns:p14="http://schemas.microsoft.com/office/powerpoint/2010/main" val="10431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smtClean="0"/>
              <a:t>The Centers for Disease Control and Prevention (CDC) conducted a vulnerability assessment for counties at risk of a possible rapid dissemination of HIV/HCV with</a:t>
            </a:r>
            <a:r>
              <a:rPr lang="en-US" sz="1600" baseline="0" dirty="0" smtClean="0"/>
              <a:t> </a:t>
            </a:r>
            <a:r>
              <a:rPr lang="en-US" sz="1600" dirty="0" smtClean="0"/>
              <a:t>people who inject drugs (PWID). The analysis was prompted by the outbreak of HIV infection among PWID in Scott County, Indiana. </a:t>
            </a:r>
          </a:p>
          <a:p>
            <a:pPr defTabSz="931774">
              <a:defRPr/>
            </a:pPr>
            <a:endParaRPr lang="en-US" sz="1600" dirty="0" smtClean="0">
              <a:solidFill>
                <a:schemeClr val="bg1"/>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ambria" panose="02040503050406030204" pitchFamily="18" charset="0"/>
              </a:rPr>
              <a:t>Reviewed drug overdose deaths, prescription opioid sales, mental health services, health insurance coverage, urgent care facilities, vehicle availability, access to interstate, education, income, population density, poverty, race/ethnicity, unemployment, urban/rural status, Buprenorphine Prescription Capacity by Waiver, reported rate of acute HCV infection compared to model-estimated rate of acute HCV infection </a:t>
            </a:r>
          </a:p>
          <a:p>
            <a:pPr defTabSz="931774">
              <a:defRPr/>
            </a:pPr>
            <a:endParaRPr lang="en-US" sz="1600" dirty="0" smtClean="0">
              <a:solidFill>
                <a:schemeClr val="bg1"/>
              </a:solidFill>
            </a:endParaRPr>
          </a:p>
          <a:p>
            <a:pPr defTabSz="931774">
              <a:defRPr/>
            </a:pPr>
            <a:r>
              <a:rPr lang="en-US" sz="1600" dirty="0" smtClean="0"/>
              <a:t>The results of this assessment do not mean an outbreak of HIV or increases in hepatitis C transmission are imminent. </a:t>
            </a:r>
          </a:p>
          <a:p>
            <a:pPr defTabSz="931774">
              <a:defRPr/>
            </a:pPr>
            <a:endParaRPr lang="en-US" sz="1600" dirty="0" smtClean="0">
              <a:solidFill>
                <a:schemeClr val="bg1"/>
              </a:solidFill>
            </a:endParaRPr>
          </a:p>
          <a:p>
            <a:pPr defTabSz="931774">
              <a:defRPr/>
            </a:pPr>
            <a:r>
              <a:rPr lang="en-US" sz="1600" dirty="0" smtClean="0"/>
              <a:t>The preliminary results of the analysis identify potentially vulnerable jurisdictions where state, local, and federal authorities can work together to assess the risk of transmission of HIV and hepatitis C; control it if detected; and, prevent transmission from occurring in the future. The results of this assessment provide a planning tool to help states detect and prevent the introduction and spread of hepatitis C and avert HIV outbreaks like that which occurred in Indiana. </a:t>
            </a:r>
            <a:endParaRPr lang="en-US" sz="1600" dirty="0" smtClean="0">
              <a:solidFill>
                <a:schemeClr val="bg1"/>
              </a:solidFill>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15</a:t>
            </a:fld>
            <a:endParaRPr lang="en-US" dirty="0"/>
          </a:p>
        </p:txBody>
      </p:sp>
    </p:spTree>
    <p:extLst>
      <p:ext uri="{BB962C8B-B14F-4D97-AF65-F5344CB8AC3E}">
        <p14:creationId xmlns:p14="http://schemas.microsoft.com/office/powerpoint/2010/main" val="145355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chemeClr val="bg1"/>
                </a:solidFill>
                <a:latin typeface="Cambria" panose="02040503050406030204" pitchFamily="18" charset="0"/>
                <a:cs typeface="Times New Roman" panose="02020603050405020304" pitchFamily="18" charset="0"/>
              </a:rPr>
              <a:t>Clay, Wilkes, Graham, Burke, and Cherokee</a:t>
            </a:r>
          </a:p>
          <a:p>
            <a:pPr defTabSz="931774">
              <a:defRPr/>
            </a:pPr>
            <a:endParaRPr lang="en-US" sz="1800" dirty="0">
              <a:solidFill>
                <a:schemeClr val="bg1"/>
              </a:solidFill>
              <a:latin typeface="Cambria" panose="02040503050406030204" pitchFamily="18" charset="0"/>
            </a:endParaRPr>
          </a:p>
          <a:p>
            <a:pPr defTabSz="931774">
              <a:defRPr/>
            </a:pPr>
            <a:r>
              <a:rPr lang="en-US" sz="1800" dirty="0">
                <a:solidFill>
                  <a:schemeClr val="bg1"/>
                </a:solidFill>
                <a:latin typeface="Cambria" panose="02040503050406030204" pitchFamily="18" charset="0"/>
              </a:rPr>
              <a:t>Proximity to Gaston County </a:t>
            </a:r>
            <a:r>
              <a:rPr lang="en-US" sz="1800" dirty="0" smtClean="0">
                <a:solidFill>
                  <a:schemeClr val="bg1"/>
                </a:solidFill>
                <a:latin typeface="Cambria" panose="02040503050406030204" pitchFamily="18" charset="0"/>
              </a:rPr>
              <a:t>&amp; All locations GFHS Serves</a:t>
            </a:r>
            <a:endParaRPr lang="en-US" sz="1800" dirty="0">
              <a:solidFill>
                <a:schemeClr val="bg1"/>
              </a:solidFill>
              <a:latin typeface="Cambria" panose="02040503050406030204" pitchFamily="18" charset="0"/>
            </a:endParaRPr>
          </a:p>
          <a:p>
            <a:pPr defTabSz="931774">
              <a:defRPr/>
            </a:pPr>
            <a:endParaRPr lang="en-US" sz="1800" dirty="0">
              <a:solidFill>
                <a:schemeClr val="bg1"/>
              </a:solidFill>
              <a:latin typeface="Cambria" panose="02040503050406030204" pitchFamily="18" charset="0"/>
            </a:endParaRPr>
          </a:p>
          <a:p>
            <a:pPr defTabSz="931774">
              <a:defRPr/>
            </a:pPr>
            <a:r>
              <a:rPr lang="en-US" sz="1800" dirty="0">
                <a:solidFill>
                  <a:schemeClr val="bg1"/>
                </a:solidFill>
                <a:latin typeface="Cambria" panose="02040503050406030204" pitchFamily="18" charset="0"/>
              </a:rPr>
              <a:t>North Carolina repeated the CDC’s vulnerability assessment for the state and identified the following counties with the highest injection drug use and acute HCV incidence</a:t>
            </a:r>
          </a:p>
          <a:p>
            <a:pPr defTabSz="931774">
              <a:defRPr/>
            </a:pPr>
            <a:endParaRPr lang="en-US" sz="1800" dirty="0">
              <a:solidFill>
                <a:schemeClr val="bg1"/>
              </a:solidFill>
              <a:latin typeface="Cambria" panose="02040503050406030204" pitchFamily="18" charset="0"/>
            </a:endParaRPr>
          </a:p>
          <a:p>
            <a:pPr defTabSz="931774">
              <a:defRPr/>
            </a:pPr>
            <a:r>
              <a:rPr lang="en-US" sz="1800" dirty="0">
                <a:solidFill>
                  <a:schemeClr val="bg1"/>
                </a:solidFill>
                <a:latin typeface="Cambria" panose="02040503050406030204" pitchFamily="18" charset="0"/>
              </a:rPr>
              <a:t>Per Dr. Andrew Fleischauer’s (CDC/NC Public Health) presentation (Infectious Outcomes of Injection Drug Use) at the HIV Care in 2017: Clinical Update and Vulnerable Populations Conference</a:t>
            </a:r>
          </a:p>
        </p:txBody>
      </p:sp>
      <p:sp>
        <p:nvSpPr>
          <p:cNvPr id="4" name="Slide Number Placeholder 3"/>
          <p:cNvSpPr>
            <a:spLocks noGrp="1"/>
          </p:cNvSpPr>
          <p:nvPr>
            <p:ph type="sldNum" sz="quarter" idx="10"/>
          </p:nvPr>
        </p:nvSpPr>
        <p:spPr/>
        <p:txBody>
          <a:bodyPr/>
          <a:lstStyle/>
          <a:p>
            <a:fld id="{8F127753-126B-4A65-8BEA-C53B07F0BBC9}" type="slidenum">
              <a:rPr lang="en-US" smtClean="0"/>
              <a:t>16</a:t>
            </a:fld>
            <a:endParaRPr lang="en-US" dirty="0"/>
          </a:p>
        </p:txBody>
      </p:sp>
    </p:spTree>
    <p:extLst>
      <p:ext uri="{BB962C8B-B14F-4D97-AF65-F5344CB8AC3E}">
        <p14:creationId xmlns:p14="http://schemas.microsoft.com/office/powerpoint/2010/main" val="4034000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600" dirty="0" smtClean="0">
              <a:solidFill>
                <a:schemeClr val="bg1"/>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17</a:t>
            </a:fld>
            <a:endParaRPr lang="en-US" dirty="0"/>
          </a:p>
        </p:txBody>
      </p:sp>
    </p:spTree>
    <p:extLst>
      <p:ext uri="{BB962C8B-B14F-4D97-AF65-F5344CB8AC3E}">
        <p14:creationId xmlns:p14="http://schemas.microsoft.com/office/powerpoint/2010/main" val="141077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smtClean="0"/>
              <a:t>Per North Carolina Department</a:t>
            </a:r>
            <a:r>
              <a:rPr lang="en-US" sz="1600" baseline="0" dirty="0" smtClean="0"/>
              <a:t> of Health &amp; Human Services: </a:t>
            </a:r>
          </a:p>
          <a:p>
            <a:pPr defTabSz="931774">
              <a:defRPr/>
            </a:pPr>
            <a:endParaRPr lang="en-US" sz="1600" baseline="0" dirty="0" smtClean="0"/>
          </a:p>
          <a:p>
            <a:pPr marL="285750" marR="0" lvl="0" indent="-285750" algn="l" defTabSz="931774" rtl="0" eaLnBrk="1" fontAlgn="auto" latinLnBrk="0" hangingPunct="1">
              <a:lnSpc>
                <a:spcPct val="100000"/>
              </a:lnSpc>
              <a:spcBef>
                <a:spcPts val="0"/>
              </a:spcBef>
              <a:spcAft>
                <a:spcPts val="0"/>
              </a:spcAft>
              <a:buClrTx/>
              <a:buSzTx/>
              <a:buFontTx/>
              <a:buChar char="-"/>
              <a:tabLst/>
              <a:defRPr/>
            </a:pPr>
            <a:r>
              <a:rPr lang="en-US" sz="1600" dirty="0" smtClean="0"/>
              <a:t>Acute hepatitis C is underreported and underestimated </a:t>
            </a:r>
            <a:endParaRPr lang="en-US" sz="1600" dirty="0" smtClean="0">
              <a:solidFill>
                <a:schemeClr val="bg1"/>
              </a:solidFill>
              <a:latin typeface="Cambria" panose="02040503050406030204" pitchFamily="18" charset="0"/>
            </a:endParaRPr>
          </a:p>
          <a:p>
            <a:pPr marL="285750" marR="0" lvl="0" indent="-285750" algn="l" defTabSz="931774" rtl="0" eaLnBrk="1" fontAlgn="auto" latinLnBrk="0" hangingPunct="1">
              <a:lnSpc>
                <a:spcPct val="100000"/>
              </a:lnSpc>
              <a:spcBef>
                <a:spcPts val="0"/>
              </a:spcBef>
              <a:spcAft>
                <a:spcPts val="0"/>
              </a:spcAft>
              <a:buClrTx/>
              <a:buSzTx/>
              <a:buFontTx/>
              <a:buChar char="-"/>
              <a:tabLst/>
              <a:defRPr/>
            </a:pPr>
            <a:r>
              <a:rPr lang="en-US" sz="1600" dirty="0" smtClean="0"/>
              <a:t>Acute hepatitis C Reported cases in NC have tripled during 2010-2014</a:t>
            </a:r>
          </a:p>
          <a:p>
            <a:pPr marL="285750" marR="0" lvl="0" indent="-285750" algn="l" defTabSz="931774" rtl="0" eaLnBrk="1" fontAlgn="auto" latinLnBrk="0" hangingPunct="1">
              <a:lnSpc>
                <a:spcPct val="100000"/>
              </a:lnSpc>
              <a:spcBef>
                <a:spcPts val="0"/>
              </a:spcBef>
              <a:spcAft>
                <a:spcPts val="0"/>
              </a:spcAft>
              <a:buClrTx/>
              <a:buSzTx/>
              <a:buFontTx/>
              <a:buChar char="-"/>
              <a:tabLst/>
              <a:defRPr/>
            </a:pPr>
            <a:endParaRPr lang="en-US" sz="1600" dirty="0" smtClean="0"/>
          </a:p>
          <a:p>
            <a:pPr marL="285750" marR="0" lvl="0" indent="-285750" algn="l" defTabSz="931774" rtl="0" eaLnBrk="1" fontAlgn="auto" latinLnBrk="0" hangingPunct="1">
              <a:lnSpc>
                <a:spcPct val="100000"/>
              </a:lnSpc>
              <a:spcBef>
                <a:spcPts val="0"/>
              </a:spcBef>
              <a:spcAft>
                <a:spcPts val="0"/>
              </a:spcAft>
              <a:buClrTx/>
              <a:buSzTx/>
              <a:buFontTx/>
              <a:buChar char="-"/>
              <a:tabLst/>
              <a:defRPr/>
            </a:pPr>
            <a:r>
              <a:rPr lang="en-US" sz="1600" dirty="0" smtClean="0"/>
              <a:t>185 Cases in 2016</a:t>
            </a:r>
          </a:p>
        </p:txBody>
      </p:sp>
      <p:sp>
        <p:nvSpPr>
          <p:cNvPr id="4" name="Slide Number Placeholder 3"/>
          <p:cNvSpPr>
            <a:spLocks noGrp="1"/>
          </p:cNvSpPr>
          <p:nvPr>
            <p:ph type="sldNum" sz="quarter" idx="10"/>
          </p:nvPr>
        </p:nvSpPr>
        <p:spPr/>
        <p:txBody>
          <a:bodyPr/>
          <a:lstStyle/>
          <a:p>
            <a:fld id="{46844880-FAE1-4F76-BA5D-80D035E45005}" type="slidenum">
              <a:rPr lang="en-US" smtClean="0"/>
              <a:t>18</a:t>
            </a:fld>
            <a:endParaRPr lang="en-US" dirty="0"/>
          </a:p>
        </p:txBody>
      </p:sp>
    </p:spTree>
    <p:extLst>
      <p:ext uri="{BB962C8B-B14F-4D97-AF65-F5344CB8AC3E}">
        <p14:creationId xmlns:p14="http://schemas.microsoft.com/office/powerpoint/2010/main" val="369917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chemeClr val="bg1"/>
                </a:solidFill>
                <a:latin typeface="Cambria" panose="02040503050406030204" pitchFamily="18" charset="0"/>
              </a:rPr>
              <a:t>Per Dr. Andrew Fleischauer’s (CDC/NC Public Health) presentation (Infectious Outcomes of Injection Drug Use) at the HIV Care in 2017: Clinical Update and Vulnerable Populations Conference</a:t>
            </a:r>
          </a:p>
          <a:p>
            <a:endParaRPr lang="en-US" sz="1800" b="1" dirty="0"/>
          </a:p>
          <a:p>
            <a:r>
              <a:rPr lang="en-US" sz="1800" b="1" dirty="0"/>
              <a:t>syndemic</a:t>
            </a:r>
            <a:endParaRPr lang="en-US" sz="1800" dirty="0"/>
          </a:p>
          <a:p>
            <a:r>
              <a:rPr lang="en-US" sz="1800" i="1" dirty="0"/>
              <a:t>(noun)</a:t>
            </a:r>
            <a:r>
              <a:rPr lang="en-US" sz="1800" dirty="0"/>
              <a:t> </a:t>
            </a:r>
            <a:r>
              <a:rPr lang="en-US" sz="1800" b="1" dirty="0"/>
              <a:t>:</a:t>
            </a:r>
            <a:r>
              <a:rPr lang="en-US" sz="1800" dirty="0"/>
              <a:t> the coincident onset and interaction of two or more diseases often as a consequence of social conditions that promote disease cluster and </a:t>
            </a:r>
            <a:r>
              <a:rPr lang="en-US" sz="1800" dirty="0" smtClean="0"/>
              <a:t>comorbidity or the</a:t>
            </a:r>
            <a:r>
              <a:rPr lang="en-US" sz="1800" baseline="0" dirty="0" smtClean="0"/>
              <a:t> </a:t>
            </a:r>
            <a:r>
              <a:rPr lang="en-US" sz="1800" dirty="0" smtClean="0"/>
              <a:t>convergence of two or more diseases that act synergistically to magnify the burden of disease</a:t>
            </a:r>
          </a:p>
          <a:p>
            <a:pPr marL="285750" indent="-285750">
              <a:buFontTx/>
              <a:buChar char="-"/>
            </a:pPr>
            <a:r>
              <a:rPr lang="en-US" sz="1800" dirty="0" smtClean="0"/>
              <a:t>In this case coinfection of HIV and hepatitis C through injection drug use</a:t>
            </a:r>
          </a:p>
          <a:p>
            <a:pPr marL="0" indent="0">
              <a:buFontTx/>
              <a:buNone/>
            </a:pPr>
            <a:endParaRPr lang="en-US" sz="1800" dirty="0" smtClean="0"/>
          </a:p>
          <a:p>
            <a:pPr marL="0" indent="0">
              <a:buFontTx/>
              <a:buNone/>
            </a:pPr>
            <a:r>
              <a:rPr lang="en-US" sz="1800" dirty="0" smtClean="0"/>
              <a:t>Twenty-five percent (25%) of HIV-infected people are co-infected with hepatitis C</a:t>
            </a:r>
          </a:p>
          <a:p>
            <a:pPr marL="0" indent="0">
              <a:buFontTx/>
              <a:buNone/>
            </a:pPr>
            <a:r>
              <a:rPr lang="en-US" sz="1800" dirty="0" smtClean="0"/>
              <a:t>Fifty percent (50%‒90%) of HIV-infected injection drug users are co-infected with hepatitis C</a:t>
            </a:r>
          </a:p>
          <a:p>
            <a:pPr marL="0" indent="0">
              <a:buFontTx/>
              <a:buNone/>
            </a:pPr>
            <a:r>
              <a:rPr lang="en-US" sz="1800" dirty="0" smtClean="0"/>
              <a:t>7% of new HIV cases in 2014 were exposed through injection drug use</a:t>
            </a:r>
          </a:p>
          <a:p>
            <a:pPr marL="0" indent="0">
              <a:buFontTx/>
              <a:buNone/>
            </a:pPr>
            <a:endParaRPr lang="en-US" sz="1800" dirty="0" smtClean="0"/>
          </a:p>
          <a:p>
            <a:pPr marL="0" indent="0">
              <a:buFontTx/>
              <a:buNone/>
            </a:pPr>
            <a:r>
              <a:rPr lang="en-US" sz="1800" dirty="0" smtClean="0"/>
              <a:t>In the United States, we are facing two epidemics, chronic hepatitis C and emerging acute hepatitis C</a:t>
            </a:r>
          </a:p>
          <a:p>
            <a:pPr marL="0" indent="0">
              <a:buFontTx/>
              <a:buNone/>
            </a:pPr>
            <a:r>
              <a:rPr lang="en-US" sz="1800" dirty="0" smtClean="0"/>
              <a:t>Baby boomers, people born between 1945 and 1965, are five times more likely to be infected with chronic hepatitis C</a:t>
            </a:r>
          </a:p>
          <a:p>
            <a:pPr marL="0" indent="0">
              <a:buFontTx/>
              <a:buNone/>
            </a:pPr>
            <a:r>
              <a:rPr lang="en-US" sz="1800" dirty="0" smtClean="0"/>
              <a:t>This has led to a doubling in liver cancer rates during the last 10 years</a:t>
            </a:r>
          </a:p>
          <a:p>
            <a:pPr marL="285750" indent="-285750">
              <a:buFontTx/>
              <a:buChar char="-"/>
            </a:pPr>
            <a:endParaRPr lang="en-US" sz="1800" dirty="0" smtClean="0"/>
          </a:p>
          <a:p>
            <a:pPr marL="475205" lvl="1">
              <a:spcBef>
                <a:spcPts val="1223"/>
              </a:spcBef>
              <a:buSzPct val="100000"/>
              <a:buFont typeface="Arial" pitchFamily="34" charset="0"/>
              <a:buChar char="•"/>
            </a:pPr>
            <a:r>
              <a:rPr lang="en-US" altLang="en-US" sz="1600" dirty="0" smtClean="0">
                <a:solidFill>
                  <a:schemeClr val="bg1"/>
                </a:solidFill>
                <a:latin typeface="Cambria" panose="02040503050406030204" pitchFamily="18" charset="0"/>
                <a:cs typeface="Calibri" pitchFamily="34" charset="0"/>
              </a:rPr>
              <a:t># of people living with Hepatitis C antibodies</a:t>
            </a:r>
            <a:r>
              <a:rPr lang="en-US" altLang="en-US" sz="1600" baseline="0" dirty="0" smtClean="0">
                <a:solidFill>
                  <a:schemeClr val="bg1"/>
                </a:solidFill>
                <a:latin typeface="Cambria" panose="02040503050406030204" pitchFamily="18" charset="0"/>
                <a:cs typeface="Calibri" pitchFamily="34" charset="0"/>
              </a:rPr>
              <a:t> in 2010 </a:t>
            </a:r>
            <a:r>
              <a:rPr lang="en-US" altLang="en-US" sz="1600" dirty="0" smtClean="0">
                <a:solidFill>
                  <a:schemeClr val="bg1"/>
                </a:solidFill>
                <a:latin typeface="Cambria" panose="02040503050406030204" pitchFamily="18" charset="0"/>
                <a:cs typeface="Calibri" pitchFamily="34" charset="0"/>
              </a:rPr>
              <a:t>in NC: </a:t>
            </a:r>
            <a:r>
              <a:rPr lang="en-US" altLang="en-US" sz="1800" b="1" dirty="0" smtClean="0">
                <a:solidFill>
                  <a:schemeClr val="bg1"/>
                </a:solidFill>
                <a:latin typeface="Cambria" panose="02040503050406030204" pitchFamily="18" charset="0"/>
                <a:cs typeface="Calibri" pitchFamily="34" charset="0"/>
              </a:rPr>
              <a:t>117,300</a:t>
            </a:r>
          </a:p>
          <a:p>
            <a:pPr marL="475205" lvl="1">
              <a:spcBef>
                <a:spcPts val="1223"/>
              </a:spcBef>
              <a:buSzPct val="100000"/>
              <a:buFont typeface="Arial" pitchFamily="34" charset="0"/>
              <a:buChar char="•"/>
            </a:pPr>
            <a:r>
              <a:rPr lang="en-US" altLang="en-US" sz="1800" b="0" dirty="0" smtClean="0">
                <a:solidFill>
                  <a:schemeClr val="bg1"/>
                </a:solidFill>
                <a:latin typeface="Cambria" panose="02040503050406030204" pitchFamily="18" charset="0"/>
                <a:cs typeface="Calibri" pitchFamily="34" charset="0"/>
              </a:rPr>
              <a:t># of Baby Boomers residing</a:t>
            </a:r>
            <a:r>
              <a:rPr lang="en-US" altLang="en-US" sz="1800" b="0" baseline="0" dirty="0" smtClean="0">
                <a:solidFill>
                  <a:schemeClr val="bg1"/>
                </a:solidFill>
                <a:latin typeface="Cambria" panose="02040503050406030204" pitchFamily="18" charset="0"/>
                <a:cs typeface="Calibri" pitchFamily="34" charset="0"/>
              </a:rPr>
              <a:t> in North Carolina as of 2010: </a:t>
            </a:r>
            <a:r>
              <a:rPr lang="en-US" altLang="en-US" sz="1800" b="1" baseline="0" dirty="0" smtClean="0">
                <a:solidFill>
                  <a:schemeClr val="bg1"/>
                </a:solidFill>
                <a:latin typeface="Cambria" panose="02040503050406030204" pitchFamily="18" charset="0"/>
                <a:cs typeface="Calibri" pitchFamily="34" charset="0"/>
              </a:rPr>
              <a:t>2,002,850 (21% of the Total Population)</a:t>
            </a:r>
            <a:endParaRPr lang="en-US" altLang="en-US" sz="1800" b="1" dirty="0" smtClean="0">
              <a:solidFill>
                <a:schemeClr val="bg1"/>
              </a:solidFill>
              <a:latin typeface="Cambria" panose="02040503050406030204" pitchFamily="18" charset="0"/>
              <a:cs typeface="Calibri" pitchFamily="34" charset="0"/>
            </a:endParaRPr>
          </a:p>
          <a:p>
            <a:pPr marL="0" indent="0">
              <a:buFontTx/>
              <a:buNone/>
            </a:pPr>
            <a:endParaRPr lang="en-US" sz="1800" dirty="0" smtClean="0"/>
          </a:p>
          <a:p>
            <a:pPr marL="0" indent="0">
              <a:buFontTx/>
              <a:buNone/>
            </a:pPr>
            <a:r>
              <a:rPr lang="en-US" sz="1800" dirty="0" smtClean="0"/>
              <a:t>More emergent is acute hepatitis C, which is more related to the injecting drug use (IDU) epidemic</a:t>
            </a:r>
          </a:p>
          <a:p>
            <a:pPr marL="0" indent="0">
              <a:buFontTx/>
              <a:buNone/>
            </a:pPr>
            <a:r>
              <a:rPr lang="en-US" sz="1800" dirty="0" smtClean="0"/>
              <a:t>Individuals most affected are younger, male, white, and live in poorer rural communities</a:t>
            </a:r>
          </a:p>
          <a:p>
            <a:pPr marL="0" indent="0">
              <a:buFontTx/>
              <a:buNone/>
            </a:pPr>
            <a:endParaRPr lang="en-US" sz="1800" dirty="0" smtClean="0"/>
          </a:p>
          <a:p>
            <a:pPr marL="0" indent="0">
              <a:buFontTx/>
              <a:buNone/>
            </a:pPr>
            <a:r>
              <a:rPr lang="en-US" sz="1800" dirty="0" smtClean="0"/>
              <a:t>As mentioned earlier, North Carolina has 5 of the 220 counties in the country that may be vulnerable to increased hepatitis C acute infections</a:t>
            </a:r>
          </a:p>
          <a:p>
            <a:pPr marL="0" indent="0">
              <a:buFontTx/>
              <a:buNone/>
            </a:pPr>
            <a:r>
              <a:rPr lang="en-US" sz="1800" dirty="0" smtClean="0"/>
              <a:t>Since 2008, the numbers of acute HCV infections reported have increased dramatically, and are continuing to increase</a:t>
            </a:r>
          </a:p>
          <a:p>
            <a:pPr marL="0" indent="0">
              <a:buFontTx/>
              <a:buNone/>
            </a:pPr>
            <a:endParaRPr lang="en-US" sz="1800" dirty="0" smtClean="0"/>
          </a:p>
          <a:p>
            <a:pPr marL="0" indent="0">
              <a:buFontTx/>
              <a:buNone/>
            </a:pPr>
            <a:r>
              <a:rPr lang="en-US" sz="1800" dirty="0" smtClean="0"/>
              <a:t>The spike in new acute cases beginning in 2008 is related in part to the downturn in the economy, high unemployment rate and minimum wage jobs. These are the reported cases and projections are that the actual number could be as high as 14 times those reported.</a:t>
            </a:r>
            <a:endParaRPr lang="en-US" sz="1800" dirty="0"/>
          </a:p>
        </p:txBody>
      </p:sp>
      <p:sp>
        <p:nvSpPr>
          <p:cNvPr id="4" name="Slide Number Placeholder 3"/>
          <p:cNvSpPr>
            <a:spLocks noGrp="1"/>
          </p:cNvSpPr>
          <p:nvPr>
            <p:ph type="sldNum" sz="quarter" idx="10"/>
          </p:nvPr>
        </p:nvSpPr>
        <p:spPr/>
        <p:txBody>
          <a:bodyPr/>
          <a:lstStyle/>
          <a:p>
            <a:fld id="{8F127753-126B-4A65-8BEA-C53B07F0BBC9}" type="slidenum">
              <a:rPr lang="en-US" smtClean="0"/>
              <a:t>19</a:t>
            </a:fld>
            <a:endParaRPr lang="en-US" dirty="0"/>
          </a:p>
        </p:txBody>
      </p:sp>
    </p:spTree>
    <p:extLst>
      <p:ext uri="{BB962C8B-B14F-4D97-AF65-F5344CB8AC3E}">
        <p14:creationId xmlns:p14="http://schemas.microsoft.com/office/powerpoint/2010/main" val="3041852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communities that are disproportionately impacted by Hepatitis C. The National Viral Hepatitis Roundtable (NVHR) specifically notes: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African Americans (comprise about 11% of the U.S. population but account for 25% of all Hepatitis</a:t>
            </a:r>
            <a:r>
              <a:rPr lang="en-US" baseline="0" dirty="0" smtClean="0"/>
              <a:t> C cases. </a:t>
            </a:r>
            <a:r>
              <a:rPr lang="en-US" dirty="0" smtClean="0"/>
              <a:t>And in 2014, chronic liver disease and cirrhosis were among the top 10 leading causes of death among African-Americans 45 to 64 years of age. Meanwhile, African Americans are nearly twice as likely as whites to be uninsured</a:t>
            </a:r>
            <a:r>
              <a:rPr lang="en-US" baseline="0" dirty="0" smtClean="0"/>
              <a:t>)</a:t>
            </a:r>
          </a:p>
          <a:p>
            <a:pPr marL="171450" indent="-171450">
              <a:buFontTx/>
              <a:buChar char="-"/>
            </a:pPr>
            <a:r>
              <a:rPr lang="en-US" dirty="0" smtClean="0"/>
              <a:t>Baby Boomers (People born 1945-1965 are five times more likely than other adults to be infected with HCV</a:t>
            </a:r>
            <a:r>
              <a:rPr lang="en-US" baseline="0" dirty="0" smtClean="0"/>
              <a:t> and people born between 1945-1965 ac</a:t>
            </a:r>
            <a:r>
              <a:rPr lang="en-US" sz="1200" b="0" i="0" kern="1200" dirty="0" smtClean="0">
                <a:solidFill>
                  <a:schemeClr val="tx1"/>
                </a:solidFill>
                <a:effectLst/>
                <a:latin typeface="+mn-lt"/>
                <a:ea typeface="+mn-ea"/>
                <a:cs typeface="+mn-cs"/>
              </a:rPr>
              <a:t>count for 73% of all hepatitis C- associated mortality)</a:t>
            </a:r>
          </a:p>
          <a:p>
            <a:pPr marL="171450" indent="-171450">
              <a:buFontTx/>
              <a:buChar char="-"/>
            </a:pPr>
            <a:r>
              <a:rPr lang="en-US" dirty="0" smtClean="0"/>
              <a:t>Veterans (Veterans from the Baby Boomer generation</a:t>
            </a:r>
            <a:r>
              <a:rPr lang="en-US" baseline="0" dirty="0" smtClean="0"/>
              <a:t> a</a:t>
            </a:r>
            <a:r>
              <a:rPr lang="en-US" dirty="0" smtClean="0"/>
              <a:t>re</a:t>
            </a:r>
            <a:r>
              <a:rPr lang="en-US" baseline="0" dirty="0" smtClean="0"/>
              <a:t> at a higher risk of having Hepatitis C than any other Veteran group)</a:t>
            </a:r>
            <a:endParaRPr lang="en-US" dirty="0" smtClean="0"/>
          </a:p>
          <a:p>
            <a:pPr marL="171450" indent="-171450">
              <a:buFontTx/>
              <a:buChar char="-"/>
            </a:pPr>
            <a:r>
              <a:rPr lang="en-US" dirty="0" smtClean="0"/>
              <a:t>People Who Inject Drugs</a:t>
            </a:r>
          </a:p>
          <a:p>
            <a:pPr marL="171450" indent="-171450">
              <a:buFontTx/>
              <a:buChar char="-"/>
            </a:pPr>
            <a:r>
              <a:rPr lang="en-US" dirty="0" smtClean="0"/>
              <a:t>Hispanics and Latinos</a:t>
            </a:r>
          </a:p>
          <a:p>
            <a:pPr marL="171450" indent="-171450">
              <a:buFontTx/>
              <a:buChar char="-"/>
            </a:pPr>
            <a:r>
              <a:rPr lang="en-US" dirty="0" smtClean="0"/>
              <a:t>Native Americans</a:t>
            </a:r>
          </a:p>
          <a:p>
            <a:pPr marL="171450" indent="-171450">
              <a:buFontTx/>
              <a:buChar char="-"/>
            </a:pPr>
            <a:r>
              <a:rPr lang="en-US" dirty="0" smtClean="0"/>
              <a:t>People Who Are Incarcerated and Returning Citizens</a:t>
            </a:r>
          </a:p>
        </p:txBody>
      </p:sp>
      <p:sp>
        <p:nvSpPr>
          <p:cNvPr id="4" name="Slide Number Placeholder 3"/>
          <p:cNvSpPr>
            <a:spLocks noGrp="1"/>
          </p:cNvSpPr>
          <p:nvPr>
            <p:ph type="sldNum" sz="quarter" idx="10"/>
          </p:nvPr>
        </p:nvSpPr>
        <p:spPr/>
        <p:txBody>
          <a:bodyPr/>
          <a:lstStyle/>
          <a:p>
            <a:fld id="{8F127753-126B-4A65-8BEA-C53B07F0BBC9}" type="slidenum">
              <a:rPr lang="en-US" smtClean="0"/>
              <a:t>20</a:t>
            </a:fld>
            <a:endParaRPr lang="en-US" dirty="0"/>
          </a:p>
        </p:txBody>
      </p:sp>
    </p:spTree>
    <p:extLst>
      <p:ext uri="{BB962C8B-B14F-4D97-AF65-F5344CB8AC3E}">
        <p14:creationId xmlns:p14="http://schemas.microsoft.com/office/powerpoint/2010/main" val="291578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GFHS is a community-sponsored, Family centered, Provider of health care, Health education and</a:t>
            </a:r>
            <a:r>
              <a:rPr lang="en-US" baseline="0" dirty="0" smtClean="0"/>
              <a:t> </a:t>
            </a:r>
            <a:r>
              <a:rPr lang="en-US" dirty="0" smtClean="0"/>
              <a:t>Preventive care services Without regard for the ability to pay.</a:t>
            </a:r>
          </a:p>
          <a:p>
            <a:endParaRPr lang="en-US" dirty="0" smtClean="0"/>
          </a:p>
          <a:p>
            <a:r>
              <a:rPr lang="en-US" dirty="0" smtClean="0"/>
              <a:t>We are not a free clinic.  We see patients based on their household income and size.  We see them at discounted rates.</a:t>
            </a:r>
          </a:p>
          <a:p>
            <a:endParaRPr lang="en-US" dirty="0" smtClean="0"/>
          </a:p>
          <a:p>
            <a:r>
              <a:rPr lang="en-US" dirty="0" smtClean="0"/>
              <a:t>As a Federally</a:t>
            </a:r>
            <a:r>
              <a:rPr lang="en-US" baseline="0" dirty="0" smtClean="0"/>
              <a:t> Qualified Health Center or Community Health Center</a:t>
            </a:r>
            <a:r>
              <a:rPr lang="en-US" dirty="0" smtClean="0"/>
              <a:t> our purpose is to provide primary care services to the underserved in the communities we serve.</a:t>
            </a:r>
          </a:p>
          <a:p>
            <a:endParaRPr lang="en-US" dirty="0" smtClean="0"/>
          </a:p>
          <a:p>
            <a:r>
              <a:rPr lang="en-US" dirty="0" smtClean="0"/>
              <a:t>More simply, we are a health care safety-net for the County’s most needy – that includes low-income Medicaid, Medicare and those without any insurance at all.</a:t>
            </a:r>
          </a:p>
          <a:p>
            <a:endParaRPr lang="en-US" dirty="0"/>
          </a:p>
        </p:txBody>
      </p:sp>
      <p:sp>
        <p:nvSpPr>
          <p:cNvPr id="4" name="Slide Number Placeholder 3"/>
          <p:cNvSpPr>
            <a:spLocks noGrp="1"/>
          </p:cNvSpPr>
          <p:nvPr>
            <p:ph type="sldNum" sz="quarter" idx="10"/>
          </p:nvPr>
        </p:nvSpPr>
        <p:spPr/>
        <p:txBody>
          <a:bodyPr/>
          <a:lstStyle/>
          <a:p>
            <a:fld id="{46844880-FAE1-4F76-BA5D-80D035E45005}" type="slidenum">
              <a:rPr lang="en-US" smtClean="0"/>
              <a:t>3</a:t>
            </a:fld>
            <a:endParaRPr lang="en-US" dirty="0"/>
          </a:p>
        </p:txBody>
      </p:sp>
    </p:spTree>
    <p:extLst>
      <p:ext uri="{BB962C8B-B14F-4D97-AF65-F5344CB8AC3E}">
        <p14:creationId xmlns:p14="http://schemas.microsoft.com/office/powerpoint/2010/main" val="279604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Gaston Family Health Services (GFHS) identified a need to screen patients for Hepatitis C, focusing on patients born between 1945 and 1965 as well as those with a history of injection drug use. This needed to be completed in a normalized and destigmatized way so that patients had the opportunity to receive education, in addition to prompt and appropriate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lvl="0" indent="0" defTabSz="914400">
              <a:lnSpc>
                <a:spcPct val="100000"/>
              </a:lnSpc>
              <a:spcBef>
                <a:spcPts val="0"/>
              </a:spcBef>
              <a:buNone/>
              <a:defRPr/>
            </a:pPr>
            <a:r>
              <a:rPr lang="en-US" sz="1400" dirty="0" smtClean="0"/>
              <a:t>At GFHS, we aim to make screening and linkage-to-care a normalized part of routine primary care for everyone, regardless of race, insurance status, age, etc. </a:t>
            </a:r>
          </a:p>
          <a:p>
            <a:pPr marL="0" lvl="0" indent="0" defTabSz="914400">
              <a:lnSpc>
                <a:spcPct val="100000"/>
              </a:lnSpc>
              <a:spcBef>
                <a:spcPts val="0"/>
              </a:spcBef>
              <a:buNone/>
              <a:defRPr/>
            </a:pPr>
            <a:endParaRPr lang="en-US" sz="1400" dirty="0" smtClean="0"/>
          </a:p>
          <a:p>
            <a:pPr marL="0" lvl="0" indent="0" defTabSz="914400">
              <a:lnSpc>
                <a:spcPct val="100000"/>
              </a:lnSpc>
              <a:spcBef>
                <a:spcPts val="0"/>
              </a:spcBef>
              <a:buNone/>
              <a:defRPr/>
            </a:pPr>
            <a:r>
              <a:rPr lang="en-US" sz="1400" dirty="0" smtClean="0"/>
              <a:t>By moving away from a traditional targeted testing approach, screening is integrated into normal clinic flow while improving lab-based technologies so that patients have less follow-up labs to complete. This aids in decreasing stigma and increasing access to care.</a:t>
            </a:r>
            <a:endParaRPr lang="en-US" sz="1600" dirty="0" smtClean="0"/>
          </a:p>
        </p:txBody>
      </p:sp>
      <p:sp>
        <p:nvSpPr>
          <p:cNvPr id="4" name="Slide Number Placeholder 3"/>
          <p:cNvSpPr>
            <a:spLocks noGrp="1"/>
          </p:cNvSpPr>
          <p:nvPr>
            <p:ph type="sldNum" sz="quarter" idx="10"/>
          </p:nvPr>
        </p:nvSpPr>
        <p:spPr/>
        <p:txBody>
          <a:bodyPr/>
          <a:lstStyle/>
          <a:p>
            <a:fld id="{8F127753-126B-4A65-8BEA-C53B07F0BBC9}" type="slidenum">
              <a:rPr lang="en-US" smtClean="0"/>
              <a:t>21</a:t>
            </a:fld>
            <a:endParaRPr lang="en-US" dirty="0"/>
          </a:p>
        </p:txBody>
      </p:sp>
    </p:spTree>
    <p:extLst>
      <p:ext uri="{BB962C8B-B14F-4D97-AF65-F5344CB8AC3E}">
        <p14:creationId xmlns:p14="http://schemas.microsoft.com/office/powerpoint/2010/main" val="173451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385" indent="-218385" defTabSz="931774">
              <a:defRPr/>
            </a:pPr>
            <a:r>
              <a:rPr lang="en-US" altLang="en-US" dirty="0"/>
              <a:t>In partnership with government agencies, health systems and others in 30+ highly impacted cities, FOCUS aims to: </a:t>
            </a:r>
          </a:p>
          <a:p>
            <a:pPr marL="218385" indent="-218385"/>
            <a:endParaRPr lang="en-US" altLang="en-US" dirty="0" smtClean="0">
              <a:ea typeface="Calibri" panose="020F0502020204030204" pitchFamily="34" charset="0"/>
              <a:cs typeface="Times New Roman" panose="02020603050405020304" pitchFamily="18" charset="0"/>
            </a:endParaRPr>
          </a:p>
          <a:p>
            <a:pPr marL="218385" indent="-218385"/>
            <a:r>
              <a:rPr lang="en-US" altLang="en-US" dirty="0" smtClean="0">
                <a:ea typeface="Calibri" panose="020F0502020204030204" pitchFamily="34" charset="0"/>
                <a:cs typeface="Times New Roman" panose="02020603050405020304" pitchFamily="18" charset="0"/>
              </a:rPr>
              <a:t>Established in 2010, Gilead’s FOCUS program partners with health care organizations, government agencies, community organizations, and others to change the way clinical and community institutions approach HIV and HCV testing. </a:t>
            </a:r>
          </a:p>
          <a:p>
            <a:pPr marL="218385" indent="-218385"/>
            <a:endParaRPr lang="en-US" altLang="en-US" dirty="0" smtClean="0">
              <a:ea typeface="Calibri" panose="020F0502020204030204" pitchFamily="34" charset="0"/>
              <a:cs typeface="Times New Roman" panose="02020603050405020304" pitchFamily="18" charset="0"/>
            </a:endParaRPr>
          </a:p>
          <a:p>
            <a:pPr marL="218385" indent="-218385"/>
            <a:r>
              <a:rPr lang="en-US" altLang="en-US" dirty="0" smtClean="0">
                <a:ea typeface="Calibri" panose="020F0502020204030204" pitchFamily="34" charset="0"/>
                <a:cs typeface="Times New Roman" panose="02020603050405020304" pitchFamily="18" charset="0"/>
              </a:rPr>
              <a:t>GFHS has received a grant from Gilead’s FOCUS program in order to pilot an integrated testing program at the GFHS-Hudson location for HIV and HCV testing. This grant will allow GFHS to hire a HIV/HCV Patient Navigator,  cover the costs of Hepatitis C tests for the uninsured target population, incorporate modifications to EMR and improve our</a:t>
            </a:r>
            <a:r>
              <a:rPr lang="en-US" altLang="en-US" baseline="0" dirty="0" smtClean="0">
                <a:ea typeface="Calibri" panose="020F0502020204030204" pitchFamily="34" charset="0"/>
                <a:cs typeface="Times New Roman" panose="02020603050405020304" pitchFamily="18" charset="0"/>
              </a:rPr>
              <a:t> </a:t>
            </a:r>
            <a:r>
              <a:rPr lang="en-US" altLang="en-US" dirty="0" smtClean="0">
                <a:ea typeface="Calibri" panose="020F0502020204030204" pitchFamily="34" charset="0"/>
                <a:cs typeface="Times New Roman" panose="02020603050405020304" pitchFamily="18" charset="0"/>
              </a:rPr>
              <a:t>data collection</a:t>
            </a:r>
            <a:r>
              <a:rPr lang="en-US" altLang="en-US" baseline="0" dirty="0" smtClean="0">
                <a:ea typeface="Calibri" panose="020F0502020204030204" pitchFamily="34" charset="0"/>
                <a:cs typeface="Times New Roman" panose="02020603050405020304" pitchFamily="18" charset="0"/>
              </a:rPr>
              <a:t> process. </a:t>
            </a:r>
            <a:endParaRPr lang="en-US" altLang="en-US" dirty="0" smtClean="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F127753-126B-4A65-8BEA-C53B07F0BBC9}" type="slidenum">
              <a:rPr lang="en-US" smtClean="0"/>
              <a:t>22</a:t>
            </a:fld>
            <a:endParaRPr lang="en-US" dirty="0"/>
          </a:p>
        </p:txBody>
      </p:sp>
    </p:spTree>
    <p:extLst>
      <p:ext uri="{BB962C8B-B14F-4D97-AF65-F5344CB8AC3E}">
        <p14:creationId xmlns:p14="http://schemas.microsoft.com/office/powerpoint/2010/main" val="69107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23</a:t>
            </a:fld>
            <a:endParaRPr lang="en-US" dirty="0"/>
          </a:p>
        </p:txBody>
      </p:sp>
    </p:spTree>
    <p:extLst>
      <p:ext uri="{BB962C8B-B14F-4D97-AF65-F5344CB8AC3E}">
        <p14:creationId xmlns:p14="http://schemas.microsoft.com/office/powerpoint/2010/main" val="2300815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Start-Up Activities </a:t>
            </a:r>
          </a:p>
          <a:p>
            <a:endParaRPr lang="en-US" dirty="0" smtClean="0"/>
          </a:p>
          <a:p>
            <a:pPr>
              <a:defRPr/>
            </a:pPr>
            <a:r>
              <a:rPr lang="en-US" dirty="0" smtClean="0">
                <a:latin typeface="Arial" charset="0"/>
                <a:cs typeface="Arial" charset="0"/>
              </a:rPr>
              <a:t>Assigning Staffing and Resources </a:t>
            </a:r>
          </a:p>
          <a:p>
            <a:pPr marL="815302" lvl="1" indent="-465887">
              <a:buFont typeface="Arial" charset="0"/>
              <a:buChar char="•"/>
              <a:defRPr/>
            </a:pPr>
            <a:r>
              <a:rPr lang="en-US" dirty="0" smtClean="0">
                <a:latin typeface="Arial" charset="0"/>
                <a:cs typeface="Arial" charset="0"/>
              </a:rPr>
              <a:t>Program Manager</a:t>
            </a:r>
          </a:p>
          <a:p>
            <a:pPr marL="815302" lvl="1" indent="-465887">
              <a:buFont typeface="Arial" charset="0"/>
              <a:buChar char="•"/>
              <a:defRPr/>
            </a:pPr>
            <a:r>
              <a:rPr lang="en-US" dirty="0" smtClean="0">
                <a:latin typeface="Arial" charset="0"/>
                <a:cs typeface="Arial" charset="0"/>
              </a:rPr>
              <a:t>Patient Navigator</a:t>
            </a:r>
          </a:p>
          <a:p>
            <a:pPr marL="815302" lvl="1" indent="-465887">
              <a:buFont typeface="Arial" charset="0"/>
              <a:buChar char="•"/>
              <a:defRPr/>
            </a:pPr>
            <a:r>
              <a:rPr lang="en-US" dirty="0" smtClean="0">
                <a:latin typeface="Arial" charset="0"/>
                <a:cs typeface="Arial" charset="0"/>
              </a:rPr>
              <a:t>IT/EMR Consultant</a:t>
            </a:r>
          </a:p>
          <a:p>
            <a:pPr marL="815302" lvl="1" indent="-465887">
              <a:buFont typeface="Arial" charset="0"/>
              <a:buChar char="•"/>
              <a:defRPr/>
            </a:pPr>
            <a:r>
              <a:rPr lang="en-US" dirty="0" smtClean="0">
                <a:latin typeface="Arial" charset="0"/>
                <a:cs typeface="Arial" charset="0"/>
              </a:rPr>
              <a:t>Data Manager </a:t>
            </a:r>
          </a:p>
          <a:p>
            <a:pPr>
              <a:defRPr/>
            </a:pPr>
            <a:r>
              <a:rPr lang="en-US" dirty="0" smtClean="0">
                <a:latin typeface="Arial" charset="0"/>
                <a:cs typeface="Arial" charset="0"/>
              </a:rPr>
              <a:t>Orientation/training for providers and clinical staff</a:t>
            </a:r>
          </a:p>
          <a:p>
            <a:pPr>
              <a:defRPr/>
            </a:pPr>
            <a:r>
              <a:rPr lang="en-US" dirty="0" smtClean="0">
                <a:latin typeface="Arial" charset="0"/>
                <a:cs typeface="Arial" charset="0"/>
              </a:rPr>
              <a:t>Updating of protocols and processes </a:t>
            </a:r>
          </a:p>
          <a:p>
            <a:pPr>
              <a:defRPr/>
            </a:pPr>
            <a:r>
              <a:rPr lang="en-US" dirty="0" smtClean="0">
                <a:latin typeface="Arial" charset="0"/>
                <a:cs typeface="Arial" charset="0"/>
              </a:rPr>
              <a:t>Updating forms and lab orders</a:t>
            </a:r>
          </a:p>
          <a:p>
            <a:pPr>
              <a:defRPr/>
            </a:pPr>
            <a:r>
              <a:rPr lang="en-US" dirty="0" smtClean="0">
                <a:latin typeface="Arial" charset="0"/>
                <a:cs typeface="Arial" charset="0"/>
              </a:rPr>
              <a:t>Modifications to the Electronic Medical Record (EMR)</a:t>
            </a:r>
          </a:p>
          <a:p>
            <a:pPr>
              <a:defRPr/>
            </a:pPr>
            <a:r>
              <a:rPr lang="en-US" dirty="0" smtClean="0">
                <a:latin typeface="Arial" charset="0"/>
                <a:cs typeface="Arial" charset="0"/>
              </a:rPr>
              <a:t>Program Launch</a:t>
            </a:r>
          </a:p>
          <a:p>
            <a:endParaRPr lang="en-US" dirty="0"/>
          </a:p>
        </p:txBody>
      </p:sp>
      <p:sp>
        <p:nvSpPr>
          <p:cNvPr id="4" name="Slide Number Placeholder 3"/>
          <p:cNvSpPr>
            <a:spLocks noGrp="1"/>
          </p:cNvSpPr>
          <p:nvPr>
            <p:ph type="sldNum" sz="quarter" idx="10"/>
          </p:nvPr>
        </p:nvSpPr>
        <p:spPr/>
        <p:txBody>
          <a:bodyPr/>
          <a:lstStyle/>
          <a:p>
            <a:fld id="{46844880-FAE1-4F76-BA5D-80D035E45005}" type="slidenum">
              <a:rPr lang="en-US" smtClean="0"/>
              <a:t>24</a:t>
            </a:fld>
            <a:endParaRPr lang="en-US" dirty="0"/>
          </a:p>
        </p:txBody>
      </p:sp>
    </p:spTree>
    <p:extLst>
      <p:ext uri="{BB962C8B-B14F-4D97-AF65-F5344CB8AC3E}">
        <p14:creationId xmlns:p14="http://schemas.microsoft.com/office/powerpoint/2010/main" val="2547324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5672" lvl="1" defTabSz="931774">
              <a:spcBef>
                <a:spcPts val="1223"/>
              </a:spcBef>
              <a:buSzPct val="100000"/>
              <a:defRPr/>
            </a:pPr>
            <a:endParaRPr lang="en-US" sz="1500" dirty="0"/>
          </a:p>
        </p:txBody>
      </p:sp>
      <p:sp>
        <p:nvSpPr>
          <p:cNvPr id="4" name="Slide Number Placeholder 3"/>
          <p:cNvSpPr>
            <a:spLocks noGrp="1"/>
          </p:cNvSpPr>
          <p:nvPr>
            <p:ph type="sldNum" sz="quarter" idx="10"/>
          </p:nvPr>
        </p:nvSpPr>
        <p:spPr/>
        <p:txBody>
          <a:bodyPr/>
          <a:lstStyle/>
          <a:p>
            <a:fld id="{46844880-FAE1-4F76-BA5D-80D035E45005}" type="slidenum">
              <a:rPr lang="en-US" smtClean="0"/>
              <a:t>25</a:t>
            </a:fld>
            <a:endParaRPr lang="en-US" dirty="0"/>
          </a:p>
        </p:txBody>
      </p:sp>
    </p:spTree>
    <p:extLst>
      <p:ext uri="{BB962C8B-B14F-4D97-AF65-F5344CB8AC3E}">
        <p14:creationId xmlns:p14="http://schemas.microsoft.com/office/powerpoint/2010/main" val="2826160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385" indent="-218385" defTabSz="931774">
              <a:defRPr/>
            </a:pPr>
            <a:r>
              <a:rPr lang="en-US" dirty="0" smtClean="0">
                <a:latin typeface="Arial" charset="0"/>
                <a:cs typeface="Arial" charset="0"/>
              </a:rPr>
              <a:t>By July 2016,</a:t>
            </a:r>
            <a:r>
              <a:rPr lang="en-US" baseline="0" dirty="0" smtClean="0">
                <a:latin typeface="Arial" charset="0"/>
                <a:cs typeface="Arial" charset="0"/>
              </a:rPr>
              <a:t> </a:t>
            </a:r>
          </a:p>
          <a:p>
            <a:pPr marL="218385" indent="-218385" defTabSz="931774">
              <a:defRPr/>
            </a:pPr>
            <a:endParaRPr lang="en-US" baseline="0" dirty="0" smtClean="0">
              <a:latin typeface="Arial" charset="0"/>
              <a:cs typeface="Arial" charset="0"/>
            </a:endParaRPr>
          </a:p>
          <a:p>
            <a:pPr marL="218385" indent="-218385" defTabSz="931774">
              <a:buFontTx/>
              <a:buChar char="-"/>
              <a:defRPr/>
            </a:pPr>
            <a:r>
              <a:rPr lang="en-US" baseline="0" dirty="0" smtClean="0">
                <a:latin typeface="Arial" charset="0"/>
                <a:cs typeface="Arial" charset="0"/>
              </a:rPr>
              <a:t>Performed 173 HIV Tests &amp; 230 HCV Ab Tests</a:t>
            </a:r>
          </a:p>
          <a:p>
            <a:pPr marL="0" indent="0" defTabSz="931774">
              <a:buFontTx/>
              <a:buNone/>
              <a:defRPr/>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8F127753-126B-4A65-8BEA-C53B07F0BBC9}" type="slidenum">
              <a:rPr lang="en-US" smtClean="0"/>
              <a:t>26</a:t>
            </a:fld>
            <a:endParaRPr lang="en-US" dirty="0"/>
          </a:p>
        </p:txBody>
      </p:sp>
    </p:spTree>
    <p:extLst>
      <p:ext uri="{BB962C8B-B14F-4D97-AF65-F5344CB8AC3E}">
        <p14:creationId xmlns:p14="http://schemas.microsoft.com/office/powerpoint/2010/main" val="2806771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Race (for those that are RNA+ (148)</a:t>
            </a:r>
          </a:p>
          <a:p>
            <a:pPr lvl="1"/>
            <a:r>
              <a:rPr lang="en-US" sz="1200" kern="1200" dirty="0" smtClean="0">
                <a:solidFill>
                  <a:schemeClr val="tx1"/>
                </a:solidFill>
                <a:effectLst/>
                <a:latin typeface="+mn-lt"/>
                <a:ea typeface="+mn-ea"/>
                <a:cs typeface="+mn-cs"/>
              </a:rPr>
              <a:t>White 66%</a:t>
            </a:r>
          </a:p>
          <a:p>
            <a:pPr lvl="1"/>
            <a:r>
              <a:rPr lang="en-US" sz="1200" kern="1200" dirty="0" smtClean="0">
                <a:solidFill>
                  <a:schemeClr val="tx1"/>
                </a:solidFill>
                <a:effectLst/>
                <a:latin typeface="+mn-lt"/>
                <a:ea typeface="+mn-ea"/>
                <a:cs typeface="+mn-cs"/>
              </a:rPr>
              <a:t>Black or African American 32%</a:t>
            </a:r>
          </a:p>
          <a:p>
            <a:pPr lvl="1"/>
            <a:r>
              <a:rPr lang="en-US" sz="1200" kern="1200" dirty="0" smtClean="0">
                <a:solidFill>
                  <a:schemeClr val="tx1"/>
                </a:solidFill>
                <a:effectLst/>
                <a:latin typeface="+mn-lt"/>
                <a:ea typeface="+mn-ea"/>
                <a:cs typeface="+mn-cs"/>
              </a:rPr>
              <a:t>American Indian or Alaska Native 1%</a:t>
            </a:r>
          </a:p>
          <a:p>
            <a:pPr lvl="1"/>
            <a:r>
              <a:rPr lang="en-US" sz="1200" kern="1200" dirty="0" smtClean="0">
                <a:solidFill>
                  <a:schemeClr val="tx1"/>
                </a:solidFill>
                <a:effectLst/>
                <a:latin typeface="+mn-lt"/>
                <a:ea typeface="+mn-ea"/>
                <a:cs typeface="+mn-cs"/>
              </a:rPr>
              <a:t>Declined to Answer 1%</a:t>
            </a:r>
          </a:p>
          <a:p>
            <a:pPr lvl="0"/>
            <a:r>
              <a:rPr lang="en-US" sz="1200" kern="1200" dirty="0" smtClean="0">
                <a:solidFill>
                  <a:schemeClr val="tx1"/>
                </a:solidFill>
                <a:effectLst/>
                <a:latin typeface="+mn-lt"/>
                <a:ea typeface="+mn-ea"/>
                <a:cs typeface="+mn-cs"/>
              </a:rPr>
              <a:t>Insurance status</a:t>
            </a:r>
          </a:p>
          <a:p>
            <a:pPr lvl="1"/>
            <a:r>
              <a:rPr lang="en-US" sz="1200" kern="1200" dirty="0" smtClean="0">
                <a:solidFill>
                  <a:schemeClr val="tx1"/>
                </a:solidFill>
                <a:effectLst/>
                <a:latin typeface="+mn-lt"/>
                <a:ea typeface="+mn-ea"/>
                <a:cs typeface="+mn-cs"/>
              </a:rPr>
              <a:t>I don’t have a breakdown of this. We estimate that 50-60% are uninsured</a:t>
            </a:r>
          </a:p>
          <a:p>
            <a:pPr lvl="0"/>
            <a:r>
              <a:rPr lang="en-US" sz="1200" kern="1200" dirty="0" smtClean="0">
                <a:solidFill>
                  <a:schemeClr val="tx1"/>
                </a:solidFill>
                <a:effectLst/>
                <a:latin typeface="+mn-lt"/>
                <a:ea typeface="+mn-ea"/>
                <a:cs typeface="+mn-cs"/>
              </a:rPr>
              <a:t>Birth Cohort/ age data for RNA+</a:t>
            </a:r>
          </a:p>
          <a:p>
            <a:pPr lvl="1"/>
            <a:r>
              <a:rPr lang="en-US" sz="1200" kern="1200" dirty="0" smtClean="0">
                <a:solidFill>
                  <a:schemeClr val="tx1"/>
                </a:solidFill>
                <a:effectLst/>
                <a:latin typeface="+mn-lt"/>
                <a:ea typeface="+mn-ea"/>
                <a:cs typeface="+mn-cs"/>
              </a:rPr>
              <a:t>1945 – 1996</a:t>
            </a:r>
          </a:p>
          <a:p>
            <a:pPr lvl="1"/>
            <a:r>
              <a:rPr lang="en-US" sz="1200" kern="1200" dirty="0" smtClean="0">
                <a:solidFill>
                  <a:schemeClr val="tx1"/>
                </a:solidFill>
                <a:effectLst/>
                <a:latin typeface="+mn-lt"/>
                <a:ea typeface="+mn-ea"/>
                <a:cs typeface="+mn-cs"/>
              </a:rPr>
              <a:t>21 to 72 years old</a:t>
            </a:r>
          </a:p>
          <a:p>
            <a:pPr lvl="0"/>
            <a:r>
              <a:rPr lang="en-US" sz="1200" kern="1200" dirty="0" smtClean="0">
                <a:solidFill>
                  <a:schemeClr val="tx1"/>
                </a:solidFill>
                <a:effectLst/>
                <a:latin typeface="+mn-lt"/>
                <a:ea typeface="+mn-ea"/>
                <a:cs typeface="+mn-cs"/>
              </a:rPr>
              <a:t>Homeless if possible</a:t>
            </a:r>
          </a:p>
          <a:p>
            <a:pPr lvl="1"/>
            <a:r>
              <a:rPr lang="en-US" sz="1200" kern="1200" dirty="0" smtClean="0">
                <a:solidFill>
                  <a:schemeClr val="tx1"/>
                </a:solidFill>
                <a:effectLst/>
                <a:latin typeface="+mn-lt"/>
                <a:ea typeface="+mn-ea"/>
                <a:cs typeface="+mn-cs"/>
              </a:rPr>
              <a:t>Do not have this information </a:t>
            </a:r>
          </a:p>
          <a:p>
            <a:pPr lvl="0"/>
            <a:r>
              <a:rPr lang="en-US" sz="1200" kern="1200" dirty="0" smtClean="0">
                <a:solidFill>
                  <a:schemeClr val="tx1"/>
                </a:solidFill>
                <a:effectLst/>
                <a:latin typeface="+mn-lt"/>
                <a:ea typeface="+mn-ea"/>
                <a:cs typeface="+mn-cs"/>
              </a:rPr>
              <a:t>Reasons for lost to follow-up?</a:t>
            </a:r>
          </a:p>
          <a:p>
            <a:pPr lvl="1"/>
            <a:r>
              <a:rPr lang="en-US" sz="1200" kern="1200" dirty="0" smtClean="0">
                <a:solidFill>
                  <a:schemeClr val="tx1"/>
                </a:solidFill>
                <a:effectLst/>
                <a:latin typeface="+mn-lt"/>
                <a:ea typeface="+mn-ea"/>
                <a:cs typeface="+mn-cs"/>
              </a:rPr>
              <a:t>For Gaston: 116/158 linked. Are the other 42 lost? Or in progress? Both? </a:t>
            </a:r>
          </a:p>
          <a:p>
            <a:r>
              <a:rPr lang="en-US" sz="1200" kern="1200" dirty="0" smtClean="0">
                <a:solidFill>
                  <a:schemeClr val="tx1"/>
                </a:solidFill>
                <a:effectLst/>
                <a:latin typeface="+mn-lt"/>
                <a:ea typeface="+mn-ea"/>
                <a:cs typeface="+mn-cs"/>
              </a:rPr>
              <a:t> </a:t>
            </a:r>
          </a:p>
          <a:p>
            <a:pPr marL="218385" indent="-218385" defTabSz="931774">
              <a:defRPr/>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8F127753-126B-4A65-8BEA-C53B07F0BBC9}" type="slidenum">
              <a:rPr lang="en-US" smtClean="0"/>
              <a:t>27</a:t>
            </a:fld>
            <a:endParaRPr lang="en-US" dirty="0"/>
          </a:p>
        </p:txBody>
      </p:sp>
    </p:spTree>
    <p:extLst>
      <p:ext uri="{BB962C8B-B14F-4D97-AF65-F5344CB8AC3E}">
        <p14:creationId xmlns:p14="http://schemas.microsoft.com/office/powerpoint/2010/main" val="277411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GFHS developed the screening process, it was critical to involve our community partners.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Meetings were held with the local health department, including the establishment of bi-monthly meetings between GFHS and Gaston Co. Department of Health and Human Services - Public Health staff.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GFHS also completed outreach to identify providers in the community who were also treating Hepatitis 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GFHS</a:t>
            </a:r>
            <a:r>
              <a:rPr lang="en-US" baseline="0" dirty="0" smtClean="0"/>
              <a:t> conducted meetings with the local hospital at the beginning of this initiative to identify ways that lab processes could be improved</a:t>
            </a: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GFHS presented at the local Gaston Controlled Substance Coalition meeting in order to begin a larger discussion with coalition participants on the importance of Hepatitis C Screening protocols, linkage-to-care after diagnosis and education about Hepatitis C in order to decrease stigma and increase access to care.</a:t>
            </a:r>
            <a:endParaRPr lang="en-US" sz="140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28</a:t>
            </a:fld>
            <a:endParaRPr lang="en-US" dirty="0"/>
          </a:p>
        </p:txBody>
      </p:sp>
    </p:spTree>
    <p:extLst>
      <p:ext uri="{BB962C8B-B14F-4D97-AF65-F5344CB8AC3E}">
        <p14:creationId xmlns:p14="http://schemas.microsoft.com/office/powerpoint/2010/main" val="281675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Funds for Hepatitis C Testing</a:t>
            </a:r>
            <a:r>
              <a:rPr lang="en-US" baseline="0" dirty="0" smtClean="0"/>
              <a:t> expanded to all LHDs</a:t>
            </a:r>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30</a:t>
            </a:fld>
            <a:endParaRPr lang="en-US" dirty="0"/>
          </a:p>
        </p:txBody>
      </p:sp>
    </p:spTree>
    <p:extLst>
      <p:ext uri="{BB962C8B-B14F-4D97-AF65-F5344CB8AC3E}">
        <p14:creationId xmlns:p14="http://schemas.microsoft.com/office/powerpoint/2010/main" val="1609084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Navigate the health care system via individualized</a:t>
            </a:r>
            <a:r>
              <a:rPr lang="en-US" baseline="0" dirty="0" smtClean="0"/>
              <a:t> education, resources, referrals and advocacy for patients and their families</a:t>
            </a:r>
          </a:p>
          <a:p>
            <a:pPr marL="171450" indent="-171450">
              <a:buFontTx/>
              <a:buChar char="-"/>
            </a:pPr>
            <a:r>
              <a:rPr lang="en-US" baseline="0" dirty="0" smtClean="0"/>
              <a:t>Assist patients with barriers to care, such as transportation, insurance status, stigma and other concerns about the diagnosis while collaborating with the community to build partnerships and resource networks</a:t>
            </a:r>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33</a:t>
            </a:fld>
            <a:endParaRPr lang="en-US" dirty="0"/>
          </a:p>
        </p:txBody>
      </p:sp>
    </p:spTree>
    <p:extLst>
      <p:ext uri="{BB962C8B-B14F-4D97-AF65-F5344CB8AC3E}">
        <p14:creationId xmlns:p14="http://schemas.microsoft.com/office/powerpoint/2010/main" val="27382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What Services Do We Provide?</a:t>
            </a:r>
          </a:p>
          <a:p>
            <a:pPr marL="308974" lvl="1"/>
            <a:r>
              <a:rPr lang="en-US" sz="2400" dirty="0"/>
              <a:t>- Primary Care - </a:t>
            </a:r>
            <a:r>
              <a:rPr lang="en-US" sz="1600" dirty="0"/>
              <a:t>Well Care, Sick Care &amp; Chronic Disease Management</a:t>
            </a:r>
          </a:p>
          <a:p>
            <a:pPr marL="308974" lvl="1"/>
            <a:r>
              <a:rPr lang="en-US" sz="2400" dirty="0"/>
              <a:t>- Dental Care &amp; Outreach</a:t>
            </a:r>
          </a:p>
          <a:p>
            <a:pPr marL="308974" lvl="1"/>
            <a:r>
              <a:rPr lang="en-US" sz="2400" dirty="0"/>
              <a:t>- Behavioral Health Counseling</a:t>
            </a:r>
          </a:p>
          <a:p>
            <a:pPr marL="308974" lvl="1"/>
            <a:r>
              <a:rPr lang="en-US" sz="2400" dirty="0"/>
              <a:t>- Diabetes Education</a:t>
            </a:r>
          </a:p>
          <a:p>
            <a:pPr marL="308974" lvl="1"/>
            <a:r>
              <a:rPr lang="en-US" sz="2400" dirty="0"/>
              <a:t>- Pharmacy </a:t>
            </a:r>
            <a:r>
              <a:rPr lang="en-US" sz="2400" dirty="0" smtClean="0"/>
              <a:t>Services &amp; Medication </a:t>
            </a:r>
            <a:r>
              <a:rPr lang="en-US" sz="2400" dirty="0"/>
              <a:t>Assistance</a:t>
            </a:r>
          </a:p>
          <a:p>
            <a:pPr marL="308974" lvl="1"/>
            <a:r>
              <a:rPr lang="en-US" sz="2400" dirty="0"/>
              <a:t>- HIV Case Management</a:t>
            </a:r>
          </a:p>
          <a:p>
            <a:pPr marL="308974" lvl="1"/>
            <a:r>
              <a:rPr lang="en-US" sz="2400" dirty="0"/>
              <a:t>- Specialty Care – </a:t>
            </a:r>
            <a:r>
              <a:rPr lang="en-US" sz="1600" dirty="0"/>
              <a:t>Podiatry, Vision, Dysplasia Clinic</a:t>
            </a:r>
          </a:p>
          <a:p>
            <a:pPr marL="308974" lvl="1"/>
            <a:r>
              <a:rPr lang="en-US" sz="2400" dirty="0"/>
              <a:t>- Workplace </a:t>
            </a:r>
            <a:r>
              <a:rPr lang="en-US" sz="2400" dirty="0" smtClean="0"/>
              <a:t>Wellness</a:t>
            </a:r>
            <a:endParaRPr lang="en-US" sz="2400" dirty="0"/>
          </a:p>
        </p:txBody>
      </p:sp>
      <p:sp>
        <p:nvSpPr>
          <p:cNvPr id="4" name="Slide Number Placeholder 3"/>
          <p:cNvSpPr>
            <a:spLocks noGrp="1"/>
          </p:cNvSpPr>
          <p:nvPr>
            <p:ph type="sldNum" sz="quarter" idx="10"/>
          </p:nvPr>
        </p:nvSpPr>
        <p:spPr/>
        <p:txBody>
          <a:bodyPr/>
          <a:lstStyle/>
          <a:p>
            <a:fld id="{46844880-FAE1-4F76-BA5D-80D035E45005}" type="slidenum">
              <a:rPr lang="en-US" smtClean="0"/>
              <a:t>4</a:t>
            </a:fld>
            <a:endParaRPr lang="en-US" dirty="0"/>
          </a:p>
        </p:txBody>
      </p:sp>
    </p:spTree>
    <p:extLst>
      <p:ext uri="{BB962C8B-B14F-4D97-AF65-F5344CB8AC3E}">
        <p14:creationId xmlns:p14="http://schemas.microsoft.com/office/powerpoint/2010/main" val="76081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34</a:t>
            </a:fld>
            <a:endParaRPr lang="en-US" dirty="0"/>
          </a:p>
        </p:txBody>
      </p:sp>
    </p:spTree>
    <p:extLst>
      <p:ext uri="{BB962C8B-B14F-4D97-AF65-F5344CB8AC3E}">
        <p14:creationId xmlns:p14="http://schemas.microsoft.com/office/powerpoint/2010/main" val="326394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F127753-126B-4A65-8BEA-C53B07F0BBC9}" type="slidenum">
              <a:rPr lang="en-US" smtClean="0"/>
              <a:t>35</a:t>
            </a:fld>
            <a:endParaRPr lang="en-US" dirty="0"/>
          </a:p>
        </p:txBody>
      </p:sp>
    </p:spTree>
    <p:extLst>
      <p:ext uri="{BB962C8B-B14F-4D97-AF65-F5344CB8AC3E}">
        <p14:creationId xmlns:p14="http://schemas.microsoft.com/office/powerpoint/2010/main" val="134026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Within 1</a:t>
            </a:r>
            <a:r>
              <a:rPr lang="en-US" baseline="30000" dirty="0" smtClean="0"/>
              <a:t>st</a:t>
            </a:r>
            <a:r>
              <a:rPr lang="en-US" dirty="0" smtClean="0"/>
              <a:t> week</a:t>
            </a:r>
            <a:r>
              <a:rPr lang="en-US" baseline="0" dirty="0" smtClean="0"/>
              <a:t> of February</a:t>
            </a:r>
          </a:p>
          <a:p>
            <a:pPr marL="914400" lvl="2" indent="0">
              <a:buFontTx/>
              <a:buNone/>
            </a:pPr>
            <a:r>
              <a:rPr lang="en-US" baseline="0" dirty="0" smtClean="0"/>
              <a:t>6 Patient Referrals (5 from ALFA and 1 from CCPH)</a:t>
            </a:r>
          </a:p>
          <a:p>
            <a:pPr marL="914400" lvl="2" indent="0">
              <a:buFontTx/>
              <a:buNone/>
            </a:pPr>
            <a:endParaRPr lang="en-US" baseline="0" dirty="0" smtClean="0"/>
          </a:p>
        </p:txBody>
      </p:sp>
      <p:sp>
        <p:nvSpPr>
          <p:cNvPr id="4" name="Slide Number Placeholder 3"/>
          <p:cNvSpPr>
            <a:spLocks noGrp="1"/>
          </p:cNvSpPr>
          <p:nvPr>
            <p:ph type="sldNum" sz="quarter" idx="10"/>
          </p:nvPr>
        </p:nvSpPr>
        <p:spPr/>
        <p:txBody>
          <a:bodyPr/>
          <a:lstStyle/>
          <a:p>
            <a:fld id="{8F127753-126B-4A65-8BEA-C53B07F0BBC9}" type="slidenum">
              <a:rPr lang="en-US" smtClean="0"/>
              <a:t>36</a:t>
            </a:fld>
            <a:endParaRPr lang="en-US" dirty="0"/>
          </a:p>
        </p:txBody>
      </p:sp>
    </p:spTree>
    <p:extLst>
      <p:ext uri="{BB962C8B-B14F-4D97-AF65-F5344CB8AC3E}">
        <p14:creationId xmlns:p14="http://schemas.microsoft.com/office/powerpoint/2010/main" val="3942715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Community Health Improvements Lead to Increased Hepatitis C Screenings and Further Linkage-to-Care</a:t>
            </a:r>
            <a:endParaRPr lang="en-US" dirty="0"/>
          </a:p>
        </p:txBody>
      </p:sp>
      <p:sp>
        <p:nvSpPr>
          <p:cNvPr id="4" name="Slide Number Placeholder 3"/>
          <p:cNvSpPr>
            <a:spLocks noGrp="1"/>
          </p:cNvSpPr>
          <p:nvPr>
            <p:ph type="sldNum" sz="quarter" idx="10"/>
          </p:nvPr>
        </p:nvSpPr>
        <p:spPr/>
        <p:txBody>
          <a:bodyPr/>
          <a:lstStyle/>
          <a:p>
            <a:fld id="{46844880-FAE1-4F76-BA5D-80D035E45005}" type="slidenum">
              <a:rPr lang="en-US" smtClean="0"/>
              <a:t>37</a:t>
            </a:fld>
            <a:endParaRPr lang="en-US" dirty="0"/>
          </a:p>
        </p:txBody>
      </p:sp>
    </p:spTree>
    <p:extLst>
      <p:ext uri="{BB962C8B-B14F-4D97-AF65-F5344CB8AC3E}">
        <p14:creationId xmlns:p14="http://schemas.microsoft.com/office/powerpoint/2010/main" val="1489027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bg1"/>
                </a:solidFill>
              </a:rPr>
              <a:t>FOCUS Partner since June 2016 (Frontlines of Communities in the United States)</a:t>
            </a:r>
          </a:p>
          <a:p>
            <a:pPr marL="465887" indent="-465887">
              <a:buFont typeface="Arial" panose="020B0604020202020204" pitchFamily="34" charset="0"/>
              <a:buChar char="•"/>
              <a:defRPr/>
            </a:pPr>
            <a:r>
              <a:rPr lang="en-US" dirty="0">
                <a:solidFill>
                  <a:schemeClr val="bg1"/>
                </a:solidFill>
              </a:rPr>
              <a:t>Routine, Normalized, Destigmatized</a:t>
            </a:r>
          </a:p>
          <a:p>
            <a:pPr marL="465887" indent="-465887">
              <a:buFont typeface="Arial" panose="020B0604020202020204" pitchFamily="34" charset="0"/>
              <a:buChar char="•"/>
              <a:defRPr/>
            </a:pPr>
            <a:r>
              <a:rPr lang="en-US" dirty="0">
                <a:solidFill>
                  <a:schemeClr val="bg1"/>
                </a:solidFill>
              </a:rPr>
              <a:t>Updated protocols and lab processes</a:t>
            </a:r>
          </a:p>
          <a:p>
            <a:pPr marL="465887" indent="-465887">
              <a:buFont typeface="Arial" panose="020B0604020202020204" pitchFamily="34" charset="0"/>
              <a:buChar char="•"/>
              <a:defRPr/>
            </a:pPr>
            <a:r>
              <a:rPr lang="en-US" dirty="0">
                <a:solidFill>
                  <a:schemeClr val="bg1"/>
                </a:solidFill>
              </a:rPr>
              <a:t>Following CDC and USPSTF guidelines</a:t>
            </a:r>
          </a:p>
          <a:p>
            <a:endParaRPr lang="en-US" dirty="0"/>
          </a:p>
          <a:p>
            <a:r>
              <a:rPr lang="en-US" dirty="0"/>
              <a:t>Hepatitis C TLC</a:t>
            </a:r>
          </a:p>
          <a:p>
            <a:pPr marL="174708" indent="-174708">
              <a:buFontTx/>
              <a:buChar char="-"/>
            </a:pPr>
            <a:r>
              <a:rPr lang="en-US" dirty="0"/>
              <a:t>Test = Test High-risk populations for HCV, HIV and other Sexually Transmitted Infections (STI’s)</a:t>
            </a:r>
          </a:p>
          <a:p>
            <a:pPr marL="174708" indent="-174708">
              <a:buFontTx/>
              <a:buChar char="-"/>
            </a:pPr>
            <a:r>
              <a:rPr lang="en-US" dirty="0"/>
              <a:t>Link = Link medical care for HCV infection, Link mental health and substance use disorder treatment, Link social services assistance, as appropriate</a:t>
            </a:r>
          </a:p>
          <a:p>
            <a:pPr marL="174708" indent="-174708">
              <a:buFontTx/>
              <a:buChar char="-"/>
            </a:pPr>
            <a:r>
              <a:rPr lang="en-US" dirty="0"/>
              <a:t>Cure = Curative treatment and Eliminate onward transmission and reduce prevalence </a:t>
            </a:r>
          </a:p>
          <a:p>
            <a:pPr marL="174708" indent="-174708">
              <a:buFontTx/>
              <a:buChar char="-"/>
            </a:pPr>
            <a:endParaRPr lang="en-US" dirty="0"/>
          </a:p>
          <a:p>
            <a:pPr>
              <a:defRPr/>
            </a:pPr>
            <a:r>
              <a:rPr lang="en-US" dirty="0">
                <a:solidFill>
                  <a:srgbClr val="FF0000"/>
                </a:solidFill>
              </a:rPr>
              <a:t>Syringe Services Programs (SSPs</a:t>
            </a:r>
            <a:r>
              <a:rPr lang="en-US" dirty="0" smtClean="0">
                <a:solidFill>
                  <a:srgbClr val="FF0000"/>
                </a:solidFill>
              </a:rPr>
              <a:t>) - S</a:t>
            </a:r>
            <a:r>
              <a:rPr lang="en-US" dirty="0" smtClean="0"/>
              <a:t>yringe Exchange Programs were legalized in North Carolina in July 2016 by the NC General Assembly </a:t>
            </a:r>
            <a:endParaRPr lang="en-US" dirty="0">
              <a:solidFill>
                <a:srgbClr val="FF0000"/>
              </a:solidFill>
            </a:endParaRPr>
          </a:p>
          <a:p>
            <a:pPr marL="465887" indent="-465887">
              <a:buFont typeface="Arial" panose="020B0604020202020204" pitchFamily="34" charset="0"/>
              <a:buChar char="•"/>
              <a:defRPr/>
            </a:pPr>
            <a:r>
              <a:rPr lang="en-US" dirty="0">
                <a:solidFill>
                  <a:srgbClr val="FF0000"/>
                </a:solidFill>
              </a:rPr>
              <a:t>↓</a:t>
            </a:r>
            <a:r>
              <a:rPr lang="en-US" dirty="0">
                <a:solidFill>
                  <a:schemeClr val="bg1"/>
                </a:solidFill>
              </a:rPr>
              <a:t> the prevalence and transmission of hepatitis C</a:t>
            </a:r>
          </a:p>
          <a:p>
            <a:pPr marL="465887" indent="-465887">
              <a:buFont typeface="Arial" panose="020B0604020202020204" pitchFamily="34" charset="0"/>
              <a:buChar char="•"/>
              <a:defRPr/>
            </a:pPr>
            <a:r>
              <a:rPr lang="en-US" dirty="0">
                <a:solidFill>
                  <a:srgbClr val="FF0000"/>
                </a:solidFill>
              </a:rPr>
              <a:t>↓</a:t>
            </a:r>
            <a:r>
              <a:rPr lang="en-US" dirty="0">
                <a:solidFill>
                  <a:schemeClr val="bg1"/>
                </a:solidFill>
              </a:rPr>
              <a:t> the incidence of hepatitis C-associated liver cancer</a:t>
            </a:r>
          </a:p>
          <a:p>
            <a:pPr marL="465887" indent="-465887">
              <a:buFont typeface="Arial" panose="020B0604020202020204" pitchFamily="34" charset="0"/>
              <a:buChar char="•"/>
              <a:defRPr/>
            </a:pPr>
            <a:r>
              <a:rPr lang="en-US" dirty="0">
                <a:solidFill>
                  <a:schemeClr val="accent1"/>
                </a:solidFill>
              </a:rPr>
              <a:t>↑</a:t>
            </a:r>
            <a:r>
              <a:rPr lang="en-US" dirty="0">
                <a:solidFill>
                  <a:schemeClr val="bg1"/>
                </a:solidFill>
              </a:rPr>
              <a:t> the number of high-risk persons who know their hepatitis C status</a:t>
            </a:r>
          </a:p>
          <a:p>
            <a:pPr marL="465887" indent="-465887">
              <a:buFont typeface="Arial" panose="020B0604020202020204" pitchFamily="34" charset="0"/>
              <a:buChar char="•"/>
              <a:defRPr/>
            </a:pPr>
            <a:r>
              <a:rPr lang="en-US" dirty="0">
                <a:solidFill>
                  <a:schemeClr val="accent1"/>
                </a:solidFill>
              </a:rPr>
              <a:t>↑</a:t>
            </a:r>
            <a:r>
              <a:rPr lang="en-US" dirty="0">
                <a:solidFill>
                  <a:schemeClr val="bg1"/>
                </a:solidFill>
              </a:rPr>
              <a:t> the number of persons receiving hepatitis C prevention education, vaccination for hepatitis A/B, and education on liver health</a:t>
            </a:r>
          </a:p>
          <a:p>
            <a:pPr marL="465887" indent="-465887">
              <a:buFont typeface="Arial" panose="020B0604020202020204" pitchFamily="34" charset="0"/>
              <a:buChar char="•"/>
              <a:defRPr/>
            </a:pPr>
            <a:r>
              <a:rPr lang="en-US" dirty="0">
                <a:solidFill>
                  <a:schemeClr val="accent1"/>
                </a:solidFill>
              </a:rPr>
              <a:t>↑</a:t>
            </a:r>
            <a:r>
              <a:rPr lang="en-US" dirty="0">
                <a:solidFill>
                  <a:schemeClr val="bg1"/>
                </a:solidFill>
              </a:rPr>
              <a:t> the number of HCV-infected persons linked to curative treatment and other services, such as mental health and substance use disorder treatment </a:t>
            </a:r>
          </a:p>
        </p:txBody>
      </p:sp>
      <p:sp>
        <p:nvSpPr>
          <p:cNvPr id="4" name="Slide Number Placeholder 3"/>
          <p:cNvSpPr>
            <a:spLocks noGrp="1"/>
          </p:cNvSpPr>
          <p:nvPr>
            <p:ph type="sldNum" sz="quarter" idx="10"/>
          </p:nvPr>
        </p:nvSpPr>
        <p:spPr/>
        <p:txBody>
          <a:bodyPr/>
          <a:lstStyle/>
          <a:p>
            <a:fld id="{8F127753-126B-4A65-8BEA-C53B07F0BBC9}" type="slidenum">
              <a:rPr lang="en-US" smtClean="0"/>
              <a:t>39</a:t>
            </a:fld>
            <a:endParaRPr lang="en-US" dirty="0"/>
          </a:p>
        </p:txBody>
      </p:sp>
    </p:spTree>
    <p:extLst>
      <p:ext uri="{BB962C8B-B14F-4D97-AF65-F5344CB8AC3E}">
        <p14:creationId xmlns:p14="http://schemas.microsoft.com/office/powerpoint/2010/main" val="3572997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6844880-FAE1-4F76-BA5D-80D035E45005}" type="slidenum">
              <a:rPr lang="en-US">
                <a:solidFill>
                  <a:prstClr val="black"/>
                </a:solidFill>
                <a:latin typeface="Calibri" panose="020F0502020204030204"/>
              </a:rPr>
              <a:pPr defTabSz="931774">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68164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6844880-FAE1-4F76-BA5D-80D035E45005}" type="slidenum">
              <a:rPr lang="en-US">
                <a:solidFill>
                  <a:prstClr val="black"/>
                </a:solidFill>
                <a:latin typeface="Calibri" panose="020F0502020204030204"/>
              </a:rPr>
              <a:pPr defTabSz="931774">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634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Majority of infected persons might not be aware of their infection because they are not clinically ill</a:t>
            </a:r>
            <a:endParaRPr kumimoji="0" lang="en-US" alt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5</a:t>
            </a:fld>
            <a:endParaRPr lang="en-US" dirty="0"/>
          </a:p>
        </p:txBody>
      </p:sp>
    </p:spTree>
    <p:extLst>
      <p:ext uri="{BB962C8B-B14F-4D97-AF65-F5344CB8AC3E}">
        <p14:creationId xmlns:p14="http://schemas.microsoft.com/office/powerpoint/2010/main" val="25929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5672" lvl="1" defTabSz="931774">
              <a:spcBef>
                <a:spcPts val="1223"/>
              </a:spcBef>
              <a:buSzPct val="100000"/>
              <a:defRPr/>
            </a:pPr>
            <a:r>
              <a:rPr lang="en-US" sz="1500" dirty="0" smtClean="0"/>
              <a:t>Percutaneous – Passage through Skin</a:t>
            </a:r>
          </a:p>
          <a:p>
            <a:pPr marL="195672" lvl="1" defTabSz="931774">
              <a:spcBef>
                <a:spcPts val="1223"/>
              </a:spcBef>
              <a:buSzPct val="100000"/>
              <a:defRPr/>
            </a:pPr>
            <a:endParaRPr lang="en-US" sz="1500" dirty="0" smtClean="0"/>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Injection drug use</a:t>
            </a:r>
          </a:p>
          <a:p>
            <a:pPr marL="914400" lvl="1"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Currently most common means of HCV transmission in U.S.</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Receipt of donated blood, blood products, and organs</a:t>
            </a:r>
          </a:p>
          <a:p>
            <a:pPr marL="914400" lvl="1"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Once common but now</a:t>
            </a:r>
            <a:r>
              <a:rPr lang="en-US" sz="2000" baseline="0" dirty="0" smtClean="0">
                <a:latin typeface="Arial" panose="020B0604020202020204" pitchFamily="34" charset="0"/>
                <a:cs typeface="Arial" panose="020B0604020202020204" pitchFamily="34" charset="0"/>
              </a:rPr>
              <a:t> rare in the U.S. since blood screenings began in 1992</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Needle</a:t>
            </a:r>
            <a:r>
              <a:rPr kumimoji="0" lang="en-US" sz="20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stick injuries in health care settings</a:t>
            </a:r>
          </a:p>
          <a:p>
            <a:pPr marL="457200" indent="-457200">
              <a:buFont typeface="Arial" panose="020B0604020202020204" pitchFamily="34" charset="0"/>
              <a:buChar char="•"/>
              <a:defRPr/>
            </a:pPr>
            <a:r>
              <a:rPr lang="en-US" sz="2000" baseline="0" dirty="0" smtClean="0">
                <a:latin typeface="Arial" panose="020B0604020202020204" pitchFamily="34" charset="0"/>
                <a:cs typeface="Arial" panose="020B0604020202020204" pitchFamily="34" charset="0"/>
              </a:rPr>
              <a:t>Birth</a:t>
            </a:r>
            <a:r>
              <a:rPr lang="en-US" sz="2000" dirty="0" smtClean="0">
                <a:latin typeface="Arial" panose="020B0604020202020204" pitchFamily="34" charset="0"/>
                <a:cs typeface="Arial" panose="020B0604020202020204" pitchFamily="34" charset="0"/>
              </a:rPr>
              <a:t> to an HCV-infected mother</a:t>
            </a:r>
            <a:endPar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6</a:t>
            </a:fld>
            <a:endParaRPr lang="en-US" dirty="0"/>
          </a:p>
        </p:txBody>
      </p:sp>
    </p:spTree>
    <p:extLst>
      <p:ext uri="{BB962C8B-B14F-4D97-AF65-F5344CB8AC3E}">
        <p14:creationId xmlns:p14="http://schemas.microsoft.com/office/powerpoint/2010/main" val="218625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HCV can also be spread infrequently through</a:t>
            </a:r>
          </a:p>
          <a:p>
            <a:r>
              <a:rPr lang="en-US" sz="1200" b="0" i="0" kern="1200" dirty="0" smtClean="0">
                <a:solidFill>
                  <a:schemeClr val="tx1"/>
                </a:solidFill>
                <a:effectLst/>
                <a:latin typeface="+mn-lt"/>
                <a:ea typeface="+mn-ea"/>
                <a:cs typeface="+mn-cs"/>
              </a:rPr>
              <a:t>- Sex with an HCV-infected person (an inefficient means of transmission)</a:t>
            </a:r>
          </a:p>
          <a:p>
            <a:r>
              <a:rPr lang="en-US" sz="1200" b="0" i="0" kern="1200" dirty="0" smtClean="0">
                <a:solidFill>
                  <a:schemeClr val="tx1"/>
                </a:solidFill>
                <a:effectLst/>
                <a:latin typeface="+mn-lt"/>
                <a:ea typeface="+mn-ea"/>
                <a:cs typeface="+mn-cs"/>
              </a:rPr>
              <a:t>- Sharing personal items contaminated with infectious blood, such as razors or toothbrushes (also inefficient vectors of transmission)</a:t>
            </a:r>
          </a:p>
          <a:p>
            <a:r>
              <a:rPr lang="en-US" sz="1200" b="0" i="0" kern="1200" dirty="0" smtClean="0">
                <a:solidFill>
                  <a:schemeClr val="tx1"/>
                </a:solidFill>
                <a:effectLst/>
                <a:latin typeface="+mn-lt"/>
                <a:ea typeface="+mn-ea"/>
                <a:cs typeface="+mn-cs"/>
              </a:rPr>
              <a:t>- Other health care procedures that involve invasive procedures, such as injections (usually recognized in the context of outbreaks)</a:t>
            </a:r>
          </a:p>
          <a:p>
            <a:pPr marL="195672" lvl="1" defTabSz="931774">
              <a:spcBef>
                <a:spcPts val="1223"/>
              </a:spcBef>
              <a:buSzPct val="100000"/>
              <a:defRPr/>
            </a:pPr>
            <a:endPar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7</a:t>
            </a:fld>
            <a:endParaRPr lang="en-US" dirty="0"/>
          </a:p>
        </p:txBody>
      </p:sp>
    </p:spTree>
    <p:extLst>
      <p:ext uri="{BB962C8B-B14F-4D97-AF65-F5344CB8AC3E}">
        <p14:creationId xmlns:p14="http://schemas.microsoft.com/office/powerpoint/2010/main" val="278966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Current or former injection drug users </a:t>
            </a:r>
          </a:p>
          <a:p>
            <a:pPr marL="914400" lvl="1"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Including those who injected only once many years ago</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Recipients of clotting factor concentrates made before 1987</a:t>
            </a:r>
          </a:p>
          <a:p>
            <a:pPr marL="914400" lvl="1"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1987 is when more advanced methods for manufacturing those products were developed</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Recipients of blood transfusions or solid organ transplants before July 1992</a:t>
            </a:r>
          </a:p>
          <a:p>
            <a:pPr marL="914400" lvl="1"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1992 is when better testing of blood donors became available</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Chronic hemodialysis patients</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Persons with known exposures to HCV</a:t>
            </a:r>
          </a:p>
          <a:p>
            <a:pPr marL="914400" lvl="1"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Such as health care workers after needle sticks involving HCV-positive blood recipients of blood or organs from a donor who tested HCV-positive</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Persons with HIV infection</a:t>
            </a:r>
          </a:p>
          <a:p>
            <a:pPr marL="457200" indent="-457200">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Children born to HCV-positive mothers</a:t>
            </a:r>
          </a:p>
        </p:txBody>
      </p:sp>
      <p:sp>
        <p:nvSpPr>
          <p:cNvPr id="4" name="Slide Number Placeholder 3"/>
          <p:cNvSpPr>
            <a:spLocks noGrp="1"/>
          </p:cNvSpPr>
          <p:nvPr>
            <p:ph type="sldNum" sz="quarter" idx="10"/>
          </p:nvPr>
        </p:nvSpPr>
        <p:spPr/>
        <p:txBody>
          <a:bodyPr/>
          <a:lstStyle/>
          <a:p>
            <a:fld id="{46844880-FAE1-4F76-BA5D-80D035E45005}" type="slidenum">
              <a:rPr lang="en-US" smtClean="0"/>
              <a:t>8</a:t>
            </a:fld>
            <a:endParaRPr lang="en-US" dirty="0"/>
          </a:p>
        </p:txBody>
      </p:sp>
    </p:spTree>
    <p:extLst>
      <p:ext uri="{BB962C8B-B14F-4D97-AF65-F5344CB8AC3E}">
        <p14:creationId xmlns:p14="http://schemas.microsoft.com/office/powerpoint/2010/main" val="93773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Persons born from 1945 through 1965</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Persons who have ever injected illegal drugs</a:t>
            </a:r>
          </a:p>
          <a:p>
            <a:pPr marL="914400" lvl="1"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Including those who</a:t>
            </a:r>
            <a:r>
              <a:rPr lang="en-US" sz="2000" baseline="0" dirty="0" smtClean="0">
                <a:latin typeface="Arial" panose="020B0604020202020204" pitchFamily="34" charset="0"/>
                <a:cs typeface="Arial" panose="020B0604020202020204" pitchFamily="34" charset="0"/>
              </a:rPr>
              <a:t> injected only once many years ago</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Recipients of clotting factor concentrates made before 1987</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Recipients of blood transfusions/solid organ transplants before July 1992</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Patients who have ever received long-term hemodialysis treatment</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Persons with known exposures to HCV</a:t>
            </a:r>
          </a:p>
          <a:p>
            <a:pPr marL="914400" lvl="1"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Such as health care workers after needle sticks involving HCV-positive blood recipients of blood or organs from a donor who later tested HCV-positive</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All persons with HIV infection</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Patients with signs or symptoms of liver disease </a:t>
            </a:r>
          </a:p>
          <a:p>
            <a:pPr marL="914400" lvl="1"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Abnormal liver enzyme tests</a:t>
            </a:r>
          </a:p>
          <a:p>
            <a:pPr marL="457200"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Children born to HCV-positive mothers</a:t>
            </a:r>
          </a:p>
          <a:p>
            <a:pPr marL="914400" lvl="1" indent="-4572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To avoid detecting maternal antibody, these children should not be tested before age 18 months</a:t>
            </a:r>
          </a:p>
        </p:txBody>
      </p:sp>
      <p:sp>
        <p:nvSpPr>
          <p:cNvPr id="4" name="Slide Number Placeholder 3"/>
          <p:cNvSpPr>
            <a:spLocks noGrp="1"/>
          </p:cNvSpPr>
          <p:nvPr>
            <p:ph type="sldNum" sz="quarter" idx="10"/>
          </p:nvPr>
        </p:nvSpPr>
        <p:spPr/>
        <p:txBody>
          <a:bodyPr/>
          <a:lstStyle/>
          <a:p>
            <a:fld id="{46844880-FAE1-4F76-BA5D-80D035E45005}" type="slidenum">
              <a:rPr lang="en-US" smtClean="0"/>
              <a:t>9</a:t>
            </a:fld>
            <a:endParaRPr lang="en-US" dirty="0"/>
          </a:p>
        </p:txBody>
      </p:sp>
    </p:spTree>
    <p:extLst>
      <p:ext uri="{BB962C8B-B14F-4D97-AF65-F5344CB8AC3E}">
        <p14:creationId xmlns:p14="http://schemas.microsoft.com/office/powerpoint/2010/main" val="238193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altLang="en-US" dirty="0" smtClean="0"/>
              <a:t>A person infected with HCV mounts an immune response to the virus, but replication of the virus during infection can result in changes that evade the immune response. This may explain how the virus establishes and maintains chronic infection.</a:t>
            </a:r>
            <a:endPar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6844880-FAE1-4F76-BA5D-80D035E45005}" type="slidenum">
              <a:rPr lang="en-US" smtClean="0"/>
              <a:t>10</a:t>
            </a:fld>
            <a:endParaRPr lang="en-US" dirty="0"/>
          </a:p>
        </p:txBody>
      </p:sp>
    </p:spTree>
    <p:extLst>
      <p:ext uri="{BB962C8B-B14F-4D97-AF65-F5344CB8AC3E}">
        <p14:creationId xmlns:p14="http://schemas.microsoft.com/office/powerpoint/2010/main" val="87492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2616" y="2771319"/>
            <a:ext cx="7616439" cy="1482512"/>
          </a:xfrm>
        </p:spPr>
        <p:txBody>
          <a:bodyPr anchor="b">
            <a:normAutofit/>
          </a:bodyPr>
          <a:lstStyle>
            <a:lvl1pPr algn="ctr">
              <a:defRPr sz="4400">
                <a:solidFill>
                  <a:srgbClr val="013A8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41540" y="6433265"/>
            <a:ext cx="824135" cy="365125"/>
          </a:xfrm>
          <a:prstGeom prst="rect">
            <a:avLst/>
          </a:prstGeom>
        </p:spPr>
        <p:txBody>
          <a:bodyPr/>
          <a:lstStyle>
            <a:lvl1pPr algn="l">
              <a:defRPr sz="1000">
                <a:solidFill>
                  <a:schemeClr val="bg1">
                    <a:lumMod val="75000"/>
                  </a:schemeClr>
                </a:solidFill>
                <a:latin typeface="Arial" panose="020B0604020202020204" pitchFamily="34" charset="0"/>
                <a:cs typeface="Arial" panose="020B0604020202020204" pitchFamily="34" charset="0"/>
              </a:defRPr>
            </a:lvl1pPr>
          </a:lstStyle>
          <a:p>
            <a:r>
              <a:rPr lang="en-US" dirty="0" smtClean="0"/>
              <a:t>Date</a:t>
            </a:r>
            <a:endParaRPr lang="en-US" dirty="0"/>
          </a:p>
        </p:txBody>
      </p:sp>
      <p:sp>
        <p:nvSpPr>
          <p:cNvPr id="12" name="Text Placeholder 11"/>
          <p:cNvSpPr>
            <a:spLocks noGrp="1"/>
          </p:cNvSpPr>
          <p:nvPr>
            <p:ph type="body" sz="quarter" idx="11"/>
          </p:nvPr>
        </p:nvSpPr>
        <p:spPr>
          <a:xfrm>
            <a:off x="803305" y="4930775"/>
            <a:ext cx="7554482" cy="914400"/>
          </a:xfrm>
          <a:prstGeom prst="rect">
            <a:avLst/>
          </a:prstGeom>
        </p:spPr>
        <p:txBody>
          <a:bodyPr/>
          <a:lstStyle>
            <a:lvl1pPr marL="0" indent="0" algn="ctr">
              <a:buNone/>
              <a:defRPr>
                <a:solidFill>
                  <a:srgbClr val="013A81"/>
                </a:solidFill>
              </a:defRPr>
            </a:lvl1pPr>
          </a:lstStyle>
          <a:p>
            <a:pPr lvl="0"/>
            <a:r>
              <a:rPr lang="en-US" smtClean="0"/>
              <a:t>Edit Master text styles</a:t>
            </a:r>
          </a:p>
        </p:txBody>
      </p:sp>
    </p:spTree>
    <p:extLst>
      <p:ext uri="{BB962C8B-B14F-4D97-AF65-F5344CB8AC3E}">
        <p14:creationId xmlns:p14="http://schemas.microsoft.com/office/powerpoint/2010/main" val="4271425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7"/>
            <a:ext cx="7886700" cy="1325563"/>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37196" y="1893992"/>
            <a:ext cx="7886700" cy="318221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668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926DD127-407E-4F35-8F34-2BE4ADA58B7B}" type="datetime1">
              <a:rPr lang="en-US" smtClean="0"/>
              <a:t>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25DC8ED-7A28-4E23-8C1F-F239FD95F903}" type="slidenum">
              <a:rPr lang="en-US" smtClean="0"/>
              <a:t>‹#›</a:t>
            </a:fld>
            <a:endParaRPr lang="en-US" dirty="0"/>
          </a:p>
        </p:txBody>
      </p:sp>
    </p:spTree>
    <p:extLst>
      <p:ext uri="{BB962C8B-B14F-4D97-AF65-F5344CB8AC3E}">
        <p14:creationId xmlns:p14="http://schemas.microsoft.com/office/powerpoint/2010/main" val="7383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197" y="3076230"/>
            <a:ext cx="7886700" cy="145812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442573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4400" kern="1200">
          <a:solidFill>
            <a:srgbClr val="013A8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atawbacounty.gov/pheal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fhs.inf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c.gov/hepatitis/riskassessment/index.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ideo" Target="https://www.youtube.com/embed/Xc8uObOwxE4"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epi.publichealth.nc.gov/cd/stds/figures/std16rpt_rev3.pdf" TargetMode="External"/><Relationship Id="rId3" Type="http://schemas.openxmlformats.org/officeDocument/2006/relationships/hyperlink" Target="https://www.cdc.gov/hepatitis/hcv/hcvfaq.htm#section1" TargetMode="External"/><Relationship Id="rId7" Type="http://schemas.openxmlformats.org/officeDocument/2006/relationships/hyperlink" Target="http://nvhr.org/policy/health-equity" TargetMode="External"/><Relationship Id="rId12" Type="http://schemas.openxmlformats.org/officeDocument/2006/relationships/hyperlink" Target="http://www.who.int/mediacentre/factsheets/fs164/e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in.gov/isdh/26649.htm" TargetMode="External"/><Relationship Id="rId11" Type="http://schemas.openxmlformats.org/officeDocument/2006/relationships/hyperlink" Target="http://epi.publichealth.nc.gov/cd/hepatitis/Region1and2_HepCAssessment102016.pdf" TargetMode="External"/><Relationship Id="rId5" Type="http://schemas.openxmlformats.org/officeDocument/2006/relationships/hyperlink" Target="http://www.gahec.org/areafolders/resources/51805/Fleischauer%20-%20HIV-Hepatis%20Overlay%20in%20NC.pdf" TargetMode="External"/><Relationship Id="rId10" Type="http://schemas.openxmlformats.org/officeDocument/2006/relationships/hyperlink" Target="http://epi.publichealth.nc.gov/cd/hepatitis/HepatitisCFactSheet2016_rev2.pdf" TargetMode="External"/><Relationship Id="rId4" Type="http://schemas.openxmlformats.org/officeDocument/2006/relationships/hyperlink" Target="https://hepvu.org/" TargetMode="External"/><Relationship Id="rId9" Type="http://schemas.openxmlformats.org/officeDocument/2006/relationships/hyperlink" Target="http://epi.publichealth.nc.gov/cd/figures/HepCRatesbyCountyandYear_May2015.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McCrack@catawbacountync.gov" TargetMode="External"/><Relationship Id="rId2" Type="http://schemas.openxmlformats.org/officeDocument/2006/relationships/hyperlink" Target="mailto:ehultgren@gfhs.inf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6" y="2208810"/>
            <a:ext cx="8668988" cy="2324001"/>
          </a:xfrm>
        </p:spPr>
        <p:txBody>
          <a:bodyPr>
            <a:normAutofit/>
          </a:bodyPr>
          <a:lstStyle/>
          <a:p>
            <a:pPr>
              <a:lnSpc>
                <a:spcPct val="100000"/>
              </a:lnSpc>
            </a:pPr>
            <a:r>
              <a:rPr lang="en-US" sz="3500" dirty="0" smtClean="0"/>
              <a:t>Improving our FOCUS: </a:t>
            </a:r>
            <a:br>
              <a:rPr lang="en-US" sz="3500" dirty="0" smtClean="0"/>
            </a:br>
            <a:r>
              <a:rPr lang="en-US" sz="3500" dirty="0" smtClean="0"/>
              <a:t>How Community Health Improvements Lead to Increased Hepatitis C Screenings and Further Linkage-to-Care</a:t>
            </a:r>
            <a:endParaRPr lang="en-US" sz="3500" dirty="0"/>
          </a:p>
        </p:txBody>
      </p:sp>
      <p:sp>
        <p:nvSpPr>
          <p:cNvPr id="3" name="Text Placeholder 2"/>
          <p:cNvSpPr>
            <a:spLocks noGrp="1"/>
          </p:cNvSpPr>
          <p:nvPr>
            <p:ph type="body" sz="quarter" idx="11"/>
          </p:nvPr>
        </p:nvSpPr>
        <p:spPr>
          <a:xfrm>
            <a:off x="803305" y="4930775"/>
            <a:ext cx="7554482" cy="1268144"/>
          </a:xfrm>
        </p:spPr>
        <p:txBody>
          <a:bodyPr/>
          <a:lstStyle/>
          <a:p>
            <a:r>
              <a:rPr lang="en-US" sz="2500" dirty="0" smtClean="0"/>
              <a:t>Communities Joined in Action</a:t>
            </a:r>
          </a:p>
          <a:p>
            <a:r>
              <a:rPr lang="en-US" sz="2500" dirty="0" smtClean="0"/>
              <a:t>Erin Hultgren, MPH &amp; Jennifer McCracken</a:t>
            </a:r>
          </a:p>
          <a:p>
            <a:r>
              <a:rPr lang="en-US" sz="2500" dirty="0" smtClean="0"/>
              <a:t>February 16, 2018</a:t>
            </a:r>
            <a:endParaRPr lang="en-US" sz="2500" dirty="0"/>
          </a:p>
        </p:txBody>
      </p:sp>
    </p:spTree>
    <p:extLst>
      <p:ext uri="{BB962C8B-B14F-4D97-AF65-F5344CB8AC3E}">
        <p14:creationId xmlns:p14="http://schemas.microsoft.com/office/powerpoint/2010/main" val="2733907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sz="2000" dirty="0"/>
          </a:p>
        </p:txBody>
      </p:sp>
      <p:sp>
        <p:nvSpPr>
          <p:cNvPr id="5" name="TextBox 4"/>
          <p:cNvSpPr txBox="1"/>
          <p:nvPr/>
        </p:nvSpPr>
        <p:spPr>
          <a:xfrm>
            <a:off x="637198" y="1296267"/>
            <a:ext cx="816683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the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CDC…</a:t>
            </a:r>
          </a:p>
          <a:p>
            <a:pPr>
              <a:defRPr/>
            </a:pPr>
            <a:endParaRPr lang="en-US" sz="2200" dirty="0" smtClean="0">
              <a:latin typeface="Arial" panose="020B0604020202020204" pitchFamily="34" charset="0"/>
              <a:cs typeface="Arial" panose="020B0604020202020204" pitchFamily="34" charset="0"/>
            </a:endParaRPr>
          </a:p>
        </p:txBody>
      </p:sp>
      <p:sp>
        <p:nvSpPr>
          <p:cNvPr id="4" name="TextBox 3"/>
          <p:cNvSpPr txBox="1"/>
          <p:nvPr/>
        </p:nvSpPr>
        <p:spPr>
          <a:xfrm>
            <a:off x="637198" y="2025024"/>
            <a:ext cx="816683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15</a:t>
            </a:r>
            <a:r>
              <a:rPr lang="en-US" sz="2400" dirty="0">
                <a:latin typeface="Arial" panose="020B0604020202020204" pitchFamily="34" charset="0"/>
                <a:cs typeface="Arial" panose="020B0604020202020204" pitchFamily="34" charset="0"/>
              </a:rPr>
              <a:t>%–25% of persons clear the virus from their bodies without treatment and do not develop chronic </a:t>
            </a:r>
            <a:r>
              <a:rPr lang="en-US" sz="2400" dirty="0" smtClean="0">
                <a:latin typeface="Arial" panose="020B0604020202020204" pitchFamily="34" charset="0"/>
                <a:cs typeface="Arial" panose="020B0604020202020204" pitchFamily="34" charset="0"/>
              </a:rPr>
              <a:t>infection</a:t>
            </a:r>
          </a:p>
        </p:txBody>
      </p:sp>
      <p:sp>
        <p:nvSpPr>
          <p:cNvPr id="7" name="TextBox 6"/>
          <p:cNvSpPr txBox="1"/>
          <p:nvPr/>
        </p:nvSpPr>
        <p:spPr>
          <a:xfrm>
            <a:off x="637198" y="3454741"/>
            <a:ext cx="8166833" cy="830997"/>
          </a:xfrm>
          <a:prstGeom prst="rect">
            <a:avLst/>
          </a:prstGeom>
          <a:noFill/>
        </p:spPr>
        <p:txBody>
          <a:bodyPr wrap="square" rtlCol="0">
            <a:spAutoFit/>
          </a:bodyPr>
          <a:lstStyle/>
          <a:p>
            <a:pPr marL="457200" indent="-4572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For some people, HCV is a short-term illness but for 70-85% of people it becomes a chronic infection</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637198" y="4545904"/>
            <a:ext cx="8166833" cy="830997"/>
          </a:xfrm>
          <a:prstGeom prst="rect">
            <a:avLst/>
          </a:prstGeom>
          <a:noFill/>
        </p:spPr>
        <p:txBody>
          <a:bodyPr wrap="square" rtlCol="0">
            <a:spAutoFit/>
          </a:bodyPr>
          <a:lstStyle/>
          <a:p>
            <a:pPr marL="457200" indent="-4572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Chronic </a:t>
            </a:r>
            <a:r>
              <a:rPr lang="en-US" sz="2400" dirty="0">
                <a:latin typeface="Arial" panose="020B0604020202020204" pitchFamily="34" charset="0"/>
                <a:cs typeface="Arial" panose="020B0604020202020204" pitchFamily="34" charset="0"/>
              </a:rPr>
              <a:t>HCV infection is the leading </a:t>
            </a:r>
            <a:r>
              <a:rPr lang="en-US" sz="2400" dirty="0" smtClean="0">
                <a:latin typeface="Arial" panose="020B0604020202020204" pitchFamily="34" charset="0"/>
                <a:cs typeface="Arial" panose="020B0604020202020204" pitchFamily="34" charset="0"/>
              </a:rPr>
              <a:t>indicator </a:t>
            </a:r>
            <a:r>
              <a:rPr lang="en-US" sz="2400" dirty="0">
                <a:latin typeface="Arial" panose="020B0604020202020204" pitchFamily="34" charset="0"/>
                <a:cs typeface="Arial" panose="020B0604020202020204" pitchFamily="34" charset="0"/>
              </a:rPr>
              <a:t>for liver transplants in the U.S.</a:t>
            </a:r>
          </a:p>
        </p:txBody>
      </p:sp>
    </p:spTree>
    <p:extLst>
      <p:ext uri="{BB962C8B-B14F-4D97-AF65-F5344CB8AC3E}">
        <p14:creationId xmlns:p14="http://schemas.microsoft.com/office/powerpoint/2010/main" val="29522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sz="2000" dirty="0"/>
          </a:p>
        </p:txBody>
      </p:sp>
      <p:sp>
        <p:nvSpPr>
          <p:cNvPr id="5" name="TextBox 4"/>
          <p:cNvSpPr txBox="1"/>
          <p:nvPr/>
        </p:nvSpPr>
        <p:spPr>
          <a:xfrm>
            <a:off x="637198" y="1296267"/>
            <a:ext cx="8166833" cy="17389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the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CDC…</a:t>
            </a:r>
          </a:p>
          <a:p>
            <a:pPr marL="457200" indent="-457200">
              <a:buFont typeface="Arial" panose="020B0604020202020204" pitchFamily="34" charset="0"/>
              <a:buChar char="•"/>
              <a:defRPr/>
            </a:pPr>
            <a:endParaRPr lang="en-US" sz="2000" dirty="0" smtClean="0">
              <a:latin typeface="Arial" panose="020B0604020202020204" pitchFamily="34" charset="0"/>
              <a:cs typeface="Arial" panose="020B0604020202020204" pitchFamily="34" charset="0"/>
            </a:endParaRPr>
          </a:p>
          <a:p>
            <a:pPr lvl="0" algn="ctr">
              <a:defRPr/>
            </a:pPr>
            <a:r>
              <a:rPr lang="en-US" sz="2800" dirty="0">
                <a:latin typeface="Arial" panose="020B0604020202020204" pitchFamily="34" charset="0"/>
                <a:cs typeface="Arial" panose="020B0604020202020204" pitchFamily="34" charset="0"/>
              </a:rPr>
              <a:t>Of every 100 persons infected with </a:t>
            </a:r>
            <a:r>
              <a:rPr lang="en-US" sz="2800" dirty="0" smtClean="0">
                <a:latin typeface="Arial" panose="020B0604020202020204" pitchFamily="34" charset="0"/>
                <a:cs typeface="Arial" panose="020B0604020202020204" pitchFamily="34" charset="0"/>
              </a:rPr>
              <a:t>HCV</a:t>
            </a:r>
            <a:endParaRPr lang="en-US" sz="2800" dirty="0">
              <a:latin typeface="Arial" panose="020B0604020202020204" pitchFamily="34" charset="0"/>
              <a:cs typeface="Arial" panose="020B0604020202020204" pitchFamily="34" charset="0"/>
            </a:endParaRPr>
          </a:p>
          <a:p>
            <a:pPr lvl="0" algn="ctr">
              <a:defRPr/>
            </a:pPr>
            <a:endParaRPr lang="en-US" sz="700" dirty="0">
              <a:latin typeface="Arial" panose="020B0604020202020204" pitchFamily="34" charset="0"/>
              <a:cs typeface="Arial" panose="020B0604020202020204" pitchFamily="34" charset="0"/>
            </a:endParaRPr>
          </a:p>
        </p:txBody>
      </p:sp>
      <p:sp>
        <p:nvSpPr>
          <p:cNvPr id="4" name="TextBox 3"/>
          <p:cNvSpPr txBox="1"/>
          <p:nvPr/>
        </p:nvSpPr>
        <p:spPr>
          <a:xfrm>
            <a:off x="977164" y="3035205"/>
            <a:ext cx="8166833" cy="453970"/>
          </a:xfrm>
          <a:prstGeom prst="rect">
            <a:avLst/>
          </a:prstGeom>
          <a:noFill/>
        </p:spPr>
        <p:txBody>
          <a:bodyPr wrap="square" rtlCol="0">
            <a:spAutoFit/>
          </a:bodyPr>
          <a:lstStyle/>
          <a:p>
            <a:pPr marL="457200" indent="-457200">
              <a:buFont typeface="Arial" panose="020B0604020202020204" pitchFamily="34" charset="0"/>
              <a:buChar char="•"/>
              <a:defRPr/>
            </a:pPr>
            <a:r>
              <a:rPr lang="en-US" sz="2350" dirty="0" smtClean="0">
                <a:latin typeface="Arial" panose="020B0604020202020204" pitchFamily="34" charset="0"/>
                <a:cs typeface="Arial" panose="020B0604020202020204" pitchFamily="34" charset="0"/>
              </a:rPr>
              <a:t>75 – 85 will go </a:t>
            </a:r>
            <a:r>
              <a:rPr lang="en-US" sz="2350" dirty="0">
                <a:latin typeface="Arial" panose="020B0604020202020204" pitchFamily="34" charset="0"/>
                <a:cs typeface="Arial" panose="020B0604020202020204" pitchFamily="34" charset="0"/>
              </a:rPr>
              <a:t>on to develop chronic </a:t>
            </a:r>
            <a:r>
              <a:rPr lang="en-US" sz="2350" dirty="0" smtClean="0">
                <a:latin typeface="Arial" panose="020B0604020202020204" pitchFamily="34" charset="0"/>
                <a:cs typeface="Arial" panose="020B0604020202020204" pitchFamily="34" charset="0"/>
              </a:rPr>
              <a:t>infection</a:t>
            </a:r>
          </a:p>
        </p:txBody>
      </p:sp>
      <p:sp>
        <p:nvSpPr>
          <p:cNvPr id="6" name="TextBox 5"/>
          <p:cNvSpPr txBox="1"/>
          <p:nvPr/>
        </p:nvSpPr>
        <p:spPr>
          <a:xfrm>
            <a:off x="977163" y="3484328"/>
            <a:ext cx="8166833" cy="453970"/>
          </a:xfrm>
          <a:prstGeom prst="rect">
            <a:avLst/>
          </a:prstGeom>
          <a:noFill/>
        </p:spPr>
        <p:txBody>
          <a:bodyPr wrap="square" rtlCol="0">
            <a:spAutoFit/>
          </a:bodyPr>
          <a:lstStyle/>
          <a:p>
            <a:pPr marL="457200" indent="-457200">
              <a:buFont typeface="Arial" panose="020B0604020202020204" pitchFamily="34" charset="0"/>
              <a:buChar char="•"/>
              <a:defRPr/>
            </a:pPr>
            <a:r>
              <a:rPr lang="en-US" sz="2350" dirty="0" smtClean="0">
                <a:latin typeface="Arial" panose="020B0604020202020204" pitchFamily="34" charset="0"/>
                <a:cs typeface="Arial" panose="020B0604020202020204" pitchFamily="34" charset="0"/>
              </a:rPr>
              <a:t>60 – 70 will go </a:t>
            </a:r>
            <a:r>
              <a:rPr lang="en-US" sz="2350" dirty="0">
                <a:latin typeface="Arial" panose="020B0604020202020204" pitchFamily="34" charset="0"/>
                <a:cs typeface="Arial" panose="020B0604020202020204" pitchFamily="34" charset="0"/>
              </a:rPr>
              <a:t>on to develop chronic liver </a:t>
            </a:r>
            <a:r>
              <a:rPr lang="en-US" sz="2350" dirty="0" smtClean="0">
                <a:latin typeface="Arial" panose="020B0604020202020204" pitchFamily="34" charset="0"/>
                <a:cs typeface="Arial" panose="020B0604020202020204" pitchFamily="34" charset="0"/>
              </a:rPr>
              <a:t>disease</a:t>
            </a:r>
            <a:endParaRPr lang="en-US" sz="2350" dirty="0">
              <a:latin typeface="Arial" panose="020B0604020202020204" pitchFamily="34" charset="0"/>
              <a:cs typeface="Arial" panose="020B0604020202020204" pitchFamily="34" charset="0"/>
            </a:endParaRPr>
          </a:p>
        </p:txBody>
      </p:sp>
      <p:sp>
        <p:nvSpPr>
          <p:cNvPr id="7" name="TextBox 6"/>
          <p:cNvSpPr txBox="1"/>
          <p:nvPr/>
        </p:nvSpPr>
        <p:spPr>
          <a:xfrm>
            <a:off x="977162" y="4473319"/>
            <a:ext cx="8166833" cy="453970"/>
          </a:xfrm>
          <a:prstGeom prst="rect">
            <a:avLst/>
          </a:prstGeom>
          <a:noFill/>
        </p:spPr>
        <p:txBody>
          <a:bodyPr wrap="square" rtlCol="0">
            <a:spAutoFit/>
          </a:bodyPr>
          <a:lstStyle/>
          <a:p>
            <a:pPr marL="457200" indent="-457200">
              <a:buFont typeface="Arial" panose="020B0604020202020204" pitchFamily="34" charset="0"/>
              <a:buChar char="•"/>
              <a:defRPr/>
            </a:pPr>
            <a:r>
              <a:rPr lang="en-US" sz="2350" dirty="0" smtClean="0">
                <a:latin typeface="Arial" panose="020B0604020202020204" pitchFamily="34" charset="0"/>
                <a:cs typeface="Arial" panose="020B0604020202020204" pitchFamily="34" charset="0"/>
              </a:rPr>
              <a:t>1 – 5 will </a:t>
            </a:r>
            <a:r>
              <a:rPr lang="en-US" sz="2350" dirty="0">
                <a:latin typeface="Arial" panose="020B0604020202020204" pitchFamily="34" charset="0"/>
                <a:cs typeface="Arial" panose="020B0604020202020204" pitchFamily="34" charset="0"/>
              </a:rPr>
              <a:t>die from the consequences of chronic </a:t>
            </a:r>
            <a:r>
              <a:rPr lang="en-US" sz="2350" dirty="0" smtClean="0">
                <a:latin typeface="Arial" panose="020B0604020202020204" pitchFamily="34" charset="0"/>
                <a:cs typeface="Arial" panose="020B0604020202020204" pitchFamily="34" charset="0"/>
              </a:rPr>
              <a:t>infection</a:t>
            </a:r>
          </a:p>
        </p:txBody>
      </p:sp>
      <p:sp>
        <p:nvSpPr>
          <p:cNvPr id="8" name="TextBox 7"/>
          <p:cNvSpPr txBox="1"/>
          <p:nvPr/>
        </p:nvSpPr>
        <p:spPr>
          <a:xfrm>
            <a:off x="977167" y="3968480"/>
            <a:ext cx="8166833" cy="453970"/>
          </a:xfrm>
          <a:prstGeom prst="rect">
            <a:avLst/>
          </a:prstGeom>
          <a:noFill/>
        </p:spPr>
        <p:txBody>
          <a:bodyPr wrap="square" rtlCol="0">
            <a:spAutoFit/>
          </a:bodyPr>
          <a:lstStyle/>
          <a:p>
            <a:pPr marL="457200" indent="-457200">
              <a:buFont typeface="Arial" panose="020B0604020202020204" pitchFamily="34" charset="0"/>
              <a:buChar char="•"/>
              <a:defRPr/>
            </a:pPr>
            <a:r>
              <a:rPr lang="en-US" sz="2350" dirty="0" smtClean="0">
                <a:latin typeface="Arial" panose="020B0604020202020204" pitchFamily="34" charset="0"/>
                <a:cs typeface="Arial" panose="020B0604020202020204" pitchFamily="34" charset="0"/>
              </a:rPr>
              <a:t>5 – 20 will </a:t>
            </a:r>
            <a:r>
              <a:rPr lang="en-US" sz="2350" dirty="0">
                <a:latin typeface="Arial" panose="020B0604020202020204" pitchFamily="34" charset="0"/>
                <a:cs typeface="Arial" panose="020B0604020202020204" pitchFamily="34" charset="0"/>
              </a:rPr>
              <a:t>go on to develop </a:t>
            </a:r>
            <a:r>
              <a:rPr lang="en-US" sz="2350" dirty="0" smtClean="0">
                <a:latin typeface="Arial" panose="020B0604020202020204" pitchFamily="34" charset="0"/>
                <a:cs typeface="Arial" panose="020B0604020202020204" pitchFamily="34" charset="0"/>
              </a:rPr>
              <a:t>cirrhosis</a:t>
            </a:r>
          </a:p>
        </p:txBody>
      </p:sp>
    </p:spTree>
    <p:extLst>
      <p:ext uri="{BB962C8B-B14F-4D97-AF65-F5344CB8AC3E}">
        <p14:creationId xmlns:p14="http://schemas.microsoft.com/office/powerpoint/2010/main" val="32596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sz="2000" dirty="0"/>
          </a:p>
        </p:txBody>
      </p:sp>
      <p:sp>
        <p:nvSpPr>
          <p:cNvPr id="5" name="TextBox 4"/>
          <p:cNvSpPr txBox="1"/>
          <p:nvPr/>
        </p:nvSpPr>
        <p:spPr>
          <a:xfrm>
            <a:off x="637198" y="1296267"/>
            <a:ext cx="8166833"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the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CDC…</a:t>
            </a:r>
          </a:p>
          <a:p>
            <a:pPr marL="457200" indent="-457200">
              <a:buFont typeface="Arial" panose="020B0604020202020204" pitchFamily="34" charset="0"/>
              <a:buChar char="•"/>
              <a:defRPr/>
            </a:pPr>
            <a:endParaRPr lang="en-US" sz="2200" dirty="0" smtClean="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a:latin typeface="Arial" panose="020B0604020202020204" pitchFamily="34" charset="0"/>
                <a:cs typeface="Arial" panose="020B0604020202020204" pitchFamily="34" charset="0"/>
              </a:rPr>
              <a:t>There is </a:t>
            </a:r>
            <a:r>
              <a:rPr lang="en-US" sz="2400" dirty="0" smtClean="0">
                <a:latin typeface="Arial" panose="020B0604020202020204" pitchFamily="34" charset="0"/>
                <a:cs typeface="Arial" panose="020B0604020202020204" pitchFamily="34" charset="0"/>
              </a:rPr>
              <a:t>No </a:t>
            </a:r>
            <a:r>
              <a:rPr lang="en-US" sz="2400" dirty="0">
                <a:latin typeface="Arial" panose="020B0604020202020204" pitchFamily="34" charset="0"/>
                <a:cs typeface="Arial" panose="020B0604020202020204" pitchFamily="34" charset="0"/>
              </a:rPr>
              <a:t>Vaccine for HCV</a:t>
            </a:r>
          </a:p>
          <a:p>
            <a:pPr marL="457200" lvl="0" indent="-457200">
              <a:buFont typeface="Arial" panose="020B0604020202020204" pitchFamily="34" charset="0"/>
              <a:buChar char="•"/>
              <a:defRPr/>
            </a:pPr>
            <a:endParaRPr lang="en-US" sz="2400" dirty="0" smtClean="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Individuals </a:t>
            </a:r>
            <a:r>
              <a:rPr lang="en-US" sz="2400" dirty="0">
                <a:latin typeface="Arial" panose="020B0604020202020204" pitchFamily="34" charset="0"/>
                <a:cs typeface="Arial" panose="020B0604020202020204" pitchFamily="34" charset="0"/>
              </a:rPr>
              <a:t>can become infected with a different strain of HCV after they have cleared the initial </a:t>
            </a:r>
            <a:r>
              <a:rPr lang="en-US" sz="2400" dirty="0" smtClean="0">
                <a:latin typeface="Arial" panose="020B0604020202020204" pitchFamily="34" charset="0"/>
                <a:cs typeface="Arial" panose="020B0604020202020204" pitchFamily="34" charset="0"/>
              </a:rPr>
              <a:t>infection</a:t>
            </a:r>
          </a:p>
          <a:p>
            <a:pPr marL="457200" lvl="0" indent="-457200">
              <a:buFont typeface="Arial" panose="020B0604020202020204" pitchFamily="34" charset="0"/>
              <a:buChar char="•"/>
              <a:defRPr/>
            </a:pPr>
            <a:endParaRPr lang="en-US" sz="2400" dirty="0" smtClean="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Patients </a:t>
            </a:r>
            <a:r>
              <a:rPr lang="en-US" sz="2400" dirty="0">
                <a:latin typeface="Arial" panose="020B0604020202020204" pitchFamily="34" charset="0"/>
                <a:cs typeface="Arial" panose="020B0604020202020204" pitchFamily="34" charset="0"/>
              </a:rPr>
              <a:t>completing treatment are NOT Immune</a:t>
            </a:r>
          </a:p>
        </p:txBody>
      </p:sp>
    </p:spTree>
    <p:extLst>
      <p:ext uri="{BB962C8B-B14F-4D97-AF65-F5344CB8AC3E}">
        <p14:creationId xmlns:p14="http://schemas.microsoft.com/office/powerpoint/2010/main" val="4042637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sz="2000" dirty="0"/>
          </a:p>
        </p:txBody>
      </p:sp>
      <p:sp>
        <p:nvSpPr>
          <p:cNvPr id="5" name="TextBox 4"/>
          <p:cNvSpPr txBox="1"/>
          <p:nvPr/>
        </p:nvSpPr>
        <p:spPr>
          <a:xfrm>
            <a:off x="637198" y="1296267"/>
            <a:ext cx="816683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the United States…</a:t>
            </a:r>
          </a:p>
          <a:p>
            <a:endParaRPr lang="en-US" altLang="en-US" sz="1000" dirty="0"/>
          </a:p>
          <a:p>
            <a:pPr algn="ctr"/>
            <a:r>
              <a:rPr lang="en-US" altLang="en-US" sz="2400" dirty="0"/>
              <a:t>Number of people living with Chronic </a:t>
            </a:r>
            <a:r>
              <a:rPr lang="en-US" altLang="en-US" sz="2400" dirty="0" smtClean="0"/>
              <a:t>Hepatitis C:        </a:t>
            </a:r>
            <a:endParaRPr lang="en-US" altLang="en-US" sz="2400" dirty="0"/>
          </a:p>
          <a:p>
            <a:pPr algn="ctr"/>
            <a:r>
              <a:rPr lang="en-US" altLang="en-US" sz="2400" b="1" dirty="0"/>
              <a:t>2.7 – 3.9 Million </a:t>
            </a:r>
          </a:p>
          <a:p>
            <a:pPr algn="ctr"/>
            <a:endParaRPr lang="en-US" altLang="en-US" sz="2400" dirty="0"/>
          </a:p>
          <a:p>
            <a:pPr algn="ctr"/>
            <a:r>
              <a:rPr lang="en-US" altLang="en-US" sz="2400" dirty="0"/>
              <a:t>Estimated Acute Hepatitis C Infections Occurred in 2014:</a:t>
            </a:r>
          </a:p>
          <a:p>
            <a:pPr algn="ctr"/>
            <a:r>
              <a:rPr lang="en-US" altLang="en-US" sz="2400" b="1" dirty="0"/>
              <a:t>30,500</a:t>
            </a:r>
          </a:p>
        </p:txBody>
      </p:sp>
      <p:sp>
        <p:nvSpPr>
          <p:cNvPr id="4" name="TextBox 3"/>
          <p:cNvSpPr txBox="1"/>
          <p:nvPr/>
        </p:nvSpPr>
        <p:spPr>
          <a:xfrm>
            <a:off x="7095591" y="4796304"/>
            <a:ext cx="1708440" cy="646331"/>
          </a:xfrm>
          <a:prstGeom prst="rect">
            <a:avLst/>
          </a:prstGeom>
          <a:noFill/>
        </p:spPr>
        <p:txBody>
          <a:bodyPr wrap="square" rtlCol="0">
            <a:spAutoFit/>
          </a:bodyPr>
          <a:lstStyle/>
          <a:p>
            <a:r>
              <a:rPr lang="en-US" sz="1200" dirty="0" smtClean="0">
                <a:latin typeface="Arial Narrow" pitchFamily="34" charset="0"/>
                <a:cs typeface="Calibri" pitchFamily="34" charset="0"/>
              </a:rPr>
              <a:t>Estimated number of persons living Hepatitis C antibodies, 2010</a:t>
            </a:r>
            <a:endParaRPr lang="en-US" sz="1200" dirty="0">
              <a:latin typeface="Arial Narrow" pitchFamily="34" charset="0"/>
              <a:cs typeface="Calibri" pitchFamily="34" charset="0"/>
            </a:endParaRPr>
          </a:p>
        </p:txBody>
      </p:sp>
      <p:pic>
        <p:nvPicPr>
          <p:cNvPr id="6" name="Picture 5"/>
          <p:cNvPicPr>
            <a:picLocks noChangeAspect="1"/>
          </p:cNvPicPr>
          <p:nvPr/>
        </p:nvPicPr>
        <p:blipFill>
          <a:blip r:embed="rId3"/>
          <a:stretch>
            <a:fillRect/>
          </a:stretch>
        </p:blipFill>
        <p:spPr>
          <a:xfrm>
            <a:off x="2366418" y="4250922"/>
            <a:ext cx="4729173" cy="2607078"/>
          </a:xfrm>
          <a:prstGeom prst="rect">
            <a:avLst/>
          </a:prstGeom>
        </p:spPr>
      </p:pic>
    </p:spTree>
    <p:extLst>
      <p:ext uri="{BB962C8B-B14F-4D97-AF65-F5344CB8AC3E}">
        <p14:creationId xmlns:p14="http://schemas.microsoft.com/office/powerpoint/2010/main" val="984537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sz="2000" dirty="0"/>
          </a:p>
        </p:txBody>
      </p:sp>
      <p:sp>
        <p:nvSpPr>
          <p:cNvPr id="5" name="TextBox 4"/>
          <p:cNvSpPr txBox="1"/>
          <p:nvPr/>
        </p:nvSpPr>
        <p:spPr>
          <a:xfrm>
            <a:off x="637198" y="1296267"/>
            <a:ext cx="81668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r>
              <a:rPr lang="en-US" sz="2800" dirty="0"/>
              <a:t>Opioids, Injection Drug Use &amp; Infectious </a:t>
            </a:r>
            <a:r>
              <a:rPr lang="en-US" sz="2800" dirty="0" smtClean="0"/>
              <a:t>Outcomes</a:t>
            </a:r>
          </a:p>
        </p:txBody>
      </p:sp>
      <p:pic>
        <p:nvPicPr>
          <p:cNvPr id="3076" name="Picture 4" descr="Scott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576" y="4053813"/>
            <a:ext cx="1586916" cy="2363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8847" y="2308483"/>
            <a:ext cx="8635186" cy="492443"/>
          </a:xfrm>
          <a:prstGeom prst="rect">
            <a:avLst/>
          </a:prstGeom>
          <a:noFill/>
        </p:spPr>
        <p:txBody>
          <a:bodyPr wrap="square" rtlCol="0">
            <a:spAutoFit/>
          </a:bodyPr>
          <a:lstStyle/>
          <a:p>
            <a:pPr marL="1257300" lvl="2" indent="-342900">
              <a:buFont typeface="Arial" panose="020B0604020202020204" pitchFamily="34" charset="0"/>
              <a:buChar char="•"/>
            </a:pPr>
            <a:r>
              <a:rPr lang="en-US" sz="2600" dirty="0" smtClean="0"/>
              <a:t>Southeastern Indiana (Scott County)</a:t>
            </a:r>
          </a:p>
        </p:txBody>
      </p:sp>
      <p:sp>
        <p:nvSpPr>
          <p:cNvPr id="7" name="TextBox 6"/>
          <p:cNvSpPr txBox="1"/>
          <p:nvPr/>
        </p:nvSpPr>
        <p:spPr>
          <a:xfrm>
            <a:off x="168844" y="3539844"/>
            <a:ext cx="8635186" cy="492443"/>
          </a:xfrm>
          <a:prstGeom prst="rect">
            <a:avLst/>
          </a:prstGeom>
          <a:noFill/>
        </p:spPr>
        <p:txBody>
          <a:bodyPr wrap="square" rtlCol="0">
            <a:spAutoFit/>
          </a:bodyPr>
          <a:lstStyle/>
          <a:p>
            <a:pPr marL="1257300" lvl="2" indent="-342900">
              <a:buFont typeface="Arial" panose="020B0604020202020204" pitchFamily="34" charset="0"/>
              <a:buChar char="•"/>
            </a:pPr>
            <a:r>
              <a:rPr lang="en-US" sz="2600" dirty="0" smtClean="0"/>
              <a:t>Tied to sharing of needles among injection drug users</a:t>
            </a:r>
            <a:endParaRPr lang="en-US" sz="2600" dirty="0"/>
          </a:p>
        </p:txBody>
      </p:sp>
      <p:sp>
        <p:nvSpPr>
          <p:cNvPr id="8" name="TextBox 7"/>
          <p:cNvSpPr txBox="1"/>
          <p:nvPr/>
        </p:nvSpPr>
        <p:spPr>
          <a:xfrm>
            <a:off x="168845" y="3154996"/>
            <a:ext cx="8635186" cy="492443"/>
          </a:xfrm>
          <a:prstGeom prst="rect">
            <a:avLst/>
          </a:prstGeom>
          <a:noFill/>
        </p:spPr>
        <p:txBody>
          <a:bodyPr wrap="square" rtlCol="0">
            <a:spAutoFit/>
          </a:bodyPr>
          <a:lstStyle/>
          <a:p>
            <a:pPr marL="1257300" lvl="2" indent="-342900">
              <a:buFont typeface="Arial" panose="020B0604020202020204" pitchFamily="34" charset="0"/>
              <a:buChar char="•"/>
            </a:pPr>
            <a:r>
              <a:rPr lang="en-US" sz="2600" dirty="0" smtClean="0"/>
              <a:t>More than 90% also co-infected with Hepatitis C</a:t>
            </a:r>
          </a:p>
        </p:txBody>
      </p:sp>
      <p:sp>
        <p:nvSpPr>
          <p:cNvPr id="9" name="TextBox 8"/>
          <p:cNvSpPr txBox="1"/>
          <p:nvPr/>
        </p:nvSpPr>
        <p:spPr>
          <a:xfrm>
            <a:off x="168845" y="2748622"/>
            <a:ext cx="8635186" cy="492443"/>
          </a:xfrm>
          <a:prstGeom prst="rect">
            <a:avLst/>
          </a:prstGeom>
          <a:noFill/>
        </p:spPr>
        <p:txBody>
          <a:bodyPr wrap="square" rtlCol="0">
            <a:spAutoFit/>
          </a:bodyPr>
          <a:lstStyle/>
          <a:p>
            <a:pPr marL="1257300" lvl="2" indent="-342900">
              <a:buFont typeface="Arial" panose="020B0604020202020204" pitchFamily="34" charset="0"/>
              <a:buChar char="•"/>
            </a:pPr>
            <a:r>
              <a:rPr lang="en-US" sz="2600" dirty="0" smtClean="0"/>
              <a:t>Total of 229 people – HIV Positive</a:t>
            </a:r>
          </a:p>
        </p:txBody>
      </p:sp>
    </p:spTree>
    <p:extLst>
      <p:ext uri="{BB962C8B-B14F-4D97-AF65-F5344CB8AC3E}">
        <p14:creationId xmlns:p14="http://schemas.microsoft.com/office/powerpoint/2010/main" val="10880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sz="2000" dirty="0"/>
          </a:p>
        </p:txBody>
      </p:sp>
      <p:sp>
        <p:nvSpPr>
          <p:cNvPr id="5" name="TextBox 4"/>
          <p:cNvSpPr txBox="1"/>
          <p:nvPr/>
        </p:nvSpPr>
        <p:spPr>
          <a:xfrm>
            <a:off x="637198" y="1296267"/>
            <a:ext cx="8166833" cy="3231654"/>
          </a:xfrm>
          <a:prstGeom prst="rect">
            <a:avLst/>
          </a:prstGeom>
          <a:noFill/>
        </p:spPr>
        <p:txBody>
          <a:bodyPr wrap="square" rtlCol="0">
            <a:spAutoFit/>
          </a:bodyPr>
          <a:lstStyle/>
          <a:p>
            <a:endParaRPr lang="en-US" sz="2400" dirty="0" smtClean="0"/>
          </a:p>
          <a:p>
            <a:endParaRPr lang="en-US" sz="2400" dirty="0" smtClean="0"/>
          </a:p>
          <a:p>
            <a:r>
              <a:rPr lang="en-US" sz="2800" dirty="0" smtClean="0"/>
              <a:t>CDC </a:t>
            </a:r>
            <a:r>
              <a:rPr lang="en-US" sz="2800" dirty="0"/>
              <a:t>Vulnerability </a:t>
            </a:r>
            <a:r>
              <a:rPr lang="en-US" sz="2800" dirty="0" smtClean="0"/>
              <a:t>Assessment</a:t>
            </a:r>
          </a:p>
          <a:p>
            <a:pPr marL="1257300" lvl="2" indent="-342900">
              <a:buFont typeface="Arial" panose="020B0604020202020204" pitchFamily="34" charset="0"/>
              <a:buChar char="•"/>
            </a:pPr>
            <a:endParaRPr lang="en-US" sz="2400" dirty="0" smtClean="0"/>
          </a:p>
          <a:p>
            <a:pPr marL="1257300" lvl="2" indent="-342900">
              <a:buFont typeface="Arial" panose="020B0604020202020204" pitchFamily="34" charset="0"/>
              <a:buChar char="•"/>
            </a:pPr>
            <a:r>
              <a:rPr lang="en-US" sz="2600" dirty="0" smtClean="0"/>
              <a:t>Highlighted </a:t>
            </a:r>
            <a:r>
              <a:rPr lang="en-US" sz="2600" dirty="0"/>
              <a:t>220 Counties in the US most vulnerable (top 5%) to an HIV/HCV outbreak </a:t>
            </a:r>
            <a:endParaRPr lang="en-US" sz="2600" dirty="0" smtClean="0"/>
          </a:p>
          <a:p>
            <a:pPr marL="1257300" lvl="2" indent="-342900">
              <a:buFont typeface="Arial" panose="020B0604020202020204" pitchFamily="34" charset="0"/>
              <a:buChar char="•"/>
            </a:pPr>
            <a:endParaRPr lang="en-US" sz="2600" dirty="0" smtClean="0"/>
          </a:p>
          <a:p>
            <a:pPr marL="1257300" lvl="2" indent="-342900">
              <a:buFont typeface="Arial" panose="020B0604020202020204" pitchFamily="34" charset="0"/>
              <a:buChar char="•"/>
            </a:pPr>
            <a:r>
              <a:rPr lang="en-US" sz="2600" dirty="0" smtClean="0"/>
              <a:t>5 </a:t>
            </a:r>
            <a:r>
              <a:rPr lang="en-US" sz="2600" dirty="0"/>
              <a:t>of 220 counties are in North </a:t>
            </a:r>
            <a:r>
              <a:rPr lang="en-US" sz="2600" dirty="0" smtClean="0"/>
              <a:t>Carolina</a:t>
            </a:r>
            <a:endParaRPr lang="en-US" sz="2600" dirty="0"/>
          </a:p>
        </p:txBody>
      </p:sp>
    </p:spTree>
    <p:extLst>
      <p:ext uri="{BB962C8B-B14F-4D97-AF65-F5344CB8AC3E}">
        <p14:creationId xmlns:p14="http://schemas.microsoft.com/office/powerpoint/2010/main" val="1651233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 y="152400"/>
            <a:ext cx="8839200" cy="3124200"/>
            <a:chOff x="84859" y="1676400"/>
            <a:chExt cx="8982941" cy="4175760"/>
          </a:xfrm>
        </p:grpSpPr>
        <p:pic>
          <p:nvPicPr>
            <p:cNvPr id="10" name="Picture 2" descr="Image result for north carolina county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9" y="1676400"/>
              <a:ext cx="8982941" cy="4175760"/>
            </a:xfrm>
            <a:prstGeom prst="rect">
              <a:avLst/>
            </a:prstGeom>
            <a:noFill/>
            <a:extLst>
              <a:ext uri="{909E8E84-426E-40DD-AFC4-6F175D3DCCD1}">
                <a14:hiddenFill xmlns:a14="http://schemas.microsoft.com/office/drawing/2010/main">
                  <a:solidFill>
                    <a:srgbClr val="FFFFFF"/>
                  </a:solidFill>
                </a14:hiddenFill>
              </a:ext>
            </a:extLst>
          </p:spPr>
        </p:pic>
        <p:sp>
          <p:nvSpPr>
            <p:cNvPr id="11" name="Up Arrow 10"/>
            <p:cNvSpPr/>
            <p:nvPr/>
          </p:nvSpPr>
          <p:spPr>
            <a:xfrm>
              <a:off x="3048000" y="3962400"/>
              <a:ext cx="228600" cy="10668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941320" y="2301240"/>
              <a:ext cx="44196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88620" y="3489960"/>
              <a:ext cx="44196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6636" y="3825240"/>
              <a:ext cx="44196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68630" y="3916680"/>
              <a:ext cx="44196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438400" y="2971800"/>
              <a:ext cx="44196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rotWithShape="1">
          <a:blip r:embed="rId4"/>
          <a:srcRect l="2976" t="1242" r="594" b="1242"/>
          <a:stretch/>
        </p:blipFill>
        <p:spPr>
          <a:xfrm>
            <a:off x="0" y="3276599"/>
            <a:ext cx="9144000" cy="3581401"/>
          </a:xfrm>
          <a:prstGeom prst="rect">
            <a:avLst/>
          </a:prstGeom>
        </p:spPr>
      </p:pic>
    </p:spTree>
    <p:extLst>
      <p:ext uri="{BB962C8B-B14F-4D97-AF65-F5344CB8AC3E}">
        <p14:creationId xmlns:p14="http://schemas.microsoft.com/office/powerpoint/2010/main" val="2153328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sz="2000" dirty="0"/>
          </a:p>
        </p:txBody>
      </p:sp>
      <p:pic>
        <p:nvPicPr>
          <p:cNvPr id="4" name="Picture 3"/>
          <p:cNvPicPr>
            <a:picLocks noChangeAspect="1"/>
          </p:cNvPicPr>
          <p:nvPr/>
        </p:nvPicPr>
        <p:blipFill>
          <a:blip r:embed="rId3"/>
          <a:stretch>
            <a:fillRect/>
          </a:stretch>
        </p:blipFill>
        <p:spPr>
          <a:xfrm>
            <a:off x="0" y="1619250"/>
            <a:ext cx="9144000" cy="5238750"/>
          </a:xfrm>
          <a:prstGeom prst="rect">
            <a:avLst/>
          </a:prstGeom>
        </p:spPr>
      </p:pic>
    </p:spTree>
    <p:extLst>
      <p:ext uri="{BB962C8B-B14F-4D97-AF65-F5344CB8AC3E}">
        <p14:creationId xmlns:p14="http://schemas.microsoft.com/office/powerpoint/2010/main" val="563161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sz="2000" dirty="0"/>
          </a:p>
        </p:txBody>
      </p:sp>
      <p:pic>
        <p:nvPicPr>
          <p:cNvPr id="3" name="Picture 2"/>
          <p:cNvPicPr>
            <a:picLocks noChangeAspect="1"/>
          </p:cNvPicPr>
          <p:nvPr/>
        </p:nvPicPr>
        <p:blipFill>
          <a:blip r:embed="rId3"/>
          <a:stretch>
            <a:fillRect/>
          </a:stretch>
        </p:blipFill>
        <p:spPr>
          <a:xfrm>
            <a:off x="0" y="1619250"/>
            <a:ext cx="9144000" cy="5238750"/>
          </a:xfrm>
          <a:prstGeom prst="rect">
            <a:avLst/>
          </a:prstGeom>
        </p:spPr>
      </p:pic>
    </p:spTree>
    <p:extLst>
      <p:ext uri="{BB962C8B-B14F-4D97-AF65-F5344CB8AC3E}">
        <p14:creationId xmlns:p14="http://schemas.microsoft.com/office/powerpoint/2010/main" val="2548019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Important?</a:t>
            </a:r>
            <a:endParaRPr lang="en-US" dirty="0"/>
          </a:p>
        </p:txBody>
      </p:sp>
      <p:pic>
        <p:nvPicPr>
          <p:cNvPr id="7" name="Picture 6"/>
          <p:cNvPicPr>
            <a:picLocks noChangeAspect="1"/>
          </p:cNvPicPr>
          <p:nvPr/>
        </p:nvPicPr>
        <p:blipFill>
          <a:blip r:embed="rId3"/>
          <a:stretch>
            <a:fillRect/>
          </a:stretch>
        </p:blipFill>
        <p:spPr>
          <a:xfrm>
            <a:off x="0" y="1547178"/>
            <a:ext cx="9144000" cy="5310822"/>
          </a:xfrm>
          <a:prstGeom prst="rect">
            <a:avLst/>
          </a:prstGeom>
        </p:spPr>
      </p:pic>
    </p:spTree>
    <p:extLst>
      <p:ext uri="{BB962C8B-B14F-4D97-AF65-F5344CB8AC3E}">
        <p14:creationId xmlns:p14="http://schemas.microsoft.com/office/powerpoint/2010/main" val="2869164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219456" y="1554023"/>
            <a:ext cx="8924544" cy="3557239"/>
          </a:xfrm>
        </p:spPr>
        <p:txBody>
          <a:bodyPr/>
          <a:lstStyle/>
          <a:p>
            <a:endParaRPr lang="en-US" sz="2900" dirty="0" smtClean="0"/>
          </a:p>
          <a:p>
            <a:r>
              <a:rPr lang="en-US" sz="2900" dirty="0" smtClean="0"/>
              <a:t>Understand </a:t>
            </a:r>
            <a:r>
              <a:rPr lang="en-US" sz="2900" dirty="0"/>
              <a:t>Hepatitis C &amp;</a:t>
            </a:r>
            <a:r>
              <a:rPr lang="en-US" sz="2900" dirty="0" smtClean="0"/>
              <a:t> </a:t>
            </a:r>
            <a:r>
              <a:rPr lang="en-US" sz="2900" dirty="0"/>
              <a:t>the Scope of the </a:t>
            </a:r>
            <a:r>
              <a:rPr lang="en-US" sz="2900" dirty="0" smtClean="0"/>
              <a:t>Problem</a:t>
            </a:r>
            <a:endParaRPr lang="en-US" sz="2900" dirty="0"/>
          </a:p>
          <a:p>
            <a:endParaRPr lang="en-US" sz="2900" dirty="0"/>
          </a:p>
          <a:p>
            <a:r>
              <a:rPr lang="en-US" sz="2900" dirty="0" smtClean="0"/>
              <a:t>Review </a:t>
            </a:r>
            <a:r>
              <a:rPr lang="en-US" sz="2900" dirty="0"/>
              <a:t>Program Development &amp;</a:t>
            </a:r>
            <a:r>
              <a:rPr lang="en-US" sz="2900" dirty="0" smtClean="0"/>
              <a:t> Collaboration</a:t>
            </a:r>
            <a:endParaRPr lang="en-US" sz="2900" dirty="0"/>
          </a:p>
          <a:p>
            <a:endParaRPr lang="en-US" sz="2900" dirty="0"/>
          </a:p>
          <a:p>
            <a:r>
              <a:rPr lang="en-US" sz="2900" dirty="0" smtClean="0"/>
              <a:t>Share </a:t>
            </a:r>
            <a:r>
              <a:rPr lang="en-US" sz="2900" dirty="0"/>
              <a:t>Experiences and Best </a:t>
            </a:r>
            <a:r>
              <a:rPr lang="en-US" sz="2900" dirty="0" smtClean="0"/>
              <a:t>Practices</a:t>
            </a:r>
          </a:p>
        </p:txBody>
      </p:sp>
    </p:spTree>
    <p:extLst>
      <p:ext uri="{BB962C8B-B14F-4D97-AF65-F5344CB8AC3E}">
        <p14:creationId xmlns:p14="http://schemas.microsoft.com/office/powerpoint/2010/main" val="370037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Important?</a:t>
            </a:r>
            <a:endParaRPr lang="en-US" dirty="0"/>
          </a:p>
        </p:txBody>
      </p:sp>
      <p:sp>
        <p:nvSpPr>
          <p:cNvPr id="5" name="Content Placeholder 4"/>
          <p:cNvSpPr txBox="1">
            <a:spLocks noGrp="1"/>
          </p:cNvSpPr>
          <p:nvPr>
            <p:ph idx="1"/>
          </p:nvPr>
        </p:nvSpPr>
        <p:spPr>
          <a:xfrm>
            <a:off x="637196" y="1893992"/>
            <a:ext cx="7886700" cy="35784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a:t>
            </a:r>
            <a:r>
              <a:rPr kumimoji="0" lang="en-US" sz="30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National Viral</a:t>
            </a:r>
            <a:r>
              <a:rPr kumimoji="0" lang="en-US" sz="3000" b="0" i="0" u="none" strike="noStrike" kern="1200" cap="none" spc="0" normalizeH="0" noProof="0" dirty="0" smtClean="0">
                <a:ln>
                  <a:noFill/>
                </a:ln>
                <a:effectLst/>
                <a:uLnTx/>
                <a:uFillTx/>
                <a:latin typeface="Arial" panose="020B0604020202020204" pitchFamily="34" charset="0"/>
                <a:cs typeface="Arial" panose="020B0604020202020204" pitchFamily="34" charset="0"/>
              </a:rPr>
              <a:t> Hepatitis Roundtable (NVHR)</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p>
          <a:p>
            <a:pPr marL="457200" indent="-457200">
              <a:buFont typeface="Arial" panose="020B0604020202020204" pitchFamily="34" charset="0"/>
              <a:buChar char="•"/>
              <a:defRPr/>
            </a:pPr>
            <a:endParaRPr lang="en-US" sz="1000" dirty="0" smtClean="0">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600" dirty="0" smtClean="0">
                <a:latin typeface="Arial" panose="020B0604020202020204" pitchFamily="34" charset="0"/>
                <a:cs typeface="Arial" panose="020B0604020202020204" pitchFamily="34" charset="0"/>
              </a:rPr>
              <a:t>There are many </a:t>
            </a:r>
            <a:r>
              <a:rPr lang="en-US" sz="2600" dirty="0" smtClean="0"/>
              <a:t>communities disproportionately impacted by Hepatitis C</a:t>
            </a:r>
          </a:p>
          <a:p>
            <a:pPr marL="457200" lvl="0" indent="-457200">
              <a:defRPr/>
            </a:pPr>
            <a:endParaRPr lang="en-US" sz="1000" dirty="0" smtClean="0"/>
          </a:p>
          <a:p>
            <a:pPr marL="457200" lvl="0" indent="-457200">
              <a:defRPr/>
            </a:pPr>
            <a:r>
              <a:rPr lang="en-US" sz="2600" dirty="0" smtClean="0"/>
              <a:t>Symptoms </a:t>
            </a:r>
            <a:r>
              <a:rPr lang="en-US" sz="2600" dirty="0"/>
              <a:t>of larger systems of stigma and health </a:t>
            </a:r>
            <a:r>
              <a:rPr lang="en-US" sz="2600" dirty="0" smtClean="0"/>
              <a:t>inequity</a:t>
            </a:r>
          </a:p>
          <a:p>
            <a:pPr marL="0" lvl="0" indent="0">
              <a:buNone/>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503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Community Need?</a:t>
            </a:r>
            <a:endParaRPr lang="en-US" dirty="0"/>
          </a:p>
        </p:txBody>
      </p:sp>
      <p:sp>
        <p:nvSpPr>
          <p:cNvPr id="3" name="Content Placeholder 2"/>
          <p:cNvSpPr>
            <a:spLocks noGrp="1"/>
          </p:cNvSpPr>
          <p:nvPr>
            <p:ph idx="1"/>
          </p:nvPr>
        </p:nvSpPr>
        <p:spPr>
          <a:xfrm>
            <a:off x="637196" y="1893992"/>
            <a:ext cx="7886700" cy="4086184"/>
          </a:xfrm>
        </p:spPr>
        <p:txBody>
          <a:bodyPr/>
          <a:lstStyle/>
          <a:p>
            <a:pPr marL="0" indent="0" algn="ctr">
              <a:buNone/>
            </a:pPr>
            <a:endParaRPr lang="en-US" sz="3000" dirty="0" smtClean="0"/>
          </a:p>
          <a:p>
            <a:pPr marL="0" indent="0" algn="ctr">
              <a:buNone/>
            </a:pPr>
            <a:r>
              <a:rPr lang="en-US" sz="3000" dirty="0" smtClean="0"/>
              <a:t>Identified </a:t>
            </a:r>
            <a:r>
              <a:rPr lang="en-US" sz="3000" dirty="0"/>
              <a:t>a need to screen patients for Hepatitis C, </a:t>
            </a:r>
            <a:r>
              <a:rPr lang="en-US" sz="3000" dirty="0" smtClean="0"/>
              <a:t>following CDC guidelines in a normalized </a:t>
            </a:r>
            <a:r>
              <a:rPr lang="en-US" sz="3000" dirty="0"/>
              <a:t>and </a:t>
            </a:r>
            <a:r>
              <a:rPr lang="en-US" sz="3000"/>
              <a:t>destigmatized </a:t>
            </a:r>
            <a:r>
              <a:rPr lang="en-US" sz="3000" smtClean="0"/>
              <a:t>way </a:t>
            </a:r>
            <a:endParaRPr lang="en-US" sz="3000" dirty="0" smtClean="0"/>
          </a:p>
        </p:txBody>
      </p:sp>
    </p:spTree>
    <p:extLst>
      <p:ext uri="{BB962C8B-B14F-4D97-AF65-F5344CB8AC3E}">
        <p14:creationId xmlns:p14="http://schemas.microsoft.com/office/powerpoint/2010/main" val="1224880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FOCUS Approach</a:t>
            </a:r>
            <a:endParaRPr lang="en-US" dirty="0"/>
          </a:p>
        </p:txBody>
      </p:sp>
      <p:sp>
        <p:nvSpPr>
          <p:cNvPr id="5" name="TextBox 4"/>
          <p:cNvSpPr txBox="1"/>
          <p:nvPr/>
        </p:nvSpPr>
        <p:spPr>
          <a:xfrm>
            <a:off x="4260009" y="1453311"/>
            <a:ext cx="4615715" cy="4278094"/>
          </a:xfrm>
          <a:prstGeom prst="rect">
            <a:avLst/>
          </a:prstGeom>
          <a:noFill/>
        </p:spPr>
        <p:txBody>
          <a:bodyPr wrap="square" rtlCol="0">
            <a:spAutoFit/>
          </a:bodyPr>
          <a:lstStyle/>
          <a:p>
            <a:pPr algn="ctr">
              <a:spcBef>
                <a:spcPct val="0"/>
              </a:spcBef>
              <a:spcAft>
                <a:spcPct val="0"/>
              </a:spcAft>
            </a:pPr>
            <a:r>
              <a:rPr lang="en-US" altLang="en-US" sz="3400" dirty="0" smtClean="0"/>
              <a:t>Program </a:t>
            </a:r>
            <a:r>
              <a:rPr lang="en-US" altLang="en-US" sz="3400" dirty="0"/>
              <a:t>by Gilead </a:t>
            </a:r>
            <a:r>
              <a:rPr lang="en-US" altLang="en-US" sz="3400" dirty="0" smtClean="0"/>
              <a:t>Sciences to work </a:t>
            </a:r>
            <a:r>
              <a:rPr lang="en-US" altLang="en-US" sz="3400" i="1" dirty="0" smtClean="0"/>
              <a:t>with </a:t>
            </a:r>
            <a:r>
              <a:rPr lang="en-US" altLang="en-US" sz="3400" i="1" dirty="0"/>
              <a:t>partners </a:t>
            </a:r>
            <a:r>
              <a:rPr lang="en-US" altLang="en-US" sz="3400" dirty="0"/>
              <a:t>to develop and share </a:t>
            </a:r>
            <a:r>
              <a:rPr lang="en-US" altLang="en-US" sz="3400" i="1" dirty="0"/>
              <a:t>replicable</a:t>
            </a:r>
            <a:r>
              <a:rPr lang="en-US" altLang="en-US" sz="3400" dirty="0"/>
              <a:t> model programs that embody </a:t>
            </a:r>
            <a:r>
              <a:rPr lang="en-US" altLang="en-US" sz="3400" i="1" dirty="0"/>
              <a:t>best practices </a:t>
            </a:r>
            <a:r>
              <a:rPr lang="en-US" altLang="en-US" sz="3400" dirty="0"/>
              <a:t>in HIV and HCV screening and linkage to </a:t>
            </a:r>
            <a:r>
              <a:rPr lang="en-US" altLang="en-US" sz="3400" dirty="0" smtClean="0"/>
              <a:t>care</a:t>
            </a:r>
            <a:endParaRPr lang="en-US" altLang="en-US" sz="3400" dirty="0"/>
          </a:p>
        </p:txBody>
      </p:sp>
      <p:grpSp>
        <p:nvGrpSpPr>
          <p:cNvPr id="6" name="Group 15"/>
          <p:cNvGrpSpPr>
            <a:grpSpLocks/>
          </p:cNvGrpSpPr>
          <p:nvPr/>
        </p:nvGrpSpPr>
        <p:grpSpPr bwMode="auto">
          <a:xfrm>
            <a:off x="679501" y="1647960"/>
            <a:ext cx="3580508" cy="3800475"/>
            <a:chOff x="299811" y="2177422"/>
            <a:chExt cx="3934691" cy="3800020"/>
          </a:xfrm>
        </p:grpSpPr>
        <p:sp>
          <p:nvSpPr>
            <p:cNvPr id="7" name="TextBox 2"/>
            <p:cNvSpPr txBox="1">
              <a:spLocks noChangeArrowheads="1"/>
            </p:cNvSpPr>
            <p:nvPr/>
          </p:nvSpPr>
          <p:spPr bwMode="auto">
            <a:xfrm>
              <a:off x="299811" y="2177422"/>
              <a:ext cx="3934691" cy="380002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0" scaled="1"/>
              <a:tileRect/>
            </a:gradFill>
            <a:ln>
              <a:noFill/>
            </a:ln>
          </p:spPr>
          <p:txBody>
            <a:bodyPr>
              <a:spAutoFit/>
            </a:bodyPr>
            <a:lstStyle>
              <a:lvl1pPr>
                <a:tabLst>
                  <a:tab pos="228600" algn="ctr"/>
                  <a:tab pos="400050" algn="l"/>
                </a:tabLst>
                <a:defRPr sz="2800">
                  <a:solidFill>
                    <a:srgbClr val="404A4A"/>
                  </a:solidFill>
                  <a:latin typeface="Arial" pitchFamily="34" charset="0"/>
                  <a:ea typeface="MS PGothic" pitchFamily="34" charset="-128"/>
                  <a:cs typeface="Arial" pitchFamily="34" charset="0"/>
                </a:defRPr>
              </a:lvl1pPr>
              <a:lvl2pPr marL="742950" indent="-285750">
                <a:tabLst>
                  <a:tab pos="228600" algn="ctr"/>
                  <a:tab pos="400050" algn="l"/>
                </a:tabLst>
                <a:defRPr sz="2400">
                  <a:solidFill>
                    <a:srgbClr val="404A4A"/>
                  </a:solidFill>
                  <a:latin typeface="Arial" pitchFamily="34" charset="0"/>
                  <a:ea typeface="MS PGothic" pitchFamily="34" charset="-128"/>
                  <a:cs typeface="Arial" pitchFamily="34" charset="0"/>
                </a:defRPr>
              </a:lvl2pPr>
              <a:lvl3pPr>
                <a:tabLst>
                  <a:tab pos="228600" algn="ctr"/>
                  <a:tab pos="400050" algn="l"/>
                </a:tabLst>
                <a:defRPr sz="2000">
                  <a:solidFill>
                    <a:srgbClr val="404A4A"/>
                  </a:solidFill>
                  <a:latin typeface="Arial" pitchFamily="34" charset="0"/>
                  <a:ea typeface="MS PGothic" pitchFamily="34" charset="-128"/>
                  <a:cs typeface="Arial" pitchFamily="34" charset="0"/>
                </a:defRPr>
              </a:lvl3pPr>
              <a:lvl4pPr>
                <a:tabLst>
                  <a:tab pos="228600" algn="ctr"/>
                  <a:tab pos="400050" algn="l"/>
                </a:tabLst>
                <a:defRPr>
                  <a:solidFill>
                    <a:srgbClr val="404A4A"/>
                  </a:solidFill>
                  <a:latin typeface="Arial" pitchFamily="34" charset="0"/>
                  <a:ea typeface="MS PGothic" pitchFamily="34" charset="-128"/>
                  <a:cs typeface="Arial" pitchFamily="34" charset="0"/>
                </a:defRPr>
              </a:lvl4pPr>
              <a:lvl5pPr>
                <a:tabLst>
                  <a:tab pos="228600" algn="ctr"/>
                  <a:tab pos="400050" algn="l"/>
                </a:tabLst>
                <a:defRPr>
                  <a:solidFill>
                    <a:srgbClr val="404A4A"/>
                  </a:solidFill>
                  <a:latin typeface="Arial" pitchFamily="34" charset="0"/>
                  <a:ea typeface="MS PGothic" pitchFamily="34" charset="-128"/>
                  <a:cs typeface="Arial" pitchFamily="34" charset="0"/>
                </a:defRPr>
              </a:lvl5pPr>
              <a:lvl6pPr eaLnBrk="0" fontAlgn="base" hangingPunct="0">
                <a:spcAft>
                  <a:spcPts val="800"/>
                </a:spcAft>
                <a:tabLst>
                  <a:tab pos="228600" algn="ctr"/>
                  <a:tab pos="400050" algn="l"/>
                </a:tabLst>
                <a:defRPr>
                  <a:solidFill>
                    <a:srgbClr val="404A4A"/>
                  </a:solidFill>
                  <a:latin typeface="Arial" pitchFamily="34" charset="0"/>
                  <a:ea typeface="MS PGothic" pitchFamily="34" charset="-128"/>
                  <a:cs typeface="Arial" pitchFamily="34" charset="0"/>
                </a:defRPr>
              </a:lvl6pPr>
              <a:lvl7pPr eaLnBrk="0" fontAlgn="base" hangingPunct="0">
                <a:spcAft>
                  <a:spcPts val="800"/>
                </a:spcAft>
                <a:tabLst>
                  <a:tab pos="228600" algn="ctr"/>
                  <a:tab pos="400050" algn="l"/>
                </a:tabLst>
                <a:defRPr>
                  <a:solidFill>
                    <a:srgbClr val="404A4A"/>
                  </a:solidFill>
                  <a:latin typeface="Arial" pitchFamily="34" charset="0"/>
                  <a:ea typeface="MS PGothic" pitchFamily="34" charset="-128"/>
                  <a:cs typeface="Arial" pitchFamily="34" charset="0"/>
                </a:defRPr>
              </a:lvl7pPr>
              <a:lvl8pPr eaLnBrk="0" fontAlgn="base" hangingPunct="0">
                <a:spcAft>
                  <a:spcPts val="800"/>
                </a:spcAft>
                <a:tabLst>
                  <a:tab pos="228600" algn="ctr"/>
                  <a:tab pos="400050" algn="l"/>
                </a:tabLst>
                <a:defRPr>
                  <a:solidFill>
                    <a:srgbClr val="404A4A"/>
                  </a:solidFill>
                  <a:latin typeface="Arial" pitchFamily="34" charset="0"/>
                  <a:ea typeface="MS PGothic" pitchFamily="34" charset="-128"/>
                  <a:cs typeface="Arial" pitchFamily="34" charset="0"/>
                </a:defRPr>
              </a:lvl8pPr>
              <a:lvl9pPr eaLnBrk="0" fontAlgn="base" hangingPunct="0">
                <a:spcAft>
                  <a:spcPts val="800"/>
                </a:spcAft>
                <a:tabLst>
                  <a:tab pos="228600" algn="ctr"/>
                  <a:tab pos="400050" algn="l"/>
                </a:tabLst>
                <a:defRPr>
                  <a:solidFill>
                    <a:srgbClr val="404A4A"/>
                  </a:solidFill>
                  <a:latin typeface="Arial" pitchFamily="34" charset="0"/>
                  <a:ea typeface="MS PGothic" pitchFamily="34" charset="-128"/>
                  <a:cs typeface="Arial" pitchFamily="34" charset="0"/>
                </a:defRPr>
              </a:lvl9pPr>
            </a:lstStyle>
            <a:p>
              <a:pPr eaLnBrk="1" hangingPunct="1">
                <a:spcBef>
                  <a:spcPts val="600"/>
                </a:spcBef>
                <a:defRPr/>
              </a:pPr>
              <a:r>
                <a:rPr lang="en-US" sz="3600" b="1" i="1" dirty="0">
                  <a:solidFill>
                    <a:srgbClr val="2A3C3C"/>
                  </a:solidFill>
                </a:rPr>
                <a:t>On </a:t>
              </a:r>
              <a:r>
                <a:rPr lang="en-US" sz="3600" b="1" dirty="0">
                  <a:solidFill>
                    <a:srgbClr val="2A3C3C"/>
                  </a:solidFill>
                </a:rPr>
                <a:t>the ...</a:t>
              </a:r>
            </a:p>
            <a:p>
              <a:pPr eaLnBrk="1" hangingPunct="1">
                <a:spcBef>
                  <a:spcPts val="600"/>
                </a:spcBef>
                <a:defRPr/>
              </a:pPr>
              <a:r>
                <a:rPr lang="en-US" sz="3600" b="1" dirty="0">
                  <a:solidFill>
                    <a:srgbClr val="2A3C3C"/>
                  </a:solidFill>
                </a:rPr>
                <a:t>	</a:t>
              </a:r>
              <a:r>
                <a:rPr lang="en-US" sz="3600" b="1" dirty="0">
                  <a:solidFill>
                    <a:srgbClr val="721024"/>
                  </a:solidFill>
                </a:rPr>
                <a:t>F</a:t>
              </a:r>
              <a:endParaRPr lang="en-US" sz="3600" i="1" dirty="0">
                <a:solidFill>
                  <a:srgbClr val="721024"/>
                </a:solidFill>
              </a:endParaRPr>
            </a:p>
            <a:p>
              <a:pPr eaLnBrk="1" hangingPunct="1">
                <a:spcBef>
                  <a:spcPts val="600"/>
                </a:spcBef>
                <a:defRPr/>
              </a:pPr>
              <a:r>
                <a:rPr lang="en-US" sz="3600" b="1" dirty="0">
                  <a:solidFill>
                    <a:srgbClr val="2A3C3C"/>
                  </a:solidFill>
                </a:rPr>
                <a:t>	</a:t>
              </a:r>
              <a:r>
                <a:rPr lang="en-US" sz="3600" b="1" dirty="0">
                  <a:solidFill>
                    <a:srgbClr val="721024"/>
                  </a:solidFill>
                </a:rPr>
                <a:t>O</a:t>
              </a:r>
              <a:endParaRPr lang="en-US" sz="3600" i="1" dirty="0">
                <a:solidFill>
                  <a:srgbClr val="721024"/>
                </a:solidFill>
              </a:endParaRPr>
            </a:p>
            <a:p>
              <a:pPr eaLnBrk="1" hangingPunct="1">
                <a:spcBef>
                  <a:spcPts val="600"/>
                </a:spcBef>
                <a:defRPr/>
              </a:pPr>
              <a:r>
                <a:rPr lang="en-US" sz="3600" b="1" dirty="0">
                  <a:solidFill>
                    <a:srgbClr val="2A3C3C"/>
                  </a:solidFill>
                </a:rPr>
                <a:t>	</a:t>
              </a:r>
              <a:r>
                <a:rPr lang="en-US" sz="3600" b="1" dirty="0">
                  <a:solidFill>
                    <a:srgbClr val="721024"/>
                  </a:solidFill>
                </a:rPr>
                <a:t>C</a:t>
              </a:r>
              <a:endParaRPr lang="en-US" sz="3600" i="1" dirty="0">
                <a:solidFill>
                  <a:srgbClr val="721024"/>
                </a:solidFill>
              </a:endParaRPr>
            </a:p>
            <a:p>
              <a:pPr eaLnBrk="1" hangingPunct="1">
                <a:spcBef>
                  <a:spcPts val="600"/>
                </a:spcBef>
                <a:defRPr/>
              </a:pPr>
              <a:r>
                <a:rPr lang="en-US" sz="3600" b="1" dirty="0">
                  <a:solidFill>
                    <a:srgbClr val="2A3C3C"/>
                  </a:solidFill>
                </a:rPr>
                <a:t>	</a:t>
              </a:r>
              <a:r>
                <a:rPr lang="en-US" sz="3600" b="1" dirty="0">
                  <a:solidFill>
                    <a:srgbClr val="721024"/>
                  </a:solidFill>
                </a:rPr>
                <a:t>U</a:t>
              </a:r>
              <a:endParaRPr lang="en-US" sz="3600" i="1" dirty="0">
                <a:solidFill>
                  <a:srgbClr val="721024"/>
                </a:solidFill>
              </a:endParaRPr>
            </a:p>
            <a:p>
              <a:pPr eaLnBrk="1" hangingPunct="1">
                <a:spcBef>
                  <a:spcPts val="600"/>
                </a:spcBef>
                <a:defRPr/>
              </a:pPr>
              <a:r>
                <a:rPr lang="en-US" sz="3600" b="1" dirty="0">
                  <a:solidFill>
                    <a:srgbClr val="2A3C3C"/>
                  </a:solidFill>
                </a:rPr>
                <a:t>	</a:t>
              </a:r>
              <a:r>
                <a:rPr lang="en-US" sz="3600" b="1" dirty="0">
                  <a:solidFill>
                    <a:srgbClr val="721024"/>
                  </a:solidFill>
                </a:rPr>
                <a:t>S</a:t>
              </a:r>
              <a:endParaRPr lang="en-US" sz="3600" i="1" dirty="0">
                <a:solidFill>
                  <a:srgbClr val="721024"/>
                </a:solidFill>
              </a:endParaRPr>
            </a:p>
          </p:txBody>
        </p:sp>
        <p:sp>
          <p:nvSpPr>
            <p:cNvPr id="8" name="TextBox 10"/>
            <p:cNvSpPr txBox="1">
              <a:spLocks noChangeArrowheads="1"/>
            </p:cNvSpPr>
            <p:nvPr/>
          </p:nvSpPr>
          <p:spPr bwMode="auto">
            <a:xfrm>
              <a:off x="632073" y="2848398"/>
              <a:ext cx="1635084" cy="5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800"/>
                </a:spcAft>
                <a:buFont typeface="Arial" panose="020B0604020202020204" pitchFamily="34" charset="0"/>
                <a:defRPr sz="2800">
                  <a:solidFill>
                    <a:srgbClr val="404A4A"/>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500"/>
                </a:spcBef>
                <a:spcAft>
                  <a:spcPts val="800"/>
                </a:spcAft>
                <a:buFont typeface="Arial" panose="020B0604020202020204" pitchFamily="34" charset="0"/>
                <a:buChar char="•"/>
                <a:defRPr sz="2400">
                  <a:solidFill>
                    <a:srgbClr val="404A4A"/>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500"/>
                </a:spcBef>
                <a:spcAft>
                  <a:spcPts val="800"/>
                </a:spcAft>
                <a:buFont typeface="Arial" panose="020B0604020202020204" pitchFamily="34" charset="0"/>
                <a:buChar char="•"/>
                <a:defRPr sz="2000">
                  <a:solidFill>
                    <a:srgbClr val="404A4A"/>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spcAft>
                  <a:spcPct val="0"/>
                </a:spcAft>
                <a:buFontTx/>
                <a:buNone/>
              </a:pPr>
              <a:r>
                <a:rPr lang="en-US" altLang="en-US" sz="3000" i="1" dirty="0">
                  <a:solidFill>
                    <a:srgbClr val="2A3C3C"/>
                  </a:solidFill>
                </a:rPr>
                <a:t>rontlines</a:t>
              </a:r>
            </a:p>
          </p:txBody>
        </p:sp>
        <p:sp>
          <p:nvSpPr>
            <p:cNvPr id="9" name="TextBox 11"/>
            <p:cNvSpPr txBox="1">
              <a:spLocks noChangeArrowheads="1"/>
            </p:cNvSpPr>
            <p:nvPr/>
          </p:nvSpPr>
          <p:spPr bwMode="auto">
            <a:xfrm>
              <a:off x="717784" y="3441235"/>
              <a:ext cx="292014" cy="5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800"/>
                </a:spcAft>
                <a:buFont typeface="Arial" panose="020B0604020202020204" pitchFamily="34" charset="0"/>
                <a:defRPr sz="2800">
                  <a:solidFill>
                    <a:srgbClr val="404A4A"/>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500"/>
                </a:spcBef>
                <a:spcAft>
                  <a:spcPts val="800"/>
                </a:spcAft>
                <a:buFont typeface="Arial" panose="020B0604020202020204" pitchFamily="34" charset="0"/>
                <a:buChar char="•"/>
                <a:defRPr sz="2400">
                  <a:solidFill>
                    <a:srgbClr val="404A4A"/>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500"/>
                </a:spcBef>
                <a:spcAft>
                  <a:spcPts val="800"/>
                </a:spcAft>
                <a:buFont typeface="Arial" panose="020B0604020202020204" pitchFamily="34" charset="0"/>
                <a:buChar char="•"/>
                <a:defRPr sz="2000">
                  <a:solidFill>
                    <a:srgbClr val="404A4A"/>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spcAft>
                  <a:spcPct val="0"/>
                </a:spcAft>
                <a:buFontTx/>
                <a:buNone/>
              </a:pPr>
              <a:r>
                <a:rPr lang="en-US" altLang="en-US" sz="3000" i="1" dirty="0">
                  <a:solidFill>
                    <a:srgbClr val="2A3C3C"/>
                  </a:solidFill>
                </a:rPr>
                <a:t>f</a:t>
              </a:r>
            </a:p>
          </p:txBody>
        </p:sp>
        <p:sp>
          <p:nvSpPr>
            <p:cNvPr id="10" name="TextBox 12"/>
            <p:cNvSpPr txBox="1">
              <a:spLocks noChangeArrowheads="1"/>
            </p:cNvSpPr>
            <p:nvPr/>
          </p:nvSpPr>
          <p:spPr bwMode="auto">
            <a:xfrm>
              <a:off x="686440" y="4074026"/>
              <a:ext cx="3194519" cy="5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800"/>
                </a:spcAft>
                <a:buFont typeface="Arial" panose="020B0604020202020204" pitchFamily="34" charset="0"/>
                <a:defRPr sz="2800">
                  <a:solidFill>
                    <a:srgbClr val="404A4A"/>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500"/>
                </a:spcBef>
                <a:spcAft>
                  <a:spcPts val="800"/>
                </a:spcAft>
                <a:buFont typeface="Arial" panose="020B0604020202020204" pitchFamily="34" charset="0"/>
                <a:buChar char="•"/>
                <a:defRPr sz="2400">
                  <a:solidFill>
                    <a:srgbClr val="404A4A"/>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500"/>
                </a:spcBef>
                <a:spcAft>
                  <a:spcPts val="800"/>
                </a:spcAft>
                <a:buFont typeface="Arial" panose="020B0604020202020204" pitchFamily="34" charset="0"/>
                <a:buChar char="•"/>
                <a:defRPr sz="2000">
                  <a:solidFill>
                    <a:srgbClr val="404A4A"/>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spcAft>
                  <a:spcPct val="0"/>
                </a:spcAft>
                <a:buFontTx/>
                <a:buNone/>
              </a:pPr>
              <a:r>
                <a:rPr lang="en-US" altLang="en-US" sz="3000" i="1" dirty="0">
                  <a:solidFill>
                    <a:srgbClr val="2A3C3C"/>
                  </a:solidFill>
                </a:rPr>
                <a:t>ommunities in the</a:t>
              </a:r>
            </a:p>
          </p:txBody>
        </p:sp>
        <p:sp>
          <p:nvSpPr>
            <p:cNvPr id="11" name="TextBox 13"/>
            <p:cNvSpPr txBox="1">
              <a:spLocks noChangeArrowheads="1"/>
            </p:cNvSpPr>
            <p:nvPr/>
          </p:nvSpPr>
          <p:spPr bwMode="auto">
            <a:xfrm>
              <a:off x="693401" y="4706817"/>
              <a:ext cx="1016438" cy="5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800"/>
                </a:spcAft>
                <a:buFont typeface="Arial" panose="020B0604020202020204" pitchFamily="34" charset="0"/>
                <a:defRPr sz="2800">
                  <a:solidFill>
                    <a:srgbClr val="404A4A"/>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500"/>
                </a:spcBef>
                <a:spcAft>
                  <a:spcPts val="800"/>
                </a:spcAft>
                <a:buFont typeface="Arial" panose="020B0604020202020204" pitchFamily="34" charset="0"/>
                <a:buChar char="•"/>
                <a:defRPr sz="2400">
                  <a:solidFill>
                    <a:srgbClr val="404A4A"/>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500"/>
                </a:spcBef>
                <a:spcAft>
                  <a:spcPts val="800"/>
                </a:spcAft>
                <a:buFont typeface="Arial" panose="020B0604020202020204" pitchFamily="34" charset="0"/>
                <a:buChar char="•"/>
                <a:defRPr sz="2000">
                  <a:solidFill>
                    <a:srgbClr val="404A4A"/>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spcAft>
                  <a:spcPct val="0"/>
                </a:spcAft>
                <a:buFontTx/>
                <a:buNone/>
              </a:pPr>
              <a:r>
                <a:rPr lang="en-US" altLang="en-US" sz="3000" i="1" dirty="0">
                  <a:solidFill>
                    <a:srgbClr val="2A3C3C"/>
                  </a:solidFill>
                </a:rPr>
                <a:t>nited</a:t>
              </a:r>
            </a:p>
          </p:txBody>
        </p:sp>
        <p:sp>
          <p:nvSpPr>
            <p:cNvPr id="12" name="TextBox 14"/>
            <p:cNvSpPr txBox="1">
              <a:spLocks noChangeArrowheads="1"/>
            </p:cNvSpPr>
            <p:nvPr/>
          </p:nvSpPr>
          <p:spPr bwMode="auto">
            <a:xfrm>
              <a:off x="687121" y="5339608"/>
              <a:ext cx="1018040" cy="5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800"/>
                </a:spcAft>
                <a:buFont typeface="Arial" panose="020B0604020202020204" pitchFamily="34" charset="0"/>
                <a:defRPr sz="2800">
                  <a:solidFill>
                    <a:srgbClr val="404A4A"/>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90000"/>
                </a:lnSpc>
                <a:spcBef>
                  <a:spcPts val="500"/>
                </a:spcBef>
                <a:spcAft>
                  <a:spcPts val="800"/>
                </a:spcAft>
                <a:buFont typeface="Arial" panose="020B0604020202020204" pitchFamily="34" charset="0"/>
                <a:buChar char="•"/>
                <a:defRPr sz="2400">
                  <a:solidFill>
                    <a:srgbClr val="404A4A"/>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90000"/>
                </a:lnSpc>
                <a:spcBef>
                  <a:spcPts val="500"/>
                </a:spcBef>
                <a:spcAft>
                  <a:spcPts val="800"/>
                </a:spcAft>
                <a:buFont typeface="Arial" panose="020B0604020202020204" pitchFamily="34" charset="0"/>
                <a:buChar char="•"/>
                <a:defRPr sz="2000">
                  <a:solidFill>
                    <a:srgbClr val="404A4A"/>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90000"/>
                </a:lnSpc>
                <a:spcBef>
                  <a:spcPts val="500"/>
                </a:spcBef>
                <a:spcAft>
                  <a:spcPts val="800"/>
                </a:spcAft>
                <a:buFont typeface="Arial" panose="020B0604020202020204" pitchFamily="34" charset="0"/>
                <a:buChar char="•"/>
                <a:defRPr>
                  <a:solidFill>
                    <a:srgbClr val="404A4A"/>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100000"/>
                </a:lnSpc>
                <a:spcBef>
                  <a:spcPct val="0"/>
                </a:spcBef>
                <a:spcAft>
                  <a:spcPct val="0"/>
                </a:spcAft>
                <a:buFontTx/>
                <a:buNone/>
              </a:pPr>
              <a:r>
                <a:rPr lang="en-US" altLang="en-US" sz="3000" i="1" dirty="0">
                  <a:solidFill>
                    <a:srgbClr val="2A3C3C"/>
                  </a:solidFill>
                </a:rPr>
                <a:t>tates</a:t>
              </a:r>
            </a:p>
          </p:txBody>
        </p:sp>
      </p:grpSp>
    </p:spTree>
    <p:extLst>
      <p:ext uri="{BB962C8B-B14F-4D97-AF65-F5344CB8AC3E}">
        <p14:creationId xmlns:p14="http://schemas.microsoft.com/office/powerpoint/2010/main" val="56227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smtClean="0"/>
              <a:t>The FOCUS Approach</a:t>
            </a:r>
            <a:endParaRPr lang="en-US" dirty="0"/>
          </a:p>
        </p:txBody>
      </p:sp>
      <p:pic>
        <p:nvPicPr>
          <p:cNvPr id="5" name="Content Placeholder 4"/>
          <p:cNvPicPr>
            <a:picLocks noGrp="1" noChangeAspect="1"/>
          </p:cNvPicPr>
          <p:nvPr>
            <p:ph idx="1"/>
          </p:nvPr>
        </p:nvPicPr>
        <p:blipFill>
          <a:blip r:embed="rId3"/>
          <a:stretch>
            <a:fillRect/>
          </a:stretch>
        </p:blipFill>
        <p:spPr>
          <a:xfrm>
            <a:off x="35675" y="1647960"/>
            <a:ext cx="9089745" cy="4213578"/>
          </a:xfrm>
          <a:prstGeom prst="rect">
            <a:avLst/>
          </a:prstGeom>
        </p:spPr>
      </p:pic>
    </p:spTree>
    <p:extLst>
      <p:ext uri="{BB962C8B-B14F-4D97-AF65-F5344CB8AC3E}">
        <p14:creationId xmlns:p14="http://schemas.microsoft.com/office/powerpoint/2010/main" val="573246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322397"/>
            <a:ext cx="8485632" cy="1325563"/>
          </a:xfrm>
        </p:spPr>
        <p:txBody>
          <a:bodyPr>
            <a:normAutofit/>
          </a:bodyPr>
          <a:lstStyle/>
          <a:p>
            <a:pPr algn="ctr"/>
            <a:r>
              <a:rPr lang="en-US" dirty="0" smtClean="0"/>
              <a:t>The FOCUS Approach</a:t>
            </a:r>
            <a:endParaRPr lang="en-US" dirty="0"/>
          </a:p>
        </p:txBody>
      </p:sp>
      <p:sp>
        <p:nvSpPr>
          <p:cNvPr id="3" name="Content Placeholder 2"/>
          <p:cNvSpPr>
            <a:spLocks noGrp="1"/>
          </p:cNvSpPr>
          <p:nvPr>
            <p:ph idx="1"/>
          </p:nvPr>
        </p:nvSpPr>
        <p:spPr>
          <a:xfrm>
            <a:off x="637196" y="1893992"/>
            <a:ext cx="7886700" cy="3738712"/>
          </a:xfrm>
        </p:spPr>
        <p:txBody>
          <a:bodyPr/>
          <a:lstStyle/>
          <a:p>
            <a:pPr marL="0" indent="0" algn="ctr">
              <a:buNone/>
              <a:defRPr/>
            </a:pPr>
            <a:r>
              <a:rPr lang="en-US" sz="2600" dirty="0" smtClean="0">
                <a:latin typeface="Arial" charset="0"/>
                <a:cs typeface="Arial" charset="0"/>
              </a:rPr>
              <a:t>Start-Up Activities @ Gaston Family Health Services</a:t>
            </a:r>
          </a:p>
          <a:p>
            <a:pPr>
              <a:defRPr/>
            </a:pPr>
            <a:endParaRPr lang="en-US" dirty="0" smtClean="0">
              <a:latin typeface="Arial" charset="0"/>
              <a:cs typeface="Arial" charset="0"/>
            </a:endParaRPr>
          </a:p>
          <a:p>
            <a:pPr>
              <a:defRPr/>
            </a:pPr>
            <a:r>
              <a:rPr lang="en-US" sz="2400" dirty="0" smtClean="0">
                <a:latin typeface="Arial" charset="0"/>
                <a:cs typeface="Arial" charset="0"/>
              </a:rPr>
              <a:t>Assigning </a:t>
            </a:r>
            <a:r>
              <a:rPr lang="en-US" sz="2400" dirty="0">
                <a:latin typeface="Arial" charset="0"/>
                <a:cs typeface="Arial" charset="0"/>
              </a:rPr>
              <a:t>Staffing and </a:t>
            </a:r>
            <a:r>
              <a:rPr lang="en-US" sz="2400" dirty="0" smtClean="0">
                <a:latin typeface="Arial" charset="0"/>
                <a:cs typeface="Arial" charset="0"/>
              </a:rPr>
              <a:t>Resources</a:t>
            </a:r>
            <a:endParaRPr lang="en-US" sz="2400" dirty="0">
              <a:latin typeface="Arial" charset="0"/>
              <a:cs typeface="Arial" charset="0"/>
            </a:endParaRPr>
          </a:p>
          <a:p>
            <a:pPr>
              <a:defRPr/>
            </a:pPr>
            <a:r>
              <a:rPr lang="en-US" sz="2400" dirty="0" smtClean="0">
                <a:latin typeface="Arial" charset="0"/>
                <a:cs typeface="Arial" charset="0"/>
              </a:rPr>
              <a:t>Orientation/Training </a:t>
            </a:r>
            <a:r>
              <a:rPr lang="en-US" sz="2400" dirty="0">
                <a:latin typeface="Arial" charset="0"/>
                <a:cs typeface="Arial" charset="0"/>
              </a:rPr>
              <a:t>for </a:t>
            </a:r>
            <a:r>
              <a:rPr lang="en-US" sz="2400" dirty="0" smtClean="0">
                <a:latin typeface="Arial" charset="0"/>
                <a:cs typeface="Arial" charset="0"/>
              </a:rPr>
              <a:t>Providers </a:t>
            </a:r>
            <a:r>
              <a:rPr lang="en-US" sz="2400" dirty="0">
                <a:latin typeface="Arial" charset="0"/>
                <a:cs typeface="Arial" charset="0"/>
              </a:rPr>
              <a:t>and </a:t>
            </a:r>
            <a:r>
              <a:rPr lang="en-US" sz="2400" dirty="0" smtClean="0">
                <a:latin typeface="Arial" charset="0"/>
                <a:cs typeface="Arial" charset="0"/>
              </a:rPr>
              <a:t>Clinical </a:t>
            </a:r>
            <a:r>
              <a:rPr lang="en-US" sz="2400" dirty="0">
                <a:latin typeface="Arial" charset="0"/>
                <a:cs typeface="Arial" charset="0"/>
              </a:rPr>
              <a:t>S</a:t>
            </a:r>
            <a:r>
              <a:rPr lang="en-US" sz="2400" dirty="0" smtClean="0">
                <a:latin typeface="Arial" charset="0"/>
                <a:cs typeface="Arial" charset="0"/>
              </a:rPr>
              <a:t>taff</a:t>
            </a:r>
            <a:endParaRPr lang="en-US" sz="2400" dirty="0">
              <a:latin typeface="Arial" charset="0"/>
              <a:cs typeface="Arial" charset="0"/>
            </a:endParaRPr>
          </a:p>
          <a:p>
            <a:pPr>
              <a:defRPr/>
            </a:pPr>
            <a:r>
              <a:rPr lang="en-US" sz="2400" dirty="0" smtClean="0">
                <a:latin typeface="Arial" charset="0"/>
                <a:cs typeface="Arial" charset="0"/>
              </a:rPr>
              <a:t>Updating Protocols </a:t>
            </a:r>
            <a:r>
              <a:rPr lang="en-US" sz="2400" dirty="0">
                <a:latin typeface="Arial" charset="0"/>
                <a:cs typeface="Arial" charset="0"/>
              </a:rPr>
              <a:t>and </a:t>
            </a:r>
            <a:r>
              <a:rPr lang="en-US" sz="2400" dirty="0" smtClean="0">
                <a:latin typeface="Arial" charset="0"/>
                <a:cs typeface="Arial" charset="0"/>
              </a:rPr>
              <a:t>Processes </a:t>
            </a:r>
            <a:endParaRPr lang="en-US" sz="2400" dirty="0">
              <a:latin typeface="Arial" charset="0"/>
              <a:cs typeface="Arial" charset="0"/>
            </a:endParaRPr>
          </a:p>
          <a:p>
            <a:pPr>
              <a:defRPr/>
            </a:pPr>
            <a:r>
              <a:rPr lang="en-US" sz="2400" dirty="0" smtClean="0">
                <a:latin typeface="Arial" charset="0"/>
                <a:cs typeface="Arial" charset="0"/>
              </a:rPr>
              <a:t>Modifications to the Electronic Medical Record (EMR)</a:t>
            </a:r>
            <a:endParaRPr lang="en-US" sz="2400" dirty="0">
              <a:latin typeface="Arial" charset="0"/>
              <a:cs typeface="Arial" charset="0"/>
            </a:endParaRPr>
          </a:p>
          <a:p>
            <a:pPr>
              <a:defRPr/>
            </a:pPr>
            <a:r>
              <a:rPr lang="en-US" sz="2400" dirty="0" smtClean="0">
                <a:latin typeface="Arial" charset="0"/>
                <a:cs typeface="Arial" charset="0"/>
              </a:rPr>
              <a:t>Program Launch</a:t>
            </a:r>
            <a:endParaRPr lang="en-US" sz="2400" dirty="0">
              <a:latin typeface="Arial" charset="0"/>
              <a:cs typeface="Arial" charset="0"/>
            </a:endParaRPr>
          </a:p>
        </p:txBody>
      </p:sp>
    </p:spTree>
    <p:extLst>
      <p:ext uri="{BB962C8B-B14F-4D97-AF65-F5344CB8AC3E}">
        <p14:creationId xmlns:p14="http://schemas.microsoft.com/office/powerpoint/2010/main" val="322793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FOCUS Approach</a:t>
            </a:r>
            <a:endParaRPr lang="en-US" dirty="0"/>
          </a:p>
        </p:txBody>
      </p:sp>
      <p:sp>
        <p:nvSpPr>
          <p:cNvPr id="5" name="TextBox 4"/>
          <p:cNvSpPr txBox="1"/>
          <p:nvPr/>
        </p:nvSpPr>
        <p:spPr>
          <a:xfrm>
            <a:off x="637198" y="1647960"/>
            <a:ext cx="8012723"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How is HCV Screening Conducted?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HCV </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Antibody (Ab) Screening</a:t>
            </a:r>
          </a:p>
          <a:p>
            <a:pPr marL="1371600" marR="0" lvl="2"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HCV Ab+ or HCV Ab-</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Qualitative </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tests to detect presence or absence of virus </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(HCV RNA polymerase chain reaction [PCR</a:t>
            </a:r>
            <a:r>
              <a:rPr kumimoji="0" lang="en-US"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Quantitative </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tests to detect amount (titer) of virus </a:t>
            </a:r>
            <a:r>
              <a:rPr kumimoji="0" lang="en-US"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(HCV RNA </a:t>
            </a:r>
            <a:r>
              <a:rPr kumimoji="0" lang="en-US" sz="23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PCR)</a:t>
            </a:r>
            <a:endParaRPr kumimoji="0" lang="en-US" sz="23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70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397"/>
            <a:ext cx="9143999" cy="1325563"/>
          </a:xfrm>
        </p:spPr>
        <p:txBody>
          <a:bodyPr>
            <a:normAutofit/>
          </a:bodyPr>
          <a:lstStyle/>
          <a:p>
            <a:pPr algn="ctr"/>
            <a:r>
              <a:rPr lang="en-US" dirty="0" smtClean="0"/>
              <a:t>GFHS Testing Baseline: </a:t>
            </a:r>
            <a:br>
              <a:rPr lang="en-US" dirty="0" smtClean="0"/>
            </a:br>
            <a:r>
              <a:rPr lang="en-US" dirty="0" smtClean="0"/>
              <a:t>Gaston County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25523031"/>
              </p:ext>
            </p:extLst>
          </p:nvPr>
        </p:nvGraphicFramePr>
        <p:xfrm>
          <a:off x="0" y="1647958"/>
          <a:ext cx="9143999" cy="5210043"/>
        </p:xfrm>
        <a:graphic>
          <a:graphicData uri="http://schemas.openxmlformats.org/drawingml/2006/table">
            <a:tbl>
              <a:tblPr>
                <a:tableStyleId>{22838BEF-8BB2-4498-84A7-C5851F593DF1}</a:tableStyleId>
              </a:tblPr>
              <a:tblGrid>
                <a:gridCol w="5596127">
                  <a:extLst>
                    <a:ext uri="{9D8B030D-6E8A-4147-A177-3AD203B41FA5}">
                      <a16:colId xmlns:a16="http://schemas.microsoft.com/office/drawing/2014/main" xmlns="" val="3344456001"/>
                    </a:ext>
                  </a:extLst>
                </a:gridCol>
                <a:gridCol w="1298448">
                  <a:extLst>
                    <a:ext uri="{9D8B030D-6E8A-4147-A177-3AD203B41FA5}">
                      <a16:colId xmlns:a16="http://schemas.microsoft.com/office/drawing/2014/main" xmlns="" val="3097724488"/>
                    </a:ext>
                  </a:extLst>
                </a:gridCol>
                <a:gridCol w="1133856">
                  <a:extLst>
                    <a:ext uri="{9D8B030D-6E8A-4147-A177-3AD203B41FA5}">
                      <a16:colId xmlns:a16="http://schemas.microsoft.com/office/drawing/2014/main" xmlns="" val="2735329869"/>
                    </a:ext>
                  </a:extLst>
                </a:gridCol>
                <a:gridCol w="1115568">
                  <a:extLst>
                    <a:ext uri="{9D8B030D-6E8A-4147-A177-3AD203B41FA5}">
                      <a16:colId xmlns:a16="http://schemas.microsoft.com/office/drawing/2014/main" xmlns="" val="3367105104"/>
                    </a:ext>
                  </a:extLst>
                </a:gridCol>
              </a:tblGrid>
              <a:tr h="662498">
                <a:tc>
                  <a:txBody>
                    <a:bodyPr/>
                    <a:lstStyle/>
                    <a:p>
                      <a:pPr algn="l" fontAlgn="t"/>
                      <a:endParaRPr lang="en-US" sz="900" b="1" u="none" strike="noStrike" dirty="0" smtClean="0">
                        <a:effectLst/>
                      </a:endParaRPr>
                    </a:p>
                    <a:p>
                      <a:pPr algn="ctr" fontAlgn="t"/>
                      <a:r>
                        <a:rPr lang="en-US" sz="3000" b="1" u="none" strike="noStrike" dirty="0" smtClean="0">
                          <a:effectLst/>
                        </a:rPr>
                        <a:t>HIV</a:t>
                      </a:r>
                      <a:endParaRPr lang="en-US" sz="30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b"/>
                      <a:r>
                        <a:rPr lang="en-US" sz="2000" b="1" u="none" strike="noStrike" dirty="0">
                          <a:effectLst/>
                        </a:rPr>
                        <a:t>TOTAL ESTIMATES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May 2016 Data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Jun 2016 Data</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23461083"/>
                  </a:ext>
                </a:extLst>
              </a:tr>
              <a:tr h="409829">
                <a:tc>
                  <a:txBody>
                    <a:bodyPr/>
                    <a:lstStyle/>
                    <a:p>
                      <a:pPr algn="r" fontAlgn="b"/>
                      <a:r>
                        <a:rPr lang="en-US" sz="2000" u="none" strike="noStrike" dirty="0">
                          <a:effectLst/>
                        </a:rPr>
                        <a:t>HIV Tests Performed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5000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15150175"/>
                  </a:ext>
                </a:extLst>
              </a:tr>
              <a:tr h="368719">
                <a:tc>
                  <a:txBody>
                    <a:bodyPr/>
                    <a:lstStyle/>
                    <a:p>
                      <a:pPr algn="r" fontAlgn="b"/>
                      <a:r>
                        <a:rPr lang="en-US" sz="2000" u="none" strike="noStrike" dirty="0">
                          <a:effectLst/>
                        </a:rPr>
                        <a:t>HIV Positive Patients Identified Through Testing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267707453"/>
                  </a:ext>
                </a:extLst>
              </a:tr>
              <a:tr h="341802">
                <a:tc>
                  <a:txBody>
                    <a:bodyPr/>
                    <a:lstStyle/>
                    <a:p>
                      <a:pPr algn="r" fontAlgn="b"/>
                      <a:r>
                        <a:rPr lang="en-US" sz="2000" u="none" strike="noStrike" dirty="0">
                          <a:effectLst/>
                        </a:rPr>
                        <a:t>Diagnosed Acute HIV Infections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22643205"/>
                  </a:ext>
                </a:extLst>
              </a:tr>
              <a:tr h="642856">
                <a:tc>
                  <a:txBody>
                    <a:bodyPr/>
                    <a:lstStyle/>
                    <a:p>
                      <a:pPr algn="r" fontAlgn="b"/>
                      <a:r>
                        <a:rPr lang="en-US" sz="2000" u="none" strike="noStrike" dirty="0">
                          <a:effectLst/>
                        </a:rPr>
                        <a:t>HIV Positive Patients  (identified through testing) Attended First Appointment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NA</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47512136"/>
                  </a:ext>
                </a:extLst>
              </a:tr>
              <a:tr h="705362">
                <a:tc>
                  <a:txBody>
                    <a:bodyPr/>
                    <a:lstStyle/>
                    <a:p>
                      <a:pPr algn="l" fontAlgn="t"/>
                      <a:endParaRPr lang="en-US" sz="900" b="1" u="none" strike="noStrike" dirty="0" smtClean="0">
                        <a:effectLst/>
                      </a:endParaRPr>
                    </a:p>
                    <a:p>
                      <a:pPr algn="ctr" fontAlgn="t"/>
                      <a:r>
                        <a:rPr lang="en-US" sz="3000" b="1" u="none" strike="noStrike" dirty="0" smtClean="0">
                          <a:effectLst/>
                        </a:rPr>
                        <a:t>HCV</a:t>
                      </a:r>
                    </a:p>
                  </a:txBody>
                  <a:tcPr marL="9525" marR="9525" marT="9525" marB="0"/>
                </a:tc>
                <a:tc>
                  <a:txBody>
                    <a:bodyPr/>
                    <a:lstStyle/>
                    <a:p>
                      <a:pPr algn="ctr" fontAlgn="b"/>
                      <a:r>
                        <a:rPr lang="en-US" sz="2000" b="1" u="none" strike="noStrike" dirty="0">
                          <a:effectLst/>
                        </a:rPr>
                        <a:t>TOTAL ESTIMATES</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May 2016 Data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Jun 2016 Data</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73827347"/>
                  </a:ext>
                </a:extLst>
              </a:tr>
              <a:tr h="372737">
                <a:tc>
                  <a:txBody>
                    <a:bodyPr/>
                    <a:lstStyle/>
                    <a:p>
                      <a:pPr algn="ctr" fontAlgn="b"/>
                      <a:r>
                        <a:rPr lang="en-US" sz="2000" u="none" strike="noStrike" dirty="0">
                          <a:effectLst/>
                        </a:rPr>
                        <a:t>HCV Ab Tests Performed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2750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53963453"/>
                  </a:ext>
                </a:extLst>
              </a:tr>
              <a:tr h="341802">
                <a:tc>
                  <a:txBody>
                    <a:bodyPr/>
                    <a:lstStyle/>
                    <a:p>
                      <a:pPr algn="ctr" fontAlgn="b"/>
                      <a:r>
                        <a:rPr lang="en-US" sz="2000" u="none" strike="noStrike" dirty="0">
                          <a:effectLst/>
                        </a:rPr>
                        <a:t>HCV Ab Positive Patients Identified Through Testing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5095252"/>
                  </a:ext>
                </a:extLst>
              </a:tr>
              <a:tr h="360791">
                <a:tc>
                  <a:txBody>
                    <a:bodyPr/>
                    <a:lstStyle/>
                    <a:p>
                      <a:pPr algn="ctr" fontAlgn="b"/>
                      <a:r>
                        <a:rPr lang="en-US" sz="2000" u="none" strike="noStrike" dirty="0">
                          <a:effectLst/>
                        </a:rPr>
                        <a:t>HCV RNA Tests Performed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39126737"/>
                  </a:ext>
                </a:extLst>
              </a:tr>
              <a:tr h="360791">
                <a:tc>
                  <a:txBody>
                    <a:bodyPr/>
                    <a:lstStyle/>
                    <a:p>
                      <a:pPr algn="ctr" fontAlgn="b"/>
                      <a:r>
                        <a:rPr lang="en-US" sz="2000" u="none" strike="noStrike" dirty="0">
                          <a:effectLst/>
                        </a:rPr>
                        <a:t>HCV RNA Positive Patients Identified Through Testing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38138789"/>
                  </a:ext>
                </a:extLst>
              </a:tr>
              <a:tr h="642856">
                <a:tc>
                  <a:txBody>
                    <a:bodyPr/>
                    <a:lstStyle/>
                    <a:p>
                      <a:pPr algn="ctr" fontAlgn="b"/>
                      <a:r>
                        <a:rPr lang="en-US" sz="2000" u="none" strike="noStrike" dirty="0">
                          <a:effectLst/>
                        </a:rPr>
                        <a:t>HCV RNA Positive Patients (identified through testing) Attended First Appointment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43176797"/>
                  </a:ext>
                </a:extLst>
              </a:tr>
            </a:tbl>
          </a:graphicData>
        </a:graphic>
      </p:graphicFrame>
    </p:spTree>
    <p:extLst>
      <p:ext uri="{BB962C8B-B14F-4D97-AF65-F5344CB8AC3E}">
        <p14:creationId xmlns:p14="http://schemas.microsoft.com/office/powerpoint/2010/main" val="147126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2397"/>
            <a:ext cx="9143998" cy="1325563"/>
          </a:xfrm>
        </p:spPr>
        <p:txBody>
          <a:bodyPr>
            <a:normAutofit/>
          </a:bodyPr>
          <a:lstStyle/>
          <a:p>
            <a:pPr algn="ctr"/>
            <a:r>
              <a:rPr lang="en-US" dirty="0" smtClean="0"/>
              <a:t>GFHS Testing Goals / Outcomes:</a:t>
            </a:r>
            <a:br>
              <a:rPr lang="en-US" dirty="0" smtClean="0"/>
            </a:br>
            <a:r>
              <a:rPr lang="en-US" dirty="0" smtClean="0"/>
              <a:t>May 1, 2016 – July 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36971071"/>
              </p:ext>
            </p:extLst>
          </p:nvPr>
        </p:nvGraphicFramePr>
        <p:xfrm>
          <a:off x="0" y="1593059"/>
          <a:ext cx="9143999" cy="5264942"/>
        </p:xfrm>
        <a:graphic>
          <a:graphicData uri="http://schemas.openxmlformats.org/drawingml/2006/table">
            <a:tbl>
              <a:tblPr firstRow="1" firstCol="1" bandRow="1"/>
              <a:tblGrid>
                <a:gridCol w="3288719">
                  <a:extLst>
                    <a:ext uri="{9D8B030D-6E8A-4147-A177-3AD203B41FA5}">
                      <a16:colId xmlns:a16="http://schemas.microsoft.com/office/drawing/2014/main" xmlns="" val="20000"/>
                    </a:ext>
                  </a:extLst>
                </a:gridCol>
                <a:gridCol w="2966677">
                  <a:extLst>
                    <a:ext uri="{9D8B030D-6E8A-4147-A177-3AD203B41FA5}">
                      <a16:colId xmlns:a16="http://schemas.microsoft.com/office/drawing/2014/main" xmlns="" val="20001"/>
                    </a:ext>
                  </a:extLst>
                </a:gridCol>
                <a:gridCol w="2888603">
                  <a:extLst>
                    <a:ext uri="{9D8B030D-6E8A-4147-A177-3AD203B41FA5}">
                      <a16:colId xmlns:a16="http://schemas.microsoft.com/office/drawing/2014/main" xmlns="" val="1889456124"/>
                    </a:ext>
                  </a:extLst>
                </a:gridCol>
              </a:tblGrid>
              <a:tr h="349221">
                <a:tc>
                  <a:txBody>
                    <a:bodyPr/>
                    <a:lstStyle/>
                    <a:p>
                      <a:pPr marL="0" marR="0" algn="ctr">
                        <a:spcBef>
                          <a:spcPts val="0"/>
                        </a:spcBef>
                        <a:spcAft>
                          <a:spcPts val="0"/>
                        </a:spcAft>
                      </a:pPr>
                      <a:r>
                        <a:rPr lang="en-US" sz="2000" b="1" dirty="0">
                          <a:solidFill>
                            <a:schemeClr val="bg1"/>
                          </a:solidFill>
                          <a:effectLst/>
                          <a:latin typeface="Calibri"/>
                          <a:ea typeface="Times New Roman"/>
                          <a:cs typeface="Times New Roman"/>
                        </a:rPr>
                        <a:t>HIV</a:t>
                      </a:r>
                      <a:endParaRPr lang="en-US" sz="20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0000"/>
                    </a:solidFill>
                  </a:tcPr>
                </a:tc>
                <a:tc>
                  <a:txBody>
                    <a:bodyPr/>
                    <a:lstStyle/>
                    <a:p>
                      <a:pPr marL="0" marR="0" algn="ctr">
                        <a:spcBef>
                          <a:spcPts val="0"/>
                        </a:spcBef>
                        <a:spcAft>
                          <a:spcPts val="0"/>
                        </a:spcAft>
                      </a:pPr>
                      <a:r>
                        <a:rPr lang="en-US" sz="2000" b="1" dirty="0">
                          <a:solidFill>
                            <a:schemeClr val="bg1"/>
                          </a:solidFill>
                          <a:effectLst/>
                          <a:latin typeface="Calibri"/>
                          <a:ea typeface="Times New Roman"/>
                          <a:cs typeface="Times New Roman"/>
                        </a:rPr>
                        <a:t>PROPOSED GOAL</a:t>
                      </a:r>
                      <a:endParaRPr lang="en-US" sz="2000" dirty="0">
                        <a:solidFill>
                          <a:schemeClr val="bg1"/>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0000"/>
                    </a:solidFill>
                  </a:tcPr>
                </a:tc>
                <a:tc>
                  <a:txBody>
                    <a:bodyPr/>
                    <a:lstStyle/>
                    <a:p>
                      <a:pPr marL="0" marR="0" algn="ctr">
                        <a:spcBef>
                          <a:spcPts val="0"/>
                        </a:spcBef>
                        <a:spcAft>
                          <a:spcPts val="0"/>
                        </a:spcAft>
                      </a:pPr>
                      <a:r>
                        <a:rPr lang="en-US" sz="2000" b="1" dirty="0" smtClean="0">
                          <a:solidFill>
                            <a:schemeClr val="bg1"/>
                          </a:solidFill>
                          <a:effectLst/>
                          <a:latin typeface="Calibri" panose="020F0502020204030204" pitchFamily="34" charset="0"/>
                          <a:ea typeface="Times New Roman"/>
                        </a:rPr>
                        <a:t>FINAL</a:t>
                      </a:r>
                      <a:r>
                        <a:rPr lang="en-US" sz="2000" b="1" baseline="0" dirty="0" smtClean="0">
                          <a:solidFill>
                            <a:schemeClr val="bg1"/>
                          </a:solidFill>
                          <a:effectLst/>
                          <a:latin typeface="Calibri" panose="020F0502020204030204" pitchFamily="34" charset="0"/>
                          <a:ea typeface="Times New Roman"/>
                        </a:rPr>
                        <a:t> ESTIMATES</a:t>
                      </a:r>
                      <a:endParaRPr lang="en-US" sz="2000" b="1" dirty="0">
                        <a:solidFill>
                          <a:schemeClr val="bg1"/>
                        </a:solidFill>
                        <a:effectLst/>
                        <a:latin typeface="Calibri" panose="020F0502020204030204" pitchFamily="34"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A0000"/>
                    </a:solidFill>
                  </a:tcPr>
                </a:tc>
                <a:extLst>
                  <a:ext uri="{0D108BD9-81ED-4DB2-BD59-A6C34878D82A}">
                    <a16:rowId xmlns:a16="http://schemas.microsoft.com/office/drawing/2014/main" xmlns="" val="10000"/>
                  </a:ext>
                </a:extLst>
              </a:tr>
              <a:tr h="349221">
                <a:tc>
                  <a:txBody>
                    <a:bodyPr/>
                    <a:lstStyle/>
                    <a:p>
                      <a:pPr marL="0" marR="0">
                        <a:spcBef>
                          <a:spcPts val="0"/>
                        </a:spcBef>
                        <a:spcAft>
                          <a:spcPts val="0"/>
                        </a:spcAft>
                      </a:pPr>
                      <a:r>
                        <a:rPr lang="en-US" sz="2000" dirty="0">
                          <a:effectLst/>
                          <a:latin typeface="Calibri"/>
                          <a:ea typeface="Times New Roman"/>
                          <a:cs typeface="Times New Roman"/>
                        </a:rPr>
                        <a:t># Eligible Patients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a:ea typeface="Times New Roman"/>
                          <a:cs typeface="Times New Roman"/>
                        </a:rPr>
                        <a:t>12,646</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solidFill>
                            <a:schemeClr val="tx2">
                              <a:lumMod val="90000"/>
                              <a:lumOff val="10000"/>
                            </a:schemeClr>
                          </a:solidFill>
                          <a:effectLst/>
                          <a:latin typeface="Calibri" panose="020F0502020204030204" pitchFamily="34" charset="0"/>
                          <a:ea typeface="Times New Roman"/>
                        </a:rPr>
                        <a:t>6,972</a:t>
                      </a:r>
                      <a:endParaRPr lang="en-US" sz="2000" b="1" dirty="0">
                        <a:solidFill>
                          <a:schemeClr val="tx2">
                            <a:lumMod val="90000"/>
                            <a:lumOff val="10000"/>
                          </a:schemeClr>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6227">
                <a:tc>
                  <a:txBody>
                    <a:bodyPr/>
                    <a:lstStyle/>
                    <a:p>
                      <a:pPr marL="0" marR="0">
                        <a:spcBef>
                          <a:spcPts val="0"/>
                        </a:spcBef>
                        <a:spcAft>
                          <a:spcPts val="0"/>
                        </a:spcAft>
                      </a:pPr>
                      <a:r>
                        <a:rPr lang="en-US" sz="2000" dirty="0">
                          <a:effectLst/>
                          <a:latin typeface="Calibri"/>
                          <a:ea typeface="Times New Roman"/>
                          <a:cs typeface="Times New Roman"/>
                        </a:rPr>
                        <a:t># HIV Tests Conducted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a:ea typeface="Times New Roman"/>
                          <a:cs typeface="Times New Roman"/>
                        </a:rPr>
                        <a:t>5,000 </a:t>
                      </a:r>
                      <a:r>
                        <a:rPr lang="en-US" sz="2000" b="1" dirty="0">
                          <a:effectLst/>
                          <a:latin typeface="Calibri"/>
                          <a:ea typeface="Times New Roman"/>
                          <a:cs typeface="Times New Roman"/>
                        </a:rPr>
                        <a:t>(40% of </a:t>
                      </a:r>
                      <a:r>
                        <a:rPr lang="en-US" sz="2000" b="1" dirty="0" smtClean="0">
                          <a:effectLst/>
                          <a:latin typeface="Calibri"/>
                          <a:ea typeface="Times New Roman"/>
                          <a:cs typeface="Times New Roman"/>
                        </a:rPr>
                        <a:t>eligible)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solidFill>
                            <a:schemeClr val="tx2">
                              <a:lumMod val="90000"/>
                              <a:lumOff val="10000"/>
                            </a:schemeClr>
                          </a:solidFill>
                          <a:effectLst/>
                          <a:latin typeface="Calibri" panose="020F0502020204030204" pitchFamily="34" charset="0"/>
                          <a:ea typeface="Times New Roman"/>
                        </a:rPr>
                        <a:t>2,277 (33%)</a:t>
                      </a:r>
                      <a:endParaRPr lang="en-US" sz="2000" b="1" dirty="0">
                        <a:solidFill>
                          <a:schemeClr val="tx2">
                            <a:lumMod val="90000"/>
                            <a:lumOff val="10000"/>
                          </a:schemeClr>
                        </a:solidFill>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48914">
                <a:tc>
                  <a:txBody>
                    <a:bodyPr/>
                    <a:lstStyle/>
                    <a:p>
                      <a:pPr marL="0" marR="0">
                        <a:spcBef>
                          <a:spcPts val="0"/>
                        </a:spcBef>
                        <a:spcAft>
                          <a:spcPts val="0"/>
                        </a:spcAft>
                      </a:pPr>
                      <a:r>
                        <a:rPr lang="en-US" sz="2000" dirty="0">
                          <a:effectLst/>
                          <a:latin typeface="Calibri"/>
                          <a:ea typeface="Times New Roman"/>
                          <a:cs typeface="Times New Roman"/>
                        </a:rPr>
                        <a:t># HIV Positives Identified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30 (.6% positivity rate based on </a:t>
                      </a:r>
                      <a:r>
                        <a:rPr lang="en-US" sz="2000" b="1" dirty="0" smtClean="0">
                          <a:effectLst/>
                          <a:latin typeface="Calibri"/>
                          <a:ea typeface="Times New Roman"/>
                          <a:cs typeface="Times New Roman"/>
                        </a:rPr>
                        <a:t>HD </a:t>
                      </a:r>
                      <a:r>
                        <a:rPr lang="en-US" sz="2000" b="1" dirty="0">
                          <a:effectLst/>
                          <a:latin typeface="Calibri"/>
                          <a:ea typeface="Times New Roman"/>
                          <a:cs typeface="Times New Roman"/>
                        </a:rPr>
                        <a:t>history)</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2</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9221">
                <a:tc>
                  <a:txBody>
                    <a:bodyPr/>
                    <a:lstStyle/>
                    <a:p>
                      <a:pPr marL="0" marR="0">
                        <a:spcBef>
                          <a:spcPts val="0"/>
                        </a:spcBef>
                        <a:spcAft>
                          <a:spcPts val="0"/>
                        </a:spcAft>
                      </a:pPr>
                      <a:r>
                        <a:rPr lang="en-US" sz="2000" dirty="0">
                          <a:effectLst/>
                          <a:latin typeface="Calibri"/>
                          <a:ea typeface="Times New Roman"/>
                          <a:cs typeface="Times New Roman"/>
                        </a:rPr>
                        <a:t># Acute HIV Cases Identified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TBC</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0</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49221">
                <a:tc>
                  <a:txBody>
                    <a:bodyPr/>
                    <a:lstStyle/>
                    <a:p>
                      <a:pPr marL="0" marR="0">
                        <a:spcBef>
                          <a:spcPts val="0"/>
                        </a:spcBef>
                        <a:spcAft>
                          <a:spcPts val="0"/>
                        </a:spcAft>
                      </a:pPr>
                      <a:r>
                        <a:rPr lang="en-US" sz="2000" dirty="0">
                          <a:effectLst/>
                          <a:latin typeface="Calibri"/>
                          <a:ea typeface="Times New Roman"/>
                          <a:cs typeface="Times New Roman"/>
                        </a:rPr>
                        <a:t># or % HIV+  LTC</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24  (80% LTC)</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1 (50% LTC)</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49221">
                <a:tc>
                  <a:txBody>
                    <a:bodyPr/>
                    <a:lstStyle/>
                    <a:p>
                      <a:pPr marL="0" marR="0" algn="ctr">
                        <a:spcBef>
                          <a:spcPts val="0"/>
                        </a:spcBef>
                        <a:spcAft>
                          <a:spcPts val="0"/>
                        </a:spcAft>
                      </a:pPr>
                      <a:r>
                        <a:rPr lang="en-US" sz="2000" b="1" dirty="0">
                          <a:solidFill>
                            <a:srgbClr val="FFFFFF"/>
                          </a:solidFill>
                          <a:effectLst/>
                          <a:latin typeface="Calibri"/>
                          <a:ea typeface="Times New Roman"/>
                          <a:cs typeface="Times New Roman"/>
                        </a:rPr>
                        <a:t>HCV</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a:solidFill>
                            <a:srgbClr val="FFFFFF"/>
                          </a:solidFill>
                          <a:effectLst/>
                          <a:latin typeface="Calibri"/>
                          <a:ea typeface="Times New Roman"/>
                          <a:cs typeface="Times New Roman"/>
                        </a:rPr>
                        <a:t>PROPOSED GOAL</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000" b="1" dirty="0" smtClean="0">
                          <a:solidFill>
                            <a:schemeClr val="bg1"/>
                          </a:solidFill>
                          <a:effectLst/>
                          <a:latin typeface="Calibri" panose="020F0502020204030204" pitchFamily="34" charset="0"/>
                          <a:ea typeface="Times New Roman"/>
                        </a:rPr>
                        <a:t>FINAL ESTIMATES</a:t>
                      </a:r>
                      <a:endParaRPr lang="en-US" sz="2000" b="1" dirty="0">
                        <a:solidFill>
                          <a:schemeClr val="bg1"/>
                        </a:solidFill>
                        <a:effectLst/>
                        <a:latin typeface="Calibri" panose="020F0502020204030204" pitchFamily="34"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6"/>
                  </a:ext>
                </a:extLst>
              </a:tr>
              <a:tr h="349221">
                <a:tc>
                  <a:txBody>
                    <a:bodyPr/>
                    <a:lstStyle/>
                    <a:p>
                      <a:pPr marL="0" marR="0">
                        <a:spcBef>
                          <a:spcPts val="0"/>
                        </a:spcBef>
                        <a:spcAft>
                          <a:spcPts val="0"/>
                        </a:spcAft>
                      </a:pPr>
                      <a:r>
                        <a:rPr lang="en-US" sz="2000" dirty="0">
                          <a:effectLst/>
                          <a:latin typeface="Calibri"/>
                          <a:ea typeface="Times New Roman"/>
                          <a:cs typeface="Times New Roman"/>
                        </a:rPr>
                        <a:t># Eligible Patients</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2,947</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2,962</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596227">
                <a:tc>
                  <a:txBody>
                    <a:bodyPr/>
                    <a:lstStyle/>
                    <a:p>
                      <a:pPr marL="0" marR="0">
                        <a:spcBef>
                          <a:spcPts val="0"/>
                        </a:spcBef>
                        <a:spcAft>
                          <a:spcPts val="0"/>
                        </a:spcAft>
                      </a:pPr>
                      <a:r>
                        <a:rPr lang="en-US" sz="2000" dirty="0">
                          <a:effectLst/>
                          <a:latin typeface="Calibri"/>
                          <a:ea typeface="Times New Roman"/>
                          <a:cs typeface="Times New Roman"/>
                        </a:rPr>
                        <a:t># HCV Tests Conducted </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2,750 (93% of </a:t>
                      </a:r>
                      <a:r>
                        <a:rPr lang="en-US" sz="2000" b="1" dirty="0" smtClean="0">
                          <a:effectLst/>
                          <a:latin typeface="Calibri"/>
                          <a:ea typeface="Times New Roman"/>
                          <a:cs typeface="Times New Roman"/>
                        </a:rPr>
                        <a:t>eligible)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2,261 (76%)</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629806">
                <a:tc>
                  <a:txBody>
                    <a:bodyPr/>
                    <a:lstStyle/>
                    <a:p>
                      <a:pPr marL="0" marR="0">
                        <a:spcBef>
                          <a:spcPts val="0"/>
                        </a:spcBef>
                        <a:spcAft>
                          <a:spcPts val="0"/>
                        </a:spcAft>
                      </a:pPr>
                      <a:r>
                        <a:rPr lang="en-US" sz="2000" dirty="0">
                          <a:effectLst/>
                          <a:latin typeface="Calibri"/>
                          <a:ea typeface="Times New Roman"/>
                          <a:cs typeface="Times New Roman"/>
                        </a:rPr>
                        <a:t># HCV AB+ Identified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275  (10% positivity rate)</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221 (10%)</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49221">
                <a:tc>
                  <a:txBody>
                    <a:bodyPr/>
                    <a:lstStyle/>
                    <a:p>
                      <a:pPr marL="0" marR="0">
                        <a:spcBef>
                          <a:spcPts val="0"/>
                        </a:spcBef>
                        <a:spcAft>
                          <a:spcPts val="0"/>
                        </a:spcAft>
                      </a:pPr>
                      <a:r>
                        <a:rPr lang="en-US" sz="2000" dirty="0">
                          <a:effectLst/>
                          <a:latin typeface="Calibri"/>
                          <a:ea typeface="Times New Roman"/>
                          <a:cs typeface="Times New Roman"/>
                        </a:rPr>
                        <a:t># HCV RNA + Identified</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198 (72% of AB+)</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148 (67%</a:t>
                      </a:r>
                      <a:r>
                        <a:rPr lang="en-US" sz="2000" b="1" baseline="0" dirty="0" smtClean="0">
                          <a:effectLst/>
                          <a:latin typeface="Calibri" panose="020F0502020204030204" pitchFamily="34" charset="0"/>
                          <a:ea typeface="Times New Roman"/>
                        </a:rPr>
                        <a:t> of AB+)</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49221">
                <a:tc>
                  <a:txBody>
                    <a:bodyPr/>
                    <a:lstStyle/>
                    <a:p>
                      <a:pPr marL="0" marR="0">
                        <a:spcBef>
                          <a:spcPts val="0"/>
                        </a:spcBef>
                        <a:spcAft>
                          <a:spcPts val="0"/>
                        </a:spcAft>
                      </a:pPr>
                      <a:r>
                        <a:rPr lang="en-US" sz="2000" dirty="0">
                          <a:effectLst/>
                          <a:latin typeface="Calibri"/>
                          <a:ea typeface="Times New Roman"/>
                          <a:cs typeface="Times New Roman"/>
                        </a:rPr>
                        <a:t># HCV RNA+  LTC</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effectLst/>
                          <a:latin typeface="Calibri"/>
                          <a:ea typeface="Times New Roman"/>
                          <a:cs typeface="Times New Roman"/>
                        </a:rPr>
                        <a:t>138 (70% LTC)</a:t>
                      </a:r>
                      <a:endParaRPr lang="en-US"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smtClean="0">
                          <a:effectLst/>
                          <a:latin typeface="Calibri" panose="020F0502020204030204" pitchFamily="34" charset="0"/>
                          <a:ea typeface="Times New Roman"/>
                        </a:rPr>
                        <a:t>114+ (77% LTC)</a:t>
                      </a:r>
                      <a:endParaRPr lang="en-US" sz="2000" b="1" dirty="0">
                        <a:effectLst/>
                        <a:latin typeface="Calibri" panose="020F0502020204030204"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867291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397"/>
            <a:ext cx="9144000" cy="1325563"/>
          </a:xfrm>
        </p:spPr>
        <p:txBody>
          <a:bodyPr>
            <a:normAutofit/>
          </a:bodyPr>
          <a:lstStyle/>
          <a:p>
            <a:pPr algn="ctr"/>
            <a:r>
              <a:rPr lang="en-US" dirty="0" smtClean="0"/>
              <a:t>Community Engagement Activities</a:t>
            </a:r>
            <a:endParaRPr lang="en-US" dirty="0"/>
          </a:p>
        </p:txBody>
      </p:sp>
      <p:sp>
        <p:nvSpPr>
          <p:cNvPr id="3" name="Content Placeholder 2"/>
          <p:cNvSpPr>
            <a:spLocks noGrp="1"/>
          </p:cNvSpPr>
          <p:nvPr>
            <p:ph idx="1"/>
          </p:nvPr>
        </p:nvSpPr>
        <p:spPr>
          <a:xfrm>
            <a:off x="637196" y="1893992"/>
            <a:ext cx="7886700" cy="4086184"/>
          </a:xfrm>
        </p:spPr>
        <p:txBody>
          <a:bodyPr/>
          <a:lstStyle/>
          <a:p>
            <a:pPr>
              <a:buFontTx/>
              <a:buChar char="-"/>
            </a:pPr>
            <a:r>
              <a:rPr lang="en-US" sz="2300" dirty="0" smtClean="0"/>
              <a:t>Meetings with </a:t>
            </a:r>
            <a:r>
              <a:rPr lang="en-US" sz="2300" dirty="0"/>
              <a:t>the </a:t>
            </a:r>
            <a:r>
              <a:rPr lang="en-US" sz="2300" dirty="0" smtClean="0"/>
              <a:t>Local </a:t>
            </a:r>
            <a:r>
              <a:rPr lang="en-US" sz="2300" dirty="0"/>
              <a:t>H</a:t>
            </a:r>
            <a:r>
              <a:rPr lang="en-US" sz="2300" dirty="0" smtClean="0"/>
              <a:t>ealth Department</a:t>
            </a:r>
          </a:p>
          <a:p>
            <a:pPr>
              <a:buFontTx/>
              <a:buChar char="-"/>
            </a:pPr>
            <a:endParaRPr lang="en-US" sz="2300" dirty="0" smtClean="0"/>
          </a:p>
          <a:p>
            <a:pPr>
              <a:buFontTx/>
              <a:buChar char="-"/>
            </a:pPr>
            <a:r>
              <a:rPr lang="en-US" sz="2300" dirty="0" smtClean="0"/>
              <a:t>Outreach </a:t>
            </a:r>
            <a:r>
              <a:rPr lang="en-US" sz="2300" dirty="0"/>
              <a:t>to </a:t>
            </a:r>
            <a:r>
              <a:rPr lang="en-US" sz="2300" dirty="0" smtClean="0"/>
              <a:t>Identify Hepatitis C Treating Providers</a:t>
            </a:r>
          </a:p>
          <a:p>
            <a:pPr>
              <a:buFontTx/>
              <a:buChar char="-"/>
            </a:pPr>
            <a:endParaRPr lang="en-US" sz="2300" dirty="0"/>
          </a:p>
          <a:p>
            <a:pPr>
              <a:buFontTx/>
              <a:buChar char="-"/>
            </a:pPr>
            <a:r>
              <a:rPr lang="en-US" sz="2300" dirty="0" smtClean="0"/>
              <a:t>Conversations with the Local Hospital </a:t>
            </a:r>
          </a:p>
          <a:p>
            <a:pPr>
              <a:buFontTx/>
              <a:buChar char="-"/>
            </a:pPr>
            <a:endParaRPr lang="en-US" sz="2300" dirty="0" smtClean="0"/>
          </a:p>
          <a:p>
            <a:pPr>
              <a:buFontTx/>
              <a:buChar char="-"/>
            </a:pPr>
            <a:r>
              <a:rPr lang="en-US" sz="2300" dirty="0" smtClean="0"/>
              <a:t>Participation in the Gaston </a:t>
            </a:r>
            <a:r>
              <a:rPr lang="en-US" sz="2300" dirty="0"/>
              <a:t>Controlled Substance </a:t>
            </a:r>
            <a:r>
              <a:rPr lang="en-US" sz="2300" dirty="0" smtClean="0"/>
              <a:t>Coalition</a:t>
            </a:r>
          </a:p>
        </p:txBody>
      </p:sp>
    </p:spTree>
    <p:extLst>
      <p:ext uri="{BB962C8B-B14F-4D97-AF65-F5344CB8AC3E}">
        <p14:creationId xmlns:p14="http://schemas.microsoft.com/office/powerpoint/2010/main" val="1537304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438776"/>
            <a:ext cx="7886700" cy="1325563"/>
          </a:xfrm>
        </p:spPr>
        <p:txBody>
          <a:bodyPr>
            <a:normAutofit/>
          </a:bodyPr>
          <a:lstStyle/>
          <a:p>
            <a:r>
              <a:rPr lang="en-US" dirty="0" smtClean="0"/>
              <a:t>Catawba County Public Health </a:t>
            </a:r>
            <a:endParaRPr lang="en-US" dirty="0"/>
          </a:p>
        </p:txBody>
      </p:sp>
      <p:sp>
        <p:nvSpPr>
          <p:cNvPr id="5" name="TextBox 4"/>
          <p:cNvSpPr txBox="1"/>
          <p:nvPr/>
        </p:nvSpPr>
        <p:spPr>
          <a:xfrm>
            <a:off x="637198" y="1739411"/>
            <a:ext cx="7662681" cy="3354765"/>
          </a:xfrm>
          <a:prstGeom prst="rect">
            <a:avLst/>
          </a:prstGeom>
          <a:noFill/>
        </p:spPr>
        <p:txBody>
          <a:bodyPr wrap="square" rtlCol="0">
            <a:spAutoFit/>
          </a:bodyPr>
          <a:lstStyle/>
          <a:p>
            <a:pPr algn="ctr"/>
            <a:r>
              <a:rPr lang="en-US" sz="3600" dirty="0" smtClean="0"/>
              <a:t>Mission:</a:t>
            </a:r>
          </a:p>
          <a:p>
            <a:pPr algn="ctr"/>
            <a:r>
              <a:rPr lang="en-US" sz="2800" dirty="0" smtClean="0"/>
              <a:t>To promote, protect, and improve the health of the community by assessing and responding to needs, assuring services, developing policies, and fostering collaboration.</a:t>
            </a:r>
          </a:p>
          <a:p>
            <a:pPr algn="ctr"/>
            <a:endParaRPr lang="en-US" dirty="0" smtClean="0"/>
          </a:p>
          <a:p>
            <a:pPr algn="ctr"/>
            <a:endParaRPr lang="en-US" dirty="0"/>
          </a:p>
          <a:p>
            <a:pPr algn="ctr"/>
            <a:r>
              <a:rPr lang="en-US" sz="2800" dirty="0" smtClean="0">
                <a:hlinkClick r:id="rId2"/>
              </a:rPr>
              <a:t>www.catawbacounty.gov/phealth</a:t>
            </a:r>
            <a:r>
              <a:rPr lang="en-US" sz="2800" dirty="0" smtClean="0"/>
              <a:t> </a:t>
            </a:r>
            <a:endParaRPr lang="en-US" sz="2800" dirty="0"/>
          </a:p>
        </p:txBody>
      </p:sp>
    </p:spTree>
    <p:extLst>
      <p:ext uri="{BB962C8B-B14F-4D97-AF65-F5344CB8AC3E}">
        <p14:creationId xmlns:p14="http://schemas.microsoft.com/office/powerpoint/2010/main" val="339680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Gaston Family Health Services</a:t>
            </a:r>
            <a:endParaRPr lang="en-US" dirty="0"/>
          </a:p>
        </p:txBody>
      </p:sp>
      <p:sp>
        <p:nvSpPr>
          <p:cNvPr id="3" name="Content Placeholder 2"/>
          <p:cNvSpPr>
            <a:spLocks noGrp="1"/>
          </p:cNvSpPr>
          <p:nvPr>
            <p:ph idx="1"/>
          </p:nvPr>
        </p:nvSpPr>
        <p:spPr>
          <a:xfrm>
            <a:off x="637196" y="1893991"/>
            <a:ext cx="7886700" cy="3748525"/>
          </a:xfrm>
        </p:spPr>
        <p:txBody>
          <a:bodyPr/>
          <a:lstStyle/>
          <a:p>
            <a:pPr marL="0" indent="0" algn="ctr">
              <a:buNone/>
            </a:pPr>
            <a:r>
              <a:rPr lang="en-US" sz="3000" u="sng" dirty="0" smtClean="0"/>
              <a:t>Mission</a:t>
            </a:r>
          </a:p>
          <a:p>
            <a:endParaRPr lang="en-US" dirty="0" smtClean="0"/>
          </a:p>
          <a:p>
            <a:pPr marL="0" indent="0" algn="ctr">
              <a:buNone/>
            </a:pPr>
            <a:r>
              <a:rPr lang="en-US" sz="2800" dirty="0" smtClean="0"/>
              <a:t>Gaston </a:t>
            </a:r>
            <a:r>
              <a:rPr lang="en-US" sz="2800" dirty="0"/>
              <a:t>Family Health Services is </a:t>
            </a:r>
            <a:r>
              <a:rPr lang="en-US" sz="2800" dirty="0" smtClean="0"/>
              <a:t>a community </a:t>
            </a:r>
            <a:r>
              <a:rPr lang="en-US" sz="2800" dirty="0"/>
              <a:t>sponsored, family-centered </a:t>
            </a:r>
            <a:r>
              <a:rPr lang="en-US" sz="2800" dirty="0" smtClean="0"/>
              <a:t>provider of health </a:t>
            </a:r>
            <a:r>
              <a:rPr lang="en-US" sz="2800" dirty="0"/>
              <a:t>care, health education and preventive care </a:t>
            </a:r>
            <a:r>
              <a:rPr lang="en-US" sz="2800" dirty="0" smtClean="0"/>
              <a:t>services without regard </a:t>
            </a:r>
            <a:r>
              <a:rPr lang="en-US" sz="2800" dirty="0"/>
              <a:t>to the ability to pay</a:t>
            </a:r>
            <a:r>
              <a:rPr lang="en-US" sz="2800" dirty="0" smtClean="0"/>
              <a:t>.</a:t>
            </a:r>
          </a:p>
          <a:p>
            <a:pPr marL="0" indent="0" algn="ctr">
              <a:buNone/>
            </a:pPr>
            <a:endParaRPr lang="en-US" sz="2800" dirty="0"/>
          </a:p>
          <a:p>
            <a:pPr marL="0" indent="0" algn="ctr">
              <a:buNone/>
            </a:pPr>
            <a:r>
              <a:rPr lang="en-US" sz="2800" dirty="0">
                <a:hlinkClick r:id="rId3"/>
              </a:rPr>
              <a:t>http://gfhs.info</a:t>
            </a:r>
            <a:r>
              <a:rPr lang="en-US" sz="2800" dirty="0" smtClean="0">
                <a:hlinkClick r:id="rId3"/>
              </a:rPr>
              <a:t>/</a:t>
            </a:r>
            <a:endParaRPr lang="en-US" sz="2800" dirty="0" smtClean="0"/>
          </a:p>
          <a:p>
            <a:pPr marL="0" indent="0" algn="ctr">
              <a:buNone/>
            </a:pPr>
            <a:endParaRPr lang="en-US" dirty="0"/>
          </a:p>
        </p:txBody>
      </p:sp>
    </p:spTree>
    <p:extLst>
      <p:ext uri="{BB962C8B-B14F-4D97-AF65-F5344CB8AC3E}">
        <p14:creationId xmlns:p14="http://schemas.microsoft.com/office/powerpoint/2010/main" val="666341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7"/>
            <a:ext cx="8305634" cy="1325563"/>
          </a:xfrm>
        </p:spPr>
        <p:txBody>
          <a:bodyPr/>
          <a:lstStyle/>
          <a:p>
            <a:r>
              <a:rPr lang="en-US" dirty="0" smtClean="0"/>
              <a:t>The Problem – Catawba County:</a:t>
            </a:r>
            <a:endParaRPr lang="en-US" dirty="0"/>
          </a:p>
        </p:txBody>
      </p:sp>
      <p:sp>
        <p:nvSpPr>
          <p:cNvPr id="3" name="Content Placeholder 2"/>
          <p:cNvSpPr>
            <a:spLocks noGrp="1"/>
          </p:cNvSpPr>
          <p:nvPr>
            <p:ph idx="1"/>
          </p:nvPr>
        </p:nvSpPr>
        <p:spPr>
          <a:xfrm>
            <a:off x="637198" y="1647960"/>
            <a:ext cx="7886700" cy="4061331"/>
          </a:xfrm>
        </p:spPr>
        <p:txBody>
          <a:bodyPr/>
          <a:lstStyle/>
          <a:p>
            <a:r>
              <a:rPr lang="en-US" sz="2400" dirty="0" smtClean="0"/>
              <a:t>Catawba County Infectious Disease Physician concerned about increasing cases of Hepatitis C in the community</a:t>
            </a:r>
          </a:p>
          <a:p>
            <a:r>
              <a:rPr lang="en-US" sz="2400" dirty="0" smtClean="0"/>
              <a:t>Catawba County Public Health (CCPH) leadership was contacted (at this time chronic hepatitis C was not state reportable)</a:t>
            </a:r>
          </a:p>
          <a:p>
            <a:r>
              <a:rPr lang="en-US" sz="2400" dirty="0" smtClean="0"/>
              <a:t>Local testing and outreach assessed</a:t>
            </a:r>
          </a:p>
          <a:p>
            <a:r>
              <a:rPr lang="en-US" sz="2400" dirty="0" smtClean="0"/>
              <a:t>Further testing and linkage to care options explored</a:t>
            </a:r>
          </a:p>
          <a:p>
            <a:r>
              <a:rPr lang="en-US" sz="2400" dirty="0" smtClean="0"/>
              <a:t>CCPH formed the Catawba County Hep C Coalition</a:t>
            </a:r>
            <a:endParaRPr lang="en-US" sz="2400" dirty="0"/>
          </a:p>
        </p:txBody>
      </p:sp>
    </p:spTree>
    <p:extLst>
      <p:ext uri="{BB962C8B-B14F-4D97-AF65-F5344CB8AC3E}">
        <p14:creationId xmlns:p14="http://schemas.microsoft.com/office/powerpoint/2010/main" val="679585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322397"/>
            <a:ext cx="8723376" cy="1325563"/>
          </a:xfrm>
        </p:spPr>
        <p:txBody>
          <a:bodyPr/>
          <a:lstStyle/>
          <a:p>
            <a:r>
              <a:rPr lang="en-US" dirty="0" smtClean="0"/>
              <a:t>Catawba Co. Hepatitis C Coalition</a:t>
            </a:r>
            <a:endParaRPr lang="en-US" dirty="0"/>
          </a:p>
        </p:txBody>
      </p:sp>
      <p:sp>
        <p:nvSpPr>
          <p:cNvPr id="3" name="Content Placeholder 2"/>
          <p:cNvSpPr>
            <a:spLocks noGrp="1"/>
          </p:cNvSpPr>
          <p:nvPr>
            <p:ph idx="1"/>
          </p:nvPr>
        </p:nvSpPr>
        <p:spPr>
          <a:xfrm>
            <a:off x="637198" y="1647960"/>
            <a:ext cx="7886700" cy="4307516"/>
          </a:xfrm>
        </p:spPr>
        <p:txBody>
          <a:bodyPr/>
          <a:lstStyle/>
          <a:p>
            <a:r>
              <a:rPr lang="en-US" sz="2400" dirty="0" smtClean="0"/>
              <a:t>Community-led/driven, CCPH provides administrative leadership</a:t>
            </a:r>
          </a:p>
          <a:p>
            <a:r>
              <a:rPr lang="en-US" sz="2400" dirty="0" smtClean="0"/>
              <a:t>Partners include:  Mental Health, Harm Reduction, Medical Community, State Public Health, Gaston Family Health Services, local free clinic, harm reduction, ALFA, local hospitals, Gilead</a:t>
            </a:r>
          </a:p>
          <a:p>
            <a:r>
              <a:rPr lang="en-US" sz="2400" dirty="0" smtClean="0"/>
              <a:t>Deliverables:</a:t>
            </a:r>
          </a:p>
          <a:p>
            <a:pPr lvl="1"/>
            <a:r>
              <a:rPr lang="en-US" sz="2400" dirty="0" smtClean="0"/>
              <a:t>Networking</a:t>
            </a:r>
          </a:p>
          <a:p>
            <a:pPr lvl="1"/>
            <a:r>
              <a:rPr lang="en-US" sz="2400" dirty="0" smtClean="0"/>
              <a:t>Resource-sharing</a:t>
            </a:r>
          </a:p>
          <a:p>
            <a:pPr lvl="1"/>
            <a:r>
              <a:rPr lang="en-US" sz="2400" dirty="0" smtClean="0"/>
              <a:t>Enhanced understanding of services</a:t>
            </a:r>
          </a:p>
          <a:p>
            <a:pPr lvl="1"/>
            <a:r>
              <a:rPr lang="en-US" sz="2400" dirty="0" smtClean="0"/>
              <a:t>Development of referral process/network</a:t>
            </a:r>
          </a:p>
          <a:p>
            <a:endParaRPr lang="en-US" dirty="0"/>
          </a:p>
        </p:txBody>
      </p:sp>
    </p:spTree>
    <p:extLst>
      <p:ext uri="{BB962C8B-B14F-4D97-AF65-F5344CB8AC3E}">
        <p14:creationId xmlns:p14="http://schemas.microsoft.com/office/powerpoint/2010/main" val="2873403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Coalition deliverables: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14332466"/>
              </p:ext>
            </p:extLst>
          </p:nvPr>
        </p:nvGraphicFramePr>
        <p:xfrm>
          <a:off x="1180703" y="1706785"/>
          <a:ext cx="3155975" cy="4084203"/>
        </p:xfrm>
        <a:graphic>
          <a:graphicData uri="http://schemas.openxmlformats.org/presentationml/2006/ole">
            <mc:AlternateContent xmlns:mc="http://schemas.openxmlformats.org/markup-compatibility/2006">
              <mc:Choice xmlns:v="urn:schemas-microsoft-com:vml" Requires="v">
                <p:oleObj spid="_x0000_s1140" name="Acrobat Document" r:id="rId3" imgW="2914529" imgH="3771755" progId="AcroExch.Document.DC">
                  <p:embed/>
                </p:oleObj>
              </mc:Choice>
              <mc:Fallback>
                <p:oleObj name="Acrobat Document" r:id="rId3" imgW="2914529" imgH="3771755" progId="AcroExch.Document.DC">
                  <p:embed/>
                  <p:pic>
                    <p:nvPicPr>
                      <p:cNvPr id="0" name=""/>
                      <p:cNvPicPr/>
                      <p:nvPr/>
                    </p:nvPicPr>
                    <p:blipFill>
                      <a:blip r:embed="rId4"/>
                      <a:stretch>
                        <a:fillRect/>
                      </a:stretch>
                    </p:blipFill>
                    <p:spPr>
                      <a:xfrm>
                        <a:off x="1180703" y="1706785"/>
                        <a:ext cx="3155975" cy="408420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63467302"/>
              </p:ext>
            </p:extLst>
          </p:nvPr>
        </p:nvGraphicFramePr>
        <p:xfrm>
          <a:off x="4762952" y="1647960"/>
          <a:ext cx="3246888" cy="4201855"/>
        </p:xfrm>
        <a:graphic>
          <a:graphicData uri="http://schemas.openxmlformats.org/presentationml/2006/ole">
            <mc:AlternateContent xmlns:mc="http://schemas.openxmlformats.org/markup-compatibility/2006">
              <mc:Choice xmlns:v="urn:schemas-microsoft-com:vml" Requires="v">
                <p:oleObj spid="_x0000_s1141" name="Acrobat Document" r:id="rId5" imgW="2914529" imgH="3771755" progId="AcroExch.Document.DC">
                  <p:embed/>
                </p:oleObj>
              </mc:Choice>
              <mc:Fallback>
                <p:oleObj name="Acrobat Document" r:id="rId5" imgW="2914529" imgH="3771755" progId="AcroExch.Document.DC">
                  <p:embed/>
                  <p:pic>
                    <p:nvPicPr>
                      <p:cNvPr id="0" name=""/>
                      <p:cNvPicPr/>
                      <p:nvPr/>
                    </p:nvPicPr>
                    <p:blipFill>
                      <a:blip r:embed="rId6"/>
                      <a:stretch>
                        <a:fillRect/>
                      </a:stretch>
                    </p:blipFill>
                    <p:spPr>
                      <a:xfrm>
                        <a:off x="4762952" y="1647960"/>
                        <a:ext cx="3246888" cy="4201855"/>
                      </a:xfrm>
                      <a:prstGeom prst="rect">
                        <a:avLst/>
                      </a:prstGeom>
                    </p:spPr>
                  </p:pic>
                </p:oleObj>
              </mc:Fallback>
            </mc:AlternateContent>
          </a:graphicData>
        </a:graphic>
      </p:graphicFrame>
    </p:spTree>
    <p:extLst>
      <p:ext uri="{BB962C8B-B14F-4D97-AF65-F5344CB8AC3E}">
        <p14:creationId xmlns:p14="http://schemas.microsoft.com/office/powerpoint/2010/main" val="3941943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Bridge Counselor</a:t>
            </a:r>
            <a:endParaRPr lang="en-US" dirty="0"/>
          </a:p>
        </p:txBody>
      </p:sp>
      <p:sp>
        <p:nvSpPr>
          <p:cNvPr id="3" name="Content Placeholder 2"/>
          <p:cNvSpPr>
            <a:spLocks noGrp="1"/>
          </p:cNvSpPr>
          <p:nvPr>
            <p:ph idx="1"/>
          </p:nvPr>
        </p:nvSpPr>
        <p:spPr>
          <a:xfrm>
            <a:off x="637196" y="1893992"/>
            <a:ext cx="7886700" cy="4086184"/>
          </a:xfrm>
        </p:spPr>
        <p:txBody>
          <a:bodyPr/>
          <a:lstStyle/>
          <a:p>
            <a:pPr marL="0" indent="0">
              <a:buNone/>
            </a:pPr>
            <a:r>
              <a:rPr lang="en-US" sz="3300" dirty="0" smtClean="0"/>
              <a:t>Provide patient </a:t>
            </a:r>
            <a:r>
              <a:rPr lang="en-US" sz="3300" dirty="0"/>
              <a:t>navigation and care coordination to increase Hepatitis C Virus (HCV) testing and linkage to </a:t>
            </a:r>
            <a:r>
              <a:rPr lang="en-US" sz="3300" dirty="0" smtClean="0"/>
              <a:t>care among those newly </a:t>
            </a:r>
            <a:r>
              <a:rPr lang="en-US" sz="3300" dirty="0"/>
              <a:t>diagnosed with HCV or </a:t>
            </a:r>
            <a:r>
              <a:rPr lang="en-US" sz="3300" dirty="0" smtClean="0"/>
              <a:t>those reestablishing care</a:t>
            </a:r>
          </a:p>
        </p:txBody>
      </p:sp>
    </p:spTree>
    <p:extLst>
      <p:ext uri="{BB962C8B-B14F-4D97-AF65-F5344CB8AC3E}">
        <p14:creationId xmlns:p14="http://schemas.microsoft.com/office/powerpoint/2010/main" val="2152545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Bridge Counselor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863665"/>
              </p:ext>
            </p:extLst>
          </p:nvPr>
        </p:nvGraphicFramePr>
        <p:xfrm>
          <a:off x="0" y="1298448"/>
          <a:ext cx="9144000"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166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Bridge Counselor</a:t>
            </a:r>
            <a:endParaRPr lang="en-US" dirty="0"/>
          </a:p>
        </p:txBody>
      </p:sp>
      <p:sp>
        <p:nvSpPr>
          <p:cNvPr id="3" name="Content Placeholder 2"/>
          <p:cNvSpPr>
            <a:spLocks noGrp="1"/>
          </p:cNvSpPr>
          <p:nvPr>
            <p:ph idx="1"/>
          </p:nvPr>
        </p:nvSpPr>
        <p:spPr>
          <a:xfrm>
            <a:off x="637196" y="1893992"/>
            <a:ext cx="7886700" cy="4086184"/>
          </a:xfrm>
        </p:spPr>
        <p:txBody>
          <a:bodyPr/>
          <a:lstStyle/>
          <a:p>
            <a:pPr marL="0" indent="0" algn="ctr">
              <a:buNone/>
            </a:pPr>
            <a:r>
              <a:rPr lang="en-US" sz="3200" dirty="0" smtClean="0"/>
              <a:t>Initial Program Priorities </a:t>
            </a:r>
          </a:p>
          <a:p>
            <a:pPr marL="514350" indent="-514350">
              <a:buAutoNum type="arabicParenR"/>
            </a:pPr>
            <a:r>
              <a:rPr lang="en-US" sz="2400" dirty="0" smtClean="0"/>
              <a:t>Establish Community Referral Process / Protocol </a:t>
            </a:r>
          </a:p>
          <a:p>
            <a:pPr marL="514350" indent="-514350">
              <a:buAutoNum type="arabicParenR"/>
            </a:pPr>
            <a:endParaRPr lang="en-US" sz="2400" dirty="0" smtClean="0"/>
          </a:p>
          <a:p>
            <a:pPr marL="514350" indent="-514350">
              <a:buAutoNum type="arabicParenR"/>
            </a:pPr>
            <a:r>
              <a:rPr lang="en-US" sz="2400" dirty="0" smtClean="0"/>
              <a:t>Community Outreach to Begin Building Partnerships</a:t>
            </a:r>
          </a:p>
          <a:p>
            <a:pPr marL="514350" indent="-514350">
              <a:buAutoNum type="arabicParenR"/>
            </a:pPr>
            <a:endParaRPr lang="en-US" sz="2400" dirty="0"/>
          </a:p>
          <a:p>
            <a:pPr marL="514350" indent="-514350">
              <a:buAutoNum type="arabicParenR"/>
            </a:pPr>
            <a:r>
              <a:rPr lang="en-US" sz="2400" dirty="0" smtClean="0"/>
              <a:t>Assist with Community Education</a:t>
            </a:r>
          </a:p>
          <a:p>
            <a:pPr marL="514350" indent="-514350">
              <a:buAutoNum type="arabicParenR"/>
            </a:pPr>
            <a:endParaRPr lang="en-US" sz="2400" dirty="0" smtClean="0"/>
          </a:p>
          <a:p>
            <a:pPr marL="514350" indent="-514350">
              <a:buAutoNum type="arabicParenR"/>
            </a:pPr>
            <a:r>
              <a:rPr lang="en-US" sz="2400" dirty="0" smtClean="0"/>
              <a:t>Begin Working with Patients via Referral Process</a:t>
            </a:r>
          </a:p>
        </p:txBody>
      </p:sp>
    </p:spTree>
    <p:extLst>
      <p:ext uri="{BB962C8B-B14F-4D97-AF65-F5344CB8AC3E}">
        <p14:creationId xmlns:p14="http://schemas.microsoft.com/office/powerpoint/2010/main" val="481360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Bridge Counselor</a:t>
            </a:r>
            <a:endParaRPr lang="en-US" dirty="0"/>
          </a:p>
        </p:txBody>
      </p:sp>
      <p:sp>
        <p:nvSpPr>
          <p:cNvPr id="3" name="Content Placeholder 2"/>
          <p:cNvSpPr>
            <a:spLocks noGrp="1"/>
          </p:cNvSpPr>
          <p:nvPr>
            <p:ph idx="1"/>
          </p:nvPr>
        </p:nvSpPr>
        <p:spPr>
          <a:xfrm>
            <a:off x="637196" y="1893992"/>
            <a:ext cx="7886700" cy="4086184"/>
          </a:xfrm>
        </p:spPr>
        <p:txBody>
          <a:bodyPr/>
          <a:lstStyle/>
          <a:p>
            <a:pPr marL="0" indent="0" algn="ctr">
              <a:buNone/>
            </a:pPr>
            <a:r>
              <a:rPr lang="en-US" sz="3200" dirty="0" smtClean="0"/>
              <a:t>Initial Program Results – 1 Month</a:t>
            </a:r>
          </a:p>
          <a:p>
            <a:pPr lvl="1">
              <a:buFont typeface="Wingdings" panose="05000000000000000000" pitchFamily="2" charset="2"/>
              <a:buChar char="§"/>
            </a:pPr>
            <a:r>
              <a:rPr lang="en-US" sz="2400" dirty="0" smtClean="0"/>
              <a:t> Established Community Referral Process / Protocol</a:t>
            </a:r>
          </a:p>
          <a:p>
            <a:pPr lvl="1">
              <a:buFont typeface="Wingdings" panose="05000000000000000000" pitchFamily="2" charset="2"/>
              <a:buChar char="§"/>
            </a:pPr>
            <a:endParaRPr lang="en-US" sz="2400" dirty="0"/>
          </a:p>
          <a:p>
            <a:pPr lvl="1">
              <a:buFont typeface="Wingdings" panose="05000000000000000000" pitchFamily="2" charset="2"/>
              <a:buChar char="§"/>
            </a:pPr>
            <a:r>
              <a:rPr lang="en-US" sz="2400" dirty="0" smtClean="0"/>
              <a:t> Community Outreach to Begin Building Partnerships</a:t>
            </a:r>
          </a:p>
          <a:p>
            <a:pPr marL="342900" lvl="1" indent="0">
              <a:buNone/>
            </a:pPr>
            <a:r>
              <a:rPr lang="en-US" sz="2400" dirty="0"/>
              <a:t>	</a:t>
            </a:r>
            <a:r>
              <a:rPr lang="en-US" sz="2400" dirty="0" smtClean="0"/>
              <a:t>	- 9 Meetings with Community Partners</a:t>
            </a:r>
            <a:endParaRPr lang="en-US" sz="2400" dirty="0"/>
          </a:p>
          <a:p>
            <a:pPr lvl="1">
              <a:buFont typeface="Wingdings" panose="05000000000000000000" pitchFamily="2" charset="2"/>
              <a:buChar char="§"/>
            </a:pPr>
            <a:endParaRPr lang="en-US" sz="2400" dirty="0" smtClean="0"/>
          </a:p>
          <a:p>
            <a:pPr lvl="1">
              <a:buFont typeface="Wingdings" panose="05000000000000000000" pitchFamily="2" charset="2"/>
              <a:buChar char="§"/>
            </a:pPr>
            <a:r>
              <a:rPr lang="en-US" sz="2400" dirty="0" smtClean="0"/>
              <a:t> Begin Working with Patients via Referral Process</a:t>
            </a:r>
          </a:p>
          <a:p>
            <a:pPr marL="342900" lvl="1" indent="0">
              <a:buNone/>
            </a:pPr>
            <a:r>
              <a:rPr lang="en-US" sz="2400" dirty="0" smtClean="0"/>
              <a:t>		- </a:t>
            </a:r>
            <a:r>
              <a:rPr lang="en-US" sz="2400" dirty="0"/>
              <a:t>9</a:t>
            </a:r>
            <a:r>
              <a:rPr lang="en-US" sz="2400" dirty="0" smtClean="0"/>
              <a:t> Patient Referrals</a:t>
            </a:r>
          </a:p>
          <a:p>
            <a:pPr marL="342900" lvl="1" indent="0">
              <a:buNone/>
            </a:pPr>
            <a:r>
              <a:rPr lang="en-US" sz="2400" dirty="0"/>
              <a:t>	</a:t>
            </a:r>
            <a:r>
              <a:rPr lang="en-US" sz="2400" dirty="0" smtClean="0"/>
              <a:t>	- 1 Already Linked-to-Care</a:t>
            </a:r>
          </a:p>
        </p:txBody>
      </p:sp>
    </p:spTree>
    <p:extLst>
      <p:ext uri="{BB962C8B-B14F-4D97-AF65-F5344CB8AC3E}">
        <p14:creationId xmlns:p14="http://schemas.microsoft.com/office/powerpoint/2010/main" val="58467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322397"/>
            <a:ext cx="8485632" cy="1325563"/>
          </a:xfrm>
        </p:spPr>
        <p:txBody>
          <a:bodyPr>
            <a:normAutofit/>
          </a:bodyPr>
          <a:lstStyle/>
          <a:p>
            <a:pPr algn="ctr"/>
            <a:r>
              <a:rPr lang="en-US" dirty="0"/>
              <a:t>Improving our </a:t>
            </a:r>
            <a:r>
              <a:rPr lang="en-US" dirty="0" smtClean="0"/>
              <a:t>FOCUS</a:t>
            </a:r>
            <a:endParaRPr lang="en-US" dirty="0"/>
          </a:p>
        </p:txBody>
      </p:sp>
      <p:sp>
        <p:nvSpPr>
          <p:cNvPr id="3" name="Content Placeholder 2"/>
          <p:cNvSpPr>
            <a:spLocks noGrp="1"/>
          </p:cNvSpPr>
          <p:nvPr>
            <p:ph idx="1"/>
          </p:nvPr>
        </p:nvSpPr>
        <p:spPr>
          <a:xfrm>
            <a:off x="637196" y="1893992"/>
            <a:ext cx="7886700" cy="1188928"/>
          </a:xfrm>
        </p:spPr>
        <p:txBody>
          <a:bodyPr/>
          <a:lstStyle/>
          <a:p>
            <a:pPr>
              <a:defRPr/>
            </a:pPr>
            <a:r>
              <a:rPr lang="en-US" sz="2300" dirty="0" smtClean="0">
                <a:latin typeface="Arial" charset="0"/>
                <a:cs typeface="Arial" charset="0"/>
              </a:rPr>
              <a:t>Successes</a:t>
            </a:r>
          </a:p>
          <a:p>
            <a:pPr lvl="1">
              <a:defRPr/>
            </a:pPr>
            <a:r>
              <a:rPr lang="en-US" dirty="0" smtClean="0">
                <a:latin typeface="Arial" charset="0"/>
                <a:cs typeface="Arial" charset="0"/>
              </a:rPr>
              <a:t>Community Conversations / Coalition </a:t>
            </a:r>
          </a:p>
          <a:p>
            <a:pPr lvl="1">
              <a:defRPr/>
            </a:pPr>
            <a:r>
              <a:rPr lang="en-US" dirty="0">
                <a:latin typeface="Arial" charset="0"/>
                <a:cs typeface="Arial" charset="0"/>
              </a:rPr>
              <a:t>Increased Screening, Patient Education, &amp; </a:t>
            </a:r>
            <a:r>
              <a:rPr lang="en-US" dirty="0" smtClean="0">
                <a:latin typeface="Arial" charset="0"/>
                <a:cs typeface="Arial" charset="0"/>
              </a:rPr>
              <a:t>Linkage-to-Care</a:t>
            </a:r>
          </a:p>
          <a:p>
            <a:pPr marL="0" indent="0">
              <a:buNone/>
              <a:defRPr/>
            </a:pPr>
            <a:endParaRPr lang="en-US" dirty="0" smtClean="0">
              <a:latin typeface="Arial" charset="0"/>
              <a:cs typeface="Arial" charset="0"/>
            </a:endParaRPr>
          </a:p>
        </p:txBody>
      </p:sp>
      <p:sp>
        <p:nvSpPr>
          <p:cNvPr id="4" name="Content Placeholder 2"/>
          <p:cNvSpPr txBox="1">
            <a:spLocks/>
          </p:cNvSpPr>
          <p:nvPr/>
        </p:nvSpPr>
        <p:spPr>
          <a:xfrm>
            <a:off x="646938" y="4660228"/>
            <a:ext cx="7886700" cy="11943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2300" dirty="0" smtClean="0">
                <a:latin typeface="Arial" charset="0"/>
                <a:cs typeface="Arial" charset="0"/>
              </a:rPr>
              <a:t>Barriers &amp; Potential Solutions</a:t>
            </a:r>
          </a:p>
          <a:p>
            <a:pPr lvl="1">
              <a:defRPr/>
            </a:pPr>
            <a:r>
              <a:rPr lang="en-US" dirty="0" smtClean="0">
                <a:latin typeface="Arial" charset="0"/>
                <a:cs typeface="Arial" charset="0"/>
              </a:rPr>
              <a:t>Electronic Medical Records – Networking!</a:t>
            </a:r>
          </a:p>
          <a:p>
            <a:pPr lvl="1">
              <a:defRPr/>
            </a:pPr>
            <a:r>
              <a:rPr lang="en-US" dirty="0" smtClean="0">
                <a:latin typeface="Arial" charset="0"/>
                <a:cs typeface="Arial" charset="0"/>
              </a:rPr>
              <a:t>Community Hesitations – Communication!</a:t>
            </a:r>
          </a:p>
          <a:p>
            <a:pPr marL="342900" lvl="1" indent="0">
              <a:buFont typeface="Arial" panose="020B0604020202020204" pitchFamily="34" charset="0"/>
              <a:buNone/>
              <a:defRPr/>
            </a:pPr>
            <a:endParaRPr lang="en-US" dirty="0" smtClean="0">
              <a:latin typeface="Arial" charset="0"/>
              <a:cs typeface="Arial" charset="0"/>
            </a:endParaRPr>
          </a:p>
          <a:p>
            <a:pPr marL="0" indent="0">
              <a:buFont typeface="Arial" panose="020B0604020202020204" pitchFamily="34" charset="0"/>
              <a:buNone/>
              <a:defRPr/>
            </a:pPr>
            <a:endParaRPr lang="en-US" dirty="0" smtClean="0">
              <a:latin typeface="Arial" charset="0"/>
              <a:cs typeface="Arial" charset="0"/>
            </a:endParaRPr>
          </a:p>
        </p:txBody>
      </p:sp>
      <p:sp>
        <p:nvSpPr>
          <p:cNvPr id="5" name="Content Placeholder 2"/>
          <p:cNvSpPr txBox="1">
            <a:spLocks/>
          </p:cNvSpPr>
          <p:nvPr/>
        </p:nvSpPr>
        <p:spPr>
          <a:xfrm>
            <a:off x="637196" y="3179681"/>
            <a:ext cx="7886700" cy="157730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2300" dirty="0" smtClean="0">
                <a:latin typeface="Arial" charset="0"/>
                <a:cs typeface="Arial" charset="0"/>
              </a:rPr>
              <a:t>Learned Lessons In Program Development</a:t>
            </a:r>
          </a:p>
          <a:p>
            <a:pPr lvl="1">
              <a:defRPr/>
            </a:pPr>
            <a:r>
              <a:rPr lang="en-US" dirty="0" smtClean="0">
                <a:latin typeface="Arial" charset="0"/>
                <a:cs typeface="Arial" charset="0"/>
              </a:rPr>
              <a:t>Identify a Champion – Clinical Staff, LHD, Coalition</a:t>
            </a:r>
          </a:p>
          <a:p>
            <a:pPr lvl="1">
              <a:defRPr/>
            </a:pPr>
            <a:r>
              <a:rPr lang="en-US" dirty="0" smtClean="0">
                <a:latin typeface="Arial" charset="0"/>
                <a:cs typeface="Arial" charset="0"/>
              </a:rPr>
              <a:t>Feedback is Needed – Quality Improvement</a:t>
            </a:r>
          </a:p>
          <a:p>
            <a:pPr lvl="1">
              <a:defRPr/>
            </a:pPr>
            <a:r>
              <a:rPr lang="en-US" dirty="0" smtClean="0">
                <a:latin typeface="Arial" charset="0"/>
                <a:cs typeface="Arial" charset="0"/>
              </a:rPr>
              <a:t>Start Small – Intentional </a:t>
            </a:r>
          </a:p>
        </p:txBody>
      </p:sp>
    </p:spTree>
    <p:extLst>
      <p:ext uri="{BB962C8B-B14F-4D97-AF65-F5344CB8AC3E}">
        <p14:creationId xmlns:p14="http://schemas.microsoft.com/office/powerpoint/2010/main" val="4726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Viral Hepatitis: </a:t>
            </a:r>
            <a:br>
              <a:rPr lang="en-US" dirty="0" smtClean="0"/>
            </a:br>
            <a:r>
              <a:rPr lang="en-US" dirty="0" smtClean="0"/>
              <a:t>Are You At Risk?</a:t>
            </a:r>
            <a:endParaRPr lang="en-US" dirty="0"/>
          </a:p>
        </p:txBody>
      </p:sp>
      <p:sp>
        <p:nvSpPr>
          <p:cNvPr id="3" name="Content Placeholder 2"/>
          <p:cNvSpPr>
            <a:spLocks noGrp="1"/>
          </p:cNvSpPr>
          <p:nvPr>
            <p:ph idx="1"/>
          </p:nvPr>
        </p:nvSpPr>
        <p:spPr>
          <a:xfrm>
            <a:off x="508853" y="1835529"/>
            <a:ext cx="8143389" cy="3182210"/>
          </a:xfrm>
        </p:spPr>
        <p:txBody>
          <a:bodyPr/>
          <a:lstStyle/>
          <a:p>
            <a:pPr marL="0" indent="0" algn="ctr">
              <a:buNone/>
            </a:pPr>
            <a:r>
              <a:rPr lang="en-US" sz="3200" dirty="0" smtClean="0"/>
              <a:t>Take this 5 minute </a:t>
            </a:r>
          </a:p>
          <a:p>
            <a:pPr marL="0" indent="0" algn="ctr">
              <a:buNone/>
            </a:pPr>
            <a:r>
              <a:rPr lang="en-US" sz="3200" dirty="0" smtClean="0"/>
              <a:t>Hepatitis Risk Assessment </a:t>
            </a:r>
          </a:p>
          <a:p>
            <a:pPr marL="0" indent="0" algn="ctr">
              <a:buNone/>
            </a:pPr>
            <a:r>
              <a:rPr lang="en-US" sz="3200" dirty="0" smtClean="0"/>
              <a:t>developed by the CDC </a:t>
            </a:r>
          </a:p>
          <a:p>
            <a:pPr marL="0" indent="0" algn="ctr">
              <a:buNone/>
            </a:pPr>
            <a:r>
              <a:rPr lang="en-US" sz="3200" dirty="0"/>
              <a:t>&amp;</a:t>
            </a:r>
            <a:r>
              <a:rPr lang="en-US" sz="3200" dirty="0" smtClean="0"/>
              <a:t> get a personalized report</a:t>
            </a:r>
          </a:p>
          <a:p>
            <a:pPr marL="0" indent="0" algn="ctr">
              <a:buNone/>
            </a:pPr>
            <a:endParaRPr lang="en-US" sz="3200" dirty="0" smtClean="0"/>
          </a:p>
          <a:p>
            <a:pPr marL="0" indent="0">
              <a:buNone/>
            </a:pPr>
            <a:r>
              <a:rPr lang="en-US" sz="2500" dirty="0" smtClean="0">
                <a:hlinkClick r:id="rId2"/>
              </a:rPr>
              <a:t>https://www.cdc.gov/hepatitis/riskassessment/index.htm</a:t>
            </a:r>
            <a:endParaRPr lang="en-US" sz="2500" dirty="0" smtClean="0"/>
          </a:p>
          <a:p>
            <a:endParaRPr lang="en-US" dirty="0"/>
          </a:p>
        </p:txBody>
      </p:sp>
    </p:spTree>
    <p:extLst>
      <p:ext uri="{BB962C8B-B14F-4D97-AF65-F5344CB8AC3E}">
        <p14:creationId xmlns:p14="http://schemas.microsoft.com/office/powerpoint/2010/main" val="3689936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7"/>
            <a:ext cx="8248894" cy="1325563"/>
          </a:xfrm>
        </p:spPr>
        <p:txBody>
          <a:bodyPr/>
          <a:lstStyle/>
          <a:p>
            <a:r>
              <a:rPr lang="en-US" dirty="0" smtClean="0"/>
              <a:t>Future Needs for North Carolina</a:t>
            </a:r>
            <a:endParaRPr lang="en-US" dirty="0"/>
          </a:p>
        </p:txBody>
      </p:sp>
      <p:sp>
        <p:nvSpPr>
          <p:cNvPr id="3" name="Content Placeholder 2"/>
          <p:cNvSpPr>
            <a:spLocks noGrp="1"/>
          </p:cNvSpPr>
          <p:nvPr>
            <p:ph idx="1"/>
          </p:nvPr>
        </p:nvSpPr>
        <p:spPr>
          <a:xfrm>
            <a:off x="637198" y="1753466"/>
            <a:ext cx="7903298" cy="4131517"/>
          </a:xfrm>
        </p:spPr>
        <p:txBody>
          <a:bodyPr/>
          <a:lstStyle/>
          <a:p>
            <a:r>
              <a:rPr lang="en-US" sz="2800" dirty="0" smtClean="0"/>
              <a:t>Community participation in screening practices based on CDC and USPSTF guidelines</a:t>
            </a:r>
          </a:p>
          <a:p>
            <a:endParaRPr lang="en-US" sz="1200" dirty="0" smtClean="0"/>
          </a:p>
          <a:p>
            <a:r>
              <a:rPr lang="en-US" sz="2800" dirty="0" smtClean="0"/>
              <a:t>Improved Lab </a:t>
            </a:r>
            <a:r>
              <a:rPr lang="en-US" sz="2800" dirty="0"/>
              <a:t>P</a:t>
            </a:r>
            <a:r>
              <a:rPr lang="en-US" sz="2800" dirty="0" smtClean="0"/>
              <a:t>rocesses</a:t>
            </a:r>
          </a:p>
          <a:p>
            <a:endParaRPr lang="en-US" sz="1200" dirty="0" smtClean="0"/>
          </a:p>
          <a:p>
            <a:r>
              <a:rPr lang="en-US" sz="2800" dirty="0" smtClean="0"/>
              <a:t>Linkage to Care Discussions</a:t>
            </a:r>
          </a:p>
          <a:p>
            <a:endParaRPr lang="en-US" sz="1200" dirty="0" smtClean="0"/>
          </a:p>
          <a:p>
            <a:r>
              <a:rPr lang="en-US" sz="2800" dirty="0" smtClean="0"/>
              <a:t>Community Conversations</a:t>
            </a:r>
            <a:endParaRPr lang="en-US" sz="2800" dirty="0"/>
          </a:p>
        </p:txBody>
      </p:sp>
    </p:spTree>
    <p:extLst>
      <p:ext uri="{BB962C8B-B14F-4D97-AF65-F5344CB8AC3E}">
        <p14:creationId xmlns:p14="http://schemas.microsoft.com/office/powerpoint/2010/main" val="1715482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We Serve?</a:t>
            </a:r>
            <a:endParaRPr lang="en-US" dirty="0"/>
          </a:p>
        </p:txBody>
      </p:sp>
      <p:pic>
        <p:nvPicPr>
          <p:cNvPr id="6" name="Picture 5"/>
          <p:cNvPicPr>
            <a:picLocks noChangeAspect="1"/>
          </p:cNvPicPr>
          <p:nvPr/>
        </p:nvPicPr>
        <p:blipFill>
          <a:blip r:embed="rId3"/>
          <a:stretch>
            <a:fillRect/>
          </a:stretch>
        </p:blipFill>
        <p:spPr>
          <a:xfrm>
            <a:off x="1156420" y="1345156"/>
            <a:ext cx="6848256" cy="4747037"/>
          </a:xfrm>
          <a:prstGeom prst="rect">
            <a:avLst/>
          </a:prstGeom>
        </p:spPr>
      </p:pic>
    </p:spTree>
    <p:extLst>
      <p:ext uri="{BB962C8B-B14F-4D97-AF65-F5344CB8AC3E}">
        <p14:creationId xmlns:p14="http://schemas.microsoft.com/office/powerpoint/2010/main" val="870230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c8uObOwxE4"/>
          <p:cNvPicPr>
            <a:picLocks noRot="1" noChangeAspect="1"/>
          </p:cNvPicPr>
          <p:nvPr>
            <a:videoFile r:link="rId1"/>
          </p:nvPr>
        </p:nvPicPr>
        <p:blipFill>
          <a:blip r:embed="rId3"/>
          <a:stretch>
            <a:fillRect/>
          </a:stretch>
        </p:blipFill>
        <p:spPr>
          <a:xfrm>
            <a:off x="-33867" y="0"/>
            <a:ext cx="9211734" cy="6858000"/>
          </a:xfrm>
          <a:prstGeom prst="rect">
            <a:avLst/>
          </a:prstGeom>
        </p:spPr>
      </p:pic>
    </p:spTree>
    <p:extLst>
      <p:ext uri="{BB962C8B-B14F-4D97-AF65-F5344CB8AC3E}">
        <p14:creationId xmlns:p14="http://schemas.microsoft.com/office/powerpoint/2010/main" val="974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6" name="TextBox 5"/>
          <p:cNvSpPr txBox="1"/>
          <p:nvPr/>
        </p:nvSpPr>
        <p:spPr>
          <a:xfrm>
            <a:off x="637198" y="1215851"/>
            <a:ext cx="8077200" cy="5186035"/>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altLang="en-US" sz="1500" dirty="0" smtClean="0">
                <a:latin typeface="Arial Narrow" panose="020B0606020202030204" pitchFamily="34" charset="0"/>
                <a:cs typeface="Arial" panose="020B0604020202020204" pitchFamily="34" charset="0"/>
              </a:rPr>
              <a:t>Centers for Disease Control and Prevention (CDC). Hepatitis C FAQs for Health Professionals. </a:t>
            </a:r>
            <a:r>
              <a:rPr lang="en-US" altLang="en-US" sz="1500" dirty="0">
                <a:latin typeface="Arial Narrow" panose="020B0606020202030204" pitchFamily="34" charset="0"/>
                <a:cs typeface="Arial" panose="020B0604020202020204" pitchFamily="34" charset="0"/>
                <a:hlinkClick r:id="rId3"/>
              </a:rPr>
              <a:t>https://</a:t>
            </a:r>
            <a:r>
              <a:rPr lang="en-US" altLang="en-US" sz="1500" dirty="0" smtClean="0">
                <a:latin typeface="Arial Narrow" panose="020B0606020202030204" pitchFamily="34" charset="0"/>
                <a:cs typeface="Arial" panose="020B0604020202020204" pitchFamily="34" charset="0"/>
                <a:hlinkClick r:id="rId3"/>
              </a:rPr>
              <a:t>www.cdc.gov/hepatitis/hcv/hcvfaq.htm#section1</a:t>
            </a:r>
            <a:r>
              <a:rPr lang="en-US" altLang="en-US" sz="1500" dirty="0">
                <a:latin typeface="Arial Narrow" panose="020B0606020202030204" pitchFamily="34" charset="0"/>
                <a:cs typeface="Arial" panose="020B0604020202020204" pitchFamily="34" charset="0"/>
              </a:rPr>
              <a:t> </a:t>
            </a:r>
            <a:r>
              <a:rPr lang="en-US" altLang="en-US" sz="1500" dirty="0" smtClean="0">
                <a:latin typeface="Arial Narrow" panose="020B0606020202030204" pitchFamily="34" charset="0"/>
                <a:cs typeface="Arial" panose="020B0604020202020204" pitchFamily="34" charset="0"/>
              </a:rPr>
              <a:t> Accessed 02/05/2018</a:t>
            </a:r>
          </a:p>
          <a:p>
            <a:pPr marL="285750" indent="-285750">
              <a:buFont typeface="Arial" panose="020B0604020202020204" pitchFamily="34" charset="0"/>
              <a:buChar char="•"/>
            </a:pPr>
            <a:r>
              <a:rPr lang="en-US" sz="1500" dirty="0">
                <a:latin typeface="Arial Narrow" panose="020B0606020202030204" pitchFamily="34" charset="0"/>
                <a:cs typeface="Arial" panose="020B0604020202020204" pitchFamily="34" charset="0"/>
              </a:rPr>
              <a:t>Emory University, Rollins School of Public Health. HepVu. (</a:t>
            </a:r>
            <a:r>
              <a:rPr lang="en-US" sz="1500" dirty="0">
                <a:latin typeface="Arial Narrow" panose="020B0606020202030204" pitchFamily="34" charset="0"/>
                <a:cs typeface="Arial" panose="020B0604020202020204" pitchFamily="34" charset="0"/>
                <a:hlinkClick r:id="rId4"/>
              </a:rPr>
              <a:t>https://hepvu.org/</a:t>
            </a:r>
            <a:r>
              <a:rPr lang="en-US" sz="1500" dirty="0">
                <a:latin typeface="Arial Narrow" panose="020B0606020202030204" pitchFamily="34" charset="0"/>
                <a:cs typeface="Arial" panose="020B0604020202020204" pitchFamily="34" charset="0"/>
              </a:rPr>
              <a:t>). </a:t>
            </a:r>
            <a:r>
              <a:rPr lang="en-US" altLang="en-US" sz="1500" dirty="0">
                <a:latin typeface="Arial Narrow" panose="020B0606020202030204" pitchFamily="34" charset="0"/>
                <a:cs typeface="Arial" panose="020B0604020202020204" pitchFamily="34" charset="0"/>
              </a:rPr>
              <a:t>Accessed 02/02/2018.</a:t>
            </a:r>
          </a:p>
          <a:p>
            <a:pPr marL="285750" indent="-285750">
              <a:buFont typeface="Arial" panose="020B0604020202020204" pitchFamily="34" charset="0"/>
              <a:buChar char="•"/>
            </a:pPr>
            <a:r>
              <a:rPr lang="en-US" sz="1500" dirty="0" smtClean="0">
                <a:latin typeface="Arial Narrow" panose="020B0606020202030204" pitchFamily="34" charset="0"/>
                <a:cs typeface="Arial" panose="020B0604020202020204" pitchFamily="34" charset="0"/>
              </a:rPr>
              <a:t>Fleischauer, Andrew. "Infectious Outcomes Of Injection Drug Use". 2017. </a:t>
            </a:r>
            <a:r>
              <a:rPr lang="en-US" sz="1500" dirty="0">
                <a:latin typeface="Arial Narrow" panose="020B0606020202030204" pitchFamily="34" charset="0"/>
                <a:cs typeface="Arial" panose="020B0604020202020204" pitchFamily="34" charset="0"/>
              </a:rPr>
              <a:t>Presentation. </a:t>
            </a:r>
            <a:r>
              <a:rPr lang="en-US" sz="1500" dirty="0">
                <a:latin typeface="Arial Narrow" panose="020B0606020202030204" pitchFamily="34" charset="0"/>
                <a:cs typeface="Arial" panose="020B0604020202020204" pitchFamily="34" charset="0"/>
                <a:hlinkClick r:id="rId5"/>
              </a:rPr>
              <a:t>http://www.gahec.org/areafolders/resources/51805/Fleischauer%20-%</a:t>
            </a:r>
            <a:r>
              <a:rPr lang="en-US" sz="1500" dirty="0" smtClean="0">
                <a:latin typeface="Arial Narrow" panose="020B0606020202030204" pitchFamily="34" charset="0"/>
                <a:cs typeface="Arial" panose="020B0604020202020204" pitchFamily="34" charset="0"/>
                <a:hlinkClick r:id="rId5"/>
              </a:rPr>
              <a:t>20HIV-Hepatis%20Overlay%20in%20NC.pdf</a:t>
            </a:r>
            <a:r>
              <a:rPr lang="en-US" sz="1500" dirty="0" smtClean="0">
                <a:latin typeface="Arial Narrow" panose="020B0606020202030204" pitchFamily="34" charset="0"/>
                <a:cs typeface="Arial" panose="020B0604020202020204" pitchFamily="34" charset="0"/>
              </a:rPr>
              <a:t> Accessed 06/12/2017</a:t>
            </a:r>
          </a:p>
          <a:p>
            <a:pPr marL="285750" indent="-285750">
              <a:buFont typeface="Arial" panose="020B0604020202020204" pitchFamily="34" charset="0"/>
              <a:buChar char="•"/>
            </a:pPr>
            <a:r>
              <a:rPr lang="en-US" sz="1500" dirty="0" smtClean="0">
                <a:latin typeface="Arial Narrow" panose="020B0606020202030204" pitchFamily="34" charset="0"/>
                <a:cs typeface="Arial" panose="020B0604020202020204" pitchFamily="34" charset="0"/>
              </a:rPr>
              <a:t>Indiana State Department of Health. HIV Outbreak in Southeastern Indiana. </a:t>
            </a:r>
            <a:r>
              <a:rPr lang="en-US" sz="1500" dirty="0">
                <a:latin typeface="Arial Narrow" panose="020B0606020202030204" pitchFamily="34" charset="0"/>
                <a:cs typeface="Arial" panose="020B0604020202020204" pitchFamily="34" charset="0"/>
                <a:hlinkClick r:id="rId6"/>
              </a:rPr>
              <a:t>http://</a:t>
            </a:r>
            <a:r>
              <a:rPr lang="en-US" sz="1500" dirty="0" smtClean="0">
                <a:latin typeface="Arial Narrow" panose="020B0606020202030204" pitchFamily="34" charset="0"/>
                <a:cs typeface="Arial" panose="020B0604020202020204" pitchFamily="34" charset="0"/>
                <a:hlinkClick r:id="rId6"/>
              </a:rPr>
              <a:t>www.in.gov/isdh/26649.htm</a:t>
            </a:r>
            <a:r>
              <a:rPr lang="en-US" sz="1500" dirty="0">
                <a:latin typeface="Arial Narrow" panose="020B0606020202030204" pitchFamily="34" charset="0"/>
                <a:cs typeface="Arial" panose="020B0604020202020204" pitchFamily="34" charset="0"/>
              </a:rPr>
              <a:t> </a:t>
            </a:r>
            <a:r>
              <a:rPr lang="en-US" sz="1500" dirty="0" smtClean="0">
                <a:latin typeface="Arial Narrow" panose="020B0606020202030204" pitchFamily="34" charset="0"/>
                <a:cs typeface="Arial" panose="020B0604020202020204" pitchFamily="34" charset="0"/>
              </a:rPr>
              <a:t>Accessed 02/02/2018.</a:t>
            </a:r>
          </a:p>
          <a:p>
            <a:pPr marL="285750" indent="-285750">
              <a:buFont typeface="Arial" panose="020B0604020202020204" pitchFamily="34" charset="0"/>
              <a:buChar char="•"/>
            </a:pPr>
            <a:r>
              <a:rPr lang="fr-FR" sz="1500" dirty="0" smtClean="0">
                <a:latin typeface="Arial Narrow" panose="020B0606020202030204" pitchFamily="34" charset="0"/>
                <a:cs typeface="Arial" panose="020B0604020202020204" pitchFamily="34" charset="0"/>
              </a:rPr>
              <a:t>J </a:t>
            </a:r>
            <a:r>
              <a:rPr lang="fr-FR" sz="1500" dirty="0">
                <a:latin typeface="Arial Narrow" panose="020B0606020202030204" pitchFamily="34" charset="0"/>
                <a:cs typeface="Arial" panose="020B0604020202020204" pitchFamily="34" charset="0"/>
              </a:rPr>
              <a:t>Acquir Immune Defic </a:t>
            </a:r>
            <a:r>
              <a:rPr lang="fr-FR" sz="1500" dirty="0" smtClean="0">
                <a:latin typeface="Arial Narrow" panose="020B0606020202030204" pitchFamily="34" charset="0"/>
                <a:cs typeface="Arial" panose="020B0604020202020204" pitchFamily="34" charset="0"/>
              </a:rPr>
              <a:t>Syndr. </a:t>
            </a:r>
            <a:r>
              <a:rPr lang="fr-FR" sz="1500" dirty="0">
                <a:latin typeface="Arial Narrow" panose="020B0606020202030204" pitchFamily="34" charset="0"/>
                <a:cs typeface="Arial" panose="020B0604020202020204" pitchFamily="34" charset="0"/>
              </a:rPr>
              <a:t>2016 November 01; 73(3): 323–331. </a:t>
            </a:r>
            <a:r>
              <a:rPr lang="fr-FR" sz="1500" dirty="0" smtClean="0">
                <a:latin typeface="Arial Narrow" panose="020B0606020202030204" pitchFamily="34" charset="0"/>
                <a:cs typeface="Arial" panose="020B0604020202020204" pitchFamily="34" charset="0"/>
              </a:rPr>
              <a:t>doi:10.1097/QAI. 0000000000001098</a:t>
            </a:r>
            <a:endParaRPr lang="fr-FR" sz="1500"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sz="1500" dirty="0" smtClean="0">
                <a:latin typeface="Arial Narrow" panose="020B0606020202030204" pitchFamily="34" charset="0"/>
                <a:cs typeface="Arial" panose="020B0604020202020204" pitchFamily="34" charset="0"/>
              </a:rPr>
              <a:t>National Viral Hepatitis Roundtable (NVHR). </a:t>
            </a:r>
            <a:r>
              <a:rPr lang="en-US" sz="1500" dirty="0">
                <a:latin typeface="Arial Narrow" panose="020B0606020202030204" pitchFamily="34" charset="0"/>
                <a:cs typeface="Arial" panose="020B0604020202020204" pitchFamily="34" charset="0"/>
              </a:rPr>
              <a:t>Health Equity. </a:t>
            </a:r>
            <a:r>
              <a:rPr lang="en-US" sz="1500" dirty="0">
                <a:latin typeface="Arial Narrow" panose="020B0606020202030204" pitchFamily="34" charset="0"/>
                <a:cs typeface="Arial" panose="020B0604020202020204" pitchFamily="34" charset="0"/>
                <a:hlinkClick r:id="rId7"/>
              </a:rPr>
              <a:t>http://</a:t>
            </a:r>
            <a:r>
              <a:rPr lang="en-US" sz="1500" dirty="0" smtClean="0">
                <a:latin typeface="Arial Narrow" panose="020B0606020202030204" pitchFamily="34" charset="0"/>
                <a:cs typeface="Arial" panose="020B0604020202020204" pitchFamily="34" charset="0"/>
                <a:hlinkClick r:id="rId7"/>
              </a:rPr>
              <a:t>nvhr.org/policy/health-equity</a:t>
            </a:r>
            <a:r>
              <a:rPr lang="en-US" sz="1500" dirty="0" smtClean="0">
                <a:latin typeface="Arial Narrow" panose="020B0606020202030204" pitchFamily="34" charset="0"/>
                <a:cs typeface="Arial" panose="020B0604020202020204" pitchFamily="34" charset="0"/>
              </a:rPr>
              <a:t>. Accessed 02/12/2018</a:t>
            </a:r>
          </a:p>
          <a:p>
            <a:pPr marL="285750" indent="-285750">
              <a:buFont typeface="Arial" panose="020B0604020202020204" pitchFamily="34" charset="0"/>
              <a:buChar char="•"/>
            </a:pPr>
            <a:r>
              <a:rPr lang="en-US" sz="1500" dirty="0">
                <a:latin typeface="Arial Narrow" panose="020B0606020202030204" pitchFamily="34" charset="0"/>
                <a:cs typeface="Arial" panose="020B0604020202020204" pitchFamily="34" charset="0"/>
              </a:rPr>
              <a:t>North Carolina Department of Health and Human Services. 2016 North Carolina HIV/STD/Heptatitis Surveillance Report. </a:t>
            </a:r>
            <a:r>
              <a:rPr lang="en-US" sz="1500" dirty="0">
                <a:latin typeface="Arial Narrow" panose="020B0606020202030204" pitchFamily="34" charset="0"/>
                <a:cs typeface="Arial" panose="020B0604020202020204" pitchFamily="34" charset="0"/>
                <a:hlinkClick r:id="rId8"/>
              </a:rPr>
              <a:t>http://epi.publichealth.nc.gov/cd/stds/figures/std16rpt_rev3.pdf</a:t>
            </a:r>
            <a:r>
              <a:rPr lang="en-US" sz="1500" dirty="0">
                <a:latin typeface="Arial Narrow" panose="020B0606020202030204" pitchFamily="34" charset="0"/>
                <a:cs typeface="Arial" panose="020B0604020202020204" pitchFamily="34" charset="0"/>
              </a:rPr>
              <a:t>. Accessed 02/02/2018.</a:t>
            </a:r>
            <a:endParaRPr lang="en-US" altLang="en-US" sz="1500"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altLang="en-US" sz="1500" dirty="0">
                <a:latin typeface="Arial Narrow" panose="020B0606020202030204" pitchFamily="34" charset="0"/>
                <a:cs typeface="Arial" panose="020B0604020202020204" pitchFamily="34" charset="0"/>
              </a:rPr>
              <a:t>North Carolina Department of Health and Human Services. Acute Hepatitis C Rates Increase in North Carolina, 2010 – 2014, by County. </a:t>
            </a:r>
            <a:r>
              <a:rPr lang="en-US" altLang="en-US" sz="1500" dirty="0">
                <a:latin typeface="Arial Narrow" panose="020B0606020202030204" pitchFamily="34" charset="0"/>
                <a:cs typeface="Arial" panose="020B0604020202020204" pitchFamily="34" charset="0"/>
                <a:hlinkClick r:id="rId9"/>
              </a:rPr>
              <a:t>http://epi.publichealth.nc.gov/cd/figures/HepCRatesbyCountyandYear_May2015.pdf</a:t>
            </a:r>
            <a:r>
              <a:rPr lang="en-US" altLang="en-US" sz="1500" dirty="0">
                <a:latin typeface="Arial Narrow" panose="020B0606020202030204" pitchFamily="34" charset="0"/>
                <a:cs typeface="Arial" panose="020B0604020202020204" pitchFamily="34" charset="0"/>
              </a:rPr>
              <a:t>. Accessed 02/12/2018</a:t>
            </a:r>
            <a:endParaRPr lang="en-US" sz="1500"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Narrow" panose="020B0606020202030204" pitchFamily="34" charset="0"/>
                <a:cs typeface="Arial" panose="020B0604020202020204" pitchFamily="34" charset="0"/>
              </a:rPr>
              <a:t>North Carolina Department of Health and Human Services. Hepatitis C Fact Sheet 2016. </a:t>
            </a:r>
            <a:r>
              <a:rPr lang="en-US" sz="1500" dirty="0">
                <a:latin typeface="Arial Narrow" panose="020B0606020202030204" pitchFamily="34" charset="0"/>
                <a:cs typeface="Arial" panose="020B0604020202020204" pitchFamily="34" charset="0"/>
                <a:hlinkClick r:id="rId10"/>
              </a:rPr>
              <a:t>http://epi.publichealth.nc.gov/cd/hepatitis/HepatitisCFactSheet2016_rev2.pdf</a:t>
            </a:r>
            <a:r>
              <a:rPr lang="en-US" sz="1500" dirty="0">
                <a:latin typeface="Arial Narrow" panose="020B0606020202030204" pitchFamily="34" charset="0"/>
                <a:cs typeface="Arial" panose="020B0604020202020204" pitchFamily="34" charset="0"/>
              </a:rPr>
              <a:t>. Accessed 02/05/2018.</a:t>
            </a:r>
            <a:endParaRPr lang="en-US" altLang="en-US" sz="1500"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Narrow" panose="020B0606020202030204" pitchFamily="34" charset="0"/>
                <a:cs typeface="Arial" panose="020B0604020202020204" pitchFamily="34" charset="0"/>
              </a:rPr>
              <a:t>North Carolina Department of Health and Human Services. Hepatitis C in Western North Carolina. </a:t>
            </a:r>
            <a:r>
              <a:rPr lang="en-US" sz="1500" dirty="0">
                <a:latin typeface="Arial Narrow" panose="020B0606020202030204" pitchFamily="34" charset="0"/>
                <a:cs typeface="Arial" panose="020B0604020202020204" pitchFamily="34" charset="0"/>
                <a:hlinkClick r:id="rId11"/>
              </a:rPr>
              <a:t>http://epi.publichealth.nc.gov/cd/hepatitis/Region1and2_HepCAssessment102016.pdf</a:t>
            </a:r>
            <a:r>
              <a:rPr lang="en-US" sz="1500" dirty="0">
                <a:latin typeface="Arial Narrow" panose="020B0606020202030204" pitchFamily="34" charset="0"/>
                <a:cs typeface="Arial" panose="020B0604020202020204" pitchFamily="34" charset="0"/>
              </a:rPr>
              <a:t>. Accessed 02/12/2018.</a:t>
            </a:r>
          </a:p>
          <a:p>
            <a:pPr marL="285750" indent="-285750">
              <a:buFont typeface="Arial" panose="020B0604020202020204" pitchFamily="34" charset="0"/>
              <a:buChar char="•"/>
            </a:pPr>
            <a:r>
              <a:rPr lang="en-US" sz="1500" dirty="0" smtClean="0">
                <a:latin typeface="Arial Narrow" panose="020B0606020202030204" pitchFamily="34" charset="0"/>
                <a:cs typeface="Arial" panose="020B0604020202020204" pitchFamily="34" charset="0"/>
              </a:rPr>
              <a:t>World Health Organization</a:t>
            </a:r>
            <a:r>
              <a:rPr lang="en-US" altLang="en-US" sz="1500" dirty="0" smtClean="0">
                <a:latin typeface="Arial Narrow" panose="020B0606020202030204" pitchFamily="34" charset="0"/>
                <a:cs typeface="Arial" panose="020B0604020202020204" pitchFamily="34" charset="0"/>
              </a:rPr>
              <a:t>. </a:t>
            </a:r>
            <a:r>
              <a:rPr lang="en-US" altLang="en-US" sz="1500" dirty="0">
                <a:latin typeface="Arial Narrow" panose="020B0606020202030204" pitchFamily="34" charset="0"/>
                <a:cs typeface="Arial" panose="020B0604020202020204" pitchFamily="34" charset="0"/>
                <a:hlinkClick r:id="rId12"/>
              </a:rPr>
              <a:t>http://www.who.int/mediacentre/factsheets/fs164/en</a:t>
            </a:r>
            <a:r>
              <a:rPr lang="en-US" altLang="en-US" sz="1500" dirty="0" smtClean="0">
                <a:latin typeface="Arial Narrow" panose="020B0606020202030204" pitchFamily="34" charset="0"/>
                <a:cs typeface="Arial" panose="020B0604020202020204" pitchFamily="34" charset="0"/>
                <a:hlinkClick r:id="rId12"/>
              </a:rPr>
              <a:t>/</a:t>
            </a:r>
            <a:r>
              <a:rPr lang="en-US" altLang="en-US" sz="1500" dirty="0" smtClean="0">
                <a:latin typeface="Arial Narrow" panose="020B0606020202030204" pitchFamily="34" charset="0"/>
                <a:cs typeface="Arial" panose="020B0604020202020204" pitchFamily="34" charset="0"/>
              </a:rPr>
              <a:t> Accessed 02/05/2018.</a:t>
            </a:r>
            <a:endParaRPr lang="en-US" altLang="en-US" sz="15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88411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5" name="Picture 4" descr="File:Iraide alonso.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522" y="1866123"/>
            <a:ext cx="3164051" cy="3330580"/>
          </a:xfrm>
          <a:prstGeom prst="rect">
            <a:avLst/>
          </a:prstGeom>
        </p:spPr>
      </p:pic>
    </p:spTree>
    <p:extLst>
      <p:ext uri="{BB962C8B-B14F-4D97-AF65-F5344CB8AC3E}">
        <p14:creationId xmlns:p14="http://schemas.microsoft.com/office/powerpoint/2010/main" val="3525738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7"/>
            <a:ext cx="7886700" cy="1072649"/>
          </a:xfrm>
        </p:spPr>
        <p:txBody>
          <a:bodyPr/>
          <a:lstStyle/>
          <a:p>
            <a:r>
              <a:rPr lang="en-US" dirty="0" smtClean="0"/>
              <a:t>Contact Information</a:t>
            </a:r>
            <a:endParaRPr lang="en-US" dirty="0"/>
          </a:p>
        </p:txBody>
      </p:sp>
      <p:sp>
        <p:nvSpPr>
          <p:cNvPr id="3" name="Content Placeholder 2"/>
          <p:cNvSpPr>
            <a:spLocks noGrp="1"/>
          </p:cNvSpPr>
          <p:nvPr>
            <p:ph idx="1"/>
          </p:nvPr>
        </p:nvSpPr>
        <p:spPr>
          <a:xfrm>
            <a:off x="637198" y="1535723"/>
            <a:ext cx="7886700" cy="3868616"/>
          </a:xfrm>
        </p:spPr>
        <p:txBody>
          <a:bodyPr/>
          <a:lstStyle/>
          <a:p>
            <a:pPr marL="0" indent="0">
              <a:buNone/>
            </a:pPr>
            <a:r>
              <a:rPr lang="en-US" dirty="0" smtClean="0"/>
              <a:t>Erin Hultgren, MPH</a:t>
            </a:r>
          </a:p>
          <a:p>
            <a:pPr marL="0" indent="0">
              <a:buNone/>
            </a:pPr>
            <a:r>
              <a:rPr lang="en-US" dirty="0" smtClean="0"/>
              <a:t>Program Manager</a:t>
            </a:r>
          </a:p>
          <a:p>
            <a:pPr marL="0" indent="0">
              <a:buNone/>
            </a:pPr>
            <a:r>
              <a:rPr lang="en-US" dirty="0" smtClean="0"/>
              <a:t>Gaston Family Health Services</a:t>
            </a:r>
          </a:p>
          <a:p>
            <a:pPr marL="0" indent="0">
              <a:buNone/>
            </a:pPr>
            <a:r>
              <a:rPr lang="en-US" dirty="0" smtClean="0"/>
              <a:t>Phone: 704-772-4701  |	Fax:	704-671-1411</a:t>
            </a:r>
          </a:p>
          <a:p>
            <a:pPr marL="0" indent="0">
              <a:buNone/>
            </a:pPr>
            <a:r>
              <a:rPr lang="en-US" dirty="0" smtClean="0">
                <a:hlinkClick r:id="rId2"/>
              </a:rPr>
              <a:t>ehultgren@gfhs.info</a:t>
            </a:r>
            <a:endParaRPr lang="en-US" dirty="0" smtClean="0"/>
          </a:p>
          <a:p>
            <a:pPr marL="0" indent="0">
              <a:buNone/>
            </a:pPr>
            <a:endParaRPr lang="en-US" sz="1100" dirty="0" smtClean="0"/>
          </a:p>
          <a:p>
            <a:pPr marL="0" indent="0">
              <a:buNone/>
            </a:pPr>
            <a:r>
              <a:rPr lang="en-US" dirty="0" smtClean="0"/>
              <a:t>Jennifer McCracken</a:t>
            </a:r>
          </a:p>
          <a:p>
            <a:pPr marL="0" indent="0">
              <a:buNone/>
            </a:pPr>
            <a:r>
              <a:rPr lang="en-US" dirty="0" smtClean="0"/>
              <a:t>Assistant Health Director</a:t>
            </a:r>
          </a:p>
          <a:p>
            <a:pPr marL="0" indent="0">
              <a:buNone/>
            </a:pPr>
            <a:r>
              <a:rPr lang="en-US" dirty="0" smtClean="0"/>
              <a:t>Catawba County Public Health</a:t>
            </a:r>
          </a:p>
          <a:p>
            <a:pPr marL="0" indent="0">
              <a:buNone/>
            </a:pPr>
            <a:r>
              <a:rPr lang="en-US" dirty="0" smtClean="0"/>
              <a:t>Phone:  828-695-5820  |  Fax:  828-695-4410</a:t>
            </a:r>
          </a:p>
          <a:p>
            <a:pPr marL="0" indent="0">
              <a:buNone/>
            </a:pPr>
            <a:r>
              <a:rPr lang="en-US" dirty="0" smtClean="0">
                <a:hlinkClick r:id="rId3"/>
              </a:rPr>
              <a:t>jmccrack@catawbacountync.gov</a:t>
            </a:r>
            <a:endParaRPr lang="en-US" dirty="0" smtClean="0"/>
          </a:p>
          <a:p>
            <a:endParaRPr lang="en-US" dirty="0" smtClean="0"/>
          </a:p>
          <a:p>
            <a:endParaRPr lang="en-US" dirty="0" smtClean="0"/>
          </a:p>
        </p:txBody>
      </p:sp>
    </p:spTree>
    <p:extLst>
      <p:ext uri="{BB962C8B-B14F-4D97-AF65-F5344CB8AC3E}">
        <p14:creationId xmlns:p14="http://schemas.microsoft.com/office/powerpoint/2010/main" val="1646269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dirty="0"/>
          </a:p>
        </p:txBody>
      </p:sp>
      <p:sp>
        <p:nvSpPr>
          <p:cNvPr id="4" name="TextBox 3"/>
          <p:cNvSpPr txBox="1"/>
          <p:nvPr/>
        </p:nvSpPr>
        <p:spPr>
          <a:xfrm>
            <a:off x="637198" y="1385058"/>
            <a:ext cx="8287346" cy="8925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Blood-borne </a:t>
            </a:r>
            <a:r>
              <a:rPr kumimoji="0" lang="en-US" alt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virus that leads to Hepatitis C </a:t>
            </a:r>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infection</a:t>
            </a:r>
          </a:p>
        </p:txBody>
      </p:sp>
      <p:sp>
        <p:nvSpPr>
          <p:cNvPr id="5" name="TextBox 4"/>
          <p:cNvSpPr txBox="1"/>
          <p:nvPr/>
        </p:nvSpPr>
        <p:spPr>
          <a:xfrm>
            <a:off x="637198" y="3970381"/>
            <a:ext cx="8287346" cy="8925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Chronic </a:t>
            </a:r>
            <a:r>
              <a:rPr kumimoji="0" lang="en-US" alt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Hepatitis C is a serious disease that can result in long-term health problems, even </a:t>
            </a:r>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death</a:t>
            </a:r>
          </a:p>
        </p:txBody>
      </p:sp>
      <p:sp>
        <p:nvSpPr>
          <p:cNvPr id="6" name="TextBox 5"/>
          <p:cNvSpPr txBox="1"/>
          <p:nvPr/>
        </p:nvSpPr>
        <p:spPr>
          <a:xfrm>
            <a:off x="637198" y="2464399"/>
            <a:ext cx="8287346" cy="4924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Hepatitis C affects the Liver </a:t>
            </a:r>
            <a:endParaRPr kumimoji="0" lang="en-US" alt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 name="TextBox 6"/>
          <p:cNvSpPr txBox="1"/>
          <p:nvPr/>
        </p:nvSpPr>
        <p:spPr>
          <a:xfrm>
            <a:off x="637198" y="3217390"/>
            <a:ext cx="8287346" cy="49244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600" dirty="0" smtClean="0">
                <a:latin typeface="Arial" panose="020B0604020202020204" pitchFamily="34" charset="0"/>
                <a:cs typeface="Arial" panose="020B0604020202020204" pitchFamily="34" charset="0"/>
              </a:rPr>
              <a:t>Hepatitis C Infection can be Acute or Chronic </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7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dirty="0"/>
          </a:p>
        </p:txBody>
      </p:sp>
      <p:sp>
        <p:nvSpPr>
          <p:cNvPr id="4" name="TextBox 3"/>
          <p:cNvSpPr txBox="1"/>
          <p:nvPr/>
        </p:nvSpPr>
        <p:spPr>
          <a:xfrm>
            <a:off x="637198" y="1385058"/>
            <a:ext cx="8287346" cy="1754326"/>
          </a:xfrm>
          <a:prstGeom prst="rect">
            <a:avLst/>
          </a:prstGeom>
          <a:noFill/>
        </p:spPr>
        <p:txBody>
          <a:bodyPr wrap="square" rtlCol="0">
            <a:spAutoFit/>
          </a:bodyPr>
          <a:lstStyle/>
          <a:p>
            <a:pPr lvl="0">
              <a:defRPr/>
            </a:pPr>
            <a:endParaRPr lang="en-US" sz="2200" dirty="0">
              <a:latin typeface="Arial" panose="020B0604020202020204" pitchFamily="34" charset="0"/>
              <a:cs typeface="Arial" panose="020B0604020202020204" pitchFamily="34" charset="0"/>
            </a:endParaRPr>
          </a:p>
          <a:p>
            <a:pPr lvl="0">
              <a:defRPr/>
            </a:pPr>
            <a:r>
              <a:rPr lang="en-US" sz="3000" dirty="0">
                <a:latin typeface="Arial" panose="020B0604020202020204" pitchFamily="34" charset="0"/>
                <a:cs typeface="Arial" panose="020B0604020202020204" pitchFamily="34" charset="0"/>
              </a:rPr>
              <a:t>According to the CDC…</a:t>
            </a:r>
          </a:p>
          <a:p>
            <a:pPr algn="ctr">
              <a:defRPr/>
            </a:pPr>
            <a:r>
              <a:rPr lang="en-US" sz="2800" b="1" dirty="0">
                <a:latin typeface="Arial" panose="020B0604020202020204" pitchFamily="34" charset="0"/>
                <a:cs typeface="Arial" panose="020B0604020202020204" pitchFamily="34" charset="0"/>
              </a:rPr>
              <a:t>HCV is transmitted </a:t>
            </a:r>
            <a:r>
              <a:rPr lang="en-US" sz="2800" b="1" dirty="0" smtClean="0">
                <a:latin typeface="Arial" panose="020B0604020202020204" pitchFamily="34" charset="0"/>
                <a:cs typeface="Arial" panose="020B0604020202020204" pitchFamily="34" charset="0"/>
              </a:rPr>
              <a:t>through </a:t>
            </a:r>
            <a:r>
              <a:rPr lang="en-US" sz="2800" b="1" dirty="0">
                <a:latin typeface="Arial" panose="020B0604020202020204" pitchFamily="34" charset="0"/>
                <a:cs typeface="Arial" panose="020B0604020202020204" pitchFamily="34" charset="0"/>
              </a:rPr>
              <a:t>large or repeated percutaneous exposures to infectious </a:t>
            </a:r>
            <a:r>
              <a:rPr lang="en-US" sz="2800" b="1" dirty="0" smtClean="0">
                <a:latin typeface="Arial" panose="020B0604020202020204" pitchFamily="34" charset="0"/>
                <a:cs typeface="Arial" panose="020B0604020202020204" pitchFamily="34" charset="0"/>
              </a:rPr>
              <a:t>blood</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856654" y="3386437"/>
            <a:ext cx="8287346" cy="1631216"/>
          </a:xfrm>
          <a:prstGeom prst="rect">
            <a:avLst/>
          </a:prstGeom>
          <a:noFill/>
        </p:spPr>
        <p:txBody>
          <a:bodyPr wrap="square" rtlCol="0">
            <a:spAutoFit/>
          </a:bodyPr>
          <a:lstStyle/>
          <a:p>
            <a:pPr marL="457200" indent="-457200">
              <a:buFont typeface="Arial" panose="020B0604020202020204" pitchFamily="34" charset="0"/>
              <a:buChar char="•"/>
              <a:defRPr/>
            </a:pPr>
            <a:r>
              <a:rPr lang="en-US" sz="2500" dirty="0" smtClean="0">
                <a:latin typeface="Arial" panose="020B0604020202020204" pitchFamily="34" charset="0"/>
                <a:cs typeface="Arial" panose="020B0604020202020204" pitchFamily="34" charset="0"/>
              </a:rPr>
              <a:t>Injection </a:t>
            </a:r>
            <a:r>
              <a:rPr lang="en-US" sz="2500" dirty="0">
                <a:latin typeface="Arial" panose="020B0604020202020204" pitchFamily="34" charset="0"/>
                <a:cs typeface="Arial" panose="020B0604020202020204" pitchFamily="34" charset="0"/>
              </a:rPr>
              <a:t>drug use</a:t>
            </a:r>
          </a:p>
          <a:p>
            <a:pPr marL="457200" indent="-457200">
              <a:buFont typeface="Arial" panose="020B0604020202020204" pitchFamily="34" charset="0"/>
              <a:buChar char="•"/>
              <a:defRPr/>
            </a:pPr>
            <a:r>
              <a:rPr lang="en-US" sz="2500" dirty="0">
                <a:latin typeface="Arial" panose="020B0604020202020204" pitchFamily="34" charset="0"/>
                <a:cs typeface="Arial" panose="020B0604020202020204" pitchFamily="34" charset="0"/>
              </a:rPr>
              <a:t>Receipt of donated blood, blood products, and organs</a:t>
            </a:r>
          </a:p>
          <a:p>
            <a:pPr marL="457200" indent="-457200">
              <a:buFont typeface="Arial" panose="020B0604020202020204" pitchFamily="34" charset="0"/>
              <a:buChar char="•"/>
              <a:defRPr/>
            </a:pPr>
            <a:r>
              <a:rPr lang="en-US" sz="2500" dirty="0">
                <a:latin typeface="Arial" panose="020B0604020202020204" pitchFamily="34" charset="0"/>
                <a:cs typeface="Arial" panose="020B0604020202020204" pitchFamily="34" charset="0"/>
              </a:rPr>
              <a:t>Needle stick injuries in health care settings</a:t>
            </a:r>
          </a:p>
          <a:p>
            <a:pPr marL="457200" indent="-457200">
              <a:buFont typeface="Arial" panose="020B0604020202020204" pitchFamily="34" charset="0"/>
              <a:buChar char="•"/>
              <a:defRPr/>
            </a:pPr>
            <a:r>
              <a:rPr lang="en-US" sz="2500" dirty="0">
                <a:latin typeface="Arial" panose="020B0604020202020204" pitchFamily="34" charset="0"/>
                <a:cs typeface="Arial" panose="020B0604020202020204" pitchFamily="34" charset="0"/>
              </a:rPr>
              <a:t>Birth to an HCV-infected mother</a:t>
            </a:r>
          </a:p>
        </p:txBody>
      </p:sp>
    </p:spTree>
    <p:extLst>
      <p:ext uri="{BB962C8B-B14F-4D97-AF65-F5344CB8AC3E}">
        <p14:creationId xmlns:p14="http://schemas.microsoft.com/office/powerpoint/2010/main" val="13454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dirty="0"/>
          </a:p>
        </p:txBody>
      </p:sp>
      <p:sp>
        <p:nvSpPr>
          <p:cNvPr id="4" name="TextBox 3"/>
          <p:cNvSpPr txBox="1"/>
          <p:nvPr/>
        </p:nvSpPr>
        <p:spPr>
          <a:xfrm>
            <a:off x="637198" y="1385058"/>
            <a:ext cx="8287346" cy="1754326"/>
          </a:xfrm>
          <a:prstGeom prst="rect">
            <a:avLst/>
          </a:prstGeom>
          <a:noFill/>
        </p:spPr>
        <p:txBody>
          <a:bodyPr wrap="square" rtlCol="0">
            <a:spAutoFit/>
          </a:bodyPr>
          <a:lstStyle/>
          <a:p>
            <a:pPr lvl="0">
              <a:defRPr/>
            </a:pPr>
            <a:endParaRPr lang="en-US" sz="2200" dirty="0">
              <a:latin typeface="Arial" panose="020B0604020202020204" pitchFamily="34" charset="0"/>
              <a:cs typeface="Arial" panose="020B0604020202020204" pitchFamily="34" charset="0"/>
            </a:endParaRPr>
          </a:p>
          <a:p>
            <a:pPr lvl="0">
              <a:defRPr/>
            </a:pPr>
            <a:r>
              <a:rPr lang="en-US" sz="3000" dirty="0">
                <a:latin typeface="Arial" panose="020B0604020202020204" pitchFamily="34" charset="0"/>
                <a:cs typeface="Arial" panose="020B0604020202020204" pitchFamily="34" charset="0"/>
              </a:rPr>
              <a:t>According to the CDC…</a:t>
            </a:r>
          </a:p>
          <a:p>
            <a:pPr algn="ctr">
              <a:defRPr/>
            </a:pPr>
            <a:r>
              <a:rPr lang="en-US" sz="2800" b="1" dirty="0">
                <a:latin typeface="Arial" panose="020B0604020202020204" pitchFamily="34" charset="0"/>
                <a:cs typeface="Arial" panose="020B0604020202020204" pitchFamily="34" charset="0"/>
              </a:rPr>
              <a:t>HCV </a:t>
            </a:r>
            <a:r>
              <a:rPr lang="en-US" sz="2800" b="1" dirty="0" smtClean="0">
                <a:latin typeface="Arial" panose="020B0604020202020204" pitchFamily="34" charset="0"/>
                <a:cs typeface="Arial" panose="020B0604020202020204" pitchFamily="34" charset="0"/>
              </a:rPr>
              <a:t>can also be transmitted </a:t>
            </a:r>
          </a:p>
          <a:p>
            <a:pPr algn="ctr">
              <a:defRPr/>
            </a:pPr>
            <a:r>
              <a:rPr lang="en-US" sz="2800" b="1" dirty="0" smtClean="0">
                <a:latin typeface="Arial" panose="020B0604020202020204" pitchFamily="34" charset="0"/>
                <a:cs typeface="Arial" panose="020B0604020202020204" pitchFamily="34" charset="0"/>
              </a:rPr>
              <a:t>infrequently through</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856654" y="3388561"/>
            <a:ext cx="8287346" cy="1246495"/>
          </a:xfrm>
          <a:prstGeom prst="rect">
            <a:avLst/>
          </a:prstGeom>
          <a:noFill/>
        </p:spPr>
        <p:txBody>
          <a:bodyPr wrap="square" rtlCol="0">
            <a:spAutoFit/>
          </a:bodyPr>
          <a:lstStyle/>
          <a:p>
            <a:pPr marL="457200" indent="-457200">
              <a:buFont typeface="Arial" panose="020B0604020202020204" pitchFamily="34" charset="0"/>
              <a:buChar char="•"/>
              <a:defRPr/>
            </a:pPr>
            <a:r>
              <a:rPr lang="en-US" sz="2500" dirty="0" smtClean="0">
                <a:latin typeface="Arial" panose="020B0604020202020204" pitchFamily="34" charset="0"/>
                <a:cs typeface="Arial" panose="020B0604020202020204" pitchFamily="34" charset="0"/>
              </a:rPr>
              <a:t>Sex with an HCV-infected person</a:t>
            </a:r>
            <a:endParaRPr lang="en-US" sz="25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500" dirty="0" smtClean="0">
                <a:latin typeface="Arial" panose="020B0604020202020204" pitchFamily="34" charset="0"/>
                <a:cs typeface="Arial" panose="020B0604020202020204" pitchFamily="34" charset="0"/>
              </a:rPr>
              <a:t>Sharing personal items contaminated with infectious blood, such as razors or toothbrushes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5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sz="2000" dirty="0"/>
          </a:p>
        </p:txBody>
      </p:sp>
      <p:sp>
        <p:nvSpPr>
          <p:cNvPr id="5" name="TextBox 4"/>
          <p:cNvSpPr txBox="1"/>
          <p:nvPr/>
        </p:nvSpPr>
        <p:spPr>
          <a:xfrm>
            <a:off x="637198" y="1296267"/>
            <a:ext cx="8166833"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the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CDC…</a:t>
            </a:r>
          </a:p>
          <a:p>
            <a:pPr algn="ctr">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Who is at Risk for HCV Infection?</a:t>
            </a:r>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4" name="TextBox 3"/>
          <p:cNvSpPr txBox="1"/>
          <p:nvPr/>
        </p:nvSpPr>
        <p:spPr>
          <a:xfrm>
            <a:off x="807254" y="2958260"/>
            <a:ext cx="8166833" cy="2800767"/>
          </a:xfrm>
          <a:prstGeom prst="rect">
            <a:avLst/>
          </a:prstGeom>
          <a:noFill/>
        </p:spPr>
        <p:txBody>
          <a:bodyPr wrap="square" rtlCol="0">
            <a:spAutoFit/>
          </a:bodyPr>
          <a:lstStyle/>
          <a:p>
            <a:pPr marL="457200" indent="-457200">
              <a:buFont typeface="Arial" panose="020B0604020202020204" pitchFamily="34" charset="0"/>
              <a:buChar char="•"/>
              <a:defRPr/>
            </a:pPr>
            <a:r>
              <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Current </a:t>
            </a:r>
            <a:r>
              <a:rPr kumimoji="0" lang="en-US"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or former injection drug </a:t>
            </a:r>
            <a:r>
              <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users</a:t>
            </a:r>
          </a:p>
          <a:p>
            <a:pPr marL="457200" indent="-457200">
              <a:buFont typeface="Arial" panose="020B0604020202020204" pitchFamily="34" charset="0"/>
              <a:buChar char="•"/>
              <a:defRPr/>
            </a:pPr>
            <a:r>
              <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Recipients </a:t>
            </a:r>
            <a:r>
              <a:rPr kumimoji="0" lang="en-US"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of clotting factor concentrates made before </a:t>
            </a:r>
            <a:r>
              <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1987</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Recipients </a:t>
            </a:r>
            <a:r>
              <a:rPr lang="en-US" sz="2200" dirty="0">
                <a:latin typeface="Arial" panose="020B0604020202020204" pitchFamily="34" charset="0"/>
                <a:cs typeface="Arial" panose="020B0604020202020204" pitchFamily="34" charset="0"/>
              </a:rPr>
              <a:t>of blood </a:t>
            </a:r>
            <a:r>
              <a:rPr lang="en-US" sz="2200" dirty="0" smtClean="0">
                <a:latin typeface="Arial" panose="020B0604020202020204" pitchFamily="34" charset="0"/>
                <a:cs typeface="Arial" panose="020B0604020202020204" pitchFamily="34" charset="0"/>
              </a:rPr>
              <a:t>transfusions or solid </a:t>
            </a:r>
            <a:r>
              <a:rPr lang="en-US" sz="2200" dirty="0">
                <a:latin typeface="Arial" panose="020B0604020202020204" pitchFamily="34" charset="0"/>
                <a:cs typeface="Arial" panose="020B0604020202020204" pitchFamily="34" charset="0"/>
              </a:rPr>
              <a:t>organ transplants before July </a:t>
            </a:r>
            <a:r>
              <a:rPr lang="en-US" sz="2200" dirty="0" smtClean="0">
                <a:latin typeface="Arial" panose="020B0604020202020204" pitchFamily="34" charset="0"/>
                <a:cs typeface="Arial" panose="020B0604020202020204" pitchFamily="34" charset="0"/>
              </a:rPr>
              <a:t>1992</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Chronic </a:t>
            </a:r>
            <a:r>
              <a:rPr lang="en-US" sz="2200" dirty="0">
                <a:latin typeface="Arial" panose="020B0604020202020204" pitchFamily="34" charset="0"/>
                <a:cs typeface="Arial" panose="020B0604020202020204" pitchFamily="34" charset="0"/>
              </a:rPr>
              <a:t>hemodialysis </a:t>
            </a:r>
            <a:r>
              <a:rPr lang="en-US" sz="2200" dirty="0" smtClean="0">
                <a:latin typeface="Arial" panose="020B0604020202020204" pitchFamily="34" charset="0"/>
                <a:cs typeface="Arial" panose="020B0604020202020204" pitchFamily="34" charset="0"/>
              </a:rPr>
              <a:t>patients</a:t>
            </a:r>
          </a:p>
          <a:p>
            <a:pPr marL="457200" indent="-457200">
              <a:buFont typeface="Arial" panose="020B0604020202020204" pitchFamily="34" charset="0"/>
              <a:buChar char="•"/>
              <a:defRPr/>
            </a:pPr>
            <a:r>
              <a:rPr lang="en-US" sz="2200" dirty="0">
                <a:latin typeface="Arial" panose="020B0604020202020204" pitchFamily="34" charset="0"/>
                <a:cs typeface="Arial" panose="020B0604020202020204" pitchFamily="34" charset="0"/>
              </a:rPr>
              <a:t>Persons with known exposures to HCV</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Persons </a:t>
            </a:r>
            <a:r>
              <a:rPr lang="en-US" sz="2200" dirty="0">
                <a:latin typeface="Arial" panose="020B0604020202020204" pitchFamily="34" charset="0"/>
                <a:cs typeface="Arial" panose="020B0604020202020204" pitchFamily="34" charset="0"/>
              </a:rPr>
              <a:t>with HIV infection</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Children </a:t>
            </a:r>
            <a:r>
              <a:rPr lang="en-US" sz="2200" dirty="0">
                <a:latin typeface="Arial" panose="020B0604020202020204" pitchFamily="34" charset="0"/>
                <a:cs typeface="Arial" panose="020B0604020202020204" pitchFamily="34" charset="0"/>
              </a:rPr>
              <a:t>born to HCV-positive </a:t>
            </a:r>
            <a:r>
              <a:rPr lang="en-US" sz="2200" dirty="0" smtClean="0">
                <a:latin typeface="Arial" panose="020B0604020202020204" pitchFamily="34" charset="0"/>
                <a:cs typeface="Arial" panose="020B0604020202020204" pitchFamily="34" charset="0"/>
              </a:rPr>
              <a:t>mothers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5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(HCV)</a:t>
            </a:r>
            <a:endParaRPr lang="en-US" sz="2000" dirty="0"/>
          </a:p>
        </p:txBody>
      </p:sp>
      <p:sp>
        <p:nvSpPr>
          <p:cNvPr id="5" name="TextBox 4"/>
          <p:cNvSpPr txBox="1"/>
          <p:nvPr/>
        </p:nvSpPr>
        <p:spPr>
          <a:xfrm>
            <a:off x="637198" y="1296267"/>
            <a:ext cx="816683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According </a:t>
            </a:r>
            <a:r>
              <a:rPr kumimoji="0" lang="en-US" sz="3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the </a:t>
            </a:r>
            <a:r>
              <a:rPr kumimoji="0" lang="en-US" sz="3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CDC…</a:t>
            </a:r>
          </a:p>
          <a:p>
            <a:pPr algn="ctr">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Who should be tested for HCV Infection?</a:t>
            </a:r>
          </a:p>
        </p:txBody>
      </p:sp>
      <p:sp>
        <p:nvSpPr>
          <p:cNvPr id="4" name="TextBox 3"/>
          <p:cNvSpPr txBox="1"/>
          <p:nvPr/>
        </p:nvSpPr>
        <p:spPr>
          <a:xfrm>
            <a:off x="977167" y="2619706"/>
            <a:ext cx="8166833" cy="3477875"/>
          </a:xfrm>
          <a:prstGeom prst="rect">
            <a:avLst/>
          </a:prstGeom>
          <a:noFill/>
        </p:spPr>
        <p:txBody>
          <a:bodyPr wrap="square" rtlCol="0">
            <a:spAutoFit/>
          </a:bodyPr>
          <a:lstStyle/>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Born </a:t>
            </a:r>
            <a:r>
              <a:rPr lang="en-US" sz="2200" dirty="0">
                <a:latin typeface="Arial" panose="020B0604020202020204" pitchFamily="34" charset="0"/>
                <a:cs typeface="Arial" panose="020B0604020202020204" pitchFamily="34" charset="0"/>
              </a:rPr>
              <a:t>from 1945 through 1965</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Ever </a:t>
            </a:r>
            <a:r>
              <a:rPr lang="en-US" sz="2200" dirty="0">
                <a:latin typeface="Arial" panose="020B0604020202020204" pitchFamily="34" charset="0"/>
                <a:cs typeface="Arial" panose="020B0604020202020204" pitchFamily="34" charset="0"/>
              </a:rPr>
              <a:t>injected illegal </a:t>
            </a:r>
            <a:r>
              <a:rPr lang="en-US" sz="2200" dirty="0" smtClean="0">
                <a:latin typeface="Arial" panose="020B0604020202020204" pitchFamily="34" charset="0"/>
                <a:cs typeface="Arial" panose="020B0604020202020204" pitchFamily="34" charset="0"/>
              </a:rPr>
              <a:t>drugs</a:t>
            </a:r>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Received </a:t>
            </a:r>
            <a:r>
              <a:rPr lang="en-US" sz="2200" dirty="0">
                <a:latin typeface="Arial" panose="020B0604020202020204" pitchFamily="34" charset="0"/>
                <a:cs typeface="Arial" panose="020B0604020202020204" pitchFamily="34" charset="0"/>
              </a:rPr>
              <a:t>clotting factor concentrates made before 1987</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Received blood </a:t>
            </a:r>
            <a:r>
              <a:rPr lang="en-US" sz="2200" dirty="0">
                <a:latin typeface="Arial" panose="020B0604020202020204" pitchFamily="34" charset="0"/>
                <a:cs typeface="Arial" panose="020B0604020202020204" pitchFamily="34" charset="0"/>
              </a:rPr>
              <a:t>transfusions/solid organ transplants before July 1992</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Ever </a:t>
            </a:r>
            <a:r>
              <a:rPr lang="en-US" sz="2200" dirty="0">
                <a:latin typeface="Arial" panose="020B0604020202020204" pitchFamily="34" charset="0"/>
                <a:cs typeface="Arial" panose="020B0604020202020204" pitchFamily="34" charset="0"/>
              </a:rPr>
              <a:t>received long-term hemodialysis </a:t>
            </a:r>
            <a:r>
              <a:rPr lang="en-US" sz="2200" dirty="0" smtClean="0">
                <a:latin typeface="Arial" panose="020B0604020202020204" pitchFamily="34" charset="0"/>
                <a:cs typeface="Arial" panose="020B0604020202020204" pitchFamily="34" charset="0"/>
              </a:rPr>
              <a:t>treatment</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Known exposures </a:t>
            </a:r>
            <a:r>
              <a:rPr lang="en-US" sz="2200" dirty="0">
                <a:latin typeface="Arial" panose="020B0604020202020204" pitchFamily="34" charset="0"/>
                <a:cs typeface="Arial" panose="020B0604020202020204" pitchFamily="34" charset="0"/>
              </a:rPr>
              <a:t>to </a:t>
            </a:r>
            <a:r>
              <a:rPr lang="en-US" sz="2200" dirty="0" smtClean="0">
                <a:latin typeface="Arial" panose="020B0604020202020204" pitchFamily="34" charset="0"/>
                <a:cs typeface="Arial" panose="020B0604020202020204" pitchFamily="34" charset="0"/>
              </a:rPr>
              <a:t>HCV</a:t>
            </a:r>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Currently diagnosed with HIV </a:t>
            </a:r>
            <a:r>
              <a:rPr lang="en-US" sz="2200" dirty="0">
                <a:latin typeface="Arial" panose="020B0604020202020204" pitchFamily="34" charset="0"/>
                <a:cs typeface="Arial" panose="020B0604020202020204" pitchFamily="34" charset="0"/>
              </a:rPr>
              <a:t>infection</a:t>
            </a: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Have signs </a:t>
            </a:r>
            <a:r>
              <a:rPr lang="en-US" sz="2200" dirty="0">
                <a:latin typeface="Arial" panose="020B0604020202020204" pitchFamily="34" charset="0"/>
                <a:cs typeface="Arial" panose="020B0604020202020204" pitchFamily="34" charset="0"/>
              </a:rPr>
              <a:t>or symptoms of liver </a:t>
            </a:r>
            <a:r>
              <a:rPr lang="en-US" sz="2200" dirty="0" smtClean="0">
                <a:latin typeface="Arial" panose="020B0604020202020204" pitchFamily="34" charset="0"/>
                <a:cs typeface="Arial" panose="020B0604020202020204" pitchFamily="34" charset="0"/>
              </a:rPr>
              <a:t>disease</a:t>
            </a:r>
            <a:endParaRPr 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Born </a:t>
            </a:r>
            <a:r>
              <a:rPr lang="en-US" sz="2200" dirty="0">
                <a:latin typeface="Arial" panose="020B0604020202020204" pitchFamily="34" charset="0"/>
                <a:cs typeface="Arial" panose="020B0604020202020204" pitchFamily="34" charset="0"/>
              </a:rPr>
              <a:t>to HCV-positive </a:t>
            </a:r>
            <a:r>
              <a:rPr lang="en-US" sz="2200" dirty="0" smtClean="0">
                <a:latin typeface="Arial" panose="020B0604020202020204" pitchFamily="34" charset="0"/>
                <a:cs typeface="Arial" panose="020B0604020202020204" pitchFamily="34" charset="0"/>
              </a:rPr>
              <a:t>mothers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3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FHS 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FHS PPT" id="{408D40E5-12D5-4442-8865-0B3583ED47CF}" vid="{25B48130-D0E9-4F60-B168-DB2B3AE8D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GFHS PPT Template</Template>
  <TotalTime>3525</TotalTime>
  <Words>3971</Words>
  <Application>Microsoft Office PowerPoint</Application>
  <PresentationFormat>On-screen Show (4:3)</PresentationFormat>
  <Paragraphs>590</Paragraphs>
  <Slides>43</Slides>
  <Notes>36</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MS PGothic</vt:lpstr>
      <vt:lpstr>Arial</vt:lpstr>
      <vt:lpstr>Arial Narrow</vt:lpstr>
      <vt:lpstr>Calibri</vt:lpstr>
      <vt:lpstr>Cambria</vt:lpstr>
      <vt:lpstr>Courier New</vt:lpstr>
      <vt:lpstr>Times New Roman</vt:lpstr>
      <vt:lpstr>Wingdings</vt:lpstr>
      <vt:lpstr>GFHS PPT</vt:lpstr>
      <vt:lpstr>Acrobat Document</vt:lpstr>
      <vt:lpstr>Improving our FOCUS:  How Community Health Improvements Lead to Increased Hepatitis C Screenings and Further Linkage-to-Care</vt:lpstr>
      <vt:lpstr>Objectives</vt:lpstr>
      <vt:lpstr>Gaston Family Health Services</vt:lpstr>
      <vt:lpstr>Where Do We Serve?</vt:lpstr>
      <vt:lpstr>Hepatitis C (HCV)</vt:lpstr>
      <vt:lpstr>Hepatitis C (HCV)</vt:lpstr>
      <vt:lpstr>Hepatitis C (HCV)</vt:lpstr>
      <vt:lpstr>Hepatitis C (HCV)</vt:lpstr>
      <vt:lpstr>Hepatitis C (HCV)</vt:lpstr>
      <vt:lpstr>Hepatitis C (HCV)</vt:lpstr>
      <vt:lpstr>Hepatitis C (HCV)</vt:lpstr>
      <vt:lpstr>Hepatitis C (HCV)</vt:lpstr>
      <vt:lpstr>Why Is This Important?</vt:lpstr>
      <vt:lpstr>Why Is This Important?</vt:lpstr>
      <vt:lpstr>Why Is This Important?</vt:lpstr>
      <vt:lpstr>PowerPoint Presentation</vt:lpstr>
      <vt:lpstr>Why Is This Important?</vt:lpstr>
      <vt:lpstr>Why Is This Important?</vt:lpstr>
      <vt:lpstr>Why Is This Important?</vt:lpstr>
      <vt:lpstr>Why Is This Important?</vt:lpstr>
      <vt:lpstr>What is the Community Need?</vt:lpstr>
      <vt:lpstr>The FOCUS Approach</vt:lpstr>
      <vt:lpstr>The FOCUS Approach</vt:lpstr>
      <vt:lpstr>The FOCUS Approach</vt:lpstr>
      <vt:lpstr>The FOCUS Approach</vt:lpstr>
      <vt:lpstr>GFHS Testing Baseline:  Gaston County</vt:lpstr>
      <vt:lpstr>GFHS Testing Goals / Outcomes: May 1, 2016 – July 2017</vt:lpstr>
      <vt:lpstr>Community Engagement Activities</vt:lpstr>
      <vt:lpstr>Catawba County Public Health </vt:lpstr>
      <vt:lpstr>The Problem – Catawba County:</vt:lpstr>
      <vt:lpstr>Catawba Co. Hepatitis C Coalition</vt:lpstr>
      <vt:lpstr>Coalition deliverables:</vt:lpstr>
      <vt:lpstr>Community Bridge Counselor</vt:lpstr>
      <vt:lpstr>Community Bridge Counselor</vt:lpstr>
      <vt:lpstr>Community Bridge Counselor</vt:lpstr>
      <vt:lpstr>Community Bridge Counselor</vt:lpstr>
      <vt:lpstr>Improving our FOCUS</vt:lpstr>
      <vt:lpstr>Viral Hepatitis:  Are You At Risk?</vt:lpstr>
      <vt:lpstr>Future Needs for North Carolina</vt:lpstr>
      <vt:lpstr>PowerPoint Presentation</vt:lpstr>
      <vt:lpstr>References</vt:lpstr>
      <vt:lpstr>Questions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Hultgren</dc:creator>
  <cp:lastModifiedBy>Stephanie Ondrias2</cp:lastModifiedBy>
  <cp:revision>140</cp:revision>
  <cp:lastPrinted>2018-01-30T14:39:25Z</cp:lastPrinted>
  <dcterms:created xsi:type="dcterms:W3CDTF">2017-10-04T16:33:15Z</dcterms:created>
  <dcterms:modified xsi:type="dcterms:W3CDTF">2018-02-14T00:37:31Z</dcterms:modified>
</cp:coreProperties>
</file>