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7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9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9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8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0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0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9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9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5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7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9DF98-B8AE-4DA3-8AFF-87FD984676F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0E34-63EE-4EAC-9707-1AC6B1F0D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8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Practicing Engaged Scholarship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LARS MATHIASSEN</a:t>
            </a:r>
          </a:p>
          <a:p>
            <a:r>
              <a:rPr lang="en-US" sz="2400" dirty="0" smtClean="0"/>
              <a:t>GRA Eminent Scholar</a:t>
            </a:r>
          </a:p>
          <a:p>
            <a:r>
              <a:rPr lang="en-US" sz="2400" dirty="0" smtClean="0"/>
              <a:t>Center for Process Innovation</a:t>
            </a:r>
          </a:p>
          <a:p>
            <a:r>
              <a:rPr lang="en-US" sz="2400" dirty="0" smtClean="0"/>
              <a:t>Robinson College of Business</a:t>
            </a:r>
          </a:p>
          <a:p>
            <a:r>
              <a:rPr lang="en-US" sz="2400" dirty="0" smtClean="0"/>
              <a:t>Georgia State University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004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</a:t>
            </a:r>
            <a:br>
              <a:rPr lang="en-US" dirty="0" smtClean="0"/>
            </a:br>
            <a:r>
              <a:rPr lang="en-US" sz="1600" dirty="0" smtClean="0"/>
              <a:t>(Van de Ven, 2007)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</a:t>
            </a:r>
            <a:r>
              <a:rPr lang="en-US" sz="2400" dirty="0" smtClean="0"/>
              <a:t>esearch targets the academic community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esearch requires extensive translation for practice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esearch does not address pressing real-world problems</a:t>
            </a:r>
          </a:p>
          <a:p>
            <a:r>
              <a:rPr lang="en-US" sz="2400"/>
              <a:t>R</a:t>
            </a:r>
            <a:r>
              <a:rPr lang="en-US" sz="2400" smtClean="0"/>
              <a:t>esearch </a:t>
            </a:r>
            <a:r>
              <a:rPr lang="en-US" sz="2400" dirty="0" smtClean="0"/>
              <a:t>is not actionable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222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What?</a:t>
            </a:r>
            <a:br>
              <a:rPr lang="en-US" dirty="0" smtClean="0"/>
            </a:br>
            <a:r>
              <a:rPr lang="en-US" sz="1600" dirty="0" smtClean="0"/>
              <a:t>(Van de Ven, 2007)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543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A </a:t>
            </a:r>
            <a:r>
              <a:rPr lang="en-US" sz="2400" i="1" dirty="0"/>
              <a:t>participative form of research for </a:t>
            </a:r>
            <a:r>
              <a:rPr lang="en-US" sz="2400" i="1" dirty="0" smtClean="0"/>
              <a:t>obtaining the </a:t>
            </a:r>
            <a:r>
              <a:rPr lang="en-US" sz="2400" i="1" dirty="0"/>
              <a:t>different perspectives of key stakeholders (researchers, users, clients, </a:t>
            </a:r>
            <a:r>
              <a:rPr lang="en-US" sz="2400" i="1" dirty="0" smtClean="0"/>
              <a:t>sponsors, and </a:t>
            </a:r>
            <a:r>
              <a:rPr lang="en-US" sz="2400" i="1" dirty="0"/>
              <a:t>practitioners) in studying complex problems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757731"/>
              </p:ext>
            </p:extLst>
          </p:nvPr>
        </p:nvGraphicFramePr>
        <p:xfrm>
          <a:off x="1219200" y="3352800"/>
          <a:ext cx="60960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9906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tx1"/>
                          </a:solidFill>
                        </a:rPr>
                        <a:t>Transformative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Collaborative</a:t>
                      </a:r>
                      <a:endParaRPr lang="en-US" b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Informed basic research</a:t>
                      </a:r>
                      <a:endParaRPr lang="en-US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Design and evaluation</a:t>
                      </a:r>
                      <a:r>
                        <a:rPr lang="en-US" i="1" baseline="0" dirty="0" smtClean="0"/>
                        <a:t> research</a:t>
                      </a:r>
                      <a:endParaRPr lang="en-US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109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Collaborative basic research</a:t>
                      </a:r>
                      <a:endParaRPr lang="en-US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Action research</a:t>
                      </a:r>
                      <a:endParaRPr lang="en-US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0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How?</a:t>
            </a:r>
            <a:br>
              <a:rPr lang="en-US" dirty="0" smtClean="0"/>
            </a:br>
            <a:r>
              <a:rPr lang="en-US" sz="1600" dirty="0" smtClean="0"/>
              <a:t>(Chiasson et al., 2009)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438400" y="2057400"/>
            <a:ext cx="12192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Problem-solving cycle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562600" y="2057400"/>
            <a:ext cx="1219200" cy="1143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Research cycle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0"/>
            <a:endCxn id="5" idx="0"/>
          </p:cNvCxnSpPr>
          <p:nvPr/>
        </p:nvCxnSpPr>
        <p:spPr>
          <a:xfrm>
            <a:off x="3048000" y="2057400"/>
            <a:ext cx="3124200" cy="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4"/>
            <a:endCxn id="4" idx="4"/>
          </p:cNvCxnSpPr>
          <p:nvPr/>
        </p:nvCxnSpPr>
        <p:spPr>
          <a:xfrm flipH="1">
            <a:off x="3048000" y="3200400"/>
            <a:ext cx="3124200" cy="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7"/>
          </p:cNvCxnSpPr>
          <p:nvPr/>
        </p:nvCxnSpPr>
        <p:spPr>
          <a:xfrm flipH="1" flipV="1">
            <a:off x="5913120" y="1430327"/>
            <a:ext cx="690132" cy="794461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2616948" y="3033012"/>
            <a:ext cx="520326" cy="642060"/>
          </a:xfrm>
          <a:prstGeom prst="straightConnector1">
            <a:avLst/>
          </a:prstGeom>
          <a:ln w="285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35448" y="2085201"/>
            <a:ext cx="14985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Knowledge discovery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0330" y="2895600"/>
            <a:ext cx="1599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Knowledge application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0" y="137160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Academic impact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1996441" y="327660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Real-world impact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" y="4332744"/>
            <a:ext cx="800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Start out from </a:t>
            </a:r>
            <a:r>
              <a:rPr lang="en-US" sz="2400" b="1" i="1" dirty="0"/>
              <a:t>p</a:t>
            </a:r>
            <a:r>
              <a:rPr lang="en-US" sz="2400" b="1" i="1" dirty="0" smtClean="0"/>
              <a:t>roblems</a:t>
            </a:r>
            <a:r>
              <a:rPr lang="en-US" sz="2400" dirty="0" smtClean="0"/>
              <a:t> and address </a:t>
            </a:r>
            <a:r>
              <a:rPr lang="en-US" sz="2400" b="1" i="1" dirty="0"/>
              <a:t>r</a:t>
            </a:r>
            <a:r>
              <a:rPr lang="en-US" sz="2400" b="1" i="1" dirty="0" smtClean="0"/>
              <a:t>esearch </a:t>
            </a:r>
            <a:r>
              <a:rPr lang="en-US" sz="2400" b="1" i="1" dirty="0"/>
              <a:t>q</a:t>
            </a:r>
            <a:r>
              <a:rPr lang="en-US" sz="2400" b="1" i="1" dirty="0" smtClean="0"/>
              <a:t>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i="1" dirty="0" smtClean="0"/>
              <a:t>Engage</a:t>
            </a:r>
            <a:r>
              <a:rPr lang="en-US" sz="2400" dirty="0" smtClean="0"/>
              <a:t> on some level in problem-solving cycles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Make problem-solving cycles </a:t>
            </a:r>
            <a:r>
              <a:rPr lang="en-US" sz="2400" b="1" i="1" dirty="0" smtClean="0"/>
              <a:t>evidence-based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Consider </a:t>
            </a:r>
            <a:r>
              <a:rPr lang="en-US" sz="2400" b="1" i="1" dirty="0" smtClean="0"/>
              <a:t>multiple</a:t>
            </a:r>
            <a:r>
              <a:rPr lang="en-US" sz="2400" dirty="0" smtClean="0"/>
              <a:t> research questions for each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i="1" dirty="0" smtClean="0"/>
              <a:t>Align</a:t>
            </a:r>
            <a:r>
              <a:rPr lang="en-US" sz="2400" dirty="0" smtClean="0"/>
              <a:t> engaged scholarship approach with research question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07497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Van de Ven, A. H., </a:t>
            </a:r>
            <a:r>
              <a:rPr lang="en-US" sz="2400" i="1" dirty="0"/>
              <a:t>Engaged Scholarship: A Guide for Organizational and Social </a:t>
            </a:r>
            <a:r>
              <a:rPr lang="en-US" sz="2400" i="1" dirty="0" smtClean="0"/>
              <a:t>Research, </a:t>
            </a:r>
            <a:r>
              <a:rPr lang="en-US" sz="2400" dirty="0" smtClean="0"/>
              <a:t>Oxford University </a:t>
            </a:r>
            <a:r>
              <a:rPr lang="en-US" sz="2400" dirty="0"/>
              <a:t>Press, Oxford, </a:t>
            </a:r>
            <a:r>
              <a:rPr lang="en-US" sz="2400" dirty="0" smtClean="0"/>
              <a:t>2007</a:t>
            </a:r>
          </a:p>
          <a:p>
            <a:r>
              <a:rPr lang="en-US" sz="2400" dirty="0"/>
              <a:t>M. Chiasson, M. Germonprez and L. </a:t>
            </a:r>
            <a:r>
              <a:rPr lang="en-US" sz="2400" dirty="0" smtClean="0"/>
              <a:t>Mathiassen, </a:t>
            </a:r>
            <a:r>
              <a:rPr lang="en-US" sz="2400" i="1" dirty="0" smtClean="0"/>
              <a:t>Pluralist </a:t>
            </a:r>
            <a:r>
              <a:rPr lang="en-US" sz="2400" i="1" dirty="0"/>
              <a:t>Action Research: A Review of the Information Systems </a:t>
            </a:r>
            <a:r>
              <a:rPr lang="en-US" sz="2400" i="1" dirty="0" smtClean="0"/>
              <a:t>Literature</a:t>
            </a:r>
            <a:r>
              <a:rPr lang="en-US" sz="2400" dirty="0" smtClean="0"/>
              <a:t>, </a:t>
            </a:r>
            <a:r>
              <a:rPr lang="en-US" sz="2400" dirty="0"/>
              <a:t>Information Systems Journal, Vol. 19, No. 1, 31-54, 2009.</a:t>
            </a:r>
          </a:p>
        </p:txBody>
      </p:sp>
    </p:spTree>
    <p:extLst>
      <p:ext uri="{BB962C8B-B14F-4D97-AF65-F5344CB8AC3E}">
        <p14:creationId xmlns:p14="http://schemas.microsoft.com/office/powerpoint/2010/main" val="171739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206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Practicing Engaged Scholarship</vt:lpstr>
      <vt:lpstr>Why? (Van de Ven, 2007)</vt:lpstr>
      <vt:lpstr>What? (Van de Ven, 2007)</vt:lpstr>
      <vt:lpstr>How? (Chiasson et al., 2009)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Engaged Scholarship</dc:title>
  <dc:creator>Lars</dc:creator>
  <cp:lastModifiedBy>Stephanie Ondrias</cp:lastModifiedBy>
  <cp:revision>8</cp:revision>
  <dcterms:created xsi:type="dcterms:W3CDTF">2018-02-13T20:29:21Z</dcterms:created>
  <dcterms:modified xsi:type="dcterms:W3CDTF">2018-02-26T15:57:22Z</dcterms:modified>
</cp:coreProperties>
</file>