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0" r:id="rId3"/>
    <p:sldId id="262" r:id="rId4"/>
    <p:sldId id="259" r:id="rId5"/>
    <p:sldId id="261" r:id="rId6"/>
    <p:sldId id="263" r:id="rId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981"/>
    <a:srgbClr val="F73962"/>
    <a:srgbClr val="F8386F"/>
    <a:srgbClr val="F63A7D"/>
    <a:srgbClr val="F33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06" y="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2170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7CFF-C2FA-4A10-A1A9-4248EDD34FE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900E-27EE-4B67-83E5-FC294CAE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significantly individually</a:t>
            </a:r>
            <a:r>
              <a:rPr lang="en-US" baseline="0" dirty="0" smtClean="0"/>
              <a:t> addressable risk factors?</a:t>
            </a:r>
          </a:p>
          <a:p>
            <a:r>
              <a:rPr lang="en-US" dirty="0" smtClean="0"/>
              <a:t>Determine the relative weight of impact of individual risk </a:t>
            </a:r>
            <a:r>
              <a:rPr lang="en-US" dirty="0" err="1" smtClean="0"/>
              <a:t>facors</a:t>
            </a:r>
            <a:r>
              <a:rPr lang="en-US" dirty="0" smtClean="0"/>
              <a:t> as compared to other risk factors.</a:t>
            </a:r>
          </a:p>
          <a:p>
            <a:r>
              <a:rPr lang="en-US" baseline="0" dirty="0" smtClean="0"/>
              <a:t>What</a:t>
            </a:r>
            <a:r>
              <a:rPr lang="en-US" dirty="0" smtClean="0"/>
              <a:t> is the combined weight of when those factors occur in groupings</a:t>
            </a:r>
          </a:p>
          <a:p>
            <a:r>
              <a:rPr lang="en-US" baseline="0" dirty="0" smtClean="0"/>
              <a:t>Major outcomes (dependent variables) the risk factor exerts its impact upon</a:t>
            </a:r>
          </a:p>
          <a:p>
            <a:r>
              <a:rPr lang="en-US" dirty="0"/>
              <a:t>	</a:t>
            </a:r>
            <a:r>
              <a:rPr lang="en-US" dirty="0" smtClean="0"/>
              <a:t>medical – ED use, hospitalizations</a:t>
            </a:r>
          </a:p>
          <a:p>
            <a:r>
              <a:rPr lang="en-US" baseline="0" dirty="0"/>
              <a:t>	</a:t>
            </a:r>
            <a:r>
              <a:rPr lang="en-US" baseline="0" dirty="0" smtClean="0"/>
              <a:t>economic</a:t>
            </a:r>
            <a:r>
              <a:rPr lang="en-US" dirty="0" smtClean="0"/>
              <a:t> – cost of care</a:t>
            </a:r>
          </a:p>
          <a:p>
            <a:r>
              <a:rPr lang="en-US" baseline="0" dirty="0"/>
              <a:t>	</a:t>
            </a:r>
            <a:r>
              <a:rPr lang="en-US" baseline="0" dirty="0" smtClean="0"/>
              <a:t>social- school performance, employment</a:t>
            </a:r>
          </a:p>
          <a:p>
            <a:r>
              <a:rPr lang="en-US" dirty="0"/>
              <a:t>	</a:t>
            </a:r>
            <a:r>
              <a:rPr lang="en-US" dirty="0" smtClean="0"/>
              <a:t>behavioral health – parenting</a:t>
            </a:r>
          </a:p>
          <a:p>
            <a:r>
              <a:rPr lang="en-US" baseline="0" dirty="0"/>
              <a:t>	</a:t>
            </a:r>
            <a:r>
              <a:rPr lang="en-US" baseline="0" dirty="0" smtClean="0"/>
              <a:t>Mental</a:t>
            </a:r>
            <a:r>
              <a:rPr lang="en-US" dirty="0" smtClean="0"/>
              <a:t> health – depression, anxiety</a:t>
            </a:r>
          </a:p>
          <a:p>
            <a:r>
              <a:rPr lang="en-US" baseline="0" dirty="0" smtClean="0"/>
              <a:t>Does</a:t>
            </a:r>
            <a:r>
              <a:rPr lang="en-US" dirty="0" smtClean="0"/>
              <a:t> the outcome and cost of care change when risk factors are identified and addressed?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900E-27EE-4B67-83E5-FC294CAE0A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175"/>
            <a:ext cx="12163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8780" y="1122363"/>
            <a:ext cx="345112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8780" y="3602038"/>
            <a:ext cx="34511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7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30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, 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19324"/>
            <a:ext cx="12161838" cy="352697"/>
          </a:xfrm>
        </p:spPr>
        <p:txBody>
          <a:bodyPr anchor="t">
            <a:noAutofit/>
          </a:bodyPr>
          <a:lstStyle>
            <a:lvl1pPr algn="ctr">
              <a:buNone/>
              <a:defRPr sz="2100" b="1" i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977718"/>
            <a:ext cx="12161838" cy="313509"/>
          </a:xfrm>
        </p:spPr>
        <p:txBody>
          <a:bodyPr anchor="b">
            <a:noAutofit/>
          </a:bodyPr>
          <a:lstStyle>
            <a:lvl1pPr algn="ctr">
              <a:buNone/>
              <a:defRPr sz="1700" b="0" i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192032" y="1316346"/>
            <a:ext cx="11777780" cy="505515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4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6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71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9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4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4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33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4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33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9" y="6212663"/>
            <a:ext cx="11704966" cy="53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8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FC38-6F9F-9442-A9B4-F7EDF160AB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8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8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538B-5252-634D-A3E4-035B86A67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66919" y="1066800"/>
            <a:ext cx="3451120" cy="3211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Increasing Value Through Community-Based Research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52719" y="4953000"/>
            <a:ext cx="230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Kelly MD, PhD</a:t>
            </a:r>
          </a:p>
          <a:p>
            <a:r>
              <a:rPr lang="en-US" dirty="0" smtClean="0"/>
              <a:t>Chief Research Officer</a:t>
            </a:r>
          </a:p>
        </p:txBody>
      </p:sp>
    </p:spTree>
    <p:extLst>
      <p:ext uri="{BB962C8B-B14F-4D97-AF65-F5344CB8AC3E}">
        <p14:creationId xmlns:p14="http://schemas.microsoft.com/office/powerpoint/2010/main" val="28707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at Akron Children’s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Serves a Large, Diverse Geographic Area</a:t>
            </a:r>
          </a:p>
          <a:p>
            <a:r>
              <a:rPr lang="en-US" dirty="0" smtClean="0"/>
              <a:t>Community Integration – ACHPs, Schools, Community Health </a:t>
            </a:r>
            <a:r>
              <a:rPr lang="en-US" dirty="0"/>
              <a:t>W</a:t>
            </a:r>
            <a:r>
              <a:rPr lang="en-US" dirty="0" smtClean="0"/>
              <a:t>orkers, Health Agencies</a:t>
            </a:r>
          </a:p>
          <a:p>
            <a:r>
              <a:rPr lang="en-US" dirty="0"/>
              <a:t>Single EHR</a:t>
            </a:r>
          </a:p>
          <a:p>
            <a:r>
              <a:rPr lang="en-US" dirty="0" smtClean="0"/>
              <a:t>Alignment of Clinical and Research Operations in Population Health</a:t>
            </a:r>
          </a:p>
          <a:p>
            <a:r>
              <a:rPr lang="en-US" dirty="0" smtClean="0"/>
              <a:t>Leverage Expertise at Several </a:t>
            </a:r>
            <a:r>
              <a:rPr lang="en-US" dirty="0"/>
              <a:t>S</a:t>
            </a:r>
            <a:r>
              <a:rPr lang="en-US" dirty="0" smtClean="0"/>
              <a:t>urrounding Academic Centers</a:t>
            </a:r>
          </a:p>
          <a:p>
            <a:r>
              <a:rPr lang="en-US" dirty="0" smtClean="0"/>
              <a:t>Process of Program Building Providing </a:t>
            </a:r>
            <a:r>
              <a:rPr lang="en-US" dirty="0"/>
              <a:t>U</a:t>
            </a:r>
            <a:r>
              <a:rPr lang="en-US" dirty="0" smtClean="0"/>
              <a:t>nique Flexibility in Focus and Direction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626118" y="767884"/>
            <a:ext cx="3928621" cy="130649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Health Services Research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96462" y="778043"/>
            <a:ext cx="1794257" cy="13268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Brain, Mitochondrial and Muscle Health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358292" y="808529"/>
            <a:ext cx="1587362" cy="1296335"/>
          </a:xfrm>
          <a:prstGeom prst="rect">
            <a:avLst/>
          </a:prstGeom>
          <a:solidFill>
            <a:srgbClr val="FF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Science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11" y="1219976"/>
            <a:ext cx="89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0" y="2514600"/>
            <a:ext cx="77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Focus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7655" y="2133600"/>
            <a:ext cx="1778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Skeletal diseases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Palliative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Heart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Asthma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Obesity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260" y="3515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18881" y="2133601"/>
            <a:ext cx="2026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Care </a:t>
            </a:r>
            <a:r>
              <a:rPr lang="en-US" altLang="en-US" sz="1600" b="1" dirty="0" smtClean="0"/>
              <a:t>Coordination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Home </a:t>
            </a:r>
            <a:r>
              <a:rPr lang="en-US" altLang="en-US" sz="1600" b="1" dirty="0"/>
              <a:t>and Community </a:t>
            </a:r>
            <a:endParaRPr lang="en-US" altLang="en-US" sz="1600" b="1" dirty="0" smtClean="0"/>
          </a:p>
          <a:p>
            <a:r>
              <a:rPr lang="en-US" altLang="en-US" sz="1600" b="1" dirty="0" smtClean="0"/>
              <a:t>    Based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Behavioral/Environmental/Social risk factors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843247" y="2158567"/>
            <a:ext cx="28118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/>
              <a:t>The developing ocular motor system </a:t>
            </a:r>
            <a:r>
              <a:rPr lang="en-US" altLang="en-US" sz="1600" b="1" dirty="0" smtClean="0"/>
              <a:t>- strabismus </a:t>
            </a:r>
            <a:r>
              <a:rPr lang="en-US" altLang="en-US" sz="1600" b="1" dirty="0"/>
              <a:t>and </a:t>
            </a:r>
            <a:r>
              <a:rPr lang="en-US" altLang="en-US" sz="1600" b="1" dirty="0" smtClean="0"/>
              <a:t>nystagmus</a:t>
            </a:r>
          </a:p>
          <a:p>
            <a:pPr marL="171450" indent="-1714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The </a:t>
            </a:r>
            <a:r>
              <a:rPr lang="en-US" altLang="en-US" sz="1600" b="1" dirty="0"/>
              <a:t>developing visual brain – </a:t>
            </a:r>
            <a:r>
              <a:rPr lang="en-US" altLang="en-US" sz="1600" b="1" dirty="0" smtClean="0"/>
              <a:t>amblyopia</a:t>
            </a:r>
          </a:p>
          <a:p>
            <a:pPr marL="171450" indent="-1714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Pediatric </a:t>
            </a:r>
            <a:r>
              <a:rPr lang="en-US" altLang="en-US" sz="1600" b="1" dirty="0"/>
              <a:t>Glaucoma and </a:t>
            </a:r>
            <a:r>
              <a:rPr lang="en-US" altLang="en-US" sz="1600" b="1" dirty="0" smtClean="0"/>
              <a:t>Cataracts</a:t>
            </a:r>
          </a:p>
          <a:p>
            <a:pPr marL="171450" indent="-1714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Retinopathy </a:t>
            </a:r>
            <a:r>
              <a:rPr lang="en-US" altLang="en-US" sz="1600" b="1" dirty="0"/>
              <a:t>of </a:t>
            </a:r>
            <a:r>
              <a:rPr lang="en-US" altLang="en-US" sz="1600" b="1" dirty="0" smtClean="0"/>
              <a:t>Prematurity</a:t>
            </a:r>
          </a:p>
          <a:p>
            <a:pPr marL="171450" indent="-1714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Craniofacial </a:t>
            </a:r>
            <a:r>
              <a:rPr lang="en-US" altLang="en-US" sz="1600" b="1" dirty="0"/>
              <a:t>and Other Genetic Disorders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4265" y="2133600"/>
            <a:ext cx="290441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Neurodevelopmental diseases of childhood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E</a:t>
            </a:r>
            <a:r>
              <a:rPr lang="en-US" sz="1600" b="1" dirty="0" smtClean="0"/>
              <a:t>pilepsy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A</a:t>
            </a:r>
            <a:r>
              <a:rPr lang="en-US" sz="1600" b="1" dirty="0" smtClean="0"/>
              <a:t>utism 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</a:t>
            </a:r>
            <a:r>
              <a:rPr lang="en-US" sz="1600" b="1" dirty="0" smtClean="0"/>
              <a:t>raumatic </a:t>
            </a:r>
            <a:r>
              <a:rPr lang="en-US" sz="1600" b="1" dirty="0"/>
              <a:t>brain injury (TBI)/</a:t>
            </a:r>
            <a:r>
              <a:rPr lang="en-US" sz="1600" b="1" dirty="0" smtClean="0"/>
              <a:t>concussion 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Primary mitochondrial </a:t>
            </a:r>
            <a:r>
              <a:rPr lang="en-US" sz="1600" b="1" dirty="0"/>
              <a:t>disease </a:t>
            </a:r>
            <a:endParaRPr lang="en-US" sz="16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Muscular dystrophies</a:t>
            </a:r>
            <a:endParaRPr lang="en-US" alt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08378" y="76200"/>
            <a:ext cx="704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Rebecca D. Considine Research Institute: Organization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47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EK30987\AppData\Local\Microsoft\Windows\Temporary Internet Files\Content.IE5\4X0CTPNC\WTt7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55" y="1523041"/>
            <a:ext cx="7346664" cy="45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319" y="152400"/>
            <a:ext cx="4317926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Population and Health Services Research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280319" y="3962400"/>
            <a:ext cx="20826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Reduction Research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937919" y="4267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Care Coordination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547519" y="32004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Models of Care Delivery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309519" y="4267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Home and Community Based Care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062119" y="1915941"/>
            <a:ext cx="1600200" cy="257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Cancer</a:t>
            </a:r>
          </a:p>
          <a:p>
            <a:pPr algn="ctr"/>
            <a:r>
              <a:rPr lang="en-US" dirty="0" smtClean="0"/>
              <a:t>Rare Diseases</a:t>
            </a:r>
          </a:p>
          <a:p>
            <a:pPr algn="ctr"/>
            <a:r>
              <a:rPr lang="en-US" dirty="0" smtClean="0"/>
              <a:t>Palliative Care</a:t>
            </a:r>
          </a:p>
          <a:p>
            <a:pPr algn="ctr"/>
            <a:r>
              <a:rPr lang="en-US" dirty="0" smtClean="0"/>
              <a:t>Asthma</a:t>
            </a:r>
          </a:p>
          <a:p>
            <a:pPr algn="ctr"/>
            <a:r>
              <a:rPr lang="en-US" dirty="0" smtClean="0"/>
              <a:t>Diabetes</a:t>
            </a:r>
          </a:p>
          <a:p>
            <a:pPr algn="ctr"/>
            <a:r>
              <a:rPr lang="en-US" dirty="0" smtClean="0"/>
              <a:t>Heart Disease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38603" y="1258669"/>
            <a:ext cx="179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Complex Medical</a:t>
            </a:r>
          </a:p>
          <a:p>
            <a:pPr algn="ctr"/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500519" y="801469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Preventative</a:t>
            </a:r>
          </a:p>
          <a:p>
            <a:pPr algn="ctr"/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661319" y="5029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Relative</a:t>
            </a:r>
          </a:p>
          <a:p>
            <a:pPr algn="ctr"/>
            <a:r>
              <a:rPr lang="en-US" sz="1400" dirty="0"/>
              <a:t>W</a:t>
            </a:r>
            <a:r>
              <a:rPr lang="en-US" sz="1400" dirty="0" smtClean="0"/>
              <a:t>eight of Impact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289719" y="5029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Identify Individual Modifiable Risks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3032919" y="5029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Groupings of Risk Factors and Relative Impact  </a:t>
            </a:r>
            <a:endParaRPr lang="en-US" sz="1400" dirty="0"/>
          </a:p>
        </p:txBody>
      </p:sp>
      <p:sp>
        <p:nvSpPr>
          <p:cNvPr id="38" name="Left-Right Arrow 37"/>
          <p:cNvSpPr/>
          <p:nvPr/>
        </p:nvSpPr>
        <p:spPr>
          <a:xfrm>
            <a:off x="3794919" y="4114800"/>
            <a:ext cx="914400" cy="484632"/>
          </a:xfrm>
          <a:prstGeom prst="leftRightArrow">
            <a:avLst/>
          </a:prstGeom>
          <a:solidFill>
            <a:srgbClr val="F73981"/>
          </a:solidFill>
          <a:scene3d>
            <a:camera prst="orthographicFront">
              <a:rot lat="3600000" lon="21594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-Right Arrow 38"/>
          <p:cNvSpPr/>
          <p:nvPr/>
        </p:nvSpPr>
        <p:spPr>
          <a:xfrm>
            <a:off x="6963855" y="2819400"/>
            <a:ext cx="914400" cy="484632"/>
          </a:xfrm>
          <a:prstGeom prst="leftRightArrow">
            <a:avLst/>
          </a:prstGeom>
          <a:solidFill>
            <a:srgbClr val="F73981"/>
          </a:solidFill>
          <a:scene3d>
            <a:camera prst="orthographicFront">
              <a:rot lat="3600000" lon="21594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2677282" y="1690116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Risks</a:t>
            </a:r>
          </a:p>
          <a:p>
            <a:pPr algn="ctr"/>
            <a:r>
              <a:rPr lang="en-US" dirty="0" smtClean="0"/>
              <a:t>Social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conomic</a:t>
            </a:r>
          </a:p>
          <a:p>
            <a:pPr algn="ctr"/>
            <a:r>
              <a:rPr lang="en-US" dirty="0" smtClean="0"/>
              <a:t>Behavioral</a:t>
            </a:r>
          </a:p>
          <a:p>
            <a:pPr algn="ctr"/>
            <a:r>
              <a:rPr lang="en-US" dirty="0" smtClean="0"/>
              <a:t>Medical</a:t>
            </a:r>
          </a:p>
          <a:p>
            <a:pPr algn="ctr"/>
            <a:r>
              <a:rPr lang="en-US" dirty="0" smtClean="0"/>
              <a:t>Environmental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6157119" y="4083083"/>
            <a:ext cx="1682496" cy="1682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ACH</a:t>
            </a:r>
          </a:p>
          <a:p>
            <a:pPr algn="ctr"/>
            <a:r>
              <a:rPr lang="en-US" dirty="0" smtClean="0"/>
              <a:t>HUBs</a:t>
            </a:r>
          </a:p>
          <a:p>
            <a:pPr algn="ctr"/>
            <a:r>
              <a:rPr lang="en-US" dirty="0" smtClean="0"/>
              <a:t>Payer models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7739190" y="2941165"/>
            <a:ext cx="1920240" cy="192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ACHPs</a:t>
            </a:r>
          </a:p>
          <a:p>
            <a:pPr algn="ctr"/>
            <a:r>
              <a:rPr lang="en-US" dirty="0" smtClean="0"/>
              <a:t>Schools</a:t>
            </a:r>
          </a:p>
          <a:p>
            <a:pPr algn="ctr"/>
            <a:r>
              <a:rPr lang="en-US" dirty="0" smtClean="0"/>
              <a:t>Community Agencies</a:t>
            </a: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464645" y="198120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Outcomes</a:t>
            </a:r>
          </a:p>
          <a:p>
            <a:pPr algn="ctr"/>
            <a:r>
              <a:rPr lang="en-US" dirty="0" smtClean="0"/>
              <a:t>Medical </a:t>
            </a:r>
          </a:p>
          <a:p>
            <a:pPr algn="ctr"/>
            <a:r>
              <a:rPr lang="en-US" dirty="0" smtClean="0"/>
              <a:t>Social</a:t>
            </a:r>
          </a:p>
          <a:p>
            <a:pPr algn="ctr"/>
            <a:r>
              <a:rPr lang="en-US" dirty="0" smtClean="0"/>
              <a:t>Behavioral</a:t>
            </a:r>
          </a:p>
          <a:p>
            <a:pPr algn="ctr"/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52919" y="76200"/>
            <a:ext cx="128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Healthy </a:t>
            </a:r>
          </a:p>
          <a:p>
            <a:r>
              <a:rPr lang="en-US" dirty="0" smtClean="0"/>
              <a:t>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26" grpId="0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19" grpId="0" animBg="1"/>
      <p:bldP spid="19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modifiable risks of health for ACH populations</a:t>
            </a:r>
          </a:p>
          <a:p>
            <a:pPr lvl="1"/>
            <a:r>
              <a:rPr lang="en-US" dirty="0" smtClean="0"/>
              <a:t>Help ID populations at high risk for poor health outcomes</a:t>
            </a:r>
          </a:p>
          <a:p>
            <a:pPr lvl="1"/>
            <a:r>
              <a:rPr lang="en-US" dirty="0" smtClean="0"/>
              <a:t>Provide evidence for interventional research to improve health outcomes and lower costs of care</a:t>
            </a:r>
          </a:p>
          <a:p>
            <a:r>
              <a:rPr lang="en-US" dirty="0" smtClean="0"/>
              <a:t>Determine relative risks for childhood health, inclusive of many pediatric institutions</a:t>
            </a:r>
          </a:p>
          <a:p>
            <a:r>
              <a:rPr lang="en-US" dirty="0" smtClean="0"/>
              <a:t>Determine relative risks of health spanning health systems and care models, including adult and pediatric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K30987\AppData\Local\Microsoft\Windows\Temporary Internet Files\Content.IE5\5NLEVL1H\thank-you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20955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341</Words>
  <Application>Microsoft Office PowerPoint</Application>
  <PresentationFormat>Custom</PresentationFormat>
  <Paragraphs>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1_Office Theme</vt:lpstr>
      <vt:lpstr>Increasing Value Through Community-Based Research</vt:lpstr>
      <vt:lpstr>Strengths at Akron Children’s Hospital</vt:lpstr>
      <vt:lpstr>PowerPoint Presentation</vt:lpstr>
      <vt:lpstr>PowerPoint Presentation</vt:lpstr>
      <vt:lpstr>Research Objectives</vt:lpstr>
      <vt:lpstr>PowerPoint Presentation</vt:lpstr>
    </vt:vector>
  </TitlesOfParts>
  <Company>Akron Childern's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Value Through Risk Reduction Research</dc:title>
  <dc:creator>ACH</dc:creator>
  <cp:lastModifiedBy>Stephanie Ondrias</cp:lastModifiedBy>
  <cp:revision>30</cp:revision>
  <dcterms:created xsi:type="dcterms:W3CDTF">2018-02-11T17:37:50Z</dcterms:created>
  <dcterms:modified xsi:type="dcterms:W3CDTF">2018-02-26T15:57:51Z</dcterms:modified>
</cp:coreProperties>
</file>