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63" r:id="rId4"/>
    <p:sldId id="275" r:id="rId5"/>
    <p:sldId id="276" r:id="rId6"/>
    <p:sldId id="270" r:id="rId7"/>
    <p:sldId id="271" r:id="rId8"/>
    <p:sldId id="272" r:id="rId9"/>
    <p:sldId id="277" r:id="rId10"/>
    <p:sldId id="278" r:id="rId11"/>
    <p:sldId id="279" r:id="rId12"/>
    <p:sldId id="280" r:id="rId13"/>
    <p:sldId id="281" r:id="rId14"/>
    <p:sldId id="282" r:id="rId15"/>
    <p:sldId id="274" r:id="rId16"/>
    <p:sldId id="259" r:id="rId17"/>
  </p:sldIdLst>
  <p:sldSz cx="9144000" cy="6858000" type="screen4x3"/>
  <p:notesSz cx="68580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85"/>
    <p:restoredTop sz="94760"/>
  </p:normalViewPr>
  <p:slideViewPr>
    <p:cSldViewPr snapToGrid="0" snapToObjects="1">
      <p:cViewPr varScale="1">
        <p:scale>
          <a:sx n="116" d="100"/>
          <a:sy n="116" d="100"/>
        </p:scale>
        <p:origin x="11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CAE557-EF47-5D44-B502-7B329DD1C2CC}" type="datetimeFigureOut">
              <a:rPr lang="en-US"/>
              <a:pPr>
                <a:defRPr/>
              </a:pPr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C806EA5-131D-9045-A7A9-DD1D7ECAC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1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E480050-2BF8-3B4A-A6FC-CA16E203D079}" type="datetimeFigureOut">
              <a:rPr lang="en-US"/>
              <a:pPr>
                <a:defRPr/>
              </a:pPr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AEFCE66-9B38-1C43-B14E-7529C56DD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502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FCE66-9B38-1C43-B14E-7529C56DD33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40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53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0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04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65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mpact</a:t>
            </a:r>
            <a:endParaRPr lang="en-US" baseline="0" dirty="0" smtClean="0"/>
          </a:p>
          <a:p>
            <a:r>
              <a:rPr lang="en-US" baseline="0" dirty="0" smtClean="0"/>
              <a:t>System impact</a:t>
            </a:r>
          </a:p>
          <a:p>
            <a:r>
              <a:rPr lang="en-US" baseline="0" dirty="0" smtClean="0"/>
              <a:t>Leading vs lagging measures</a:t>
            </a:r>
          </a:p>
          <a:p>
            <a:r>
              <a:rPr lang="en-US" baseline="0" dirty="0" err="1" smtClean="0"/>
              <a:t>Ind</a:t>
            </a:r>
            <a:r>
              <a:rPr lang="en-US" baseline="0" dirty="0" smtClean="0"/>
              <a:t> grp </a:t>
            </a:r>
            <a:r>
              <a:rPr lang="en-US" baseline="0" dirty="0" err="1" smtClean="0"/>
              <a:t>institu</a:t>
            </a:r>
            <a:r>
              <a:rPr lang="en-US" baseline="0" dirty="0" smtClean="0"/>
              <a:t> system</a:t>
            </a:r>
          </a:p>
          <a:p>
            <a:endParaRPr lang="en-US" dirty="0" smtClean="0"/>
          </a:p>
          <a:p>
            <a:r>
              <a:rPr lang="en-US" dirty="0"/>
              <a:t>Group Outcomes – Exchanges of viewpoints, consensus, a shared view of the problem or actions, shared language, understanding of other participants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Organizational – changes in an individual organization.  This might include a human resource, an organizational, investment, program, or policy change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System Change –  multiple organizations and individuals make changes that impact the system.  These can include partnerships, joint investments, policies.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For example, multiple hospitals pooling community benefit resources to invest together would be a system change, whereas, an individual hospital investing in a new way would be an organizational change. </a:t>
            </a:r>
          </a:p>
          <a:p>
            <a:endParaRPr lang="en-US" dirty="0"/>
          </a:p>
          <a:p>
            <a:r>
              <a:rPr lang="en-US" dirty="0"/>
              <a:t>There is actually another outcome – the methods outcome – using whatever is learned in another setting.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 adapted this from an article by </a:t>
            </a:r>
            <a:r>
              <a:rPr lang="en-US" dirty="0" err="1"/>
              <a:t>Rouwette</a:t>
            </a:r>
            <a:r>
              <a:rPr lang="en-US" dirty="0"/>
              <a:t>, </a:t>
            </a:r>
            <a:r>
              <a:rPr lang="en-US" dirty="0" err="1"/>
              <a:t>Vennix</a:t>
            </a:r>
            <a:r>
              <a:rPr lang="en-US" dirty="0"/>
              <a:t>, and van </a:t>
            </a:r>
            <a:r>
              <a:rPr lang="en-US" dirty="0" err="1"/>
              <a:t>Mullekom</a:t>
            </a:r>
            <a:r>
              <a:rPr lang="en-US" dirty="0"/>
              <a:t>, System Dynamics Review, 2002</a:t>
            </a:r>
          </a:p>
          <a:p>
            <a:endParaRPr lang="en-US" dirty="0"/>
          </a:p>
          <a:p>
            <a:r>
              <a:rPr lang="en-US" dirty="0"/>
              <a:t>Newton’s cradle is a demonstration of the observation of </a:t>
            </a:r>
            <a:r>
              <a:rPr lang="en-US" dirty="0" err="1"/>
              <a:t>ReThink</a:t>
            </a:r>
            <a:r>
              <a:rPr lang="en-US" dirty="0"/>
              <a:t> Health’s impacts.  In a Newton's cradle, five small silver balls hang in a perfectly straight line by thin threads that attach them to two parallel horizontal bars, which are in turn attached to a base.  When the ball on the end strikes the others it sends the one on the opposite end into the air. The balls in the middle appear calm.  The impact produces a compression wave that propagates through the intermediate balls.  This energy and momentum that are moving through the middle balls are not readily observable.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4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73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FCE66-9B38-1C43-B14E-7529C56DD33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8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52C9-1CB8-4CAF-9B73-80DE4153AE1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4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52C9-1CB8-4CAF-9B73-80DE4153AE1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FCE66-9B38-1C43-B14E-7529C56DD33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9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FCE66-9B38-1C43-B14E-7529C56DD33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89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8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4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Configurational Thinking</a:t>
            </a:r>
          </a:p>
          <a:p>
            <a:pPr lvl="1"/>
            <a:r>
              <a:rPr lang="en-US" dirty="0"/>
              <a:t>Key to program building</a:t>
            </a:r>
          </a:p>
          <a:p>
            <a:pPr lvl="1"/>
            <a:r>
              <a:rPr lang="en-US" dirty="0"/>
              <a:t>Describes how different components of a program need to be HARMONIZED</a:t>
            </a:r>
          </a:p>
          <a:p>
            <a:r>
              <a:rPr lang="en-US" dirty="0"/>
              <a:t>Approach to causality</a:t>
            </a:r>
          </a:p>
          <a:p>
            <a:pPr lvl="1"/>
            <a:r>
              <a:rPr lang="en-US" dirty="0"/>
              <a:t>Outcomes follow from alignment of a specific combination of attributes</a:t>
            </a:r>
          </a:p>
          <a:p>
            <a:r>
              <a:rPr lang="en-US" dirty="0"/>
              <a:t>RE develops and tests CMOCs</a:t>
            </a:r>
          </a:p>
          <a:p>
            <a:r>
              <a:rPr lang="en-US" dirty="0"/>
              <a:t>Recipes and Slot machines as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4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934-02DA-4CAD-A5FB-53EC1D8961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9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46513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72405691-0C3C-C040-B9F9-997F7D283F6C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745F6D39-722A-CB45-9AC0-FB9B9A761D2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8591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6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+mn-lt"/>
                <a:cs typeface="Avenir LT Std 55 Roman"/>
              </a:defRPr>
            </a:lvl1pPr>
            <a:lvl2pPr>
              <a:defRPr b="0" i="0">
                <a:latin typeface="+mn-lt"/>
                <a:cs typeface="Avenir LT Std 55 Roman"/>
              </a:defRPr>
            </a:lvl2pPr>
            <a:lvl3pPr>
              <a:defRPr b="0" i="0">
                <a:latin typeface="+mn-lt"/>
                <a:cs typeface="Avenir LT Std 55 Roman"/>
              </a:defRPr>
            </a:lvl3pPr>
            <a:lvl4pPr>
              <a:defRPr b="0" i="0">
                <a:latin typeface="+mn-lt"/>
                <a:cs typeface="Avenir LT Std 55 Roman"/>
              </a:defRPr>
            </a:lvl4pPr>
            <a:lvl5pPr>
              <a:defRPr b="0" i="0">
                <a:latin typeface="+mn-lt"/>
                <a:cs typeface="Avenir LT Std 55 Roman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1FBF1112-DC87-C045-A3EC-E640FF494583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F4A89D8E-36EB-1340-A509-A1FD6D68975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7974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 lang="en-US" sz="4400" kern="1200" smtClean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0" i="0">
                <a:latin typeface="+mn-lt"/>
                <a:cs typeface="Avenir LT Std 55 Roman"/>
              </a:defRPr>
            </a:lvl1pPr>
            <a:lvl2pPr>
              <a:defRPr b="0" i="0">
                <a:latin typeface="+mn-lt"/>
                <a:cs typeface="Avenir LT Std 55 Roman"/>
              </a:defRPr>
            </a:lvl2pPr>
            <a:lvl3pPr>
              <a:defRPr b="0" i="0">
                <a:latin typeface="+mn-lt"/>
                <a:cs typeface="Avenir LT Std 55 Roman"/>
              </a:defRPr>
            </a:lvl3pPr>
            <a:lvl4pPr>
              <a:defRPr b="0" i="0">
                <a:latin typeface="+mn-lt"/>
                <a:cs typeface="Avenir LT Std 55 Roman"/>
              </a:defRPr>
            </a:lvl4pPr>
            <a:lvl5pPr>
              <a:defRPr b="0" i="0">
                <a:latin typeface="+mn-lt"/>
                <a:cs typeface="Avenir LT Std 55 Roman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16130A80-A2E8-4D48-BC9B-0963E4C5EBC0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635055C7-EE78-6043-AE0B-CE1BE84BB40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925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46513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en-US" sz="4400" kern="1200" smtClean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3901440"/>
          </a:xfrm>
        </p:spPr>
        <p:txBody>
          <a:bodyPr/>
          <a:lstStyle>
            <a:lvl1pPr>
              <a:defRPr sz="2800" b="0" i="0">
                <a:latin typeface="+mn-lt"/>
                <a:cs typeface="Avenir LT Std 45 Book"/>
              </a:defRPr>
            </a:lvl1pPr>
            <a:lvl2pPr>
              <a:defRPr sz="2400" b="0" i="0">
                <a:latin typeface="Avenir LT Std 45 Book"/>
                <a:cs typeface="Avenir LT Std 45 Book"/>
              </a:defRPr>
            </a:lvl2pPr>
            <a:lvl3pPr>
              <a:defRPr sz="2000" b="0" i="0">
                <a:latin typeface="Avenir LT Std 45 Book"/>
                <a:cs typeface="Avenir LT Std 45 Book"/>
              </a:defRPr>
            </a:lvl3pPr>
            <a:lvl4pPr>
              <a:defRPr sz="1800" b="0" i="0">
                <a:latin typeface="Avenir LT Std 45 Book"/>
                <a:cs typeface="Avenir LT Std 45 Book"/>
              </a:defRPr>
            </a:lvl4pPr>
            <a:lvl5pPr>
              <a:defRPr sz="1800" b="0" i="0">
                <a:latin typeface="Avenir LT Std 45 Book"/>
                <a:cs typeface="Avenir LT Std 45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13983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lang="en-US" sz="4400" kern="1200" smtClean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+mn-lt"/>
                <a:cs typeface="Avenir LT Std 45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D2E9D78F-11AD-FC49-AC51-0A05FF3AFE2C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00589D25-B768-8D42-A69F-A96DF94A05C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453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08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en-US" sz="4400" kern="1200" smtClean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0">
                <a:latin typeface="+mn-lt"/>
                <a:cs typeface="Avenir LT Std 45 Book"/>
              </a:defRPr>
            </a:lvl1pPr>
            <a:lvl2pPr>
              <a:defRPr sz="2400" b="0" i="0">
                <a:latin typeface="+mn-lt"/>
                <a:cs typeface="Avenir LT Std 45 Book"/>
              </a:defRPr>
            </a:lvl2pPr>
            <a:lvl3pPr>
              <a:defRPr sz="2000" b="0" i="0">
                <a:latin typeface="+mn-lt"/>
                <a:cs typeface="Avenir LT Std 45 Book"/>
              </a:defRPr>
            </a:lvl3pPr>
            <a:lvl4pPr>
              <a:defRPr sz="1800" b="0" i="0">
                <a:latin typeface="+mn-lt"/>
                <a:cs typeface="Avenir LT Std 45 Book"/>
              </a:defRPr>
            </a:lvl4pPr>
            <a:lvl5pPr>
              <a:defRPr sz="1800" b="0" i="0">
                <a:latin typeface="+mn-lt"/>
                <a:cs typeface="Avenir LT Std 45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0" i="0">
                <a:latin typeface="+mn-lt"/>
                <a:cs typeface="Avenir LT Std 45 Book"/>
              </a:defRPr>
            </a:lvl1pPr>
            <a:lvl2pPr>
              <a:defRPr sz="2400" b="0" i="0">
                <a:latin typeface="+mn-lt"/>
                <a:cs typeface="Avenir LT Std 45 Book"/>
              </a:defRPr>
            </a:lvl2pPr>
            <a:lvl3pPr>
              <a:defRPr sz="2000" b="0" i="0">
                <a:latin typeface="+mn-lt"/>
                <a:cs typeface="Avenir LT Std 45 Book"/>
              </a:defRPr>
            </a:lvl3pPr>
            <a:lvl4pPr>
              <a:defRPr sz="1800" b="0" i="0">
                <a:latin typeface="+mn-lt"/>
                <a:cs typeface="Avenir LT Std 45 Book"/>
              </a:defRPr>
            </a:lvl4pPr>
            <a:lvl5pPr>
              <a:defRPr sz="1800" b="0" i="0">
                <a:latin typeface="+mn-lt"/>
                <a:cs typeface="Avenir LT Std 45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3C6B95E4-2E0E-DE40-BCAD-1E93CD339ED4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latin typeface="Avenir LT Std 35 Light" charset="0"/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4CEB019E-2EDD-1240-BEE8-7B6857EAAA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7781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08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en-US" sz="4400" kern="1200" smtClean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+mn-lt"/>
                <a:cs typeface="Avenir LT Std 85 Heav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 i="0">
                <a:latin typeface="+mn-lt"/>
                <a:cs typeface="Avenir LT Std 55 Roman"/>
              </a:defRPr>
            </a:lvl1pPr>
            <a:lvl2pPr>
              <a:defRPr sz="2000" b="0" i="0">
                <a:latin typeface="+mn-lt"/>
                <a:cs typeface="Avenir LT Std 55 Roman"/>
              </a:defRPr>
            </a:lvl2pPr>
            <a:lvl3pPr>
              <a:defRPr sz="1800" b="0" i="0">
                <a:latin typeface="+mn-lt"/>
                <a:cs typeface="Avenir LT Std 55 Roman"/>
              </a:defRPr>
            </a:lvl3pPr>
            <a:lvl4pPr>
              <a:defRPr sz="1600" b="0" i="0">
                <a:latin typeface="+mn-lt"/>
                <a:cs typeface="Avenir LT Std 55 Roman"/>
              </a:defRPr>
            </a:lvl4pPr>
            <a:lvl5pPr>
              <a:defRPr sz="1600" b="0" i="0">
                <a:latin typeface="+mn-lt"/>
                <a:cs typeface="Avenir LT Std 55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+mn-lt"/>
                <a:cs typeface="Avenir LT Std 85 Heav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 i="0">
                <a:latin typeface="+mn-lt"/>
                <a:cs typeface="Avenir LT Std 55 Roman"/>
              </a:defRPr>
            </a:lvl1pPr>
            <a:lvl2pPr>
              <a:defRPr sz="2000" b="0" i="0">
                <a:latin typeface="+mn-lt"/>
                <a:cs typeface="Avenir LT Std 55 Roman"/>
              </a:defRPr>
            </a:lvl2pPr>
            <a:lvl3pPr>
              <a:defRPr sz="1800" b="0" i="0">
                <a:latin typeface="+mn-lt"/>
                <a:cs typeface="Avenir LT Std 55 Roman"/>
              </a:defRPr>
            </a:lvl3pPr>
            <a:lvl4pPr>
              <a:defRPr sz="1600" b="0" i="0">
                <a:latin typeface="+mn-lt"/>
                <a:cs typeface="Avenir LT Std 55 Roman"/>
              </a:defRPr>
            </a:lvl4pPr>
            <a:lvl5pPr>
              <a:defRPr sz="1600" b="0" i="0">
                <a:latin typeface="+mn-lt"/>
                <a:cs typeface="Avenir LT Std 55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274401F3-FFA1-9E4A-91D5-459B61C4A811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0D53DCC8-14D2-DE49-AE08-21CA4D9C030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4862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08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en-US" sz="4400" kern="1200" smtClean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BBBC639B-8F37-2F45-9786-B27A829353B2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539362CB-56B3-FC4C-B604-54026C1F2A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374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51D2F89-73FF-0A4A-BA39-13ED60277ADC}" type="datetimeFigureOut">
              <a:rPr lang="en-US"/>
              <a:pPr>
                <a:defRPr/>
              </a:pPr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C138984-75EF-8A48-90AF-4F290F700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3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0" i="0">
                <a:latin typeface="+mn-lt"/>
                <a:cs typeface="Avenir LT Std 55 Roman"/>
              </a:defRPr>
            </a:lvl1pPr>
            <a:lvl2pPr>
              <a:defRPr sz="2800" b="0" i="0">
                <a:latin typeface="+mn-lt"/>
                <a:cs typeface="Avenir LT Std 55 Roman"/>
              </a:defRPr>
            </a:lvl2pPr>
            <a:lvl3pPr>
              <a:defRPr sz="2400" b="0" i="0">
                <a:latin typeface="+mn-lt"/>
                <a:cs typeface="Avenir LT Std 55 Roman"/>
              </a:defRPr>
            </a:lvl3pPr>
            <a:lvl4pPr>
              <a:defRPr sz="2000" b="0" i="0">
                <a:latin typeface="+mn-lt"/>
                <a:cs typeface="Avenir LT Std 55 Roman"/>
              </a:defRPr>
            </a:lvl4pPr>
            <a:lvl5pPr>
              <a:defRPr sz="2000" b="0" i="0">
                <a:latin typeface="+mn-lt"/>
                <a:cs typeface="Avenir LT Std 55 Roman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  <a:cs typeface="Avenir LT Std 35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39EBF318-F572-FE4E-AF23-0AB208199C4D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3575" y="50688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B1594192-EA37-FD4F-AC26-F9A913ABAAB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855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Palatino Linotype" charset="0"/>
                <a:ea typeface="Palatino Linotype" charset="0"/>
                <a:cs typeface="Palatino Linotyp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19092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  <a:cs typeface="Avenir LT Std 35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92875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577B8F2E-CEA1-FF4C-AF98-F0CFB91B64D4}" type="datetimeFigureOut">
              <a:rPr lang="en-US" altLang="x-none"/>
              <a:pPr/>
              <a:t>2/26/2018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3575" y="53213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7F7F7F"/>
                </a:solidFill>
                <a:ea typeface="Avenir LT Std 35 Light" charset="0"/>
                <a:cs typeface="Avenir LT Std 35 Light" charset="0"/>
              </a:defRPr>
            </a:lvl1pPr>
          </a:lstStyle>
          <a:p>
            <a:endParaRPr lang="x-none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492875"/>
            <a:ext cx="422275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charset="0"/>
                <a:ea typeface="Avenir LT Std 35 Light" charset="0"/>
                <a:cs typeface="Avenir LT Std 35 Light" charset="0"/>
              </a:defRPr>
            </a:lvl1pPr>
          </a:lstStyle>
          <a:p>
            <a:fld id="{ACDB252A-E9C0-5E4D-908E-67FFE4620DD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1076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52" y="4994910"/>
            <a:ext cx="9453486" cy="1922209"/>
          </a:xfrm>
          <a:prstGeom prst="rect">
            <a:avLst/>
          </a:prstGeom>
        </p:spPr>
      </p:pic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F74E1A6B-FCA6-FC47-BA53-B56165E357A6}" type="datetimeFigureOut">
              <a:rPr lang="en-US"/>
              <a:pPr>
                <a:defRPr/>
              </a:pPr>
              <a:t>2/26/2018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2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9D847A39-5BD8-8144-ABA0-E452FC5B0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3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84" y="5862523"/>
            <a:ext cx="1870075" cy="54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48" y="5760720"/>
            <a:ext cx="2645352" cy="6483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376092"/>
          </a:solidFill>
          <a:latin typeface="Trajan Pro"/>
          <a:ea typeface="Trajan Pro" charset="0"/>
          <a:cs typeface="Trajan Pro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Trajan Pro" charset="0"/>
          <a:ea typeface="Trajan Pro" charset="0"/>
          <a:cs typeface="Trajan Pro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Arial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7F7F7F"/>
          </a:solidFill>
          <a:latin typeface="Arial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Arial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A6A6A6"/>
          </a:solidFill>
          <a:latin typeface="Arial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BFBFBF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/>
        </p:nvSpPr>
        <p:spPr>
          <a:xfrm>
            <a:off x="446088" y="1581150"/>
            <a:ext cx="8229600" cy="1143000"/>
          </a:xfrm>
          <a:prstGeom prst="rect">
            <a:avLst/>
          </a:prstGeom>
        </p:spPr>
        <p:txBody>
          <a:bodyPr anchor="ctr">
            <a:normAutofit fontScale="3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7600" dirty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POSITIONING FOR SUSTAINABILITY: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7600" dirty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THE POWER OF </a:t>
            </a:r>
            <a:r>
              <a:rPr lang="en-US" sz="7600" dirty="0" smtClean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RESEARCH AND EVALUATION</a:t>
            </a:r>
            <a:endParaRPr lang="en-US" sz="7600" dirty="0">
              <a:solidFill>
                <a:schemeClr val="accent1">
                  <a:lumMod val="7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3919" y="3205163"/>
            <a:ext cx="483393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venir LT Std 45 Book"/>
              </a:rPr>
              <a:t>Karen Minyard, Ph.D.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venir LT Std 45 Book"/>
              </a:rPr>
              <a:t>February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587" y="1329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234690"/>
            <a:ext cx="9144000" cy="2766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2423023">
            <a:off x="2853844" y="2255093"/>
            <a:ext cx="2148840" cy="178697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Resources</a:t>
            </a:r>
          </a:p>
          <a:p>
            <a:pPr algn="ctr"/>
            <a:r>
              <a:rPr lang="en-US" dirty="0"/>
              <a:t>Opportunities</a:t>
            </a:r>
          </a:p>
          <a:p>
            <a:pPr algn="ctr"/>
            <a:r>
              <a:rPr lang="en-US" dirty="0"/>
              <a:t>Constraints</a:t>
            </a:r>
          </a:p>
        </p:txBody>
      </p:sp>
      <p:sp>
        <p:nvSpPr>
          <p:cNvPr id="7" name="Oval 6"/>
          <p:cNvSpPr/>
          <p:nvPr/>
        </p:nvSpPr>
        <p:spPr>
          <a:xfrm>
            <a:off x="3695165" y="3884743"/>
            <a:ext cx="2313655" cy="1791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2.</a:t>
            </a:r>
          </a:p>
          <a:p>
            <a:pPr algn="ctr"/>
            <a:r>
              <a:rPr lang="en-US" b="1" dirty="0"/>
              <a:t>e.g. Reasoning, preferences, norms, collective beliefs</a:t>
            </a:r>
          </a:p>
        </p:txBody>
      </p:sp>
      <p:sp>
        <p:nvSpPr>
          <p:cNvPr id="8" name="Right Arrow 7"/>
          <p:cNvSpPr/>
          <p:nvPr/>
        </p:nvSpPr>
        <p:spPr>
          <a:xfrm rot="18948121">
            <a:off x="5170745" y="2159657"/>
            <a:ext cx="2148840" cy="178697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Decisions</a:t>
            </a:r>
          </a:p>
          <a:p>
            <a:pPr algn="ctr"/>
            <a:r>
              <a:rPr lang="en-US" dirty="0"/>
              <a:t>Choices</a:t>
            </a:r>
          </a:p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348184" y="1053766"/>
            <a:ext cx="1857555" cy="1791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1.</a:t>
            </a:r>
          </a:p>
          <a:p>
            <a:pPr algn="ctr"/>
            <a:r>
              <a:rPr lang="en-US" b="1" dirty="0"/>
              <a:t>Program</a:t>
            </a:r>
          </a:p>
          <a:p>
            <a:pPr algn="ctr"/>
            <a:r>
              <a:rPr lang="en-US" b="1" dirty="0"/>
              <a:t>Activities</a:t>
            </a:r>
          </a:p>
        </p:txBody>
      </p:sp>
      <p:sp>
        <p:nvSpPr>
          <p:cNvPr id="11" name="Oval 10"/>
          <p:cNvSpPr/>
          <p:nvPr/>
        </p:nvSpPr>
        <p:spPr>
          <a:xfrm>
            <a:off x="6959897" y="1076406"/>
            <a:ext cx="1928581" cy="1791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3.</a:t>
            </a:r>
          </a:p>
          <a:p>
            <a:pPr algn="ctr"/>
            <a:r>
              <a:rPr lang="en-US" b="1" dirty="0"/>
              <a:t>Program</a:t>
            </a:r>
          </a:p>
          <a:p>
            <a:pPr algn="ctr"/>
            <a:r>
              <a:rPr lang="en-US" b="1" dirty="0"/>
              <a:t>Outcomes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17" y="920326"/>
            <a:ext cx="14545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Observable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517" y="3332181"/>
            <a:ext cx="1930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Not Observable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17" y="5741467"/>
            <a:ext cx="1073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Wong, G., </a:t>
            </a:r>
            <a:r>
              <a:rPr lang="en-US" dirty="0" err="1" smtClean="0"/>
              <a:t>Westhorp</a:t>
            </a:r>
            <a:r>
              <a:rPr lang="en-US" dirty="0" smtClean="0"/>
              <a:t>, G., and </a:t>
            </a:r>
            <a:r>
              <a:rPr lang="en-US" dirty="0" err="1" smtClean="0"/>
              <a:t>Greenbaugh</a:t>
            </a:r>
            <a:r>
              <a:rPr lang="en-US" dirty="0" smtClean="0"/>
              <a:t>, T. (2012) Realist Synthesis RAMESES Training </a:t>
            </a:r>
            <a:r>
              <a:rPr lang="en-US" dirty="0" err="1" smtClean="0"/>
              <a:t>Matierials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992356"/>
            <a:ext cx="6082393" cy="4069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6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humbs.dreamstime.com/z/vintage-clock-face-16186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79" y="1436914"/>
            <a:ext cx="3046845" cy="34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reviews.123rf.com/images/jurisam/jurisam0907/jurisam090700082/5136119-Closeup-of-gears-from-clock-works--Stock-Photo-co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97" y="1502229"/>
            <a:ext cx="3202151" cy="32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97" y="857250"/>
            <a:ext cx="3810770" cy="3810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1347108"/>
            <a:ext cx="4214586" cy="36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" y="1720410"/>
            <a:ext cx="3788228" cy="2892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35" y="1720409"/>
            <a:ext cx="3624680" cy="28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301" y="140200"/>
            <a:ext cx="6493397" cy="64933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948C3D1-8DE1-634D-A142-9EFF0FC8D6B2}"/>
              </a:ext>
            </a:extLst>
          </p:cNvPr>
          <p:cNvSpPr txBox="1">
            <a:spLocks/>
          </p:cNvSpPr>
          <p:nvPr/>
        </p:nvSpPr>
        <p:spPr bwMode="auto">
          <a:xfrm>
            <a:off x="628650" y="0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376092"/>
                </a:solidFill>
                <a:latin typeface="Trajan Pro"/>
                <a:ea typeface="Trajan Pro" charset="0"/>
                <a:cs typeface="Trajan Pro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Trajan Pro" charset="0"/>
                <a:ea typeface="Trajan Pro" charset="0"/>
                <a:cs typeface="Trajan Pro" charset="0"/>
              </a:defRPr>
            </a:lvl9pPr>
          </a:lstStyle>
          <a:p>
            <a:r>
              <a:rPr lang="en-US" dirty="0">
                <a:latin typeface="Palatino Linotype" panose="02040502050505030304" pitchFamily="18" charset="0"/>
              </a:rPr>
              <a:t>SENSEMAKING</a:t>
            </a:r>
          </a:p>
        </p:txBody>
      </p:sp>
    </p:spTree>
    <p:extLst>
      <p:ext uri="{BB962C8B-B14F-4D97-AF65-F5344CB8AC3E}">
        <p14:creationId xmlns:p14="http://schemas.microsoft.com/office/powerpoint/2010/main" val="2138619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246063"/>
            <a:ext cx="8229600" cy="1143000"/>
          </a:xfrm>
        </p:spPr>
        <p:txBody>
          <a:bodyPr/>
          <a:lstStyle/>
          <a:p>
            <a:r>
              <a:rPr lang="en-US" altLang="x-none" cap="all" dirty="0">
                <a:solidFill>
                  <a:srgbClr val="376092"/>
                </a:solidFill>
              </a:rPr>
              <a:t>STRUCTURE OF OUR WORK</a:t>
            </a:r>
            <a:endParaRPr lang="x-none" altLang="x-none" cap="all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3902075"/>
          </a:xfrm>
        </p:spPr>
        <p:txBody>
          <a:bodyPr>
            <a:normAutofit/>
          </a:bodyPr>
          <a:lstStyle/>
          <a:p>
            <a:r>
              <a:rPr lang="en-US" altLang="x-none" dirty="0">
                <a:ea typeface="Avenir LT Std 45 Book" charset="0"/>
                <a:cs typeface="Avenir LT Std 45 Book" charset="0"/>
              </a:rPr>
              <a:t>Baseline data</a:t>
            </a:r>
          </a:p>
          <a:p>
            <a:r>
              <a:rPr lang="en-US" altLang="x-none" dirty="0">
                <a:ea typeface="Avenir LT Std 45 Book" charset="0"/>
                <a:cs typeface="Avenir LT Std 45 Book" charset="0"/>
              </a:rPr>
              <a:t>June check-in</a:t>
            </a:r>
          </a:p>
          <a:p>
            <a:r>
              <a:rPr lang="en-US" altLang="x-none" dirty="0">
                <a:ea typeface="Avenir LT Std 45 Book" charset="0"/>
                <a:cs typeface="Avenir LT Std 45 Book" charset="0"/>
              </a:rPr>
              <a:t>November check-in</a:t>
            </a:r>
          </a:p>
          <a:p>
            <a:r>
              <a:rPr lang="en-US" altLang="x-none" dirty="0">
                <a:ea typeface="Avenir LT Std 45 Book" charset="0"/>
                <a:cs typeface="Avenir LT Std 45 Book" charset="0"/>
              </a:rPr>
              <a:t>Provide all data for 2018 on Jan. 15, 2019</a:t>
            </a:r>
          </a:p>
          <a:p>
            <a:r>
              <a:rPr lang="en-US" altLang="x-none" dirty="0">
                <a:ea typeface="Avenir LT Std 45 Book" charset="0"/>
                <a:cs typeface="Avenir LT Std 45 Book" charset="0"/>
              </a:rPr>
              <a:t>CJA 2019 pre-conference </a:t>
            </a:r>
            <a:r>
              <a:rPr lang="en-US" altLang="x-none" dirty="0" err="1">
                <a:ea typeface="Avenir LT Std 45 Book" charset="0"/>
                <a:cs typeface="Avenir LT Std 45 Book" charset="0"/>
              </a:rPr>
              <a:t>sensemaking</a:t>
            </a:r>
            <a:r>
              <a:rPr lang="en-US" altLang="x-none" dirty="0">
                <a:ea typeface="Avenir LT Std 45 Book" charset="0"/>
                <a:cs typeface="Avenir LT Std 45 Book" charset="0"/>
              </a:rPr>
              <a:t>, dissemination, and next steps</a:t>
            </a:r>
            <a:endParaRPr lang="x-none" altLang="x-none">
              <a:ea typeface="Avenir LT Std 45 Book" charset="0"/>
              <a:cs typeface="Avenir LT Std 45 Book" charset="0"/>
            </a:endParaRPr>
          </a:p>
          <a:p>
            <a:pPr marL="0" indent="0">
              <a:buNone/>
            </a:pPr>
            <a:endParaRPr lang="x-none" altLang="x-none">
              <a:ea typeface="Avenir LT Std 45 Book" charset="0"/>
              <a:cs typeface="Avenir LT Std 45 Book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3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or services continue because they are </a:t>
            </a:r>
            <a:r>
              <a:rPr lang="en-US" sz="3300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valued</a:t>
            </a:r>
            <a:r>
              <a:rPr lang="en-US" sz="33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draw support and resources.</a:t>
            </a:r>
            <a:endParaRPr lang="en-US" sz="33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21264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GHPC Sustainability Framework</a:t>
            </a:r>
          </a:p>
        </p:txBody>
      </p:sp>
      <p:grpSp>
        <p:nvGrpSpPr>
          <p:cNvPr id="32771" name="Group 39"/>
          <p:cNvGrpSpPr>
            <a:grpSpLocks/>
          </p:cNvGrpSpPr>
          <p:nvPr/>
        </p:nvGrpSpPr>
        <p:grpSpPr bwMode="auto">
          <a:xfrm>
            <a:off x="2085379" y="1559591"/>
            <a:ext cx="4973241" cy="3477136"/>
            <a:chOff x="2055364" y="1263824"/>
            <a:chExt cx="6631436" cy="4636692"/>
          </a:xfrm>
          <a:effectLst/>
        </p:grpSpPr>
        <p:grpSp>
          <p:nvGrpSpPr>
            <p:cNvPr id="32772" name="Group 38"/>
            <p:cNvGrpSpPr>
              <a:grpSpLocks/>
            </p:cNvGrpSpPr>
            <p:nvPr/>
          </p:nvGrpSpPr>
          <p:grpSpPr bwMode="auto">
            <a:xfrm>
              <a:off x="2055364" y="1263824"/>
              <a:ext cx="6631436" cy="4577268"/>
              <a:chOff x="2055364" y="1263824"/>
              <a:chExt cx="6631436" cy="4577268"/>
            </a:xfrm>
          </p:grpSpPr>
          <p:sp>
            <p:nvSpPr>
              <p:cNvPr id="30" name="Isosceles Triangle 29"/>
              <p:cNvSpPr/>
              <p:nvPr/>
            </p:nvSpPr>
            <p:spPr>
              <a:xfrm>
                <a:off x="2055364" y="1263824"/>
                <a:ext cx="4577071" cy="4577268"/>
              </a:xfrm>
              <a:prstGeom prst="triangl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Freeform 30"/>
              <p:cNvSpPr/>
              <p:nvPr/>
            </p:nvSpPr>
            <p:spPr>
              <a:xfrm>
                <a:off x="4344154" y="1722029"/>
                <a:ext cx="4342645" cy="406796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Strategic Vision</a:t>
                </a: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344153" y="2179676"/>
                <a:ext cx="4340645" cy="406795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Collaboration</a:t>
                </a: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344153" y="2637322"/>
                <a:ext cx="4340645" cy="406795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Leadership</a:t>
                </a: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4344153" y="3094968"/>
                <a:ext cx="4340645" cy="406795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Relevance &amp; Practicality</a:t>
                </a: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344153" y="3552615"/>
                <a:ext cx="4342647" cy="406795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Evaluation/Return on Investment</a:t>
                </a: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4344153" y="4010261"/>
                <a:ext cx="4340645" cy="406795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Communication</a:t>
                </a: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4344153" y="4467907"/>
                <a:ext cx="4340645" cy="406795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Efficiency &amp; Effectiveness</a:t>
                </a: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4344153" y="4925554"/>
                <a:ext cx="4340645" cy="406795"/>
              </a:xfrm>
              <a:custGeom>
                <a:avLst/>
                <a:gdLst>
                  <a:gd name="connsiteX0" fmla="*/ 0 w 2975428"/>
                  <a:gd name="connsiteY0" fmla="*/ 67801 h 406796"/>
                  <a:gd name="connsiteX1" fmla="*/ 67801 w 2975428"/>
                  <a:gd name="connsiteY1" fmla="*/ 0 h 406796"/>
                  <a:gd name="connsiteX2" fmla="*/ 2907627 w 2975428"/>
                  <a:gd name="connsiteY2" fmla="*/ 0 h 406796"/>
                  <a:gd name="connsiteX3" fmla="*/ 2975428 w 2975428"/>
                  <a:gd name="connsiteY3" fmla="*/ 67801 h 406796"/>
                  <a:gd name="connsiteX4" fmla="*/ 2975428 w 2975428"/>
                  <a:gd name="connsiteY4" fmla="*/ 338995 h 406796"/>
                  <a:gd name="connsiteX5" fmla="*/ 2907627 w 2975428"/>
                  <a:gd name="connsiteY5" fmla="*/ 406796 h 406796"/>
                  <a:gd name="connsiteX6" fmla="*/ 67801 w 2975428"/>
                  <a:gd name="connsiteY6" fmla="*/ 406796 h 406796"/>
                  <a:gd name="connsiteX7" fmla="*/ 0 w 2975428"/>
                  <a:gd name="connsiteY7" fmla="*/ 338995 h 406796"/>
                  <a:gd name="connsiteX8" fmla="*/ 0 w 2975428"/>
                  <a:gd name="connsiteY8" fmla="*/ 67801 h 40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5428" h="406796">
                    <a:moveTo>
                      <a:pt x="0" y="67801"/>
                    </a:moveTo>
                    <a:cubicBezTo>
                      <a:pt x="0" y="30356"/>
                      <a:pt x="30356" y="0"/>
                      <a:pt x="67801" y="0"/>
                    </a:cubicBezTo>
                    <a:lnTo>
                      <a:pt x="2907627" y="0"/>
                    </a:lnTo>
                    <a:cubicBezTo>
                      <a:pt x="2945072" y="0"/>
                      <a:pt x="2975428" y="30356"/>
                      <a:pt x="2975428" y="67801"/>
                    </a:cubicBezTo>
                    <a:lnTo>
                      <a:pt x="2975428" y="338995"/>
                    </a:lnTo>
                    <a:cubicBezTo>
                      <a:pt x="2975428" y="376440"/>
                      <a:pt x="2945072" y="406796"/>
                      <a:pt x="2907627" y="406796"/>
                    </a:cubicBezTo>
                    <a:lnTo>
                      <a:pt x="67801" y="406796"/>
                    </a:lnTo>
                    <a:cubicBezTo>
                      <a:pt x="30356" y="406796"/>
                      <a:pt x="0" y="376440"/>
                      <a:pt x="0" y="338995"/>
                    </a:cubicBezTo>
                    <a:lnTo>
                      <a:pt x="0" y="6780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614" tIns="60614" rIns="60614" bIns="60614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Capacity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564701" y="2297401"/>
              <a:ext cx="738714" cy="3013123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</a:rPr>
                <a:t>Positioning for</a:t>
              </a:r>
            </a:p>
          </p:txBody>
        </p:sp>
        <p:sp>
          <p:nvSpPr>
            <p:cNvPr id="32774" name="Rectangle 15"/>
            <p:cNvSpPr>
              <a:spLocks noChangeArrowheads="1"/>
            </p:cNvSpPr>
            <p:nvPr/>
          </p:nvSpPr>
          <p:spPr bwMode="auto">
            <a:xfrm>
              <a:off x="3683303" y="5284895"/>
              <a:ext cx="2911678" cy="615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prstClr val="white"/>
                  </a:solidFill>
                </a:rPr>
                <a:t>Sustainability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A28EB3-2547-8142-BF68-1D030660F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7" y="5508049"/>
            <a:ext cx="21431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4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cap="all" dirty="0" smtClean="0">
                <a:latin typeface="Palatino Linotype" pitchFamily="18" charset="0"/>
                <a:cs typeface="Adobe Arabic" pitchFamily="18" charset="-78"/>
              </a:rPr>
              <a:t>GHPC Sustainability Framework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  <a:cs typeface="Adobe Arabic" pitchFamily="18" charset="-78"/>
              </a:rPr>
              <a:t>Funding strategies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5800" y="3040063"/>
            <a:ext cx="27273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r">
              <a:defRPr/>
            </a:pPr>
            <a:r>
              <a:rPr lang="en-US" sz="2400" i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Indirect funding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54600" y="3924300"/>
            <a:ext cx="224631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400" i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Earned income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7363" y="3795713"/>
            <a:ext cx="27289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r">
              <a:defRPr/>
            </a:pPr>
            <a:r>
              <a:rPr lang="en-US" sz="2400" i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Events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06813" y="4579938"/>
            <a:ext cx="34909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400" i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Contribution/sponsorships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0663" y="4643438"/>
            <a:ext cx="24193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r">
              <a:defRPr/>
            </a:pPr>
            <a:r>
              <a:rPr lang="en-US" sz="2400" i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Grants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230563" y="5354638"/>
            <a:ext cx="31099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400" i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Government budgets</a:t>
            </a:r>
          </a:p>
        </p:txBody>
      </p:sp>
      <p:cxnSp>
        <p:nvCxnSpPr>
          <p:cNvPr id="31" name="Curved Connector 30"/>
          <p:cNvCxnSpPr>
            <a:cxnSpLocks noChangeShapeType="1"/>
          </p:cNvCxnSpPr>
          <p:nvPr/>
        </p:nvCxnSpPr>
        <p:spPr bwMode="auto">
          <a:xfrm rot="10800000" flipV="1">
            <a:off x="487364" y="3568056"/>
            <a:ext cx="5527547" cy="238912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923" name="Picture 4" descr="C:\Users\Shorty\AppData\Local\Microsoft\Windows\Temporary Internet Files\Content.IE5\UH73RA0Z\MC90044216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71" y="1143944"/>
            <a:ext cx="25812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Flowchart: Collate 45060"/>
          <p:cNvSpPr/>
          <p:nvPr/>
        </p:nvSpPr>
        <p:spPr>
          <a:xfrm rot="19181701">
            <a:off x="4616261" y="3424329"/>
            <a:ext cx="457211" cy="569817"/>
          </a:xfrm>
          <a:prstGeom prst="flowChartCollat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Flowchart: Collate 37"/>
          <p:cNvSpPr/>
          <p:nvPr/>
        </p:nvSpPr>
        <p:spPr>
          <a:xfrm rot="18471915">
            <a:off x="3353996" y="3943052"/>
            <a:ext cx="457211" cy="569817"/>
          </a:xfrm>
          <a:prstGeom prst="flowChartCollat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Flowchart: Collate 38"/>
          <p:cNvSpPr/>
          <p:nvPr/>
        </p:nvSpPr>
        <p:spPr>
          <a:xfrm rot="18350426">
            <a:off x="2748193" y="4903591"/>
            <a:ext cx="457211" cy="569817"/>
          </a:xfrm>
          <a:prstGeom prst="flowChartCollat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3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-555171"/>
            <a:ext cx="9475760" cy="773974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2017342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Palatino Linotype" panose="02040502050505030304" pitchFamily="18" charset="0"/>
              </a:rPr>
              <a:t>What works for whom? How? </a:t>
            </a:r>
          </a:p>
          <a:p>
            <a:r>
              <a:rPr lang="en-US" sz="5400" b="1" dirty="0">
                <a:solidFill>
                  <a:schemeClr val="accent1"/>
                </a:solidFill>
                <a:latin typeface="Palatino Linotype" panose="02040502050505030304" pitchFamily="18" charset="0"/>
              </a:rPr>
              <a:t>And in what circumstances?</a:t>
            </a:r>
          </a:p>
        </p:txBody>
      </p:sp>
    </p:spTree>
    <p:extLst>
      <p:ext uri="{BB962C8B-B14F-4D97-AF65-F5344CB8AC3E}">
        <p14:creationId xmlns:p14="http://schemas.microsoft.com/office/powerpoint/2010/main" val="132337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97527"/>
            <a:ext cx="8915400" cy="1143000"/>
          </a:xfrm>
        </p:spPr>
        <p:txBody>
          <a:bodyPr/>
          <a:lstStyle/>
          <a:p>
            <a:pPr algn="ctr"/>
            <a:r>
              <a:rPr lang="en-US" dirty="0"/>
              <a:t>REALIST EVALUATION CYCLE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BBE271-075D-6342-9744-770ADBAF45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Eliciting and formalizing the program theories to be tested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Collecting data on appropriate context, mechanism, and outcome attributes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Analyzing context-mechanism-outcome patterns to see which can be explained by the initial theory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Revising the program theory based on new insights</a:t>
            </a:r>
          </a:p>
        </p:txBody>
      </p:sp>
    </p:spTree>
    <p:extLst>
      <p:ext uri="{BB962C8B-B14F-4D97-AF65-F5344CB8AC3E}">
        <p14:creationId xmlns:p14="http://schemas.microsoft.com/office/powerpoint/2010/main" val="292107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 STATED AS “CONFIGURATIONS”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401"/>
            <a:ext cx="8229600" cy="390144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2050" dirty="0"/>
              <a:t>C + M = 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800" dirty="0"/>
              <a:t>“The sign of a good evaluation is that it is able to explain the complex signature of outcomes.” </a:t>
            </a:r>
          </a:p>
          <a:p>
            <a:pPr marL="0" indent="0">
              <a:buNone/>
            </a:pPr>
            <a:r>
              <a:rPr lang="en-US" sz="2000" dirty="0"/>
              <a:t>(Mark et al, 2000)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3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50264" y="1437367"/>
            <a:ext cx="2162195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Context</a:t>
            </a:r>
          </a:p>
          <a:p>
            <a:endParaRPr lang="en-US" sz="2400" b="1" dirty="0"/>
          </a:p>
          <a:p>
            <a:r>
              <a:rPr lang="en-US" sz="2400" b="1" dirty="0"/>
              <a:t>The Four I’s: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Individual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Interpersonal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Institutional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Infrastructure</a:t>
            </a:r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2" y="1114492"/>
            <a:ext cx="52006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aren_CJA_Workshop_021218" id="{47CEABDF-4F2E-3F4F-8F66-57366C4CE354}" vid="{22542D3B-3189-2749-9CEC-3BA6E0CFC3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351</Words>
  <Application>Microsoft Office PowerPoint</Application>
  <PresentationFormat>On-screen Show (4:3)</PresentationFormat>
  <Paragraphs>111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MS PGothic</vt:lpstr>
      <vt:lpstr>MS PGothic</vt:lpstr>
      <vt:lpstr>Adobe Arabic</vt:lpstr>
      <vt:lpstr>Arial</vt:lpstr>
      <vt:lpstr>Avenir LT Std 35 Light</vt:lpstr>
      <vt:lpstr>Avenir LT Std 45 Book</vt:lpstr>
      <vt:lpstr>Avenir LT Std 55 Roman</vt:lpstr>
      <vt:lpstr>Avenir LT Std 85 Heavy</vt:lpstr>
      <vt:lpstr>Calibri</vt:lpstr>
      <vt:lpstr>Calibri Light</vt:lpstr>
      <vt:lpstr>Palatino Linotype</vt:lpstr>
      <vt:lpstr>Trajan Pro</vt:lpstr>
      <vt:lpstr>Office Theme</vt:lpstr>
      <vt:lpstr>PowerPoint Presentation</vt:lpstr>
      <vt:lpstr>SUSTAINABILITY</vt:lpstr>
      <vt:lpstr>GHPC Sustainability Framework</vt:lpstr>
      <vt:lpstr>GHPC Sustainability Framework</vt:lpstr>
      <vt:lpstr>Research Project</vt:lpstr>
      <vt:lpstr>PowerPoint Presentation</vt:lpstr>
      <vt:lpstr>REALIST EVALUATION CYCLE</vt:lpstr>
      <vt:lpstr>HYPOTHESES STATED AS “CONFIGURATIONS”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OUR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Wheaton</dc:creator>
  <cp:lastModifiedBy>Stephanie Ondrias</cp:lastModifiedBy>
  <cp:revision>5</cp:revision>
  <cp:lastPrinted>2018-02-14T12:09:18Z</cp:lastPrinted>
  <dcterms:created xsi:type="dcterms:W3CDTF">2018-02-12T20:47:23Z</dcterms:created>
  <dcterms:modified xsi:type="dcterms:W3CDTF">2018-02-26T15:56:29Z</dcterms:modified>
</cp:coreProperties>
</file>