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60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D70828-9B21-4FFA-8DC3-8ECF7CF6C3A6}">
          <p14:sldIdLst>
            <p14:sldId id="256"/>
            <p14:sldId id="258"/>
            <p14:sldId id="260"/>
            <p14:sldId id="259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0"/>
    <p:restoredTop sz="94674"/>
  </p:normalViewPr>
  <p:slideViewPr>
    <p:cSldViewPr snapToGrid="0" snapToObjects="1">
      <p:cViewPr varScale="1">
        <p:scale>
          <a:sx n="116" d="100"/>
          <a:sy n="116" d="100"/>
        </p:scale>
        <p:origin x="45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5EDB9D-DBC0-4C7D-9DF9-251AA4E01535}" type="doc">
      <dgm:prSet loTypeId="urn:microsoft.com/office/officeart/2005/8/layout/pyramid1" loCatId="pyramid" qsTypeId="urn:microsoft.com/office/officeart/2005/8/quickstyle/3d2" qsCatId="3D" csTypeId="urn:microsoft.com/office/officeart/2005/8/colors/colorful4" csCatId="colorful" phldr="1"/>
      <dgm:spPr/>
    </dgm:pt>
    <dgm:pt modelId="{24E78BBA-1FF5-4B18-A7DA-12145E588E77}">
      <dgm:prSet phldrT="[Text]" custT="1"/>
      <dgm:spPr/>
      <dgm:t>
        <a:bodyPr anchor="b"/>
        <a:lstStyle/>
        <a:p>
          <a:r>
            <a:rPr lang="en-US" sz="4800" dirty="0" smtClean="0"/>
            <a:t>High</a:t>
          </a:r>
          <a:endParaRPr lang="en-US" sz="4800" dirty="0"/>
        </a:p>
      </dgm:t>
    </dgm:pt>
    <dgm:pt modelId="{88CAAABF-FBAD-4CC4-90AC-57C233B3C14E}" type="parTrans" cxnId="{2B7CB8A1-5BD8-4ED1-86A0-64CF3BADDF4A}">
      <dgm:prSet/>
      <dgm:spPr/>
      <dgm:t>
        <a:bodyPr/>
        <a:lstStyle/>
        <a:p>
          <a:endParaRPr lang="en-US" sz="1200"/>
        </a:p>
      </dgm:t>
    </dgm:pt>
    <dgm:pt modelId="{76A13CFE-4D5F-432D-9D1A-D99C1C365B0B}" type="sibTrans" cxnId="{2B7CB8A1-5BD8-4ED1-86A0-64CF3BADDF4A}">
      <dgm:prSet/>
      <dgm:spPr/>
      <dgm:t>
        <a:bodyPr/>
        <a:lstStyle/>
        <a:p>
          <a:endParaRPr lang="en-US" sz="1200"/>
        </a:p>
      </dgm:t>
    </dgm:pt>
    <dgm:pt modelId="{4B1DE584-4DF5-4FA5-BA43-2A39078DA346}">
      <dgm:prSet phldrT="[Text]" custT="1"/>
      <dgm:spPr/>
      <dgm:t>
        <a:bodyPr/>
        <a:lstStyle/>
        <a:p>
          <a:r>
            <a:rPr lang="en-US" sz="4800" dirty="0" smtClean="0"/>
            <a:t>Medium</a:t>
          </a:r>
          <a:endParaRPr lang="en-US" sz="4800" dirty="0"/>
        </a:p>
      </dgm:t>
    </dgm:pt>
    <dgm:pt modelId="{3E0DED61-A36B-4114-9F61-85A7529C7662}" type="parTrans" cxnId="{499B9C4B-88FD-4E46-95CD-C43ABD503300}">
      <dgm:prSet/>
      <dgm:spPr/>
      <dgm:t>
        <a:bodyPr/>
        <a:lstStyle/>
        <a:p>
          <a:endParaRPr lang="en-US" sz="1200"/>
        </a:p>
      </dgm:t>
    </dgm:pt>
    <dgm:pt modelId="{579CD537-C6E8-428F-9877-87D063059253}" type="sibTrans" cxnId="{499B9C4B-88FD-4E46-95CD-C43ABD503300}">
      <dgm:prSet/>
      <dgm:spPr/>
      <dgm:t>
        <a:bodyPr/>
        <a:lstStyle/>
        <a:p>
          <a:endParaRPr lang="en-US" sz="1200"/>
        </a:p>
      </dgm:t>
    </dgm:pt>
    <dgm:pt modelId="{DCC4C19B-92E0-4513-A57D-893A5A3309FE}">
      <dgm:prSet phldrT="[Text]" custT="1"/>
      <dgm:spPr/>
      <dgm:t>
        <a:bodyPr/>
        <a:lstStyle/>
        <a:p>
          <a:r>
            <a:rPr lang="en-US" sz="4800" dirty="0" smtClean="0"/>
            <a:t>Low</a:t>
          </a:r>
          <a:endParaRPr lang="en-US" sz="4800" dirty="0"/>
        </a:p>
      </dgm:t>
    </dgm:pt>
    <dgm:pt modelId="{D50BBE36-7F79-4EB9-BA68-00B0ADB90740}" type="parTrans" cxnId="{0624808D-56A0-45D2-A66A-5DA3659318AF}">
      <dgm:prSet/>
      <dgm:spPr/>
      <dgm:t>
        <a:bodyPr/>
        <a:lstStyle/>
        <a:p>
          <a:endParaRPr lang="en-US" sz="1200"/>
        </a:p>
      </dgm:t>
    </dgm:pt>
    <dgm:pt modelId="{17725F61-6151-4F65-9D51-91AC8CBAEBFA}" type="sibTrans" cxnId="{0624808D-56A0-45D2-A66A-5DA3659318AF}">
      <dgm:prSet/>
      <dgm:spPr/>
      <dgm:t>
        <a:bodyPr/>
        <a:lstStyle/>
        <a:p>
          <a:endParaRPr lang="en-US" sz="1200"/>
        </a:p>
      </dgm:t>
    </dgm:pt>
    <dgm:pt modelId="{98AC7E57-ABDC-4701-BB98-8C9AD2405829}" type="pres">
      <dgm:prSet presAssocID="{1F5EDB9D-DBC0-4C7D-9DF9-251AA4E01535}" presName="Name0" presStyleCnt="0">
        <dgm:presLayoutVars>
          <dgm:dir/>
          <dgm:animLvl val="lvl"/>
          <dgm:resizeHandles val="exact"/>
        </dgm:presLayoutVars>
      </dgm:prSet>
      <dgm:spPr/>
    </dgm:pt>
    <dgm:pt modelId="{EDDF391D-FBAB-4846-B961-6E9B9E8CA759}" type="pres">
      <dgm:prSet presAssocID="{24E78BBA-1FF5-4B18-A7DA-12145E588E77}" presName="Name8" presStyleCnt="0"/>
      <dgm:spPr/>
    </dgm:pt>
    <dgm:pt modelId="{CCF3A99D-E2AB-4227-BA17-D3021704587D}" type="pres">
      <dgm:prSet presAssocID="{24E78BBA-1FF5-4B18-A7DA-12145E588E7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49E2E-61DC-4600-B0B7-FB958B99BD3C}" type="pres">
      <dgm:prSet presAssocID="{24E78BBA-1FF5-4B18-A7DA-12145E588E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21622-C810-4299-8711-5587C4001D02}" type="pres">
      <dgm:prSet presAssocID="{4B1DE584-4DF5-4FA5-BA43-2A39078DA346}" presName="Name8" presStyleCnt="0"/>
      <dgm:spPr/>
    </dgm:pt>
    <dgm:pt modelId="{6EFCFA8B-4B2D-4E49-B7C0-EDBA6B00FFAB}" type="pres">
      <dgm:prSet presAssocID="{4B1DE584-4DF5-4FA5-BA43-2A39078DA34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ED570-E64A-4FCB-855A-41CDEE9C56FF}" type="pres">
      <dgm:prSet presAssocID="{4B1DE584-4DF5-4FA5-BA43-2A39078DA3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27419-1116-48BB-89BA-8EF1774813E6}" type="pres">
      <dgm:prSet presAssocID="{DCC4C19B-92E0-4513-A57D-893A5A3309FE}" presName="Name8" presStyleCnt="0"/>
      <dgm:spPr/>
    </dgm:pt>
    <dgm:pt modelId="{93640618-13F4-47F3-9344-5462423FB06B}" type="pres">
      <dgm:prSet presAssocID="{DCC4C19B-92E0-4513-A57D-893A5A3309F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A6718-9235-4BFF-B164-7CF5F40E3EFB}" type="pres">
      <dgm:prSet presAssocID="{DCC4C19B-92E0-4513-A57D-893A5A3309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DFDE58-9541-4A2E-8BDC-BF74EB6F741D}" type="presOf" srcId="{4B1DE584-4DF5-4FA5-BA43-2A39078DA346}" destId="{E2CED570-E64A-4FCB-855A-41CDEE9C56FF}" srcOrd="1" destOrd="0" presId="urn:microsoft.com/office/officeart/2005/8/layout/pyramid1"/>
    <dgm:cxn modelId="{A8F89493-0266-4609-90D3-9040E83DCCA9}" type="presOf" srcId="{1F5EDB9D-DBC0-4C7D-9DF9-251AA4E01535}" destId="{98AC7E57-ABDC-4701-BB98-8C9AD2405829}" srcOrd="0" destOrd="0" presId="urn:microsoft.com/office/officeart/2005/8/layout/pyramid1"/>
    <dgm:cxn modelId="{2B7CB8A1-5BD8-4ED1-86A0-64CF3BADDF4A}" srcId="{1F5EDB9D-DBC0-4C7D-9DF9-251AA4E01535}" destId="{24E78BBA-1FF5-4B18-A7DA-12145E588E77}" srcOrd="0" destOrd="0" parTransId="{88CAAABF-FBAD-4CC4-90AC-57C233B3C14E}" sibTransId="{76A13CFE-4D5F-432D-9D1A-D99C1C365B0B}"/>
    <dgm:cxn modelId="{E9AFCE7F-E454-46DF-933C-FF353AB9FBF4}" type="presOf" srcId="{4B1DE584-4DF5-4FA5-BA43-2A39078DA346}" destId="{6EFCFA8B-4B2D-4E49-B7C0-EDBA6B00FFAB}" srcOrd="0" destOrd="0" presId="urn:microsoft.com/office/officeart/2005/8/layout/pyramid1"/>
    <dgm:cxn modelId="{D929CF08-C8D6-4156-A196-8BBA559786D2}" type="presOf" srcId="{24E78BBA-1FF5-4B18-A7DA-12145E588E77}" destId="{2E949E2E-61DC-4600-B0B7-FB958B99BD3C}" srcOrd="1" destOrd="0" presId="urn:microsoft.com/office/officeart/2005/8/layout/pyramid1"/>
    <dgm:cxn modelId="{499B9C4B-88FD-4E46-95CD-C43ABD503300}" srcId="{1F5EDB9D-DBC0-4C7D-9DF9-251AA4E01535}" destId="{4B1DE584-4DF5-4FA5-BA43-2A39078DA346}" srcOrd="1" destOrd="0" parTransId="{3E0DED61-A36B-4114-9F61-85A7529C7662}" sibTransId="{579CD537-C6E8-428F-9877-87D063059253}"/>
    <dgm:cxn modelId="{16B72007-1F08-4B0E-A64C-1B6F99BF04A6}" type="presOf" srcId="{DCC4C19B-92E0-4513-A57D-893A5A3309FE}" destId="{93640618-13F4-47F3-9344-5462423FB06B}" srcOrd="0" destOrd="0" presId="urn:microsoft.com/office/officeart/2005/8/layout/pyramid1"/>
    <dgm:cxn modelId="{29C84E84-34B0-4370-B658-4D1A123B743A}" type="presOf" srcId="{DCC4C19B-92E0-4513-A57D-893A5A3309FE}" destId="{09BA6718-9235-4BFF-B164-7CF5F40E3EFB}" srcOrd="1" destOrd="0" presId="urn:microsoft.com/office/officeart/2005/8/layout/pyramid1"/>
    <dgm:cxn modelId="{188228ED-119B-4D6A-A946-B624B5B55A4C}" type="presOf" srcId="{24E78BBA-1FF5-4B18-A7DA-12145E588E77}" destId="{CCF3A99D-E2AB-4227-BA17-D3021704587D}" srcOrd="0" destOrd="0" presId="urn:microsoft.com/office/officeart/2005/8/layout/pyramid1"/>
    <dgm:cxn modelId="{0624808D-56A0-45D2-A66A-5DA3659318AF}" srcId="{1F5EDB9D-DBC0-4C7D-9DF9-251AA4E01535}" destId="{DCC4C19B-92E0-4513-A57D-893A5A3309FE}" srcOrd="2" destOrd="0" parTransId="{D50BBE36-7F79-4EB9-BA68-00B0ADB90740}" sibTransId="{17725F61-6151-4F65-9D51-91AC8CBAEBFA}"/>
    <dgm:cxn modelId="{423530D4-3A9E-419D-B62D-C4CF80A5456C}" type="presParOf" srcId="{98AC7E57-ABDC-4701-BB98-8C9AD2405829}" destId="{EDDF391D-FBAB-4846-B961-6E9B9E8CA759}" srcOrd="0" destOrd="0" presId="urn:microsoft.com/office/officeart/2005/8/layout/pyramid1"/>
    <dgm:cxn modelId="{63323411-82EA-4137-B8ED-C5F477638B0F}" type="presParOf" srcId="{EDDF391D-FBAB-4846-B961-6E9B9E8CA759}" destId="{CCF3A99D-E2AB-4227-BA17-D3021704587D}" srcOrd="0" destOrd="0" presId="urn:microsoft.com/office/officeart/2005/8/layout/pyramid1"/>
    <dgm:cxn modelId="{BA1C7E1E-09CF-4BBE-8E82-32048C87D610}" type="presParOf" srcId="{EDDF391D-FBAB-4846-B961-6E9B9E8CA759}" destId="{2E949E2E-61DC-4600-B0B7-FB958B99BD3C}" srcOrd="1" destOrd="0" presId="urn:microsoft.com/office/officeart/2005/8/layout/pyramid1"/>
    <dgm:cxn modelId="{9FAD900E-A77D-4C2C-AB4B-5824962D9BEC}" type="presParOf" srcId="{98AC7E57-ABDC-4701-BB98-8C9AD2405829}" destId="{0E721622-C810-4299-8711-5587C4001D02}" srcOrd="1" destOrd="0" presId="urn:microsoft.com/office/officeart/2005/8/layout/pyramid1"/>
    <dgm:cxn modelId="{68720CF3-210E-418B-A339-B9EE3687B93A}" type="presParOf" srcId="{0E721622-C810-4299-8711-5587C4001D02}" destId="{6EFCFA8B-4B2D-4E49-B7C0-EDBA6B00FFAB}" srcOrd="0" destOrd="0" presId="urn:microsoft.com/office/officeart/2005/8/layout/pyramid1"/>
    <dgm:cxn modelId="{689C9D43-5BE4-41EC-AEA2-97C645019E97}" type="presParOf" srcId="{0E721622-C810-4299-8711-5587C4001D02}" destId="{E2CED570-E64A-4FCB-855A-41CDEE9C56FF}" srcOrd="1" destOrd="0" presId="urn:microsoft.com/office/officeart/2005/8/layout/pyramid1"/>
    <dgm:cxn modelId="{BCE44AAF-3395-4E60-9DE4-817C05EE27E0}" type="presParOf" srcId="{98AC7E57-ABDC-4701-BB98-8C9AD2405829}" destId="{AD427419-1116-48BB-89BA-8EF1774813E6}" srcOrd="2" destOrd="0" presId="urn:microsoft.com/office/officeart/2005/8/layout/pyramid1"/>
    <dgm:cxn modelId="{6709ED23-97E8-462C-B465-7BFE79C57497}" type="presParOf" srcId="{AD427419-1116-48BB-89BA-8EF1774813E6}" destId="{93640618-13F4-47F3-9344-5462423FB06B}" srcOrd="0" destOrd="0" presId="urn:microsoft.com/office/officeart/2005/8/layout/pyramid1"/>
    <dgm:cxn modelId="{030C6DC9-091A-446F-B238-AD454C44DD1A}" type="presParOf" srcId="{AD427419-1116-48BB-89BA-8EF1774813E6}" destId="{09BA6718-9235-4BFF-B164-7CF5F40E3EF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9605" y="1122363"/>
            <a:ext cx="3459678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9605" y="3602038"/>
            <a:ext cx="345967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FC38-6F9F-9442-A9B4-F7EDF160ABB1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38B-5252-634D-A3E4-035B86A6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9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FC38-6F9F-9442-A9B4-F7EDF160ABB1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38B-5252-634D-A3E4-035B86A6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FC38-6F9F-9442-A9B4-F7EDF160ABB1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38B-5252-634D-A3E4-035B86A6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FC38-6F9F-9442-A9B4-F7EDF160ABB1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38B-5252-634D-A3E4-035B86A6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FC38-6F9F-9442-A9B4-F7EDF160ABB1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38B-5252-634D-A3E4-035B86A6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7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FC38-6F9F-9442-A9B4-F7EDF160ABB1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38B-5252-634D-A3E4-035B86A6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FC38-6F9F-9442-A9B4-F7EDF160ABB1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38B-5252-634D-A3E4-035B86A6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3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FC38-6F9F-9442-A9B4-F7EDF160ABB1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38B-5252-634D-A3E4-035B86A6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3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FC38-6F9F-9442-A9B4-F7EDF160ABB1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38B-5252-634D-A3E4-035B86A6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FC38-6F9F-9442-A9B4-F7EDF160ABB1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38B-5252-634D-A3E4-035B86A6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FC38-6F9F-9442-A9B4-F7EDF160ABB1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38B-5252-634D-A3E4-035B86A6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4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2" y="6212655"/>
            <a:ext cx="11733995" cy="5335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6FC38-6F9F-9442-A9B4-F7EDF160ABB1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0538B-5252-634D-A3E4-035B86A6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419605" y="1122363"/>
            <a:ext cx="3459678" cy="3211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Delivering Value Through Hospital- Community Partnerships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8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Health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51200"/>
          </a:xfrm>
        </p:spPr>
        <p:txBody>
          <a:bodyPr/>
          <a:lstStyle/>
          <a:p>
            <a:r>
              <a:rPr lang="en-US" dirty="0" smtClean="0"/>
              <a:t>Prepare organization for value-based payment models</a:t>
            </a:r>
          </a:p>
          <a:p>
            <a:endParaRPr lang="en-US" dirty="0" smtClean="0"/>
          </a:p>
          <a:p>
            <a:r>
              <a:rPr lang="en-US" dirty="0" smtClean="0"/>
              <a:t>3 year goals</a:t>
            </a:r>
          </a:p>
          <a:p>
            <a:pPr lvl="1"/>
            <a:r>
              <a:rPr lang="en-US" dirty="0" smtClean="0"/>
              <a:t>85,000 </a:t>
            </a:r>
            <a:r>
              <a:rPr lang="en-US" dirty="0" smtClean="0">
                <a:sym typeface="Wingdings" panose="05000000000000000000" pitchFamily="2" charset="2"/>
              </a:rPr>
              <a:t> 300,000 lives in value-based arrangements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90+% of our largest commercial contracts with value-based component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Central tenet: we must push care outside the walls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5029200"/>
            <a:ext cx="11058525" cy="990600"/>
          </a:xfrm>
          <a:prstGeom prst="roundRect">
            <a:avLst/>
          </a:prstGeom>
          <a:noFill/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Modern Healthcare Interview with Bill Considine, CEO, Akron Children’s Hospital (02/10/2018)</a:t>
            </a:r>
          </a:p>
          <a:p>
            <a:r>
              <a:rPr lang="en-US" sz="1600" b="1" i="1" dirty="0">
                <a:solidFill>
                  <a:schemeClr val="tx1"/>
                </a:solidFill>
              </a:rPr>
              <a:t>~’</a:t>
            </a:r>
            <a:r>
              <a:rPr lang="en-US" sz="1600" i="1" dirty="0">
                <a:solidFill>
                  <a:schemeClr val="tx1"/>
                </a:solidFill>
              </a:rPr>
              <a:t>We're in about 80 communities with some type of pediatric arm. We want to be in the schools, in the churches, in the neighborhoods, and work with other agencies in those communities; when you do that and open your ears, you learn about their issues. You need to reach out even more beyond your walls and we've been doing a good bit of that</a:t>
            </a:r>
            <a:r>
              <a:rPr lang="en-US" sz="1600" i="1" dirty="0" smtClean="0">
                <a:solidFill>
                  <a:schemeClr val="tx1"/>
                </a:solidFill>
              </a:rPr>
              <a:t>.’</a:t>
            </a:r>
            <a:endParaRPr lang="en-US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Coordination Model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46957641"/>
              </p:ext>
            </p:extLst>
          </p:nvPr>
        </p:nvGraphicFramePr>
        <p:xfrm>
          <a:off x="698500" y="1358900"/>
          <a:ext cx="6959600" cy="477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556500" y="1358900"/>
            <a:ext cx="457200" cy="1549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40700" y="1358900"/>
            <a:ext cx="457200" cy="3175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Worker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553700" y="1358899"/>
            <a:ext cx="457200" cy="477943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Health Worker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37600" y="1358898"/>
            <a:ext cx="457200" cy="477943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Navigator (MA/lay person)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56800" y="1358897"/>
            <a:ext cx="457200" cy="477943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Centered Medical Home Practice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8362181">
            <a:off x="482600" y="4358215"/>
            <a:ext cx="1939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Patient Risk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032000" y="1968500"/>
            <a:ext cx="1358900" cy="18161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1137900" y="1358897"/>
            <a:ext cx="457200" cy="47794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 Community Health Agency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334500" y="1358896"/>
            <a:ext cx="457200" cy="4779433"/>
          </a:xfrm>
          <a:prstGeom prst="roundRect">
            <a:avLst/>
          </a:prstGeom>
          <a:solidFill>
            <a:srgbClr val="FF5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School-based nurse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10635852" y="4604148"/>
            <a:ext cx="250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Intensity of Needs</a:t>
            </a:r>
            <a:endParaRPr lang="en-US" sz="2400" b="1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V="1">
            <a:off x="11889432" y="1358900"/>
            <a:ext cx="0" cy="2222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8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8"/>
          <a:stretch/>
        </p:blipFill>
        <p:spPr bwMode="auto">
          <a:xfrm>
            <a:off x="430212" y="84137"/>
            <a:ext cx="1127205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3" y="5818188"/>
            <a:ext cx="2657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" y="1866900"/>
            <a:ext cx="4554518" cy="421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2311400"/>
            <a:ext cx="50768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700" y="1270000"/>
            <a:ext cx="9763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Integrated Primary care </a:t>
            </a:r>
            <a:r>
              <a:rPr lang="en-US" sz="2800" b="1" dirty="0"/>
              <a:t>A</a:t>
            </a:r>
            <a:r>
              <a:rPr lang="en-US" sz="2800" b="1" dirty="0" smtClean="0"/>
              <a:t>nd Community Support Model (I-</a:t>
            </a:r>
            <a:r>
              <a:rPr lang="en-US" sz="2800" b="1" dirty="0" err="1" smtClean="0"/>
              <a:t>PaCS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240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value requires alternative payment models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599" y="1825625"/>
            <a:ext cx="4624802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State / Federal Medicaid Innovation Funding</a:t>
            </a:r>
          </a:p>
          <a:p>
            <a:endParaRPr lang="en-US" dirty="0"/>
          </a:p>
          <a:p>
            <a:r>
              <a:rPr lang="en-US" dirty="0"/>
              <a:t>Risk-based subcontracting between hospitals - agencies</a:t>
            </a:r>
          </a:p>
          <a:p>
            <a:endParaRPr lang="en-US" dirty="0"/>
          </a:p>
          <a:p>
            <a:r>
              <a:rPr lang="en-US" dirty="0"/>
              <a:t>Capitation modeling to include </a:t>
            </a:r>
            <a:r>
              <a:rPr lang="en-US" dirty="0" smtClean="0"/>
              <a:t>community-based services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99" y="5757863"/>
            <a:ext cx="1409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16599" y="6176963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http://hcp-lan.org/workproducts/apm-refresh-whitepaper-final.pdf</a:t>
            </a:r>
          </a:p>
        </p:txBody>
      </p:sp>
    </p:spTree>
    <p:extLst>
      <p:ext uri="{BB962C8B-B14F-4D97-AF65-F5344CB8AC3E}">
        <p14:creationId xmlns:p14="http://schemas.microsoft.com/office/powerpoint/2010/main" val="260432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 xsi:nil="true"/>
      <Description xsi:nil="true"/>
    </URL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3CDD395E038F4FAB470A51E8ADF600" ma:contentTypeVersion="2" ma:contentTypeDescription="Create a new document." ma:contentTypeScope="" ma:versionID="16a4d2632785b9855b1514e3a4e51f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9142ebabb5e0a6d937f081c99e87bd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  <xsd:element name="URL" ma:index="10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633265-28F2-4823-B6DA-A0D3F7F05D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A35A53-A0AF-4DCB-83CB-D1B300586C26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43B5A7-F1A8-4867-88B0-9E4B61486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4526</TotalTime>
  <Words>204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Delivering Value Through Hospital- Community Partnerships</vt:lpstr>
      <vt:lpstr>Population Health Management</vt:lpstr>
      <vt:lpstr>Care Coordination Model</vt:lpstr>
      <vt:lpstr>PowerPoint Presentation</vt:lpstr>
      <vt:lpstr>Capturing value requires alternative payment models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 presentation</dc:title>
  <dc:creator>Microsoft Office User</dc:creator>
  <cp:lastModifiedBy>Stephanie Ondrias</cp:lastModifiedBy>
  <cp:revision>24</cp:revision>
  <dcterms:created xsi:type="dcterms:W3CDTF">2016-05-03T18:20:06Z</dcterms:created>
  <dcterms:modified xsi:type="dcterms:W3CDTF">2018-02-26T15:58:36Z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0x0101005D3CDD395E038F4FAB470A51E8ADF600</vt:lpwstr>
  </property>
</Properties>
</file>