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317" r:id="rId2"/>
    <p:sldId id="324" r:id="rId3"/>
    <p:sldId id="364" r:id="rId4"/>
    <p:sldId id="378" r:id="rId5"/>
    <p:sldId id="381" r:id="rId6"/>
    <p:sldId id="385" r:id="rId7"/>
    <p:sldId id="386" r:id="rId8"/>
    <p:sldId id="387" r:id="rId9"/>
    <p:sldId id="372" r:id="rId10"/>
    <p:sldId id="362" r:id="rId11"/>
    <p:sldId id="363" r:id="rId12"/>
    <p:sldId id="374" r:id="rId13"/>
    <p:sldId id="285" r:id="rId14"/>
    <p:sldId id="354" r:id="rId15"/>
    <p:sldId id="312" r:id="rId16"/>
    <p:sldId id="392" r:id="rId17"/>
    <p:sldId id="367" r:id="rId18"/>
    <p:sldId id="370" r:id="rId19"/>
    <p:sldId id="306" r:id="rId20"/>
    <p:sldId id="327" r:id="rId21"/>
    <p:sldId id="369" r:id="rId22"/>
    <p:sldId id="379" r:id="rId23"/>
    <p:sldId id="311" r:id="rId24"/>
    <p:sldId id="393" r:id="rId25"/>
    <p:sldId id="361" r:id="rId26"/>
    <p:sldId id="257" r:id="rId27"/>
    <p:sldId id="326" r:id="rId28"/>
    <p:sldId id="316" r:id="rId29"/>
    <p:sldId id="349" r:id="rId30"/>
    <p:sldId id="394"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DBE"/>
    <a:srgbClr val="0B38B5"/>
    <a:srgbClr val="342D93"/>
    <a:srgbClr val="1E09B7"/>
    <a:srgbClr val="FFFF99"/>
    <a:srgbClr val="66CCFF"/>
    <a:srgbClr val="FC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03" autoAdjust="0"/>
    <p:restoredTop sz="94618" autoAdjust="0"/>
  </p:normalViewPr>
  <p:slideViewPr>
    <p:cSldViewPr>
      <p:cViewPr varScale="1">
        <p:scale>
          <a:sx n="71" d="100"/>
          <a:sy n="71" d="100"/>
        </p:scale>
        <p:origin x="1155" y="51"/>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46" d="100"/>
          <a:sy n="46" d="100"/>
        </p:scale>
        <p:origin x="2700"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User\My%20Documents\HUB\LBW_Richland_1995_2008.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9769872515938"/>
          <c:y val="4.1749036689562737E-2"/>
          <c:w val="0.72018349268841397"/>
          <c:h val="0.80499483267716554"/>
        </c:manualLayout>
      </c:layout>
      <c:barChart>
        <c:barDir val="col"/>
        <c:grouping val="clustered"/>
        <c:varyColors val="0"/>
        <c:ser>
          <c:idx val="0"/>
          <c:order val="0"/>
          <c:tx>
            <c:strRef>
              <c:f>Sheet1!$B$1</c:f>
              <c:strCache>
                <c:ptCount val="1"/>
                <c:pt idx="0">
                  <c:v>CHAP</c:v>
                </c:pt>
              </c:strCache>
            </c:strRef>
          </c:tx>
          <c:invertIfNegative val="0"/>
          <c:dLbls>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Richland</c:v>
                </c:pt>
              </c:strCache>
            </c:strRef>
          </c:cat>
          <c:val>
            <c:numRef>
              <c:f>Sheet1!$B$2</c:f>
              <c:numCache>
                <c:formatCode>General</c:formatCode>
                <c:ptCount val="1"/>
                <c:pt idx="0">
                  <c:v>6.1</c:v>
                </c:pt>
              </c:numCache>
            </c:numRef>
          </c:val>
          <c:extLst xmlns:c16r2="http://schemas.microsoft.com/office/drawing/2015/06/chart">
            <c:ext xmlns:c16="http://schemas.microsoft.com/office/drawing/2014/chart" uri="{C3380CC4-5D6E-409C-BE32-E72D297353CC}">
              <c16:uniqueId val="{00000000-A081-4F1F-A21F-D70311F8B2B7}"/>
            </c:ext>
          </c:extLst>
        </c:ser>
        <c:ser>
          <c:idx val="1"/>
          <c:order val="1"/>
          <c:tx>
            <c:strRef>
              <c:f>Sheet1!$C$1</c:f>
              <c:strCache>
                <c:ptCount val="1"/>
                <c:pt idx="0">
                  <c:v>non-CHAP</c:v>
                </c:pt>
              </c:strCache>
            </c:strRef>
          </c:tx>
          <c:spPr>
            <a:solidFill>
              <a:srgbClr val="00CC99"/>
            </a:solidFill>
          </c:spPr>
          <c:invertIfNegative val="0"/>
          <c:dLbls>
            <c:numFmt formatCode="#,##0.0" sourceLinked="0"/>
            <c:spPr>
              <a:noFill/>
              <a:ln>
                <a:noFill/>
              </a:ln>
              <a:effectLst/>
            </c:spPr>
            <c:txPr>
              <a:bodyPr/>
              <a:lstStyle/>
              <a:p>
                <a:pPr>
                  <a:defRPr sz="20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Richland</c:v>
                </c:pt>
              </c:strCache>
            </c:strRef>
          </c:cat>
          <c:val>
            <c:numRef>
              <c:f>Sheet1!$C$2</c:f>
              <c:numCache>
                <c:formatCode>General</c:formatCode>
                <c:ptCount val="1"/>
                <c:pt idx="0">
                  <c:v>13</c:v>
                </c:pt>
              </c:numCache>
            </c:numRef>
          </c:val>
          <c:extLst xmlns:c16r2="http://schemas.microsoft.com/office/drawing/2015/06/chart">
            <c:ext xmlns:c16="http://schemas.microsoft.com/office/drawing/2014/chart" uri="{C3380CC4-5D6E-409C-BE32-E72D297353CC}">
              <c16:uniqueId val="{00000001-A081-4F1F-A21F-D70311F8B2B7}"/>
            </c:ext>
          </c:extLst>
        </c:ser>
        <c:dLbls>
          <c:showLegendKey val="0"/>
          <c:showVal val="0"/>
          <c:showCatName val="0"/>
          <c:showSerName val="0"/>
          <c:showPercent val="0"/>
          <c:showBubbleSize val="0"/>
        </c:dLbls>
        <c:gapWidth val="150"/>
        <c:axId val="228234672"/>
        <c:axId val="17862448"/>
      </c:barChart>
      <c:catAx>
        <c:axId val="228234672"/>
        <c:scaling>
          <c:orientation val="minMax"/>
        </c:scaling>
        <c:delete val="1"/>
        <c:axPos val="b"/>
        <c:numFmt formatCode="General" sourceLinked="0"/>
        <c:majorTickMark val="out"/>
        <c:minorTickMark val="none"/>
        <c:tickLblPos val="nextTo"/>
        <c:crossAx val="17862448"/>
        <c:crosses val="autoZero"/>
        <c:auto val="1"/>
        <c:lblAlgn val="ctr"/>
        <c:lblOffset val="100"/>
        <c:noMultiLvlLbl val="0"/>
      </c:catAx>
      <c:valAx>
        <c:axId val="17862448"/>
        <c:scaling>
          <c:orientation val="minMax"/>
          <c:max val="18"/>
        </c:scaling>
        <c:delete val="0"/>
        <c:axPos val="l"/>
        <c:majorGridlines>
          <c:spPr>
            <a:ln w="0">
              <a:solidFill>
                <a:prstClr val="black">
                  <a:tint val="75000"/>
                  <a:alpha val="0"/>
                </a:prstClr>
              </a:solidFill>
            </a:ln>
          </c:spPr>
        </c:majorGridlines>
        <c:title>
          <c:tx>
            <c:rich>
              <a:bodyPr rot="-5400000" vert="horz"/>
              <a:lstStyle/>
              <a:p>
                <a:pPr>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Percent Low Birth Weight</a:t>
                </a:r>
              </a:p>
            </c:rich>
          </c:tx>
          <c:layout>
            <c:manualLayout>
              <c:xMode val="edge"/>
              <c:yMode val="edge"/>
              <c:x val="4.6541057367829033E-3"/>
              <c:y val="0.1319111985158487"/>
            </c:manualLayout>
          </c:layout>
          <c:overlay val="0"/>
        </c:title>
        <c:numFmt formatCode="General" sourceLinked="1"/>
        <c:majorTickMark val="out"/>
        <c:minorTickMark val="none"/>
        <c:tickLblPos val="nextTo"/>
        <c:txPr>
          <a:bodyPr/>
          <a:lstStyle/>
          <a:p>
            <a:pPr>
              <a:defRPr sz="1050">
                <a:latin typeface="Times New Roman" panose="02020603050405020304" pitchFamily="18" charset="0"/>
                <a:cs typeface="Times New Roman" panose="02020603050405020304" pitchFamily="18" charset="0"/>
              </a:defRPr>
            </a:pPr>
            <a:endParaRPr lang="en-US"/>
          </a:p>
        </c:txPr>
        <c:crossAx val="228234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Low Birth Weight Rates in Ohio and </a:t>
            </a:r>
          </a:p>
          <a:p>
            <a:pPr>
              <a:defRPr sz="1800"/>
            </a:pPr>
            <a:r>
              <a:rPr lang="en-US" sz="1800" dirty="0"/>
              <a:t>Richland County:  2005-2008</a:t>
            </a:r>
          </a:p>
        </c:rich>
      </c:tx>
      <c:overlay val="0"/>
    </c:title>
    <c:autoTitleDeleted val="0"/>
    <c:plotArea>
      <c:layout/>
      <c:lineChart>
        <c:grouping val="standard"/>
        <c:varyColors val="0"/>
        <c:ser>
          <c:idx val="0"/>
          <c:order val="0"/>
          <c:tx>
            <c:strRef>
              <c:f>Sheet2!$A$9</c:f>
              <c:strCache>
                <c:ptCount val="1"/>
                <c:pt idx="0">
                  <c:v>Richland</c:v>
                </c:pt>
              </c:strCache>
            </c:strRef>
          </c:tx>
          <c:spPr>
            <a:ln w="38100">
              <a:solidFill>
                <a:srgbClr val="FF0000"/>
              </a:solidFill>
            </a:ln>
          </c:spPr>
          <c:marker>
            <c:symbol val="none"/>
          </c:marker>
          <c:cat>
            <c:numRef>
              <c:f>Sheet2!$B$8:$E$8</c:f>
              <c:numCache>
                <c:formatCode>General</c:formatCode>
                <c:ptCount val="4"/>
                <c:pt idx="0">
                  <c:v>2005</c:v>
                </c:pt>
                <c:pt idx="1">
                  <c:v>2006</c:v>
                </c:pt>
                <c:pt idx="2">
                  <c:v>2007</c:v>
                </c:pt>
                <c:pt idx="3">
                  <c:v>2008</c:v>
                </c:pt>
              </c:numCache>
            </c:numRef>
          </c:cat>
          <c:val>
            <c:numRef>
              <c:f>Sheet2!$B$9:$E$9</c:f>
              <c:numCache>
                <c:formatCode>General</c:formatCode>
                <c:ptCount val="4"/>
                <c:pt idx="0">
                  <c:v>9.7000000000000011</c:v>
                </c:pt>
                <c:pt idx="1">
                  <c:v>9.2000000000000011</c:v>
                </c:pt>
                <c:pt idx="2">
                  <c:v>8.9</c:v>
                </c:pt>
                <c:pt idx="3">
                  <c:v>8</c:v>
                </c:pt>
              </c:numCache>
            </c:numRef>
          </c:val>
          <c:smooth val="0"/>
          <c:extLst xmlns:c16r2="http://schemas.microsoft.com/office/drawing/2015/06/chart">
            <c:ext xmlns:c16="http://schemas.microsoft.com/office/drawing/2014/chart" uri="{C3380CC4-5D6E-409C-BE32-E72D297353CC}">
              <c16:uniqueId val="{00000000-817D-4F43-A56C-5B12466A635A}"/>
            </c:ext>
          </c:extLst>
        </c:ser>
        <c:ser>
          <c:idx val="1"/>
          <c:order val="1"/>
          <c:tx>
            <c:strRef>
              <c:f>Sheet2!$A$10</c:f>
              <c:strCache>
                <c:ptCount val="1"/>
                <c:pt idx="0">
                  <c:v>Ohio</c:v>
                </c:pt>
              </c:strCache>
            </c:strRef>
          </c:tx>
          <c:spPr>
            <a:ln w="38100">
              <a:solidFill>
                <a:sysClr val="windowText" lastClr="000000"/>
              </a:solidFill>
              <a:prstDash val="solid"/>
            </a:ln>
          </c:spPr>
          <c:marker>
            <c:symbol val="none"/>
          </c:marker>
          <c:cat>
            <c:numRef>
              <c:f>Sheet2!$B$8:$E$8</c:f>
              <c:numCache>
                <c:formatCode>General</c:formatCode>
                <c:ptCount val="4"/>
                <c:pt idx="0">
                  <c:v>2005</c:v>
                </c:pt>
                <c:pt idx="1">
                  <c:v>2006</c:v>
                </c:pt>
                <c:pt idx="2">
                  <c:v>2007</c:v>
                </c:pt>
                <c:pt idx="3">
                  <c:v>2008</c:v>
                </c:pt>
              </c:numCache>
            </c:numRef>
          </c:cat>
          <c:val>
            <c:numRef>
              <c:f>Sheet2!$B$10:$E$10</c:f>
              <c:numCache>
                <c:formatCode>General</c:formatCode>
                <c:ptCount val="4"/>
                <c:pt idx="0">
                  <c:v>8.7000000000000011</c:v>
                </c:pt>
                <c:pt idx="1">
                  <c:v>8.8000000000000007</c:v>
                </c:pt>
                <c:pt idx="2">
                  <c:v>8.7000000000000011</c:v>
                </c:pt>
                <c:pt idx="3">
                  <c:v>8.6</c:v>
                </c:pt>
              </c:numCache>
            </c:numRef>
          </c:val>
          <c:smooth val="0"/>
          <c:extLst xmlns:c16r2="http://schemas.microsoft.com/office/drawing/2015/06/chart">
            <c:ext xmlns:c16="http://schemas.microsoft.com/office/drawing/2014/chart" uri="{C3380CC4-5D6E-409C-BE32-E72D297353CC}">
              <c16:uniqueId val="{00000001-817D-4F43-A56C-5B12466A635A}"/>
            </c:ext>
          </c:extLst>
        </c:ser>
        <c:dLbls>
          <c:showLegendKey val="0"/>
          <c:showVal val="0"/>
          <c:showCatName val="0"/>
          <c:showSerName val="0"/>
          <c:showPercent val="0"/>
          <c:showBubbleSize val="0"/>
        </c:dLbls>
        <c:smooth val="0"/>
        <c:axId val="238718432"/>
        <c:axId val="17257088"/>
      </c:lineChart>
      <c:catAx>
        <c:axId val="238718432"/>
        <c:scaling>
          <c:orientation val="minMax"/>
        </c:scaling>
        <c:delete val="0"/>
        <c:axPos val="b"/>
        <c:numFmt formatCode="General" sourceLinked="1"/>
        <c:majorTickMark val="none"/>
        <c:minorTickMark val="none"/>
        <c:tickLblPos val="nextTo"/>
        <c:crossAx val="17257088"/>
        <c:crosses val="autoZero"/>
        <c:auto val="1"/>
        <c:lblAlgn val="ctr"/>
        <c:lblOffset val="100"/>
        <c:noMultiLvlLbl val="0"/>
      </c:catAx>
      <c:valAx>
        <c:axId val="17257088"/>
        <c:scaling>
          <c:orientation val="minMax"/>
          <c:max val="10"/>
          <c:min val="7"/>
        </c:scaling>
        <c:delete val="0"/>
        <c:axPos val="l"/>
        <c:majorGridlines/>
        <c:title>
          <c:tx>
            <c:rich>
              <a:bodyPr/>
              <a:lstStyle/>
              <a:p>
                <a:pPr>
                  <a:defRPr/>
                </a:pPr>
                <a:r>
                  <a:rPr lang="en-US" dirty="0"/>
                  <a:t>Percent of LBW Births</a:t>
                </a:r>
              </a:p>
            </c:rich>
          </c:tx>
          <c:layout>
            <c:manualLayout>
              <c:xMode val="edge"/>
              <c:yMode val="edge"/>
              <c:x val="0"/>
              <c:y val="0.22155511811023601"/>
            </c:manualLayout>
          </c:layout>
          <c:overlay val="0"/>
        </c:title>
        <c:numFmt formatCode="General" sourceLinked="1"/>
        <c:majorTickMark val="none"/>
        <c:minorTickMark val="none"/>
        <c:tickLblPos val="nextTo"/>
        <c:crossAx val="238718432"/>
        <c:crosses val="autoZero"/>
        <c:crossBetween val="between"/>
      </c:valAx>
      <c:spPr>
        <a:solidFill>
          <a:sysClr val="window" lastClr="FFFFFF">
            <a:lumMod val="75000"/>
          </a:sysClr>
        </a:solidFill>
      </c:spPr>
    </c:plotArea>
    <c:legend>
      <c:legendPos val="r"/>
      <c:overlay val="0"/>
    </c:legend>
    <c:plotVisOnly val="1"/>
    <c:dispBlanksAs val="gap"/>
    <c:showDLblsOverMax val="0"/>
  </c:chart>
  <c:spPr>
    <a:ln>
      <a:solidFill>
        <a:srgbClr val="000000"/>
      </a:solidFill>
    </a:ln>
  </c:spPr>
  <c:txPr>
    <a:bodyPr/>
    <a:lstStyle/>
    <a:p>
      <a:pPr>
        <a:defRPr sz="12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aseline="0" dirty="0">
                <a:latin typeface="Arial" panose="020B0604020202020204" pitchFamily="34" charset="0"/>
              </a:rPr>
              <a:t>Richland County Infant Mortality Rate </a:t>
            </a:r>
          </a:p>
          <a:p>
            <a:pPr>
              <a:defRPr/>
            </a:pPr>
            <a:r>
              <a:rPr lang="en-US" sz="1800" baseline="0" dirty="0">
                <a:latin typeface="Arial" panose="020B0604020202020204" pitchFamily="34" charset="0"/>
              </a:rPr>
              <a:t>2007-2009 and 2010–2012</a:t>
            </a:r>
          </a:p>
          <a:p>
            <a:pPr>
              <a:defRPr/>
            </a:pPr>
            <a:r>
              <a:rPr lang="en-US" sz="1800" baseline="0" dirty="0">
                <a:latin typeface="Arial" panose="020B0604020202020204" pitchFamily="34" charset="0"/>
              </a:rPr>
              <a:t> (3 year trend data)</a:t>
            </a:r>
          </a:p>
        </c:rich>
      </c:tx>
      <c:layout>
        <c:manualLayout>
          <c:xMode val="edge"/>
          <c:yMode val="edge"/>
          <c:x val="0.204688675963697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702811244979916E-2"/>
          <c:y val="0.20312905462288913"/>
          <c:w val="0.90720883534136543"/>
          <c:h val="0.7030154013767147"/>
        </c:manualLayout>
      </c:layout>
      <c:lineChart>
        <c:grouping val="standard"/>
        <c:varyColors val="0"/>
        <c:ser>
          <c:idx val="0"/>
          <c:order val="0"/>
          <c:tx>
            <c:strRef>
              <c:f>Sheet1!$B$1</c:f>
              <c:strCache>
                <c:ptCount val="1"/>
                <c:pt idx="0">
                  <c:v>Richland County</c:v>
                </c:pt>
              </c:strCache>
            </c:strRef>
          </c:tx>
          <c:spPr>
            <a:ln w="38100" cap="rnd">
              <a:solidFill>
                <a:srgbClr val="0070C0"/>
              </a:solidFill>
              <a:round/>
            </a:ln>
            <a:effectLst/>
          </c:spPr>
          <c:marker>
            <c:symbol val="none"/>
          </c:marker>
          <c:cat>
            <c:strRef>
              <c:f>Sheet1!$A$2:$A$3</c:f>
              <c:strCache>
                <c:ptCount val="2"/>
                <c:pt idx="0">
                  <c:v>2007-2009</c:v>
                </c:pt>
                <c:pt idx="1">
                  <c:v>2010-2012</c:v>
                </c:pt>
              </c:strCache>
            </c:strRef>
          </c:cat>
          <c:val>
            <c:numRef>
              <c:f>Sheet1!$B$2:$B$3</c:f>
              <c:numCache>
                <c:formatCode>General</c:formatCode>
                <c:ptCount val="2"/>
                <c:pt idx="0">
                  <c:v>7.5</c:v>
                </c:pt>
                <c:pt idx="1">
                  <c:v>8.5</c:v>
                </c:pt>
              </c:numCache>
            </c:numRef>
          </c:val>
          <c:smooth val="0"/>
          <c:extLst xmlns:c16r2="http://schemas.microsoft.com/office/drawing/2015/06/chart">
            <c:ext xmlns:c16="http://schemas.microsoft.com/office/drawing/2014/chart" uri="{C3380CC4-5D6E-409C-BE32-E72D297353CC}">
              <c16:uniqueId val="{00000000-205D-4F99-B1E4-AC7792CF9BD3}"/>
            </c:ext>
          </c:extLst>
        </c:ser>
        <c:ser>
          <c:idx val="1"/>
          <c:order val="1"/>
          <c:tx>
            <c:strRef>
              <c:f>Sheet1!$C$1</c:f>
              <c:strCache>
                <c:ptCount val="1"/>
                <c:pt idx="0">
                  <c:v>White</c:v>
                </c:pt>
              </c:strCache>
            </c:strRef>
          </c:tx>
          <c:spPr>
            <a:ln w="38100" cap="rnd">
              <a:solidFill>
                <a:srgbClr val="FFC000"/>
              </a:solidFill>
              <a:round/>
            </a:ln>
            <a:effectLst/>
          </c:spPr>
          <c:marker>
            <c:symbol val="none"/>
          </c:marker>
          <c:cat>
            <c:strRef>
              <c:f>Sheet1!$A$2:$A$3</c:f>
              <c:strCache>
                <c:ptCount val="2"/>
                <c:pt idx="0">
                  <c:v>2007-2009</c:v>
                </c:pt>
                <c:pt idx="1">
                  <c:v>2010-2012</c:v>
                </c:pt>
              </c:strCache>
            </c:strRef>
          </c:cat>
          <c:val>
            <c:numRef>
              <c:f>Sheet1!$C$2:$C$3</c:f>
              <c:numCache>
                <c:formatCode>General</c:formatCode>
                <c:ptCount val="2"/>
                <c:pt idx="0">
                  <c:v>7</c:v>
                </c:pt>
                <c:pt idx="1">
                  <c:v>8.4</c:v>
                </c:pt>
              </c:numCache>
            </c:numRef>
          </c:val>
          <c:smooth val="0"/>
          <c:extLst xmlns:c16r2="http://schemas.microsoft.com/office/drawing/2015/06/chart">
            <c:ext xmlns:c16="http://schemas.microsoft.com/office/drawing/2014/chart" uri="{C3380CC4-5D6E-409C-BE32-E72D297353CC}">
              <c16:uniqueId val="{00000001-205D-4F99-B1E4-AC7792CF9BD3}"/>
            </c:ext>
          </c:extLst>
        </c:ser>
        <c:ser>
          <c:idx val="2"/>
          <c:order val="2"/>
          <c:tx>
            <c:strRef>
              <c:f>Sheet1!$D$1</c:f>
              <c:strCache>
                <c:ptCount val="1"/>
                <c:pt idx="0">
                  <c:v>Black</c:v>
                </c:pt>
              </c:strCache>
            </c:strRef>
          </c:tx>
          <c:spPr>
            <a:ln w="38100" cap="rnd">
              <a:solidFill>
                <a:srgbClr val="FF0000"/>
              </a:solidFill>
              <a:round/>
            </a:ln>
            <a:effectLst/>
          </c:spPr>
          <c:marker>
            <c:symbol val="none"/>
          </c:marker>
          <c:cat>
            <c:strRef>
              <c:f>Sheet1!$A$2:$A$3</c:f>
              <c:strCache>
                <c:ptCount val="2"/>
                <c:pt idx="0">
                  <c:v>2007-2009</c:v>
                </c:pt>
                <c:pt idx="1">
                  <c:v>2010-2012</c:v>
                </c:pt>
              </c:strCache>
            </c:strRef>
          </c:cat>
          <c:val>
            <c:numRef>
              <c:f>Sheet1!$D$2:$D$3</c:f>
              <c:numCache>
                <c:formatCode>General</c:formatCode>
                <c:ptCount val="2"/>
                <c:pt idx="0">
                  <c:v>12.2</c:v>
                </c:pt>
                <c:pt idx="1">
                  <c:v>9.5</c:v>
                </c:pt>
              </c:numCache>
            </c:numRef>
          </c:val>
          <c:smooth val="0"/>
          <c:extLst xmlns:c16r2="http://schemas.microsoft.com/office/drawing/2015/06/chart">
            <c:ext xmlns:c16="http://schemas.microsoft.com/office/drawing/2014/chart" uri="{C3380CC4-5D6E-409C-BE32-E72D297353CC}">
              <c16:uniqueId val="{00000002-205D-4F99-B1E4-AC7792CF9BD3}"/>
            </c:ext>
          </c:extLst>
        </c:ser>
        <c:dLbls>
          <c:showLegendKey val="0"/>
          <c:showVal val="0"/>
          <c:showCatName val="0"/>
          <c:showSerName val="0"/>
          <c:showPercent val="0"/>
          <c:showBubbleSize val="0"/>
        </c:dLbls>
        <c:smooth val="0"/>
        <c:axId val="377730120"/>
        <c:axId val="238205280"/>
      </c:lineChart>
      <c:catAx>
        <c:axId val="37773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205280"/>
        <c:crosses val="autoZero"/>
        <c:auto val="1"/>
        <c:lblAlgn val="ctr"/>
        <c:lblOffset val="100"/>
        <c:noMultiLvlLbl val="0"/>
      </c:catAx>
      <c:valAx>
        <c:axId val="23820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7730120"/>
        <c:crosses val="autoZero"/>
        <c:crossBetween val="between"/>
      </c:valAx>
      <c:spPr>
        <a:noFill/>
        <a:ln w="12700" cmpd="sng">
          <a:noFill/>
        </a:ln>
        <a:effectLst/>
      </c:spPr>
    </c:plotArea>
    <c:legend>
      <c:legendPos val="b"/>
      <c:layout>
        <c:manualLayout>
          <c:xMode val="edge"/>
          <c:yMode val="edge"/>
          <c:x val="0.1443530025614268"/>
          <c:y val="0.75156496062992129"/>
          <c:w val="0.71932596527843662"/>
          <c:h val="6.99597196304219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036" cy="470705"/>
          </a:xfrm>
          <a:prstGeom prst="rect">
            <a:avLst/>
          </a:prstGeom>
        </p:spPr>
        <p:txBody>
          <a:bodyPr vert="horz" lIns="92698" tIns="46349" rIns="92698" bIns="46349" rtlCol="0"/>
          <a:lstStyle>
            <a:lvl1pPr algn="l">
              <a:defRPr sz="1200"/>
            </a:lvl1pPr>
          </a:lstStyle>
          <a:p>
            <a:endParaRPr lang="en-US"/>
          </a:p>
        </p:txBody>
      </p:sp>
      <p:sp>
        <p:nvSpPr>
          <p:cNvPr id="3" name="Date Placeholder 2"/>
          <p:cNvSpPr>
            <a:spLocks noGrp="1"/>
          </p:cNvSpPr>
          <p:nvPr>
            <p:ph type="dt" sz="quarter" idx="1"/>
          </p:nvPr>
        </p:nvSpPr>
        <p:spPr>
          <a:xfrm>
            <a:off x="4023818" y="1"/>
            <a:ext cx="3077036" cy="470705"/>
          </a:xfrm>
          <a:prstGeom prst="rect">
            <a:avLst/>
          </a:prstGeom>
        </p:spPr>
        <p:txBody>
          <a:bodyPr vert="horz" lIns="92698" tIns="46349" rIns="92698" bIns="46349" rtlCol="0"/>
          <a:lstStyle>
            <a:lvl1pPr algn="r">
              <a:defRPr sz="1200"/>
            </a:lvl1pPr>
          </a:lstStyle>
          <a:p>
            <a:fld id="{79DCB617-49FC-49BE-B7E2-84A8B98A4141}" type="datetimeFigureOut">
              <a:rPr lang="en-US" smtClean="0"/>
              <a:t>2/26/2018</a:t>
            </a:fld>
            <a:endParaRPr lang="en-US"/>
          </a:p>
        </p:txBody>
      </p:sp>
      <p:sp>
        <p:nvSpPr>
          <p:cNvPr id="4" name="Footer Placeholder 3"/>
          <p:cNvSpPr>
            <a:spLocks noGrp="1"/>
          </p:cNvSpPr>
          <p:nvPr>
            <p:ph type="ftr" sz="quarter" idx="2"/>
          </p:nvPr>
        </p:nvSpPr>
        <p:spPr>
          <a:xfrm>
            <a:off x="1" y="8917771"/>
            <a:ext cx="3077036" cy="470705"/>
          </a:xfrm>
          <a:prstGeom prst="rect">
            <a:avLst/>
          </a:prstGeom>
        </p:spPr>
        <p:txBody>
          <a:bodyPr vert="horz" lIns="92698" tIns="46349" rIns="92698" bIns="46349" rtlCol="0" anchor="b"/>
          <a:lstStyle>
            <a:lvl1pPr algn="l">
              <a:defRPr sz="1200"/>
            </a:lvl1pPr>
          </a:lstStyle>
          <a:p>
            <a:endParaRPr lang="en-US"/>
          </a:p>
        </p:txBody>
      </p:sp>
      <p:sp>
        <p:nvSpPr>
          <p:cNvPr id="5" name="Slide Number Placeholder 4"/>
          <p:cNvSpPr>
            <a:spLocks noGrp="1"/>
          </p:cNvSpPr>
          <p:nvPr>
            <p:ph type="sldNum" sz="quarter" idx="3"/>
          </p:nvPr>
        </p:nvSpPr>
        <p:spPr>
          <a:xfrm>
            <a:off x="4023818" y="8917771"/>
            <a:ext cx="3077036" cy="470705"/>
          </a:xfrm>
          <a:prstGeom prst="rect">
            <a:avLst/>
          </a:prstGeom>
        </p:spPr>
        <p:txBody>
          <a:bodyPr vert="horz" lIns="92698" tIns="46349" rIns="92698" bIns="46349" rtlCol="0" anchor="b"/>
          <a:lstStyle>
            <a:lvl1pPr algn="r">
              <a:defRPr sz="1200"/>
            </a:lvl1pPr>
          </a:lstStyle>
          <a:p>
            <a:fld id="{D87FE7C9-3062-48DE-9132-C9BFFB9251AF}" type="slidenum">
              <a:rPr lang="en-US" smtClean="0"/>
              <a:t>‹#›</a:t>
            </a:fld>
            <a:endParaRPr lang="en-US"/>
          </a:p>
        </p:txBody>
      </p:sp>
    </p:spTree>
    <p:extLst>
      <p:ext uri="{BB962C8B-B14F-4D97-AF65-F5344CB8AC3E}">
        <p14:creationId xmlns:p14="http://schemas.microsoft.com/office/powerpoint/2010/main" val="15280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09" tIns="47104" rIns="94209" bIns="47104"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09" tIns="47104" rIns="94209" bIns="47104" rtlCol="0"/>
          <a:lstStyle>
            <a:lvl1pPr algn="r">
              <a:defRPr sz="1200"/>
            </a:lvl1pPr>
          </a:lstStyle>
          <a:p>
            <a:fld id="{912D872E-2300-4335-BF7C-99BA0AEF6B62}" type="datetimeFigureOut">
              <a:rPr lang="en-US" smtClean="0"/>
              <a:t>2/26/2018</a:t>
            </a:fld>
            <a:endParaRPr lang="en-US" dirty="0"/>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209" tIns="47104" rIns="94209" bIns="47104"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09" tIns="47104" rIns="94209" bIns="471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09" tIns="47104" rIns="94209" bIns="471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09" tIns="47104" rIns="94209" bIns="47104" rtlCol="0" anchor="b"/>
          <a:lstStyle>
            <a:lvl1pPr algn="r">
              <a:defRPr sz="1200"/>
            </a:lvl1pPr>
          </a:lstStyle>
          <a:p>
            <a:fld id="{D569398C-4BA0-473C-B399-858EC45E7D07}" type="slidenum">
              <a:rPr lang="en-US" smtClean="0"/>
              <a:t>‹#›</a:t>
            </a:fld>
            <a:endParaRPr lang="en-US" dirty="0"/>
          </a:p>
        </p:txBody>
      </p:sp>
    </p:spTree>
    <p:extLst>
      <p:ext uri="{BB962C8B-B14F-4D97-AF65-F5344CB8AC3E}">
        <p14:creationId xmlns:p14="http://schemas.microsoft.com/office/powerpoint/2010/main" val="338842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1</a:t>
            </a:fld>
            <a:endParaRPr lang="en-US" dirty="0"/>
          </a:p>
        </p:txBody>
      </p:sp>
      <p:sp>
        <p:nvSpPr>
          <p:cNvPr id="6" name="Notes Placeholder 5">
            <a:extLst>
              <a:ext uri="{FF2B5EF4-FFF2-40B4-BE49-F238E27FC236}">
                <a16:creationId xmlns:a16="http://schemas.microsoft.com/office/drawing/2014/main" xmlns="" id="{AFC5D816-7648-4556-8323-16FE3DAEAB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9141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672254E-10F9-403A-A11C-3045AEBD9416}" type="slidenum">
              <a:rPr lang="en-US" smtClean="0"/>
              <a:t>10</a:t>
            </a:fld>
            <a:endParaRPr lang="en-US" dirty="0"/>
          </a:p>
        </p:txBody>
      </p:sp>
      <p:sp>
        <p:nvSpPr>
          <p:cNvPr id="6" name="Notes Placeholder 5">
            <a:extLst>
              <a:ext uri="{FF2B5EF4-FFF2-40B4-BE49-F238E27FC236}">
                <a16:creationId xmlns:a16="http://schemas.microsoft.com/office/drawing/2014/main" xmlns="" id="{BE1797AA-AEAF-4807-9EB4-54A34A151BAF}"/>
              </a:ext>
            </a:extLst>
          </p:cNvPr>
          <p:cNvSpPr>
            <a:spLocks noGrp="1"/>
          </p:cNvSpPr>
          <p:nvPr>
            <p:ph type="body" sz="quarter" idx="3"/>
          </p:nvPr>
        </p:nvSpPr>
        <p:spPr>
          <a:xfrm>
            <a:off x="710248" y="4584223"/>
            <a:ext cx="5681980" cy="4224814"/>
          </a:xfrm>
        </p:spPr>
        <p:txBody>
          <a:bodyPr/>
          <a:lstStyle/>
          <a:p>
            <a:endParaRPr lang="en-US"/>
          </a:p>
        </p:txBody>
      </p:sp>
    </p:spTree>
    <p:extLst>
      <p:ext uri="{BB962C8B-B14F-4D97-AF65-F5344CB8AC3E}">
        <p14:creationId xmlns:p14="http://schemas.microsoft.com/office/powerpoint/2010/main" val="8911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672254E-10F9-403A-A11C-3045AEBD9416}" type="slidenum">
              <a:rPr lang="en-US" smtClean="0"/>
              <a:t>11</a:t>
            </a:fld>
            <a:endParaRPr lang="en-US" dirty="0"/>
          </a:p>
        </p:txBody>
      </p:sp>
      <p:sp>
        <p:nvSpPr>
          <p:cNvPr id="6" name="Notes Placeholder 5">
            <a:extLst>
              <a:ext uri="{FF2B5EF4-FFF2-40B4-BE49-F238E27FC236}">
                <a16:creationId xmlns:a16="http://schemas.microsoft.com/office/drawing/2014/main" xmlns="" id="{537E60B5-D683-489B-9439-49D36299BC9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6927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F5CDDE6C-F9CA-46F5-9570-3881F3ED0C02}" type="slidenum">
              <a:rPr lang="en-US" smtClean="0">
                <a:ea typeface="ＭＳ Ｐゴシック" pitchFamily="34" charset="-128"/>
              </a:rPr>
              <a:pPr>
                <a:defRPr/>
              </a:pPr>
              <a:t>12</a:t>
            </a:fld>
            <a:endParaRPr lang="en-US" dirty="0">
              <a:ea typeface="ＭＳ Ｐゴシック" pitchFamily="34" charset="-128"/>
            </a:endParaRPr>
          </a:p>
        </p:txBody>
      </p:sp>
      <p:sp>
        <p:nvSpPr>
          <p:cNvPr id="2662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36AC6C71-0E3F-4EB2-B80E-EEEE8B9281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0719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802">
              <a:defRPr sz="2500">
                <a:solidFill>
                  <a:schemeClr val="tx1"/>
                </a:solidFill>
                <a:latin typeface="Times New Roman" pitchFamily="18" charset="0"/>
              </a:defRPr>
            </a:lvl1pPr>
            <a:lvl2pPr marL="788687" indent="-303340" defTabSz="980802">
              <a:defRPr sz="2500">
                <a:solidFill>
                  <a:schemeClr val="tx1"/>
                </a:solidFill>
                <a:latin typeface="Times New Roman" pitchFamily="18" charset="0"/>
              </a:defRPr>
            </a:lvl2pPr>
            <a:lvl3pPr marL="1213365" indent="-242673" defTabSz="980802">
              <a:defRPr sz="2500">
                <a:solidFill>
                  <a:schemeClr val="tx1"/>
                </a:solidFill>
                <a:latin typeface="Times New Roman" pitchFamily="18" charset="0"/>
              </a:defRPr>
            </a:lvl3pPr>
            <a:lvl4pPr marL="1698709" indent="-242673" defTabSz="980802">
              <a:defRPr sz="2500">
                <a:solidFill>
                  <a:schemeClr val="tx1"/>
                </a:solidFill>
                <a:latin typeface="Times New Roman" pitchFamily="18" charset="0"/>
              </a:defRPr>
            </a:lvl4pPr>
            <a:lvl5pPr marL="2184057" indent="-242673" defTabSz="980802">
              <a:defRPr sz="2500">
                <a:solidFill>
                  <a:schemeClr val="tx1"/>
                </a:solidFill>
                <a:latin typeface="Times New Roman" pitchFamily="18" charset="0"/>
              </a:defRPr>
            </a:lvl5pPr>
            <a:lvl6pPr marL="2669401" indent="-242673" defTabSz="980802" eaLnBrk="0" fontAlgn="base" hangingPunct="0">
              <a:spcBef>
                <a:spcPct val="0"/>
              </a:spcBef>
              <a:spcAft>
                <a:spcPct val="0"/>
              </a:spcAft>
              <a:defRPr sz="2500">
                <a:solidFill>
                  <a:schemeClr val="tx1"/>
                </a:solidFill>
                <a:latin typeface="Times New Roman" pitchFamily="18" charset="0"/>
              </a:defRPr>
            </a:lvl6pPr>
            <a:lvl7pPr marL="3154746" indent="-242673" defTabSz="980802" eaLnBrk="0" fontAlgn="base" hangingPunct="0">
              <a:spcBef>
                <a:spcPct val="0"/>
              </a:spcBef>
              <a:spcAft>
                <a:spcPct val="0"/>
              </a:spcAft>
              <a:defRPr sz="2500">
                <a:solidFill>
                  <a:schemeClr val="tx1"/>
                </a:solidFill>
                <a:latin typeface="Times New Roman" pitchFamily="18" charset="0"/>
              </a:defRPr>
            </a:lvl7pPr>
            <a:lvl8pPr marL="3640092" indent="-242673" defTabSz="980802" eaLnBrk="0" fontAlgn="base" hangingPunct="0">
              <a:spcBef>
                <a:spcPct val="0"/>
              </a:spcBef>
              <a:spcAft>
                <a:spcPct val="0"/>
              </a:spcAft>
              <a:defRPr sz="2500">
                <a:solidFill>
                  <a:schemeClr val="tx1"/>
                </a:solidFill>
                <a:latin typeface="Times New Roman" pitchFamily="18" charset="0"/>
              </a:defRPr>
            </a:lvl8pPr>
            <a:lvl9pPr marL="4125438" indent="-242673" defTabSz="980802" eaLnBrk="0" fontAlgn="base" hangingPunct="0">
              <a:spcBef>
                <a:spcPct val="0"/>
              </a:spcBef>
              <a:spcAft>
                <a:spcPct val="0"/>
              </a:spcAft>
              <a:defRPr sz="2500">
                <a:solidFill>
                  <a:schemeClr val="tx1"/>
                </a:solidFill>
                <a:latin typeface="Times New Roman" pitchFamily="18" charset="0"/>
              </a:defRPr>
            </a:lvl9pPr>
          </a:lstStyle>
          <a:p>
            <a:fld id="{AFECCD61-C64F-4186-A5F5-8CA7673FDF50}" type="slidenum">
              <a:rPr lang="en-US" sz="1200">
                <a:latin typeface="Arial" pitchFamily="34" charset="0"/>
              </a:rPr>
              <a:pPr/>
              <a:t>13</a:t>
            </a:fld>
            <a:endParaRPr lang="en-US" sz="1200"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203C8496-5FD5-42FB-A233-CA684857BC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6001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14</a:t>
            </a:fld>
            <a:endParaRPr lang="en-US" dirty="0"/>
          </a:p>
        </p:txBody>
      </p:sp>
      <p:sp>
        <p:nvSpPr>
          <p:cNvPr id="6" name="Notes Placeholder 5">
            <a:extLst>
              <a:ext uri="{FF2B5EF4-FFF2-40B4-BE49-F238E27FC236}">
                <a16:creationId xmlns:a16="http://schemas.microsoft.com/office/drawing/2014/main" xmlns="" id="{4F24D249-37D3-47D9-91C5-CA8AA1A5058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4411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108497" y="8993457"/>
            <a:ext cx="3143073" cy="4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3" tIns="47756" rIns="95513" bIns="47756"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6AF7B01-0322-4756-88B3-284D1AF969FA}" type="slidenum">
              <a:rPr lang="en-US" sz="1200"/>
              <a:pPr algn="r" eaLnBrk="1" hangingPunct="1"/>
              <a:t>15</a:t>
            </a:fld>
            <a:endParaRPr lang="en-US" sz="1200" dirty="0"/>
          </a:p>
        </p:txBody>
      </p:sp>
      <p:sp>
        <p:nvSpPr>
          <p:cNvPr id="27651" name="Rectangle 2"/>
          <p:cNvSpPr>
            <a:spLocks noGrp="1" noRot="1" noChangeAspect="1" noChangeArrowheads="1" noTextEdit="1"/>
          </p:cNvSpPr>
          <p:nvPr>
            <p:ph type="sldImg"/>
          </p:nvPr>
        </p:nvSpPr>
        <p:spPr>
          <a:xfrm>
            <a:off x="1263650" y="709613"/>
            <a:ext cx="4732338" cy="3551237"/>
          </a:xfrm>
          <a:ln/>
        </p:spPr>
      </p:sp>
      <p:sp>
        <p:nvSpPr>
          <p:cNvPr id="3" name="Notes Placeholder 2">
            <a:extLst>
              <a:ext uri="{FF2B5EF4-FFF2-40B4-BE49-F238E27FC236}">
                <a16:creationId xmlns:a16="http://schemas.microsoft.com/office/drawing/2014/main" xmlns="" id="{725365C5-932B-463F-B5FB-9AF343CE3F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391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672254E-10F9-403A-A11C-3045AEBD9416}" type="slidenum">
              <a:rPr lang="en-US" smtClean="0"/>
              <a:t>17</a:t>
            </a:fld>
            <a:endParaRPr lang="en-US" dirty="0"/>
          </a:p>
        </p:txBody>
      </p:sp>
      <p:sp>
        <p:nvSpPr>
          <p:cNvPr id="6" name="Notes Placeholder 5">
            <a:extLst>
              <a:ext uri="{FF2B5EF4-FFF2-40B4-BE49-F238E27FC236}">
                <a16:creationId xmlns:a16="http://schemas.microsoft.com/office/drawing/2014/main" xmlns="" id="{A728C4D6-E50D-404E-B94B-A8E9B1867FCF}"/>
              </a:ext>
            </a:extLst>
          </p:cNvPr>
          <p:cNvSpPr>
            <a:spLocks noGrp="1"/>
          </p:cNvSpPr>
          <p:nvPr>
            <p:ph type="body" sz="quarter" idx="3"/>
          </p:nvPr>
        </p:nvSpPr>
        <p:spPr>
          <a:xfrm>
            <a:off x="710248" y="4584223"/>
            <a:ext cx="5681980" cy="4224814"/>
          </a:xfrm>
        </p:spPr>
        <p:txBody>
          <a:bodyPr/>
          <a:lstStyle/>
          <a:p>
            <a:endParaRPr lang="en-US"/>
          </a:p>
        </p:txBody>
      </p:sp>
    </p:spTree>
    <p:extLst>
      <p:ext uri="{BB962C8B-B14F-4D97-AF65-F5344CB8AC3E}">
        <p14:creationId xmlns:p14="http://schemas.microsoft.com/office/powerpoint/2010/main" val="160449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18</a:t>
            </a:fld>
            <a:endParaRPr lang="en-US" dirty="0"/>
          </a:p>
        </p:txBody>
      </p:sp>
      <p:sp>
        <p:nvSpPr>
          <p:cNvPr id="6" name="Notes Placeholder 5">
            <a:extLst>
              <a:ext uri="{FF2B5EF4-FFF2-40B4-BE49-F238E27FC236}">
                <a16:creationId xmlns:a16="http://schemas.microsoft.com/office/drawing/2014/main" xmlns="" id="{A92F9638-FBE2-4446-B944-46BF8FFA313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26422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1129" indent="-288896">
              <a:defRPr>
                <a:solidFill>
                  <a:schemeClr val="tx1"/>
                </a:solidFill>
                <a:latin typeface="Arial" charset="0"/>
              </a:defRPr>
            </a:lvl2pPr>
            <a:lvl3pPr marL="1155583" indent="-231116">
              <a:defRPr>
                <a:solidFill>
                  <a:schemeClr val="tx1"/>
                </a:solidFill>
                <a:latin typeface="Arial" charset="0"/>
              </a:defRPr>
            </a:lvl3pPr>
            <a:lvl4pPr marL="1617815" indent="-231116">
              <a:defRPr>
                <a:solidFill>
                  <a:schemeClr val="tx1"/>
                </a:solidFill>
                <a:latin typeface="Arial" charset="0"/>
              </a:defRPr>
            </a:lvl4pPr>
            <a:lvl5pPr marL="2080050" indent="-231116">
              <a:defRPr>
                <a:solidFill>
                  <a:schemeClr val="tx1"/>
                </a:solidFill>
                <a:latin typeface="Arial" charset="0"/>
              </a:defRPr>
            </a:lvl5pPr>
            <a:lvl6pPr marL="2542281" indent="-231116" eaLnBrk="0" fontAlgn="base" hangingPunct="0">
              <a:spcBef>
                <a:spcPct val="0"/>
              </a:spcBef>
              <a:spcAft>
                <a:spcPct val="0"/>
              </a:spcAft>
              <a:defRPr>
                <a:solidFill>
                  <a:schemeClr val="tx1"/>
                </a:solidFill>
                <a:latin typeface="Arial" charset="0"/>
              </a:defRPr>
            </a:lvl6pPr>
            <a:lvl7pPr marL="3004514" indent="-231116" eaLnBrk="0" fontAlgn="base" hangingPunct="0">
              <a:spcBef>
                <a:spcPct val="0"/>
              </a:spcBef>
              <a:spcAft>
                <a:spcPct val="0"/>
              </a:spcAft>
              <a:defRPr>
                <a:solidFill>
                  <a:schemeClr val="tx1"/>
                </a:solidFill>
                <a:latin typeface="Arial" charset="0"/>
              </a:defRPr>
            </a:lvl7pPr>
            <a:lvl8pPr marL="3466749" indent="-231116" eaLnBrk="0" fontAlgn="base" hangingPunct="0">
              <a:spcBef>
                <a:spcPct val="0"/>
              </a:spcBef>
              <a:spcAft>
                <a:spcPct val="0"/>
              </a:spcAft>
              <a:defRPr>
                <a:solidFill>
                  <a:schemeClr val="tx1"/>
                </a:solidFill>
                <a:latin typeface="Arial" charset="0"/>
              </a:defRPr>
            </a:lvl8pPr>
            <a:lvl9pPr marL="3928981" indent="-231116" eaLnBrk="0" fontAlgn="base" hangingPunct="0">
              <a:spcBef>
                <a:spcPct val="0"/>
              </a:spcBef>
              <a:spcAft>
                <a:spcPct val="0"/>
              </a:spcAft>
              <a:defRPr>
                <a:solidFill>
                  <a:schemeClr val="tx1"/>
                </a:solidFill>
                <a:latin typeface="Arial" charset="0"/>
              </a:defRPr>
            </a:lvl9pPr>
          </a:lstStyle>
          <a:p>
            <a:fld id="{2CAA8941-64C3-4B62-97D1-4755E10750EA}" type="slidenum">
              <a:rPr lang="en-US" altLang="en-US" smtClean="0">
                <a:solidFill>
                  <a:srgbClr val="000000"/>
                </a:solidFill>
              </a:rPr>
              <a:pPr/>
              <a:t>19</a:t>
            </a:fld>
            <a:endParaRPr lang="en-US" altLang="en-US" dirty="0">
              <a:solidFill>
                <a:srgbClr val="000000"/>
              </a:solidFill>
            </a:endParaRPr>
          </a:p>
        </p:txBody>
      </p:sp>
      <p:sp>
        <p:nvSpPr>
          <p:cNvPr id="3" name="Notes Placeholder 2">
            <a:extLst>
              <a:ext uri="{FF2B5EF4-FFF2-40B4-BE49-F238E27FC236}">
                <a16:creationId xmlns:a16="http://schemas.microsoft.com/office/drawing/2014/main" xmlns="" id="{17285505-C82D-4606-A24A-45FD5AAB611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5557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672254E-10F9-403A-A11C-3045AEBD9416}" type="slidenum">
              <a:rPr lang="en-US" smtClean="0">
                <a:solidFill>
                  <a:prstClr val="black"/>
                </a:solidFill>
              </a:rPr>
              <a:pPr/>
              <a:t>20</a:t>
            </a:fld>
            <a:endParaRPr lang="en-US" dirty="0">
              <a:solidFill>
                <a:prstClr val="black"/>
              </a:solidFill>
            </a:endParaRPr>
          </a:p>
        </p:txBody>
      </p:sp>
      <p:sp>
        <p:nvSpPr>
          <p:cNvPr id="6" name="Notes Placeholder 5">
            <a:extLst>
              <a:ext uri="{FF2B5EF4-FFF2-40B4-BE49-F238E27FC236}">
                <a16:creationId xmlns:a16="http://schemas.microsoft.com/office/drawing/2014/main" xmlns="" id="{4E919AFE-8BD7-47C0-B55B-B170370171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4287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a:t>
            </a:fld>
            <a:endParaRPr lang="en-US" dirty="0"/>
          </a:p>
        </p:txBody>
      </p:sp>
      <p:sp>
        <p:nvSpPr>
          <p:cNvPr id="6" name="Notes Placeholder 5">
            <a:extLst>
              <a:ext uri="{FF2B5EF4-FFF2-40B4-BE49-F238E27FC236}">
                <a16:creationId xmlns:a16="http://schemas.microsoft.com/office/drawing/2014/main" xmlns="" id="{7F198196-F946-46BA-AE84-6ECBB03DB7D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2582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21</a:t>
            </a:fld>
            <a:endParaRPr lang="en-US" dirty="0"/>
          </a:p>
        </p:txBody>
      </p:sp>
      <p:sp>
        <p:nvSpPr>
          <p:cNvPr id="6" name="Notes Placeholder 5">
            <a:extLst>
              <a:ext uri="{FF2B5EF4-FFF2-40B4-BE49-F238E27FC236}">
                <a16:creationId xmlns:a16="http://schemas.microsoft.com/office/drawing/2014/main" xmlns="" id="{ACB74F49-2707-4E21-89DB-B6970D1993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0022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22</a:t>
            </a:fld>
            <a:endParaRPr lang="en-US" dirty="0"/>
          </a:p>
        </p:txBody>
      </p:sp>
      <p:sp>
        <p:nvSpPr>
          <p:cNvPr id="6" name="Notes Placeholder 5">
            <a:extLst>
              <a:ext uri="{FF2B5EF4-FFF2-40B4-BE49-F238E27FC236}">
                <a16:creationId xmlns:a16="http://schemas.microsoft.com/office/drawing/2014/main" xmlns="" id="{39B7D3C7-FC80-4BA6-A640-9250C7E992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932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23</a:t>
            </a:fld>
            <a:endParaRPr lang="en-US" dirty="0"/>
          </a:p>
        </p:txBody>
      </p:sp>
      <p:sp>
        <p:nvSpPr>
          <p:cNvPr id="6" name="Notes Placeholder 5">
            <a:extLst>
              <a:ext uri="{FF2B5EF4-FFF2-40B4-BE49-F238E27FC236}">
                <a16:creationId xmlns:a16="http://schemas.microsoft.com/office/drawing/2014/main" xmlns="" id="{41D8D5F5-CF1E-4171-9022-609AE02737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07656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24</a:t>
            </a:fld>
            <a:endParaRPr lang="en-US" dirty="0"/>
          </a:p>
        </p:txBody>
      </p:sp>
      <p:sp>
        <p:nvSpPr>
          <p:cNvPr id="6" name="Notes Placeholder 5">
            <a:extLst>
              <a:ext uri="{FF2B5EF4-FFF2-40B4-BE49-F238E27FC236}">
                <a16:creationId xmlns:a16="http://schemas.microsoft.com/office/drawing/2014/main" xmlns="" id="{49F8FACA-B32A-4883-9B9F-814FD91736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26451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4F2F2-8D8F-4C2F-A247-9DC3A0D8BC66}" type="slidenum">
              <a:rPr lang="en-US"/>
              <a:pPr/>
              <a:t>25</a:t>
            </a:fld>
            <a:endParaRPr lang="en-US" dirty="0"/>
          </a:p>
        </p:txBody>
      </p:sp>
      <p:sp>
        <p:nvSpPr>
          <p:cNvPr id="114690" name="Rectangle 2"/>
          <p:cNvSpPr>
            <a:spLocks noGrp="1" noRot="1" noChangeAspect="1" noChangeArrowheads="1" noTextEdit="1"/>
          </p:cNvSpPr>
          <p:nvPr>
            <p:ph type="sldImg"/>
          </p:nvPr>
        </p:nvSpPr>
        <p:spPr>
          <a:xfrm>
            <a:off x="1206500" y="708025"/>
            <a:ext cx="4664075" cy="3498850"/>
          </a:xfrm>
          <a:ln/>
        </p:spPr>
      </p:sp>
      <p:sp>
        <p:nvSpPr>
          <p:cNvPr id="3" name="Notes Placeholder 2">
            <a:extLst>
              <a:ext uri="{FF2B5EF4-FFF2-40B4-BE49-F238E27FC236}">
                <a16:creationId xmlns:a16="http://schemas.microsoft.com/office/drawing/2014/main" xmlns="" id="{6FA7E998-68D3-4E9A-A4A9-AE38F82455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19816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26</a:t>
            </a:fld>
            <a:endParaRPr lang="en-US" dirty="0"/>
          </a:p>
        </p:txBody>
      </p:sp>
      <p:sp>
        <p:nvSpPr>
          <p:cNvPr id="6" name="Notes Placeholder 5">
            <a:extLst>
              <a:ext uri="{FF2B5EF4-FFF2-40B4-BE49-F238E27FC236}">
                <a16:creationId xmlns:a16="http://schemas.microsoft.com/office/drawing/2014/main" xmlns="" id="{F3FCB418-F085-4D7B-99EA-FAFBE071549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12534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672254E-10F9-403A-A11C-3045AEBD9416}" type="slidenum">
              <a:rPr lang="en-US" smtClean="0">
                <a:solidFill>
                  <a:prstClr val="black"/>
                </a:solidFill>
              </a:rPr>
              <a:pPr/>
              <a:t>27</a:t>
            </a:fld>
            <a:endParaRPr lang="en-US" dirty="0">
              <a:solidFill>
                <a:prstClr val="black"/>
              </a:solidFill>
            </a:endParaRPr>
          </a:p>
        </p:txBody>
      </p:sp>
      <p:sp>
        <p:nvSpPr>
          <p:cNvPr id="6" name="Notes Placeholder 5">
            <a:extLst>
              <a:ext uri="{FF2B5EF4-FFF2-40B4-BE49-F238E27FC236}">
                <a16:creationId xmlns:a16="http://schemas.microsoft.com/office/drawing/2014/main" xmlns="" id="{1E891D2B-5317-4FC0-B1D3-7073E743731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577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28</a:t>
            </a:fld>
            <a:endParaRPr lang="en-US" dirty="0"/>
          </a:p>
        </p:txBody>
      </p:sp>
      <p:sp>
        <p:nvSpPr>
          <p:cNvPr id="6" name="Notes Placeholder 5">
            <a:extLst>
              <a:ext uri="{FF2B5EF4-FFF2-40B4-BE49-F238E27FC236}">
                <a16:creationId xmlns:a16="http://schemas.microsoft.com/office/drawing/2014/main" xmlns="" id="{336E9820-6E41-421B-8B13-DADF7E2119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629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D569398C-4BA0-473C-B399-858EC45E7D07}" type="slidenum">
              <a:rPr lang="en-US" smtClean="0"/>
              <a:t>29</a:t>
            </a:fld>
            <a:endParaRPr lang="en-US" dirty="0"/>
          </a:p>
        </p:txBody>
      </p:sp>
    </p:spTree>
    <p:extLst>
      <p:ext uri="{BB962C8B-B14F-4D97-AF65-F5344CB8AC3E}">
        <p14:creationId xmlns:p14="http://schemas.microsoft.com/office/powerpoint/2010/main" val="231456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3</a:t>
            </a:fld>
            <a:endParaRPr lang="en-US" dirty="0"/>
          </a:p>
        </p:txBody>
      </p:sp>
      <p:sp>
        <p:nvSpPr>
          <p:cNvPr id="6" name="Notes Placeholder 5">
            <a:extLst>
              <a:ext uri="{FF2B5EF4-FFF2-40B4-BE49-F238E27FC236}">
                <a16:creationId xmlns:a16="http://schemas.microsoft.com/office/drawing/2014/main" xmlns="" id="{E34A4CBB-3431-4BC4-84DF-E0442F489BEE}"/>
              </a:ext>
            </a:extLst>
          </p:cNvPr>
          <p:cNvSpPr>
            <a:spLocks noGrp="1"/>
          </p:cNvSpPr>
          <p:nvPr>
            <p:ph type="body" sz="quarter" idx="3"/>
          </p:nvPr>
        </p:nvSpPr>
        <p:spPr>
          <a:xfrm>
            <a:off x="710248" y="4618037"/>
            <a:ext cx="5681980" cy="4224814"/>
          </a:xfrm>
        </p:spPr>
        <p:txBody>
          <a:bodyPr/>
          <a:lstStyle/>
          <a:p>
            <a:endParaRPr lang="en-US"/>
          </a:p>
        </p:txBody>
      </p:sp>
    </p:spTree>
    <p:extLst>
      <p:ext uri="{BB962C8B-B14F-4D97-AF65-F5344CB8AC3E}">
        <p14:creationId xmlns:p14="http://schemas.microsoft.com/office/powerpoint/2010/main" val="197781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9398C-4BA0-473C-B399-858EC45E7D07}" type="slidenum">
              <a:rPr lang="en-US" smtClean="0"/>
              <a:t>4</a:t>
            </a:fld>
            <a:endParaRPr lang="en-US" dirty="0"/>
          </a:p>
        </p:txBody>
      </p:sp>
    </p:spTree>
    <p:extLst>
      <p:ext uri="{BB962C8B-B14F-4D97-AF65-F5344CB8AC3E}">
        <p14:creationId xmlns:p14="http://schemas.microsoft.com/office/powerpoint/2010/main" val="305449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5</a:t>
            </a:fld>
            <a:endParaRPr lang="en-US" dirty="0"/>
          </a:p>
        </p:txBody>
      </p:sp>
      <p:sp>
        <p:nvSpPr>
          <p:cNvPr id="6" name="Notes Placeholder 5">
            <a:extLst>
              <a:ext uri="{FF2B5EF4-FFF2-40B4-BE49-F238E27FC236}">
                <a16:creationId xmlns:a16="http://schemas.microsoft.com/office/drawing/2014/main" xmlns="" id="{0F0B9698-4516-4E26-98FD-42685F106E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546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569398C-4BA0-473C-B399-858EC45E7D07}" type="slidenum">
              <a:rPr lang="en-US" smtClean="0"/>
              <a:t>6</a:t>
            </a:fld>
            <a:endParaRPr lang="en-US" dirty="0"/>
          </a:p>
        </p:txBody>
      </p:sp>
      <p:sp>
        <p:nvSpPr>
          <p:cNvPr id="6" name="Notes Placeholder 5">
            <a:extLst>
              <a:ext uri="{FF2B5EF4-FFF2-40B4-BE49-F238E27FC236}">
                <a16:creationId xmlns:a16="http://schemas.microsoft.com/office/drawing/2014/main" xmlns="" id="{49F8FACA-B32A-4883-9B9F-814FD91736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2285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9398C-4BA0-473C-B399-858EC45E7D07}" type="slidenum">
              <a:rPr lang="en-US" smtClean="0"/>
              <a:t>7</a:t>
            </a:fld>
            <a:endParaRPr lang="en-US" dirty="0"/>
          </a:p>
        </p:txBody>
      </p:sp>
    </p:spTree>
    <p:extLst>
      <p:ext uri="{BB962C8B-B14F-4D97-AF65-F5344CB8AC3E}">
        <p14:creationId xmlns:p14="http://schemas.microsoft.com/office/powerpoint/2010/main" val="166702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9398C-4BA0-473C-B399-858EC45E7D07}" type="slidenum">
              <a:rPr lang="en-US" smtClean="0"/>
              <a:t>8</a:t>
            </a:fld>
            <a:endParaRPr lang="en-US" dirty="0"/>
          </a:p>
        </p:txBody>
      </p:sp>
    </p:spTree>
    <p:extLst>
      <p:ext uri="{BB962C8B-B14F-4D97-AF65-F5344CB8AC3E}">
        <p14:creationId xmlns:p14="http://schemas.microsoft.com/office/powerpoint/2010/main" val="423171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9398C-4BA0-473C-B399-858EC45E7D07}" type="slidenum">
              <a:rPr lang="en-US" smtClean="0"/>
              <a:t>9</a:t>
            </a:fld>
            <a:endParaRPr lang="en-US" dirty="0"/>
          </a:p>
        </p:txBody>
      </p:sp>
    </p:spTree>
    <p:extLst>
      <p:ext uri="{BB962C8B-B14F-4D97-AF65-F5344CB8AC3E}">
        <p14:creationId xmlns:p14="http://schemas.microsoft.com/office/powerpoint/2010/main" val="141672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D67B520-BED1-4A54-A9A7-10BDD6DC9681}"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6121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4EB12B-861F-4F37-849A-AD14DF17966F}"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172246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3AB63-33C5-4A20-9AC7-A425E06DF7E3}"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270876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fld id="{8B993843-98B9-5447-8ABE-2471A8FBDFCD}" type="slidenum">
              <a:rPr lang="en-US" smtClean="0"/>
              <a:pPr/>
              <a:t>‹#›</a:t>
            </a:fld>
            <a:endParaRPr lang="en-US" dirty="0"/>
          </a:p>
        </p:txBody>
      </p:sp>
      <p:sp>
        <p:nvSpPr>
          <p:cNvPr id="4" name="Rectangle 10"/>
          <p:cNvSpPr>
            <a:spLocks/>
          </p:cNvSpPr>
          <p:nvPr userDrawn="1"/>
        </p:nvSpPr>
        <p:spPr bwMode="auto">
          <a:xfrm>
            <a:off x="6350" y="-9525"/>
            <a:ext cx="9156700" cy="6858000"/>
          </a:xfrm>
          <a:prstGeom prst="rect">
            <a:avLst/>
          </a:prstGeom>
          <a:gradFill rotWithShape="0">
            <a:gsLst>
              <a:gs pos="0">
                <a:srgbClr val="0092D2"/>
              </a:gs>
              <a:gs pos="100000">
                <a:srgbClr val="15609E"/>
              </a:gs>
            </a:gsLst>
            <a:path path="rect">
              <a:fillToRect l="50000" t="50000" r="50000" b="50000"/>
            </a:path>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dirty="0"/>
          </a:p>
        </p:txBody>
      </p:sp>
    </p:spTree>
    <p:extLst>
      <p:ext uri="{BB962C8B-B14F-4D97-AF65-F5344CB8AC3E}">
        <p14:creationId xmlns:p14="http://schemas.microsoft.com/office/powerpoint/2010/main" val="1240428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7F74A-C15C-4D79-94AD-D1C5BC577937}"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365858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E05D4-6ED3-46CF-8403-225081BC6D4C}" type="datetime1">
              <a:rPr lang="en-US" smtClean="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75789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5956CC-C560-4D20-9711-41AEB0B138B5}"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268028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AE0B9-CA6E-4AFA-974A-3E6A0D987A71}" type="datetime1">
              <a:rPr lang="en-US" smtClean="0"/>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68910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D7138-ACDB-4C2C-A579-1197D439A561}" type="datetime1">
              <a:rPr lang="en-US" smtClean="0"/>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324422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27D7-3046-4A4E-A5DE-7AFDF23AD0DC}" type="datetime1">
              <a:rPr lang="en-US" smtClean="0"/>
              <a:t>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227360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04A3B3-DD52-40C1-A5BA-A09CAE69B573}"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76294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4F08E28-F2B0-4F9A-81B0-43DFEB188C34}" type="datetime1">
              <a:rPr lang="en-US" smtClean="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087A7-54D1-4567-AA63-58F7C87F0172}" type="slidenum">
              <a:rPr lang="en-US" smtClean="0"/>
              <a:t>‹#›</a:t>
            </a:fld>
            <a:endParaRPr lang="en-US" dirty="0"/>
          </a:p>
        </p:txBody>
      </p:sp>
    </p:spTree>
    <p:extLst>
      <p:ext uri="{BB962C8B-B14F-4D97-AF65-F5344CB8AC3E}">
        <p14:creationId xmlns:p14="http://schemas.microsoft.com/office/powerpoint/2010/main" val="28091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A49134-FE07-48A8-85A7-CA8C8FC1E280}" type="datetime1">
              <a:rPr lang="en-US" smtClean="0"/>
              <a:t>2/26/2018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4087A7-54D1-4567-AA63-58F7C87F0172}" type="slidenum">
              <a:rPr lang="en-US" smtClean="0"/>
              <a:t>‹#›</a:t>
            </a:fld>
            <a:endParaRPr lang="en-US" dirty="0"/>
          </a:p>
        </p:txBody>
      </p:sp>
    </p:spTree>
    <p:extLst>
      <p:ext uri="{BB962C8B-B14F-4D97-AF65-F5344CB8AC3E}">
        <p14:creationId xmlns:p14="http://schemas.microsoft.com/office/powerpoint/2010/main" val="40450503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jpeg"/><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3.emf"/><Relationship Id="rId7" Type="http://schemas.openxmlformats.org/officeDocument/2006/relationships/image" Target="../media/image24.jpe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19.png"/><Relationship Id="rId4" Type="http://schemas.openxmlformats.org/officeDocument/2006/relationships/image" Target="../media/image14.emf"/><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524000"/>
            <a:ext cx="8915400" cy="3231654"/>
          </a:xfrm>
          <a:prstGeom prst="rect">
            <a:avLst/>
          </a:prstGeom>
          <a:noFill/>
        </p:spPr>
        <p:txBody>
          <a:bodyPr wrap="square" rtlCol="0">
            <a:spAutoFit/>
          </a:bodyPr>
          <a:lstStyle/>
          <a:p>
            <a:pPr algn="ctr"/>
            <a:r>
              <a:rPr lang="en-US" sz="5400" b="1" u="sng" dirty="0">
                <a:solidFill>
                  <a:schemeClr val="bg1">
                    <a:lumMod val="50000"/>
                  </a:schemeClr>
                </a:solidFill>
                <a:latin typeface="+mj-lt"/>
                <a:cs typeface="Times New Roman" panose="02020603050405020304" pitchFamily="18" charset="0"/>
              </a:rPr>
              <a:t>Improve Outcomes </a:t>
            </a:r>
          </a:p>
          <a:p>
            <a:pPr algn="ctr"/>
            <a:endParaRPr lang="en-US" sz="3000" b="1" dirty="0">
              <a:solidFill>
                <a:schemeClr val="accent1">
                  <a:lumMod val="75000"/>
                </a:schemeClr>
              </a:solidFill>
              <a:latin typeface="+mj-lt"/>
            </a:endParaRPr>
          </a:p>
          <a:p>
            <a:pPr algn="ctr"/>
            <a:endParaRPr lang="en-US" sz="3000" b="1" dirty="0">
              <a:solidFill>
                <a:schemeClr val="accent1">
                  <a:lumMod val="75000"/>
                </a:schemeClr>
              </a:solidFill>
              <a:latin typeface="+mj-lt"/>
            </a:endParaRPr>
          </a:p>
          <a:p>
            <a:pPr algn="ctr"/>
            <a:r>
              <a:rPr lang="en-US" sz="3000" b="1" dirty="0">
                <a:solidFill>
                  <a:schemeClr val="accent1">
                    <a:lumMod val="75000"/>
                  </a:schemeClr>
                </a:solidFill>
                <a:latin typeface="+mj-lt"/>
              </a:rPr>
              <a:t>Identify and address the factors </a:t>
            </a:r>
          </a:p>
          <a:p>
            <a:pPr algn="ctr"/>
            <a:r>
              <a:rPr lang="en-US" sz="3000" b="1" dirty="0">
                <a:solidFill>
                  <a:schemeClr val="accent1">
                    <a:lumMod val="75000"/>
                  </a:schemeClr>
                </a:solidFill>
                <a:latin typeface="+mj-lt"/>
              </a:rPr>
              <a:t>that change the outcome</a:t>
            </a:r>
          </a:p>
          <a:p>
            <a:pPr algn="ctr"/>
            <a:endParaRPr lang="en-US" sz="3000" b="1" dirty="0">
              <a:solidFill>
                <a:schemeClr val="accent1">
                  <a:lumMod val="75000"/>
                </a:schemeClr>
              </a:solidFill>
              <a:latin typeface="+mj-lt"/>
            </a:endParaRPr>
          </a:p>
        </p:txBody>
      </p:sp>
      <p:cxnSp>
        <p:nvCxnSpPr>
          <p:cNvPr id="6" name="Straight Connector 5"/>
          <p:cNvCxnSpPr>
            <a:cxnSpLocks/>
          </p:cNvCxnSpPr>
          <p:nvPr/>
        </p:nvCxnSpPr>
        <p:spPr>
          <a:xfrm>
            <a:off x="-144162" y="838200"/>
            <a:ext cx="9288162" cy="0"/>
          </a:xfrm>
          <a:prstGeom prst="line">
            <a:avLst/>
          </a:prstGeom>
          <a:ln w="698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45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13"/>
          <p:cNvSpPr>
            <a:spLocks/>
          </p:cNvSpPr>
          <p:nvPr/>
        </p:nvSpPr>
        <p:spPr bwMode="auto">
          <a:xfrm>
            <a:off x="-223838" y="304800"/>
            <a:ext cx="9155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419100" algn="ctr">
              <a:lnSpc>
                <a:spcPct val="60000"/>
              </a:lnSpc>
              <a:spcBef>
                <a:spcPts val="1200"/>
              </a:spcBef>
            </a:pPr>
            <a:r>
              <a:rPr lang="en-US" sz="3600" b="1" dirty="0">
                <a:solidFill>
                  <a:srgbClr val="FFFFFF"/>
                </a:solidFill>
                <a:latin typeface="Arial" charset="0"/>
                <a:ea typeface="ＭＳ Ｐゴシック" charset="0"/>
                <a:cs typeface="Arial" charset="0"/>
                <a:sym typeface="Arial" charset="0"/>
              </a:rPr>
              <a:t>“Typical” Family at Risk Today</a:t>
            </a:r>
          </a:p>
        </p:txBody>
      </p:sp>
      <p:pic>
        <p:nvPicPr>
          <p:cNvPr id="4" name="Picture 3" descr="baby1.jpg"/>
          <p:cNvPicPr>
            <a:picLocks noChangeAspect="1"/>
          </p:cNvPicPr>
          <p:nvPr/>
        </p:nvPicPr>
        <p:blipFill rotWithShape="1">
          <a:blip r:embed="rId3" cstate="print">
            <a:extLst>
              <a:ext uri="{28A0092B-C50C-407E-A947-70E740481C1C}">
                <a14:useLocalDpi xmlns:a14="http://schemas.microsoft.com/office/drawing/2010/main" val="0"/>
              </a:ext>
            </a:extLst>
          </a:blip>
          <a:srcRect b="21406"/>
          <a:stretch/>
        </p:blipFill>
        <p:spPr>
          <a:xfrm>
            <a:off x="4114800" y="2953658"/>
            <a:ext cx="1295400" cy="1357472"/>
          </a:xfrm>
          <a:prstGeom prst="ellipse">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309" t="9928" r="29174" b="2207"/>
          <a:stretch/>
        </p:blipFill>
        <p:spPr>
          <a:xfrm>
            <a:off x="6649356" y="1355465"/>
            <a:ext cx="1295400" cy="1264364"/>
          </a:xfrm>
          <a:prstGeom prst="ellipse">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5766" t="-1078" r="19905" b="7136"/>
          <a:stretch/>
        </p:blipFill>
        <p:spPr>
          <a:xfrm>
            <a:off x="999642" y="1354331"/>
            <a:ext cx="1295400" cy="1254125"/>
          </a:xfrm>
          <a:prstGeom prst="ellipse">
            <a:avLst/>
          </a:prstGeom>
        </p:spPr>
      </p:pic>
      <p:sp>
        <p:nvSpPr>
          <p:cNvPr id="20" name="Oval 19"/>
          <p:cNvSpPr/>
          <p:nvPr/>
        </p:nvSpPr>
        <p:spPr bwMode="auto">
          <a:xfrm>
            <a:off x="3989613" y="2877458"/>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p:nvSpPr>
        <p:spPr bwMode="auto">
          <a:xfrm>
            <a:off x="873442" y="1225647"/>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p:nvSpPr>
        <p:spPr bwMode="auto">
          <a:xfrm>
            <a:off x="6535056" y="1225647"/>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TextBox 69"/>
          <p:cNvSpPr txBox="1"/>
          <p:nvPr/>
        </p:nvSpPr>
        <p:spPr>
          <a:xfrm>
            <a:off x="851864" y="2877458"/>
            <a:ext cx="1507144" cy="400110"/>
          </a:xfrm>
          <a:prstGeom prst="rect">
            <a:avLst/>
          </a:prstGeom>
          <a:noFill/>
        </p:spPr>
        <p:txBody>
          <a:bodyPr wrap="none" rtlCol="0">
            <a:spAutoFit/>
          </a:bodyPr>
          <a:lstStyle/>
          <a:p>
            <a:r>
              <a:rPr lang="en-US" sz="2000" b="1" dirty="0">
                <a:solidFill>
                  <a:schemeClr val="bg1"/>
                </a:solidFill>
                <a:latin typeface="Arial"/>
                <a:cs typeface="Arial"/>
              </a:rPr>
              <a:t>Marisol, 21</a:t>
            </a:r>
          </a:p>
        </p:txBody>
      </p:sp>
      <p:sp>
        <p:nvSpPr>
          <p:cNvPr id="71" name="TextBox 70"/>
          <p:cNvSpPr txBox="1"/>
          <p:nvPr/>
        </p:nvSpPr>
        <p:spPr>
          <a:xfrm>
            <a:off x="3400598" y="4398210"/>
            <a:ext cx="2691764" cy="400110"/>
          </a:xfrm>
          <a:prstGeom prst="rect">
            <a:avLst/>
          </a:prstGeom>
          <a:noFill/>
        </p:spPr>
        <p:txBody>
          <a:bodyPr wrap="none" rtlCol="0">
            <a:spAutoFit/>
          </a:bodyPr>
          <a:lstStyle/>
          <a:p>
            <a:r>
              <a:rPr lang="en-US" sz="2000" b="1" dirty="0">
                <a:solidFill>
                  <a:schemeClr val="bg1"/>
                </a:solidFill>
                <a:latin typeface="Arial"/>
                <a:cs typeface="Arial"/>
              </a:rPr>
              <a:t>Angelina, 16 months</a:t>
            </a:r>
          </a:p>
        </p:txBody>
      </p:sp>
      <p:sp>
        <p:nvSpPr>
          <p:cNvPr id="72" name="TextBox 71"/>
          <p:cNvSpPr txBox="1"/>
          <p:nvPr/>
        </p:nvSpPr>
        <p:spPr>
          <a:xfrm>
            <a:off x="6414832" y="2859316"/>
            <a:ext cx="2004075" cy="400110"/>
          </a:xfrm>
          <a:prstGeom prst="rect">
            <a:avLst/>
          </a:prstGeom>
          <a:noFill/>
        </p:spPr>
        <p:txBody>
          <a:bodyPr wrap="none" rtlCol="0">
            <a:spAutoFit/>
          </a:bodyPr>
          <a:lstStyle/>
          <a:p>
            <a:r>
              <a:rPr lang="en-US" sz="2000" b="1" dirty="0">
                <a:solidFill>
                  <a:schemeClr val="bg1"/>
                </a:solidFill>
                <a:latin typeface="Arial"/>
                <a:cs typeface="Arial"/>
              </a:rPr>
              <a:t>Mrs. Garcia, 52</a:t>
            </a:r>
          </a:p>
        </p:txBody>
      </p:sp>
      <p:sp>
        <p:nvSpPr>
          <p:cNvPr id="50" name="Slide Number Placeholder 9"/>
          <p:cNvSpPr>
            <a:spLocks noGrp="1"/>
          </p:cNvSpPr>
          <p:nvPr>
            <p:ph type="sldNum" sz="quarter" idx="4294967295"/>
          </p:nvPr>
        </p:nvSpPr>
        <p:spPr>
          <a:xfrm>
            <a:off x="8534460" y="6482191"/>
            <a:ext cx="609539" cy="365125"/>
          </a:xfrm>
          <a:prstGeom prst="rect">
            <a:avLst/>
          </a:prstGeom>
        </p:spPr>
        <p:txBody>
          <a:bodyPr/>
          <a:lstStyle/>
          <a:p>
            <a:endParaRPr lang="en-US" sz="1200" dirty="0">
              <a:solidFill>
                <a:schemeClr val="bg1"/>
              </a:solidFill>
            </a:endParaRPr>
          </a:p>
        </p:txBody>
      </p:sp>
      <p:sp>
        <p:nvSpPr>
          <p:cNvPr id="3" name="TextBox 2"/>
          <p:cNvSpPr txBox="1"/>
          <p:nvPr/>
        </p:nvSpPr>
        <p:spPr>
          <a:xfrm>
            <a:off x="3498761" y="4826000"/>
            <a:ext cx="2527477" cy="1323439"/>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Needs medical home</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Behind on imms.</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Behind on well visits</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Developmental concerns </a:t>
            </a:r>
            <a:r>
              <a:rPr lang="en-US" sz="1600" dirty="0">
                <a:solidFill>
                  <a:srgbClr val="FFFF00"/>
                </a:solidFill>
              </a:rPr>
              <a:t>?</a:t>
            </a:r>
          </a:p>
        </p:txBody>
      </p:sp>
      <p:sp>
        <p:nvSpPr>
          <p:cNvPr id="51" name="TextBox 50"/>
          <p:cNvSpPr txBox="1"/>
          <p:nvPr/>
        </p:nvSpPr>
        <p:spPr>
          <a:xfrm>
            <a:off x="594042" y="3474881"/>
            <a:ext cx="2276158" cy="1323439"/>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Pregnant</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Lost job</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No housing</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No transportation</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Depressed ?</a:t>
            </a:r>
          </a:p>
        </p:txBody>
      </p:sp>
      <p:sp>
        <p:nvSpPr>
          <p:cNvPr id="52" name="TextBox 51"/>
          <p:cNvSpPr txBox="1"/>
          <p:nvPr/>
        </p:nvSpPr>
        <p:spPr>
          <a:xfrm>
            <a:off x="6287406" y="3290214"/>
            <a:ext cx="2019300" cy="2062103"/>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Diabetic</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Lives in 1 bedroom apt.</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Limited income, works 32 hours</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Financial stressors ?</a:t>
            </a:r>
          </a:p>
          <a:p>
            <a:pPr marL="285750" indent="-285750" algn="l">
              <a:buFont typeface="Arial" panose="020B0604020202020204" pitchFamily="34" charset="0"/>
              <a:buChar char="•"/>
            </a:pPr>
            <a:endParaRPr lang="en-US" sz="1600" dirty="0">
              <a:solidFill>
                <a:srgbClr val="FFFF00"/>
              </a:solidFill>
            </a:endParaRPr>
          </a:p>
        </p:txBody>
      </p:sp>
    </p:spTree>
    <p:extLst>
      <p:ext uri="{BB962C8B-B14F-4D97-AF65-F5344CB8AC3E}">
        <p14:creationId xmlns:p14="http://schemas.microsoft.com/office/powerpoint/2010/main" val="1694821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70" grpId="0"/>
      <p:bldP spid="71" grpId="0"/>
      <p:bldP spid="72" grpId="0"/>
      <p:bldP spid="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13"/>
          <p:cNvSpPr>
            <a:spLocks/>
          </p:cNvSpPr>
          <p:nvPr/>
        </p:nvSpPr>
        <p:spPr bwMode="auto">
          <a:xfrm>
            <a:off x="-223838" y="304800"/>
            <a:ext cx="9155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419100" algn="ctr">
              <a:lnSpc>
                <a:spcPct val="60000"/>
              </a:lnSpc>
              <a:spcBef>
                <a:spcPts val="1200"/>
              </a:spcBef>
            </a:pPr>
            <a:r>
              <a:rPr lang="en-US" sz="3000" b="1" i="1" u="sng" dirty="0">
                <a:solidFill>
                  <a:srgbClr val="FFFFFF"/>
                </a:solidFill>
                <a:latin typeface="Arial" charset="0"/>
                <a:ea typeface="ＭＳ Ｐゴシック" charset="0"/>
                <a:cs typeface="Arial" charset="0"/>
                <a:sym typeface="Arial" charset="0"/>
              </a:rPr>
              <a:t>Care Coordination and Service Approach</a:t>
            </a:r>
            <a:endParaRPr lang="en-US" sz="3000" b="1" dirty="0">
              <a:solidFill>
                <a:srgbClr val="FFFFFF"/>
              </a:solidFill>
              <a:latin typeface="Arial" charset="0"/>
              <a:ea typeface="ＭＳ Ｐゴシック" charset="0"/>
              <a:cs typeface="Arial" charset="0"/>
              <a:sym typeface="Arial" charset="0"/>
            </a:endParaRPr>
          </a:p>
        </p:txBody>
      </p:sp>
      <p:pic>
        <p:nvPicPr>
          <p:cNvPr id="4" name="Picture 3" descr="baby1.jpg"/>
          <p:cNvPicPr>
            <a:picLocks noChangeAspect="1"/>
          </p:cNvPicPr>
          <p:nvPr/>
        </p:nvPicPr>
        <p:blipFill rotWithShape="1">
          <a:blip r:embed="rId3" cstate="print">
            <a:extLst>
              <a:ext uri="{28A0092B-C50C-407E-A947-70E740481C1C}">
                <a14:useLocalDpi xmlns:a14="http://schemas.microsoft.com/office/drawing/2010/main" val="0"/>
              </a:ext>
            </a:extLst>
          </a:blip>
          <a:srcRect b="21406"/>
          <a:stretch/>
        </p:blipFill>
        <p:spPr>
          <a:xfrm>
            <a:off x="4114800" y="2953658"/>
            <a:ext cx="1295400" cy="1357472"/>
          </a:xfrm>
          <a:prstGeom prst="ellipse">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309" t="9928" r="29174" b="2207"/>
          <a:stretch/>
        </p:blipFill>
        <p:spPr>
          <a:xfrm>
            <a:off x="6544129" y="2993765"/>
            <a:ext cx="1295400" cy="1264364"/>
          </a:xfrm>
          <a:prstGeom prst="ellipse">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5766" t="-1078" r="19905" b="7136"/>
          <a:stretch/>
        </p:blipFill>
        <p:spPr>
          <a:xfrm>
            <a:off x="1676400" y="3000375"/>
            <a:ext cx="1295400" cy="1254125"/>
          </a:xfrm>
          <a:prstGeom prst="ellipse">
            <a:avLst/>
          </a:prstGeom>
        </p:spPr>
      </p:pic>
      <p:sp>
        <p:nvSpPr>
          <p:cNvPr id="20" name="Oval 19"/>
          <p:cNvSpPr/>
          <p:nvPr/>
        </p:nvSpPr>
        <p:spPr bwMode="auto">
          <a:xfrm>
            <a:off x="3989613" y="2877458"/>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p:nvSpPr>
        <p:spPr bwMode="auto">
          <a:xfrm>
            <a:off x="1558472" y="2877458"/>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p:nvSpPr>
        <p:spPr bwMode="auto">
          <a:xfrm>
            <a:off x="6420756" y="2877458"/>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p:nvSpPr>
        <p:spPr bwMode="auto">
          <a:xfrm>
            <a:off x="873036" y="1001486"/>
            <a:ext cx="703943" cy="703943"/>
          </a:xfrm>
          <a:prstGeom prst="ellipse">
            <a:avLst/>
          </a:prstGeom>
          <a:solidFill>
            <a:srgbClr val="674A91"/>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Oval 25"/>
          <p:cNvSpPr/>
          <p:nvPr/>
        </p:nvSpPr>
        <p:spPr bwMode="auto">
          <a:xfrm>
            <a:off x="2451461" y="892629"/>
            <a:ext cx="943430" cy="943430"/>
          </a:xfrm>
          <a:prstGeom prst="ellipse">
            <a:avLst/>
          </a:prstGeom>
          <a:noFill/>
          <a:ln w="57150" cap="flat" cmpd="sng" algn="ctr">
            <a:solidFill>
              <a:srgbClr val="6AAE4E">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Oval 26"/>
          <p:cNvSpPr/>
          <p:nvPr/>
        </p:nvSpPr>
        <p:spPr bwMode="auto">
          <a:xfrm>
            <a:off x="2587534" y="1001486"/>
            <a:ext cx="703943" cy="703943"/>
          </a:xfrm>
          <a:prstGeom prst="ellipse">
            <a:avLst/>
          </a:prstGeom>
          <a:solidFill>
            <a:srgbClr val="6AAE4E"/>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p:nvSpPr>
        <p:spPr bwMode="auto">
          <a:xfrm>
            <a:off x="4238829" y="892629"/>
            <a:ext cx="943430" cy="943430"/>
          </a:xfrm>
          <a:prstGeom prst="ellipse">
            <a:avLst/>
          </a:prstGeom>
          <a:noFill/>
          <a:ln w="57150" cap="flat" cmpd="sng" algn="ctr">
            <a:solidFill>
              <a:srgbClr val="FAB23B">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Oval 28"/>
          <p:cNvSpPr/>
          <p:nvPr/>
        </p:nvSpPr>
        <p:spPr bwMode="auto">
          <a:xfrm>
            <a:off x="4365831" y="1001486"/>
            <a:ext cx="703943" cy="703943"/>
          </a:xfrm>
          <a:prstGeom prst="ellipse">
            <a:avLst/>
          </a:prstGeom>
          <a:solidFill>
            <a:srgbClr val="FAB23B"/>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Oval 29"/>
          <p:cNvSpPr/>
          <p:nvPr/>
        </p:nvSpPr>
        <p:spPr bwMode="auto">
          <a:xfrm>
            <a:off x="5880460" y="892629"/>
            <a:ext cx="943430" cy="943430"/>
          </a:xfrm>
          <a:prstGeom prst="ellipse">
            <a:avLst/>
          </a:prstGeom>
          <a:noFill/>
          <a:ln w="57150" cap="flat" cmpd="sng" algn="ctr">
            <a:solidFill>
              <a:srgbClr val="47BBDF">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Oval 30"/>
          <p:cNvSpPr/>
          <p:nvPr/>
        </p:nvSpPr>
        <p:spPr bwMode="auto">
          <a:xfrm>
            <a:off x="6007462" y="1010557"/>
            <a:ext cx="703943" cy="703943"/>
          </a:xfrm>
          <a:prstGeom prst="ellipse">
            <a:avLst/>
          </a:prstGeom>
          <a:solidFill>
            <a:srgbClr val="47BBDF"/>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Oval 31"/>
          <p:cNvSpPr/>
          <p:nvPr/>
        </p:nvSpPr>
        <p:spPr bwMode="auto">
          <a:xfrm>
            <a:off x="7567746" y="892629"/>
            <a:ext cx="943430" cy="943430"/>
          </a:xfrm>
          <a:prstGeom prst="ellipse">
            <a:avLst/>
          </a:prstGeom>
          <a:noFill/>
          <a:ln w="57150" cap="flat" cmpd="sng" algn="ctr">
            <a:solidFill>
              <a:srgbClr val="E82C3E">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p:nvSpPr>
        <p:spPr bwMode="auto">
          <a:xfrm>
            <a:off x="7703819" y="1001486"/>
            <a:ext cx="703943" cy="703943"/>
          </a:xfrm>
          <a:prstGeom prst="ellipse">
            <a:avLst/>
          </a:prstGeom>
          <a:solidFill>
            <a:srgbClr val="E82C3E"/>
          </a:solidFill>
          <a:ln w="38100" cap="flat" cmpd="sng" algn="ctr">
            <a:solidFill>
              <a:srgbClr val="674A91">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2" name="Straight Arrow Connector 11"/>
          <p:cNvCxnSpPr>
            <a:stCxn id="24" idx="4"/>
          </p:cNvCxnSpPr>
          <p:nvPr/>
        </p:nvCxnSpPr>
        <p:spPr bwMode="auto">
          <a:xfrm>
            <a:off x="1208678" y="1836059"/>
            <a:ext cx="680359" cy="1112155"/>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a:stCxn id="26" idx="4"/>
          </p:cNvCxnSpPr>
          <p:nvPr/>
        </p:nvCxnSpPr>
        <p:spPr bwMode="auto">
          <a:xfrm flipH="1">
            <a:off x="2482117" y="1836059"/>
            <a:ext cx="441059" cy="1041399"/>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a:endCxn id="20" idx="1"/>
          </p:cNvCxnSpPr>
          <p:nvPr/>
        </p:nvCxnSpPr>
        <p:spPr bwMode="auto">
          <a:xfrm>
            <a:off x="2923176" y="1836059"/>
            <a:ext cx="1289622" cy="1264584"/>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a:off x="4710544" y="1836059"/>
            <a:ext cx="9076" cy="1012370"/>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p:cNvCxnSpPr>
            <a:stCxn id="87" idx="2"/>
            <a:endCxn id="20" idx="7"/>
          </p:cNvCxnSpPr>
          <p:nvPr/>
        </p:nvCxnSpPr>
        <p:spPr bwMode="auto">
          <a:xfrm flipH="1">
            <a:off x="5290428" y="1917290"/>
            <a:ext cx="1049153" cy="1183353"/>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a:stCxn id="88" idx="2"/>
          </p:cNvCxnSpPr>
          <p:nvPr/>
        </p:nvCxnSpPr>
        <p:spPr bwMode="auto">
          <a:xfrm flipH="1">
            <a:off x="7217401" y="1917290"/>
            <a:ext cx="777276" cy="960168"/>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p:cNvSpPr txBox="1"/>
          <p:nvPr/>
        </p:nvSpPr>
        <p:spPr>
          <a:xfrm>
            <a:off x="673377" y="1907389"/>
            <a:ext cx="590802" cy="323165"/>
          </a:xfrm>
          <a:prstGeom prst="rect">
            <a:avLst/>
          </a:prstGeom>
          <a:noFill/>
        </p:spPr>
        <p:txBody>
          <a:bodyPr wrap="none" rtlCol="0">
            <a:spAutoFit/>
          </a:bodyPr>
          <a:lstStyle/>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HHS</a:t>
            </a:r>
          </a:p>
        </p:txBody>
      </p:sp>
      <p:sp>
        <p:nvSpPr>
          <p:cNvPr id="45" name="TextBox 44"/>
          <p:cNvSpPr txBox="1"/>
          <p:nvPr/>
        </p:nvSpPr>
        <p:spPr>
          <a:xfrm>
            <a:off x="1750243" y="1819053"/>
            <a:ext cx="1178496" cy="784830"/>
          </a:xfrm>
          <a:prstGeom prst="rect">
            <a:avLst/>
          </a:prstGeom>
          <a:noFill/>
        </p:spPr>
        <p:txBody>
          <a:bodyPr wrap="none" rtlCol="0">
            <a:spAutoFit/>
          </a:bodyPr>
          <a:lstStyle/>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MEDICAID </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MANAGED</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CARE</a:t>
            </a:r>
          </a:p>
        </p:txBody>
      </p:sp>
      <p:sp>
        <p:nvSpPr>
          <p:cNvPr id="46" name="TextBox 45"/>
          <p:cNvSpPr txBox="1"/>
          <p:nvPr/>
        </p:nvSpPr>
        <p:spPr>
          <a:xfrm>
            <a:off x="3795275" y="1853309"/>
            <a:ext cx="1338922" cy="553998"/>
          </a:xfrm>
          <a:prstGeom prst="rect">
            <a:avLst/>
          </a:prstGeom>
          <a:noFill/>
        </p:spPr>
        <p:txBody>
          <a:bodyPr wrap="none" rtlCol="0">
            <a:spAutoFit/>
          </a:bodyPr>
          <a:lstStyle/>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EARLY </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CHILDHOOD</a:t>
            </a:r>
          </a:p>
        </p:txBody>
      </p:sp>
      <p:sp>
        <p:nvSpPr>
          <p:cNvPr id="47" name="TextBox 46"/>
          <p:cNvSpPr txBox="1"/>
          <p:nvPr/>
        </p:nvSpPr>
        <p:spPr>
          <a:xfrm>
            <a:off x="6201980" y="1820729"/>
            <a:ext cx="1465466" cy="784830"/>
          </a:xfrm>
          <a:prstGeom prst="rect">
            <a:avLst/>
          </a:prstGeom>
          <a:noFill/>
        </p:spPr>
        <p:txBody>
          <a:bodyPr wrap="none" rtlCol="0">
            <a:spAutoFit/>
          </a:bodyPr>
          <a:lstStyle/>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CHILD </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PROTECTIVE </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SERVICES</a:t>
            </a:r>
          </a:p>
        </p:txBody>
      </p:sp>
      <p:sp>
        <p:nvSpPr>
          <p:cNvPr id="48" name="TextBox 47"/>
          <p:cNvSpPr txBox="1"/>
          <p:nvPr/>
        </p:nvSpPr>
        <p:spPr>
          <a:xfrm>
            <a:off x="7756914" y="1988308"/>
            <a:ext cx="950444" cy="553998"/>
          </a:xfrm>
          <a:prstGeom prst="rect">
            <a:avLst/>
          </a:prstGeom>
          <a:noFill/>
        </p:spPr>
        <p:txBody>
          <a:bodyPr wrap="none" rtlCol="0">
            <a:spAutoFit/>
          </a:bodyPr>
          <a:lstStyle/>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HEALTH </a:t>
            </a:r>
          </a:p>
          <a:p>
            <a:r>
              <a:rPr lang="en-US" sz="1500" b="1" dirty="0">
                <a:solidFill>
                  <a:schemeClr val="bg1"/>
                </a:solidFill>
                <a:effectLst>
                  <a:outerShdw blurRad="25400" dist="25400" dir="2700000" algn="tl" rotWithShape="0">
                    <a:schemeClr val="accent6">
                      <a:lumMod val="75000"/>
                      <a:alpha val="52000"/>
                    </a:schemeClr>
                  </a:outerShdw>
                </a:effectLst>
                <a:latin typeface="Arial"/>
                <a:cs typeface="Arial"/>
              </a:rPr>
              <a:t>PLAN</a:t>
            </a:r>
          </a:p>
        </p:txBody>
      </p:sp>
      <p:pic>
        <p:nvPicPr>
          <p:cNvPr id="54" name="Picture 53"/>
          <p:cNvPicPr>
            <a:picLocks noChangeAspect="1"/>
          </p:cNvPicPr>
          <p:nvPr/>
        </p:nvPicPr>
        <p:blipFill>
          <a:blip r:embed="rId6"/>
          <a:stretch>
            <a:fillRect/>
          </a:stretch>
        </p:blipFill>
        <p:spPr>
          <a:xfrm>
            <a:off x="4376432" y="969876"/>
            <a:ext cx="666417" cy="666417"/>
          </a:xfrm>
          <a:prstGeom prst="rect">
            <a:avLst/>
          </a:prstGeom>
        </p:spPr>
      </p:pic>
      <p:pic>
        <p:nvPicPr>
          <p:cNvPr id="55" name="Picture 54"/>
          <p:cNvPicPr>
            <a:picLocks noChangeAspect="1"/>
          </p:cNvPicPr>
          <p:nvPr/>
        </p:nvPicPr>
        <p:blipFill>
          <a:blip r:embed="rId7"/>
          <a:stretch>
            <a:fillRect/>
          </a:stretch>
        </p:blipFill>
        <p:spPr>
          <a:xfrm>
            <a:off x="2698303" y="1063458"/>
            <a:ext cx="564816" cy="564816"/>
          </a:xfrm>
          <a:prstGeom prst="rect">
            <a:avLst/>
          </a:prstGeom>
        </p:spPr>
      </p:pic>
      <p:pic>
        <p:nvPicPr>
          <p:cNvPr id="56" name="Picture 55"/>
          <p:cNvPicPr>
            <a:picLocks noChangeAspect="1"/>
          </p:cNvPicPr>
          <p:nvPr/>
        </p:nvPicPr>
        <p:blipFill>
          <a:blip r:embed="rId8"/>
          <a:stretch>
            <a:fillRect/>
          </a:stretch>
        </p:blipFill>
        <p:spPr>
          <a:xfrm>
            <a:off x="6056451" y="1049421"/>
            <a:ext cx="602247" cy="602247"/>
          </a:xfrm>
          <a:prstGeom prst="rect">
            <a:avLst/>
          </a:prstGeom>
        </p:spPr>
      </p:pic>
      <p:pic>
        <p:nvPicPr>
          <p:cNvPr id="57" name="Picture 56"/>
          <p:cNvPicPr>
            <a:picLocks noChangeAspect="1"/>
          </p:cNvPicPr>
          <p:nvPr/>
        </p:nvPicPr>
        <p:blipFill>
          <a:blip r:embed="rId9"/>
          <a:stretch>
            <a:fillRect/>
          </a:stretch>
        </p:blipFill>
        <p:spPr>
          <a:xfrm>
            <a:off x="859478" y="956509"/>
            <a:ext cx="719221" cy="719221"/>
          </a:xfrm>
          <a:prstGeom prst="rect">
            <a:avLst/>
          </a:prstGeom>
        </p:spPr>
      </p:pic>
      <p:pic>
        <p:nvPicPr>
          <p:cNvPr id="58" name="Picture 57"/>
          <p:cNvPicPr>
            <a:picLocks noChangeAspect="1"/>
          </p:cNvPicPr>
          <p:nvPr/>
        </p:nvPicPr>
        <p:blipFill>
          <a:blip r:embed="rId10"/>
          <a:stretch>
            <a:fillRect/>
          </a:stretch>
        </p:blipFill>
        <p:spPr>
          <a:xfrm>
            <a:off x="7756914" y="996616"/>
            <a:ext cx="612942" cy="612942"/>
          </a:xfrm>
          <a:prstGeom prst="rect">
            <a:avLst/>
          </a:prstGeom>
        </p:spPr>
      </p:pic>
      <p:sp>
        <p:nvSpPr>
          <p:cNvPr id="70" name="TextBox 69"/>
          <p:cNvSpPr txBox="1"/>
          <p:nvPr/>
        </p:nvSpPr>
        <p:spPr>
          <a:xfrm>
            <a:off x="1761729" y="4398211"/>
            <a:ext cx="992580" cy="369332"/>
          </a:xfrm>
          <a:prstGeom prst="rect">
            <a:avLst/>
          </a:prstGeom>
          <a:noFill/>
        </p:spPr>
        <p:txBody>
          <a:bodyPr wrap="none" rtlCol="0">
            <a:spAutoFit/>
          </a:bodyPr>
          <a:lstStyle/>
          <a:p>
            <a:r>
              <a:rPr lang="en-US" sz="1800" b="1" dirty="0">
                <a:solidFill>
                  <a:schemeClr val="bg1"/>
                </a:solidFill>
                <a:latin typeface="Arial"/>
                <a:cs typeface="Arial"/>
              </a:rPr>
              <a:t>Marisol</a:t>
            </a:r>
          </a:p>
        </p:txBody>
      </p:sp>
      <p:sp>
        <p:nvSpPr>
          <p:cNvPr id="71" name="TextBox 70"/>
          <p:cNvSpPr txBox="1"/>
          <p:nvPr/>
        </p:nvSpPr>
        <p:spPr>
          <a:xfrm>
            <a:off x="4084689" y="4398210"/>
            <a:ext cx="1159293" cy="369332"/>
          </a:xfrm>
          <a:prstGeom prst="rect">
            <a:avLst/>
          </a:prstGeom>
          <a:noFill/>
        </p:spPr>
        <p:txBody>
          <a:bodyPr wrap="none" rtlCol="0">
            <a:spAutoFit/>
          </a:bodyPr>
          <a:lstStyle/>
          <a:p>
            <a:r>
              <a:rPr lang="en-US" sz="1800" b="1" dirty="0">
                <a:solidFill>
                  <a:schemeClr val="bg1"/>
                </a:solidFill>
                <a:latin typeface="Arial"/>
                <a:cs typeface="Arial"/>
              </a:rPr>
              <a:t>Angelina</a:t>
            </a:r>
          </a:p>
        </p:txBody>
      </p:sp>
      <p:sp>
        <p:nvSpPr>
          <p:cNvPr id="72" name="TextBox 71"/>
          <p:cNvSpPr txBox="1"/>
          <p:nvPr/>
        </p:nvSpPr>
        <p:spPr>
          <a:xfrm>
            <a:off x="6416783" y="4398210"/>
            <a:ext cx="1441421" cy="369332"/>
          </a:xfrm>
          <a:prstGeom prst="rect">
            <a:avLst/>
          </a:prstGeom>
          <a:noFill/>
        </p:spPr>
        <p:txBody>
          <a:bodyPr wrap="none" rtlCol="0">
            <a:spAutoFit/>
          </a:bodyPr>
          <a:lstStyle/>
          <a:p>
            <a:r>
              <a:rPr lang="en-US" sz="1800" b="1" dirty="0">
                <a:solidFill>
                  <a:schemeClr val="bg1"/>
                </a:solidFill>
                <a:latin typeface="Arial"/>
                <a:cs typeface="Arial"/>
              </a:rPr>
              <a:t>Mrs. Garcia</a:t>
            </a:r>
          </a:p>
        </p:txBody>
      </p:sp>
      <p:sp>
        <p:nvSpPr>
          <p:cNvPr id="24" name="Oval 23"/>
          <p:cNvSpPr/>
          <p:nvPr/>
        </p:nvSpPr>
        <p:spPr bwMode="auto">
          <a:xfrm>
            <a:off x="736963" y="892629"/>
            <a:ext cx="943430" cy="943430"/>
          </a:xfrm>
          <a:prstGeom prst="ellipse">
            <a:avLst/>
          </a:prstGeom>
          <a:noFill/>
          <a:ln w="57150" cap="flat" cmpd="sng" algn="ctr">
            <a:solidFill>
              <a:srgbClr val="674A91">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419" name="Rounded Rectangle 17418"/>
          <p:cNvSpPr/>
          <p:nvPr/>
        </p:nvSpPr>
        <p:spPr bwMode="auto">
          <a:xfrm>
            <a:off x="1169451" y="1802580"/>
            <a:ext cx="98323" cy="114710"/>
          </a:xfrm>
          <a:prstGeom prst="roundRect">
            <a:avLst/>
          </a:prstGeom>
          <a:solidFill>
            <a:srgbClr val="674A9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Rounded Rectangle 84"/>
          <p:cNvSpPr/>
          <p:nvPr/>
        </p:nvSpPr>
        <p:spPr bwMode="auto">
          <a:xfrm>
            <a:off x="2881903" y="1802580"/>
            <a:ext cx="98323" cy="114710"/>
          </a:xfrm>
          <a:prstGeom prst="roundRect">
            <a:avLst/>
          </a:prstGeom>
          <a:solidFill>
            <a:srgbClr val="6AAE4E"/>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6" name="Rounded Rectangle 85"/>
          <p:cNvSpPr/>
          <p:nvPr/>
        </p:nvSpPr>
        <p:spPr bwMode="auto">
          <a:xfrm>
            <a:off x="4659908" y="1802580"/>
            <a:ext cx="98323" cy="114710"/>
          </a:xfrm>
          <a:prstGeom prst="roundRect">
            <a:avLst/>
          </a:prstGeom>
          <a:solidFill>
            <a:srgbClr val="FAB23B"/>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Rounded Rectangle 86"/>
          <p:cNvSpPr/>
          <p:nvPr/>
        </p:nvSpPr>
        <p:spPr bwMode="auto">
          <a:xfrm>
            <a:off x="6290419" y="1802580"/>
            <a:ext cx="98323" cy="114710"/>
          </a:xfrm>
          <a:prstGeom prst="roundRect">
            <a:avLst/>
          </a:prstGeom>
          <a:solidFill>
            <a:srgbClr val="47BBDF"/>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Rounded Rectangle 87"/>
          <p:cNvSpPr/>
          <p:nvPr/>
        </p:nvSpPr>
        <p:spPr bwMode="auto">
          <a:xfrm>
            <a:off x="7945515" y="1802580"/>
            <a:ext cx="98323" cy="114710"/>
          </a:xfrm>
          <a:prstGeom prst="roundRect">
            <a:avLst/>
          </a:prstGeom>
          <a:solidFill>
            <a:srgbClr val="E82C3E"/>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Slide Number Placeholder 9"/>
          <p:cNvSpPr>
            <a:spLocks noGrp="1"/>
          </p:cNvSpPr>
          <p:nvPr>
            <p:ph type="sldNum" sz="quarter" idx="4294967295"/>
          </p:nvPr>
        </p:nvSpPr>
        <p:spPr>
          <a:xfrm>
            <a:off x="8534460" y="6482191"/>
            <a:ext cx="609539" cy="365125"/>
          </a:xfrm>
          <a:prstGeom prst="rect">
            <a:avLst/>
          </a:prstGeom>
        </p:spPr>
        <p:txBody>
          <a:bodyPr/>
          <a:lstStyle/>
          <a:p>
            <a:endParaRPr lang="en-US" sz="1200" dirty="0">
              <a:solidFill>
                <a:schemeClr val="bg1"/>
              </a:solidFill>
            </a:endParaRPr>
          </a:p>
        </p:txBody>
      </p:sp>
      <p:sp>
        <p:nvSpPr>
          <p:cNvPr id="2" name="TextBox 1"/>
          <p:cNvSpPr txBox="1"/>
          <p:nvPr/>
        </p:nvSpPr>
        <p:spPr>
          <a:xfrm>
            <a:off x="1566442" y="4953000"/>
            <a:ext cx="6242076"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Multiple agencies involved – limited communication – No effective tracking of identified and addressed risk factors</a:t>
            </a:r>
          </a:p>
        </p:txBody>
      </p:sp>
    </p:spTree>
    <p:extLst>
      <p:ext uri="{BB962C8B-B14F-4D97-AF65-F5344CB8AC3E}">
        <p14:creationId xmlns:p14="http://schemas.microsoft.com/office/powerpoint/2010/main" val="1161076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fill="hold"/>
                                        <p:tgtEl>
                                          <p:spTgt spid="87"/>
                                        </p:tgtEl>
                                        <p:attrNameLst>
                                          <p:attrName>ppt_w</p:attrName>
                                        </p:attrNameLst>
                                      </p:cBhvr>
                                      <p:tavLst>
                                        <p:tav tm="0">
                                          <p:val>
                                            <p:fltVal val="0"/>
                                          </p:val>
                                        </p:tav>
                                        <p:tav tm="100000">
                                          <p:val>
                                            <p:strVal val="#ppt_w"/>
                                          </p:val>
                                        </p:tav>
                                      </p:tavLst>
                                    </p:anim>
                                    <p:anim calcmode="lin" valueType="num">
                                      <p:cBhvr>
                                        <p:cTn id="12" dur="500" fill="hold"/>
                                        <p:tgtEl>
                                          <p:spTgt spid="8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419"/>
                                        </p:tgtEl>
                                        <p:attrNameLst>
                                          <p:attrName>style.visibility</p:attrName>
                                        </p:attrNameLst>
                                      </p:cBhvr>
                                      <p:to>
                                        <p:strVal val="visible"/>
                                      </p:to>
                                    </p:set>
                                    <p:anim calcmode="lin" valueType="num">
                                      <p:cBhvr>
                                        <p:cTn id="19" dur="500" fill="hold"/>
                                        <p:tgtEl>
                                          <p:spTgt spid="17419"/>
                                        </p:tgtEl>
                                        <p:attrNameLst>
                                          <p:attrName>ppt_w</p:attrName>
                                        </p:attrNameLst>
                                      </p:cBhvr>
                                      <p:tavLst>
                                        <p:tav tm="0">
                                          <p:val>
                                            <p:fltVal val="0"/>
                                          </p:val>
                                        </p:tav>
                                        <p:tav tm="100000">
                                          <p:val>
                                            <p:strVal val="#ppt_w"/>
                                          </p:val>
                                        </p:tav>
                                      </p:tavLst>
                                    </p:anim>
                                    <p:anim calcmode="lin" valueType="num">
                                      <p:cBhvr>
                                        <p:cTn id="20" dur="500" fill="hold"/>
                                        <p:tgtEl>
                                          <p:spTgt spid="174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p:cTn id="23" dur="500" fill="hold"/>
                                        <p:tgtEl>
                                          <p:spTgt spid="85"/>
                                        </p:tgtEl>
                                        <p:attrNameLst>
                                          <p:attrName>ppt_w</p:attrName>
                                        </p:attrNameLst>
                                      </p:cBhvr>
                                      <p:tavLst>
                                        <p:tav tm="0">
                                          <p:val>
                                            <p:fltVal val="0"/>
                                          </p:val>
                                        </p:tav>
                                        <p:tav tm="100000">
                                          <p:val>
                                            <p:strVal val="#ppt_w"/>
                                          </p:val>
                                        </p:tav>
                                      </p:tavLst>
                                    </p:anim>
                                    <p:anim calcmode="lin" valueType="num">
                                      <p:cBhvr>
                                        <p:cTn id="24" dur="500" fill="hold"/>
                                        <p:tgtEl>
                                          <p:spTgt spid="8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p:cTn id="75" dur="500" fill="hold"/>
                                        <p:tgtEl>
                                          <p:spTgt spid="55"/>
                                        </p:tgtEl>
                                        <p:attrNameLst>
                                          <p:attrName>ppt_w</p:attrName>
                                        </p:attrNameLst>
                                      </p:cBhvr>
                                      <p:tavLst>
                                        <p:tav tm="0">
                                          <p:val>
                                            <p:fltVal val="0"/>
                                          </p:val>
                                        </p:tav>
                                        <p:tav tm="100000">
                                          <p:val>
                                            <p:strVal val="#ppt_w"/>
                                          </p:val>
                                        </p:tav>
                                      </p:tavLst>
                                    </p:anim>
                                    <p:anim calcmode="lin" valueType="num">
                                      <p:cBhvr>
                                        <p:cTn id="76" dur="500" fill="hold"/>
                                        <p:tgtEl>
                                          <p:spTgt spid="55"/>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childTnLst>
                                </p:cTn>
                              </p:par>
                              <p:par>
                                <p:cTn id="111" presetID="23" presetClass="entr" presetSubtype="16"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fill="hold"/>
                                        <p:tgtEl>
                                          <p:spTgt spid="16"/>
                                        </p:tgtEl>
                                        <p:attrNameLst>
                                          <p:attrName>ppt_w</p:attrName>
                                        </p:attrNameLst>
                                      </p:cBhvr>
                                      <p:tavLst>
                                        <p:tav tm="0">
                                          <p:val>
                                            <p:fltVal val="0"/>
                                          </p:val>
                                        </p:tav>
                                        <p:tav tm="100000">
                                          <p:val>
                                            <p:strVal val="#ppt_w"/>
                                          </p:val>
                                        </p:tav>
                                      </p:tavLst>
                                    </p:anim>
                                    <p:anim calcmode="lin" valueType="num">
                                      <p:cBhvr>
                                        <p:cTn id="114" dur="500" fill="hold"/>
                                        <p:tgtEl>
                                          <p:spTgt spid="16"/>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p:cTn id="121" dur="500" fill="hold"/>
                                        <p:tgtEl>
                                          <p:spTgt spid="4"/>
                                        </p:tgtEl>
                                        <p:attrNameLst>
                                          <p:attrName>ppt_w</p:attrName>
                                        </p:attrNameLst>
                                      </p:cBhvr>
                                      <p:tavLst>
                                        <p:tav tm="0">
                                          <p:val>
                                            <p:fltVal val="0"/>
                                          </p:val>
                                        </p:tav>
                                        <p:tav tm="100000">
                                          <p:val>
                                            <p:strVal val="#ppt_w"/>
                                          </p:val>
                                        </p:tav>
                                      </p:tavLst>
                                    </p:anim>
                                    <p:anim calcmode="lin" valueType="num">
                                      <p:cBhvr>
                                        <p:cTn id="122" dur="500" fill="hold"/>
                                        <p:tgtEl>
                                          <p:spTgt spid="4"/>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500" fill="hold"/>
                                        <p:tgtEl>
                                          <p:spTgt spid="20"/>
                                        </p:tgtEl>
                                        <p:attrNameLst>
                                          <p:attrName>ppt_w</p:attrName>
                                        </p:attrNameLst>
                                      </p:cBhvr>
                                      <p:tavLst>
                                        <p:tav tm="0">
                                          <p:val>
                                            <p:fltVal val="0"/>
                                          </p:val>
                                        </p:tav>
                                        <p:tav tm="100000">
                                          <p:val>
                                            <p:strVal val="#ppt_w"/>
                                          </p:val>
                                        </p:tav>
                                      </p:tavLst>
                                    </p:anim>
                                    <p:anim calcmode="lin" valueType="num">
                                      <p:cBhvr>
                                        <p:cTn id="126" dur="500" fill="hold"/>
                                        <p:tgtEl>
                                          <p:spTgt spid="20"/>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childTnLst>
                                </p:cTn>
                              </p:par>
                              <p:par>
                                <p:cTn id="131" presetID="23" presetClass="entr" presetSubtype="16" fill="hold" nodeType="with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500" fill="hold"/>
                                        <p:tgtEl>
                                          <p:spTgt spid="14"/>
                                        </p:tgtEl>
                                        <p:attrNameLst>
                                          <p:attrName>ppt_w</p:attrName>
                                        </p:attrNameLst>
                                      </p:cBhvr>
                                      <p:tavLst>
                                        <p:tav tm="0">
                                          <p:val>
                                            <p:fltVal val="0"/>
                                          </p:val>
                                        </p:tav>
                                        <p:tav tm="100000">
                                          <p:val>
                                            <p:strVal val="#ppt_w"/>
                                          </p:val>
                                        </p:tav>
                                      </p:tavLst>
                                    </p:anim>
                                    <p:anim calcmode="lin" valueType="num">
                                      <p:cBhvr>
                                        <p:cTn id="134" dur="500" fill="hold"/>
                                        <p:tgtEl>
                                          <p:spTgt spid="14"/>
                                        </p:tgtEl>
                                        <p:attrNameLst>
                                          <p:attrName>ppt_h</p:attrName>
                                        </p:attrNameLst>
                                      </p:cBhvr>
                                      <p:tavLst>
                                        <p:tav tm="0">
                                          <p:val>
                                            <p:flt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p:cTn id="137" dur="500" fill="hold"/>
                                        <p:tgtEl>
                                          <p:spTgt spid="15"/>
                                        </p:tgtEl>
                                        <p:attrNameLst>
                                          <p:attrName>ppt_w</p:attrName>
                                        </p:attrNameLst>
                                      </p:cBhvr>
                                      <p:tavLst>
                                        <p:tav tm="0">
                                          <p:val>
                                            <p:fltVal val="0"/>
                                          </p:val>
                                        </p:tav>
                                        <p:tav tm="100000">
                                          <p:val>
                                            <p:strVal val="#ppt_w"/>
                                          </p:val>
                                        </p:tav>
                                      </p:tavLst>
                                    </p:anim>
                                    <p:anim calcmode="lin" valueType="num">
                                      <p:cBhvr>
                                        <p:cTn id="138" dur="500" fill="hold"/>
                                        <p:tgtEl>
                                          <p:spTgt spid="15"/>
                                        </p:tgtEl>
                                        <p:attrNameLst>
                                          <p:attrName>ppt_h</p:attrName>
                                        </p:attrNameLst>
                                      </p:cBhvr>
                                      <p:tavLst>
                                        <p:tav tm="0">
                                          <p:val>
                                            <p:fltVal val="0"/>
                                          </p:val>
                                        </p:tav>
                                        <p:tav tm="100000">
                                          <p:val>
                                            <p:strVal val="#ppt_h"/>
                                          </p:val>
                                        </p:tav>
                                      </p:tavLst>
                                    </p:anim>
                                  </p:childTnLst>
                                </p:cTn>
                              </p:par>
                              <p:par>
                                <p:cTn id="139" presetID="23" presetClass="entr" presetSubtype="16"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p:cTn id="141" dur="500" fill="hold"/>
                                        <p:tgtEl>
                                          <p:spTgt spid="23"/>
                                        </p:tgtEl>
                                        <p:attrNameLst>
                                          <p:attrName>ppt_w</p:attrName>
                                        </p:attrNameLst>
                                      </p:cBhvr>
                                      <p:tavLst>
                                        <p:tav tm="0">
                                          <p:val>
                                            <p:fltVal val="0"/>
                                          </p:val>
                                        </p:tav>
                                        <p:tav tm="100000">
                                          <p:val>
                                            <p:strVal val="#ppt_w"/>
                                          </p:val>
                                        </p:tav>
                                      </p:tavLst>
                                    </p:anim>
                                    <p:anim calcmode="lin" valueType="num">
                                      <p:cBhvr>
                                        <p:cTn id="142" dur="500" fill="hold"/>
                                        <p:tgtEl>
                                          <p:spTgt spid="23"/>
                                        </p:tgtEl>
                                        <p:attrNameLst>
                                          <p:attrName>ppt_h</p:attrName>
                                        </p:attrNameLst>
                                      </p:cBhvr>
                                      <p:tavLst>
                                        <p:tav tm="0">
                                          <p:val>
                                            <p:fltVal val="0"/>
                                          </p:val>
                                        </p:tav>
                                        <p:tav tm="100000">
                                          <p:val>
                                            <p:strVal val="#ppt_h"/>
                                          </p:val>
                                        </p:tav>
                                      </p:tavLst>
                                    </p:anim>
                                  </p:childTnLst>
                                </p:cTn>
                              </p:par>
                              <p:par>
                                <p:cTn id="143" presetID="23" presetClass="entr" presetSubtype="16"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anim calcmode="lin" valueType="num">
                                      <p:cBhvr>
                                        <p:cTn id="145" dur="500" fill="hold"/>
                                        <p:tgtEl>
                                          <p:spTgt spid="72"/>
                                        </p:tgtEl>
                                        <p:attrNameLst>
                                          <p:attrName>ppt_w</p:attrName>
                                        </p:attrNameLst>
                                      </p:cBhvr>
                                      <p:tavLst>
                                        <p:tav tm="0">
                                          <p:val>
                                            <p:fltVal val="0"/>
                                          </p:val>
                                        </p:tav>
                                        <p:tav tm="100000">
                                          <p:val>
                                            <p:strVal val="#ppt_w"/>
                                          </p:val>
                                        </p:tav>
                                      </p:tavLst>
                                    </p:anim>
                                    <p:anim calcmode="lin" valueType="num">
                                      <p:cBhvr>
                                        <p:cTn id="146" dur="500" fill="hold"/>
                                        <p:tgtEl>
                                          <p:spTgt spid="72"/>
                                        </p:tgtEl>
                                        <p:attrNameLst>
                                          <p:attrName>ppt_h</p:attrName>
                                        </p:attrNameLst>
                                      </p:cBhvr>
                                      <p:tavLst>
                                        <p:tav tm="0">
                                          <p:val>
                                            <p:flt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37"/>
                                        </p:tgtEl>
                                        <p:attrNameLst>
                                          <p:attrName>style.visibility</p:attrName>
                                        </p:attrNameLst>
                                      </p:cBhvr>
                                      <p:to>
                                        <p:strVal val="visible"/>
                                      </p:to>
                                    </p:set>
                                    <p:anim calcmode="lin" valueType="num">
                                      <p:cBhvr>
                                        <p:cTn id="149" dur="500" fill="hold"/>
                                        <p:tgtEl>
                                          <p:spTgt spid="37"/>
                                        </p:tgtEl>
                                        <p:attrNameLst>
                                          <p:attrName>ppt_w</p:attrName>
                                        </p:attrNameLst>
                                      </p:cBhvr>
                                      <p:tavLst>
                                        <p:tav tm="0">
                                          <p:val>
                                            <p:fltVal val="0"/>
                                          </p:val>
                                        </p:tav>
                                        <p:tav tm="100000">
                                          <p:val>
                                            <p:strVal val="#ppt_w"/>
                                          </p:val>
                                        </p:tav>
                                      </p:tavLst>
                                    </p:anim>
                                    <p:anim calcmode="lin" valueType="num">
                                      <p:cBhvr>
                                        <p:cTn id="150" dur="500" fill="hold"/>
                                        <p:tgtEl>
                                          <p:spTgt spid="37"/>
                                        </p:tgtEl>
                                        <p:attrNameLst>
                                          <p:attrName>ppt_h</p:attrName>
                                        </p:attrNameLst>
                                      </p:cBhvr>
                                      <p:tavLst>
                                        <p:tav tm="0">
                                          <p:val>
                                            <p:flt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p:cTn id="157" dur="500" fill="hold"/>
                                        <p:tgtEl>
                                          <p:spTgt spid="35"/>
                                        </p:tgtEl>
                                        <p:attrNameLst>
                                          <p:attrName>ppt_w</p:attrName>
                                        </p:attrNameLst>
                                      </p:cBhvr>
                                      <p:tavLst>
                                        <p:tav tm="0">
                                          <p:val>
                                            <p:fltVal val="0"/>
                                          </p:val>
                                        </p:tav>
                                        <p:tav tm="100000">
                                          <p:val>
                                            <p:strVal val="#ppt_w"/>
                                          </p:val>
                                        </p:tav>
                                      </p:tavLst>
                                    </p:anim>
                                    <p:anim calcmode="lin" valueType="num">
                                      <p:cBhvr>
                                        <p:cTn id="158" dur="500" fill="hold"/>
                                        <p:tgtEl>
                                          <p:spTgt spid="35"/>
                                        </p:tgtEl>
                                        <p:attrNameLst>
                                          <p:attrName>ppt_h</p:attrName>
                                        </p:attrNameLst>
                                      </p:cBhvr>
                                      <p:tavLst>
                                        <p:tav tm="0">
                                          <p:val>
                                            <p:fltVal val="0"/>
                                          </p:val>
                                        </p:tav>
                                        <p:tav tm="100000">
                                          <p:val>
                                            <p:strVal val="#ppt_h"/>
                                          </p:val>
                                        </p:tav>
                                      </p:tavLst>
                                    </p:anim>
                                  </p:childTnLst>
                                </p:cTn>
                              </p:par>
                              <p:par>
                                <p:cTn id="159" presetID="23" presetClass="entr" presetSubtype="16" fill="hold" nodeType="withEffect">
                                  <p:stCondLst>
                                    <p:cond delay="0"/>
                                  </p:stCondLst>
                                  <p:childTnLst>
                                    <p:set>
                                      <p:cBhvr>
                                        <p:cTn id="160" dur="1" fill="hold">
                                          <p:stCondLst>
                                            <p:cond delay="0"/>
                                          </p:stCondLst>
                                        </p:cTn>
                                        <p:tgtEl>
                                          <p:spTgt spid="19"/>
                                        </p:tgtEl>
                                        <p:attrNameLst>
                                          <p:attrName>style.visibility</p:attrName>
                                        </p:attrNameLst>
                                      </p:cBhvr>
                                      <p:to>
                                        <p:strVal val="visible"/>
                                      </p:to>
                                    </p:set>
                                    <p:anim calcmode="lin" valueType="num">
                                      <p:cBhvr>
                                        <p:cTn id="161" dur="500" fill="hold"/>
                                        <p:tgtEl>
                                          <p:spTgt spid="19"/>
                                        </p:tgtEl>
                                        <p:attrNameLst>
                                          <p:attrName>ppt_w</p:attrName>
                                        </p:attrNameLst>
                                      </p:cBhvr>
                                      <p:tavLst>
                                        <p:tav tm="0">
                                          <p:val>
                                            <p:fltVal val="0"/>
                                          </p:val>
                                        </p:tav>
                                        <p:tav tm="100000">
                                          <p:val>
                                            <p:strVal val="#ppt_w"/>
                                          </p:val>
                                        </p:tav>
                                      </p:tavLst>
                                    </p:anim>
                                    <p:anim calcmode="lin" valueType="num">
                                      <p:cBhvr>
                                        <p:cTn id="162" dur="500" fill="hold"/>
                                        <p:tgtEl>
                                          <p:spTgt spid="19"/>
                                        </p:tgtEl>
                                        <p:attrNameLst>
                                          <p:attrName>ppt_h</p:attrName>
                                        </p:attrNameLst>
                                      </p:cBhvr>
                                      <p:tavLst>
                                        <p:tav tm="0">
                                          <p:val>
                                            <p:fltVal val="0"/>
                                          </p:val>
                                        </p:tav>
                                        <p:tav tm="100000">
                                          <p:val>
                                            <p:strVal val="#ppt_h"/>
                                          </p:val>
                                        </p:tav>
                                      </p:tavLst>
                                    </p:anim>
                                  </p:childTnLst>
                                </p:cTn>
                              </p:par>
                              <p:par>
                                <p:cTn id="163" presetID="23" presetClass="entr" presetSubtype="16" fill="hold" nodeType="withEffect">
                                  <p:stCondLst>
                                    <p:cond delay="0"/>
                                  </p:stCondLst>
                                  <p:childTnLst>
                                    <p:set>
                                      <p:cBhvr>
                                        <p:cTn id="164" dur="1" fill="hold">
                                          <p:stCondLst>
                                            <p:cond delay="0"/>
                                          </p:stCondLst>
                                        </p:cTn>
                                        <p:tgtEl>
                                          <p:spTgt spid="12"/>
                                        </p:tgtEl>
                                        <p:attrNameLst>
                                          <p:attrName>style.visibility</p:attrName>
                                        </p:attrNameLst>
                                      </p:cBhvr>
                                      <p:to>
                                        <p:strVal val="visible"/>
                                      </p:to>
                                    </p:set>
                                    <p:anim calcmode="lin" valueType="num">
                                      <p:cBhvr>
                                        <p:cTn id="165" dur="500" fill="hold"/>
                                        <p:tgtEl>
                                          <p:spTgt spid="12"/>
                                        </p:tgtEl>
                                        <p:attrNameLst>
                                          <p:attrName>ppt_w</p:attrName>
                                        </p:attrNameLst>
                                      </p:cBhvr>
                                      <p:tavLst>
                                        <p:tav tm="0">
                                          <p:val>
                                            <p:fltVal val="0"/>
                                          </p:val>
                                        </p:tav>
                                        <p:tav tm="100000">
                                          <p:val>
                                            <p:strVal val="#ppt_w"/>
                                          </p:val>
                                        </p:tav>
                                      </p:tavLst>
                                    </p:anim>
                                    <p:anim calcmode="lin" valueType="num">
                                      <p:cBhvr>
                                        <p:cTn id="16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p:bldP spid="45" grpId="0"/>
      <p:bldP spid="46" grpId="0"/>
      <p:bldP spid="47" grpId="0"/>
      <p:bldP spid="48" grpId="0"/>
      <p:bldP spid="70" grpId="0"/>
      <p:bldP spid="71" grpId="0"/>
      <p:bldP spid="72" grpId="0"/>
      <p:bldP spid="24" grpId="0" animBg="1"/>
      <p:bldP spid="17419" grpId="0" animBg="1"/>
      <p:bldP spid="85" grpId="0" animBg="1"/>
      <p:bldP spid="86" grpId="0"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l="31001" t="25836" r="31612" b="14590"/>
          <a:stretch>
            <a:fillRect/>
          </a:stretch>
        </p:blipFill>
        <p:spPr bwMode="auto">
          <a:xfrm>
            <a:off x="5562600" y="198120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lide Number Placeholder 2"/>
          <p:cNvSpPr>
            <a:spLocks noGrp="1"/>
          </p:cNvSpPr>
          <p:nvPr>
            <p:ph type="sldNum" sz="quarter" idx="12"/>
          </p:nvPr>
        </p:nvSpPr>
        <p:spPr>
          <a:xfrm>
            <a:off x="6457950" y="6492875"/>
            <a:ext cx="2057400" cy="365125"/>
          </a:xfrm>
        </p:spPr>
        <p:txBody>
          <a:bodyPr/>
          <a:lstStyle/>
          <a:p>
            <a:pPr>
              <a:defRPr/>
            </a:pPr>
            <a:fld id="{22872CDD-1919-473A-A22F-F3DABC4CACEC}" type="slidenum">
              <a:rPr lang="en-US" smtClean="0">
                <a:ea typeface="ＭＳ Ｐゴシック" pitchFamily="34" charset="-128"/>
              </a:rPr>
              <a:pPr>
                <a:defRPr/>
              </a:pPr>
              <a:t>12</a:t>
            </a:fld>
            <a:endParaRPr lang="en-US" dirty="0">
              <a:ea typeface="ＭＳ Ｐゴシック" pitchFamily="34" charset="-128"/>
            </a:endParaRPr>
          </a:p>
        </p:txBody>
      </p:sp>
      <p:sp>
        <p:nvSpPr>
          <p:cNvPr id="4" name="TextBox 3"/>
          <p:cNvSpPr txBox="1"/>
          <p:nvPr/>
        </p:nvSpPr>
        <p:spPr>
          <a:xfrm>
            <a:off x="609600" y="1981200"/>
            <a:ext cx="4724400" cy="3416320"/>
          </a:xfrm>
          <a:prstGeom prst="rect">
            <a:avLst/>
          </a:prstGeom>
          <a:noFill/>
        </p:spPr>
        <p:txBody>
          <a:bodyPr wrap="square" rtlCol="0">
            <a:spAutoFit/>
          </a:bodyPr>
          <a:lstStyle/>
          <a:p>
            <a:pPr marL="342900" indent="-342900">
              <a:buFont typeface="Arial" pitchFamily="34" charset="0"/>
              <a:buChar char="•"/>
            </a:pPr>
            <a:r>
              <a:rPr lang="en-US" sz="2400" dirty="0">
                <a:latin typeface="Georgia" pitchFamily="18" charset="0"/>
              </a:rPr>
              <a:t>Find those at greatest risk</a:t>
            </a:r>
          </a:p>
          <a:p>
            <a:endParaRPr lang="en-US" sz="2400" dirty="0">
              <a:latin typeface="Georgia" pitchFamily="18" charset="0"/>
            </a:endParaRPr>
          </a:p>
          <a:p>
            <a:pPr marL="342900" indent="-342900">
              <a:buFont typeface="Arial" pitchFamily="34" charset="0"/>
              <a:buChar char="•"/>
            </a:pPr>
            <a:r>
              <a:rPr lang="en-US" sz="2400" dirty="0">
                <a:latin typeface="Georgia" pitchFamily="18" charset="0"/>
              </a:rPr>
              <a:t>Identify their specific risk factors</a:t>
            </a:r>
          </a:p>
          <a:p>
            <a:endParaRPr lang="en-US" sz="2400" dirty="0">
              <a:latin typeface="Georgia" pitchFamily="18" charset="0"/>
            </a:endParaRPr>
          </a:p>
          <a:p>
            <a:pPr marL="342900" indent="-342900">
              <a:buFont typeface="Arial" pitchFamily="34" charset="0"/>
              <a:buChar char="•"/>
            </a:pPr>
            <a:r>
              <a:rPr lang="en-US" sz="2400" b="1" dirty="0">
                <a:latin typeface="Georgia" pitchFamily="18" charset="0"/>
              </a:rPr>
              <a:t>Assure the packages of intervention are delivered that address the risk factors!</a:t>
            </a:r>
          </a:p>
        </p:txBody>
      </p:sp>
      <p:sp>
        <p:nvSpPr>
          <p:cNvPr id="5" name="TextBox 4"/>
          <p:cNvSpPr txBox="1"/>
          <p:nvPr/>
        </p:nvSpPr>
        <p:spPr>
          <a:xfrm>
            <a:off x="1828800" y="955962"/>
            <a:ext cx="6699270" cy="584775"/>
          </a:xfrm>
          <a:prstGeom prst="rect">
            <a:avLst/>
          </a:prstGeom>
          <a:noFill/>
        </p:spPr>
        <p:txBody>
          <a:bodyPr wrap="none" rtlCol="0">
            <a:spAutoFit/>
          </a:bodyPr>
          <a:lstStyle/>
          <a:p>
            <a:r>
              <a:rPr lang="en-US" sz="3200" b="1" dirty="0">
                <a:solidFill>
                  <a:schemeClr val="accent1"/>
                </a:solidFill>
                <a:latin typeface="Georgia" pitchFamily="18" charset="0"/>
              </a:rPr>
              <a:t>Community Care Coordination</a:t>
            </a:r>
          </a:p>
        </p:txBody>
      </p:sp>
    </p:spTree>
    <p:extLst>
      <p:ext uri="{BB962C8B-B14F-4D97-AF65-F5344CB8AC3E}">
        <p14:creationId xmlns:p14="http://schemas.microsoft.com/office/powerpoint/2010/main" val="16543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3"/>
          <p:cNvSpPr>
            <a:spLocks noChangeShapeType="1"/>
          </p:cNvSpPr>
          <p:nvPr/>
        </p:nvSpPr>
        <p:spPr bwMode="auto">
          <a:xfrm flipV="1">
            <a:off x="2971800" y="1981200"/>
            <a:ext cx="76200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5" name="Line 6"/>
          <p:cNvSpPr>
            <a:spLocks noChangeShapeType="1"/>
          </p:cNvSpPr>
          <p:nvPr/>
        </p:nvSpPr>
        <p:spPr bwMode="auto">
          <a:xfrm flipV="1">
            <a:off x="2269671" y="1981199"/>
            <a:ext cx="1387929" cy="824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6" name="Rectangle 7"/>
          <p:cNvSpPr>
            <a:spLocks noChangeArrowheads="1"/>
          </p:cNvSpPr>
          <p:nvPr/>
        </p:nvSpPr>
        <p:spPr bwMode="auto">
          <a:xfrm>
            <a:off x="2743200" y="2971800"/>
            <a:ext cx="457200" cy="457200"/>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15368" name="AutoShape 9"/>
          <p:cNvSpPr>
            <a:spLocks noChangeArrowheads="1"/>
          </p:cNvSpPr>
          <p:nvPr/>
        </p:nvSpPr>
        <p:spPr bwMode="auto">
          <a:xfrm>
            <a:off x="4980214" y="2965444"/>
            <a:ext cx="457200" cy="457200"/>
          </a:xfrm>
          <a:prstGeom prst="roundRect">
            <a:avLst>
              <a:gd name="adj" fmla="val 16667"/>
            </a:avLst>
          </a:prstGeom>
          <a:solidFill>
            <a:srgbClr val="000080"/>
          </a:solidFill>
          <a:ln w="9525">
            <a:solidFill>
              <a:schemeClr val="tx1"/>
            </a:solidFill>
            <a:round/>
            <a:headEnd/>
            <a:tailEnd/>
          </a:ln>
        </p:spPr>
        <p:txBody>
          <a:bodyPr wrap="none" anchor="ctr"/>
          <a:lstStyle/>
          <a:p>
            <a:endParaRPr lang="en-US" dirty="0"/>
          </a:p>
        </p:txBody>
      </p:sp>
      <p:sp>
        <p:nvSpPr>
          <p:cNvPr id="15369" name="AutoShape 10"/>
          <p:cNvSpPr>
            <a:spLocks noChangeArrowheads="1"/>
          </p:cNvSpPr>
          <p:nvPr/>
        </p:nvSpPr>
        <p:spPr bwMode="auto">
          <a:xfrm>
            <a:off x="1431471" y="1936301"/>
            <a:ext cx="457200" cy="457200"/>
          </a:xfrm>
          <a:prstGeom prst="hexagon">
            <a:avLst>
              <a:gd name="adj" fmla="val 25000"/>
              <a:gd name="vf" fmla="val 115470"/>
            </a:avLst>
          </a:prstGeom>
          <a:solidFill>
            <a:srgbClr val="008000"/>
          </a:solidFill>
          <a:ln w="9525">
            <a:solidFill>
              <a:schemeClr val="tx1"/>
            </a:solidFill>
            <a:miter lim="800000"/>
            <a:headEnd/>
            <a:tailEnd/>
          </a:ln>
        </p:spPr>
        <p:txBody>
          <a:bodyPr wrap="none" anchor="ctr"/>
          <a:lstStyle/>
          <a:p>
            <a:endParaRPr lang="en-US" dirty="0"/>
          </a:p>
        </p:txBody>
      </p:sp>
      <p:sp>
        <p:nvSpPr>
          <p:cNvPr id="15370" name="AutoShape 11"/>
          <p:cNvSpPr>
            <a:spLocks noChangeArrowheads="1"/>
          </p:cNvSpPr>
          <p:nvPr/>
        </p:nvSpPr>
        <p:spPr bwMode="auto">
          <a:xfrm>
            <a:off x="5715000" y="2286000"/>
            <a:ext cx="457200" cy="457200"/>
          </a:xfrm>
          <a:prstGeom prst="plus">
            <a:avLst>
              <a:gd name="adj" fmla="val 25000"/>
            </a:avLst>
          </a:prstGeom>
          <a:solidFill>
            <a:srgbClr val="00B050"/>
          </a:solidFill>
          <a:ln w="9525">
            <a:solidFill>
              <a:schemeClr val="tx1"/>
            </a:solidFill>
            <a:miter lim="800000"/>
            <a:headEnd/>
            <a:tailEnd/>
          </a:ln>
        </p:spPr>
        <p:txBody>
          <a:bodyPr wrap="none" anchor="ctr"/>
          <a:lstStyle/>
          <a:p>
            <a:endParaRPr lang="en-US" dirty="0"/>
          </a:p>
        </p:txBody>
      </p:sp>
      <p:sp>
        <p:nvSpPr>
          <p:cNvPr id="15371" name="Line 12"/>
          <p:cNvSpPr>
            <a:spLocks noChangeShapeType="1"/>
          </p:cNvSpPr>
          <p:nvPr/>
        </p:nvSpPr>
        <p:spPr bwMode="auto">
          <a:xfrm flipV="1">
            <a:off x="1866900" y="1905000"/>
            <a:ext cx="1714500" cy="2775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2" name="Line 15"/>
          <p:cNvSpPr>
            <a:spLocks noChangeShapeType="1"/>
          </p:cNvSpPr>
          <p:nvPr/>
        </p:nvSpPr>
        <p:spPr bwMode="auto">
          <a:xfrm>
            <a:off x="3962400" y="1992086"/>
            <a:ext cx="1017814" cy="9797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4" name="Line 14"/>
          <p:cNvSpPr>
            <a:spLocks noChangeShapeType="1"/>
          </p:cNvSpPr>
          <p:nvPr/>
        </p:nvSpPr>
        <p:spPr bwMode="auto">
          <a:xfrm>
            <a:off x="3810000" y="2057399"/>
            <a:ext cx="23670" cy="10043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75" name="Line 16"/>
          <p:cNvSpPr>
            <a:spLocks noChangeShapeType="1"/>
          </p:cNvSpPr>
          <p:nvPr/>
        </p:nvSpPr>
        <p:spPr bwMode="auto">
          <a:xfrm>
            <a:off x="3962400" y="1905000"/>
            <a:ext cx="1752600" cy="571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3" name="Oval 4"/>
          <p:cNvSpPr>
            <a:spLocks noChangeArrowheads="1"/>
          </p:cNvSpPr>
          <p:nvPr/>
        </p:nvSpPr>
        <p:spPr bwMode="auto">
          <a:xfrm>
            <a:off x="3513630" y="1446691"/>
            <a:ext cx="640080" cy="640080"/>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2" name="TextBox 1"/>
          <p:cNvSpPr txBox="1"/>
          <p:nvPr/>
        </p:nvSpPr>
        <p:spPr>
          <a:xfrm>
            <a:off x="990600" y="450784"/>
            <a:ext cx="2133600" cy="830997"/>
          </a:xfrm>
          <a:prstGeom prst="rect">
            <a:avLst/>
          </a:prstGeom>
          <a:noFill/>
          <a:ln>
            <a:solidFill>
              <a:schemeClr val="tx2"/>
            </a:solidFill>
          </a:ln>
        </p:spPr>
        <p:txBody>
          <a:bodyPr wrap="square" rtlCol="0">
            <a:spAutoFit/>
          </a:bodyPr>
          <a:lstStyle/>
          <a:p>
            <a:pPr algn="ctr"/>
            <a:r>
              <a:rPr lang="en-US" sz="2400" b="1" u="sng" dirty="0">
                <a:solidFill>
                  <a:srgbClr val="0070C0"/>
                </a:solidFill>
                <a:latin typeface="Arial" panose="020B0604020202020204" pitchFamily="34" charset="0"/>
                <a:cs typeface="Arial" panose="020B0604020202020204" pitchFamily="34" charset="0"/>
              </a:rPr>
              <a:t>Community HUB</a:t>
            </a:r>
          </a:p>
        </p:txBody>
      </p:sp>
      <p:cxnSp>
        <p:nvCxnSpPr>
          <p:cNvPr id="4" name="Straight Arrow Connector 3"/>
          <p:cNvCxnSpPr/>
          <p:nvPr/>
        </p:nvCxnSpPr>
        <p:spPr>
          <a:xfrm>
            <a:off x="3115431" y="1281781"/>
            <a:ext cx="474738" cy="29750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887029" y="2534557"/>
            <a:ext cx="1905000" cy="584775"/>
          </a:xfrm>
          <a:prstGeom prst="rect">
            <a:avLst/>
          </a:prstGeom>
          <a:noFill/>
          <a:ln>
            <a:solidFill>
              <a:schemeClr val="tx2"/>
            </a:solidFill>
          </a:ln>
        </p:spPr>
        <p:txBody>
          <a:bodyPr wrap="square" rtlCol="0">
            <a:spAutoFit/>
          </a:bodyPr>
          <a:lstStyle/>
          <a:p>
            <a:pPr algn="ctr"/>
            <a:r>
              <a:rPr lang="en-US" sz="1600" b="1" dirty="0">
                <a:cs typeface="Arial" panose="020B0604020202020204" pitchFamily="34" charset="0"/>
              </a:rPr>
              <a:t>Care coordination</a:t>
            </a:r>
          </a:p>
          <a:p>
            <a:pPr algn="ctr"/>
            <a:r>
              <a:rPr lang="en-US" sz="1600" b="1" dirty="0">
                <a:cs typeface="Arial" panose="020B0604020202020204" pitchFamily="34" charset="0"/>
              </a:rPr>
              <a:t> agencies</a:t>
            </a:r>
          </a:p>
        </p:txBody>
      </p:sp>
      <p:cxnSp>
        <p:nvCxnSpPr>
          <p:cNvPr id="73" name="Straight Arrow Connector 72"/>
          <p:cNvCxnSpPr>
            <a:stCxn id="72" idx="1"/>
            <a:endCxn id="15370" idx="3"/>
          </p:cNvCxnSpPr>
          <p:nvPr/>
        </p:nvCxnSpPr>
        <p:spPr>
          <a:xfrm flipH="1" flipV="1">
            <a:off x="6172200" y="2514600"/>
            <a:ext cx="714829" cy="31234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cxnSpLocks/>
            <a:endCxn id="15368" idx="3"/>
          </p:cNvCxnSpPr>
          <p:nvPr/>
        </p:nvCxnSpPr>
        <p:spPr>
          <a:xfrm flipH="1">
            <a:off x="5437414" y="2971800"/>
            <a:ext cx="1449615" cy="2222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9583FDF5-85A5-46D6-9B2A-B00BA8CD3444}" type="slidenum">
              <a:rPr lang="en-US" smtClean="0"/>
              <a:pPr/>
              <a:t>13</a:t>
            </a:fld>
            <a:endParaRPr lang="en-US" dirty="0"/>
          </a:p>
        </p:txBody>
      </p:sp>
      <p:sp>
        <p:nvSpPr>
          <p:cNvPr id="27" name="Line 8"/>
          <p:cNvSpPr>
            <a:spLocks noChangeShapeType="1"/>
          </p:cNvSpPr>
          <p:nvPr/>
        </p:nvSpPr>
        <p:spPr bwMode="auto">
          <a:xfrm flipH="1">
            <a:off x="2055705" y="3089797"/>
            <a:ext cx="63152" cy="926930"/>
          </a:xfrm>
          <a:prstGeom prst="line">
            <a:avLst/>
          </a:prstGeom>
          <a:noFill/>
          <a:ln w="79375">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 name="Isosceles Triangle 2"/>
          <p:cNvSpPr/>
          <p:nvPr/>
        </p:nvSpPr>
        <p:spPr>
          <a:xfrm>
            <a:off x="1952171" y="2605435"/>
            <a:ext cx="457200" cy="4572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183090"/>
            <a:ext cx="68809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966" y="4091704"/>
            <a:ext cx="610629" cy="1371600"/>
          </a:xfrm>
          <a:prstGeom prst="rect">
            <a:avLst/>
          </a:prstGeom>
        </p:spPr>
      </p:pic>
      <p:sp>
        <p:nvSpPr>
          <p:cNvPr id="32" name="Line 8"/>
          <p:cNvSpPr>
            <a:spLocks noChangeShapeType="1"/>
          </p:cNvSpPr>
          <p:nvPr/>
        </p:nvSpPr>
        <p:spPr bwMode="auto">
          <a:xfrm flipH="1" flipV="1">
            <a:off x="955508" y="4495800"/>
            <a:ext cx="742662" cy="0"/>
          </a:xfrm>
          <a:prstGeom prst="line">
            <a:avLst/>
          </a:prstGeom>
          <a:noFill/>
          <a:ln w="79375">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 name="Regular Pentagon 6"/>
          <p:cNvSpPr/>
          <p:nvPr/>
        </p:nvSpPr>
        <p:spPr>
          <a:xfrm>
            <a:off x="3583024" y="3061761"/>
            <a:ext cx="548640" cy="5486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431471" y="5526018"/>
            <a:ext cx="1993739" cy="584775"/>
          </a:xfrm>
          <a:prstGeom prst="rect">
            <a:avLst/>
          </a:prstGeom>
          <a:noFill/>
          <a:ln>
            <a:solidFill>
              <a:schemeClr val="tx2"/>
            </a:solidFill>
          </a:ln>
        </p:spPr>
        <p:txBody>
          <a:bodyPr wrap="square" rtlCol="0">
            <a:spAutoFit/>
          </a:bodyPr>
          <a:lstStyle/>
          <a:p>
            <a:pPr algn="ctr"/>
            <a:r>
              <a:rPr lang="en-US" sz="1600" b="1" dirty="0">
                <a:latin typeface="Georgia" pitchFamily="18" charset="0"/>
              </a:rPr>
              <a:t>Community Care Coordinator</a:t>
            </a:r>
          </a:p>
        </p:txBody>
      </p:sp>
      <p:sp>
        <p:nvSpPr>
          <p:cNvPr id="5" name="TextBox 4"/>
          <p:cNvSpPr txBox="1"/>
          <p:nvPr/>
        </p:nvSpPr>
        <p:spPr>
          <a:xfrm>
            <a:off x="152400" y="5633739"/>
            <a:ext cx="992890" cy="369332"/>
          </a:xfrm>
          <a:prstGeom prst="rect">
            <a:avLst/>
          </a:prstGeom>
          <a:noFill/>
          <a:ln>
            <a:solidFill>
              <a:schemeClr val="tx1"/>
            </a:solidFill>
          </a:ln>
        </p:spPr>
        <p:txBody>
          <a:bodyPr wrap="square" rtlCol="0">
            <a:spAutoFit/>
          </a:bodyPr>
          <a:lstStyle/>
          <a:p>
            <a:pPr algn="ctr"/>
            <a:r>
              <a:rPr lang="en-US" b="1" dirty="0">
                <a:latin typeface="Georgia" panose="02040502050405020303" pitchFamily="18" charset="0"/>
              </a:rPr>
              <a:t>Client</a:t>
            </a:r>
          </a:p>
        </p:txBody>
      </p:sp>
      <p:sp>
        <p:nvSpPr>
          <p:cNvPr id="8" name="TextBox 7"/>
          <p:cNvSpPr txBox="1"/>
          <p:nvPr/>
        </p:nvSpPr>
        <p:spPr>
          <a:xfrm>
            <a:off x="4343400" y="4204393"/>
            <a:ext cx="4251321" cy="1661993"/>
          </a:xfrm>
          <a:prstGeom prst="rect">
            <a:avLst/>
          </a:prstGeom>
          <a:noFill/>
          <a:ln w="25400">
            <a:solidFill>
              <a:schemeClr val="tx1"/>
            </a:solidFill>
          </a:ln>
        </p:spPr>
        <p:txBody>
          <a:bodyPr wrap="square" lIns="274320" tIns="182880" rIns="274320" bIns="182880" rtlCol="0">
            <a:spAutoFit/>
          </a:bodyPr>
          <a:lstStyle/>
          <a:p>
            <a:pPr algn="ctr"/>
            <a:r>
              <a:rPr lang="en-US" sz="2800" b="1" dirty="0">
                <a:solidFill>
                  <a:schemeClr val="tx1">
                    <a:lumMod val="50000"/>
                    <a:lumOff val="50000"/>
                  </a:schemeClr>
                </a:solidFill>
                <a:latin typeface="Gill Sans"/>
              </a:rPr>
              <a:t>A comprehensive approach requires a community network</a:t>
            </a:r>
          </a:p>
        </p:txBody>
      </p:sp>
    </p:spTree>
    <p:extLst>
      <p:ext uri="{BB962C8B-B14F-4D97-AF65-F5344CB8AC3E}">
        <p14:creationId xmlns:p14="http://schemas.microsoft.com/office/powerpoint/2010/main" val="172604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600" y="4953000"/>
          <a:ext cx="2846070" cy="1621790"/>
        </p:xfrm>
        <a:graphic>
          <a:graphicData uri="http://schemas.openxmlformats.org/drawingml/2006/table">
            <a:tbl>
              <a:tblPr/>
              <a:tblGrid>
                <a:gridCol w="424180">
                  <a:extLst>
                    <a:ext uri="{9D8B030D-6E8A-4147-A177-3AD203B41FA5}">
                      <a16:colId xmlns:a16="http://schemas.microsoft.com/office/drawing/2014/main" xmlns="" val="20000"/>
                    </a:ext>
                  </a:extLst>
                </a:gridCol>
                <a:gridCol w="424180">
                  <a:extLst>
                    <a:ext uri="{9D8B030D-6E8A-4147-A177-3AD203B41FA5}">
                      <a16:colId xmlns:a16="http://schemas.microsoft.com/office/drawing/2014/main" xmlns="" val="20001"/>
                    </a:ext>
                  </a:extLst>
                </a:gridCol>
                <a:gridCol w="1997710">
                  <a:extLst>
                    <a:ext uri="{9D8B030D-6E8A-4147-A177-3AD203B41FA5}">
                      <a16:colId xmlns:a16="http://schemas.microsoft.com/office/drawing/2014/main" xmlns="" val="20002"/>
                    </a:ext>
                  </a:extLst>
                </a:gridCol>
              </a:tblGrid>
              <a:tr h="463550">
                <a:tc>
                  <a:txBody>
                    <a:bodyPr/>
                    <a:lstStyle/>
                    <a:p>
                      <a:pPr marL="0" marR="0">
                        <a:spcBef>
                          <a:spcPts val="0"/>
                        </a:spcBef>
                        <a:spcAft>
                          <a:spcPts val="0"/>
                        </a:spcAft>
                      </a:pPr>
                      <a:endParaRPr lang="en-US" sz="1200" dirty="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Times New Roman"/>
                          <a:ea typeface="Times New Roman"/>
                          <a:cs typeface="Times New Roman"/>
                          <a:sym typeface="Marlett"/>
                        </a:rPr>
                        <a:t></a:t>
                      </a:r>
                      <a:endParaRPr lang="en-US" sz="1100"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Do you need a primary medical 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64490">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p>
                      <a:pPr marL="0" marR="0">
                        <a:spcBef>
                          <a:spcPts val="0"/>
                        </a:spcBef>
                        <a:spcAft>
                          <a:spcPts val="0"/>
                        </a:spcAft>
                      </a:pPr>
                      <a:r>
                        <a:rPr lang="en-US" sz="2000" b="1" dirty="0">
                          <a:latin typeface="Times New Roman"/>
                          <a:ea typeface="Times New Roman"/>
                          <a:cs typeface="Times New Roman"/>
                          <a:sym typeface="Marlett"/>
                        </a:rPr>
                        <a: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Do you need health 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8285">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sym typeface="Marlett"/>
                        </a:rPr>
                        <a: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Do you smoke cigarettes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8285">
                <a:tc>
                  <a:txBody>
                    <a:bodyPr/>
                    <a:lstStyle/>
                    <a:p>
                      <a:pPr marL="0" marR="0">
                        <a:spcBef>
                          <a:spcPts val="0"/>
                        </a:spcBef>
                        <a:spcAft>
                          <a:spcPts val="0"/>
                        </a:spcAft>
                      </a:pPr>
                      <a:r>
                        <a:rPr lang="en-US" sz="2000" b="1" dirty="0">
                          <a:solidFill>
                            <a:srgbClr val="FF0000"/>
                          </a:solidFill>
                          <a:latin typeface="Times New Roman"/>
                          <a:ea typeface="Times New Roman"/>
                          <a:cs typeface="Times New Roman"/>
                          <a:sym typeface="Marlett"/>
                        </a:rPr>
                        <a:t></a:t>
                      </a:r>
                      <a:endParaRPr lang="en-US" sz="1200"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Do you need  food or clothing?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073" name="Rectangle 1"/>
          <p:cNvSpPr>
            <a:spLocks noChangeArrowheads="1"/>
          </p:cNvSpPr>
          <p:nvPr/>
        </p:nvSpPr>
        <p:spPr bwMode="auto">
          <a:xfrm>
            <a:off x="228600" y="3788594"/>
            <a:ext cx="2533650" cy="1308050"/>
          </a:xfrm>
          <a:prstGeom prst="rect">
            <a:avLst/>
          </a:prstGeom>
          <a:noFill/>
          <a:ln w="9525">
            <a:noFill/>
            <a:miter lim="800000"/>
            <a:headEnd/>
            <a:tailEnd/>
          </a:ln>
        </p:spPr>
        <p:txBody>
          <a:bodyPr lIns="0" tIns="0" rIns="0" bIns="0" anchor="ctr">
            <a:spAutoFit/>
          </a:bodyPr>
          <a:lstStyle/>
          <a:p>
            <a:pPr eaLnBrk="0" hangingPunct="0"/>
            <a:endParaRPr lang="en-US" sz="1400" b="1" dirty="0"/>
          </a:p>
          <a:p>
            <a:pPr eaLnBrk="0" hangingPunct="0"/>
            <a:endParaRPr lang="en-US" sz="1400" b="1" dirty="0"/>
          </a:p>
          <a:p>
            <a:pPr eaLnBrk="0" hangingPunct="0"/>
            <a:endParaRPr lang="en-US" sz="1400" b="1" dirty="0"/>
          </a:p>
          <a:p>
            <a:pPr eaLnBrk="0" hangingPunct="0"/>
            <a:endParaRPr lang="en-US" sz="1100" dirty="0"/>
          </a:p>
          <a:p>
            <a:pPr eaLnBrk="0" hangingPunct="0"/>
            <a:r>
              <a:rPr lang="en-US" sz="1400" b="1" dirty="0">
                <a:latin typeface="Times New Roman" pitchFamily="18" charset="0"/>
                <a:cs typeface="Times New Roman" pitchFamily="18" charset="0"/>
              </a:rPr>
              <a:t>Yes      No     Question	</a:t>
            </a:r>
          </a:p>
          <a:p>
            <a:pPr eaLnBrk="0" hangingPunct="0"/>
            <a:endParaRPr lang="en-US" dirty="0"/>
          </a:p>
        </p:txBody>
      </p:sp>
      <p:sp>
        <p:nvSpPr>
          <p:cNvPr id="2075" name="Right Arrow 5"/>
          <p:cNvSpPr>
            <a:spLocks noChangeArrowheads="1"/>
          </p:cNvSpPr>
          <p:nvPr/>
        </p:nvSpPr>
        <p:spPr bwMode="auto">
          <a:xfrm>
            <a:off x="2362200" y="2590800"/>
            <a:ext cx="838200" cy="685800"/>
          </a:xfrm>
          <a:prstGeom prst="rightArrow">
            <a:avLst>
              <a:gd name="adj1" fmla="val 50000"/>
              <a:gd name="adj2" fmla="val 49998"/>
            </a:avLst>
          </a:prstGeom>
          <a:solidFill>
            <a:srgbClr val="0070C0"/>
          </a:solidFill>
          <a:ln w="9525" algn="ctr">
            <a:solidFill>
              <a:schemeClr val="tx1"/>
            </a:solidFill>
            <a:round/>
            <a:headEnd/>
            <a:tailEnd/>
          </a:ln>
        </p:spPr>
        <p:txBody>
          <a:bodyPr/>
          <a:lstStyle/>
          <a:p>
            <a:pPr eaLnBrk="0" hangingPunct="0"/>
            <a:endParaRPr lang="en-US" sz="2400" dirty="0">
              <a:solidFill>
                <a:srgbClr val="0070C0"/>
              </a:solidFill>
            </a:endParaRPr>
          </a:p>
        </p:txBody>
      </p:sp>
      <p:sp>
        <p:nvSpPr>
          <p:cNvPr id="2076" name="Text Box 9"/>
          <p:cNvSpPr txBox="1">
            <a:spLocks noChangeArrowheads="1"/>
          </p:cNvSpPr>
          <p:nvPr/>
        </p:nvSpPr>
        <p:spPr bwMode="auto">
          <a:xfrm>
            <a:off x="3771900" y="3808412"/>
            <a:ext cx="1752600" cy="382588"/>
          </a:xfrm>
          <a:prstGeom prst="rect">
            <a:avLst/>
          </a:prstGeom>
          <a:noFill/>
          <a:ln w="15875">
            <a:solidFill>
              <a:schemeClr val="tx1"/>
            </a:solidFill>
            <a:miter lim="800000"/>
            <a:headEnd/>
            <a:tailEnd/>
          </a:ln>
        </p:spPr>
        <p:txBody>
          <a:bodyPr>
            <a:spAutoFit/>
          </a:bodyPr>
          <a:lstStyle/>
          <a:p>
            <a:pPr algn="ctr">
              <a:spcBef>
                <a:spcPct val="50000"/>
              </a:spcBef>
            </a:pPr>
            <a:r>
              <a:rPr lang="en-US" dirty="0"/>
              <a:t>Initiation Step</a:t>
            </a:r>
          </a:p>
        </p:txBody>
      </p:sp>
      <p:sp>
        <p:nvSpPr>
          <p:cNvPr id="2077" name="Line 10"/>
          <p:cNvSpPr>
            <a:spLocks noChangeShapeType="1"/>
          </p:cNvSpPr>
          <p:nvPr/>
        </p:nvSpPr>
        <p:spPr bwMode="auto">
          <a:xfrm>
            <a:off x="4655127" y="4191000"/>
            <a:ext cx="0" cy="365919"/>
          </a:xfrm>
          <a:prstGeom prst="line">
            <a:avLst/>
          </a:prstGeom>
          <a:noFill/>
          <a:ln w="25400">
            <a:solidFill>
              <a:schemeClr val="tx1"/>
            </a:solidFill>
            <a:round/>
            <a:headEnd/>
            <a:tailEnd type="triangle" w="med" len="med"/>
          </a:ln>
        </p:spPr>
        <p:txBody>
          <a:bodyPr/>
          <a:lstStyle/>
          <a:p>
            <a:endParaRPr lang="en-US" dirty="0"/>
          </a:p>
        </p:txBody>
      </p:sp>
      <p:sp>
        <p:nvSpPr>
          <p:cNvPr id="2078" name="Text Box 11"/>
          <p:cNvSpPr txBox="1">
            <a:spLocks noChangeArrowheads="1"/>
          </p:cNvSpPr>
          <p:nvPr/>
        </p:nvSpPr>
        <p:spPr bwMode="auto">
          <a:xfrm>
            <a:off x="3810000" y="4556919"/>
            <a:ext cx="1752600" cy="307975"/>
          </a:xfrm>
          <a:prstGeom prst="rect">
            <a:avLst/>
          </a:prstGeom>
          <a:noFill/>
          <a:ln w="15875">
            <a:solidFill>
              <a:schemeClr val="tx1"/>
            </a:solidFill>
            <a:miter lim="800000"/>
            <a:headEnd/>
            <a:tailEnd/>
          </a:ln>
        </p:spPr>
        <p:txBody>
          <a:bodyPr>
            <a:spAutoFit/>
          </a:bodyPr>
          <a:lstStyle/>
          <a:p>
            <a:pPr algn="ctr">
              <a:spcBef>
                <a:spcPct val="50000"/>
              </a:spcBef>
            </a:pPr>
            <a:r>
              <a:rPr lang="en-US" sz="1400" dirty="0"/>
              <a:t>Action Step</a:t>
            </a:r>
          </a:p>
        </p:txBody>
      </p:sp>
      <p:sp>
        <p:nvSpPr>
          <p:cNvPr id="2080" name="Text Box 13"/>
          <p:cNvSpPr txBox="1">
            <a:spLocks noChangeArrowheads="1"/>
          </p:cNvSpPr>
          <p:nvPr/>
        </p:nvSpPr>
        <p:spPr bwMode="auto">
          <a:xfrm>
            <a:off x="3810000" y="5235529"/>
            <a:ext cx="1752600" cy="307777"/>
          </a:xfrm>
          <a:prstGeom prst="rect">
            <a:avLst/>
          </a:prstGeom>
          <a:noFill/>
          <a:ln w="15875">
            <a:solidFill>
              <a:schemeClr val="tx1"/>
            </a:solidFill>
            <a:miter lim="800000"/>
            <a:headEnd/>
            <a:tailEnd/>
          </a:ln>
        </p:spPr>
        <p:txBody>
          <a:bodyPr>
            <a:spAutoFit/>
          </a:bodyPr>
          <a:lstStyle/>
          <a:p>
            <a:pPr algn="ctr">
              <a:spcBef>
                <a:spcPct val="50000"/>
              </a:spcBef>
            </a:pPr>
            <a:r>
              <a:rPr lang="en-US" sz="1400" dirty="0"/>
              <a:t>Action Step</a:t>
            </a:r>
          </a:p>
        </p:txBody>
      </p:sp>
      <p:sp>
        <p:nvSpPr>
          <p:cNvPr id="2081" name="Line 14"/>
          <p:cNvSpPr>
            <a:spLocks noChangeShapeType="1"/>
          </p:cNvSpPr>
          <p:nvPr/>
        </p:nvSpPr>
        <p:spPr bwMode="auto">
          <a:xfrm flipH="1">
            <a:off x="4686300" y="5543306"/>
            <a:ext cx="0" cy="400294"/>
          </a:xfrm>
          <a:prstGeom prst="line">
            <a:avLst/>
          </a:prstGeom>
          <a:noFill/>
          <a:ln w="25400">
            <a:solidFill>
              <a:schemeClr val="tx1"/>
            </a:solidFill>
            <a:round/>
            <a:headEnd/>
            <a:tailEnd type="triangle" w="med" len="med"/>
          </a:ln>
        </p:spPr>
        <p:txBody>
          <a:bodyPr/>
          <a:lstStyle/>
          <a:p>
            <a:endParaRPr lang="en-US" dirty="0"/>
          </a:p>
        </p:txBody>
      </p:sp>
      <p:sp>
        <p:nvSpPr>
          <p:cNvPr id="2082" name="Text Box 15"/>
          <p:cNvSpPr txBox="1">
            <a:spLocks noChangeArrowheads="1"/>
          </p:cNvSpPr>
          <p:nvPr/>
        </p:nvSpPr>
        <p:spPr bwMode="auto">
          <a:xfrm>
            <a:off x="3810000" y="5936672"/>
            <a:ext cx="1752600" cy="646331"/>
          </a:xfrm>
          <a:prstGeom prst="rect">
            <a:avLst/>
          </a:prstGeom>
          <a:noFill/>
          <a:ln w="15875">
            <a:solidFill>
              <a:schemeClr val="tx1"/>
            </a:solidFill>
            <a:miter lim="800000"/>
            <a:headEnd/>
            <a:tailEnd/>
          </a:ln>
        </p:spPr>
        <p:txBody>
          <a:bodyPr>
            <a:spAutoFit/>
          </a:bodyPr>
          <a:lstStyle/>
          <a:p>
            <a:pPr algn="ctr">
              <a:spcBef>
                <a:spcPct val="50000"/>
              </a:spcBef>
            </a:pPr>
            <a:r>
              <a:rPr lang="en-US" dirty="0"/>
              <a:t>Completion Step</a:t>
            </a:r>
          </a:p>
        </p:txBody>
      </p:sp>
      <p:sp>
        <p:nvSpPr>
          <p:cNvPr id="2083" name="Text Box 16"/>
          <p:cNvSpPr txBox="1">
            <a:spLocks noChangeArrowheads="1"/>
          </p:cNvSpPr>
          <p:nvPr/>
        </p:nvSpPr>
        <p:spPr bwMode="auto">
          <a:xfrm>
            <a:off x="3346146" y="1862554"/>
            <a:ext cx="2590800" cy="369332"/>
          </a:xfrm>
          <a:prstGeom prst="rect">
            <a:avLst/>
          </a:prstGeom>
          <a:noFill/>
          <a:ln w="9525">
            <a:noFill/>
            <a:miter lim="800000"/>
            <a:headEnd/>
            <a:tailEnd/>
          </a:ln>
        </p:spPr>
        <p:txBody>
          <a:bodyPr>
            <a:spAutoFit/>
          </a:bodyPr>
          <a:lstStyle/>
          <a:p>
            <a:pPr algn="ctr">
              <a:spcBef>
                <a:spcPct val="50000"/>
              </a:spcBef>
            </a:pPr>
            <a:r>
              <a:rPr lang="en-US" b="1" dirty="0">
                <a:latin typeface="Georgia" pitchFamily="18" charset="0"/>
              </a:rPr>
              <a:t>Assign Pathways</a:t>
            </a:r>
          </a:p>
        </p:txBody>
      </p:sp>
      <p:cxnSp>
        <p:nvCxnSpPr>
          <p:cNvPr id="2084" name="Straight Connector 15"/>
          <p:cNvCxnSpPr>
            <a:cxnSpLocks noChangeShapeType="1"/>
          </p:cNvCxnSpPr>
          <p:nvPr/>
        </p:nvCxnSpPr>
        <p:spPr bwMode="auto">
          <a:xfrm rot="5400000">
            <a:off x="1295400" y="4495800"/>
            <a:ext cx="4114800" cy="0"/>
          </a:xfrm>
          <a:prstGeom prst="line">
            <a:avLst/>
          </a:prstGeom>
          <a:noFill/>
          <a:ln w="9525" algn="ctr">
            <a:solidFill>
              <a:schemeClr val="tx1"/>
            </a:solidFill>
            <a:round/>
            <a:headEnd/>
            <a:tailEnd/>
          </a:ln>
        </p:spPr>
      </p:cxnSp>
      <p:cxnSp>
        <p:nvCxnSpPr>
          <p:cNvPr id="2085" name="Straight Connector 16"/>
          <p:cNvCxnSpPr>
            <a:cxnSpLocks noChangeShapeType="1"/>
          </p:cNvCxnSpPr>
          <p:nvPr/>
        </p:nvCxnSpPr>
        <p:spPr bwMode="auto">
          <a:xfrm rot="5400000">
            <a:off x="3733800" y="4556919"/>
            <a:ext cx="4114800" cy="0"/>
          </a:xfrm>
          <a:prstGeom prst="line">
            <a:avLst/>
          </a:prstGeom>
          <a:noFill/>
          <a:ln w="9525" algn="ctr">
            <a:solidFill>
              <a:schemeClr val="tx1"/>
            </a:solidFill>
            <a:round/>
            <a:headEnd/>
            <a:tailEnd/>
          </a:ln>
        </p:spPr>
      </p:cxnSp>
      <p:graphicFrame>
        <p:nvGraphicFramePr>
          <p:cNvPr id="18" name="Table 17"/>
          <p:cNvGraphicFramePr>
            <a:graphicFrameLocks noGrp="1"/>
          </p:cNvGraphicFramePr>
          <p:nvPr>
            <p:extLst/>
          </p:nvPr>
        </p:nvGraphicFramePr>
        <p:xfrm>
          <a:off x="5867400" y="3038727"/>
          <a:ext cx="3238502" cy="1283970"/>
        </p:xfrm>
        <a:graphic>
          <a:graphicData uri="http://schemas.openxmlformats.org/drawingml/2006/table">
            <a:tbl>
              <a:tblPr>
                <a:tableStyleId>{3C2FFA5D-87B4-456A-9821-1D502468CF0F}</a:tableStyleId>
              </a:tblPr>
              <a:tblGrid>
                <a:gridCol w="8382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00102">
                  <a:extLst>
                    <a:ext uri="{9D8B030D-6E8A-4147-A177-3AD203B41FA5}">
                      <a16:colId xmlns:a16="http://schemas.microsoft.com/office/drawing/2014/main" xmlns="" val="20003"/>
                    </a:ext>
                  </a:extLst>
                </a:gridCol>
              </a:tblGrid>
              <a:tr h="316230">
                <a:tc>
                  <a:txBody>
                    <a:bodyPr/>
                    <a:lstStyle/>
                    <a:p>
                      <a:pPr marL="0" marR="0">
                        <a:spcBef>
                          <a:spcPts val="0"/>
                        </a:spcBef>
                        <a:spcAft>
                          <a:spcPts val="0"/>
                        </a:spcAft>
                        <a:tabLst>
                          <a:tab pos="3086100" algn="l"/>
                        </a:tabLst>
                      </a:pPr>
                      <a:r>
                        <a:rPr lang="en-US" sz="1600" b="1" dirty="0"/>
                        <a:t>Name</a:t>
                      </a:r>
                      <a:endParaRPr lang="en-US" sz="1600" b="1"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Medical Home</a:t>
                      </a:r>
                      <a:endParaRPr lang="en-US" sz="1100"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Pregnancy</a:t>
                      </a:r>
                      <a:endParaRPr lang="en-US" sz="1100"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Social</a:t>
                      </a:r>
                      <a:r>
                        <a:rPr lang="en-US" sz="1100" baseline="0" dirty="0"/>
                        <a:t> Service</a:t>
                      </a:r>
                      <a:endParaRPr lang="en-US" sz="1100" b="1" dirty="0">
                        <a:latin typeface="Times New Roman"/>
                        <a:ea typeface="Times New Roman"/>
                      </a:endParaRPr>
                    </a:p>
                  </a:txBody>
                  <a:tcPr marL="68580" marR="68580" marT="0" marB="0"/>
                </a:tc>
                <a:extLst>
                  <a:ext uri="{0D108BD9-81ED-4DB2-BD59-A6C34878D82A}">
                    <a16:rowId xmlns:a16="http://schemas.microsoft.com/office/drawing/2014/main" xmlns="" val="10000"/>
                  </a:ext>
                </a:extLst>
              </a:tr>
              <a:tr h="316230">
                <a:tc>
                  <a:txBody>
                    <a:bodyPr/>
                    <a:lstStyle/>
                    <a:p>
                      <a:pPr marL="0" marR="0">
                        <a:spcBef>
                          <a:spcPts val="0"/>
                        </a:spcBef>
                        <a:spcAft>
                          <a:spcPts val="0"/>
                        </a:spcAft>
                        <a:tabLst>
                          <a:tab pos="3086100" algn="l"/>
                        </a:tabLst>
                      </a:pPr>
                      <a:r>
                        <a:rPr lang="en-US" sz="1200" dirty="0"/>
                        <a:t>CHW</a:t>
                      </a:r>
                      <a:r>
                        <a:rPr lang="en-US" sz="1200" baseline="0" dirty="0"/>
                        <a:t> A</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5</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2</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10</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1"/>
                  </a:ext>
                </a:extLst>
              </a:tr>
              <a:tr h="316230">
                <a:tc>
                  <a:txBody>
                    <a:bodyPr/>
                    <a:lstStyle/>
                    <a:p>
                      <a:pPr marL="0" marR="0">
                        <a:spcBef>
                          <a:spcPts val="0"/>
                        </a:spcBef>
                        <a:spcAft>
                          <a:spcPts val="0"/>
                        </a:spcAft>
                        <a:tabLst>
                          <a:tab pos="3086100" algn="l"/>
                        </a:tabLst>
                      </a:pPr>
                      <a:r>
                        <a:rPr lang="en-US" sz="1200" dirty="0"/>
                        <a:t>CHW</a:t>
                      </a:r>
                      <a:r>
                        <a:rPr lang="en-US" sz="1200" baseline="0" dirty="0"/>
                        <a:t> B</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3</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4</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2"/>
                  </a:ext>
                </a:extLst>
              </a:tr>
              <a:tr h="316230">
                <a:tc>
                  <a:txBody>
                    <a:bodyPr/>
                    <a:lstStyle/>
                    <a:p>
                      <a:pPr marL="0" marR="0">
                        <a:spcBef>
                          <a:spcPts val="0"/>
                        </a:spcBef>
                        <a:spcAft>
                          <a:spcPts val="0"/>
                        </a:spcAft>
                        <a:tabLst>
                          <a:tab pos="3086100" algn="l"/>
                        </a:tabLst>
                      </a:pPr>
                      <a:r>
                        <a:rPr lang="en-US" sz="1200" dirty="0"/>
                        <a:t>CHW</a:t>
                      </a:r>
                      <a:r>
                        <a:rPr lang="en-US" sz="1200" baseline="0" dirty="0"/>
                        <a:t> C</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9</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15</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18</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19" name="Table 18"/>
          <p:cNvGraphicFramePr>
            <a:graphicFrameLocks noGrp="1"/>
          </p:cNvGraphicFramePr>
          <p:nvPr>
            <p:extLst/>
          </p:nvPr>
        </p:nvGraphicFramePr>
        <p:xfrm>
          <a:off x="5867400" y="4783993"/>
          <a:ext cx="3276599" cy="1434816"/>
        </p:xfrm>
        <a:graphic>
          <a:graphicData uri="http://schemas.openxmlformats.org/drawingml/2006/table">
            <a:tbl>
              <a:tblPr>
                <a:tableStyleId>{3C2FFA5D-87B4-456A-9821-1D502468CF0F}</a:tableStyleId>
              </a:tblPr>
              <a:tblGrid>
                <a:gridCol w="8382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199">
                  <a:extLst>
                    <a:ext uri="{9D8B030D-6E8A-4147-A177-3AD203B41FA5}">
                      <a16:colId xmlns:a16="http://schemas.microsoft.com/office/drawing/2014/main" xmlns="" val="20003"/>
                    </a:ext>
                  </a:extLst>
                </a:gridCol>
              </a:tblGrid>
              <a:tr h="473807">
                <a:tc>
                  <a:txBody>
                    <a:bodyPr/>
                    <a:lstStyle/>
                    <a:p>
                      <a:pPr marL="0" marR="0">
                        <a:spcBef>
                          <a:spcPts val="0"/>
                        </a:spcBef>
                        <a:spcAft>
                          <a:spcPts val="0"/>
                        </a:spcAft>
                        <a:tabLst>
                          <a:tab pos="3086100" algn="l"/>
                        </a:tabLst>
                      </a:pPr>
                      <a:r>
                        <a:rPr lang="en-US" sz="1600" b="1" dirty="0"/>
                        <a:t>Site</a:t>
                      </a:r>
                      <a:endParaRPr lang="en-US" sz="1600" b="1"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Medical</a:t>
                      </a:r>
                      <a:r>
                        <a:rPr lang="en-US" sz="1100" baseline="0" dirty="0"/>
                        <a:t> Home</a:t>
                      </a:r>
                      <a:endParaRPr lang="en-US" sz="1100"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Pregnancy</a:t>
                      </a:r>
                      <a:endParaRPr lang="en-US" sz="1100" dirty="0">
                        <a:latin typeface="Times New Roman"/>
                        <a:ea typeface="Times New Roman"/>
                      </a:endParaRPr>
                    </a:p>
                  </a:txBody>
                  <a:tcPr marL="68580" marR="68580" marT="0" marB="0"/>
                </a:tc>
                <a:tc>
                  <a:txBody>
                    <a:bodyPr/>
                    <a:lstStyle/>
                    <a:p>
                      <a:pPr marL="0" marR="0">
                        <a:spcBef>
                          <a:spcPts val="0"/>
                        </a:spcBef>
                        <a:spcAft>
                          <a:spcPts val="0"/>
                        </a:spcAft>
                        <a:tabLst>
                          <a:tab pos="3086100" algn="l"/>
                        </a:tabLst>
                      </a:pPr>
                      <a:r>
                        <a:rPr lang="en-US" sz="1100" dirty="0"/>
                        <a:t>Social</a:t>
                      </a:r>
                      <a:r>
                        <a:rPr lang="en-US" sz="1100" baseline="0" dirty="0"/>
                        <a:t> Service</a:t>
                      </a:r>
                      <a:endParaRPr lang="en-US" sz="1100" dirty="0">
                        <a:latin typeface="Times New Roman"/>
                        <a:ea typeface="Times New Roman"/>
                      </a:endParaRPr>
                    </a:p>
                  </a:txBody>
                  <a:tcPr marL="68580" marR="68580" marT="0" marB="0"/>
                </a:tc>
                <a:extLst>
                  <a:ext uri="{0D108BD9-81ED-4DB2-BD59-A6C34878D82A}">
                    <a16:rowId xmlns:a16="http://schemas.microsoft.com/office/drawing/2014/main" xmlns="" val="10000"/>
                  </a:ext>
                </a:extLst>
              </a:tr>
              <a:tr h="319597">
                <a:tc>
                  <a:txBody>
                    <a:bodyPr/>
                    <a:lstStyle/>
                    <a:p>
                      <a:pPr marL="0" marR="0">
                        <a:spcBef>
                          <a:spcPts val="0"/>
                        </a:spcBef>
                        <a:spcAft>
                          <a:spcPts val="0"/>
                        </a:spcAft>
                        <a:tabLst>
                          <a:tab pos="3086100" algn="l"/>
                        </a:tabLst>
                      </a:pPr>
                      <a:r>
                        <a:rPr lang="en-US" sz="1200" dirty="0"/>
                        <a:t>Agency</a:t>
                      </a:r>
                      <a:r>
                        <a:rPr lang="en-US" sz="1200" baseline="0" dirty="0"/>
                        <a:t> A</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50</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25</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22</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1"/>
                  </a:ext>
                </a:extLst>
              </a:tr>
              <a:tr h="319597">
                <a:tc>
                  <a:txBody>
                    <a:bodyPr/>
                    <a:lstStyle/>
                    <a:p>
                      <a:pPr marL="0" marR="0">
                        <a:spcBef>
                          <a:spcPts val="0"/>
                        </a:spcBef>
                        <a:spcAft>
                          <a:spcPts val="0"/>
                        </a:spcAft>
                        <a:tabLst>
                          <a:tab pos="3086100" algn="l"/>
                        </a:tabLst>
                      </a:pPr>
                      <a:r>
                        <a:rPr lang="en-US" sz="1200" dirty="0"/>
                        <a:t>Agency</a:t>
                      </a:r>
                      <a:r>
                        <a:rPr lang="en-US" sz="1200" baseline="0" dirty="0"/>
                        <a:t> B</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64</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17</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35</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2"/>
                  </a:ext>
                </a:extLst>
              </a:tr>
              <a:tr h="321815">
                <a:tc>
                  <a:txBody>
                    <a:bodyPr/>
                    <a:lstStyle/>
                    <a:p>
                      <a:pPr marL="0" marR="0">
                        <a:spcBef>
                          <a:spcPts val="0"/>
                        </a:spcBef>
                        <a:spcAft>
                          <a:spcPts val="0"/>
                        </a:spcAft>
                        <a:tabLst>
                          <a:tab pos="3086100" algn="l"/>
                        </a:tabLst>
                      </a:pPr>
                      <a:r>
                        <a:rPr lang="en-US" sz="1200" dirty="0"/>
                        <a:t>Agency</a:t>
                      </a:r>
                      <a:r>
                        <a:rPr lang="en-US" sz="1200" baseline="0" dirty="0"/>
                        <a:t> C</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40</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32</a:t>
                      </a:r>
                      <a:endParaRPr lang="en-US" sz="1200" dirty="0">
                        <a:latin typeface="Times New Roman"/>
                        <a:ea typeface="Times New Roman"/>
                      </a:endParaRPr>
                    </a:p>
                  </a:txBody>
                  <a:tcPr marL="68580" marR="68580" marT="0" marB="0"/>
                </a:tc>
                <a:tc>
                  <a:txBody>
                    <a:bodyPr/>
                    <a:lstStyle/>
                    <a:p>
                      <a:pPr marL="0" marR="0" algn="ctr">
                        <a:spcBef>
                          <a:spcPts val="0"/>
                        </a:spcBef>
                        <a:spcAft>
                          <a:spcPts val="0"/>
                        </a:spcAft>
                        <a:tabLst>
                          <a:tab pos="3086100" algn="l"/>
                        </a:tabLst>
                      </a:pPr>
                      <a:r>
                        <a:rPr lang="en-US" sz="1200" dirty="0"/>
                        <a:t>19</a:t>
                      </a:r>
                      <a:endParaRPr lang="en-US" sz="1200" dirty="0">
                        <a:latin typeface="Times New Roman"/>
                        <a:ea typeface="Times New Roman"/>
                      </a:endParaRPr>
                    </a:p>
                  </a:txBody>
                  <a:tcPr marL="68580" marR="68580" marT="0" marB="0"/>
                </a:tc>
                <a:extLst>
                  <a:ext uri="{0D108BD9-81ED-4DB2-BD59-A6C34878D82A}">
                    <a16:rowId xmlns:a16="http://schemas.microsoft.com/office/drawing/2014/main" xmlns="" val="10003"/>
                  </a:ext>
                </a:extLst>
              </a:tr>
            </a:tbl>
          </a:graphicData>
        </a:graphic>
      </p:graphicFrame>
      <p:sp>
        <p:nvSpPr>
          <p:cNvPr id="2132" name="Text Box 16"/>
          <p:cNvSpPr txBox="1">
            <a:spLocks noChangeArrowheads="1"/>
          </p:cNvSpPr>
          <p:nvPr/>
        </p:nvSpPr>
        <p:spPr bwMode="auto">
          <a:xfrm>
            <a:off x="145746" y="1124424"/>
            <a:ext cx="3200400" cy="1338828"/>
          </a:xfrm>
          <a:prstGeom prst="rect">
            <a:avLst/>
          </a:prstGeom>
          <a:noFill/>
          <a:ln w="9525">
            <a:noFill/>
            <a:miter lim="800000"/>
            <a:headEnd/>
            <a:tailEnd/>
          </a:ln>
        </p:spPr>
        <p:txBody>
          <a:bodyPr>
            <a:spAutoFit/>
          </a:bodyPr>
          <a:lstStyle/>
          <a:p>
            <a:pPr>
              <a:spcBef>
                <a:spcPct val="50000"/>
              </a:spcBef>
            </a:pPr>
            <a:r>
              <a:rPr lang="en-US" sz="2000" b="1" dirty="0">
                <a:latin typeface="Georgia" pitchFamily="18" charset="0"/>
              </a:rPr>
              <a:t>Engagement of at risk client – Assess Risk</a:t>
            </a:r>
          </a:p>
          <a:p>
            <a:pPr>
              <a:spcBef>
                <a:spcPts val="600"/>
              </a:spcBef>
            </a:pPr>
            <a:r>
              <a:rPr lang="en-US" dirty="0">
                <a:latin typeface="Georgia" pitchFamily="18" charset="0"/>
              </a:rPr>
              <a:t>Initial Checklist – Captures Comprehensive Risk Issues</a:t>
            </a:r>
          </a:p>
        </p:txBody>
      </p:sp>
      <p:sp>
        <p:nvSpPr>
          <p:cNvPr id="2133" name="Text Box 16"/>
          <p:cNvSpPr txBox="1">
            <a:spLocks noChangeArrowheads="1"/>
          </p:cNvSpPr>
          <p:nvPr/>
        </p:nvSpPr>
        <p:spPr bwMode="auto">
          <a:xfrm>
            <a:off x="5867400" y="1076325"/>
            <a:ext cx="3276600" cy="1938992"/>
          </a:xfrm>
          <a:prstGeom prst="rect">
            <a:avLst/>
          </a:prstGeom>
          <a:noFill/>
          <a:ln w="9525">
            <a:noFill/>
            <a:miter lim="800000"/>
            <a:headEnd/>
            <a:tailEnd/>
          </a:ln>
        </p:spPr>
        <p:txBody>
          <a:bodyPr wrap="square">
            <a:spAutoFit/>
          </a:bodyPr>
          <a:lstStyle/>
          <a:p>
            <a:pPr>
              <a:spcBef>
                <a:spcPct val="50000"/>
              </a:spcBef>
            </a:pPr>
            <a:r>
              <a:rPr lang="en-US" sz="2000" b="1" dirty="0">
                <a:latin typeface="Georgia" pitchFamily="18" charset="0"/>
              </a:rPr>
              <a:t>Track/Measure</a:t>
            </a:r>
            <a:br>
              <a:rPr lang="en-US" sz="2000" b="1" dirty="0">
                <a:latin typeface="Georgia" pitchFamily="18" charset="0"/>
              </a:rPr>
            </a:br>
            <a:r>
              <a:rPr lang="en-US" sz="2000" b="1" dirty="0">
                <a:latin typeface="Georgia" pitchFamily="18" charset="0"/>
              </a:rPr>
              <a:t>Risk Factors Addressed</a:t>
            </a:r>
            <a:br>
              <a:rPr lang="en-US" sz="2000" b="1" dirty="0">
                <a:latin typeface="Georgia" pitchFamily="18" charset="0"/>
              </a:rPr>
            </a:br>
            <a:r>
              <a:rPr lang="en-US" sz="2000" b="1" dirty="0">
                <a:latin typeface="Georgia" pitchFamily="18" charset="0"/>
              </a:rPr>
              <a:t>(Connections to Care)</a:t>
            </a:r>
            <a:br>
              <a:rPr lang="en-US" sz="2000" b="1" dirty="0">
                <a:latin typeface="Georgia" pitchFamily="18" charset="0"/>
              </a:rPr>
            </a:br>
            <a:r>
              <a:rPr lang="en-US" sz="2000" b="1" dirty="0">
                <a:latin typeface="Georgia" pitchFamily="18" charset="0"/>
              </a:rPr>
              <a:t>   </a:t>
            </a:r>
            <a:r>
              <a:rPr lang="en-US" sz="2000" dirty="0">
                <a:latin typeface="Georgia" pitchFamily="18" charset="0"/>
              </a:rPr>
              <a:t>By: Care Coordinator</a:t>
            </a:r>
            <a:br>
              <a:rPr lang="en-US" sz="2000" dirty="0">
                <a:latin typeface="Georgia" pitchFamily="18" charset="0"/>
              </a:rPr>
            </a:br>
            <a:r>
              <a:rPr lang="en-US" sz="2000" dirty="0">
                <a:latin typeface="Georgia" pitchFamily="18" charset="0"/>
              </a:rPr>
              <a:t>           Agency</a:t>
            </a:r>
            <a:br>
              <a:rPr lang="en-US" sz="2000" dirty="0">
                <a:latin typeface="Georgia" pitchFamily="18" charset="0"/>
              </a:rPr>
            </a:br>
            <a:r>
              <a:rPr lang="en-US" sz="2000" dirty="0">
                <a:latin typeface="Georgia" pitchFamily="18" charset="0"/>
              </a:rPr>
              <a:t>           Region</a:t>
            </a:r>
          </a:p>
        </p:txBody>
      </p:sp>
      <p:sp>
        <p:nvSpPr>
          <p:cNvPr id="2134" name="Right Arrow 22"/>
          <p:cNvSpPr>
            <a:spLocks noChangeArrowheads="1"/>
          </p:cNvSpPr>
          <p:nvPr/>
        </p:nvSpPr>
        <p:spPr bwMode="auto">
          <a:xfrm>
            <a:off x="4267200" y="2590800"/>
            <a:ext cx="838200" cy="685800"/>
          </a:xfrm>
          <a:prstGeom prst="rightArrow">
            <a:avLst>
              <a:gd name="adj1" fmla="val 50000"/>
              <a:gd name="adj2" fmla="val 49998"/>
            </a:avLst>
          </a:prstGeom>
          <a:solidFill>
            <a:srgbClr val="0070C0"/>
          </a:solidFill>
          <a:ln w="9525" algn="ctr">
            <a:solidFill>
              <a:schemeClr val="tx1"/>
            </a:solidFill>
            <a:round/>
            <a:headEnd/>
            <a:tailEnd/>
          </a:ln>
        </p:spPr>
        <p:txBody>
          <a:bodyPr/>
          <a:lstStyle/>
          <a:p>
            <a:pPr eaLnBrk="0" hangingPunct="0"/>
            <a:endParaRPr lang="en-US" sz="2400" dirty="0"/>
          </a:p>
        </p:txBody>
      </p:sp>
      <p:sp>
        <p:nvSpPr>
          <p:cNvPr id="2135" name="TextBox 23"/>
          <p:cNvSpPr txBox="1">
            <a:spLocks noChangeArrowheads="1"/>
          </p:cNvSpPr>
          <p:nvPr/>
        </p:nvSpPr>
        <p:spPr bwMode="auto">
          <a:xfrm>
            <a:off x="-20782" y="-19056"/>
            <a:ext cx="9144000" cy="923330"/>
          </a:xfrm>
          <a:prstGeom prst="rect">
            <a:avLst/>
          </a:prstGeom>
          <a:solidFill>
            <a:schemeClr val="accent1"/>
          </a:solidFill>
          <a:ln w="9525">
            <a:noFill/>
            <a:miter lim="800000"/>
            <a:headEnd/>
            <a:tailEnd/>
          </a:ln>
        </p:spPr>
        <p:txBody>
          <a:bodyPr>
            <a:spAutoFit/>
          </a:bodyPr>
          <a:lstStyle/>
          <a:p>
            <a:pPr algn="ctr"/>
            <a:r>
              <a:rPr lang="en-US" sz="5400" dirty="0">
                <a:solidFill>
                  <a:srgbClr val="0033CC"/>
                </a:solidFill>
              </a:rPr>
              <a:t>  </a:t>
            </a:r>
            <a:r>
              <a:rPr lang="en-US" sz="4000" b="1" dirty="0">
                <a:solidFill>
                  <a:schemeClr val="bg1"/>
                </a:solidFill>
                <a:latin typeface="Calibri" panose="020F0502020204030204" pitchFamily="34" charset="0"/>
                <a:cs typeface="Calibri" panose="020F0502020204030204" pitchFamily="34" charset="0"/>
              </a:rPr>
              <a:t>Pathways Community HUB</a:t>
            </a:r>
          </a:p>
        </p:txBody>
      </p:sp>
      <p:sp>
        <p:nvSpPr>
          <p:cNvPr id="23" name="Line 10"/>
          <p:cNvSpPr>
            <a:spLocks noChangeShapeType="1"/>
          </p:cNvSpPr>
          <p:nvPr/>
        </p:nvSpPr>
        <p:spPr bwMode="auto">
          <a:xfrm>
            <a:off x="4686300" y="4869610"/>
            <a:ext cx="0" cy="365919"/>
          </a:xfrm>
          <a:prstGeom prst="line">
            <a:avLst/>
          </a:prstGeom>
          <a:noFill/>
          <a:ln w="25400">
            <a:solidFill>
              <a:schemeClr val="tx1"/>
            </a:solidFill>
            <a:round/>
            <a:headEnd/>
            <a:tailEnd type="triangle" w="med" len="med"/>
          </a:ln>
        </p:spPr>
        <p:txBody>
          <a:bodyPr/>
          <a:lstStyle/>
          <a:p>
            <a:endParaRPr lang="en-US" dirty="0"/>
          </a:p>
        </p:txBody>
      </p:sp>
      <p:pic>
        <p:nvPicPr>
          <p:cNvPr id="22" name="Picture 6" descr="BD00003_"/>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380" y="2667000"/>
            <a:ext cx="897944" cy="184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Mark\AppData\Local\Microsoft\Windows\Temporary Internet Files\Content.IE5\ZIGRJ5RD\MC900014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566" y="2590800"/>
            <a:ext cx="771034" cy="187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470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p:cNvSpPr>
          <p:nvPr/>
        </p:nvSpPr>
        <p:spPr bwMode="auto">
          <a:xfrm>
            <a:off x="1600200" y="1066800"/>
            <a:ext cx="304800" cy="2209800"/>
          </a:xfrm>
          <a:prstGeom prst="leftBrace">
            <a:avLst>
              <a:gd name="adj1" fmla="val 58336"/>
              <a:gd name="adj2" fmla="val 444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b="1" dirty="0"/>
          </a:p>
        </p:txBody>
      </p:sp>
      <p:sp>
        <p:nvSpPr>
          <p:cNvPr id="119811" name="Text Box 3"/>
          <p:cNvSpPr txBox="1">
            <a:spLocks noChangeArrowheads="1"/>
          </p:cNvSpPr>
          <p:nvPr/>
        </p:nvSpPr>
        <p:spPr bwMode="auto">
          <a:xfrm>
            <a:off x="0" y="1715869"/>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en-US" dirty="0">
                <a:latin typeface="Georgia" pitchFamily="18" charset="0"/>
              </a:rPr>
              <a:t>Risk Factor Identified</a:t>
            </a:r>
          </a:p>
        </p:txBody>
      </p:sp>
      <p:sp>
        <p:nvSpPr>
          <p:cNvPr id="119812" name="AutoShape 4"/>
          <p:cNvSpPr>
            <a:spLocks/>
          </p:cNvSpPr>
          <p:nvPr/>
        </p:nvSpPr>
        <p:spPr bwMode="auto">
          <a:xfrm>
            <a:off x="1524000" y="3733800"/>
            <a:ext cx="381000" cy="914400"/>
          </a:xfrm>
          <a:prstGeom prst="leftBrace">
            <a:avLst>
              <a:gd name="adj1" fmla="val 24200"/>
              <a:gd name="adj2" fmla="val 444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b="1" dirty="0"/>
          </a:p>
        </p:txBody>
      </p:sp>
      <p:sp>
        <p:nvSpPr>
          <p:cNvPr id="119813" name="Text Box 5"/>
          <p:cNvSpPr txBox="1">
            <a:spLocks noChangeArrowheads="1"/>
          </p:cNvSpPr>
          <p:nvPr/>
        </p:nvSpPr>
        <p:spPr bwMode="auto">
          <a:xfrm>
            <a:off x="76200" y="3657600"/>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en-US" dirty="0">
                <a:latin typeface="Georgia" pitchFamily="18" charset="0"/>
              </a:rPr>
              <a:t>Evidence based Intervention</a:t>
            </a:r>
          </a:p>
        </p:txBody>
      </p:sp>
      <p:sp>
        <p:nvSpPr>
          <p:cNvPr id="119814" name="AutoShape 6"/>
          <p:cNvSpPr>
            <a:spLocks/>
          </p:cNvSpPr>
          <p:nvPr/>
        </p:nvSpPr>
        <p:spPr bwMode="auto">
          <a:xfrm>
            <a:off x="1600200" y="4953000"/>
            <a:ext cx="304800" cy="1219200"/>
          </a:xfrm>
          <a:prstGeom prst="leftBrace">
            <a:avLst>
              <a:gd name="adj1" fmla="val 41667"/>
              <a:gd name="adj2" fmla="val 4444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b="1" dirty="0"/>
          </a:p>
        </p:txBody>
      </p:sp>
      <p:sp>
        <p:nvSpPr>
          <p:cNvPr id="119815" name="Text Box 7"/>
          <p:cNvSpPr txBox="1">
            <a:spLocks noChangeArrowheads="1"/>
          </p:cNvSpPr>
          <p:nvPr/>
        </p:nvSpPr>
        <p:spPr bwMode="auto">
          <a:xfrm>
            <a:off x="152400" y="5013573"/>
            <a:ext cx="1600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en-US" dirty="0">
                <a:latin typeface="Georgia" pitchFamily="18" charset="0"/>
              </a:rPr>
              <a:t> </a:t>
            </a:r>
            <a:r>
              <a:rPr lang="en-US" b="1" dirty="0">
                <a:latin typeface="Georgia" pitchFamily="18" charset="0"/>
              </a:rPr>
              <a:t>Outcome</a:t>
            </a:r>
            <a:r>
              <a:rPr lang="en-US" dirty="0">
                <a:latin typeface="Georgia" pitchFamily="18" charset="0"/>
              </a:rPr>
              <a:t/>
            </a:r>
            <a:br>
              <a:rPr lang="en-US" dirty="0">
                <a:latin typeface="Georgia" pitchFamily="18" charset="0"/>
              </a:rPr>
            </a:br>
            <a:r>
              <a:rPr lang="en-US" dirty="0">
                <a:latin typeface="Georgia" pitchFamily="18" charset="0"/>
              </a:rPr>
              <a:t>Risk Factor Confirmed  Addressed</a:t>
            </a:r>
          </a:p>
          <a:p>
            <a:pPr algn="ctr">
              <a:spcBef>
                <a:spcPct val="50000"/>
              </a:spcBef>
            </a:pPr>
            <a:endParaRPr lang="en-US" dirty="0">
              <a:latin typeface="Georgia" pitchFamily="18" charset="0"/>
            </a:endParaRPr>
          </a:p>
        </p:txBody>
      </p:sp>
      <p:sp>
        <p:nvSpPr>
          <p:cNvPr id="119817" name="AutoShape 9"/>
          <p:cNvSpPr>
            <a:spLocks/>
          </p:cNvSpPr>
          <p:nvPr/>
        </p:nvSpPr>
        <p:spPr bwMode="auto">
          <a:xfrm>
            <a:off x="6553200" y="4953000"/>
            <a:ext cx="381000" cy="1219200"/>
          </a:xfrm>
          <a:prstGeom prst="rightBrace">
            <a:avLst>
              <a:gd name="adj1" fmla="val 28326"/>
              <a:gd name="adj2" fmla="val 4892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p>
        </p:txBody>
      </p:sp>
      <p:graphicFrame>
        <p:nvGraphicFramePr>
          <p:cNvPr id="1026" name="Object 14"/>
          <p:cNvGraphicFramePr>
            <a:graphicFrameLocks noGrp="1" noChangeAspect="1"/>
          </p:cNvGraphicFramePr>
          <p:nvPr>
            <p:ph idx="4294967295"/>
            <p:extLst>
              <p:ext uri="{D42A27DB-BD31-4B8C-83A1-F6EECF244321}">
                <p14:modId xmlns:p14="http://schemas.microsoft.com/office/powerpoint/2010/main" val="3976195590"/>
              </p:ext>
            </p:extLst>
          </p:nvPr>
        </p:nvGraphicFramePr>
        <p:xfrm>
          <a:off x="2133600" y="533400"/>
          <a:ext cx="4902200" cy="5969000"/>
        </p:xfrm>
        <a:graphic>
          <a:graphicData uri="http://schemas.openxmlformats.org/presentationml/2006/ole">
            <mc:AlternateContent xmlns:mc="http://schemas.openxmlformats.org/markup-compatibility/2006">
              <mc:Choice xmlns:v="urn:schemas-microsoft-com:vml" Requires="v">
                <p:oleObj spid="_x0000_s1250" name="Document" r:id="rId4" imgW="5952018" imgH="7219441" progId="Word.Document.8">
                  <p:embed/>
                </p:oleObj>
              </mc:Choice>
              <mc:Fallback>
                <p:oleObj name="Document" r:id="rId4" imgW="5952018" imgH="7219441" progId="Word.Document.8">
                  <p:embed/>
                  <p:pic>
                    <p:nvPicPr>
                      <p:cNvPr id="0" name=""/>
                      <p:cNvPicPr>
                        <a:picLocks noChangeAspect="1" noChangeArrowheads="1"/>
                      </p:cNvPicPr>
                      <p:nvPr/>
                    </p:nvPicPr>
                    <p:blipFill>
                      <a:blip r:embed="rId5"/>
                      <a:srcRect/>
                      <a:stretch>
                        <a:fillRect/>
                      </a:stretch>
                    </p:blipFill>
                    <p:spPr bwMode="auto">
                      <a:xfrm>
                        <a:off x="2133600" y="533400"/>
                        <a:ext cx="4902200" cy="5969000"/>
                      </a:xfrm>
                      <a:prstGeom prst="rect">
                        <a:avLst/>
                      </a:prstGeom>
                    </p:spPr>
                  </p:pic>
                </p:oleObj>
              </mc:Fallback>
            </mc:AlternateContent>
          </a:graphicData>
        </a:graphic>
      </p:graphicFrame>
      <p:pic>
        <p:nvPicPr>
          <p:cNvPr id="1111" name="Picture 87" descr="Image result for image dollar 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4852600"/>
            <a:ext cx="1419999" cy="141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80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9810"/>
                                        </p:tgtEl>
                                        <p:attrNameLst>
                                          <p:attrName>style.visibility</p:attrName>
                                        </p:attrNameLst>
                                      </p:cBhvr>
                                      <p:to>
                                        <p:strVal val="visible"/>
                                      </p:to>
                                    </p:set>
                                    <p:anim calcmode="lin" valueType="num">
                                      <p:cBhvr additive="base">
                                        <p:cTn id="11" dur="500" fill="hold"/>
                                        <p:tgtEl>
                                          <p:spTgt spid="119810"/>
                                        </p:tgtEl>
                                        <p:attrNameLst>
                                          <p:attrName>ppt_x</p:attrName>
                                        </p:attrNameLst>
                                      </p:cBhvr>
                                      <p:tavLst>
                                        <p:tav tm="0">
                                          <p:val>
                                            <p:strVal val="0-#ppt_w/2"/>
                                          </p:val>
                                        </p:tav>
                                        <p:tav tm="100000">
                                          <p:val>
                                            <p:strVal val="#ppt_x"/>
                                          </p:val>
                                        </p:tav>
                                      </p:tavLst>
                                    </p:anim>
                                    <p:anim calcmode="lin" valueType="num">
                                      <p:cBhvr additive="base">
                                        <p:cTn id="12" dur="500" fill="hold"/>
                                        <p:tgtEl>
                                          <p:spTgt spid="1198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9813"/>
                                        </p:tgtEl>
                                        <p:attrNameLst>
                                          <p:attrName>style.visibility</p:attrName>
                                        </p:attrNameLst>
                                      </p:cBhvr>
                                      <p:to>
                                        <p:strVal val="visible"/>
                                      </p:to>
                                    </p:set>
                                    <p:anim calcmode="lin" valueType="num">
                                      <p:cBhvr additive="base">
                                        <p:cTn id="17" dur="500" fill="hold"/>
                                        <p:tgtEl>
                                          <p:spTgt spid="119813"/>
                                        </p:tgtEl>
                                        <p:attrNameLst>
                                          <p:attrName>ppt_x</p:attrName>
                                        </p:attrNameLst>
                                      </p:cBhvr>
                                      <p:tavLst>
                                        <p:tav tm="0">
                                          <p:val>
                                            <p:strVal val="0-#ppt_w/2"/>
                                          </p:val>
                                        </p:tav>
                                        <p:tav tm="100000">
                                          <p:val>
                                            <p:strVal val="#ppt_x"/>
                                          </p:val>
                                        </p:tav>
                                      </p:tavLst>
                                    </p:anim>
                                    <p:anim calcmode="lin" valueType="num">
                                      <p:cBhvr additive="base">
                                        <p:cTn id="18" dur="500" fill="hold"/>
                                        <p:tgtEl>
                                          <p:spTgt spid="1198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9812"/>
                                        </p:tgtEl>
                                        <p:attrNameLst>
                                          <p:attrName>style.visibility</p:attrName>
                                        </p:attrNameLst>
                                      </p:cBhvr>
                                      <p:to>
                                        <p:strVal val="visible"/>
                                      </p:to>
                                    </p:set>
                                    <p:anim calcmode="lin" valueType="num">
                                      <p:cBhvr additive="base">
                                        <p:cTn id="21" dur="500" fill="hold"/>
                                        <p:tgtEl>
                                          <p:spTgt spid="119812"/>
                                        </p:tgtEl>
                                        <p:attrNameLst>
                                          <p:attrName>ppt_x</p:attrName>
                                        </p:attrNameLst>
                                      </p:cBhvr>
                                      <p:tavLst>
                                        <p:tav tm="0">
                                          <p:val>
                                            <p:strVal val="0-#ppt_w/2"/>
                                          </p:val>
                                        </p:tav>
                                        <p:tav tm="100000">
                                          <p:val>
                                            <p:strVal val="#ppt_x"/>
                                          </p:val>
                                        </p:tav>
                                      </p:tavLst>
                                    </p:anim>
                                    <p:anim calcmode="lin" valueType="num">
                                      <p:cBhvr additive="base">
                                        <p:cTn id="22"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9815"/>
                                        </p:tgtEl>
                                        <p:attrNameLst>
                                          <p:attrName>style.visibility</p:attrName>
                                        </p:attrNameLst>
                                      </p:cBhvr>
                                      <p:to>
                                        <p:strVal val="visible"/>
                                      </p:to>
                                    </p:set>
                                    <p:anim calcmode="lin" valueType="num">
                                      <p:cBhvr additive="base">
                                        <p:cTn id="27" dur="500" fill="hold"/>
                                        <p:tgtEl>
                                          <p:spTgt spid="119815"/>
                                        </p:tgtEl>
                                        <p:attrNameLst>
                                          <p:attrName>ppt_x</p:attrName>
                                        </p:attrNameLst>
                                      </p:cBhvr>
                                      <p:tavLst>
                                        <p:tav tm="0">
                                          <p:val>
                                            <p:strVal val="0-#ppt_w/2"/>
                                          </p:val>
                                        </p:tav>
                                        <p:tav tm="100000">
                                          <p:val>
                                            <p:strVal val="#ppt_x"/>
                                          </p:val>
                                        </p:tav>
                                      </p:tavLst>
                                    </p:anim>
                                    <p:anim calcmode="lin" valueType="num">
                                      <p:cBhvr additive="base">
                                        <p:cTn id="28" dur="500" fill="hold"/>
                                        <p:tgtEl>
                                          <p:spTgt spid="1198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9814"/>
                                        </p:tgtEl>
                                        <p:attrNameLst>
                                          <p:attrName>style.visibility</p:attrName>
                                        </p:attrNameLst>
                                      </p:cBhvr>
                                      <p:to>
                                        <p:strVal val="visible"/>
                                      </p:to>
                                    </p:set>
                                    <p:anim calcmode="lin" valueType="num">
                                      <p:cBhvr additive="base">
                                        <p:cTn id="31" dur="500" fill="hold"/>
                                        <p:tgtEl>
                                          <p:spTgt spid="119814"/>
                                        </p:tgtEl>
                                        <p:attrNameLst>
                                          <p:attrName>ppt_x</p:attrName>
                                        </p:attrNameLst>
                                      </p:cBhvr>
                                      <p:tavLst>
                                        <p:tav tm="0">
                                          <p:val>
                                            <p:strVal val="0-#ppt_w/2"/>
                                          </p:val>
                                        </p:tav>
                                        <p:tav tm="100000">
                                          <p:val>
                                            <p:strVal val="#ppt_x"/>
                                          </p:val>
                                        </p:tav>
                                      </p:tavLst>
                                    </p:anim>
                                    <p:anim calcmode="lin" valueType="num">
                                      <p:cBhvr additive="base">
                                        <p:cTn id="32" dur="500" fill="hold"/>
                                        <p:tgtEl>
                                          <p:spTgt spid="11981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9817"/>
                                        </p:tgtEl>
                                        <p:attrNameLst>
                                          <p:attrName>style.visibility</p:attrName>
                                        </p:attrNameLst>
                                      </p:cBhvr>
                                      <p:to>
                                        <p:strVal val="visible"/>
                                      </p:to>
                                    </p:set>
                                    <p:anim calcmode="lin" valueType="num">
                                      <p:cBhvr additive="base">
                                        <p:cTn id="37" dur="500" fill="hold"/>
                                        <p:tgtEl>
                                          <p:spTgt spid="119817"/>
                                        </p:tgtEl>
                                        <p:attrNameLst>
                                          <p:attrName>ppt_x</p:attrName>
                                        </p:attrNameLst>
                                      </p:cBhvr>
                                      <p:tavLst>
                                        <p:tav tm="0">
                                          <p:val>
                                            <p:strVal val="1+#ppt_w/2"/>
                                          </p:val>
                                        </p:tav>
                                        <p:tav tm="100000">
                                          <p:val>
                                            <p:strVal val="#ppt_x"/>
                                          </p:val>
                                        </p:tav>
                                      </p:tavLst>
                                    </p:anim>
                                    <p:anim calcmode="lin" valueType="num">
                                      <p:cBhvr additive="base">
                                        <p:cTn id="38" dur="500" fill="hold"/>
                                        <p:tgtEl>
                                          <p:spTgt spid="1198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11"/>
                                        </p:tgtEl>
                                        <p:attrNameLst>
                                          <p:attrName>style.visibility</p:attrName>
                                        </p:attrNameLst>
                                      </p:cBhvr>
                                      <p:to>
                                        <p:strVal val="visible"/>
                                      </p:to>
                                    </p:set>
                                    <p:anim calcmode="lin" valueType="num">
                                      <p:cBhvr additive="base">
                                        <p:cTn id="43" dur="500" fill="hold"/>
                                        <p:tgtEl>
                                          <p:spTgt spid="1111"/>
                                        </p:tgtEl>
                                        <p:attrNameLst>
                                          <p:attrName>ppt_x</p:attrName>
                                        </p:attrNameLst>
                                      </p:cBhvr>
                                      <p:tavLst>
                                        <p:tav tm="0">
                                          <p:val>
                                            <p:strVal val="#ppt_x"/>
                                          </p:val>
                                        </p:tav>
                                        <p:tav tm="100000">
                                          <p:val>
                                            <p:strVal val="#ppt_x"/>
                                          </p:val>
                                        </p:tav>
                                      </p:tavLst>
                                    </p:anim>
                                    <p:anim calcmode="lin" valueType="num">
                                      <p:cBhvr additive="base">
                                        <p:cTn id="44" dur="500" fill="hold"/>
                                        <p:tgtEl>
                                          <p:spTgt spid="1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p:bldP spid="119812" grpId="0" animBg="1"/>
      <p:bldP spid="119813" grpId="0"/>
      <p:bldP spid="119814" grpId="0" animBg="1"/>
      <p:bldP spid="119815" grpId="0"/>
      <p:bldP spid="1198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0E76354-C060-4F4C-A852-3287D7EA94A1}"/>
              </a:ext>
            </a:extLst>
          </p:cNvPr>
          <p:cNvSpPr>
            <a:spLocks noGrp="1"/>
          </p:cNvSpPr>
          <p:nvPr>
            <p:ph type="sldNum" sz="quarter" idx="12"/>
          </p:nvPr>
        </p:nvSpPr>
        <p:spPr/>
        <p:txBody>
          <a:bodyPr/>
          <a:lstStyle/>
          <a:p>
            <a:fld id="{434087A7-54D1-4567-AA63-58F7C87F0172}" type="slidenum">
              <a:rPr lang="en-US" smtClean="0"/>
              <a:t>16</a:t>
            </a:fld>
            <a:endParaRPr lang="en-US" dirty="0"/>
          </a:p>
        </p:txBody>
      </p:sp>
      <p:sp>
        <p:nvSpPr>
          <p:cNvPr id="3" name="Rectangle 13">
            <a:extLst>
              <a:ext uri="{FF2B5EF4-FFF2-40B4-BE49-F238E27FC236}">
                <a16:creationId xmlns:a16="http://schemas.microsoft.com/office/drawing/2014/main" xmlns="" id="{17B62164-6AF6-4F8C-8AFE-75B7B751DA11}"/>
              </a:ext>
            </a:extLst>
          </p:cNvPr>
          <p:cNvSpPr>
            <a:spLocks/>
          </p:cNvSpPr>
          <p:nvPr/>
        </p:nvSpPr>
        <p:spPr bwMode="auto">
          <a:xfrm>
            <a:off x="-223838" y="304800"/>
            <a:ext cx="9155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419100" algn="ctr" fontAlgn="base">
              <a:lnSpc>
                <a:spcPct val="60000"/>
              </a:lnSpc>
              <a:spcBef>
                <a:spcPts val="1200"/>
              </a:spcBef>
              <a:spcAft>
                <a:spcPct val="0"/>
              </a:spcAft>
            </a:pPr>
            <a:endParaRPr lang="en-US" sz="3600" dirty="0">
              <a:solidFill>
                <a:srgbClr val="FFFFFF"/>
              </a:solidFill>
              <a:latin typeface="Franklin Gothic Medium" panose="020B0603020102020204" pitchFamily="34" charset="0"/>
              <a:ea typeface="ＭＳ Ｐゴシック" charset="0"/>
              <a:cs typeface="Arial" charset="0"/>
              <a:sym typeface="Arial" charset="0"/>
            </a:endParaRPr>
          </a:p>
        </p:txBody>
      </p:sp>
      <p:sp>
        <p:nvSpPr>
          <p:cNvPr id="4" name="Oval 3">
            <a:extLst>
              <a:ext uri="{FF2B5EF4-FFF2-40B4-BE49-F238E27FC236}">
                <a16:creationId xmlns:a16="http://schemas.microsoft.com/office/drawing/2014/main" xmlns="" id="{6CB00A40-0123-4D81-BB51-AEF90A51C7B3}"/>
              </a:ext>
            </a:extLst>
          </p:cNvPr>
          <p:cNvSpPr/>
          <p:nvPr/>
        </p:nvSpPr>
        <p:spPr bwMode="auto">
          <a:xfrm>
            <a:off x="789212" y="816440"/>
            <a:ext cx="943430" cy="943430"/>
          </a:xfrm>
          <a:prstGeom prst="ellipse">
            <a:avLst/>
          </a:prstGeom>
          <a:solidFill>
            <a:schemeClr val="bg1"/>
          </a:solidFill>
          <a:ln w="57150" cap="flat" cmpd="sng" algn="ctr">
            <a:solidFill>
              <a:srgbClr val="674A91">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5" name="Oval 4">
            <a:extLst>
              <a:ext uri="{FF2B5EF4-FFF2-40B4-BE49-F238E27FC236}">
                <a16:creationId xmlns:a16="http://schemas.microsoft.com/office/drawing/2014/main" xmlns="" id="{B90FFA13-C28A-4235-855B-E3186EBE6B9C}"/>
              </a:ext>
            </a:extLst>
          </p:cNvPr>
          <p:cNvSpPr/>
          <p:nvPr/>
        </p:nvSpPr>
        <p:spPr bwMode="auto">
          <a:xfrm>
            <a:off x="915907" y="963772"/>
            <a:ext cx="703943" cy="703943"/>
          </a:xfrm>
          <a:prstGeom prst="ellipse">
            <a:avLst/>
          </a:prstGeom>
          <a:solidFill>
            <a:srgbClr val="674A91"/>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6" name="Oval 5">
            <a:extLst>
              <a:ext uri="{FF2B5EF4-FFF2-40B4-BE49-F238E27FC236}">
                <a16:creationId xmlns:a16="http://schemas.microsoft.com/office/drawing/2014/main" xmlns="" id="{9FEB0A4B-40C4-499B-B0D4-E7F2B2E616B1}"/>
              </a:ext>
            </a:extLst>
          </p:cNvPr>
          <p:cNvSpPr/>
          <p:nvPr/>
        </p:nvSpPr>
        <p:spPr bwMode="auto">
          <a:xfrm>
            <a:off x="2503710" y="816440"/>
            <a:ext cx="943430" cy="943430"/>
          </a:xfrm>
          <a:prstGeom prst="ellipse">
            <a:avLst/>
          </a:prstGeom>
          <a:noFill/>
          <a:ln w="57150" cap="flat" cmpd="sng" algn="ctr">
            <a:solidFill>
              <a:srgbClr val="6AAE4E">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7" name="Oval 6">
            <a:extLst>
              <a:ext uri="{FF2B5EF4-FFF2-40B4-BE49-F238E27FC236}">
                <a16:creationId xmlns:a16="http://schemas.microsoft.com/office/drawing/2014/main" xmlns="" id="{B9DE7898-5F26-403B-90A2-E51A0632184D}"/>
              </a:ext>
            </a:extLst>
          </p:cNvPr>
          <p:cNvSpPr/>
          <p:nvPr/>
        </p:nvSpPr>
        <p:spPr bwMode="auto">
          <a:xfrm>
            <a:off x="2638079" y="953122"/>
            <a:ext cx="703943" cy="703943"/>
          </a:xfrm>
          <a:prstGeom prst="ellipse">
            <a:avLst/>
          </a:prstGeom>
          <a:solidFill>
            <a:srgbClr val="6AAE4E"/>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8" name="Oval 7">
            <a:extLst>
              <a:ext uri="{FF2B5EF4-FFF2-40B4-BE49-F238E27FC236}">
                <a16:creationId xmlns:a16="http://schemas.microsoft.com/office/drawing/2014/main" xmlns="" id="{F178A4A8-C021-4F44-B580-01EF691F0744}"/>
              </a:ext>
            </a:extLst>
          </p:cNvPr>
          <p:cNvSpPr/>
          <p:nvPr/>
        </p:nvSpPr>
        <p:spPr bwMode="auto">
          <a:xfrm>
            <a:off x="4207232" y="803783"/>
            <a:ext cx="943430" cy="943430"/>
          </a:xfrm>
          <a:prstGeom prst="ellipse">
            <a:avLst/>
          </a:prstGeom>
          <a:noFill/>
          <a:ln w="57150" cap="flat" cmpd="sng" algn="ctr">
            <a:solidFill>
              <a:srgbClr val="FAB23B">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9" name="Oval 8">
            <a:extLst>
              <a:ext uri="{FF2B5EF4-FFF2-40B4-BE49-F238E27FC236}">
                <a16:creationId xmlns:a16="http://schemas.microsoft.com/office/drawing/2014/main" xmlns="" id="{6B94DD6A-DD1D-4AC4-93BF-1EFC6E421EC7}"/>
              </a:ext>
            </a:extLst>
          </p:cNvPr>
          <p:cNvSpPr/>
          <p:nvPr/>
        </p:nvSpPr>
        <p:spPr bwMode="auto">
          <a:xfrm>
            <a:off x="4338243" y="912393"/>
            <a:ext cx="703943" cy="703943"/>
          </a:xfrm>
          <a:prstGeom prst="ellipse">
            <a:avLst/>
          </a:prstGeom>
          <a:solidFill>
            <a:srgbClr val="FAB23B"/>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10" name="Oval 9">
            <a:extLst>
              <a:ext uri="{FF2B5EF4-FFF2-40B4-BE49-F238E27FC236}">
                <a16:creationId xmlns:a16="http://schemas.microsoft.com/office/drawing/2014/main" xmlns="" id="{61C72FF5-7CDC-466A-8A40-FECDEADE3740}"/>
              </a:ext>
            </a:extLst>
          </p:cNvPr>
          <p:cNvSpPr/>
          <p:nvPr/>
        </p:nvSpPr>
        <p:spPr bwMode="auto">
          <a:xfrm>
            <a:off x="5929300" y="836090"/>
            <a:ext cx="943430" cy="943430"/>
          </a:xfrm>
          <a:prstGeom prst="ellipse">
            <a:avLst/>
          </a:prstGeom>
          <a:noFill/>
          <a:ln w="57150" cap="flat" cmpd="sng" algn="ctr">
            <a:solidFill>
              <a:srgbClr val="47BBDF">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11" name="Oval 10">
            <a:extLst>
              <a:ext uri="{FF2B5EF4-FFF2-40B4-BE49-F238E27FC236}">
                <a16:creationId xmlns:a16="http://schemas.microsoft.com/office/drawing/2014/main" xmlns="" id="{56F19E8F-AD5A-419F-BB85-959BB2533E57}"/>
              </a:ext>
            </a:extLst>
          </p:cNvPr>
          <p:cNvSpPr/>
          <p:nvPr/>
        </p:nvSpPr>
        <p:spPr bwMode="auto">
          <a:xfrm>
            <a:off x="6077857" y="972457"/>
            <a:ext cx="703943" cy="703943"/>
          </a:xfrm>
          <a:prstGeom prst="ellipse">
            <a:avLst/>
          </a:prstGeom>
          <a:solidFill>
            <a:srgbClr val="47BBDF"/>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12" name="Oval 11">
            <a:extLst>
              <a:ext uri="{FF2B5EF4-FFF2-40B4-BE49-F238E27FC236}">
                <a16:creationId xmlns:a16="http://schemas.microsoft.com/office/drawing/2014/main" xmlns="" id="{717AC637-654B-41B8-937C-75F765FF7BFC}"/>
              </a:ext>
            </a:extLst>
          </p:cNvPr>
          <p:cNvSpPr/>
          <p:nvPr/>
        </p:nvSpPr>
        <p:spPr bwMode="auto">
          <a:xfrm>
            <a:off x="7619995" y="816440"/>
            <a:ext cx="943430" cy="943430"/>
          </a:xfrm>
          <a:prstGeom prst="ellipse">
            <a:avLst/>
          </a:prstGeom>
          <a:noFill/>
          <a:ln w="57150" cap="flat" cmpd="sng" algn="ctr">
            <a:solidFill>
              <a:srgbClr val="E82C3E">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13" name="Oval 12">
            <a:extLst>
              <a:ext uri="{FF2B5EF4-FFF2-40B4-BE49-F238E27FC236}">
                <a16:creationId xmlns:a16="http://schemas.microsoft.com/office/drawing/2014/main" xmlns="" id="{0A288E05-CD42-4811-9D4C-3DE1583FC7D1}"/>
              </a:ext>
            </a:extLst>
          </p:cNvPr>
          <p:cNvSpPr/>
          <p:nvPr/>
        </p:nvSpPr>
        <p:spPr bwMode="auto">
          <a:xfrm>
            <a:off x="7739738" y="953121"/>
            <a:ext cx="703943" cy="703943"/>
          </a:xfrm>
          <a:prstGeom prst="ellipse">
            <a:avLst/>
          </a:prstGeom>
          <a:solidFill>
            <a:srgbClr val="E82C3E"/>
          </a:solidFill>
          <a:ln w="38100" cap="flat" cmpd="sng" algn="ctr">
            <a:solidFill>
              <a:srgbClr val="674A91">
                <a:alpha val="50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pic>
        <p:nvPicPr>
          <p:cNvPr id="14" name="Picture 13">
            <a:extLst>
              <a:ext uri="{FF2B5EF4-FFF2-40B4-BE49-F238E27FC236}">
                <a16:creationId xmlns:a16="http://schemas.microsoft.com/office/drawing/2014/main" xmlns="" id="{8E96FE36-0B3F-407E-8DE3-5EF5CD831971}"/>
              </a:ext>
            </a:extLst>
          </p:cNvPr>
          <p:cNvPicPr>
            <a:picLocks noChangeAspect="1"/>
          </p:cNvPicPr>
          <p:nvPr/>
        </p:nvPicPr>
        <p:blipFill>
          <a:blip r:embed="rId2"/>
          <a:stretch>
            <a:fillRect/>
          </a:stretch>
        </p:blipFill>
        <p:spPr>
          <a:xfrm>
            <a:off x="4346741" y="893687"/>
            <a:ext cx="666417" cy="666417"/>
          </a:xfrm>
          <a:prstGeom prst="rect">
            <a:avLst/>
          </a:prstGeom>
        </p:spPr>
      </p:pic>
      <p:pic>
        <p:nvPicPr>
          <p:cNvPr id="15" name="Picture 14">
            <a:extLst>
              <a:ext uri="{FF2B5EF4-FFF2-40B4-BE49-F238E27FC236}">
                <a16:creationId xmlns:a16="http://schemas.microsoft.com/office/drawing/2014/main" xmlns="" id="{21666B8D-4AA0-4E11-95C3-CFECADEA239E}"/>
              </a:ext>
            </a:extLst>
          </p:cNvPr>
          <p:cNvPicPr>
            <a:picLocks noChangeAspect="1"/>
          </p:cNvPicPr>
          <p:nvPr/>
        </p:nvPicPr>
        <p:blipFill>
          <a:blip r:embed="rId3"/>
          <a:stretch>
            <a:fillRect/>
          </a:stretch>
        </p:blipFill>
        <p:spPr>
          <a:xfrm>
            <a:off x="2682512" y="969515"/>
            <a:ext cx="564816" cy="564816"/>
          </a:xfrm>
          <a:prstGeom prst="rect">
            <a:avLst/>
          </a:prstGeom>
        </p:spPr>
      </p:pic>
      <p:pic>
        <p:nvPicPr>
          <p:cNvPr id="16" name="Picture 15">
            <a:extLst>
              <a:ext uri="{FF2B5EF4-FFF2-40B4-BE49-F238E27FC236}">
                <a16:creationId xmlns:a16="http://schemas.microsoft.com/office/drawing/2014/main" xmlns="" id="{2243CF95-685B-41C9-9459-FBB6C70D7D27}"/>
              </a:ext>
            </a:extLst>
          </p:cNvPr>
          <p:cNvPicPr>
            <a:picLocks noChangeAspect="1"/>
          </p:cNvPicPr>
          <p:nvPr/>
        </p:nvPicPr>
        <p:blipFill>
          <a:blip r:embed="rId4"/>
          <a:stretch>
            <a:fillRect/>
          </a:stretch>
        </p:blipFill>
        <p:spPr>
          <a:xfrm>
            <a:off x="6108700" y="973232"/>
            <a:ext cx="602247" cy="602247"/>
          </a:xfrm>
          <a:prstGeom prst="rect">
            <a:avLst/>
          </a:prstGeom>
        </p:spPr>
      </p:pic>
      <p:pic>
        <p:nvPicPr>
          <p:cNvPr id="17" name="Picture 16">
            <a:extLst>
              <a:ext uri="{FF2B5EF4-FFF2-40B4-BE49-F238E27FC236}">
                <a16:creationId xmlns:a16="http://schemas.microsoft.com/office/drawing/2014/main" xmlns="" id="{0DBAAC35-9394-42D8-84CB-15186FF8CEEE}"/>
              </a:ext>
            </a:extLst>
          </p:cNvPr>
          <p:cNvPicPr>
            <a:picLocks noChangeAspect="1"/>
          </p:cNvPicPr>
          <p:nvPr/>
        </p:nvPicPr>
        <p:blipFill>
          <a:blip r:embed="rId5"/>
          <a:stretch>
            <a:fillRect/>
          </a:stretch>
        </p:blipFill>
        <p:spPr>
          <a:xfrm>
            <a:off x="932387" y="1008936"/>
            <a:ext cx="703943" cy="703943"/>
          </a:xfrm>
          <a:prstGeom prst="rect">
            <a:avLst/>
          </a:prstGeom>
        </p:spPr>
      </p:pic>
      <p:pic>
        <p:nvPicPr>
          <p:cNvPr id="18" name="Picture 17">
            <a:extLst>
              <a:ext uri="{FF2B5EF4-FFF2-40B4-BE49-F238E27FC236}">
                <a16:creationId xmlns:a16="http://schemas.microsoft.com/office/drawing/2014/main" xmlns="" id="{F1497E1E-DCF1-483A-9C6E-5A4708A0DEF2}"/>
              </a:ext>
            </a:extLst>
          </p:cNvPr>
          <p:cNvPicPr>
            <a:picLocks noChangeAspect="1"/>
          </p:cNvPicPr>
          <p:nvPr/>
        </p:nvPicPr>
        <p:blipFill>
          <a:blip r:embed="rId6"/>
          <a:stretch>
            <a:fillRect/>
          </a:stretch>
        </p:blipFill>
        <p:spPr>
          <a:xfrm>
            <a:off x="7824006" y="920276"/>
            <a:ext cx="612942" cy="612942"/>
          </a:xfrm>
          <a:prstGeom prst="rect">
            <a:avLst/>
          </a:prstGeom>
        </p:spPr>
      </p:pic>
      <p:cxnSp>
        <p:nvCxnSpPr>
          <p:cNvPr id="19" name="Straight Arrow Connector 18">
            <a:extLst>
              <a:ext uri="{FF2B5EF4-FFF2-40B4-BE49-F238E27FC236}">
                <a16:creationId xmlns:a16="http://schemas.microsoft.com/office/drawing/2014/main" xmlns="" id="{63636E74-F6D5-43B4-8EFA-BDD06DB67F60}"/>
              </a:ext>
            </a:extLst>
          </p:cNvPr>
          <p:cNvCxnSpPr>
            <a:cxnSpLocks/>
            <a:stCxn id="4" idx="5"/>
          </p:cNvCxnSpPr>
          <p:nvPr/>
        </p:nvCxnSpPr>
        <p:spPr bwMode="auto">
          <a:xfrm>
            <a:off x="1594480" y="1621708"/>
            <a:ext cx="2665653" cy="802735"/>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xmlns="" id="{97C77251-0999-4C34-BC59-E29585BE46F3}"/>
              </a:ext>
            </a:extLst>
          </p:cNvPr>
          <p:cNvCxnSpPr>
            <a:cxnSpLocks/>
            <a:stCxn id="6" idx="5"/>
          </p:cNvCxnSpPr>
          <p:nvPr/>
        </p:nvCxnSpPr>
        <p:spPr bwMode="auto">
          <a:xfrm>
            <a:off x="3308978" y="1621708"/>
            <a:ext cx="1002119" cy="642926"/>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xmlns="" id="{70B83F8A-3A14-4758-9954-C9CEF09B1AB1}"/>
              </a:ext>
            </a:extLst>
          </p:cNvPr>
          <p:cNvCxnSpPr>
            <a:cxnSpLocks/>
            <a:stCxn id="8" idx="4"/>
            <a:endCxn id="59" idx="0"/>
          </p:cNvCxnSpPr>
          <p:nvPr/>
        </p:nvCxnSpPr>
        <p:spPr bwMode="auto">
          <a:xfrm flipH="1">
            <a:off x="4635420" y="1747213"/>
            <a:ext cx="43527" cy="469585"/>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xmlns="" id="{2A6FD55C-087B-4076-A38B-D14E8C2C812D}"/>
              </a:ext>
            </a:extLst>
          </p:cNvPr>
          <p:cNvCxnSpPr>
            <a:cxnSpLocks/>
          </p:cNvCxnSpPr>
          <p:nvPr/>
        </p:nvCxnSpPr>
        <p:spPr bwMode="auto">
          <a:xfrm flipH="1">
            <a:off x="4969864" y="1621708"/>
            <a:ext cx="1101008" cy="638434"/>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xmlns="" id="{FE6172A0-678D-4F7C-ABB2-E7CB65C7B948}"/>
              </a:ext>
            </a:extLst>
          </p:cNvPr>
          <p:cNvCxnSpPr>
            <a:cxnSpLocks/>
          </p:cNvCxnSpPr>
          <p:nvPr/>
        </p:nvCxnSpPr>
        <p:spPr bwMode="auto">
          <a:xfrm flipH="1">
            <a:off x="5056520" y="1654407"/>
            <a:ext cx="2707923" cy="814988"/>
          </a:xfrm>
          <a:prstGeom prst="straightConnector1">
            <a:avLst/>
          </a:prstGeom>
          <a:solidFill>
            <a:schemeClr val="accent1"/>
          </a:solidFill>
          <a:ln w="381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7" name="Picture 26" descr="baby1.jpg">
            <a:extLst>
              <a:ext uri="{FF2B5EF4-FFF2-40B4-BE49-F238E27FC236}">
                <a16:creationId xmlns:a16="http://schemas.microsoft.com/office/drawing/2014/main" xmlns="" id="{27827B73-90DD-41BA-BD10-96635965BB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1406"/>
          <a:stretch/>
        </p:blipFill>
        <p:spPr>
          <a:xfrm>
            <a:off x="810987" y="5562600"/>
            <a:ext cx="1295400" cy="1357472"/>
          </a:xfrm>
          <a:prstGeom prst="ellipse">
            <a:avLst/>
          </a:prstGeom>
        </p:spPr>
      </p:pic>
      <p:pic>
        <p:nvPicPr>
          <p:cNvPr id="28" name="Picture 27">
            <a:extLst>
              <a:ext uri="{FF2B5EF4-FFF2-40B4-BE49-F238E27FC236}">
                <a16:creationId xmlns:a16="http://schemas.microsoft.com/office/drawing/2014/main" xmlns="" id="{4C7F43ED-716C-4CFC-9929-850877FA17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09" t="9928" r="29174" b="2207"/>
          <a:stretch/>
        </p:blipFill>
        <p:spPr>
          <a:xfrm>
            <a:off x="2400300" y="5481199"/>
            <a:ext cx="1295400" cy="1264364"/>
          </a:xfrm>
          <a:prstGeom prst="ellipse">
            <a:avLst/>
          </a:prstGeom>
        </p:spPr>
      </p:pic>
      <p:pic>
        <p:nvPicPr>
          <p:cNvPr id="29" name="Picture 28">
            <a:extLst>
              <a:ext uri="{FF2B5EF4-FFF2-40B4-BE49-F238E27FC236}">
                <a16:creationId xmlns:a16="http://schemas.microsoft.com/office/drawing/2014/main" xmlns="" id="{D13BAF30-B502-444C-8992-8087AE9ED8C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766" t="-1078" r="19905" b="7136"/>
          <a:stretch/>
        </p:blipFill>
        <p:spPr>
          <a:xfrm>
            <a:off x="-34472" y="4161517"/>
            <a:ext cx="1295400" cy="1254125"/>
          </a:xfrm>
          <a:prstGeom prst="ellipse">
            <a:avLst/>
          </a:prstGeom>
        </p:spPr>
      </p:pic>
      <p:sp>
        <p:nvSpPr>
          <p:cNvPr id="30" name="Oval 29">
            <a:extLst>
              <a:ext uri="{FF2B5EF4-FFF2-40B4-BE49-F238E27FC236}">
                <a16:creationId xmlns:a16="http://schemas.microsoft.com/office/drawing/2014/main" xmlns="" id="{49FD00AD-0E7C-4A50-B7B7-560D85836E7B}"/>
              </a:ext>
            </a:extLst>
          </p:cNvPr>
          <p:cNvSpPr/>
          <p:nvPr/>
        </p:nvSpPr>
        <p:spPr bwMode="auto">
          <a:xfrm>
            <a:off x="685800" y="5486400"/>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31" name="Oval 30">
            <a:extLst>
              <a:ext uri="{FF2B5EF4-FFF2-40B4-BE49-F238E27FC236}">
                <a16:creationId xmlns:a16="http://schemas.microsoft.com/office/drawing/2014/main" xmlns="" id="{5788E12C-84E1-4F72-8004-DD083AD5C4A3}"/>
              </a:ext>
            </a:extLst>
          </p:cNvPr>
          <p:cNvSpPr/>
          <p:nvPr/>
        </p:nvSpPr>
        <p:spPr bwMode="auto">
          <a:xfrm>
            <a:off x="-152400" y="4038600"/>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32" name="Oval 31">
            <a:extLst>
              <a:ext uri="{FF2B5EF4-FFF2-40B4-BE49-F238E27FC236}">
                <a16:creationId xmlns:a16="http://schemas.microsoft.com/office/drawing/2014/main" xmlns="" id="{24ECAD11-17E6-4456-B395-29E521E1B6B7}"/>
              </a:ext>
            </a:extLst>
          </p:cNvPr>
          <p:cNvSpPr/>
          <p:nvPr/>
        </p:nvSpPr>
        <p:spPr bwMode="auto">
          <a:xfrm>
            <a:off x="2286000" y="5334000"/>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charset="0"/>
              <a:sym typeface="Gill Sans" charset="0"/>
            </a:endParaRPr>
          </a:p>
        </p:txBody>
      </p:sp>
      <p:sp>
        <p:nvSpPr>
          <p:cNvPr id="40" name="Slide Number Placeholder 9">
            <a:extLst>
              <a:ext uri="{FF2B5EF4-FFF2-40B4-BE49-F238E27FC236}">
                <a16:creationId xmlns:a16="http://schemas.microsoft.com/office/drawing/2014/main" xmlns="" id="{040798C1-67FE-4519-99B1-044309A93CC3}"/>
              </a:ext>
            </a:extLst>
          </p:cNvPr>
          <p:cNvSpPr txBox="1">
            <a:spLocks/>
          </p:cNvSpPr>
          <p:nvPr/>
        </p:nvSpPr>
        <p:spPr>
          <a:xfrm>
            <a:off x="8762999" y="6492875"/>
            <a:ext cx="39687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19</a:t>
            </a:r>
            <a:endParaRPr lang="en-US" sz="1200" dirty="0">
              <a:solidFill>
                <a:schemeClr val="bg1"/>
              </a:solidFill>
            </a:endParaRPr>
          </a:p>
        </p:txBody>
      </p:sp>
      <p:sp>
        <p:nvSpPr>
          <p:cNvPr id="41" name="TextBox 40">
            <a:extLst>
              <a:ext uri="{FF2B5EF4-FFF2-40B4-BE49-F238E27FC236}">
                <a16:creationId xmlns:a16="http://schemas.microsoft.com/office/drawing/2014/main" xmlns="" id="{C84E9C5B-5E7A-4B69-AACB-AF614100DD88}"/>
              </a:ext>
            </a:extLst>
          </p:cNvPr>
          <p:cNvSpPr txBox="1"/>
          <p:nvPr/>
        </p:nvSpPr>
        <p:spPr>
          <a:xfrm>
            <a:off x="2430644" y="110998"/>
            <a:ext cx="5036956" cy="523220"/>
          </a:xfrm>
          <a:prstGeom prst="rect">
            <a:avLst/>
          </a:prstGeom>
          <a:noFill/>
        </p:spPr>
        <p:txBody>
          <a:bodyPr wrap="none" rtlCol="0">
            <a:spAutoFit/>
          </a:bodyPr>
          <a:lstStyle/>
          <a:p>
            <a:r>
              <a:rPr lang="en-US" sz="2800" b="1" dirty="0">
                <a:solidFill>
                  <a:schemeClr val="bg1"/>
                </a:solidFill>
                <a:effectLst>
                  <a:outerShdw blurRad="25400" dist="25400" dir="2700000" algn="tl" rotWithShape="0">
                    <a:schemeClr val="accent6">
                      <a:lumMod val="75000"/>
                      <a:alpha val="52000"/>
                    </a:schemeClr>
                  </a:outerShdw>
                </a:effectLst>
                <a:latin typeface="Arial"/>
                <a:cs typeface="Arial"/>
              </a:rPr>
              <a:t>Care Coordination  Funders</a:t>
            </a:r>
          </a:p>
        </p:txBody>
      </p:sp>
      <p:sp>
        <p:nvSpPr>
          <p:cNvPr id="46" name="Rectangle 45">
            <a:extLst>
              <a:ext uri="{FF2B5EF4-FFF2-40B4-BE49-F238E27FC236}">
                <a16:creationId xmlns:a16="http://schemas.microsoft.com/office/drawing/2014/main" xmlns="" id="{16266EE6-02FD-475F-92B2-86AFB5AD0DB2}"/>
              </a:ext>
            </a:extLst>
          </p:cNvPr>
          <p:cNvSpPr/>
          <p:nvPr/>
        </p:nvSpPr>
        <p:spPr>
          <a:xfrm>
            <a:off x="4265257" y="5307678"/>
            <a:ext cx="4191000" cy="1384995"/>
          </a:xfrm>
          <a:prstGeom prst="rect">
            <a:avLst/>
          </a:prstGeom>
        </p:spPr>
        <p:txBody>
          <a:bodyPr wrap="square">
            <a:spAutoFit/>
          </a:bodyPr>
          <a:lstStyle/>
          <a:p>
            <a:pPr marL="419100" algn="ctr" fontAlgn="base">
              <a:spcBef>
                <a:spcPts val="1200"/>
              </a:spcBef>
              <a:spcAft>
                <a:spcPct val="0"/>
              </a:spcAft>
            </a:pPr>
            <a:r>
              <a:rPr lang="en-US" sz="2800" b="1" dirty="0">
                <a:solidFill>
                  <a:srgbClr val="FFFFFF"/>
                </a:solidFill>
                <a:latin typeface="Arial" panose="020B0604020202020204" pitchFamily="34" charset="0"/>
                <a:ea typeface="ＭＳ Ｐゴシック" charset="0"/>
                <a:cs typeface="Arial" panose="020B0604020202020204" pitchFamily="34" charset="0"/>
                <a:sym typeface="Arial" charset="0"/>
              </a:rPr>
              <a:t>One Care Coordinator for the Entire Family</a:t>
            </a:r>
          </a:p>
        </p:txBody>
      </p:sp>
      <p:sp>
        <p:nvSpPr>
          <p:cNvPr id="49" name="Line 13">
            <a:extLst>
              <a:ext uri="{FF2B5EF4-FFF2-40B4-BE49-F238E27FC236}">
                <a16:creationId xmlns:a16="http://schemas.microsoft.com/office/drawing/2014/main" xmlns="" id="{54623B46-74DE-4F73-9EED-BF708C894041}"/>
              </a:ext>
            </a:extLst>
          </p:cNvPr>
          <p:cNvSpPr>
            <a:spLocks noChangeShapeType="1"/>
          </p:cNvSpPr>
          <p:nvPr/>
        </p:nvSpPr>
        <p:spPr bwMode="auto">
          <a:xfrm flipV="1">
            <a:off x="3810000" y="2727324"/>
            <a:ext cx="76200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0" name="Line 6">
            <a:extLst>
              <a:ext uri="{FF2B5EF4-FFF2-40B4-BE49-F238E27FC236}">
                <a16:creationId xmlns:a16="http://schemas.microsoft.com/office/drawing/2014/main" xmlns="" id="{7A2A6EFC-F2A2-4428-8608-015BA1A5B4EE}"/>
              </a:ext>
            </a:extLst>
          </p:cNvPr>
          <p:cNvSpPr>
            <a:spLocks noChangeShapeType="1"/>
          </p:cNvSpPr>
          <p:nvPr/>
        </p:nvSpPr>
        <p:spPr bwMode="auto">
          <a:xfrm flipV="1">
            <a:off x="3107871" y="2727323"/>
            <a:ext cx="1387929" cy="824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Rectangle 7">
            <a:extLst>
              <a:ext uri="{FF2B5EF4-FFF2-40B4-BE49-F238E27FC236}">
                <a16:creationId xmlns:a16="http://schemas.microsoft.com/office/drawing/2014/main" xmlns="" id="{BA2D5299-9C88-4359-93D2-8D63E7EDAA26}"/>
              </a:ext>
            </a:extLst>
          </p:cNvPr>
          <p:cNvSpPr>
            <a:spLocks noChangeArrowheads="1"/>
          </p:cNvSpPr>
          <p:nvPr/>
        </p:nvSpPr>
        <p:spPr bwMode="auto">
          <a:xfrm>
            <a:off x="3581400" y="3717924"/>
            <a:ext cx="457200" cy="457200"/>
          </a:xfrm>
          <a:prstGeom prst="rect">
            <a:avLst/>
          </a:prstGeom>
          <a:solidFill>
            <a:srgbClr val="FF6600"/>
          </a:solidFill>
          <a:ln w="9525">
            <a:solidFill>
              <a:schemeClr val="tx1"/>
            </a:solidFill>
            <a:miter lim="800000"/>
            <a:headEnd/>
            <a:tailEnd/>
          </a:ln>
        </p:spPr>
        <p:txBody>
          <a:bodyPr wrap="none" anchor="ctr"/>
          <a:lstStyle/>
          <a:p>
            <a:endParaRPr lang="en-US" dirty="0"/>
          </a:p>
        </p:txBody>
      </p:sp>
      <p:sp>
        <p:nvSpPr>
          <p:cNvPr id="52" name="AutoShape 9">
            <a:extLst>
              <a:ext uri="{FF2B5EF4-FFF2-40B4-BE49-F238E27FC236}">
                <a16:creationId xmlns:a16="http://schemas.microsoft.com/office/drawing/2014/main" xmlns="" id="{A18B228A-C063-4D57-B3EF-4B5A53FDCC33}"/>
              </a:ext>
            </a:extLst>
          </p:cNvPr>
          <p:cNvSpPr>
            <a:spLocks noChangeArrowheads="1"/>
          </p:cNvSpPr>
          <p:nvPr/>
        </p:nvSpPr>
        <p:spPr bwMode="auto">
          <a:xfrm>
            <a:off x="5791200" y="3657600"/>
            <a:ext cx="457200" cy="457200"/>
          </a:xfrm>
          <a:prstGeom prst="roundRect">
            <a:avLst>
              <a:gd name="adj" fmla="val 16667"/>
            </a:avLst>
          </a:prstGeom>
          <a:solidFill>
            <a:srgbClr val="000080"/>
          </a:solidFill>
          <a:ln w="9525">
            <a:solidFill>
              <a:schemeClr val="tx1"/>
            </a:solidFill>
            <a:round/>
            <a:headEnd/>
            <a:tailEnd/>
          </a:ln>
        </p:spPr>
        <p:txBody>
          <a:bodyPr wrap="none" anchor="ctr"/>
          <a:lstStyle/>
          <a:p>
            <a:endParaRPr lang="en-US" dirty="0"/>
          </a:p>
        </p:txBody>
      </p:sp>
      <p:sp>
        <p:nvSpPr>
          <p:cNvPr id="53" name="AutoShape 10">
            <a:extLst>
              <a:ext uri="{FF2B5EF4-FFF2-40B4-BE49-F238E27FC236}">
                <a16:creationId xmlns:a16="http://schemas.microsoft.com/office/drawing/2014/main" xmlns="" id="{A66CC19A-B84C-4B1B-9AE8-AF0AF567A67E}"/>
              </a:ext>
            </a:extLst>
          </p:cNvPr>
          <p:cNvSpPr>
            <a:spLocks noChangeArrowheads="1"/>
          </p:cNvSpPr>
          <p:nvPr/>
        </p:nvSpPr>
        <p:spPr bwMode="auto">
          <a:xfrm>
            <a:off x="2269671" y="2682425"/>
            <a:ext cx="457200" cy="457200"/>
          </a:xfrm>
          <a:prstGeom prst="hexagon">
            <a:avLst>
              <a:gd name="adj" fmla="val 25000"/>
              <a:gd name="vf" fmla="val 115470"/>
            </a:avLst>
          </a:prstGeom>
          <a:solidFill>
            <a:srgbClr val="008000"/>
          </a:solidFill>
          <a:ln w="9525">
            <a:solidFill>
              <a:schemeClr val="tx1"/>
            </a:solidFill>
            <a:miter lim="800000"/>
            <a:headEnd/>
            <a:tailEnd/>
          </a:ln>
        </p:spPr>
        <p:txBody>
          <a:bodyPr wrap="none" anchor="ctr"/>
          <a:lstStyle/>
          <a:p>
            <a:endParaRPr lang="en-US" dirty="0"/>
          </a:p>
        </p:txBody>
      </p:sp>
      <p:sp>
        <p:nvSpPr>
          <p:cNvPr id="54" name="AutoShape 11">
            <a:extLst>
              <a:ext uri="{FF2B5EF4-FFF2-40B4-BE49-F238E27FC236}">
                <a16:creationId xmlns:a16="http://schemas.microsoft.com/office/drawing/2014/main" xmlns="" id="{1AFCA439-3B24-4DA8-94A4-92E662502105}"/>
              </a:ext>
            </a:extLst>
          </p:cNvPr>
          <p:cNvSpPr>
            <a:spLocks noChangeArrowheads="1"/>
          </p:cNvSpPr>
          <p:nvPr/>
        </p:nvSpPr>
        <p:spPr bwMode="auto">
          <a:xfrm>
            <a:off x="6553200" y="3032124"/>
            <a:ext cx="457200" cy="457200"/>
          </a:xfrm>
          <a:prstGeom prst="plus">
            <a:avLst>
              <a:gd name="adj" fmla="val 25000"/>
            </a:avLst>
          </a:prstGeom>
          <a:solidFill>
            <a:srgbClr val="00B050"/>
          </a:solidFill>
          <a:ln w="9525">
            <a:solidFill>
              <a:schemeClr val="tx1"/>
            </a:solidFill>
            <a:miter lim="800000"/>
            <a:headEnd/>
            <a:tailEnd/>
          </a:ln>
        </p:spPr>
        <p:txBody>
          <a:bodyPr wrap="none" anchor="ctr"/>
          <a:lstStyle/>
          <a:p>
            <a:endParaRPr lang="en-US" dirty="0"/>
          </a:p>
        </p:txBody>
      </p:sp>
      <p:sp>
        <p:nvSpPr>
          <p:cNvPr id="55" name="Line 12">
            <a:extLst>
              <a:ext uri="{FF2B5EF4-FFF2-40B4-BE49-F238E27FC236}">
                <a16:creationId xmlns:a16="http://schemas.microsoft.com/office/drawing/2014/main" xmlns="" id="{2E194581-FA1F-4B34-BA6C-B5841D0D2379}"/>
              </a:ext>
            </a:extLst>
          </p:cNvPr>
          <p:cNvSpPr>
            <a:spLocks noChangeShapeType="1"/>
          </p:cNvSpPr>
          <p:nvPr/>
        </p:nvSpPr>
        <p:spPr bwMode="auto">
          <a:xfrm flipV="1">
            <a:off x="2705100" y="2651124"/>
            <a:ext cx="1714500" cy="2775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 name="Line 15">
            <a:extLst>
              <a:ext uri="{FF2B5EF4-FFF2-40B4-BE49-F238E27FC236}">
                <a16:creationId xmlns:a16="http://schemas.microsoft.com/office/drawing/2014/main" xmlns="" id="{B2B17640-251E-4FAD-9F21-C198CB35B494}"/>
              </a:ext>
            </a:extLst>
          </p:cNvPr>
          <p:cNvSpPr>
            <a:spLocks noChangeShapeType="1"/>
          </p:cNvSpPr>
          <p:nvPr/>
        </p:nvSpPr>
        <p:spPr bwMode="auto">
          <a:xfrm>
            <a:off x="4800600" y="2738210"/>
            <a:ext cx="1017814" cy="9797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 name="Line 14">
            <a:extLst>
              <a:ext uri="{FF2B5EF4-FFF2-40B4-BE49-F238E27FC236}">
                <a16:creationId xmlns:a16="http://schemas.microsoft.com/office/drawing/2014/main" xmlns="" id="{41D74981-7BE1-4D55-B27E-02F13809FB1A}"/>
              </a:ext>
            </a:extLst>
          </p:cNvPr>
          <p:cNvSpPr>
            <a:spLocks noChangeShapeType="1"/>
          </p:cNvSpPr>
          <p:nvPr/>
        </p:nvSpPr>
        <p:spPr bwMode="auto">
          <a:xfrm>
            <a:off x="4648200" y="2803523"/>
            <a:ext cx="23670" cy="10043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 name="Line 16">
            <a:extLst>
              <a:ext uri="{FF2B5EF4-FFF2-40B4-BE49-F238E27FC236}">
                <a16:creationId xmlns:a16="http://schemas.microsoft.com/office/drawing/2014/main" xmlns="" id="{D6EE8656-0272-4833-902E-AD9CC60D975B}"/>
              </a:ext>
            </a:extLst>
          </p:cNvPr>
          <p:cNvSpPr>
            <a:spLocks noChangeShapeType="1"/>
          </p:cNvSpPr>
          <p:nvPr/>
        </p:nvSpPr>
        <p:spPr bwMode="auto">
          <a:xfrm>
            <a:off x="4800600" y="2651124"/>
            <a:ext cx="1752600" cy="571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 name="Oval 4">
            <a:extLst>
              <a:ext uri="{FF2B5EF4-FFF2-40B4-BE49-F238E27FC236}">
                <a16:creationId xmlns:a16="http://schemas.microsoft.com/office/drawing/2014/main" xmlns="" id="{BB7DBA41-FF76-4C6E-876A-2D071EF25FBE}"/>
              </a:ext>
            </a:extLst>
          </p:cNvPr>
          <p:cNvSpPr>
            <a:spLocks noChangeArrowheads="1"/>
          </p:cNvSpPr>
          <p:nvPr/>
        </p:nvSpPr>
        <p:spPr bwMode="auto">
          <a:xfrm>
            <a:off x="4315380" y="2216798"/>
            <a:ext cx="640080" cy="640080"/>
          </a:xfrm>
          <a:prstGeom prst="ellipse">
            <a:avLst/>
          </a:prstGeom>
          <a:solidFill>
            <a:srgbClr val="FF0000"/>
          </a:solidFill>
          <a:ln w="9525">
            <a:solidFill>
              <a:schemeClr val="tx1"/>
            </a:solidFill>
            <a:round/>
            <a:headEnd/>
            <a:tailEnd/>
          </a:ln>
        </p:spPr>
        <p:txBody>
          <a:bodyPr wrap="none" anchor="ctr"/>
          <a:lstStyle/>
          <a:p>
            <a:endParaRPr lang="en-US" dirty="0"/>
          </a:p>
        </p:txBody>
      </p:sp>
      <p:cxnSp>
        <p:nvCxnSpPr>
          <p:cNvPr id="63" name="Straight Arrow Connector 62">
            <a:extLst>
              <a:ext uri="{FF2B5EF4-FFF2-40B4-BE49-F238E27FC236}">
                <a16:creationId xmlns:a16="http://schemas.microsoft.com/office/drawing/2014/main" xmlns="" id="{1BCCEBE1-1771-4586-8355-BD1F6F507F01}"/>
              </a:ext>
            </a:extLst>
          </p:cNvPr>
          <p:cNvCxnSpPr>
            <a:cxnSpLocks/>
          </p:cNvCxnSpPr>
          <p:nvPr/>
        </p:nvCxnSpPr>
        <p:spPr>
          <a:xfrm flipH="1" flipV="1">
            <a:off x="7010400" y="3489324"/>
            <a:ext cx="457200" cy="3810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96C10E9F-A3DF-4ADD-9354-3A9E4918E26A}"/>
              </a:ext>
            </a:extLst>
          </p:cNvPr>
          <p:cNvCxnSpPr>
            <a:cxnSpLocks/>
            <a:stCxn id="88" idx="1"/>
            <a:endCxn id="52" idx="3"/>
          </p:cNvCxnSpPr>
          <p:nvPr/>
        </p:nvCxnSpPr>
        <p:spPr>
          <a:xfrm flipH="1" flipV="1">
            <a:off x="6248400" y="3886200"/>
            <a:ext cx="890809" cy="2923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5" name="Slide Number Placeholder 9">
            <a:extLst>
              <a:ext uri="{FF2B5EF4-FFF2-40B4-BE49-F238E27FC236}">
                <a16:creationId xmlns:a16="http://schemas.microsoft.com/office/drawing/2014/main" xmlns="" id="{FE6754DA-423A-4828-8D4C-FC1BC7539A85}"/>
              </a:ext>
            </a:extLst>
          </p:cNvPr>
          <p:cNvSpPr txBox="1">
            <a:spLocks/>
          </p:cNvSpPr>
          <p:nvPr/>
        </p:nvSpPr>
        <p:spPr>
          <a:xfrm>
            <a:off x="7296150" y="71024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83FDF5-85A5-46D6-9B2A-B00BA8CD3444}" type="slidenum">
              <a:rPr lang="en-US" smtClean="0"/>
              <a:pPr/>
              <a:t>16</a:t>
            </a:fld>
            <a:endParaRPr lang="en-US" dirty="0"/>
          </a:p>
        </p:txBody>
      </p:sp>
      <p:sp>
        <p:nvSpPr>
          <p:cNvPr id="66" name="Line 8">
            <a:extLst>
              <a:ext uri="{FF2B5EF4-FFF2-40B4-BE49-F238E27FC236}">
                <a16:creationId xmlns:a16="http://schemas.microsoft.com/office/drawing/2014/main" xmlns="" id="{1E583638-1770-4D2B-B38B-1C9D0208A560}"/>
              </a:ext>
            </a:extLst>
          </p:cNvPr>
          <p:cNvSpPr>
            <a:spLocks noChangeShapeType="1"/>
          </p:cNvSpPr>
          <p:nvPr/>
        </p:nvSpPr>
        <p:spPr bwMode="auto">
          <a:xfrm flipH="1">
            <a:off x="2397798" y="4206515"/>
            <a:ext cx="1183601" cy="648751"/>
          </a:xfrm>
          <a:prstGeom prst="line">
            <a:avLst/>
          </a:prstGeom>
          <a:noFill/>
          <a:ln w="79375">
            <a:solidFill>
              <a:srgbClr val="5F5F5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7" name="Isosceles Triangle 66">
            <a:extLst>
              <a:ext uri="{FF2B5EF4-FFF2-40B4-BE49-F238E27FC236}">
                <a16:creationId xmlns:a16="http://schemas.microsoft.com/office/drawing/2014/main" xmlns="" id="{3955710B-65B7-490B-AB9A-CF36AC03579E}"/>
              </a:ext>
            </a:extLst>
          </p:cNvPr>
          <p:cNvSpPr/>
          <p:nvPr/>
        </p:nvSpPr>
        <p:spPr>
          <a:xfrm>
            <a:off x="2790371" y="3351559"/>
            <a:ext cx="457200" cy="45720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69" name="Picture 68">
            <a:extLst>
              <a:ext uri="{FF2B5EF4-FFF2-40B4-BE49-F238E27FC236}">
                <a16:creationId xmlns:a16="http://schemas.microsoft.com/office/drawing/2014/main" xmlns="" id="{62C7C312-47B1-44BE-A62B-14F5000694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7626" y="4077051"/>
            <a:ext cx="610629" cy="1371600"/>
          </a:xfrm>
          <a:prstGeom prst="rect">
            <a:avLst/>
          </a:prstGeom>
        </p:spPr>
      </p:pic>
      <p:sp>
        <p:nvSpPr>
          <p:cNvPr id="71" name="Regular Pentagon 6">
            <a:extLst>
              <a:ext uri="{FF2B5EF4-FFF2-40B4-BE49-F238E27FC236}">
                <a16:creationId xmlns:a16="http://schemas.microsoft.com/office/drawing/2014/main" xmlns="" id="{34D3DB89-8297-4D79-95A6-C3AA550514C0}"/>
              </a:ext>
            </a:extLst>
          </p:cNvPr>
          <p:cNvSpPr/>
          <p:nvPr/>
        </p:nvSpPr>
        <p:spPr>
          <a:xfrm>
            <a:off x="4421224" y="3807885"/>
            <a:ext cx="548640" cy="5486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xmlns="" id="{2AC0533E-E553-4A5B-8FE1-D77167AC1B84}"/>
              </a:ext>
            </a:extLst>
          </p:cNvPr>
          <p:cNvSpPr txBox="1"/>
          <p:nvPr/>
        </p:nvSpPr>
        <p:spPr>
          <a:xfrm>
            <a:off x="344905" y="3146144"/>
            <a:ext cx="1651755" cy="830997"/>
          </a:xfrm>
          <a:prstGeom prst="rect">
            <a:avLst/>
          </a:prstGeom>
          <a:noFill/>
          <a:ln>
            <a:solidFill>
              <a:schemeClr val="tx2"/>
            </a:solidFill>
          </a:ln>
        </p:spPr>
        <p:txBody>
          <a:bodyPr wrap="square" rtlCol="0">
            <a:spAutoFit/>
          </a:bodyPr>
          <a:lstStyle/>
          <a:p>
            <a:pPr algn="ctr"/>
            <a:r>
              <a:rPr lang="en-US" sz="1600" b="1" dirty="0">
                <a:latin typeface="Georgia" pitchFamily="18" charset="0"/>
              </a:rPr>
              <a:t>Community Care Coordinator</a:t>
            </a:r>
          </a:p>
        </p:txBody>
      </p:sp>
      <p:sp>
        <p:nvSpPr>
          <p:cNvPr id="88" name="TextBox 87">
            <a:extLst>
              <a:ext uri="{FF2B5EF4-FFF2-40B4-BE49-F238E27FC236}">
                <a16:creationId xmlns:a16="http://schemas.microsoft.com/office/drawing/2014/main" xmlns="" id="{43AC3116-57A3-44AC-A6B9-8AECB14839E0}"/>
              </a:ext>
            </a:extLst>
          </p:cNvPr>
          <p:cNvSpPr txBox="1"/>
          <p:nvPr/>
        </p:nvSpPr>
        <p:spPr>
          <a:xfrm>
            <a:off x="7139209" y="3886200"/>
            <a:ext cx="1905000" cy="584775"/>
          </a:xfrm>
          <a:prstGeom prst="rect">
            <a:avLst/>
          </a:prstGeom>
          <a:noFill/>
          <a:ln>
            <a:solidFill>
              <a:schemeClr val="tx2"/>
            </a:solidFill>
          </a:ln>
        </p:spPr>
        <p:txBody>
          <a:bodyPr wrap="square" rtlCol="0">
            <a:spAutoFit/>
          </a:bodyPr>
          <a:lstStyle/>
          <a:p>
            <a:pPr algn="ctr"/>
            <a:r>
              <a:rPr lang="en-US" sz="1600" b="1" dirty="0">
                <a:cs typeface="Arial" panose="020B0604020202020204" pitchFamily="34" charset="0"/>
              </a:rPr>
              <a:t>Care coordination</a:t>
            </a:r>
          </a:p>
          <a:p>
            <a:pPr algn="ctr"/>
            <a:r>
              <a:rPr lang="en-US" sz="1600" b="1" dirty="0">
                <a:cs typeface="Arial" panose="020B0604020202020204" pitchFamily="34" charset="0"/>
              </a:rPr>
              <a:t> agencies</a:t>
            </a:r>
          </a:p>
        </p:txBody>
      </p:sp>
    </p:spTree>
    <p:extLst>
      <p:ext uri="{BB962C8B-B14F-4D97-AF65-F5344CB8AC3E}">
        <p14:creationId xmlns:p14="http://schemas.microsoft.com/office/powerpoint/2010/main" val="26763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13"/>
          <p:cNvSpPr>
            <a:spLocks/>
          </p:cNvSpPr>
          <p:nvPr/>
        </p:nvSpPr>
        <p:spPr bwMode="auto">
          <a:xfrm>
            <a:off x="0" y="441065"/>
            <a:ext cx="9155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419100">
              <a:lnSpc>
                <a:spcPct val="60000"/>
              </a:lnSpc>
              <a:spcBef>
                <a:spcPts val="1200"/>
              </a:spcBef>
            </a:pPr>
            <a:r>
              <a:rPr lang="en-US" sz="3200" b="1" dirty="0">
                <a:solidFill>
                  <a:srgbClr val="FFFFFF"/>
                </a:solidFill>
                <a:latin typeface="Arial" panose="020B0604020202020204" pitchFamily="34" charset="0"/>
                <a:ea typeface="ＭＳ Ｐゴシック" charset="0"/>
                <a:cs typeface="Arial" panose="020B0604020202020204" pitchFamily="34" charset="0"/>
                <a:sym typeface="Arial" charset="0"/>
              </a:rPr>
              <a:t>One Care Coordinator for the Entire Family</a:t>
            </a:r>
          </a:p>
          <a:p>
            <a:pPr marL="419100">
              <a:lnSpc>
                <a:spcPct val="60000"/>
              </a:lnSpc>
              <a:spcBef>
                <a:spcPts val="1200"/>
              </a:spcBef>
            </a:pPr>
            <a:endParaRPr lang="en-US" sz="3000" dirty="0">
              <a:solidFill>
                <a:srgbClr val="FFFFFF"/>
              </a:solidFill>
              <a:latin typeface="Arial" charset="0"/>
              <a:ea typeface="ＭＳ Ｐゴシック" charset="0"/>
              <a:cs typeface="Arial" charset="0"/>
              <a:sym typeface="Arial" charset="0"/>
            </a:endParaRPr>
          </a:p>
        </p:txBody>
      </p:sp>
      <p:pic>
        <p:nvPicPr>
          <p:cNvPr id="4" name="Picture 3" descr="baby1.jpg"/>
          <p:cNvPicPr>
            <a:picLocks noChangeAspect="1"/>
          </p:cNvPicPr>
          <p:nvPr/>
        </p:nvPicPr>
        <p:blipFill rotWithShape="1">
          <a:blip r:embed="rId3" cstate="print">
            <a:extLst>
              <a:ext uri="{28A0092B-C50C-407E-A947-70E740481C1C}">
                <a14:useLocalDpi xmlns:a14="http://schemas.microsoft.com/office/drawing/2010/main" val="0"/>
              </a:ext>
            </a:extLst>
          </a:blip>
          <a:srcRect b="21406"/>
          <a:stretch/>
        </p:blipFill>
        <p:spPr>
          <a:xfrm>
            <a:off x="4114800" y="2953658"/>
            <a:ext cx="1295400" cy="1357472"/>
          </a:xfrm>
          <a:prstGeom prst="ellipse">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309" t="9928" r="29174" b="2207"/>
          <a:stretch/>
        </p:blipFill>
        <p:spPr>
          <a:xfrm>
            <a:off x="6649356" y="1355465"/>
            <a:ext cx="1295400" cy="1264364"/>
          </a:xfrm>
          <a:prstGeom prst="ellipse">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5766" t="-1078" r="19905" b="7136"/>
          <a:stretch/>
        </p:blipFill>
        <p:spPr>
          <a:xfrm>
            <a:off x="999642" y="1354331"/>
            <a:ext cx="1295400" cy="1254125"/>
          </a:xfrm>
          <a:prstGeom prst="ellipse">
            <a:avLst/>
          </a:prstGeom>
        </p:spPr>
      </p:pic>
      <p:sp>
        <p:nvSpPr>
          <p:cNvPr id="20" name="Oval 19"/>
          <p:cNvSpPr/>
          <p:nvPr/>
        </p:nvSpPr>
        <p:spPr bwMode="auto">
          <a:xfrm>
            <a:off x="3989613" y="2877458"/>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p:nvSpPr>
        <p:spPr bwMode="auto">
          <a:xfrm>
            <a:off x="873442" y="1225647"/>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p:nvSpPr>
        <p:spPr bwMode="auto">
          <a:xfrm>
            <a:off x="6535056" y="1225647"/>
            <a:ext cx="1524000" cy="1524000"/>
          </a:xfrm>
          <a:prstGeom prst="ellipse">
            <a:avLst/>
          </a:prstGeom>
          <a:noFill/>
          <a:ln w="38100" cap="flat" cmpd="sng" algn="ctr">
            <a:solidFill>
              <a:schemeClr val="bg1">
                <a:alpha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TextBox 69"/>
          <p:cNvSpPr txBox="1"/>
          <p:nvPr/>
        </p:nvSpPr>
        <p:spPr>
          <a:xfrm>
            <a:off x="1065063" y="2877458"/>
            <a:ext cx="1080745" cy="400110"/>
          </a:xfrm>
          <a:prstGeom prst="rect">
            <a:avLst/>
          </a:prstGeom>
          <a:noFill/>
        </p:spPr>
        <p:txBody>
          <a:bodyPr wrap="none" rtlCol="0">
            <a:spAutoFit/>
          </a:bodyPr>
          <a:lstStyle/>
          <a:p>
            <a:r>
              <a:rPr lang="en-US" sz="2000" b="1" dirty="0">
                <a:solidFill>
                  <a:schemeClr val="bg1"/>
                </a:solidFill>
                <a:latin typeface="Arial"/>
                <a:cs typeface="Arial"/>
              </a:rPr>
              <a:t>Marisol</a:t>
            </a:r>
            <a:endParaRPr lang="en-US" sz="1600" b="1" dirty="0">
              <a:solidFill>
                <a:schemeClr val="bg1"/>
              </a:solidFill>
              <a:latin typeface="Arial"/>
              <a:cs typeface="Arial"/>
            </a:endParaRPr>
          </a:p>
        </p:txBody>
      </p:sp>
      <p:sp>
        <p:nvSpPr>
          <p:cNvPr id="71" name="TextBox 70"/>
          <p:cNvSpPr txBox="1"/>
          <p:nvPr/>
        </p:nvSpPr>
        <p:spPr>
          <a:xfrm>
            <a:off x="4030189" y="4398210"/>
            <a:ext cx="1268296" cy="400110"/>
          </a:xfrm>
          <a:prstGeom prst="rect">
            <a:avLst/>
          </a:prstGeom>
          <a:noFill/>
        </p:spPr>
        <p:txBody>
          <a:bodyPr wrap="none" rtlCol="0">
            <a:spAutoFit/>
          </a:bodyPr>
          <a:lstStyle/>
          <a:p>
            <a:r>
              <a:rPr lang="en-US" sz="2000" b="1" dirty="0">
                <a:solidFill>
                  <a:schemeClr val="bg1"/>
                </a:solidFill>
                <a:latin typeface="Arial"/>
                <a:cs typeface="Arial"/>
              </a:rPr>
              <a:t>Angelina</a:t>
            </a:r>
          </a:p>
        </p:txBody>
      </p:sp>
      <p:sp>
        <p:nvSpPr>
          <p:cNvPr id="72" name="TextBox 71"/>
          <p:cNvSpPr txBox="1"/>
          <p:nvPr/>
        </p:nvSpPr>
        <p:spPr>
          <a:xfrm>
            <a:off x="6628030" y="2859316"/>
            <a:ext cx="1577676" cy="400110"/>
          </a:xfrm>
          <a:prstGeom prst="rect">
            <a:avLst/>
          </a:prstGeom>
          <a:noFill/>
        </p:spPr>
        <p:txBody>
          <a:bodyPr wrap="none" rtlCol="0">
            <a:spAutoFit/>
          </a:bodyPr>
          <a:lstStyle/>
          <a:p>
            <a:r>
              <a:rPr lang="en-US" sz="2000" b="1" dirty="0">
                <a:solidFill>
                  <a:schemeClr val="bg1"/>
                </a:solidFill>
                <a:latin typeface="Arial"/>
                <a:cs typeface="Arial"/>
              </a:rPr>
              <a:t>Mrs. Garcia</a:t>
            </a:r>
          </a:p>
        </p:txBody>
      </p:sp>
      <p:sp>
        <p:nvSpPr>
          <p:cNvPr id="50" name="Slide Number Placeholder 9"/>
          <p:cNvSpPr>
            <a:spLocks noGrp="1"/>
          </p:cNvSpPr>
          <p:nvPr>
            <p:ph type="sldNum" sz="quarter" idx="4294967295"/>
          </p:nvPr>
        </p:nvSpPr>
        <p:spPr>
          <a:xfrm>
            <a:off x="8534460" y="6482191"/>
            <a:ext cx="609539" cy="365125"/>
          </a:xfrm>
          <a:prstGeom prst="rect">
            <a:avLst/>
          </a:prstGeom>
        </p:spPr>
        <p:txBody>
          <a:bodyPr/>
          <a:lstStyle/>
          <a:p>
            <a:r>
              <a:rPr lang="en-US" sz="1200" dirty="0">
                <a:solidFill>
                  <a:schemeClr val="bg1"/>
                </a:solidFill>
              </a:rPr>
              <a:t>18</a:t>
            </a:r>
          </a:p>
        </p:txBody>
      </p:sp>
      <p:sp>
        <p:nvSpPr>
          <p:cNvPr id="3" name="TextBox 2"/>
          <p:cNvSpPr txBox="1"/>
          <p:nvPr/>
        </p:nvSpPr>
        <p:spPr>
          <a:xfrm>
            <a:off x="3568523" y="4838700"/>
            <a:ext cx="2527477" cy="1569660"/>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Medical Home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Immunization Referral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Medical Referral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Developmental Screening PW</a:t>
            </a:r>
          </a:p>
        </p:txBody>
      </p:sp>
      <p:sp>
        <p:nvSpPr>
          <p:cNvPr id="51" name="TextBox 50"/>
          <p:cNvSpPr txBox="1"/>
          <p:nvPr/>
        </p:nvSpPr>
        <p:spPr>
          <a:xfrm>
            <a:off x="698500" y="3476243"/>
            <a:ext cx="2082800" cy="2554545"/>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Pregnancy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Employment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Housing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Medical Referral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Social Service Referral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Education PW – prenatal, parenting</a:t>
            </a:r>
          </a:p>
        </p:txBody>
      </p:sp>
      <p:sp>
        <p:nvSpPr>
          <p:cNvPr id="52" name="TextBox 51"/>
          <p:cNvSpPr txBox="1"/>
          <p:nvPr/>
        </p:nvSpPr>
        <p:spPr>
          <a:xfrm>
            <a:off x="6491512" y="3290214"/>
            <a:ext cx="2019300" cy="2308324"/>
          </a:xfrm>
          <a:prstGeom prst="rect">
            <a:avLst/>
          </a:prstGeom>
          <a:noFill/>
          <a:ln>
            <a:solidFill>
              <a:schemeClr val="bg1"/>
            </a:solidFill>
          </a:ln>
        </p:spPr>
        <p:txBody>
          <a:bodyPr wrap="square" rtlCol="0">
            <a:spAutoFit/>
          </a:bodyPr>
          <a:lstStyle/>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Medical Referral PW – primary &amp; specialty</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Housing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Social Service Referral PW</a:t>
            </a:r>
          </a:p>
          <a:p>
            <a:pPr marL="285750" indent="-285750" algn="l">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Education PW - diabetes</a:t>
            </a:r>
          </a:p>
        </p:txBody>
      </p:sp>
    </p:spTree>
    <p:extLst>
      <p:ext uri="{BB962C8B-B14F-4D97-AF65-F5344CB8AC3E}">
        <p14:creationId xmlns:p14="http://schemas.microsoft.com/office/powerpoint/2010/main" val="786375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70" grpId="0"/>
      <p:bldP spid="71" grpId="0"/>
      <p:bldP spid="72" grpId="0"/>
      <p:bldP spid="3" grpId="0" animBg="1"/>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4087A7-54D1-4567-AA63-58F7C87F0172}" type="slidenum">
              <a:rPr lang="en-US" smtClean="0"/>
              <a:t>18</a:t>
            </a:fld>
            <a:endParaRPr lang="en-US" dirty="0"/>
          </a:p>
        </p:txBody>
      </p:sp>
      <p:pic>
        <p:nvPicPr>
          <p:cNvPr id="6" name="Picture 5"/>
          <p:cNvPicPr>
            <a:picLocks noChangeAspect="1"/>
          </p:cNvPicPr>
          <p:nvPr/>
        </p:nvPicPr>
        <p:blipFill>
          <a:blip r:embed="rId3"/>
          <a:stretch>
            <a:fillRect/>
          </a:stretch>
        </p:blipFill>
        <p:spPr>
          <a:xfrm>
            <a:off x="1" y="533399"/>
            <a:ext cx="9158716" cy="5781909"/>
          </a:xfrm>
          <a:prstGeom prst="rect">
            <a:avLst/>
          </a:prstGeom>
        </p:spPr>
      </p:pic>
    </p:spTree>
    <p:extLst>
      <p:ext uri="{BB962C8B-B14F-4D97-AF65-F5344CB8AC3E}">
        <p14:creationId xmlns:p14="http://schemas.microsoft.com/office/powerpoint/2010/main" val="107545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txBox="1">
            <a:spLocks/>
          </p:cNvSpPr>
          <p:nvPr/>
        </p:nvSpPr>
        <p:spPr bwMode="auto">
          <a:xfrm>
            <a:off x="526516" y="12954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400" b="1" dirty="0">
                <a:solidFill>
                  <a:srgbClr val="1C699E"/>
                </a:solidFill>
                <a:latin typeface="Franklin Gothic Book" pitchFamily="34" charset="0"/>
              </a:rPr>
              <a:t>Adult Education</a:t>
            </a:r>
          </a:p>
          <a:p>
            <a:pPr eaLnBrk="1" hangingPunct="1"/>
            <a:r>
              <a:rPr lang="en-US" altLang="en-US" sz="2400" b="1" dirty="0">
                <a:solidFill>
                  <a:srgbClr val="1C699E"/>
                </a:solidFill>
                <a:latin typeface="Franklin Gothic Book" pitchFamily="34" charset="0"/>
              </a:rPr>
              <a:t>Employment</a:t>
            </a:r>
          </a:p>
          <a:p>
            <a:pPr eaLnBrk="1" hangingPunct="1"/>
            <a:r>
              <a:rPr lang="en-US" altLang="en-US" sz="2400" b="1" dirty="0">
                <a:solidFill>
                  <a:srgbClr val="1C699E"/>
                </a:solidFill>
                <a:latin typeface="Franklin Gothic Book" pitchFamily="34" charset="0"/>
              </a:rPr>
              <a:t>Health Insurance</a:t>
            </a:r>
          </a:p>
          <a:p>
            <a:pPr eaLnBrk="1" hangingPunct="1"/>
            <a:r>
              <a:rPr lang="en-US" altLang="en-US" sz="2400" b="1" dirty="0">
                <a:solidFill>
                  <a:srgbClr val="1C699E"/>
                </a:solidFill>
                <a:latin typeface="Franklin Gothic Book" pitchFamily="34" charset="0"/>
              </a:rPr>
              <a:t>Housing</a:t>
            </a:r>
          </a:p>
          <a:p>
            <a:pPr eaLnBrk="1" hangingPunct="1"/>
            <a:r>
              <a:rPr lang="en-US" altLang="en-US" sz="2400" b="1" dirty="0">
                <a:solidFill>
                  <a:srgbClr val="1C699E"/>
                </a:solidFill>
                <a:latin typeface="Franklin Gothic Book" pitchFamily="34" charset="0"/>
              </a:rPr>
              <a:t>Medical Home</a:t>
            </a:r>
          </a:p>
          <a:p>
            <a:pPr eaLnBrk="1" hangingPunct="1"/>
            <a:r>
              <a:rPr lang="en-US" altLang="en-US" sz="2400" b="1" dirty="0">
                <a:solidFill>
                  <a:srgbClr val="1C699E"/>
                </a:solidFill>
                <a:latin typeface="Franklin Gothic Book" pitchFamily="34" charset="0"/>
              </a:rPr>
              <a:t>Medical Referral</a:t>
            </a:r>
          </a:p>
          <a:p>
            <a:pPr eaLnBrk="1" hangingPunct="1"/>
            <a:r>
              <a:rPr lang="en-US" altLang="en-US" sz="2400" b="1" dirty="0">
                <a:solidFill>
                  <a:srgbClr val="1C699E"/>
                </a:solidFill>
                <a:latin typeface="Franklin Gothic Book" pitchFamily="34" charset="0"/>
              </a:rPr>
              <a:t>Medication Assessment</a:t>
            </a:r>
          </a:p>
          <a:p>
            <a:pPr eaLnBrk="1" hangingPunct="1"/>
            <a:r>
              <a:rPr lang="en-US" altLang="en-US" sz="2400" b="1" dirty="0">
                <a:solidFill>
                  <a:srgbClr val="1C699E"/>
                </a:solidFill>
                <a:latin typeface="Franklin Gothic Book" pitchFamily="34" charset="0"/>
              </a:rPr>
              <a:t>Medication Management</a:t>
            </a:r>
          </a:p>
          <a:p>
            <a:pPr eaLnBrk="1" hangingPunct="1"/>
            <a:r>
              <a:rPr lang="en-US" altLang="en-US" sz="2400" b="1" dirty="0">
                <a:solidFill>
                  <a:srgbClr val="1C699E"/>
                </a:solidFill>
                <a:latin typeface="Franklin Gothic Book" pitchFamily="34" charset="0"/>
              </a:rPr>
              <a:t>Smoking Cessation</a:t>
            </a:r>
          </a:p>
          <a:p>
            <a:pPr eaLnBrk="1" hangingPunct="1"/>
            <a:r>
              <a:rPr lang="en-US" altLang="en-US" sz="2400" b="1" dirty="0">
                <a:solidFill>
                  <a:srgbClr val="1C699E"/>
                </a:solidFill>
                <a:latin typeface="Franklin Gothic Book" pitchFamily="34" charset="0"/>
              </a:rPr>
              <a:t>Social Service Referral</a:t>
            </a:r>
          </a:p>
          <a:p>
            <a:pPr eaLnBrk="1" hangingPunct="1"/>
            <a:endParaRPr lang="en-US" altLang="en-US" sz="2400" b="1" dirty="0">
              <a:solidFill>
                <a:srgbClr val="1C699E"/>
              </a:solidFill>
              <a:latin typeface="Franklin Gothic Book" pitchFamily="34" charset="0"/>
            </a:endParaRPr>
          </a:p>
        </p:txBody>
      </p:sp>
      <p:sp>
        <p:nvSpPr>
          <p:cNvPr id="13315" name="Content Placeholder 2"/>
          <p:cNvSpPr txBox="1">
            <a:spLocks/>
          </p:cNvSpPr>
          <p:nvPr/>
        </p:nvSpPr>
        <p:spPr bwMode="auto">
          <a:xfrm>
            <a:off x="4586287" y="1251956"/>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US" altLang="en-US" sz="2400" b="1" dirty="0">
                <a:solidFill>
                  <a:srgbClr val="1C699E"/>
                </a:solidFill>
                <a:latin typeface="Franklin Gothic Book" pitchFamily="34" charset="0"/>
              </a:rPr>
              <a:t>Behavioral Referral</a:t>
            </a:r>
          </a:p>
          <a:p>
            <a:pPr eaLnBrk="1" hangingPunct="1"/>
            <a:r>
              <a:rPr lang="en-US" altLang="en-US" sz="2400" b="1" dirty="0">
                <a:solidFill>
                  <a:srgbClr val="1C699E"/>
                </a:solidFill>
                <a:latin typeface="Franklin Gothic Book" pitchFamily="34" charset="0"/>
              </a:rPr>
              <a:t>Developmental Screening</a:t>
            </a:r>
          </a:p>
          <a:p>
            <a:pPr eaLnBrk="1" hangingPunct="1"/>
            <a:r>
              <a:rPr lang="en-US" altLang="en-US" sz="2400" b="1" dirty="0">
                <a:solidFill>
                  <a:srgbClr val="1C699E"/>
                </a:solidFill>
                <a:latin typeface="Franklin Gothic Book" pitchFamily="34" charset="0"/>
              </a:rPr>
              <a:t>Developmental Referral</a:t>
            </a:r>
          </a:p>
          <a:p>
            <a:pPr eaLnBrk="1" hangingPunct="1"/>
            <a:r>
              <a:rPr lang="en-US" altLang="en-US" sz="2400" b="1" dirty="0">
                <a:solidFill>
                  <a:srgbClr val="1C699E"/>
                </a:solidFill>
                <a:latin typeface="Franklin Gothic Book" pitchFamily="34" charset="0"/>
              </a:rPr>
              <a:t>Education</a:t>
            </a:r>
          </a:p>
          <a:p>
            <a:pPr eaLnBrk="1" hangingPunct="1"/>
            <a:r>
              <a:rPr lang="en-US" altLang="en-US" sz="2400" b="1" dirty="0">
                <a:solidFill>
                  <a:srgbClr val="1C699E"/>
                </a:solidFill>
                <a:latin typeface="Franklin Gothic Book" pitchFamily="34" charset="0"/>
              </a:rPr>
              <a:t>Family Planning</a:t>
            </a:r>
          </a:p>
          <a:p>
            <a:pPr eaLnBrk="1" hangingPunct="1"/>
            <a:r>
              <a:rPr lang="en-US" altLang="en-US" sz="2400" b="1" dirty="0">
                <a:solidFill>
                  <a:srgbClr val="1C699E"/>
                </a:solidFill>
                <a:latin typeface="Franklin Gothic Book" pitchFamily="34" charset="0"/>
              </a:rPr>
              <a:t>Immunization Screening</a:t>
            </a:r>
          </a:p>
          <a:p>
            <a:pPr eaLnBrk="1" hangingPunct="1"/>
            <a:r>
              <a:rPr lang="en-US" altLang="en-US" sz="2400" b="1" dirty="0">
                <a:solidFill>
                  <a:srgbClr val="1C699E"/>
                </a:solidFill>
                <a:latin typeface="Franklin Gothic Book" pitchFamily="34" charset="0"/>
              </a:rPr>
              <a:t>Immunization Referral</a:t>
            </a:r>
          </a:p>
          <a:p>
            <a:pPr eaLnBrk="1" hangingPunct="1"/>
            <a:r>
              <a:rPr lang="en-US" altLang="en-US" sz="2400" b="1" dirty="0">
                <a:solidFill>
                  <a:srgbClr val="1C699E"/>
                </a:solidFill>
                <a:latin typeface="Franklin Gothic Book" pitchFamily="34" charset="0"/>
              </a:rPr>
              <a:t>Lead Screening</a:t>
            </a:r>
          </a:p>
          <a:p>
            <a:pPr eaLnBrk="1" hangingPunct="1"/>
            <a:r>
              <a:rPr lang="en-US" altLang="en-US" sz="2400" b="1" dirty="0">
                <a:solidFill>
                  <a:srgbClr val="1C699E"/>
                </a:solidFill>
                <a:latin typeface="Franklin Gothic Book" pitchFamily="34" charset="0"/>
              </a:rPr>
              <a:t>Pregnancy</a:t>
            </a:r>
          </a:p>
          <a:p>
            <a:pPr eaLnBrk="1" hangingPunct="1"/>
            <a:r>
              <a:rPr lang="en-US" altLang="en-US" sz="2400" b="1" dirty="0">
                <a:solidFill>
                  <a:srgbClr val="1C699E"/>
                </a:solidFill>
                <a:latin typeface="Franklin Gothic Book" pitchFamily="34" charset="0"/>
              </a:rPr>
              <a:t>Postpartum</a:t>
            </a:r>
          </a:p>
        </p:txBody>
      </p:sp>
      <p:sp>
        <p:nvSpPr>
          <p:cNvPr id="8" name="Rectangle 3"/>
          <p:cNvSpPr>
            <a:spLocks/>
          </p:cNvSpPr>
          <p:nvPr/>
        </p:nvSpPr>
        <p:spPr bwMode="auto">
          <a:xfrm>
            <a:off x="561975" y="444500"/>
            <a:ext cx="8048625" cy="781050"/>
          </a:xfrm>
          <a:prstGeom prst="rect">
            <a:avLst/>
          </a:prstGeom>
          <a:solidFill>
            <a:srgbClr val="028DBE"/>
          </a:solidFill>
          <a:ln w="12700"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182880" tIns="182880" rIns="182880" bIns="182880"/>
          <a:lstStyle/>
          <a:p>
            <a:pPr algn="ctr">
              <a:defRPr/>
            </a:pPr>
            <a:r>
              <a:rPr lang="en-US" sz="2800" b="1" dirty="0">
                <a:solidFill>
                  <a:schemeClr val="bg1"/>
                </a:solidFill>
              </a:rPr>
              <a:t>20 Core Pathways – National Certification</a:t>
            </a:r>
          </a:p>
        </p:txBody>
      </p:sp>
      <p:sp>
        <p:nvSpPr>
          <p:cNvPr id="2" name="Slide Number Placeholder 1"/>
          <p:cNvSpPr>
            <a:spLocks noGrp="1"/>
          </p:cNvSpPr>
          <p:nvPr>
            <p:ph type="sldNum" sz="quarter" idx="12"/>
          </p:nvPr>
        </p:nvSpPr>
        <p:spPr/>
        <p:txBody>
          <a:bodyPr/>
          <a:lstStyle/>
          <a:p>
            <a:fld id="{434087A7-54D1-4567-AA63-58F7C87F0172}" type="slidenum">
              <a:rPr lang="en-US" smtClean="0"/>
              <a:t>19</a:t>
            </a:fld>
            <a:endParaRPr lang="en-US" dirty="0"/>
          </a:p>
        </p:txBody>
      </p:sp>
    </p:spTree>
    <p:extLst>
      <p:ext uri="{BB962C8B-B14F-4D97-AF65-F5344CB8AC3E}">
        <p14:creationId xmlns:p14="http://schemas.microsoft.com/office/powerpoint/2010/main" val="24445303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419" r="28698"/>
          <a:stretch/>
        </p:blipFill>
        <p:spPr bwMode="auto">
          <a:xfrm>
            <a:off x="3352358" y="1897577"/>
            <a:ext cx="2066591" cy="26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88" name="Picture 4" descr="https://encrypted-tbn0.gstatic.com/images?q=tbn:ANd9GcTfFijS5zE_Dlg8x-pb7Glb12i78xQmZw5xqy64FIYM5U7c75xz"/>
          <p:cNvPicPr>
            <a:picLocks noChangeAspect="1" noChangeArrowheads="1"/>
          </p:cNvPicPr>
          <p:nvPr/>
        </p:nvPicPr>
        <p:blipFill rotWithShape="1">
          <a:blip r:embed="rId4">
            <a:extLst>
              <a:ext uri="{28A0092B-C50C-407E-A947-70E740481C1C}">
                <a14:useLocalDpi xmlns:a14="http://schemas.microsoft.com/office/drawing/2010/main" val="0"/>
              </a:ext>
            </a:extLst>
          </a:blip>
          <a:srcRect l="2934" r="41072"/>
          <a:stretch/>
        </p:blipFill>
        <p:spPr bwMode="auto">
          <a:xfrm>
            <a:off x="3463617" y="1967683"/>
            <a:ext cx="2075795" cy="277680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583FDF5-85A5-46D6-9B2A-B00BA8CD3444}" type="slidenum">
              <a:rPr lang="en-US" smtClean="0"/>
              <a:pPr/>
              <a:t>2</a:t>
            </a:fld>
            <a:endParaRPr lang="en-US" dirty="0"/>
          </a:p>
        </p:txBody>
      </p:sp>
      <p:sp>
        <p:nvSpPr>
          <p:cNvPr id="3" name="Oval 2"/>
          <p:cNvSpPr/>
          <p:nvPr/>
        </p:nvSpPr>
        <p:spPr>
          <a:xfrm>
            <a:off x="1874520" y="783240"/>
            <a:ext cx="201168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Health</a:t>
            </a:r>
            <a:br>
              <a:rPr lang="en-US" sz="2200" b="1" dirty="0"/>
            </a:br>
            <a:r>
              <a:rPr lang="en-US" sz="2200" b="1" dirty="0"/>
              <a:t>Care</a:t>
            </a:r>
          </a:p>
        </p:txBody>
      </p:sp>
      <p:sp>
        <p:nvSpPr>
          <p:cNvPr id="6" name="Oval 5"/>
          <p:cNvSpPr/>
          <p:nvPr/>
        </p:nvSpPr>
        <p:spPr>
          <a:xfrm>
            <a:off x="6337340" y="3189843"/>
            <a:ext cx="2178009"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Social </a:t>
            </a:r>
          </a:p>
        </p:txBody>
      </p:sp>
      <p:sp>
        <p:nvSpPr>
          <p:cNvPr id="7" name="Oval 6"/>
          <p:cNvSpPr/>
          <p:nvPr/>
        </p:nvSpPr>
        <p:spPr>
          <a:xfrm>
            <a:off x="3546569" y="4953000"/>
            <a:ext cx="201168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Safety</a:t>
            </a:r>
          </a:p>
        </p:txBody>
      </p:sp>
      <p:sp>
        <p:nvSpPr>
          <p:cNvPr id="8" name="Oval 7"/>
          <p:cNvSpPr/>
          <p:nvPr/>
        </p:nvSpPr>
        <p:spPr>
          <a:xfrm>
            <a:off x="5029200" y="764844"/>
            <a:ext cx="201168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Behavioral</a:t>
            </a:r>
          </a:p>
          <a:p>
            <a:pPr algn="ctr"/>
            <a:r>
              <a:rPr lang="en-US" sz="2200" b="1" dirty="0"/>
              <a:t>Health</a:t>
            </a:r>
          </a:p>
        </p:txBody>
      </p:sp>
      <p:sp>
        <p:nvSpPr>
          <p:cNvPr id="9" name="Oval 8"/>
          <p:cNvSpPr/>
          <p:nvPr/>
        </p:nvSpPr>
        <p:spPr>
          <a:xfrm>
            <a:off x="710583" y="3357687"/>
            <a:ext cx="201168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Education Employment  </a:t>
            </a:r>
            <a:r>
              <a:rPr lang="en-US" sz="2200" b="1" dirty="0"/>
              <a:t>                       </a:t>
            </a:r>
          </a:p>
        </p:txBody>
      </p:sp>
      <p:sp>
        <p:nvSpPr>
          <p:cNvPr id="4" name="TextBox 3"/>
          <p:cNvSpPr txBox="1"/>
          <p:nvPr/>
        </p:nvSpPr>
        <p:spPr>
          <a:xfrm>
            <a:off x="5909112" y="1836449"/>
            <a:ext cx="3158688" cy="1200329"/>
          </a:xfrm>
          <a:prstGeom prst="rect">
            <a:avLst/>
          </a:prstGeom>
          <a:noFill/>
        </p:spPr>
        <p:txBody>
          <a:bodyPr wrap="square" rtlCol="0">
            <a:spAutoFit/>
          </a:bodyPr>
          <a:lstStyle/>
          <a:p>
            <a:r>
              <a:rPr lang="en-US" dirty="0"/>
              <a:t>  Drug and ETOH</a:t>
            </a:r>
            <a:br>
              <a:rPr lang="en-US" dirty="0"/>
            </a:br>
            <a:r>
              <a:rPr lang="en-US" dirty="0"/>
              <a:t>     Depression</a:t>
            </a:r>
          </a:p>
          <a:p>
            <a:r>
              <a:rPr lang="en-US" dirty="0"/>
              <a:t>        Anxiety</a:t>
            </a:r>
          </a:p>
          <a:p>
            <a:r>
              <a:rPr lang="en-US" dirty="0"/>
              <a:t>          Domestic Violence</a:t>
            </a:r>
          </a:p>
        </p:txBody>
      </p:sp>
      <p:sp>
        <p:nvSpPr>
          <p:cNvPr id="11" name="TextBox 10"/>
          <p:cNvSpPr txBox="1"/>
          <p:nvPr/>
        </p:nvSpPr>
        <p:spPr>
          <a:xfrm>
            <a:off x="838200" y="1752600"/>
            <a:ext cx="2407197" cy="1754326"/>
          </a:xfrm>
          <a:prstGeom prst="rect">
            <a:avLst/>
          </a:prstGeom>
          <a:noFill/>
        </p:spPr>
        <p:txBody>
          <a:bodyPr wrap="square" rtlCol="0">
            <a:spAutoFit/>
          </a:bodyPr>
          <a:lstStyle/>
          <a:p>
            <a:r>
              <a:rPr lang="en-US" dirty="0"/>
              <a:t>         Health Insurance</a:t>
            </a:r>
            <a:br>
              <a:rPr lang="en-US" dirty="0"/>
            </a:br>
            <a:r>
              <a:rPr lang="en-US" dirty="0"/>
              <a:t>      Primary Care</a:t>
            </a:r>
          </a:p>
          <a:p>
            <a:r>
              <a:rPr lang="en-US" dirty="0"/>
              <a:t>    Specialty Care</a:t>
            </a:r>
          </a:p>
          <a:p>
            <a:r>
              <a:rPr lang="en-US" dirty="0"/>
              <a:t>  Screenings</a:t>
            </a:r>
          </a:p>
          <a:p>
            <a:r>
              <a:rPr lang="en-US" dirty="0"/>
              <a:t> Child development</a:t>
            </a:r>
          </a:p>
          <a:p>
            <a:r>
              <a:rPr lang="en-US" dirty="0"/>
              <a:t> </a:t>
            </a:r>
          </a:p>
        </p:txBody>
      </p:sp>
      <p:sp>
        <p:nvSpPr>
          <p:cNvPr id="12" name="TextBox 11"/>
          <p:cNvSpPr txBox="1"/>
          <p:nvPr/>
        </p:nvSpPr>
        <p:spPr>
          <a:xfrm>
            <a:off x="1042872" y="4371854"/>
            <a:ext cx="2324100" cy="1200329"/>
          </a:xfrm>
          <a:prstGeom prst="rect">
            <a:avLst/>
          </a:prstGeom>
          <a:noFill/>
        </p:spPr>
        <p:txBody>
          <a:bodyPr wrap="square" rtlCol="0">
            <a:spAutoFit/>
          </a:bodyPr>
          <a:lstStyle/>
          <a:p>
            <a:r>
              <a:rPr lang="en-US" dirty="0"/>
              <a:t>Job Readiness</a:t>
            </a:r>
          </a:p>
          <a:p>
            <a:r>
              <a:rPr lang="en-US" dirty="0"/>
              <a:t>  Self Esteem</a:t>
            </a:r>
          </a:p>
          <a:p>
            <a:r>
              <a:rPr lang="en-US" dirty="0"/>
              <a:t>    Clothing</a:t>
            </a:r>
          </a:p>
          <a:p>
            <a:r>
              <a:rPr lang="en-US" dirty="0"/>
              <a:t>        Application Assist</a:t>
            </a:r>
          </a:p>
        </p:txBody>
      </p:sp>
      <p:sp>
        <p:nvSpPr>
          <p:cNvPr id="13" name="TextBox 12"/>
          <p:cNvSpPr txBox="1"/>
          <p:nvPr/>
        </p:nvSpPr>
        <p:spPr>
          <a:xfrm>
            <a:off x="3428999" y="5858112"/>
            <a:ext cx="2164695" cy="1200329"/>
          </a:xfrm>
          <a:prstGeom prst="rect">
            <a:avLst/>
          </a:prstGeom>
          <a:noFill/>
        </p:spPr>
        <p:txBody>
          <a:bodyPr wrap="square" rtlCol="0">
            <a:spAutoFit/>
          </a:bodyPr>
          <a:lstStyle/>
          <a:p>
            <a:r>
              <a:rPr lang="en-US" dirty="0"/>
              <a:t>         </a:t>
            </a:r>
            <a:r>
              <a:rPr lang="en-US" dirty="0" err="1"/>
              <a:t>Intant</a:t>
            </a:r>
            <a:r>
              <a:rPr lang="en-US" dirty="0"/>
              <a:t/>
            </a:r>
            <a:br>
              <a:rPr lang="en-US" dirty="0"/>
            </a:br>
            <a:r>
              <a:rPr lang="en-US" dirty="0"/>
              <a:t>         Childhood</a:t>
            </a:r>
          </a:p>
          <a:p>
            <a:r>
              <a:rPr lang="en-US" dirty="0"/>
              <a:t>         Adult</a:t>
            </a:r>
          </a:p>
          <a:p>
            <a:r>
              <a:rPr lang="en-US" dirty="0"/>
              <a:t>         </a:t>
            </a:r>
          </a:p>
        </p:txBody>
      </p:sp>
      <p:sp>
        <p:nvSpPr>
          <p:cNvPr id="14" name="TextBox 13"/>
          <p:cNvSpPr txBox="1"/>
          <p:nvPr/>
        </p:nvSpPr>
        <p:spPr>
          <a:xfrm>
            <a:off x="6102364" y="4125983"/>
            <a:ext cx="1981200" cy="1477328"/>
          </a:xfrm>
          <a:prstGeom prst="rect">
            <a:avLst/>
          </a:prstGeom>
          <a:noFill/>
        </p:spPr>
        <p:txBody>
          <a:bodyPr wrap="square" rtlCol="0">
            <a:spAutoFit/>
          </a:bodyPr>
          <a:lstStyle/>
          <a:p>
            <a:r>
              <a:rPr lang="en-US" dirty="0"/>
              <a:t>     Food</a:t>
            </a:r>
          </a:p>
          <a:p>
            <a:r>
              <a:rPr lang="en-US" dirty="0"/>
              <a:t>     Clothing </a:t>
            </a:r>
          </a:p>
          <a:p>
            <a:r>
              <a:rPr lang="en-US" dirty="0"/>
              <a:t>    Housing</a:t>
            </a:r>
          </a:p>
          <a:p>
            <a:r>
              <a:rPr lang="en-US" dirty="0"/>
              <a:t>   Heat</a:t>
            </a:r>
          </a:p>
          <a:p>
            <a:r>
              <a:rPr lang="en-US" dirty="0"/>
              <a:t>Electricity etc.</a:t>
            </a:r>
          </a:p>
        </p:txBody>
      </p:sp>
      <p:sp>
        <p:nvSpPr>
          <p:cNvPr id="5" name="Oval 4">
            <a:extLst>
              <a:ext uri="{FF2B5EF4-FFF2-40B4-BE49-F238E27FC236}">
                <a16:creationId xmlns:a16="http://schemas.microsoft.com/office/drawing/2014/main" xmlns="" id="{1C2C4235-FB74-43B3-8F60-1A2397D7F7CD}"/>
              </a:ext>
            </a:extLst>
          </p:cNvPr>
          <p:cNvSpPr/>
          <p:nvPr/>
        </p:nvSpPr>
        <p:spPr>
          <a:xfrm rot="14284730">
            <a:off x="-567790" y="5115868"/>
            <a:ext cx="3140437" cy="92086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Safety</a:t>
            </a:r>
            <a:r>
              <a:rPr lang="en-US" dirty="0"/>
              <a:t> </a:t>
            </a:r>
          </a:p>
        </p:txBody>
      </p:sp>
      <p:sp>
        <p:nvSpPr>
          <p:cNvPr id="20" name="Oval 19">
            <a:extLst>
              <a:ext uri="{FF2B5EF4-FFF2-40B4-BE49-F238E27FC236}">
                <a16:creationId xmlns:a16="http://schemas.microsoft.com/office/drawing/2014/main" xmlns="" id="{14C46B3C-672E-450E-AD4F-B3EDCED4E402}"/>
              </a:ext>
            </a:extLst>
          </p:cNvPr>
          <p:cNvSpPr/>
          <p:nvPr/>
        </p:nvSpPr>
        <p:spPr>
          <a:xfrm rot="3750526">
            <a:off x="6536055" y="1128557"/>
            <a:ext cx="3010072" cy="92086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Schools</a:t>
            </a:r>
            <a:r>
              <a:rPr lang="en-US" dirty="0"/>
              <a:t> </a:t>
            </a:r>
          </a:p>
        </p:txBody>
      </p:sp>
      <p:sp>
        <p:nvSpPr>
          <p:cNvPr id="21" name="Oval 20">
            <a:extLst>
              <a:ext uri="{FF2B5EF4-FFF2-40B4-BE49-F238E27FC236}">
                <a16:creationId xmlns:a16="http://schemas.microsoft.com/office/drawing/2014/main" xmlns="" id="{212A9674-7EC4-4211-8595-7054195D3F4E}"/>
              </a:ext>
            </a:extLst>
          </p:cNvPr>
          <p:cNvSpPr/>
          <p:nvPr/>
        </p:nvSpPr>
        <p:spPr>
          <a:xfrm rot="17888642">
            <a:off x="-575861" y="981011"/>
            <a:ext cx="2937978" cy="92086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Racism</a:t>
            </a:r>
            <a:r>
              <a:rPr lang="en-US" dirty="0"/>
              <a:t> </a:t>
            </a:r>
          </a:p>
        </p:txBody>
      </p:sp>
      <p:sp>
        <p:nvSpPr>
          <p:cNvPr id="25" name="TextBox 24">
            <a:extLst>
              <a:ext uri="{FF2B5EF4-FFF2-40B4-BE49-F238E27FC236}">
                <a16:creationId xmlns:a16="http://schemas.microsoft.com/office/drawing/2014/main" xmlns="" id="{9342DEC0-267D-4951-8C19-3EABF025A5D7}"/>
              </a:ext>
            </a:extLst>
          </p:cNvPr>
          <p:cNvSpPr txBox="1"/>
          <p:nvPr/>
        </p:nvSpPr>
        <p:spPr>
          <a:xfrm>
            <a:off x="2967990" y="-16855"/>
            <a:ext cx="3067050" cy="830997"/>
          </a:xfrm>
          <a:prstGeom prst="rect">
            <a:avLst/>
          </a:prstGeom>
          <a:noFill/>
        </p:spPr>
        <p:txBody>
          <a:bodyPr wrap="square" rtlCol="0">
            <a:spAutoFit/>
          </a:bodyPr>
          <a:lstStyle/>
          <a:p>
            <a:pPr algn="ctr"/>
            <a:r>
              <a:rPr lang="en-US" sz="4800" dirty="0">
                <a:solidFill>
                  <a:srgbClr val="0070C0"/>
                </a:solidFill>
              </a:rPr>
              <a:t>Wellness</a:t>
            </a:r>
          </a:p>
        </p:txBody>
      </p:sp>
      <p:pic>
        <p:nvPicPr>
          <p:cNvPr id="2050" name="Picture 2" descr="Image result for stick figure person">
            <a:extLst>
              <a:ext uri="{FF2B5EF4-FFF2-40B4-BE49-F238E27FC236}">
                <a16:creationId xmlns:a16="http://schemas.microsoft.com/office/drawing/2014/main" xmlns="" id="{80C09F9A-7A28-403E-8C1C-3B31204BA7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658"/>
          <a:stretch/>
        </p:blipFill>
        <p:spPr bwMode="auto">
          <a:xfrm>
            <a:off x="2765083" y="1779011"/>
            <a:ext cx="3172741" cy="3054483"/>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xmlns="" id="{97A83607-4D60-4DB0-88C8-E9FADF1A6FA7}"/>
              </a:ext>
            </a:extLst>
          </p:cNvPr>
          <p:cNvSpPr/>
          <p:nvPr/>
        </p:nvSpPr>
        <p:spPr>
          <a:xfrm rot="7366024">
            <a:off x="6624881" y="5192586"/>
            <a:ext cx="2853091" cy="92086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Healthy Foods</a:t>
            </a:r>
            <a:endParaRPr lang="en-US" sz="2800" dirty="0"/>
          </a:p>
        </p:txBody>
      </p:sp>
    </p:spTree>
    <p:extLst>
      <p:ext uri="{BB962C8B-B14F-4D97-AF65-F5344CB8AC3E}">
        <p14:creationId xmlns:p14="http://schemas.microsoft.com/office/powerpoint/2010/main" val="8613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subTnLst>
                                    <p:set>
                                      <p:cBhvr override="childStyle">
                                        <p:cTn dur="1" fill="hold" display="0" masterRel="nextClick" afterEffect="1"/>
                                        <p:tgtEl>
                                          <p:spTgt spid="1638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4" grpId="0"/>
      <p:bldP spid="11" grpId="0"/>
      <p:bldP spid="12" grpId="0"/>
      <p:bldP spid="13" grpId="0"/>
      <p:bldP spid="14" grpId="0"/>
      <p:bldP spid="5" grpId="0" animBg="1"/>
      <p:bldP spid="20" grpId="0" animBg="1"/>
      <p:bldP spid="21" grpId="0" animBg="1"/>
      <p:bldP spid="25"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3FDF5-85A5-46D6-9B2A-B00BA8CD3444}" type="slidenum">
              <a:rPr lang="en-US" smtClean="0">
                <a:solidFill>
                  <a:prstClr val="black">
                    <a:tint val="75000"/>
                  </a:prstClr>
                </a:solidFill>
              </a:rPr>
              <a:pPr/>
              <a:t>20</a:t>
            </a:fld>
            <a:endParaRPr lang="en-US" dirty="0">
              <a:solidFill>
                <a:prstClr val="black">
                  <a:tint val="75000"/>
                </a:prstClr>
              </a:solidFill>
            </a:endParaRPr>
          </a:p>
        </p:txBody>
      </p:sp>
      <p:sp>
        <p:nvSpPr>
          <p:cNvPr id="4" name="TextBox 3"/>
          <p:cNvSpPr txBox="1"/>
          <p:nvPr/>
        </p:nvSpPr>
        <p:spPr>
          <a:xfrm>
            <a:off x="0" y="0"/>
            <a:ext cx="9144000" cy="646331"/>
          </a:xfrm>
          <a:prstGeom prst="rect">
            <a:avLst/>
          </a:prstGeom>
          <a:noFill/>
        </p:spPr>
        <p:txBody>
          <a:bodyPr wrap="square" rtlCol="0">
            <a:spAutoFit/>
          </a:bodyPr>
          <a:lstStyle/>
          <a:p>
            <a:pPr fontAlgn="auto">
              <a:spcBef>
                <a:spcPts val="0"/>
              </a:spcBef>
              <a:spcAft>
                <a:spcPts val="0"/>
              </a:spcAft>
            </a:pPr>
            <a:r>
              <a:rPr lang="en-US" sz="3600" b="1" dirty="0">
                <a:solidFill>
                  <a:srgbClr val="FFFFFF"/>
                </a:solidFill>
                <a:latin typeface="Arial" panose="020B0604020202020204" pitchFamily="34" charset="0"/>
                <a:ea typeface="+mn-ea"/>
                <a:cs typeface="Arial" panose="020B0604020202020204" pitchFamily="34" charset="0"/>
              </a:rPr>
              <a:t>Standard Billing Codes</a:t>
            </a:r>
          </a:p>
        </p:txBody>
      </p:sp>
      <p:pic>
        <p:nvPicPr>
          <p:cNvPr id="7" name="Picture 2" descr="C:\Users\rkienle\Documents\Business\Freelance\Clients\CCS\App&amp;Portal\CCS_Gly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341" y="39205"/>
            <a:ext cx="702917" cy="702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253999" y="1003303"/>
          <a:ext cx="8648701" cy="5245097"/>
        </p:xfrm>
        <a:graphic>
          <a:graphicData uri="http://schemas.openxmlformats.org/drawingml/2006/table">
            <a:tbl>
              <a:tblPr firstRow="1" firstCol="1" bandRow="1">
                <a:tableStyleId>{5C22544A-7EE6-4342-B048-85BDC9FD1C3A}</a:tableStyleId>
              </a:tblPr>
              <a:tblGrid>
                <a:gridCol w="1668756">
                  <a:extLst>
                    <a:ext uri="{9D8B030D-6E8A-4147-A177-3AD203B41FA5}">
                      <a16:colId xmlns:a16="http://schemas.microsoft.com/office/drawing/2014/main" xmlns="" val="20000"/>
                    </a:ext>
                  </a:extLst>
                </a:gridCol>
                <a:gridCol w="4350222">
                  <a:extLst>
                    <a:ext uri="{9D8B030D-6E8A-4147-A177-3AD203B41FA5}">
                      <a16:colId xmlns:a16="http://schemas.microsoft.com/office/drawing/2014/main" xmlns="" val="20001"/>
                    </a:ext>
                  </a:extLst>
                </a:gridCol>
                <a:gridCol w="907374">
                  <a:extLst>
                    <a:ext uri="{9D8B030D-6E8A-4147-A177-3AD203B41FA5}">
                      <a16:colId xmlns:a16="http://schemas.microsoft.com/office/drawing/2014/main" xmlns="" val="20002"/>
                    </a:ext>
                  </a:extLst>
                </a:gridCol>
                <a:gridCol w="824214">
                  <a:extLst>
                    <a:ext uri="{9D8B030D-6E8A-4147-A177-3AD203B41FA5}">
                      <a16:colId xmlns:a16="http://schemas.microsoft.com/office/drawing/2014/main" xmlns="" val="20003"/>
                    </a:ext>
                  </a:extLst>
                </a:gridCol>
                <a:gridCol w="898135">
                  <a:extLst>
                    <a:ext uri="{9D8B030D-6E8A-4147-A177-3AD203B41FA5}">
                      <a16:colId xmlns:a16="http://schemas.microsoft.com/office/drawing/2014/main" xmlns="" val="20004"/>
                    </a:ext>
                  </a:extLst>
                </a:gridCol>
              </a:tblGrid>
              <a:tr h="456096">
                <a:tc>
                  <a:txBody>
                    <a:bodyPr/>
                    <a:lstStyle/>
                    <a:p>
                      <a:pPr marL="0" marR="0" algn="just">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Normal Risk</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High Risk</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Modifier</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228047">
                <a:tc>
                  <a:txBody>
                    <a:bodyPr/>
                    <a:lstStyle/>
                    <a:p>
                      <a:pPr marL="0" marR="0">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0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28047">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Checklists</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684143">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Initial Pregnancy Checklist</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Completed one time at Member enrollment, 1</a:t>
                      </a:r>
                      <a:r>
                        <a:rPr lang="en-US" sz="1400" baseline="30000" dirty="0">
                          <a:effectLst/>
                          <a:latin typeface="Arial" panose="020B0604020202020204" pitchFamily="34" charset="0"/>
                          <a:cs typeface="Arial" panose="020B0604020202020204" pitchFamily="34" charset="0"/>
                        </a:rPr>
                        <a:t>st</a:t>
                      </a:r>
                      <a:r>
                        <a:rPr lang="en-US" sz="1400" dirty="0">
                          <a:effectLst/>
                          <a:latin typeface="Arial" panose="020B0604020202020204" pitchFamily="34" charset="0"/>
                          <a:cs typeface="Arial" panose="020B0604020202020204" pitchFamily="34" charset="0"/>
                        </a:rPr>
                        <a:t> trimester engagement</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G9001</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G9003</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R1</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Completed one time at Member enrollment, 2</a:t>
                      </a:r>
                      <a:r>
                        <a:rPr lang="en-US" sz="1400" baseline="30000" dirty="0">
                          <a:effectLst/>
                          <a:latin typeface="Arial" panose="020B0604020202020204" pitchFamily="34" charset="0"/>
                          <a:cs typeface="Arial" panose="020B0604020202020204" pitchFamily="34" charset="0"/>
                        </a:rPr>
                        <a:t>nd</a:t>
                      </a:r>
                      <a:r>
                        <a:rPr lang="en-US" sz="1400" dirty="0">
                          <a:effectLst/>
                          <a:latin typeface="Arial" panose="020B0604020202020204" pitchFamily="34" charset="0"/>
                          <a:cs typeface="Arial" panose="020B0604020202020204" pitchFamily="34" charset="0"/>
                        </a:rPr>
                        <a:t> trimester engagement</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G9001</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G9003</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Completed one time at Member enrollment, 3</a:t>
                      </a:r>
                      <a:r>
                        <a:rPr lang="en-US" sz="1400" baseline="30000" dirty="0">
                          <a:effectLst/>
                          <a:latin typeface="Arial" panose="020B0604020202020204" pitchFamily="34" charset="0"/>
                          <a:cs typeface="Arial" panose="020B0604020202020204" pitchFamily="34" charset="0"/>
                        </a:rPr>
                        <a:t>rd</a:t>
                      </a:r>
                      <a:r>
                        <a:rPr lang="en-US" sz="1400" dirty="0">
                          <a:effectLst/>
                          <a:latin typeface="Arial" panose="020B0604020202020204" pitchFamily="34" charset="0"/>
                          <a:cs typeface="Arial" panose="020B0604020202020204" pitchFamily="34" charset="0"/>
                        </a:rPr>
                        <a:t> trimester engagement</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G9001</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G9003</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R3</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Pregnancy Checklist</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Completed at each face-to-face encounter with Member</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G9005</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G9010</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228047">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228047">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Pathways</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Behavioral Health</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Kept three scheduled behavioral health appointments</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G9009</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RB</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9"/>
                  </a:ext>
                </a:extLst>
              </a:tr>
              <a:tr h="228047">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Education</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Educational module delivered.</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G9009</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RE</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10"/>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Family Planning</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LARC (long-acting, reversible) or permanent method</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G9009</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G1</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11"/>
                  </a:ext>
                </a:extLst>
              </a:tr>
              <a:tr h="228047">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Family Planning</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All other family planning methods</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G9009</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12"/>
                  </a:ext>
                </a:extLst>
              </a:tr>
              <a:tr h="456096">
                <a:tc>
                  <a:txBody>
                    <a:bodyPr/>
                    <a:lstStyle/>
                    <a:p>
                      <a:pPr marL="0" marR="0">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Housing</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just">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Residing in affordable &amp; suitable housing for 2 months.</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G9002</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G9009</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algn="ctr">
                        <a:spcBef>
                          <a:spcPts val="0"/>
                        </a:spcBef>
                        <a:spcAft>
                          <a:spcPts val="0"/>
                        </a:spcAft>
                        <a:tabLst>
                          <a:tab pos="228600" algn="l"/>
                        </a:tabLst>
                      </a:pPr>
                      <a:r>
                        <a:rPr lang="en-US" sz="1400" dirty="0">
                          <a:effectLst/>
                          <a:latin typeface="Arial" panose="020B0604020202020204" pitchFamily="34" charset="0"/>
                          <a:cs typeface="Arial" panose="020B0604020202020204" pitchFamily="34" charset="0"/>
                        </a:rPr>
                        <a:t>RI</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13"/>
                  </a:ext>
                </a:extLst>
              </a:tr>
            </a:tbl>
          </a:graphicData>
        </a:graphic>
      </p:graphicFrame>
      <p:sp>
        <p:nvSpPr>
          <p:cNvPr id="6" name="Rectangle 3"/>
          <p:cNvSpPr>
            <a:spLocks/>
          </p:cNvSpPr>
          <p:nvPr/>
        </p:nvSpPr>
        <p:spPr bwMode="auto">
          <a:xfrm>
            <a:off x="253999" y="95570"/>
            <a:ext cx="8784259" cy="781050"/>
          </a:xfrm>
          <a:prstGeom prst="rect">
            <a:avLst/>
          </a:prstGeom>
          <a:solidFill>
            <a:srgbClr val="028DBE"/>
          </a:solidFill>
          <a:ln w="12700"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182880" tIns="182880" rIns="182880" bIns="182880"/>
          <a:lstStyle/>
          <a:p>
            <a:pPr algn="ctr">
              <a:defRPr/>
            </a:pPr>
            <a:r>
              <a:rPr lang="en-US" sz="2800" b="1" dirty="0">
                <a:solidFill>
                  <a:schemeClr val="bg1"/>
                </a:solidFill>
              </a:rPr>
              <a:t>System of Pathway Billing Codes Used </a:t>
            </a:r>
            <a:r>
              <a:rPr lang="en-US" sz="2800" b="1" dirty="0" err="1">
                <a:solidFill>
                  <a:schemeClr val="bg1"/>
                </a:solidFill>
              </a:rPr>
              <a:t>Used</a:t>
            </a:r>
            <a:r>
              <a:rPr lang="en-US" sz="2800" b="1" dirty="0">
                <a:solidFill>
                  <a:schemeClr val="bg1"/>
                </a:solidFill>
              </a:rPr>
              <a:t> in Ohio </a:t>
            </a:r>
          </a:p>
        </p:txBody>
      </p:sp>
    </p:spTree>
    <p:extLst>
      <p:ext uri="{BB962C8B-B14F-4D97-AF65-F5344CB8AC3E}">
        <p14:creationId xmlns:p14="http://schemas.microsoft.com/office/powerpoint/2010/main" val="307326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ean manufacturing"/>
          <p:cNvPicPr>
            <a:picLocks noChangeAspect="1" noChangeArrowheads="1"/>
          </p:cNvPicPr>
          <p:nvPr/>
        </p:nvPicPr>
        <p:blipFill rotWithShape="1">
          <a:blip r:embed="rId3">
            <a:extLst>
              <a:ext uri="{28A0092B-C50C-407E-A947-70E740481C1C}">
                <a14:useLocalDpi xmlns:a14="http://schemas.microsoft.com/office/drawing/2010/main" val="0"/>
              </a:ext>
            </a:extLst>
          </a:blip>
          <a:srcRect t="10651" b="14349"/>
          <a:stretch/>
        </p:blipFill>
        <p:spPr bwMode="auto">
          <a:xfrm>
            <a:off x="2057400" y="2914662"/>
            <a:ext cx="5257780" cy="3943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457950" y="6356351"/>
            <a:ext cx="2057400" cy="365125"/>
          </a:xfrm>
        </p:spPr>
        <p:txBody>
          <a:bodyPr>
            <a:normAutofit/>
          </a:bodyPr>
          <a:lstStyle/>
          <a:p>
            <a:fld id="{434087A7-54D1-4567-AA63-58F7C87F0172}" type="slidenum">
              <a:rPr lang="en-US">
                <a:solidFill>
                  <a:srgbClr val="FFFFFF"/>
                </a:solidFill>
              </a:rPr>
              <a:pPr/>
              <a:t>21</a:t>
            </a:fld>
            <a:endParaRPr lang="en-US">
              <a:solidFill>
                <a:srgbClr val="FFFFFF"/>
              </a:solidFill>
            </a:endParaRPr>
          </a:p>
        </p:txBody>
      </p:sp>
      <p:sp>
        <p:nvSpPr>
          <p:cNvPr id="5" name="TextBox 23"/>
          <p:cNvSpPr txBox="1">
            <a:spLocks noChangeArrowheads="1"/>
          </p:cNvSpPr>
          <p:nvPr/>
        </p:nvSpPr>
        <p:spPr bwMode="auto">
          <a:xfrm>
            <a:off x="-20782" y="-19056"/>
            <a:ext cx="9144000" cy="2154436"/>
          </a:xfrm>
          <a:prstGeom prst="rect">
            <a:avLst/>
          </a:prstGeom>
          <a:solidFill>
            <a:schemeClr val="accent5">
              <a:lumMod val="75000"/>
            </a:schemeClr>
          </a:solidFill>
          <a:ln w="9525">
            <a:noFill/>
            <a:miter lim="800000"/>
            <a:headEnd/>
            <a:tailEnd/>
          </a:ln>
        </p:spPr>
        <p:txBody>
          <a:bodyPr>
            <a:spAutoFit/>
          </a:bodyPr>
          <a:lstStyle/>
          <a:p>
            <a:pPr algn="ctr"/>
            <a:r>
              <a:rPr lang="en-US" sz="5400" dirty="0">
                <a:solidFill>
                  <a:srgbClr val="0033CC"/>
                </a:solidFill>
              </a:rPr>
              <a:t>  </a:t>
            </a:r>
            <a:r>
              <a:rPr lang="en-US" sz="4000" b="1" dirty="0">
                <a:solidFill>
                  <a:schemeClr val="bg1"/>
                </a:solidFill>
                <a:latin typeface="Calibri" panose="020F0502020204030204" pitchFamily="34" charset="0"/>
                <a:cs typeface="Calibri" panose="020F0502020204030204" pitchFamily="34" charset="0"/>
              </a:rPr>
              <a:t>Define The Work Products and Their Cost</a:t>
            </a:r>
          </a:p>
          <a:p>
            <a:pPr algn="ctr"/>
            <a:r>
              <a:rPr lang="en-US" sz="4000" b="1" dirty="0">
                <a:solidFill>
                  <a:schemeClr val="bg1"/>
                </a:solidFill>
                <a:latin typeface="Calibri" panose="020F0502020204030204" pitchFamily="34" charset="0"/>
                <a:cs typeface="Calibri" panose="020F0502020204030204" pitchFamily="34" charset="0"/>
              </a:rPr>
              <a:t>Use American Business Models </a:t>
            </a:r>
          </a:p>
          <a:p>
            <a:pPr algn="ctr"/>
            <a:r>
              <a:rPr lang="en-US" sz="4000" b="1" dirty="0">
                <a:solidFill>
                  <a:schemeClr val="bg1"/>
                </a:solidFill>
                <a:latin typeface="Calibri" panose="020F0502020204030204" pitchFamily="34" charset="0"/>
                <a:cs typeface="Calibri" panose="020F0502020204030204" pitchFamily="34" charset="0"/>
              </a:rPr>
              <a:t>To Identify and Address Risk </a:t>
            </a:r>
          </a:p>
        </p:txBody>
      </p:sp>
    </p:spTree>
    <p:extLst>
      <p:ext uri="{BB962C8B-B14F-4D97-AF65-F5344CB8AC3E}">
        <p14:creationId xmlns:p14="http://schemas.microsoft.com/office/powerpoint/2010/main" val="265042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93"/>
            <a:ext cx="9144000" cy="1180772"/>
          </a:xfrm>
          <a:solidFill>
            <a:schemeClr val="accent1">
              <a:lumMod val="60000"/>
              <a:lumOff val="40000"/>
            </a:schemeClr>
          </a:solidFill>
        </p:spPr>
        <p:txBody>
          <a:bodyPr/>
          <a:lstStyle/>
          <a:p>
            <a:pPr algn="ctr"/>
            <a:r>
              <a:rPr lang="en-US" b="1" dirty="0"/>
              <a:t>Risk Reduction Reports Now Live in 6 HUBs</a:t>
            </a:r>
            <a:br>
              <a:rPr lang="en-US" b="1" dirty="0"/>
            </a:br>
            <a:r>
              <a:rPr lang="en-US" sz="1800" b="1" dirty="0"/>
              <a:t>Sample representative 1 HUB brief period of data</a:t>
            </a:r>
            <a:endParaRPr lang="en-US" b="1" dirty="0"/>
          </a:p>
        </p:txBody>
      </p:sp>
      <p:sp>
        <p:nvSpPr>
          <p:cNvPr id="4" name="Slide Number Placeholder 3"/>
          <p:cNvSpPr>
            <a:spLocks noGrp="1"/>
          </p:cNvSpPr>
          <p:nvPr>
            <p:ph type="sldNum" sz="quarter" idx="12"/>
          </p:nvPr>
        </p:nvSpPr>
        <p:spPr/>
        <p:txBody>
          <a:bodyPr/>
          <a:lstStyle/>
          <a:p>
            <a:fld id="{434087A7-54D1-4567-AA63-58F7C87F0172}" type="slidenum">
              <a:rPr lang="en-US" smtClean="0"/>
              <a:t>22</a:t>
            </a:fld>
            <a:endParaRPr lang="en-US" dirty="0"/>
          </a:p>
        </p:txBody>
      </p:sp>
      <p:pic>
        <p:nvPicPr>
          <p:cNvPr id="5" name="Picture 4"/>
          <p:cNvPicPr/>
          <p:nvPr/>
        </p:nvPicPr>
        <p:blipFill rotWithShape="1">
          <a:blip r:embed="rId3"/>
          <a:srcRect t="16042" r="54129" b="36527"/>
          <a:stretch/>
        </p:blipFill>
        <p:spPr bwMode="auto">
          <a:xfrm>
            <a:off x="0" y="1295399"/>
            <a:ext cx="8915400" cy="50609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945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 y="841437"/>
            <a:ext cx="5443728" cy="555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76200"/>
            <a:ext cx="8229600" cy="584775"/>
          </a:xfrm>
          <a:prstGeom prst="rect">
            <a:avLst/>
          </a:prstGeom>
          <a:noFill/>
        </p:spPr>
        <p:txBody>
          <a:bodyPr wrap="square" rtlCol="0">
            <a:spAutoFit/>
          </a:bodyPr>
          <a:lstStyle/>
          <a:p>
            <a:pPr algn="ctr"/>
            <a:r>
              <a:rPr lang="en-US" sz="3200" b="1" dirty="0">
                <a:solidFill>
                  <a:srgbClr val="FFFFFF"/>
                </a:solidFill>
                <a:latin typeface="Franklin Gothic Medium"/>
                <a:cs typeface="Franklin Gothic Medium"/>
              </a:rPr>
              <a:t>Measuring the Social Determinants of Health</a:t>
            </a:r>
          </a:p>
        </p:txBody>
      </p:sp>
      <p:sp>
        <p:nvSpPr>
          <p:cNvPr id="2" name="TextBox 1"/>
          <p:cNvSpPr txBox="1"/>
          <p:nvPr/>
        </p:nvSpPr>
        <p:spPr>
          <a:xfrm>
            <a:off x="5562600" y="1219200"/>
            <a:ext cx="3429000" cy="5632311"/>
          </a:xfrm>
          <a:prstGeom prst="rect">
            <a:avLst/>
          </a:prstGeom>
          <a:noFill/>
        </p:spPr>
        <p:txBody>
          <a:bodyPr wrap="square" rtlCol="0">
            <a:spAutoFit/>
          </a:bodyPr>
          <a:lstStyle/>
          <a:p>
            <a:r>
              <a:rPr lang="en-US" sz="3200" dirty="0">
                <a:solidFill>
                  <a:srgbClr val="191CA1"/>
                </a:solidFill>
              </a:rPr>
              <a:t>Health</a:t>
            </a:r>
          </a:p>
          <a:p>
            <a:endParaRPr lang="en-US" sz="3200" dirty="0">
              <a:solidFill>
                <a:srgbClr val="191CA1"/>
              </a:solidFill>
            </a:endParaRPr>
          </a:p>
          <a:p>
            <a:r>
              <a:rPr lang="en-US" sz="3200" dirty="0">
                <a:solidFill>
                  <a:srgbClr val="191CA1"/>
                </a:solidFill>
              </a:rPr>
              <a:t>Behavioral Health</a:t>
            </a:r>
          </a:p>
          <a:p>
            <a:endParaRPr lang="en-US" sz="3200" dirty="0">
              <a:solidFill>
                <a:srgbClr val="191CA1"/>
              </a:solidFill>
            </a:endParaRPr>
          </a:p>
          <a:p>
            <a:r>
              <a:rPr lang="en-US" sz="3200" dirty="0">
                <a:solidFill>
                  <a:srgbClr val="191CA1"/>
                </a:solidFill>
              </a:rPr>
              <a:t>Social</a:t>
            </a:r>
          </a:p>
          <a:p>
            <a:endParaRPr lang="en-US" sz="3200" dirty="0">
              <a:solidFill>
                <a:srgbClr val="191CA1"/>
              </a:solidFill>
            </a:endParaRPr>
          </a:p>
          <a:p>
            <a:r>
              <a:rPr lang="en-US" sz="3200" dirty="0">
                <a:solidFill>
                  <a:srgbClr val="191CA1"/>
                </a:solidFill>
              </a:rPr>
              <a:t>Family &amp; Personal Health Management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8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416675"/>
            <a:ext cx="2057400" cy="365125"/>
          </a:xfrm>
        </p:spPr>
        <p:txBody>
          <a:bodyPr/>
          <a:lstStyle/>
          <a:p>
            <a:fld id="{9583FDF5-85A5-46D6-9B2A-B00BA8CD3444}" type="slidenum">
              <a:rPr lang="en-US" smtClean="0"/>
              <a:pPr/>
              <a:t>24</a:t>
            </a:fld>
            <a:endParaRPr lang="en-US" dirty="0"/>
          </a:p>
        </p:txBody>
      </p:sp>
      <p:sp>
        <p:nvSpPr>
          <p:cNvPr id="14" name="TextBox 13"/>
          <p:cNvSpPr txBox="1"/>
          <p:nvPr/>
        </p:nvSpPr>
        <p:spPr>
          <a:xfrm>
            <a:off x="149826" y="2179796"/>
            <a:ext cx="8382000" cy="4678204"/>
          </a:xfrm>
          <a:prstGeom prst="rect">
            <a:avLst/>
          </a:prstGeom>
          <a:noFill/>
        </p:spPr>
        <p:txBody>
          <a:bodyPr wrap="square" rtlCol="0">
            <a:spAutoFit/>
          </a:bodyPr>
          <a:lstStyle/>
          <a:p>
            <a:r>
              <a:rPr lang="en-US" sz="2400" b="1" dirty="0"/>
              <a:t>		 	</a:t>
            </a:r>
          </a:p>
          <a:p>
            <a:r>
              <a:rPr lang="en-US" sz="2800" b="1" dirty="0">
                <a:solidFill>
                  <a:srgbClr val="0070C0"/>
                </a:solidFill>
              </a:rPr>
              <a:t>Housing</a:t>
            </a:r>
          </a:p>
          <a:p>
            <a:r>
              <a:rPr lang="en-US" sz="2400" b="1" dirty="0"/>
              <a:t/>
            </a:r>
            <a:br>
              <a:rPr lang="en-US" sz="2400" b="1" dirty="0"/>
            </a:br>
            <a:endParaRPr lang="en-US" sz="2400" b="1" dirty="0"/>
          </a:p>
          <a:p>
            <a:r>
              <a:rPr lang="en-US" sz="2400" b="1" dirty="0">
                <a:solidFill>
                  <a:srgbClr val="0070C0"/>
                </a:solidFill>
              </a:rPr>
              <a:t>Health Care</a:t>
            </a:r>
            <a:r>
              <a:rPr lang="en-US" sz="2400" b="1" dirty="0"/>
              <a:t>                                       </a:t>
            </a:r>
            <a:r>
              <a:rPr lang="en-US" sz="2400" b="1" dirty="0">
                <a:solidFill>
                  <a:schemeClr val="bg2">
                    <a:lumMod val="50000"/>
                  </a:schemeClr>
                </a:solidFill>
              </a:rPr>
              <a:t>Infant Mortality LBW</a:t>
            </a:r>
            <a:br>
              <a:rPr lang="en-US" sz="2400" b="1" dirty="0">
                <a:solidFill>
                  <a:schemeClr val="bg2">
                    <a:lumMod val="50000"/>
                  </a:schemeClr>
                </a:solidFill>
              </a:rPr>
            </a:br>
            <a:r>
              <a:rPr lang="en-US" sz="2400" b="1" dirty="0">
                <a:solidFill>
                  <a:schemeClr val="bg2">
                    <a:lumMod val="50000"/>
                  </a:schemeClr>
                </a:solidFill>
              </a:rPr>
              <a:t>				       Cost of Care</a:t>
            </a:r>
            <a:br>
              <a:rPr lang="en-US" sz="2400" b="1" dirty="0">
                <a:solidFill>
                  <a:schemeClr val="bg2">
                    <a:lumMod val="50000"/>
                  </a:schemeClr>
                </a:solidFill>
              </a:rPr>
            </a:br>
            <a:r>
              <a:rPr lang="en-US" sz="2400" b="1" dirty="0">
                <a:solidFill>
                  <a:schemeClr val="bg2">
                    <a:lumMod val="50000"/>
                  </a:schemeClr>
                </a:solidFill>
              </a:rPr>
              <a:t>				       Hospitalization	</a:t>
            </a:r>
            <a:br>
              <a:rPr lang="en-US" sz="2400" b="1" dirty="0">
                <a:solidFill>
                  <a:schemeClr val="bg2">
                    <a:lumMod val="50000"/>
                  </a:schemeClr>
                </a:solidFill>
              </a:rPr>
            </a:br>
            <a:r>
              <a:rPr lang="en-US" sz="2400" b="1" dirty="0">
                <a:solidFill>
                  <a:schemeClr val="bg2">
                    <a:lumMod val="50000"/>
                  </a:schemeClr>
                </a:solidFill>
              </a:rPr>
              <a:t>				       Job/School Performance</a:t>
            </a:r>
          </a:p>
          <a:p>
            <a:r>
              <a:rPr lang="en-US" sz="2400" b="1" dirty="0">
                <a:solidFill>
                  <a:srgbClr val="0070C0"/>
                </a:solidFill>
              </a:rPr>
              <a:t>Depression</a:t>
            </a:r>
            <a:r>
              <a:rPr lang="en-US" sz="2400" b="1" dirty="0"/>
              <a:t> </a:t>
            </a:r>
          </a:p>
          <a:p>
            <a:endParaRPr lang="en-US" sz="2400" b="1" dirty="0"/>
          </a:p>
          <a:p>
            <a:endParaRPr lang="en-US" dirty="0"/>
          </a:p>
          <a:p>
            <a:endParaRPr lang="en-US" dirty="0"/>
          </a:p>
          <a:p>
            <a:endParaRPr lang="en-US" dirty="0"/>
          </a:p>
        </p:txBody>
      </p:sp>
      <p:sp>
        <p:nvSpPr>
          <p:cNvPr id="18" name="TextBox 17"/>
          <p:cNvSpPr txBox="1"/>
          <p:nvPr/>
        </p:nvSpPr>
        <p:spPr>
          <a:xfrm>
            <a:off x="683456" y="443436"/>
            <a:ext cx="8124852" cy="1077218"/>
          </a:xfrm>
          <a:prstGeom prst="rect">
            <a:avLst/>
          </a:prstGeom>
          <a:noFill/>
          <a:ln w="12700">
            <a:solidFill>
              <a:srgbClr val="0070C0"/>
            </a:solidFill>
          </a:ln>
        </p:spPr>
        <p:txBody>
          <a:bodyPr wrap="square" rtlCol="0">
            <a:spAutoFit/>
          </a:bodyPr>
          <a:lstStyle/>
          <a:p>
            <a:r>
              <a:rPr lang="en-US" sz="3200" b="1" dirty="0">
                <a:solidFill>
                  <a:schemeClr val="tx2"/>
                </a:solidFill>
              </a:rPr>
              <a:t>Need to Understand the Weights and How Factors Work in Bundles.</a:t>
            </a:r>
            <a:endParaRPr lang="en-US" sz="2800" b="1" dirty="0">
              <a:solidFill>
                <a:schemeClr val="tx2"/>
              </a:solidFill>
            </a:endParaRPr>
          </a:p>
        </p:txBody>
      </p:sp>
      <p:cxnSp>
        <p:nvCxnSpPr>
          <p:cNvPr id="15" name="Straight Arrow Connector 14">
            <a:extLst>
              <a:ext uri="{FF2B5EF4-FFF2-40B4-BE49-F238E27FC236}">
                <a16:creationId xmlns:a16="http://schemas.microsoft.com/office/drawing/2014/main" xmlns="" id="{165C6E69-81A8-43B9-B476-1FC0E3266D99}"/>
              </a:ext>
            </a:extLst>
          </p:cNvPr>
          <p:cNvCxnSpPr>
            <a:cxnSpLocks/>
          </p:cNvCxnSpPr>
          <p:nvPr/>
        </p:nvCxnSpPr>
        <p:spPr>
          <a:xfrm>
            <a:off x="1676400" y="2971800"/>
            <a:ext cx="2057401" cy="817724"/>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23702AD0-AF68-4D16-BE55-94E5FA8387F7}"/>
              </a:ext>
            </a:extLst>
          </p:cNvPr>
          <p:cNvCxnSpPr>
            <a:cxnSpLocks/>
          </p:cNvCxnSpPr>
          <p:nvPr/>
        </p:nvCxnSpPr>
        <p:spPr>
          <a:xfrm flipV="1">
            <a:off x="2057400" y="4025509"/>
            <a:ext cx="1676401" cy="13091"/>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B2AEBB8-1D0C-4498-B35C-764BA0C31A47}"/>
              </a:ext>
            </a:extLst>
          </p:cNvPr>
          <p:cNvCxnSpPr>
            <a:cxnSpLocks/>
          </p:cNvCxnSpPr>
          <p:nvPr/>
        </p:nvCxnSpPr>
        <p:spPr>
          <a:xfrm flipV="1">
            <a:off x="1828800" y="4182944"/>
            <a:ext cx="1905001" cy="1151056"/>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A9F3D08-0344-420C-B4EE-FE9B1901B0A1}"/>
              </a:ext>
            </a:extLst>
          </p:cNvPr>
          <p:cNvCxnSpPr>
            <a:cxnSpLocks/>
          </p:cNvCxnSpPr>
          <p:nvPr/>
        </p:nvCxnSpPr>
        <p:spPr>
          <a:xfrm flipV="1">
            <a:off x="3962400" y="3733800"/>
            <a:ext cx="0" cy="449143"/>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F90B90AE-D0D2-48DB-948A-8BE2BBE7F817}"/>
              </a:ext>
            </a:extLst>
          </p:cNvPr>
          <p:cNvCxnSpPr>
            <a:cxnSpLocks/>
          </p:cNvCxnSpPr>
          <p:nvPr/>
        </p:nvCxnSpPr>
        <p:spPr>
          <a:xfrm flipV="1">
            <a:off x="4267200" y="3733800"/>
            <a:ext cx="0" cy="449143"/>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5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4119" y="609600"/>
            <a:ext cx="9144000" cy="6858000"/>
          </a:xfrm>
          <a:prstGeom prst="rect">
            <a:avLst/>
          </a:prstGeom>
          <a:noFill/>
        </p:spPr>
      </p:pic>
      <p:sp>
        <p:nvSpPr>
          <p:cNvPr id="3" name="TextBox 23">
            <a:extLst>
              <a:ext uri="{FF2B5EF4-FFF2-40B4-BE49-F238E27FC236}">
                <a16:creationId xmlns:a16="http://schemas.microsoft.com/office/drawing/2014/main" xmlns="" id="{18ECC58B-0F67-4BEC-9784-DA857F478B06}"/>
              </a:ext>
            </a:extLst>
          </p:cNvPr>
          <p:cNvSpPr txBox="1">
            <a:spLocks noChangeArrowheads="1"/>
          </p:cNvSpPr>
          <p:nvPr/>
        </p:nvSpPr>
        <p:spPr bwMode="auto">
          <a:xfrm>
            <a:off x="-20782" y="-19056"/>
            <a:ext cx="9144000" cy="923330"/>
          </a:xfrm>
          <a:prstGeom prst="rect">
            <a:avLst/>
          </a:prstGeom>
          <a:solidFill>
            <a:srgbClr val="0070C0"/>
          </a:solidFill>
          <a:ln w="9525">
            <a:noFill/>
            <a:miter lim="800000"/>
            <a:headEnd/>
            <a:tailEnd/>
          </a:ln>
        </p:spPr>
        <p:txBody>
          <a:bodyPr>
            <a:spAutoFit/>
          </a:bodyPr>
          <a:lstStyle/>
          <a:p>
            <a:pPr algn="ctr"/>
            <a:r>
              <a:rPr lang="en-US" sz="5400" dirty="0">
                <a:solidFill>
                  <a:srgbClr val="0033CC"/>
                </a:solidFill>
              </a:rPr>
              <a:t>  </a:t>
            </a:r>
            <a:r>
              <a:rPr lang="en-US" sz="4000" b="1" dirty="0">
                <a:solidFill>
                  <a:schemeClr val="bg1"/>
                </a:solidFill>
                <a:latin typeface="Calibri" panose="020F0502020204030204" pitchFamily="34" charset="0"/>
                <a:cs typeface="Calibri" panose="020F0502020204030204" pitchFamily="34" charset="0"/>
              </a:rPr>
              <a:t>Engage Communities at Risk</a:t>
            </a:r>
          </a:p>
        </p:txBody>
      </p:sp>
    </p:spTree>
    <p:extLst>
      <p:ext uri="{BB962C8B-B14F-4D97-AF65-F5344CB8AC3E}">
        <p14:creationId xmlns:p14="http://schemas.microsoft.com/office/powerpoint/2010/main" val="3466170613"/>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rgbClr val="0070C0"/>
                </a:solidFill>
                <a:latin typeface="Arial" panose="020B0604020202020204" pitchFamily="34" charset="0"/>
                <a:cs typeface="Arial" panose="020B0604020202020204" pitchFamily="34" charset="0"/>
              </a:rPr>
              <a:t>Published Study on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108175"/>
              </p:ext>
            </p:extLst>
          </p:nvPr>
        </p:nvGraphicFramePr>
        <p:xfrm>
          <a:off x="381000" y="1371600"/>
          <a:ext cx="52578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34087A7-54D1-4567-AA63-58F7C87F0172}" type="slidenum">
              <a:rPr lang="en-US" smtClean="0"/>
              <a:t>26</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91840"/>
            <a:ext cx="5895081" cy="3566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8600" y="4114800"/>
            <a:ext cx="2002799"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Pathway intervention over 4 years</a:t>
            </a:r>
          </a:p>
        </p:txBody>
      </p:sp>
      <p:cxnSp>
        <p:nvCxnSpPr>
          <p:cNvPr id="8" name="Straight Arrow Connector 7"/>
          <p:cNvCxnSpPr/>
          <p:nvPr/>
        </p:nvCxnSpPr>
        <p:spPr>
          <a:xfrm flipV="1">
            <a:off x="1524000" y="3810000"/>
            <a:ext cx="3048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1524000"/>
            <a:ext cx="2971800"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Cost Savings</a:t>
            </a:r>
            <a:r>
              <a:rPr lang="en-US" dirty="0">
                <a:latin typeface="Arial" panose="020B0604020202020204" pitchFamily="34" charset="0"/>
                <a:cs typeface="Arial" panose="020B0604020202020204" pitchFamily="34" charset="0"/>
              </a:rPr>
              <a:t>: $3.36 for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year of life; $5.59 long-term for every $1 spent</a:t>
            </a:r>
          </a:p>
        </p:txBody>
      </p:sp>
    </p:spTree>
    <p:extLst>
      <p:ext uri="{BB962C8B-B14F-4D97-AF65-F5344CB8AC3E}">
        <p14:creationId xmlns:p14="http://schemas.microsoft.com/office/powerpoint/2010/main" val="71935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LBW in Richland County</a:t>
            </a:r>
          </a:p>
        </p:txBody>
      </p:sp>
      <p:sp>
        <p:nvSpPr>
          <p:cNvPr id="2" name="Slide Number Placeholder 1"/>
          <p:cNvSpPr>
            <a:spLocks noGrp="1"/>
          </p:cNvSpPr>
          <p:nvPr>
            <p:ph type="sldNum" sz="quarter" idx="12"/>
          </p:nvPr>
        </p:nvSpPr>
        <p:spPr/>
        <p:txBody>
          <a:bodyPr/>
          <a:lstStyle/>
          <a:p>
            <a:fld id="{9583FDF5-85A5-46D6-9B2A-B00BA8CD3444}" type="slidenum">
              <a:rPr lang="en-US" smtClean="0">
                <a:solidFill>
                  <a:prstClr val="black">
                    <a:tint val="75000"/>
                  </a:prstClr>
                </a:solidFill>
              </a:rPr>
              <a:pPr/>
              <a:t>27</a:t>
            </a:fld>
            <a:endParaRPr lang="en-US" dirty="0">
              <a:solidFill>
                <a:prstClr val="black">
                  <a:tint val="75000"/>
                </a:prstClr>
              </a:solidFill>
            </a:endParaRPr>
          </a:p>
        </p:txBody>
      </p:sp>
      <p:pic>
        <p:nvPicPr>
          <p:cNvPr id="7" name="Picture 2" descr="C:\Users\rkienle\Documents\Business\Freelance\Clients\CCS\App&amp;Portal\CCS_Gly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341" y="39205"/>
            <a:ext cx="702917" cy="702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a:graphicFrameLocks/>
          </p:cNvGraphicFramePr>
          <p:nvPr>
            <p:extLst/>
          </p:nvPr>
        </p:nvGraphicFramePr>
        <p:xfrm>
          <a:off x="991019" y="1320060"/>
          <a:ext cx="7223760"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197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4087A7-54D1-4567-AA63-58F7C87F0172}" type="slidenum">
              <a:rPr lang="en-US" smtClean="0"/>
              <a:t>28</a:t>
            </a:fld>
            <a:endParaRPr lang="en-US" dirty="0"/>
          </a:p>
        </p:txBody>
      </p:sp>
      <p:graphicFrame>
        <p:nvGraphicFramePr>
          <p:cNvPr id="5" name="Table 4"/>
          <p:cNvGraphicFramePr>
            <a:graphicFrameLocks noGrp="1"/>
          </p:cNvGraphicFramePr>
          <p:nvPr>
            <p:extLst/>
          </p:nvPr>
        </p:nvGraphicFramePr>
        <p:xfrm>
          <a:off x="762001" y="4800599"/>
          <a:ext cx="8000999" cy="1752602"/>
        </p:xfrm>
        <a:graphic>
          <a:graphicData uri="http://schemas.openxmlformats.org/drawingml/2006/table">
            <a:tbl>
              <a:tblPr firstRow="1" firstCol="1" bandRow="1">
                <a:tableStyleId>{5C22544A-7EE6-4342-B048-85BDC9FD1C3A}</a:tableStyleId>
              </a:tblPr>
              <a:tblGrid>
                <a:gridCol w="1894694">
                  <a:extLst>
                    <a:ext uri="{9D8B030D-6E8A-4147-A177-3AD203B41FA5}">
                      <a16:colId xmlns:a16="http://schemas.microsoft.com/office/drawing/2014/main" xmlns="" val="20000"/>
                    </a:ext>
                  </a:extLst>
                </a:gridCol>
                <a:gridCol w="1044868">
                  <a:extLst>
                    <a:ext uri="{9D8B030D-6E8A-4147-A177-3AD203B41FA5}">
                      <a16:colId xmlns:a16="http://schemas.microsoft.com/office/drawing/2014/main" xmlns="" val="20001"/>
                    </a:ext>
                  </a:extLst>
                </a:gridCol>
                <a:gridCol w="770320">
                  <a:extLst>
                    <a:ext uri="{9D8B030D-6E8A-4147-A177-3AD203B41FA5}">
                      <a16:colId xmlns:a16="http://schemas.microsoft.com/office/drawing/2014/main" xmlns="" val="20002"/>
                    </a:ext>
                  </a:extLst>
                </a:gridCol>
                <a:gridCol w="1110443">
                  <a:extLst>
                    <a:ext uri="{9D8B030D-6E8A-4147-A177-3AD203B41FA5}">
                      <a16:colId xmlns:a16="http://schemas.microsoft.com/office/drawing/2014/main" xmlns="" val="20003"/>
                    </a:ext>
                  </a:extLst>
                </a:gridCol>
                <a:gridCol w="1114526">
                  <a:extLst>
                    <a:ext uri="{9D8B030D-6E8A-4147-A177-3AD203B41FA5}">
                      <a16:colId xmlns:a16="http://schemas.microsoft.com/office/drawing/2014/main" xmlns="" val="20004"/>
                    </a:ext>
                  </a:extLst>
                </a:gridCol>
                <a:gridCol w="1044868">
                  <a:extLst>
                    <a:ext uri="{9D8B030D-6E8A-4147-A177-3AD203B41FA5}">
                      <a16:colId xmlns:a16="http://schemas.microsoft.com/office/drawing/2014/main" xmlns="" val="20005"/>
                    </a:ext>
                  </a:extLst>
                </a:gridCol>
                <a:gridCol w="1021280">
                  <a:extLst>
                    <a:ext uri="{9D8B030D-6E8A-4147-A177-3AD203B41FA5}">
                      <a16:colId xmlns:a16="http://schemas.microsoft.com/office/drawing/2014/main" xmlns="" val="20006"/>
                    </a:ext>
                  </a:extLst>
                </a:gridCol>
              </a:tblGrid>
              <a:tr h="269630">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47162">
                <a:tc>
                  <a:txBody>
                    <a:bodyPr/>
                    <a:lstStyle/>
                    <a:p>
                      <a:pPr marL="0" marR="0">
                        <a:spcBef>
                          <a:spcPts val="0"/>
                        </a:spcBef>
                        <a:spcAft>
                          <a:spcPts val="0"/>
                        </a:spcAft>
                      </a:pPr>
                      <a:r>
                        <a:rPr lang="en-US" sz="1100">
                          <a:effectLst/>
                        </a:rPr>
                        <a:t>Infant Deaths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47162">
                <a:tc>
                  <a:txBody>
                    <a:bodyPr/>
                    <a:lstStyle/>
                    <a:p>
                      <a:pPr marL="0" marR="0">
                        <a:spcBef>
                          <a:spcPts val="0"/>
                        </a:spcBef>
                        <a:spcAft>
                          <a:spcPts val="0"/>
                        </a:spcAft>
                      </a:pPr>
                      <a:r>
                        <a:rPr lang="en-US" sz="1100">
                          <a:effectLst/>
                        </a:rPr>
                        <a:t>       White Deaths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47162">
                <a:tc>
                  <a:txBody>
                    <a:bodyPr/>
                    <a:lstStyle/>
                    <a:p>
                      <a:pPr marL="0" marR="0">
                        <a:spcBef>
                          <a:spcPts val="0"/>
                        </a:spcBef>
                        <a:spcAft>
                          <a:spcPts val="0"/>
                        </a:spcAft>
                      </a:pPr>
                      <a:r>
                        <a:rPr lang="en-US" sz="1100">
                          <a:effectLst/>
                        </a:rPr>
                        <a:t>        Black Deaths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47162">
                <a:tc>
                  <a:txBody>
                    <a:bodyPr/>
                    <a:lstStyle/>
                    <a:p>
                      <a:pPr marL="0" marR="0">
                        <a:spcBef>
                          <a:spcPts val="0"/>
                        </a:spcBef>
                        <a:spcAft>
                          <a:spcPts val="0"/>
                        </a:spcAft>
                      </a:pPr>
                      <a:r>
                        <a:rPr lang="en-US" sz="1100">
                          <a:effectLst/>
                        </a:rPr>
                        <a:t>Births,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1,606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47162">
                <a:tc>
                  <a:txBody>
                    <a:bodyPr/>
                    <a:lstStyle/>
                    <a:p>
                      <a:pPr marL="0" marR="0">
                        <a:spcBef>
                          <a:spcPts val="0"/>
                        </a:spcBef>
                        <a:spcAft>
                          <a:spcPts val="0"/>
                        </a:spcAft>
                      </a:pPr>
                      <a:r>
                        <a:rPr lang="en-US" sz="1100">
                          <a:effectLst/>
                        </a:rPr>
                        <a:t>        White Births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1,260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47162">
                <a:tc>
                  <a:txBody>
                    <a:bodyPr/>
                    <a:lstStyle/>
                    <a:p>
                      <a:pPr marL="0" marR="0">
                        <a:spcBef>
                          <a:spcPts val="0"/>
                        </a:spcBef>
                        <a:spcAft>
                          <a:spcPts val="0"/>
                        </a:spcAft>
                      </a:pPr>
                      <a:r>
                        <a:rPr lang="en-US" sz="1100">
                          <a:effectLst/>
                        </a:rPr>
                        <a:t>        Black Births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6" name="Rectangle 5"/>
          <p:cNvSpPr/>
          <p:nvPr/>
        </p:nvSpPr>
        <p:spPr>
          <a:xfrm>
            <a:off x="-381000" y="2345293"/>
            <a:ext cx="9028272" cy="369332"/>
          </a:xfrm>
          <a:prstGeom prst="rect">
            <a:avLst/>
          </a:prstGeom>
        </p:spPr>
        <p:txBody>
          <a:bodyPr wrap="square">
            <a:spAutoFit/>
          </a:bodyPr>
          <a:lstStyle/>
          <a:p>
            <a:pPr marL="9144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p:cNvGraphicFramePr/>
          <p:nvPr>
            <p:extLst/>
          </p:nvPr>
        </p:nvGraphicFramePr>
        <p:xfrm>
          <a:off x="1524000" y="152400"/>
          <a:ext cx="6324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86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4087A7-54D1-4567-AA63-58F7C87F0172}" type="slidenum">
              <a:rPr lang="en-US" smtClean="0"/>
              <a:t>29</a:t>
            </a:fld>
            <a:endParaRPr lang="en-US" dirty="0"/>
          </a:p>
        </p:txBody>
      </p:sp>
      <p:pic>
        <p:nvPicPr>
          <p:cNvPr id="3" name="Picture 2"/>
          <p:cNvPicPr>
            <a:picLocks noChangeAspect="1"/>
          </p:cNvPicPr>
          <p:nvPr/>
        </p:nvPicPr>
        <p:blipFill>
          <a:blip r:embed="rId3"/>
          <a:stretch>
            <a:fillRect/>
          </a:stretch>
        </p:blipFill>
        <p:spPr>
          <a:xfrm>
            <a:off x="0" y="115845"/>
            <a:ext cx="9144000" cy="7374437"/>
          </a:xfrm>
          <a:prstGeom prst="rect">
            <a:avLst/>
          </a:prstGeom>
        </p:spPr>
      </p:pic>
    </p:spTree>
    <p:extLst>
      <p:ext uri="{BB962C8B-B14F-4D97-AF65-F5344CB8AC3E}">
        <p14:creationId xmlns:p14="http://schemas.microsoft.com/office/powerpoint/2010/main" val="76025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810000"/>
            <a:ext cx="3144361" cy="209242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054" y="4248432"/>
            <a:ext cx="4996183" cy="2282520"/>
          </a:xfrm>
          <a:prstGeom prst="rect">
            <a:avLst/>
          </a:prstGeom>
        </p:spPr>
      </p:pic>
      <p:pic>
        <p:nvPicPr>
          <p:cNvPr id="21"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20419" r="28698"/>
          <a:stretch/>
        </p:blipFill>
        <p:spPr bwMode="auto">
          <a:xfrm>
            <a:off x="279054" y="1303559"/>
            <a:ext cx="2066591" cy="26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6388" name="Picture 4" descr="https://encrypted-tbn0.gstatic.com/images?q=tbn:ANd9GcTfFijS5zE_Dlg8x-pb7Glb12i78xQmZw5xqy64FIYM5U7c75xz"/>
          <p:cNvPicPr>
            <a:picLocks noChangeAspect="1" noChangeArrowheads="1"/>
          </p:cNvPicPr>
          <p:nvPr/>
        </p:nvPicPr>
        <p:blipFill rotWithShape="1">
          <a:blip r:embed="rId6">
            <a:extLst>
              <a:ext uri="{28A0092B-C50C-407E-A947-70E740481C1C}">
                <a14:useLocalDpi xmlns:a14="http://schemas.microsoft.com/office/drawing/2010/main" val="0"/>
              </a:ext>
            </a:extLst>
          </a:blip>
          <a:srcRect l="2934" r="41072"/>
          <a:stretch/>
        </p:blipFill>
        <p:spPr bwMode="auto">
          <a:xfrm>
            <a:off x="2946946" y="687859"/>
            <a:ext cx="2283375" cy="3054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ens cartoon">
            <a:extLst>
              <a:ext uri="{FF2B5EF4-FFF2-40B4-BE49-F238E27FC236}">
                <a16:creationId xmlns:a16="http://schemas.microsoft.com/office/drawing/2014/main" xmlns="" id="{19C45E05-78F6-44AF-9CD0-D8FFB92BC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933" y="5300"/>
            <a:ext cx="3006532"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BC0505A-4238-475D-93D2-9B3B081132D6}"/>
              </a:ext>
            </a:extLst>
          </p:cNvPr>
          <p:cNvSpPr txBox="1"/>
          <p:nvPr/>
        </p:nvSpPr>
        <p:spPr>
          <a:xfrm>
            <a:off x="5867400" y="2590800"/>
            <a:ext cx="3068161" cy="954107"/>
          </a:xfrm>
          <a:prstGeom prst="rect">
            <a:avLst/>
          </a:prstGeom>
          <a:noFill/>
        </p:spPr>
        <p:txBody>
          <a:bodyPr wrap="square" rtlCol="0">
            <a:spAutoFit/>
          </a:bodyPr>
          <a:lstStyle/>
          <a:p>
            <a:pPr algn="ctr"/>
            <a:r>
              <a:rPr lang="en-US" sz="2800" b="1" dirty="0">
                <a:solidFill>
                  <a:srgbClr val="0070C0"/>
                </a:solidFill>
              </a:rPr>
              <a:t>Assess and Address Risk Factors</a:t>
            </a:r>
          </a:p>
        </p:txBody>
      </p:sp>
    </p:spTree>
    <p:extLst>
      <p:ext uri="{BB962C8B-B14F-4D97-AF65-F5344CB8AC3E}">
        <p14:creationId xmlns:p14="http://schemas.microsoft.com/office/powerpoint/2010/main" val="2957195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42B5BD8-0769-4A83-AD6F-A003E31CFE37}"/>
              </a:ext>
            </a:extLst>
          </p:cNvPr>
          <p:cNvSpPr>
            <a:spLocks noGrp="1"/>
          </p:cNvSpPr>
          <p:nvPr>
            <p:ph type="sldNum" sz="quarter" idx="12"/>
          </p:nvPr>
        </p:nvSpPr>
        <p:spPr/>
        <p:txBody>
          <a:bodyPr/>
          <a:lstStyle/>
          <a:p>
            <a:fld id="{434087A7-54D1-4567-AA63-58F7C87F0172}" type="slidenum">
              <a:rPr lang="en-US" smtClean="0"/>
              <a:t>30</a:t>
            </a:fld>
            <a:endParaRPr lang="en-US" dirty="0"/>
          </a:p>
        </p:txBody>
      </p:sp>
      <p:sp>
        <p:nvSpPr>
          <p:cNvPr id="3" name="Rectangle 2">
            <a:extLst>
              <a:ext uri="{FF2B5EF4-FFF2-40B4-BE49-F238E27FC236}">
                <a16:creationId xmlns:a16="http://schemas.microsoft.com/office/drawing/2014/main" xmlns="" id="{6CA83E5F-6C5A-42AE-87CF-D9E99690F621}"/>
              </a:ext>
            </a:extLst>
          </p:cNvPr>
          <p:cNvSpPr/>
          <p:nvPr/>
        </p:nvSpPr>
        <p:spPr>
          <a:xfrm>
            <a:off x="304800" y="374923"/>
            <a:ext cx="8534400" cy="6458435"/>
          </a:xfrm>
          <a:prstGeom prst="rect">
            <a:avLst/>
          </a:prstGeom>
        </p:spPr>
        <p:txBody>
          <a:bodyPr wrap="square">
            <a:spAutoFit/>
          </a:bodyPr>
          <a:lstStyle/>
          <a:p>
            <a:pPr>
              <a:lnSpc>
                <a:spcPct val="115000"/>
              </a:lnSpc>
              <a:spcAft>
                <a:spcPts val="1000"/>
              </a:spcAft>
            </a:pPr>
            <a:r>
              <a:rPr lang="en-US" sz="1500" b="1" dirty="0">
                <a:latin typeface="Arial" panose="020B0604020202020204" pitchFamily="34" charset="0"/>
                <a:ea typeface="Calibri" panose="020F0502020204030204" pitchFamily="34" charset="0"/>
                <a:cs typeface="Times New Roman" panose="02020603050405020304" pitchFamily="18" charset="0"/>
              </a:rPr>
              <a:t>Research Aims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Aim #1 - What are the significant individually addressable risk factors</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Aim #2 – Weight of Impact</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We will work to produce a numerical listing of relative weight of impact </a:t>
            </a:r>
          </a:p>
          <a:p>
            <a:pPr marL="285750" indent="-285750">
              <a:lnSpc>
                <a:spcPct val="115000"/>
              </a:lnSpc>
              <a:spcAft>
                <a:spcPts val="600"/>
              </a:spcAft>
              <a:buFont typeface="+mj-lt"/>
              <a:buAutoNum type="arabicPeriod"/>
            </a:pP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Aim #3 </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Interlocking, combinations power/influence</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 In sets of risk factors with a known individual weight of impact, what is their combined weight when those factors occur in groupings or bundles?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Aim #4</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 </a:t>
            </a: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Interventional analysis</a:t>
            </a: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 Does the outcome and cost of care change when risk factors are identified and addressed?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What is the impact on outcomes and cost when single risk factors are identified and addressed?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What is the impact on higher level outcomes and cost when bundles of risk factors are identified and addressed?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What is the return on investment associated with differing kinds of interventions?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What is the cost and effectiveness associated with interventions, and how do they compare to existing or other programs?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mj-lt"/>
              <a:buAutoNum type="alphaL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What is the impact on projected and or measured future outcomes of health and cost when preventive focused risk factors are addressed far in advance of the outcome? For example, if evidence based parenting and related support to families is provided starting in pregnancy and early childhood does this impact future educational success, employment, level of economic success as well as chronic disease outcomes?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400"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rgbClr val="444444"/>
                </a:solidFill>
                <a:latin typeface="Arial" panose="020B0604020202020204" pitchFamily="34" charset="0"/>
                <a:ea typeface="Times New Roman" panose="02020603050405020304" pitchFamily="18" charset="0"/>
                <a:cs typeface="Times New Roman" panose="02020603050405020304" pitchFamily="18" charset="0"/>
              </a:rPr>
              <a:t>Aim #5 – Publish and provide critical programming and payment actionable data to policy makers, payers, programs, research programs, hospital systems, HUBs and others.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11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14400"/>
            <a:ext cx="8534400" cy="5355312"/>
          </a:xfrm>
          <a:prstGeom prst="rect">
            <a:avLst/>
          </a:prstGeom>
          <a:noFill/>
        </p:spPr>
        <p:txBody>
          <a:bodyPr wrap="square" rtlCol="0">
            <a:spAutoFit/>
          </a:bodyPr>
          <a:lstStyle/>
          <a:p>
            <a:endParaRPr lang="en-US" dirty="0"/>
          </a:p>
          <a:p>
            <a:pPr>
              <a:spcAft>
                <a:spcPts val="1200"/>
              </a:spcAft>
            </a:pPr>
            <a:endParaRPr lang="en-US" sz="2400" dirty="0">
              <a:solidFill>
                <a:srgbClr val="0070C0"/>
              </a:solidFill>
            </a:endParaRPr>
          </a:p>
          <a:p>
            <a:pPr marL="285750" indent="-285750">
              <a:spcAft>
                <a:spcPts val="1200"/>
              </a:spcAft>
              <a:buFont typeface="Arial" panose="020B0604020202020204" pitchFamily="34" charset="0"/>
              <a:buChar char="•"/>
            </a:pPr>
            <a:endParaRPr lang="en-US" sz="2400" dirty="0">
              <a:solidFill>
                <a:srgbClr val="0070C0"/>
              </a:solidFill>
            </a:endParaRPr>
          </a:p>
          <a:p>
            <a:pPr marL="285750" indent="-285750">
              <a:spcAft>
                <a:spcPts val="1200"/>
              </a:spcAft>
              <a:buFont typeface="Arial" panose="020B0604020202020204" pitchFamily="34" charset="0"/>
              <a:buChar char="•"/>
            </a:pPr>
            <a:r>
              <a:rPr lang="en-US" sz="2400" b="1" dirty="0">
                <a:solidFill>
                  <a:srgbClr val="0070C0"/>
                </a:solidFill>
              </a:rPr>
              <a:t>Some are immediate and some are upstream (preventive)</a:t>
            </a:r>
            <a:r>
              <a:rPr lang="en-US" sz="2400" dirty="0">
                <a:solidFill>
                  <a:srgbClr val="0070C0"/>
                </a:solidFill>
              </a:rPr>
              <a:t> – 	Healthy newborn going home to a smoke filled house.</a:t>
            </a:r>
            <a:br>
              <a:rPr lang="en-US" sz="2400" dirty="0">
                <a:solidFill>
                  <a:srgbClr val="0070C0"/>
                </a:solidFill>
              </a:rPr>
            </a:br>
            <a:endParaRPr lang="en-US" sz="2400" dirty="0">
              <a:solidFill>
                <a:srgbClr val="0070C0"/>
              </a:solidFill>
            </a:endParaRPr>
          </a:p>
          <a:p>
            <a:pPr marL="285750" indent="-285750">
              <a:spcAft>
                <a:spcPts val="1200"/>
              </a:spcAft>
              <a:buFont typeface="Arial" panose="020B0604020202020204" pitchFamily="34" charset="0"/>
              <a:buChar char="•"/>
            </a:pPr>
            <a:r>
              <a:rPr lang="en-US" sz="2400" b="1" dirty="0">
                <a:solidFill>
                  <a:srgbClr val="0070C0"/>
                </a:solidFill>
              </a:rPr>
              <a:t>Like Bowling Pins – </a:t>
            </a:r>
            <a:r>
              <a:rPr lang="en-US" sz="2400" dirty="0">
                <a:solidFill>
                  <a:srgbClr val="0070C0"/>
                </a:solidFill>
              </a:rPr>
              <a:t>Outcome Factors are</a:t>
            </a:r>
            <a:br>
              <a:rPr lang="en-US" sz="2400" dirty="0">
                <a:solidFill>
                  <a:srgbClr val="0070C0"/>
                </a:solidFill>
              </a:rPr>
            </a:br>
            <a:r>
              <a:rPr lang="en-US" sz="2400" dirty="0">
                <a:solidFill>
                  <a:srgbClr val="0070C0"/>
                </a:solidFill>
              </a:rPr>
              <a:t>	intrinsically tied together, inextricably </a:t>
            </a:r>
            <a:br>
              <a:rPr lang="en-US" sz="2400" dirty="0">
                <a:solidFill>
                  <a:srgbClr val="0070C0"/>
                </a:solidFill>
              </a:rPr>
            </a:br>
            <a:r>
              <a:rPr lang="en-US" sz="2400" dirty="0">
                <a:solidFill>
                  <a:srgbClr val="0070C0"/>
                </a:solidFill>
              </a:rPr>
              <a:t>	linked in outcome impact.</a:t>
            </a:r>
          </a:p>
          <a:p>
            <a:pPr marL="285750" indent="-285750">
              <a:spcAft>
                <a:spcPts val="1200"/>
              </a:spcAft>
              <a:buFont typeface="Arial" panose="020B0604020202020204" pitchFamily="34" charset="0"/>
              <a:buChar char="•"/>
            </a:pPr>
            <a:endParaRPr lang="en-US" sz="2400" dirty="0">
              <a:solidFill>
                <a:srgbClr val="0070C0"/>
              </a:solidFill>
            </a:endParaRPr>
          </a:p>
          <a:p>
            <a:pPr marL="285750" indent="-285750">
              <a:spcAft>
                <a:spcPts val="1200"/>
              </a:spcAft>
              <a:buFont typeface="Arial" panose="020B0604020202020204" pitchFamily="34" charset="0"/>
              <a:buChar char="•"/>
            </a:pPr>
            <a:endParaRPr lang="en-US" sz="2400" dirty="0">
              <a:solidFill>
                <a:srgbClr val="0070C0"/>
              </a:solidFill>
            </a:endParaRPr>
          </a:p>
          <a:p>
            <a:pPr marL="285750" indent="-285750">
              <a:spcAft>
                <a:spcPts val="1200"/>
              </a:spcAft>
              <a:buFont typeface="Arial" panose="020B0604020202020204" pitchFamily="34" charset="0"/>
              <a:buChar char="•"/>
            </a:pPr>
            <a:endParaRPr lang="en-US" sz="2400" dirty="0">
              <a:solidFill>
                <a:srgbClr val="0070C0"/>
              </a:solidFill>
            </a:endParaRPr>
          </a:p>
        </p:txBody>
      </p:sp>
      <p:sp>
        <p:nvSpPr>
          <p:cNvPr id="4" name="Rectangle 3"/>
          <p:cNvSpPr>
            <a:spLocks/>
          </p:cNvSpPr>
          <p:nvPr/>
        </p:nvSpPr>
        <p:spPr bwMode="auto">
          <a:xfrm>
            <a:off x="0" y="0"/>
            <a:ext cx="9143999" cy="1009650"/>
          </a:xfrm>
          <a:prstGeom prst="rect">
            <a:avLst/>
          </a:prstGeom>
          <a:solidFill>
            <a:srgbClr val="028DBE"/>
          </a:solidFill>
          <a:ln w="12700"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182880" tIns="182880" rIns="182880" bIns="182880"/>
          <a:lstStyle/>
          <a:p>
            <a:pPr algn="ctr">
              <a:defRPr/>
            </a:pPr>
            <a:r>
              <a:rPr lang="en-US" sz="3600" b="1" dirty="0">
                <a:solidFill>
                  <a:schemeClr val="bg1"/>
                </a:solidFill>
                <a:latin typeface="Gill Sans"/>
              </a:rPr>
              <a:t>What Do We Know About Risk Factors</a:t>
            </a:r>
          </a:p>
        </p:txBody>
      </p:sp>
      <p:pic>
        <p:nvPicPr>
          <p:cNvPr id="5124" name="Picture 4" descr="Image result for bowling pins">
            <a:extLst>
              <a:ext uri="{FF2B5EF4-FFF2-40B4-BE49-F238E27FC236}">
                <a16:creationId xmlns:a16="http://schemas.microsoft.com/office/drawing/2014/main" xmlns="" id="{02027DEE-DC32-47E3-B7E2-3AA03ABDF1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88"/>
          <a:stretch/>
        </p:blipFill>
        <p:spPr bwMode="auto">
          <a:xfrm>
            <a:off x="6400800" y="4676780"/>
            <a:ext cx="2851150" cy="253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6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83FDF5-85A5-46D6-9B2A-B00BA8CD3444}" type="slidenum">
              <a:rPr lang="en-US" smtClean="0"/>
              <a:pPr/>
              <a:t>5</a:t>
            </a:fld>
            <a:endParaRPr lang="en-US" dirty="0"/>
          </a:p>
        </p:txBody>
      </p:sp>
      <p:sp>
        <p:nvSpPr>
          <p:cNvPr id="14" name="TextBox 13"/>
          <p:cNvSpPr txBox="1"/>
          <p:nvPr/>
        </p:nvSpPr>
        <p:spPr>
          <a:xfrm>
            <a:off x="180947" y="685800"/>
            <a:ext cx="8505853" cy="7154832"/>
          </a:xfrm>
          <a:prstGeom prst="rect">
            <a:avLst/>
          </a:prstGeom>
          <a:noFill/>
        </p:spPr>
        <p:txBody>
          <a:bodyPr wrap="square" rtlCol="0">
            <a:spAutoFit/>
          </a:bodyPr>
          <a:lstStyle/>
          <a:p>
            <a:r>
              <a:rPr lang="en-US" sz="2400" b="1" dirty="0"/>
              <a:t>Social			 Weight    How Many     Time     Cost Per </a:t>
            </a:r>
          </a:p>
          <a:p>
            <a:r>
              <a:rPr lang="en-US" dirty="0"/>
              <a:t>Food</a:t>
            </a:r>
          </a:p>
          <a:p>
            <a:r>
              <a:rPr lang="en-US" dirty="0"/>
              <a:t>Clothing </a:t>
            </a:r>
          </a:p>
          <a:p>
            <a:r>
              <a:rPr lang="en-US" dirty="0"/>
              <a:t>Housing</a:t>
            </a:r>
          </a:p>
          <a:p>
            <a:r>
              <a:rPr lang="en-US" dirty="0"/>
              <a:t>Utilities</a:t>
            </a:r>
          </a:p>
          <a:p>
            <a:pPr>
              <a:spcAft>
                <a:spcPts val="600"/>
              </a:spcAft>
            </a:pPr>
            <a:r>
              <a:rPr lang="en-US" dirty="0"/>
              <a:t>Sustainable Employment</a:t>
            </a:r>
          </a:p>
          <a:p>
            <a:r>
              <a:rPr lang="en-US" sz="2400" b="1" dirty="0"/>
              <a:t>Health</a:t>
            </a:r>
            <a:r>
              <a:rPr lang="en-US" dirty="0"/>
              <a:t/>
            </a:r>
            <a:br>
              <a:rPr lang="en-US" dirty="0"/>
            </a:br>
            <a:r>
              <a:rPr lang="en-US" dirty="0"/>
              <a:t>Primary Care</a:t>
            </a:r>
          </a:p>
          <a:p>
            <a:r>
              <a:rPr lang="en-US" dirty="0"/>
              <a:t>Specialty Care</a:t>
            </a:r>
          </a:p>
          <a:p>
            <a:r>
              <a:rPr lang="en-US" dirty="0"/>
              <a:t>Screenings</a:t>
            </a:r>
          </a:p>
          <a:p>
            <a:pPr>
              <a:spcAft>
                <a:spcPts val="600"/>
              </a:spcAft>
            </a:pPr>
            <a:r>
              <a:rPr lang="en-US" dirty="0"/>
              <a:t>Child development </a:t>
            </a:r>
          </a:p>
          <a:p>
            <a:pPr>
              <a:spcAft>
                <a:spcPts val="600"/>
              </a:spcAft>
            </a:pPr>
            <a:r>
              <a:rPr lang="en-US" sz="2400" b="1" dirty="0"/>
              <a:t>Behavioral Health</a:t>
            </a:r>
            <a:br>
              <a:rPr lang="en-US" sz="2400" b="1" dirty="0"/>
            </a:br>
            <a:r>
              <a:rPr lang="en-US" dirty="0"/>
              <a:t>Drug and ETOH</a:t>
            </a:r>
            <a:br>
              <a:rPr lang="en-US" dirty="0"/>
            </a:br>
            <a:r>
              <a:rPr lang="en-US" dirty="0"/>
              <a:t>Depression - Anxiety</a:t>
            </a:r>
          </a:p>
          <a:p>
            <a:r>
              <a:rPr lang="en-US" dirty="0"/>
              <a:t>Domestic Violence</a:t>
            </a:r>
          </a:p>
          <a:p>
            <a:pPr>
              <a:spcAft>
                <a:spcPts val="600"/>
              </a:spcAft>
            </a:pPr>
            <a:r>
              <a:rPr lang="en-US" sz="2400" b="1" dirty="0"/>
              <a:t>Safety</a:t>
            </a:r>
          </a:p>
          <a:p>
            <a:r>
              <a:rPr lang="en-US" dirty="0"/>
              <a:t>Infant, Child, Adult</a:t>
            </a:r>
          </a:p>
          <a:p>
            <a:r>
              <a:rPr lang="en-US" dirty="0"/>
              <a:t>Safe Sleep</a:t>
            </a:r>
          </a:p>
          <a:p>
            <a:r>
              <a:rPr lang="en-US" dirty="0"/>
              <a:t>Automobile</a:t>
            </a:r>
          </a:p>
          <a:p>
            <a:r>
              <a:rPr lang="en-US" dirty="0"/>
              <a:t>Home </a:t>
            </a:r>
            <a:r>
              <a:rPr lang="en-US" dirty="0" err="1"/>
              <a:t>Env</a:t>
            </a:r>
            <a:r>
              <a:rPr lang="en-US" dirty="0"/>
              <a:t> and </a:t>
            </a:r>
            <a:r>
              <a:rPr lang="en-US" dirty="0" err="1"/>
              <a:t>Equipt</a:t>
            </a:r>
            <a:r>
              <a:rPr lang="en-US" dirty="0"/>
              <a:t>.</a:t>
            </a:r>
          </a:p>
          <a:p>
            <a:endParaRPr lang="en-US" dirty="0"/>
          </a:p>
          <a:p>
            <a:endParaRPr lang="en-US" dirty="0"/>
          </a:p>
          <a:p>
            <a:endParaRPr lang="en-US" dirty="0"/>
          </a:p>
        </p:txBody>
      </p:sp>
      <p:sp>
        <p:nvSpPr>
          <p:cNvPr id="18" name="TextBox 17"/>
          <p:cNvSpPr txBox="1"/>
          <p:nvPr/>
        </p:nvSpPr>
        <p:spPr>
          <a:xfrm>
            <a:off x="180947" y="0"/>
            <a:ext cx="8505839" cy="584775"/>
          </a:xfrm>
          <a:prstGeom prst="rect">
            <a:avLst/>
          </a:prstGeom>
          <a:noFill/>
          <a:ln w="12700">
            <a:solidFill>
              <a:srgbClr val="0070C0"/>
            </a:solidFill>
          </a:ln>
        </p:spPr>
        <p:txBody>
          <a:bodyPr wrap="square" rtlCol="0">
            <a:spAutoFit/>
          </a:bodyPr>
          <a:lstStyle/>
          <a:p>
            <a:r>
              <a:rPr lang="en-US" sz="3200" b="1" dirty="0">
                <a:solidFill>
                  <a:srgbClr val="0070C0"/>
                </a:solidFill>
              </a:rPr>
              <a:t>         Risk Factors – What We Don’t Know ????</a:t>
            </a:r>
          </a:p>
        </p:txBody>
      </p:sp>
      <p:cxnSp>
        <p:nvCxnSpPr>
          <p:cNvPr id="6" name="Straight Arrow Connector 5">
            <a:extLst>
              <a:ext uri="{FF2B5EF4-FFF2-40B4-BE49-F238E27FC236}">
                <a16:creationId xmlns:a16="http://schemas.microsoft.com/office/drawing/2014/main" xmlns="" id="{C3281905-4A8C-4D9E-8DE4-D2F6E3518974}"/>
              </a:ext>
            </a:extLst>
          </p:cNvPr>
          <p:cNvCxnSpPr>
            <a:cxnSpLocks/>
          </p:cNvCxnSpPr>
          <p:nvPr/>
        </p:nvCxnSpPr>
        <p:spPr>
          <a:xfrm>
            <a:off x="2971800" y="762000"/>
            <a:ext cx="0" cy="6172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165C6E69-81A8-43B9-B476-1FC0E3266D99}"/>
              </a:ext>
            </a:extLst>
          </p:cNvPr>
          <p:cNvCxnSpPr>
            <a:cxnSpLocks/>
          </p:cNvCxnSpPr>
          <p:nvPr/>
        </p:nvCxnSpPr>
        <p:spPr>
          <a:xfrm>
            <a:off x="4114800" y="762000"/>
            <a:ext cx="0" cy="6248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23702AD0-AF68-4D16-BE55-94E5FA8387F7}"/>
              </a:ext>
            </a:extLst>
          </p:cNvPr>
          <p:cNvCxnSpPr>
            <a:cxnSpLocks/>
          </p:cNvCxnSpPr>
          <p:nvPr/>
        </p:nvCxnSpPr>
        <p:spPr>
          <a:xfrm>
            <a:off x="5867400" y="762000"/>
            <a:ext cx="0" cy="6248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0F483DE9-1D01-4C4A-BFBF-F28993254F1E}"/>
              </a:ext>
            </a:extLst>
          </p:cNvPr>
          <p:cNvCxnSpPr>
            <a:cxnSpLocks/>
          </p:cNvCxnSpPr>
          <p:nvPr/>
        </p:nvCxnSpPr>
        <p:spPr>
          <a:xfrm>
            <a:off x="6781800" y="762000"/>
            <a:ext cx="0" cy="6248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51071A49-52B2-4104-AAEB-68A81CF2DB0A}"/>
              </a:ext>
            </a:extLst>
          </p:cNvPr>
          <p:cNvCxnSpPr>
            <a:cxnSpLocks/>
          </p:cNvCxnSpPr>
          <p:nvPr/>
        </p:nvCxnSpPr>
        <p:spPr>
          <a:xfrm>
            <a:off x="8153400" y="762000"/>
            <a:ext cx="0" cy="6248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43A7C867-FCC7-465F-9693-EC4EF918F5E5}"/>
              </a:ext>
            </a:extLst>
          </p:cNvPr>
          <p:cNvCxnSpPr/>
          <p:nvPr/>
        </p:nvCxnSpPr>
        <p:spPr>
          <a:xfrm>
            <a:off x="2947086" y="12192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680881F-A2FC-46FB-A2CA-BD4FB401EE27}"/>
              </a:ext>
            </a:extLst>
          </p:cNvPr>
          <p:cNvCxnSpPr/>
          <p:nvPr/>
        </p:nvCxnSpPr>
        <p:spPr>
          <a:xfrm>
            <a:off x="2971800" y="14478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DA7C568-EA6A-43F9-9F0C-FD6E5DA39CF0}"/>
              </a:ext>
            </a:extLst>
          </p:cNvPr>
          <p:cNvCxnSpPr/>
          <p:nvPr/>
        </p:nvCxnSpPr>
        <p:spPr>
          <a:xfrm>
            <a:off x="2986216" y="16764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2570B31-AFB5-44E9-AFF0-7E8FAD545AF2}"/>
              </a:ext>
            </a:extLst>
          </p:cNvPr>
          <p:cNvCxnSpPr/>
          <p:nvPr/>
        </p:nvCxnSpPr>
        <p:spPr>
          <a:xfrm>
            <a:off x="2986216" y="19812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E874089-B88E-43F7-AE1A-4F23A3B3120E}"/>
              </a:ext>
            </a:extLst>
          </p:cNvPr>
          <p:cNvCxnSpPr/>
          <p:nvPr/>
        </p:nvCxnSpPr>
        <p:spPr>
          <a:xfrm>
            <a:off x="2947086" y="22098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7A989BD-F51D-4BB4-837F-80B104B7157C}"/>
              </a:ext>
            </a:extLst>
          </p:cNvPr>
          <p:cNvCxnSpPr/>
          <p:nvPr/>
        </p:nvCxnSpPr>
        <p:spPr>
          <a:xfrm>
            <a:off x="2998573" y="2514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141BFEB-81F4-483A-9DC7-14F28F484AD4}"/>
              </a:ext>
            </a:extLst>
          </p:cNvPr>
          <p:cNvCxnSpPr/>
          <p:nvPr/>
        </p:nvCxnSpPr>
        <p:spPr>
          <a:xfrm>
            <a:off x="2986216" y="29718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09BE66A-FD0C-47BC-BA9E-F5214F721DB8}"/>
              </a:ext>
            </a:extLst>
          </p:cNvPr>
          <p:cNvCxnSpPr/>
          <p:nvPr/>
        </p:nvCxnSpPr>
        <p:spPr>
          <a:xfrm>
            <a:off x="2971800" y="3276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11C0DE0-AB1D-4417-B70B-90CC6D6E0CC2}"/>
              </a:ext>
            </a:extLst>
          </p:cNvPr>
          <p:cNvCxnSpPr/>
          <p:nvPr/>
        </p:nvCxnSpPr>
        <p:spPr>
          <a:xfrm>
            <a:off x="2986216" y="35052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67E5B691-F3F3-464C-8199-73D0C29C5FF0}"/>
              </a:ext>
            </a:extLst>
          </p:cNvPr>
          <p:cNvCxnSpPr/>
          <p:nvPr/>
        </p:nvCxnSpPr>
        <p:spPr>
          <a:xfrm>
            <a:off x="2947086" y="38100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A8A5B80-D68D-4A43-89EC-1F64040D2A9C}"/>
              </a:ext>
            </a:extLst>
          </p:cNvPr>
          <p:cNvCxnSpPr/>
          <p:nvPr/>
        </p:nvCxnSpPr>
        <p:spPr>
          <a:xfrm>
            <a:off x="2971800" y="4038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4799D9C-B6E1-42D5-973F-440DB49CBC52}"/>
              </a:ext>
            </a:extLst>
          </p:cNvPr>
          <p:cNvCxnSpPr/>
          <p:nvPr/>
        </p:nvCxnSpPr>
        <p:spPr>
          <a:xfrm>
            <a:off x="2971800" y="44958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5AF3BF26-BB7F-45E4-84FF-68DD14DD8BD7}"/>
              </a:ext>
            </a:extLst>
          </p:cNvPr>
          <p:cNvCxnSpPr/>
          <p:nvPr/>
        </p:nvCxnSpPr>
        <p:spPr>
          <a:xfrm>
            <a:off x="2971800" y="4800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CE66532-6935-4777-AF43-AC54D78B66DE}"/>
              </a:ext>
            </a:extLst>
          </p:cNvPr>
          <p:cNvCxnSpPr/>
          <p:nvPr/>
        </p:nvCxnSpPr>
        <p:spPr>
          <a:xfrm>
            <a:off x="2947086" y="51054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88210AB-B2E3-4AAD-BD4B-26DC5D8C75AF}"/>
              </a:ext>
            </a:extLst>
          </p:cNvPr>
          <p:cNvCxnSpPr/>
          <p:nvPr/>
        </p:nvCxnSpPr>
        <p:spPr>
          <a:xfrm>
            <a:off x="2986216" y="54102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91045FFE-DD6E-488F-B1BA-6E7B6DDF9E90}"/>
              </a:ext>
            </a:extLst>
          </p:cNvPr>
          <p:cNvCxnSpPr/>
          <p:nvPr/>
        </p:nvCxnSpPr>
        <p:spPr>
          <a:xfrm>
            <a:off x="2971800" y="58674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8A96DFB-7DC4-4C1A-A555-0B7A3BC80FED}"/>
              </a:ext>
            </a:extLst>
          </p:cNvPr>
          <p:cNvCxnSpPr/>
          <p:nvPr/>
        </p:nvCxnSpPr>
        <p:spPr>
          <a:xfrm>
            <a:off x="2986216" y="60960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E40CB8B6-1D22-427A-BBE7-A7BD01E46D77}"/>
              </a:ext>
            </a:extLst>
          </p:cNvPr>
          <p:cNvCxnSpPr/>
          <p:nvPr/>
        </p:nvCxnSpPr>
        <p:spPr>
          <a:xfrm>
            <a:off x="2986216" y="63246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F579097-C380-4FEA-8838-74DDB3AB1140}"/>
              </a:ext>
            </a:extLst>
          </p:cNvPr>
          <p:cNvCxnSpPr/>
          <p:nvPr/>
        </p:nvCxnSpPr>
        <p:spPr>
          <a:xfrm>
            <a:off x="3023286" y="6629400"/>
            <a:ext cx="5257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9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6416675"/>
            <a:ext cx="2057400" cy="365125"/>
          </a:xfrm>
        </p:spPr>
        <p:txBody>
          <a:bodyPr/>
          <a:lstStyle/>
          <a:p>
            <a:fld id="{9583FDF5-85A5-46D6-9B2A-B00BA8CD3444}" type="slidenum">
              <a:rPr lang="en-US" smtClean="0"/>
              <a:pPr/>
              <a:t>6</a:t>
            </a:fld>
            <a:endParaRPr lang="en-US" dirty="0"/>
          </a:p>
        </p:txBody>
      </p:sp>
      <p:sp>
        <p:nvSpPr>
          <p:cNvPr id="14" name="TextBox 13"/>
          <p:cNvSpPr txBox="1"/>
          <p:nvPr/>
        </p:nvSpPr>
        <p:spPr>
          <a:xfrm>
            <a:off x="304800" y="1350507"/>
            <a:ext cx="8382000" cy="4678204"/>
          </a:xfrm>
          <a:prstGeom prst="rect">
            <a:avLst/>
          </a:prstGeom>
          <a:noFill/>
        </p:spPr>
        <p:txBody>
          <a:bodyPr wrap="square" rtlCol="0">
            <a:spAutoFit/>
          </a:bodyPr>
          <a:lstStyle/>
          <a:p>
            <a:r>
              <a:rPr lang="en-US" sz="2400" b="1" dirty="0"/>
              <a:t>		 	</a:t>
            </a:r>
          </a:p>
          <a:p>
            <a:r>
              <a:rPr lang="en-US" sz="2800" b="1" dirty="0">
                <a:solidFill>
                  <a:srgbClr val="0070C0"/>
                </a:solidFill>
              </a:rPr>
              <a:t>Housing</a:t>
            </a:r>
          </a:p>
          <a:p>
            <a:r>
              <a:rPr lang="en-US" sz="2400" b="1" dirty="0"/>
              <a:t/>
            </a:r>
            <a:br>
              <a:rPr lang="en-US" sz="2400" b="1" dirty="0"/>
            </a:br>
            <a:endParaRPr lang="en-US" sz="2400" b="1" dirty="0"/>
          </a:p>
          <a:p>
            <a:r>
              <a:rPr lang="en-US" sz="2400" b="1" dirty="0">
                <a:solidFill>
                  <a:srgbClr val="0070C0"/>
                </a:solidFill>
              </a:rPr>
              <a:t>Health Care</a:t>
            </a:r>
            <a:r>
              <a:rPr lang="en-US" sz="2400" b="1" dirty="0"/>
              <a:t>                                       </a:t>
            </a:r>
            <a:r>
              <a:rPr lang="en-US" sz="2400" b="1" dirty="0">
                <a:solidFill>
                  <a:schemeClr val="bg2">
                    <a:lumMod val="50000"/>
                  </a:schemeClr>
                </a:solidFill>
              </a:rPr>
              <a:t>Infant Mortality LBW</a:t>
            </a:r>
            <a:br>
              <a:rPr lang="en-US" sz="2400" b="1" dirty="0">
                <a:solidFill>
                  <a:schemeClr val="bg2">
                    <a:lumMod val="50000"/>
                  </a:schemeClr>
                </a:solidFill>
              </a:rPr>
            </a:br>
            <a:r>
              <a:rPr lang="en-US" sz="2400" b="1" dirty="0">
                <a:solidFill>
                  <a:schemeClr val="bg2">
                    <a:lumMod val="50000"/>
                  </a:schemeClr>
                </a:solidFill>
              </a:rPr>
              <a:t>				       Cost of Care</a:t>
            </a:r>
            <a:br>
              <a:rPr lang="en-US" sz="2400" b="1" dirty="0">
                <a:solidFill>
                  <a:schemeClr val="bg2">
                    <a:lumMod val="50000"/>
                  </a:schemeClr>
                </a:solidFill>
              </a:rPr>
            </a:br>
            <a:r>
              <a:rPr lang="en-US" sz="2400" b="1" dirty="0">
                <a:solidFill>
                  <a:schemeClr val="bg2">
                    <a:lumMod val="50000"/>
                  </a:schemeClr>
                </a:solidFill>
              </a:rPr>
              <a:t>				       Hospitalization	</a:t>
            </a:r>
            <a:br>
              <a:rPr lang="en-US" sz="2400" b="1" dirty="0">
                <a:solidFill>
                  <a:schemeClr val="bg2">
                    <a:lumMod val="50000"/>
                  </a:schemeClr>
                </a:solidFill>
              </a:rPr>
            </a:br>
            <a:r>
              <a:rPr lang="en-US" sz="2400" b="1" dirty="0">
                <a:solidFill>
                  <a:schemeClr val="bg2">
                    <a:lumMod val="50000"/>
                  </a:schemeClr>
                </a:solidFill>
              </a:rPr>
              <a:t>				       Job/School Performance</a:t>
            </a:r>
          </a:p>
          <a:p>
            <a:r>
              <a:rPr lang="en-US" sz="2400" b="1" dirty="0">
                <a:solidFill>
                  <a:srgbClr val="0070C0"/>
                </a:solidFill>
              </a:rPr>
              <a:t>Depression</a:t>
            </a:r>
            <a:r>
              <a:rPr lang="en-US" sz="2400" b="1" dirty="0"/>
              <a:t> </a:t>
            </a:r>
          </a:p>
          <a:p>
            <a:endParaRPr lang="en-US" sz="2400" b="1" dirty="0"/>
          </a:p>
          <a:p>
            <a:endParaRPr lang="en-US" dirty="0"/>
          </a:p>
          <a:p>
            <a:endParaRPr lang="en-US" dirty="0"/>
          </a:p>
          <a:p>
            <a:endParaRPr lang="en-US" dirty="0"/>
          </a:p>
        </p:txBody>
      </p:sp>
      <p:sp>
        <p:nvSpPr>
          <p:cNvPr id="18" name="TextBox 17"/>
          <p:cNvSpPr txBox="1"/>
          <p:nvPr/>
        </p:nvSpPr>
        <p:spPr>
          <a:xfrm>
            <a:off x="638148" y="786825"/>
            <a:ext cx="8124852" cy="584775"/>
          </a:xfrm>
          <a:prstGeom prst="rect">
            <a:avLst/>
          </a:prstGeom>
          <a:noFill/>
          <a:ln w="12700">
            <a:solidFill>
              <a:srgbClr val="0070C0"/>
            </a:solidFill>
          </a:ln>
        </p:spPr>
        <p:txBody>
          <a:bodyPr wrap="square" rtlCol="0">
            <a:spAutoFit/>
          </a:bodyPr>
          <a:lstStyle/>
          <a:p>
            <a:r>
              <a:rPr lang="en-US" sz="3200" b="1" dirty="0">
                <a:solidFill>
                  <a:schemeClr val="tx2"/>
                </a:solidFill>
              </a:rPr>
              <a:t>Risk Factors – </a:t>
            </a:r>
            <a:r>
              <a:rPr lang="en-US" sz="2800" b="1" dirty="0">
                <a:solidFill>
                  <a:schemeClr val="tx2"/>
                </a:solidFill>
              </a:rPr>
              <a:t>Work in Bundles to multiply Risk</a:t>
            </a:r>
          </a:p>
        </p:txBody>
      </p:sp>
      <p:cxnSp>
        <p:nvCxnSpPr>
          <p:cNvPr id="15" name="Straight Arrow Connector 14">
            <a:extLst>
              <a:ext uri="{FF2B5EF4-FFF2-40B4-BE49-F238E27FC236}">
                <a16:creationId xmlns:a16="http://schemas.microsoft.com/office/drawing/2014/main" xmlns="" id="{165C6E69-81A8-43B9-B476-1FC0E3266D99}"/>
              </a:ext>
            </a:extLst>
          </p:cNvPr>
          <p:cNvCxnSpPr>
            <a:cxnSpLocks/>
          </p:cNvCxnSpPr>
          <p:nvPr/>
        </p:nvCxnSpPr>
        <p:spPr>
          <a:xfrm>
            <a:off x="1676400" y="2057400"/>
            <a:ext cx="2057401" cy="817724"/>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23702AD0-AF68-4D16-BE55-94E5FA8387F7}"/>
              </a:ext>
            </a:extLst>
          </p:cNvPr>
          <p:cNvCxnSpPr>
            <a:cxnSpLocks/>
          </p:cNvCxnSpPr>
          <p:nvPr/>
        </p:nvCxnSpPr>
        <p:spPr>
          <a:xfrm flipV="1">
            <a:off x="2057400" y="3111109"/>
            <a:ext cx="1676401" cy="13091"/>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B2AEBB8-1D0C-4498-B35C-764BA0C31A47}"/>
              </a:ext>
            </a:extLst>
          </p:cNvPr>
          <p:cNvCxnSpPr>
            <a:cxnSpLocks/>
          </p:cNvCxnSpPr>
          <p:nvPr/>
        </p:nvCxnSpPr>
        <p:spPr>
          <a:xfrm flipV="1">
            <a:off x="1828800" y="3268544"/>
            <a:ext cx="1905001" cy="1151056"/>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A9F3D08-0344-420C-B4EE-FE9B1901B0A1}"/>
              </a:ext>
            </a:extLst>
          </p:cNvPr>
          <p:cNvCxnSpPr>
            <a:cxnSpLocks/>
          </p:cNvCxnSpPr>
          <p:nvPr/>
        </p:nvCxnSpPr>
        <p:spPr>
          <a:xfrm flipV="1">
            <a:off x="3962400" y="2819400"/>
            <a:ext cx="0" cy="449143"/>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F90B90AE-D0D2-48DB-948A-8BE2BBE7F817}"/>
              </a:ext>
            </a:extLst>
          </p:cNvPr>
          <p:cNvCxnSpPr>
            <a:cxnSpLocks/>
          </p:cNvCxnSpPr>
          <p:nvPr/>
        </p:nvCxnSpPr>
        <p:spPr>
          <a:xfrm flipV="1">
            <a:off x="4267200" y="2819400"/>
            <a:ext cx="0" cy="449143"/>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9525000" cy="7848600"/>
          </a:xfrm>
        </p:spPr>
        <p:txBody>
          <a:bodyPr lIns="365760" tIns="548640" rIns="365760">
            <a:normAutofit/>
          </a:bodyPr>
          <a:lstStyle/>
          <a:p>
            <a:pPr marL="0" indent="0" algn="ctr">
              <a:buNone/>
            </a:pPr>
            <a:endParaRPr lang="en-US" sz="2000" dirty="0"/>
          </a:p>
          <a:p>
            <a:pPr marL="0" indent="0" algn="ctr">
              <a:buNone/>
            </a:pPr>
            <a:r>
              <a:rPr lang="en-US" sz="2000" dirty="0"/>
              <a:t/>
            </a:r>
            <a:br>
              <a:rPr lang="en-US" sz="2000" dirty="0"/>
            </a:br>
            <a:endParaRPr lang="en-US" sz="2000" dirty="0"/>
          </a:p>
          <a:p>
            <a:pPr marL="342900" lvl="1" indent="0">
              <a:buNone/>
            </a:pPr>
            <a:endParaRPr lang="en-US" sz="800" dirty="0"/>
          </a:p>
          <a:p>
            <a:pPr marL="342900" lvl="1" indent="0">
              <a:spcAft>
                <a:spcPts val="400"/>
              </a:spcAft>
              <a:buNone/>
            </a:pPr>
            <a:r>
              <a:rPr lang="en-US" sz="2000" dirty="0"/>
              <a:t>.</a:t>
            </a:r>
          </a:p>
          <a:p>
            <a:pPr lvl="1"/>
            <a:endParaRPr lang="en-US" sz="1500" dirty="0"/>
          </a:p>
        </p:txBody>
      </p:sp>
      <p:sp>
        <p:nvSpPr>
          <p:cNvPr id="4" name="Rectangle 3"/>
          <p:cNvSpPr>
            <a:spLocks/>
          </p:cNvSpPr>
          <p:nvPr/>
        </p:nvSpPr>
        <p:spPr bwMode="auto">
          <a:xfrm>
            <a:off x="0" y="76200"/>
            <a:ext cx="9144000" cy="6858000"/>
          </a:xfrm>
          <a:prstGeom prst="rect">
            <a:avLst/>
          </a:prstGeom>
          <a:solidFill>
            <a:schemeClr val="tx2">
              <a:lumMod val="40000"/>
              <a:lumOff val="60000"/>
            </a:schemeClr>
          </a:solidFill>
          <a:ln w="12700" cap="flat">
            <a:solidFill>
              <a:schemeClr val="accent1">
                <a:lumMod val="40000"/>
                <a:lumOff val="60000"/>
              </a:schemeClr>
            </a:solidFill>
            <a:prstDash val="solid"/>
            <a:round/>
            <a:headEnd type="none" w="med" len="med"/>
            <a:tailEnd type="none" w="med" len="med"/>
          </a:ln>
          <a:effectLst>
            <a:outerShdw blurRad="50800" dist="38099" dir="2700000" algn="ctr" rotWithShape="0">
              <a:schemeClr val="bg2">
                <a:alpha val="39999"/>
              </a:schemeClr>
            </a:outerShdw>
          </a:effectLst>
        </p:spPr>
        <p:txBody>
          <a:bodyPr lIns="182880" tIns="182880" rIns="182880" bIns="182880"/>
          <a:lstStyle/>
          <a:p>
            <a:pPr algn="ctr">
              <a:defRPr/>
            </a:pPr>
            <a:endParaRPr lang="en-US" sz="4000" b="1" dirty="0">
              <a:solidFill>
                <a:schemeClr val="bg1"/>
              </a:solidFill>
              <a:latin typeface="Gill Sans"/>
            </a:endParaRPr>
          </a:p>
          <a:p>
            <a:pPr algn="ctr">
              <a:defRPr/>
            </a:pPr>
            <a:r>
              <a:rPr lang="en-US" sz="8000" b="1" dirty="0">
                <a:solidFill>
                  <a:schemeClr val="bg1"/>
                </a:solidFill>
                <a:latin typeface="Gill Sans"/>
              </a:rPr>
              <a:t>Need a System of Care</a:t>
            </a:r>
          </a:p>
          <a:p>
            <a:pPr algn="ctr">
              <a:defRPr/>
            </a:pPr>
            <a:r>
              <a:rPr lang="en-US" sz="8000" b="1" dirty="0">
                <a:solidFill>
                  <a:schemeClr val="bg1"/>
                </a:solidFill>
                <a:latin typeface="Gill Sans"/>
              </a:rPr>
              <a:t>Across Risk Factors</a:t>
            </a:r>
          </a:p>
        </p:txBody>
      </p:sp>
    </p:spTree>
    <p:extLst>
      <p:ext uri="{BB962C8B-B14F-4D97-AF65-F5344CB8AC3E}">
        <p14:creationId xmlns:p14="http://schemas.microsoft.com/office/powerpoint/2010/main" val="321353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xmlns=""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atlanta airport planes">
            <a:extLst>
              <a:ext uri="{FF2B5EF4-FFF2-40B4-BE49-F238E27FC236}">
                <a16:creationId xmlns:a16="http://schemas.microsoft.com/office/drawing/2014/main" xmlns="" id="{35297C6E-4DF9-4755-8CA6-D7BAEA2939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2" r="34567" b="-2"/>
          <a:stretch/>
        </p:blipFill>
        <p:spPr bwMode="auto">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cxnSp>
        <p:nvCxnSpPr>
          <p:cNvPr id="6149" name="Straight Arrow Connector 72">
            <a:extLst>
              <a:ext uri="{FF2B5EF4-FFF2-40B4-BE49-F238E27FC236}">
                <a16:creationId xmlns:a16="http://schemas.microsoft.com/office/drawing/2014/main" xmlns=""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FF81CBC6-AAFD-44D2-9E25-907B153BBCB7}"/>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434087A7-54D1-4567-AA63-58F7C87F0172}" type="slidenum">
              <a:rPr lang="en-US" sz="1200" smtClean="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xmlns="" id="{9DEE5D18-B8CC-4D2F-9F5B-2780A944CD57}"/>
              </a:ext>
            </a:extLst>
          </p:cNvPr>
          <p:cNvSpPr txBox="1"/>
          <p:nvPr/>
        </p:nvSpPr>
        <p:spPr>
          <a:xfrm>
            <a:off x="491490" y="2631125"/>
            <a:ext cx="4080510" cy="277906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300" b="1" dirty="0">
                <a:solidFill>
                  <a:srgbClr val="0070C0"/>
                </a:solidFill>
                <a:latin typeface="+mj-lt"/>
                <a:ea typeface="+mj-ea"/>
                <a:cs typeface="+mj-cs"/>
              </a:rPr>
              <a:t>Atlanta Airport</a:t>
            </a:r>
          </a:p>
          <a:p>
            <a:pPr>
              <a:lnSpc>
                <a:spcPct val="90000"/>
              </a:lnSpc>
              <a:spcBef>
                <a:spcPct val="0"/>
              </a:spcBef>
              <a:spcAft>
                <a:spcPts val="600"/>
              </a:spcAft>
            </a:pPr>
            <a:r>
              <a:rPr lang="en-US" sz="3300" b="1" dirty="0">
                <a:latin typeface="+mj-lt"/>
                <a:ea typeface="+mj-ea"/>
                <a:cs typeface="+mj-cs"/>
              </a:rPr>
              <a:t>275,000 passengers a day. 2,500 + arrivals and departures daily.</a:t>
            </a:r>
          </a:p>
        </p:txBody>
      </p:sp>
    </p:spTree>
    <p:extLst>
      <p:ext uri="{BB962C8B-B14F-4D97-AF65-F5344CB8AC3E}">
        <p14:creationId xmlns:p14="http://schemas.microsoft.com/office/powerpoint/2010/main" val="19191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029200"/>
            <a:ext cx="7465541" cy="1107996"/>
          </a:xfrm>
          <a:prstGeom prst="rect">
            <a:avLst/>
          </a:prstGeom>
          <a:noFill/>
          <a:ln w="28575">
            <a:solidFill>
              <a:schemeClr val="tx1"/>
            </a:solidFill>
          </a:ln>
        </p:spPr>
        <p:txBody>
          <a:bodyPr wrap="square" lIns="182880" tIns="91440" rIns="182880" bIns="91440" rtlCol="0">
            <a:spAutoFit/>
          </a:bodyPr>
          <a:lstStyle/>
          <a:p>
            <a:r>
              <a:rPr lang="en-US" sz="3000" dirty="0">
                <a:solidFill>
                  <a:srgbClr val="0070C0"/>
                </a:solidFill>
                <a:latin typeface="Arial Black" panose="020B0A04020102020204" pitchFamily="34" charset="0"/>
              </a:rPr>
              <a:t>Direct Service </a:t>
            </a:r>
            <a:r>
              <a:rPr lang="en-US" sz="3000" b="1" dirty="0">
                <a:solidFill>
                  <a:schemeClr val="accent1">
                    <a:lumMod val="75000"/>
                  </a:schemeClr>
                </a:solidFill>
                <a:latin typeface="+mj-lt"/>
              </a:rPr>
              <a:t>– Intervention proven to 	address the risk factor</a:t>
            </a:r>
          </a:p>
        </p:txBody>
      </p:sp>
      <p:cxnSp>
        <p:nvCxnSpPr>
          <p:cNvPr id="6" name="Straight Connector 5"/>
          <p:cNvCxnSpPr>
            <a:cxnSpLocks/>
          </p:cNvCxnSpPr>
          <p:nvPr/>
        </p:nvCxnSpPr>
        <p:spPr>
          <a:xfrm>
            <a:off x="-76200" y="2438400"/>
            <a:ext cx="9296400" cy="0"/>
          </a:xfrm>
          <a:prstGeom prst="line">
            <a:avLst/>
          </a:prstGeom>
          <a:ln w="698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1178749"/>
            <a:ext cx="9220200" cy="1031051"/>
          </a:xfrm>
          <a:prstGeom prst="rect">
            <a:avLst/>
          </a:prstGeom>
          <a:noFill/>
        </p:spPr>
        <p:txBody>
          <a:bodyPr wrap="square" rtlCol="0">
            <a:spAutoFit/>
          </a:bodyPr>
          <a:lstStyle/>
          <a:p>
            <a:pPr algn="ctr">
              <a:spcAft>
                <a:spcPts val="600"/>
              </a:spcAft>
            </a:pPr>
            <a:r>
              <a:rPr lang="en-US" sz="2800" dirty="0">
                <a:solidFill>
                  <a:srgbClr val="0070C0"/>
                </a:solidFill>
                <a:latin typeface="+mj-lt"/>
                <a:cs typeface="Arial" panose="020B0604020202020204" pitchFamily="34" charset="0"/>
              </a:rPr>
              <a:t>  What Are the Work Products of Addressing Risk?</a:t>
            </a:r>
          </a:p>
          <a:p>
            <a:pPr algn="ctr"/>
            <a:r>
              <a:rPr lang="en-US" sz="2800" dirty="0">
                <a:solidFill>
                  <a:srgbClr val="0070C0"/>
                </a:solidFill>
                <a:latin typeface="+mj-lt"/>
                <a:cs typeface="Arial" panose="020B0604020202020204" pitchFamily="34" charset="0"/>
              </a:rPr>
              <a:t>Coordination of care the most broken component</a:t>
            </a:r>
          </a:p>
        </p:txBody>
      </p:sp>
      <p:sp>
        <p:nvSpPr>
          <p:cNvPr id="7" name="TextBox 6"/>
          <p:cNvSpPr txBox="1"/>
          <p:nvPr/>
        </p:nvSpPr>
        <p:spPr>
          <a:xfrm>
            <a:off x="914400" y="2743200"/>
            <a:ext cx="7465541" cy="1754326"/>
          </a:xfrm>
          <a:prstGeom prst="rect">
            <a:avLst/>
          </a:prstGeom>
          <a:noFill/>
          <a:ln w="28575">
            <a:solidFill>
              <a:schemeClr val="tx1"/>
            </a:solidFill>
          </a:ln>
        </p:spPr>
        <p:txBody>
          <a:bodyPr wrap="square" lIns="182880" tIns="182880" rIns="182880" bIns="182880" rtlCol="0">
            <a:spAutoFit/>
          </a:bodyPr>
          <a:lstStyle/>
          <a:p>
            <a:r>
              <a:rPr lang="en-US" sz="3000" dirty="0">
                <a:solidFill>
                  <a:srgbClr val="0070C0"/>
                </a:solidFill>
                <a:latin typeface="Arial Black" panose="020B0A04020102020204" pitchFamily="34" charset="0"/>
              </a:rPr>
              <a:t>Care Coordination </a:t>
            </a:r>
            <a:r>
              <a:rPr lang="en-US" sz="3000" b="1" dirty="0">
                <a:solidFill>
                  <a:schemeClr val="accent1">
                    <a:lumMod val="75000"/>
                  </a:schemeClr>
                </a:solidFill>
                <a:latin typeface="+mj-lt"/>
              </a:rPr>
              <a:t>– To identify the risk 	factors and coordinate connection to 	intervention</a:t>
            </a:r>
          </a:p>
        </p:txBody>
      </p:sp>
      <p:sp>
        <p:nvSpPr>
          <p:cNvPr id="8" name="Rectangle 3"/>
          <p:cNvSpPr>
            <a:spLocks/>
          </p:cNvSpPr>
          <p:nvPr/>
        </p:nvSpPr>
        <p:spPr bwMode="auto">
          <a:xfrm>
            <a:off x="0" y="-1"/>
            <a:ext cx="9067800" cy="891063"/>
          </a:xfrm>
          <a:prstGeom prst="rect">
            <a:avLst/>
          </a:prstGeom>
          <a:solidFill>
            <a:srgbClr val="028DBE"/>
          </a:solidFill>
          <a:ln w="12700" cap="flat">
            <a:solidFill>
              <a:srgbClr val="FFFFFF"/>
            </a:solidFill>
            <a:prstDash val="solid"/>
            <a:round/>
            <a:headEnd type="none" w="med" len="med"/>
            <a:tailEnd type="none" w="med" len="med"/>
          </a:ln>
          <a:effectLst>
            <a:outerShdw blurRad="50800" dist="38099" dir="2700000" algn="ctr" rotWithShape="0">
              <a:schemeClr val="bg2">
                <a:alpha val="39999"/>
              </a:schemeClr>
            </a:outerShdw>
          </a:effectLst>
        </p:spPr>
        <p:txBody>
          <a:bodyPr lIns="182880" tIns="182880" rIns="182880" bIns="182880"/>
          <a:lstStyle/>
          <a:p>
            <a:pPr algn="ctr">
              <a:defRPr/>
            </a:pPr>
            <a:r>
              <a:rPr lang="en-US" sz="4000" b="1" dirty="0">
                <a:solidFill>
                  <a:schemeClr val="bg1"/>
                </a:solidFill>
                <a:latin typeface="Gill Sans"/>
              </a:rPr>
              <a:t>Outcome Focused System</a:t>
            </a:r>
          </a:p>
        </p:txBody>
      </p:sp>
    </p:spTree>
    <p:extLst>
      <p:ext uri="{BB962C8B-B14F-4D97-AF65-F5344CB8AC3E}">
        <p14:creationId xmlns:p14="http://schemas.microsoft.com/office/powerpoint/2010/main" val="3628045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20632</TotalTime>
  <Words>943</Words>
  <Application>Microsoft Office PowerPoint</Application>
  <PresentationFormat>On-screen Show (4:3)</PresentationFormat>
  <Paragraphs>450</Paragraphs>
  <Slides>30</Slides>
  <Notes>28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4" baseType="lpstr">
      <vt:lpstr>ＭＳ Ｐゴシック</vt:lpstr>
      <vt:lpstr>Arial</vt:lpstr>
      <vt:lpstr>Arial Black</vt:lpstr>
      <vt:lpstr>Calibri</vt:lpstr>
      <vt:lpstr>Calibri Light</vt:lpstr>
      <vt:lpstr>Franklin Gothic Book</vt:lpstr>
      <vt:lpstr>Franklin Gothic Medium</vt:lpstr>
      <vt:lpstr>Georgia</vt:lpstr>
      <vt:lpstr>Gill Sans</vt:lpstr>
      <vt:lpstr>Marlett</vt:lpstr>
      <vt:lpstr>Times New Roman</vt:lpstr>
      <vt:lpstr>ヒラギノ角ゴ ProN W3</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Reduction Reports Now Live in 6 HUBs Sample representative 1 HUB brief period of data</vt:lpstr>
      <vt:lpstr>PowerPoint Presentation</vt:lpstr>
      <vt:lpstr>PowerPoint Presentation</vt:lpstr>
      <vt:lpstr>PowerPoint Presentation</vt:lpstr>
      <vt:lpstr>Published Study on Results</vt:lpstr>
      <vt:lpstr>LBW in Richland County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Community HUB Model</dc:title>
  <dc:creator>Sarah</dc:creator>
  <cp:lastModifiedBy>Stephanie Ondrias</cp:lastModifiedBy>
  <cp:revision>357</cp:revision>
  <cp:lastPrinted>2017-11-12T14:41:36Z</cp:lastPrinted>
  <dcterms:created xsi:type="dcterms:W3CDTF">2015-03-27T15:11:05Z</dcterms:created>
  <dcterms:modified xsi:type="dcterms:W3CDTF">2018-02-26T15:55:20Z</dcterms:modified>
</cp:coreProperties>
</file>